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98" r:id="rId3"/>
    <p:sldId id="346" r:id="rId4"/>
    <p:sldId id="348" r:id="rId5"/>
    <p:sldId id="260" r:id="rId6"/>
    <p:sldId id="262" r:id="rId7"/>
    <p:sldId id="263" r:id="rId8"/>
    <p:sldId id="368" r:id="rId9"/>
    <p:sldId id="1112" r:id="rId10"/>
    <p:sldId id="354" r:id="rId11"/>
    <p:sldId id="1113" r:id="rId12"/>
    <p:sldId id="350" r:id="rId13"/>
    <p:sldId id="320" r:id="rId14"/>
    <p:sldId id="1139" r:id="rId15"/>
    <p:sldId id="359" r:id="rId16"/>
    <p:sldId id="1132" r:id="rId17"/>
    <p:sldId id="369" r:id="rId18"/>
    <p:sldId id="364" r:id="rId19"/>
    <p:sldId id="383" r:id="rId20"/>
    <p:sldId id="1047" r:id="rId21"/>
    <p:sldId id="384" r:id="rId22"/>
    <p:sldId id="893" r:id="rId23"/>
    <p:sldId id="930" r:id="rId24"/>
    <p:sldId id="1210" r:id="rId25"/>
    <p:sldId id="896" r:id="rId26"/>
    <p:sldId id="743" r:id="rId27"/>
    <p:sldId id="897" r:id="rId28"/>
    <p:sldId id="898" r:id="rId29"/>
    <p:sldId id="931" r:id="rId30"/>
    <p:sldId id="932" r:id="rId31"/>
    <p:sldId id="934" r:id="rId32"/>
    <p:sldId id="935" r:id="rId33"/>
    <p:sldId id="936" r:id="rId34"/>
    <p:sldId id="937" r:id="rId35"/>
    <p:sldId id="938" r:id="rId36"/>
    <p:sldId id="939" r:id="rId37"/>
    <p:sldId id="941" r:id="rId38"/>
    <p:sldId id="1076" r:id="rId39"/>
    <p:sldId id="830" r:id="rId40"/>
    <p:sldId id="1082" r:id="rId41"/>
    <p:sldId id="833" r:id="rId42"/>
    <p:sldId id="1087" r:id="rId43"/>
    <p:sldId id="837" r:id="rId44"/>
    <p:sldId id="944" r:id="rId45"/>
    <p:sldId id="945" r:id="rId46"/>
    <p:sldId id="946" r:id="rId47"/>
    <p:sldId id="1110" r:id="rId48"/>
    <p:sldId id="1111" r:id="rId49"/>
    <p:sldId id="1109" r:id="rId50"/>
    <p:sldId id="821" r:id="rId51"/>
    <p:sldId id="958" r:id="rId52"/>
    <p:sldId id="816" r:id="rId53"/>
    <p:sldId id="986" r:id="rId54"/>
    <p:sldId id="1057" r:id="rId55"/>
    <p:sldId id="1246" r:id="rId56"/>
    <p:sldId id="492" r:id="rId57"/>
    <p:sldId id="504" r:id="rId58"/>
    <p:sldId id="779" r:id="rId59"/>
    <p:sldId id="780" r:id="rId60"/>
    <p:sldId id="483" r:id="rId61"/>
    <p:sldId id="786" r:id="rId62"/>
    <p:sldId id="486" r:id="rId63"/>
    <p:sldId id="393" r:id="rId64"/>
    <p:sldId id="503" r:id="rId65"/>
    <p:sldId id="502" r:id="rId66"/>
    <p:sldId id="500" r:id="rId67"/>
    <p:sldId id="580" r:id="rId68"/>
    <p:sldId id="1245" r:id="rId6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os" initials="A" lastIdx="1" clrIdx="0">
    <p:extLst>
      <p:ext uri="{19B8F6BF-5375-455C-9EA6-DF929625EA0E}">
        <p15:presenceInfo xmlns:p15="http://schemas.microsoft.com/office/powerpoint/2012/main" userId="Alexandr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592"/>
  </p:normalViewPr>
  <p:slideViewPr>
    <p:cSldViewPr>
      <p:cViewPr>
        <p:scale>
          <a:sx n="78" d="100"/>
          <a:sy n="78" d="100"/>
        </p:scale>
        <p:origin x="856" y="4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CFE62-2591-49F1-B2FB-5982556A97F5}" type="datetimeFigureOut">
              <a:rPr lang="en-US" smtClean="0"/>
              <a:t>2/18/20</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00E4A-2F10-45BF-9310-366C0281C031}" type="slidenum">
              <a:rPr lang="en-US" smtClean="0"/>
              <a:t>‹#›</a:t>
            </a:fld>
            <a:endParaRPr lang="en-US"/>
          </a:p>
        </p:txBody>
      </p:sp>
    </p:spTree>
    <p:extLst>
      <p:ext uri="{BB962C8B-B14F-4D97-AF65-F5344CB8AC3E}">
        <p14:creationId xmlns:p14="http://schemas.microsoft.com/office/powerpoint/2010/main" val="1581421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Our assumption is that melanoma cells display more genomic alterations</a:t>
            </a:r>
            <a:r>
              <a:rPr lang="en-US" baseline="0" dirty="0">
                <a:latin typeface="Calibri" charset="0"/>
              </a:rPr>
              <a:t> compared to benign </a:t>
            </a:r>
            <a:r>
              <a:rPr lang="en-US" baseline="0" dirty="0" err="1">
                <a:latin typeface="Calibri" charset="0"/>
              </a:rPr>
              <a:t>melanocytic</a:t>
            </a:r>
            <a:r>
              <a:rPr lang="en-US" baseline="0" dirty="0">
                <a:latin typeface="Calibri" charset="0"/>
              </a:rPr>
              <a:t> lesions. </a:t>
            </a:r>
            <a:endParaRPr lang="en-US"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FFFFFF"/>
                </a:solidFill>
                <a:latin typeface="Gill Sans" charset="0"/>
                <a:ea typeface="ＭＳ Ｐゴシック" charset="0"/>
                <a:cs typeface="ＭＳ Ｐゴシック" charset="0"/>
                <a:sym typeface="Gill Sans" charset="0"/>
              </a:defRPr>
            </a:lvl1pPr>
            <a:lvl2pPr marL="742950" indent="-285750" eaLnBrk="0" hangingPunct="0">
              <a:defRPr sz="3200">
                <a:solidFill>
                  <a:srgbClr val="FFFFFF"/>
                </a:solidFill>
                <a:latin typeface="Gill Sans" charset="0"/>
                <a:ea typeface="ＭＳ Ｐゴシック" charset="0"/>
                <a:sym typeface="Gill Sans" charset="0"/>
              </a:defRPr>
            </a:lvl2pPr>
            <a:lvl3pPr marL="1143000" indent="-228600" eaLnBrk="0" hangingPunct="0">
              <a:defRPr sz="3200">
                <a:solidFill>
                  <a:srgbClr val="FFFFFF"/>
                </a:solidFill>
                <a:latin typeface="Gill Sans" charset="0"/>
                <a:ea typeface="ＭＳ Ｐゴシック" charset="0"/>
                <a:sym typeface="Gill Sans" charset="0"/>
              </a:defRPr>
            </a:lvl3pPr>
            <a:lvl4pPr marL="1600200" indent="-228600" eaLnBrk="0" hangingPunct="0">
              <a:defRPr sz="3200">
                <a:solidFill>
                  <a:srgbClr val="FFFFFF"/>
                </a:solidFill>
                <a:latin typeface="Gill Sans" charset="0"/>
                <a:ea typeface="ＭＳ Ｐゴシック" charset="0"/>
                <a:sym typeface="Gill Sans" charset="0"/>
              </a:defRPr>
            </a:lvl4pPr>
            <a:lvl5pPr marL="2057400" indent="-228600" eaLnBrk="0" hangingPunct="0">
              <a:defRPr sz="3200">
                <a:solidFill>
                  <a:srgbClr val="FFFFFF"/>
                </a:solidFill>
                <a:latin typeface="Gill Sans" charset="0"/>
                <a:ea typeface="ＭＳ Ｐゴシック" charset="0"/>
                <a:sym typeface="Gill Sans" charset="0"/>
              </a:defRPr>
            </a:lvl5pPr>
            <a:lvl6pPr marL="2514600" indent="-228600" eaLnBrk="0" fontAlgn="base" hangingPunct="0">
              <a:spcBef>
                <a:spcPct val="0"/>
              </a:spcBef>
              <a:spcAft>
                <a:spcPct val="0"/>
              </a:spcAft>
              <a:defRPr sz="3200">
                <a:solidFill>
                  <a:srgbClr val="FFFFFF"/>
                </a:solidFill>
                <a:latin typeface="Gill Sans" charset="0"/>
                <a:ea typeface="ＭＳ Ｐゴシック" charset="0"/>
                <a:sym typeface="Gill Sans" charset="0"/>
              </a:defRPr>
            </a:lvl6pPr>
            <a:lvl7pPr marL="2971800" indent="-228600" eaLnBrk="0" fontAlgn="base" hangingPunct="0">
              <a:spcBef>
                <a:spcPct val="0"/>
              </a:spcBef>
              <a:spcAft>
                <a:spcPct val="0"/>
              </a:spcAft>
              <a:defRPr sz="3200">
                <a:solidFill>
                  <a:srgbClr val="FFFFFF"/>
                </a:solidFill>
                <a:latin typeface="Gill Sans" charset="0"/>
                <a:ea typeface="ＭＳ Ｐゴシック" charset="0"/>
                <a:sym typeface="Gill Sans" charset="0"/>
              </a:defRPr>
            </a:lvl7pPr>
            <a:lvl8pPr marL="3429000" indent="-228600" eaLnBrk="0" fontAlgn="base" hangingPunct="0">
              <a:spcBef>
                <a:spcPct val="0"/>
              </a:spcBef>
              <a:spcAft>
                <a:spcPct val="0"/>
              </a:spcAft>
              <a:defRPr sz="3200">
                <a:solidFill>
                  <a:srgbClr val="FFFFFF"/>
                </a:solidFill>
                <a:latin typeface="Gill Sans" charset="0"/>
                <a:ea typeface="ＭＳ Ｐゴシック" charset="0"/>
                <a:sym typeface="Gill Sans" charset="0"/>
              </a:defRPr>
            </a:lvl8pPr>
            <a:lvl9pPr marL="3886200" indent="-228600" eaLnBrk="0" fontAlgn="base" hangingPunct="0">
              <a:spcBef>
                <a:spcPct val="0"/>
              </a:spcBef>
              <a:spcAft>
                <a:spcPct val="0"/>
              </a:spcAft>
              <a:defRPr sz="3200">
                <a:solidFill>
                  <a:srgbClr val="FFFFFF"/>
                </a:solidFill>
                <a:latin typeface="Gill Sans" charset="0"/>
                <a:ea typeface="ＭＳ Ｐゴシック" charset="0"/>
                <a:sym typeface="Gill Sans"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2F7AED-F996-7641-97C0-B54BEE1DD129}" type="slidenum">
              <a:rPr kumimoji="0" lang="en-US" sz="1200" b="0" i="0" u="none" strike="noStrike" kern="1200" cap="none" spc="0" normalizeH="0" baseline="0" noProof="0">
                <a:ln>
                  <a:noFill/>
                </a:ln>
                <a:solidFill>
                  <a:srgbClr val="FFFFFF"/>
                </a:solidFill>
                <a:effectLst/>
                <a:uLnTx/>
                <a:uFillTx/>
                <a:latin typeface="Gill Sans" charset="0"/>
                <a:ea typeface="ＭＳ Ｐゴシック" charset="0"/>
                <a:sym typeface="Gill Sans"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Gill Sans" charset="0"/>
              <a:ea typeface="ＭＳ Ｐゴシック" charset="0"/>
              <a:sym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295275" y="811213"/>
            <a:ext cx="6076950" cy="4052887"/>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have been great advances in our understanding of the</a:t>
            </a:r>
          </a:p>
          <a:p>
            <a:r>
              <a:rPr lang="en-US" altLang="en-US"/>
              <a:t>molecular pathogenesis of melanoma during the past decade</a:t>
            </a:r>
          </a:p>
          <a:p>
            <a:r>
              <a:rPr lang="en-US" altLang="en-US"/>
              <a:t>and these are already contributing to new ways to classify melanomaand</a:t>
            </a:r>
          </a:p>
          <a:p>
            <a:r>
              <a:rPr lang="en-US" altLang="en-US"/>
              <a:t>treat patients withmetastatic disease. In additionto</a:t>
            </a:r>
          </a:p>
          <a:p>
            <a:r>
              <a:rPr lang="en-US" altLang="en-US"/>
              <a:t>the important information on mutation status, much complex</a:t>
            </a:r>
          </a:p>
          <a:p>
            <a:r>
              <a:rPr lang="en-US" altLang="en-US"/>
              <a:t>data has also already been generated fromRNAexpression, proteomic</a:t>
            </a:r>
          </a:p>
          <a:p>
            <a:r>
              <a:rPr lang="en-US" altLang="en-US"/>
              <a:t>and microRNA analysis of melanomas (see article by</a:t>
            </a:r>
          </a:p>
          <a:p>
            <a:r>
              <a:rPr lang="en-US" altLang="en-US"/>
              <a:t>Michiels et al elsewhere in this issue). However, the clinical relevance</a:t>
            </a:r>
          </a:p>
          <a:p>
            <a:r>
              <a:rPr lang="en-US" altLang="en-US"/>
              <a:t>ofmuch of this information and howbest to utilize it for</a:t>
            </a:r>
          </a:p>
          <a:p>
            <a:r>
              <a:rPr lang="en-US" altLang="en-US"/>
              <a:t>melanoma classification and personalized patient care remain</a:t>
            </a:r>
          </a:p>
          <a:p>
            <a:r>
              <a:rPr lang="en-US" altLang="en-US"/>
              <a:t>major challenges for the future. As the significance of these</a:t>
            </a:r>
          </a:p>
          <a:p>
            <a:r>
              <a:rPr lang="en-US" altLang="en-US"/>
              <a:t>data and new discoveries become better understood it is likely</a:t>
            </a:r>
          </a:p>
          <a:p>
            <a:r>
              <a:rPr lang="en-US" altLang="en-US"/>
              <a:t>that a refined melanoma classification will emerge that integrates</a:t>
            </a:r>
          </a:p>
          <a:p>
            <a:r>
              <a:rPr lang="en-US" altLang="en-US"/>
              <a:t>currently known clinical, pathological and molecular</a:t>
            </a:r>
          </a:p>
          <a:p>
            <a:r>
              <a:rPr lang="en-US" altLang="en-US"/>
              <a:t>data as well as yet undiscovered biological data. This will undoubtedly</a:t>
            </a:r>
          </a:p>
          <a:p>
            <a:r>
              <a:rPr lang="en-US" altLang="en-US"/>
              <a:t>lead to more precise characterisation of biologically</a:t>
            </a:r>
          </a:p>
          <a:p>
            <a:r>
              <a:rPr lang="en-US" altLang="en-US"/>
              <a:t>distinct subtypes of melanoma that can be utilised as a basis</a:t>
            </a:r>
          </a:p>
          <a:p>
            <a:r>
              <a:rPr lang="da-DK" altLang="en-US"/>
              <a:t>for personalized medicine for melanoma patients.</a:t>
            </a:r>
            <a:endParaRPr lang="el-GR" altLang="en-US"/>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E12B4C4B-6376-4541-BFAF-C667D7204071}" type="slidenum">
              <a:rPr lang="el-GR" altLang="en-US" sz="1200">
                <a:solidFill>
                  <a:srgbClr val="000000"/>
                </a:solidFill>
                <a:latin typeface="Times New Roman" pitchFamily="18" charset="0"/>
              </a:rPr>
              <a:pPr/>
              <a:t>28</a:t>
            </a:fld>
            <a:endParaRPr lang="el-GR" altLang="en-US" sz="1200">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l-GR" sz="1200">
                <a:solidFill>
                  <a:srgbClr val="000000"/>
                </a:solidFill>
                <a:latin typeface="Times New Roman" pitchFamily="18" charset="0"/>
              </a:rPr>
              <a:t>AJS</a:t>
            </a:r>
          </a:p>
        </p:txBody>
      </p:sp>
      <p:sp>
        <p:nvSpPr>
          <p:cNvPr id="121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72703780-020D-4A5E-85AC-36C8E360C479}" type="slidenum">
              <a:rPr lang="en-US" altLang="el-GR" sz="1200">
                <a:solidFill>
                  <a:srgbClr val="000000"/>
                </a:solidFill>
                <a:latin typeface="Times New Roman" pitchFamily="18" charset="0"/>
              </a:rPr>
              <a:pPr/>
              <a:t>29</a:t>
            </a:fld>
            <a:endParaRPr lang="en-US" altLang="el-GR" sz="1200">
              <a:solidFill>
                <a:srgbClr val="000000"/>
              </a:solidFill>
              <a:latin typeface="Times New Roman" pitchFamily="18"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Η διάγνωση του μελανώματος είναι κατεξοχήν κλινική. Εμφανιζόμενο σε εξωτερική επιφάνεια του ΄δερματος μας παρέχει το προνόμιο της έυκολης εντόπισής του. Παρ’όλα αυτά η διάγτνωση του μελανω΄ματος έιανι ξαιρετικά δύσκολη καθως η διαφοροδιάγνωση είνια εξαιρετικά σύνθετη. Το μελανώμα μπορεί να εμφανισθεί με τους ακόλουθους τρόπυς.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ftr" sz="quarter" idx="4"/>
          </p:nvPr>
        </p:nvSpPr>
        <p:spPr>
          <a:noFill/>
        </p:spPr>
        <p:txBody>
          <a:bodyPr/>
          <a:lstStyle/>
          <a:p>
            <a:r>
              <a:rPr lang="en-US">
                <a:solidFill>
                  <a:prstClr val="black"/>
                </a:solidFill>
              </a:rPr>
              <a:t>AJS</a:t>
            </a:r>
          </a:p>
        </p:txBody>
      </p:sp>
      <p:sp>
        <p:nvSpPr>
          <p:cNvPr id="78851" name="Rectangle 7"/>
          <p:cNvSpPr>
            <a:spLocks noGrp="1" noChangeArrowheads="1"/>
          </p:cNvSpPr>
          <p:nvPr>
            <p:ph type="sldNum" sz="quarter" idx="5"/>
          </p:nvPr>
        </p:nvSpPr>
        <p:spPr>
          <a:noFill/>
        </p:spPr>
        <p:txBody>
          <a:bodyPr/>
          <a:lstStyle/>
          <a:p>
            <a:fld id="{986E81C6-9ECF-4A5E-B9C0-4F6AD175DEBE}" type="slidenum">
              <a:rPr lang="en-US">
                <a:solidFill>
                  <a:prstClr val="black"/>
                </a:solidFill>
              </a:rPr>
              <a:pPr/>
              <a:t>38</a:t>
            </a:fld>
            <a:endParaRPr lang="en-US">
              <a:solidFill>
                <a:prstClr val="black"/>
              </a:solidFill>
            </a:endParaRPr>
          </a:p>
        </p:txBody>
      </p:sp>
      <p:sp>
        <p:nvSpPr>
          <p:cNvPr id="78852" name="Rectangle 2"/>
          <p:cNvSpPr>
            <a:spLocks noGrp="1" noRot="1" noChangeAspect="1" noChangeArrowheads="1" noTextEdit="1"/>
          </p:cNvSpPr>
          <p:nvPr>
            <p:ph type="sldImg"/>
          </p:nvPr>
        </p:nvSpPr>
        <p:spPr>
          <a:xfrm>
            <a:off x="858838" y="685800"/>
            <a:ext cx="5141912" cy="3429000"/>
          </a:xfrm>
          <a:ln/>
        </p:spPr>
      </p:sp>
      <p:sp>
        <p:nvSpPr>
          <p:cNvPr id="78853" name="Rectangle 3"/>
          <p:cNvSpPr>
            <a:spLocks noGrp="1" noChangeArrowheads="1"/>
          </p:cNvSpPr>
          <p:nvPr>
            <p:ph type="body" idx="1"/>
          </p:nvPr>
        </p:nvSpPr>
        <p:spPr>
          <a:noFill/>
          <a:ln/>
        </p:spPr>
        <p:txBody>
          <a:bodyPr/>
          <a:lstStyle/>
          <a:p>
            <a:r>
              <a:rPr lang="en-US" dirty="0"/>
              <a:t>Melanoma is a suitable target cancer for screening. The rational for screening has to do with </a:t>
            </a:r>
            <a:r>
              <a:rPr lang="en-US" dirty="0" err="1"/>
              <a:t>obvioisuly</a:t>
            </a:r>
            <a:r>
              <a:rPr lang="en-US" dirty="0"/>
              <a:t> the rising incidence of the disease, the excellent prognosis when detected early and the </a:t>
            </a:r>
            <a:r>
              <a:rPr lang="en-US" dirty="0" err="1"/>
              <a:t>feasiblity</a:t>
            </a:r>
            <a:r>
              <a:rPr lang="en-US" dirty="0"/>
              <a:t> and simplicity of a skin check</a:t>
            </a:r>
            <a:endParaRPr lang="el-GR" dirty="0"/>
          </a:p>
        </p:txBody>
      </p:sp>
    </p:spTree>
    <p:extLst>
      <p:ext uri="{BB962C8B-B14F-4D97-AF65-F5344CB8AC3E}">
        <p14:creationId xmlns:p14="http://schemas.microsoft.com/office/powerpoint/2010/main" val="133396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a:extLst>
              <a:ext uri="{FF2B5EF4-FFF2-40B4-BE49-F238E27FC236}">
                <a16:creationId xmlns:a16="http://schemas.microsoft.com/office/drawing/2014/main" id="{7B3246C2-B6C1-49CD-9C97-40317EF3FA7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49507" name="Rectangle 7">
            <a:extLst>
              <a:ext uri="{FF2B5EF4-FFF2-40B4-BE49-F238E27FC236}">
                <a16:creationId xmlns:a16="http://schemas.microsoft.com/office/drawing/2014/main" id="{66C15CAD-4B03-444C-81CE-818E004DE7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104D583E-B0DA-465A-A9AF-6F6EF5DEC70D}" type="slidenum">
              <a:rPr lang="en-US" altLang="en-US" sz="1200">
                <a:latin typeface="Times New Roman" panose="02020603050405020304" pitchFamily="18" charset="0"/>
              </a:rPr>
              <a:pPr/>
              <a:t>39</a:t>
            </a:fld>
            <a:endParaRPr lang="en-US" altLang="en-US" sz="1200">
              <a:latin typeface="Times New Roman" panose="02020603050405020304" pitchFamily="18" charset="0"/>
            </a:endParaRPr>
          </a:p>
        </p:txBody>
      </p:sp>
      <p:sp>
        <p:nvSpPr>
          <p:cNvPr id="149508" name="Rectangle 2">
            <a:extLst>
              <a:ext uri="{FF2B5EF4-FFF2-40B4-BE49-F238E27FC236}">
                <a16:creationId xmlns:a16="http://schemas.microsoft.com/office/drawing/2014/main" id="{45C27FE8-F1E8-46F3-88C7-C0D034B25162}"/>
              </a:ext>
            </a:extLst>
          </p:cNvPr>
          <p:cNvSpPr>
            <a:spLocks noGrp="1" noRot="1" noChangeAspect="1" noChangeArrowheads="1" noTextEdit="1"/>
          </p:cNvSpPr>
          <p:nvPr>
            <p:ph type="sldImg"/>
          </p:nvPr>
        </p:nvSpPr>
        <p:spPr>
          <a:xfrm>
            <a:off x="922338" y="746125"/>
            <a:ext cx="4967287" cy="3725863"/>
          </a:xfrm>
          <a:ln/>
        </p:spPr>
      </p:sp>
      <p:sp>
        <p:nvSpPr>
          <p:cNvPr id="149509" name="Rectangle 3">
            <a:extLst>
              <a:ext uri="{FF2B5EF4-FFF2-40B4-BE49-F238E27FC236}">
                <a16:creationId xmlns:a16="http://schemas.microsoft.com/office/drawing/2014/main" id="{EEBD5D31-F44B-4412-BBF1-97FFED18F9FD}"/>
              </a:ext>
            </a:extLst>
          </p:cNvPr>
          <p:cNvSpPr>
            <a:spLocks noGrp="1" noChangeArrowheads="1"/>
          </p:cNvSpPr>
          <p:nvPr>
            <p:ph type="body" idx="1"/>
          </p:nvPr>
        </p:nvSpPr>
        <p:spPr>
          <a:xfrm>
            <a:off x="681038" y="4722813"/>
            <a:ext cx="5453062"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a:t>Και με το τρόπο αυτό ο χειριστής του δερματοσκοπίου μπορεί να διακρινει λεπτές υφές και χαρακητριστικά της κάθε μελαγχρωματικής βλάβης τα οποία δεν μπορεί να δεί η απλή εξέταση με το γυμνό μάτθ</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a:extLst>
              <a:ext uri="{FF2B5EF4-FFF2-40B4-BE49-F238E27FC236}">
                <a16:creationId xmlns:a16="http://schemas.microsoft.com/office/drawing/2014/main" id="{8FC88A30-5C34-466C-B310-1FFCE0269B3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b="1">
                <a:solidFill>
                  <a:schemeClr val="tx1"/>
                </a:solidFill>
                <a:latin typeface="Arial" panose="020B0604020202020204" pitchFamily="34" charset="0"/>
                <a:ea typeface="ＭＳ Ｐゴシック" panose="020B0600070205080204" pitchFamily="34" charset="-128"/>
              </a:defRPr>
            </a:lvl1pPr>
            <a:lvl2pPr marL="742950" indent="-285750" defTabSz="923925">
              <a:defRPr sz="2400" b="1">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b="1">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b="1">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b="1">
                <a:solidFill>
                  <a:schemeClr val="tx1"/>
                </a:solidFill>
                <a:latin typeface="Arial" panose="020B0604020202020204" pitchFamily="34" charset="0"/>
                <a:ea typeface="ＭＳ Ｐゴシック" panose="020B0600070205080204" pitchFamily="34" charset="-128"/>
              </a:defRPr>
            </a:lvl5pPr>
            <a:lvl6pPr marL="25146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AJS</a:t>
            </a:r>
          </a:p>
        </p:txBody>
      </p:sp>
      <p:sp>
        <p:nvSpPr>
          <p:cNvPr id="93187" name="Rectangle 7">
            <a:extLst>
              <a:ext uri="{FF2B5EF4-FFF2-40B4-BE49-F238E27FC236}">
                <a16:creationId xmlns:a16="http://schemas.microsoft.com/office/drawing/2014/main" id="{49647397-6889-4570-9C8B-4753FD01C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b="1">
                <a:solidFill>
                  <a:schemeClr val="tx1"/>
                </a:solidFill>
                <a:latin typeface="Arial" panose="020B0604020202020204" pitchFamily="34" charset="0"/>
                <a:ea typeface="ＭＳ Ｐゴシック" panose="020B0600070205080204" pitchFamily="34" charset="-128"/>
              </a:defRPr>
            </a:lvl1pPr>
            <a:lvl2pPr marL="742950" indent="-285750" defTabSz="923925">
              <a:defRPr sz="2400" b="1">
                <a:solidFill>
                  <a:schemeClr val="tx1"/>
                </a:solidFill>
                <a:latin typeface="Arial" panose="020B0604020202020204" pitchFamily="34" charset="0"/>
                <a:ea typeface="ＭＳ Ｐゴシック" panose="020B0600070205080204" pitchFamily="34" charset="-128"/>
              </a:defRPr>
            </a:lvl2pPr>
            <a:lvl3pPr marL="1143000" indent="-228600" defTabSz="923925">
              <a:defRPr sz="2400" b="1">
                <a:solidFill>
                  <a:schemeClr val="tx1"/>
                </a:solidFill>
                <a:latin typeface="Arial" panose="020B0604020202020204" pitchFamily="34" charset="0"/>
                <a:ea typeface="ＭＳ Ｐゴシック" panose="020B0600070205080204" pitchFamily="34" charset="-128"/>
              </a:defRPr>
            </a:lvl3pPr>
            <a:lvl4pPr marL="1600200" indent="-228600" defTabSz="923925">
              <a:defRPr sz="2400" b="1">
                <a:solidFill>
                  <a:schemeClr val="tx1"/>
                </a:solidFill>
                <a:latin typeface="Arial" panose="020B0604020202020204" pitchFamily="34" charset="0"/>
                <a:ea typeface="ＭＳ Ｐゴシック" panose="020B0600070205080204" pitchFamily="34" charset="-128"/>
              </a:defRPr>
            </a:lvl4pPr>
            <a:lvl5pPr marL="2057400" indent="-228600" defTabSz="923925">
              <a:defRPr sz="2400" b="1">
                <a:solidFill>
                  <a:schemeClr val="tx1"/>
                </a:solidFill>
                <a:latin typeface="Arial" panose="020B0604020202020204" pitchFamily="34" charset="0"/>
                <a:ea typeface="ＭＳ Ｐゴシック" panose="020B0600070205080204" pitchFamily="34" charset="-128"/>
              </a:defRPr>
            </a:lvl5pPr>
            <a:lvl6pPr marL="25146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defTabSz="923925"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fld id="{C407CC94-692F-4436-8E2F-7DB6ABD492A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3925"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3188" name="Rectangle 2">
            <a:extLst>
              <a:ext uri="{FF2B5EF4-FFF2-40B4-BE49-F238E27FC236}">
                <a16:creationId xmlns:a16="http://schemas.microsoft.com/office/drawing/2014/main" id="{6063F1EF-517D-4944-B77E-CFE8953FEA48}"/>
              </a:ext>
            </a:extLst>
          </p:cNvPr>
          <p:cNvSpPr>
            <a:spLocks noGrp="1" noRot="1" noChangeAspect="1" noChangeArrowheads="1" noTextEdit="1"/>
          </p:cNvSpPr>
          <p:nvPr>
            <p:ph type="sldImg"/>
          </p:nvPr>
        </p:nvSpPr>
        <p:spPr>
          <a:ln/>
        </p:spPr>
      </p:sp>
      <p:sp>
        <p:nvSpPr>
          <p:cNvPr id="93189" name="Rectangle 3">
            <a:extLst>
              <a:ext uri="{FF2B5EF4-FFF2-40B4-BE49-F238E27FC236}">
                <a16:creationId xmlns:a16="http://schemas.microsoft.com/office/drawing/2014/main" id="{766EC1E2-9A70-413B-B697-777726FBDE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Melanoma is a suitable target cancer for screening. The rational for screening has to do with obvioisuly the rising incidence of the disease, the excellent prognosis when detected early and the feasiblity and simplicity of a skin check</a:t>
            </a:r>
            <a:endParaRPr lang="el-GR" altLang="en-US">
              <a:latin typeface="Times New Roman" panose="02020603050405020304" pitchFamily="18" charset="0"/>
            </a:endParaRPr>
          </a:p>
        </p:txBody>
      </p:sp>
    </p:spTree>
    <p:extLst>
      <p:ext uri="{BB962C8B-B14F-4D97-AF65-F5344CB8AC3E}">
        <p14:creationId xmlns:p14="http://schemas.microsoft.com/office/powerpoint/2010/main" val="413115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6">
            <a:extLst>
              <a:ext uri="{FF2B5EF4-FFF2-40B4-BE49-F238E27FC236}">
                <a16:creationId xmlns:a16="http://schemas.microsoft.com/office/drawing/2014/main" id="{7237D147-4317-4019-9D6B-5D3AA59A7B0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51555" name="Rectangle 7">
            <a:extLst>
              <a:ext uri="{FF2B5EF4-FFF2-40B4-BE49-F238E27FC236}">
                <a16:creationId xmlns:a16="http://schemas.microsoft.com/office/drawing/2014/main" id="{38A8684A-C098-43A1-A0A6-EE08783279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CFBB368A-FDB7-48BF-AB79-735364EA01B5}" type="slidenum">
              <a:rPr lang="en-US" altLang="en-US" sz="1200">
                <a:latin typeface="Times New Roman" panose="02020603050405020304" pitchFamily="18" charset="0"/>
              </a:rPr>
              <a:pPr/>
              <a:t>43</a:t>
            </a:fld>
            <a:endParaRPr lang="en-US" altLang="en-US" sz="1200">
              <a:latin typeface="Times New Roman" panose="02020603050405020304" pitchFamily="18" charset="0"/>
            </a:endParaRPr>
          </a:p>
        </p:txBody>
      </p:sp>
      <p:sp>
        <p:nvSpPr>
          <p:cNvPr id="151556" name="Rectangle 2">
            <a:extLst>
              <a:ext uri="{FF2B5EF4-FFF2-40B4-BE49-F238E27FC236}">
                <a16:creationId xmlns:a16="http://schemas.microsoft.com/office/drawing/2014/main" id="{493CFEF9-916E-48B2-AC79-CE1FDAD041E4}"/>
              </a:ext>
            </a:extLst>
          </p:cNvPr>
          <p:cNvSpPr>
            <a:spLocks noGrp="1" noRot="1" noChangeAspect="1" noChangeArrowheads="1" noTextEdit="1"/>
          </p:cNvSpPr>
          <p:nvPr>
            <p:ph type="sldImg"/>
          </p:nvPr>
        </p:nvSpPr>
        <p:spPr>
          <a:xfrm>
            <a:off x="922338" y="746125"/>
            <a:ext cx="4967287" cy="3725863"/>
          </a:xfrm>
          <a:ln/>
        </p:spPr>
      </p:sp>
      <p:sp>
        <p:nvSpPr>
          <p:cNvPr id="151557" name="Rectangle 3">
            <a:extLst>
              <a:ext uri="{FF2B5EF4-FFF2-40B4-BE49-F238E27FC236}">
                <a16:creationId xmlns:a16="http://schemas.microsoft.com/office/drawing/2014/main" id="{E63632BF-18A8-47B8-945A-6B2EA8E454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cs typeface="Times New Roman" panose="02020603050405020304" pitchFamily="18" charset="0"/>
              </a:rPr>
              <a:t>Secondary prevention of skin cancer (identifying and treating premalignant lesions or conditions of the skin) includes monitoring nevi for changes, removing any suspicious nevi, and removing solar keratoses.  Secondary prevention is also aided by examining the skin on patients who may be seeking care for other reasons.  Patients should also be taught to report any skin eruption that does not heal within a month.  Prompt reporting of these lesions can aid in early identification of precancerous or cancerous lesions of the skin.</a:t>
            </a:r>
          </a:p>
          <a:p>
            <a:r>
              <a:rPr lang="en-US" altLang="en-US">
                <a:cs typeface="Times New Roman" panose="02020603050405020304" pitchFamily="18" charset="0"/>
              </a:rPr>
              <a:t> </a:t>
            </a:r>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n-US" sz="1200">
                <a:latin typeface="Times New Roman" pitchFamily="18" charset="0"/>
              </a:rPr>
              <a:t>AJS</a:t>
            </a:r>
          </a:p>
        </p:txBody>
      </p:sp>
      <p:sp>
        <p:nvSpPr>
          <p:cNvPr id="135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6F6C14D1-B47C-4B06-B47A-A53BD15B76CB}" type="slidenum">
              <a:rPr lang="en-US" altLang="en-US" sz="1200">
                <a:latin typeface="Times New Roman" pitchFamily="18" charset="0"/>
              </a:rPr>
              <a:pPr/>
              <a:t>44</a:t>
            </a:fld>
            <a:endParaRPr lang="en-US" altLang="en-US" sz="1200">
              <a:latin typeface="Times New Roman" pitchFamily="18" charset="0"/>
            </a:endParaRPr>
          </a:p>
        </p:txBody>
      </p:sp>
      <p:sp>
        <p:nvSpPr>
          <p:cNvPr id="135172" name="Rectangle 2"/>
          <p:cNvSpPr>
            <a:spLocks noGrp="1" noRot="1" noChangeAspect="1" noChangeArrowheads="1" noTextEdit="1"/>
          </p:cNvSpPr>
          <p:nvPr>
            <p:ph type="sldImg"/>
          </p:nvPr>
        </p:nvSpPr>
        <p:spPr>
          <a:ln/>
        </p:spPr>
      </p:sp>
      <p:sp>
        <p:nvSpPr>
          <p:cNvPr id="135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are two types of prevention approaches to the problem of melanoma. Primary prevention aims to lower the incidence of the disease by modifying the risk factors of th disease. The goal of secondary prevention is to lower the death by the tumor by detecting the disease at an early, prognostically favorable disease.</a:t>
            </a:r>
            <a:endParaRPr lang="el-G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n-US" sz="1200">
                <a:latin typeface="Times New Roman" pitchFamily="18" charset="0"/>
              </a:rPr>
              <a:t>AJS</a:t>
            </a:r>
          </a:p>
        </p:txBody>
      </p:sp>
      <p:sp>
        <p:nvSpPr>
          <p:cNvPr id="1372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82E4E31B-4BC7-4BCC-B8BA-FC317BF2E881}" type="slidenum">
              <a:rPr lang="en-US" altLang="en-US" sz="1200">
                <a:latin typeface="Times New Roman" pitchFamily="18" charset="0"/>
              </a:rPr>
              <a:pPr/>
              <a:t>45</a:t>
            </a:fld>
            <a:endParaRPr lang="en-US" altLang="en-US" sz="1200">
              <a:latin typeface="Times New Roman" pitchFamily="18" charset="0"/>
            </a:endParaRPr>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n-US" sz="1200">
                <a:latin typeface="Times New Roman" pitchFamily="18" charset="0"/>
              </a:rPr>
              <a:t>AJS</a:t>
            </a:r>
          </a:p>
        </p:txBody>
      </p:sp>
      <p:sp>
        <p:nvSpPr>
          <p:cNvPr id="1392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BABB3A56-0CAC-48DE-8B64-A3ECDC059E45}" type="slidenum">
              <a:rPr lang="en-US" altLang="en-US" sz="1200">
                <a:latin typeface="Times New Roman" pitchFamily="18" charset="0"/>
              </a:rPr>
              <a:pPr/>
              <a:t>46</a:t>
            </a:fld>
            <a:endParaRPr lang="en-US" altLang="en-US" sz="1200">
              <a:latin typeface="Times New Roman" pitchFamily="18" charset="0"/>
            </a:endParaRPr>
          </a:p>
        </p:txBody>
      </p:sp>
      <p:sp>
        <p:nvSpPr>
          <p:cNvPr id="139268" name="Rectangle 2"/>
          <p:cNvSpPr>
            <a:spLocks noGrp="1" noRot="1" noChangeAspect="1" noChangeArrowheads="1" noTextEdit="1"/>
          </p:cNvSpPr>
          <p:nvPr>
            <p:ph type="sldImg"/>
          </p:nvPr>
        </p:nvSpPr>
        <p:spPr>
          <a:ln/>
        </p:spPr>
      </p:sp>
      <p:sp>
        <p:nvSpPr>
          <p:cNvPr id="139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a:t>Ενα χρόνο αργότερα, ο </a:t>
            </a:r>
            <a:r>
              <a:rPr lang="en-US" altLang="en-US"/>
              <a:t>Alexander Breslow</a:t>
            </a:r>
            <a:r>
              <a:rPr lang="el-GR" altLang="en-US"/>
              <a:t> καθιέρωσε το ιστολοιγικό πάχος κατα </a:t>
            </a:r>
            <a:r>
              <a:rPr lang="en-US" altLang="en-US"/>
              <a:t>Breslow</a:t>
            </a:r>
            <a:r>
              <a:rPr lang="el-GR" altLang="en-US"/>
              <a:t>, το αριθμητικό πάχος που ορίζεται από την απόσταση από την επιφάνεια του όγκου ως το βαθύθετρα σημεία που φθάνει το νεόπλασμα.</a:t>
            </a:r>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n-US" sz="1200">
                <a:latin typeface="Times New Roman" pitchFamily="18" charset="0"/>
              </a:rPr>
              <a:t>AJS</a:t>
            </a:r>
          </a:p>
        </p:txBody>
      </p:sp>
      <p:sp>
        <p:nvSpPr>
          <p:cNvPr id="1454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3E7F2610-ED3F-4BF3-9716-970FAB443A94}" type="slidenum">
              <a:rPr lang="en-US" altLang="en-US" sz="1200">
                <a:latin typeface="Times New Roman" pitchFamily="18" charset="0"/>
              </a:rPr>
              <a:pPr/>
              <a:t>47</a:t>
            </a:fld>
            <a:endParaRPr lang="en-US" altLang="en-US" sz="1200">
              <a:latin typeface="Times New Roman" pitchFamily="18" charset="0"/>
            </a:endParaRPr>
          </a:p>
        </p:txBody>
      </p:sp>
      <p:sp>
        <p:nvSpPr>
          <p:cNvPr id="145412" name="Rectangle 2"/>
          <p:cNvSpPr>
            <a:spLocks noGrp="1" noRot="1" noChangeAspect="1" noChangeArrowheads="1" noTextEdit="1"/>
          </p:cNvSpPr>
          <p:nvPr>
            <p:ph type="sldImg"/>
          </p:nvPr>
        </p:nvSpPr>
        <p:spPr>
          <a:xfrm>
            <a:off x="895350" y="746125"/>
            <a:ext cx="4967288" cy="3725863"/>
          </a:xfrm>
          <a:ln/>
        </p:spPr>
      </p:sp>
      <p:sp>
        <p:nvSpPr>
          <p:cNvPr id="145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cs typeface="Times New Roman" pitchFamily="18" charset="0"/>
              </a:rPr>
              <a:t>Secondary prevention of skin cancer (identifying and treating premalignant lesions or conditions of the skin) includes monitoring nevi for changes, removing any suspicious nevi, and removing solar keratoses.  Secondary prevention is also aided by examining the skin on patients who may be seeking care for other reasons.  Patients should also be taught to report any skin eruption that does not heal within a month.  Prompt reporting of these lesions can aid in early identification of precancerous or cancerous lesions of the skin.</a:t>
            </a:r>
          </a:p>
          <a:p>
            <a:r>
              <a:rPr lang="en-US" altLang="en-US">
                <a:cs typeface="Times New Roman" pitchFamily="18" charset="0"/>
              </a:rPr>
              <a:t> </a:t>
            </a:r>
          </a:p>
          <a:p>
            <a:endParaRPr lang="en-US" altLang="en-US"/>
          </a:p>
        </p:txBody>
      </p:sp>
    </p:spTree>
    <p:extLst>
      <p:ext uri="{BB962C8B-B14F-4D97-AF65-F5344CB8AC3E}">
        <p14:creationId xmlns:p14="http://schemas.microsoft.com/office/powerpoint/2010/main" val="352824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 Θέση εικόνας διαφάνειας">
            <a:extLst>
              <a:ext uri="{FF2B5EF4-FFF2-40B4-BE49-F238E27FC236}">
                <a16:creationId xmlns:a16="http://schemas.microsoft.com/office/drawing/2014/main" id="{650609FB-8000-AA4A-953D-1CB37C5343EF}"/>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2 - Θέση σημειώσεων">
            <a:extLst>
              <a:ext uri="{FF2B5EF4-FFF2-40B4-BE49-F238E27FC236}">
                <a16:creationId xmlns:a16="http://schemas.microsoft.com/office/drawing/2014/main" id="{FE4DB2D0-C3E1-1048-84AD-7F405B8A7D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n-US"/>
          </a:p>
        </p:txBody>
      </p:sp>
      <p:sp>
        <p:nvSpPr>
          <p:cNvPr id="84995" name="3 - Θέση αριθμού διαφάνειας">
            <a:extLst>
              <a:ext uri="{FF2B5EF4-FFF2-40B4-BE49-F238E27FC236}">
                <a16:creationId xmlns:a16="http://schemas.microsoft.com/office/drawing/2014/main" id="{5FC0261C-FD4C-8347-B857-5396942751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B63CB2-1A45-D245-A57D-FE7FC8F9B7D6}" type="slidenum">
              <a:rPr lang="el-GR" altLang="en-US" smtClean="0"/>
              <a:pPr/>
              <a:t>14</a:t>
            </a:fld>
            <a:endParaRPr lang="el-GR" altLang="en-US"/>
          </a:p>
        </p:txBody>
      </p:sp>
    </p:spTree>
    <p:extLst>
      <p:ext uri="{BB962C8B-B14F-4D97-AF65-F5344CB8AC3E}">
        <p14:creationId xmlns:p14="http://schemas.microsoft.com/office/powerpoint/2010/main" val="2770107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n-US" sz="1200">
                <a:latin typeface="Times New Roman" pitchFamily="18" charset="0"/>
              </a:rPr>
              <a:t>AJS</a:t>
            </a:r>
          </a:p>
        </p:txBody>
      </p:sp>
      <p:sp>
        <p:nvSpPr>
          <p:cNvPr id="1454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3E7F2610-ED3F-4BF3-9716-970FAB443A94}" type="slidenum">
              <a:rPr lang="en-US" altLang="en-US" sz="1200">
                <a:latin typeface="Times New Roman" pitchFamily="18" charset="0"/>
              </a:rPr>
              <a:pPr/>
              <a:t>48</a:t>
            </a:fld>
            <a:endParaRPr lang="en-US" altLang="en-US" sz="1200">
              <a:latin typeface="Times New Roman" pitchFamily="18" charset="0"/>
            </a:endParaRPr>
          </a:p>
        </p:txBody>
      </p:sp>
      <p:sp>
        <p:nvSpPr>
          <p:cNvPr id="145412" name="Rectangle 2"/>
          <p:cNvSpPr>
            <a:spLocks noGrp="1" noRot="1" noChangeAspect="1" noChangeArrowheads="1" noTextEdit="1"/>
          </p:cNvSpPr>
          <p:nvPr>
            <p:ph type="sldImg"/>
          </p:nvPr>
        </p:nvSpPr>
        <p:spPr>
          <a:xfrm>
            <a:off x="895350" y="746125"/>
            <a:ext cx="4967288" cy="3725863"/>
          </a:xfrm>
          <a:ln/>
        </p:spPr>
      </p:sp>
      <p:sp>
        <p:nvSpPr>
          <p:cNvPr id="145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cs typeface="Times New Roman" pitchFamily="18" charset="0"/>
              </a:rPr>
              <a:t>Secondary prevention of skin cancer (identifying and treating premalignant lesions or conditions of the skin) includes monitoring nevi for changes, removing any suspicious nevi, and removing solar keratoses.  Secondary prevention is also aided by examining the skin on patients who may be seeking care for other reasons.  Patients should also be taught to report any skin eruption that does not heal within a month.  Prompt reporting of these lesions can aid in early identification of precancerous or cancerous lesions of the skin.</a:t>
            </a:r>
          </a:p>
          <a:p>
            <a:r>
              <a:rPr lang="en-US" altLang="en-US">
                <a:cs typeface="Times New Roman" pitchFamily="18" charset="0"/>
              </a:rPr>
              <a:t> </a:t>
            </a:r>
          </a:p>
          <a:p>
            <a:endParaRPr lang="en-US" altLang="en-US"/>
          </a:p>
        </p:txBody>
      </p:sp>
    </p:spTree>
    <p:extLst>
      <p:ext uri="{BB962C8B-B14F-4D97-AF65-F5344CB8AC3E}">
        <p14:creationId xmlns:p14="http://schemas.microsoft.com/office/powerpoint/2010/main" val="1824333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n-US" sz="1200">
                <a:latin typeface="Times New Roman" pitchFamily="18" charset="0"/>
              </a:rPr>
              <a:t>AJS</a:t>
            </a:r>
          </a:p>
        </p:txBody>
      </p:sp>
      <p:sp>
        <p:nvSpPr>
          <p:cNvPr id="1454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3E7F2610-ED3F-4BF3-9716-970FAB443A94}" type="slidenum">
              <a:rPr lang="en-US" altLang="en-US" sz="1200">
                <a:latin typeface="Times New Roman" pitchFamily="18" charset="0"/>
              </a:rPr>
              <a:pPr/>
              <a:t>49</a:t>
            </a:fld>
            <a:endParaRPr lang="en-US" altLang="en-US" sz="1200">
              <a:latin typeface="Times New Roman" pitchFamily="18" charset="0"/>
            </a:endParaRPr>
          </a:p>
        </p:txBody>
      </p:sp>
      <p:sp>
        <p:nvSpPr>
          <p:cNvPr id="145412" name="Rectangle 2"/>
          <p:cNvSpPr>
            <a:spLocks noGrp="1" noRot="1" noChangeAspect="1" noChangeArrowheads="1" noTextEdit="1"/>
          </p:cNvSpPr>
          <p:nvPr>
            <p:ph type="sldImg"/>
          </p:nvPr>
        </p:nvSpPr>
        <p:spPr>
          <a:xfrm>
            <a:off x="895350" y="746125"/>
            <a:ext cx="4967288" cy="3725863"/>
          </a:xfrm>
          <a:ln/>
        </p:spPr>
      </p:sp>
      <p:sp>
        <p:nvSpPr>
          <p:cNvPr id="145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cs typeface="Times New Roman" pitchFamily="18" charset="0"/>
              </a:rPr>
              <a:t>Secondary prevention of skin cancer (identifying and treating premalignant lesions or conditions of the skin) includes monitoring nevi for changes, removing any suspicious nevi, and removing solar keratoses.  Secondary prevention is also aided by examining the skin on patients who may be seeking care for other reasons.  Patients should also be taught to report any skin eruption that does not heal within a month.  Prompt reporting of these lesions can aid in early identification of precancerous or cancerous lesions of the skin.</a:t>
            </a:r>
          </a:p>
          <a:p>
            <a:r>
              <a:rPr lang="en-US" altLang="en-US">
                <a:cs typeface="Times New Roman" pitchFamily="18" charset="0"/>
              </a:rPr>
              <a:t> </a:t>
            </a:r>
          </a:p>
          <a:p>
            <a:endParaRPr lang="en-US" altLang="en-US"/>
          </a:p>
        </p:txBody>
      </p:sp>
    </p:spTree>
    <p:extLst>
      <p:ext uri="{BB962C8B-B14F-4D97-AF65-F5344CB8AC3E}">
        <p14:creationId xmlns:p14="http://schemas.microsoft.com/office/powerpoint/2010/main" val="1635939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a:extLst>
              <a:ext uri="{FF2B5EF4-FFF2-40B4-BE49-F238E27FC236}">
                <a16:creationId xmlns:a16="http://schemas.microsoft.com/office/drawing/2014/main" id="{29E2A381-4A3C-458B-AECE-BF90EDF114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56675" name="Rectangle 7">
            <a:extLst>
              <a:ext uri="{FF2B5EF4-FFF2-40B4-BE49-F238E27FC236}">
                <a16:creationId xmlns:a16="http://schemas.microsoft.com/office/drawing/2014/main" id="{D2A3C508-E9C5-4AA0-994B-587A06F6C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1EDA0540-C62E-4C45-8545-0295CC74BDAB}" type="slidenum">
              <a:rPr lang="en-US" altLang="en-US" sz="1200">
                <a:latin typeface="Times New Roman" panose="02020603050405020304" pitchFamily="18" charset="0"/>
              </a:rPr>
              <a:pPr/>
              <a:t>50</a:t>
            </a:fld>
            <a:endParaRPr lang="en-US" altLang="en-US" sz="1200">
              <a:latin typeface="Times New Roman" panose="02020603050405020304" pitchFamily="18" charset="0"/>
            </a:endParaRPr>
          </a:p>
        </p:txBody>
      </p:sp>
      <p:sp>
        <p:nvSpPr>
          <p:cNvPr id="156676" name="Rectangle 2">
            <a:extLst>
              <a:ext uri="{FF2B5EF4-FFF2-40B4-BE49-F238E27FC236}">
                <a16:creationId xmlns:a16="http://schemas.microsoft.com/office/drawing/2014/main" id="{BE2E3B9A-A3A8-4402-8A5A-BBD5E33F9227}"/>
              </a:ext>
            </a:extLst>
          </p:cNvPr>
          <p:cNvSpPr>
            <a:spLocks noGrp="1" noRot="1" noChangeAspect="1" noChangeArrowheads="1" noTextEdit="1"/>
          </p:cNvSpPr>
          <p:nvPr>
            <p:ph type="sldImg"/>
          </p:nvPr>
        </p:nvSpPr>
        <p:spPr>
          <a:ln/>
        </p:spPr>
      </p:sp>
      <p:sp>
        <p:nvSpPr>
          <p:cNvPr id="156677" name="Rectangle 3">
            <a:extLst>
              <a:ext uri="{FF2B5EF4-FFF2-40B4-BE49-F238E27FC236}">
                <a16:creationId xmlns:a16="http://schemas.microsoft.com/office/drawing/2014/main" id="{2AF132A2-A09D-44B3-8BA1-A120CADD16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a:t>Η βιοψία φρουρού λεμφαδένα στηρίζεται στην κατανόση της βιολογικής θεραπείας του μελανώματος σύμφωμα με την οποία το μελα΄νωμα διασπείρεται στην σύστοιχη λεμφαδενική κοιλότητα, ξεκινώνατας από τον πρώτο λεμφαδένα της περιοχής που ονομάζεται φρουρός. Η εξέταση αυτού μας κατατοπίζει απόλυτα γιά την κατάσταση των λεμφαδένω κάθώς η προσβολή του σημαίνει ότι υπάρχει λεμφαδενική προσβολή και ο ασθενής χρήζει λεμφαδενικού καθαρισμού, ενώ επειδή αρνητικού φρουρού λεμφαδένα, κάτι που εξακριβώνεται και μετην απλή ιστολογική και την ανοσοιστοχημεία, οα σθενής στην συντριπτική πλειοψηφία δεν έχουν προσββελήμμένους λεμφαδένες</a:t>
            </a:r>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6">
            <a:extLst>
              <a:ext uri="{FF2B5EF4-FFF2-40B4-BE49-F238E27FC236}">
                <a16:creationId xmlns:a16="http://schemas.microsoft.com/office/drawing/2014/main" id="{5B95DFE3-4C2E-4396-91FB-CAE75C0E417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59747" name="Rectangle 7">
            <a:extLst>
              <a:ext uri="{FF2B5EF4-FFF2-40B4-BE49-F238E27FC236}">
                <a16:creationId xmlns:a16="http://schemas.microsoft.com/office/drawing/2014/main" id="{AEC8A934-4446-4B06-84A6-9E08AF171C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7AB08EB2-C398-4980-9912-21C3DF88AC14}" type="slidenum">
              <a:rPr lang="en-US" altLang="en-US" sz="1200">
                <a:latin typeface="Times New Roman" panose="02020603050405020304" pitchFamily="18" charset="0"/>
              </a:rPr>
              <a:pPr/>
              <a:t>52</a:t>
            </a:fld>
            <a:endParaRPr lang="en-US" altLang="en-US" sz="1200">
              <a:latin typeface="Times New Roman" panose="02020603050405020304" pitchFamily="18" charset="0"/>
            </a:endParaRPr>
          </a:p>
        </p:txBody>
      </p:sp>
      <p:sp>
        <p:nvSpPr>
          <p:cNvPr id="159748" name="Rectangle 2">
            <a:extLst>
              <a:ext uri="{FF2B5EF4-FFF2-40B4-BE49-F238E27FC236}">
                <a16:creationId xmlns:a16="http://schemas.microsoft.com/office/drawing/2014/main" id="{747D77CB-CA2C-47D0-963A-F20E54642532}"/>
              </a:ext>
            </a:extLst>
          </p:cNvPr>
          <p:cNvSpPr>
            <a:spLocks noGrp="1" noRot="1" noChangeAspect="1" noChangeArrowheads="1" noTextEdit="1"/>
          </p:cNvSpPr>
          <p:nvPr>
            <p:ph type="sldImg"/>
          </p:nvPr>
        </p:nvSpPr>
        <p:spPr>
          <a:ln/>
        </p:spPr>
      </p:sp>
      <p:sp>
        <p:nvSpPr>
          <p:cNvPr id="159749" name="Rectangle 3">
            <a:extLst>
              <a:ext uri="{FF2B5EF4-FFF2-40B4-BE49-F238E27FC236}">
                <a16:creationId xmlns:a16="http://schemas.microsoft.com/office/drawing/2014/main" id="{2D6B9D6E-DC1F-4094-86D2-D4C9A5E190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58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n-US" sz="1200">
                <a:latin typeface="Times New Roman" pitchFamily="18" charset="0"/>
              </a:rPr>
              <a:t>AJS</a:t>
            </a:r>
          </a:p>
        </p:txBody>
      </p:sp>
      <p:sp>
        <p:nvSpPr>
          <p:cNvPr id="2058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EA6FDC88-92BC-4A94-A54B-738BEE927713}" type="slidenum">
              <a:rPr lang="en-US" altLang="en-US" sz="1200">
                <a:latin typeface="Times New Roman" pitchFamily="18" charset="0"/>
              </a:rPr>
              <a:pPr/>
              <a:t>53</a:t>
            </a:fld>
            <a:endParaRPr lang="en-US" altLang="en-US" sz="120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FF582E5E-FCB8-43B4-9CCC-42BDC0BF0D5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AJS</a:t>
            </a:r>
          </a:p>
        </p:txBody>
      </p:sp>
      <p:sp>
        <p:nvSpPr>
          <p:cNvPr id="62467" name="Rectangle 7">
            <a:extLst>
              <a:ext uri="{FF2B5EF4-FFF2-40B4-BE49-F238E27FC236}">
                <a16:creationId xmlns:a16="http://schemas.microsoft.com/office/drawing/2014/main" id="{38AC30A7-0B89-40E0-9280-177F22251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D3B300DD-3A08-4F3D-BD7C-FB1F6B989426}" type="slidenum">
              <a:rPr lang="en-US" altLang="en-US" smtClean="0">
                <a:latin typeface="Times New Roman" panose="02020603050405020304" pitchFamily="18" charset="0"/>
              </a:rPr>
              <a:pPr/>
              <a:t>55</a:t>
            </a:fld>
            <a:endParaRPr lang="en-US" altLang="en-US">
              <a:latin typeface="Times New Roman" panose="02020603050405020304" pitchFamily="18" charset="0"/>
            </a:endParaRPr>
          </a:p>
        </p:txBody>
      </p:sp>
      <p:sp>
        <p:nvSpPr>
          <p:cNvPr id="62468" name="Rectangle 2">
            <a:extLst>
              <a:ext uri="{FF2B5EF4-FFF2-40B4-BE49-F238E27FC236}">
                <a16:creationId xmlns:a16="http://schemas.microsoft.com/office/drawing/2014/main" id="{AC26DE7E-39B1-4F2D-A8B4-94E7344FDDFC}"/>
              </a:ext>
            </a:extLst>
          </p:cNvPr>
          <p:cNvSpPr>
            <a:spLocks noGrp="1" noRot="1" noChangeAspect="1" noChangeArrowheads="1" noTextEdit="1"/>
          </p:cNvSpPr>
          <p:nvPr>
            <p:ph type="sldImg"/>
          </p:nvPr>
        </p:nvSpPr>
        <p:spPr>
          <a:ln/>
        </p:spPr>
      </p:sp>
      <p:sp>
        <p:nvSpPr>
          <p:cNvPr id="62469" name="Rectangle 3">
            <a:extLst>
              <a:ext uri="{FF2B5EF4-FFF2-40B4-BE49-F238E27FC236}">
                <a16:creationId xmlns:a16="http://schemas.microsoft.com/office/drawing/2014/main" id="{D3BEF6AB-66D3-4162-8038-35728E173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Who should perform the screening? In one analytical study, self screening reduced risk of both melanoma incidence and advanced disease , suggesting that this modality is quite useful in early detection but also need considerable effort by health care provides to educate the individuals. In addition, other studies have shown that regular screening by phycisians are more likely detect thiner lesions. </a:t>
            </a:r>
            <a:endParaRPr lang="el-GR" altLang="en-US">
              <a:latin typeface="Arial" panose="020B0604020202020204" pitchFamily="34" charset="0"/>
            </a:endParaRPr>
          </a:p>
        </p:txBody>
      </p:sp>
    </p:spTree>
    <p:extLst>
      <p:ext uri="{BB962C8B-B14F-4D97-AF65-F5344CB8AC3E}">
        <p14:creationId xmlns:p14="http://schemas.microsoft.com/office/powerpoint/2010/main" val="1981621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a:extLst>
              <a:ext uri="{FF2B5EF4-FFF2-40B4-BE49-F238E27FC236}">
                <a16:creationId xmlns:a16="http://schemas.microsoft.com/office/drawing/2014/main" id="{BAD7EDA5-D2E5-43FA-9466-1E1FEADFAAE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AJS</a:t>
            </a:r>
          </a:p>
        </p:txBody>
      </p:sp>
      <p:sp>
        <p:nvSpPr>
          <p:cNvPr id="47107" name="Rectangle 7">
            <a:extLst>
              <a:ext uri="{FF2B5EF4-FFF2-40B4-BE49-F238E27FC236}">
                <a16:creationId xmlns:a16="http://schemas.microsoft.com/office/drawing/2014/main" id="{347F259F-1EAC-45A9-B6DD-190B38D5B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9F994F-2D7D-4AB9-B823-F3EED337CF35}" type="slidenum">
              <a:rPr lang="en-US" altLang="en-US" smtClean="0"/>
              <a:pPr/>
              <a:t>56</a:t>
            </a:fld>
            <a:endParaRPr lang="en-US" altLang="en-US"/>
          </a:p>
        </p:txBody>
      </p:sp>
      <p:sp>
        <p:nvSpPr>
          <p:cNvPr id="47108" name="Rectangle 2">
            <a:extLst>
              <a:ext uri="{FF2B5EF4-FFF2-40B4-BE49-F238E27FC236}">
                <a16:creationId xmlns:a16="http://schemas.microsoft.com/office/drawing/2014/main" id="{DFCD5138-7CB8-4F56-A54C-67B235059F3F}"/>
              </a:ext>
            </a:extLst>
          </p:cNvPr>
          <p:cNvSpPr>
            <a:spLocks noGrp="1" noRot="1" noChangeAspect="1" noChangeArrowheads="1" noTextEdit="1"/>
          </p:cNvSpPr>
          <p:nvPr>
            <p:ph type="sldImg"/>
          </p:nvPr>
        </p:nvSpPr>
        <p:spPr>
          <a:ln/>
        </p:spPr>
      </p:sp>
      <p:sp>
        <p:nvSpPr>
          <p:cNvPr id="47109" name="Rectangle 3">
            <a:extLst>
              <a:ext uri="{FF2B5EF4-FFF2-40B4-BE49-F238E27FC236}">
                <a16:creationId xmlns:a16="http://schemas.microsoft.com/office/drawing/2014/main" id="{522D3D18-1529-44CA-BA11-3D2AA7D6AA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are two types of prevention approaches to the problem of melanoma. Primary prevention aims to lower the incidence of the disease by modifying the risk factors of th disease. The goal of secondary prevention is to lower the death by the tumor by detecting the disease at an early, prognostically favorable disease.</a:t>
            </a:r>
            <a:endParaRPr lang="el-GR"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a:extLst>
              <a:ext uri="{FF2B5EF4-FFF2-40B4-BE49-F238E27FC236}">
                <a16:creationId xmlns:a16="http://schemas.microsoft.com/office/drawing/2014/main" id="{CB1319F5-7B5F-4545-8060-0493956F355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AJS</a:t>
            </a:r>
          </a:p>
        </p:txBody>
      </p:sp>
      <p:sp>
        <p:nvSpPr>
          <p:cNvPr id="49155" name="Rectangle 7">
            <a:extLst>
              <a:ext uri="{FF2B5EF4-FFF2-40B4-BE49-F238E27FC236}">
                <a16:creationId xmlns:a16="http://schemas.microsoft.com/office/drawing/2014/main" id="{F94730A2-C7F8-4987-89A1-FFE313DA13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2976FE82-91B5-4DEA-8AE9-FD4F879321CC}" type="slidenum">
              <a:rPr lang="en-US" altLang="en-US" smtClean="0">
                <a:latin typeface="Times New Roman" panose="02020603050405020304" pitchFamily="18" charset="0"/>
              </a:rPr>
              <a:pPr/>
              <a:t>57</a:t>
            </a:fld>
            <a:endParaRPr lang="en-US" altLang="en-US">
              <a:latin typeface="Times New Roman" panose="02020603050405020304" pitchFamily="18" charset="0"/>
            </a:endParaRPr>
          </a:p>
        </p:txBody>
      </p:sp>
      <p:sp>
        <p:nvSpPr>
          <p:cNvPr id="49156" name="Rectangle 2">
            <a:extLst>
              <a:ext uri="{FF2B5EF4-FFF2-40B4-BE49-F238E27FC236}">
                <a16:creationId xmlns:a16="http://schemas.microsoft.com/office/drawing/2014/main" id="{C7510209-15D2-49A1-B56D-5D083B60E457}"/>
              </a:ext>
            </a:extLst>
          </p:cNvPr>
          <p:cNvSpPr>
            <a:spLocks noGrp="1" noRot="1" noChangeAspect="1" noChangeArrowheads="1" noTextEdit="1"/>
          </p:cNvSpPr>
          <p:nvPr>
            <p:ph type="sldImg"/>
          </p:nvPr>
        </p:nvSpPr>
        <p:spPr>
          <a:ln/>
        </p:spPr>
      </p:sp>
      <p:sp>
        <p:nvSpPr>
          <p:cNvPr id="49157" name="Rectangle 3">
            <a:extLst>
              <a:ext uri="{FF2B5EF4-FFF2-40B4-BE49-F238E27FC236}">
                <a16:creationId xmlns:a16="http://schemas.microsoft.com/office/drawing/2014/main" id="{EA8A1873-0F61-4F8C-A0CE-21A697DEE8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 melanoma, the most modifiable risk factor is ultraviolet exposure. An indivuduals’ exposure is determined by the ambient UV flux and personal behavior. </a:t>
            </a:r>
            <a:endParaRPr lang="el-GR"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6">
            <a:extLst>
              <a:ext uri="{FF2B5EF4-FFF2-40B4-BE49-F238E27FC236}">
                <a16:creationId xmlns:a16="http://schemas.microsoft.com/office/drawing/2014/main" id="{DA96B1B9-347B-4080-8880-C4AC78291EB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67939" name="Rectangle 7">
            <a:extLst>
              <a:ext uri="{FF2B5EF4-FFF2-40B4-BE49-F238E27FC236}">
                <a16:creationId xmlns:a16="http://schemas.microsoft.com/office/drawing/2014/main" id="{3ED13825-2EA0-4046-8690-789F231A15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2433B20B-7C64-40C4-837D-DD400716561A}" type="slidenum">
              <a:rPr lang="en-US" altLang="en-US" sz="1200">
                <a:latin typeface="Times New Roman" panose="02020603050405020304" pitchFamily="18" charset="0"/>
              </a:rPr>
              <a:pPr/>
              <a:t>58</a:t>
            </a:fld>
            <a:endParaRPr lang="en-US" altLang="en-US" sz="1200">
              <a:latin typeface="Times New Roman" panose="02020603050405020304" pitchFamily="18" charset="0"/>
            </a:endParaRPr>
          </a:p>
        </p:txBody>
      </p:sp>
      <p:sp>
        <p:nvSpPr>
          <p:cNvPr id="167940" name="Rectangle 2">
            <a:extLst>
              <a:ext uri="{FF2B5EF4-FFF2-40B4-BE49-F238E27FC236}">
                <a16:creationId xmlns:a16="http://schemas.microsoft.com/office/drawing/2014/main" id="{A2591384-4C0B-4EE3-863C-608B2C146EC9}"/>
              </a:ext>
            </a:extLst>
          </p:cNvPr>
          <p:cNvSpPr>
            <a:spLocks noGrp="1" noRot="1" noChangeAspect="1" noChangeArrowheads="1" noTextEdit="1"/>
          </p:cNvSpPr>
          <p:nvPr>
            <p:ph type="sldImg"/>
          </p:nvPr>
        </p:nvSpPr>
        <p:spPr>
          <a:ln/>
        </p:spPr>
      </p:sp>
      <p:sp>
        <p:nvSpPr>
          <p:cNvPr id="167941" name="Rectangle 3">
            <a:extLst>
              <a:ext uri="{FF2B5EF4-FFF2-40B4-BE49-F238E27FC236}">
                <a16:creationId xmlns:a16="http://schemas.microsoft.com/office/drawing/2014/main" id="{46341F17-AFD3-4F74-B36E-44B728EBC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wide range of public health campiagns have been implemented such as the sunsmart campaing or the slip-slop-slap message to encourage sun protection.</a:t>
            </a:r>
            <a:endParaRPr lang="el-G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a:extLst>
              <a:ext uri="{FF2B5EF4-FFF2-40B4-BE49-F238E27FC236}">
                <a16:creationId xmlns:a16="http://schemas.microsoft.com/office/drawing/2014/main" id="{38946040-FD5B-43B5-A57D-B03BD8A87A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68963" name="Rectangle 7">
            <a:extLst>
              <a:ext uri="{FF2B5EF4-FFF2-40B4-BE49-F238E27FC236}">
                <a16:creationId xmlns:a16="http://schemas.microsoft.com/office/drawing/2014/main" id="{36AF2088-64D9-4419-89FB-60C288BC4D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F9DC7D86-0806-4625-8A4F-D2A83B201B8A}" type="slidenum">
              <a:rPr lang="en-US" altLang="en-US" sz="1200">
                <a:latin typeface="Times New Roman" panose="02020603050405020304" pitchFamily="18" charset="0"/>
              </a:rPr>
              <a:pPr/>
              <a:t>59</a:t>
            </a:fld>
            <a:endParaRPr lang="en-US" altLang="en-US" sz="1200">
              <a:latin typeface="Times New Roman" panose="02020603050405020304" pitchFamily="18" charset="0"/>
            </a:endParaRPr>
          </a:p>
        </p:txBody>
      </p:sp>
      <p:sp>
        <p:nvSpPr>
          <p:cNvPr id="168964" name="Rectangle 2">
            <a:extLst>
              <a:ext uri="{FF2B5EF4-FFF2-40B4-BE49-F238E27FC236}">
                <a16:creationId xmlns:a16="http://schemas.microsoft.com/office/drawing/2014/main" id="{ED110D74-9335-4458-9A1E-E96A3D641428}"/>
              </a:ext>
            </a:extLst>
          </p:cNvPr>
          <p:cNvSpPr>
            <a:spLocks noGrp="1" noRot="1" noChangeAspect="1" noChangeArrowheads="1" noTextEdit="1"/>
          </p:cNvSpPr>
          <p:nvPr>
            <p:ph type="sldImg"/>
          </p:nvPr>
        </p:nvSpPr>
        <p:spPr>
          <a:ln/>
        </p:spPr>
      </p:sp>
      <p:sp>
        <p:nvSpPr>
          <p:cNvPr id="168965" name="Rectangle 3">
            <a:extLst>
              <a:ext uri="{FF2B5EF4-FFF2-40B4-BE49-F238E27FC236}">
                <a16:creationId xmlns:a16="http://schemas.microsoft.com/office/drawing/2014/main" id="{F18A8814-70F2-4E11-8DDE-3C6672905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Such campaigns when coupled with intense media messages, and educational programs in schools and recreational places have shown a substantial decreease in sun exposure and reduced frequency and sunburn</a:t>
            </a:r>
            <a:endParaRPr lang="el-G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the US, the incidence of the</a:t>
            </a:r>
            <a:r>
              <a:rPr lang="en-US" baseline="0" dirty="0"/>
              <a:t> disease has been climbing faster than any other cancer at a rate that varies from 3-6% depending on the region, representing less than 5% of the all new cancer cases but with a better survival rate making one of the most survivable cancers along with thyroid, testicular and prostate cancer.</a:t>
            </a:r>
            <a:endParaRPr lang="el-GR" dirty="0"/>
          </a:p>
        </p:txBody>
      </p:sp>
      <p:sp>
        <p:nvSpPr>
          <p:cNvPr id="4" name="Θέση αριθμού διαφάνειας 3"/>
          <p:cNvSpPr>
            <a:spLocks noGrp="1"/>
          </p:cNvSpPr>
          <p:nvPr>
            <p:ph type="sldNum" sz="quarter" idx="10"/>
          </p:nvPr>
        </p:nvSpPr>
        <p:spPr/>
        <p:txBody>
          <a:bodyPr/>
          <a:lstStyle/>
          <a:p>
            <a:fld id="{BC10ABA6-CB09-444C-9448-BE63D7F01FAE}" type="slidenum">
              <a:rPr lang="el-GR" smtClean="0"/>
              <a:pPr/>
              <a:t>21</a:t>
            </a:fld>
            <a:endParaRPr lang="el-GR"/>
          </a:p>
        </p:txBody>
      </p:sp>
    </p:spTree>
    <p:extLst>
      <p:ext uri="{BB962C8B-B14F-4D97-AF65-F5344CB8AC3E}">
        <p14:creationId xmlns:p14="http://schemas.microsoft.com/office/powerpoint/2010/main" val="1460841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081A9A77-06D0-4B1A-8089-DD5E4938C60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AJS</a:t>
            </a:r>
          </a:p>
        </p:txBody>
      </p:sp>
      <p:sp>
        <p:nvSpPr>
          <p:cNvPr id="51203" name="Rectangle 7">
            <a:extLst>
              <a:ext uri="{FF2B5EF4-FFF2-40B4-BE49-F238E27FC236}">
                <a16:creationId xmlns:a16="http://schemas.microsoft.com/office/drawing/2014/main" id="{9B097DFC-2A03-44DD-A9C4-2231C000A4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EF4E0B-BD89-4D57-A4B9-3131F67767D1}" type="slidenum">
              <a:rPr lang="en-US" altLang="en-US" smtClean="0"/>
              <a:pPr/>
              <a:t>60</a:t>
            </a:fld>
            <a:endParaRPr lang="en-US" altLang="en-US"/>
          </a:p>
        </p:txBody>
      </p:sp>
      <p:sp>
        <p:nvSpPr>
          <p:cNvPr id="51204" name="Rectangle 2">
            <a:extLst>
              <a:ext uri="{FF2B5EF4-FFF2-40B4-BE49-F238E27FC236}">
                <a16:creationId xmlns:a16="http://schemas.microsoft.com/office/drawing/2014/main" id="{C5C5BDCA-DEB2-4047-82D6-F94DED4A5BAC}"/>
              </a:ext>
            </a:extLst>
          </p:cNvPr>
          <p:cNvSpPr>
            <a:spLocks noGrp="1" noRot="1" noChangeAspect="1" noChangeArrowheads="1" noTextEdit="1"/>
          </p:cNvSpPr>
          <p:nvPr>
            <p:ph type="sldImg"/>
          </p:nvPr>
        </p:nvSpPr>
        <p:spPr>
          <a:ln/>
        </p:spPr>
      </p:sp>
      <p:sp>
        <p:nvSpPr>
          <p:cNvPr id="51205" name="Rectangle 3">
            <a:extLst>
              <a:ext uri="{FF2B5EF4-FFF2-40B4-BE49-F238E27FC236}">
                <a16:creationId xmlns:a16="http://schemas.microsoft.com/office/drawing/2014/main" id="{D4978D0B-7AC3-40AC-920F-FCFDAB6CFF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bg1"/>
                </a:solidFill>
                <a:latin typeface="Arial" panose="020B0604020202020204" pitchFamily="34" charset="0"/>
              </a:rPr>
              <a:t>Sunscreens are a key component in reducing sun exposure. However in the case of melanoma the use of sunscreens has not been shown to have a definite protective effect. According to the IARC, </a:t>
            </a:r>
          </a:p>
          <a:p>
            <a:r>
              <a:rPr lang="en-US" altLang="en-US">
                <a:solidFill>
                  <a:schemeClr val="bg1"/>
                </a:solidFill>
                <a:latin typeface="Arial" panose="020B0604020202020204" pitchFamily="34" charset="0"/>
              </a:rPr>
              <a:t>This controversy derives from a number of epidemiological studies, mostly case/control study, most of which show a positive association. Of course many of these results relate to different methodologies, different types of sunscreens and weakenesses in controlling for confounding factors.</a:t>
            </a:r>
            <a:endParaRPr lang="el-GR" altLang="en-US">
              <a:solidFill>
                <a:schemeClr val="bg1"/>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a:extLst>
              <a:ext uri="{FF2B5EF4-FFF2-40B4-BE49-F238E27FC236}">
                <a16:creationId xmlns:a16="http://schemas.microsoft.com/office/drawing/2014/main" id="{5A402913-4053-4629-8756-35AE2B3E7DE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73059" name="Rectangle 7">
            <a:extLst>
              <a:ext uri="{FF2B5EF4-FFF2-40B4-BE49-F238E27FC236}">
                <a16:creationId xmlns:a16="http://schemas.microsoft.com/office/drawing/2014/main" id="{CE02BE61-88E1-486B-AF48-F9DCD8A76E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AD70430B-112F-4E7E-A9EE-F37EA6834EF6}" type="slidenum">
              <a:rPr lang="en-US" altLang="en-US" sz="1200">
                <a:latin typeface="Times New Roman" panose="02020603050405020304" pitchFamily="18" charset="0"/>
              </a:rPr>
              <a:pPr/>
              <a:t>61</a:t>
            </a:fld>
            <a:endParaRPr lang="en-US" altLang="en-US" sz="1200">
              <a:latin typeface="Times New Roman" panose="02020603050405020304" pitchFamily="18" charset="0"/>
            </a:endParaRPr>
          </a:p>
        </p:txBody>
      </p:sp>
      <p:sp>
        <p:nvSpPr>
          <p:cNvPr id="173060" name="Rectangle 2">
            <a:extLst>
              <a:ext uri="{FF2B5EF4-FFF2-40B4-BE49-F238E27FC236}">
                <a16:creationId xmlns:a16="http://schemas.microsoft.com/office/drawing/2014/main" id="{3EF9E625-19F2-4E3E-9E71-53B81494A5CF}"/>
              </a:ext>
            </a:extLst>
          </p:cNvPr>
          <p:cNvSpPr>
            <a:spLocks noGrp="1" noRot="1" noChangeAspect="1" noChangeArrowheads="1" noTextEdit="1"/>
          </p:cNvSpPr>
          <p:nvPr>
            <p:ph type="sldImg"/>
          </p:nvPr>
        </p:nvSpPr>
        <p:spPr>
          <a:ln/>
        </p:spPr>
      </p:sp>
      <p:sp>
        <p:nvSpPr>
          <p:cNvPr id="173061" name="Rectangle 3">
            <a:extLst>
              <a:ext uri="{FF2B5EF4-FFF2-40B4-BE49-F238E27FC236}">
                <a16:creationId xmlns:a16="http://schemas.microsoft.com/office/drawing/2014/main" id="{928A0473-BCA8-430A-8027-E2BA37F590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Today’s Sunscreens are much more effective than the older ones, so there are more technolically advanced to provide protection. have evolved into a formulations with a broad coverage with high sunprotection factors, but there protective effect against melanoma may take years to show. </a:t>
            </a:r>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148F87F4-31C5-4A41-B232-273EBB1D1BE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AJS</a:t>
            </a:r>
          </a:p>
        </p:txBody>
      </p:sp>
      <p:sp>
        <p:nvSpPr>
          <p:cNvPr id="55299" name="Rectangle 7">
            <a:extLst>
              <a:ext uri="{FF2B5EF4-FFF2-40B4-BE49-F238E27FC236}">
                <a16:creationId xmlns:a16="http://schemas.microsoft.com/office/drawing/2014/main" id="{52B1ACF8-5090-4CB0-8663-FAC865302D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54B887D3-DEC3-4CE4-B5CC-071349A2710A}" type="slidenum">
              <a:rPr lang="en-US" altLang="en-US" smtClean="0">
                <a:latin typeface="Times New Roman" panose="02020603050405020304" pitchFamily="18" charset="0"/>
              </a:rPr>
              <a:pPr/>
              <a:t>62</a:t>
            </a:fld>
            <a:endParaRPr lang="en-US" altLang="en-US">
              <a:latin typeface="Times New Roman" panose="02020603050405020304" pitchFamily="18" charset="0"/>
            </a:endParaRPr>
          </a:p>
        </p:txBody>
      </p:sp>
      <p:sp>
        <p:nvSpPr>
          <p:cNvPr id="55300" name="Rectangle 2">
            <a:extLst>
              <a:ext uri="{FF2B5EF4-FFF2-40B4-BE49-F238E27FC236}">
                <a16:creationId xmlns:a16="http://schemas.microsoft.com/office/drawing/2014/main" id="{3D875666-2A2E-4478-96D0-5B55BD32CAFA}"/>
              </a:ext>
            </a:extLst>
          </p:cNvPr>
          <p:cNvSpPr>
            <a:spLocks noGrp="1" noRot="1" noChangeAspect="1" noChangeArrowheads="1" noTextEdit="1"/>
          </p:cNvSpPr>
          <p:nvPr>
            <p:ph type="sldImg"/>
          </p:nvPr>
        </p:nvSpPr>
        <p:spPr>
          <a:ln/>
        </p:spPr>
      </p:sp>
      <p:sp>
        <p:nvSpPr>
          <p:cNvPr id="55301" name="Rectangle 3">
            <a:extLst>
              <a:ext uri="{FF2B5EF4-FFF2-40B4-BE49-F238E27FC236}">
                <a16:creationId xmlns:a16="http://schemas.microsoft.com/office/drawing/2014/main" id="{CB500749-6FFC-4F14-8ADA-A4BBE29E53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Under the infleunce of such studies, The European commision has also made some recommedations in an effort to regulate sunbed use. </a:t>
            </a:r>
            <a:endParaRPr lang="el-GR"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This has resulted in a </a:t>
            </a:r>
            <a:r>
              <a:rPr lang="en-US" dirty="0" err="1"/>
              <a:t>tigher</a:t>
            </a:r>
            <a:r>
              <a:rPr lang="en-US" dirty="0"/>
              <a:t> </a:t>
            </a:r>
            <a:r>
              <a:rPr lang="en-US" dirty="0" err="1"/>
              <a:t>reguilaiton</a:t>
            </a:r>
            <a:r>
              <a:rPr lang="en-US" dirty="0"/>
              <a:t> of sunbeds with a complete ban in Australia and </a:t>
            </a:r>
            <a:r>
              <a:rPr lang="en-US" dirty="0" err="1"/>
              <a:t>Brasil</a:t>
            </a:r>
            <a:r>
              <a:rPr lang="en-US" dirty="0"/>
              <a:t> and age restrictions in other countries</a:t>
            </a:r>
          </a:p>
        </p:txBody>
      </p:sp>
      <p:sp>
        <p:nvSpPr>
          <p:cNvPr id="4" name="Θέση αριθμού διαφάνειας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AA406C-96F0-47C6-8300-DE8858270FE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8962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7B192081-9448-42D4-A6E3-1E68065D2E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AJS</a:t>
            </a:r>
          </a:p>
        </p:txBody>
      </p:sp>
      <p:sp>
        <p:nvSpPr>
          <p:cNvPr id="59395" name="Rectangle 7">
            <a:extLst>
              <a:ext uri="{FF2B5EF4-FFF2-40B4-BE49-F238E27FC236}">
                <a16:creationId xmlns:a16="http://schemas.microsoft.com/office/drawing/2014/main" id="{E908A7A9-C20A-4F70-9606-629F9BA89B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8CABFE4C-BFAB-4DB1-AFAD-595C77619397}" type="slidenum">
              <a:rPr lang="en-US" altLang="en-US" smtClean="0">
                <a:latin typeface="Times New Roman" panose="02020603050405020304" pitchFamily="18" charset="0"/>
              </a:rPr>
              <a:pPr/>
              <a:t>64</a:t>
            </a:fld>
            <a:endParaRPr lang="en-US" altLang="en-US">
              <a:latin typeface="Times New Roman" panose="02020603050405020304" pitchFamily="18" charset="0"/>
            </a:endParaRPr>
          </a:p>
        </p:txBody>
      </p:sp>
      <p:sp>
        <p:nvSpPr>
          <p:cNvPr id="59396" name="Rectangle 2">
            <a:extLst>
              <a:ext uri="{FF2B5EF4-FFF2-40B4-BE49-F238E27FC236}">
                <a16:creationId xmlns:a16="http://schemas.microsoft.com/office/drawing/2014/main" id="{6F37099A-F32A-49F1-BBC9-6233A1183B8D}"/>
              </a:ext>
            </a:extLst>
          </p:cNvPr>
          <p:cNvSpPr>
            <a:spLocks noGrp="1" noRot="1" noChangeAspect="1" noChangeArrowheads="1" noTextEdit="1"/>
          </p:cNvSpPr>
          <p:nvPr>
            <p:ph type="sldImg"/>
          </p:nvPr>
        </p:nvSpPr>
        <p:spPr>
          <a:xfrm>
            <a:off x="922338" y="746125"/>
            <a:ext cx="4967287" cy="3725863"/>
          </a:xfrm>
          <a:ln/>
        </p:spPr>
      </p:sp>
      <p:sp>
        <p:nvSpPr>
          <p:cNvPr id="59397" name="Rectangle 3">
            <a:extLst>
              <a:ext uri="{FF2B5EF4-FFF2-40B4-BE49-F238E27FC236}">
                <a16:creationId xmlns:a16="http://schemas.microsoft.com/office/drawing/2014/main" id="{4F8DA519-5564-4D94-AB4A-B3BFAD21DD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Times New Roman" panose="02020603050405020304" pitchFamily="18" charset="0"/>
              </a:rPr>
              <a:t>Secondary prevention of skin cancer (identifying and treating premalignant lesions or conditions of the skin) includes monitoring nevi for changes, removing any suspicious nevi, and removing solar keratoses.  Secondary prevention is also aided by examining the skin on patients who may be seeking care for other reasons.  Patients should also be taught to report any skin eruption that does not heal within a month.  Prompt reporting of these lesions can aid in early identification of precancerous or cancerous lesions of the skin.</a:t>
            </a:r>
          </a:p>
          <a:p>
            <a:r>
              <a:rPr lang="en-US" altLang="en-US">
                <a:latin typeface="Arial" panose="020B0604020202020204" pitchFamily="34" charset="0"/>
                <a:cs typeface="Times New Roman" panose="02020603050405020304" pitchFamily="18" charset="0"/>
              </a:rPr>
              <a:t> </a:t>
            </a:r>
          </a:p>
          <a:p>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FF582E5E-FCB8-43B4-9CCC-42BDC0BF0D5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AJS</a:t>
            </a:r>
          </a:p>
        </p:txBody>
      </p:sp>
      <p:sp>
        <p:nvSpPr>
          <p:cNvPr id="62467" name="Rectangle 7">
            <a:extLst>
              <a:ext uri="{FF2B5EF4-FFF2-40B4-BE49-F238E27FC236}">
                <a16:creationId xmlns:a16="http://schemas.microsoft.com/office/drawing/2014/main" id="{38AC30A7-0B89-40E0-9280-177F22251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D3B300DD-3A08-4F3D-BD7C-FB1F6B989426}" type="slidenum">
              <a:rPr lang="en-US" altLang="en-US" smtClean="0">
                <a:latin typeface="Times New Roman" panose="02020603050405020304" pitchFamily="18" charset="0"/>
              </a:rPr>
              <a:pPr/>
              <a:t>66</a:t>
            </a:fld>
            <a:endParaRPr lang="en-US" altLang="en-US">
              <a:latin typeface="Times New Roman" panose="02020603050405020304" pitchFamily="18" charset="0"/>
            </a:endParaRPr>
          </a:p>
        </p:txBody>
      </p:sp>
      <p:sp>
        <p:nvSpPr>
          <p:cNvPr id="62468" name="Rectangle 2">
            <a:extLst>
              <a:ext uri="{FF2B5EF4-FFF2-40B4-BE49-F238E27FC236}">
                <a16:creationId xmlns:a16="http://schemas.microsoft.com/office/drawing/2014/main" id="{AC26DE7E-39B1-4F2D-A8B4-94E7344FDDFC}"/>
              </a:ext>
            </a:extLst>
          </p:cNvPr>
          <p:cNvSpPr>
            <a:spLocks noGrp="1" noRot="1" noChangeAspect="1" noChangeArrowheads="1" noTextEdit="1"/>
          </p:cNvSpPr>
          <p:nvPr>
            <p:ph type="sldImg"/>
          </p:nvPr>
        </p:nvSpPr>
        <p:spPr>
          <a:ln/>
        </p:spPr>
      </p:sp>
      <p:sp>
        <p:nvSpPr>
          <p:cNvPr id="62469" name="Rectangle 3">
            <a:extLst>
              <a:ext uri="{FF2B5EF4-FFF2-40B4-BE49-F238E27FC236}">
                <a16:creationId xmlns:a16="http://schemas.microsoft.com/office/drawing/2014/main" id="{D3BEF6AB-66D3-4162-8038-35728E173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Who should perform the screening? In one analytical study, self screening reduced risk of both melanoma incidence and advanced disease , suggesting that this modality is quite useful in early detection but also need considerable effort by health care provides to educate the individuals. In addition, other studies have shown that regular screening by phycisians are more likely detect thiner lesions. </a:t>
            </a:r>
            <a:endParaRPr lang="el-GR"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Advances in artificial intelligence and machine learning have made automated diagnoses possible by creating algorithms and </a:t>
            </a:r>
            <a:r>
              <a:rPr lang="en-US" dirty="0" err="1"/>
              <a:t>convultional</a:t>
            </a:r>
            <a:r>
              <a:rPr lang="en-US" dirty="0"/>
              <a:t> neural networks that approach dermatology level </a:t>
            </a:r>
            <a:r>
              <a:rPr lang="en-US" dirty="0" err="1"/>
              <a:t>classidfciation</a:t>
            </a:r>
            <a:r>
              <a:rPr lang="en-US" dirty="0"/>
              <a:t>. This creates the promise of improving skin cancer screening and extend screening well beyond the clinical settings.</a:t>
            </a:r>
          </a:p>
        </p:txBody>
      </p:sp>
      <p:sp>
        <p:nvSpPr>
          <p:cNvPr id="4" name="Slide Number Placeholder 3"/>
          <p:cNvSpPr>
            <a:spLocks noGrp="1"/>
          </p:cNvSpPr>
          <p:nvPr>
            <p:ph type="sldNum" sz="quarter" idx="5"/>
          </p:nvPr>
        </p:nvSpPr>
        <p:spPr/>
        <p:txBody>
          <a:bodyPr/>
          <a:lstStyle/>
          <a:p>
            <a:fld id="{53AA406C-96F0-47C6-8300-DE8858270FE9}" type="slidenum">
              <a:rPr lang="el-GR" smtClean="0"/>
              <a:t>67</a:t>
            </a:fld>
            <a:endParaRPr lang="el-GR"/>
          </a:p>
        </p:txBody>
      </p:sp>
    </p:spTree>
    <p:extLst>
      <p:ext uri="{BB962C8B-B14F-4D97-AF65-F5344CB8AC3E}">
        <p14:creationId xmlns:p14="http://schemas.microsoft.com/office/powerpoint/2010/main" val="1066002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how this will work with an smartphone-based AI system. An image is processed through a neural network providing a prediction in the final output. Of course there will be many questions: is the training set variable enough to allow correct classification, should the patient be informed </a:t>
            </a:r>
          </a:p>
        </p:txBody>
      </p:sp>
      <p:sp>
        <p:nvSpPr>
          <p:cNvPr id="4" name="Slide Number Placeholder 3"/>
          <p:cNvSpPr>
            <a:spLocks noGrp="1"/>
          </p:cNvSpPr>
          <p:nvPr>
            <p:ph type="sldNum" sz="quarter" idx="5"/>
          </p:nvPr>
        </p:nvSpPr>
        <p:spPr/>
        <p:txBody>
          <a:bodyPr/>
          <a:lstStyle/>
          <a:p>
            <a:fld id="{53AA406C-96F0-47C6-8300-DE8858270FE9}" type="slidenum">
              <a:rPr lang="el-GR" smtClean="0"/>
              <a:t>68</a:t>
            </a:fld>
            <a:endParaRPr lang="el-GR"/>
          </a:p>
        </p:txBody>
      </p:sp>
    </p:spTree>
    <p:extLst>
      <p:ext uri="{BB962C8B-B14F-4D97-AF65-F5344CB8AC3E}">
        <p14:creationId xmlns:p14="http://schemas.microsoft.com/office/powerpoint/2010/main" val="4003403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Θέση εικόνας διαφάνειας 1"/>
          <p:cNvSpPr>
            <a:spLocks noGrp="1" noRot="1" noChangeAspect="1" noTextEdit="1"/>
          </p:cNvSpPr>
          <p:nvPr>
            <p:ph type="sldImg"/>
          </p:nvPr>
        </p:nvSpPr>
        <p:spPr>
          <a:ln/>
        </p:spPr>
      </p:sp>
      <p:sp>
        <p:nvSpPr>
          <p:cNvPr id="73731"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a:p>
        </p:txBody>
      </p:sp>
      <p:sp>
        <p:nvSpPr>
          <p:cNvPr id="73732"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3EA2853E-5B00-40B5-A12F-483BFB46DC06}" type="slidenum">
              <a:rPr lang="el-GR" altLang="en-US" sz="1200">
                <a:latin typeface="Times New Roman" pitchFamily="18" charset="0"/>
              </a:rPr>
              <a:pPr/>
              <a:t>22</a:t>
            </a:fld>
            <a:endParaRPr lang="el-GR" altLang="en-US" sz="120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r>
              <a:rPr lang="en-US" altLang="el-GR" sz="1200">
                <a:latin typeface="Times New Roman" pitchFamily="18" charset="0"/>
              </a:rPr>
              <a:t>AJS</a:t>
            </a:r>
          </a:p>
        </p:txBody>
      </p:sp>
      <p:sp>
        <p:nvSpPr>
          <p:cNvPr id="757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B5FE6163-3D70-4625-AFFC-0FFABEC06F0E}" type="slidenum">
              <a:rPr lang="en-US" altLang="el-GR" sz="1200">
                <a:latin typeface="Times New Roman" pitchFamily="18" charset="0"/>
              </a:rPr>
              <a:pPr/>
              <a:t>23</a:t>
            </a:fld>
            <a:endParaRPr lang="en-US" altLang="el-GR" sz="1200">
              <a:latin typeface="Times New Roman" pitchFamily="18" charset="0"/>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Το μελάνωμα αποτελεί κακόηθη όγκο των μελάνοκυττάρων, </a:t>
            </a:r>
            <a:endParaRPr lang="en-GB"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fr-FR" dirty="0"/>
              <a:t>This </a:t>
            </a:r>
            <a:r>
              <a:rPr lang="fr-FR" dirty="0" err="1"/>
              <a:t>is</a:t>
            </a:r>
            <a:r>
              <a:rPr lang="fr-FR" dirty="0"/>
              <a:t> </a:t>
            </a:r>
            <a:r>
              <a:rPr lang="fr-FR" dirty="0" err="1"/>
              <a:t>caused</a:t>
            </a:r>
            <a:r>
              <a:rPr lang="fr-FR" dirty="0"/>
              <a:t> by the formation of UV </a:t>
            </a:r>
            <a:r>
              <a:rPr lang="fr-FR" dirty="0" err="1"/>
              <a:t>photoproducts</a:t>
            </a:r>
            <a:r>
              <a:rPr lang="fr-FR" dirty="0"/>
              <a:t> at the </a:t>
            </a:r>
            <a:r>
              <a:rPr lang="fr-FR" dirty="0" err="1"/>
              <a:t>genetic</a:t>
            </a:r>
            <a:r>
              <a:rPr lang="fr-FR" dirty="0"/>
              <a:t> </a:t>
            </a:r>
            <a:r>
              <a:rPr lang="fr-FR" dirty="0" err="1"/>
              <a:t>material</a:t>
            </a:r>
            <a:r>
              <a:rPr lang="fr-FR" dirty="0"/>
              <a:t> of </a:t>
            </a:r>
            <a:r>
              <a:rPr lang="fr-FR" dirty="0" err="1"/>
              <a:t>cells</a:t>
            </a:r>
            <a:r>
              <a:rPr lang="fr-FR" dirty="0"/>
              <a: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2C01B9-C60B-4400-8E81-B8DAF2DF0EF6}" type="slidenum">
              <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42858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Θέση εικόνας διαφάνειας 1"/>
          <p:cNvSpPr>
            <a:spLocks noGrp="1" noRot="1" noChangeAspect="1" noTextEdit="1"/>
          </p:cNvSpPr>
          <p:nvPr>
            <p:ph type="sldImg"/>
          </p:nvPr>
        </p:nvSpPr>
        <p:spPr>
          <a:ln/>
        </p:spPr>
      </p:sp>
      <p:sp>
        <p:nvSpPr>
          <p:cNvPr id="7987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a:p>
        </p:txBody>
      </p:sp>
      <p:sp>
        <p:nvSpPr>
          <p:cNvPr id="79876"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E19C6C04-2571-4AEE-B1B2-C822D3F6CB9C}" type="slidenum">
              <a:rPr lang="el-GR" altLang="en-US" sz="1200">
                <a:latin typeface="Times New Roman" pitchFamily="18" charset="0"/>
              </a:rPr>
              <a:pPr/>
              <a:t>25</a:t>
            </a:fld>
            <a:endParaRPr lang="el-GR" altLang="en-US" sz="1200">
              <a:latin typeface="Times New Roman" pitchFamily="18" charset="0"/>
            </a:endParaRPr>
          </a:p>
        </p:txBody>
      </p:sp>
    </p:spTree>
    <p:extLst>
      <p:ext uri="{BB962C8B-B14F-4D97-AF65-F5344CB8AC3E}">
        <p14:creationId xmlns:p14="http://schemas.microsoft.com/office/powerpoint/2010/main" val="210016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a:extLst>
              <a:ext uri="{FF2B5EF4-FFF2-40B4-BE49-F238E27FC236}">
                <a16:creationId xmlns:a16="http://schemas.microsoft.com/office/drawing/2014/main" id="{CBADF6D9-5FA3-42DD-9897-4A2E8EB505F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00">
                <a:latin typeface="Times New Roman" panose="02020603050405020304" pitchFamily="18" charset="0"/>
              </a:rPr>
              <a:t>AJS</a:t>
            </a:r>
          </a:p>
        </p:txBody>
      </p:sp>
      <p:sp>
        <p:nvSpPr>
          <p:cNvPr id="137219" name="Rectangle 7">
            <a:extLst>
              <a:ext uri="{FF2B5EF4-FFF2-40B4-BE49-F238E27FC236}">
                <a16:creationId xmlns:a16="http://schemas.microsoft.com/office/drawing/2014/main" id="{933F6E6C-F1E9-4241-908C-15581FEE54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anose="020B0604020202020204" pitchFamily="34" charset="0"/>
              </a:defRPr>
            </a:lvl1pPr>
            <a:lvl2pPr marL="742950" indent="-285750" defTabSz="923925">
              <a:defRPr sz="1400">
                <a:solidFill>
                  <a:schemeClr val="tx1"/>
                </a:solidFill>
                <a:latin typeface="Arial" panose="020B0604020202020204" pitchFamily="34" charset="0"/>
              </a:defRPr>
            </a:lvl2pPr>
            <a:lvl3pPr marL="1143000" indent="-228600" defTabSz="923925">
              <a:defRPr sz="1400">
                <a:solidFill>
                  <a:schemeClr val="tx1"/>
                </a:solidFill>
                <a:latin typeface="Arial" panose="020B0604020202020204" pitchFamily="34" charset="0"/>
              </a:defRPr>
            </a:lvl3pPr>
            <a:lvl4pPr marL="1600200" indent="-228600" defTabSz="923925">
              <a:defRPr sz="1400">
                <a:solidFill>
                  <a:schemeClr val="tx1"/>
                </a:solidFill>
                <a:latin typeface="Arial" panose="020B0604020202020204" pitchFamily="34" charset="0"/>
              </a:defRPr>
            </a:lvl4pPr>
            <a:lvl5pPr marL="2057400" indent="-228600" defTabSz="923925">
              <a:defRPr sz="14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1400">
                <a:solidFill>
                  <a:schemeClr val="tx1"/>
                </a:solidFill>
                <a:latin typeface="Arial" panose="020B0604020202020204" pitchFamily="34" charset="0"/>
              </a:defRPr>
            </a:lvl9pPr>
          </a:lstStyle>
          <a:p>
            <a:fld id="{9E35DFC2-7BB0-4B1E-8DBB-B6780612C180}" type="slidenum">
              <a:rPr lang="en-US" altLang="en-US" sz="1200">
                <a:latin typeface="Times New Roman" panose="02020603050405020304" pitchFamily="18" charset="0"/>
              </a:rPr>
              <a:pPr/>
              <a:t>26</a:t>
            </a:fld>
            <a:endParaRPr lang="en-US" altLang="en-US" sz="1200">
              <a:latin typeface="Times New Roman" panose="02020603050405020304" pitchFamily="18" charset="0"/>
            </a:endParaRPr>
          </a:p>
        </p:txBody>
      </p:sp>
      <p:sp>
        <p:nvSpPr>
          <p:cNvPr id="137220" name="Rectangle 2">
            <a:extLst>
              <a:ext uri="{FF2B5EF4-FFF2-40B4-BE49-F238E27FC236}">
                <a16:creationId xmlns:a16="http://schemas.microsoft.com/office/drawing/2014/main" id="{427BCD98-A8A3-4D6B-AEB9-E999D5719F6A}"/>
              </a:ext>
            </a:extLst>
          </p:cNvPr>
          <p:cNvSpPr>
            <a:spLocks noGrp="1" noRot="1" noChangeAspect="1" noChangeArrowheads="1" noTextEdit="1"/>
          </p:cNvSpPr>
          <p:nvPr>
            <p:ph type="sldImg"/>
          </p:nvPr>
        </p:nvSpPr>
        <p:spPr>
          <a:ln/>
        </p:spPr>
      </p:sp>
      <p:sp>
        <p:nvSpPr>
          <p:cNvPr id="137221" name="Rectangle 3">
            <a:extLst>
              <a:ext uri="{FF2B5EF4-FFF2-40B4-BE49-F238E27FC236}">
                <a16:creationId xmlns:a16="http://schemas.microsoft.com/office/drawing/2014/main" id="{BFAD1B44-E581-48D0-B2D5-BF2A4A0E9A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Epidemiological studies have shown time and time again that exposure to large doses of sunlight in constitutionally or genetically predisposed individuals is the major risk factor of MM. This is supported by evidence of a latitude gradient for the incidence of MM in white people, such that the highest rates of MM occur near the equator, and also by its frequent association with other sun-related disorders such as nevi, solar keartose or NMSC. However, certain paradoxical findings obscure the precise nature of sun exposure that contributes to MM, for example MM appears to have a higher risk in indoor workers compared to outdoor workers. In addition, the most common types of MM  occur on skin cites of maximal UV exposure. With the exception of lentigo maligna melanoma that has a clear relationship to chronic sun exposure, SSM and NM occur more commonly on the back in males and on the lower extremites, areas which are intermittently exposed.</a:t>
            </a:r>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295275" y="811213"/>
            <a:ext cx="6076950" cy="4052887"/>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have been great advances in our understanding of the</a:t>
            </a:r>
          </a:p>
          <a:p>
            <a:r>
              <a:rPr lang="en-US" altLang="en-US"/>
              <a:t>molecular pathogenesis of melanoma during the past decade</a:t>
            </a:r>
          </a:p>
          <a:p>
            <a:r>
              <a:rPr lang="en-US" altLang="en-US"/>
              <a:t>and these are already contributing to new ways to classify melanomaand</a:t>
            </a:r>
          </a:p>
          <a:p>
            <a:r>
              <a:rPr lang="en-US" altLang="en-US"/>
              <a:t>treat patients withmetastatic disease. In additionto</a:t>
            </a:r>
          </a:p>
          <a:p>
            <a:r>
              <a:rPr lang="en-US" altLang="en-US"/>
              <a:t>the important information on mutation status, much complex</a:t>
            </a:r>
          </a:p>
          <a:p>
            <a:r>
              <a:rPr lang="en-US" altLang="en-US"/>
              <a:t>data has also already been generated fromRNAexpression, proteomic</a:t>
            </a:r>
          </a:p>
          <a:p>
            <a:r>
              <a:rPr lang="en-US" altLang="en-US"/>
              <a:t>and microRNA analysis of melanomas (see article by</a:t>
            </a:r>
          </a:p>
          <a:p>
            <a:r>
              <a:rPr lang="en-US" altLang="en-US"/>
              <a:t>Michiels et al elsewhere in this issue). However, the clinical relevance</a:t>
            </a:r>
          </a:p>
          <a:p>
            <a:r>
              <a:rPr lang="en-US" altLang="en-US"/>
              <a:t>ofmuch of this information and howbest to utilize it for</a:t>
            </a:r>
          </a:p>
          <a:p>
            <a:r>
              <a:rPr lang="en-US" altLang="en-US"/>
              <a:t>melanoma classification and personalized patient care remain</a:t>
            </a:r>
          </a:p>
          <a:p>
            <a:r>
              <a:rPr lang="en-US" altLang="en-US"/>
              <a:t>major challenges for the future. As the significance of these</a:t>
            </a:r>
          </a:p>
          <a:p>
            <a:r>
              <a:rPr lang="en-US" altLang="en-US"/>
              <a:t>data and new discoveries become better understood it is likely</a:t>
            </a:r>
          </a:p>
          <a:p>
            <a:r>
              <a:rPr lang="en-US" altLang="en-US"/>
              <a:t>that a refined melanoma classification will emerge that integrates</a:t>
            </a:r>
          </a:p>
          <a:p>
            <a:r>
              <a:rPr lang="en-US" altLang="en-US"/>
              <a:t>currently known clinical, pathological and molecular</a:t>
            </a:r>
          </a:p>
          <a:p>
            <a:r>
              <a:rPr lang="en-US" altLang="en-US"/>
              <a:t>data as well as yet undiscovered biological data. This will undoubtedly</a:t>
            </a:r>
          </a:p>
          <a:p>
            <a:r>
              <a:rPr lang="en-US" altLang="en-US"/>
              <a:t>lead to more precise characterisation of biologically</a:t>
            </a:r>
          </a:p>
          <a:p>
            <a:r>
              <a:rPr lang="en-US" altLang="en-US"/>
              <a:t>distinct subtypes of melanoma that can be utilised as a basis</a:t>
            </a:r>
          </a:p>
          <a:p>
            <a:r>
              <a:rPr lang="da-DK" altLang="en-US"/>
              <a:t>for personalized medicine for melanoma patients.</a:t>
            </a:r>
            <a:endParaRPr lang="el-GR" altLang="en-US"/>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400">
                <a:solidFill>
                  <a:schemeClr val="tx1"/>
                </a:solidFill>
                <a:latin typeface="Arial" pitchFamily="34" charset="0"/>
              </a:defRPr>
            </a:lvl1pPr>
            <a:lvl2pPr marL="742950" indent="-285750" defTabSz="923925">
              <a:defRPr sz="1400">
                <a:solidFill>
                  <a:schemeClr val="tx1"/>
                </a:solidFill>
                <a:latin typeface="Arial" pitchFamily="34" charset="0"/>
              </a:defRPr>
            </a:lvl2pPr>
            <a:lvl3pPr marL="1143000" indent="-228600" defTabSz="923925">
              <a:defRPr sz="1400">
                <a:solidFill>
                  <a:schemeClr val="tx1"/>
                </a:solidFill>
                <a:latin typeface="Arial" pitchFamily="34" charset="0"/>
              </a:defRPr>
            </a:lvl3pPr>
            <a:lvl4pPr marL="1600200" indent="-228600" defTabSz="923925">
              <a:defRPr sz="1400">
                <a:solidFill>
                  <a:schemeClr val="tx1"/>
                </a:solidFill>
                <a:latin typeface="Arial" pitchFamily="34" charset="0"/>
              </a:defRPr>
            </a:lvl4pPr>
            <a:lvl5pPr marL="2057400" indent="-228600" defTabSz="923925">
              <a:defRPr sz="1400">
                <a:solidFill>
                  <a:schemeClr val="tx1"/>
                </a:solidFill>
                <a:latin typeface="Arial" pitchFamily="34" charset="0"/>
              </a:defRPr>
            </a:lvl5pPr>
            <a:lvl6pPr marL="2514600" indent="-228600" defTabSz="923925" eaLnBrk="0" fontAlgn="base" hangingPunct="0">
              <a:spcBef>
                <a:spcPct val="0"/>
              </a:spcBef>
              <a:spcAft>
                <a:spcPct val="0"/>
              </a:spcAft>
              <a:defRPr sz="1400">
                <a:solidFill>
                  <a:schemeClr val="tx1"/>
                </a:solidFill>
                <a:latin typeface="Arial" pitchFamily="34" charset="0"/>
              </a:defRPr>
            </a:lvl6pPr>
            <a:lvl7pPr marL="2971800" indent="-228600" defTabSz="923925" eaLnBrk="0" fontAlgn="base" hangingPunct="0">
              <a:spcBef>
                <a:spcPct val="0"/>
              </a:spcBef>
              <a:spcAft>
                <a:spcPct val="0"/>
              </a:spcAft>
              <a:defRPr sz="1400">
                <a:solidFill>
                  <a:schemeClr val="tx1"/>
                </a:solidFill>
                <a:latin typeface="Arial" pitchFamily="34" charset="0"/>
              </a:defRPr>
            </a:lvl7pPr>
            <a:lvl8pPr marL="3429000" indent="-228600" defTabSz="923925" eaLnBrk="0" fontAlgn="base" hangingPunct="0">
              <a:spcBef>
                <a:spcPct val="0"/>
              </a:spcBef>
              <a:spcAft>
                <a:spcPct val="0"/>
              </a:spcAft>
              <a:defRPr sz="1400">
                <a:solidFill>
                  <a:schemeClr val="tx1"/>
                </a:solidFill>
                <a:latin typeface="Arial" pitchFamily="34" charset="0"/>
              </a:defRPr>
            </a:lvl8pPr>
            <a:lvl9pPr marL="3886200" indent="-228600" defTabSz="923925" eaLnBrk="0" fontAlgn="base" hangingPunct="0">
              <a:spcBef>
                <a:spcPct val="0"/>
              </a:spcBef>
              <a:spcAft>
                <a:spcPct val="0"/>
              </a:spcAft>
              <a:defRPr sz="1400">
                <a:solidFill>
                  <a:schemeClr val="tx1"/>
                </a:solidFill>
                <a:latin typeface="Arial" pitchFamily="34" charset="0"/>
              </a:defRPr>
            </a:lvl9pPr>
          </a:lstStyle>
          <a:p>
            <a:fld id="{D5C6F942-3DF8-4AB9-B874-1DD8BE636138}" type="slidenum">
              <a:rPr lang="el-GR" altLang="en-US" sz="1200">
                <a:solidFill>
                  <a:srgbClr val="000000"/>
                </a:solidFill>
                <a:latin typeface="Times New Roman" pitchFamily="18" charset="0"/>
              </a:rPr>
              <a:pPr/>
              <a:t>27</a:t>
            </a:fld>
            <a:endParaRPr lang="el-GR" altLang="en-US" sz="1200">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1B6B510-07D4-4436-B414-C44A353F0FC0}" type="datetimeFigureOut">
              <a:rPr lang="el-GR" smtClean="0"/>
              <a:pPr/>
              <a:t>18/2/20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1B6B510-07D4-4436-B414-C44A353F0FC0}" type="datetimeFigureOut">
              <a:rPr lang="el-GR" smtClean="0"/>
              <a:pPr/>
              <a:t>18/2/20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1B6B510-07D4-4436-B414-C44A353F0FC0}" type="datetimeFigureOut">
              <a:rPr lang="el-GR" smtClean="0"/>
              <a:pPr/>
              <a:t>18/2/20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Footer Placeholder 4"/>
          <p:cNvSpPr>
            <a:spLocks noGrp="1"/>
          </p:cNvSpPr>
          <p:nvPr>
            <p:ph type="ftr" sz="quarter" idx="10"/>
          </p:nvPr>
        </p:nvSpPr>
        <p:spPr/>
        <p:txBody>
          <a:bodyPr/>
          <a:lstStyle>
            <a:lvl1pPr>
              <a:defRPr/>
            </a:lvl1pPr>
          </a:lstStyle>
          <a:p>
            <a:pPr>
              <a:defRPr/>
            </a:pPr>
            <a:r>
              <a:rPr lang="en-US"/>
              <a:t>ajs/psor2001</a:t>
            </a:r>
          </a:p>
        </p:txBody>
      </p:sp>
    </p:spTree>
    <p:extLst>
      <p:ext uri="{BB962C8B-B14F-4D97-AF65-F5344CB8AC3E}">
        <p14:creationId xmlns:p14="http://schemas.microsoft.com/office/powerpoint/2010/main" val="2737075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1"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39735" y="19812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39735" y="4114800"/>
            <a:ext cx="3818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10"/>
          </p:nvPr>
        </p:nvSpPr>
        <p:spPr/>
        <p:txBody>
          <a:bodyPr/>
          <a:lstStyle>
            <a:lvl1pPr>
              <a:defRPr/>
            </a:lvl1pPr>
          </a:lstStyle>
          <a:p>
            <a:pPr>
              <a:defRPr/>
            </a:pPr>
            <a:r>
              <a:rPr lang="en-US"/>
              <a:t>ajs/psor2001</a:t>
            </a:r>
            <a:endParaRPr lang="en-US">
              <a:solidFill>
                <a:srgbClr val="000000"/>
              </a:solidFill>
            </a:endParaRPr>
          </a:p>
        </p:txBody>
      </p:sp>
    </p:spTree>
    <p:extLst>
      <p:ext uri="{BB962C8B-B14F-4D97-AF65-F5344CB8AC3E}">
        <p14:creationId xmlns:p14="http://schemas.microsoft.com/office/powerpoint/2010/main" val="108445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1B6B510-07D4-4436-B414-C44A353F0FC0}" type="datetimeFigureOut">
              <a:rPr lang="el-GR" smtClean="0"/>
              <a:pPr/>
              <a:t>18/2/20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B6B510-07D4-4436-B414-C44A353F0FC0}" type="datetimeFigureOut">
              <a:rPr lang="el-GR" smtClean="0"/>
              <a:pPr/>
              <a:t>18/2/20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1B6B510-07D4-4436-B414-C44A353F0FC0}" type="datetimeFigureOut">
              <a:rPr lang="el-GR" smtClean="0"/>
              <a:pPr/>
              <a:t>18/2/20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1B6B510-07D4-4436-B414-C44A353F0FC0}" type="datetimeFigureOut">
              <a:rPr lang="el-GR" smtClean="0"/>
              <a:pPr/>
              <a:t>18/2/20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1B6B510-07D4-4436-B414-C44A353F0FC0}" type="datetimeFigureOut">
              <a:rPr lang="el-GR" smtClean="0"/>
              <a:pPr/>
              <a:t>18/2/20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6B510-07D4-4436-B414-C44A353F0FC0}" type="datetimeFigureOut">
              <a:rPr lang="el-GR" smtClean="0"/>
              <a:pPr/>
              <a:t>18/2/20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B6B510-07D4-4436-B414-C44A353F0FC0}" type="datetimeFigureOut">
              <a:rPr lang="el-GR" smtClean="0"/>
              <a:pPr/>
              <a:t>18/2/20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B6B510-07D4-4436-B414-C44A353F0FC0}" type="datetimeFigureOut">
              <a:rPr lang="el-GR" smtClean="0"/>
              <a:pPr/>
              <a:t>18/2/20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F847F4F-F7E2-4F83-A094-22B8790E75A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6B510-07D4-4436-B414-C44A353F0FC0}" type="datetimeFigureOut">
              <a:rPr lang="el-GR" smtClean="0"/>
              <a:pPr/>
              <a:t>18/2/20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7F4F-F7E2-4F83-A094-22B8790E75A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2.jpeg"/><Relationship Id="rId7" Type="http://schemas.openxmlformats.org/officeDocument/2006/relationships/image" Target="../media/image79.jpeg"/><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3.xml"/><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8.jpe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22.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9.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7.wmf"/></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9.emf"/><Relationship Id="rId7" Type="http://schemas.openxmlformats.org/officeDocument/2006/relationships/image" Target="../media/image143.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emf"/></Relationships>
</file>

<file path=ppt/slides/_rels/slide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1.emf"/><Relationship Id="rId5" Type="http://schemas.openxmlformats.org/officeDocument/2006/relationships/image" Target="../media/image150.jpeg"/><Relationship Id="rId4" Type="http://schemas.openxmlformats.org/officeDocument/2006/relationships/image" Target="../media/image149.png"/></Relationships>
</file>

<file path=ppt/slides/_rels/slide68.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54.tiff"/></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5675D8C-DF60-4DD9-A0FF-9D1638606779}"/>
              </a:ext>
            </a:extLst>
          </p:cNvPr>
          <p:cNvSpPr>
            <a:spLocks noGrp="1" noChangeArrowheads="1"/>
          </p:cNvSpPr>
          <p:nvPr>
            <p:ph type="ctrTitle"/>
          </p:nvPr>
        </p:nvSpPr>
        <p:spPr>
          <a:xfrm>
            <a:off x="1066800" y="2000636"/>
            <a:ext cx="7010400" cy="1981200"/>
          </a:xfrm>
        </p:spPr>
        <p:txBody>
          <a:bodyPr rtlCol="0">
            <a:normAutofit/>
          </a:bodyPr>
          <a:lstStyle/>
          <a:p>
            <a:pPr eaLnBrk="1" fontAlgn="auto" hangingPunct="1">
              <a:spcAft>
                <a:spcPts val="0"/>
              </a:spcAft>
              <a:defRPr/>
            </a:pPr>
            <a:r>
              <a:rPr lang="el-GR" b="1" dirty="0" err="1">
                <a:solidFill>
                  <a:srgbClr val="0000CC"/>
                </a:solidFill>
              </a:rPr>
              <a:t>Μελανοκυτταρικοί</a:t>
            </a:r>
            <a:r>
              <a:rPr lang="el-GR" b="1" dirty="0">
                <a:solidFill>
                  <a:srgbClr val="0000CC"/>
                </a:solidFill>
              </a:rPr>
              <a:t> σπίλοι – </a:t>
            </a:r>
            <a:br>
              <a:rPr lang="el-GR" b="1" dirty="0">
                <a:solidFill>
                  <a:srgbClr val="0000CC"/>
                </a:solidFill>
              </a:rPr>
            </a:br>
            <a:r>
              <a:rPr lang="el-GR" b="1" dirty="0">
                <a:solidFill>
                  <a:srgbClr val="0000CC"/>
                </a:solidFill>
              </a:rPr>
              <a:t>Μελάνωμα</a:t>
            </a:r>
            <a:endParaRPr lang="el-GR" sz="3100" i="1" dirty="0">
              <a:solidFill>
                <a:srgbClr val="0000CC"/>
              </a:solidFill>
            </a:endParaRPr>
          </a:p>
        </p:txBody>
      </p:sp>
      <p:sp>
        <p:nvSpPr>
          <p:cNvPr id="38915" name="Rectangle 3">
            <a:extLst>
              <a:ext uri="{FF2B5EF4-FFF2-40B4-BE49-F238E27FC236}">
                <a16:creationId xmlns:a16="http://schemas.microsoft.com/office/drawing/2014/main" id="{B2F1B298-EE0B-40AF-BD85-6F09055920C3}"/>
              </a:ext>
            </a:extLst>
          </p:cNvPr>
          <p:cNvSpPr>
            <a:spLocks noGrp="1" noChangeArrowheads="1"/>
          </p:cNvSpPr>
          <p:nvPr>
            <p:ph type="subTitle" idx="1"/>
          </p:nvPr>
        </p:nvSpPr>
        <p:spPr>
          <a:xfrm>
            <a:off x="381000" y="4343400"/>
            <a:ext cx="8305800" cy="2168525"/>
          </a:xfrm>
        </p:spPr>
        <p:txBody>
          <a:bodyPr>
            <a:normAutofit lnSpcReduction="10000"/>
          </a:bodyPr>
          <a:lstStyle/>
          <a:p>
            <a:pPr eaLnBrk="1" hangingPunct="1">
              <a:spcBef>
                <a:spcPts val="0"/>
              </a:spcBef>
              <a:buFont typeface="Arial" charset="0"/>
              <a:buNone/>
              <a:defRPr/>
            </a:pPr>
            <a:r>
              <a:rPr lang="el-GR" sz="2800" dirty="0">
                <a:solidFill>
                  <a:schemeClr val="tx1"/>
                </a:solidFill>
                <a:latin typeface="+mj-lt"/>
              </a:rPr>
              <a:t>Αλέξανδρος Στρατηγός</a:t>
            </a:r>
          </a:p>
          <a:p>
            <a:pPr eaLnBrk="1" hangingPunct="1">
              <a:spcBef>
                <a:spcPts val="0"/>
              </a:spcBef>
              <a:buFont typeface="Arial" charset="0"/>
              <a:buNone/>
              <a:defRPr/>
            </a:pPr>
            <a:r>
              <a:rPr lang="el-GR" sz="2800" dirty="0">
                <a:solidFill>
                  <a:schemeClr val="tx1"/>
                </a:solidFill>
                <a:latin typeface="+mj-lt"/>
              </a:rPr>
              <a:t>Καθηγητής Δερματολογίας</a:t>
            </a:r>
            <a:r>
              <a:rPr lang="en-US" sz="2800" dirty="0">
                <a:solidFill>
                  <a:schemeClr val="tx1"/>
                </a:solidFill>
                <a:latin typeface="+mj-lt"/>
              </a:rPr>
              <a:t>-A</a:t>
            </a:r>
            <a:r>
              <a:rPr lang="el-GR" sz="2800" dirty="0">
                <a:solidFill>
                  <a:schemeClr val="tx1"/>
                </a:solidFill>
                <a:latin typeface="+mj-lt"/>
              </a:rPr>
              <a:t>φροδισιολογίας</a:t>
            </a:r>
          </a:p>
          <a:p>
            <a:pPr eaLnBrk="1" hangingPunct="1">
              <a:spcBef>
                <a:spcPts val="0"/>
              </a:spcBef>
              <a:buFont typeface="Arial" charset="0"/>
              <a:buNone/>
              <a:defRPr/>
            </a:pPr>
            <a:r>
              <a:rPr lang="el-GR" sz="2800" dirty="0">
                <a:solidFill>
                  <a:schemeClr val="tx1"/>
                </a:solidFill>
                <a:latin typeface="+mj-lt"/>
              </a:rPr>
              <a:t>Α΄ Πανεπιστημιακή Κλινική Αφροδισίων και Δερματικών Νόσων</a:t>
            </a:r>
          </a:p>
          <a:p>
            <a:pPr eaLnBrk="1" hangingPunct="1">
              <a:spcBef>
                <a:spcPts val="0"/>
              </a:spcBef>
              <a:buFont typeface="Arial" charset="0"/>
              <a:buNone/>
              <a:defRPr/>
            </a:pPr>
            <a:r>
              <a:rPr lang="el-GR" sz="2800" dirty="0">
                <a:solidFill>
                  <a:schemeClr val="tx1"/>
                </a:solidFill>
                <a:latin typeface="+mj-lt"/>
              </a:rPr>
              <a:t>Νοσοκομείο Ανδρέας Συγγρός</a:t>
            </a:r>
          </a:p>
        </p:txBody>
      </p:sp>
      <p:sp>
        <p:nvSpPr>
          <p:cNvPr id="33796" name="3 - TextBox">
            <a:extLst>
              <a:ext uri="{FF2B5EF4-FFF2-40B4-BE49-F238E27FC236}">
                <a16:creationId xmlns:a16="http://schemas.microsoft.com/office/drawing/2014/main" id="{7EAB6107-6DD9-4D56-B9FD-9159B3D7A026}"/>
              </a:ext>
            </a:extLst>
          </p:cNvPr>
          <p:cNvSpPr txBox="1">
            <a:spLocks noChangeArrowheads="1"/>
          </p:cNvSpPr>
          <p:nvPr/>
        </p:nvSpPr>
        <p:spPr bwMode="auto">
          <a:xfrm>
            <a:off x="3352800" y="228600"/>
            <a:ext cx="556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l-GR" altLang="en-US" sz="1800">
                <a:solidFill>
                  <a:schemeClr val="bg1"/>
                </a:solidFill>
                <a:latin typeface="Arial" panose="020B0604020202020204" pitchFamily="34" charset="0"/>
              </a:rPr>
              <a:t>2</a:t>
            </a:r>
            <a:r>
              <a:rPr lang="el-GR" altLang="en-US" sz="1800" baseline="30000">
                <a:solidFill>
                  <a:schemeClr val="bg1"/>
                </a:solidFill>
                <a:latin typeface="Arial" panose="020B0604020202020204" pitchFamily="34" charset="0"/>
              </a:rPr>
              <a:t>ο</a:t>
            </a:r>
            <a:r>
              <a:rPr lang="el-GR" altLang="en-US" sz="1800">
                <a:solidFill>
                  <a:schemeClr val="bg1"/>
                </a:solidFill>
                <a:latin typeface="Arial" panose="020B0604020202020204" pitchFamily="34" charset="0"/>
              </a:rPr>
              <a:t> Κυπροελλαδικό Συνέδριο   </a:t>
            </a:r>
          </a:p>
          <a:p>
            <a:pPr algn="r" eaLnBrk="1" hangingPunct="1">
              <a:spcBef>
                <a:spcPct val="0"/>
              </a:spcBef>
              <a:buFontTx/>
              <a:buNone/>
            </a:pPr>
            <a:r>
              <a:rPr lang="el-GR" altLang="en-US" sz="1800">
                <a:solidFill>
                  <a:schemeClr val="bg1"/>
                </a:solidFill>
                <a:latin typeface="Arial" panose="020B0604020202020204" pitchFamily="34" charset="0"/>
              </a:rPr>
              <a:t>Εξελίξεις στη Δερματολογία &amp; Αφροδισιολογία 2010</a:t>
            </a:r>
          </a:p>
        </p:txBody>
      </p:sp>
      <p:pic>
        <p:nvPicPr>
          <p:cNvPr id="5" name="Picture 3">
            <a:extLst>
              <a:ext uri="{FF2B5EF4-FFF2-40B4-BE49-F238E27FC236}">
                <a16:creationId xmlns:a16="http://schemas.microsoft.com/office/drawing/2014/main" id="{BB9C1A74-4600-44D1-9C3B-FCE2F5EBDADF}"/>
              </a:ext>
            </a:extLst>
          </p:cNvPr>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9204" y="49091"/>
            <a:ext cx="2495773" cy="1435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798" name="Group 1031">
            <a:extLst>
              <a:ext uri="{FF2B5EF4-FFF2-40B4-BE49-F238E27FC236}">
                <a16:creationId xmlns:a16="http://schemas.microsoft.com/office/drawing/2014/main" id="{369554DD-4FB8-4777-85A7-56BE6ED2AE52}"/>
              </a:ext>
            </a:extLst>
          </p:cNvPr>
          <p:cNvGrpSpPr>
            <a:grpSpLocks/>
          </p:cNvGrpSpPr>
          <p:nvPr/>
        </p:nvGrpSpPr>
        <p:grpSpPr bwMode="auto">
          <a:xfrm>
            <a:off x="228600" y="223838"/>
            <a:ext cx="2652713" cy="1544637"/>
            <a:chOff x="432" y="96"/>
            <a:chExt cx="1217" cy="943"/>
          </a:xfrm>
        </p:grpSpPr>
        <p:grpSp>
          <p:nvGrpSpPr>
            <p:cNvPr id="33799" name="Group 1032">
              <a:extLst>
                <a:ext uri="{FF2B5EF4-FFF2-40B4-BE49-F238E27FC236}">
                  <a16:creationId xmlns:a16="http://schemas.microsoft.com/office/drawing/2014/main" id="{32C0B25B-89B2-4A2F-A652-B3C46B20604D}"/>
                </a:ext>
              </a:extLst>
            </p:cNvPr>
            <p:cNvGrpSpPr>
              <a:grpSpLocks/>
            </p:cNvGrpSpPr>
            <p:nvPr/>
          </p:nvGrpSpPr>
          <p:grpSpPr bwMode="auto">
            <a:xfrm>
              <a:off x="432" y="96"/>
              <a:ext cx="576" cy="864"/>
              <a:chOff x="432" y="96"/>
              <a:chExt cx="576" cy="864"/>
            </a:xfrm>
          </p:grpSpPr>
          <p:sp>
            <p:nvSpPr>
              <p:cNvPr id="33801" name="Rectangle 1033">
                <a:extLst>
                  <a:ext uri="{FF2B5EF4-FFF2-40B4-BE49-F238E27FC236}">
                    <a16:creationId xmlns:a16="http://schemas.microsoft.com/office/drawing/2014/main" id="{0DA5BBE2-3C84-44DD-9E46-98E368DD9B95}"/>
                  </a:ext>
                </a:extLst>
              </p:cNvPr>
              <p:cNvSpPr>
                <a:spLocks noChangeArrowheads="1"/>
              </p:cNvSpPr>
              <p:nvPr/>
            </p:nvSpPr>
            <p:spPr bwMode="auto">
              <a:xfrm>
                <a:off x="432" y="96"/>
                <a:ext cx="576" cy="864"/>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pic>
            <p:nvPicPr>
              <p:cNvPr id="10" name="Picture 1034" descr="C:\Documents and Settings\User\Τα έγγραφά μου\image_preview.png">
                <a:extLst>
                  <a:ext uri="{FF2B5EF4-FFF2-40B4-BE49-F238E27FC236}">
                    <a16:creationId xmlns:a16="http://schemas.microsoft.com/office/drawing/2014/main" id="{5A8A3F9D-E573-4A2B-B5D2-FD2242E71DA4}"/>
                  </a:ext>
                </a:extLst>
              </p:cNvPr>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480" y="144"/>
                <a:ext cx="512" cy="768"/>
              </a:xfrm>
              <a:prstGeom prst="rect">
                <a:avLst/>
              </a:prstGeom>
              <a:noFill/>
            </p:spPr>
          </p:pic>
        </p:grpSp>
        <p:sp>
          <p:nvSpPr>
            <p:cNvPr id="8" name="Text Box 1035">
              <a:extLst>
                <a:ext uri="{FF2B5EF4-FFF2-40B4-BE49-F238E27FC236}">
                  <a16:creationId xmlns:a16="http://schemas.microsoft.com/office/drawing/2014/main" id="{A56A0DA0-F6E2-4B64-9C9A-CD183AD06C13}"/>
                </a:ext>
              </a:extLst>
            </p:cNvPr>
            <p:cNvSpPr txBox="1">
              <a:spLocks noChangeArrowheads="1"/>
            </p:cNvSpPr>
            <p:nvPr/>
          </p:nvSpPr>
          <p:spPr bwMode="auto">
            <a:xfrm>
              <a:off x="1008" y="112"/>
              <a:ext cx="641" cy="927"/>
            </a:xfrm>
            <a:prstGeom prst="rect">
              <a:avLst/>
            </a:prstGeom>
            <a:noFill/>
            <a:ln w="9525">
              <a:noFill/>
              <a:miter lim="800000"/>
              <a:headEnd/>
              <a:tailEnd/>
            </a:ln>
            <a:effectLst/>
          </p:spPr>
          <p:txBody>
            <a:bodyPr wrap="none">
              <a:spAutoFit/>
            </a:bodyPr>
            <a:lstStyle/>
            <a:p>
              <a:pPr>
                <a:lnSpc>
                  <a:spcPct val="110000"/>
                </a:lnSpc>
                <a:defRPr/>
              </a:pPr>
              <a:r>
                <a:rPr lang="en-US" sz="1000" b="1" dirty="0">
                  <a:solidFill>
                    <a:schemeClr val="tx2">
                      <a:lumMod val="75000"/>
                    </a:schemeClr>
                  </a:solidFill>
                  <a:effectLst>
                    <a:outerShdw blurRad="38100" dist="38100" dir="2700000" algn="tl">
                      <a:srgbClr val="000000">
                        <a:alpha val="43137"/>
                      </a:srgbClr>
                    </a:outerShdw>
                  </a:effectLst>
                </a:rPr>
                <a:t>NATIONAL AND</a:t>
              </a:r>
            </a:p>
            <a:p>
              <a:pPr>
                <a:lnSpc>
                  <a:spcPct val="110000"/>
                </a:lnSpc>
                <a:defRPr/>
              </a:pPr>
              <a:r>
                <a:rPr lang="en-US" sz="1000" b="1" dirty="0">
                  <a:solidFill>
                    <a:schemeClr val="tx2">
                      <a:lumMod val="75000"/>
                    </a:schemeClr>
                  </a:solidFill>
                  <a:effectLst>
                    <a:outerShdw blurRad="38100" dist="38100" dir="2700000" algn="tl">
                      <a:srgbClr val="000000">
                        <a:alpha val="43137"/>
                      </a:srgbClr>
                    </a:outerShdw>
                  </a:effectLst>
                </a:rPr>
                <a:t>KAPODISTRIAN</a:t>
              </a:r>
            </a:p>
            <a:p>
              <a:pPr>
                <a:lnSpc>
                  <a:spcPct val="110000"/>
                </a:lnSpc>
                <a:defRPr/>
              </a:pPr>
              <a:r>
                <a:rPr lang="en-US" sz="1000" b="1" dirty="0">
                  <a:solidFill>
                    <a:schemeClr val="tx2">
                      <a:lumMod val="75000"/>
                    </a:schemeClr>
                  </a:solidFill>
                  <a:effectLst>
                    <a:outerShdw blurRad="38100" dist="38100" dir="2700000" algn="tl">
                      <a:srgbClr val="000000">
                        <a:alpha val="43137"/>
                      </a:srgbClr>
                    </a:outerShdw>
                  </a:effectLst>
                </a:rPr>
                <a:t>UNIVERSITY OF</a:t>
              </a:r>
            </a:p>
            <a:p>
              <a:pPr>
                <a:lnSpc>
                  <a:spcPct val="110000"/>
                </a:lnSpc>
                <a:defRPr/>
              </a:pPr>
              <a:r>
                <a:rPr lang="en-US" sz="1000" b="1" dirty="0">
                  <a:solidFill>
                    <a:schemeClr val="tx2">
                      <a:lumMod val="75000"/>
                    </a:schemeClr>
                  </a:solidFill>
                  <a:effectLst>
                    <a:outerShdw blurRad="38100" dist="38100" dir="2700000" algn="tl">
                      <a:srgbClr val="000000">
                        <a:alpha val="43137"/>
                      </a:srgbClr>
                    </a:outerShdw>
                  </a:effectLst>
                </a:rPr>
                <a:t>ATHENS</a:t>
              </a:r>
            </a:p>
            <a:p>
              <a:pPr>
                <a:lnSpc>
                  <a:spcPct val="110000"/>
                </a:lnSpc>
                <a:defRPr/>
              </a:pPr>
              <a:endParaRPr lang="en-US" sz="1000" b="1" dirty="0">
                <a:solidFill>
                  <a:schemeClr val="tx2">
                    <a:lumMod val="75000"/>
                  </a:schemeClr>
                </a:solidFill>
                <a:effectLst>
                  <a:outerShdw blurRad="38100" dist="38100" dir="2700000" algn="tl">
                    <a:srgbClr val="000000">
                      <a:alpha val="43137"/>
                    </a:srgbClr>
                  </a:outerShdw>
                </a:effectLst>
              </a:endParaRPr>
            </a:p>
            <a:p>
              <a:pPr>
                <a:lnSpc>
                  <a:spcPct val="110000"/>
                </a:lnSpc>
                <a:defRPr/>
              </a:pPr>
              <a:r>
                <a:rPr lang="en-US" sz="1000" b="1" dirty="0">
                  <a:solidFill>
                    <a:schemeClr val="tx2">
                      <a:lumMod val="75000"/>
                    </a:schemeClr>
                  </a:solidFill>
                  <a:effectLst>
                    <a:outerShdw blurRad="38100" dist="38100" dir="2700000" algn="tl">
                      <a:srgbClr val="000000">
                        <a:alpha val="43137"/>
                      </a:srgbClr>
                    </a:outerShdw>
                  </a:effectLst>
                </a:rPr>
                <a:t>SCHOOL OF</a:t>
              </a:r>
            </a:p>
            <a:p>
              <a:pPr>
                <a:lnSpc>
                  <a:spcPct val="110000"/>
                </a:lnSpc>
                <a:defRPr/>
              </a:pPr>
              <a:r>
                <a:rPr lang="en-US" sz="1000" b="1" dirty="0">
                  <a:solidFill>
                    <a:schemeClr val="tx2">
                      <a:lumMod val="75000"/>
                    </a:schemeClr>
                  </a:solidFill>
                  <a:effectLst>
                    <a:outerShdw blurRad="38100" dist="38100" dir="2700000" algn="tl">
                      <a:srgbClr val="000000">
                        <a:alpha val="43137"/>
                      </a:srgbClr>
                    </a:outerShdw>
                  </a:effectLst>
                </a:rPr>
                <a:t>MEDICINE</a:t>
              </a:r>
              <a:endParaRPr lang="en-GB" sz="1000" b="1" dirty="0">
                <a:solidFill>
                  <a:schemeClr val="tx2">
                    <a:lumMod val="75000"/>
                  </a:schemeClr>
                </a:solidFill>
                <a:effectLst>
                  <a:outerShdw blurRad="38100" dist="38100" dir="2700000" algn="tl">
                    <a:srgbClr val="000000">
                      <a:alpha val="43137"/>
                    </a:srgbClr>
                  </a:outerShdw>
                </a:effectLs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101"/>
            <a:ext cx="8229600" cy="1143000"/>
          </a:xfrm>
        </p:spPr>
        <p:txBody>
          <a:bodyPr>
            <a:normAutofit/>
          </a:bodyPr>
          <a:lstStyle/>
          <a:p>
            <a:r>
              <a:rPr lang="el-GR" sz="3600" b="1" dirty="0">
                <a:solidFill>
                  <a:schemeClr val="accent2"/>
                </a:solidFill>
                <a:effectLst>
                  <a:outerShdw blurRad="38100" dist="38100" dir="2700000" algn="tl">
                    <a:srgbClr val="000000"/>
                  </a:outerShdw>
                </a:effectLst>
              </a:rPr>
              <a:t>ΕΠΙΚΤΗΤΟΙ ΜΕΛΑΝΙΝΟΚΥΤΤΑΡΙΚΟΙ ΣΠΙΛΟΙ</a:t>
            </a:r>
            <a:endParaRPr lang="el-GR" sz="3600" dirty="0"/>
          </a:p>
        </p:txBody>
      </p:sp>
      <p:sp>
        <p:nvSpPr>
          <p:cNvPr id="3" name="Content Placeholder 2"/>
          <p:cNvSpPr>
            <a:spLocks noGrp="1"/>
          </p:cNvSpPr>
          <p:nvPr>
            <p:ph idx="1"/>
          </p:nvPr>
        </p:nvSpPr>
        <p:spPr>
          <a:xfrm>
            <a:off x="285720" y="1214422"/>
            <a:ext cx="2571768" cy="1571636"/>
          </a:xfrm>
        </p:spPr>
        <p:txBody>
          <a:bodyPr>
            <a:normAutofit lnSpcReduction="10000"/>
          </a:bodyPr>
          <a:lstStyle/>
          <a:p>
            <a:pPr algn="ctr">
              <a:buNone/>
            </a:pPr>
            <a:r>
              <a:rPr lang="el-GR" sz="2600" b="1" dirty="0"/>
              <a:t>Ταξινόμηση </a:t>
            </a:r>
          </a:p>
          <a:p>
            <a:r>
              <a:rPr lang="el-GR" sz="2200" dirty="0"/>
              <a:t>Συνδεσμικοί </a:t>
            </a:r>
          </a:p>
          <a:p>
            <a:r>
              <a:rPr lang="el-GR" sz="2200" dirty="0"/>
              <a:t>Σύνθετοι</a:t>
            </a:r>
          </a:p>
          <a:p>
            <a:r>
              <a:rPr lang="el-GR" sz="2200" dirty="0" err="1"/>
              <a:t>Χοριακοί</a:t>
            </a:r>
            <a:r>
              <a:rPr lang="el-GR" sz="2200" dirty="0"/>
              <a:t>  </a:t>
            </a:r>
          </a:p>
        </p:txBody>
      </p:sp>
      <p:pic>
        <p:nvPicPr>
          <p:cNvPr id="67586" name="Picture 2" descr="Αποτέλεσμα εικόνας για junctional nevi"/>
          <p:cNvPicPr>
            <a:picLocks noChangeAspect="1" noChangeArrowheads="1"/>
          </p:cNvPicPr>
          <p:nvPr/>
        </p:nvPicPr>
        <p:blipFill>
          <a:blip r:embed="rId2" cstate="print"/>
          <a:srcRect r="207" b="4255"/>
          <a:stretch>
            <a:fillRect/>
          </a:stretch>
        </p:blipFill>
        <p:spPr bwMode="auto">
          <a:xfrm>
            <a:off x="1357290" y="2655477"/>
            <a:ext cx="7786710" cy="401502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28A0634C-FF53-0144-8C54-0A962FD7A231}"/>
              </a:ext>
            </a:extLst>
          </p:cNvPr>
          <p:cNvSpPr>
            <a:spLocks noGrp="1" noChangeArrowheads="1"/>
          </p:cNvSpPr>
          <p:nvPr>
            <p:ph type="title"/>
          </p:nvPr>
        </p:nvSpPr>
        <p:spPr>
          <a:xfrm>
            <a:off x="457200" y="112713"/>
            <a:ext cx="8229600" cy="1143000"/>
          </a:xfrm>
        </p:spPr>
        <p:txBody>
          <a:bodyPr/>
          <a:lstStyle/>
          <a:p>
            <a:pPr eaLnBrk="1" hangingPunct="1"/>
            <a:r>
              <a:rPr lang="el-GR" altLang="en-US" sz="3600">
                <a:solidFill>
                  <a:srgbClr val="0432FF"/>
                </a:solidFill>
              </a:rPr>
              <a:t>Επίκτητοι μελανοκυτταρικοί σπίλοι</a:t>
            </a:r>
          </a:p>
        </p:txBody>
      </p:sp>
      <p:sp>
        <p:nvSpPr>
          <p:cNvPr id="93186" name="Content Placeholder 2">
            <a:extLst>
              <a:ext uri="{FF2B5EF4-FFF2-40B4-BE49-F238E27FC236}">
                <a16:creationId xmlns:a16="http://schemas.microsoft.com/office/drawing/2014/main" id="{DFAF26B0-2D71-E244-94E9-4E29BE7720BC}"/>
              </a:ext>
            </a:extLst>
          </p:cNvPr>
          <p:cNvSpPr>
            <a:spLocks noGrp="1" noChangeArrowheads="1"/>
          </p:cNvSpPr>
          <p:nvPr>
            <p:ph idx="1"/>
          </p:nvPr>
        </p:nvSpPr>
        <p:spPr>
          <a:xfrm>
            <a:off x="684213" y="1385888"/>
            <a:ext cx="2879725" cy="531812"/>
          </a:xfrm>
        </p:spPr>
        <p:txBody>
          <a:bodyPr/>
          <a:lstStyle/>
          <a:p>
            <a:pPr eaLnBrk="1" hangingPunct="1"/>
            <a:r>
              <a:rPr lang="el-GR" altLang="en-US" sz="2800"/>
              <a:t>Συνδεσμικοί </a:t>
            </a:r>
          </a:p>
        </p:txBody>
      </p:sp>
      <p:pic>
        <p:nvPicPr>
          <p:cNvPr id="93187" name="Picture 2" descr="Αποτέλεσμα εικόνας για junctional nevi">
            <a:extLst>
              <a:ext uri="{FF2B5EF4-FFF2-40B4-BE49-F238E27FC236}">
                <a16:creationId xmlns:a16="http://schemas.microsoft.com/office/drawing/2014/main" id="{BA7877F7-9E18-0247-ACEE-EFDB2DB9A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60575"/>
            <a:ext cx="28797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Εικόνα 5" descr="Εικόνα που περιέχει βουνό, ουρανός&#10;&#10;Η περιγραφή δημιουργήθηκε αυτόματα">
            <a:extLst>
              <a:ext uri="{FF2B5EF4-FFF2-40B4-BE49-F238E27FC236}">
                <a16:creationId xmlns:a16="http://schemas.microsoft.com/office/drawing/2014/main" id="{38350ECD-37CE-5341-B0B3-B3957C289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60888"/>
            <a:ext cx="287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
            <a:extLst>
              <a:ext uri="{FF2B5EF4-FFF2-40B4-BE49-F238E27FC236}">
                <a16:creationId xmlns:a16="http://schemas.microsoft.com/office/drawing/2014/main" id="{BFDBE230-2071-9F49-88DB-60E4B304A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060575"/>
            <a:ext cx="27368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2" descr="Αποτέλεσμα εικόνας για compound nevi">
            <a:extLst>
              <a:ext uri="{FF2B5EF4-FFF2-40B4-BE49-F238E27FC236}">
                <a16:creationId xmlns:a16="http://schemas.microsoft.com/office/drawing/2014/main" id="{EE7B0913-922B-B244-BB1D-AD4A18436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4678363"/>
            <a:ext cx="27368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Content Placeholder 2">
            <a:extLst>
              <a:ext uri="{FF2B5EF4-FFF2-40B4-BE49-F238E27FC236}">
                <a16:creationId xmlns:a16="http://schemas.microsoft.com/office/drawing/2014/main" id="{BDC59BDB-B72D-2C4B-BE3E-5D0FA725E7C2}"/>
              </a:ext>
            </a:extLst>
          </p:cNvPr>
          <p:cNvSpPr txBox="1">
            <a:spLocks noChangeArrowheads="1"/>
          </p:cNvSpPr>
          <p:nvPr/>
        </p:nvSpPr>
        <p:spPr bwMode="auto">
          <a:xfrm>
            <a:off x="3779838" y="1385888"/>
            <a:ext cx="25209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l-GR" altLang="en-US" sz="2800"/>
              <a:t>Μικτοί</a:t>
            </a:r>
          </a:p>
        </p:txBody>
      </p:sp>
      <p:sp>
        <p:nvSpPr>
          <p:cNvPr id="93192" name="Content Placeholder 2">
            <a:extLst>
              <a:ext uri="{FF2B5EF4-FFF2-40B4-BE49-F238E27FC236}">
                <a16:creationId xmlns:a16="http://schemas.microsoft.com/office/drawing/2014/main" id="{135ACA0B-DBED-7449-9A71-AD51BDD1BFFE}"/>
              </a:ext>
            </a:extLst>
          </p:cNvPr>
          <p:cNvSpPr txBox="1">
            <a:spLocks noChangeArrowheads="1"/>
          </p:cNvSpPr>
          <p:nvPr/>
        </p:nvSpPr>
        <p:spPr bwMode="auto">
          <a:xfrm>
            <a:off x="6732588" y="1392238"/>
            <a:ext cx="251936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l-GR" altLang="en-US" sz="2800"/>
              <a:t>Χοριακοί</a:t>
            </a:r>
          </a:p>
        </p:txBody>
      </p:sp>
      <p:pic>
        <p:nvPicPr>
          <p:cNvPr id="93193" name="Picture 2" descr="Αποτέλεσμα εικόνας για intradermal nevi">
            <a:extLst>
              <a:ext uri="{FF2B5EF4-FFF2-40B4-BE49-F238E27FC236}">
                <a16:creationId xmlns:a16="http://schemas.microsoft.com/office/drawing/2014/main" id="{61815ADD-EE13-7646-8A6B-1A03EBE587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2060575"/>
            <a:ext cx="237648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Εικόνα 4">
            <a:extLst>
              <a:ext uri="{FF2B5EF4-FFF2-40B4-BE49-F238E27FC236}">
                <a16:creationId xmlns:a16="http://schemas.microsoft.com/office/drawing/2014/main" id="{26AD3CE1-4916-CB42-812E-7A2BA8C455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0596"/>
          <a:stretch>
            <a:fillRect/>
          </a:stretch>
        </p:blipFill>
        <p:spPr bwMode="auto">
          <a:xfrm>
            <a:off x="6516688" y="4678363"/>
            <a:ext cx="2397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83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6"/>
          <p:cNvSpPr txBox="1">
            <a:spLocks noGrp="1" noChangeArrowheads="1"/>
          </p:cNvSpPr>
          <p:nvPr>
            <p:ph idx="1"/>
          </p:nvPr>
        </p:nvSpPr>
        <p:spPr bwMode="auto">
          <a:xfrm>
            <a:off x="539552" y="908720"/>
            <a:ext cx="2094612" cy="830997"/>
          </a:xfrm>
          <a:prstGeom prst="rect">
            <a:avLst/>
          </a:prstGeom>
          <a:noFill/>
          <a:ln w="9525">
            <a:noFill/>
            <a:miter lim="800000"/>
            <a:headEnd/>
            <a:tailEnd/>
          </a:ln>
          <a:effectLst/>
        </p:spPr>
        <p:txBody>
          <a:bodyPr wrap="none">
            <a:spAutoFit/>
          </a:bodyPr>
          <a:lstStyle/>
          <a:p>
            <a:pPr>
              <a:buNone/>
              <a:defRPr/>
            </a:pPr>
            <a:r>
              <a:rPr lang="en-US" sz="4800" b="1" dirty="0">
                <a:effectLst>
                  <a:outerShdw blurRad="38100" dist="38100" dir="2700000" algn="tl">
                    <a:srgbClr val="000000"/>
                  </a:outerShdw>
                </a:effectLst>
              </a:rPr>
              <a:t>A</a:t>
            </a:r>
            <a:r>
              <a:rPr lang="en-US" b="1" dirty="0">
                <a:effectLst>
                  <a:outerShdw blurRad="38100" dist="38100" dir="2700000" algn="tl">
                    <a:srgbClr val="000000"/>
                  </a:outerShdw>
                </a:effectLst>
              </a:rPr>
              <a:t>ssymetry</a:t>
            </a:r>
          </a:p>
        </p:txBody>
      </p:sp>
      <p:pic>
        <p:nvPicPr>
          <p:cNvPr id="5" name="Picture 1031" descr="C:\Documents and Settings\USER\My Documents\works\stavrop. Pan\Pim0905.jpg"/>
          <p:cNvPicPr>
            <a:picLocks noChangeAspect="1" noChangeArrowheads="1"/>
          </p:cNvPicPr>
          <p:nvPr/>
        </p:nvPicPr>
        <p:blipFill>
          <a:blip r:embed="rId2" cstate="print"/>
          <a:srcRect/>
          <a:stretch>
            <a:fillRect/>
          </a:stretch>
        </p:blipFill>
        <p:spPr bwMode="auto">
          <a:xfrm>
            <a:off x="3059832" y="836712"/>
            <a:ext cx="1281517" cy="1224136"/>
          </a:xfrm>
          <a:prstGeom prst="rect">
            <a:avLst/>
          </a:prstGeom>
          <a:noFill/>
          <a:ln w="9525">
            <a:solidFill>
              <a:srgbClr val="FF3300"/>
            </a:solidFill>
            <a:miter lim="800000"/>
            <a:headEnd/>
            <a:tailEnd/>
          </a:ln>
        </p:spPr>
      </p:pic>
      <p:pic>
        <p:nvPicPr>
          <p:cNvPr id="6" name="Picture 1033" descr="C:\Documents and Settings\USER\My Documents\works\stavrop. Pan\Pim0907.jpg"/>
          <p:cNvPicPr>
            <a:picLocks noChangeAspect="1" noChangeArrowheads="1"/>
          </p:cNvPicPr>
          <p:nvPr/>
        </p:nvPicPr>
        <p:blipFill>
          <a:blip r:embed="rId3" cstate="print"/>
          <a:srcRect r="13402"/>
          <a:stretch>
            <a:fillRect/>
          </a:stretch>
        </p:blipFill>
        <p:spPr bwMode="auto">
          <a:xfrm>
            <a:off x="4572000" y="836712"/>
            <a:ext cx="1532384" cy="1276987"/>
          </a:xfrm>
          <a:prstGeom prst="rect">
            <a:avLst/>
          </a:prstGeom>
          <a:noFill/>
          <a:ln w="9525">
            <a:solidFill>
              <a:srgbClr val="FF3300"/>
            </a:solidFill>
            <a:miter lim="800000"/>
            <a:headEnd/>
            <a:tailEnd/>
          </a:ln>
        </p:spPr>
      </p:pic>
      <p:sp>
        <p:nvSpPr>
          <p:cNvPr id="7" name="Text Box 1027"/>
          <p:cNvSpPr txBox="1">
            <a:spLocks noChangeArrowheads="1"/>
          </p:cNvSpPr>
          <p:nvPr/>
        </p:nvSpPr>
        <p:spPr bwMode="auto">
          <a:xfrm>
            <a:off x="1475656" y="2348880"/>
            <a:ext cx="1052276" cy="830997"/>
          </a:xfrm>
          <a:prstGeom prst="rect">
            <a:avLst/>
          </a:prstGeom>
          <a:noFill/>
          <a:ln w="9525">
            <a:noFill/>
            <a:miter lim="800000"/>
            <a:headEnd/>
            <a:tailEnd/>
          </a:ln>
          <a:effectLst/>
        </p:spPr>
        <p:txBody>
          <a:bodyPr wrap="none">
            <a:spAutoFit/>
          </a:bodyPr>
          <a:lstStyle/>
          <a:p>
            <a:pPr>
              <a:defRPr/>
            </a:pPr>
            <a:r>
              <a:rPr lang="en-US" sz="4800" b="1" dirty="0">
                <a:effectLst>
                  <a:outerShdw blurRad="38100" dist="38100" dir="2700000" algn="tl">
                    <a:srgbClr val="000000"/>
                  </a:outerShdw>
                </a:effectLst>
              </a:rPr>
              <a:t>B</a:t>
            </a:r>
            <a:r>
              <a:rPr lang="en-US" b="1" dirty="0">
                <a:effectLst>
                  <a:outerShdw blurRad="38100" dist="38100" dir="2700000" algn="tl">
                    <a:srgbClr val="000000"/>
                  </a:outerShdw>
                </a:effectLst>
              </a:rPr>
              <a:t>order</a:t>
            </a:r>
          </a:p>
        </p:txBody>
      </p:sp>
      <p:sp>
        <p:nvSpPr>
          <p:cNvPr id="8" name="Text Box 1028"/>
          <p:cNvSpPr txBox="1">
            <a:spLocks noChangeArrowheads="1"/>
          </p:cNvSpPr>
          <p:nvPr/>
        </p:nvSpPr>
        <p:spPr bwMode="auto">
          <a:xfrm>
            <a:off x="1763688" y="3717032"/>
            <a:ext cx="894797" cy="830997"/>
          </a:xfrm>
          <a:prstGeom prst="rect">
            <a:avLst/>
          </a:prstGeom>
          <a:noFill/>
          <a:ln w="9525">
            <a:noFill/>
            <a:miter lim="800000"/>
            <a:headEnd/>
            <a:tailEnd/>
          </a:ln>
          <a:effectLst/>
        </p:spPr>
        <p:txBody>
          <a:bodyPr wrap="none">
            <a:spAutoFit/>
          </a:bodyPr>
          <a:lstStyle/>
          <a:p>
            <a:pPr>
              <a:defRPr/>
            </a:pPr>
            <a:r>
              <a:rPr lang="en-US" sz="4800" b="1" dirty="0">
                <a:effectLst>
                  <a:outerShdw blurRad="38100" dist="38100" dir="2700000" algn="tl">
                    <a:srgbClr val="000000"/>
                  </a:outerShdw>
                </a:effectLst>
              </a:rPr>
              <a:t>C</a:t>
            </a:r>
            <a:r>
              <a:rPr lang="en-US" b="1" dirty="0">
                <a:effectLst>
                  <a:outerShdw blurRad="38100" dist="38100" dir="2700000" algn="tl">
                    <a:srgbClr val="000000"/>
                  </a:outerShdw>
                </a:effectLst>
              </a:rPr>
              <a:t>olor</a:t>
            </a:r>
          </a:p>
        </p:txBody>
      </p:sp>
      <p:sp>
        <p:nvSpPr>
          <p:cNvPr id="9" name="Text Box 1029"/>
          <p:cNvSpPr txBox="1">
            <a:spLocks noChangeArrowheads="1"/>
          </p:cNvSpPr>
          <p:nvPr/>
        </p:nvSpPr>
        <p:spPr bwMode="auto">
          <a:xfrm>
            <a:off x="1907704" y="4869160"/>
            <a:ext cx="1318374" cy="830997"/>
          </a:xfrm>
          <a:prstGeom prst="rect">
            <a:avLst/>
          </a:prstGeom>
          <a:noFill/>
          <a:ln w="9525">
            <a:noFill/>
            <a:miter lim="800000"/>
            <a:headEnd/>
            <a:tailEnd/>
          </a:ln>
          <a:effectLst/>
        </p:spPr>
        <p:txBody>
          <a:bodyPr wrap="none">
            <a:spAutoFit/>
          </a:bodyPr>
          <a:lstStyle/>
          <a:p>
            <a:pPr>
              <a:defRPr/>
            </a:pPr>
            <a:r>
              <a:rPr lang="en-US" sz="4800" b="1" dirty="0">
                <a:effectLst>
                  <a:outerShdw blurRad="38100" dist="38100" dir="2700000" algn="tl">
                    <a:srgbClr val="000000"/>
                  </a:outerShdw>
                </a:effectLst>
              </a:rPr>
              <a:t>D</a:t>
            </a:r>
            <a:r>
              <a:rPr lang="en-US" b="1" dirty="0">
                <a:effectLst>
                  <a:outerShdw blurRad="38100" dist="38100" dir="2700000" algn="tl">
                    <a:srgbClr val="000000"/>
                  </a:outerShdw>
                </a:effectLst>
              </a:rPr>
              <a:t>iameter</a:t>
            </a:r>
          </a:p>
        </p:txBody>
      </p:sp>
      <p:sp>
        <p:nvSpPr>
          <p:cNvPr id="10" name="Text Box 1030"/>
          <p:cNvSpPr txBox="1">
            <a:spLocks noChangeArrowheads="1"/>
          </p:cNvSpPr>
          <p:nvPr/>
        </p:nvSpPr>
        <p:spPr bwMode="auto">
          <a:xfrm>
            <a:off x="2987824" y="5877272"/>
            <a:ext cx="1583190" cy="830997"/>
          </a:xfrm>
          <a:prstGeom prst="rect">
            <a:avLst/>
          </a:prstGeom>
          <a:noFill/>
          <a:ln w="9525">
            <a:noFill/>
            <a:miter lim="800000"/>
            <a:headEnd/>
            <a:tailEnd/>
          </a:ln>
          <a:effectLst/>
        </p:spPr>
        <p:txBody>
          <a:bodyPr wrap="none">
            <a:spAutoFit/>
          </a:bodyPr>
          <a:lstStyle/>
          <a:p>
            <a:pPr>
              <a:defRPr/>
            </a:pPr>
            <a:r>
              <a:rPr lang="en-US" sz="4800" b="1" dirty="0">
                <a:effectLst>
                  <a:outerShdw blurRad="38100" dist="38100" dir="2700000" algn="tl">
                    <a:srgbClr val="000000"/>
                  </a:outerShdw>
                </a:effectLst>
              </a:rPr>
              <a:t>E</a:t>
            </a:r>
            <a:r>
              <a:rPr lang="en-US" b="1" dirty="0">
                <a:effectLst>
                  <a:outerShdw blurRad="38100" dist="38100" dir="2700000" algn="tl">
                    <a:srgbClr val="000000"/>
                  </a:outerShdw>
                </a:effectLst>
              </a:rPr>
              <a:t>nlargement</a:t>
            </a:r>
          </a:p>
        </p:txBody>
      </p:sp>
      <p:pic>
        <p:nvPicPr>
          <p:cNvPr id="11" name="Picture 1032" descr="C:\Documents and Settings\USER\My Documents\works\stavrop. Pan\Pim0906.jpg"/>
          <p:cNvPicPr>
            <a:picLocks noChangeAspect="1" noChangeArrowheads="1"/>
          </p:cNvPicPr>
          <p:nvPr/>
        </p:nvPicPr>
        <p:blipFill>
          <a:blip r:embed="rId4" cstate="print"/>
          <a:srcRect/>
          <a:stretch>
            <a:fillRect/>
          </a:stretch>
        </p:blipFill>
        <p:spPr bwMode="auto">
          <a:xfrm>
            <a:off x="3059832" y="2420888"/>
            <a:ext cx="1384176" cy="1095807"/>
          </a:xfrm>
          <a:prstGeom prst="rect">
            <a:avLst/>
          </a:prstGeom>
          <a:noFill/>
          <a:ln w="9525">
            <a:solidFill>
              <a:srgbClr val="FF3300"/>
            </a:solidFill>
            <a:miter lim="800000"/>
            <a:headEnd/>
            <a:tailEnd/>
          </a:ln>
        </p:spPr>
      </p:pic>
      <p:pic>
        <p:nvPicPr>
          <p:cNvPr id="12" name="Picture 1034" descr="C:\Documents and Settings\USER\My Documents\works\stavrop. Pan\Pim0908.jpg"/>
          <p:cNvPicPr>
            <a:picLocks noChangeAspect="1" noChangeArrowheads="1"/>
          </p:cNvPicPr>
          <p:nvPr/>
        </p:nvPicPr>
        <p:blipFill>
          <a:blip r:embed="rId5" cstate="print"/>
          <a:srcRect r="10204"/>
          <a:stretch>
            <a:fillRect/>
          </a:stretch>
        </p:blipFill>
        <p:spPr bwMode="auto">
          <a:xfrm>
            <a:off x="4716016" y="2420888"/>
            <a:ext cx="1334185" cy="1104872"/>
          </a:xfrm>
          <a:prstGeom prst="rect">
            <a:avLst/>
          </a:prstGeom>
          <a:noFill/>
          <a:ln w="9525">
            <a:solidFill>
              <a:srgbClr val="FF3300"/>
            </a:solidFill>
            <a:miter lim="800000"/>
            <a:headEnd/>
            <a:tailEnd/>
          </a:ln>
        </p:spPr>
      </p:pic>
      <p:pic>
        <p:nvPicPr>
          <p:cNvPr id="13" name="Picture 1035" descr="C:\Documents and Settings\USER\My Documents\works\stavrop. Pan\Pim0909.jpg"/>
          <p:cNvPicPr>
            <a:picLocks noChangeAspect="1" noChangeArrowheads="1"/>
          </p:cNvPicPr>
          <p:nvPr/>
        </p:nvPicPr>
        <p:blipFill>
          <a:blip r:embed="rId6" cstate="print"/>
          <a:srcRect/>
          <a:stretch>
            <a:fillRect/>
          </a:stretch>
        </p:blipFill>
        <p:spPr bwMode="auto">
          <a:xfrm>
            <a:off x="3275856" y="3645024"/>
            <a:ext cx="1080120" cy="854141"/>
          </a:xfrm>
          <a:prstGeom prst="rect">
            <a:avLst/>
          </a:prstGeom>
          <a:noFill/>
          <a:ln w="9525">
            <a:solidFill>
              <a:srgbClr val="FF3300"/>
            </a:solidFill>
            <a:miter lim="800000"/>
            <a:headEnd/>
            <a:tailEnd/>
          </a:ln>
        </p:spPr>
      </p:pic>
      <p:pic>
        <p:nvPicPr>
          <p:cNvPr id="14" name="Picture 1037" descr="C:\Documents and Settings\USER\My Documents\works\stavrop. Pan\Pim0911.jpg"/>
          <p:cNvPicPr>
            <a:picLocks noChangeAspect="1" noChangeArrowheads="1"/>
          </p:cNvPicPr>
          <p:nvPr/>
        </p:nvPicPr>
        <p:blipFill>
          <a:blip r:embed="rId7" cstate="print"/>
          <a:srcRect/>
          <a:stretch>
            <a:fillRect/>
          </a:stretch>
        </p:blipFill>
        <p:spPr bwMode="auto">
          <a:xfrm>
            <a:off x="4860032" y="3573016"/>
            <a:ext cx="1152128" cy="971756"/>
          </a:xfrm>
          <a:prstGeom prst="rect">
            <a:avLst/>
          </a:prstGeom>
          <a:noFill/>
          <a:ln w="9525">
            <a:noFill/>
            <a:miter lim="800000"/>
            <a:headEnd/>
            <a:tailEnd/>
          </a:ln>
        </p:spPr>
      </p:pic>
      <p:pic>
        <p:nvPicPr>
          <p:cNvPr id="15" name="Picture 1036" descr="C:\Documents and Settings\USER\My Documents\works\stavrop. Pan\Pim0910.jpg"/>
          <p:cNvPicPr>
            <a:picLocks noChangeAspect="1" noChangeArrowheads="1"/>
          </p:cNvPicPr>
          <p:nvPr/>
        </p:nvPicPr>
        <p:blipFill>
          <a:blip r:embed="rId8" cstate="print"/>
          <a:srcRect/>
          <a:stretch>
            <a:fillRect/>
          </a:stretch>
        </p:blipFill>
        <p:spPr bwMode="auto">
          <a:xfrm>
            <a:off x="3420681" y="4725144"/>
            <a:ext cx="1223327" cy="1008112"/>
          </a:xfrm>
          <a:prstGeom prst="rect">
            <a:avLst/>
          </a:prstGeom>
          <a:noFill/>
          <a:ln w="9525">
            <a:solidFill>
              <a:srgbClr val="FF3300"/>
            </a:solidFill>
            <a:miter lim="800000"/>
            <a:headEnd/>
            <a:tailEnd/>
          </a:ln>
        </p:spPr>
      </p:pic>
      <p:pic>
        <p:nvPicPr>
          <p:cNvPr id="16" name="Picture 1038" descr="C:\Documents and Settings\USER\My Documents\works\stavrop. Pan\Pim0912.jpg"/>
          <p:cNvPicPr>
            <a:picLocks noChangeAspect="1" noChangeArrowheads="1"/>
          </p:cNvPicPr>
          <p:nvPr/>
        </p:nvPicPr>
        <p:blipFill>
          <a:blip r:embed="rId9" cstate="print"/>
          <a:srcRect/>
          <a:stretch>
            <a:fillRect/>
          </a:stretch>
        </p:blipFill>
        <p:spPr bwMode="auto">
          <a:xfrm>
            <a:off x="5004048" y="4725144"/>
            <a:ext cx="1176942" cy="1013048"/>
          </a:xfrm>
          <a:prstGeom prst="rect">
            <a:avLst/>
          </a:prstGeom>
          <a:noFill/>
          <a:ln w="9525">
            <a:solidFill>
              <a:srgbClr val="FF3300"/>
            </a:solidFill>
            <a:miter lim="800000"/>
            <a:headEnd/>
            <a:tailEnd/>
          </a:ln>
        </p:spPr>
      </p:pic>
      <p:sp>
        <p:nvSpPr>
          <p:cNvPr id="17" name="TextBox 16"/>
          <p:cNvSpPr txBox="1"/>
          <p:nvPr/>
        </p:nvSpPr>
        <p:spPr>
          <a:xfrm>
            <a:off x="642910" y="214290"/>
            <a:ext cx="8215370" cy="461665"/>
          </a:xfrm>
          <a:prstGeom prst="rect">
            <a:avLst/>
          </a:prstGeom>
          <a:noFill/>
        </p:spPr>
        <p:txBody>
          <a:bodyPr wrap="square" rtlCol="0">
            <a:spAutoFit/>
          </a:bodyPr>
          <a:lstStyle/>
          <a:p>
            <a:r>
              <a:rPr lang="el-GR" sz="2400" dirty="0"/>
              <a:t>Τα χαρακτηριστικά των σπίλων είναι αντίθετα του μελανώματος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a:extLst>
              <a:ext uri="{FF2B5EF4-FFF2-40B4-BE49-F238E27FC236}">
                <a16:creationId xmlns:a16="http://schemas.microsoft.com/office/drawing/2014/main" id="{D7AD3FB7-CD61-460A-A880-FCB186245E3D}"/>
              </a:ext>
            </a:extLst>
          </p:cNvPr>
          <p:cNvSpPr>
            <a:spLocks noGrp="1" noChangeArrowheads="1"/>
          </p:cNvSpPr>
          <p:nvPr>
            <p:ph type="title"/>
          </p:nvPr>
        </p:nvSpPr>
        <p:spPr>
          <a:xfrm>
            <a:off x="1738313" y="530225"/>
            <a:ext cx="5667375" cy="993775"/>
          </a:xfrm>
        </p:spPr>
        <p:txBody>
          <a:bodyPr/>
          <a:lstStyle/>
          <a:p>
            <a:pPr algn="ctr" eaLnBrk="1" hangingPunct="1"/>
            <a:r>
              <a:rPr lang="en-US" altLang="en-US" sz="2400">
                <a:solidFill>
                  <a:srgbClr val="002060"/>
                </a:solidFill>
                <a:latin typeface="Arial" panose="020B0604020202020204" pitchFamily="34" charset="0"/>
                <a:ea typeface="Verdana" panose="020B0604030504040204" pitchFamily="34" charset="0"/>
                <a:cs typeface="Arial" panose="020B0604020202020204" pitchFamily="34" charset="0"/>
              </a:rPr>
              <a:t>Nevus-association of melanoma</a:t>
            </a:r>
            <a:endParaRPr lang="el-GR" altLang="en-US" sz="2400">
              <a:latin typeface="Arial" panose="020B0604020202020204" pitchFamily="34" charset="0"/>
              <a:ea typeface="Verdana" panose="020B0604030504040204" pitchFamily="34" charset="0"/>
              <a:cs typeface="Arial" panose="020B0604020202020204" pitchFamily="34" charset="0"/>
            </a:endParaRPr>
          </a:p>
        </p:txBody>
      </p:sp>
      <p:pic>
        <p:nvPicPr>
          <p:cNvPr id="46083" name="Picture 2">
            <a:extLst>
              <a:ext uri="{FF2B5EF4-FFF2-40B4-BE49-F238E27FC236}">
                <a16:creationId xmlns:a16="http://schemas.microsoft.com/office/drawing/2014/main" id="{6EC1DD0E-ADA9-4F59-AFA5-DE777C678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2835275"/>
            <a:ext cx="2451100" cy="171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3">
            <a:extLst>
              <a:ext uri="{FF2B5EF4-FFF2-40B4-BE49-F238E27FC236}">
                <a16:creationId xmlns:a16="http://schemas.microsoft.com/office/drawing/2014/main" id="{0F9E36E7-6395-40C0-9C85-DC612D7C8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2281238"/>
            <a:ext cx="35433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5" name="TextBox 17">
            <a:extLst>
              <a:ext uri="{FF2B5EF4-FFF2-40B4-BE49-F238E27FC236}">
                <a16:creationId xmlns:a16="http://schemas.microsoft.com/office/drawing/2014/main" id="{9387B3A7-4201-472C-9519-35BAD2F29DE4}"/>
              </a:ext>
            </a:extLst>
          </p:cNvPr>
          <p:cNvSpPr txBox="1">
            <a:spLocks noChangeArrowheads="1"/>
          </p:cNvSpPr>
          <p:nvPr/>
        </p:nvSpPr>
        <p:spPr bwMode="auto">
          <a:xfrm>
            <a:off x="3265488" y="6156325"/>
            <a:ext cx="4668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Ferrara et al, Sem  Cutan Surgery Medicine 2009</a:t>
            </a:r>
          </a:p>
        </p:txBody>
      </p:sp>
      <p:cxnSp>
        <p:nvCxnSpPr>
          <p:cNvPr id="3" name="Ευθεία γραμμή σύνδεσης 2">
            <a:extLst>
              <a:ext uri="{FF2B5EF4-FFF2-40B4-BE49-F238E27FC236}">
                <a16:creationId xmlns:a16="http://schemas.microsoft.com/office/drawing/2014/main" id="{552447F3-1315-46F4-9DBF-02B517BAF600}"/>
              </a:ext>
            </a:extLst>
          </p:cNvPr>
          <p:cNvCxnSpPr>
            <a:stCxn id="46083" idx="3"/>
          </p:cNvCxnSpPr>
          <p:nvPr/>
        </p:nvCxnSpPr>
        <p:spPr>
          <a:xfrm flipV="1">
            <a:off x="3284538" y="2332038"/>
            <a:ext cx="1071562" cy="13589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Ευθεία γραμμή σύνδεσης 4">
            <a:extLst>
              <a:ext uri="{FF2B5EF4-FFF2-40B4-BE49-F238E27FC236}">
                <a16:creationId xmlns:a16="http://schemas.microsoft.com/office/drawing/2014/main" id="{1C489BFC-C084-497E-AF99-66F379752DB2}"/>
              </a:ext>
            </a:extLst>
          </p:cNvPr>
          <p:cNvCxnSpPr>
            <a:stCxn id="46083" idx="3"/>
          </p:cNvCxnSpPr>
          <p:nvPr/>
        </p:nvCxnSpPr>
        <p:spPr>
          <a:xfrm>
            <a:off x="3284538" y="3690938"/>
            <a:ext cx="1125537" cy="14097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6088" name="TextBox 7">
            <a:extLst>
              <a:ext uri="{FF2B5EF4-FFF2-40B4-BE49-F238E27FC236}">
                <a16:creationId xmlns:a16="http://schemas.microsoft.com/office/drawing/2014/main" id="{E62A914D-F95B-4301-A0FE-9D66B7D2EAD1}"/>
              </a:ext>
            </a:extLst>
          </p:cNvPr>
          <p:cNvSpPr txBox="1">
            <a:spLocks noChangeArrowheads="1"/>
          </p:cNvSpPr>
          <p:nvPr/>
        </p:nvSpPr>
        <p:spPr bwMode="auto">
          <a:xfrm>
            <a:off x="1116013" y="5641975"/>
            <a:ext cx="7343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30% των μελανωμάτων συσχετίζονται ιστολογικά με σπίλο</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8898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C:\Users\Eirini\Desktop\10ο Πανελλήνιο Συνέδριο Δερματολογίας και Αφροδισιολογίας\σπίλοι\images\mole4.gif">
            <a:extLst>
              <a:ext uri="{FF2B5EF4-FFF2-40B4-BE49-F238E27FC236}">
                <a16:creationId xmlns:a16="http://schemas.microsoft.com/office/drawing/2014/main" id="{696F9E53-4F13-104E-9433-738E0E3D6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49300"/>
            <a:ext cx="331152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4" descr="C:\Users\Eirini\Desktop\10ο Πανελλήνιο Συνέδριο Δερματολογίας και Αφροδισιολογίας\σπίλοι\images\melDiameter.jpg">
            <a:extLst>
              <a:ext uri="{FF2B5EF4-FFF2-40B4-BE49-F238E27FC236}">
                <a16:creationId xmlns:a16="http://schemas.microsoft.com/office/drawing/2014/main" id="{42FA19B4-D03C-D94C-8702-DC1A34680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749300"/>
            <a:ext cx="2808287"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52C66C09-95BB-6E4F-9072-63CCAF52FD58}"/>
              </a:ext>
            </a:extLst>
          </p:cNvPr>
          <p:cNvCxnSpPr/>
          <p:nvPr/>
        </p:nvCxnSpPr>
        <p:spPr>
          <a:xfrm>
            <a:off x="4067175" y="1628775"/>
            <a:ext cx="158432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564" name="TextBox 3">
            <a:extLst>
              <a:ext uri="{FF2B5EF4-FFF2-40B4-BE49-F238E27FC236}">
                <a16:creationId xmlns:a16="http://schemas.microsoft.com/office/drawing/2014/main" id="{F6CD820C-7784-4A42-BEB8-016A98185491}"/>
              </a:ext>
            </a:extLst>
          </p:cNvPr>
          <p:cNvSpPr txBox="1">
            <a:spLocks noChangeArrowheads="1"/>
          </p:cNvSpPr>
          <p:nvPr/>
        </p:nvSpPr>
        <p:spPr bwMode="auto">
          <a:xfrm>
            <a:off x="4321175" y="749300"/>
            <a:ext cx="1158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MAPK </a:t>
            </a:r>
          </a:p>
          <a:p>
            <a:pPr algn="ctr">
              <a:spcBef>
                <a:spcPct val="0"/>
              </a:spcBef>
              <a:buFontTx/>
              <a:buNone/>
            </a:pPr>
            <a:r>
              <a:rPr lang="en-US" altLang="en-US" sz="1800"/>
              <a:t>activation</a:t>
            </a:r>
          </a:p>
        </p:txBody>
      </p:sp>
      <p:cxnSp>
        <p:nvCxnSpPr>
          <p:cNvPr id="9" name="Straight Arrow Connector 8">
            <a:extLst>
              <a:ext uri="{FF2B5EF4-FFF2-40B4-BE49-F238E27FC236}">
                <a16:creationId xmlns:a16="http://schemas.microsoft.com/office/drawing/2014/main" id="{636E9D13-1AC2-C645-A3BC-5619739F3BDC}"/>
              </a:ext>
            </a:extLst>
          </p:cNvPr>
          <p:cNvCxnSpPr>
            <a:cxnSpLocks/>
          </p:cNvCxnSpPr>
          <p:nvPr/>
        </p:nvCxnSpPr>
        <p:spPr>
          <a:xfrm flipH="1">
            <a:off x="4100513" y="2089150"/>
            <a:ext cx="155098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566" name="TextBox 11">
            <a:extLst>
              <a:ext uri="{FF2B5EF4-FFF2-40B4-BE49-F238E27FC236}">
                <a16:creationId xmlns:a16="http://schemas.microsoft.com/office/drawing/2014/main" id="{ED5F9FE9-B41D-0D4F-899A-97D6A59786C2}"/>
              </a:ext>
            </a:extLst>
          </p:cNvPr>
          <p:cNvSpPr txBox="1">
            <a:spLocks noChangeArrowheads="1"/>
          </p:cNvSpPr>
          <p:nvPr/>
        </p:nvSpPr>
        <p:spPr bwMode="auto">
          <a:xfrm>
            <a:off x="4168775" y="2420938"/>
            <a:ext cx="141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Cellular </a:t>
            </a:r>
          </a:p>
          <a:p>
            <a:pPr algn="ctr">
              <a:spcBef>
                <a:spcPct val="0"/>
              </a:spcBef>
              <a:buFontTx/>
              <a:buNone/>
            </a:pPr>
            <a:r>
              <a:rPr lang="en-US" altLang="en-US" sz="1800"/>
              <a:t>senescence</a:t>
            </a:r>
          </a:p>
        </p:txBody>
      </p:sp>
      <p:sp>
        <p:nvSpPr>
          <p:cNvPr id="13" name="Text Box 4">
            <a:extLst>
              <a:ext uri="{FF2B5EF4-FFF2-40B4-BE49-F238E27FC236}">
                <a16:creationId xmlns:a16="http://schemas.microsoft.com/office/drawing/2014/main" id="{57BFE43F-E8B8-F445-B287-EAC788BA23AE}"/>
              </a:ext>
            </a:extLst>
          </p:cNvPr>
          <p:cNvSpPr txBox="1">
            <a:spLocks noChangeArrowheads="1"/>
          </p:cNvSpPr>
          <p:nvPr/>
        </p:nvSpPr>
        <p:spPr bwMode="auto">
          <a:xfrm>
            <a:off x="6840538" y="8210550"/>
            <a:ext cx="2033587"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57200" eaLnBrk="0" hangingPunct="0">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1pPr>
            <a:lvl2pPr marL="742950" indent="-285750" defTabSz="457200" eaLnBrk="0" hangingPunct="0">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2pPr>
            <a:lvl3pPr marL="1143000" indent="-228600" defTabSz="457200" eaLnBrk="0" hangingPunct="0">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3pPr>
            <a:lvl4pPr marL="1600200" indent="-228600" defTabSz="457200" eaLnBrk="0" hangingPunct="0">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4pPr>
            <a:lvl5pPr marL="2057400" indent="-228600" defTabSz="457200" eaLnBrk="0" hangingPunct="0">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Lst>
              <a:defRPr sz="3200">
                <a:solidFill>
                  <a:srgbClr val="FFFFFF"/>
                </a:solidFill>
                <a:latin typeface="Gill Sans" charset="0"/>
                <a:ea typeface="MS PGothic" panose="020B0600070205080204" pitchFamily="34" charset="-128"/>
                <a:sym typeface="Gill Sans" charset="0"/>
              </a:defRPr>
            </a:lvl9pPr>
          </a:lstStyle>
          <a:p>
            <a:pPr eaLnBrk="1">
              <a:lnSpc>
                <a:spcPct val="93000"/>
              </a:lnSpc>
              <a:buClr>
                <a:srgbClr val="000000"/>
              </a:buClr>
              <a:buSzPct val="45000"/>
              <a:buFont typeface="Wingdings" panose="05000000000000000000" pitchFamily="2" charset="2"/>
              <a:buNone/>
              <a:defRPr/>
            </a:pPr>
            <a:r>
              <a:rPr lang="en-GB" altLang="en-US" sz="810" b="1">
                <a:solidFill>
                  <a:srgbClr val="C00000"/>
                </a:solidFill>
                <a:latin typeface="Arial" panose="020B0604020202020204" pitchFamily="34" charset="0"/>
              </a:rPr>
              <a:t>Braig M , Schmitt C A Cancer Res 2006;66:2881-2884</a:t>
            </a:r>
          </a:p>
        </p:txBody>
      </p:sp>
      <p:sp>
        <p:nvSpPr>
          <p:cNvPr id="7" name="TextBox 6">
            <a:extLst>
              <a:ext uri="{FF2B5EF4-FFF2-40B4-BE49-F238E27FC236}">
                <a16:creationId xmlns:a16="http://schemas.microsoft.com/office/drawing/2014/main" id="{933C8232-D9A2-5044-A4E9-F7A9B0EC312F}"/>
              </a:ext>
            </a:extLst>
          </p:cNvPr>
          <p:cNvSpPr txBox="1">
            <a:spLocks noChangeArrowheads="1"/>
          </p:cNvSpPr>
          <p:nvPr/>
        </p:nvSpPr>
        <p:spPr bwMode="auto">
          <a:xfrm>
            <a:off x="33338" y="3763963"/>
            <a:ext cx="4411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n-US" sz="1800"/>
              <a:t>Το ογκογενετικ</a:t>
            </a:r>
            <a:r>
              <a:rPr lang="en-US" altLang="en-US" sz="1800"/>
              <a:t>ό</a:t>
            </a:r>
            <a:r>
              <a:rPr lang="el-GR" altLang="en-US" sz="1800"/>
              <a:t> μονοπάτι διεγείρει ισχυρούς παράγοντες γήρανσης (</a:t>
            </a:r>
            <a:r>
              <a:rPr lang="en-US" altLang="en-US" sz="1800"/>
              <a:t>senescence) </a:t>
            </a:r>
            <a:r>
              <a:rPr lang="el-GR" altLang="en-US" sz="1800"/>
              <a:t>που περιορίζουν το πολλαπλασιασμό των κυττάρων</a:t>
            </a:r>
            <a:endParaRPr lang="en-US" altLang="en-US" sz="1800"/>
          </a:p>
        </p:txBody>
      </p:sp>
      <p:sp>
        <p:nvSpPr>
          <p:cNvPr id="11" name="Text Box 12">
            <a:extLst>
              <a:ext uri="{FF2B5EF4-FFF2-40B4-BE49-F238E27FC236}">
                <a16:creationId xmlns:a16="http://schemas.microsoft.com/office/drawing/2014/main" id="{C2086262-F815-3E4E-9E92-C16C41F8B55E}"/>
              </a:ext>
            </a:extLst>
          </p:cNvPr>
          <p:cNvSpPr txBox="1">
            <a:spLocks noChangeArrowheads="1"/>
          </p:cNvSpPr>
          <p:nvPr/>
        </p:nvSpPr>
        <p:spPr bwMode="auto">
          <a:xfrm>
            <a:off x="1943100" y="6434138"/>
            <a:ext cx="591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C00000"/>
                </a:solidFill>
                <a:cs typeface="Arial" panose="020B0604020202020204" pitchFamily="34" charset="0"/>
              </a:rPr>
              <a:t>Adapted from Mooi and Peeper, </a:t>
            </a:r>
            <a:r>
              <a:rPr lang="en-US" altLang="en-US" sz="1400" i="1">
                <a:solidFill>
                  <a:srgbClr val="C00000"/>
                </a:solidFill>
                <a:cs typeface="Arial" panose="020B0604020202020204" pitchFamily="34" charset="0"/>
              </a:rPr>
              <a:t>N Engl J Med </a:t>
            </a:r>
            <a:r>
              <a:rPr lang="en-US" altLang="en-US" sz="1400">
                <a:solidFill>
                  <a:srgbClr val="C00000"/>
                </a:solidFill>
                <a:cs typeface="Arial" panose="020B0604020202020204" pitchFamily="34" charset="0"/>
              </a:rPr>
              <a:t>2006;355:10</a:t>
            </a:r>
          </a:p>
        </p:txBody>
      </p:sp>
      <p:pic>
        <p:nvPicPr>
          <p:cNvPr id="12" name="Picture 2">
            <a:extLst>
              <a:ext uri="{FF2B5EF4-FFF2-40B4-BE49-F238E27FC236}">
                <a16:creationId xmlns:a16="http://schemas.microsoft.com/office/drawing/2014/main" id="{84B3EFCF-0B84-2844-93CF-5925F6DC9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3632200"/>
            <a:ext cx="45894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18EF0A3C-B6A3-0B4A-BD87-EAFE81C92D23}"/>
              </a:ext>
            </a:extLst>
          </p:cNvPr>
          <p:cNvSpPr/>
          <p:nvPr/>
        </p:nvSpPr>
        <p:spPr>
          <a:xfrm>
            <a:off x="5795963" y="4365625"/>
            <a:ext cx="1223962" cy="93503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580489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5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P spid="66566" grpId="0"/>
      <p:bldP spid="7" grpId="0"/>
      <p:bldP spid="11"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695"/>
            <a:ext cx="8229600" cy="1143000"/>
          </a:xfrm>
        </p:spPr>
        <p:txBody>
          <a:bodyPr>
            <a:normAutofit/>
          </a:bodyPr>
          <a:lstStyle/>
          <a:p>
            <a:r>
              <a:rPr lang="el-GR" sz="3600" b="1" dirty="0">
                <a:solidFill>
                  <a:schemeClr val="accent2"/>
                </a:solidFill>
                <a:effectLst>
                  <a:outerShdw blurRad="38100" dist="38100" dir="2700000" algn="tl">
                    <a:srgbClr val="000000"/>
                  </a:outerShdw>
                </a:effectLst>
              </a:rPr>
              <a:t>ΜΕΛΑΝΙΝΟΚΥΤΤΑΡΙΚΟΙ ΣΠΙΛΟΙ</a:t>
            </a:r>
            <a:endParaRPr lang="el-GR" sz="3600" dirty="0"/>
          </a:p>
        </p:txBody>
      </p:sp>
      <p:sp>
        <p:nvSpPr>
          <p:cNvPr id="3" name="Content Placeholder 2"/>
          <p:cNvSpPr>
            <a:spLocks noGrp="1"/>
          </p:cNvSpPr>
          <p:nvPr>
            <p:ph idx="1"/>
          </p:nvPr>
        </p:nvSpPr>
        <p:spPr>
          <a:xfrm>
            <a:off x="2110219" y="3451157"/>
            <a:ext cx="1790628" cy="481899"/>
          </a:xfrm>
        </p:spPr>
        <p:txBody>
          <a:bodyPr/>
          <a:lstStyle/>
          <a:p>
            <a:pPr marL="0" indent="0">
              <a:buClr>
                <a:srgbClr val="FF3300"/>
              </a:buClr>
              <a:buNone/>
              <a:defRPr/>
            </a:pPr>
            <a:r>
              <a:rPr lang="el-GR" sz="2000" dirty="0"/>
              <a:t>Σπίλος </a:t>
            </a:r>
            <a:r>
              <a:rPr lang="en-US" sz="2000" dirty="0"/>
              <a:t>Spitz</a:t>
            </a:r>
            <a:endParaRPr lang="el-GR" sz="2000" dirty="0"/>
          </a:p>
          <a:p>
            <a:pPr marL="0" indent="0">
              <a:buNone/>
            </a:pPr>
            <a:endParaRPr lang="el-GR" dirty="0"/>
          </a:p>
        </p:txBody>
      </p:sp>
      <p:pic>
        <p:nvPicPr>
          <p:cNvPr id="4" name="Picture 8" descr="Pim0761 37"/>
          <p:cNvPicPr>
            <a:picLocks noChangeAspect="1" noChangeArrowheads="1"/>
          </p:cNvPicPr>
          <p:nvPr/>
        </p:nvPicPr>
        <p:blipFill>
          <a:blip r:embed="rId2" cstate="print"/>
          <a:srcRect/>
          <a:stretch>
            <a:fillRect/>
          </a:stretch>
        </p:blipFill>
        <p:spPr bwMode="auto">
          <a:xfrm>
            <a:off x="5179720" y="3933056"/>
            <a:ext cx="3352719" cy="2376264"/>
          </a:xfrm>
          <a:prstGeom prst="rect">
            <a:avLst/>
          </a:prstGeom>
          <a:noFill/>
          <a:ln w="9525">
            <a:solidFill>
              <a:srgbClr val="FF3300"/>
            </a:solidFill>
            <a:miter lim="800000"/>
            <a:headEnd/>
            <a:tailEnd/>
          </a:ln>
        </p:spPr>
      </p:pic>
      <p:pic>
        <p:nvPicPr>
          <p:cNvPr id="7" name="Picture 6" descr="Spitz naevus"/>
          <p:cNvPicPr>
            <a:picLocks noChangeAspect="1" noChangeArrowheads="1"/>
          </p:cNvPicPr>
          <p:nvPr/>
        </p:nvPicPr>
        <p:blipFill>
          <a:blip r:embed="rId3" cstate="print"/>
          <a:srcRect/>
          <a:stretch>
            <a:fillRect/>
          </a:stretch>
        </p:blipFill>
        <p:spPr bwMode="auto">
          <a:xfrm>
            <a:off x="632873" y="918980"/>
            <a:ext cx="4073676" cy="2514200"/>
          </a:xfrm>
          <a:prstGeom prst="rect">
            <a:avLst/>
          </a:prstGeom>
          <a:noFill/>
        </p:spPr>
      </p:pic>
      <p:sp>
        <p:nvSpPr>
          <p:cNvPr id="9" name="Content Placeholder 2">
            <a:extLst>
              <a:ext uri="{FF2B5EF4-FFF2-40B4-BE49-F238E27FC236}">
                <a16:creationId xmlns:a16="http://schemas.microsoft.com/office/drawing/2014/main" id="{0905C641-DEEE-A548-A380-E9B829D982D5}"/>
              </a:ext>
            </a:extLst>
          </p:cNvPr>
          <p:cNvSpPr txBox="1">
            <a:spLocks/>
          </p:cNvSpPr>
          <p:nvPr/>
        </p:nvSpPr>
        <p:spPr>
          <a:xfrm>
            <a:off x="5624975" y="3368281"/>
            <a:ext cx="2399105" cy="467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3300"/>
              </a:buClr>
              <a:buNone/>
              <a:defRPr/>
            </a:pPr>
            <a:r>
              <a:rPr lang="en-US" sz="2000" dirty="0"/>
              <a:t>K</a:t>
            </a:r>
            <a:r>
              <a:rPr lang="el-GR" sz="2000" dirty="0" err="1"/>
              <a:t>υανούς</a:t>
            </a:r>
            <a:r>
              <a:rPr lang="el-GR" sz="2000" dirty="0"/>
              <a:t> σπίλος</a:t>
            </a:r>
            <a:endParaRPr lang="en-US" sz="2000" dirty="0"/>
          </a:p>
          <a:p>
            <a:pPr marL="0" indent="0">
              <a:buNone/>
            </a:pPr>
            <a:endParaRPr lang="el-GR" dirty="0"/>
          </a:p>
        </p:txBody>
      </p:sp>
      <p:sp>
        <p:nvSpPr>
          <p:cNvPr id="10" name="Content Placeholder 2">
            <a:extLst>
              <a:ext uri="{FF2B5EF4-FFF2-40B4-BE49-F238E27FC236}">
                <a16:creationId xmlns:a16="http://schemas.microsoft.com/office/drawing/2014/main" id="{A3958F46-69DC-E943-81D3-D43E5B0A4CF6}"/>
              </a:ext>
            </a:extLst>
          </p:cNvPr>
          <p:cNvSpPr txBox="1">
            <a:spLocks/>
          </p:cNvSpPr>
          <p:nvPr/>
        </p:nvSpPr>
        <p:spPr>
          <a:xfrm>
            <a:off x="5900160" y="6437002"/>
            <a:ext cx="2123920" cy="5750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F3300"/>
              </a:buClr>
              <a:buNone/>
              <a:defRPr/>
            </a:pPr>
            <a:r>
              <a:rPr lang="el-GR" sz="2000" dirty="0"/>
              <a:t>Σπίλος </a:t>
            </a:r>
            <a:r>
              <a:rPr lang="en-US" sz="2000" dirty="0"/>
              <a:t>Sutton</a:t>
            </a:r>
            <a:endParaRPr lang="el-GR" sz="2000" dirty="0"/>
          </a:p>
        </p:txBody>
      </p:sp>
      <p:pic>
        <p:nvPicPr>
          <p:cNvPr id="11" name="Picture 6" descr="C:\Documents and Settings\USER\My Documents\works\stavrop. Pan\Pim0768 49.jpg">
            <a:extLst>
              <a:ext uri="{FF2B5EF4-FFF2-40B4-BE49-F238E27FC236}">
                <a16:creationId xmlns:a16="http://schemas.microsoft.com/office/drawing/2014/main" id="{E55747C1-B910-BD4A-90EC-58C14415E2D6}"/>
              </a:ext>
            </a:extLst>
          </p:cNvPr>
          <p:cNvPicPr>
            <a:picLocks noChangeAspect="1" noChangeArrowheads="1"/>
          </p:cNvPicPr>
          <p:nvPr/>
        </p:nvPicPr>
        <p:blipFill>
          <a:blip r:embed="rId4" cstate="print"/>
          <a:srcRect/>
          <a:stretch>
            <a:fillRect/>
          </a:stretch>
        </p:blipFill>
        <p:spPr bwMode="auto">
          <a:xfrm>
            <a:off x="5179720" y="1021163"/>
            <a:ext cx="3136696" cy="2249942"/>
          </a:xfrm>
          <a:prstGeom prst="rect">
            <a:avLst/>
          </a:prstGeom>
          <a:noFill/>
          <a:ln w="9525">
            <a:solidFill>
              <a:srgbClr val="FF3300"/>
            </a:solidFill>
            <a:miter lim="800000"/>
            <a:headEnd/>
            <a:tailEnd/>
          </a:ln>
        </p:spPr>
      </p:pic>
      <p:sp>
        <p:nvSpPr>
          <p:cNvPr id="12" name="Content Placeholder 2">
            <a:extLst>
              <a:ext uri="{FF2B5EF4-FFF2-40B4-BE49-F238E27FC236}">
                <a16:creationId xmlns:a16="http://schemas.microsoft.com/office/drawing/2014/main" id="{156D8F50-6A47-9149-B829-4E675035AFAB}"/>
              </a:ext>
            </a:extLst>
          </p:cNvPr>
          <p:cNvSpPr txBox="1">
            <a:spLocks/>
          </p:cNvSpPr>
          <p:nvPr/>
        </p:nvSpPr>
        <p:spPr>
          <a:xfrm>
            <a:off x="1855872" y="6437002"/>
            <a:ext cx="1790628" cy="4818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3300"/>
              </a:buClr>
              <a:buFont typeface="Arial" pitchFamily="34" charset="0"/>
              <a:buNone/>
              <a:defRPr/>
            </a:pPr>
            <a:r>
              <a:rPr lang="el-GR" sz="2000" dirty="0"/>
              <a:t>Σπίλος </a:t>
            </a:r>
            <a:r>
              <a:rPr lang="en-US" sz="2000" dirty="0"/>
              <a:t>Reed</a:t>
            </a:r>
            <a:endParaRPr lang="el-GR" sz="2000" dirty="0"/>
          </a:p>
          <a:p>
            <a:pPr marL="0" indent="0">
              <a:buFont typeface="Arial" pitchFamily="34" charset="0"/>
              <a:buNone/>
            </a:pPr>
            <a:endParaRPr lang="el-GR" dirty="0"/>
          </a:p>
        </p:txBody>
      </p:sp>
      <p:pic>
        <p:nvPicPr>
          <p:cNvPr id="5" name="Picture 4">
            <a:extLst>
              <a:ext uri="{FF2B5EF4-FFF2-40B4-BE49-F238E27FC236}">
                <a16:creationId xmlns:a16="http://schemas.microsoft.com/office/drawing/2014/main" id="{8BDDF121-85C6-C549-847A-FB941B1CFFCB}"/>
              </a:ext>
            </a:extLst>
          </p:cNvPr>
          <p:cNvPicPr>
            <a:picLocks noChangeAspect="1"/>
          </p:cNvPicPr>
          <p:nvPr/>
        </p:nvPicPr>
        <p:blipFill rotWithShape="1">
          <a:blip r:embed="rId5"/>
          <a:srcRect b="15035"/>
          <a:stretch/>
        </p:blipFill>
        <p:spPr>
          <a:xfrm>
            <a:off x="632874" y="3922802"/>
            <a:ext cx="4038488" cy="23865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0C1FE2A8-AC31-A54F-A226-7FA91C9BE658}"/>
              </a:ext>
            </a:extLst>
          </p:cNvPr>
          <p:cNvSpPr>
            <a:spLocks noGrp="1" noChangeArrowheads="1"/>
          </p:cNvSpPr>
          <p:nvPr>
            <p:ph type="title"/>
          </p:nvPr>
        </p:nvSpPr>
        <p:spPr>
          <a:xfrm>
            <a:off x="158750" y="200025"/>
            <a:ext cx="8229600" cy="1143000"/>
          </a:xfrm>
        </p:spPr>
        <p:txBody>
          <a:bodyPr/>
          <a:lstStyle/>
          <a:p>
            <a:pPr eaLnBrk="1" hangingPunct="1"/>
            <a:r>
              <a:rPr lang="el-GR" altLang="en-US" sz="3600">
                <a:solidFill>
                  <a:srgbClr val="0432FF"/>
                </a:solidFill>
                <a:latin typeface="Arial" panose="020B0604020202020204" pitchFamily="34" charset="0"/>
                <a:cs typeface="Arial" panose="020B0604020202020204" pitchFamily="34" charset="0"/>
              </a:rPr>
              <a:t>Σπίλοι ειδικών θέσεων </a:t>
            </a:r>
          </a:p>
        </p:txBody>
      </p:sp>
      <p:sp>
        <p:nvSpPr>
          <p:cNvPr id="115714" name="Content Placeholder 2">
            <a:extLst>
              <a:ext uri="{FF2B5EF4-FFF2-40B4-BE49-F238E27FC236}">
                <a16:creationId xmlns:a16="http://schemas.microsoft.com/office/drawing/2014/main" id="{CB368A1E-8F74-C743-B45C-350F1B31329B}"/>
              </a:ext>
            </a:extLst>
          </p:cNvPr>
          <p:cNvSpPr>
            <a:spLocks noGrp="1" noChangeArrowheads="1"/>
          </p:cNvSpPr>
          <p:nvPr>
            <p:ph idx="1"/>
          </p:nvPr>
        </p:nvSpPr>
        <p:spPr>
          <a:xfrm>
            <a:off x="192881" y="1468438"/>
            <a:ext cx="3184526" cy="4525963"/>
          </a:xfrm>
        </p:spPr>
        <p:txBody>
          <a:bodyPr/>
          <a:lstStyle/>
          <a:p>
            <a:pPr eaLnBrk="1" hangingPunct="1"/>
            <a:r>
              <a:rPr lang="el-GR" altLang="en-US" sz="2000" b="1" dirty="0"/>
              <a:t>Σπίλοι τριχωτού </a:t>
            </a:r>
          </a:p>
          <a:p>
            <a:pPr eaLnBrk="1" hangingPunct="1"/>
            <a:r>
              <a:rPr lang="el-GR" altLang="en-US" sz="2000" dirty="0"/>
              <a:t>Σπίλοι μαστών και γαλακτικής γραμμής</a:t>
            </a:r>
          </a:p>
          <a:p>
            <a:pPr eaLnBrk="1" hangingPunct="1"/>
            <a:r>
              <a:rPr lang="el-GR" altLang="en-US" sz="2000" dirty="0"/>
              <a:t>Σπίλοι γεννητικής χώρας</a:t>
            </a:r>
          </a:p>
          <a:p>
            <a:pPr eaLnBrk="1" hangingPunct="1"/>
            <a:r>
              <a:rPr lang="el-GR" altLang="en-US" sz="2000" dirty="0"/>
              <a:t>Σπίλοι άκρων και ονύχων</a:t>
            </a:r>
          </a:p>
        </p:txBody>
      </p:sp>
      <p:pic>
        <p:nvPicPr>
          <p:cNvPr id="115715" name="Picture 3" descr="G:\θεοδωριδης_νικολαος_745\ELM_745_19765.jpg">
            <a:extLst>
              <a:ext uri="{FF2B5EF4-FFF2-40B4-BE49-F238E27FC236}">
                <a16:creationId xmlns:a16="http://schemas.microsoft.com/office/drawing/2014/main" id="{A29C2642-7E99-1947-BC78-CC7E2FAF1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33838"/>
            <a:ext cx="232568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11">
            <a:extLst>
              <a:ext uri="{FF2B5EF4-FFF2-40B4-BE49-F238E27FC236}">
                <a16:creationId xmlns:a16="http://schemas.microsoft.com/office/drawing/2014/main" id="{2190E62C-656E-3E4C-A37C-D32344E5B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763" y="4033838"/>
            <a:ext cx="2840832"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12">
            <a:extLst>
              <a:ext uri="{FF2B5EF4-FFF2-40B4-BE49-F238E27FC236}">
                <a16:creationId xmlns:a16="http://schemas.microsoft.com/office/drawing/2014/main" id="{7555EF47-2B3F-0E46-AD07-DC7319223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555" y="4033838"/>
            <a:ext cx="2712245"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G:\αντωνιαδης_παυλος_1114\ELM_1114_32687.jpg">
            <a:extLst>
              <a:ext uri="{FF2B5EF4-FFF2-40B4-BE49-F238E27FC236}">
                <a16:creationId xmlns:a16="http://schemas.microsoft.com/office/drawing/2014/main" id="{F96AA165-7030-0546-BA4D-3416C18F4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056" y="1468437"/>
            <a:ext cx="1770062"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G:\μαλανδρακη_μαρια_243\MAC_243_5680.jpg">
            <a:extLst>
              <a:ext uri="{FF2B5EF4-FFF2-40B4-BE49-F238E27FC236}">
                <a16:creationId xmlns:a16="http://schemas.microsoft.com/office/drawing/2014/main" id="{8BC13FD3-1DE2-F146-BA79-7BE3F314E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3372" y="1468438"/>
            <a:ext cx="3032844"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11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chemeClr val="accent2"/>
                </a:solidFill>
                <a:effectLst>
                  <a:outerShdw blurRad="38100" dist="38100" dir="2700000" algn="tl">
                    <a:srgbClr val="000000"/>
                  </a:outerShdw>
                </a:effectLst>
              </a:rPr>
              <a:t>ΜΕΛΑΝΙΝΟΚΥΤΤΑΡΙΚΟΙ ΣΠΙΛΟΙ</a:t>
            </a:r>
            <a:endParaRPr lang="el-GR" sz="3600" dirty="0"/>
          </a:p>
        </p:txBody>
      </p:sp>
      <p:sp>
        <p:nvSpPr>
          <p:cNvPr id="3" name="Content Placeholder 2"/>
          <p:cNvSpPr>
            <a:spLocks noGrp="1"/>
          </p:cNvSpPr>
          <p:nvPr>
            <p:ph idx="1"/>
          </p:nvPr>
        </p:nvSpPr>
        <p:spPr>
          <a:xfrm>
            <a:off x="272016" y="1556228"/>
            <a:ext cx="8229600" cy="4525963"/>
          </a:xfrm>
        </p:spPr>
        <p:txBody>
          <a:bodyPr>
            <a:normAutofit/>
          </a:bodyPr>
          <a:lstStyle/>
          <a:p>
            <a:pPr algn="ctr">
              <a:buNone/>
            </a:pPr>
            <a:r>
              <a:rPr lang="el-GR" sz="2400" b="1" dirty="0"/>
              <a:t>ΔΥΣΠΛΑΣΤΙΚΟΙ (ΑΤΥΠΟΙ) ΣΠΙΛΟΙ  </a:t>
            </a:r>
            <a:endParaRPr lang="en-US" sz="2400" b="1" dirty="0">
              <a:latin typeface="Times New Roman" charset="0"/>
            </a:endParaRPr>
          </a:p>
          <a:p>
            <a:pPr>
              <a:buClr>
                <a:srgbClr val="FF3300"/>
              </a:buClr>
              <a:buFontTx/>
              <a:buChar char="•"/>
              <a:defRPr/>
            </a:pPr>
            <a:r>
              <a:rPr lang="el-GR" sz="2000" dirty="0"/>
              <a:t>Αρκετά συχνοί: 10% του πληθυσμού (λευκοί)</a:t>
            </a:r>
          </a:p>
          <a:p>
            <a:pPr>
              <a:buClr>
                <a:srgbClr val="FF3300"/>
              </a:buClr>
              <a:buFontTx/>
              <a:buChar char="•"/>
              <a:defRPr/>
            </a:pPr>
            <a:r>
              <a:rPr lang="el-GR" sz="2000" dirty="0"/>
              <a:t>Δείκτες κινδύνου για ΚΜ και πρόδρομες βλάβες ΚΜ</a:t>
            </a:r>
          </a:p>
          <a:p>
            <a:pPr>
              <a:buClr>
                <a:srgbClr val="FF3300"/>
              </a:buClr>
              <a:buFontTx/>
              <a:buChar char="•"/>
              <a:defRPr/>
            </a:pPr>
            <a:r>
              <a:rPr lang="el-GR" sz="2000" dirty="0"/>
              <a:t>Κλινικά χαρακτηριστικά </a:t>
            </a:r>
          </a:p>
          <a:p>
            <a:pPr lvl="1">
              <a:buClr>
                <a:srgbClr val="FF3300"/>
              </a:buClr>
              <a:buFontTx/>
              <a:buChar char="•"/>
              <a:defRPr/>
            </a:pPr>
            <a:r>
              <a:rPr lang="el-GR" sz="2000" dirty="0"/>
              <a:t>&gt;5</a:t>
            </a:r>
            <a:r>
              <a:rPr lang="en-US" sz="2000" dirty="0"/>
              <a:t>mm</a:t>
            </a:r>
          </a:p>
          <a:p>
            <a:pPr lvl="1">
              <a:buClr>
                <a:srgbClr val="FF3300"/>
              </a:buClr>
              <a:buFontTx/>
              <a:buChar char="•"/>
              <a:defRPr/>
            </a:pPr>
            <a:r>
              <a:rPr lang="el-GR" sz="2000" dirty="0"/>
              <a:t>Επίπεδοι (καθολικά ή μερικώς)</a:t>
            </a:r>
          </a:p>
          <a:p>
            <a:pPr lvl="1">
              <a:buClr>
                <a:srgbClr val="FF3300"/>
              </a:buClr>
              <a:buFontTx/>
              <a:buChar char="•"/>
              <a:defRPr/>
            </a:pPr>
            <a:r>
              <a:rPr lang="el-GR" sz="2000" dirty="0"/>
              <a:t>Ανομοιογενές σχήμα</a:t>
            </a:r>
          </a:p>
          <a:p>
            <a:pPr lvl="1">
              <a:buClr>
                <a:srgbClr val="FF3300"/>
              </a:buClr>
              <a:buFontTx/>
              <a:buChar char="•"/>
              <a:defRPr/>
            </a:pPr>
            <a:r>
              <a:rPr lang="el-GR" sz="2000" dirty="0"/>
              <a:t>Ακαθόριστα όρια</a:t>
            </a:r>
          </a:p>
          <a:p>
            <a:pPr lvl="1">
              <a:buClr>
                <a:srgbClr val="FF3300"/>
              </a:buClr>
              <a:buFontTx/>
              <a:buChar char="•"/>
              <a:defRPr/>
            </a:pPr>
            <a:r>
              <a:rPr lang="el-GR" sz="2000" dirty="0"/>
              <a:t>Ποικιλία </a:t>
            </a:r>
            <a:r>
              <a:rPr lang="el-GR" sz="2000" dirty="0" err="1"/>
              <a:t>μελάχρωσης</a:t>
            </a:r>
            <a:endParaRPr lang="el-GR" sz="2000" dirty="0"/>
          </a:p>
          <a:p>
            <a:pPr lvl="1">
              <a:buClr>
                <a:srgbClr val="FF3300"/>
              </a:buClr>
              <a:buFontTx/>
              <a:buChar char="•"/>
              <a:defRPr/>
            </a:pPr>
            <a:r>
              <a:rPr lang="el-GR" sz="2000" dirty="0"/>
              <a:t>Απαραίτητες οι δερματικές πτυχές </a:t>
            </a:r>
          </a:p>
          <a:p>
            <a:pPr lvl="1">
              <a:buClr>
                <a:srgbClr val="FF3300"/>
              </a:buClr>
              <a:buFontTx/>
              <a:buChar char="•"/>
              <a:defRPr/>
            </a:pPr>
            <a:r>
              <a:rPr lang="el-GR" sz="2000" dirty="0"/>
              <a:t>Θέσεις: </a:t>
            </a:r>
            <a:r>
              <a:rPr lang="el-GR" sz="2000" dirty="0" err="1"/>
              <a:t>κορμός&gt;άκρα</a:t>
            </a:r>
            <a:endParaRPr lang="el-GR" sz="2000" dirty="0"/>
          </a:p>
          <a:p>
            <a:endParaRPr lang="el-GR" dirty="0"/>
          </a:p>
        </p:txBody>
      </p:sp>
      <p:sp>
        <p:nvSpPr>
          <p:cNvPr id="1026" name="AutoShape 2" descr="Αποτέλεσμα εικόνας για DYSPLASTIC NEV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8" name="Picture 4" descr="Αποτέλεσμα εικόνας για DYSPLASTIC NEVI"/>
          <p:cNvPicPr>
            <a:picLocks noChangeAspect="1" noChangeArrowheads="1"/>
          </p:cNvPicPr>
          <p:nvPr/>
        </p:nvPicPr>
        <p:blipFill>
          <a:blip r:embed="rId2" cstate="print"/>
          <a:srcRect/>
          <a:stretch>
            <a:fillRect/>
          </a:stretch>
        </p:blipFill>
        <p:spPr bwMode="auto">
          <a:xfrm>
            <a:off x="6286512" y="2071678"/>
            <a:ext cx="2571768" cy="1933112"/>
          </a:xfrm>
          <a:prstGeom prst="rect">
            <a:avLst/>
          </a:prstGeom>
          <a:noFill/>
        </p:spPr>
      </p:pic>
      <p:pic>
        <p:nvPicPr>
          <p:cNvPr id="1030" name="Picture 6" descr="Αποτέλεσμα εικόνας για DYSPLASTIC NEVI"/>
          <p:cNvPicPr>
            <a:picLocks noChangeAspect="1" noChangeArrowheads="1"/>
          </p:cNvPicPr>
          <p:nvPr/>
        </p:nvPicPr>
        <p:blipFill>
          <a:blip r:embed="rId3" cstate="print"/>
          <a:srcRect/>
          <a:stretch>
            <a:fillRect/>
          </a:stretch>
        </p:blipFill>
        <p:spPr bwMode="auto">
          <a:xfrm>
            <a:off x="5143504" y="4143380"/>
            <a:ext cx="3857652" cy="262132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02024" y="44624"/>
            <a:ext cx="4139952" cy="830997"/>
          </a:xfrm>
          <a:prstGeom prst="rect">
            <a:avLst/>
          </a:prstGeom>
          <a:noFill/>
        </p:spPr>
        <p:txBody>
          <a:bodyPr wrap="square" rtlCol="0">
            <a:spAutoFit/>
          </a:bodyPr>
          <a:lstStyle/>
          <a:p>
            <a:pPr algn="ctr">
              <a:buNone/>
              <a:defRPr/>
            </a:pPr>
            <a:r>
              <a:rPr lang="el-GR" sz="2400" b="1" dirty="0">
                <a:solidFill>
                  <a:srgbClr val="000066"/>
                </a:solidFill>
              </a:rPr>
              <a:t>ΣΥΝΔΡΟΜΟ ΔΥΣΠΛΑΣΤΙΚΩΝ ΣΠΙΛΩΝ</a:t>
            </a:r>
          </a:p>
        </p:txBody>
      </p:sp>
      <p:pic>
        <p:nvPicPr>
          <p:cNvPr id="12" name="Picture 4">
            <a:extLst>
              <a:ext uri="{FF2B5EF4-FFF2-40B4-BE49-F238E27FC236}">
                <a16:creationId xmlns:a16="http://schemas.microsoft.com/office/drawing/2014/main" id="{371C4C63-37C1-45CD-B4EA-2BD761FCF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35" r="13039" b="7042"/>
          <a:stretch>
            <a:fillRect/>
          </a:stretch>
        </p:blipFill>
        <p:spPr bwMode="auto">
          <a:xfrm>
            <a:off x="2502024" y="980728"/>
            <a:ext cx="4319934" cy="540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l-GR" b="1" dirty="0">
              <a:solidFill>
                <a:schemeClr val="accent2"/>
              </a:solidFill>
              <a:effectLst>
                <a:outerShdw blurRad="38100" dist="38100" dir="2700000" algn="tl">
                  <a:srgbClr val="000000"/>
                </a:outerShdw>
              </a:effectLst>
            </a:endParaRPr>
          </a:p>
          <a:p>
            <a:pPr>
              <a:buNone/>
            </a:pPr>
            <a:endParaRPr lang="el-GR" b="1" dirty="0">
              <a:solidFill>
                <a:schemeClr val="accent2"/>
              </a:solidFill>
              <a:effectLst>
                <a:outerShdw blurRad="38100" dist="38100" dir="2700000" algn="tl">
                  <a:srgbClr val="000000"/>
                </a:outerShdw>
              </a:effectLst>
            </a:endParaRPr>
          </a:p>
          <a:p>
            <a:pPr algn="ctr">
              <a:buNone/>
            </a:pPr>
            <a:r>
              <a:rPr lang="el-GR" b="1" dirty="0">
                <a:solidFill>
                  <a:schemeClr val="accent2"/>
                </a:solidFill>
                <a:effectLst>
                  <a:outerShdw blurRad="38100" dist="38100" dir="2700000" algn="tl">
                    <a:srgbClr val="000000"/>
                  </a:outerShdw>
                </a:effectLst>
              </a:rPr>
              <a:t>ΚΑΚΟΗΘΕΣ ΜΕΛΑΝΩΜΑ</a:t>
            </a:r>
            <a:endParaRPr lang="en-US" b="1" dirty="0">
              <a:solidFill>
                <a:schemeClr val="accent2"/>
              </a:solidFill>
              <a:effectLst>
                <a:outerShdw blurRad="38100" dist="38100" dir="2700000" algn="tl">
                  <a:srgbClr val="000000"/>
                </a:outerShdw>
              </a:effectLst>
            </a:endParaRPr>
          </a:p>
          <a:p>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Title 4"/>
          <p:cNvSpPr>
            <a:spLocks noGrp="1"/>
          </p:cNvSpPr>
          <p:nvPr>
            <p:ph type="title"/>
          </p:nvPr>
        </p:nvSpPr>
        <p:spPr>
          <a:xfrm>
            <a:off x="424339" y="188640"/>
            <a:ext cx="8295322" cy="1036915"/>
          </a:xfrm>
        </p:spPr>
        <p:txBody>
          <a:bodyPr>
            <a:normAutofit/>
          </a:bodyPr>
          <a:lstStyle/>
          <a:p>
            <a:pPr algn="ctr"/>
            <a:r>
              <a:rPr lang="en-US" sz="3200" dirty="0">
                <a:solidFill>
                  <a:srgbClr val="0000CC"/>
                </a:solidFill>
                <a:latin typeface="Arial" charset="0"/>
              </a:rPr>
              <a:t>Nevi as a risk factor of melanoma </a:t>
            </a:r>
          </a:p>
        </p:txBody>
      </p:sp>
      <p:pic>
        <p:nvPicPr>
          <p:cNvPr id="76802" name="Picture 2"/>
          <p:cNvPicPr>
            <a:picLocks noChangeAspect="1" noChangeArrowheads="1"/>
          </p:cNvPicPr>
          <p:nvPr/>
        </p:nvPicPr>
        <p:blipFill>
          <a:blip r:embed="rId3" cstate="print"/>
          <a:srcRect l="2972"/>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5004048" y="6453336"/>
            <a:ext cx="4089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Grichnik</a:t>
            </a:r>
            <a:r>
              <a:rPr kumimoji="0" lang="en-US" sz="1800" b="0" i="0" u="none" strike="noStrike" kern="1200" cap="none" spc="0" normalizeH="0" baseline="0" noProof="0" dirty="0">
                <a:ln>
                  <a:noFill/>
                </a:ln>
                <a:solidFill>
                  <a:prstClr val="black"/>
                </a:solidFill>
                <a:effectLst/>
                <a:uLnTx/>
                <a:uFillTx/>
                <a:latin typeface="Calibri"/>
                <a:ea typeface="+mn-ea"/>
                <a:cs typeface="+mn-cs"/>
              </a:rPr>
              <a:t>, J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Invst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Dermatol</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2008</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a:ln>
                  <a:noFill/>
                </a:ln>
                <a:solidFill>
                  <a:prstClr val="black"/>
                </a:solidFill>
                <a:effectLst/>
                <a:uLnTx/>
                <a:uFillTx/>
                <a:latin typeface="Calibri"/>
                <a:ea typeface="+mn-ea"/>
                <a:cs typeface="+mn-cs"/>
              </a:rPr>
              <a:t>128</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l-GR" sz="1800" b="0" i="0" u="none" strike="noStrike" kern="1200" cap="none" spc="0" normalizeH="0" baseline="0" noProof="0" dirty="0">
                <a:ln>
                  <a:noFill/>
                </a:ln>
                <a:solidFill>
                  <a:prstClr val="black"/>
                </a:solidFill>
                <a:effectLst/>
                <a:uLnTx/>
                <a:uFillTx/>
                <a:latin typeface="Calibri"/>
                <a:ea typeface="+mn-ea"/>
                <a:cs typeface="+mn-cs"/>
              </a:rPr>
              <a:t>2365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95867" y="651933"/>
            <a:ext cx="7315200" cy="745067"/>
          </a:xfrm>
          <a:noFill/>
        </p:spPr>
        <p:txBody>
          <a:bodyPr/>
          <a:lstStyle/>
          <a:p>
            <a:r>
              <a:rPr lang="el-GR" altLang="en-US" sz="3200" dirty="0">
                <a:solidFill>
                  <a:srgbClr val="0000CC"/>
                </a:solidFill>
              </a:rPr>
              <a:t>Ορισμός</a:t>
            </a:r>
            <a:endParaRPr lang="en-US" altLang="en-US" sz="3200" dirty="0">
              <a:solidFill>
                <a:srgbClr val="0000CC"/>
              </a:solidFill>
            </a:endParaRPr>
          </a:p>
        </p:txBody>
      </p:sp>
      <p:sp>
        <p:nvSpPr>
          <p:cNvPr id="5" name="Rectangle 3"/>
          <p:cNvSpPr txBox="1">
            <a:spLocks noChangeArrowheads="1"/>
          </p:cNvSpPr>
          <p:nvPr/>
        </p:nvSpPr>
        <p:spPr bwMode="auto">
          <a:xfrm>
            <a:off x="190500" y="1524001"/>
            <a:ext cx="55245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280" tIns="40640" rIns="81280" bIns="4064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buClr>
                <a:srgbClr val="C00000"/>
              </a:buClr>
            </a:pPr>
            <a:r>
              <a:rPr lang="el-GR" altLang="en-US" sz="2489" dirty="0"/>
              <a:t>Το μελάνωμα αποτελεί ένα κακοήθη όγκο των </a:t>
            </a:r>
            <a:r>
              <a:rPr lang="el-GR" altLang="en-US" sz="2489" dirty="0" err="1"/>
              <a:t>μελανοκυττάρων</a:t>
            </a:r>
            <a:r>
              <a:rPr lang="el-GR" altLang="en-US" sz="2489" dirty="0"/>
              <a:t> </a:t>
            </a:r>
          </a:p>
          <a:p>
            <a:pPr>
              <a:lnSpc>
                <a:spcPct val="30000"/>
              </a:lnSpc>
              <a:buClr>
                <a:srgbClr val="C00000"/>
              </a:buClr>
            </a:pPr>
            <a:endParaRPr lang="el-GR" altLang="en-US" sz="2489" dirty="0"/>
          </a:p>
          <a:p>
            <a:pPr>
              <a:lnSpc>
                <a:spcPct val="110000"/>
              </a:lnSpc>
              <a:buClr>
                <a:srgbClr val="C00000"/>
              </a:buClr>
            </a:pPr>
            <a:r>
              <a:rPr lang="el-GR" altLang="en-US" sz="2489" dirty="0"/>
              <a:t>Προέρχεται κυρίως από τα </a:t>
            </a:r>
            <a:r>
              <a:rPr lang="el-GR" altLang="en-US" sz="2489" dirty="0" err="1"/>
              <a:t>μελανοκύτταρα</a:t>
            </a:r>
            <a:r>
              <a:rPr lang="el-GR" altLang="en-US" sz="2489" dirty="0"/>
              <a:t> του δέρματος </a:t>
            </a:r>
          </a:p>
          <a:p>
            <a:pPr>
              <a:lnSpc>
                <a:spcPct val="30000"/>
              </a:lnSpc>
              <a:buClr>
                <a:srgbClr val="C00000"/>
              </a:buClr>
            </a:pPr>
            <a:endParaRPr lang="el-GR" altLang="en-US" sz="2489" dirty="0"/>
          </a:p>
          <a:p>
            <a:pPr>
              <a:lnSpc>
                <a:spcPct val="110000"/>
              </a:lnSpc>
              <a:buClr>
                <a:srgbClr val="C00000"/>
              </a:buClr>
            </a:pPr>
            <a:r>
              <a:rPr lang="el-GR" altLang="en-US" sz="2489" dirty="0"/>
              <a:t>Το μελάνωμα μπορεί να εμφανιστεί στον οφθαλμό (επιπεφυκότα και ίριδα) και τις μήνιγγες </a:t>
            </a:r>
            <a:endParaRPr lang="en-US" altLang="en-US" sz="2489" dirty="0"/>
          </a:p>
          <a:p>
            <a:pPr>
              <a:lnSpc>
                <a:spcPct val="30000"/>
              </a:lnSpc>
            </a:pPr>
            <a:endParaRPr lang="el-GR" altLang="en-US" sz="2489" dirty="0"/>
          </a:p>
          <a:p>
            <a:pPr>
              <a:lnSpc>
                <a:spcPct val="110000"/>
              </a:lnSpc>
              <a:buFontTx/>
              <a:buNone/>
            </a:pPr>
            <a:endParaRPr lang="en-US" altLang="en-US" sz="2489" dirty="0"/>
          </a:p>
        </p:txBody>
      </p:sp>
      <p:pic>
        <p:nvPicPr>
          <p:cNvPr id="6" name="Picture 4" descr="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422" y="1460500"/>
            <a:ext cx="3134078"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rismelanom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1" y="4127500"/>
            <a:ext cx="17145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j40130395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6990" y="4127500"/>
            <a:ext cx="1436511"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51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95536" y="260648"/>
            <a:ext cx="8229600" cy="792088"/>
          </a:xfrm>
        </p:spPr>
        <p:txBody>
          <a:bodyPr>
            <a:normAutofit/>
          </a:bodyPr>
          <a:lstStyle/>
          <a:p>
            <a:r>
              <a:rPr lang="en-US" sz="3200" dirty="0">
                <a:solidFill>
                  <a:srgbClr val="0000CC"/>
                </a:solidFill>
                <a:latin typeface="Arial" panose="020B0604020202020204" pitchFamily="34" charset="0"/>
                <a:cs typeface="Arial" panose="020B0604020202020204" pitchFamily="34" charset="0"/>
              </a:rPr>
              <a:t>Melanoma (USA) 1992 - 2012</a:t>
            </a:r>
            <a:endParaRPr lang="el-GR" sz="3200" dirty="0">
              <a:solidFill>
                <a:srgbClr val="0000CC"/>
              </a:solidFill>
              <a:latin typeface="Arial" panose="020B0604020202020204" pitchFamily="34" charset="0"/>
              <a:cs typeface="Arial" panose="020B0604020202020204" pitchFamily="34" charset="0"/>
            </a:endParaRPr>
          </a:p>
        </p:txBody>
      </p:sp>
      <p:pic>
        <p:nvPicPr>
          <p:cNvPr id="1026" name="Picture 2" descr="Line graph showing Number of New Cases and Deaths per 100,000 from 1975-2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00" y="1736796"/>
            <a:ext cx="6429400" cy="23613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er.cancer.gov/statfacts/html/images/est_cases_deaths/Est_New_Cases_Site_049_Sex_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362" y="1105592"/>
            <a:ext cx="1476375" cy="1666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3888" y="1848008"/>
            <a:ext cx="3369833" cy="461665"/>
          </a:xfrm>
          <a:prstGeom prst="rect">
            <a:avLst/>
          </a:prstGeom>
          <a:noFill/>
        </p:spPr>
        <p:txBody>
          <a:bodyPr wrap="none" rtlCol="0">
            <a:spAutoFit/>
          </a:bodyPr>
          <a:lstStyle/>
          <a:p>
            <a:r>
              <a:rPr lang="en-US" sz="2400" dirty="0">
                <a:solidFill>
                  <a:srgbClr val="C00000"/>
                </a:solidFill>
                <a:latin typeface="Arial" panose="020B0604020202020204" pitchFamily="34" charset="0"/>
                <a:cs typeface="Arial" panose="020B0604020202020204" pitchFamily="34" charset="0"/>
              </a:rPr>
              <a:t>3-6% increase per year</a:t>
            </a:r>
            <a:endParaRPr lang="el-GR" sz="2400" dirty="0">
              <a:solidFill>
                <a:srgbClr val="C00000"/>
              </a:solidFill>
              <a:latin typeface="Arial" panose="020B0604020202020204" pitchFamily="34" charset="0"/>
              <a:cs typeface="Arial" panose="020B0604020202020204" pitchFamily="34" charset="0"/>
            </a:endParaRPr>
          </a:p>
        </p:txBody>
      </p:sp>
      <p:sp>
        <p:nvSpPr>
          <p:cNvPr id="3" name="Ορθογώνιο 2"/>
          <p:cNvSpPr/>
          <p:nvPr/>
        </p:nvSpPr>
        <p:spPr>
          <a:xfrm>
            <a:off x="535999" y="2889259"/>
            <a:ext cx="1924670"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Melanoma of the skin represents 4.5% of all new cancer cases in the U.S.</a:t>
            </a:r>
            <a:endParaRPr lang="el-GR" dirty="0">
              <a:latin typeface="Arial" panose="020B0604020202020204" pitchFamily="34" charset="0"/>
              <a:cs typeface="Arial" panose="020B0604020202020204" pitchFamily="34" charset="0"/>
            </a:endParaRPr>
          </a:p>
        </p:txBody>
      </p:sp>
      <p:graphicFrame>
        <p:nvGraphicFramePr>
          <p:cNvPr id="6" name="Πίνακας 5"/>
          <p:cNvGraphicFramePr>
            <a:graphicFrameLocks noGrp="1"/>
          </p:cNvGraphicFramePr>
          <p:nvPr/>
        </p:nvGraphicFramePr>
        <p:xfrm>
          <a:off x="535999" y="4495171"/>
          <a:ext cx="4174682" cy="1645920"/>
        </p:xfrm>
        <a:graphic>
          <a:graphicData uri="http://schemas.openxmlformats.org/drawingml/2006/table">
            <a:tbl>
              <a:tblPr firstRow="1" bandRow="1">
                <a:tableStyleId>{F5AB1C69-6EDB-4FF4-983F-18BD219EF322}</a:tableStyleId>
              </a:tblPr>
              <a:tblGrid>
                <a:gridCol w="2087341">
                  <a:extLst>
                    <a:ext uri="{9D8B030D-6E8A-4147-A177-3AD203B41FA5}">
                      <a16:colId xmlns:a16="http://schemas.microsoft.com/office/drawing/2014/main" val="20000"/>
                    </a:ext>
                  </a:extLst>
                </a:gridCol>
                <a:gridCol w="2087341">
                  <a:extLst>
                    <a:ext uri="{9D8B030D-6E8A-4147-A177-3AD203B41FA5}">
                      <a16:colId xmlns:a16="http://schemas.microsoft.com/office/drawing/2014/main" val="20001"/>
                    </a:ext>
                  </a:extLst>
                </a:gridCol>
              </a:tblGrid>
              <a:tr h="691966">
                <a:tc>
                  <a:txBody>
                    <a:bodyPr/>
                    <a:lstStyle/>
                    <a:p>
                      <a:r>
                        <a:rPr lang="en-US" sz="2400" dirty="0"/>
                        <a:t>Estimated new cases (2015)</a:t>
                      </a:r>
                      <a:endParaRPr lang="el-GR" sz="2400" dirty="0">
                        <a:latin typeface="Arial" panose="020B0604020202020204" pitchFamily="34" charset="0"/>
                        <a:cs typeface="Arial" panose="020B0604020202020204" pitchFamily="34" charset="0"/>
                      </a:endParaRPr>
                    </a:p>
                  </a:txBody>
                  <a:tcPr/>
                </a:tc>
                <a:tc>
                  <a:txBody>
                    <a:bodyPr/>
                    <a:lstStyle/>
                    <a:p>
                      <a:pPr algn="ctr"/>
                      <a:r>
                        <a:rPr lang="el-GR" sz="2400" dirty="0">
                          <a:effectLst/>
                        </a:rPr>
                        <a:t>73,870</a:t>
                      </a:r>
                      <a:endParaRPr lang="el-GR"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91966">
                <a:tc>
                  <a:txBody>
                    <a:bodyPr/>
                    <a:lstStyle/>
                    <a:p>
                      <a:r>
                        <a:rPr lang="en-US" sz="2400" dirty="0">
                          <a:effectLst/>
                        </a:rPr>
                        <a:t>Estimated deaths (2015)</a:t>
                      </a:r>
                      <a:endParaRPr lang="el-GR" sz="2400" dirty="0">
                        <a:latin typeface="Arial" panose="020B0604020202020204" pitchFamily="34" charset="0"/>
                        <a:cs typeface="Arial" panose="020B0604020202020204" pitchFamily="34" charset="0"/>
                      </a:endParaRPr>
                    </a:p>
                  </a:txBody>
                  <a:tcPr/>
                </a:tc>
                <a:tc>
                  <a:txBody>
                    <a:bodyPr/>
                    <a:lstStyle/>
                    <a:p>
                      <a:pPr algn="ctr"/>
                      <a:r>
                        <a:rPr lang="el-GR" sz="2400" dirty="0">
                          <a:effectLst/>
                        </a:rPr>
                        <a:t>9,940</a:t>
                      </a:r>
                      <a:endParaRPr lang="el-GR"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graphicFrame>
        <p:nvGraphicFramePr>
          <p:cNvPr id="9" name="Πίνακας 8"/>
          <p:cNvGraphicFramePr>
            <a:graphicFrameLocks noGrp="1"/>
          </p:cNvGraphicFramePr>
          <p:nvPr/>
        </p:nvGraphicFramePr>
        <p:xfrm>
          <a:off x="5200514" y="4437112"/>
          <a:ext cx="3547950" cy="1703979"/>
        </p:xfrm>
        <a:graphic>
          <a:graphicData uri="http://schemas.openxmlformats.org/drawingml/2006/table">
            <a:tbl>
              <a:tblPr firstRow="1" bandRow="1">
                <a:tableStyleId>{F5AB1C69-6EDB-4FF4-983F-18BD219EF322}</a:tableStyleId>
              </a:tblPr>
              <a:tblGrid>
                <a:gridCol w="3547950">
                  <a:extLst>
                    <a:ext uri="{9D8B030D-6E8A-4147-A177-3AD203B41FA5}">
                      <a16:colId xmlns:a16="http://schemas.microsoft.com/office/drawing/2014/main" val="20000"/>
                    </a:ext>
                  </a:extLst>
                </a:gridCol>
              </a:tblGrid>
              <a:tr h="985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Percent Surviving</a:t>
                      </a:r>
                      <a:br>
                        <a:rPr lang="en-US" sz="2400" dirty="0"/>
                      </a:br>
                      <a:r>
                        <a:rPr lang="en-US" sz="2400" dirty="0"/>
                        <a:t>5 Years (2005-2011)</a:t>
                      </a:r>
                    </a:p>
                  </a:txBody>
                  <a:tcPr/>
                </a:tc>
                <a:extLst>
                  <a:ext uri="{0D108BD9-81ED-4DB2-BD59-A6C34878D82A}">
                    <a16:rowId xmlns:a16="http://schemas.microsoft.com/office/drawing/2014/main" val="10000"/>
                  </a:ext>
                </a:extLst>
              </a:tr>
              <a:tr h="7188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Arial" panose="020B0604020202020204" pitchFamily="34" charset="0"/>
                          <a:cs typeface="Arial" panose="020B0604020202020204" pitchFamily="34" charset="0"/>
                        </a:rPr>
                        <a:t>91.5%</a:t>
                      </a:r>
                      <a:endParaRPr lang="el-GR" sz="3200" b="1" dirty="0">
                        <a:solidFill>
                          <a:srgbClr val="C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4190332" y="6383069"/>
            <a:ext cx="4434804" cy="369332"/>
          </a:xfrm>
          <a:prstGeom prst="rect">
            <a:avLst/>
          </a:prstGeom>
          <a:noFill/>
        </p:spPr>
        <p:txBody>
          <a:bodyPr wrap="none" rtlCol="0">
            <a:spAutoFit/>
          </a:bodyPr>
          <a:lstStyle/>
          <a:p>
            <a:r>
              <a:rPr lang="en-US" b="1" dirty="0">
                <a:solidFill>
                  <a:srgbClr val="C00000"/>
                </a:solidFill>
              </a:rPr>
              <a:t>SEER Stat Fact Sheets: Melanoma of the Skin</a:t>
            </a:r>
          </a:p>
        </p:txBody>
      </p:sp>
    </p:spTree>
    <p:extLst>
      <p:ext uri="{BB962C8B-B14F-4D97-AF65-F5344CB8AC3E}">
        <p14:creationId xmlns:p14="http://schemas.microsoft.com/office/powerpoint/2010/main" val="3634458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9588" y="484673"/>
            <a:ext cx="7315200" cy="508000"/>
          </a:xfrm>
        </p:spPr>
        <p:txBody>
          <a:bodyPr rtlCol="0">
            <a:normAutofit fontScale="90000"/>
          </a:bodyPr>
          <a:lstStyle/>
          <a:p>
            <a:pPr>
              <a:defRPr/>
            </a:pPr>
            <a:r>
              <a:rPr lang="el-GR" sz="3200" dirty="0">
                <a:solidFill>
                  <a:srgbClr val="0000CC"/>
                </a:solidFill>
                <a:cs typeface="Arial" panose="020B0604020202020204" pitchFamily="34" charset="0"/>
              </a:rPr>
              <a:t>Παράγοντες κινδύνων του μελανώματος</a:t>
            </a:r>
          </a:p>
        </p:txBody>
      </p:sp>
      <p:pic>
        <p:nvPicPr>
          <p:cNvPr id="72707"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7012" y="1979789"/>
            <a:ext cx="6208889" cy="352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Εικόνα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0733" y="4591756"/>
            <a:ext cx="1817511"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Ορθογώνιο 5"/>
          <p:cNvSpPr>
            <a:spLocks noChangeArrowheads="1"/>
          </p:cNvSpPr>
          <p:nvPr/>
        </p:nvSpPr>
        <p:spPr bwMode="auto">
          <a:xfrm>
            <a:off x="1179689" y="1124656"/>
            <a:ext cx="7296745" cy="140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spcBef>
                <a:spcPct val="0"/>
              </a:spcBef>
              <a:buClr>
                <a:srgbClr val="C00000"/>
              </a:buClr>
            </a:pPr>
            <a:r>
              <a:rPr lang="el-GR" altLang="en-US" sz="2133" dirty="0">
                <a:latin typeface="+mn-lt"/>
                <a:cs typeface="Arial" pitchFamily="34" charset="0"/>
              </a:rPr>
              <a:t>Τα ΜΜ είναι μια </a:t>
            </a:r>
            <a:r>
              <a:rPr lang="el-GR" altLang="en-US" sz="2133" dirty="0" err="1">
                <a:latin typeface="+mn-lt"/>
                <a:cs typeface="Arial" pitchFamily="34" charset="0"/>
              </a:rPr>
              <a:t>πολυπαραγοντική</a:t>
            </a:r>
            <a:r>
              <a:rPr lang="el-GR" altLang="en-US" sz="2133" dirty="0">
                <a:latin typeface="+mn-lt"/>
                <a:cs typeface="Arial" pitchFamily="34" charset="0"/>
              </a:rPr>
              <a:t> νόσο στην οποία σημαντικό ρόλο παίζει η αλληλεπίδραση </a:t>
            </a:r>
            <a:r>
              <a:rPr lang="el-GR" altLang="en-US" sz="2133" dirty="0" err="1">
                <a:latin typeface="+mn-lt"/>
                <a:cs typeface="Arial" pitchFamily="34" charset="0"/>
              </a:rPr>
              <a:t>περιβαντολλογικών</a:t>
            </a:r>
            <a:r>
              <a:rPr lang="el-GR" altLang="en-US" sz="2133" dirty="0">
                <a:latin typeface="+mn-lt"/>
                <a:cs typeface="Arial" pitchFamily="34" charset="0"/>
              </a:rPr>
              <a:t>, </a:t>
            </a:r>
            <a:r>
              <a:rPr lang="el-GR" altLang="en-US" sz="2133" dirty="0" err="1">
                <a:latin typeface="+mn-lt"/>
                <a:cs typeface="Arial" pitchFamily="34" charset="0"/>
              </a:rPr>
              <a:t>φαινοτυπικών</a:t>
            </a:r>
            <a:r>
              <a:rPr lang="el-GR" altLang="en-US" sz="2133" dirty="0">
                <a:latin typeface="+mn-lt"/>
                <a:cs typeface="Arial" pitchFamily="34" charset="0"/>
              </a:rPr>
              <a:t> και γενετικών παραγόντων</a:t>
            </a:r>
          </a:p>
        </p:txBody>
      </p:sp>
      <p:sp>
        <p:nvSpPr>
          <p:cNvPr id="72710" name="Ορθογώνιο 6"/>
          <p:cNvSpPr>
            <a:spLocks noChangeArrowheads="1"/>
          </p:cNvSpPr>
          <p:nvPr/>
        </p:nvSpPr>
        <p:spPr bwMode="auto">
          <a:xfrm>
            <a:off x="5080000" y="6203824"/>
            <a:ext cx="406400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nl-NL" altLang="en-US" sz="1244" dirty="0">
                <a:solidFill>
                  <a:srgbClr val="C00000"/>
                </a:solidFill>
                <a:latin typeface="Arial" pitchFamily="34" charset="0"/>
                <a:cs typeface="Arial" pitchFamily="34" charset="0"/>
              </a:rPr>
              <a:t>Mitchell et al, J Am Acad Dermatol 2013 </a:t>
            </a:r>
            <a:endParaRPr lang="el-GR" altLang="en-US" sz="1244" dirty="0">
              <a:solidFill>
                <a:srgbClr val="C00000"/>
              </a:solidFill>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95867" y="484673"/>
            <a:ext cx="7315200" cy="745067"/>
          </a:xfrm>
          <a:noFill/>
        </p:spPr>
        <p:txBody>
          <a:bodyPr/>
          <a:lstStyle/>
          <a:p>
            <a:pPr eaLnBrk="1" hangingPunct="1"/>
            <a:r>
              <a:rPr lang="el-GR" altLang="el-GR" sz="2844" dirty="0">
                <a:solidFill>
                  <a:srgbClr val="0000CC"/>
                </a:solidFill>
              </a:rPr>
              <a:t>Ομάδες υψηλού κινδύνου</a:t>
            </a:r>
            <a:endParaRPr lang="en-US" altLang="el-GR" sz="2844" dirty="0">
              <a:solidFill>
                <a:srgbClr val="0000CC"/>
              </a:solidFill>
            </a:endParaRPr>
          </a:p>
        </p:txBody>
      </p:sp>
      <p:sp>
        <p:nvSpPr>
          <p:cNvPr id="91139" name="Rectangle 3"/>
          <p:cNvSpPr>
            <a:spLocks noGrp="1" noChangeArrowheads="1"/>
          </p:cNvSpPr>
          <p:nvPr>
            <p:ph idx="1"/>
          </p:nvPr>
        </p:nvSpPr>
        <p:spPr>
          <a:xfrm>
            <a:off x="2877257" y="1714500"/>
            <a:ext cx="6239933" cy="4594820"/>
          </a:xfrm>
        </p:spPr>
        <p:txBody>
          <a:bodyPr rtlCol="0">
            <a:normAutofit fontScale="85000" lnSpcReduction="20000"/>
          </a:bodyPr>
          <a:lstStyle/>
          <a:p>
            <a:pPr>
              <a:buClr>
                <a:srgbClr val="C00000"/>
              </a:buClr>
              <a:defRPr/>
            </a:pPr>
            <a:r>
              <a:rPr lang="el-GR" altLang="el-GR" sz="2489" dirty="0"/>
              <a:t>Παρουσία </a:t>
            </a:r>
            <a:r>
              <a:rPr lang="el-GR" altLang="el-GR" sz="2489" dirty="0">
                <a:solidFill>
                  <a:srgbClr val="C00000"/>
                </a:solidFill>
              </a:rPr>
              <a:t>πολλαπλών ή </a:t>
            </a:r>
            <a:r>
              <a:rPr lang="el-GR" altLang="el-GR" sz="2489" dirty="0" err="1">
                <a:solidFill>
                  <a:srgbClr val="C00000"/>
                </a:solidFill>
              </a:rPr>
              <a:t>δυσπλαστικών</a:t>
            </a:r>
            <a:r>
              <a:rPr lang="el-GR" altLang="el-GR" sz="2489" dirty="0">
                <a:solidFill>
                  <a:srgbClr val="C00000"/>
                </a:solidFill>
              </a:rPr>
              <a:t> </a:t>
            </a:r>
            <a:r>
              <a:rPr lang="el-GR" altLang="el-GR" sz="2489" dirty="0" err="1">
                <a:solidFill>
                  <a:srgbClr val="C00000"/>
                </a:solidFill>
              </a:rPr>
              <a:t>μελανοκυτταρικών</a:t>
            </a:r>
            <a:r>
              <a:rPr lang="el-GR" altLang="el-GR" sz="2489" dirty="0">
                <a:solidFill>
                  <a:srgbClr val="C00000"/>
                </a:solidFill>
              </a:rPr>
              <a:t> σπίλων</a:t>
            </a:r>
            <a:endParaRPr lang="en-US" altLang="el-GR" sz="2489" dirty="0">
              <a:solidFill>
                <a:srgbClr val="C00000"/>
              </a:solidFill>
            </a:endParaRPr>
          </a:p>
          <a:p>
            <a:pPr>
              <a:buNone/>
              <a:defRPr/>
            </a:pPr>
            <a:endParaRPr lang="en-US" altLang="el-GR" sz="2489" dirty="0"/>
          </a:p>
          <a:p>
            <a:pPr>
              <a:buNone/>
              <a:defRPr/>
            </a:pPr>
            <a:endParaRPr lang="en-US" altLang="el-GR" sz="2489" dirty="0"/>
          </a:p>
          <a:p>
            <a:pPr>
              <a:buNone/>
              <a:defRPr/>
            </a:pPr>
            <a:endParaRPr lang="el-GR" altLang="el-GR" sz="2489" dirty="0"/>
          </a:p>
          <a:p>
            <a:pPr>
              <a:defRPr/>
            </a:pPr>
            <a:r>
              <a:rPr lang="el-GR" altLang="el-GR" sz="2489" dirty="0">
                <a:solidFill>
                  <a:srgbClr val="C00000"/>
                </a:solidFill>
              </a:rPr>
              <a:t>Ανοιχτόχρωμο δέρμα</a:t>
            </a:r>
            <a:r>
              <a:rPr lang="el-GR" altLang="el-GR" sz="2489" dirty="0"/>
              <a:t>, με ή χωρίς φακίδες, ευπάθεια στη ηλιακή ακτινοβολία («εύκολο» έγκαυμα, «δύσκολο» μαύρισμα)</a:t>
            </a:r>
            <a:endParaRPr lang="en-US" altLang="el-GR" sz="2489" dirty="0"/>
          </a:p>
          <a:p>
            <a:pPr>
              <a:defRPr/>
            </a:pPr>
            <a:endParaRPr lang="en-US" altLang="el-GR" sz="2489" dirty="0"/>
          </a:p>
          <a:p>
            <a:pPr>
              <a:defRPr/>
            </a:pPr>
            <a:endParaRPr lang="en-US" altLang="el-GR" sz="2489" dirty="0"/>
          </a:p>
          <a:p>
            <a:pPr marL="0" indent="0">
              <a:buNone/>
              <a:defRPr/>
            </a:pPr>
            <a:endParaRPr lang="en-US" altLang="el-GR" sz="2489" dirty="0"/>
          </a:p>
          <a:p>
            <a:pPr>
              <a:defRPr/>
            </a:pPr>
            <a:r>
              <a:rPr lang="el-GR" altLang="el-GR" sz="2489" dirty="0">
                <a:solidFill>
                  <a:srgbClr val="C00000"/>
                </a:solidFill>
              </a:rPr>
              <a:t>Οικογενειακό ιστορικό μελανώματος </a:t>
            </a:r>
            <a:r>
              <a:rPr lang="el-GR" altLang="el-GR" sz="2489" dirty="0"/>
              <a:t>(2-10%, συχνά με </a:t>
            </a:r>
            <a:r>
              <a:rPr lang="el-GR" altLang="el-GR" sz="2489" dirty="0" err="1"/>
              <a:t>δυσπλαστικούς</a:t>
            </a:r>
            <a:r>
              <a:rPr lang="el-GR" altLang="el-GR" sz="2489" dirty="0"/>
              <a:t> σπίλους, μερικές οικογένειες με μετάλλαξη του γονιδίου </a:t>
            </a:r>
            <a:r>
              <a:rPr lang="en-US" altLang="el-GR" sz="2489" dirty="0"/>
              <a:t>CDKN2A/p16)</a:t>
            </a:r>
            <a:endParaRPr lang="el-GR" altLang="el-GR" sz="2489" dirty="0"/>
          </a:p>
          <a:p>
            <a:pPr>
              <a:lnSpc>
                <a:spcPct val="150000"/>
              </a:lnSpc>
              <a:defRPr/>
            </a:pPr>
            <a:endParaRPr lang="el-GR" altLang="el-GR" sz="2489" dirty="0"/>
          </a:p>
          <a:p>
            <a:pPr>
              <a:lnSpc>
                <a:spcPct val="150000"/>
              </a:lnSpc>
              <a:defRPr/>
            </a:pPr>
            <a:endParaRPr lang="el-GR" altLang="el-GR" sz="2489" dirty="0"/>
          </a:p>
          <a:p>
            <a:pPr>
              <a:lnSpc>
                <a:spcPct val="150000"/>
              </a:lnSpc>
              <a:buNone/>
              <a:defRPr/>
            </a:pPr>
            <a:endParaRPr lang="en-US" altLang="el-GR" sz="2489" dirty="0"/>
          </a:p>
        </p:txBody>
      </p:sp>
      <p:pic>
        <p:nvPicPr>
          <p:cNvPr id="74756" name="Picture 6" descr="Imag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690" y="1508478"/>
            <a:ext cx="1471789" cy="14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8" descr="~AUT00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9689" y="4837289"/>
            <a:ext cx="1536700" cy="138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5"/>
          <p:cNvSpPr txBox="1">
            <a:spLocks noChangeArrowheads="1"/>
          </p:cNvSpPr>
          <p:nvPr/>
        </p:nvSpPr>
        <p:spPr bwMode="auto">
          <a:xfrm>
            <a:off x="412045" y="1828800"/>
            <a:ext cx="489236" cy="6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l-GR" sz="3556">
                <a:latin typeface="Arial" pitchFamily="34" charset="0"/>
              </a:rPr>
              <a:t>A</a:t>
            </a:r>
            <a:endParaRPr lang="el-GR" altLang="el-GR" sz="3556">
              <a:latin typeface="Arial" pitchFamily="34" charset="0"/>
            </a:endParaRPr>
          </a:p>
        </p:txBody>
      </p:sp>
      <p:sp>
        <p:nvSpPr>
          <p:cNvPr id="74759" name="TextBox 6"/>
          <p:cNvSpPr txBox="1">
            <a:spLocks noChangeArrowheads="1"/>
          </p:cNvSpPr>
          <p:nvPr/>
        </p:nvSpPr>
        <p:spPr bwMode="auto">
          <a:xfrm>
            <a:off x="347134" y="3557411"/>
            <a:ext cx="489236" cy="6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l-GR" sz="3556">
                <a:latin typeface="Arial" pitchFamily="34" charset="0"/>
              </a:rPr>
              <a:t>B</a:t>
            </a:r>
            <a:endParaRPr lang="el-GR" altLang="el-GR" sz="3556">
              <a:latin typeface="Arial" pitchFamily="34" charset="0"/>
            </a:endParaRPr>
          </a:p>
        </p:txBody>
      </p:sp>
      <p:sp>
        <p:nvSpPr>
          <p:cNvPr id="74760" name="TextBox 7"/>
          <p:cNvSpPr txBox="1">
            <a:spLocks noChangeArrowheads="1"/>
          </p:cNvSpPr>
          <p:nvPr/>
        </p:nvSpPr>
        <p:spPr bwMode="auto">
          <a:xfrm>
            <a:off x="381000" y="5232400"/>
            <a:ext cx="436338" cy="6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l-GR" altLang="el-GR" sz="3556">
                <a:latin typeface="Arial" pitchFamily="34" charset="0"/>
              </a:rPr>
              <a:t>Γ</a:t>
            </a:r>
          </a:p>
        </p:txBody>
      </p:sp>
      <p:pic>
        <p:nvPicPr>
          <p:cNvPr id="74761" name="Picture 541"/>
          <p:cNvPicPr>
            <a:picLocks noChangeAspect="1" noChangeArrowheads="1"/>
          </p:cNvPicPr>
          <p:nvPr/>
        </p:nvPicPr>
        <p:blipFill>
          <a:blip r:embed="rId5">
            <a:extLst>
              <a:ext uri="{28A0092B-C50C-407E-A947-70E740481C1C}">
                <a14:useLocalDpi xmlns:a14="http://schemas.microsoft.com/office/drawing/2010/main" val="0"/>
              </a:ext>
            </a:extLst>
          </a:blip>
          <a:srcRect l="2538" t="3883" r="67825" b="57480"/>
          <a:stretch>
            <a:fillRect/>
          </a:stretch>
        </p:blipFill>
        <p:spPr bwMode="auto">
          <a:xfrm>
            <a:off x="1179689" y="3173590"/>
            <a:ext cx="1536700" cy="1406877"/>
          </a:xfrm>
          <a:prstGeom prst="rect">
            <a:avLst/>
          </a:prstGeom>
          <a:noFill/>
          <a:ln w="28575">
            <a:solidFill>
              <a:srgbClr val="EF8D23"/>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p:cNvSpPr txBox="1">
            <a:spLocks noChangeArrowheads="1"/>
          </p:cNvSpPr>
          <p:nvPr/>
        </p:nvSpPr>
        <p:spPr bwMode="auto">
          <a:xfrm>
            <a:off x="892512" y="442887"/>
            <a:ext cx="79608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de-DE" altLang="en-US" sz="320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UVR </a:t>
            </a:r>
            <a:r>
              <a:rPr kumimoji="0" lang="de-DE" altLang="en-US" sz="320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induces</a:t>
            </a:r>
            <a:r>
              <a:rPr kumimoji="0" lang="de-DE" altLang="en-US" sz="320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de-DE" altLang="en-US" sz="320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mutations</a:t>
            </a:r>
            <a:r>
              <a:rPr kumimoji="0" lang="de-DE" altLang="en-US" sz="320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in epidermal </a:t>
            </a:r>
            <a:r>
              <a:rPr kumimoji="0" lang="de-DE" altLang="en-US" sz="320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cells</a:t>
            </a:r>
            <a:endParaRPr kumimoji="0" lang="de-DE" altLang="en-US" sz="320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grpSp>
        <p:nvGrpSpPr>
          <p:cNvPr id="4" name="Gruppieren 3"/>
          <p:cNvGrpSpPr/>
          <p:nvPr/>
        </p:nvGrpSpPr>
        <p:grpSpPr>
          <a:xfrm>
            <a:off x="273922" y="1926159"/>
            <a:ext cx="3221753" cy="3646905"/>
            <a:chOff x="2149475" y="1270000"/>
            <a:chExt cx="5118100" cy="4267200"/>
          </a:xfrm>
        </p:grpSpPr>
        <p:pic>
          <p:nvPicPr>
            <p:cNvPr id="58371" name="Picture 7" descr="0-UV-schut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1270000"/>
              <a:ext cx="51181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AutoShape 8"/>
            <p:cNvSpPr>
              <a:spLocks noChangeArrowheads="1"/>
            </p:cNvSpPr>
            <p:nvPr/>
          </p:nvSpPr>
          <p:spPr bwMode="auto">
            <a:xfrm>
              <a:off x="4140200" y="3225800"/>
              <a:ext cx="914400" cy="914400"/>
            </a:xfrm>
            <a:prstGeom prst="irregularSeal2">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73" name="Line 9"/>
            <p:cNvSpPr>
              <a:spLocks noChangeShapeType="1"/>
            </p:cNvSpPr>
            <p:nvPr/>
          </p:nvSpPr>
          <p:spPr bwMode="auto">
            <a:xfrm>
              <a:off x="4533900" y="2095500"/>
              <a:ext cx="0" cy="1041400"/>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74" name="Text Box 10"/>
            <p:cNvSpPr txBox="1">
              <a:spLocks noChangeArrowheads="1"/>
            </p:cNvSpPr>
            <p:nvPr/>
          </p:nvSpPr>
          <p:spPr bwMode="auto">
            <a:xfrm>
              <a:off x="4203701" y="1524002"/>
              <a:ext cx="901700" cy="48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de-DE" altLang="en-US" sz="2100" b="1" i="0" u="none" strike="noStrike" kern="1200" cap="none" spc="0" normalizeH="0" baseline="0" noProof="0">
                  <a:ln>
                    <a:noFill/>
                  </a:ln>
                  <a:solidFill>
                    <a:srgbClr val="C0504D"/>
                  </a:solidFill>
                  <a:effectLst/>
                  <a:uLnTx/>
                  <a:uFillTx/>
                  <a:latin typeface="Arial" panose="020B0604020202020204" pitchFamily="34" charset="0"/>
                  <a:ea typeface="+mn-ea"/>
                  <a:cs typeface="+mn-cs"/>
                </a:rPr>
                <a:t>UV</a:t>
              </a:r>
            </a:p>
          </p:txBody>
        </p:sp>
      </p:grpSp>
      <p:pic>
        <p:nvPicPr>
          <p:cNvPr id="58379" name="Picture 14" descr="0-UV-schutz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7407" y="1810173"/>
            <a:ext cx="2938442" cy="14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Text Box 15"/>
          <p:cNvSpPr txBox="1">
            <a:spLocks noChangeArrowheads="1"/>
          </p:cNvSpPr>
          <p:nvPr/>
        </p:nvSpPr>
        <p:spPr bwMode="auto">
          <a:xfrm>
            <a:off x="3956055" y="3171821"/>
            <a:ext cx="25097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de-DE" altLang="en-US" sz="1500" b="0" i="0" u="none" strike="noStrike" kern="1200" cap="none" spc="0" normalizeH="0" baseline="0" noProof="0" dirty="0" err="1">
                <a:ln>
                  <a:noFill/>
                </a:ln>
                <a:solidFill>
                  <a:srgbClr val="C0504D"/>
                </a:solidFill>
                <a:effectLst/>
                <a:uLnTx/>
                <a:uFillTx/>
                <a:latin typeface="Arial" panose="020B0604020202020204" pitchFamily="34" charset="0"/>
                <a:ea typeface="+mn-ea"/>
                <a:cs typeface="+mn-cs"/>
              </a:rPr>
              <a:t>Thymine-thymine</a:t>
            </a:r>
            <a:r>
              <a:rPr kumimoji="0" lang="de-DE" altLang="en-US" sz="1500" b="0" i="0" u="none" strike="noStrike" kern="1200" cap="none" spc="0" normalizeH="0" baseline="0" noProof="0" dirty="0">
                <a:ln>
                  <a:noFill/>
                </a:ln>
                <a:solidFill>
                  <a:srgbClr val="C0504D"/>
                </a:solidFill>
                <a:effectLst/>
                <a:uLnTx/>
                <a:uFillTx/>
                <a:latin typeface="Arial" panose="020B0604020202020204" pitchFamily="34" charset="0"/>
                <a:ea typeface="+mn-ea"/>
                <a:cs typeface="+mn-cs"/>
              </a:rPr>
              <a:t> dimer</a:t>
            </a:r>
          </a:p>
        </p:txBody>
      </p:sp>
      <p:pic>
        <p:nvPicPr>
          <p:cNvPr id="58377" name="Picture 17" descr="0-UV-schutz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5212" y="3691651"/>
            <a:ext cx="2077286" cy="157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 Box 18"/>
          <p:cNvSpPr txBox="1">
            <a:spLocks noChangeArrowheads="1"/>
          </p:cNvSpPr>
          <p:nvPr/>
        </p:nvSpPr>
        <p:spPr bwMode="auto">
          <a:xfrm>
            <a:off x="3605990" y="5268058"/>
            <a:ext cx="25338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de-DE" altLang="en-US" sz="1500" b="0" i="0" u="none" strike="noStrike" kern="1200" cap="none" spc="0" normalizeH="0" baseline="0" noProof="0" dirty="0" err="1">
                <a:ln>
                  <a:noFill/>
                </a:ln>
                <a:solidFill>
                  <a:srgbClr val="C0504D"/>
                </a:solidFill>
                <a:effectLst/>
                <a:uLnTx/>
                <a:uFillTx/>
                <a:latin typeface="Arial" panose="020B0604020202020204" pitchFamily="34" charset="0"/>
                <a:ea typeface="+mn-ea"/>
                <a:cs typeface="+mn-cs"/>
              </a:rPr>
              <a:t>Thymine-cytosine</a:t>
            </a:r>
            <a:r>
              <a:rPr kumimoji="0" lang="de-DE" altLang="en-US" sz="1500" b="0" i="0" u="none" strike="noStrike" kern="1200" cap="none" spc="0" normalizeH="0" baseline="0" noProof="0" dirty="0">
                <a:ln>
                  <a:noFill/>
                </a:ln>
                <a:solidFill>
                  <a:srgbClr val="C0504D"/>
                </a:solidFill>
                <a:effectLst/>
                <a:uLnTx/>
                <a:uFillTx/>
                <a:latin typeface="Arial" panose="020B0604020202020204" pitchFamily="34" charset="0"/>
                <a:ea typeface="+mn-ea"/>
                <a:cs typeface="+mn-cs"/>
              </a:rPr>
              <a:t> (6-4) </a:t>
            </a:r>
          </a:p>
          <a:p>
            <a:pPr marL="0" marR="0" lvl="0" indent="0" algn="ctr" defTabSz="685800" rtl="0" eaLnBrk="1" fontAlgn="base" latinLnBrk="0" hangingPunct="1">
              <a:lnSpc>
                <a:spcPct val="100000"/>
              </a:lnSpc>
              <a:spcBef>
                <a:spcPts val="0"/>
              </a:spcBef>
              <a:spcAft>
                <a:spcPct val="0"/>
              </a:spcAft>
              <a:buClrTx/>
              <a:buSzTx/>
              <a:buFontTx/>
              <a:buNone/>
              <a:tabLst/>
              <a:defRPr/>
            </a:pPr>
            <a:r>
              <a:rPr kumimoji="0" lang="de-DE" altLang="en-US" sz="1500" b="0" i="0" u="none" strike="noStrike" kern="1200" cap="none" spc="0" normalizeH="0" baseline="0" noProof="0" dirty="0" err="1">
                <a:ln>
                  <a:noFill/>
                </a:ln>
                <a:solidFill>
                  <a:srgbClr val="C0504D"/>
                </a:solidFill>
                <a:effectLst/>
                <a:uLnTx/>
                <a:uFillTx/>
                <a:latin typeface="Arial" panose="020B0604020202020204" pitchFamily="34" charset="0"/>
                <a:ea typeface="+mn-ea"/>
                <a:cs typeface="+mn-cs"/>
              </a:rPr>
              <a:t>photo</a:t>
            </a:r>
            <a:r>
              <a:rPr kumimoji="0" lang="de-DE" altLang="en-US" sz="1500" b="0" i="0" u="none" strike="noStrike" kern="1200" cap="none" spc="0" normalizeH="0" baseline="0" noProof="0" dirty="0">
                <a:ln>
                  <a:noFill/>
                </a:ln>
                <a:solidFill>
                  <a:srgbClr val="C0504D"/>
                </a:solidFill>
                <a:effectLst/>
                <a:uLnTx/>
                <a:uFillTx/>
                <a:latin typeface="Arial" panose="020B0604020202020204" pitchFamily="34" charset="0"/>
                <a:ea typeface="+mn-ea"/>
                <a:cs typeface="+mn-cs"/>
              </a:rPr>
              <a:t> </a:t>
            </a:r>
            <a:r>
              <a:rPr kumimoji="0" lang="de-DE" altLang="en-US" sz="1500" b="0" i="0" u="none" strike="noStrike" kern="1200" cap="none" spc="0" normalizeH="0" baseline="0" noProof="0" dirty="0" err="1">
                <a:ln>
                  <a:noFill/>
                </a:ln>
                <a:solidFill>
                  <a:srgbClr val="C0504D"/>
                </a:solidFill>
                <a:effectLst/>
                <a:uLnTx/>
                <a:uFillTx/>
                <a:latin typeface="Arial" panose="020B0604020202020204" pitchFamily="34" charset="0"/>
                <a:ea typeface="+mn-ea"/>
                <a:cs typeface="+mn-cs"/>
              </a:rPr>
              <a:t>product</a:t>
            </a:r>
            <a:endParaRPr kumimoji="0" lang="de-DE" altLang="en-US" sz="1500" b="0" i="0" u="none" strike="noStrike" kern="1200" cap="none" spc="0" normalizeH="0" baseline="0" noProof="0" dirty="0">
              <a:ln>
                <a:noFill/>
              </a:ln>
              <a:solidFill>
                <a:srgbClr val="C0504D"/>
              </a:solidFill>
              <a:effectLst/>
              <a:uLnTx/>
              <a:uFillTx/>
              <a:latin typeface="Arial" panose="020B0604020202020204" pitchFamily="34" charset="0"/>
              <a:ea typeface="+mn-ea"/>
              <a:cs typeface="+mn-cs"/>
            </a:endParaRPr>
          </a:p>
        </p:txBody>
      </p:sp>
      <p:grpSp>
        <p:nvGrpSpPr>
          <p:cNvPr id="12" name="Group 19">
            <a:extLst>
              <a:ext uri="{FF2B5EF4-FFF2-40B4-BE49-F238E27FC236}">
                <a16:creationId xmlns:a16="http://schemas.microsoft.com/office/drawing/2014/main" id="{06F826A4-A4AB-4E8F-ABA6-C824AB049396}"/>
              </a:ext>
            </a:extLst>
          </p:cNvPr>
          <p:cNvGrpSpPr>
            <a:grpSpLocks/>
          </p:cNvGrpSpPr>
          <p:nvPr/>
        </p:nvGrpSpPr>
        <p:grpSpPr bwMode="auto">
          <a:xfrm>
            <a:off x="6497582" y="1752457"/>
            <a:ext cx="2533877" cy="4270958"/>
            <a:chOff x="358" y="384"/>
            <a:chExt cx="3155" cy="3920"/>
          </a:xfrm>
        </p:grpSpPr>
        <p:pic>
          <p:nvPicPr>
            <p:cNvPr id="13" name="Picture 20" descr="degruijl5">
              <a:extLst>
                <a:ext uri="{FF2B5EF4-FFF2-40B4-BE49-F238E27FC236}">
                  <a16:creationId xmlns:a16="http://schemas.microsoft.com/office/drawing/2014/main" id="{15C9FD4D-EE59-4A99-81C6-75A66E612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 y="384"/>
              <a:ext cx="3120" cy="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1">
              <a:extLst>
                <a:ext uri="{FF2B5EF4-FFF2-40B4-BE49-F238E27FC236}">
                  <a16:creationId xmlns:a16="http://schemas.microsoft.com/office/drawing/2014/main" id="{64D2F5DC-B237-4EA3-A6DF-83431EBC7F07}"/>
                </a:ext>
              </a:extLst>
            </p:cNvPr>
            <p:cNvSpPr txBox="1">
              <a:spLocks noChangeArrowheads="1"/>
            </p:cNvSpPr>
            <p:nvPr/>
          </p:nvSpPr>
          <p:spPr bwMode="auto">
            <a:xfrm>
              <a:off x="1962" y="1364"/>
              <a:ext cx="382"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de-DE" altLang="en-US" sz="1500" b="0" i="0" u="none" strike="noStrike" kern="1200" cap="none" spc="0" normalizeH="0" baseline="0" noProof="0">
                  <a:ln>
                    <a:noFill/>
                  </a:ln>
                  <a:solidFill>
                    <a:prstClr val="white"/>
                  </a:solidFill>
                  <a:effectLst/>
                  <a:uLnTx/>
                  <a:uFillTx/>
                  <a:latin typeface="Arial" panose="020B0604020202020204" pitchFamily="34" charset="0"/>
                  <a:ea typeface="+mn-ea"/>
                  <a:cs typeface="+mn-cs"/>
                </a:rPr>
                <a:t>5 d</a:t>
              </a:r>
            </a:p>
          </p:txBody>
        </p:sp>
        <p:sp>
          <p:nvSpPr>
            <p:cNvPr id="15" name="Text Box 22">
              <a:extLst>
                <a:ext uri="{FF2B5EF4-FFF2-40B4-BE49-F238E27FC236}">
                  <a16:creationId xmlns:a16="http://schemas.microsoft.com/office/drawing/2014/main" id="{77143701-31A5-45E0-BF7B-AE6CA5C3CE8C}"/>
                </a:ext>
              </a:extLst>
            </p:cNvPr>
            <p:cNvSpPr txBox="1">
              <a:spLocks noChangeArrowheads="1"/>
            </p:cNvSpPr>
            <p:nvPr/>
          </p:nvSpPr>
          <p:spPr bwMode="auto">
            <a:xfrm>
              <a:off x="381" y="2591"/>
              <a:ext cx="518"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de-DE" altLang="en-US" sz="1500" b="0" i="0" u="none" strike="noStrike" kern="1200" cap="none" spc="0" normalizeH="0" baseline="0" noProof="0">
                  <a:ln>
                    <a:noFill/>
                  </a:ln>
                  <a:solidFill>
                    <a:prstClr val="white"/>
                  </a:solidFill>
                  <a:effectLst/>
                  <a:uLnTx/>
                  <a:uFillTx/>
                  <a:latin typeface="Arial" panose="020B0604020202020204" pitchFamily="34" charset="0"/>
                  <a:ea typeface="+mn-ea"/>
                  <a:cs typeface="+mn-cs"/>
                </a:rPr>
                <a:t>15 d</a:t>
              </a:r>
            </a:p>
          </p:txBody>
        </p:sp>
        <p:sp>
          <p:nvSpPr>
            <p:cNvPr id="16" name="Text Box 23">
              <a:extLst>
                <a:ext uri="{FF2B5EF4-FFF2-40B4-BE49-F238E27FC236}">
                  <a16:creationId xmlns:a16="http://schemas.microsoft.com/office/drawing/2014/main" id="{357C628E-6E48-4BC8-A58C-716ECFD7868D}"/>
                </a:ext>
              </a:extLst>
            </p:cNvPr>
            <p:cNvSpPr txBox="1">
              <a:spLocks noChangeArrowheads="1"/>
            </p:cNvSpPr>
            <p:nvPr/>
          </p:nvSpPr>
          <p:spPr bwMode="auto">
            <a:xfrm>
              <a:off x="1980" y="2591"/>
              <a:ext cx="564"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de-DE" altLang="en-US" sz="1500" b="0" i="0" u="none" strike="noStrike" kern="1200" cap="none" spc="0" normalizeH="0" baseline="0" noProof="0">
                  <a:ln>
                    <a:noFill/>
                  </a:ln>
                  <a:solidFill>
                    <a:prstClr val="white"/>
                  </a:solidFill>
                  <a:effectLst/>
                  <a:uLnTx/>
                  <a:uFillTx/>
                  <a:latin typeface="Arial" panose="020B0604020202020204" pitchFamily="34" charset="0"/>
                  <a:ea typeface="+mn-ea"/>
                  <a:cs typeface="+mn-cs"/>
                </a:rPr>
                <a:t>25 d</a:t>
              </a:r>
            </a:p>
          </p:txBody>
        </p:sp>
        <p:sp>
          <p:nvSpPr>
            <p:cNvPr id="17" name="Text Box 24">
              <a:extLst>
                <a:ext uri="{FF2B5EF4-FFF2-40B4-BE49-F238E27FC236}">
                  <a16:creationId xmlns:a16="http://schemas.microsoft.com/office/drawing/2014/main" id="{DBF60603-8B8F-4B2B-A580-43E8964004DE}"/>
                </a:ext>
              </a:extLst>
            </p:cNvPr>
            <p:cNvSpPr txBox="1">
              <a:spLocks noChangeArrowheads="1"/>
            </p:cNvSpPr>
            <p:nvPr/>
          </p:nvSpPr>
          <p:spPr bwMode="auto">
            <a:xfrm>
              <a:off x="358" y="3796"/>
              <a:ext cx="518"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de-DE" altLang="en-US" sz="1500" b="0" i="0" u="none" strike="noStrike" kern="1200" cap="none" spc="0" normalizeH="0" baseline="0" noProof="0">
                  <a:ln>
                    <a:noFill/>
                  </a:ln>
                  <a:solidFill>
                    <a:prstClr val="white"/>
                  </a:solidFill>
                  <a:effectLst/>
                  <a:uLnTx/>
                  <a:uFillTx/>
                  <a:latin typeface="Arial" panose="020B0604020202020204" pitchFamily="34" charset="0"/>
                  <a:ea typeface="+mn-ea"/>
                  <a:cs typeface="+mn-cs"/>
                </a:rPr>
                <a:t>40 d</a:t>
              </a:r>
            </a:p>
          </p:txBody>
        </p:sp>
        <p:sp>
          <p:nvSpPr>
            <p:cNvPr id="18" name="Text Box 25">
              <a:extLst>
                <a:ext uri="{FF2B5EF4-FFF2-40B4-BE49-F238E27FC236}">
                  <a16:creationId xmlns:a16="http://schemas.microsoft.com/office/drawing/2014/main" id="{26553A2E-FF77-48A9-BC72-96BF71EA3F6D}"/>
                </a:ext>
              </a:extLst>
            </p:cNvPr>
            <p:cNvSpPr txBox="1">
              <a:spLocks noChangeArrowheads="1"/>
            </p:cNvSpPr>
            <p:nvPr/>
          </p:nvSpPr>
          <p:spPr bwMode="auto">
            <a:xfrm>
              <a:off x="1957" y="3796"/>
              <a:ext cx="564"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de-DE" altLang="en-US" sz="1500" b="0" i="0" u="none" strike="noStrike" kern="1200" cap="none" spc="0" normalizeH="0" baseline="0" noProof="0">
                  <a:ln>
                    <a:noFill/>
                  </a:ln>
                  <a:solidFill>
                    <a:prstClr val="white"/>
                  </a:solidFill>
                  <a:effectLst/>
                  <a:uLnTx/>
                  <a:uFillTx/>
                  <a:latin typeface="Arial" panose="020B0604020202020204" pitchFamily="34" charset="0"/>
                  <a:ea typeface="+mn-ea"/>
                  <a:cs typeface="+mn-cs"/>
                </a:rPr>
                <a:t>90 d</a:t>
              </a:r>
            </a:p>
          </p:txBody>
        </p:sp>
      </p:grpSp>
      <p:sp>
        <p:nvSpPr>
          <p:cNvPr id="2" name="TextBox 1">
            <a:extLst>
              <a:ext uri="{FF2B5EF4-FFF2-40B4-BE49-F238E27FC236}">
                <a16:creationId xmlns:a16="http://schemas.microsoft.com/office/drawing/2014/main" id="{5F0495DA-2DB9-5549-A49A-D5A96006D343}"/>
              </a:ext>
            </a:extLst>
          </p:cNvPr>
          <p:cNvSpPr txBox="1"/>
          <p:nvPr/>
        </p:nvSpPr>
        <p:spPr>
          <a:xfrm>
            <a:off x="5380892" y="6207369"/>
            <a:ext cx="2723823" cy="369332"/>
          </a:xfrm>
          <a:prstGeom prst="rect">
            <a:avLst/>
          </a:prstGeom>
          <a:noFill/>
        </p:spPr>
        <p:txBody>
          <a:bodyPr wrap="none" rtlCol="0">
            <a:spAutoFit/>
          </a:bodyPr>
          <a:lstStyle/>
          <a:p>
            <a:r>
              <a:rPr lang="en-US" dirty="0" err="1"/>
              <a:t>Mitclight</a:t>
            </a:r>
            <a:r>
              <a:rPr lang="en-US" dirty="0"/>
              <a:t> et al, Cancer Res </a:t>
            </a:r>
          </a:p>
        </p:txBody>
      </p:sp>
    </p:spTree>
    <p:extLst>
      <p:ext uri="{BB962C8B-B14F-4D97-AF65-F5344CB8AC3E}">
        <p14:creationId xmlns:p14="http://schemas.microsoft.com/office/powerpoint/2010/main" val="1628043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0590" y="2331156"/>
            <a:ext cx="4550833" cy="3657600"/>
          </a:xfrm>
        </p:spPr>
        <p:txBody>
          <a:bodyPr rtlCol="0">
            <a:normAutofit/>
          </a:bodyPr>
          <a:lstStyle/>
          <a:p>
            <a:pPr>
              <a:defRPr/>
            </a:pPr>
            <a:r>
              <a:rPr lang="en-US" sz="2133" dirty="0">
                <a:solidFill>
                  <a:schemeClr val="bg1"/>
                </a:solidFill>
                <a:ea typeface="ＭＳ Ｐゴシック" charset="0"/>
              </a:rPr>
              <a:t>In up to 49% of patients with type 1 RAF inhibitors</a:t>
            </a:r>
          </a:p>
          <a:p>
            <a:pPr>
              <a:defRPr/>
            </a:pPr>
            <a:r>
              <a:rPr lang="en-US" sz="2133" dirty="0">
                <a:solidFill>
                  <a:schemeClr val="bg1"/>
                </a:solidFill>
                <a:ea typeface="ＭＳ Ｐゴシック" charset="0"/>
              </a:rPr>
              <a:t>Median time to presentation: 11 weeks</a:t>
            </a:r>
          </a:p>
          <a:p>
            <a:pPr>
              <a:defRPr/>
            </a:pPr>
            <a:r>
              <a:rPr lang="en-US" sz="2133" dirty="0">
                <a:solidFill>
                  <a:schemeClr val="bg1"/>
                </a:solidFill>
                <a:ea typeface="ＭＳ Ｐゴシック" charset="0"/>
              </a:rPr>
              <a:t>In 11 lesions, 72% </a:t>
            </a:r>
            <a:r>
              <a:rPr lang="en-US" sz="2133" dirty="0" err="1">
                <a:solidFill>
                  <a:schemeClr val="bg1"/>
                </a:solidFill>
                <a:ea typeface="ＭＳ Ｐゴシック" charset="0"/>
              </a:rPr>
              <a:t>harboured</a:t>
            </a:r>
            <a:r>
              <a:rPr lang="en-US" sz="2133" dirty="0">
                <a:solidFill>
                  <a:schemeClr val="bg1"/>
                </a:solidFill>
                <a:ea typeface="ＭＳ Ｐゴシック" charset="0"/>
              </a:rPr>
              <a:t> </a:t>
            </a:r>
            <a:r>
              <a:rPr lang="en-US" sz="2133" i="1" dirty="0">
                <a:solidFill>
                  <a:schemeClr val="bg1"/>
                </a:solidFill>
                <a:ea typeface="ＭＳ Ｐゴシック" charset="0"/>
              </a:rPr>
              <a:t>HRAS </a:t>
            </a:r>
            <a:r>
              <a:rPr lang="en-US" sz="2133" dirty="0">
                <a:solidFill>
                  <a:schemeClr val="bg1"/>
                </a:solidFill>
                <a:ea typeface="ＭＳ Ｐゴシック" charset="0"/>
              </a:rPr>
              <a:t>or </a:t>
            </a:r>
            <a:r>
              <a:rPr lang="en-US" sz="2133" i="1" dirty="0">
                <a:solidFill>
                  <a:schemeClr val="bg1"/>
                </a:solidFill>
                <a:ea typeface="ＭＳ Ｐゴシック" charset="0"/>
              </a:rPr>
              <a:t>KRAS</a:t>
            </a:r>
            <a:r>
              <a:rPr lang="en-US" sz="2133" dirty="0">
                <a:solidFill>
                  <a:schemeClr val="bg1"/>
                </a:solidFill>
                <a:ea typeface="ＭＳ Ｐゴシック" charset="0"/>
              </a:rPr>
              <a:t> mutations</a:t>
            </a:r>
          </a:p>
          <a:p>
            <a:pPr marL="0" indent="0">
              <a:buNone/>
              <a:defRPr/>
            </a:pPr>
            <a:endParaRPr lang="en-US" sz="2133" dirty="0">
              <a:solidFill>
                <a:schemeClr val="bg1"/>
              </a:solidFill>
              <a:ea typeface="ＭＳ Ｐゴシック" charset="0"/>
            </a:endParaRPr>
          </a:p>
          <a:p>
            <a:pPr marL="0" indent="0">
              <a:buNone/>
              <a:defRPr/>
            </a:pPr>
            <a:endParaRPr lang="en-US" sz="2133" dirty="0">
              <a:solidFill>
                <a:schemeClr val="bg1"/>
              </a:solidFill>
              <a:ea typeface="ＭＳ Ｐゴシック" charset="0"/>
            </a:endParaRPr>
          </a:p>
          <a:p>
            <a:pPr>
              <a:defRPr/>
            </a:pPr>
            <a:endParaRPr lang="en-US" dirty="0">
              <a:ea typeface="ＭＳ Ｐゴシック" charset="0"/>
            </a:endParaRPr>
          </a:p>
        </p:txBody>
      </p:sp>
      <p:sp>
        <p:nvSpPr>
          <p:cNvPr id="4" name="TextBox 3"/>
          <p:cNvSpPr txBox="1">
            <a:spLocks noChangeArrowheads="1"/>
          </p:cNvSpPr>
          <p:nvPr/>
        </p:nvSpPr>
        <p:spPr bwMode="auto">
          <a:xfrm>
            <a:off x="4515556" y="5988756"/>
            <a:ext cx="3867856"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244">
                <a:solidFill>
                  <a:srgbClr val="FFFFFF"/>
                </a:solidFill>
                <a:latin typeface="Arial" pitchFamily="34" charset="0"/>
                <a:ea typeface="MS PGothic" pitchFamily="34" charset="-128"/>
              </a:rPr>
              <a:t>Anforth et al. Lancet Oncol 2013;14:e11-8</a:t>
            </a:r>
          </a:p>
        </p:txBody>
      </p:sp>
      <p:pic>
        <p:nvPicPr>
          <p:cNvPr id="788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34" y="1316568"/>
            <a:ext cx="7651044" cy="288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5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12" y="3941234"/>
            <a:ext cx="3969455" cy="215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5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412" y="4069644"/>
            <a:ext cx="3756378" cy="196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55622" y="4937478"/>
            <a:ext cx="1344789" cy="112183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pic>
        <p:nvPicPr>
          <p:cNvPr id="7885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778" y="420511"/>
            <a:ext cx="7679267" cy="1049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7" name="TextBox 6"/>
          <p:cNvSpPr txBox="1">
            <a:spLocks noChangeArrowheads="1"/>
          </p:cNvSpPr>
          <p:nvPr/>
        </p:nvSpPr>
        <p:spPr bwMode="auto">
          <a:xfrm>
            <a:off x="4224867" y="1042812"/>
            <a:ext cx="2388474" cy="3111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22" dirty="0" err="1">
                <a:solidFill>
                  <a:srgbClr val="000000"/>
                </a:solidFill>
                <a:latin typeface="+mn-lt"/>
              </a:rPr>
              <a:t>Alexandrov</a:t>
            </a:r>
            <a:r>
              <a:rPr lang="en-US" altLang="en-US" sz="1422" dirty="0">
                <a:solidFill>
                  <a:srgbClr val="000000"/>
                </a:solidFill>
                <a:latin typeface="+mn-lt"/>
              </a:rPr>
              <a:t> et al, Nature 2013</a:t>
            </a:r>
          </a:p>
        </p:txBody>
      </p:sp>
      <p:sp>
        <p:nvSpPr>
          <p:cNvPr id="2" name="Down Arrow 1"/>
          <p:cNvSpPr/>
          <p:nvPr/>
        </p:nvSpPr>
        <p:spPr>
          <a:xfrm>
            <a:off x="7772400" y="1214967"/>
            <a:ext cx="128412" cy="29351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1" name="Down Arrow 10"/>
          <p:cNvSpPr/>
          <p:nvPr/>
        </p:nvSpPr>
        <p:spPr>
          <a:xfrm>
            <a:off x="7388578" y="1253067"/>
            <a:ext cx="128412" cy="29351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6" name="Rectangle 5"/>
          <p:cNvSpPr/>
          <p:nvPr/>
        </p:nvSpPr>
        <p:spPr>
          <a:xfrm>
            <a:off x="5084234" y="5153378"/>
            <a:ext cx="1728611" cy="4515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8" name="TextBox 7"/>
          <p:cNvSpPr txBox="1">
            <a:spLocks noChangeArrowheads="1"/>
          </p:cNvSpPr>
          <p:nvPr/>
        </p:nvSpPr>
        <p:spPr bwMode="auto">
          <a:xfrm>
            <a:off x="859367" y="6081889"/>
            <a:ext cx="7680677"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778" dirty="0">
                <a:latin typeface="+mn-lt"/>
              </a:rPr>
              <a:t>Higher prevalence of C&gt;T mutations  (pyrimidine dimers) caused by UVR</a:t>
            </a:r>
          </a:p>
        </p:txBody>
      </p:sp>
    </p:spTree>
    <p:extLst>
      <p:ext uri="{BB962C8B-B14F-4D97-AF65-F5344CB8AC3E}">
        <p14:creationId xmlns:p14="http://schemas.microsoft.com/office/powerpoint/2010/main" val="1868400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58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5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11" grpId="0" animBg="1"/>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3" descr="~AUT0038">
            <a:extLst>
              <a:ext uri="{FF2B5EF4-FFF2-40B4-BE49-F238E27FC236}">
                <a16:creationId xmlns:a16="http://schemas.microsoft.com/office/drawing/2014/main" id="{81CDF8E0-BBFC-433B-BDC8-C69AFD522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567" y="2404886"/>
            <a:ext cx="301272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4">
            <a:extLst>
              <a:ext uri="{FF2B5EF4-FFF2-40B4-BE49-F238E27FC236}">
                <a16:creationId xmlns:a16="http://schemas.microsoft.com/office/drawing/2014/main" id="{F45020CB-9FD8-4E64-8480-F792B711F73C}"/>
              </a:ext>
            </a:extLst>
          </p:cNvPr>
          <p:cNvSpPr>
            <a:spLocks noChangeArrowheads="1"/>
          </p:cNvSpPr>
          <p:nvPr/>
        </p:nvSpPr>
        <p:spPr bwMode="auto">
          <a:xfrm>
            <a:off x="730956" y="2504723"/>
            <a:ext cx="1669596" cy="41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89" tIns="43744" rIns="87489" bIns="43744">
            <a:spAutoFit/>
          </a:bodyPr>
          <a:lstStyle>
            <a:lvl1pPr defTabSz="977900">
              <a:defRPr sz="1400">
                <a:solidFill>
                  <a:schemeClr val="tx1"/>
                </a:solidFill>
                <a:latin typeface="Arial" panose="020B0604020202020204" pitchFamily="34" charset="0"/>
              </a:defRPr>
            </a:lvl1pPr>
            <a:lvl2pPr marL="742950" indent="-285750" defTabSz="977900">
              <a:defRPr sz="1400">
                <a:solidFill>
                  <a:schemeClr val="tx1"/>
                </a:solidFill>
                <a:latin typeface="Arial" panose="020B0604020202020204" pitchFamily="34" charset="0"/>
              </a:defRPr>
            </a:lvl2pPr>
            <a:lvl3pPr marL="1143000" indent="-228600" defTabSz="977900">
              <a:defRPr sz="1400">
                <a:solidFill>
                  <a:schemeClr val="tx1"/>
                </a:solidFill>
                <a:latin typeface="Arial" panose="020B0604020202020204" pitchFamily="34" charset="0"/>
              </a:defRPr>
            </a:lvl3pPr>
            <a:lvl4pPr marL="1600200" indent="-228600" defTabSz="977900">
              <a:defRPr sz="1400">
                <a:solidFill>
                  <a:schemeClr val="tx1"/>
                </a:solidFill>
                <a:latin typeface="Arial" panose="020B0604020202020204" pitchFamily="34" charset="0"/>
              </a:defRPr>
            </a:lvl4pPr>
            <a:lvl5pPr marL="2057400" indent="-228600" defTabSz="977900">
              <a:defRPr sz="1400">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sz="1400">
                <a:solidFill>
                  <a:schemeClr val="tx1"/>
                </a:solidFill>
                <a:latin typeface="Arial" panose="020B0604020202020204" pitchFamily="34" charset="0"/>
              </a:defRPr>
            </a:lvl9pPr>
          </a:lstStyle>
          <a:p>
            <a:r>
              <a:rPr lang="el-GR" altLang="en-US" sz="2133">
                <a:latin typeface="Times New Roman" panose="02020603050405020304" pitchFamily="18" charset="0"/>
              </a:rPr>
              <a:t>Άνδρες</a:t>
            </a:r>
            <a:r>
              <a:rPr lang="en-US" altLang="en-US" sz="2133">
                <a:latin typeface="Times New Roman" panose="02020603050405020304" pitchFamily="18" charset="0"/>
              </a:rPr>
              <a:t>:</a:t>
            </a:r>
            <a:r>
              <a:rPr lang="el-GR" altLang="en-US" sz="2133">
                <a:latin typeface="Times New Roman" panose="02020603050405020304" pitchFamily="18" charset="0"/>
              </a:rPr>
              <a:t> Ράχη</a:t>
            </a:r>
            <a:endParaRPr lang="en-US" altLang="en-US" sz="2133">
              <a:latin typeface="Times New Roman" panose="02020603050405020304" pitchFamily="18" charset="0"/>
            </a:endParaRPr>
          </a:p>
        </p:txBody>
      </p:sp>
      <p:sp>
        <p:nvSpPr>
          <p:cNvPr id="64516" name="Rectangle 5">
            <a:extLst>
              <a:ext uri="{FF2B5EF4-FFF2-40B4-BE49-F238E27FC236}">
                <a16:creationId xmlns:a16="http://schemas.microsoft.com/office/drawing/2014/main" id="{A366E8EA-A21C-41AB-999B-3524875C3378}"/>
              </a:ext>
            </a:extLst>
          </p:cNvPr>
          <p:cNvSpPr>
            <a:spLocks noChangeArrowheads="1"/>
          </p:cNvSpPr>
          <p:nvPr/>
        </p:nvSpPr>
        <p:spPr bwMode="auto">
          <a:xfrm>
            <a:off x="6176434" y="4004734"/>
            <a:ext cx="2564648" cy="41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89" tIns="43744" rIns="87489" bIns="43744">
            <a:spAutoFit/>
          </a:bodyPr>
          <a:lstStyle>
            <a:lvl1pPr defTabSz="977900">
              <a:defRPr sz="1400">
                <a:solidFill>
                  <a:schemeClr val="tx1"/>
                </a:solidFill>
                <a:latin typeface="Arial" panose="020B0604020202020204" pitchFamily="34" charset="0"/>
              </a:defRPr>
            </a:lvl1pPr>
            <a:lvl2pPr marL="742950" indent="-285750" defTabSz="977900">
              <a:defRPr sz="1400">
                <a:solidFill>
                  <a:schemeClr val="tx1"/>
                </a:solidFill>
                <a:latin typeface="Arial" panose="020B0604020202020204" pitchFamily="34" charset="0"/>
              </a:defRPr>
            </a:lvl2pPr>
            <a:lvl3pPr marL="1143000" indent="-228600" defTabSz="977900">
              <a:defRPr sz="1400">
                <a:solidFill>
                  <a:schemeClr val="tx1"/>
                </a:solidFill>
                <a:latin typeface="Arial" panose="020B0604020202020204" pitchFamily="34" charset="0"/>
              </a:defRPr>
            </a:lvl3pPr>
            <a:lvl4pPr marL="1600200" indent="-228600" defTabSz="977900">
              <a:defRPr sz="1400">
                <a:solidFill>
                  <a:schemeClr val="tx1"/>
                </a:solidFill>
                <a:latin typeface="Arial" panose="020B0604020202020204" pitchFamily="34" charset="0"/>
              </a:defRPr>
            </a:lvl4pPr>
            <a:lvl5pPr marL="2057400" indent="-228600" defTabSz="977900">
              <a:defRPr sz="1400">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sz="1400">
                <a:solidFill>
                  <a:schemeClr val="tx1"/>
                </a:solidFill>
                <a:latin typeface="Arial" panose="020B0604020202020204" pitchFamily="34" charset="0"/>
              </a:defRPr>
            </a:lvl9pPr>
          </a:lstStyle>
          <a:p>
            <a:r>
              <a:rPr lang="el-GR" altLang="en-US" sz="2133">
                <a:latin typeface="Times New Roman" panose="02020603050405020304" pitchFamily="18" charset="0"/>
              </a:rPr>
              <a:t>Γυναίκες</a:t>
            </a:r>
            <a:r>
              <a:rPr lang="en-US" altLang="en-US" sz="2133">
                <a:latin typeface="Times New Roman" panose="02020603050405020304" pitchFamily="18" charset="0"/>
              </a:rPr>
              <a:t>:</a:t>
            </a:r>
            <a:r>
              <a:rPr lang="el-GR" altLang="en-US" sz="2133">
                <a:latin typeface="Times New Roman" panose="02020603050405020304" pitchFamily="18" charset="0"/>
              </a:rPr>
              <a:t> Κάτω άκρα</a:t>
            </a:r>
            <a:endParaRPr lang="en-US" altLang="en-US" sz="2133">
              <a:latin typeface="Times New Roman" panose="02020603050405020304" pitchFamily="18" charset="0"/>
            </a:endParaRPr>
          </a:p>
        </p:txBody>
      </p:sp>
      <p:sp>
        <p:nvSpPr>
          <p:cNvPr id="64517" name="Text Box 6">
            <a:extLst>
              <a:ext uri="{FF2B5EF4-FFF2-40B4-BE49-F238E27FC236}">
                <a16:creationId xmlns:a16="http://schemas.microsoft.com/office/drawing/2014/main" id="{C3B56002-9650-453A-ADFB-D7C23A0A13D2}"/>
              </a:ext>
            </a:extLst>
          </p:cNvPr>
          <p:cNvSpPr txBox="1">
            <a:spLocks noChangeArrowheads="1"/>
          </p:cNvSpPr>
          <p:nvPr/>
        </p:nvSpPr>
        <p:spPr bwMode="auto">
          <a:xfrm>
            <a:off x="1477372" y="484012"/>
            <a:ext cx="6580135" cy="211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110000"/>
              </a:lnSpc>
              <a:spcBef>
                <a:spcPct val="20000"/>
              </a:spcBef>
            </a:pPr>
            <a:r>
              <a:rPr lang="el-GR" altLang="en-US" sz="3200" dirty="0">
                <a:solidFill>
                  <a:schemeClr val="tx2"/>
                </a:solidFill>
                <a:latin typeface="Times New Roman" panose="02020603050405020304" pitchFamily="18" charset="0"/>
              </a:rPr>
              <a:t>«Παράδοξα» ευρήματα</a:t>
            </a:r>
          </a:p>
          <a:p>
            <a:pPr algn="ctr">
              <a:lnSpc>
                <a:spcPct val="40000"/>
              </a:lnSpc>
              <a:spcBef>
                <a:spcPct val="20000"/>
              </a:spcBef>
            </a:pPr>
            <a:endParaRPr lang="el-GR" altLang="en-US" sz="3200" dirty="0">
              <a:solidFill>
                <a:schemeClr val="tx2"/>
              </a:solidFill>
              <a:latin typeface="Times New Roman" panose="02020603050405020304" pitchFamily="18" charset="0"/>
            </a:endParaRPr>
          </a:p>
          <a:p>
            <a:pPr algn="ctr">
              <a:lnSpc>
                <a:spcPct val="110000"/>
              </a:lnSpc>
              <a:spcBef>
                <a:spcPct val="20000"/>
              </a:spcBef>
              <a:buFontTx/>
              <a:buChar char="•"/>
            </a:pPr>
            <a:r>
              <a:rPr lang="en-US" altLang="en-US" sz="2133" dirty="0">
                <a:latin typeface="Times New Roman" panose="02020603050405020304" pitchFamily="18" charset="0"/>
              </a:rPr>
              <a:t>  </a:t>
            </a:r>
            <a:r>
              <a:rPr lang="el-GR" altLang="en-US" sz="2133" dirty="0">
                <a:latin typeface="Times New Roman" panose="02020603050405020304" pitchFamily="18" charset="0"/>
              </a:rPr>
              <a:t>Αυξημένη συχνότητα σε εργαζόμενους κλειστών χώρων</a:t>
            </a:r>
            <a:endParaRPr lang="en-US" altLang="en-US" sz="2133" dirty="0">
              <a:latin typeface="Times New Roman" panose="02020603050405020304" pitchFamily="18" charset="0"/>
            </a:endParaRPr>
          </a:p>
          <a:p>
            <a:pPr algn="ctr">
              <a:lnSpc>
                <a:spcPct val="110000"/>
              </a:lnSpc>
              <a:spcBef>
                <a:spcPct val="20000"/>
              </a:spcBef>
              <a:buFontTx/>
              <a:buChar char="•"/>
            </a:pPr>
            <a:r>
              <a:rPr lang="en-US" altLang="en-US" sz="2133" dirty="0">
                <a:latin typeface="Times New Roman" panose="02020603050405020304" pitchFamily="18" charset="0"/>
              </a:rPr>
              <a:t>  </a:t>
            </a:r>
            <a:r>
              <a:rPr lang="el-GR" altLang="en-US" sz="2133" dirty="0">
                <a:latin typeface="Times New Roman" panose="02020603050405020304" pitchFamily="18" charset="0"/>
              </a:rPr>
              <a:t>Εντόπιση σε λιγότερο </a:t>
            </a:r>
            <a:r>
              <a:rPr lang="el-GR" altLang="en-US" sz="2133" dirty="0" err="1">
                <a:latin typeface="Times New Roman" panose="02020603050405020304" pitchFamily="18" charset="0"/>
              </a:rPr>
              <a:t>ηλιο</a:t>
            </a:r>
            <a:r>
              <a:rPr lang="el-GR" altLang="en-US" sz="2133" dirty="0">
                <a:latin typeface="Times New Roman" panose="02020603050405020304" pitchFamily="18" charset="0"/>
              </a:rPr>
              <a:t>-εκτεθειμένες επιφάνειες</a:t>
            </a:r>
            <a:endParaRPr lang="en-US" altLang="en-US" sz="2133" dirty="0">
              <a:latin typeface="Times New Roman" panose="02020603050405020304" pitchFamily="18" charset="0"/>
            </a:endParaRPr>
          </a:p>
          <a:p>
            <a:pPr algn="ctr"/>
            <a:endParaRPr lang="en-US" altLang="en-US" sz="2133"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5"/>
          <p:cNvSpPr txBox="1">
            <a:spLocks noChangeArrowheads="1"/>
          </p:cNvSpPr>
          <p:nvPr/>
        </p:nvSpPr>
        <p:spPr bwMode="auto">
          <a:xfrm>
            <a:off x="1371601" y="548923"/>
            <a:ext cx="595347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US" altLang="en-US" sz="2844" dirty="0">
                <a:solidFill>
                  <a:srgbClr val="3333CC"/>
                </a:solidFill>
                <a:latin typeface="+mj-lt"/>
                <a:cs typeface="Times New Roman" pitchFamily="18" charset="0"/>
              </a:rPr>
              <a:t>Melanoma: a heterogeneous disease</a:t>
            </a:r>
            <a:endParaRPr lang="el-GR" altLang="en-US" sz="2844" dirty="0">
              <a:solidFill>
                <a:srgbClr val="3333CC"/>
              </a:solidFill>
              <a:latin typeface="+mj-lt"/>
              <a:cs typeface="Times New Roman" pitchFamily="18" charset="0"/>
            </a:endParaRPr>
          </a:p>
        </p:txBody>
      </p:sp>
      <p:sp>
        <p:nvSpPr>
          <p:cNvPr id="80899" name="Text Box 8"/>
          <p:cNvSpPr txBox="1">
            <a:spLocks noChangeArrowheads="1"/>
          </p:cNvSpPr>
          <p:nvPr/>
        </p:nvSpPr>
        <p:spPr bwMode="auto">
          <a:xfrm>
            <a:off x="475545" y="2277534"/>
            <a:ext cx="1279877"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422" dirty="0">
                <a:solidFill>
                  <a:srgbClr val="000000"/>
                </a:solidFill>
                <a:latin typeface="+mn-lt"/>
                <a:cs typeface="Arial" pitchFamily="34" charset="0"/>
              </a:rPr>
              <a:t>Intermittently </a:t>
            </a:r>
          </a:p>
          <a:p>
            <a:pPr algn="ctr">
              <a:spcBef>
                <a:spcPct val="0"/>
              </a:spcBef>
              <a:buFontTx/>
              <a:buNone/>
            </a:pPr>
            <a:r>
              <a:rPr lang="en-US" altLang="en-US" sz="1422" dirty="0">
                <a:solidFill>
                  <a:srgbClr val="000000"/>
                </a:solidFill>
                <a:latin typeface="+mn-lt"/>
                <a:cs typeface="Arial" pitchFamily="34" charset="0"/>
              </a:rPr>
              <a:t>exposed</a:t>
            </a:r>
            <a:endParaRPr lang="en-US" altLang="en-US" sz="1422" dirty="0">
              <a:solidFill>
                <a:srgbClr val="0000CC"/>
              </a:solidFill>
              <a:latin typeface="+mn-lt"/>
              <a:cs typeface="Arial" pitchFamily="34" charset="0"/>
            </a:endParaRPr>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56" y="1253067"/>
            <a:ext cx="828323" cy="7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667" y="1253067"/>
            <a:ext cx="1024467" cy="83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0167" y="3557412"/>
            <a:ext cx="896055" cy="7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956" y="3620912"/>
            <a:ext cx="896056" cy="89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8"/>
          <p:cNvSpPr txBox="1">
            <a:spLocks noChangeArrowheads="1"/>
          </p:cNvSpPr>
          <p:nvPr/>
        </p:nvSpPr>
        <p:spPr bwMode="auto">
          <a:xfrm>
            <a:off x="7342357" y="2250723"/>
            <a:ext cx="108937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422" dirty="0">
                <a:solidFill>
                  <a:srgbClr val="000000"/>
                </a:solidFill>
                <a:latin typeface="+mn-lt"/>
                <a:cs typeface="Arial" pitchFamily="34" charset="0"/>
              </a:rPr>
              <a:t>Chronically </a:t>
            </a:r>
          </a:p>
          <a:p>
            <a:pPr algn="ctr">
              <a:spcBef>
                <a:spcPct val="0"/>
              </a:spcBef>
              <a:buFontTx/>
              <a:buNone/>
            </a:pPr>
            <a:r>
              <a:rPr lang="en-US" altLang="en-US" sz="1422" dirty="0">
                <a:solidFill>
                  <a:srgbClr val="000000"/>
                </a:solidFill>
                <a:latin typeface="+mn-lt"/>
                <a:cs typeface="Arial" pitchFamily="34" charset="0"/>
              </a:rPr>
              <a:t>exposed</a:t>
            </a:r>
          </a:p>
        </p:txBody>
      </p:sp>
      <p:sp>
        <p:nvSpPr>
          <p:cNvPr id="80905" name="Text Box 8"/>
          <p:cNvSpPr txBox="1">
            <a:spLocks noChangeArrowheads="1"/>
          </p:cNvSpPr>
          <p:nvPr/>
        </p:nvSpPr>
        <p:spPr bwMode="auto">
          <a:xfrm>
            <a:off x="662461" y="4653846"/>
            <a:ext cx="95995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422" dirty="0">
                <a:solidFill>
                  <a:srgbClr val="000000"/>
                </a:solidFill>
                <a:latin typeface="+mn-lt"/>
                <a:cs typeface="Arial" pitchFamily="34" charset="0"/>
              </a:rPr>
              <a:t>Minimally </a:t>
            </a:r>
          </a:p>
          <a:p>
            <a:pPr algn="ctr">
              <a:spcBef>
                <a:spcPct val="0"/>
              </a:spcBef>
              <a:buFontTx/>
              <a:buNone/>
            </a:pPr>
            <a:r>
              <a:rPr lang="en-US" altLang="en-US" sz="1422" dirty="0">
                <a:solidFill>
                  <a:srgbClr val="000000"/>
                </a:solidFill>
                <a:latin typeface="+mn-lt"/>
                <a:cs typeface="Arial" pitchFamily="34" charset="0"/>
              </a:rPr>
              <a:t>exposed</a:t>
            </a:r>
          </a:p>
        </p:txBody>
      </p:sp>
      <p:sp>
        <p:nvSpPr>
          <p:cNvPr id="80906" name="Text Box 8"/>
          <p:cNvSpPr txBox="1">
            <a:spLocks noChangeArrowheads="1"/>
          </p:cNvSpPr>
          <p:nvPr/>
        </p:nvSpPr>
        <p:spPr bwMode="auto">
          <a:xfrm>
            <a:off x="7260167" y="4633889"/>
            <a:ext cx="1024467"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422" dirty="0">
                <a:solidFill>
                  <a:srgbClr val="000000"/>
                </a:solidFill>
                <a:latin typeface="+mn-lt"/>
                <a:cs typeface="Arial" pitchFamily="34" charset="0"/>
              </a:rPr>
              <a:t>Never </a:t>
            </a:r>
          </a:p>
          <a:p>
            <a:pPr algn="ctr">
              <a:spcBef>
                <a:spcPct val="0"/>
              </a:spcBef>
              <a:buFontTx/>
              <a:buNone/>
            </a:pPr>
            <a:r>
              <a:rPr lang="en-US" altLang="en-US" sz="1422" dirty="0">
                <a:solidFill>
                  <a:srgbClr val="000000"/>
                </a:solidFill>
                <a:latin typeface="+mn-lt"/>
                <a:cs typeface="Arial" pitchFamily="34" charset="0"/>
              </a:rPr>
              <a:t>exposed</a:t>
            </a:r>
          </a:p>
        </p:txBody>
      </p:sp>
      <p:pic>
        <p:nvPicPr>
          <p:cNvPr id="80907" name="Picture 2"/>
          <p:cNvPicPr>
            <a:picLocks noChangeAspect="1" noChangeArrowheads="1"/>
          </p:cNvPicPr>
          <p:nvPr/>
        </p:nvPicPr>
        <p:blipFill>
          <a:blip r:embed="rId7">
            <a:extLst>
              <a:ext uri="{28A0092B-C50C-407E-A947-70E740481C1C}">
                <a14:useLocalDpi xmlns:a14="http://schemas.microsoft.com/office/drawing/2010/main" val="0"/>
              </a:ext>
            </a:extLst>
          </a:blip>
          <a:srcRect l="62521" t="57520" r="15820" b="8504"/>
          <a:stretch>
            <a:fillRect/>
          </a:stretch>
        </p:blipFill>
        <p:spPr bwMode="auto">
          <a:xfrm>
            <a:off x="4476045" y="3716867"/>
            <a:ext cx="2463800" cy="227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2" descr="Lentigo"/>
          <p:cNvPicPr>
            <a:picLocks noChangeAspect="1" noChangeArrowheads="1"/>
          </p:cNvPicPr>
          <p:nvPr/>
        </p:nvPicPr>
        <p:blipFill>
          <a:blip r:embed="rId8">
            <a:extLst>
              <a:ext uri="{28A0092B-C50C-407E-A947-70E740481C1C}">
                <a14:useLocalDpi xmlns:a14="http://schemas.microsoft.com/office/drawing/2010/main" val="0"/>
              </a:ext>
            </a:extLst>
          </a:blip>
          <a:srcRect b="17390"/>
          <a:stretch>
            <a:fillRect/>
          </a:stretch>
        </p:blipFill>
        <p:spPr bwMode="auto">
          <a:xfrm>
            <a:off x="4508501" y="1508479"/>
            <a:ext cx="2367844" cy="19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4" descr="mel6"/>
          <p:cNvPicPr>
            <a:picLocks noChangeAspect="1" noChangeArrowheads="1"/>
          </p:cNvPicPr>
          <p:nvPr/>
        </p:nvPicPr>
        <p:blipFill>
          <a:blip r:embed="rId9">
            <a:lum bright="6000"/>
            <a:extLst>
              <a:ext uri="{28A0092B-C50C-407E-A947-70E740481C1C}">
                <a14:useLocalDpi xmlns:a14="http://schemas.microsoft.com/office/drawing/2010/main" val="0"/>
              </a:ext>
            </a:extLst>
          </a:blip>
          <a:srcRect l="14999" r="16667"/>
          <a:stretch>
            <a:fillRect/>
          </a:stretch>
        </p:blipFill>
        <p:spPr bwMode="auto">
          <a:xfrm>
            <a:off x="1883834" y="3716867"/>
            <a:ext cx="2465211" cy="227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Picture 5" descr="~AUT00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3834" y="1508479"/>
            <a:ext cx="2432756" cy="19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ext Box 5"/>
          <p:cNvSpPr txBox="1">
            <a:spLocks noChangeArrowheads="1"/>
          </p:cNvSpPr>
          <p:nvPr/>
        </p:nvSpPr>
        <p:spPr bwMode="auto">
          <a:xfrm>
            <a:off x="1371601" y="548923"/>
            <a:ext cx="595347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US" altLang="en-US" sz="2844" dirty="0">
                <a:solidFill>
                  <a:srgbClr val="3333CC"/>
                </a:solidFill>
                <a:latin typeface="+mj-lt"/>
                <a:cs typeface="Times New Roman" pitchFamily="18" charset="0"/>
              </a:rPr>
              <a:t>Melanoma: a heterogeneous disease</a:t>
            </a:r>
            <a:endParaRPr lang="el-GR" altLang="en-US" sz="2844" dirty="0">
              <a:solidFill>
                <a:srgbClr val="3333CC"/>
              </a:solidFill>
              <a:latin typeface="+mj-lt"/>
              <a:cs typeface="Times New Roman" pitchFamily="18" charset="0"/>
            </a:endParaRPr>
          </a:p>
        </p:txBody>
      </p:sp>
      <p:pic>
        <p:nvPicPr>
          <p:cNvPr id="829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56" y="1253067"/>
            <a:ext cx="828323" cy="7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667" y="1253067"/>
            <a:ext cx="1024467" cy="83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0167" y="3557412"/>
            <a:ext cx="896055" cy="7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956" y="3620912"/>
            <a:ext cx="896056" cy="89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2"/>
          <p:cNvPicPr>
            <a:picLocks noChangeAspect="1" noChangeArrowheads="1"/>
          </p:cNvPicPr>
          <p:nvPr/>
        </p:nvPicPr>
        <p:blipFill>
          <a:blip r:embed="rId7">
            <a:extLst>
              <a:ext uri="{28A0092B-C50C-407E-A947-70E740481C1C}">
                <a14:useLocalDpi xmlns:a14="http://schemas.microsoft.com/office/drawing/2010/main" val="0"/>
              </a:ext>
            </a:extLst>
          </a:blip>
          <a:srcRect l="62521" t="57520" r="15820" b="8504"/>
          <a:stretch>
            <a:fillRect/>
          </a:stretch>
        </p:blipFill>
        <p:spPr bwMode="auto">
          <a:xfrm>
            <a:off x="4476045" y="3716867"/>
            <a:ext cx="2463800" cy="227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2" descr="Lentigo"/>
          <p:cNvPicPr>
            <a:picLocks noChangeAspect="1" noChangeArrowheads="1"/>
          </p:cNvPicPr>
          <p:nvPr/>
        </p:nvPicPr>
        <p:blipFill>
          <a:blip r:embed="rId8">
            <a:extLst>
              <a:ext uri="{28A0092B-C50C-407E-A947-70E740481C1C}">
                <a14:useLocalDpi xmlns:a14="http://schemas.microsoft.com/office/drawing/2010/main" val="0"/>
              </a:ext>
            </a:extLst>
          </a:blip>
          <a:srcRect b="17390"/>
          <a:stretch>
            <a:fillRect/>
          </a:stretch>
        </p:blipFill>
        <p:spPr bwMode="auto">
          <a:xfrm>
            <a:off x="4508501" y="1508479"/>
            <a:ext cx="2367844" cy="19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4" descr="mel6"/>
          <p:cNvPicPr>
            <a:picLocks noChangeAspect="1" noChangeArrowheads="1"/>
          </p:cNvPicPr>
          <p:nvPr/>
        </p:nvPicPr>
        <p:blipFill>
          <a:blip r:embed="rId9">
            <a:lum bright="6000"/>
            <a:extLst>
              <a:ext uri="{28A0092B-C50C-407E-A947-70E740481C1C}">
                <a14:useLocalDpi xmlns:a14="http://schemas.microsoft.com/office/drawing/2010/main" val="0"/>
              </a:ext>
            </a:extLst>
          </a:blip>
          <a:srcRect l="14999" r="16667"/>
          <a:stretch>
            <a:fillRect/>
          </a:stretch>
        </p:blipFill>
        <p:spPr bwMode="auto">
          <a:xfrm>
            <a:off x="1883834" y="3716867"/>
            <a:ext cx="2465211" cy="227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5" descr="~AUT00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3834" y="1508479"/>
            <a:ext cx="2432756" cy="19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5" name="Text Box 7"/>
          <p:cNvSpPr txBox="1">
            <a:spLocks noChangeArrowheads="1"/>
          </p:cNvSpPr>
          <p:nvPr/>
        </p:nvSpPr>
        <p:spPr bwMode="auto">
          <a:xfrm>
            <a:off x="634350" y="2350021"/>
            <a:ext cx="1122484"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1422" dirty="0">
                <a:solidFill>
                  <a:srgbClr val="000000"/>
                </a:solidFill>
                <a:latin typeface="+mn-lt"/>
                <a:cs typeface="Arial" pitchFamily="34" charset="0"/>
              </a:rPr>
              <a:t>B-RAF, NRAS</a:t>
            </a:r>
          </a:p>
        </p:txBody>
      </p:sp>
      <p:sp>
        <p:nvSpPr>
          <p:cNvPr id="82956" name="Text Box 8"/>
          <p:cNvSpPr txBox="1">
            <a:spLocks noChangeArrowheads="1"/>
          </p:cNvSpPr>
          <p:nvPr/>
        </p:nvSpPr>
        <p:spPr bwMode="auto">
          <a:xfrm>
            <a:off x="7260167" y="2347199"/>
            <a:ext cx="1354667"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US" altLang="en-US" sz="1422" dirty="0">
                <a:solidFill>
                  <a:srgbClr val="000000"/>
                </a:solidFill>
                <a:latin typeface="+mn-lt"/>
                <a:cs typeface="Arial" pitchFamily="34" charset="0"/>
              </a:rPr>
              <a:t>Cyclin D1, C-KIT</a:t>
            </a:r>
          </a:p>
        </p:txBody>
      </p:sp>
      <p:sp>
        <p:nvSpPr>
          <p:cNvPr id="82957" name="Text Box 10"/>
          <p:cNvSpPr txBox="1">
            <a:spLocks noChangeArrowheads="1"/>
          </p:cNvSpPr>
          <p:nvPr/>
        </p:nvSpPr>
        <p:spPr bwMode="auto">
          <a:xfrm>
            <a:off x="7100711" y="4528256"/>
            <a:ext cx="1344789"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US" altLang="en-US" sz="1422" dirty="0" err="1">
                <a:solidFill>
                  <a:srgbClr val="000000"/>
                </a:solidFill>
                <a:latin typeface="+mn-lt"/>
                <a:cs typeface="Arial" pitchFamily="34" charset="0"/>
              </a:rPr>
              <a:t>cKIT</a:t>
            </a:r>
            <a:r>
              <a:rPr lang="en-US" altLang="en-US" sz="1422" dirty="0">
                <a:solidFill>
                  <a:srgbClr val="000000"/>
                </a:solidFill>
                <a:latin typeface="+mn-lt"/>
                <a:cs typeface="Arial" pitchFamily="34" charset="0"/>
              </a:rPr>
              <a:t>, CDK4</a:t>
            </a:r>
          </a:p>
        </p:txBody>
      </p:sp>
      <p:sp>
        <p:nvSpPr>
          <p:cNvPr id="82958" name="Text Box 9"/>
          <p:cNvSpPr txBox="1">
            <a:spLocks noChangeArrowheads="1"/>
          </p:cNvSpPr>
          <p:nvPr/>
        </p:nvSpPr>
        <p:spPr bwMode="auto">
          <a:xfrm>
            <a:off x="634349" y="5007144"/>
            <a:ext cx="108926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1422" dirty="0" err="1">
                <a:solidFill>
                  <a:srgbClr val="000000"/>
                </a:solidFill>
                <a:latin typeface="+mn-lt"/>
                <a:cs typeface="Arial" pitchFamily="34" charset="0"/>
              </a:rPr>
              <a:t>cKIT</a:t>
            </a:r>
            <a:r>
              <a:rPr lang="en-US" altLang="en-US" sz="1422" dirty="0">
                <a:solidFill>
                  <a:srgbClr val="000000"/>
                </a:solidFill>
                <a:latin typeface="+mn-lt"/>
                <a:cs typeface="Arial" pitchFamily="34" charset="0"/>
              </a:rPr>
              <a:t>, CCND1 </a:t>
            </a:r>
          </a:p>
        </p:txBody>
      </p:sp>
      <p:sp>
        <p:nvSpPr>
          <p:cNvPr id="82959" name="Text Box 12"/>
          <p:cNvSpPr txBox="1">
            <a:spLocks noChangeArrowheads="1"/>
          </p:cNvSpPr>
          <p:nvPr/>
        </p:nvSpPr>
        <p:spPr bwMode="auto">
          <a:xfrm>
            <a:off x="6647745" y="6120191"/>
            <a:ext cx="2162195"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244" dirty="0">
                <a:solidFill>
                  <a:srgbClr val="C00000"/>
                </a:solidFill>
                <a:latin typeface="+mn-lt"/>
                <a:cs typeface="Arial" pitchFamily="34" charset="0"/>
              </a:rPr>
              <a:t>Curtin et al, </a:t>
            </a:r>
            <a:r>
              <a:rPr lang="en-US" altLang="en-US" sz="1244" i="1" dirty="0">
                <a:solidFill>
                  <a:srgbClr val="C00000"/>
                </a:solidFill>
                <a:latin typeface="+mn-lt"/>
                <a:cs typeface="Arial" pitchFamily="34" charset="0"/>
              </a:rPr>
              <a:t>N </a:t>
            </a:r>
            <a:r>
              <a:rPr lang="en-US" altLang="en-US" sz="1244" i="1" dirty="0" err="1">
                <a:solidFill>
                  <a:srgbClr val="C00000"/>
                </a:solidFill>
                <a:latin typeface="+mn-lt"/>
                <a:cs typeface="Arial" pitchFamily="34" charset="0"/>
              </a:rPr>
              <a:t>Engl</a:t>
            </a:r>
            <a:r>
              <a:rPr lang="en-US" altLang="en-US" sz="1244" i="1" dirty="0">
                <a:solidFill>
                  <a:srgbClr val="C00000"/>
                </a:solidFill>
                <a:latin typeface="+mn-lt"/>
                <a:cs typeface="Arial" pitchFamily="34" charset="0"/>
              </a:rPr>
              <a:t> J Med 2006</a:t>
            </a:r>
            <a:endParaRPr lang="en-US" altLang="en-US" sz="1244" dirty="0">
              <a:solidFill>
                <a:srgbClr val="C00000"/>
              </a:solidFill>
              <a:latin typeface="+mn-lt"/>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9552" y="345722"/>
            <a:ext cx="7772400" cy="769056"/>
          </a:xfrm>
        </p:spPr>
        <p:txBody>
          <a:bodyPr/>
          <a:lstStyle/>
          <a:p>
            <a:pPr>
              <a:defRPr/>
            </a:pPr>
            <a:r>
              <a:rPr lang="el-GR" sz="3556" dirty="0">
                <a:solidFill>
                  <a:srgbClr val="0000CC"/>
                </a:solidFill>
                <a:latin typeface="Calibri" panose="020F0502020204030204" pitchFamily="34" charset="0"/>
                <a:cs typeface="Calibri" panose="020F0502020204030204" pitchFamily="34" charset="0"/>
              </a:rPr>
              <a:t>Κλινική εικόνα</a:t>
            </a:r>
          </a:p>
        </p:txBody>
      </p:sp>
      <p:sp>
        <p:nvSpPr>
          <p:cNvPr id="21507" name="Rectangle 4"/>
          <p:cNvSpPr>
            <a:spLocks noChangeArrowheads="1"/>
          </p:cNvSpPr>
          <p:nvPr/>
        </p:nvSpPr>
        <p:spPr bwMode="auto">
          <a:xfrm>
            <a:off x="667456" y="1573390"/>
            <a:ext cx="5760156" cy="11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pPr>
            <a:r>
              <a:rPr lang="el-GR" altLang="el-GR" sz="2489" dirty="0" err="1">
                <a:solidFill>
                  <a:srgbClr val="000000"/>
                </a:solidFill>
                <a:latin typeface="Calibri" panose="020F0502020204030204" pitchFamily="34" charset="0"/>
                <a:cs typeface="Calibri" panose="020F0502020204030204" pitchFamily="34" charset="0"/>
              </a:rPr>
              <a:t>Μελαγχρωματική</a:t>
            </a:r>
            <a:r>
              <a:rPr lang="el-GR" altLang="el-GR" sz="2489" dirty="0">
                <a:solidFill>
                  <a:srgbClr val="000000"/>
                </a:solidFill>
                <a:latin typeface="Calibri" panose="020F0502020204030204" pitchFamily="34" charset="0"/>
                <a:cs typeface="Calibri" panose="020F0502020204030204" pitchFamily="34" charset="0"/>
              </a:rPr>
              <a:t> βλάβη που αλλάζει σε μέγεθος, χρώμα, ή σχήμα (σε διάστημα εβδομάδων - μηνών)</a:t>
            </a:r>
          </a:p>
          <a:p>
            <a:pPr>
              <a:lnSpc>
                <a:spcPct val="60000"/>
              </a:lnSpc>
              <a:buClr>
                <a:srgbClr val="FF3300"/>
              </a:buClr>
            </a:pPr>
            <a:endParaRPr lang="el-GR" altLang="el-GR" sz="1067" dirty="0">
              <a:solidFill>
                <a:srgbClr val="000000"/>
              </a:solidFill>
              <a:latin typeface="Calibri" panose="020F0502020204030204" pitchFamily="34" charset="0"/>
              <a:cs typeface="Calibri" panose="020F0502020204030204" pitchFamily="34" charset="0"/>
            </a:endParaRPr>
          </a:p>
        </p:txBody>
      </p:sp>
      <p:sp>
        <p:nvSpPr>
          <p:cNvPr id="10" name="Rectangle 9"/>
          <p:cNvSpPr>
            <a:spLocks noChangeArrowheads="1"/>
          </p:cNvSpPr>
          <p:nvPr/>
        </p:nvSpPr>
        <p:spPr bwMode="auto">
          <a:xfrm>
            <a:off x="730956" y="3108678"/>
            <a:ext cx="5761567" cy="225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pPr>
            <a:r>
              <a:rPr lang="el-GR" altLang="el-GR" sz="2489" dirty="0">
                <a:solidFill>
                  <a:srgbClr val="000000"/>
                </a:solidFill>
                <a:latin typeface="Calibri" panose="020F0502020204030204" pitchFamily="34" charset="0"/>
                <a:cs typeface="Calibri" panose="020F0502020204030204" pitchFamily="34" charset="0"/>
              </a:rPr>
              <a:t>Σπίλος που «διαφέρει» στα χαρακτηριστικά του από τους άλλους σπίλους, χωρίς αναφερόμενο ιστορικό αλλαγής</a:t>
            </a:r>
          </a:p>
          <a:p>
            <a:pPr>
              <a:lnSpc>
                <a:spcPct val="60000"/>
              </a:lnSpc>
              <a:buClr>
                <a:srgbClr val="FF3300"/>
              </a:buClr>
            </a:pPr>
            <a:endParaRPr lang="el-GR" altLang="el-GR" sz="2489" dirty="0">
              <a:solidFill>
                <a:srgbClr val="000000"/>
              </a:solidFill>
            </a:endParaRPr>
          </a:p>
        </p:txBody>
      </p:sp>
      <p:sp>
        <p:nvSpPr>
          <p:cNvPr id="11" name="Rectangle 10"/>
          <p:cNvSpPr>
            <a:spLocks noChangeArrowheads="1"/>
          </p:cNvSpPr>
          <p:nvPr/>
        </p:nvSpPr>
        <p:spPr bwMode="auto">
          <a:xfrm>
            <a:off x="667457" y="5157611"/>
            <a:ext cx="5184422" cy="9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20000"/>
              </a:lnSpc>
              <a:buClr>
                <a:srgbClr val="C00000"/>
              </a:buClr>
            </a:pPr>
            <a:r>
              <a:rPr lang="el-GR" altLang="el-GR" sz="2489" dirty="0">
                <a:solidFill>
                  <a:srgbClr val="000000"/>
                </a:solidFill>
                <a:latin typeface="Calibri" panose="020F0502020204030204" pitchFamily="34" charset="0"/>
                <a:cs typeface="Calibri" panose="020F0502020204030204" pitchFamily="34" charset="0"/>
              </a:rPr>
              <a:t>Νέος σπίλος με ανώμαλη όψη ή/και αυξανόμενο μέγεθος</a:t>
            </a:r>
          </a:p>
        </p:txBody>
      </p:sp>
      <p:pic>
        <p:nvPicPr>
          <p:cNvPr id="6" name="Picture 5" descr="Melanoma-Wikipedi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523" y="1508478"/>
            <a:ext cx="204893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69_f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844" y="3300590"/>
            <a:ext cx="1727200" cy="140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UT0020"/>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747933" y="4953000"/>
            <a:ext cx="1728612" cy="1356078"/>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chemeClr val="accent2"/>
                </a:solidFill>
                <a:effectLst>
                  <a:outerShdw blurRad="38100" dist="38100" dir="2700000" algn="tl">
                    <a:srgbClr val="000000"/>
                  </a:outerShdw>
                </a:effectLst>
              </a:rPr>
              <a:t>ΜΕΛΑΝΙΝΟΚΥΤΤΑΡΙΚΟΙ ΣΠΙΛΟΙ</a:t>
            </a:r>
            <a:endParaRPr lang="el-GR" sz="3600" dirty="0"/>
          </a:p>
        </p:txBody>
      </p:sp>
      <p:sp>
        <p:nvSpPr>
          <p:cNvPr id="3" name="Content Placeholder 2"/>
          <p:cNvSpPr>
            <a:spLocks noGrp="1"/>
          </p:cNvSpPr>
          <p:nvPr>
            <p:ph idx="1"/>
          </p:nvPr>
        </p:nvSpPr>
        <p:spPr>
          <a:xfrm>
            <a:off x="179512" y="1700808"/>
            <a:ext cx="5266928" cy="4525963"/>
          </a:xfrm>
        </p:spPr>
        <p:txBody>
          <a:bodyPr>
            <a:normAutofit lnSpcReduction="10000"/>
          </a:bodyPr>
          <a:lstStyle/>
          <a:p>
            <a:pPr>
              <a:buClr>
                <a:srgbClr val="FF3300"/>
              </a:buClr>
              <a:buFontTx/>
              <a:buChar char="•"/>
            </a:pPr>
            <a:r>
              <a:rPr lang="el-GR" sz="2000" dirty="0"/>
              <a:t>Προέρχονται από τροποποιημένους </a:t>
            </a:r>
            <a:r>
              <a:rPr lang="el-GR" sz="2000" dirty="0" err="1"/>
              <a:t>μελανοβλάστες</a:t>
            </a:r>
            <a:r>
              <a:rPr lang="el-GR" sz="2000" dirty="0"/>
              <a:t> που μεταναστεύουν από την νευρική ακρολοφία (χόριο) προς την βασική στιβάδα της επιδερμίδας πριν από 40η ημέρα εμβρυϊκής ζωής</a:t>
            </a:r>
            <a:endParaRPr lang="en-US" sz="2000" dirty="0"/>
          </a:p>
          <a:p>
            <a:pPr marL="0" indent="0">
              <a:buClr>
                <a:srgbClr val="FF3300"/>
              </a:buClr>
              <a:buNone/>
            </a:pPr>
            <a:endParaRPr lang="el-GR" sz="2000" dirty="0"/>
          </a:p>
          <a:p>
            <a:pPr>
              <a:buClr>
                <a:srgbClr val="FF3300"/>
              </a:buClr>
            </a:pPr>
            <a:r>
              <a:rPr lang="el-GR" sz="2000" dirty="0"/>
              <a:t>Διάφορες μορφές </a:t>
            </a:r>
          </a:p>
          <a:p>
            <a:pPr lvl="1">
              <a:buClr>
                <a:srgbClr val="FF3300"/>
              </a:buClr>
              <a:buFontTx/>
              <a:buChar char="•"/>
            </a:pPr>
            <a:r>
              <a:rPr lang="el-GR" sz="2000" dirty="0" err="1"/>
              <a:t>Καφεοειδείς</a:t>
            </a:r>
            <a:r>
              <a:rPr lang="el-GR" sz="2000" dirty="0"/>
              <a:t>, </a:t>
            </a:r>
            <a:r>
              <a:rPr lang="el-GR" sz="2000" dirty="0" err="1"/>
              <a:t>καφεμέλανοι</a:t>
            </a:r>
            <a:r>
              <a:rPr lang="el-GR" sz="2000" dirty="0"/>
              <a:t>, μελανοί, ρόδινοι, σαρκώδεις</a:t>
            </a:r>
            <a:r>
              <a:rPr lang="en-US" sz="2000" dirty="0"/>
              <a:t> </a:t>
            </a:r>
            <a:r>
              <a:rPr lang="el-GR" sz="2000" dirty="0"/>
              <a:t>ή στο χρώμα του φυσιολογικού δέρματος </a:t>
            </a:r>
          </a:p>
          <a:p>
            <a:pPr lvl="1">
              <a:buClr>
                <a:srgbClr val="FF3300"/>
              </a:buClr>
              <a:buFontTx/>
              <a:buChar char="•"/>
            </a:pPr>
            <a:r>
              <a:rPr lang="el-GR" sz="2000" dirty="0"/>
              <a:t> Ωοειδές στρογγυλό σχήμα ομαλά χείλη, σαφώς </a:t>
            </a:r>
            <a:r>
              <a:rPr lang="el-GR" sz="2000" dirty="0" err="1"/>
              <a:t>αφοριζόμενοι</a:t>
            </a:r>
            <a:r>
              <a:rPr lang="el-GR" sz="2000" dirty="0"/>
              <a:t>, </a:t>
            </a:r>
            <a:r>
              <a:rPr lang="el-GR" sz="2000" dirty="0" err="1"/>
              <a:t>έντριχοι</a:t>
            </a:r>
            <a:endParaRPr lang="el-GR" sz="2000" dirty="0"/>
          </a:p>
          <a:p>
            <a:pPr lvl="1">
              <a:buClr>
                <a:srgbClr val="FF3300"/>
              </a:buClr>
              <a:buFontTx/>
              <a:buChar char="•"/>
            </a:pPr>
            <a:r>
              <a:rPr lang="el-GR" sz="2000" dirty="0"/>
              <a:t> Επίπεδοι, επηρμένοι, </a:t>
            </a:r>
            <a:r>
              <a:rPr lang="el-GR" sz="2000" dirty="0" err="1"/>
              <a:t>μισχωτοί</a:t>
            </a:r>
            <a:r>
              <a:rPr lang="el-GR" sz="2000" dirty="0"/>
              <a:t>, </a:t>
            </a:r>
            <a:r>
              <a:rPr lang="el-GR" sz="2000" dirty="0" err="1"/>
              <a:t>θηλωματώδεις</a:t>
            </a:r>
            <a:endParaRPr lang="el-GR" sz="2000" dirty="0"/>
          </a:p>
        </p:txBody>
      </p:sp>
      <p:pic>
        <p:nvPicPr>
          <p:cNvPr id="5" name="Εικόνα 4" descr="Εικόνα που περιέχει κείμενο&#10;&#10;Η περιγραφή δημιουργήθηκε με υψηλή αξιοπιστία">
            <a:extLst>
              <a:ext uri="{FF2B5EF4-FFF2-40B4-BE49-F238E27FC236}">
                <a16:creationId xmlns:a16="http://schemas.microsoft.com/office/drawing/2014/main" id="{2768EA22-C301-44E8-8593-7EA26EEC9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204" y="1700808"/>
            <a:ext cx="3527284" cy="345643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251178" y="548923"/>
            <a:ext cx="86035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l-GR" altLang="el-GR" dirty="0">
                <a:solidFill>
                  <a:srgbClr val="0000CC"/>
                </a:solidFill>
                <a:latin typeface="Calibri" panose="020F0502020204030204" pitchFamily="34" charset="0"/>
                <a:cs typeface="Calibri" panose="020F0502020204030204" pitchFamily="34" charset="0"/>
              </a:rPr>
              <a:t>Κλινική ανάπτυξη</a:t>
            </a:r>
            <a:r>
              <a:rPr lang="en-US" altLang="el-GR" dirty="0">
                <a:solidFill>
                  <a:srgbClr val="0000CC"/>
                </a:solidFill>
                <a:latin typeface="Calibri" panose="020F0502020204030204" pitchFamily="34" charset="0"/>
                <a:cs typeface="Calibri" panose="020F0502020204030204" pitchFamily="34" charset="0"/>
              </a:rPr>
              <a:t> </a:t>
            </a:r>
            <a:r>
              <a:rPr lang="el-GR" altLang="el-GR" dirty="0">
                <a:solidFill>
                  <a:srgbClr val="0000CC"/>
                </a:solidFill>
                <a:latin typeface="Calibri" panose="020F0502020204030204" pitchFamily="34" charset="0"/>
                <a:cs typeface="Calibri" panose="020F0502020204030204" pitchFamily="34" charset="0"/>
              </a:rPr>
              <a:t>μελανώματος</a:t>
            </a:r>
          </a:p>
        </p:txBody>
      </p:sp>
      <p:pic>
        <p:nvPicPr>
          <p:cNvPr id="98307" name="Picture 9" descr="ALEXANDRIS BASILIOS"/>
          <p:cNvPicPr>
            <a:picLocks noChangeAspect="1" noChangeArrowheads="1"/>
          </p:cNvPicPr>
          <p:nvPr/>
        </p:nvPicPr>
        <p:blipFill>
          <a:blip r:embed="rId2">
            <a:lum contrast="12000"/>
            <a:extLst>
              <a:ext uri="{28A0092B-C50C-407E-A947-70E740481C1C}">
                <a14:useLocalDpi xmlns:a14="http://schemas.microsoft.com/office/drawing/2010/main" val="0"/>
              </a:ext>
            </a:extLst>
          </a:blip>
          <a:srcRect r="1755"/>
          <a:stretch>
            <a:fillRect/>
          </a:stretch>
        </p:blipFill>
        <p:spPr bwMode="auto">
          <a:xfrm>
            <a:off x="4545190" y="1381478"/>
            <a:ext cx="207433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Melanoma-Wikipedi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845" y="1381478"/>
            <a:ext cx="204752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1" descr="KARLIGIOTOU EVGENIA 1"/>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1724"/>
          <a:stretch>
            <a:fillRect/>
          </a:stretch>
        </p:blipFill>
        <p:spPr bwMode="auto">
          <a:xfrm>
            <a:off x="155222" y="4196644"/>
            <a:ext cx="3008489" cy="153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6" descr="Melanom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222" y="1381478"/>
            <a:ext cx="204893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entigo-melanom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1156" y="1381478"/>
            <a:ext cx="204893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2952739" y="4196644"/>
            <a:ext cx="2966871" cy="1535289"/>
            <a:chOff x="4323" y="1026"/>
            <a:chExt cx="1402" cy="952"/>
          </a:xfrm>
        </p:grpSpPr>
        <p:pic>
          <p:nvPicPr>
            <p:cNvPr id="122890" name="Picture 5" descr="~AUT0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5" y="1026"/>
              <a:ext cx="1180"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1" name="Rectangle 6"/>
            <p:cNvSpPr>
              <a:spLocks noChangeArrowheads="1"/>
            </p:cNvSpPr>
            <p:nvPr/>
          </p:nvSpPr>
          <p:spPr bwMode="auto">
            <a:xfrm>
              <a:off x="4323" y="1661"/>
              <a:ext cx="8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89" tIns="43744" rIns="87489" bIns="43744">
              <a:spAutoFit/>
            </a:bodyPr>
            <a:lstStyle>
              <a:lvl1pPr defTabSz="977900">
                <a:spcBef>
                  <a:spcPct val="20000"/>
                </a:spcBef>
                <a:buChar char="•"/>
                <a:defRPr sz="3200">
                  <a:solidFill>
                    <a:schemeClr val="tx1"/>
                  </a:solidFill>
                  <a:latin typeface="Times New Roman" pitchFamily="18" charset="0"/>
                </a:defRPr>
              </a:lvl1pPr>
              <a:lvl2pPr marL="742950" indent="-285750" defTabSz="977900">
                <a:spcBef>
                  <a:spcPct val="20000"/>
                </a:spcBef>
                <a:buChar char="–"/>
                <a:defRPr sz="2800">
                  <a:solidFill>
                    <a:schemeClr val="tx1"/>
                  </a:solidFill>
                  <a:latin typeface="Times New Roman" pitchFamily="18" charset="0"/>
                </a:defRPr>
              </a:lvl2pPr>
              <a:lvl3pPr marL="1143000" indent="-228600" defTabSz="977900">
                <a:spcBef>
                  <a:spcPct val="20000"/>
                </a:spcBef>
                <a:buChar char="•"/>
                <a:defRPr sz="2400">
                  <a:solidFill>
                    <a:schemeClr val="tx1"/>
                  </a:solidFill>
                  <a:latin typeface="Times New Roman" pitchFamily="18" charset="0"/>
                </a:defRPr>
              </a:lvl3pPr>
              <a:lvl4pPr marL="1600200" indent="-228600" defTabSz="977900">
                <a:spcBef>
                  <a:spcPct val="20000"/>
                </a:spcBef>
                <a:buChar char="–"/>
                <a:defRPr sz="2000">
                  <a:solidFill>
                    <a:schemeClr val="tx1"/>
                  </a:solidFill>
                  <a:latin typeface="Times New Roman" pitchFamily="18" charset="0"/>
                </a:defRPr>
              </a:lvl4pPr>
              <a:lvl5pPr marL="2057400" indent="-228600" defTabSz="977900">
                <a:spcBef>
                  <a:spcPct val="20000"/>
                </a:spcBef>
                <a:buChar char="»"/>
                <a:defRPr sz="2000">
                  <a:solidFill>
                    <a:schemeClr val="tx1"/>
                  </a:solidFill>
                  <a:latin typeface="Times New Roman" pitchFamily="18" charset="0"/>
                </a:defRPr>
              </a:lvl5pPr>
              <a:lvl6pPr marL="2514600" indent="-228600" defTabSz="9779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9779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9779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9779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l-GR" altLang="el-GR" sz="2133">
                <a:solidFill>
                  <a:srgbClr val="FFFFFF"/>
                </a:solidFill>
              </a:endParaRPr>
            </a:p>
          </p:txBody>
        </p:sp>
      </p:grpSp>
      <p:pic>
        <p:nvPicPr>
          <p:cNvPr id="93194" name="Picture 2" descr="superficial spreading melanoma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5700" y="4196645"/>
            <a:ext cx="262466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319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9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832556" y="740834"/>
            <a:ext cx="7772400" cy="1016000"/>
          </a:xfrm>
        </p:spPr>
        <p:txBody>
          <a:bodyPr/>
          <a:lstStyle/>
          <a:p>
            <a:r>
              <a:rPr lang="el-GR" altLang="el-GR" sz="3556" dirty="0" err="1">
                <a:solidFill>
                  <a:srgbClr val="0000CC"/>
                </a:solidFill>
                <a:latin typeface="Calibri" panose="020F0502020204030204" pitchFamily="34" charset="0"/>
                <a:cs typeface="Calibri" panose="020F0502020204030204" pitchFamily="34" charset="0"/>
              </a:rPr>
              <a:t>Κλινικο</a:t>
            </a:r>
            <a:r>
              <a:rPr lang="el-GR" altLang="el-GR" sz="3556" dirty="0">
                <a:solidFill>
                  <a:srgbClr val="0000CC"/>
                </a:solidFill>
                <a:latin typeface="Calibri" panose="020F0502020204030204" pitchFamily="34" charset="0"/>
                <a:cs typeface="Calibri" panose="020F0502020204030204" pitchFamily="34" charset="0"/>
              </a:rPr>
              <a:t>-ιστολογικοί τύποι μελανώματος</a:t>
            </a:r>
          </a:p>
        </p:txBody>
      </p:sp>
      <p:sp>
        <p:nvSpPr>
          <p:cNvPr id="125955" name="Rectangle 3"/>
          <p:cNvSpPr>
            <a:spLocks noGrp="1" noChangeArrowheads="1"/>
          </p:cNvSpPr>
          <p:nvPr>
            <p:ph type="body" idx="1"/>
          </p:nvPr>
        </p:nvSpPr>
        <p:spPr>
          <a:xfrm>
            <a:off x="1243190" y="2084212"/>
            <a:ext cx="7361766" cy="3657600"/>
          </a:xfrm>
        </p:spPr>
        <p:txBody>
          <a:bodyPr/>
          <a:lstStyle/>
          <a:p>
            <a:pPr>
              <a:lnSpc>
                <a:spcPct val="140000"/>
              </a:lnSpc>
              <a:buClr>
                <a:srgbClr val="C00000"/>
              </a:buClr>
            </a:pPr>
            <a:r>
              <a:rPr lang="el-GR" altLang="el-GR" dirty="0">
                <a:latin typeface="Calibri" panose="020F0502020204030204" pitchFamily="34" charset="0"/>
                <a:cs typeface="Calibri" panose="020F0502020204030204" pitchFamily="34" charset="0"/>
              </a:rPr>
              <a:t>Επιφανειακώς επεκτεινόμενο</a:t>
            </a:r>
            <a:r>
              <a:rPr lang="en-US" altLang="el-GR" dirty="0">
                <a:latin typeface="Calibri" panose="020F0502020204030204" pitchFamily="34" charset="0"/>
                <a:cs typeface="Calibri" panose="020F0502020204030204" pitchFamily="34" charset="0"/>
              </a:rPr>
              <a:t> </a:t>
            </a:r>
            <a:r>
              <a:rPr lang="el-GR" altLang="el-GR" dirty="0">
                <a:latin typeface="Calibri" panose="020F0502020204030204" pitchFamily="34" charset="0"/>
                <a:cs typeface="Calibri" panose="020F0502020204030204" pitchFamily="34" charset="0"/>
              </a:rPr>
              <a:t>μελάνωμα</a:t>
            </a:r>
          </a:p>
          <a:p>
            <a:pPr>
              <a:lnSpc>
                <a:spcPct val="140000"/>
              </a:lnSpc>
              <a:buClr>
                <a:srgbClr val="C00000"/>
              </a:buClr>
            </a:pPr>
            <a:r>
              <a:rPr lang="el-GR" altLang="el-GR" dirty="0">
                <a:latin typeface="Calibri" panose="020F0502020204030204" pitchFamily="34" charset="0"/>
                <a:cs typeface="Calibri" panose="020F0502020204030204" pitchFamily="34" charset="0"/>
              </a:rPr>
              <a:t>Οζώδες μελάνωμα</a:t>
            </a:r>
          </a:p>
          <a:p>
            <a:pPr>
              <a:lnSpc>
                <a:spcPct val="140000"/>
              </a:lnSpc>
              <a:buClr>
                <a:srgbClr val="C00000"/>
              </a:buClr>
            </a:pPr>
            <a:r>
              <a:rPr lang="el-GR" altLang="el-GR" dirty="0">
                <a:latin typeface="Calibri" panose="020F0502020204030204" pitchFamily="34" charset="0"/>
                <a:cs typeface="Calibri" panose="020F0502020204030204" pitchFamily="34" charset="0"/>
              </a:rPr>
              <a:t>Μελάνωμα επί κακοήθους φακής</a:t>
            </a:r>
          </a:p>
          <a:p>
            <a:pPr>
              <a:lnSpc>
                <a:spcPct val="140000"/>
              </a:lnSpc>
              <a:buClr>
                <a:srgbClr val="C00000"/>
              </a:buClr>
            </a:pPr>
            <a:r>
              <a:rPr lang="el-GR" altLang="el-GR" dirty="0">
                <a:latin typeface="Calibri" panose="020F0502020204030204" pitchFamily="34" charset="0"/>
                <a:cs typeface="Calibri" panose="020F0502020204030204" pitchFamily="34" charset="0"/>
              </a:rPr>
              <a:t>Μελάνωμα των άκρων/βλεννογόνων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sz="half" idx="1"/>
          </p:nvPr>
        </p:nvSpPr>
        <p:spPr>
          <a:xfrm>
            <a:off x="155222" y="1828800"/>
            <a:ext cx="5504745" cy="3911600"/>
          </a:xfrm>
        </p:spPr>
        <p:txBody>
          <a:bodyPr>
            <a:normAutofit lnSpcReduction="10000"/>
          </a:bodyPr>
          <a:lstStyle/>
          <a:p>
            <a:pPr>
              <a:lnSpc>
                <a:spcPct val="120000"/>
              </a:lnSpc>
              <a:buClr>
                <a:srgbClr val="C00000"/>
              </a:buClr>
            </a:pPr>
            <a:r>
              <a:rPr lang="el-GR" altLang="el-GR" sz="2489" dirty="0" err="1">
                <a:latin typeface="Calibri" panose="020F0502020204030204" pitchFamily="34" charset="0"/>
                <a:cs typeface="Calibri" panose="020F0502020204030204" pitchFamily="34" charset="0"/>
              </a:rPr>
              <a:t>Πιό</a:t>
            </a:r>
            <a:r>
              <a:rPr lang="el-GR" altLang="el-GR" sz="2489" dirty="0">
                <a:latin typeface="Calibri" panose="020F0502020204030204" pitchFamily="34" charset="0"/>
                <a:cs typeface="Calibri" panose="020F0502020204030204" pitchFamily="34" charset="0"/>
              </a:rPr>
              <a:t> συχνή μορφή (70%)  - γυναίκες</a:t>
            </a:r>
          </a:p>
          <a:p>
            <a:pPr>
              <a:lnSpc>
                <a:spcPct val="120000"/>
              </a:lnSpc>
              <a:buClr>
                <a:srgbClr val="C00000"/>
              </a:buClr>
            </a:pPr>
            <a:r>
              <a:rPr lang="el-GR" altLang="el-GR" sz="2489" dirty="0">
                <a:latin typeface="Calibri" panose="020F0502020204030204" pitchFamily="34" charset="0"/>
                <a:cs typeface="Calibri" panose="020F0502020204030204" pitchFamily="34" charset="0"/>
              </a:rPr>
              <a:t>Εμφάνιση</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4</a:t>
            </a:r>
            <a:r>
              <a:rPr lang="el-GR" altLang="el-GR" sz="2489" baseline="30000" dirty="0">
                <a:latin typeface="Calibri" panose="020F0502020204030204" pitchFamily="34" charset="0"/>
                <a:cs typeface="Calibri" panose="020F0502020204030204" pitchFamily="34" charset="0"/>
              </a:rPr>
              <a:t>η</a:t>
            </a:r>
            <a:r>
              <a:rPr lang="el-GR" altLang="el-GR" sz="2489" dirty="0">
                <a:latin typeface="Calibri" panose="020F0502020204030204" pitchFamily="34" charset="0"/>
                <a:cs typeface="Calibri" panose="020F0502020204030204" pitchFamily="34" charset="0"/>
              </a:rPr>
              <a:t>-5</a:t>
            </a:r>
            <a:r>
              <a:rPr lang="el-GR" altLang="el-GR" sz="2489" baseline="30000" dirty="0">
                <a:latin typeface="Calibri" panose="020F0502020204030204" pitchFamily="34" charset="0"/>
                <a:cs typeface="Calibri" panose="020F0502020204030204" pitchFamily="34" charset="0"/>
              </a:rPr>
              <a:t>η</a:t>
            </a:r>
            <a:r>
              <a:rPr lang="el-GR" altLang="el-GR" sz="2489" dirty="0">
                <a:latin typeface="Calibri" panose="020F0502020204030204" pitchFamily="34" charset="0"/>
                <a:cs typeface="Calibri" panose="020F0502020204030204" pitchFamily="34" charset="0"/>
              </a:rPr>
              <a:t> δεκαετία ζωής</a:t>
            </a:r>
          </a:p>
          <a:p>
            <a:pPr>
              <a:lnSpc>
                <a:spcPct val="120000"/>
              </a:lnSpc>
              <a:buClr>
                <a:srgbClr val="C00000"/>
              </a:buClr>
            </a:pPr>
            <a:r>
              <a:rPr lang="el-GR" altLang="el-GR" sz="2489" dirty="0">
                <a:latin typeface="Calibri" panose="020F0502020204030204" pitchFamily="34" charset="0"/>
                <a:cs typeface="Calibri" panose="020F0502020204030204" pitchFamily="34" charset="0"/>
              </a:rPr>
              <a:t>Εντόπιση σε περιοχές διαλείπουσας έκθεσης (ράχη κνήμες άκρα)</a:t>
            </a:r>
            <a:endParaRPr lang="en-US" altLang="el-GR" sz="2489" dirty="0">
              <a:latin typeface="Calibri" panose="020F0502020204030204" pitchFamily="34" charset="0"/>
              <a:cs typeface="Calibri" panose="020F0502020204030204" pitchFamily="34" charset="0"/>
            </a:endParaRPr>
          </a:p>
          <a:p>
            <a:pPr>
              <a:lnSpc>
                <a:spcPct val="120000"/>
              </a:lnSpc>
              <a:buClr>
                <a:srgbClr val="C00000"/>
              </a:buClr>
            </a:pPr>
            <a:r>
              <a:rPr lang="el-GR" altLang="el-GR" sz="2489" dirty="0">
                <a:latin typeface="Calibri" panose="020F0502020204030204" pitchFamily="34" charset="0"/>
                <a:cs typeface="Calibri" panose="020F0502020204030204" pitchFamily="34" charset="0"/>
              </a:rPr>
              <a:t>Συχνά </a:t>
            </a:r>
            <a:r>
              <a:rPr lang="el-GR" altLang="el-GR" sz="2489" dirty="0" err="1">
                <a:latin typeface="Calibri" panose="020F0502020204030204" pitchFamily="34" charset="0"/>
                <a:cs typeface="Calibri" panose="020F0502020204030204" pitchFamily="34" charset="0"/>
              </a:rPr>
              <a:t>αναπτύσεται</a:t>
            </a:r>
            <a:r>
              <a:rPr lang="el-GR" altLang="el-GR" sz="2489" dirty="0">
                <a:latin typeface="Calibri" panose="020F0502020204030204" pitchFamily="34" charset="0"/>
                <a:cs typeface="Calibri" panose="020F0502020204030204" pitchFamily="34" charset="0"/>
              </a:rPr>
              <a:t> σε </a:t>
            </a:r>
            <a:r>
              <a:rPr lang="el-GR" altLang="el-GR" sz="2489" dirty="0" err="1">
                <a:latin typeface="Calibri" panose="020F0502020204030204" pitchFamily="34" charset="0"/>
                <a:cs typeface="Calibri" panose="020F0502020204030204" pitchFamily="34" charset="0"/>
              </a:rPr>
              <a:t>προυπάρχοντα</a:t>
            </a:r>
            <a:r>
              <a:rPr lang="el-GR" altLang="el-GR" sz="2489" dirty="0">
                <a:latin typeface="Calibri" panose="020F0502020204030204" pitchFamily="34" charset="0"/>
                <a:cs typeface="Calibri" panose="020F0502020204030204" pitchFamily="34" charset="0"/>
              </a:rPr>
              <a:t> σπίλο</a:t>
            </a:r>
          </a:p>
          <a:p>
            <a:pPr>
              <a:lnSpc>
                <a:spcPct val="120000"/>
              </a:lnSpc>
              <a:buClr>
                <a:srgbClr val="C00000"/>
              </a:buClr>
            </a:pPr>
            <a:r>
              <a:rPr lang="el-GR" altLang="el-GR" sz="2489" dirty="0">
                <a:latin typeface="Calibri" panose="020F0502020204030204" pitchFamily="34" charset="0"/>
                <a:cs typeface="Calibri" panose="020F0502020204030204" pitchFamily="34" charset="0"/>
              </a:rPr>
              <a:t>Διφασική ανάπτυξη (οριζόντια-</a:t>
            </a:r>
            <a:r>
              <a:rPr lang="el-GR" altLang="el-GR" sz="2489" dirty="0" err="1">
                <a:latin typeface="Calibri" panose="020F0502020204030204" pitchFamily="34" charset="0"/>
                <a:cs typeface="Calibri" panose="020F0502020204030204" pitchFamily="34" charset="0"/>
              </a:rPr>
              <a:t>κάθετ</a:t>
            </a:r>
            <a:r>
              <a:rPr lang="el-GR" altLang="el-GR" sz="2489" dirty="0">
                <a:latin typeface="Calibri" panose="020F0502020204030204" pitchFamily="34" charset="0"/>
                <a:cs typeface="Calibri" panose="020F0502020204030204" pitchFamily="34" charset="0"/>
              </a:rPr>
              <a:t>η)</a:t>
            </a:r>
            <a:endParaRPr lang="en-US" altLang="el-GR" sz="2489" dirty="0">
              <a:latin typeface="Calibri" panose="020F0502020204030204" pitchFamily="34" charset="0"/>
              <a:cs typeface="Calibri" panose="020F0502020204030204" pitchFamily="34" charset="0"/>
            </a:endParaRPr>
          </a:p>
          <a:p>
            <a:pPr>
              <a:lnSpc>
                <a:spcPct val="120000"/>
              </a:lnSpc>
              <a:buClr>
                <a:srgbClr val="FF3300"/>
              </a:buClr>
              <a:buFontTx/>
              <a:buNone/>
            </a:pPr>
            <a:endParaRPr lang="el-GR" altLang="el-GR" sz="2489" dirty="0"/>
          </a:p>
          <a:p>
            <a:pPr>
              <a:lnSpc>
                <a:spcPct val="120000"/>
              </a:lnSpc>
              <a:buClr>
                <a:srgbClr val="FF3300"/>
              </a:buClr>
            </a:pPr>
            <a:endParaRPr lang="el-GR" altLang="el-GR" sz="2489" dirty="0"/>
          </a:p>
        </p:txBody>
      </p:sp>
      <p:sp>
        <p:nvSpPr>
          <p:cNvPr id="126979" name="Rectangle 3"/>
          <p:cNvSpPr>
            <a:spLocks noChangeArrowheads="1"/>
          </p:cNvSpPr>
          <p:nvPr/>
        </p:nvSpPr>
        <p:spPr bwMode="auto">
          <a:xfrm>
            <a:off x="251178" y="548922"/>
            <a:ext cx="8603545" cy="9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l-GR" altLang="el-GR" sz="2844" dirty="0">
                <a:solidFill>
                  <a:srgbClr val="0000CC"/>
                </a:solidFill>
                <a:latin typeface="Calibri" panose="020F0502020204030204" pitchFamily="34" charset="0"/>
                <a:cs typeface="Calibri" panose="020F0502020204030204" pitchFamily="34" charset="0"/>
              </a:rPr>
              <a:t>Επιφανειακώς επεκτεινόμενο μελάνωμα </a:t>
            </a:r>
            <a:br>
              <a:rPr lang="el-GR" altLang="el-GR" sz="2844" dirty="0">
                <a:solidFill>
                  <a:srgbClr val="0000CC"/>
                </a:solidFill>
                <a:latin typeface="Calibri" panose="020F0502020204030204" pitchFamily="34" charset="0"/>
                <a:cs typeface="Calibri" panose="020F0502020204030204" pitchFamily="34" charset="0"/>
              </a:rPr>
            </a:br>
            <a:r>
              <a:rPr lang="el-GR" altLang="el-GR" sz="2667" dirty="0">
                <a:solidFill>
                  <a:srgbClr val="C00000"/>
                </a:solidFill>
                <a:latin typeface="Calibri" panose="020F0502020204030204" pitchFamily="34" charset="0"/>
                <a:cs typeface="Calibri" panose="020F0502020204030204" pitchFamily="34" charset="0"/>
              </a:rPr>
              <a:t>(</a:t>
            </a:r>
            <a:r>
              <a:rPr lang="en-US" altLang="el-GR" sz="2667" dirty="0">
                <a:solidFill>
                  <a:srgbClr val="C00000"/>
                </a:solidFill>
                <a:latin typeface="Calibri" panose="020F0502020204030204" pitchFamily="34" charset="0"/>
                <a:cs typeface="Calibri" panose="020F0502020204030204" pitchFamily="34" charset="0"/>
              </a:rPr>
              <a:t>superficial spreading melanoma)</a:t>
            </a:r>
            <a:endParaRPr lang="el-GR" altLang="el-GR" sz="2667" dirty="0">
              <a:solidFill>
                <a:srgbClr val="C00000"/>
              </a:solidFill>
              <a:latin typeface="Calibri" panose="020F0502020204030204" pitchFamily="34" charset="0"/>
              <a:cs typeface="Calibri" panose="020F0502020204030204" pitchFamily="34" charset="0"/>
            </a:endParaRPr>
          </a:p>
        </p:txBody>
      </p:sp>
      <p:pic>
        <p:nvPicPr>
          <p:cNvPr id="126980" name="Picture 7" descr="s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356" y="3683000"/>
            <a:ext cx="1563511" cy="12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9" descr="ALEXANDRIS BASILIOS"/>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r="1755"/>
          <a:stretch>
            <a:fillRect/>
          </a:stretch>
        </p:blipFill>
        <p:spPr bwMode="auto">
          <a:xfrm>
            <a:off x="5633156" y="3683001"/>
            <a:ext cx="1625600" cy="123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0" descr="melanom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745" y="4964289"/>
            <a:ext cx="1689100" cy="11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11" descr="KARLIGIOTOU EVGENIA 1"/>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l="1724"/>
          <a:stretch>
            <a:fillRect/>
          </a:stretch>
        </p:blipFill>
        <p:spPr bwMode="auto">
          <a:xfrm>
            <a:off x="7398457" y="4964289"/>
            <a:ext cx="1617133"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4" descr="superf1"/>
          <p:cNvPicPr>
            <a:picLocks noChangeAspect="1" noChangeArrowheads="1"/>
          </p:cNvPicPr>
          <p:nvPr/>
        </p:nvPicPr>
        <p:blipFill>
          <a:blip r:embed="rId6">
            <a:extLst>
              <a:ext uri="{28A0092B-C50C-407E-A947-70E740481C1C}">
                <a14:useLocalDpi xmlns:a14="http://schemas.microsoft.com/office/drawing/2010/main" val="0"/>
              </a:ext>
            </a:extLst>
          </a:blip>
          <a:srcRect b="24706"/>
          <a:stretch>
            <a:fillRect/>
          </a:stretch>
        </p:blipFill>
        <p:spPr bwMode="auto">
          <a:xfrm>
            <a:off x="5659968" y="1636890"/>
            <a:ext cx="323567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540456" y="677333"/>
            <a:ext cx="7772400" cy="1016000"/>
          </a:xfrm>
        </p:spPr>
        <p:txBody>
          <a:bodyPr>
            <a:normAutofit fontScale="90000"/>
          </a:bodyPr>
          <a:lstStyle/>
          <a:p>
            <a:r>
              <a:rPr lang="el-GR" altLang="el-GR" sz="3200" dirty="0">
                <a:solidFill>
                  <a:srgbClr val="0000CC"/>
                </a:solidFill>
                <a:latin typeface="Calibri" panose="020F0502020204030204" pitchFamily="34" charset="0"/>
                <a:cs typeface="Calibri" panose="020F0502020204030204" pitchFamily="34" charset="0"/>
              </a:rPr>
              <a:t>Οζώδες μελάνωμα </a:t>
            </a:r>
            <a:br>
              <a:rPr lang="el-GR" altLang="el-GR" sz="3200" dirty="0">
                <a:solidFill>
                  <a:srgbClr val="0000CC"/>
                </a:solidFill>
                <a:latin typeface="Calibri" panose="020F0502020204030204" pitchFamily="34" charset="0"/>
                <a:cs typeface="Calibri" panose="020F0502020204030204" pitchFamily="34" charset="0"/>
              </a:rPr>
            </a:br>
            <a:r>
              <a:rPr lang="el-GR" altLang="el-GR" sz="3200" dirty="0">
                <a:solidFill>
                  <a:srgbClr val="C00000"/>
                </a:solidFill>
                <a:latin typeface="Calibri" panose="020F0502020204030204" pitchFamily="34" charset="0"/>
                <a:cs typeface="Calibri" panose="020F0502020204030204" pitchFamily="34" charset="0"/>
              </a:rPr>
              <a:t>(</a:t>
            </a:r>
            <a:r>
              <a:rPr lang="en-US" altLang="el-GR" sz="3200" dirty="0">
                <a:solidFill>
                  <a:srgbClr val="C00000"/>
                </a:solidFill>
                <a:latin typeface="Calibri" panose="020F0502020204030204" pitchFamily="34" charset="0"/>
                <a:cs typeface="Calibri" panose="020F0502020204030204" pitchFamily="34" charset="0"/>
              </a:rPr>
              <a:t>nodular melanoma)</a:t>
            </a:r>
            <a:endParaRPr lang="el-GR" altLang="el-GR" sz="3200" dirty="0">
              <a:solidFill>
                <a:srgbClr val="C00000"/>
              </a:solidFill>
              <a:latin typeface="Calibri" panose="020F0502020204030204" pitchFamily="34" charset="0"/>
              <a:cs typeface="Calibri" panose="020F0502020204030204" pitchFamily="34" charset="0"/>
            </a:endParaRPr>
          </a:p>
        </p:txBody>
      </p:sp>
      <p:sp>
        <p:nvSpPr>
          <p:cNvPr id="128003" name="Rectangle 3"/>
          <p:cNvSpPr>
            <a:spLocks noGrp="1" noChangeArrowheads="1"/>
          </p:cNvSpPr>
          <p:nvPr>
            <p:ph type="body" sz="half" idx="1"/>
          </p:nvPr>
        </p:nvSpPr>
        <p:spPr>
          <a:xfrm>
            <a:off x="347134" y="1765301"/>
            <a:ext cx="5631745" cy="4415366"/>
          </a:xfrm>
        </p:spPr>
        <p:txBody>
          <a:bodyPr/>
          <a:lstStyle/>
          <a:p>
            <a:pPr>
              <a:lnSpc>
                <a:spcPct val="170000"/>
              </a:lnSpc>
              <a:buClr>
                <a:srgbClr val="C00000"/>
              </a:buClr>
            </a:pPr>
            <a:r>
              <a:rPr lang="el-GR" altLang="el-GR" sz="2489" dirty="0">
                <a:latin typeface="Calibri" panose="020F0502020204030204" pitchFamily="34" charset="0"/>
                <a:cs typeface="Calibri" panose="020F0502020204030204" pitchFamily="34" charset="0"/>
              </a:rPr>
              <a:t>Συχνότητα</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10-20%</a:t>
            </a:r>
          </a:p>
          <a:p>
            <a:pPr>
              <a:lnSpc>
                <a:spcPct val="130000"/>
              </a:lnSpc>
              <a:buClr>
                <a:srgbClr val="C00000"/>
              </a:buClr>
            </a:pPr>
            <a:r>
              <a:rPr lang="el-GR" altLang="el-GR" sz="2489" dirty="0" err="1">
                <a:latin typeface="Calibri" panose="020F0502020204030204" pitchFamily="34" charset="0"/>
                <a:cs typeface="Calibri" panose="020F0502020204030204" pitchFamily="34" charset="0"/>
              </a:rPr>
              <a:t>Συχνώτερο</a:t>
            </a:r>
            <a:r>
              <a:rPr lang="el-GR" altLang="el-GR" sz="2489" dirty="0">
                <a:latin typeface="Calibri" panose="020F0502020204030204" pitchFamily="34" charset="0"/>
                <a:cs typeface="Calibri" panose="020F0502020204030204" pitchFamily="34" charset="0"/>
              </a:rPr>
              <a:t> σε άνδρες (κορμός)</a:t>
            </a:r>
          </a:p>
          <a:p>
            <a:pPr>
              <a:lnSpc>
                <a:spcPct val="125000"/>
              </a:lnSpc>
              <a:buClr>
                <a:srgbClr val="C00000"/>
              </a:buClr>
            </a:pPr>
            <a:r>
              <a:rPr lang="el-GR" altLang="el-GR" sz="2489" dirty="0">
                <a:latin typeface="Calibri" panose="020F0502020204030204" pitchFamily="34" charset="0"/>
                <a:cs typeface="Calibri" panose="020F0502020204030204" pitchFamily="34" charset="0"/>
              </a:rPr>
              <a:t>Καφέ, μαύρο ή ερυθρό οζίδιο</a:t>
            </a:r>
          </a:p>
          <a:p>
            <a:pPr>
              <a:lnSpc>
                <a:spcPct val="125000"/>
              </a:lnSpc>
              <a:buClr>
                <a:srgbClr val="C00000"/>
              </a:buClr>
            </a:pPr>
            <a:r>
              <a:rPr lang="el-GR" altLang="el-GR" sz="2489" dirty="0">
                <a:latin typeface="Calibri" panose="020F0502020204030204" pitchFamily="34" charset="0"/>
                <a:cs typeface="Calibri" panose="020F0502020204030204" pitchFamily="34" charset="0"/>
              </a:rPr>
              <a:t>Αιμορραγία, εξέλκωση συχνές</a:t>
            </a:r>
          </a:p>
          <a:p>
            <a:pPr>
              <a:buClr>
                <a:srgbClr val="C00000"/>
              </a:buClr>
            </a:pPr>
            <a:r>
              <a:rPr lang="el-GR" altLang="el-GR" sz="2489" dirty="0">
                <a:latin typeface="Calibri" panose="020F0502020204030204" pitchFamily="34" charset="0"/>
                <a:cs typeface="Calibri" panose="020F0502020204030204" pitchFamily="34" charset="0"/>
              </a:rPr>
              <a:t>Κάθετη φάση ανάπτυξης (χωρίς οριζόντια)</a:t>
            </a:r>
          </a:p>
          <a:p>
            <a:pPr>
              <a:buClr>
                <a:srgbClr val="C00000"/>
              </a:buClr>
            </a:pPr>
            <a:r>
              <a:rPr lang="en-US" altLang="el-GR" sz="2489" dirty="0">
                <a:latin typeface="Calibri" panose="020F0502020204030204" pitchFamily="34" charset="0"/>
                <a:cs typeface="Calibri" panose="020F0502020204030204" pitchFamily="34" charset="0"/>
              </a:rPr>
              <a:t>E</a:t>
            </a:r>
            <a:r>
              <a:rPr lang="el-GR" altLang="el-GR" sz="2489" dirty="0" err="1">
                <a:latin typeface="Calibri" panose="020F0502020204030204" pitchFamily="34" charset="0"/>
                <a:cs typeface="Calibri" panose="020F0502020204030204" pitchFamily="34" charset="0"/>
              </a:rPr>
              <a:t>πιθετική</a:t>
            </a:r>
            <a:r>
              <a:rPr lang="el-GR" altLang="el-GR" sz="2489" dirty="0">
                <a:latin typeface="Calibri" panose="020F0502020204030204" pitchFamily="34" charset="0"/>
                <a:cs typeface="Calibri" panose="020F0502020204030204" pitchFamily="34" charset="0"/>
              </a:rPr>
              <a:t> βιολογική συμπεριφορά, πτωχή πρόγνωση</a:t>
            </a:r>
          </a:p>
        </p:txBody>
      </p:sp>
      <p:pic>
        <p:nvPicPr>
          <p:cNvPr id="128004" name="Picture 4" descr="no_2th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057" y="1957212"/>
            <a:ext cx="1792111" cy="153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pic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578" y="1957212"/>
            <a:ext cx="1755422" cy="153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descr="Lesions%20Nodular%20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056" y="3557412"/>
            <a:ext cx="1855611"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7" descr="04103003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8578" y="3557412"/>
            <a:ext cx="169192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12045" y="492478"/>
            <a:ext cx="8458200" cy="1016000"/>
          </a:xfrm>
        </p:spPr>
        <p:txBody>
          <a:bodyPr/>
          <a:lstStyle/>
          <a:p>
            <a:r>
              <a:rPr lang="el-GR" altLang="el-GR" sz="2933" dirty="0">
                <a:solidFill>
                  <a:srgbClr val="0000CC"/>
                </a:solidFill>
                <a:latin typeface="Calibri" panose="020F0502020204030204" pitchFamily="34" charset="0"/>
                <a:cs typeface="Calibri" panose="020F0502020204030204" pitchFamily="34" charset="0"/>
              </a:rPr>
              <a:t>Μελάνωμα τύπου κακοήθους φακής </a:t>
            </a:r>
            <a:br>
              <a:rPr lang="en-US" altLang="el-GR" sz="2933" dirty="0">
                <a:solidFill>
                  <a:srgbClr val="0000CC"/>
                </a:solidFill>
                <a:latin typeface="Calibri" panose="020F0502020204030204" pitchFamily="34" charset="0"/>
                <a:cs typeface="Calibri" panose="020F0502020204030204" pitchFamily="34" charset="0"/>
              </a:rPr>
            </a:br>
            <a:r>
              <a:rPr lang="el-GR" altLang="el-GR" sz="2933" dirty="0">
                <a:solidFill>
                  <a:srgbClr val="C00000"/>
                </a:solidFill>
                <a:latin typeface="Calibri" panose="020F0502020204030204" pitchFamily="34" charset="0"/>
                <a:cs typeface="Calibri" panose="020F0502020204030204" pitchFamily="34" charset="0"/>
              </a:rPr>
              <a:t>(</a:t>
            </a:r>
            <a:r>
              <a:rPr lang="en-US" altLang="el-GR" sz="2933" dirty="0" err="1">
                <a:solidFill>
                  <a:srgbClr val="C00000"/>
                </a:solidFill>
                <a:latin typeface="Calibri" panose="020F0502020204030204" pitchFamily="34" charset="0"/>
                <a:cs typeface="Calibri" panose="020F0502020204030204" pitchFamily="34" charset="0"/>
              </a:rPr>
              <a:t>lentigo</a:t>
            </a:r>
            <a:r>
              <a:rPr lang="en-US" altLang="el-GR" sz="2933" dirty="0">
                <a:solidFill>
                  <a:srgbClr val="C00000"/>
                </a:solidFill>
                <a:latin typeface="Calibri" panose="020F0502020204030204" pitchFamily="34" charset="0"/>
                <a:cs typeface="Calibri" panose="020F0502020204030204" pitchFamily="34" charset="0"/>
              </a:rPr>
              <a:t> </a:t>
            </a:r>
            <a:r>
              <a:rPr lang="en-US" altLang="el-GR" sz="2933" dirty="0" err="1">
                <a:solidFill>
                  <a:srgbClr val="C00000"/>
                </a:solidFill>
                <a:latin typeface="Calibri" panose="020F0502020204030204" pitchFamily="34" charset="0"/>
                <a:cs typeface="Calibri" panose="020F0502020204030204" pitchFamily="34" charset="0"/>
              </a:rPr>
              <a:t>maligna</a:t>
            </a:r>
            <a:r>
              <a:rPr lang="en-US" altLang="el-GR" sz="2933" dirty="0">
                <a:solidFill>
                  <a:srgbClr val="C00000"/>
                </a:solidFill>
                <a:latin typeface="Calibri" panose="020F0502020204030204" pitchFamily="34" charset="0"/>
                <a:cs typeface="Calibri" panose="020F0502020204030204" pitchFamily="34" charset="0"/>
              </a:rPr>
              <a:t> melanoma)</a:t>
            </a:r>
            <a:endParaRPr lang="el-GR" altLang="el-GR" sz="2933" dirty="0">
              <a:solidFill>
                <a:srgbClr val="C00000"/>
              </a:solidFill>
              <a:latin typeface="Calibri" panose="020F0502020204030204" pitchFamily="34" charset="0"/>
              <a:cs typeface="Calibri" panose="020F0502020204030204" pitchFamily="34" charset="0"/>
            </a:endParaRPr>
          </a:p>
        </p:txBody>
      </p:sp>
      <p:sp>
        <p:nvSpPr>
          <p:cNvPr id="129027" name="Rectangle 3"/>
          <p:cNvSpPr>
            <a:spLocks noGrp="1" noChangeArrowheads="1"/>
          </p:cNvSpPr>
          <p:nvPr>
            <p:ph type="body" sz="half" idx="1"/>
          </p:nvPr>
        </p:nvSpPr>
        <p:spPr>
          <a:xfrm>
            <a:off x="475545" y="1765300"/>
            <a:ext cx="5312833" cy="4361744"/>
          </a:xfrm>
        </p:spPr>
        <p:txBody>
          <a:bodyPr>
            <a:normAutofit lnSpcReduction="10000"/>
          </a:bodyPr>
          <a:lstStyle/>
          <a:p>
            <a:pPr marL="0" indent="0">
              <a:spcBef>
                <a:spcPts val="0"/>
              </a:spcBef>
              <a:buClr>
                <a:srgbClr val="C00000"/>
              </a:buCl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Συχνότητα: 5-10%</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Ηλικία</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εμφάνισης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60-70 έτη</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Θέση</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εντόπισης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πρόσωπο, κεφαλή</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l-GR" altLang="el-GR" sz="2489" dirty="0">
                <a:latin typeface="Calibri" panose="020F0502020204030204" pitchFamily="34" charset="0"/>
                <a:cs typeface="Calibri" panose="020F0502020204030204" pitchFamily="34" charset="0"/>
              </a:rPr>
              <a:t> </a:t>
            </a:r>
            <a:r>
              <a:rPr lang="el-GR" altLang="el-GR" sz="2489" dirty="0" err="1">
                <a:latin typeface="Calibri" panose="020F0502020204030204" pitchFamily="34" charset="0"/>
                <a:cs typeface="Calibri" panose="020F0502020204030204" pitchFamily="34" charset="0"/>
              </a:rPr>
              <a:t>Προυπάρχει</a:t>
            </a:r>
            <a:r>
              <a:rPr lang="el-GR" altLang="el-GR" sz="2489" dirty="0">
                <a:latin typeface="Calibri" panose="020F0502020204030204" pitchFamily="34" charset="0"/>
                <a:cs typeface="Calibri" panose="020F0502020204030204" pitchFamily="34" charset="0"/>
              </a:rPr>
              <a:t> μία χρόνια άτυπα επεκτεινόμενη κηλίδα (κακοήθης φακή) (&gt;10-15 χρόνια)</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l-GR" altLang="el-GR" sz="2489" dirty="0">
                <a:latin typeface="Calibri" panose="020F0502020204030204" pitchFamily="34" charset="0"/>
                <a:cs typeface="Calibri" panose="020F0502020204030204" pitchFamily="34" charset="0"/>
              </a:rPr>
              <a:t> Μελάνωμα</a:t>
            </a: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ανάπτυξη οζιδίου πάνω στη κηλίδα</a:t>
            </a:r>
          </a:p>
        </p:txBody>
      </p:sp>
      <p:pic>
        <p:nvPicPr>
          <p:cNvPr id="129028" name="Picture 4" descr="~AUT0016"/>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6172200" y="4645378"/>
            <a:ext cx="2688167" cy="1728612"/>
          </a:xfrm>
          <a:noFill/>
        </p:spPr>
      </p:pic>
      <p:pic>
        <p:nvPicPr>
          <p:cNvPr id="129029" name="Picture 4" descr="lenti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912534"/>
            <a:ext cx="2688167" cy="166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9" descr="loadBinary.jpg"/>
          <p:cNvPicPr>
            <a:picLocks noChangeAspect="1"/>
          </p:cNvPicPr>
          <p:nvPr/>
        </p:nvPicPr>
        <p:blipFill>
          <a:blip r:embed="rId4">
            <a:extLst>
              <a:ext uri="{28A0092B-C50C-407E-A947-70E740481C1C}">
                <a14:useLocalDpi xmlns:a14="http://schemas.microsoft.com/office/drawing/2010/main" val="0"/>
              </a:ext>
            </a:extLst>
          </a:blip>
          <a:srcRect r="10417" b="5128"/>
          <a:stretch>
            <a:fillRect/>
          </a:stretch>
        </p:blipFill>
        <p:spPr bwMode="auto">
          <a:xfrm>
            <a:off x="5788378" y="1636889"/>
            <a:ext cx="1855612" cy="11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10" descr="melanoma_81.jpg"/>
          <p:cNvPicPr>
            <a:picLocks noChangeAspect="1"/>
          </p:cNvPicPr>
          <p:nvPr/>
        </p:nvPicPr>
        <p:blipFill>
          <a:blip r:embed="rId5" cstate="print">
            <a:extLst>
              <a:ext uri="{28A0092B-C50C-407E-A947-70E740481C1C}">
                <a14:useLocalDpi xmlns:a14="http://schemas.microsoft.com/office/drawing/2010/main" val="0"/>
              </a:ext>
            </a:extLst>
          </a:blip>
          <a:srcRect l="21297" b="32150"/>
          <a:stretch>
            <a:fillRect/>
          </a:stretch>
        </p:blipFill>
        <p:spPr bwMode="auto">
          <a:xfrm>
            <a:off x="7643990" y="1636889"/>
            <a:ext cx="1344788"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65667" y="357011"/>
            <a:ext cx="8458200" cy="1016001"/>
          </a:xfrm>
        </p:spPr>
        <p:txBody>
          <a:bodyPr/>
          <a:lstStyle/>
          <a:p>
            <a:r>
              <a:rPr lang="el-GR" altLang="el-GR" sz="2933" dirty="0">
                <a:solidFill>
                  <a:srgbClr val="0000CC"/>
                </a:solidFill>
                <a:latin typeface="Calibri" panose="020F0502020204030204" pitchFamily="34" charset="0"/>
                <a:cs typeface="Calibri" panose="020F0502020204030204" pitchFamily="34" charset="0"/>
              </a:rPr>
              <a:t>Μελάνωμα άκρων</a:t>
            </a:r>
            <a:br>
              <a:rPr lang="en-US" altLang="el-GR" sz="2933" dirty="0">
                <a:solidFill>
                  <a:srgbClr val="0000CC"/>
                </a:solidFill>
                <a:latin typeface="Calibri" panose="020F0502020204030204" pitchFamily="34" charset="0"/>
                <a:cs typeface="Calibri" panose="020F0502020204030204" pitchFamily="34" charset="0"/>
              </a:rPr>
            </a:br>
            <a:r>
              <a:rPr lang="el-GR" altLang="el-GR" sz="2933" dirty="0">
                <a:solidFill>
                  <a:srgbClr val="C00000"/>
                </a:solidFill>
                <a:latin typeface="Calibri" panose="020F0502020204030204" pitchFamily="34" charset="0"/>
                <a:cs typeface="Calibri" panose="020F0502020204030204" pitchFamily="34" charset="0"/>
              </a:rPr>
              <a:t>(</a:t>
            </a:r>
            <a:r>
              <a:rPr lang="en-US" altLang="el-GR" sz="2933" dirty="0" err="1">
                <a:solidFill>
                  <a:srgbClr val="C00000"/>
                </a:solidFill>
                <a:latin typeface="Calibri" panose="020F0502020204030204" pitchFamily="34" charset="0"/>
                <a:cs typeface="Calibri" panose="020F0502020204030204" pitchFamily="34" charset="0"/>
              </a:rPr>
              <a:t>acral</a:t>
            </a:r>
            <a:r>
              <a:rPr lang="en-US" altLang="el-GR" sz="2933" dirty="0">
                <a:solidFill>
                  <a:srgbClr val="C00000"/>
                </a:solidFill>
                <a:latin typeface="Calibri" panose="020F0502020204030204" pitchFamily="34" charset="0"/>
                <a:cs typeface="Calibri" panose="020F0502020204030204" pitchFamily="34" charset="0"/>
              </a:rPr>
              <a:t> melanoma)</a:t>
            </a:r>
            <a:endParaRPr lang="el-GR" altLang="el-GR" sz="2933" dirty="0">
              <a:solidFill>
                <a:srgbClr val="C00000"/>
              </a:solidFill>
              <a:latin typeface="Calibri" panose="020F0502020204030204" pitchFamily="34" charset="0"/>
              <a:cs typeface="Calibri" panose="020F0502020204030204" pitchFamily="34" charset="0"/>
            </a:endParaRPr>
          </a:p>
        </p:txBody>
      </p:sp>
      <p:sp>
        <p:nvSpPr>
          <p:cNvPr id="130051" name="Rectangle 3"/>
          <p:cNvSpPr>
            <a:spLocks noGrp="1" noChangeArrowheads="1"/>
          </p:cNvSpPr>
          <p:nvPr>
            <p:ph type="body" sz="half" idx="1"/>
          </p:nvPr>
        </p:nvSpPr>
        <p:spPr>
          <a:xfrm>
            <a:off x="475545" y="1765300"/>
            <a:ext cx="5312833" cy="4361744"/>
          </a:xfrm>
        </p:spPr>
        <p:txBody>
          <a:bodyPr>
            <a:normAutofit fontScale="92500"/>
          </a:bodyPr>
          <a:lstStyle/>
          <a:p>
            <a:pPr marL="0" indent="0">
              <a:spcBef>
                <a:spcPts val="0"/>
              </a:spcBef>
              <a:buClr>
                <a:srgbClr val="C00000"/>
              </a:buCl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Συχνότητα: 5-10%</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l-GR" altLang="el-GR" sz="2489" dirty="0">
                <a:latin typeface="Calibri" panose="020F0502020204030204" pitchFamily="34" charset="0"/>
                <a:cs typeface="Calibri" panose="020F0502020204030204" pitchFamily="34" charset="0"/>
              </a:rPr>
              <a:t> Συχνότερος τύπος σε άτομα κίτρινης και μαύρης φυλής</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Άνδρες &gt; γυναίκες</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n-US" altLang="el-GR" sz="2489"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Θέση</a:t>
            </a:r>
            <a:r>
              <a:rPr lang="el-GR" altLang="el-GR" sz="2489" b="1" dirty="0">
                <a:latin typeface="Calibri" panose="020F0502020204030204" pitchFamily="34" charset="0"/>
                <a:cs typeface="Calibri" panose="020F0502020204030204" pitchFamily="34" charset="0"/>
              </a:rPr>
              <a:t> </a:t>
            </a:r>
            <a:r>
              <a:rPr lang="el-GR" altLang="el-GR" sz="2489" dirty="0">
                <a:latin typeface="Calibri" panose="020F0502020204030204" pitchFamily="34" charset="0"/>
                <a:cs typeface="Calibri" panose="020F0502020204030204" pitchFamily="34" charset="0"/>
              </a:rPr>
              <a:t>εντόπισης</a:t>
            </a:r>
            <a:r>
              <a:rPr lang="el-GR" altLang="el-GR" sz="2489" b="1" dirty="0">
                <a:latin typeface="Calibri" panose="020F0502020204030204" pitchFamily="34" charset="0"/>
                <a:cs typeface="Calibri" panose="020F0502020204030204" pitchFamily="34" charset="0"/>
              </a:rPr>
              <a:t>:</a:t>
            </a:r>
            <a:r>
              <a:rPr lang="el-GR" altLang="el-GR" sz="2489" dirty="0">
                <a:latin typeface="Calibri" panose="020F0502020204030204" pitchFamily="34" charset="0"/>
                <a:cs typeface="Calibri" panose="020F0502020204030204" pitchFamily="34" charset="0"/>
              </a:rPr>
              <a:t> παλάμες/πέλματα,  </a:t>
            </a:r>
          </a:p>
          <a:p>
            <a:pPr marL="0" indent="0">
              <a:spcBef>
                <a:spcPts val="0"/>
              </a:spcBef>
              <a:buClr>
                <a:srgbClr val="C00000"/>
              </a:buClr>
              <a:buNone/>
            </a:pPr>
            <a:r>
              <a:rPr lang="el-GR" altLang="el-GR" sz="2489" dirty="0">
                <a:latin typeface="Calibri" panose="020F0502020204030204" pitchFamily="34" charset="0"/>
                <a:cs typeface="Calibri" panose="020F0502020204030204" pitchFamily="34" charset="0"/>
              </a:rPr>
              <a:t>   </a:t>
            </a:r>
            <a:r>
              <a:rPr lang="el-GR" altLang="el-GR" sz="2489" dirty="0" err="1">
                <a:latin typeface="Calibri" panose="020F0502020204030204" pitchFamily="34" charset="0"/>
                <a:cs typeface="Calibri" panose="020F0502020204030204" pitchFamily="34" charset="0"/>
              </a:rPr>
              <a:t>υπονύχιο</a:t>
            </a:r>
            <a:endParaRPr lang="en-US" altLang="el-GR" sz="2489" dirty="0">
              <a:latin typeface="Calibri" panose="020F0502020204030204" pitchFamily="34" charset="0"/>
              <a:cs typeface="Calibri" panose="020F0502020204030204" pitchFamily="34" charset="0"/>
            </a:endParaRPr>
          </a:p>
          <a:p>
            <a:pPr marL="0" indent="0">
              <a:spcBef>
                <a:spcPts val="0"/>
              </a:spcBef>
              <a:buClr>
                <a:srgbClr val="C00000"/>
              </a:buClr>
              <a:buNone/>
            </a:pPr>
            <a:endParaRPr lang="el-GR" altLang="el-GR" sz="2489" dirty="0">
              <a:latin typeface="Calibri" panose="020F0502020204030204" pitchFamily="34" charset="0"/>
              <a:cs typeface="Calibri" panose="020F0502020204030204" pitchFamily="34" charset="0"/>
            </a:endParaRPr>
          </a:p>
          <a:p>
            <a:pPr marL="0" indent="0">
              <a:spcBef>
                <a:spcPts val="0"/>
              </a:spcBef>
              <a:buClr>
                <a:srgbClr val="C00000"/>
              </a:buClr>
            </a:pPr>
            <a:r>
              <a:rPr lang="el-GR" altLang="el-GR" sz="2489" dirty="0">
                <a:latin typeface="Calibri" panose="020F0502020204030204" pitchFamily="34" charset="0"/>
                <a:cs typeface="Calibri" panose="020F0502020204030204" pitchFamily="34" charset="0"/>
              </a:rPr>
              <a:t> </a:t>
            </a:r>
            <a:r>
              <a:rPr lang="el-GR" altLang="el-GR" sz="2489" dirty="0" err="1">
                <a:latin typeface="Calibri" panose="020F0502020204030204" pitchFamily="34" charset="0"/>
                <a:cs typeface="Calibri" panose="020F0502020204030204" pitchFamily="34" charset="0"/>
              </a:rPr>
              <a:t>Ετερόχρωμη</a:t>
            </a:r>
            <a:r>
              <a:rPr lang="el-GR" altLang="el-GR" sz="2489" dirty="0">
                <a:latin typeface="Calibri" panose="020F0502020204030204" pitchFamily="34" charset="0"/>
                <a:cs typeface="Calibri" panose="020F0502020204030204" pitchFamily="34" charset="0"/>
              </a:rPr>
              <a:t> κηλίδα με ανώμαλη περιφέρεια γύρω από επηρμένο κέντρο</a:t>
            </a:r>
          </a:p>
          <a:p>
            <a:pPr marL="0" indent="0">
              <a:buClr>
                <a:srgbClr val="FF3300"/>
              </a:buClr>
              <a:buNone/>
            </a:pPr>
            <a:endParaRPr lang="el-GR" altLang="el-GR" sz="2489" dirty="0"/>
          </a:p>
        </p:txBody>
      </p:sp>
      <p:pic>
        <p:nvPicPr>
          <p:cNvPr id="130052" name="Picture 3" descr="~AUT0010"/>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5978878" y="1381478"/>
            <a:ext cx="2944988" cy="14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4" descr="mel6"/>
          <p:cNvPicPr>
            <a:picLocks noChangeAspect="1" noChangeArrowheads="1"/>
          </p:cNvPicPr>
          <p:nvPr/>
        </p:nvPicPr>
        <p:blipFill>
          <a:blip r:embed="rId3">
            <a:lum bright="6000"/>
            <a:extLst>
              <a:ext uri="{28A0092B-C50C-407E-A947-70E740481C1C}">
                <a14:useLocalDpi xmlns:a14="http://schemas.microsoft.com/office/drawing/2010/main" val="0"/>
              </a:ext>
            </a:extLst>
          </a:blip>
          <a:srcRect l="14999" r="16667"/>
          <a:stretch>
            <a:fillRect/>
          </a:stretch>
        </p:blipFill>
        <p:spPr bwMode="auto">
          <a:xfrm>
            <a:off x="5980290" y="4389967"/>
            <a:ext cx="2944989" cy="185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11" descr="loadBinary.jpg"/>
          <p:cNvPicPr>
            <a:picLocks noChangeAspect="1"/>
          </p:cNvPicPr>
          <p:nvPr/>
        </p:nvPicPr>
        <p:blipFill>
          <a:blip r:embed="rId4">
            <a:extLst>
              <a:ext uri="{28A0092B-C50C-407E-A947-70E740481C1C}">
                <a14:useLocalDpi xmlns:a14="http://schemas.microsoft.com/office/drawing/2010/main" val="0"/>
              </a:ext>
            </a:extLst>
          </a:blip>
          <a:srcRect r="7475"/>
          <a:stretch>
            <a:fillRect/>
          </a:stretch>
        </p:blipFill>
        <p:spPr bwMode="auto">
          <a:xfrm>
            <a:off x="5980289" y="2853267"/>
            <a:ext cx="2943578" cy="153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548923"/>
            <a:ext cx="7772400" cy="831144"/>
          </a:xfrm>
        </p:spPr>
        <p:txBody>
          <a:bodyPr/>
          <a:lstStyle/>
          <a:p>
            <a:r>
              <a:rPr lang="el-GR" altLang="el-GR" sz="2933" dirty="0" err="1">
                <a:solidFill>
                  <a:srgbClr val="0000CC"/>
                </a:solidFill>
                <a:latin typeface="Calibri" panose="020F0502020204030204" pitchFamily="34" charset="0"/>
                <a:cs typeface="Calibri" panose="020F0502020204030204" pitchFamily="34" charset="0"/>
              </a:rPr>
              <a:t>Υπονύχιο</a:t>
            </a:r>
            <a:r>
              <a:rPr lang="el-GR" altLang="el-GR" sz="2933" dirty="0">
                <a:solidFill>
                  <a:srgbClr val="0000CC"/>
                </a:solidFill>
                <a:latin typeface="Calibri" panose="020F0502020204030204" pitchFamily="34" charset="0"/>
                <a:cs typeface="Calibri" panose="020F0502020204030204" pitchFamily="34" charset="0"/>
              </a:rPr>
              <a:t> μελάνωμα</a:t>
            </a:r>
          </a:p>
        </p:txBody>
      </p:sp>
      <p:sp>
        <p:nvSpPr>
          <p:cNvPr id="131075" name="Rectangle 3"/>
          <p:cNvSpPr txBox="1">
            <a:spLocks noChangeArrowheads="1"/>
          </p:cNvSpPr>
          <p:nvPr/>
        </p:nvSpPr>
        <p:spPr bwMode="auto">
          <a:xfrm>
            <a:off x="3947914" y="1508787"/>
            <a:ext cx="495582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Clr>
                <a:srgbClr val="C00000"/>
              </a:buClr>
            </a:pPr>
            <a:r>
              <a:rPr lang="el-GR" altLang="el-GR" sz="2489" dirty="0">
                <a:solidFill>
                  <a:srgbClr val="000000"/>
                </a:solidFill>
                <a:latin typeface="Calibri" panose="020F0502020204030204" pitchFamily="34" charset="0"/>
                <a:cs typeface="Calibri" panose="020F0502020204030204" pitchFamily="34" charset="0"/>
              </a:rPr>
              <a:t> Εμφανίζεται ως μία επιμήκη </a:t>
            </a:r>
            <a:r>
              <a:rPr lang="el-GR" altLang="el-GR" sz="2489" dirty="0" err="1">
                <a:solidFill>
                  <a:srgbClr val="000000"/>
                </a:solidFill>
                <a:latin typeface="Calibri" panose="020F0502020204030204" pitchFamily="34" charset="0"/>
                <a:cs typeface="Calibri" panose="020F0502020204030204" pitchFamily="34" charset="0"/>
              </a:rPr>
              <a:t>μελανονυχία</a:t>
            </a:r>
            <a:r>
              <a:rPr lang="el-GR" altLang="el-GR" sz="2489" dirty="0">
                <a:solidFill>
                  <a:srgbClr val="000000"/>
                </a:solidFill>
                <a:latin typeface="Calibri" panose="020F0502020204030204" pitchFamily="34" charset="0"/>
                <a:cs typeface="Calibri" panose="020F0502020204030204" pitchFamily="34" charset="0"/>
              </a:rPr>
              <a:t> με διάμετρο &gt;3 χιλ, χρωματική ετερογένεια</a:t>
            </a:r>
          </a:p>
          <a:p>
            <a:pPr>
              <a:buClr>
                <a:srgbClr val="C00000"/>
              </a:buClr>
            </a:pPr>
            <a:endParaRPr lang="el-GR" altLang="el-GR" sz="1244" dirty="0">
              <a:solidFill>
                <a:srgbClr val="000000"/>
              </a:solidFill>
              <a:latin typeface="Calibri" panose="020F0502020204030204" pitchFamily="34" charset="0"/>
              <a:cs typeface="Calibri" panose="020F0502020204030204" pitchFamily="34" charset="0"/>
            </a:endParaRPr>
          </a:p>
          <a:p>
            <a:pPr>
              <a:buClr>
                <a:srgbClr val="C00000"/>
              </a:buClr>
            </a:pPr>
            <a:r>
              <a:rPr lang="el-GR" altLang="el-GR" sz="2489" dirty="0">
                <a:solidFill>
                  <a:srgbClr val="000000"/>
                </a:solidFill>
                <a:latin typeface="Calibri" panose="020F0502020204030204" pitchFamily="34" charset="0"/>
                <a:cs typeface="Calibri" panose="020F0502020204030204" pitchFamily="34" charset="0"/>
              </a:rPr>
              <a:t> Συχνότερο στον αντίχειρα ή το μεγάλα δάκτυλα των ποδιών</a:t>
            </a:r>
          </a:p>
          <a:p>
            <a:pPr>
              <a:buClr>
                <a:srgbClr val="C00000"/>
              </a:buClr>
            </a:pPr>
            <a:endParaRPr lang="el-GR" altLang="el-GR" sz="1422" dirty="0">
              <a:solidFill>
                <a:srgbClr val="000000"/>
              </a:solidFill>
              <a:latin typeface="Calibri" panose="020F0502020204030204" pitchFamily="34" charset="0"/>
              <a:cs typeface="Calibri" panose="020F0502020204030204" pitchFamily="34" charset="0"/>
            </a:endParaRPr>
          </a:p>
          <a:p>
            <a:pPr>
              <a:lnSpc>
                <a:spcPct val="130000"/>
              </a:lnSpc>
              <a:buClr>
                <a:srgbClr val="C00000"/>
              </a:buClr>
            </a:pPr>
            <a:r>
              <a:rPr lang="el-GR" altLang="el-GR" sz="2489" dirty="0">
                <a:solidFill>
                  <a:srgbClr val="000000"/>
                </a:solidFill>
                <a:latin typeface="Calibri" panose="020F0502020204030204" pitchFamily="34" charset="0"/>
                <a:cs typeface="Calibri" panose="020F0502020204030204" pitchFamily="34" charset="0"/>
              </a:rPr>
              <a:t> Διάχυση στο δέρμα γύρω από το νύχι</a:t>
            </a:r>
            <a:r>
              <a:rPr lang="en-US" altLang="el-GR" sz="2489" dirty="0">
                <a:solidFill>
                  <a:srgbClr val="000000"/>
                </a:solidFill>
                <a:latin typeface="Calibri" panose="020F0502020204030204" pitchFamily="34" charset="0"/>
                <a:cs typeface="Calibri" panose="020F0502020204030204" pitchFamily="34" charset="0"/>
              </a:rPr>
              <a:t> (</a:t>
            </a:r>
            <a:r>
              <a:rPr lang="el-GR" altLang="el-GR" sz="2489" dirty="0">
                <a:solidFill>
                  <a:srgbClr val="000000"/>
                </a:solidFill>
                <a:latin typeface="Calibri" panose="020F0502020204030204" pitchFamily="34" charset="0"/>
                <a:cs typeface="Calibri" panose="020F0502020204030204" pitchFamily="34" charset="0"/>
              </a:rPr>
              <a:t>σημείο </a:t>
            </a:r>
            <a:r>
              <a:rPr lang="en-US" altLang="el-GR" sz="2489" dirty="0">
                <a:solidFill>
                  <a:srgbClr val="000000"/>
                </a:solidFill>
                <a:latin typeface="Calibri" panose="020F0502020204030204" pitchFamily="34" charset="0"/>
                <a:cs typeface="Calibri" panose="020F0502020204030204" pitchFamily="34" charset="0"/>
              </a:rPr>
              <a:t>Hutchinson)</a:t>
            </a:r>
            <a:endParaRPr lang="el-GR" altLang="el-GR" sz="2489" dirty="0">
              <a:solidFill>
                <a:srgbClr val="000000"/>
              </a:solidFill>
              <a:latin typeface="Calibri" panose="020F0502020204030204" pitchFamily="34" charset="0"/>
              <a:cs typeface="Calibri" panose="020F0502020204030204" pitchFamily="34" charset="0"/>
            </a:endParaRPr>
          </a:p>
        </p:txBody>
      </p:sp>
      <p:pic>
        <p:nvPicPr>
          <p:cNvPr id="131076" name="Picture 6" descr="nailsfi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45" y="1381478"/>
            <a:ext cx="3225800" cy="469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Oval 7"/>
          <p:cNvSpPr>
            <a:spLocks noChangeArrowheads="1"/>
          </p:cNvSpPr>
          <p:nvPr/>
        </p:nvSpPr>
        <p:spPr bwMode="auto">
          <a:xfrm>
            <a:off x="1243190" y="3941234"/>
            <a:ext cx="1408289" cy="832556"/>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l-GR" altLang="el-GR" sz="1244">
              <a:solidFill>
                <a:srgbClr val="000000"/>
              </a:solidFill>
              <a:latin typeface="Arial" pitchFamily="34" charset="0"/>
            </a:endParaRPr>
          </a:p>
        </p:txBody>
      </p:sp>
      <p:pic>
        <p:nvPicPr>
          <p:cNvPr id="107528" name="Picture 7" descr="lymph-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55" y="2341034"/>
            <a:ext cx="2816578" cy="249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107528"/>
                                        </p:tgtEl>
                                        <p:attrNameLst>
                                          <p:attrName>style.visibility</p:attrName>
                                        </p:attrNameLst>
                                      </p:cBhvr>
                                      <p:to>
                                        <p:strVal val="visible"/>
                                      </p:to>
                                    </p:set>
                                    <p:animEffect transition="in" filter="blinds(horizontal)">
                                      <p:cBhvr>
                                        <p:cTn id="11" dur="500"/>
                                        <p:tgtEl>
                                          <p:spTgt spid="107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03956" y="612422"/>
            <a:ext cx="7772400" cy="769056"/>
          </a:xfrm>
        </p:spPr>
        <p:txBody>
          <a:bodyPr/>
          <a:lstStyle/>
          <a:p>
            <a:r>
              <a:rPr lang="el-GR" altLang="el-GR" sz="3200" dirty="0">
                <a:solidFill>
                  <a:srgbClr val="0000CC"/>
                </a:solidFill>
                <a:latin typeface="Calibri" panose="020F0502020204030204" pitchFamily="34" charset="0"/>
                <a:cs typeface="Calibri" panose="020F0502020204030204" pitchFamily="34" charset="0"/>
              </a:rPr>
              <a:t>Πώς διαγιγνώσκουμε το μελάνωμα? </a:t>
            </a:r>
          </a:p>
        </p:txBody>
      </p:sp>
      <p:sp>
        <p:nvSpPr>
          <p:cNvPr id="133123" name="Rectangle 3"/>
          <p:cNvSpPr>
            <a:spLocks noGrp="1" noChangeArrowheads="1"/>
          </p:cNvSpPr>
          <p:nvPr>
            <p:ph type="body" idx="1"/>
          </p:nvPr>
        </p:nvSpPr>
        <p:spPr>
          <a:xfrm>
            <a:off x="1116190" y="1508479"/>
            <a:ext cx="7615766" cy="3969455"/>
          </a:xfrm>
        </p:spPr>
        <p:txBody>
          <a:bodyPr>
            <a:normAutofit fontScale="92500"/>
          </a:bodyPr>
          <a:lstStyle/>
          <a:p>
            <a:pPr>
              <a:lnSpc>
                <a:spcPct val="120000"/>
              </a:lnSpc>
              <a:buClr>
                <a:srgbClr val="C00000"/>
              </a:buClr>
            </a:pPr>
            <a:r>
              <a:rPr lang="en-US" altLang="el-GR" dirty="0">
                <a:solidFill>
                  <a:srgbClr val="C00000"/>
                </a:solidFill>
                <a:latin typeface="Calibri" pitchFamily="34" charset="0"/>
                <a:cs typeface="Calibri" pitchFamily="34" charset="0"/>
              </a:rPr>
              <a:t>I</a:t>
            </a:r>
            <a:r>
              <a:rPr lang="el-GR" altLang="el-GR" dirty="0" err="1">
                <a:solidFill>
                  <a:srgbClr val="C00000"/>
                </a:solidFill>
                <a:latin typeface="Calibri" pitchFamily="34" charset="0"/>
                <a:cs typeface="Calibri" pitchFamily="34" charset="0"/>
              </a:rPr>
              <a:t>στορικό</a:t>
            </a:r>
            <a:r>
              <a:rPr lang="el-GR" altLang="el-GR" dirty="0">
                <a:latin typeface="Calibri" pitchFamily="34" charset="0"/>
                <a:cs typeface="Calibri" pitchFamily="34" charset="0"/>
              </a:rPr>
              <a:t> (αλλαγή, συμπτώματα, παράγοντες κινδύνου, οικογενειακό ιστορικό)</a:t>
            </a:r>
          </a:p>
          <a:p>
            <a:pPr>
              <a:lnSpc>
                <a:spcPct val="120000"/>
              </a:lnSpc>
              <a:buClr>
                <a:srgbClr val="C00000"/>
              </a:buClr>
            </a:pPr>
            <a:r>
              <a:rPr lang="el-GR" altLang="el-GR" dirty="0">
                <a:solidFill>
                  <a:srgbClr val="C00000"/>
                </a:solidFill>
                <a:latin typeface="Calibri" pitchFamily="34" charset="0"/>
                <a:cs typeface="Calibri" pitchFamily="34" charset="0"/>
              </a:rPr>
              <a:t>Κλινική εξέταση</a:t>
            </a:r>
          </a:p>
          <a:p>
            <a:pPr>
              <a:lnSpc>
                <a:spcPct val="120000"/>
              </a:lnSpc>
              <a:buClr>
                <a:srgbClr val="C00000"/>
              </a:buClr>
            </a:pPr>
            <a:r>
              <a:rPr lang="el-GR" altLang="el-GR" dirty="0" err="1">
                <a:solidFill>
                  <a:srgbClr val="C00000"/>
                </a:solidFill>
                <a:latin typeface="Calibri" pitchFamily="34" charset="0"/>
                <a:cs typeface="Calibri" pitchFamily="34" charset="0"/>
              </a:rPr>
              <a:t>Δερματοσκόπηση</a:t>
            </a:r>
            <a:endParaRPr lang="el-GR" altLang="el-GR" dirty="0">
              <a:solidFill>
                <a:srgbClr val="C00000"/>
              </a:solidFill>
              <a:latin typeface="Calibri" pitchFamily="34" charset="0"/>
              <a:cs typeface="Calibri" pitchFamily="34" charset="0"/>
            </a:endParaRPr>
          </a:p>
          <a:p>
            <a:pPr>
              <a:lnSpc>
                <a:spcPct val="120000"/>
              </a:lnSpc>
              <a:buClr>
                <a:srgbClr val="C00000"/>
              </a:buClr>
            </a:pPr>
            <a:r>
              <a:rPr lang="el-GR" altLang="el-GR" dirty="0">
                <a:solidFill>
                  <a:srgbClr val="C00000"/>
                </a:solidFill>
                <a:latin typeface="Calibri" pitchFamily="34" charset="0"/>
                <a:cs typeface="Calibri" pitchFamily="34" charset="0"/>
              </a:rPr>
              <a:t>Νεώτερες διαγνωστικές τεχνικές </a:t>
            </a:r>
            <a:r>
              <a:rPr lang="el-GR" altLang="el-GR" sz="2133" dirty="0">
                <a:latin typeface="Calibri" pitchFamily="34" charset="0"/>
                <a:cs typeface="Calibri" pitchFamily="34" charset="0"/>
              </a:rPr>
              <a:t>(</a:t>
            </a:r>
            <a:r>
              <a:rPr lang="en-US" altLang="el-GR" sz="2133" dirty="0">
                <a:latin typeface="Calibri" pitchFamily="34" charset="0"/>
                <a:cs typeface="Calibri" pitchFamily="34" charset="0"/>
              </a:rPr>
              <a:t>In Vivo Confocal Microscopy</a:t>
            </a:r>
            <a:r>
              <a:rPr lang="el-GR" altLang="el-GR" sz="2133" dirty="0">
                <a:latin typeface="Calibri" pitchFamily="34" charset="0"/>
                <a:cs typeface="Calibri" pitchFamily="34" charset="0"/>
              </a:rPr>
              <a:t>, </a:t>
            </a:r>
            <a:r>
              <a:rPr lang="en-US" altLang="el-GR" sz="2133" dirty="0">
                <a:latin typeface="Calibri" pitchFamily="34" charset="0"/>
                <a:cs typeface="Calibri" pitchFamily="34" charset="0"/>
              </a:rPr>
              <a:t>Optical Coherence Tomography</a:t>
            </a:r>
            <a:r>
              <a:rPr lang="el-GR" altLang="el-GR" sz="2133" dirty="0">
                <a:latin typeface="Calibri" pitchFamily="34" charset="0"/>
                <a:cs typeface="Calibri" pitchFamily="34" charset="0"/>
              </a:rPr>
              <a:t>, </a:t>
            </a:r>
            <a:r>
              <a:rPr lang="en-US" altLang="el-GR" sz="2133" dirty="0">
                <a:latin typeface="Calibri" pitchFamily="34" charset="0"/>
                <a:cs typeface="Calibri" pitchFamily="34" charset="0"/>
              </a:rPr>
              <a:t>Electrical Impedance and Ultrasound</a:t>
            </a:r>
            <a:r>
              <a:rPr lang="el-GR" altLang="el-GR" sz="2133" dirty="0">
                <a:latin typeface="Calibri" pitchFamily="34" charset="0"/>
                <a:cs typeface="Calibri" pitchFamily="34" charset="0"/>
              </a:rPr>
              <a:t>)</a:t>
            </a:r>
            <a:endParaRPr lang="en-US" altLang="el-GR" sz="2133" dirty="0">
              <a:latin typeface="Calibri" pitchFamily="34" charset="0"/>
              <a:cs typeface="Calibri" pitchFamily="34" charset="0"/>
            </a:endParaRPr>
          </a:p>
          <a:p>
            <a:pPr>
              <a:lnSpc>
                <a:spcPct val="120000"/>
              </a:lnSpc>
              <a:buClr>
                <a:srgbClr val="C00000"/>
              </a:buClr>
            </a:pPr>
            <a:endParaRPr lang="el-GR" altLang="el-GR" dirty="0">
              <a:solidFill>
                <a:srgbClr val="C00000"/>
              </a:solidFill>
              <a:latin typeface="Calibri" pitchFamily="34" charset="0"/>
              <a:cs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54193" y="428780"/>
            <a:ext cx="7473244" cy="567950"/>
          </a:xfrm>
        </p:spPr>
        <p:txBody>
          <a:bodyPr/>
          <a:lstStyle/>
          <a:p>
            <a:pPr>
              <a:defRPr/>
            </a:pPr>
            <a:r>
              <a:rPr lang="el-GR" sz="2844" dirty="0">
                <a:solidFill>
                  <a:schemeClr val="accent6"/>
                </a:solidFill>
                <a:cs typeface="Arial" charset="0"/>
              </a:rPr>
              <a:t>Δερματοσκόπηση</a:t>
            </a:r>
            <a:endParaRPr lang="en-US" sz="2844" i="1" dirty="0">
              <a:solidFill>
                <a:schemeClr val="accent6"/>
              </a:solidFill>
              <a:cs typeface="Arial" charset="0"/>
            </a:endParaRPr>
          </a:p>
        </p:txBody>
      </p:sp>
      <p:pic>
        <p:nvPicPr>
          <p:cNvPr id="21" name="Picture 20" descr="Dermatoscope.jpg"/>
          <p:cNvPicPr>
            <a:picLocks noChangeAspect="1"/>
          </p:cNvPicPr>
          <p:nvPr/>
        </p:nvPicPr>
        <p:blipFill>
          <a:blip r:embed="rId3" cstate="print"/>
          <a:stretch>
            <a:fillRect/>
          </a:stretch>
        </p:blipFill>
        <p:spPr>
          <a:xfrm>
            <a:off x="795580" y="1316765"/>
            <a:ext cx="3200356" cy="2304256"/>
          </a:xfrm>
          <a:prstGeom prst="rect">
            <a:avLst/>
          </a:prstGeom>
        </p:spPr>
      </p:pic>
      <p:pic>
        <p:nvPicPr>
          <p:cNvPr id="23" name="Picture 22" descr="heine-dermatoscope.jpg"/>
          <p:cNvPicPr>
            <a:picLocks noChangeAspect="1"/>
          </p:cNvPicPr>
          <p:nvPr/>
        </p:nvPicPr>
        <p:blipFill>
          <a:blip r:embed="rId4" cstate="print"/>
          <a:stretch>
            <a:fillRect/>
          </a:stretch>
        </p:blipFill>
        <p:spPr>
          <a:xfrm>
            <a:off x="859588" y="3813043"/>
            <a:ext cx="3136348" cy="2280174"/>
          </a:xfrm>
          <a:prstGeom prst="rect">
            <a:avLst/>
          </a:prstGeom>
        </p:spPr>
      </p:pic>
      <p:pic>
        <p:nvPicPr>
          <p:cNvPr id="24" name="Picture 23" descr="ShopProductImg_PICT442.jpg"/>
          <p:cNvPicPr>
            <a:picLocks noChangeAspect="1"/>
          </p:cNvPicPr>
          <p:nvPr/>
        </p:nvPicPr>
        <p:blipFill>
          <a:blip r:embed="rId5" cstate="print"/>
          <a:stretch>
            <a:fillRect/>
          </a:stretch>
        </p:blipFill>
        <p:spPr>
          <a:xfrm>
            <a:off x="4892035" y="1316765"/>
            <a:ext cx="3200356" cy="2304256"/>
          </a:xfrm>
          <a:prstGeom prst="rect">
            <a:avLst/>
          </a:prstGeom>
        </p:spPr>
      </p:pic>
      <p:pic>
        <p:nvPicPr>
          <p:cNvPr id="6" name="Picture 2" descr="abb39b-1"/>
          <p:cNvPicPr>
            <a:picLocks noChangeAspect="1" noChangeArrowheads="1"/>
          </p:cNvPicPr>
          <p:nvPr/>
        </p:nvPicPr>
        <p:blipFill>
          <a:blip r:embed="rId6" cstate="print"/>
          <a:srcRect/>
          <a:stretch>
            <a:fillRect/>
          </a:stretch>
        </p:blipFill>
        <p:spPr bwMode="auto">
          <a:xfrm>
            <a:off x="4892035" y="3813043"/>
            <a:ext cx="3264363" cy="2368263"/>
          </a:xfrm>
          <a:prstGeom prst="rect">
            <a:avLst/>
          </a:prstGeom>
          <a:noFill/>
          <a:ln w="9525">
            <a:noFill/>
            <a:miter lim="800000"/>
            <a:headEnd/>
            <a:tailEnd/>
          </a:ln>
        </p:spPr>
      </p:pic>
    </p:spTree>
    <p:extLst>
      <p:ext uri="{BB962C8B-B14F-4D97-AF65-F5344CB8AC3E}">
        <p14:creationId xmlns:p14="http://schemas.microsoft.com/office/powerpoint/2010/main" val="415029017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28CA92B-07DE-405A-9DC4-C27352AF4866}"/>
              </a:ext>
            </a:extLst>
          </p:cNvPr>
          <p:cNvSpPr>
            <a:spLocks noChangeArrowheads="1"/>
          </p:cNvSpPr>
          <p:nvPr/>
        </p:nvSpPr>
        <p:spPr bwMode="auto">
          <a:xfrm>
            <a:off x="464257" y="1032934"/>
            <a:ext cx="821407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sp>
        <p:nvSpPr>
          <p:cNvPr id="1138691" name="Rectangle 3">
            <a:extLst>
              <a:ext uri="{FF2B5EF4-FFF2-40B4-BE49-F238E27FC236}">
                <a16:creationId xmlns:a16="http://schemas.microsoft.com/office/drawing/2014/main" id="{0499229C-4C74-4ACE-BB9B-0B2CD63E1522}"/>
              </a:ext>
            </a:extLst>
          </p:cNvPr>
          <p:cNvSpPr>
            <a:spLocks noChangeArrowheads="1"/>
          </p:cNvSpPr>
          <p:nvPr/>
        </p:nvSpPr>
        <p:spPr bwMode="auto">
          <a:xfrm>
            <a:off x="4584701" y="3084689"/>
            <a:ext cx="3495322" cy="876300"/>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Δερματοσκοπική εικόνα</a:t>
            </a:r>
            <a:endParaRPr lang="en-US" sz="2133">
              <a:latin typeface="Times New Roman" pitchFamily="18" charset="0"/>
            </a:endParaRPr>
          </a:p>
        </p:txBody>
      </p:sp>
      <p:pic>
        <p:nvPicPr>
          <p:cNvPr id="83972" name="Picture 4" descr="~AUT0009">
            <a:extLst>
              <a:ext uri="{FF2B5EF4-FFF2-40B4-BE49-F238E27FC236}">
                <a16:creationId xmlns:a16="http://schemas.microsoft.com/office/drawing/2014/main" id="{9B1EEB89-E90C-4E20-9D84-62A84223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78" y="1388533"/>
            <a:ext cx="3230034" cy="19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AUT0011">
            <a:extLst>
              <a:ext uri="{FF2B5EF4-FFF2-40B4-BE49-F238E27FC236}">
                <a16:creationId xmlns:a16="http://schemas.microsoft.com/office/drawing/2014/main" id="{BB0CC271-7958-4113-AF8A-7A165E7F1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778" y="1374422"/>
            <a:ext cx="3527778" cy="19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4" name="Rectangle 6">
            <a:extLst>
              <a:ext uri="{FF2B5EF4-FFF2-40B4-BE49-F238E27FC236}">
                <a16:creationId xmlns:a16="http://schemas.microsoft.com/office/drawing/2014/main" id="{03250C35-A4A5-4C76-BBE2-152F5CE5C55B}"/>
              </a:ext>
            </a:extLst>
          </p:cNvPr>
          <p:cNvSpPr>
            <a:spLocks noChangeArrowheads="1"/>
          </p:cNvSpPr>
          <p:nvPr/>
        </p:nvSpPr>
        <p:spPr bwMode="auto">
          <a:xfrm>
            <a:off x="924279" y="3388079"/>
            <a:ext cx="2650067" cy="221544"/>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Σπίλος</a:t>
            </a:r>
            <a:endParaRPr lang="en-US" sz="2133">
              <a:latin typeface="Times New Roman" pitchFamily="18" charset="0"/>
            </a:endParaRPr>
          </a:p>
        </p:txBody>
      </p:sp>
      <p:sp>
        <p:nvSpPr>
          <p:cNvPr id="83975" name="Rectangle 7">
            <a:extLst>
              <a:ext uri="{FF2B5EF4-FFF2-40B4-BE49-F238E27FC236}">
                <a16:creationId xmlns:a16="http://schemas.microsoft.com/office/drawing/2014/main" id="{6D506D24-B153-4F24-8373-D1202BB111BB}"/>
              </a:ext>
            </a:extLst>
          </p:cNvPr>
          <p:cNvSpPr>
            <a:spLocks noChangeArrowheads="1"/>
          </p:cNvSpPr>
          <p:nvPr/>
        </p:nvSpPr>
        <p:spPr bwMode="auto">
          <a:xfrm>
            <a:off x="464257" y="438855"/>
            <a:ext cx="8128000" cy="69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44" tIns="40923" rIns="81844" bIns="40923"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l-GR" altLang="en-US" sz="3200" dirty="0" err="1">
                <a:solidFill>
                  <a:srgbClr val="0000CC"/>
                </a:solidFill>
                <a:latin typeface="Times New Roman" panose="02020603050405020304" pitchFamily="18" charset="0"/>
              </a:rPr>
              <a:t>Δερματοσκοπικά</a:t>
            </a:r>
            <a:r>
              <a:rPr lang="el-GR" altLang="en-US" sz="3200" dirty="0">
                <a:solidFill>
                  <a:srgbClr val="0000CC"/>
                </a:solidFill>
                <a:latin typeface="Times New Roman" panose="02020603050405020304" pitchFamily="18" charset="0"/>
              </a:rPr>
              <a:t> χαρακτηριστικά σπίλων/ΜΜ</a:t>
            </a:r>
            <a:endParaRPr lang="en-US" altLang="en-US" sz="3200" dirty="0">
              <a:solidFill>
                <a:srgbClr val="0000CC"/>
              </a:solidFill>
              <a:latin typeface="Times New Roman" panose="02020603050405020304" pitchFamily="18" charset="0"/>
            </a:endParaRPr>
          </a:p>
        </p:txBody>
      </p:sp>
      <p:pic>
        <p:nvPicPr>
          <p:cNvPr id="83976" name="Picture 8">
            <a:extLst>
              <a:ext uri="{FF2B5EF4-FFF2-40B4-BE49-F238E27FC236}">
                <a16:creationId xmlns:a16="http://schemas.microsoft.com/office/drawing/2014/main" id="{758AA27A-FDF8-484A-901F-3A46F56F3D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778" y="3913012"/>
            <a:ext cx="3306234" cy="211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9">
            <a:extLst>
              <a:ext uri="{FF2B5EF4-FFF2-40B4-BE49-F238E27FC236}">
                <a16:creationId xmlns:a16="http://schemas.microsoft.com/office/drawing/2014/main" id="{0DEDFEB1-5B12-4402-9D91-DE452449D4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3600" y="3918656"/>
            <a:ext cx="3567289" cy="206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8" name="Rectangle 10">
            <a:extLst>
              <a:ext uri="{FF2B5EF4-FFF2-40B4-BE49-F238E27FC236}">
                <a16:creationId xmlns:a16="http://schemas.microsoft.com/office/drawing/2014/main" id="{A43C88E9-B011-4F34-B4AC-264CA02E38DA}"/>
              </a:ext>
            </a:extLst>
          </p:cNvPr>
          <p:cNvSpPr>
            <a:spLocks noChangeArrowheads="1"/>
          </p:cNvSpPr>
          <p:nvPr/>
        </p:nvSpPr>
        <p:spPr bwMode="auto">
          <a:xfrm>
            <a:off x="4763911" y="5689600"/>
            <a:ext cx="3495323" cy="876300"/>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Δερματοσκοπική εικόνα</a:t>
            </a:r>
            <a:endParaRPr lang="en-US" sz="2133">
              <a:latin typeface="Times New Roman" pitchFamily="18" charset="0"/>
            </a:endParaRPr>
          </a:p>
        </p:txBody>
      </p:sp>
      <p:sp>
        <p:nvSpPr>
          <p:cNvPr id="1138699" name="Rectangle 11">
            <a:extLst>
              <a:ext uri="{FF2B5EF4-FFF2-40B4-BE49-F238E27FC236}">
                <a16:creationId xmlns:a16="http://schemas.microsoft.com/office/drawing/2014/main" id="{893FB137-5561-4B18-BE10-E3500403CC61}"/>
              </a:ext>
            </a:extLst>
          </p:cNvPr>
          <p:cNvSpPr>
            <a:spLocks noChangeArrowheads="1"/>
          </p:cNvSpPr>
          <p:nvPr/>
        </p:nvSpPr>
        <p:spPr bwMode="auto">
          <a:xfrm>
            <a:off x="1116190" y="6060723"/>
            <a:ext cx="2650067" cy="221544"/>
          </a:xfrm>
          <a:prstGeom prst="rect">
            <a:avLst/>
          </a:prstGeom>
          <a:noFill/>
          <a:ln w="9525">
            <a:noFill/>
            <a:miter lim="800000"/>
            <a:headEnd/>
            <a:tailEnd/>
          </a:ln>
          <a:effectLst/>
        </p:spPr>
        <p:txBody>
          <a:bodyPr lIns="81844" tIns="40923" rIns="81844" bIns="40923" anchor="ctr"/>
          <a:lstStyle/>
          <a:p>
            <a:pPr algn="ctr">
              <a:lnSpc>
                <a:spcPct val="90000"/>
              </a:lnSpc>
              <a:defRPr/>
            </a:pPr>
            <a:r>
              <a:rPr lang="el-GR" sz="2133">
                <a:latin typeface="Times New Roman" pitchFamily="18" charset="0"/>
              </a:rPr>
              <a:t>Μελάνωμα</a:t>
            </a:r>
            <a:endParaRPr lang="en-US" sz="2133">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chemeClr val="accent2"/>
                </a:solidFill>
                <a:effectLst>
                  <a:outerShdw blurRad="38100" dist="38100" dir="2700000" algn="tl">
                    <a:srgbClr val="000000"/>
                  </a:outerShdw>
                </a:effectLst>
              </a:rPr>
              <a:t>ΜΕΛΑΝΙΝΟΚΥΤΤΑΡΙΚΟΙ ΣΠΙΛΟΙ</a:t>
            </a:r>
            <a:endParaRPr lang="el-GR" sz="3600" dirty="0"/>
          </a:p>
        </p:txBody>
      </p:sp>
      <p:sp>
        <p:nvSpPr>
          <p:cNvPr id="3" name="Content Placeholder 2"/>
          <p:cNvSpPr>
            <a:spLocks noGrp="1"/>
          </p:cNvSpPr>
          <p:nvPr>
            <p:ph idx="1"/>
          </p:nvPr>
        </p:nvSpPr>
        <p:spPr/>
        <p:txBody>
          <a:bodyPr/>
          <a:lstStyle/>
          <a:p>
            <a:pPr algn="ctr">
              <a:buNone/>
            </a:pPr>
            <a:r>
              <a:rPr lang="el-GR" sz="2800" b="1" dirty="0" err="1"/>
              <a:t>Μελανοκυτταρικοί</a:t>
            </a:r>
            <a:r>
              <a:rPr lang="el-GR" sz="2800" b="1" dirty="0"/>
              <a:t> σπίλοι </a:t>
            </a:r>
            <a:r>
              <a:rPr lang="el-GR" sz="2800" dirty="0"/>
              <a:t> </a:t>
            </a:r>
          </a:p>
          <a:p>
            <a:endParaRPr lang="el-GR" dirty="0"/>
          </a:p>
          <a:p>
            <a:endParaRPr lang="el-GR" dirty="0"/>
          </a:p>
          <a:p>
            <a:endParaRPr lang="el-GR" dirty="0"/>
          </a:p>
        </p:txBody>
      </p:sp>
      <p:sp>
        <p:nvSpPr>
          <p:cNvPr id="4" name="Oval 3"/>
          <p:cNvSpPr/>
          <p:nvPr/>
        </p:nvSpPr>
        <p:spPr>
          <a:xfrm>
            <a:off x="1857356" y="2714620"/>
            <a:ext cx="5143536" cy="3357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Oval 4"/>
          <p:cNvSpPr/>
          <p:nvPr/>
        </p:nvSpPr>
        <p:spPr>
          <a:xfrm>
            <a:off x="2000232" y="3429000"/>
            <a:ext cx="4929222" cy="2643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2857488" y="4429132"/>
            <a:ext cx="3069366" cy="923330"/>
          </a:xfrm>
          <a:prstGeom prst="rect">
            <a:avLst/>
          </a:prstGeom>
          <a:noFill/>
        </p:spPr>
        <p:txBody>
          <a:bodyPr wrap="none" lIns="91440" tIns="45720" rIns="91440" bIns="45720">
            <a:spAutoFit/>
          </a:bodyPr>
          <a:lstStyle/>
          <a:p>
            <a:pPr algn="ctr"/>
            <a:r>
              <a:rPr lang="el-GR"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Επίκτητοι </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Rectangle 6"/>
          <p:cNvSpPr/>
          <p:nvPr/>
        </p:nvSpPr>
        <p:spPr>
          <a:xfrm>
            <a:off x="3214678" y="2571744"/>
            <a:ext cx="2350799" cy="923330"/>
          </a:xfrm>
          <a:prstGeom prst="rect">
            <a:avLst/>
          </a:prstGeom>
          <a:noFill/>
        </p:spPr>
        <p:txBody>
          <a:bodyPr wrap="square" lIns="91440" tIns="45720" rIns="91440" bIns="45720">
            <a:spAutoFit/>
          </a:bodyPr>
          <a:lstStyle/>
          <a:p>
            <a:pPr algn="ctr"/>
            <a:r>
              <a:rPr lang="el-G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Συγγενείς</a:t>
            </a:r>
            <a:r>
              <a:rPr lang="el-GR"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1412E50-C2F1-408E-8FCF-30BC5419F3F3}"/>
              </a:ext>
            </a:extLst>
          </p:cNvPr>
          <p:cNvSpPr>
            <a:spLocks noGrp="1" noChangeArrowheads="1"/>
          </p:cNvSpPr>
          <p:nvPr>
            <p:ph type="title"/>
          </p:nvPr>
        </p:nvSpPr>
        <p:spPr>
          <a:xfrm>
            <a:off x="635000" y="444500"/>
            <a:ext cx="7772400" cy="1016000"/>
          </a:xfrm>
        </p:spPr>
        <p:txBody>
          <a:bodyPr/>
          <a:lstStyle/>
          <a:p>
            <a:r>
              <a:rPr lang="el-GR" altLang="en-US" sz="3556">
                <a:solidFill>
                  <a:srgbClr val="0000CC"/>
                </a:solidFill>
                <a:cs typeface="Arial" panose="020B0604020202020204" pitchFamily="34" charset="0"/>
              </a:rPr>
              <a:t>«Χαρτογράφηση» σπίλων</a:t>
            </a:r>
            <a:endParaRPr lang="en-US" altLang="en-US" sz="3556" i="1">
              <a:solidFill>
                <a:srgbClr val="0000CC"/>
              </a:solidFill>
              <a:cs typeface="Arial" panose="020B0604020202020204" pitchFamily="34" charset="0"/>
            </a:endParaRPr>
          </a:p>
        </p:txBody>
      </p:sp>
      <p:sp>
        <p:nvSpPr>
          <p:cNvPr id="3" name="Rectangle 2">
            <a:extLst>
              <a:ext uri="{FF2B5EF4-FFF2-40B4-BE49-F238E27FC236}">
                <a16:creationId xmlns:a16="http://schemas.microsoft.com/office/drawing/2014/main" id="{4AB8F14F-CEB4-4ABD-8080-1729CD9907A3}"/>
              </a:ext>
            </a:extLst>
          </p:cNvPr>
          <p:cNvSpPr txBox="1">
            <a:spLocks noChangeArrowheads="1"/>
          </p:cNvSpPr>
          <p:nvPr/>
        </p:nvSpPr>
        <p:spPr bwMode="auto">
          <a:xfrm>
            <a:off x="347134" y="1444978"/>
            <a:ext cx="3904545" cy="1016000"/>
          </a:xfrm>
          <a:prstGeom prst="rect">
            <a:avLst/>
          </a:prstGeom>
          <a:noFill/>
          <a:ln w="9525">
            <a:solidFill>
              <a:srgbClr val="C00000"/>
            </a:solidFill>
            <a:miter lim="800000"/>
            <a:headEnd/>
            <a:tailEnd/>
          </a:ln>
        </p:spPr>
        <p:txBody>
          <a:bodyPr anchor="ctr"/>
          <a:lstStyle/>
          <a:p>
            <a:pPr algn="ctr" defTabSz="812810" eaLnBrk="0" fontAlgn="base" hangingPunct="0">
              <a:spcBef>
                <a:spcPct val="0"/>
              </a:spcBef>
              <a:spcAft>
                <a:spcPct val="0"/>
              </a:spcAft>
              <a:defRPr/>
            </a:pPr>
            <a:r>
              <a:rPr lang="el-GR" sz="2844" b="1" kern="0" dirty="0">
                <a:solidFill>
                  <a:prstClr val="black"/>
                </a:solidFill>
                <a:latin typeface="Times New Roman"/>
                <a:ea typeface="ＭＳ Ｐゴシック" panose="020B0600070205080204" pitchFamily="34" charset="-128"/>
                <a:cs typeface="Arial" charset="0"/>
              </a:rPr>
              <a:t>Ψηφιακή δερματοσκόπηση</a:t>
            </a:r>
            <a:endParaRPr lang="en-US" sz="2844" b="1" i="1" kern="0" dirty="0">
              <a:solidFill>
                <a:prstClr val="black"/>
              </a:solidFill>
              <a:latin typeface="Times New Roman"/>
              <a:ea typeface="ＭＳ Ｐゴシック" panose="020B0600070205080204" pitchFamily="34" charset="-128"/>
              <a:cs typeface="Arial" charset="0"/>
            </a:endParaRPr>
          </a:p>
        </p:txBody>
      </p:sp>
      <p:sp>
        <p:nvSpPr>
          <p:cNvPr id="4" name="Rectangle 2">
            <a:extLst>
              <a:ext uri="{FF2B5EF4-FFF2-40B4-BE49-F238E27FC236}">
                <a16:creationId xmlns:a16="http://schemas.microsoft.com/office/drawing/2014/main" id="{903DF40C-9BD8-486A-8B61-1429D804B50D}"/>
              </a:ext>
            </a:extLst>
          </p:cNvPr>
          <p:cNvSpPr txBox="1">
            <a:spLocks noChangeArrowheads="1"/>
          </p:cNvSpPr>
          <p:nvPr/>
        </p:nvSpPr>
        <p:spPr bwMode="auto">
          <a:xfrm>
            <a:off x="4572001" y="1444978"/>
            <a:ext cx="4288367" cy="1016000"/>
          </a:xfrm>
          <a:prstGeom prst="rect">
            <a:avLst/>
          </a:prstGeom>
          <a:noFill/>
          <a:ln w="9525">
            <a:solidFill>
              <a:srgbClr val="C00000"/>
            </a:solidFill>
            <a:miter lim="800000"/>
            <a:headEnd/>
            <a:tailEnd/>
          </a:ln>
        </p:spPr>
        <p:txBody>
          <a:bodyPr anchor="ctr"/>
          <a:lstStyle/>
          <a:p>
            <a:pPr algn="ctr" defTabSz="812810" eaLnBrk="0" fontAlgn="base" hangingPunct="0">
              <a:spcBef>
                <a:spcPct val="0"/>
              </a:spcBef>
              <a:spcAft>
                <a:spcPct val="0"/>
              </a:spcAft>
              <a:defRPr/>
            </a:pPr>
            <a:r>
              <a:rPr lang="el-GR" sz="2844" b="1" kern="0" dirty="0">
                <a:solidFill>
                  <a:prstClr val="black"/>
                </a:solidFill>
                <a:latin typeface="Times New Roman"/>
                <a:ea typeface="ＭＳ Ｐゴシック" panose="020B0600070205080204" pitchFamily="34" charset="-128"/>
                <a:cs typeface="Arial" charset="0"/>
              </a:rPr>
              <a:t>Ολική φωτογράφηση σώματος</a:t>
            </a:r>
            <a:endParaRPr lang="en-US" sz="2844" b="1" i="1" kern="0" dirty="0">
              <a:solidFill>
                <a:prstClr val="black"/>
              </a:solidFill>
              <a:latin typeface="Times New Roman"/>
              <a:ea typeface="ＭＳ Ｐゴシック" panose="020B0600070205080204" pitchFamily="34" charset="-128"/>
              <a:cs typeface="Arial" charset="0"/>
            </a:endParaRPr>
          </a:p>
        </p:txBody>
      </p:sp>
      <p:sp>
        <p:nvSpPr>
          <p:cNvPr id="5" name="Rectangle 2">
            <a:extLst>
              <a:ext uri="{FF2B5EF4-FFF2-40B4-BE49-F238E27FC236}">
                <a16:creationId xmlns:a16="http://schemas.microsoft.com/office/drawing/2014/main" id="{CB2BE47C-B521-426B-871A-297041955BB7}"/>
              </a:ext>
            </a:extLst>
          </p:cNvPr>
          <p:cNvSpPr txBox="1">
            <a:spLocks noChangeArrowheads="1"/>
          </p:cNvSpPr>
          <p:nvPr/>
        </p:nvSpPr>
        <p:spPr bwMode="auto">
          <a:xfrm>
            <a:off x="347134" y="4069644"/>
            <a:ext cx="4032956" cy="1920523"/>
          </a:xfrm>
          <a:prstGeom prst="rect">
            <a:avLst/>
          </a:prstGeom>
          <a:noFill/>
          <a:ln w="9525">
            <a:noFill/>
            <a:miter lim="800000"/>
            <a:headEnd/>
            <a:tailEnd/>
          </a:ln>
        </p:spPr>
        <p:txBody>
          <a:bodyPr anchor="ctr"/>
          <a:lstStyle/>
          <a:p>
            <a:pPr algn="ctr" defTabSz="812810" eaLnBrk="0" fontAlgn="base" hangingPunct="0">
              <a:spcBef>
                <a:spcPct val="0"/>
              </a:spcBef>
              <a:spcAft>
                <a:spcPct val="0"/>
              </a:spcAft>
              <a:defRPr/>
            </a:pPr>
            <a:r>
              <a:rPr lang="el-GR" sz="2489" b="1" kern="0" dirty="0">
                <a:solidFill>
                  <a:srgbClr val="004C22"/>
                </a:solidFill>
                <a:latin typeface="Calibri"/>
                <a:ea typeface="ＭＳ Ｐゴシック" panose="020B0600070205080204" pitchFamily="34" charset="-128"/>
                <a:cs typeface="Arial" charset="0"/>
              </a:rPr>
              <a:t>Ηλεκτρονική αποτύπωση δερματοσκοπικών εικόνων για συγκριτική εξέταση</a:t>
            </a:r>
            <a:endParaRPr lang="en-US" sz="2489" b="1" i="1" kern="0" dirty="0">
              <a:solidFill>
                <a:srgbClr val="004C22"/>
              </a:solidFill>
              <a:latin typeface="Calibri"/>
              <a:ea typeface="ＭＳ Ｐゴシック" panose="020B0600070205080204" pitchFamily="34" charset="-128"/>
              <a:cs typeface="Arial" charset="0"/>
            </a:endParaRPr>
          </a:p>
        </p:txBody>
      </p:sp>
      <p:sp>
        <p:nvSpPr>
          <p:cNvPr id="6" name="Rectangle 2">
            <a:extLst>
              <a:ext uri="{FF2B5EF4-FFF2-40B4-BE49-F238E27FC236}">
                <a16:creationId xmlns:a16="http://schemas.microsoft.com/office/drawing/2014/main" id="{9BAAC09C-2C96-4852-AE68-EF89C934BA9F}"/>
              </a:ext>
            </a:extLst>
          </p:cNvPr>
          <p:cNvSpPr txBox="1">
            <a:spLocks noChangeArrowheads="1"/>
          </p:cNvSpPr>
          <p:nvPr/>
        </p:nvSpPr>
        <p:spPr bwMode="auto">
          <a:xfrm>
            <a:off x="4955822" y="4325056"/>
            <a:ext cx="4032956" cy="1920522"/>
          </a:xfrm>
          <a:prstGeom prst="rect">
            <a:avLst/>
          </a:prstGeom>
          <a:noFill/>
          <a:ln w="9525">
            <a:noFill/>
            <a:miter lim="800000"/>
            <a:headEnd/>
            <a:tailEnd/>
          </a:ln>
        </p:spPr>
        <p:txBody>
          <a:bodyPr anchor="ctr"/>
          <a:lstStyle/>
          <a:p>
            <a:pPr algn="ctr" defTabSz="812810" eaLnBrk="0" fontAlgn="base" hangingPunct="0">
              <a:spcBef>
                <a:spcPct val="0"/>
              </a:spcBef>
              <a:spcAft>
                <a:spcPct val="0"/>
              </a:spcAft>
              <a:defRPr/>
            </a:pPr>
            <a:r>
              <a:rPr lang="el-GR" sz="2489" b="1" kern="0" dirty="0">
                <a:solidFill>
                  <a:srgbClr val="004C22"/>
                </a:solidFill>
                <a:latin typeface="Calibri"/>
                <a:ea typeface="ＭＳ Ｐゴシック" panose="020B0600070205080204" pitchFamily="34" charset="-128"/>
                <a:cs typeface="Arial" charset="0"/>
              </a:rPr>
              <a:t>Φωτογραφική αποτύπωση όλων των επιφανειών του δέρματος για συγκριτική εξέταση</a:t>
            </a:r>
            <a:endParaRPr lang="en-US" sz="2489" b="1" i="1" kern="0" dirty="0">
              <a:solidFill>
                <a:srgbClr val="004C22"/>
              </a:solidFill>
              <a:latin typeface="Calibri"/>
              <a:ea typeface="ＭＳ Ｐゴシック" panose="020B0600070205080204" pitchFamily="34" charset="-128"/>
              <a:cs typeface="Arial" charset="0"/>
            </a:endParaRPr>
          </a:p>
        </p:txBody>
      </p:sp>
      <p:pic>
        <p:nvPicPr>
          <p:cNvPr id="75783" name="Picture 2" descr="abb39b-1">
            <a:extLst>
              <a:ext uri="{FF2B5EF4-FFF2-40B4-BE49-F238E27FC236}">
                <a16:creationId xmlns:a16="http://schemas.microsoft.com/office/drawing/2014/main" id="{F733A5E4-CD95-402E-9FD8-1E71964898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724856"/>
            <a:ext cx="1920523" cy="166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4" descr="bjd_5892_f1">
            <a:extLst>
              <a:ext uri="{FF2B5EF4-FFF2-40B4-BE49-F238E27FC236}">
                <a16:creationId xmlns:a16="http://schemas.microsoft.com/office/drawing/2014/main" id="{65FDE949-7BB2-417C-BC74-CE071CF0E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2661356"/>
            <a:ext cx="1727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805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9E0D9BB-28A5-4344-93F5-6257C66D39EB}"/>
              </a:ext>
            </a:extLst>
          </p:cNvPr>
          <p:cNvGrpSpPr>
            <a:grpSpLocks/>
          </p:cNvGrpSpPr>
          <p:nvPr/>
        </p:nvGrpSpPr>
        <p:grpSpPr bwMode="auto">
          <a:xfrm>
            <a:off x="381000" y="3427590"/>
            <a:ext cx="4217812" cy="2713199"/>
            <a:chOff x="240" y="2159"/>
            <a:chExt cx="2657" cy="2200"/>
          </a:xfrm>
        </p:grpSpPr>
        <p:pic>
          <p:nvPicPr>
            <p:cNvPr id="86029" name="Picture 3" descr="Comp-dermatosc4">
              <a:extLst>
                <a:ext uri="{FF2B5EF4-FFF2-40B4-BE49-F238E27FC236}">
                  <a16:creationId xmlns:a16="http://schemas.microsoft.com/office/drawing/2014/main" id="{F13FD8F9-A262-492F-956C-9C7342B54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2159"/>
              <a:ext cx="2657" cy="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0" name="Text Box 4">
              <a:extLst>
                <a:ext uri="{FF2B5EF4-FFF2-40B4-BE49-F238E27FC236}">
                  <a16:creationId xmlns:a16="http://schemas.microsoft.com/office/drawing/2014/main" id="{F096FE50-F41E-468A-AF86-E69318C3181D}"/>
                </a:ext>
              </a:extLst>
            </p:cNvPr>
            <p:cNvSpPr txBox="1">
              <a:spLocks noChangeArrowheads="1"/>
            </p:cNvSpPr>
            <p:nvPr/>
          </p:nvSpPr>
          <p:spPr bwMode="auto">
            <a:xfrm>
              <a:off x="2085" y="4118"/>
              <a:ext cx="534"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en-US" sz="1333" b="1"/>
                <a:t>17.07.01</a:t>
              </a:r>
              <a:endParaRPr lang="de-DE" altLang="en-US" sz="2133">
                <a:latin typeface="Times New Roman" panose="02020603050405020304" pitchFamily="18" charset="0"/>
              </a:endParaRPr>
            </a:p>
          </p:txBody>
        </p:sp>
      </p:grpSp>
      <p:grpSp>
        <p:nvGrpSpPr>
          <p:cNvPr id="3" name="Group 5">
            <a:extLst>
              <a:ext uri="{FF2B5EF4-FFF2-40B4-BE49-F238E27FC236}">
                <a16:creationId xmlns:a16="http://schemas.microsoft.com/office/drawing/2014/main" id="{0B2E17B1-5E24-4F05-B78A-79DC6ACEE210}"/>
              </a:ext>
            </a:extLst>
          </p:cNvPr>
          <p:cNvGrpSpPr>
            <a:grpSpLocks/>
          </p:cNvGrpSpPr>
          <p:nvPr/>
        </p:nvGrpSpPr>
        <p:grpSpPr bwMode="auto">
          <a:xfrm>
            <a:off x="4584701" y="3429000"/>
            <a:ext cx="4219222" cy="2730226"/>
            <a:chOff x="2888" y="2160"/>
            <a:chExt cx="2658" cy="2197"/>
          </a:xfrm>
        </p:grpSpPr>
        <p:pic>
          <p:nvPicPr>
            <p:cNvPr id="86027" name="Picture 6" descr="Comp-dermatosc5">
              <a:extLst>
                <a:ext uri="{FF2B5EF4-FFF2-40B4-BE49-F238E27FC236}">
                  <a16:creationId xmlns:a16="http://schemas.microsoft.com/office/drawing/2014/main" id="{C53CF264-7E8B-4862-893A-C2E482F73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 y="2160"/>
              <a:ext cx="2658" cy="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Text Box 7">
              <a:extLst>
                <a:ext uri="{FF2B5EF4-FFF2-40B4-BE49-F238E27FC236}">
                  <a16:creationId xmlns:a16="http://schemas.microsoft.com/office/drawing/2014/main" id="{E2A17BAE-3383-4C52-A5F1-BB56E4EB30A6}"/>
                </a:ext>
              </a:extLst>
            </p:cNvPr>
            <p:cNvSpPr txBox="1">
              <a:spLocks noChangeArrowheads="1"/>
            </p:cNvSpPr>
            <p:nvPr/>
          </p:nvSpPr>
          <p:spPr bwMode="auto">
            <a:xfrm>
              <a:off x="4774" y="4118"/>
              <a:ext cx="534"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en-US" sz="1333" b="1"/>
                <a:t>08.01.03</a:t>
              </a:r>
              <a:endParaRPr lang="de-DE" altLang="en-US" sz="2133">
                <a:latin typeface="Times New Roman" panose="02020603050405020304" pitchFamily="18" charset="0"/>
              </a:endParaRPr>
            </a:p>
          </p:txBody>
        </p:sp>
      </p:grpSp>
      <p:grpSp>
        <p:nvGrpSpPr>
          <p:cNvPr id="4" name="Group 8">
            <a:extLst>
              <a:ext uri="{FF2B5EF4-FFF2-40B4-BE49-F238E27FC236}">
                <a16:creationId xmlns:a16="http://schemas.microsoft.com/office/drawing/2014/main" id="{31DC0457-96A2-4C09-A8F9-5FF1075A55BA}"/>
              </a:ext>
            </a:extLst>
          </p:cNvPr>
          <p:cNvGrpSpPr>
            <a:grpSpLocks/>
          </p:cNvGrpSpPr>
          <p:nvPr/>
        </p:nvGrpSpPr>
        <p:grpSpPr bwMode="auto">
          <a:xfrm>
            <a:off x="4572001" y="378178"/>
            <a:ext cx="4226278" cy="3045178"/>
            <a:chOff x="2880" y="-2"/>
            <a:chExt cx="2662" cy="2158"/>
          </a:xfrm>
        </p:grpSpPr>
        <p:pic>
          <p:nvPicPr>
            <p:cNvPr id="86025" name="Picture 9" descr="Comp-dermatosc3">
              <a:extLst>
                <a:ext uri="{FF2B5EF4-FFF2-40B4-BE49-F238E27FC236}">
                  <a16:creationId xmlns:a16="http://schemas.microsoft.com/office/drawing/2014/main" id="{DDA0C14F-FEF2-4754-97AD-222982DA5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
              <a:ext cx="2662" cy="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 Box 10">
              <a:extLst>
                <a:ext uri="{FF2B5EF4-FFF2-40B4-BE49-F238E27FC236}">
                  <a16:creationId xmlns:a16="http://schemas.microsoft.com/office/drawing/2014/main" id="{FB6067A9-BAA2-4BE1-A36A-1B6BE8CE2A57}"/>
                </a:ext>
              </a:extLst>
            </p:cNvPr>
            <p:cNvSpPr txBox="1">
              <a:spLocks noChangeArrowheads="1"/>
            </p:cNvSpPr>
            <p:nvPr/>
          </p:nvSpPr>
          <p:spPr bwMode="auto">
            <a:xfrm>
              <a:off x="4460" y="1934"/>
              <a:ext cx="52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en-US" sz="1333" b="1"/>
                <a:t>18.11.98</a:t>
              </a:r>
              <a:endParaRPr lang="de-DE" altLang="en-US" sz="2133">
                <a:latin typeface="Times New Roman" panose="02020603050405020304" pitchFamily="18" charset="0"/>
              </a:endParaRPr>
            </a:p>
          </p:txBody>
        </p:sp>
      </p:grpSp>
      <p:grpSp>
        <p:nvGrpSpPr>
          <p:cNvPr id="86021" name="Group 11">
            <a:extLst>
              <a:ext uri="{FF2B5EF4-FFF2-40B4-BE49-F238E27FC236}">
                <a16:creationId xmlns:a16="http://schemas.microsoft.com/office/drawing/2014/main" id="{E9F42D39-3A68-46B8-928D-D70821C86C0A}"/>
              </a:ext>
            </a:extLst>
          </p:cNvPr>
          <p:cNvGrpSpPr>
            <a:grpSpLocks/>
          </p:cNvGrpSpPr>
          <p:nvPr/>
        </p:nvGrpSpPr>
        <p:grpSpPr bwMode="auto">
          <a:xfrm>
            <a:off x="372533" y="381000"/>
            <a:ext cx="4199467" cy="3048000"/>
            <a:chOff x="235" y="0"/>
            <a:chExt cx="2645" cy="2160"/>
          </a:xfrm>
        </p:grpSpPr>
        <p:pic>
          <p:nvPicPr>
            <p:cNvPr id="86023" name="Picture 12" descr="Lipp_Harald_Rücken">
              <a:extLst>
                <a:ext uri="{FF2B5EF4-FFF2-40B4-BE49-F238E27FC236}">
                  <a16:creationId xmlns:a16="http://schemas.microsoft.com/office/drawing/2014/main" id="{861DE86A-6B49-43E4-837A-B05B4A44F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 y="0"/>
              <a:ext cx="2645"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Line 13">
              <a:extLst>
                <a:ext uri="{FF2B5EF4-FFF2-40B4-BE49-F238E27FC236}">
                  <a16:creationId xmlns:a16="http://schemas.microsoft.com/office/drawing/2014/main" id="{D473BC25-6DF0-41C5-90CB-64888C768DA3}"/>
                </a:ext>
              </a:extLst>
            </p:cNvPr>
            <p:cNvSpPr>
              <a:spLocks noChangeShapeType="1"/>
            </p:cNvSpPr>
            <p:nvPr/>
          </p:nvSpPr>
          <p:spPr bwMode="auto">
            <a:xfrm flipH="1">
              <a:off x="495" y="903"/>
              <a:ext cx="188" cy="210"/>
            </a:xfrm>
            <a:prstGeom prst="line">
              <a:avLst/>
            </a:prstGeom>
            <a:noFill/>
            <a:ln w="28575">
              <a:solidFill>
                <a:schemeClr val="accent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600"/>
            </a:p>
          </p:txBody>
        </p:sp>
      </p:grpSp>
      <p:sp>
        <p:nvSpPr>
          <p:cNvPr id="86022" name="Text Box 14">
            <a:extLst>
              <a:ext uri="{FF2B5EF4-FFF2-40B4-BE49-F238E27FC236}">
                <a16:creationId xmlns:a16="http://schemas.microsoft.com/office/drawing/2014/main" id="{54CD135D-1A79-43C4-894E-59DB6F3B3659}"/>
              </a:ext>
            </a:extLst>
          </p:cNvPr>
          <p:cNvSpPr txBox="1">
            <a:spLocks noChangeArrowheads="1"/>
          </p:cNvSpPr>
          <p:nvPr/>
        </p:nvSpPr>
        <p:spPr bwMode="auto">
          <a:xfrm>
            <a:off x="379589" y="6151034"/>
            <a:ext cx="38057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600" i="1">
                <a:solidFill>
                  <a:schemeClr val="bg1"/>
                </a:solidFill>
                <a:latin typeface="Times New Roman" panose="02020603050405020304" pitchFamily="18" charset="0"/>
              </a:rPr>
              <a:t>Courtesy Claus Garbe, Tuebingen Germany</a:t>
            </a:r>
            <a:endParaRPr lang="el-GR" altLang="en-US" sz="1600" i="1">
              <a:solidFill>
                <a:schemeClr val="bg1"/>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2148858"/>
            <a:ext cx="7315200" cy="745067"/>
          </a:xfrm>
          <a:noFill/>
        </p:spPr>
        <p:txBody>
          <a:bodyPr>
            <a:normAutofit fontScale="90000"/>
          </a:bodyPr>
          <a:lstStyle/>
          <a:p>
            <a:r>
              <a:rPr lang="el-GR" altLang="en-US" sz="3200" dirty="0">
                <a:solidFill>
                  <a:srgbClr val="0000CC"/>
                </a:solidFill>
              </a:rPr>
              <a:t>Αντιμετώπιση μελανώματος</a:t>
            </a:r>
            <a:br>
              <a:rPr lang="el-GR" altLang="en-US" sz="3200" dirty="0">
                <a:solidFill>
                  <a:srgbClr val="0000CC"/>
                </a:solidFill>
              </a:rPr>
            </a:br>
            <a:endParaRPr lang="en-US" altLang="en-US" sz="3200" dirty="0">
              <a:solidFill>
                <a:srgbClr val="0000CC"/>
              </a:solidFill>
            </a:endParaRPr>
          </a:p>
        </p:txBody>
      </p:sp>
    </p:spTree>
    <p:extLst>
      <p:ext uri="{BB962C8B-B14F-4D97-AF65-F5344CB8AC3E}">
        <p14:creationId xmlns:p14="http://schemas.microsoft.com/office/powerpoint/2010/main" val="905480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2D5716D-CF95-414A-8A3F-80F5ACE2EBDA}"/>
              </a:ext>
            </a:extLst>
          </p:cNvPr>
          <p:cNvSpPr>
            <a:spLocks noGrp="1" noChangeArrowheads="1"/>
          </p:cNvSpPr>
          <p:nvPr>
            <p:ph type="title"/>
          </p:nvPr>
        </p:nvSpPr>
        <p:spPr>
          <a:xfrm>
            <a:off x="262758" y="223602"/>
            <a:ext cx="8860366" cy="1016000"/>
          </a:xfrm>
          <a:noFill/>
        </p:spPr>
        <p:txBody>
          <a:bodyPr vert="horz" lIns="81844" tIns="40923" rIns="81844" bIns="40923" rtlCol="0" anchor="ctr">
            <a:normAutofit/>
          </a:bodyPr>
          <a:lstStyle/>
          <a:p>
            <a:r>
              <a:rPr lang="el-GR" altLang="en-US" sz="3556" dirty="0">
                <a:solidFill>
                  <a:srgbClr val="0000CC"/>
                </a:solidFill>
              </a:rPr>
              <a:t>Διαγνωστική προσέγγιση ύποπτης βλάβης</a:t>
            </a:r>
            <a:endParaRPr lang="en-US" altLang="en-US" sz="3556" dirty="0">
              <a:solidFill>
                <a:srgbClr val="0000CC"/>
              </a:solidFill>
            </a:endParaRPr>
          </a:p>
        </p:txBody>
      </p:sp>
      <p:sp>
        <p:nvSpPr>
          <p:cNvPr id="1149955" name="Rectangle 3">
            <a:extLst>
              <a:ext uri="{FF2B5EF4-FFF2-40B4-BE49-F238E27FC236}">
                <a16:creationId xmlns:a16="http://schemas.microsoft.com/office/drawing/2014/main" id="{4279AF7B-7CCF-4498-83B2-5E38EEE323B6}"/>
              </a:ext>
            </a:extLst>
          </p:cNvPr>
          <p:cNvSpPr>
            <a:spLocks noGrp="1" noChangeArrowheads="1"/>
          </p:cNvSpPr>
          <p:nvPr>
            <p:ph type="body" idx="1"/>
          </p:nvPr>
        </p:nvSpPr>
        <p:spPr>
          <a:xfrm>
            <a:off x="2502191" y="1636889"/>
            <a:ext cx="4481689" cy="447323"/>
          </a:xfrm>
          <a:noFill/>
        </p:spPr>
        <p:txBody>
          <a:bodyPr>
            <a:normAutofit lnSpcReduction="10000"/>
          </a:bodyPr>
          <a:lstStyle/>
          <a:p>
            <a:pPr algn="ctr">
              <a:buFontTx/>
              <a:buNone/>
            </a:pPr>
            <a:r>
              <a:rPr lang="el-GR" altLang="en-US" sz="2489" dirty="0"/>
              <a:t>Βαθμός κλινικής υποψίας</a:t>
            </a:r>
          </a:p>
        </p:txBody>
      </p:sp>
      <p:grpSp>
        <p:nvGrpSpPr>
          <p:cNvPr id="2" name="Group 4">
            <a:extLst>
              <a:ext uri="{FF2B5EF4-FFF2-40B4-BE49-F238E27FC236}">
                <a16:creationId xmlns:a16="http://schemas.microsoft.com/office/drawing/2014/main" id="{C01556F4-CA2E-4B5B-A5AF-53B2C4171851}"/>
              </a:ext>
            </a:extLst>
          </p:cNvPr>
          <p:cNvGrpSpPr>
            <a:grpSpLocks/>
          </p:cNvGrpSpPr>
          <p:nvPr/>
        </p:nvGrpSpPr>
        <p:grpSpPr bwMode="auto">
          <a:xfrm>
            <a:off x="262758" y="2212622"/>
            <a:ext cx="4480278" cy="3071989"/>
            <a:chOff x="156" y="1298"/>
            <a:chExt cx="3175" cy="2177"/>
          </a:xfrm>
        </p:grpSpPr>
        <p:sp>
          <p:nvSpPr>
            <p:cNvPr id="88079" name="Rectangle 5">
              <a:extLst>
                <a:ext uri="{FF2B5EF4-FFF2-40B4-BE49-F238E27FC236}">
                  <a16:creationId xmlns:a16="http://schemas.microsoft.com/office/drawing/2014/main" id="{71CFC456-8874-4136-B396-2DC0D12A2538}"/>
                </a:ext>
              </a:extLst>
            </p:cNvPr>
            <p:cNvSpPr>
              <a:spLocks noChangeArrowheads="1"/>
            </p:cNvSpPr>
            <p:nvPr/>
          </p:nvSpPr>
          <p:spPr bwMode="auto">
            <a:xfrm>
              <a:off x="338" y="1389"/>
              <a:ext cx="1632"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spcBef>
                  <a:spcPct val="20000"/>
                </a:spcBef>
              </a:pPr>
              <a:r>
                <a:rPr lang="el-GR" altLang="en-US" sz="2133">
                  <a:latin typeface="Times New Roman" panose="02020603050405020304" pitchFamily="18" charset="0"/>
                </a:rPr>
                <a:t>Χαμηλός</a:t>
              </a:r>
            </a:p>
            <a:p>
              <a:pPr algn="ctr">
                <a:spcBef>
                  <a:spcPct val="20000"/>
                </a:spcBef>
              </a:pPr>
              <a:endParaRPr lang="el-GR" altLang="en-US" sz="2133">
                <a:latin typeface="Times New Roman" panose="02020603050405020304" pitchFamily="18" charset="0"/>
              </a:endParaRPr>
            </a:p>
          </p:txBody>
        </p:sp>
        <p:sp>
          <p:nvSpPr>
            <p:cNvPr id="88080" name="Rectangle 6">
              <a:extLst>
                <a:ext uri="{FF2B5EF4-FFF2-40B4-BE49-F238E27FC236}">
                  <a16:creationId xmlns:a16="http://schemas.microsoft.com/office/drawing/2014/main" id="{63F26554-76F8-46EC-B14F-6F7BB2B83CF9}"/>
                </a:ext>
              </a:extLst>
            </p:cNvPr>
            <p:cNvSpPr>
              <a:spLocks noChangeArrowheads="1"/>
            </p:cNvSpPr>
            <p:nvPr/>
          </p:nvSpPr>
          <p:spPr bwMode="auto">
            <a:xfrm>
              <a:off x="156" y="3023"/>
              <a:ext cx="1633"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spcBef>
                  <a:spcPct val="20000"/>
                </a:spcBef>
              </a:pPr>
              <a:r>
                <a:rPr lang="el-GR" altLang="en-US" sz="2133">
                  <a:latin typeface="Times New Roman" panose="02020603050405020304" pitchFamily="18" charset="0"/>
                </a:rPr>
                <a:t>Καμμία περαιτέρω ενέργεια</a:t>
              </a:r>
            </a:p>
            <a:p>
              <a:pPr algn="ctr">
                <a:spcBef>
                  <a:spcPct val="20000"/>
                </a:spcBef>
              </a:pPr>
              <a:endParaRPr lang="el-GR" altLang="en-US" sz="2133">
                <a:latin typeface="Times New Roman" panose="02020603050405020304" pitchFamily="18" charset="0"/>
              </a:endParaRPr>
            </a:p>
          </p:txBody>
        </p:sp>
        <p:sp>
          <p:nvSpPr>
            <p:cNvPr id="88081" name="Line 7">
              <a:extLst>
                <a:ext uri="{FF2B5EF4-FFF2-40B4-BE49-F238E27FC236}">
                  <a16:creationId xmlns:a16="http://schemas.microsoft.com/office/drawing/2014/main" id="{50B63160-70E3-4E92-A2E4-DB88F90AC867}"/>
                </a:ext>
              </a:extLst>
            </p:cNvPr>
            <p:cNvSpPr>
              <a:spLocks noChangeShapeType="1"/>
            </p:cNvSpPr>
            <p:nvPr/>
          </p:nvSpPr>
          <p:spPr bwMode="auto">
            <a:xfrm flipH="1">
              <a:off x="1290" y="1298"/>
              <a:ext cx="2041" cy="136"/>
            </a:xfrm>
            <a:prstGeom prst="line">
              <a:avLst/>
            </a:prstGeom>
            <a:noFill/>
            <a:ln w="9525">
              <a:solidFill>
                <a:srgbClr val="CC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pic>
          <p:nvPicPr>
            <p:cNvPr id="88082" name="Picture 8" descr="Untitled-9">
              <a:extLst>
                <a:ext uri="{FF2B5EF4-FFF2-40B4-BE49-F238E27FC236}">
                  <a16:creationId xmlns:a16="http://schemas.microsoft.com/office/drawing/2014/main" id="{60CB8D6A-DE6D-4228-BB42-2DB17116A1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 y="1797"/>
              <a:ext cx="1554"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a:extLst>
              <a:ext uri="{FF2B5EF4-FFF2-40B4-BE49-F238E27FC236}">
                <a16:creationId xmlns:a16="http://schemas.microsoft.com/office/drawing/2014/main" id="{A164AC8E-C66B-4989-A58C-654609E1A369}"/>
              </a:ext>
            </a:extLst>
          </p:cNvPr>
          <p:cNvGrpSpPr>
            <a:grpSpLocks/>
          </p:cNvGrpSpPr>
          <p:nvPr/>
        </p:nvGrpSpPr>
        <p:grpSpPr bwMode="auto">
          <a:xfrm>
            <a:off x="3526658" y="2212623"/>
            <a:ext cx="3330222" cy="3198989"/>
            <a:chOff x="2469" y="1298"/>
            <a:chExt cx="2360" cy="2267"/>
          </a:xfrm>
        </p:grpSpPr>
        <p:sp>
          <p:nvSpPr>
            <p:cNvPr id="88075" name="Rectangle 10">
              <a:extLst>
                <a:ext uri="{FF2B5EF4-FFF2-40B4-BE49-F238E27FC236}">
                  <a16:creationId xmlns:a16="http://schemas.microsoft.com/office/drawing/2014/main" id="{BDD79DF9-4D23-4945-9C08-CFAFBAEDA7F0}"/>
                </a:ext>
              </a:extLst>
            </p:cNvPr>
            <p:cNvSpPr>
              <a:spLocks noChangeArrowheads="1"/>
            </p:cNvSpPr>
            <p:nvPr/>
          </p:nvSpPr>
          <p:spPr bwMode="auto">
            <a:xfrm>
              <a:off x="2469" y="1434"/>
              <a:ext cx="1633"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spcBef>
                  <a:spcPct val="20000"/>
                </a:spcBef>
              </a:pPr>
              <a:r>
                <a:rPr lang="el-GR" altLang="en-US" sz="2133">
                  <a:latin typeface="Times New Roman" panose="02020603050405020304" pitchFamily="18" charset="0"/>
                </a:rPr>
                <a:t>Μέτριος</a:t>
              </a:r>
            </a:p>
            <a:p>
              <a:pPr algn="ctr">
                <a:spcBef>
                  <a:spcPct val="20000"/>
                </a:spcBef>
              </a:pPr>
              <a:endParaRPr lang="el-GR" altLang="en-US" sz="2133">
                <a:latin typeface="Times New Roman" panose="02020603050405020304" pitchFamily="18" charset="0"/>
              </a:endParaRPr>
            </a:p>
          </p:txBody>
        </p:sp>
        <p:sp>
          <p:nvSpPr>
            <p:cNvPr id="88076" name="Rectangle 11">
              <a:extLst>
                <a:ext uri="{FF2B5EF4-FFF2-40B4-BE49-F238E27FC236}">
                  <a16:creationId xmlns:a16="http://schemas.microsoft.com/office/drawing/2014/main" id="{65988FA0-E431-4DA9-9982-EE86C2E52E74}"/>
                </a:ext>
              </a:extLst>
            </p:cNvPr>
            <p:cNvSpPr>
              <a:spLocks noChangeArrowheads="1"/>
            </p:cNvSpPr>
            <p:nvPr/>
          </p:nvSpPr>
          <p:spPr bwMode="auto">
            <a:xfrm>
              <a:off x="2469" y="3113"/>
              <a:ext cx="2360"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spcBef>
                  <a:spcPct val="20000"/>
                </a:spcBef>
              </a:pPr>
              <a:r>
                <a:rPr lang="el-GR" altLang="en-US" sz="2133">
                  <a:latin typeface="Times New Roman" panose="02020603050405020304" pitchFamily="18" charset="0"/>
                </a:rPr>
                <a:t>Στενή παρακολούθηση</a:t>
              </a:r>
            </a:p>
            <a:p>
              <a:pPr>
                <a:spcBef>
                  <a:spcPct val="20000"/>
                </a:spcBef>
                <a:buFontTx/>
                <a:buChar char="•"/>
              </a:pPr>
              <a:r>
                <a:rPr lang="el-GR" altLang="en-US" sz="2133">
                  <a:latin typeface="Times New Roman" panose="02020603050405020304" pitchFamily="18" charset="0"/>
                </a:rPr>
                <a:t>Φωτογράφηση</a:t>
              </a:r>
            </a:p>
            <a:p>
              <a:pPr>
                <a:spcBef>
                  <a:spcPct val="20000"/>
                </a:spcBef>
                <a:buFontTx/>
                <a:buChar char="•"/>
              </a:pPr>
              <a:r>
                <a:rPr lang="el-GR" altLang="en-US" sz="2133">
                  <a:latin typeface="Times New Roman" panose="02020603050405020304" pitchFamily="18" charset="0"/>
                </a:rPr>
                <a:t>Δερματοσκόπηση</a:t>
              </a:r>
            </a:p>
            <a:p>
              <a:pPr>
                <a:spcBef>
                  <a:spcPct val="20000"/>
                </a:spcBef>
                <a:buFontTx/>
                <a:buChar char="•"/>
              </a:pPr>
              <a:r>
                <a:rPr lang="el-GR" altLang="en-US" sz="2133">
                  <a:latin typeface="Times New Roman" panose="02020603050405020304" pitchFamily="18" charset="0"/>
                </a:rPr>
                <a:t>Έπανεξέταση σε 3μηνο</a:t>
              </a:r>
            </a:p>
            <a:p>
              <a:pPr algn="ctr">
                <a:spcBef>
                  <a:spcPct val="20000"/>
                </a:spcBef>
              </a:pPr>
              <a:endParaRPr lang="el-GR" altLang="en-US" sz="2133">
                <a:latin typeface="Times New Roman" panose="02020603050405020304" pitchFamily="18" charset="0"/>
              </a:endParaRPr>
            </a:p>
          </p:txBody>
        </p:sp>
        <p:sp>
          <p:nvSpPr>
            <p:cNvPr id="88077" name="Line 12">
              <a:extLst>
                <a:ext uri="{FF2B5EF4-FFF2-40B4-BE49-F238E27FC236}">
                  <a16:creationId xmlns:a16="http://schemas.microsoft.com/office/drawing/2014/main" id="{83598E66-2EA8-45FC-A0F5-D1D71E93A11D}"/>
                </a:ext>
              </a:extLst>
            </p:cNvPr>
            <p:cNvSpPr>
              <a:spLocks noChangeShapeType="1"/>
            </p:cNvSpPr>
            <p:nvPr/>
          </p:nvSpPr>
          <p:spPr bwMode="auto">
            <a:xfrm>
              <a:off x="3331" y="1298"/>
              <a:ext cx="0" cy="182"/>
            </a:xfrm>
            <a:prstGeom prst="line">
              <a:avLst/>
            </a:prstGeom>
            <a:noFill/>
            <a:ln w="9525">
              <a:solidFill>
                <a:srgbClr val="CC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pic>
          <p:nvPicPr>
            <p:cNvPr id="88078" name="Picture 13">
              <a:extLst>
                <a:ext uri="{FF2B5EF4-FFF2-40B4-BE49-F238E27FC236}">
                  <a16:creationId xmlns:a16="http://schemas.microsoft.com/office/drawing/2014/main" id="{8E6C58B2-3E81-47C8-A6FC-B7E0941B65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9" y="1797"/>
              <a:ext cx="1678"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4">
            <a:extLst>
              <a:ext uri="{FF2B5EF4-FFF2-40B4-BE49-F238E27FC236}">
                <a16:creationId xmlns:a16="http://schemas.microsoft.com/office/drawing/2014/main" id="{6BDEF0A0-9E91-4D72-8078-7177BEC9B2D7}"/>
              </a:ext>
            </a:extLst>
          </p:cNvPr>
          <p:cNvGrpSpPr>
            <a:grpSpLocks/>
          </p:cNvGrpSpPr>
          <p:nvPr/>
        </p:nvGrpSpPr>
        <p:grpSpPr bwMode="auto">
          <a:xfrm>
            <a:off x="4608769" y="2212622"/>
            <a:ext cx="4289778" cy="3134078"/>
            <a:chOff x="3285" y="1298"/>
            <a:chExt cx="3040" cy="2221"/>
          </a:xfrm>
        </p:grpSpPr>
        <p:sp>
          <p:nvSpPr>
            <p:cNvPr id="88071" name="Rectangle 15">
              <a:extLst>
                <a:ext uri="{FF2B5EF4-FFF2-40B4-BE49-F238E27FC236}">
                  <a16:creationId xmlns:a16="http://schemas.microsoft.com/office/drawing/2014/main" id="{89C36128-99E8-4A8F-A4C1-849DC684DC06}"/>
                </a:ext>
              </a:extLst>
            </p:cNvPr>
            <p:cNvSpPr>
              <a:spLocks noChangeArrowheads="1"/>
            </p:cNvSpPr>
            <p:nvPr/>
          </p:nvSpPr>
          <p:spPr bwMode="auto">
            <a:xfrm>
              <a:off x="4692" y="1480"/>
              <a:ext cx="1633"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spcBef>
                  <a:spcPct val="20000"/>
                </a:spcBef>
              </a:pPr>
              <a:r>
                <a:rPr lang="el-GR" altLang="en-US" sz="2133">
                  <a:latin typeface="Times New Roman" panose="02020603050405020304" pitchFamily="18" charset="0"/>
                </a:rPr>
                <a:t>Ισχυρός</a:t>
              </a:r>
            </a:p>
            <a:p>
              <a:pPr algn="ctr">
                <a:spcBef>
                  <a:spcPct val="20000"/>
                </a:spcBef>
              </a:pPr>
              <a:endParaRPr lang="el-GR" altLang="en-US" sz="2133">
                <a:latin typeface="Times New Roman" panose="02020603050405020304" pitchFamily="18" charset="0"/>
              </a:endParaRPr>
            </a:p>
          </p:txBody>
        </p:sp>
        <p:sp>
          <p:nvSpPr>
            <p:cNvPr id="88072" name="Rectangle 16">
              <a:extLst>
                <a:ext uri="{FF2B5EF4-FFF2-40B4-BE49-F238E27FC236}">
                  <a16:creationId xmlns:a16="http://schemas.microsoft.com/office/drawing/2014/main" id="{96862470-9806-4E0A-BE35-C68D30DFCAE6}"/>
                </a:ext>
              </a:extLst>
            </p:cNvPr>
            <p:cNvSpPr>
              <a:spLocks noChangeArrowheads="1"/>
            </p:cNvSpPr>
            <p:nvPr/>
          </p:nvSpPr>
          <p:spPr bwMode="auto">
            <a:xfrm>
              <a:off x="4692" y="3067"/>
              <a:ext cx="1633"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spcBef>
                  <a:spcPct val="20000"/>
                </a:spcBef>
              </a:pPr>
              <a:r>
                <a:rPr lang="el-GR" altLang="en-US" sz="2133">
                  <a:latin typeface="Times New Roman" panose="02020603050405020304" pitchFamily="18" charset="0"/>
                </a:rPr>
                <a:t>Άμεση αφαίρεση</a:t>
              </a:r>
            </a:p>
            <a:p>
              <a:pPr algn="ctr">
                <a:spcBef>
                  <a:spcPct val="20000"/>
                </a:spcBef>
              </a:pPr>
              <a:endParaRPr lang="el-GR" altLang="en-US" sz="2133">
                <a:latin typeface="Times New Roman" panose="02020603050405020304" pitchFamily="18" charset="0"/>
              </a:endParaRPr>
            </a:p>
          </p:txBody>
        </p:sp>
        <p:sp>
          <p:nvSpPr>
            <p:cNvPr id="88073" name="Line 17">
              <a:extLst>
                <a:ext uri="{FF2B5EF4-FFF2-40B4-BE49-F238E27FC236}">
                  <a16:creationId xmlns:a16="http://schemas.microsoft.com/office/drawing/2014/main" id="{ACD86F52-A288-4E40-98FB-705BA017E071}"/>
                </a:ext>
              </a:extLst>
            </p:cNvPr>
            <p:cNvSpPr>
              <a:spLocks noChangeShapeType="1"/>
            </p:cNvSpPr>
            <p:nvPr/>
          </p:nvSpPr>
          <p:spPr bwMode="auto">
            <a:xfrm>
              <a:off x="3285" y="1298"/>
              <a:ext cx="2268" cy="272"/>
            </a:xfrm>
            <a:prstGeom prst="line">
              <a:avLst/>
            </a:prstGeom>
            <a:noFill/>
            <a:ln w="9525">
              <a:solidFill>
                <a:srgbClr val="CC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pic>
          <p:nvPicPr>
            <p:cNvPr id="88074" name="Picture 18">
              <a:extLst>
                <a:ext uri="{FF2B5EF4-FFF2-40B4-BE49-F238E27FC236}">
                  <a16:creationId xmlns:a16="http://schemas.microsoft.com/office/drawing/2014/main" id="{8C67E74D-6598-47F8-BF23-86C95865B5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1" y="1842"/>
              <a:ext cx="1633"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9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5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05556" y="677334"/>
            <a:ext cx="7772400" cy="767644"/>
          </a:xfrm>
        </p:spPr>
        <p:txBody>
          <a:bodyPr/>
          <a:lstStyle/>
          <a:p>
            <a:r>
              <a:rPr lang="el-GR" altLang="en-US" sz="3200" dirty="0">
                <a:solidFill>
                  <a:srgbClr val="0000CC"/>
                </a:solidFill>
                <a:latin typeface="Calibri" panose="020F0502020204030204" pitchFamily="34" charset="0"/>
                <a:cs typeface="Calibri" panose="020F0502020204030204" pitchFamily="34" charset="0"/>
              </a:rPr>
              <a:t>Πώς αφαιρείται μία ύποπτη βλάβη</a:t>
            </a:r>
            <a:r>
              <a:rPr lang="en-US" altLang="en-US" sz="3200" dirty="0">
                <a:solidFill>
                  <a:srgbClr val="0000CC"/>
                </a:solidFill>
                <a:latin typeface="Calibri" panose="020F0502020204030204" pitchFamily="34" charset="0"/>
                <a:cs typeface="Calibri" panose="020F0502020204030204" pitchFamily="34" charset="0"/>
              </a:rPr>
              <a:t>;</a:t>
            </a:r>
          </a:p>
        </p:txBody>
      </p:sp>
      <p:sp>
        <p:nvSpPr>
          <p:cNvPr id="75779" name="Rectangle 3"/>
          <p:cNvSpPr>
            <a:spLocks noGrp="1" noChangeArrowheads="1"/>
          </p:cNvSpPr>
          <p:nvPr>
            <p:ph idx="1"/>
          </p:nvPr>
        </p:nvSpPr>
        <p:spPr>
          <a:xfrm>
            <a:off x="705556" y="4510096"/>
            <a:ext cx="8127492" cy="1422028"/>
          </a:xfrm>
        </p:spPr>
        <p:txBody>
          <a:bodyPr rtlCol="0">
            <a:normAutofit lnSpcReduction="10000"/>
          </a:bodyPr>
          <a:lstStyle/>
          <a:p>
            <a:pPr>
              <a:lnSpc>
                <a:spcPct val="80000"/>
              </a:lnSpc>
              <a:buClr>
                <a:srgbClr val="C00000"/>
              </a:buClr>
              <a:defRPr/>
            </a:pPr>
            <a:r>
              <a:rPr lang="el-GR" altLang="en-US" sz="2133" dirty="0">
                <a:latin typeface="Calibri" panose="020F0502020204030204" pitchFamily="34" charset="0"/>
                <a:cs typeface="Calibri" panose="020F0502020204030204" pitchFamily="34" charset="0"/>
              </a:rPr>
              <a:t>Χειρουργική αφαίρεση με όρια ασφαλείας </a:t>
            </a:r>
            <a:r>
              <a:rPr lang="en-US" altLang="en-US" sz="2133" dirty="0">
                <a:latin typeface="Calibri" panose="020F0502020204030204" pitchFamily="34" charset="0"/>
                <a:cs typeface="Calibri" panose="020F0502020204030204" pitchFamily="34" charset="0"/>
              </a:rPr>
              <a:t>1-3</a:t>
            </a:r>
            <a:r>
              <a:rPr lang="el-GR" altLang="en-US" sz="2133" dirty="0">
                <a:latin typeface="Calibri" panose="020F0502020204030204" pitchFamily="34" charset="0"/>
                <a:cs typeface="Calibri" panose="020F0502020204030204" pitchFamily="34" charset="0"/>
              </a:rPr>
              <a:t> </a:t>
            </a:r>
            <a:r>
              <a:rPr lang="en-US" altLang="en-US" sz="2133" dirty="0">
                <a:latin typeface="Calibri" panose="020F0502020204030204" pitchFamily="34" charset="0"/>
                <a:cs typeface="Calibri" panose="020F0502020204030204" pitchFamily="34" charset="0"/>
              </a:rPr>
              <a:t>mm</a:t>
            </a:r>
            <a:r>
              <a:rPr lang="el-GR" altLang="en-US" sz="2133" dirty="0">
                <a:latin typeface="Calibri" panose="020F0502020204030204" pitchFamily="34" charset="0"/>
                <a:cs typeface="Calibri" panose="020F0502020204030204" pitchFamily="34" charset="0"/>
              </a:rPr>
              <a:t> και μέχρι το υποδόριο λίπος</a:t>
            </a:r>
          </a:p>
          <a:p>
            <a:pPr>
              <a:lnSpc>
                <a:spcPct val="80000"/>
              </a:lnSpc>
              <a:buClr>
                <a:srgbClr val="C00000"/>
              </a:buClr>
              <a:defRPr/>
            </a:pPr>
            <a:r>
              <a:rPr lang="el-GR" altLang="en-US" sz="2133" dirty="0">
                <a:latin typeface="Calibri" panose="020F0502020204030204" pitchFamily="34" charset="0"/>
                <a:cs typeface="Calibri" panose="020F0502020204030204" pitchFamily="34" charset="0"/>
              </a:rPr>
              <a:t>Αρκετό για πλήρη ιστολογική εξέταση</a:t>
            </a:r>
          </a:p>
          <a:p>
            <a:pPr>
              <a:lnSpc>
                <a:spcPct val="80000"/>
              </a:lnSpc>
              <a:buClr>
                <a:srgbClr val="C00000"/>
              </a:buClr>
              <a:defRPr/>
            </a:pPr>
            <a:r>
              <a:rPr lang="el-GR" altLang="en-US" sz="2133" dirty="0">
                <a:latin typeface="Calibri" panose="020F0502020204030204" pitchFamily="34" charset="0"/>
                <a:cs typeface="Calibri" panose="020F0502020204030204" pitchFamily="34" charset="0"/>
              </a:rPr>
              <a:t>Διαφύλαξη λεμφικής παροχέτευσης περιοχής</a:t>
            </a:r>
            <a:r>
              <a:rPr lang="en-US" altLang="en-US" dirty="0"/>
              <a:t>			</a:t>
            </a:r>
          </a:p>
        </p:txBody>
      </p:sp>
      <p:pic>
        <p:nvPicPr>
          <p:cNvPr id="134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992" y="1636890"/>
            <a:ext cx="2624667" cy="217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910" name="Arc 6"/>
          <p:cNvSpPr>
            <a:spLocks/>
          </p:cNvSpPr>
          <p:nvPr/>
        </p:nvSpPr>
        <p:spPr bwMode="auto">
          <a:xfrm>
            <a:off x="3707904" y="1381479"/>
            <a:ext cx="2497667" cy="2880077"/>
          </a:xfrm>
          <a:custGeom>
            <a:avLst/>
            <a:gdLst>
              <a:gd name="T0" fmla="*/ 0 w 27186"/>
              <a:gd name="T1" fmla="*/ 2147483646 h 26994"/>
              <a:gd name="T2" fmla="*/ 2147483646 w 27186"/>
              <a:gd name="T3" fmla="*/ 2147483646 h 26994"/>
              <a:gd name="T4" fmla="*/ 2147483646 w 27186"/>
              <a:gd name="T5" fmla="*/ 2147483646 h 26994"/>
              <a:gd name="T6" fmla="*/ 0 60000 65536"/>
              <a:gd name="T7" fmla="*/ 0 60000 65536"/>
              <a:gd name="T8" fmla="*/ 0 60000 65536"/>
              <a:gd name="T9" fmla="*/ 0 w 27186"/>
              <a:gd name="T10" fmla="*/ 0 h 26994"/>
              <a:gd name="T11" fmla="*/ 27186 w 27186"/>
              <a:gd name="T12" fmla="*/ 26994 h 26994"/>
            </a:gdLst>
            <a:ahLst/>
            <a:cxnLst>
              <a:cxn ang="T6">
                <a:pos x="T0" y="T1"/>
              </a:cxn>
              <a:cxn ang="T7">
                <a:pos x="T2" y="T3"/>
              </a:cxn>
              <a:cxn ang="T8">
                <a:pos x="T4" y="T5"/>
              </a:cxn>
            </a:cxnLst>
            <a:rect l="T9" t="T10" r="T11" b="T12"/>
            <a:pathLst>
              <a:path w="27186" h="26994" fill="none" extrusionOk="0">
                <a:moveTo>
                  <a:pt x="-1" y="734"/>
                </a:moveTo>
                <a:cubicBezTo>
                  <a:pt x="1821" y="247"/>
                  <a:pt x="3699" y="-1"/>
                  <a:pt x="5586" y="0"/>
                </a:cubicBezTo>
                <a:cubicBezTo>
                  <a:pt x="17515" y="0"/>
                  <a:pt x="27186" y="9670"/>
                  <a:pt x="27186" y="21600"/>
                </a:cubicBezTo>
                <a:cubicBezTo>
                  <a:pt x="27186" y="23419"/>
                  <a:pt x="26956" y="25231"/>
                  <a:pt x="26501" y="26993"/>
                </a:cubicBezTo>
              </a:path>
              <a:path w="27186" h="26994" stroke="0" extrusionOk="0">
                <a:moveTo>
                  <a:pt x="-1" y="734"/>
                </a:moveTo>
                <a:cubicBezTo>
                  <a:pt x="1821" y="247"/>
                  <a:pt x="3699" y="-1"/>
                  <a:pt x="5586" y="0"/>
                </a:cubicBezTo>
                <a:cubicBezTo>
                  <a:pt x="17515" y="0"/>
                  <a:pt x="27186" y="9670"/>
                  <a:pt x="27186" y="21600"/>
                </a:cubicBezTo>
                <a:cubicBezTo>
                  <a:pt x="27186" y="23419"/>
                  <a:pt x="26956" y="25231"/>
                  <a:pt x="26501" y="26993"/>
                </a:cubicBezTo>
                <a:lnTo>
                  <a:pt x="5586" y="21600"/>
                </a:lnTo>
                <a:lnTo>
                  <a:pt x="-1" y="734"/>
                </a:lnTo>
                <a:close/>
              </a:path>
            </a:pathLst>
          </a:cu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sz="16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7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30956" y="381000"/>
            <a:ext cx="7772400" cy="1016000"/>
          </a:xfrm>
          <a:noFill/>
        </p:spPr>
        <p:txBody>
          <a:bodyPr/>
          <a:lstStyle/>
          <a:p>
            <a:r>
              <a:rPr lang="el-GR" altLang="en-US" sz="3200" dirty="0">
                <a:solidFill>
                  <a:srgbClr val="0000CC"/>
                </a:solidFill>
                <a:latin typeface="Calibri" panose="020F0502020204030204" pitchFamily="34" charset="0"/>
                <a:cs typeface="Calibri" panose="020F0502020204030204" pitchFamily="34" charset="0"/>
              </a:rPr>
              <a:t>Πρότυπο ιστολογικής αναφοράς</a:t>
            </a:r>
            <a:endParaRPr lang="en-US" altLang="en-US" sz="3200" dirty="0">
              <a:solidFill>
                <a:srgbClr val="0000CC"/>
              </a:solidFill>
              <a:latin typeface="Calibri" panose="020F0502020204030204" pitchFamily="34" charset="0"/>
              <a:cs typeface="Calibri" panose="020F0502020204030204" pitchFamily="34" charset="0"/>
            </a:endParaRPr>
          </a:p>
        </p:txBody>
      </p:sp>
      <p:sp>
        <p:nvSpPr>
          <p:cNvPr id="136195" name="Rectangle 3"/>
          <p:cNvSpPr>
            <a:spLocks noGrp="1" noChangeArrowheads="1"/>
          </p:cNvSpPr>
          <p:nvPr>
            <p:ph type="body" sz="half" idx="1"/>
          </p:nvPr>
        </p:nvSpPr>
        <p:spPr>
          <a:xfrm>
            <a:off x="4188178" y="1573390"/>
            <a:ext cx="4737100" cy="4672188"/>
          </a:xfrm>
          <a:solidFill>
            <a:srgbClr val="FFCC66"/>
          </a:solidFill>
        </p:spPr>
        <p:txBody>
          <a:bodyPr/>
          <a:lstStyle/>
          <a:p>
            <a:pPr>
              <a:lnSpc>
                <a:spcPct val="130000"/>
              </a:lnSpc>
              <a:buClr>
                <a:srgbClr val="C00000"/>
              </a:buClr>
            </a:pPr>
            <a:r>
              <a:rPr lang="el-GR" altLang="en-US" sz="1422" b="1" dirty="0">
                <a:latin typeface="Calibri" panose="020F0502020204030204" pitchFamily="34" charset="0"/>
                <a:cs typeface="Calibri" panose="020F0502020204030204" pitchFamily="34" charset="0"/>
              </a:rPr>
              <a:t>Διάγνωση</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κακόηθες μελάνωμα</a:t>
            </a:r>
          </a:p>
          <a:p>
            <a:pPr>
              <a:lnSpc>
                <a:spcPct val="130000"/>
              </a:lnSpc>
              <a:buClr>
                <a:srgbClr val="C00000"/>
              </a:buClr>
            </a:pPr>
            <a:r>
              <a:rPr lang="el-GR" altLang="en-US" sz="1422" b="1" dirty="0">
                <a:latin typeface="Calibri" panose="020F0502020204030204" pitchFamily="34" charset="0"/>
                <a:cs typeface="Calibri" panose="020F0502020204030204" pitchFamily="34" charset="0"/>
              </a:rPr>
              <a:t>Ιστολογικός τύπος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E</a:t>
            </a:r>
            <a:r>
              <a:rPr lang="el-GR" altLang="en-US" sz="1422" b="1" i="1" dirty="0" err="1">
                <a:latin typeface="Calibri" panose="020F0502020204030204" pitchFamily="34" charset="0"/>
                <a:cs typeface="Calibri" panose="020F0502020204030204" pitchFamily="34" charset="0"/>
              </a:rPr>
              <a:t>πιφανειακώς</a:t>
            </a:r>
            <a:r>
              <a:rPr lang="el-GR" altLang="en-US" sz="1422" b="1" i="1" dirty="0">
                <a:latin typeface="Calibri" panose="020F0502020204030204" pitchFamily="34" charset="0"/>
                <a:cs typeface="Calibri" panose="020F0502020204030204" pitchFamily="34" charset="0"/>
              </a:rPr>
              <a:t> επεκτεινόμενο</a:t>
            </a:r>
          </a:p>
          <a:p>
            <a:pPr>
              <a:lnSpc>
                <a:spcPct val="130000"/>
              </a:lnSpc>
              <a:buClr>
                <a:srgbClr val="C00000"/>
              </a:buClr>
            </a:pPr>
            <a:r>
              <a:rPr lang="el-GR" altLang="en-US" sz="1422" b="1" dirty="0">
                <a:latin typeface="Calibri" panose="020F0502020204030204" pitchFamily="34" charset="0"/>
                <a:cs typeface="Calibri" panose="020F0502020204030204" pitchFamily="34" charset="0"/>
              </a:rPr>
              <a:t>Πάχος κατά </a:t>
            </a:r>
            <a:r>
              <a:rPr lang="en-US" altLang="en-US" sz="1422" b="1" dirty="0">
                <a:latin typeface="Calibri" panose="020F0502020204030204" pitchFamily="34" charset="0"/>
                <a:cs typeface="Calibri" panose="020F0502020204030204" pitchFamily="34" charset="0"/>
              </a:rPr>
              <a:t>Breslow: </a:t>
            </a:r>
            <a:r>
              <a:rPr lang="en-US" altLang="en-US" sz="1422" b="1" i="1" dirty="0">
                <a:latin typeface="Calibri" panose="020F0502020204030204" pitchFamily="34" charset="0"/>
                <a:cs typeface="Calibri" panose="020F0502020204030204" pitchFamily="34" charset="0"/>
              </a:rPr>
              <a:t>0.9 </a:t>
            </a:r>
            <a:r>
              <a:rPr lang="el-GR" altLang="en-US" sz="1422" b="1" i="1" dirty="0">
                <a:latin typeface="Calibri" panose="020F0502020204030204" pitchFamily="34" charset="0"/>
                <a:cs typeface="Calibri" panose="020F0502020204030204" pitchFamily="34" charset="0"/>
              </a:rPr>
              <a:t>χιλ.</a:t>
            </a:r>
          </a:p>
          <a:p>
            <a:pPr>
              <a:lnSpc>
                <a:spcPct val="130000"/>
              </a:lnSpc>
              <a:buClr>
                <a:srgbClr val="C00000"/>
              </a:buClr>
            </a:pPr>
            <a:r>
              <a:rPr lang="en-US" altLang="en-US" sz="1422" b="1" dirty="0">
                <a:latin typeface="Calibri" panose="020F0502020204030204" pitchFamily="34" charset="0"/>
                <a:cs typeface="Calibri" panose="020F0502020204030204" pitchFamily="34" charset="0"/>
              </a:rPr>
              <a:t>E</a:t>
            </a:r>
            <a:r>
              <a:rPr lang="el-GR" altLang="en-US" sz="1422" b="1" dirty="0" err="1">
                <a:latin typeface="Calibri" panose="020F0502020204030204" pitchFamily="34" charset="0"/>
                <a:cs typeface="Calibri" panose="020F0502020204030204" pitchFamily="34" charset="0"/>
              </a:rPr>
              <a:t>ξέλκωση</a:t>
            </a:r>
            <a:r>
              <a:rPr lang="en-US" altLang="en-US" sz="1422" b="1" dirty="0">
                <a:latin typeface="Calibri" panose="020F0502020204030204" pitchFamily="34" charset="0"/>
                <a:cs typeface="Calibri" panose="020F0502020204030204" pitchFamily="34" charset="0"/>
              </a:rPr>
              <a:t>: </a:t>
            </a:r>
            <a:r>
              <a:rPr lang="el-GR" altLang="en-US" sz="1422" b="1" i="1" dirty="0" err="1">
                <a:latin typeface="Calibri" panose="020F0502020204030204" pitchFamily="34" charset="0"/>
                <a:cs typeface="Calibri" panose="020F0502020204030204" pitchFamily="34" charset="0"/>
              </a:rPr>
              <a:t>Ναί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pPr>
            <a:r>
              <a:rPr lang="el-GR" altLang="en-US" sz="1422" b="1" dirty="0">
                <a:latin typeface="Calibri" panose="020F0502020204030204" pitchFamily="34" charset="0"/>
                <a:cs typeface="Calibri" panose="020F0502020204030204" pitchFamily="34" charset="0"/>
              </a:rPr>
              <a:t>Επίπεδο κατά </a:t>
            </a:r>
            <a:r>
              <a:rPr lang="en-US" altLang="en-US" sz="1422" b="1" dirty="0">
                <a:latin typeface="Calibri" panose="020F0502020204030204" pitchFamily="34" charset="0"/>
                <a:cs typeface="Calibri" panose="020F0502020204030204" pitchFamily="34" charset="0"/>
              </a:rPr>
              <a:t>Clark: </a:t>
            </a:r>
            <a:r>
              <a:rPr lang="en-US" altLang="en-US" sz="1422" b="1" i="1" dirty="0">
                <a:latin typeface="Calibri" panose="020F0502020204030204" pitchFamily="34" charset="0"/>
                <a:cs typeface="Calibri" panose="020F0502020204030204" pitchFamily="34" charset="0"/>
              </a:rPr>
              <a:t>IV</a:t>
            </a:r>
          </a:p>
          <a:p>
            <a:pPr>
              <a:lnSpc>
                <a:spcPct val="130000"/>
              </a:lnSpc>
              <a:buClr>
                <a:srgbClr val="C00000"/>
              </a:buClr>
            </a:pPr>
            <a:r>
              <a:rPr lang="en-US" altLang="en-US" sz="1422" b="1" dirty="0">
                <a:latin typeface="Calibri" panose="020F0502020204030204" pitchFamily="34" charset="0"/>
                <a:cs typeface="Calibri" panose="020F0502020204030204" pitchFamily="34" charset="0"/>
              </a:rPr>
              <a:t>K</a:t>
            </a:r>
            <a:r>
              <a:rPr lang="el-GR" altLang="en-US" sz="1422" b="1" dirty="0" err="1">
                <a:latin typeface="Calibri" panose="020F0502020204030204" pitchFamily="34" charset="0"/>
                <a:cs typeface="Calibri" panose="020F0502020204030204" pitchFamily="34" charset="0"/>
              </a:rPr>
              <a:t>άθετη</a:t>
            </a:r>
            <a:r>
              <a:rPr lang="el-GR" altLang="en-US" sz="1422" b="1" dirty="0">
                <a:latin typeface="Calibri" panose="020F0502020204030204" pitchFamily="34" charset="0"/>
                <a:cs typeface="Calibri" panose="020F0502020204030204" pitchFamily="34" charset="0"/>
              </a:rPr>
              <a:t> φάση ανάπτυξης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pPr>
            <a:r>
              <a:rPr lang="el-GR" altLang="en-US" sz="1422" b="1" dirty="0">
                <a:latin typeface="Calibri" panose="020F0502020204030204" pitchFamily="34" charset="0"/>
                <a:cs typeface="Calibri" panose="020F0502020204030204" pitchFamily="34" charset="0"/>
              </a:rPr>
              <a:t>Αγγειακή ή </a:t>
            </a:r>
            <a:r>
              <a:rPr lang="el-GR" altLang="en-US" sz="1422" b="1" dirty="0" err="1">
                <a:latin typeface="Calibri" panose="020F0502020204030204" pitchFamily="34" charset="0"/>
                <a:cs typeface="Calibri" panose="020F0502020204030204" pitchFamily="34" charset="0"/>
              </a:rPr>
              <a:t>λεμφαγγειακή</a:t>
            </a:r>
            <a:r>
              <a:rPr lang="el-GR" altLang="en-US" sz="1422" b="1" dirty="0">
                <a:latin typeface="Calibri" panose="020F0502020204030204" pitchFamily="34" charset="0"/>
                <a:cs typeface="Calibri" panose="020F0502020204030204" pitchFamily="34" charset="0"/>
              </a:rPr>
              <a:t> διήθηση</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Όχι</a:t>
            </a:r>
          </a:p>
          <a:p>
            <a:pPr>
              <a:lnSpc>
                <a:spcPct val="130000"/>
              </a:lnSpc>
              <a:buClr>
                <a:srgbClr val="C00000"/>
              </a:buClr>
            </a:pPr>
            <a:r>
              <a:rPr lang="el-GR" altLang="en-US" sz="1422" b="1" dirty="0" err="1">
                <a:latin typeface="Calibri" panose="020F0502020204030204" pitchFamily="34" charset="0"/>
                <a:cs typeface="Calibri" panose="020F0502020204030204" pitchFamily="34" charset="0"/>
              </a:rPr>
              <a:t>Νευτροπισμός</a:t>
            </a:r>
            <a:r>
              <a:rPr lang="en-US" altLang="en-US" sz="1422" b="1" dirty="0">
                <a:latin typeface="Calibri" panose="020F0502020204030204" pitchFamily="34" charset="0"/>
                <a:cs typeface="Calibri" panose="020F0502020204030204" pitchFamily="34" charset="0"/>
              </a:rPr>
              <a:t>:</a:t>
            </a:r>
            <a:r>
              <a:rPr lang="el-GR" altLang="en-US" sz="1422" b="1" dirty="0">
                <a:latin typeface="Calibri" panose="020F0502020204030204" pitchFamily="34" charset="0"/>
                <a:cs typeface="Calibri" panose="020F0502020204030204" pitchFamily="34" charset="0"/>
              </a:rPr>
              <a:t> </a:t>
            </a:r>
            <a:r>
              <a:rPr lang="el-GR" altLang="en-US" sz="1422" b="1" i="1" dirty="0" err="1">
                <a:latin typeface="Calibri" panose="020F0502020204030204" pitchFamily="34" charset="0"/>
                <a:cs typeface="Calibri" panose="020F0502020204030204" pitchFamily="34" charset="0"/>
              </a:rPr>
              <a:t>Οχι</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pPr>
            <a:r>
              <a:rPr lang="el-GR" altLang="en-US" sz="1422" b="1" dirty="0" err="1">
                <a:latin typeface="Calibri" panose="020F0502020204030204" pitchFamily="34" charset="0"/>
                <a:cs typeface="Calibri" panose="020F0502020204030204" pitchFamily="34" charset="0"/>
              </a:rPr>
              <a:t>Δορυφόρες</a:t>
            </a:r>
            <a:r>
              <a:rPr lang="el-GR" altLang="en-US" sz="1422" b="1" dirty="0">
                <a:latin typeface="Calibri" panose="020F0502020204030204" pitchFamily="34" charset="0"/>
                <a:cs typeface="Calibri" panose="020F0502020204030204" pitchFamily="34" charset="0"/>
              </a:rPr>
              <a:t> εστίες</a:t>
            </a:r>
            <a:r>
              <a:rPr lang="en-US" altLang="en-US" sz="1422" b="1" dirty="0">
                <a:latin typeface="Calibri" panose="020F0502020204030204" pitchFamily="34" charset="0"/>
                <a:cs typeface="Calibri" panose="020F0502020204030204" pitchFamily="34" charset="0"/>
              </a:rPr>
              <a:t>: </a:t>
            </a:r>
            <a:r>
              <a:rPr lang="el-GR" altLang="en-US" sz="1422" b="1" i="1" dirty="0">
                <a:latin typeface="Calibri" panose="020F0502020204030204" pitchFamily="34" charset="0"/>
                <a:cs typeface="Calibri" panose="020F0502020204030204" pitchFamily="34" charset="0"/>
              </a:rPr>
              <a:t>Όχι</a:t>
            </a:r>
          </a:p>
          <a:p>
            <a:pPr>
              <a:lnSpc>
                <a:spcPct val="130000"/>
              </a:lnSpc>
              <a:buClr>
                <a:srgbClr val="C00000"/>
              </a:buClr>
            </a:pPr>
            <a:r>
              <a:rPr lang="el-GR" altLang="en-US" sz="1422" b="1" dirty="0">
                <a:latin typeface="Calibri" panose="020F0502020204030204" pitchFamily="34" charset="0"/>
                <a:cs typeface="Calibri" panose="020F0502020204030204" pitchFamily="34" charset="0"/>
              </a:rPr>
              <a:t>Υποστροφή</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r>
              <a:rPr lang="en-US" altLang="en-US" sz="1422" b="1" i="1" dirty="0">
                <a:latin typeface="Calibri" panose="020F0502020204030204" pitchFamily="34" charset="0"/>
                <a:cs typeface="Calibri" panose="020F0502020204030204" pitchFamily="34" charset="0"/>
              </a:rPr>
              <a:t> (&gt;1 mm)</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pPr>
            <a:r>
              <a:rPr lang="el-GR" altLang="en-US" sz="1422" b="1" i="1" dirty="0">
                <a:latin typeface="Calibri" panose="020F0502020204030204" pitchFamily="34" charset="0"/>
                <a:cs typeface="Calibri" panose="020F0502020204030204" pitchFamily="34" charset="0"/>
              </a:rPr>
              <a:t>Μιτώσεις</a:t>
            </a:r>
            <a:r>
              <a:rPr lang="en-US" altLang="en-US" sz="1422" b="1" i="1" dirty="0">
                <a:latin typeface="Calibri" panose="020F0502020204030204" pitchFamily="34" charset="0"/>
                <a:cs typeface="Calibri" panose="020F0502020204030204" pitchFamily="34" charset="0"/>
              </a:rPr>
              <a:t>: 1-2</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pPr>
            <a:r>
              <a:rPr lang="el-GR" altLang="en-US" sz="1422" b="1" dirty="0">
                <a:latin typeface="Calibri" panose="020F0502020204030204" pitchFamily="34" charset="0"/>
                <a:cs typeface="Calibri" panose="020F0502020204030204" pitchFamily="34" charset="0"/>
              </a:rPr>
              <a:t>Προεξάρχων τύπος κυττάρων</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E</a:t>
            </a:r>
            <a:r>
              <a:rPr lang="el-GR" altLang="en-US" sz="1422" b="1" i="1" dirty="0" err="1">
                <a:latin typeface="Calibri" panose="020F0502020204030204" pitchFamily="34" charset="0"/>
                <a:cs typeface="Calibri" panose="020F0502020204030204" pitchFamily="34" charset="0"/>
              </a:rPr>
              <a:t>πιθηλιοειδής</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pPr>
            <a:r>
              <a:rPr lang="el-GR" altLang="en-US" sz="1422" b="1" dirty="0">
                <a:latin typeface="Calibri" panose="020F0502020204030204" pitchFamily="34" charset="0"/>
                <a:cs typeface="Calibri" panose="020F0502020204030204" pitchFamily="34" charset="0"/>
              </a:rPr>
              <a:t>Συνυπάρχον σπίλος</a:t>
            </a:r>
            <a:r>
              <a:rPr lang="en-US" altLang="en-US" sz="1422" b="1" dirty="0">
                <a:latin typeface="Calibri" panose="020F0502020204030204" pitchFamily="34" charset="0"/>
                <a:cs typeface="Calibri" panose="020F0502020204030204" pitchFamily="34" charset="0"/>
              </a:rPr>
              <a:t>: </a:t>
            </a:r>
            <a:r>
              <a:rPr lang="en-US" altLang="en-US" sz="1422" b="1" i="1" dirty="0">
                <a:latin typeface="Calibri" panose="020F0502020204030204" pitchFamily="34" charset="0"/>
                <a:cs typeface="Calibri" panose="020F0502020204030204" pitchFamily="34" charset="0"/>
              </a:rPr>
              <a:t>N</a:t>
            </a:r>
            <a:r>
              <a:rPr lang="el-GR" altLang="en-US" sz="1422" b="1" i="1" dirty="0" err="1">
                <a:latin typeface="Calibri" panose="020F0502020204030204" pitchFamily="34" charset="0"/>
                <a:cs typeface="Calibri" panose="020F0502020204030204" pitchFamily="34" charset="0"/>
              </a:rPr>
              <a:t>αί</a:t>
            </a:r>
            <a:endParaRPr lang="el-GR" altLang="en-US" sz="1422" b="1" i="1" dirty="0">
              <a:latin typeface="Calibri" panose="020F0502020204030204" pitchFamily="34" charset="0"/>
              <a:cs typeface="Calibri" panose="020F0502020204030204" pitchFamily="34" charset="0"/>
            </a:endParaRPr>
          </a:p>
          <a:p>
            <a:pPr>
              <a:lnSpc>
                <a:spcPct val="130000"/>
              </a:lnSpc>
              <a:buClr>
                <a:srgbClr val="C00000"/>
              </a:buClr>
            </a:pPr>
            <a:r>
              <a:rPr lang="el-GR" altLang="en-US" sz="1422" b="1" dirty="0">
                <a:latin typeface="Calibri" panose="020F0502020204030204" pitchFamily="34" charset="0"/>
                <a:cs typeface="Calibri" panose="020F0502020204030204" pitchFamily="34" charset="0"/>
              </a:rPr>
              <a:t>Χειρουργικά όρια</a:t>
            </a:r>
            <a:r>
              <a:rPr lang="en-US" altLang="en-US" sz="1422" b="1" dirty="0">
                <a:latin typeface="Calibri" panose="020F0502020204030204" pitchFamily="34" charset="0"/>
                <a:cs typeface="Calibri" panose="020F0502020204030204" pitchFamily="34" charset="0"/>
              </a:rPr>
              <a:t>: E</a:t>
            </a:r>
            <a:r>
              <a:rPr lang="el-GR" altLang="en-US" sz="1422" b="1" dirty="0" err="1">
                <a:latin typeface="Calibri" panose="020F0502020204030204" pitchFamily="34" charset="0"/>
                <a:cs typeface="Calibri" panose="020F0502020204030204" pitchFamily="34" charset="0"/>
              </a:rPr>
              <a:t>λεύθερα</a:t>
            </a:r>
            <a:endParaRPr lang="el-GR" altLang="en-US" sz="1422" b="1" dirty="0">
              <a:latin typeface="Calibri" panose="020F0502020204030204" pitchFamily="34" charset="0"/>
              <a:cs typeface="Calibri" panose="020F0502020204030204" pitchFamily="34" charset="0"/>
            </a:endParaRPr>
          </a:p>
        </p:txBody>
      </p:sp>
      <p:pic>
        <p:nvPicPr>
          <p:cNvPr id="136196" name="Picture 4" descr="Photo1, assymet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956" y="1573390"/>
            <a:ext cx="3135489" cy="19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4210756" y="2277534"/>
            <a:ext cx="2794000" cy="318911"/>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8242" name="Picture 2" descr="15F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1773767"/>
            <a:ext cx="4820356" cy="35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ChangeArrowheads="1"/>
          </p:cNvSpPr>
          <p:nvPr/>
        </p:nvSpPr>
        <p:spPr bwMode="auto">
          <a:xfrm>
            <a:off x="3675945" y="4965701"/>
            <a:ext cx="5120922" cy="5757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38244" name="Rectangle 4"/>
          <p:cNvSpPr>
            <a:spLocks noGrp="1" noChangeArrowheads="1"/>
          </p:cNvSpPr>
          <p:nvPr>
            <p:ph type="title"/>
          </p:nvPr>
        </p:nvSpPr>
        <p:spPr>
          <a:xfrm>
            <a:off x="959556" y="428978"/>
            <a:ext cx="7772400" cy="1016000"/>
          </a:xfrm>
          <a:noFill/>
        </p:spPr>
        <p:txBody>
          <a:bodyPr/>
          <a:lstStyle/>
          <a:p>
            <a:r>
              <a:rPr lang="en-US" altLang="en-US" sz="3556" dirty="0">
                <a:solidFill>
                  <a:srgbClr val="0000CC"/>
                </a:solidFill>
                <a:latin typeface="Calibri" panose="020F0502020204030204" pitchFamily="34" charset="0"/>
                <a:cs typeface="Calibri" panose="020F0502020204030204" pitchFamily="34" charset="0"/>
              </a:rPr>
              <a:t>I</a:t>
            </a:r>
            <a:r>
              <a:rPr lang="el-GR" altLang="en-US" sz="3556" dirty="0" err="1">
                <a:solidFill>
                  <a:srgbClr val="0000CC"/>
                </a:solidFill>
                <a:latin typeface="Calibri" panose="020F0502020204030204" pitchFamily="34" charset="0"/>
                <a:cs typeface="Calibri" panose="020F0502020204030204" pitchFamily="34" charset="0"/>
              </a:rPr>
              <a:t>στολογικό</a:t>
            </a:r>
            <a:r>
              <a:rPr lang="el-GR" altLang="en-US" sz="3556" dirty="0">
                <a:solidFill>
                  <a:srgbClr val="0000CC"/>
                </a:solidFill>
                <a:latin typeface="Calibri" panose="020F0502020204030204" pitchFamily="34" charset="0"/>
                <a:cs typeface="Calibri" panose="020F0502020204030204" pitchFamily="34" charset="0"/>
              </a:rPr>
              <a:t> πάχος κατά </a:t>
            </a:r>
            <a:r>
              <a:rPr lang="en-US" altLang="en-US" sz="3556" dirty="0">
                <a:solidFill>
                  <a:srgbClr val="0000CC"/>
                </a:solidFill>
                <a:latin typeface="Calibri" panose="020F0502020204030204" pitchFamily="34" charset="0"/>
                <a:cs typeface="Calibri" panose="020F0502020204030204" pitchFamily="34" charset="0"/>
              </a:rPr>
              <a:t>Breslow</a:t>
            </a:r>
            <a:r>
              <a:rPr lang="el-GR" altLang="en-US" sz="3556" dirty="0">
                <a:solidFill>
                  <a:srgbClr val="0000CC"/>
                </a:solidFill>
                <a:latin typeface="Calibri" panose="020F0502020204030204" pitchFamily="34" charset="0"/>
                <a:cs typeface="Calibri" panose="020F0502020204030204" pitchFamily="34" charset="0"/>
              </a:rPr>
              <a:t> (1970)</a:t>
            </a:r>
            <a:endParaRPr lang="en-US" altLang="en-US" sz="3556" dirty="0">
              <a:solidFill>
                <a:srgbClr val="0000CC"/>
              </a:solidFill>
              <a:latin typeface="Calibri" panose="020F0502020204030204" pitchFamily="34" charset="0"/>
              <a:cs typeface="Calibri" panose="020F0502020204030204" pitchFamily="34" charset="0"/>
            </a:endParaRPr>
          </a:p>
        </p:txBody>
      </p:sp>
      <p:sp>
        <p:nvSpPr>
          <p:cNvPr id="83974" name="Rectangle 6"/>
          <p:cNvSpPr>
            <a:spLocks noGrp="1" noChangeArrowheads="1"/>
          </p:cNvSpPr>
          <p:nvPr>
            <p:ph type="body" sz="half" idx="1"/>
          </p:nvPr>
        </p:nvSpPr>
        <p:spPr>
          <a:xfrm>
            <a:off x="3867856" y="5092701"/>
            <a:ext cx="4862689" cy="832556"/>
          </a:xfrm>
        </p:spPr>
        <p:txBody>
          <a:bodyPr rtlCol="0">
            <a:normAutofit fontScale="77500" lnSpcReduction="20000"/>
          </a:bodyPr>
          <a:lstStyle/>
          <a:p>
            <a:pPr>
              <a:lnSpc>
                <a:spcPct val="90000"/>
              </a:lnSpc>
              <a:buClr>
                <a:srgbClr val="C00000"/>
              </a:buClr>
              <a:defRPr/>
            </a:pPr>
            <a:r>
              <a:rPr lang="el-GR" altLang="en-US" sz="2133" dirty="0">
                <a:latin typeface="Calibri" panose="020F0502020204030204" pitchFamily="34" charset="0"/>
                <a:cs typeface="Calibri" panose="020F0502020204030204" pitchFamily="34" charset="0"/>
              </a:rPr>
              <a:t>Ορίζεται ως η απόσταση (σε χιλιοστά) από την κοκκιώδη στοιβάδα ως το βαθύτερο σημείο που φθάνουν τα </a:t>
            </a:r>
            <a:r>
              <a:rPr lang="el-GR" altLang="en-US" sz="2133" dirty="0" err="1">
                <a:latin typeface="Calibri" panose="020F0502020204030204" pitchFamily="34" charset="0"/>
                <a:cs typeface="Calibri" panose="020F0502020204030204" pitchFamily="34" charset="0"/>
              </a:rPr>
              <a:t>νεοπλασματικά</a:t>
            </a:r>
            <a:r>
              <a:rPr lang="el-GR" altLang="en-US" sz="2133" dirty="0">
                <a:latin typeface="Calibri" panose="020F0502020204030204" pitchFamily="34" charset="0"/>
                <a:cs typeface="Calibri" panose="020F0502020204030204" pitchFamily="34" charset="0"/>
              </a:rPr>
              <a:t> κύτταρα</a:t>
            </a:r>
            <a:endParaRPr lang="en-US" altLang="en-US" sz="2133" dirty="0">
              <a:latin typeface="Calibri" panose="020F0502020204030204" pitchFamily="34" charset="0"/>
              <a:cs typeface="Calibri" panose="020F0502020204030204" pitchFamily="34" charset="0"/>
            </a:endParaRPr>
          </a:p>
        </p:txBody>
      </p:sp>
      <p:pic>
        <p:nvPicPr>
          <p:cNvPr id="138246" name="Picture 5" descr="σάρωση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56" y="1765300"/>
            <a:ext cx="249625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Rectangle 7"/>
          <p:cNvSpPr>
            <a:spLocks noChangeArrowheads="1"/>
          </p:cNvSpPr>
          <p:nvPr/>
        </p:nvSpPr>
        <p:spPr bwMode="auto">
          <a:xfrm>
            <a:off x="667457" y="5157612"/>
            <a:ext cx="2367844" cy="38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FontTx/>
              <a:buNone/>
            </a:pPr>
            <a:r>
              <a:rPr lang="en-US" altLang="en-US" sz="2133">
                <a:solidFill>
                  <a:schemeClr val="bg1"/>
                </a:solidFill>
              </a:rPr>
              <a:t>Alexander Breslow</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D0CEF1-05A3-4F7F-924F-96372B78A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836612"/>
            <a:ext cx="7632848" cy="547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03029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5223" y="804333"/>
            <a:ext cx="8860367" cy="1016000"/>
          </a:xfrm>
        </p:spPr>
        <p:txBody>
          <a:bodyPr vert="horz" lIns="81844" tIns="40923" rIns="81844" bIns="40923" rtlCol="0" anchor="ctr">
            <a:normAutofit fontScale="90000"/>
          </a:bodyPr>
          <a:lstStyle/>
          <a:p>
            <a:pPr>
              <a:defRPr/>
            </a:pPr>
            <a:r>
              <a:rPr lang="el-GR" altLang="en-US" sz="3200" dirty="0">
                <a:solidFill>
                  <a:srgbClr val="0000CC"/>
                </a:solidFill>
                <a:latin typeface="Calibri" panose="020F0502020204030204" pitchFamily="34" charset="0"/>
                <a:cs typeface="Calibri" panose="020F0502020204030204" pitchFamily="34" charset="0"/>
              </a:rPr>
              <a:t>Πώς προσεγγίζουμε τον ασθενή μετά τη διάγνωση του μελανώματος</a:t>
            </a:r>
            <a:r>
              <a:rPr lang="en-US" altLang="en-US" sz="3200" dirty="0">
                <a:solidFill>
                  <a:srgbClr val="0000CC"/>
                </a:solidFill>
                <a:latin typeface="Calibri" panose="020F0502020204030204" pitchFamily="34" charset="0"/>
                <a:cs typeface="Calibri" panose="020F0502020204030204" pitchFamily="34" charset="0"/>
              </a:rPr>
              <a:t>; </a:t>
            </a:r>
          </a:p>
        </p:txBody>
      </p:sp>
      <p:sp>
        <p:nvSpPr>
          <p:cNvPr id="3" name="Rectangle 2"/>
          <p:cNvSpPr txBox="1">
            <a:spLocks noChangeArrowheads="1"/>
          </p:cNvSpPr>
          <p:nvPr/>
        </p:nvSpPr>
        <p:spPr bwMode="auto">
          <a:xfrm>
            <a:off x="603956" y="2532945"/>
            <a:ext cx="8284634" cy="680031"/>
          </a:xfrm>
          <a:prstGeom prst="rect">
            <a:avLst/>
          </a:prstGeom>
          <a:noFill/>
          <a:ln w="9525">
            <a:noFill/>
            <a:miter lim="800000"/>
            <a:headEnd/>
            <a:tailEnd/>
          </a:ln>
        </p:spPr>
        <p:txBody>
          <a:bodyPr anchor="ctr"/>
          <a:lstStyle/>
          <a:p>
            <a:pPr>
              <a:buClr>
                <a:srgbClr val="C00000"/>
              </a:buClr>
              <a:buFont typeface="Arial" pitchFamily="34" charset="0"/>
              <a:buChar char="•"/>
              <a:defRPr/>
            </a:pPr>
            <a:r>
              <a:rPr lang="el-GR" sz="2844" kern="0" dirty="0">
                <a:latin typeface="Calibri" panose="020F0502020204030204" pitchFamily="34" charset="0"/>
                <a:ea typeface="+mj-ea"/>
                <a:cs typeface="Calibri" panose="020F0502020204030204" pitchFamily="34" charset="0"/>
              </a:rPr>
              <a:t> </a:t>
            </a:r>
            <a:r>
              <a:rPr lang="en-US" sz="2844" kern="0" dirty="0">
                <a:latin typeface="Calibri" panose="020F0502020204030204" pitchFamily="34" charset="0"/>
                <a:ea typeface="+mj-ea"/>
                <a:cs typeface="Calibri" panose="020F0502020204030204" pitchFamily="34" charset="0"/>
              </a:rPr>
              <a:t>E</a:t>
            </a:r>
            <a:r>
              <a:rPr lang="el-GR" sz="2844" kern="0" dirty="0">
                <a:latin typeface="Calibri" panose="020F0502020204030204" pitchFamily="34" charset="0"/>
                <a:ea typeface="+mj-ea"/>
                <a:cs typeface="Calibri" panose="020F0502020204030204" pitchFamily="34" charset="0"/>
              </a:rPr>
              <a:t>πανεκτομή της πρωτοπαθούς εστίας</a:t>
            </a:r>
          </a:p>
        </p:txBody>
      </p:sp>
    </p:spTree>
    <p:extLst>
      <p:ext uri="{BB962C8B-B14F-4D97-AF65-F5344CB8AC3E}">
        <p14:creationId xmlns:p14="http://schemas.microsoft.com/office/powerpoint/2010/main" val="36270751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5223" y="804333"/>
            <a:ext cx="8860367" cy="1016000"/>
          </a:xfrm>
        </p:spPr>
        <p:txBody>
          <a:bodyPr vert="horz" lIns="81844" tIns="40923" rIns="81844" bIns="40923" rtlCol="0" anchor="ctr">
            <a:normAutofit fontScale="90000"/>
          </a:bodyPr>
          <a:lstStyle/>
          <a:p>
            <a:pPr>
              <a:defRPr/>
            </a:pPr>
            <a:r>
              <a:rPr lang="el-GR" altLang="en-US" sz="3200" dirty="0">
                <a:solidFill>
                  <a:srgbClr val="0000CC"/>
                </a:solidFill>
                <a:latin typeface="Calibri" panose="020F0502020204030204" pitchFamily="34" charset="0"/>
                <a:cs typeface="Calibri" panose="020F0502020204030204" pitchFamily="34" charset="0"/>
              </a:rPr>
              <a:t>Πώς προσεγγίζουμε τον ασθενή μετά τη διάγνωση του μελανώματος</a:t>
            </a:r>
            <a:r>
              <a:rPr lang="en-US" altLang="en-US" sz="3200" dirty="0">
                <a:solidFill>
                  <a:srgbClr val="0000CC"/>
                </a:solidFill>
                <a:latin typeface="Calibri" panose="020F0502020204030204" pitchFamily="34" charset="0"/>
                <a:cs typeface="Calibri" panose="020F0502020204030204" pitchFamily="34" charset="0"/>
              </a:rPr>
              <a:t>; </a:t>
            </a:r>
          </a:p>
        </p:txBody>
      </p:sp>
      <p:sp>
        <p:nvSpPr>
          <p:cNvPr id="3" name="Rectangle 2"/>
          <p:cNvSpPr txBox="1">
            <a:spLocks noChangeArrowheads="1"/>
          </p:cNvSpPr>
          <p:nvPr/>
        </p:nvSpPr>
        <p:spPr bwMode="auto">
          <a:xfrm>
            <a:off x="603956" y="2532945"/>
            <a:ext cx="8284634" cy="680031"/>
          </a:xfrm>
          <a:prstGeom prst="rect">
            <a:avLst/>
          </a:prstGeom>
          <a:noFill/>
          <a:ln w="9525">
            <a:noFill/>
            <a:miter lim="800000"/>
            <a:headEnd/>
            <a:tailEnd/>
          </a:ln>
        </p:spPr>
        <p:txBody>
          <a:bodyPr anchor="ctr"/>
          <a:lstStyle/>
          <a:p>
            <a:pPr>
              <a:buClr>
                <a:srgbClr val="C00000"/>
              </a:buClr>
              <a:buFont typeface="Arial" pitchFamily="34" charset="0"/>
              <a:buChar char="•"/>
              <a:defRPr/>
            </a:pPr>
            <a:r>
              <a:rPr lang="el-GR" sz="2844" kern="0" dirty="0">
                <a:latin typeface="Calibri" panose="020F0502020204030204" pitchFamily="34" charset="0"/>
                <a:ea typeface="+mj-ea"/>
                <a:cs typeface="Calibri" panose="020F0502020204030204" pitchFamily="34" charset="0"/>
              </a:rPr>
              <a:t> </a:t>
            </a:r>
            <a:r>
              <a:rPr lang="en-US" sz="2844" kern="0" dirty="0">
                <a:latin typeface="Calibri" panose="020F0502020204030204" pitchFamily="34" charset="0"/>
                <a:ea typeface="+mj-ea"/>
                <a:cs typeface="Calibri" panose="020F0502020204030204" pitchFamily="34" charset="0"/>
              </a:rPr>
              <a:t>E</a:t>
            </a:r>
            <a:r>
              <a:rPr lang="el-GR" sz="2844" kern="0" dirty="0">
                <a:latin typeface="Calibri" panose="020F0502020204030204" pitchFamily="34" charset="0"/>
                <a:ea typeface="+mj-ea"/>
                <a:cs typeface="Calibri" panose="020F0502020204030204" pitchFamily="34" charset="0"/>
              </a:rPr>
              <a:t>πανεκτομή της πρωτοπαθούς εστίας</a:t>
            </a:r>
          </a:p>
        </p:txBody>
      </p:sp>
      <p:sp>
        <p:nvSpPr>
          <p:cNvPr id="2" name="Ορθογώνιο 1">
            <a:extLst>
              <a:ext uri="{FF2B5EF4-FFF2-40B4-BE49-F238E27FC236}">
                <a16:creationId xmlns:a16="http://schemas.microsoft.com/office/drawing/2014/main" id="{B96BEE91-163C-4E68-AD8D-A59073445999}"/>
              </a:ext>
            </a:extLst>
          </p:cNvPr>
          <p:cNvSpPr/>
          <p:nvPr/>
        </p:nvSpPr>
        <p:spPr>
          <a:xfrm>
            <a:off x="603956" y="3217759"/>
            <a:ext cx="8284634" cy="1405385"/>
          </a:xfrm>
          <a:prstGeom prst="rect">
            <a:avLst/>
          </a:prstGeom>
        </p:spPr>
        <p:txBody>
          <a:bodyPr wrap="square">
            <a:spAutoFit/>
          </a:bodyPr>
          <a:lstStyle/>
          <a:p>
            <a:pPr>
              <a:buClr>
                <a:srgbClr val="C00000"/>
              </a:buClr>
              <a:buFont typeface="Arial" pitchFamily="34" charset="0"/>
              <a:buChar char="•"/>
              <a:defRPr/>
            </a:pPr>
            <a:r>
              <a:rPr lang="el-GR" sz="2844" kern="0" dirty="0">
                <a:latin typeface="Calibri" panose="020F0502020204030204" pitchFamily="34" charset="0"/>
                <a:cs typeface="Calibri" panose="020F0502020204030204" pitchFamily="34" charset="0"/>
              </a:rPr>
              <a:t> </a:t>
            </a:r>
            <a:r>
              <a:rPr lang="el-GR" sz="2844" kern="0" dirty="0" err="1">
                <a:latin typeface="Calibri" panose="020F0502020204030204" pitchFamily="34" charset="0"/>
                <a:cs typeface="Calibri" panose="020F0502020204030204" pitchFamily="34" charset="0"/>
              </a:rPr>
              <a:t>Σταδιοποίηση</a:t>
            </a:r>
            <a:r>
              <a:rPr lang="el-GR" sz="2844" kern="0" dirty="0">
                <a:latin typeface="Calibri" panose="020F0502020204030204" pitchFamily="34" charset="0"/>
                <a:cs typeface="Calibri" panose="020F0502020204030204" pitchFamily="34" charset="0"/>
              </a:rPr>
              <a:t> της νόσου</a:t>
            </a:r>
          </a:p>
          <a:p>
            <a:pPr lvl="1">
              <a:buClr>
                <a:srgbClr val="C00000"/>
              </a:buClr>
              <a:defRPr/>
            </a:pPr>
            <a:r>
              <a:rPr lang="el-GR" sz="2844" kern="0" dirty="0">
                <a:solidFill>
                  <a:srgbClr val="C00000"/>
                </a:solidFill>
                <a:latin typeface="Calibri" panose="020F0502020204030204" pitchFamily="34" charset="0"/>
                <a:cs typeface="Calibri" panose="020F0502020204030204" pitchFamily="34" charset="0"/>
              </a:rPr>
              <a:t>- </a:t>
            </a:r>
            <a:r>
              <a:rPr lang="el-GR" sz="2844" kern="0" dirty="0">
                <a:latin typeface="Calibri" panose="020F0502020204030204" pitchFamily="34" charset="0"/>
                <a:cs typeface="Calibri" panose="020F0502020204030204" pitchFamily="34" charset="0"/>
              </a:rPr>
              <a:t>Εκτίμηση </a:t>
            </a:r>
            <a:r>
              <a:rPr lang="el-GR" sz="2844" kern="0" dirty="0" err="1">
                <a:latin typeface="Calibri" panose="020F0502020204030204" pitchFamily="34" charset="0"/>
                <a:cs typeface="Calibri" panose="020F0502020204030204" pitchFamily="34" charset="0"/>
              </a:rPr>
              <a:t>περιοχικών</a:t>
            </a:r>
            <a:r>
              <a:rPr lang="el-GR" sz="2844" kern="0" dirty="0">
                <a:latin typeface="Calibri" panose="020F0502020204030204" pitchFamily="34" charset="0"/>
                <a:cs typeface="Calibri" panose="020F0502020204030204" pitchFamily="34" charset="0"/>
              </a:rPr>
              <a:t> λεμφαδένων</a:t>
            </a:r>
          </a:p>
          <a:p>
            <a:pPr lvl="1">
              <a:buClr>
                <a:srgbClr val="C00000"/>
              </a:buClr>
              <a:buFontTx/>
              <a:buChar char="-"/>
              <a:defRPr/>
            </a:pPr>
            <a:r>
              <a:rPr lang="el-GR" sz="2844" kern="0" dirty="0">
                <a:latin typeface="Calibri" panose="020F0502020204030204" pitchFamily="34" charset="0"/>
                <a:cs typeface="Calibri" panose="020F0502020204030204" pitchFamily="34" charset="0"/>
              </a:rPr>
              <a:t>Απεικονιστικός έλεγχος για απομακρυσμένη νόσο</a:t>
            </a:r>
          </a:p>
        </p:txBody>
      </p:sp>
    </p:spTree>
    <p:extLst>
      <p:ext uri="{BB962C8B-B14F-4D97-AF65-F5344CB8AC3E}">
        <p14:creationId xmlns:p14="http://schemas.microsoft.com/office/powerpoint/2010/main" val="29337616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C7A9-9F87-CF41-A48B-AC8F350FBB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4866308-DB0D-2046-B3C3-227DCBA5FFC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92AB7E5-A91B-2042-BCFC-65009F599E5E}"/>
              </a:ext>
            </a:extLst>
          </p:cNvPr>
          <p:cNvPicPr>
            <a:picLocks noChangeAspect="1"/>
          </p:cNvPicPr>
          <p:nvPr/>
        </p:nvPicPr>
        <p:blipFill>
          <a:blip r:embed="rId2"/>
          <a:stretch>
            <a:fillRect/>
          </a:stretch>
        </p:blipFill>
        <p:spPr>
          <a:xfrm>
            <a:off x="952500" y="857250"/>
            <a:ext cx="7404100" cy="5143500"/>
          </a:xfrm>
          <a:prstGeom prst="rect">
            <a:avLst/>
          </a:prstGeom>
        </p:spPr>
      </p:pic>
    </p:spTree>
    <p:extLst>
      <p:ext uri="{BB962C8B-B14F-4D97-AF65-F5344CB8AC3E}">
        <p14:creationId xmlns:p14="http://schemas.microsoft.com/office/powerpoint/2010/main" val="1300158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EAA7A129-C71C-463F-8ABD-8BCAD7A21C80}"/>
              </a:ext>
            </a:extLst>
          </p:cNvPr>
          <p:cNvSpPr>
            <a:spLocks noGrp="1" noChangeArrowheads="1"/>
          </p:cNvSpPr>
          <p:nvPr>
            <p:ph type="title"/>
          </p:nvPr>
        </p:nvSpPr>
        <p:spPr>
          <a:xfrm>
            <a:off x="-238173" y="256475"/>
            <a:ext cx="8321323" cy="1016000"/>
          </a:xfrm>
          <a:noFill/>
        </p:spPr>
        <p:txBody>
          <a:bodyPr/>
          <a:lstStyle/>
          <a:p>
            <a:r>
              <a:rPr lang="el-GR" altLang="en-US" sz="2844" dirty="0">
                <a:solidFill>
                  <a:srgbClr val="0000CC"/>
                </a:solidFill>
              </a:rPr>
              <a:t>Βιοψία λεμφαδένα «φρουρού» </a:t>
            </a:r>
            <a:br>
              <a:rPr lang="el-GR" altLang="en-US" sz="2844" dirty="0">
                <a:solidFill>
                  <a:srgbClr val="0000CC"/>
                </a:solidFill>
              </a:rPr>
            </a:br>
            <a:endParaRPr lang="en-US" altLang="en-US" sz="2844" dirty="0">
              <a:solidFill>
                <a:srgbClr val="0000CC"/>
              </a:solidFill>
            </a:endParaRPr>
          </a:p>
        </p:txBody>
      </p:sp>
      <p:grpSp>
        <p:nvGrpSpPr>
          <p:cNvPr id="4100" name="Group 10">
            <a:extLst>
              <a:ext uri="{FF2B5EF4-FFF2-40B4-BE49-F238E27FC236}">
                <a16:creationId xmlns:a16="http://schemas.microsoft.com/office/drawing/2014/main" id="{E202B565-B86B-4944-A75E-4E1E530B287C}"/>
              </a:ext>
            </a:extLst>
          </p:cNvPr>
          <p:cNvGrpSpPr>
            <a:grpSpLocks/>
          </p:cNvGrpSpPr>
          <p:nvPr/>
        </p:nvGrpSpPr>
        <p:grpSpPr bwMode="auto">
          <a:xfrm>
            <a:off x="91723" y="677334"/>
            <a:ext cx="1965677" cy="5554133"/>
            <a:chOff x="3360" y="288"/>
            <a:chExt cx="1002" cy="2873"/>
          </a:xfrm>
        </p:grpSpPr>
        <p:grpSp>
          <p:nvGrpSpPr>
            <p:cNvPr id="4117" name="Group 11">
              <a:extLst>
                <a:ext uri="{FF2B5EF4-FFF2-40B4-BE49-F238E27FC236}">
                  <a16:creationId xmlns:a16="http://schemas.microsoft.com/office/drawing/2014/main" id="{55C24B05-2A9B-49F8-93A3-2B7D10CF97AB}"/>
                </a:ext>
              </a:extLst>
            </p:cNvPr>
            <p:cNvGrpSpPr>
              <a:grpSpLocks/>
            </p:cNvGrpSpPr>
            <p:nvPr/>
          </p:nvGrpSpPr>
          <p:grpSpPr bwMode="auto">
            <a:xfrm>
              <a:off x="3360" y="288"/>
              <a:ext cx="1002" cy="2873"/>
              <a:chOff x="198" y="631"/>
              <a:chExt cx="1224" cy="3148"/>
            </a:xfrm>
          </p:grpSpPr>
          <p:sp>
            <p:nvSpPr>
              <p:cNvPr id="4159" name="Freeform 12">
                <a:extLst>
                  <a:ext uri="{FF2B5EF4-FFF2-40B4-BE49-F238E27FC236}">
                    <a16:creationId xmlns:a16="http://schemas.microsoft.com/office/drawing/2014/main" id="{4C46A221-1BF6-487A-80CA-A3E65D91CB3A}"/>
                  </a:ext>
                </a:extLst>
              </p:cNvPr>
              <p:cNvSpPr>
                <a:spLocks/>
              </p:cNvSpPr>
              <p:nvPr/>
            </p:nvSpPr>
            <p:spPr bwMode="auto">
              <a:xfrm>
                <a:off x="200" y="2202"/>
                <a:ext cx="202" cy="253"/>
              </a:xfrm>
              <a:custGeom>
                <a:avLst/>
                <a:gdLst>
                  <a:gd name="T0" fmla="*/ 73 w 202"/>
                  <a:gd name="T1" fmla="*/ 5 h 253"/>
                  <a:gd name="T2" fmla="*/ 61 w 202"/>
                  <a:gd name="T3" fmla="*/ 10 h 253"/>
                  <a:gd name="T4" fmla="*/ 51 w 202"/>
                  <a:gd name="T5" fmla="*/ 15 h 253"/>
                  <a:gd name="T6" fmla="*/ 42 w 202"/>
                  <a:gd name="T7" fmla="*/ 22 h 253"/>
                  <a:gd name="T8" fmla="*/ 34 w 202"/>
                  <a:gd name="T9" fmla="*/ 32 h 253"/>
                  <a:gd name="T10" fmla="*/ 26 w 202"/>
                  <a:gd name="T11" fmla="*/ 48 h 253"/>
                  <a:gd name="T12" fmla="*/ 16 w 202"/>
                  <a:gd name="T13" fmla="*/ 70 h 253"/>
                  <a:gd name="T14" fmla="*/ 8 w 202"/>
                  <a:gd name="T15" fmla="*/ 92 h 253"/>
                  <a:gd name="T16" fmla="*/ 4 w 202"/>
                  <a:gd name="T17" fmla="*/ 121 h 253"/>
                  <a:gd name="T18" fmla="*/ 0 w 202"/>
                  <a:gd name="T19" fmla="*/ 154 h 253"/>
                  <a:gd name="T20" fmla="*/ 0 w 202"/>
                  <a:gd name="T21" fmla="*/ 170 h 253"/>
                  <a:gd name="T22" fmla="*/ 6 w 202"/>
                  <a:gd name="T23" fmla="*/ 175 h 253"/>
                  <a:gd name="T24" fmla="*/ 16 w 202"/>
                  <a:gd name="T25" fmla="*/ 174 h 253"/>
                  <a:gd name="T26" fmla="*/ 25 w 202"/>
                  <a:gd name="T27" fmla="*/ 167 h 253"/>
                  <a:gd name="T28" fmla="*/ 30 w 202"/>
                  <a:gd name="T29" fmla="*/ 158 h 253"/>
                  <a:gd name="T30" fmla="*/ 36 w 202"/>
                  <a:gd name="T31" fmla="*/ 140 h 253"/>
                  <a:gd name="T32" fmla="*/ 46 w 202"/>
                  <a:gd name="T33" fmla="*/ 125 h 253"/>
                  <a:gd name="T34" fmla="*/ 38 w 202"/>
                  <a:gd name="T35" fmla="*/ 142 h 253"/>
                  <a:gd name="T36" fmla="*/ 35 w 202"/>
                  <a:gd name="T37" fmla="*/ 163 h 253"/>
                  <a:gd name="T38" fmla="*/ 35 w 202"/>
                  <a:gd name="T39" fmla="*/ 187 h 253"/>
                  <a:gd name="T40" fmla="*/ 36 w 202"/>
                  <a:gd name="T41" fmla="*/ 208 h 253"/>
                  <a:gd name="T42" fmla="*/ 38 w 202"/>
                  <a:gd name="T43" fmla="*/ 229 h 253"/>
                  <a:gd name="T44" fmla="*/ 39 w 202"/>
                  <a:gd name="T45" fmla="*/ 239 h 253"/>
                  <a:gd name="T46" fmla="*/ 42 w 202"/>
                  <a:gd name="T47" fmla="*/ 241 h 253"/>
                  <a:gd name="T48" fmla="*/ 44 w 202"/>
                  <a:gd name="T49" fmla="*/ 243 h 253"/>
                  <a:gd name="T50" fmla="*/ 47 w 202"/>
                  <a:gd name="T51" fmla="*/ 243 h 253"/>
                  <a:gd name="T52" fmla="*/ 55 w 202"/>
                  <a:gd name="T53" fmla="*/ 243 h 253"/>
                  <a:gd name="T54" fmla="*/ 62 w 202"/>
                  <a:gd name="T55" fmla="*/ 243 h 253"/>
                  <a:gd name="T56" fmla="*/ 66 w 202"/>
                  <a:gd name="T57" fmla="*/ 250 h 253"/>
                  <a:gd name="T58" fmla="*/ 74 w 202"/>
                  <a:gd name="T59" fmla="*/ 253 h 253"/>
                  <a:gd name="T60" fmla="*/ 83 w 202"/>
                  <a:gd name="T61" fmla="*/ 251 h 253"/>
                  <a:gd name="T62" fmla="*/ 88 w 202"/>
                  <a:gd name="T63" fmla="*/ 247 h 253"/>
                  <a:gd name="T64" fmla="*/ 90 w 202"/>
                  <a:gd name="T65" fmla="*/ 247 h 253"/>
                  <a:gd name="T66" fmla="*/ 96 w 202"/>
                  <a:gd name="T67" fmla="*/ 250 h 253"/>
                  <a:gd name="T68" fmla="*/ 103 w 202"/>
                  <a:gd name="T69" fmla="*/ 250 h 253"/>
                  <a:gd name="T70" fmla="*/ 107 w 202"/>
                  <a:gd name="T71" fmla="*/ 248 h 253"/>
                  <a:gd name="T72" fmla="*/ 109 w 202"/>
                  <a:gd name="T73" fmla="*/ 247 h 253"/>
                  <a:gd name="T74" fmla="*/ 113 w 202"/>
                  <a:gd name="T75" fmla="*/ 243 h 253"/>
                  <a:gd name="T76" fmla="*/ 118 w 202"/>
                  <a:gd name="T77" fmla="*/ 245 h 253"/>
                  <a:gd name="T78" fmla="*/ 126 w 202"/>
                  <a:gd name="T79" fmla="*/ 245 h 253"/>
                  <a:gd name="T80" fmla="*/ 131 w 202"/>
                  <a:gd name="T81" fmla="*/ 245 h 253"/>
                  <a:gd name="T82" fmla="*/ 144 w 202"/>
                  <a:gd name="T83" fmla="*/ 232 h 253"/>
                  <a:gd name="T84" fmla="*/ 152 w 202"/>
                  <a:gd name="T85" fmla="*/ 214 h 253"/>
                  <a:gd name="T86" fmla="*/ 158 w 202"/>
                  <a:gd name="T87" fmla="*/ 184 h 253"/>
                  <a:gd name="T88" fmla="*/ 170 w 202"/>
                  <a:gd name="T89" fmla="*/ 138 h 253"/>
                  <a:gd name="T90" fmla="*/ 184 w 202"/>
                  <a:gd name="T91" fmla="*/ 95 h 253"/>
                  <a:gd name="T92" fmla="*/ 187 w 202"/>
                  <a:gd name="T93" fmla="*/ 59 h 253"/>
                  <a:gd name="T94" fmla="*/ 186 w 202"/>
                  <a:gd name="T95" fmla="*/ 37 h 253"/>
                  <a:gd name="T96" fmla="*/ 187 w 202"/>
                  <a:gd name="T97" fmla="*/ 26 h 253"/>
                  <a:gd name="T98" fmla="*/ 192 w 202"/>
                  <a:gd name="T99" fmla="*/ 20 h 253"/>
                  <a:gd name="T100" fmla="*/ 197 w 202"/>
                  <a:gd name="T101" fmla="*/ 8 h 253"/>
                  <a:gd name="T102" fmla="*/ 79 w 202"/>
                  <a:gd name="T103" fmla="*/ 0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253"/>
                  <a:gd name="T158" fmla="*/ 202 w 202"/>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253">
                    <a:moveTo>
                      <a:pt x="79" y="0"/>
                    </a:moveTo>
                    <a:lnTo>
                      <a:pt x="77" y="2"/>
                    </a:lnTo>
                    <a:lnTo>
                      <a:pt x="73" y="5"/>
                    </a:lnTo>
                    <a:lnTo>
                      <a:pt x="70" y="6"/>
                    </a:lnTo>
                    <a:lnTo>
                      <a:pt x="65" y="8"/>
                    </a:lnTo>
                    <a:lnTo>
                      <a:pt x="61" y="10"/>
                    </a:lnTo>
                    <a:lnTo>
                      <a:pt x="57" y="11"/>
                    </a:lnTo>
                    <a:lnTo>
                      <a:pt x="54" y="13"/>
                    </a:lnTo>
                    <a:lnTo>
                      <a:pt x="51" y="15"/>
                    </a:lnTo>
                    <a:lnTo>
                      <a:pt x="48" y="17"/>
                    </a:lnTo>
                    <a:lnTo>
                      <a:pt x="45" y="20"/>
                    </a:lnTo>
                    <a:lnTo>
                      <a:pt x="42" y="22"/>
                    </a:lnTo>
                    <a:lnTo>
                      <a:pt x="39" y="25"/>
                    </a:lnTo>
                    <a:lnTo>
                      <a:pt x="36" y="28"/>
                    </a:lnTo>
                    <a:lnTo>
                      <a:pt x="34" y="32"/>
                    </a:lnTo>
                    <a:lnTo>
                      <a:pt x="32" y="35"/>
                    </a:lnTo>
                    <a:lnTo>
                      <a:pt x="30" y="39"/>
                    </a:lnTo>
                    <a:lnTo>
                      <a:pt x="26" y="48"/>
                    </a:lnTo>
                    <a:lnTo>
                      <a:pt x="22" y="55"/>
                    </a:lnTo>
                    <a:lnTo>
                      <a:pt x="19" y="64"/>
                    </a:lnTo>
                    <a:lnTo>
                      <a:pt x="16" y="70"/>
                    </a:lnTo>
                    <a:lnTo>
                      <a:pt x="12" y="77"/>
                    </a:lnTo>
                    <a:lnTo>
                      <a:pt x="10" y="84"/>
                    </a:lnTo>
                    <a:lnTo>
                      <a:pt x="8" y="92"/>
                    </a:lnTo>
                    <a:lnTo>
                      <a:pt x="7" y="102"/>
                    </a:lnTo>
                    <a:lnTo>
                      <a:pt x="7" y="110"/>
                    </a:lnTo>
                    <a:lnTo>
                      <a:pt x="4" y="121"/>
                    </a:lnTo>
                    <a:lnTo>
                      <a:pt x="3" y="132"/>
                    </a:lnTo>
                    <a:lnTo>
                      <a:pt x="1" y="143"/>
                    </a:lnTo>
                    <a:lnTo>
                      <a:pt x="0" y="154"/>
                    </a:lnTo>
                    <a:lnTo>
                      <a:pt x="0" y="163"/>
                    </a:lnTo>
                    <a:lnTo>
                      <a:pt x="0" y="166"/>
                    </a:lnTo>
                    <a:lnTo>
                      <a:pt x="0" y="170"/>
                    </a:lnTo>
                    <a:lnTo>
                      <a:pt x="1" y="172"/>
                    </a:lnTo>
                    <a:lnTo>
                      <a:pt x="2" y="174"/>
                    </a:lnTo>
                    <a:lnTo>
                      <a:pt x="6" y="175"/>
                    </a:lnTo>
                    <a:lnTo>
                      <a:pt x="10" y="176"/>
                    </a:lnTo>
                    <a:lnTo>
                      <a:pt x="13" y="175"/>
                    </a:lnTo>
                    <a:lnTo>
                      <a:pt x="16" y="174"/>
                    </a:lnTo>
                    <a:lnTo>
                      <a:pt x="19" y="173"/>
                    </a:lnTo>
                    <a:lnTo>
                      <a:pt x="21" y="170"/>
                    </a:lnTo>
                    <a:lnTo>
                      <a:pt x="25" y="167"/>
                    </a:lnTo>
                    <a:lnTo>
                      <a:pt x="27" y="164"/>
                    </a:lnTo>
                    <a:lnTo>
                      <a:pt x="28" y="162"/>
                    </a:lnTo>
                    <a:lnTo>
                      <a:pt x="30" y="158"/>
                    </a:lnTo>
                    <a:lnTo>
                      <a:pt x="32" y="153"/>
                    </a:lnTo>
                    <a:lnTo>
                      <a:pt x="34" y="146"/>
                    </a:lnTo>
                    <a:lnTo>
                      <a:pt x="36" y="140"/>
                    </a:lnTo>
                    <a:lnTo>
                      <a:pt x="39" y="134"/>
                    </a:lnTo>
                    <a:lnTo>
                      <a:pt x="42" y="129"/>
                    </a:lnTo>
                    <a:lnTo>
                      <a:pt x="46" y="125"/>
                    </a:lnTo>
                    <a:lnTo>
                      <a:pt x="43" y="130"/>
                    </a:lnTo>
                    <a:lnTo>
                      <a:pt x="39" y="136"/>
                    </a:lnTo>
                    <a:lnTo>
                      <a:pt x="38" y="142"/>
                    </a:lnTo>
                    <a:lnTo>
                      <a:pt x="36" y="149"/>
                    </a:lnTo>
                    <a:lnTo>
                      <a:pt x="35" y="156"/>
                    </a:lnTo>
                    <a:lnTo>
                      <a:pt x="35" y="163"/>
                    </a:lnTo>
                    <a:lnTo>
                      <a:pt x="35" y="172"/>
                    </a:lnTo>
                    <a:lnTo>
                      <a:pt x="35" y="181"/>
                    </a:lnTo>
                    <a:lnTo>
                      <a:pt x="35" y="187"/>
                    </a:lnTo>
                    <a:lnTo>
                      <a:pt x="35" y="194"/>
                    </a:lnTo>
                    <a:lnTo>
                      <a:pt x="36" y="201"/>
                    </a:lnTo>
                    <a:lnTo>
                      <a:pt x="36" y="208"/>
                    </a:lnTo>
                    <a:lnTo>
                      <a:pt x="36" y="215"/>
                    </a:lnTo>
                    <a:lnTo>
                      <a:pt x="37" y="222"/>
                    </a:lnTo>
                    <a:lnTo>
                      <a:pt x="38" y="229"/>
                    </a:lnTo>
                    <a:lnTo>
                      <a:pt x="38" y="236"/>
                    </a:lnTo>
                    <a:lnTo>
                      <a:pt x="39" y="238"/>
                    </a:lnTo>
                    <a:lnTo>
                      <a:pt x="39" y="239"/>
                    </a:lnTo>
                    <a:lnTo>
                      <a:pt x="41" y="240"/>
                    </a:lnTo>
                    <a:lnTo>
                      <a:pt x="42" y="241"/>
                    </a:lnTo>
                    <a:lnTo>
                      <a:pt x="42" y="242"/>
                    </a:lnTo>
                    <a:lnTo>
                      <a:pt x="43" y="242"/>
                    </a:lnTo>
                    <a:lnTo>
                      <a:pt x="44" y="243"/>
                    </a:lnTo>
                    <a:lnTo>
                      <a:pt x="46" y="243"/>
                    </a:lnTo>
                    <a:lnTo>
                      <a:pt x="47" y="243"/>
                    </a:lnTo>
                    <a:lnTo>
                      <a:pt x="50" y="244"/>
                    </a:lnTo>
                    <a:lnTo>
                      <a:pt x="53" y="243"/>
                    </a:lnTo>
                    <a:lnTo>
                      <a:pt x="55" y="243"/>
                    </a:lnTo>
                    <a:lnTo>
                      <a:pt x="59" y="242"/>
                    </a:lnTo>
                    <a:lnTo>
                      <a:pt x="62" y="241"/>
                    </a:lnTo>
                    <a:lnTo>
                      <a:pt x="62" y="243"/>
                    </a:lnTo>
                    <a:lnTo>
                      <a:pt x="63" y="245"/>
                    </a:lnTo>
                    <a:lnTo>
                      <a:pt x="64" y="248"/>
                    </a:lnTo>
                    <a:lnTo>
                      <a:pt x="66" y="250"/>
                    </a:lnTo>
                    <a:lnTo>
                      <a:pt x="69" y="252"/>
                    </a:lnTo>
                    <a:lnTo>
                      <a:pt x="71" y="253"/>
                    </a:lnTo>
                    <a:lnTo>
                      <a:pt x="74" y="253"/>
                    </a:lnTo>
                    <a:lnTo>
                      <a:pt x="79" y="253"/>
                    </a:lnTo>
                    <a:lnTo>
                      <a:pt x="81" y="252"/>
                    </a:lnTo>
                    <a:lnTo>
                      <a:pt x="83" y="251"/>
                    </a:lnTo>
                    <a:lnTo>
                      <a:pt x="86" y="249"/>
                    </a:lnTo>
                    <a:lnTo>
                      <a:pt x="87" y="248"/>
                    </a:lnTo>
                    <a:lnTo>
                      <a:pt x="88" y="247"/>
                    </a:lnTo>
                    <a:lnTo>
                      <a:pt x="88" y="246"/>
                    </a:lnTo>
                    <a:lnTo>
                      <a:pt x="89" y="246"/>
                    </a:lnTo>
                    <a:lnTo>
                      <a:pt x="90" y="247"/>
                    </a:lnTo>
                    <a:lnTo>
                      <a:pt x="91" y="248"/>
                    </a:lnTo>
                    <a:lnTo>
                      <a:pt x="94" y="250"/>
                    </a:lnTo>
                    <a:lnTo>
                      <a:pt x="96" y="250"/>
                    </a:lnTo>
                    <a:lnTo>
                      <a:pt x="98" y="250"/>
                    </a:lnTo>
                    <a:lnTo>
                      <a:pt x="100" y="250"/>
                    </a:lnTo>
                    <a:lnTo>
                      <a:pt x="103" y="250"/>
                    </a:lnTo>
                    <a:lnTo>
                      <a:pt x="105" y="250"/>
                    </a:lnTo>
                    <a:lnTo>
                      <a:pt x="107" y="249"/>
                    </a:lnTo>
                    <a:lnTo>
                      <a:pt x="107" y="248"/>
                    </a:lnTo>
                    <a:lnTo>
                      <a:pt x="108" y="248"/>
                    </a:lnTo>
                    <a:lnTo>
                      <a:pt x="108" y="247"/>
                    </a:lnTo>
                    <a:lnTo>
                      <a:pt x="109" y="247"/>
                    </a:lnTo>
                    <a:lnTo>
                      <a:pt x="111" y="246"/>
                    </a:lnTo>
                    <a:lnTo>
                      <a:pt x="112" y="245"/>
                    </a:lnTo>
                    <a:lnTo>
                      <a:pt x="113" y="243"/>
                    </a:lnTo>
                    <a:lnTo>
                      <a:pt x="115" y="242"/>
                    </a:lnTo>
                    <a:lnTo>
                      <a:pt x="116" y="244"/>
                    </a:lnTo>
                    <a:lnTo>
                      <a:pt x="118" y="245"/>
                    </a:lnTo>
                    <a:lnTo>
                      <a:pt x="121" y="245"/>
                    </a:lnTo>
                    <a:lnTo>
                      <a:pt x="123" y="245"/>
                    </a:lnTo>
                    <a:lnTo>
                      <a:pt x="126" y="245"/>
                    </a:lnTo>
                    <a:lnTo>
                      <a:pt x="129" y="245"/>
                    </a:lnTo>
                    <a:lnTo>
                      <a:pt x="130" y="245"/>
                    </a:lnTo>
                    <a:lnTo>
                      <a:pt x="131" y="245"/>
                    </a:lnTo>
                    <a:lnTo>
                      <a:pt x="136" y="241"/>
                    </a:lnTo>
                    <a:lnTo>
                      <a:pt x="141" y="237"/>
                    </a:lnTo>
                    <a:lnTo>
                      <a:pt x="144" y="232"/>
                    </a:lnTo>
                    <a:lnTo>
                      <a:pt x="148" y="227"/>
                    </a:lnTo>
                    <a:lnTo>
                      <a:pt x="150" y="220"/>
                    </a:lnTo>
                    <a:lnTo>
                      <a:pt x="152" y="214"/>
                    </a:lnTo>
                    <a:lnTo>
                      <a:pt x="153" y="208"/>
                    </a:lnTo>
                    <a:lnTo>
                      <a:pt x="155" y="202"/>
                    </a:lnTo>
                    <a:lnTo>
                      <a:pt x="158" y="184"/>
                    </a:lnTo>
                    <a:lnTo>
                      <a:pt x="161" y="166"/>
                    </a:lnTo>
                    <a:lnTo>
                      <a:pt x="166" y="152"/>
                    </a:lnTo>
                    <a:lnTo>
                      <a:pt x="170" y="138"/>
                    </a:lnTo>
                    <a:lnTo>
                      <a:pt x="175" y="125"/>
                    </a:lnTo>
                    <a:lnTo>
                      <a:pt x="179" y="110"/>
                    </a:lnTo>
                    <a:lnTo>
                      <a:pt x="184" y="95"/>
                    </a:lnTo>
                    <a:lnTo>
                      <a:pt x="187" y="77"/>
                    </a:lnTo>
                    <a:lnTo>
                      <a:pt x="188" y="68"/>
                    </a:lnTo>
                    <a:lnTo>
                      <a:pt x="187" y="59"/>
                    </a:lnTo>
                    <a:lnTo>
                      <a:pt x="187" y="50"/>
                    </a:lnTo>
                    <a:lnTo>
                      <a:pt x="186" y="43"/>
                    </a:lnTo>
                    <a:lnTo>
                      <a:pt x="186" y="37"/>
                    </a:lnTo>
                    <a:lnTo>
                      <a:pt x="185" y="32"/>
                    </a:lnTo>
                    <a:lnTo>
                      <a:pt x="186" y="29"/>
                    </a:lnTo>
                    <a:lnTo>
                      <a:pt x="187" y="26"/>
                    </a:lnTo>
                    <a:lnTo>
                      <a:pt x="188" y="25"/>
                    </a:lnTo>
                    <a:lnTo>
                      <a:pt x="190" y="22"/>
                    </a:lnTo>
                    <a:lnTo>
                      <a:pt x="192" y="20"/>
                    </a:lnTo>
                    <a:lnTo>
                      <a:pt x="194" y="16"/>
                    </a:lnTo>
                    <a:lnTo>
                      <a:pt x="195" y="12"/>
                    </a:lnTo>
                    <a:lnTo>
                      <a:pt x="197" y="8"/>
                    </a:lnTo>
                    <a:lnTo>
                      <a:pt x="200" y="4"/>
                    </a:lnTo>
                    <a:lnTo>
                      <a:pt x="202" y="0"/>
                    </a:lnTo>
                    <a:lnTo>
                      <a:pt x="7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0" name="Freeform 13">
                <a:extLst>
                  <a:ext uri="{FF2B5EF4-FFF2-40B4-BE49-F238E27FC236}">
                    <a16:creationId xmlns:a16="http://schemas.microsoft.com/office/drawing/2014/main" id="{316CA514-DF4D-4CE8-A190-C013178B8D24}"/>
                  </a:ext>
                </a:extLst>
              </p:cNvPr>
              <p:cNvSpPr>
                <a:spLocks/>
              </p:cNvSpPr>
              <p:nvPr/>
            </p:nvSpPr>
            <p:spPr bwMode="auto">
              <a:xfrm>
                <a:off x="499" y="2202"/>
                <a:ext cx="615" cy="1575"/>
              </a:xfrm>
              <a:custGeom>
                <a:avLst/>
                <a:gdLst>
                  <a:gd name="T0" fmla="*/ 8 w 615"/>
                  <a:gd name="T1" fmla="*/ 49 h 1575"/>
                  <a:gd name="T2" fmla="*/ 2 w 615"/>
                  <a:gd name="T3" fmla="*/ 193 h 1575"/>
                  <a:gd name="T4" fmla="*/ 42 w 615"/>
                  <a:gd name="T5" fmla="*/ 581 h 1575"/>
                  <a:gd name="T6" fmla="*/ 91 w 615"/>
                  <a:gd name="T7" fmla="*/ 737 h 1575"/>
                  <a:gd name="T8" fmla="*/ 93 w 615"/>
                  <a:gd name="T9" fmla="*/ 782 h 1575"/>
                  <a:gd name="T10" fmla="*/ 93 w 615"/>
                  <a:gd name="T11" fmla="*/ 940 h 1575"/>
                  <a:gd name="T12" fmla="*/ 132 w 615"/>
                  <a:gd name="T13" fmla="*/ 1209 h 1575"/>
                  <a:gd name="T14" fmla="*/ 164 w 615"/>
                  <a:gd name="T15" fmla="*/ 1367 h 1575"/>
                  <a:gd name="T16" fmla="*/ 158 w 615"/>
                  <a:gd name="T17" fmla="*/ 1423 h 1575"/>
                  <a:gd name="T18" fmla="*/ 137 w 615"/>
                  <a:gd name="T19" fmla="*/ 1478 h 1575"/>
                  <a:gd name="T20" fmla="*/ 111 w 615"/>
                  <a:gd name="T21" fmla="*/ 1530 h 1575"/>
                  <a:gd name="T22" fmla="*/ 130 w 615"/>
                  <a:gd name="T23" fmla="*/ 1538 h 1575"/>
                  <a:gd name="T24" fmla="*/ 143 w 615"/>
                  <a:gd name="T25" fmla="*/ 1547 h 1575"/>
                  <a:gd name="T26" fmla="*/ 168 w 615"/>
                  <a:gd name="T27" fmla="*/ 1555 h 1575"/>
                  <a:gd name="T28" fmla="*/ 196 w 615"/>
                  <a:gd name="T29" fmla="*/ 1560 h 1575"/>
                  <a:gd name="T30" fmla="*/ 220 w 615"/>
                  <a:gd name="T31" fmla="*/ 1564 h 1575"/>
                  <a:gd name="T32" fmla="*/ 229 w 615"/>
                  <a:gd name="T33" fmla="*/ 1572 h 1575"/>
                  <a:gd name="T34" fmla="*/ 278 w 615"/>
                  <a:gd name="T35" fmla="*/ 1560 h 1575"/>
                  <a:gd name="T36" fmla="*/ 271 w 615"/>
                  <a:gd name="T37" fmla="*/ 1492 h 1575"/>
                  <a:gd name="T38" fmla="*/ 261 w 615"/>
                  <a:gd name="T39" fmla="*/ 1418 h 1575"/>
                  <a:gd name="T40" fmla="*/ 259 w 615"/>
                  <a:gd name="T41" fmla="*/ 1343 h 1575"/>
                  <a:gd name="T42" fmla="*/ 270 w 615"/>
                  <a:gd name="T43" fmla="*/ 1144 h 1575"/>
                  <a:gd name="T44" fmla="*/ 278 w 615"/>
                  <a:gd name="T45" fmla="*/ 864 h 1575"/>
                  <a:gd name="T46" fmla="*/ 264 w 615"/>
                  <a:gd name="T47" fmla="*/ 788 h 1575"/>
                  <a:gd name="T48" fmla="*/ 256 w 615"/>
                  <a:gd name="T49" fmla="*/ 762 h 1575"/>
                  <a:gd name="T50" fmla="*/ 268 w 615"/>
                  <a:gd name="T51" fmla="*/ 703 h 1575"/>
                  <a:gd name="T52" fmla="*/ 280 w 615"/>
                  <a:gd name="T53" fmla="*/ 491 h 1575"/>
                  <a:gd name="T54" fmla="*/ 296 w 615"/>
                  <a:gd name="T55" fmla="*/ 215 h 1575"/>
                  <a:gd name="T56" fmla="*/ 312 w 615"/>
                  <a:gd name="T57" fmla="*/ 196 h 1575"/>
                  <a:gd name="T58" fmla="*/ 318 w 615"/>
                  <a:gd name="T59" fmla="*/ 233 h 1575"/>
                  <a:gd name="T60" fmla="*/ 349 w 615"/>
                  <a:gd name="T61" fmla="*/ 582 h 1575"/>
                  <a:gd name="T62" fmla="*/ 352 w 615"/>
                  <a:gd name="T63" fmla="*/ 735 h 1575"/>
                  <a:gd name="T64" fmla="*/ 360 w 615"/>
                  <a:gd name="T65" fmla="*/ 760 h 1575"/>
                  <a:gd name="T66" fmla="*/ 343 w 615"/>
                  <a:gd name="T67" fmla="*/ 809 h 1575"/>
                  <a:gd name="T68" fmla="*/ 340 w 615"/>
                  <a:gd name="T69" fmla="*/ 960 h 1575"/>
                  <a:gd name="T70" fmla="*/ 365 w 615"/>
                  <a:gd name="T71" fmla="*/ 1214 h 1575"/>
                  <a:gd name="T72" fmla="*/ 362 w 615"/>
                  <a:gd name="T73" fmla="*/ 1351 h 1575"/>
                  <a:gd name="T74" fmla="*/ 363 w 615"/>
                  <a:gd name="T75" fmla="*/ 1437 h 1575"/>
                  <a:gd name="T76" fmla="*/ 342 w 615"/>
                  <a:gd name="T77" fmla="*/ 1530 h 1575"/>
                  <a:gd name="T78" fmla="*/ 349 w 615"/>
                  <a:gd name="T79" fmla="*/ 1566 h 1575"/>
                  <a:gd name="T80" fmla="*/ 397 w 615"/>
                  <a:gd name="T81" fmla="*/ 1564 h 1575"/>
                  <a:gd name="T82" fmla="*/ 404 w 615"/>
                  <a:gd name="T83" fmla="*/ 1563 h 1575"/>
                  <a:gd name="T84" fmla="*/ 433 w 615"/>
                  <a:gd name="T85" fmla="*/ 1558 h 1575"/>
                  <a:gd name="T86" fmla="*/ 463 w 615"/>
                  <a:gd name="T87" fmla="*/ 1547 h 1575"/>
                  <a:gd name="T88" fmla="*/ 482 w 615"/>
                  <a:gd name="T89" fmla="*/ 1544 h 1575"/>
                  <a:gd name="T90" fmla="*/ 498 w 615"/>
                  <a:gd name="T91" fmla="*/ 1537 h 1575"/>
                  <a:gd name="T92" fmla="*/ 506 w 615"/>
                  <a:gd name="T93" fmla="*/ 1514 h 1575"/>
                  <a:gd name="T94" fmla="*/ 481 w 615"/>
                  <a:gd name="T95" fmla="*/ 1451 h 1575"/>
                  <a:gd name="T96" fmla="*/ 475 w 615"/>
                  <a:gd name="T97" fmla="*/ 1415 h 1575"/>
                  <a:gd name="T98" fmla="*/ 463 w 615"/>
                  <a:gd name="T99" fmla="*/ 1355 h 1575"/>
                  <a:gd name="T100" fmla="*/ 506 w 615"/>
                  <a:gd name="T101" fmla="*/ 1168 h 1575"/>
                  <a:gd name="T102" fmla="*/ 531 w 615"/>
                  <a:gd name="T103" fmla="*/ 883 h 1575"/>
                  <a:gd name="T104" fmla="*/ 518 w 615"/>
                  <a:gd name="T105" fmla="*/ 765 h 1575"/>
                  <a:gd name="T106" fmla="*/ 540 w 615"/>
                  <a:gd name="T107" fmla="*/ 694 h 1575"/>
                  <a:gd name="T108" fmla="*/ 590 w 615"/>
                  <a:gd name="T109" fmla="*/ 487 h 1575"/>
                  <a:gd name="T110" fmla="*/ 615 w 615"/>
                  <a:gd name="T111" fmla="*/ 123 h 1575"/>
                  <a:gd name="T112" fmla="*/ 604 w 615"/>
                  <a:gd name="T113" fmla="*/ 32 h 15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1575"/>
                  <a:gd name="T173" fmla="*/ 615 w 615"/>
                  <a:gd name="T174" fmla="*/ 1575 h 15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1575">
                    <a:moveTo>
                      <a:pt x="18" y="0"/>
                    </a:moveTo>
                    <a:lnTo>
                      <a:pt x="17" y="7"/>
                    </a:lnTo>
                    <a:lnTo>
                      <a:pt x="15" y="14"/>
                    </a:lnTo>
                    <a:lnTo>
                      <a:pt x="14" y="21"/>
                    </a:lnTo>
                    <a:lnTo>
                      <a:pt x="12" y="27"/>
                    </a:lnTo>
                    <a:lnTo>
                      <a:pt x="11" y="33"/>
                    </a:lnTo>
                    <a:lnTo>
                      <a:pt x="10" y="39"/>
                    </a:lnTo>
                    <a:lnTo>
                      <a:pt x="9" y="44"/>
                    </a:lnTo>
                    <a:lnTo>
                      <a:pt x="8" y="49"/>
                    </a:lnTo>
                    <a:lnTo>
                      <a:pt x="5" y="66"/>
                    </a:lnTo>
                    <a:lnTo>
                      <a:pt x="2" y="80"/>
                    </a:lnTo>
                    <a:lnTo>
                      <a:pt x="1" y="92"/>
                    </a:lnTo>
                    <a:lnTo>
                      <a:pt x="0" y="103"/>
                    </a:lnTo>
                    <a:lnTo>
                      <a:pt x="0" y="115"/>
                    </a:lnTo>
                    <a:lnTo>
                      <a:pt x="0" y="124"/>
                    </a:lnTo>
                    <a:lnTo>
                      <a:pt x="1" y="133"/>
                    </a:lnTo>
                    <a:lnTo>
                      <a:pt x="1" y="142"/>
                    </a:lnTo>
                    <a:lnTo>
                      <a:pt x="2" y="193"/>
                    </a:lnTo>
                    <a:lnTo>
                      <a:pt x="3" y="253"/>
                    </a:lnTo>
                    <a:lnTo>
                      <a:pt x="8" y="319"/>
                    </a:lnTo>
                    <a:lnTo>
                      <a:pt x="14" y="387"/>
                    </a:lnTo>
                    <a:lnTo>
                      <a:pt x="17" y="422"/>
                    </a:lnTo>
                    <a:lnTo>
                      <a:pt x="20" y="456"/>
                    </a:lnTo>
                    <a:lnTo>
                      <a:pt x="25" y="489"/>
                    </a:lnTo>
                    <a:lnTo>
                      <a:pt x="31" y="521"/>
                    </a:lnTo>
                    <a:lnTo>
                      <a:pt x="36" y="551"/>
                    </a:lnTo>
                    <a:lnTo>
                      <a:pt x="42" y="581"/>
                    </a:lnTo>
                    <a:lnTo>
                      <a:pt x="49" y="607"/>
                    </a:lnTo>
                    <a:lnTo>
                      <a:pt x="55" y="631"/>
                    </a:lnTo>
                    <a:lnTo>
                      <a:pt x="60" y="646"/>
                    </a:lnTo>
                    <a:lnTo>
                      <a:pt x="65" y="662"/>
                    </a:lnTo>
                    <a:lnTo>
                      <a:pt x="71" y="679"/>
                    </a:lnTo>
                    <a:lnTo>
                      <a:pt x="76" y="696"/>
                    </a:lnTo>
                    <a:lnTo>
                      <a:pt x="81" y="711"/>
                    </a:lnTo>
                    <a:lnTo>
                      <a:pt x="87" y="725"/>
                    </a:lnTo>
                    <a:lnTo>
                      <a:pt x="91" y="737"/>
                    </a:lnTo>
                    <a:lnTo>
                      <a:pt x="97" y="745"/>
                    </a:lnTo>
                    <a:lnTo>
                      <a:pt x="99" y="749"/>
                    </a:lnTo>
                    <a:lnTo>
                      <a:pt x="100" y="753"/>
                    </a:lnTo>
                    <a:lnTo>
                      <a:pt x="99" y="757"/>
                    </a:lnTo>
                    <a:lnTo>
                      <a:pt x="98" y="761"/>
                    </a:lnTo>
                    <a:lnTo>
                      <a:pt x="97" y="766"/>
                    </a:lnTo>
                    <a:lnTo>
                      <a:pt x="96" y="771"/>
                    </a:lnTo>
                    <a:lnTo>
                      <a:pt x="94" y="776"/>
                    </a:lnTo>
                    <a:lnTo>
                      <a:pt x="93" y="782"/>
                    </a:lnTo>
                    <a:lnTo>
                      <a:pt x="89" y="804"/>
                    </a:lnTo>
                    <a:lnTo>
                      <a:pt x="87" y="823"/>
                    </a:lnTo>
                    <a:lnTo>
                      <a:pt x="86" y="841"/>
                    </a:lnTo>
                    <a:lnTo>
                      <a:pt x="85" y="856"/>
                    </a:lnTo>
                    <a:lnTo>
                      <a:pt x="85" y="870"/>
                    </a:lnTo>
                    <a:lnTo>
                      <a:pt x="85" y="884"/>
                    </a:lnTo>
                    <a:lnTo>
                      <a:pt x="86" y="898"/>
                    </a:lnTo>
                    <a:lnTo>
                      <a:pt x="88" y="911"/>
                    </a:lnTo>
                    <a:lnTo>
                      <a:pt x="93" y="940"/>
                    </a:lnTo>
                    <a:lnTo>
                      <a:pt x="96" y="973"/>
                    </a:lnTo>
                    <a:lnTo>
                      <a:pt x="99" y="1006"/>
                    </a:lnTo>
                    <a:lnTo>
                      <a:pt x="103" y="1039"/>
                    </a:lnTo>
                    <a:lnTo>
                      <a:pt x="107" y="1072"/>
                    </a:lnTo>
                    <a:lnTo>
                      <a:pt x="112" y="1105"/>
                    </a:lnTo>
                    <a:lnTo>
                      <a:pt x="117" y="1137"/>
                    </a:lnTo>
                    <a:lnTo>
                      <a:pt x="123" y="1168"/>
                    </a:lnTo>
                    <a:lnTo>
                      <a:pt x="128" y="1188"/>
                    </a:lnTo>
                    <a:lnTo>
                      <a:pt x="132" y="1209"/>
                    </a:lnTo>
                    <a:lnTo>
                      <a:pt x="138" y="1232"/>
                    </a:lnTo>
                    <a:lnTo>
                      <a:pt x="143" y="1255"/>
                    </a:lnTo>
                    <a:lnTo>
                      <a:pt x="149" y="1278"/>
                    </a:lnTo>
                    <a:lnTo>
                      <a:pt x="155" y="1300"/>
                    </a:lnTo>
                    <a:lnTo>
                      <a:pt x="160" y="1321"/>
                    </a:lnTo>
                    <a:lnTo>
                      <a:pt x="165" y="1342"/>
                    </a:lnTo>
                    <a:lnTo>
                      <a:pt x="166" y="1350"/>
                    </a:lnTo>
                    <a:lnTo>
                      <a:pt x="166" y="1358"/>
                    </a:lnTo>
                    <a:lnTo>
                      <a:pt x="164" y="1367"/>
                    </a:lnTo>
                    <a:lnTo>
                      <a:pt x="161" y="1376"/>
                    </a:lnTo>
                    <a:lnTo>
                      <a:pt x="159" y="1385"/>
                    </a:lnTo>
                    <a:lnTo>
                      <a:pt x="157" y="1395"/>
                    </a:lnTo>
                    <a:lnTo>
                      <a:pt x="156" y="1402"/>
                    </a:lnTo>
                    <a:lnTo>
                      <a:pt x="156" y="1409"/>
                    </a:lnTo>
                    <a:lnTo>
                      <a:pt x="157" y="1414"/>
                    </a:lnTo>
                    <a:lnTo>
                      <a:pt x="157" y="1417"/>
                    </a:lnTo>
                    <a:lnTo>
                      <a:pt x="158" y="1420"/>
                    </a:lnTo>
                    <a:lnTo>
                      <a:pt x="158" y="1423"/>
                    </a:lnTo>
                    <a:lnTo>
                      <a:pt x="158" y="1425"/>
                    </a:lnTo>
                    <a:lnTo>
                      <a:pt x="159" y="1428"/>
                    </a:lnTo>
                    <a:lnTo>
                      <a:pt x="160" y="1431"/>
                    </a:lnTo>
                    <a:lnTo>
                      <a:pt x="163" y="1436"/>
                    </a:lnTo>
                    <a:lnTo>
                      <a:pt x="156" y="1448"/>
                    </a:lnTo>
                    <a:lnTo>
                      <a:pt x="150" y="1457"/>
                    </a:lnTo>
                    <a:lnTo>
                      <a:pt x="146" y="1465"/>
                    </a:lnTo>
                    <a:lnTo>
                      <a:pt x="141" y="1472"/>
                    </a:lnTo>
                    <a:lnTo>
                      <a:pt x="137" y="1478"/>
                    </a:lnTo>
                    <a:lnTo>
                      <a:pt x="132" y="1485"/>
                    </a:lnTo>
                    <a:lnTo>
                      <a:pt x="128" y="1492"/>
                    </a:lnTo>
                    <a:lnTo>
                      <a:pt x="122" y="1501"/>
                    </a:lnTo>
                    <a:lnTo>
                      <a:pt x="120" y="1506"/>
                    </a:lnTo>
                    <a:lnTo>
                      <a:pt x="116" y="1510"/>
                    </a:lnTo>
                    <a:lnTo>
                      <a:pt x="114" y="1515"/>
                    </a:lnTo>
                    <a:lnTo>
                      <a:pt x="113" y="1521"/>
                    </a:lnTo>
                    <a:lnTo>
                      <a:pt x="112" y="1525"/>
                    </a:lnTo>
                    <a:lnTo>
                      <a:pt x="111" y="1530"/>
                    </a:lnTo>
                    <a:lnTo>
                      <a:pt x="112" y="1534"/>
                    </a:lnTo>
                    <a:lnTo>
                      <a:pt x="113" y="1537"/>
                    </a:lnTo>
                    <a:lnTo>
                      <a:pt x="115" y="1538"/>
                    </a:lnTo>
                    <a:lnTo>
                      <a:pt x="117" y="1538"/>
                    </a:lnTo>
                    <a:lnTo>
                      <a:pt x="120" y="1538"/>
                    </a:lnTo>
                    <a:lnTo>
                      <a:pt x="123" y="1538"/>
                    </a:lnTo>
                    <a:lnTo>
                      <a:pt x="125" y="1538"/>
                    </a:lnTo>
                    <a:lnTo>
                      <a:pt x="128" y="1538"/>
                    </a:lnTo>
                    <a:lnTo>
                      <a:pt x="130" y="1538"/>
                    </a:lnTo>
                    <a:lnTo>
                      <a:pt x="131" y="1539"/>
                    </a:lnTo>
                    <a:lnTo>
                      <a:pt x="132" y="1541"/>
                    </a:lnTo>
                    <a:lnTo>
                      <a:pt x="133" y="1542"/>
                    </a:lnTo>
                    <a:lnTo>
                      <a:pt x="135" y="1544"/>
                    </a:lnTo>
                    <a:lnTo>
                      <a:pt x="137" y="1545"/>
                    </a:lnTo>
                    <a:lnTo>
                      <a:pt x="139" y="1545"/>
                    </a:lnTo>
                    <a:lnTo>
                      <a:pt x="140" y="1546"/>
                    </a:lnTo>
                    <a:lnTo>
                      <a:pt x="142" y="1546"/>
                    </a:lnTo>
                    <a:lnTo>
                      <a:pt x="143" y="1547"/>
                    </a:lnTo>
                    <a:lnTo>
                      <a:pt x="148" y="1547"/>
                    </a:lnTo>
                    <a:lnTo>
                      <a:pt x="151" y="1547"/>
                    </a:lnTo>
                    <a:lnTo>
                      <a:pt x="154" y="1547"/>
                    </a:lnTo>
                    <a:lnTo>
                      <a:pt x="155" y="1547"/>
                    </a:lnTo>
                    <a:lnTo>
                      <a:pt x="157" y="1547"/>
                    </a:lnTo>
                    <a:lnTo>
                      <a:pt x="158" y="1548"/>
                    </a:lnTo>
                    <a:lnTo>
                      <a:pt x="160" y="1549"/>
                    </a:lnTo>
                    <a:lnTo>
                      <a:pt x="165" y="1551"/>
                    </a:lnTo>
                    <a:lnTo>
                      <a:pt x="168" y="1555"/>
                    </a:lnTo>
                    <a:lnTo>
                      <a:pt x="173" y="1556"/>
                    </a:lnTo>
                    <a:lnTo>
                      <a:pt x="176" y="1558"/>
                    </a:lnTo>
                    <a:lnTo>
                      <a:pt x="179" y="1558"/>
                    </a:lnTo>
                    <a:lnTo>
                      <a:pt x="182" y="1558"/>
                    </a:lnTo>
                    <a:lnTo>
                      <a:pt x="185" y="1558"/>
                    </a:lnTo>
                    <a:lnTo>
                      <a:pt x="189" y="1558"/>
                    </a:lnTo>
                    <a:lnTo>
                      <a:pt x="191" y="1558"/>
                    </a:lnTo>
                    <a:lnTo>
                      <a:pt x="194" y="1559"/>
                    </a:lnTo>
                    <a:lnTo>
                      <a:pt x="196" y="1560"/>
                    </a:lnTo>
                    <a:lnTo>
                      <a:pt x="199" y="1561"/>
                    </a:lnTo>
                    <a:lnTo>
                      <a:pt x="201" y="1562"/>
                    </a:lnTo>
                    <a:lnTo>
                      <a:pt x="203" y="1563"/>
                    </a:lnTo>
                    <a:lnTo>
                      <a:pt x="208" y="1564"/>
                    </a:lnTo>
                    <a:lnTo>
                      <a:pt x="212" y="1564"/>
                    </a:lnTo>
                    <a:lnTo>
                      <a:pt x="218" y="1564"/>
                    </a:lnTo>
                    <a:lnTo>
                      <a:pt x="219" y="1564"/>
                    </a:lnTo>
                    <a:lnTo>
                      <a:pt x="220" y="1564"/>
                    </a:lnTo>
                    <a:lnTo>
                      <a:pt x="221" y="1563"/>
                    </a:lnTo>
                    <a:lnTo>
                      <a:pt x="222" y="1563"/>
                    </a:lnTo>
                    <a:lnTo>
                      <a:pt x="224" y="1563"/>
                    </a:lnTo>
                    <a:lnTo>
                      <a:pt x="222" y="1563"/>
                    </a:lnTo>
                    <a:lnTo>
                      <a:pt x="224" y="1566"/>
                    </a:lnTo>
                    <a:lnTo>
                      <a:pt x="225" y="1568"/>
                    </a:lnTo>
                    <a:lnTo>
                      <a:pt x="227" y="1570"/>
                    </a:lnTo>
                    <a:lnTo>
                      <a:pt x="229" y="1572"/>
                    </a:lnTo>
                    <a:lnTo>
                      <a:pt x="235" y="1574"/>
                    </a:lnTo>
                    <a:lnTo>
                      <a:pt x="243" y="1575"/>
                    </a:lnTo>
                    <a:lnTo>
                      <a:pt x="251" y="1575"/>
                    </a:lnTo>
                    <a:lnTo>
                      <a:pt x="259" y="1574"/>
                    </a:lnTo>
                    <a:lnTo>
                      <a:pt x="265" y="1571"/>
                    </a:lnTo>
                    <a:lnTo>
                      <a:pt x="271" y="1567"/>
                    </a:lnTo>
                    <a:lnTo>
                      <a:pt x="273" y="1565"/>
                    </a:lnTo>
                    <a:lnTo>
                      <a:pt x="275" y="1563"/>
                    </a:lnTo>
                    <a:lnTo>
                      <a:pt x="278" y="1560"/>
                    </a:lnTo>
                    <a:lnTo>
                      <a:pt x="280" y="1557"/>
                    </a:lnTo>
                    <a:lnTo>
                      <a:pt x="281" y="1553"/>
                    </a:lnTo>
                    <a:lnTo>
                      <a:pt x="281" y="1549"/>
                    </a:lnTo>
                    <a:lnTo>
                      <a:pt x="281" y="1545"/>
                    </a:lnTo>
                    <a:lnTo>
                      <a:pt x="281" y="1542"/>
                    </a:lnTo>
                    <a:lnTo>
                      <a:pt x="279" y="1530"/>
                    </a:lnTo>
                    <a:lnTo>
                      <a:pt x="277" y="1518"/>
                    </a:lnTo>
                    <a:lnTo>
                      <a:pt x="274" y="1506"/>
                    </a:lnTo>
                    <a:lnTo>
                      <a:pt x="271" y="1492"/>
                    </a:lnTo>
                    <a:lnTo>
                      <a:pt x="269" y="1480"/>
                    </a:lnTo>
                    <a:lnTo>
                      <a:pt x="265" y="1467"/>
                    </a:lnTo>
                    <a:lnTo>
                      <a:pt x="263" y="1455"/>
                    </a:lnTo>
                    <a:lnTo>
                      <a:pt x="260" y="1444"/>
                    </a:lnTo>
                    <a:lnTo>
                      <a:pt x="259" y="1437"/>
                    </a:lnTo>
                    <a:lnTo>
                      <a:pt x="259" y="1432"/>
                    </a:lnTo>
                    <a:lnTo>
                      <a:pt x="259" y="1428"/>
                    </a:lnTo>
                    <a:lnTo>
                      <a:pt x="260" y="1423"/>
                    </a:lnTo>
                    <a:lnTo>
                      <a:pt x="261" y="1418"/>
                    </a:lnTo>
                    <a:lnTo>
                      <a:pt x="263" y="1412"/>
                    </a:lnTo>
                    <a:lnTo>
                      <a:pt x="264" y="1405"/>
                    </a:lnTo>
                    <a:lnTo>
                      <a:pt x="264" y="1396"/>
                    </a:lnTo>
                    <a:lnTo>
                      <a:pt x="264" y="1385"/>
                    </a:lnTo>
                    <a:lnTo>
                      <a:pt x="264" y="1376"/>
                    </a:lnTo>
                    <a:lnTo>
                      <a:pt x="263" y="1367"/>
                    </a:lnTo>
                    <a:lnTo>
                      <a:pt x="262" y="1359"/>
                    </a:lnTo>
                    <a:lnTo>
                      <a:pt x="261" y="1351"/>
                    </a:lnTo>
                    <a:lnTo>
                      <a:pt x="259" y="1343"/>
                    </a:lnTo>
                    <a:lnTo>
                      <a:pt x="257" y="1332"/>
                    </a:lnTo>
                    <a:lnTo>
                      <a:pt x="256" y="1322"/>
                    </a:lnTo>
                    <a:lnTo>
                      <a:pt x="254" y="1295"/>
                    </a:lnTo>
                    <a:lnTo>
                      <a:pt x="255" y="1266"/>
                    </a:lnTo>
                    <a:lnTo>
                      <a:pt x="256" y="1239"/>
                    </a:lnTo>
                    <a:lnTo>
                      <a:pt x="260" y="1212"/>
                    </a:lnTo>
                    <a:lnTo>
                      <a:pt x="263" y="1187"/>
                    </a:lnTo>
                    <a:lnTo>
                      <a:pt x="266" y="1164"/>
                    </a:lnTo>
                    <a:lnTo>
                      <a:pt x="270" y="1144"/>
                    </a:lnTo>
                    <a:lnTo>
                      <a:pt x="272" y="1129"/>
                    </a:lnTo>
                    <a:lnTo>
                      <a:pt x="275" y="1101"/>
                    </a:lnTo>
                    <a:lnTo>
                      <a:pt x="277" y="1070"/>
                    </a:lnTo>
                    <a:lnTo>
                      <a:pt x="278" y="1035"/>
                    </a:lnTo>
                    <a:lnTo>
                      <a:pt x="279" y="997"/>
                    </a:lnTo>
                    <a:lnTo>
                      <a:pt x="279" y="961"/>
                    </a:lnTo>
                    <a:lnTo>
                      <a:pt x="278" y="925"/>
                    </a:lnTo>
                    <a:lnTo>
                      <a:pt x="278" y="892"/>
                    </a:lnTo>
                    <a:lnTo>
                      <a:pt x="278" y="864"/>
                    </a:lnTo>
                    <a:lnTo>
                      <a:pt x="279" y="854"/>
                    </a:lnTo>
                    <a:lnTo>
                      <a:pt x="278" y="845"/>
                    </a:lnTo>
                    <a:lnTo>
                      <a:pt x="278" y="836"/>
                    </a:lnTo>
                    <a:lnTo>
                      <a:pt x="277" y="827"/>
                    </a:lnTo>
                    <a:lnTo>
                      <a:pt x="275" y="818"/>
                    </a:lnTo>
                    <a:lnTo>
                      <a:pt x="273" y="810"/>
                    </a:lnTo>
                    <a:lnTo>
                      <a:pt x="270" y="801"/>
                    </a:lnTo>
                    <a:lnTo>
                      <a:pt x="266" y="793"/>
                    </a:lnTo>
                    <a:lnTo>
                      <a:pt x="264" y="788"/>
                    </a:lnTo>
                    <a:lnTo>
                      <a:pt x="262" y="782"/>
                    </a:lnTo>
                    <a:lnTo>
                      <a:pt x="260" y="776"/>
                    </a:lnTo>
                    <a:lnTo>
                      <a:pt x="259" y="771"/>
                    </a:lnTo>
                    <a:lnTo>
                      <a:pt x="257" y="766"/>
                    </a:lnTo>
                    <a:lnTo>
                      <a:pt x="256" y="763"/>
                    </a:lnTo>
                    <a:lnTo>
                      <a:pt x="255" y="761"/>
                    </a:lnTo>
                    <a:lnTo>
                      <a:pt x="255" y="760"/>
                    </a:lnTo>
                    <a:lnTo>
                      <a:pt x="256" y="762"/>
                    </a:lnTo>
                    <a:lnTo>
                      <a:pt x="257" y="762"/>
                    </a:lnTo>
                    <a:lnTo>
                      <a:pt x="257" y="761"/>
                    </a:lnTo>
                    <a:lnTo>
                      <a:pt x="260" y="757"/>
                    </a:lnTo>
                    <a:lnTo>
                      <a:pt x="261" y="751"/>
                    </a:lnTo>
                    <a:lnTo>
                      <a:pt x="262" y="743"/>
                    </a:lnTo>
                    <a:lnTo>
                      <a:pt x="263" y="736"/>
                    </a:lnTo>
                    <a:lnTo>
                      <a:pt x="264" y="729"/>
                    </a:lnTo>
                    <a:lnTo>
                      <a:pt x="265" y="724"/>
                    </a:lnTo>
                    <a:lnTo>
                      <a:pt x="268" y="703"/>
                    </a:lnTo>
                    <a:lnTo>
                      <a:pt x="268" y="683"/>
                    </a:lnTo>
                    <a:lnTo>
                      <a:pt x="268" y="663"/>
                    </a:lnTo>
                    <a:lnTo>
                      <a:pt x="266" y="643"/>
                    </a:lnTo>
                    <a:lnTo>
                      <a:pt x="265" y="624"/>
                    </a:lnTo>
                    <a:lnTo>
                      <a:pt x="265" y="603"/>
                    </a:lnTo>
                    <a:lnTo>
                      <a:pt x="266" y="583"/>
                    </a:lnTo>
                    <a:lnTo>
                      <a:pt x="269" y="563"/>
                    </a:lnTo>
                    <a:lnTo>
                      <a:pt x="274" y="531"/>
                    </a:lnTo>
                    <a:lnTo>
                      <a:pt x="280" y="491"/>
                    </a:lnTo>
                    <a:lnTo>
                      <a:pt x="286" y="447"/>
                    </a:lnTo>
                    <a:lnTo>
                      <a:pt x="290" y="398"/>
                    </a:lnTo>
                    <a:lnTo>
                      <a:pt x="294" y="350"/>
                    </a:lnTo>
                    <a:lnTo>
                      <a:pt x="297" y="305"/>
                    </a:lnTo>
                    <a:lnTo>
                      <a:pt x="298" y="265"/>
                    </a:lnTo>
                    <a:lnTo>
                      <a:pt x="297" y="234"/>
                    </a:lnTo>
                    <a:lnTo>
                      <a:pt x="296" y="229"/>
                    </a:lnTo>
                    <a:lnTo>
                      <a:pt x="296" y="221"/>
                    </a:lnTo>
                    <a:lnTo>
                      <a:pt x="296" y="215"/>
                    </a:lnTo>
                    <a:lnTo>
                      <a:pt x="296" y="209"/>
                    </a:lnTo>
                    <a:lnTo>
                      <a:pt x="297" y="203"/>
                    </a:lnTo>
                    <a:lnTo>
                      <a:pt x="299" y="199"/>
                    </a:lnTo>
                    <a:lnTo>
                      <a:pt x="300" y="197"/>
                    </a:lnTo>
                    <a:lnTo>
                      <a:pt x="301" y="196"/>
                    </a:lnTo>
                    <a:lnTo>
                      <a:pt x="303" y="195"/>
                    </a:lnTo>
                    <a:lnTo>
                      <a:pt x="305" y="195"/>
                    </a:lnTo>
                    <a:lnTo>
                      <a:pt x="309" y="195"/>
                    </a:lnTo>
                    <a:lnTo>
                      <a:pt x="312" y="196"/>
                    </a:lnTo>
                    <a:lnTo>
                      <a:pt x="314" y="196"/>
                    </a:lnTo>
                    <a:lnTo>
                      <a:pt x="315" y="197"/>
                    </a:lnTo>
                    <a:lnTo>
                      <a:pt x="316" y="199"/>
                    </a:lnTo>
                    <a:lnTo>
                      <a:pt x="318" y="203"/>
                    </a:lnTo>
                    <a:lnTo>
                      <a:pt x="319" y="208"/>
                    </a:lnTo>
                    <a:lnTo>
                      <a:pt x="321" y="214"/>
                    </a:lnTo>
                    <a:lnTo>
                      <a:pt x="319" y="220"/>
                    </a:lnTo>
                    <a:lnTo>
                      <a:pt x="319" y="228"/>
                    </a:lnTo>
                    <a:lnTo>
                      <a:pt x="318" y="233"/>
                    </a:lnTo>
                    <a:lnTo>
                      <a:pt x="318" y="264"/>
                    </a:lnTo>
                    <a:lnTo>
                      <a:pt x="319" y="303"/>
                    </a:lnTo>
                    <a:lnTo>
                      <a:pt x="322" y="349"/>
                    </a:lnTo>
                    <a:lnTo>
                      <a:pt x="325" y="397"/>
                    </a:lnTo>
                    <a:lnTo>
                      <a:pt x="330" y="444"/>
                    </a:lnTo>
                    <a:lnTo>
                      <a:pt x="335" y="489"/>
                    </a:lnTo>
                    <a:lnTo>
                      <a:pt x="341" y="529"/>
                    </a:lnTo>
                    <a:lnTo>
                      <a:pt x="347" y="561"/>
                    </a:lnTo>
                    <a:lnTo>
                      <a:pt x="349" y="582"/>
                    </a:lnTo>
                    <a:lnTo>
                      <a:pt x="350" y="602"/>
                    </a:lnTo>
                    <a:lnTo>
                      <a:pt x="350" y="623"/>
                    </a:lnTo>
                    <a:lnTo>
                      <a:pt x="349" y="642"/>
                    </a:lnTo>
                    <a:lnTo>
                      <a:pt x="348" y="662"/>
                    </a:lnTo>
                    <a:lnTo>
                      <a:pt x="348" y="682"/>
                    </a:lnTo>
                    <a:lnTo>
                      <a:pt x="348" y="702"/>
                    </a:lnTo>
                    <a:lnTo>
                      <a:pt x="350" y="722"/>
                    </a:lnTo>
                    <a:lnTo>
                      <a:pt x="351" y="728"/>
                    </a:lnTo>
                    <a:lnTo>
                      <a:pt x="352" y="735"/>
                    </a:lnTo>
                    <a:lnTo>
                      <a:pt x="353" y="742"/>
                    </a:lnTo>
                    <a:lnTo>
                      <a:pt x="354" y="750"/>
                    </a:lnTo>
                    <a:lnTo>
                      <a:pt x="356" y="756"/>
                    </a:lnTo>
                    <a:lnTo>
                      <a:pt x="358" y="760"/>
                    </a:lnTo>
                    <a:lnTo>
                      <a:pt x="358" y="761"/>
                    </a:lnTo>
                    <a:lnTo>
                      <a:pt x="359" y="761"/>
                    </a:lnTo>
                    <a:lnTo>
                      <a:pt x="360" y="759"/>
                    </a:lnTo>
                    <a:lnTo>
                      <a:pt x="360" y="760"/>
                    </a:lnTo>
                    <a:lnTo>
                      <a:pt x="359" y="762"/>
                    </a:lnTo>
                    <a:lnTo>
                      <a:pt x="358" y="765"/>
                    </a:lnTo>
                    <a:lnTo>
                      <a:pt x="357" y="769"/>
                    </a:lnTo>
                    <a:lnTo>
                      <a:pt x="356" y="774"/>
                    </a:lnTo>
                    <a:lnTo>
                      <a:pt x="353" y="781"/>
                    </a:lnTo>
                    <a:lnTo>
                      <a:pt x="351" y="786"/>
                    </a:lnTo>
                    <a:lnTo>
                      <a:pt x="349" y="792"/>
                    </a:lnTo>
                    <a:lnTo>
                      <a:pt x="345" y="800"/>
                    </a:lnTo>
                    <a:lnTo>
                      <a:pt x="343" y="809"/>
                    </a:lnTo>
                    <a:lnTo>
                      <a:pt x="341" y="817"/>
                    </a:lnTo>
                    <a:lnTo>
                      <a:pt x="339" y="826"/>
                    </a:lnTo>
                    <a:lnTo>
                      <a:pt x="338" y="835"/>
                    </a:lnTo>
                    <a:lnTo>
                      <a:pt x="338" y="844"/>
                    </a:lnTo>
                    <a:lnTo>
                      <a:pt x="336" y="853"/>
                    </a:lnTo>
                    <a:lnTo>
                      <a:pt x="336" y="863"/>
                    </a:lnTo>
                    <a:lnTo>
                      <a:pt x="338" y="891"/>
                    </a:lnTo>
                    <a:lnTo>
                      <a:pt x="339" y="924"/>
                    </a:lnTo>
                    <a:lnTo>
                      <a:pt x="340" y="960"/>
                    </a:lnTo>
                    <a:lnTo>
                      <a:pt x="342" y="996"/>
                    </a:lnTo>
                    <a:lnTo>
                      <a:pt x="344" y="1034"/>
                    </a:lnTo>
                    <a:lnTo>
                      <a:pt x="348" y="1069"/>
                    </a:lnTo>
                    <a:lnTo>
                      <a:pt x="350" y="1100"/>
                    </a:lnTo>
                    <a:lnTo>
                      <a:pt x="353" y="1128"/>
                    </a:lnTo>
                    <a:lnTo>
                      <a:pt x="357" y="1148"/>
                    </a:lnTo>
                    <a:lnTo>
                      <a:pt x="360" y="1170"/>
                    </a:lnTo>
                    <a:lnTo>
                      <a:pt x="362" y="1192"/>
                    </a:lnTo>
                    <a:lnTo>
                      <a:pt x="365" y="1214"/>
                    </a:lnTo>
                    <a:lnTo>
                      <a:pt x="367" y="1236"/>
                    </a:lnTo>
                    <a:lnTo>
                      <a:pt x="367" y="1258"/>
                    </a:lnTo>
                    <a:lnTo>
                      <a:pt x="367" y="1281"/>
                    </a:lnTo>
                    <a:lnTo>
                      <a:pt x="366" y="1302"/>
                    </a:lnTo>
                    <a:lnTo>
                      <a:pt x="365" y="1312"/>
                    </a:lnTo>
                    <a:lnTo>
                      <a:pt x="363" y="1322"/>
                    </a:lnTo>
                    <a:lnTo>
                      <a:pt x="363" y="1332"/>
                    </a:lnTo>
                    <a:lnTo>
                      <a:pt x="363" y="1342"/>
                    </a:lnTo>
                    <a:lnTo>
                      <a:pt x="362" y="1351"/>
                    </a:lnTo>
                    <a:lnTo>
                      <a:pt x="362" y="1361"/>
                    </a:lnTo>
                    <a:lnTo>
                      <a:pt x="360" y="1371"/>
                    </a:lnTo>
                    <a:lnTo>
                      <a:pt x="358" y="1381"/>
                    </a:lnTo>
                    <a:lnTo>
                      <a:pt x="357" y="1391"/>
                    </a:lnTo>
                    <a:lnTo>
                      <a:pt x="358" y="1400"/>
                    </a:lnTo>
                    <a:lnTo>
                      <a:pt x="359" y="1409"/>
                    </a:lnTo>
                    <a:lnTo>
                      <a:pt x="361" y="1419"/>
                    </a:lnTo>
                    <a:lnTo>
                      <a:pt x="362" y="1428"/>
                    </a:lnTo>
                    <a:lnTo>
                      <a:pt x="363" y="1437"/>
                    </a:lnTo>
                    <a:lnTo>
                      <a:pt x="363" y="1446"/>
                    </a:lnTo>
                    <a:lnTo>
                      <a:pt x="361" y="1454"/>
                    </a:lnTo>
                    <a:lnTo>
                      <a:pt x="357" y="1465"/>
                    </a:lnTo>
                    <a:lnTo>
                      <a:pt x="353" y="1476"/>
                    </a:lnTo>
                    <a:lnTo>
                      <a:pt x="351" y="1486"/>
                    </a:lnTo>
                    <a:lnTo>
                      <a:pt x="348" y="1497"/>
                    </a:lnTo>
                    <a:lnTo>
                      <a:pt x="345" y="1509"/>
                    </a:lnTo>
                    <a:lnTo>
                      <a:pt x="343" y="1519"/>
                    </a:lnTo>
                    <a:lnTo>
                      <a:pt x="342" y="1530"/>
                    </a:lnTo>
                    <a:lnTo>
                      <a:pt x="340" y="1541"/>
                    </a:lnTo>
                    <a:lnTo>
                      <a:pt x="339" y="1544"/>
                    </a:lnTo>
                    <a:lnTo>
                      <a:pt x="340" y="1548"/>
                    </a:lnTo>
                    <a:lnTo>
                      <a:pt x="340" y="1552"/>
                    </a:lnTo>
                    <a:lnTo>
                      <a:pt x="341" y="1556"/>
                    </a:lnTo>
                    <a:lnTo>
                      <a:pt x="343" y="1559"/>
                    </a:lnTo>
                    <a:lnTo>
                      <a:pt x="345" y="1562"/>
                    </a:lnTo>
                    <a:lnTo>
                      <a:pt x="348" y="1564"/>
                    </a:lnTo>
                    <a:lnTo>
                      <a:pt x="349" y="1566"/>
                    </a:lnTo>
                    <a:lnTo>
                      <a:pt x="356" y="1570"/>
                    </a:lnTo>
                    <a:lnTo>
                      <a:pt x="362" y="1572"/>
                    </a:lnTo>
                    <a:lnTo>
                      <a:pt x="370" y="1574"/>
                    </a:lnTo>
                    <a:lnTo>
                      <a:pt x="378" y="1573"/>
                    </a:lnTo>
                    <a:lnTo>
                      <a:pt x="386" y="1572"/>
                    </a:lnTo>
                    <a:lnTo>
                      <a:pt x="392" y="1570"/>
                    </a:lnTo>
                    <a:lnTo>
                      <a:pt x="394" y="1568"/>
                    </a:lnTo>
                    <a:lnTo>
                      <a:pt x="396" y="1566"/>
                    </a:lnTo>
                    <a:lnTo>
                      <a:pt x="397" y="1564"/>
                    </a:lnTo>
                    <a:lnTo>
                      <a:pt x="397" y="1561"/>
                    </a:lnTo>
                    <a:lnTo>
                      <a:pt x="397" y="1562"/>
                    </a:lnTo>
                    <a:lnTo>
                      <a:pt x="398" y="1562"/>
                    </a:lnTo>
                    <a:lnTo>
                      <a:pt x="400" y="1562"/>
                    </a:lnTo>
                    <a:lnTo>
                      <a:pt x="401" y="1562"/>
                    </a:lnTo>
                    <a:lnTo>
                      <a:pt x="402" y="1563"/>
                    </a:lnTo>
                    <a:lnTo>
                      <a:pt x="403" y="1563"/>
                    </a:lnTo>
                    <a:lnTo>
                      <a:pt x="404" y="1563"/>
                    </a:lnTo>
                    <a:lnTo>
                      <a:pt x="410" y="1563"/>
                    </a:lnTo>
                    <a:lnTo>
                      <a:pt x="414" y="1563"/>
                    </a:lnTo>
                    <a:lnTo>
                      <a:pt x="418" y="1562"/>
                    </a:lnTo>
                    <a:lnTo>
                      <a:pt x="420" y="1561"/>
                    </a:lnTo>
                    <a:lnTo>
                      <a:pt x="423" y="1560"/>
                    </a:lnTo>
                    <a:lnTo>
                      <a:pt x="426" y="1559"/>
                    </a:lnTo>
                    <a:lnTo>
                      <a:pt x="428" y="1558"/>
                    </a:lnTo>
                    <a:lnTo>
                      <a:pt x="430" y="1558"/>
                    </a:lnTo>
                    <a:lnTo>
                      <a:pt x="433" y="1558"/>
                    </a:lnTo>
                    <a:lnTo>
                      <a:pt x="436" y="1557"/>
                    </a:lnTo>
                    <a:lnTo>
                      <a:pt x="439" y="1557"/>
                    </a:lnTo>
                    <a:lnTo>
                      <a:pt x="441" y="1557"/>
                    </a:lnTo>
                    <a:lnTo>
                      <a:pt x="445" y="1557"/>
                    </a:lnTo>
                    <a:lnTo>
                      <a:pt x="448" y="1556"/>
                    </a:lnTo>
                    <a:lnTo>
                      <a:pt x="453" y="1553"/>
                    </a:lnTo>
                    <a:lnTo>
                      <a:pt x="456" y="1551"/>
                    </a:lnTo>
                    <a:lnTo>
                      <a:pt x="461" y="1548"/>
                    </a:lnTo>
                    <a:lnTo>
                      <a:pt x="463" y="1547"/>
                    </a:lnTo>
                    <a:lnTo>
                      <a:pt x="465" y="1546"/>
                    </a:lnTo>
                    <a:lnTo>
                      <a:pt x="466" y="1546"/>
                    </a:lnTo>
                    <a:lnTo>
                      <a:pt x="468" y="1546"/>
                    </a:lnTo>
                    <a:lnTo>
                      <a:pt x="470" y="1546"/>
                    </a:lnTo>
                    <a:lnTo>
                      <a:pt x="473" y="1546"/>
                    </a:lnTo>
                    <a:lnTo>
                      <a:pt x="477" y="1545"/>
                    </a:lnTo>
                    <a:lnTo>
                      <a:pt x="479" y="1545"/>
                    </a:lnTo>
                    <a:lnTo>
                      <a:pt x="481" y="1545"/>
                    </a:lnTo>
                    <a:lnTo>
                      <a:pt x="482" y="1544"/>
                    </a:lnTo>
                    <a:lnTo>
                      <a:pt x="484" y="1543"/>
                    </a:lnTo>
                    <a:lnTo>
                      <a:pt x="487" y="1543"/>
                    </a:lnTo>
                    <a:lnTo>
                      <a:pt x="488" y="1541"/>
                    </a:lnTo>
                    <a:lnTo>
                      <a:pt x="489" y="1540"/>
                    </a:lnTo>
                    <a:lnTo>
                      <a:pt x="491" y="1538"/>
                    </a:lnTo>
                    <a:lnTo>
                      <a:pt x="492" y="1537"/>
                    </a:lnTo>
                    <a:lnTo>
                      <a:pt x="493" y="1537"/>
                    </a:lnTo>
                    <a:lnTo>
                      <a:pt x="496" y="1537"/>
                    </a:lnTo>
                    <a:lnTo>
                      <a:pt x="498" y="1537"/>
                    </a:lnTo>
                    <a:lnTo>
                      <a:pt x="501" y="1537"/>
                    </a:lnTo>
                    <a:lnTo>
                      <a:pt x="503" y="1537"/>
                    </a:lnTo>
                    <a:lnTo>
                      <a:pt x="506" y="1537"/>
                    </a:lnTo>
                    <a:lnTo>
                      <a:pt x="508" y="1535"/>
                    </a:lnTo>
                    <a:lnTo>
                      <a:pt x="509" y="1533"/>
                    </a:lnTo>
                    <a:lnTo>
                      <a:pt x="509" y="1529"/>
                    </a:lnTo>
                    <a:lnTo>
                      <a:pt x="509" y="1524"/>
                    </a:lnTo>
                    <a:lnTo>
                      <a:pt x="508" y="1519"/>
                    </a:lnTo>
                    <a:lnTo>
                      <a:pt x="506" y="1514"/>
                    </a:lnTo>
                    <a:lnTo>
                      <a:pt x="505" y="1509"/>
                    </a:lnTo>
                    <a:lnTo>
                      <a:pt x="502" y="1504"/>
                    </a:lnTo>
                    <a:lnTo>
                      <a:pt x="500" y="1498"/>
                    </a:lnTo>
                    <a:lnTo>
                      <a:pt x="494" y="1490"/>
                    </a:lnTo>
                    <a:lnTo>
                      <a:pt x="491" y="1482"/>
                    </a:lnTo>
                    <a:lnTo>
                      <a:pt x="489" y="1475"/>
                    </a:lnTo>
                    <a:lnTo>
                      <a:pt x="487" y="1467"/>
                    </a:lnTo>
                    <a:lnTo>
                      <a:pt x="484" y="1460"/>
                    </a:lnTo>
                    <a:lnTo>
                      <a:pt x="481" y="1451"/>
                    </a:lnTo>
                    <a:lnTo>
                      <a:pt x="477" y="1441"/>
                    </a:lnTo>
                    <a:lnTo>
                      <a:pt x="471" y="1429"/>
                    </a:lnTo>
                    <a:lnTo>
                      <a:pt x="472" y="1427"/>
                    </a:lnTo>
                    <a:lnTo>
                      <a:pt x="473" y="1425"/>
                    </a:lnTo>
                    <a:lnTo>
                      <a:pt x="474" y="1423"/>
                    </a:lnTo>
                    <a:lnTo>
                      <a:pt x="474" y="1420"/>
                    </a:lnTo>
                    <a:lnTo>
                      <a:pt x="475" y="1418"/>
                    </a:lnTo>
                    <a:lnTo>
                      <a:pt x="475" y="1416"/>
                    </a:lnTo>
                    <a:lnTo>
                      <a:pt x="475" y="1415"/>
                    </a:lnTo>
                    <a:lnTo>
                      <a:pt x="475" y="1413"/>
                    </a:lnTo>
                    <a:lnTo>
                      <a:pt x="474" y="1407"/>
                    </a:lnTo>
                    <a:lnTo>
                      <a:pt x="473" y="1400"/>
                    </a:lnTo>
                    <a:lnTo>
                      <a:pt x="470" y="1393"/>
                    </a:lnTo>
                    <a:lnTo>
                      <a:pt x="467" y="1385"/>
                    </a:lnTo>
                    <a:lnTo>
                      <a:pt x="465" y="1378"/>
                    </a:lnTo>
                    <a:lnTo>
                      <a:pt x="463" y="1370"/>
                    </a:lnTo>
                    <a:lnTo>
                      <a:pt x="462" y="1363"/>
                    </a:lnTo>
                    <a:lnTo>
                      <a:pt x="463" y="1355"/>
                    </a:lnTo>
                    <a:lnTo>
                      <a:pt x="467" y="1336"/>
                    </a:lnTo>
                    <a:lnTo>
                      <a:pt x="473" y="1317"/>
                    </a:lnTo>
                    <a:lnTo>
                      <a:pt x="477" y="1299"/>
                    </a:lnTo>
                    <a:lnTo>
                      <a:pt x="481" y="1282"/>
                    </a:lnTo>
                    <a:lnTo>
                      <a:pt x="485" y="1263"/>
                    </a:lnTo>
                    <a:lnTo>
                      <a:pt x="490" y="1245"/>
                    </a:lnTo>
                    <a:lnTo>
                      <a:pt x="494" y="1226"/>
                    </a:lnTo>
                    <a:lnTo>
                      <a:pt x="499" y="1206"/>
                    </a:lnTo>
                    <a:lnTo>
                      <a:pt x="506" y="1168"/>
                    </a:lnTo>
                    <a:lnTo>
                      <a:pt x="511" y="1128"/>
                    </a:lnTo>
                    <a:lnTo>
                      <a:pt x="515" y="1085"/>
                    </a:lnTo>
                    <a:lnTo>
                      <a:pt x="518" y="1044"/>
                    </a:lnTo>
                    <a:lnTo>
                      <a:pt x="520" y="1005"/>
                    </a:lnTo>
                    <a:lnTo>
                      <a:pt x="523" y="968"/>
                    </a:lnTo>
                    <a:lnTo>
                      <a:pt x="525" y="935"/>
                    </a:lnTo>
                    <a:lnTo>
                      <a:pt x="528" y="910"/>
                    </a:lnTo>
                    <a:lnTo>
                      <a:pt x="531" y="897"/>
                    </a:lnTo>
                    <a:lnTo>
                      <a:pt x="531" y="883"/>
                    </a:lnTo>
                    <a:lnTo>
                      <a:pt x="532" y="869"/>
                    </a:lnTo>
                    <a:lnTo>
                      <a:pt x="531" y="855"/>
                    </a:lnTo>
                    <a:lnTo>
                      <a:pt x="531" y="839"/>
                    </a:lnTo>
                    <a:lnTo>
                      <a:pt x="528" y="821"/>
                    </a:lnTo>
                    <a:lnTo>
                      <a:pt x="526" y="803"/>
                    </a:lnTo>
                    <a:lnTo>
                      <a:pt x="523" y="781"/>
                    </a:lnTo>
                    <a:lnTo>
                      <a:pt x="522" y="775"/>
                    </a:lnTo>
                    <a:lnTo>
                      <a:pt x="519" y="770"/>
                    </a:lnTo>
                    <a:lnTo>
                      <a:pt x="518" y="765"/>
                    </a:lnTo>
                    <a:lnTo>
                      <a:pt x="516" y="760"/>
                    </a:lnTo>
                    <a:lnTo>
                      <a:pt x="516" y="756"/>
                    </a:lnTo>
                    <a:lnTo>
                      <a:pt x="515" y="751"/>
                    </a:lnTo>
                    <a:lnTo>
                      <a:pt x="516" y="747"/>
                    </a:lnTo>
                    <a:lnTo>
                      <a:pt x="518" y="743"/>
                    </a:lnTo>
                    <a:lnTo>
                      <a:pt x="523" y="735"/>
                    </a:lnTo>
                    <a:lnTo>
                      <a:pt x="528" y="724"/>
                    </a:lnTo>
                    <a:lnTo>
                      <a:pt x="534" y="709"/>
                    </a:lnTo>
                    <a:lnTo>
                      <a:pt x="540" y="694"/>
                    </a:lnTo>
                    <a:lnTo>
                      <a:pt x="545" y="678"/>
                    </a:lnTo>
                    <a:lnTo>
                      <a:pt x="550" y="661"/>
                    </a:lnTo>
                    <a:lnTo>
                      <a:pt x="555" y="645"/>
                    </a:lnTo>
                    <a:lnTo>
                      <a:pt x="560" y="630"/>
                    </a:lnTo>
                    <a:lnTo>
                      <a:pt x="568" y="605"/>
                    </a:lnTo>
                    <a:lnTo>
                      <a:pt x="573" y="579"/>
                    </a:lnTo>
                    <a:lnTo>
                      <a:pt x="580" y="550"/>
                    </a:lnTo>
                    <a:lnTo>
                      <a:pt x="586" y="520"/>
                    </a:lnTo>
                    <a:lnTo>
                      <a:pt x="590" y="487"/>
                    </a:lnTo>
                    <a:lnTo>
                      <a:pt x="595" y="455"/>
                    </a:lnTo>
                    <a:lnTo>
                      <a:pt x="598" y="420"/>
                    </a:lnTo>
                    <a:lnTo>
                      <a:pt x="602" y="386"/>
                    </a:lnTo>
                    <a:lnTo>
                      <a:pt x="607" y="317"/>
                    </a:lnTo>
                    <a:lnTo>
                      <a:pt x="612" y="252"/>
                    </a:lnTo>
                    <a:lnTo>
                      <a:pt x="614" y="192"/>
                    </a:lnTo>
                    <a:lnTo>
                      <a:pt x="614" y="141"/>
                    </a:lnTo>
                    <a:lnTo>
                      <a:pt x="615" y="132"/>
                    </a:lnTo>
                    <a:lnTo>
                      <a:pt x="615" y="123"/>
                    </a:lnTo>
                    <a:lnTo>
                      <a:pt x="615" y="112"/>
                    </a:lnTo>
                    <a:lnTo>
                      <a:pt x="615" y="102"/>
                    </a:lnTo>
                    <a:lnTo>
                      <a:pt x="614" y="90"/>
                    </a:lnTo>
                    <a:lnTo>
                      <a:pt x="613" y="78"/>
                    </a:lnTo>
                    <a:lnTo>
                      <a:pt x="611" y="64"/>
                    </a:lnTo>
                    <a:lnTo>
                      <a:pt x="607" y="48"/>
                    </a:lnTo>
                    <a:lnTo>
                      <a:pt x="606" y="43"/>
                    </a:lnTo>
                    <a:lnTo>
                      <a:pt x="605" y="38"/>
                    </a:lnTo>
                    <a:lnTo>
                      <a:pt x="604" y="32"/>
                    </a:lnTo>
                    <a:lnTo>
                      <a:pt x="603" y="26"/>
                    </a:lnTo>
                    <a:lnTo>
                      <a:pt x="602" y="20"/>
                    </a:lnTo>
                    <a:lnTo>
                      <a:pt x="601" y="14"/>
                    </a:lnTo>
                    <a:lnTo>
                      <a:pt x="599" y="7"/>
                    </a:lnTo>
                    <a:lnTo>
                      <a:pt x="598" y="0"/>
                    </a:lnTo>
                    <a:lnTo>
                      <a:pt x="18"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1" name="Freeform 14">
                <a:extLst>
                  <a:ext uri="{FF2B5EF4-FFF2-40B4-BE49-F238E27FC236}">
                    <a16:creationId xmlns:a16="http://schemas.microsoft.com/office/drawing/2014/main" id="{2F1C278D-0616-4A50-A92D-371A80B7CE8E}"/>
                  </a:ext>
                </a:extLst>
              </p:cNvPr>
              <p:cNvSpPr>
                <a:spLocks/>
              </p:cNvSpPr>
              <p:nvPr/>
            </p:nvSpPr>
            <p:spPr bwMode="auto">
              <a:xfrm>
                <a:off x="1232" y="2202"/>
                <a:ext cx="188" cy="272"/>
              </a:xfrm>
              <a:custGeom>
                <a:avLst/>
                <a:gdLst>
                  <a:gd name="T0" fmla="*/ 0 w 188"/>
                  <a:gd name="T1" fmla="*/ 0 h 272"/>
                  <a:gd name="T2" fmla="*/ 0 w 188"/>
                  <a:gd name="T3" fmla="*/ 1 h 272"/>
                  <a:gd name="T4" fmla="*/ 1 w 188"/>
                  <a:gd name="T5" fmla="*/ 4 h 272"/>
                  <a:gd name="T6" fmla="*/ 3 w 188"/>
                  <a:gd name="T7" fmla="*/ 13 h 272"/>
                  <a:gd name="T8" fmla="*/ 9 w 188"/>
                  <a:gd name="T9" fmla="*/ 25 h 272"/>
                  <a:gd name="T10" fmla="*/ 13 w 188"/>
                  <a:gd name="T11" fmla="*/ 33 h 272"/>
                  <a:gd name="T12" fmla="*/ 11 w 188"/>
                  <a:gd name="T13" fmla="*/ 51 h 272"/>
                  <a:gd name="T14" fmla="*/ 7 w 188"/>
                  <a:gd name="T15" fmla="*/ 79 h 272"/>
                  <a:gd name="T16" fmla="*/ 12 w 188"/>
                  <a:gd name="T17" fmla="*/ 124 h 272"/>
                  <a:gd name="T18" fmla="*/ 23 w 188"/>
                  <a:gd name="T19" fmla="*/ 165 h 272"/>
                  <a:gd name="T20" fmla="*/ 32 w 188"/>
                  <a:gd name="T21" fmla="*/ 217 h 272"/>
                  <a:gd name="T22" fmla="*/ 35 w 188"/>
                  <a:gd name="T23" fmla="*/ 236 h 272"/>
                  <a:gd name="T24" fmla="*/ 42 w 188"/>
                  <a:gd name="T25" fmla="*/ 251 h 272"/>
                  <a:gd name="T26" fmla="*/ 54 w 188"/>
                  <a:gd name="T27" fmla="*/ 260 h 272"/>
                  <a:gd name="T28" fmla="*/ 61 w 188"/>
                  <a:gd name="T29" fmla="*/ 261 h 272"/>
                  <a:gd name="T30" fmla="*/ 67 w 188"/>
                  <a:gd name="T31" fmla="*/ 260 h 272"/>
                  <a:gd name="T32" fmla="*/ 72 w 188"/>
                  <a:gd name="T33" fmla="*/ 261 h 272"/>
                  <a:gd name="T34" fmla="*/ 74 w 188"/>
                  <a:gd name="T35" fmla="*/ 264 h 272"/>
                  <a:gd name="T36" fmla="*/ 76 w 188"/>
                  <a:gd name="T37" fmla="*/ 265 h 272"/>
                  <a:gd name="T38" fmla="*/ 82 w 188"/>
                  <a:gd name="T39" fmla="*/ 268 h 272"/>
                  <a:gd name="T40" fmla="*/ 89 w 188"/>
                  <a:gd name="T41" fmla="*/ 267 h 272"/>
                  <a:gd name="T42" fmla="*/ 94 w 188"/>
                  <a:gd name="T43" fmla="*/ 263 h 272"/>
                  <a:gd name="T44" fmla="*/ 97 w 188"/>
                  <a:gd name="T45" fmla="*/ 266 h 272"/>
                  <a:gd name="T46" fmla="*/ 101 w 188"/>
                  <a:gd name="T47" fmla="*/ 270 h 272"/>
                  <a:gd name="T48" fmla="*/ 111 w 188"/>
                  <a:gd name="T49" fmla="*/ 272 h 272"/>
                  <a:gd name="T50" fmla="*/ 118 w 188"/>
                  <a:gd name="T51" fmla="*/ 268 h 272"/>
                  <a:gd name="T52" fmla="*/ 122 w 188"/>
                  <a:gd name="T53" fmla="*/ 261 h 272"/>
                  <a:gd name="T54" fmla="*/ 131 w 188"/>
                  <a:gd name="T55" fmla="*/ 264 h 272"/>
                  <a:gd name="T56" fmla="*/ 137 w 188"/>
                  <a:gd name="T57" fmla="*/ 265 h 272"/>
                  <a:gd name="T58" fmla="*/ 141 w 188"/>
                  <a:gd name="T59" fmla="*/ 264 h 272"/>
                  <a:gd name="T60" fmla="*/ 143 w 188"/>
                  <a:gd name="T61" fmla="*/ 262 h 272"/>
                  <a:gd name="T62" fmla="*/ 144 w 188"/>
                  <a:gd name="T63" fmla="*/ 259 h 272"/>
                  <a:gd name="T64" fmla="*/ 147 w 188"/>
                  <a:gd name="T65" fmla="*/ 244 h 272"/>
                  <a:gd name="T66" fmla="*/ 150 w 188"/>
                  <a:gd name="T67" fmla="*/ 223 h 272"/>
                  <a:gd name="T68" fmla="*/ 152 w 188"/>
                  <a:gd name="T69" fmla="*/ 202 h 272"/>
                  <a:gd name="T70" fmla="*/ 153 w 188"/>
                  <a:gd name="T71" fmla="*/ 178 h 272"/>
                  <a:gd name="T72" fmla="*/ 150 w 188"/>
                  <a:gd name="T73" fmla="*/ 158 h 272"/>
                  <a:gd name="T74" fmla="*/ 149 w 188"/>
                  <a:gd name="T75" fmla="*/ 151 h 272"/>
                  <a:gd name="T76" fmla="*/ 155 w 188"/>
                  <a:gd name="T77" fmla="*/ 170 h 272"/>
                  <a:gd name="T78" fmla="*/ 159 w 188"/>
                  <a:gd name="T79" fmla="*/ 186 h 272"/>
                  <a:gd name="T80" fmla="*/ 166 w 188"/>
                  <a:gd name="T81" fmla="*/ 193 h 272"/>
                  <a:gd name="T82" fmla="*/ 175 w 188"/>
                  <a:gd name="T83" fmla="*/ 199 h 272"/>
                  <a:gd name="T84" fmla="*/ 186 w 188"/>
                  <a:gd name="T85" fmla="*/ 197 h 272"/>
                  <a:gd name="T86" fmla="*/ 188 w 188"/>
                  <a:gd name="T87" fmla="*/ 179 h 272"/>
                  <a:gd name="T88" fmla="*/ 186 w 188"/>
                  <a:gd name="T89" fmla="*/ 146 h 272"/>
                  <a:gd name="T90" fmla="*/ 184 w 188"/>
                  <a:gd name="T91" fmla="*/ 118 h 272"/>
                  <a:gd name="T92" fmla="*/ 178 w 188"/>
                  <a:gd name="T93" fmla="*/ 93 h 272"/>
                  <a:gd name="T94" fmla="*/ 169 w 188"/>
                  <a:gd name="T95" fmla="*/ 71 h 272"/>
                  <a:gd name="T96" fmla="*/ 162 w 188"/>
                  <a:gd name="T97" fmla="*/ 54 h 272"/>
                  <a:gd name="T98" fmla="*/ 154 w 188"/>
                  <a:gd name="T99" fmla="*/ 44 h 272"/>
                  <a:gd name="T100" fmla="*/ 146 w 188"/>
                  <a:gd name="T101" fmla="*/ 36 h 272"/>
                  <a:gd name="T102" fmla="*/ 135 w 188"/>
                  <a:gd name="T103" fmla="*/ 30 h 272"/>
                  <a:gd name="T104" fmla="*/ 124 w 188"/>
                  <a:gd name="T105" fmla="*/ 23 h 272"/>
                  <a:gd name="T106" fmla="*/ 119 w 188"/>
                  <a:gd name="T107" fmla="*/ 15 h 272"/>
                  <a:gd name="T108" fmla="*/ 118 w 188"/>
                  <a:gd name="T109" fmla="*/ 9 h 272"/>
                  <a:gd name="T110" fmla="*/ 117 w 188"/>
                  <a:gd name="T111" fmla="*/ 2 h 2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272"/>
                  <a:gd name="T170" fmla="*/ 188 w 188"/>
                  <a:gd name="T171" fmla="*/ 272 h 2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272">
                    <a:moveTo>
                      <a:pt x="0" y="0"/>
                    </a:moveTo>
                    <a:lnTo>
                      <a:pt x="0" y="0"/>
                    </a:lnTo>
                    <a:lnTo>
                      <a:pt x="0" y="1"/>
                    </a:lnTo>
                    <a:lnTo>
                      <a:pt x="1" y="2"/>
                    </a:lnTo>
                    <a:lnTo>
                      <a:pt x="1" y="4"/>
                    </a:lnTo>
                    <a:lnTo>
                      <a:pt x="1" y="6"/>
                    </a:lnTo>
                    <a:lnTo>
                      <a:pt x="2" y="9"/>
                    </a:lnTo>
                    <a:lnTo>
                      <a:pt x="3" y="13"/>
                    </a:lnTo>
                    <a:lnTo>
                      <a:pt x="5" y="17"/>
                    </a:lnTo>
                    <a:lnTo>
                      <a:pt x="6" y="21"/>
                    </a:lnTo>
                    <a:lnTo>
                      <a:pt x="9" y="25"/>
                    </a:lnTo>
                    <a:lnTo>
                      <a:pt x="10" y="28"/>
                    </a:lnTo>
                    <a:lnTo>
                      <a:pt x="12" y="30"/>
                    </a:lnTo>
                    <a:lnTo>
                      <a:pt x="13" y="33"/>
                    </a:lnTo>
                    <a:lnTo>
                      <a:pt x="13" y="38"/>
                    </a:lnTo>
                    <a:lnTo>
                      <a:pt x="12" y="44"/>
                    </a:lnTo>
                    <a:lnTo>
                      <a:pt x="11" y="51"/>
                    </a:lnTo>
                    <a:lnTo>
                      <a:pt x="9" y="61"/>
                    </a:lnTo>
                    <a:lnTo>
                      <a:pt x="7" y="70"/>
                    </a:lnTo>
                    <a:lnTo>
                      <a:pt x="7" y="79"/>
                    </a:lnTo>
                    <a:lnTo>
                      <a:pt x="7" y="89"/>
                    </a:lnTo>
                    <a:lnTo>
                      <a:pt x="10" y="107"/>
                    </a:lnTo>
                    <a:lnTo>
                      <a:pt x="12" y="124"/>
                    </a:lnTo>
                    <a:lnTo>
                      <a:pt x="15" y="138"/>
                    </a:lnTo>
                    <a:lnTo>
                      <a:pt x="20" y="151"/>
                    </a:lnTo>
                    <a:lnTo>
                      <a:pt x="23" y="165"/>
                    </a:lnTo>
                    <a:lnTo>
                      <a:pt x="27" y="181"/>
                    </a:lnTo>
                    <a:lnTo>
                      <a:pt x="30" y="198"/>
                    </a:lnTo>
                    <a:lnTo>
                      <a:pt x="32" y="217"/>
                    </a:lnTo>
                    <a:lnTo>
                      <a:pt x="32" y="223"/>
                    </a:lnTo>
                    <a:lnTo>
                      <a:pt x="33" y="230"/>
                    </a:lnTo>
                    <a:lnTo>
                      <a:pt x="35" y="236"/>
                    </a:lnTo>
                    <a:lnTo>
                      <a:pt x="37" y="241"/>
                    </a:lnTo>
                    <a:lnTo>
                      <a:pt x="39" y="247"/>
                    </a:lnTo>
                    <a:lnTo>
                      <a:pt x="42" y="251"/>
                    </a:lnTo>
                    <a:lnTo>
                      <a:pt x="47" y="256"/>
                    </a:lnTo>
                    <a:lnTo>
                      <a:pt x="53" y="259"/>
                    </a:lnTo>
                    <a:lnTo>
                      <a:pt x="54" y="260"/>
                    </a:lnTo>
                    <a:lnTo>
                      <a:pt x="55" y="260"/>
                    </a:lnTo>
                    <a:lnTo>
                      <a:pt x="57" y="261"/>
                    </a:lnTo>
                    <a:lnTo>
                      <a:pt x="61" y="261"/>
                    </a:lnTo>
                    <a:lnTo>
                      <a:pt x="63" y="261"/>
                    </a:lnTo>
                    <a:lnTo>
                      <a:pt x="65" y="261"/>
                    </a:lnTo>
                    <a:lnTo>
                      <a:pt x="67" y="260"/>
                    </a:lnTo>
                    <a:lnTo>
                      <a:pt x="68" y="258"/>
                    </a:lnTo>
                    <a:lnTo>
                      <a:pt x="71" y="260"/>
                    </a:lnTo>
                    <a:lnTo>
                      <a:pt x="72" y="261"/>
                    </a:lnTo>
                    <a:lnTo>
                      <a:pt x="73" y="262"/>
                    </a:lnTo>
                    <a:lnTo>
                      <a:pt x="74" y="263"/>
                    </a:lnTo>
                    <a:lnTo>
                      <a:pt x="74" y="264"/>
                    </a:lnTo>
                    <a:lnTo>
                      <a:pt x="75" y="264"/>
                    </a:lnTo>
                    <a:lnTo>
                      <a:pt x="76" y="265"/>
                    </a:lnTo>
                    <a:lnTo>
                      <a:pt x="77" y="266"/>
                    </a:lnTo>
                    <a:lnTo>
                      <a:pt x="80" y="267"/>
                    </a:lnTo>
                    <a:lnTo>
                      <a:pt x="82" y="268"/>
                    </a:lnTo>
                    <a:lnTo>
                      <a:pt x="84" y="268"/>
                    </a:lnTo>
                    <a:lnTo>
                      <a:pt x="87" y="268"/>
                    </a:lnTo>
                    <a:lnTo>
                      <a:pt x="89" y="267"/>
                    </a:lnTo>
                    <a:lnTo>
                      <a:pt x="91" y="266"/>
                    </a:lnTo>
                    <a:lnTo>
                      <a:pt x="93" y="264"/>
                    </a:lnTo>
                    <a:lnTo>
                      <a:pt x="94" y="263"/>
                    </a:lnTo>
                    <a:lnTo>
                      <a:pt x="96" y="263"/>
                    </a:lnTo>
                    <a:lnTo>
                      <a:pt x="96" y="264"/>
                    </a:lnTo>
                    <a:lnTo>
                      <a:pt x="97" y="266"/>
                    </a:lnTo>
                    <a:lnTo>
                      <a:pt x="98" y="267"/>
                    </a:lnTo>
                    <a:lnTo>
                      <a:pt x="99" y="269"/>
                    </a:lnTo>
                    <a:lnTo>
                      <a:pt x="101" y="270"/>
                    </a:lnTo>
                    <a:lnTo>
                      <a:pt x="105" y="271"/>
                    </a:lnTo>
                    <a:lnTo>
                      <a:pt x="108" y="272"/>
                    </a:lnTo>
                    <a:lnTo>
                      <a:pt x="111" y="272"/>
                    </a:lnTo>
                    <a:lnTo>
                      <a:pt x="115" y="271"/>
                    </a:lnTo>
                    <a:lnTo>
                      <a:pt x="117" y="269"/>
                    </a:lnTo>
                    <a:lnTo>
                      <a:pt x="118" y="268"/>
                    </a:lnTo>
                    <a:lnTo>
                      <a:pt x="120" y="265"/>
                    </a:lnTo>
                    <a:lnTo>
                      <a:pt x="120" y="263"/>
                    </a:lnTo>
                    <a:lnTo>
                      <a:pt x="122" y="261"/>
                    </a:lnTo>
                    <a:lnTo>
                      <a:pt x="124" y="263"/>
                    </a:lnTo>
                    <a:lnTo>
                      <a:pt x="127" y="264"/>
                    </a:lnTo>
                    <a:lnTo>
                      <a:pt x="131" y="264"/>
                    </a:lnTo>
                    <a:lnTo>
                      <a:pt x="133" y="265"/>
                    </a:lnTo>
                    <a:lnTo>
                      <a:pt x="135" y="265"/>
                    </a:lnTo>
                    <a:lnTo>
                      <a:pt x="137" y="265"/>
                    </a:lnTo>
                    <a:lnTo>
                      <a:pt x="140" y="264"/>
                    </a:lnTo>
                    <a:lnTo>
                      <a:pt x="141" y="264"/>
                    </a:lnTo>
                    <a:lnTo>
                      <a:pt x="142" y="263"/>
                    </a:lnTo>
                    <a:lnTo>
                      <a:pt x="143" y="262"/>
                    </a:lnTo>
                    <a:lnTo>
                      <a:pt x="143" y="261"/>
                    </a:lnTo>
                    <a:lnTo>
                      <a:pt x="144" y="260"/>
                    </a:lnTo>
                    <a:lnTo>
                      <a:pt x="144" y="259"/>
                    </a:lnTo>
                    <a:lnTo>
                      <a:pt x="145" y="258"/>
                    </a:lnTo>
                    <a:lnTo>
                      <a:pt x="146" y="251"/>
                    </a:lnTo>
                    <a:lnTo>
                      <a:pt x="147" y="244"/>
                    </a:lnTo>
                    <a:lnTo>
                      <a:pt x="149" y="237"/>
                    </a:lnTo>
                    <a:lnTo>
                      <a:pt x="149" y="230"/>
                    </a:lnTo>
                    <a:lnTo>
                      <a:pt x="150" y="223"/>
                    </a:lnTo>
                    <a:lnTo>
                      <a:pt x="151" y="216"/>
                    </a:lnTo>
                    <a:lnTo>
                      <a:pt x="151" y="209"/>
                    </a:lnTo>
                    <a:lnTo>
                      <a:pt x="152" y="202"/>
                    </a:lnTo>
                    <a:lnTo>
                      <a:pt x="153" y="194"/>
                    </a:lnTo>
                    <a:lnTo>
                      <a:pt x="153" y="186"/>
                    </a:lnTo>
                    <a:lnTo>
                      <a:pt x="153" y="178"/>
                    </a:lnTo>
                    <a:lnTo>
                      <a:pt x="153" y="171"/>
                    </a:lnTo>
                    <a:lnTo>
                      <a:pt x="152" y="164"/>
                    </a:lnTo>
                    <a:lnTo>
                      <a:pt x="150" y="158"/>
                    </a:lnTo>
                    <a:lnTo>
                      <a:pt x="147" y="152"/>
                    </a:lnTo>
                    <a:lnTo>
                      <a:pt x="145" y="147"/>
                    </a:lnTo>
                    <a:lnTo>
                      <a:pt x="149" y="151"/>
                    </a:lnTo>
                    <a:lnTo>
                      <a:pt x="151" y="156"/>
                    </a:lnTo>
                    <a:lnTo>
                      <a:pt x="153" y="162"/>
                    </a:lnTo>
                    <a:lnTo>
                      <a:pt x="155" y="170"/>
                    </a:lnTo>
                    <a:lnTo>
                      <a:pt x="156" y="176"/>
                    </a:lnTo>
                    <a:lnTo>
                      <a:pt x="158" y="182"/>
                    </a:lnTo>
                    <a:lnTo>
                      <a:pt x="159" y="186"/>
                    </a:lnTo>
                    <a:lnTo>
                      <a:pt x="161" y="188"/>
                    </a:lnTo>
                    <a:lnTo>
                      <a:pt x="163" y="191"/>
                    </a:lnTo>
                    <a:lnTo>
                      <a:pt x="166" y="193"/>
                    </a:lnTo>
                    <a:lnTo>
                      <a:pt x="169" y="196"/>
                    </a:lnTo>
                    <a:lnTo>
                      <a:pt x="171" y="197"/>
                    </a:lnTo>
                    <a:lnTo>
                      <a:pt x="175" y="199"/>
                    </a:lnTo>
                    <a:lnTo>
                      <a:pt x="178" y="199"/>
                    </a:lnTo>
                    <a:lnTo>
                      <a:pt x="181" y="199"/>
                    </a:lnTo>
                    <a:lnTo>
                      <a:pt x="186" y="197"/>
                    </a:lnTo>
                    <a:lnTo>
                      <a:pt x="188" y="194"/>
                    </a:lnTo>
                    <a:lnTo>
                      <a:pt x="188" y="188"/>
                    </a:lnTo>
                    <a:lnTo>
                      <a:pt x="188" y="179"/>
                    </a:lnTo>
                    <a:lnTo>
                      <a:pt x="188" y="168"/>
                    </a:lnTo>
                    <a:lnTo>
                      <a:pt x="187" y="157"/>
                    </a:lnTo>
                    <a:lnTo>
                      <a:pt x="186" y="146"/>
                    </a:lnTo>
                    <a:lnTo>
                      <a:pt x="185" y="136"/>
                    </a:lnTo>
                    <a:lnTo>
                      <a:pt x="185" y="127"/>
                    </a:lnTo>
                    <a:lnTo>
                      <a:pt x="184" y="118"/>
                    </a:lnTo>
                    <a:lnTo>
                      <a:pt x="182" y="108"/>
                    </a:lnTo>
                    <a:lnTo>
                      <a:pt x="181" y="101"/>
                    </a:lnTo>
                    <a:lnTo>
                      <a:pt x="178" y="93"/>
                    </a:lnTo>
                    <a:lnTo>
                      <a:pt x="176" y="86"/>
                    </a:lnTo>
                    <a:lnTo>
                      <a:pt x="172" y="79"/>
                    </a:lnTo>
                    <a:lnTo>
                      <a:pt x="169" y="71"/>
                    </a:lnTo>
                    <a:lnTo>
                      <a:pt x="166" y="61"/>
                    </a:lnTo>
                    <a:lnTo>
                      <a:pt x="164" y="57"/>
                    </a:lnTo>
                    <a:lnTo>
                      <a:pt x="162" y="54"/>
                    </a:lnTo>
                    <a:lnTo>
                      <a:pt x="160" y="51"/>
                    </a:lnTo>
                    <a:lnTo>
                      <a:pt x="158" y="47"/>
                    </a:lnTo>
                    <a:lnTo>
                      <a:pt x="154" y="44"/>
                    </a:lnTo>
                    <a:lnTo>
                      <a:pt x="152" y="41"/>
                    </a:lnTo>
                    <a:lnTo>
                      <a:pt x="149" y="38"/>
                    </a:lnTo>
                    <a:lnTo>
                      <a:pt x="146" y="36"/>
                    </a:lnTo>
                    <a:lnTo>
                      <a:pt x="143" y="34"/>
                    </a:lnTo>
                    <a:lnTo>
                      <a:pt x="140" y="32"/>
                    </a:lnTo>
                    <a:lnTo>
                      <a:pt x="135" y="30"/>
                    </a:lnTo>
                    <a:lnTo>
                      <a:pt x="131" y="27"/>
                    </a:lnTo>
                    <a:lnTo>
                      <a:pt x="127" y="25"/>
                    </a:lnTo>
                    <a:lnTo>
                      <a:pt x="124" y="23"/>
                    </a:lnTo>
                    <a:lnTo>
                      <a:pt x="120" y="20"/>
                    </a:lnTo>
                    <a:lnTo>
                      <a:pt x="119" y="17"/>
                    </a:lnTo>
                    <a:lnTo>
                      <a:pt x="119" y="15"/>
                    </a:lnTo>
                    <a:lnTo>
                      <a:pt x="118" y="13"/>
                    </a:lnTo>
                    <a:lnTo>
                      <a:pt x="118" y="11"/>
                    </a:lnTo>
                    <a:lnTo>
                      <a:pt x="118" y="9"/>
                    </a:lnTo>
                    <a:lnTo>
                      <a:pt x="118" y="7"/>
                    </a:lnTo>
                    <a:lnTo>
                      <a:pt x="117" y="5"/>
                    </a:lnTo>
                    <a:lnTo>
                      <a:pt x="117" y="2"/>
                    </a:lnTo>
                    <a:lnTo>
                      <a:pt x="116" y="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2" name="Freeform 15">
                <a:extLst>
                  <a:ext uri="{FF2B5EF4-FFF2-40B4-BE49-F238E27FC236}">
                    <a16:creationId xmlns:a16="http://schemas.microsoft.com/office/drawing/2014/main" id="{2040A67D-0B73-48A3-A438-6AAB809C6D4B}"/>
                  </a:ext>
                </a:extLst>
              </p:cNvPr>
              <p:cNvSpPr>
                <a:spLocks/>
              </p:cNvSpPr>
              <p:nvPr/>
            </p:nvSpPr>
            <p:spPr bwMode="auto">
              <a:xfrm>
                <a:off x="279" y="633"/>
                <a:ext cx="1069" cy="1569"/>
              </a:xfrm>
              <a:custGeom>
                <a:avLst/>
                <a:gdLst>
                  <a:gd name="T0" fmla="*/ 1026 w 1069"/>
                  <a:gd name="T1" fmla="*/ 1265 h 1569"/>
                  <a:gd name="T2" fmla="*/ 1006 w 1069"/>
                  <a:gd name="T3" fmla="*/ 1019 h 1569"/>
                  <a:gd name="T4" fmla="*/ 997 w 1069"/>
                  <a:gd name="T5" fmla="*/ 943 h 1569"/>
                  <a:gd name="T6" fmla="*/ 991 w 1069"/>
                  <a:gd name="T7" fmla="*/ 827 h 1569"/>
                  <a:gd name="T8" fmla="*/ 994 w 1069"/>
                  <a:gd name="T9" fmla="*/ 739 h 1569"/>
                  <a:gd name="T10" fmla="*/ 973 w 1069"/>
                  <a:gd name="T11" fmla="*/ 673 h 1569"/>
                  <a:gd name="T12" fmla="*/ 931 w 1069"/>
                  <a:gd name="T13" fmla="*/ 627 h 1569"/>
                  <a:gd name="T14" fmla="*/ 893 w 1069"/>
                  <a:gd name="T15" fmla="*/ 601 h 1569"/>
                  <a:gd name="T16" fmla="*/ 761 w 1069"/>
                  <a:gd name="T17" fmla="*/ 555 h 1569"/>
                  <a:gd name="T18" fmla="*/ 681 w 1069"/>
                  <a:gd name="T19" fmla="*/ 431 h 1569"/>
                  <a:gd name="T20" fmla="*/ 684 w 1069"/>
                  <a:gd name="T21" fmla="*/ 378 h 1569"/>
                  <a:gd name="T22" fmla="*/ 703 w 1069"/>
                  <a:gd name="T23" fmla="*/ 334 h 1569"/>
                  <a:gd name="T24" fmla="*/ 713 w 1069"/>
                  <a:gd name="T25" fmla="*/ 288 h 1569"/>
                  <a:gd name="T26" fmla="*/ 739 w 1069"/>
                  <a:gd name="T27" fmla="*/ 248 h 1569"/>
                  <a:gd name="T28" fmla="*/ 740 w 1069"/>
                  <a:gd name="T29" fmla="*/ 205 h 1569"/>
                  <a:gd name="T30" fmla="*/ 734 w 1069"/>
                  <a:gd name="T31" fmla="*/ 100 h 1569"/>
                  <a:gd name="T32" fmla="*/ 666 w 1069"/>
                  <a:gd name="T33" fmla="*/ 32 h 1569"/>
                  <a:gd name="T34" fmla="*/ 590 w 1069"/>
                  <a:gd name="T35" fmla="*/ 1 h 1569"/>
                  <a:gd name="T36" fmla="*/ 526 w 1069"/>
                  <a:gd name="T37" fmla="*/ 1 h 1569"/>
                  <a:gd name="T38" fmla="*/ 457 w 1069"/>
                  <a:gd name="T39" fmla="*/ 24 h 1569"/>
                  <a:gd name="T40" fmla="*/ 386 w 1069"/>
                  <a:gd name="T41" fmla="*/ 63 h 1569"/>
                  <a:gd name="T42" fmla="*/ 350 w 1069"/>
                  <a:gd name="T43" fmla="*/ 177 h 1569"/>
                  <a:gd name="T44" fmla="*/ 357 w 1069"/>
                  <a:gd name="T45" fmla="*/ 251 h 1569"/>
                  <a:gd name="T46" fmla="*/ 387 w 1069"/>
                  <a:gd name="T47" fmla="*/ 305 h 1569"/>
                  <a:gd name="T48" fmla="*/ 402 w 1069"/>
                  <a:gd name="T49" fmla="*/ 352 h 1569"/>
                  <a:gd name="T50" fmla="*/ 416 w 1069"/>
                  <a:gd name="T51" fmla="*/ 397 h 1569"/>
                  <a:gd name="T52" fmla="*/ 385 w 1069"/>
                  <a:gd name="T53" fmla="*/ 516 h 1569"/>
                  <a:gd name="T54" fmla="*/ 243 w 1069"/>
                  <a:gd name="T55" fmla="*/ 588 h 1569"/>
                  <a:gd name="T56" fmla="*/ 164 w 1069"/>
                  <a:gd name="T57" fmla="*/ 611 h 1569"/>
                  <a:gd name="T58" fmla="*/ 121 w 1069"/>
                  <a:gd name="T59" fmla="*/ 651 h 1569"/>
                  <a:gd name="T60" fmla="*/ 89 w 1069"/>
                  <a:gd name="T61" fmla="*/ 703 h 1569"/>
                  <a:gd name="T62" fmla="*/ 81 w 1069"/>
                  <a:gd name="T63" fmla="*/ 785 h 1569"/>
                  <a:gd name="T64" fmla="*/ 90 w 1069"/>
                  <a:gd name="T65" fmla="*/ 877 h 1569"/>
                  <a:gd name="T66" fmla="*/ 71 w 1069"/>
                  <a:gd name="T67" fmla="*/ 993 h 1569"/>
                  <a:gd name="T68" fmla="*/ 64 w 1069"/>
                  <a:gd name="T69" fmla="*/ 1161 h 1569"/>
                  <a:gd name="T70" fmla="*/ 41 w 1069"/>
                  <a:gd name="T71" fmla="*/ 1318 h 1569"/>
                  <a:gd name="T72" fmla="*/ 0 w 1069"/>
                  <a:gd name="T73" fmla="*/ 1567 h 1569"/>
                  <a:gd name="T74" fmla="*/ 126 w 1069"/>
                  <a:gd name="T75" fmla="*/ 1560 h 1569"/>
                  <a:gd name="T76" fmla="*/ 159 w 1069"/>
                  <a:gd name="T77" fmla="*/ 1447 h 1569"/>
                  <a:gd name="T78" fmla="*/ 216 w 1069"/>
                  <a:gd name="T79" fmla="*/ 1254 h 1569"/>
                  <a:gd name="T80" fmla="*/ 221 w 1069"/>
                  <a:gd name="T81" fmla="*/ 1159 h 1569"/>
                  <a:gd name="T82" fmla="*/ 245 w 1069"/>
                  <a:gd name="T83" fmla="*/ 1031 h 1569"/>
                  <a:gd name="T84" fmla="*/ 243 w 1069"/>
                  <a:gd name="T85" fmla="*/ 998 h 1569"/>
                  <a:gd name="T86" fmla="*/ 274 w 1069"/>
                  <a:gd name="T87" fmla="*/ 1181 h 1569"/>
                  <a:gd name="T88" fmla="*/ 272 w 1069"/>
                  <a:gd name="T89" fmla="*/ 1378 h 1569"/>
                  <a:gd name="T90" fmla="*/ 269 w 1069"/>
                  <a:gd name="T91" fmla="*/ 1487 h 1569"/>
                  <a:gd name="T92" fmla="*/ 266 w 1069"/>
                  <a:gd name="T93" fmla="*/ 1482 h 1569"/>
                  <a:gd name="T94" fmla="*/ 238 w 1069"/>
                  <a:gd name="T95" fmla="*/ 1569 h 1569"/>
                  <a:gd name="T96" fmla="*/ 789 w 1069"/>
                  <a:gd name="T97" fmla="*/ 1479 h 1569"/>
                  <a:gd name="T98" fmla="*/ 783 w 1069"/>
                  <a:gd name="T99" fmla="*/ 1491 h 1569"/>
                  <a:gd name="T100" fmla="*/ 791 w 1069"/>
                  <a:gd name="T101" fmla="*/ 1410 h 1569"/>
                  <a:gd name="T102" fmla="*/ 809 w 1069"/>
                  <a:gd name="T103" fmla="*/ 1158 h 1569"/>
                  <a:gd name="T104" fmla="*/ 834 w 1069"/>
                  <a:gd name="T105" fmla="*/ 987 h 1569"/>
                  <a:gd name="T106" fmla="*/ 843 w 1069"/>
                  <a:gd name="T107" fmla="*/ 1103 h 1569"/>
                  <a:gd name="T108" fmla="*/ 870 w 1069"/>
                  <a:gd name="T109" fmla="*/ 1228 h 1569"/>
                  <a:gd name="T110" fmla="*/ 874 w 1069"/>
                  <a:gd name="T111" fmla="*/ 1289 h 1569"/>
                  <a:gd name="T112" fmla="*/ 937 w 1069"/>
                  <a:gd name="T113" fmla="*/ 1505 h 15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9"/>
                  <a:gd name="T172" fmla="*/ 0 h 1569"/>
                  <a:gd name="T173" fmla="*/ 1069 w 1069"/>
                  <a:gd name="T174" fmla="*/ 1569 h 15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9" h="1569">
                    <a:moveTo>
                      <a:pt x="1069" y="1569"/>
                    </a:moveTo>
                    <a:lnTo>
                      <a:pt x="1064" y="1535"/>
                    </a:lnTo>
                    <a:lnTo>
                      <a:pt x="1060" y="1496"/>
                    </a:lnTo>
                    <a:lnTo>
                      <a:pt x="1055" y="1454"/>
                    </a:lnTo>
                    <a:lnTo>
                      <a:pt x="1051" y="1413"/>
                    </a:lnTo>
                    <a:lnTo>
                      <a:pt x="1045" y="1371"/>
                    </a:lnTo>
                    <a:lnTo>
                      <a:pt x="1040" y="1331"/>
                    </a:lnTo>
                    <a:lnTo>
                      <a:pt x="1033" y="1296"/>
                    </a:lnTo>
                    <a:lnTo>
                      <a:pt x="1026" y="1265"/>
                    </a:lnTo>
                    <a:lnTo>
                      <a:pt x="1020" y="1242"/>
                    </a:lnTo>
                    <a:lnTo>
                      <a:pt x="1017" y="1212"/>
                    </a:lnTo>
                    <a:lnTo>
                      <a:pt x="1015" y="1179"/>
                    </a:lnTo>
                    <a:lnTo>
                      <a:pt x="1012" y="1145"/>
                    </a:lnTo>
                    <a:lnTo>
                      <a:pt x="1011" y="1110"/>
                    </a:lnTo>
                    <a:lnTo>
                      <a:pt x="1010" y="1078"/>
                    </a:lnTo>
                    <a:lnTo>
                      <a:pt x="1008" y="1049"/>
                    </a:lnTo>
                    <a:lnTo>
                      <a:pt x="1007" y="1026"/>
                    </a:lnTo>
                    <a:lnTo>
                      <a:pt x="1006" y="1019"/>
                    </a:lnTo>
                    <a:lnTo>
                      <a:pt x="1006" y="1012"/>
                    </a:lnTo>
                    <a:lnTo>
                      <a:pt x="1006" y="1006"/>
                    </a:lnTo>
                    <a:lnTo>
                      <a:pt x="1006" y="1000"/>
                    </a:lnTo>
                    <a:lnTo>
                      <a:pt x="1005" y="994"/>
                    </a:lnTo>
                    <a:lnTo>
                      <a:pt x="1005" y="988"/>
                    </a:lnTo>
                    <a:lnTo>
                      <a:pt x="1003" y="982"/>
                    </a:lnTo>
                    <a:lnTo>
                      <a:pt x="1002" y="976"/>
                    </a:lnTo>
                    <a:lnTo>
                      <a:pt x="1000" y="959"/>
                    </a:lnTo>
                    <a:lnTo>
                      <a:pt x="997" y="943"/>
                    </a:lnTo>
                    <a:lnTo>
                      <a:pt x="993" y="926"/>
                    </a:lnTo>
                    <a:lnTo>
                      <a:pt x="991" y="909"/>
                    </a:lnTo>
                    <a:lnTo>
                      <a:pt x="989" y="893"/>
                    </a:lnTo>
                    <a:lnTo>
                      <a:pt x="988" y="879"/>
                    </a:lnTo>
                    <a:lnTo>
                      <a:pt x="986" y="866"/>
                    </a:lnTo>
                    <a:lnTo>
                      <a:pt x="986" y="857"/>
                    </a:lnTo>
                    <a:lnTo>
                      <a:pt x="989" y="846"/>
                    </a:lnTo>
                    <a:lnTo>
                      <a:pt x="990" y="836"/>
                    </a:lnTo>
                    <a:lnTo>
                      <a:pt x="991" y="827"/>
                    </a:lnTo>
                    <a:lnTo>
                      <a:pt x="993" y="817"/>
                    </a:lnTo>
                    <a:lnTo>
                      <a:pt x="994" y="807"/>
                    </a:lnTo>
                    <a:lnTo>
                      <a:pt x="995" y="797"/>
                    </a:lnTo>
                    <a:lnTo>
                      <a:pt x="995" y="786"/>
                    </a:lnTo>
                    <a:lnTo>
                      <a:pt x="995" y="776"/>
                    </a:lnTo>
                    <a:lnTo>
                      <a:pt x="995" y="767"/>
                    </a:lnTo>
                    <a:lnTo>
                      <a:pt x="995" y="758"/>
                    </a:lnTo>
                    <a:lnTo>
                      <a:pt x="995" y="748"/>
                    </a:lnTo>
                    <a:lnTo>
                      <a:pt x="994" y="739"/>
                    </a:lnTo>
                    <a:lnTo>
                      <a:pt x="994" y="730"/>
                    </a:lnTo>
                    <a:lnTo>
                      <a:pt x="992" y="721"/>
                    </a:lnTo>
                    <a:lnTo>
                      <a:pt x="991" y="713"/>
                    </a:lnTo>
                    <a:lnTo>
                      <a:pt x="988" y="704"/>
                    </a:lnTo>
                    <a:lnTo>
                      <a:pt x="985" y="698"/>
                    </a:lnTo>
                    <a:lnTo>
                      <a:pt x="983" y="692"/>
                    </a:lnTo>
                    <a:lnTo>
                      <a:pt x="980" y="685"/>
                    </a:lnTo>
                    <a:lnTo>
                      <a:pt x="976" y="679"/>
                    </a:lnTo>
                    <a:lnTo>
                      <a:pt x="973" y="673"/>
                    </a:lnTo>
                    <a:lnTo>
                      <a:pt x="970" y="668"/>
                    </a:lnTo>
                    <a:lnTo>
                      <a:pt x="965" y="663"/>
                    </a:lnTo>
                    <a:lnTo>
                      <a:pt x="960" y="658"/>
                    </a:lnTo>
                    <a:lnTo>
                      <a:pt x="955" y="653"/>
                    </a:lnTo>
                    <a:lnTo>
                      <a:pt x="950" y="648"/>
                    </a:lnTo>
                    <a:lnTo>
                      <a:pt x="946" y="643"/>
                    </a:lnTo>
                    <a:lnTo>
                      <a:pt x="940" y="638"/>
                    </a:lnTo>
                    <a:lnTo>
                      <a:pt x="936" y="633"/>
                    </a:lnTo>
                    <a:lnTo>
                      <a:pt x="931" y="627"/>
                    </a:lnTo>
                    <a:lnTo>
                      <a:pt x="926" y="622"/>
                    </a:lnTo>
                    <a:lnTo>
                      <a:pt x="920" y="617"/>
                    </a:lnTo>
                    <a:lnTo>
                      <a:pt x="916" y="614"/>
                    </a:lnTo>
                    <a:lnTo>
                      <a:pt x="913" y="612"/>
                    </a:lnTo>
                    <a:lnTo>
                      <a:pt x="909" y="609"/>
                    </a:lnTo>
                    <a:lnTo>
                      <a:pt x="905" y="606"/>
                    </a:lnTo>
                    <a:lnTo>
                      <a:pt x="901" y="604"/>
                    </a:lnTo>
                    <a:lnTo>
                      <a:pt x="897" y="602"/>
                    </a:lnTo>
                    <a:lnTo>
                      <a:pt x="893" y="601"/>
                    </a:lnTo>
                    <a:lnTo>
                      <a:pt x="889" y="600"/>
                    </a:lnTo>
                    <a:lnTo>
                      <a:pt x="868" y="597"/>
                    </a:lnTo>
                    <a:lnTo>
                      <a:pt x="849" y="593"/>
                    </a:lnTo>
                    <a:lnTo>
                      <a:pt x="831" y="588"/>
                    </a:lnTo>
                    <a:lnTo>
                      <a:pt x="815" y="582"/>
                    </a:lnTo>
                    <a:lnTo>
                      <a:pt x="800" y="576"/>
                    </a:lnTo>
                    <a:lnTo>
                      <a:pt x="787" y="569"/>
                    </a:lnTo>
                    <a:lnTo>
                      <a:pt x="773" y="562"/>
                    </a:lnTo>
                    <a:lnTo>
                      <a:pt x="761" y="555"/>
                    </a:lnTo>
                    <a:lnTo>
                      <a:pt x="739" y="540"/>
                    </a:lnTo>
                    <a:lnTo>
                      <a:pt x="718" y="526"/>
                    </a:lnTo>
                    <a:lnTo>
                      <a:pt x="708" y="518"/>
                    </a:lnTo>
                    <a:lnTo>
                      <a:pt x="696" y="512"/>
                    </a:lnTo>
                    <a:lnTo>
                      <a:pt x="686" y="506"/>
                    </a:lnTo>
                    <a:lnTo>
                      <a:pt x="674" y="500"/>
                    </a:lnTo>
                    <a:lnTo>
                      <a:pt x="681" y="446"/>
                    </a:lnTo>
                    <a:lnTo>
                      <a:pt x="681" y="438"/>
                    </a:lnTo>
                    <a:lnTo>
                      <a:pt x="681" y="431"/>
                    </a:lnTo>
                    <a:lnTo>
                      <a:pt x="681" y="424"/>
                    </a:lnTo>
                    <a:lnTo>
                      <a:pt x="682" y="418"/>
                    </a:lnTo>
                    <a:lnTo>
                      <a:pt x="682" y="412"/>
                    </a:lnTo>
                    <a:lnTo>
                      <a:pt x="682" y="405"/>
                    </a:lnTo>
                    <a:lnTo>
                      <a:pt x="681" y="398"/>
                    </a:lnTo>
                    <a:lnTo>
                      <a:pt x="681" y="390"/>
                    </a:lnTo>
                    <a:lnTo>
                      <a:pt x="681" y="386"/>
                    </a:lnTo>
                    <a:lnTo>
                      <a:pt x="682" y="382"/>
                    </a:lnTo>
                    <a:lnTo>
                      <a:pt x="684" y="378"/>
                    </a:lnTo>
                    <a:lnTo>
                      <a:pt x="686" y="374"/>
                    </a:lnTo>
                    <a:lnTo>
                      <a:pt x="688" y="370"/>
                    </a:lnTo>
                    <a:lnTo>
                      <a:pt x="692" y="365"/>
                    </a:lnTo>
                    <a:lnTo>
                      <a:pt x="694" y="361"/>
                    </a:lnTo>
                    <a:lnTo>
                      <a:pt x="697" y="356"/>
                    </a:lnTo>
                    <a:lnTo>
                      <a:pt x="699" y="350"/>
                    </a:lnTo>
                    <a:lnTo>
                      <a:pt x="701" y="345"/>
                    </a:lnTo>
                    <a:lnTo>
                      <a:pt x="702" y="340"/>
                    </a:lnTo>
                    <a:lnTo>
                      <a:pt x="703" y="334"/>
                    </a:lnTo>
                    <a:lnTo>
                      <a:pt x="704" y="329"/>
                    </a:lnTo>
                    <a:lnTo>
                      <a:pt x="705" y="323"/>
                    </a:lnTo>
                    <a:lnTo>
                      <a:pt x="707" y="317"/>
                    </a:lnTo>
                    <a:lnTo>
                      <a:pt x="708" y="311"/>
                    </a:lnTo>
                    <a:lnTo>
                      <a:pt x="709" y="306"/>
                    </a:lnTo>
                    <a:lnTo>
                      <a:pt x="710" y="301"/>
                    </a:lnTo>
                    <a:lnTo>
                      <a:pt x="711" y="296"/>
                    </a:lnTo>
                    <a:lnTo>
                      <a:pt x="712" y="292"/>
                    </a:lnTo>
                    <a:lnTo>
                      <a:pt x="713" y="288"/>
                    </a:lnTo>
                    <a:lnTo>
                      <a:pt x="714" y="285"/>
                    </a:lnTo>
                    <a:lnTo>
                      <a:pt x="716" y="284"/>
                    </a:lnTo>
                    <a:lnTo>
                      <a:pt x="716" y="283"/>
                    </a:lnTo>
                    <a:lnTo>
                      <a:pt x="723" y="275"/>
                    </a:lnTo>
                    <a:lnTo>
                      <a:pt x="729" y="268"/>
                    </a:lnTo>
                    <a:lnTo>
                      <a:pt x="734" y="262"/>
                    </a:lnTo>
                    <a:lnTo>
                      <a:pt x="737" y="257"/>
                    </a:lnTo>
                    <a:lnTo>
                      <a:pt x="738" y="252"/>
                    </a:lnTo>
                    <a:lnTo>
                      <a:pt x="739" y="248"/>
                    </a:lnTo>
                    <a:lnTo>
                      <a:pt x="739" y="244"/>
                    </a:lnTo>
                    <a:lnTo>
                      <a:pt x="739" y="240"/>
                    </a:lnTo>
                    <a:lnTo>
                      <a:pt x="737" y="234"/>
                    </a:lnTo>
                    <a:lnTo>
                      <a:pt x="735" y="228"/>
                    </a:lnTo>
                    <a:lnTo>
                      <a:pt x="734" y="225"/>
                    </a:lnTo>
                    <a:lnTo>
                      <a:pt x="734" y="222"/>
                    </a:lnTo>
                    <a:lnTo>
                      <a:pt x="734" y="219"/>
                    </a:lnTo>
                    <a:lnTo>
                      <a:pt x="735" y="216"/>
                    </a:lnTo>
                    <a:lnTo>
                      <a:pt x="740" y="205"/>
                    </a:lnTo>
                    <a:lnTo>
                      <a:pt x="744" y="194"/>
                    </a:lnTo>
                    <a:lnTo>
                      <a:pt x="745" y="182"/>
                    </a:lnTo>
                    <a:lnTo>
                      <a:pt x="746" y="171"/>
                    </a:lnTo>
                    <a:lnTo>
                      <a:pt x="746" y="161"/>
                    </a:lnTo>
                    <a:lnTo>
                      <a:pt x="745" y="151"/>
                    </a:lnTo>
                    <a:lnTo>
                      <a:pt x="743" y="140"/>
                    </a:lnTo>
                    <a:lnTo>
                      <a:pt x="742" y="128"/>
                    </a:lnTo>
                    <a:lnTo>
                      <a:pt x="738" y="114"/>
                    </a:lnTo>
                    <a:lnTo>
                      <a:pt x="734" y="100"/>
                    </a:lnTo>
                    <a:lnTo>
                      <a:pt x="727" y="85"/>
                    </a:lnTo>
                    <a:lnTo>
                      <a:pt x="718" y="71"/>
                    </a:lnTo>
                    <a:lnTo>
                      <a:pt x="709" y="59"/>
                    </a:lnTo>
                    <a:lnTo>
                      <a:pt x="699" y="48"/>
                    </a:lnTo>
                    <a:lnTo>
                      <a:pt x="694" y="44"/>
                    </a:lnTo>
                    <a:lnTo>
                      <a:pt x="688" y="40"/>
                    </a:lnTo>
                    <a:lnTo>
                      <a:pt x="683" y="38"/>
                    </a:lnTo>
                    <a:lnTo>
                      <a:pt x="677" y="36"/>
                    </a:lnTo>
                    <a:lnTo>
                      <a:pt x="666" y="32"/>
                    </a:lnTo>
                    <a:lnTo>
                      <a:pt x="657" y="28"/>
                    </a:lnTo>
                    <a:lnTo>
                      <a:pt x="647" y="24"/>
                    </a:lnTo>
                    <a:lnTo>
                      <a:pt x="639" y="19"/>
                    </a:lnTo>
                    <a:lnTo>
                      <a:pt x="630" y="15"/>
                    </a:lnTo>
                    <a:lnTo>
                      <a:pt x="621" y="11"/>
                    </a:lnTo>
                    <a:lnTo>
                      <a:pt x="612" y="7"/>
                    </a:lnTo>
                    <a:lnTo>
                      <a:pt x="602" y="4"/>
                    </a:lnTo>
                    <a:lnTo>
                      <a:pt x="597" y="2"/>
                    </a:lnTo>
                    <a:lnTo>
                      <a:pt x="590" y="1"/>
                    </a:lnTo>
                    <a:lnTo>
                      <a:pt x="583" y="1"/>
                    </a:lnTo>
                    <a:lnTo>
                      <a:pt x="577" y="0"/>
                    </a:lnTo>
                    <a:lnTo>
                      <a:pt x="570" y="0"/>
                    </a:lnTo>
                    <a:lnTo>
                      <a:pt x="563" y="0"/>
                    </a:lnTo>
                    <a:lnTo>
                      <a:pt x="555" y="0"/>
                    </a:lnTo>
                    <a:lnTo>
                      <a:pt x="548" y="0"/>
                    </a:lnTo>
                    <a:lnTo>
                      <a:pt x="542" y="0"/>
                    </a:lnTo>
                    <a:lnTo>
                      <a:pt x="534" y="0"/>
                    </a:lnTo>
                    <a:lnTo>
                      <a:pt x="526" y="1"/>
                    </a:lnTo>
                    <a:lnTo>
                      <a:pt x="519" y="2"/>
                    </a:lnTo>
                    <a:lnTo>
                      <a:pt x="511" y="3"/>
                    </a:lnTo>
                    <a:lnTo>
                      <a:pt x="504" y="5"/>
                    </a:lnTo>
                    <a:lnTo>
                      <a:pt x="499" y="6"/>
                    </a:lnTo>
                    <a:lnTo>
                      <a:pt x="493" y="8"/>
                    </a:lnTo>
                    <a:lnTo>
                      <a:pt x="483" y="11"/>
                    </a:lnTo>
                    <a:lnTo>
                      <a:pt x="474" y="15"/>
                    </a:lnTo>
                    <a:lnTo>
                      <a:pt x="465" y="19"/>
                    </a:lnTo>
                    <a:lnTo>
                      <a:pt x="457" y="24"/>
                    </a:lnTo>
                    <a:lnTo>
                      <a:pt x="448" y="28"/>
                    </a:lnTo>
                    <a:lnTo>
                      <a:pt x="439" y="32"/>
                    </a:lnTo>
                    <a:lnTo>
                      <a:pt x="429" y="36"/>
                    </a:lnTo>
                    <a:lnTo>
                      <a:pt x="416" y="40"/>
                    </a:lnTo>
                    <a:lnTo>
                      <a:pt x="412" y="42"/>
                    </a:lnTo>
                    <a:lnTo>
                      <a:pt x="406" y="45"/>
                    </a:lnTo>
                    <a:lnTo>
                      <a:pt x="401" y="48"/>
                    </a:lnTo>
                    <a:lnTo>
                      <a:pt x="396" y="52"/>
                    </a:lnTo>
                    <a:lnTo>
                      <a:pt x="386" y="63"/>
                    </a:lnTo>
                    <a:lnTo>
                      <a:pt x="377" y="75"/>
                    </a:lnTo>
                    <a:lnTo>
                      <a:pt x="369" y="89"/>
                    </a:lnTo>
                    <a:lnTo>
                      <a:pt x="362" y="103"/>
                    </a:lnTo>
                    <a:lnTo>
                      <a:pt x="357" y="118"/>
                    </a:lnTo>
                    <a:lnTo>
                      <a:pt x="353" y="131"/>
                    </a:lnTo>
                    <a:lnTo>
                      <a:pt x="352" y="144"/>
                    </a:lnTo>
                    <a:lnTo>
                      <a:pt x="351" y="155"/>
                    </a:lnTo>
                    <a:lnTo>
                      <a:pt x="350" y="166"/>
                    </a:lnTo>
                    <a:lnTo>
                      <a:pt x="350" y="177"/>
                    </a:lnTo>
                    <a:lnTo>
                      <a:pt x="350" y="189"/>
                    </a:lnTo>
                    <a:lnTo>
                      <a:pt x="352" y="200"/>
                    </a:lnTo>
                    <a:lnTo>
                      <a:pt x="355" y="211"/>
                    </a:lnTo>
                    <a:lnTo>
                      <a:pt x="361" y="222"/>
                    </a:lnTo>
                    <a:lnTo>
                      <a:pt x="362" y="227"/>
                    </a:lnTo>
                    <a:lnTo>
                      <a:pt x="362" y="233"/>
                    </a:lnTo>
                    <a:lnTo>
                      <a:pt x="361" y="239"/>
                    </a:lnTo>
                    <a:lnTo>
                      <a:pt x="359" y="245"/>
                    </a:lnTo>
                    <a:lnTo>
                      <a:pt x="357" y="251"/>
                    </a:lnTo>
                    <a:lnTo>
                      <a:pt x="355" y="257"/>
                    </a:lnTo>
                    <a:lnTo>
                      <a:pt x="355" y="263"/>
                    </a:lnTo>
                    <a:lnTo>
                      <a:pt x="358" y="268"/>
                    </a:lnTo>
                    <a:lnTo>
                      <a:pt x="362" y="275"/>
                    </a:lnTo>
                    <a:lnTo>
                      <a:pt x="367" y="281"/>
                    </a:lnTo>
                    <a:lnTo>
                      <a:pt x="372" y="288"/>
                    </a:lnTo>
                    <a:lnTo>
                      <a:pt x="377" y="293"/>
                    </a:lnTo>
                    <a:lnTo>
                      <a:pt x="383" y="300"/>
                    </a:lnTo>
                    <a:lnTo>
                      <a:pt x="387" y="305"/>
                    </a:lnTo>
                    <a:lnTo>
                      <a:pt x="390" y="310"/>
                    </a:lnTo>
                    <a:lnTo>
                      <a:pt x="393" y="315"/>
                    </a:lnTo>
                    <a:lnTo>
                      <a:pt x="395" y="320"/>
                    </a:lnTo>
                    <a:lnTo>
                      <a:pt x="396" y="325"/>
                    </a:lnTo>
                    <a:lnTo>
                      <a:pt x="397" y="331"/>
                    </a:lnTo>
                    <a:lnTo>
                      <a:pt x="398" y="336"/>
                    </a:lnTo>
                    <a:lnTo>
                      <a:pt x="398" y="341"/>
                    </a:lnTo>
                    <a:lnTo>
                      <a:pt x="399" y="347"/>
                    </a:lnTo>
                    <a:lnTo>
                      <a:pt x="402" y="352"/>
                    </a:lnTo>
                    <a:lnTo>
                      <a:pt x="403" y="358"/>
                    </a:lnTo>
                    <a:lnTo>
                      <a:pt x="405" y="363"/>
                    </a:lnTo>
                    <a:lnTo>
                      <a:pt x="409" y="368"/>
                    </a:lnTo>
                    <a:lnTo>
                      <a:pt x="411" y="372"/>
                    </a:lnTo>
                    <a:lnTo>
                      <a:pt x="413" y="377"/>
                    </a:lnTo>
                    <a:lnTo>
                      <a:pt x="415" y="382"/>
                    </a:lnTo>
                    <a:lnTo>
                      <a:pt x="416" y="387"/>
                    </a:lnTo>
                    <a:lnTo>
                      <a:pt x="416" y="392"/>
                    </a:lnTo>
                    <a:lnTo>
                      <a:pt x="416" y="397"/>
                    </a:lnTo>
                    <a:lnTo>
                      <a:pt x="415" y="405"/>
                    </a:lnTo>
                    <a:lnTo>
                      <a:pt x="414" y="418"/>
                    </a:lnTo>
                    <a:lnTo>
                      <a:pt x="414" y="433"/>
                    </a:lnTo>
                    <a:lnTo>
                      <a:pt x="414" y="449"/>
                    </a:lnTo>
                    <a:lnTo>
                      <a:pt x="415" y="466"/>
                    </a:lnTo>
                    <a:lnTo>
                      <a:pt x="415" y="481"/>
                    </a:lnTo>
                    <a:lnTo>
                      <a:pt x="416" y="493"/>
                    </a:lnTo>
                    <a:lnTo>
                      <a:pt x="418" y="502"/>
                    </a:lnTo>
                    <a:lnTo>
                      <a:pt x="385" y="516"/>
                    </a:lnTo>
                    <a:lnTo>
                      <a:pt x="361" y="528"/>
                    </a:lnTo>
                    <a:lnTo>
                      <a:pt x="341" y="540"/>
                    </a:lnTo>
                    <a:lnTo>
                      <a:pt x="322" y="552"/>
                    </a:lnTo>
                    <a:lnTo>
                      <a:pt x="304" y="563"/>
                    </a:lnTo>
                    <a:lnTo>
                      <a:pt x="293" y="568"/>
                    </a:lnTo>
                    <a:lnTo>
                      <a:pt x="282" y="573"/>
                    </a:lnTo>
                    <a:lnTo>
                      <a:pt x="271" y="579"/>
                    </a:lnTo>
                    <a:lnTo>
                      <a:pt x="257" y="583"/>
                    </a:lnTo>
                    <a:lnTo>
                      <a:pt x="243" y="588"/>
                    </a:lnTo>
                    <a:lnTo>
                      <a:pt x="227" y="591"/>
                    </a:lnTo>
                    <a:lnTo>
                      <a:pt x="208" y="595"/>
                    </a:lnTo>
                    <a:lnTo>
                      <a:pt x="187" y="598"/>
                    </a:lnTo>
                    <a:lnTo>
                      <a:pt x="183" y="599"/>
                    </a:lnTo>
                    <a:lnTo>
                      <a:pt x="179" y="601"/>
                    </a:lnTo>
                    <a:lnTo>
                      <a:pt x="175" y="603"/>
                    </a:lnTo>
                    <a:lnTo>
                      <a:pt x="171" y="605"/>
                    </a:lnTo>
                    <a:lnTo>
                      <a:pt x="167" y="608"/>
                    </a:lnTo>
                    <a:lnTo>
                      <a:pt x="164" y="611"/>
                    </a:lnTo>
                    <a:lnTo>
                      <a:pt x="160" y="613"/>
                    </a:lnTo>
                    <a:lnTo>
                      <a:pt x="157" y="616"/>
                    </a:lnTo>
                    <a:lnTo>
                      <a:pt x="151" y="620"/>
                    </a:lnTo>
                    <a:lnTo>
                      <a:pt x="146" y="625"/>
                    </a:lnTo>
                    <a:lnTo>
                      <a:pt x="141" y="631"/>
                    </a:lnTo>
                    <a:lnTo>
                      <a:pt x="135" y="636"/>
                    </a:lnTo>
                    <a:lnTo>
                      <a:pt x="131" y="641"/>
                    </a:lnTo>
                    <a:lnTo>
                      <a:pt x="126" y="646"/>
                    </a:lnTo>
                    <a:lnTo>
                      <a:pt x="121" y="651"/>
                    </a:lnTo>
                    <a:lnTo>
                      <a:pt x="116" y="657"/>
                    </a:lnTo>
                    <a:lnTo>
                      <a:pt x="112" y="662"/>
                    </a:lnTo>
                    <a:lnTo>
                      <a:pt x="107" y="667"/>
                    </a:lnTo>
                    <a:lnTo>
                      <a:pt x="103" y="672"/>
                    </a:lnTo>
                    <a:lnTo>
                      <a:pt x="99" y="678"/>
                    </a:lnTo>
                    <a:lnTo>
                      <a:pt x="97" y="684"/>
                    </a:lnTo>
                    <a:lnTo>
                      <a:pt x="94" y="691"/>
                    </a:lnTo>
                    <a:lnTo>
                      <a:pt x="91" y="697"/>
                    </a:lnTo>
                    <a:lnTo>
                      <a:pt x="89" y="703"/>
                    </a:lnTo>
                    <a:lnTo>
                      <a:pt x="87" y="712"/>
                    </a:lnTo>
                    <a:lnTo>
                      <a:pt x="85" y="720"/>
                    </a:lnTo>
                    <a:lnTo>
                      <a:pt x="83" y="729"/>
                    </a:lnTo>
                    <a:lnTo>
                      <a:pt x="82" y="738"/>
                    </a:lnTo>
                    <a:lnTo>
                      <a:pt x="81" y="747"/>
                    </a:lnTo>
                    <a:lnTo>
                      <a:pt x="81" y="757"/>
                    </a:lnTo>
                    <a:lnTo>
                      <a:pt x="81" y="766"/>
                    </a:lnTo>
                    <a:lnTo>
                      <a:pt x="81" y="775"/>
                    </a:lnTo>
                    <a:lnTo>
                      <a:pt x="81" y="785"/>
                    </a:lnTo>
                    <a:lnTo>
                      <a:pt x="82" y="795"/>
                    </a:lnTo>
                    <a:lnTo>
                      <a:pt x="83" y="806"/>
                    </a:lnTo>
                    <a:lnTo>
                      <a:pt x="85" y="816"/>
                    </a:lnTo>
                    <a:lnTo>
                      <a:pt x="86" y="826"/>
                    </a:lnTo>
                    <a:lnTo>
                      <a:pt x="87" y="836"/>
                    </a:lnTo>
                    <a:lnTo>
                      <a:pt x="89" y="846"/>
                    </a:lnTo>
                    <a:lnTo>
                      <a:pt x="90" y="857"/>
                    </a:lnTo>
                    <a:lnTo>
                      <a:pt x="91" y="866"/>
                    </a:lnTo>
                    <a:lnTo>
                      <a:pt x="90" y="877"/>
                    </a:lnTo>
                    <a:lnTo>
                      <a:pt x="88" y="892"/>
                    </a:lnTo>
                    <a:lnTo>
                      <a:pt x="86" y="908"/>
                    </a:lnTo>
                    <a:lnTo>
                      <a:pt x="83" y="925"/>
                    </a:lnTo>
                    <a:lnTo>
                      <a:pt x="80" y="942"/>
                    </a:lnTo>
                    <a:lnTo>
                      <a:pt x="77" y="958"/>
                    </a:lnTo>
                    <a:lnTo>
                      <a:pt x="73" y="975"/>
                    </a:lnTo>
                    <a:lnTo>
                      <a:pt x="72" y="981"/>
                    </a:lnTo>
                    <a:lnTo>
                      <a:pt x="72" y="987"/>
                    </a:lnTo>
                    <a:lnTo>
                      <a:pt x="71" y="993"/>
                    </a:lnTo>
                    <a:lnTo>
                      <a:pt x="71" y="999"/>
                    </a:lnTo>
                    <a:lnTo>
                      <a:pt x="71" y="1005"/>
                    </a:lnTo>
                    <a:lnTo>
                      <a:pt x="71" y="1011"/>
                    </a:lnTo>
                    <a:lnTo>
                      <a:pt x="70" y="1017"/>
                    </a:lnTo>
                    <a:lnTo>
                      <a:pt x="70" y="1025"/>
                    </a:lnTo>
                    <a:lnTo>
                      <a:pt x="68" y="1054"/>
                    </a:lnTo>
                    <a:lnTo>
                      <a:pt x="67" y="1088"/>
                    </a:lnTo>
                    <a:lnTo>
                      <a:pt x="65" y="1124"/>
                    </a:lnTo>
                    <a:lnTo>
                      <a:pt x="64" y="1161"/>
                    </a:lnTo>
                    <a:lnTo>
                      <a:pt x="63" y="1196"/>
                    </a:lnTo>
                    <a:lnTo>
                      <a:pt x="61" y="1227"/>
                    </a:lnTo>
                    <a:lnTo>
                      <a:pt x="60" y="1241"/>
                    </a:lnTo>
                    <a:lnTo>
                      <a:pt x="59" y="1252"/>
                    </a:lnTo>
                    <a:lnTo>
                      <a:pt x="56" y="1262"/>
                    </a:lnTo>
                    <a:lnTo>
                      <a:pt x="55" y="1269"/>
                    </a:lnTo>
                    <a:lnTo>
                      <a:pt x="50" y="1284"/>
                    </a:lnTo>
                    <a:lnTo>
                      <a:pt x="45" y="1301"/>
                    </a:lnTo>
                    <a:lnTo>
                      <a:pt x="41" y="1318"/>
                    </a:lnTo>
                    <a:lnTo>
                      <a:pt x="37" y="1336"/>
                    </a:lnTo>
                    <a:lnTo>
                      <a:pt x="30" y="1376"/>
                    </a:lnTo>
                    <a:lnTo>
                      <a:pt x="25" y="1417"/>
                    </a:lnTo>
                    <a:lnTo>
                      <a:pt x="19" y="1458"/>
                    </a:lnTo>
                    <a:lnTo>
                      <a:pt x="13" y="1498"/>
                    </a:lnTo>
                    <a:lnTo>
                      <a:pt x="7" y="1535"/>
                    </a:lnTo>
                    <a:lnTo>
                      <a:pt x="0" y="1566"/>
                    </a:lnTo>
                    <a:lnTo>
                      <a:pt x="0" y="1567"/>
                    </a:lnTo>
                    <a:lnTo>
                      <a:pt x="0" y="1568"/>
                    </a:lnTo>
                    <a:lnTo>
                      <a:pt x="0" y="1569"/>
                    </a:lnTo>
                    <a:lnTo>
                      <a:pt x="123" y="1569"/>
                    </a:lnTo>
                    <a:lnTo>
                      <a:pt x="124" y="1564"/>
                    </a:lnTo>
                    <a:lnTo>
                      <a:pt x="126" y="1560"/>
                    </a:lnTo>
                    <a:lnTo>
                      <a:pt x="127" y="1557"/>
                    </a:lnTo>
                    <a:lnTo>
                      <a:pt x="129" y="1553"/>
                    </a:lnTo>
                    <a:lnTo>
                      <a:pt x="130" y="1550"/>
                    </a:lnTo>
                    <a:lnTo>
                      <a:pt x="131" y="1548"/>
                    </a:lnTo>
                    <a:lnTo>
                      <a:pt x="132" y="1546"/>
                    </a:lnTo>
                    <a:lnTo>
                      <a:pt x="132" y="1545"/>
                    </a:lnTo>
                    <a:lnTo>
                      <a:pt x="140" y="1514"/>
                    </a:lnTo>
                    <a:lnTo>
                      <a:pt x="149" y="1482"/>
                    </a:lnTo>
                    <a:lnTo>
                      <a:pt x="159" y="1447"/>
                    </a:lnTo>
                    <a:lnTo>
                      <a:pt x="170" y="1411"/>
                    </a:lnTo>
                    <a:lnTo>
                      <a:pt x="182" y="1375"/>
                    </a:lnTo>
                    <a:lnTo>
                      <a:pt x="193" y="1341"/>
                    </a:lnTo>
                    <a:lnTo>
                      <a:pt x="203" y="1309"/>
                    </a:lnTo>
                    <a:lnTo>
                      <a:pt x="212" y="1280"/>
                    </a:lnTo>
                    <a:lnTo>
                      <a:pt x="213" y="1276"/>
                    </a:lnTo>
                    <a:lnTo>
                      <a:pt x="214" y="1269"/>
                    </a:lnTo>
                    <a:lnTo>
                      <a:pt x="216" y="1262"/>
                    </a:lnTo>
                    <a:lnTo>
                      <a:pt x="216" y="1254"/>
                    </a:lnTo>
                    <a:lnTo>
                      <a:pt x="217" y="1246"/>
                    </a:lnTo>
                    <a:lnTo>
                      <a:pt x="217" y="1238"/>
                    </a:lnTo>
                    <a:lnTo>
                      <a:pt x="217" y="1232"/>
                    </a:lnTo>
                    <a:lnTo>
                      <a:pt x="217" y="1229"/>
                    </a:lnTo>
                    <a:lnTo>
                      <a:pt x="218" y="1218"/>
                    </a:lnTo>
                    <a:lnTo>
                      <a:pt x="218" y="1205"/>
                    </a:lnTo>
                    <a:lnTo>
                      <a:pt x="219" y="1190"/>
                    </a:lnTo>
                    <a:lnTo>
                      <a:pt x="220" y="1174"/>
                    </a:lnTo>
                    <a:lnTo>
                      <a:pt x="221" y="1159"/>
                    </a:lnTo>
                    <a:lnTo>
                      <a:pt x="223" y="1144"/>
                    </a:lnTo>
                    <a:lnTo>
                      <a:pt x="226" y="1132"/>
                    </a:lnTo>
                    <a:lnTo>
                      <a:pt x="229" y="1121"/>
                    </a:lnTo>
                    <a:lnTo>
                      <a:pt x="234" y="1110"/>
                    </a:lnTo>
                    <a:lnTo>
                      <a:pt x="237" y="1099"/>
                    </a:lnTo>
                    <a:lnTo>
                      <a:pt x="239" y="1088"/>
                    </a:lnTo>
                    <a:lnTo>
                      <a:pt x="241" y="1077"/>
                    </a:lnTo>
                    <a:lnTo>
                      <a:pt x="245" y="1053"/>
                    </a:lnTo>
                    <a:lnTo>
                      <a:pt x="245" y="1031"/>
                    </a:lnTo>
                    <a:lnTo>
                      <a:pt x="245" y="1007"/>
                    </a:lnTo>
                    <a:lnTo>
                      <a:pt x="243" y="984"/>
                    </a:lnTo>
                    <a:lnTo>
                      <a:pt x="241" y="960"/>
                    </a:lnTo>
                    <a:lnTo>
                      <a:pt x="240" y="937"/>
                    </a:lnTo>
                    <a:lnTo>
                      <a:pt x="241" y="949"/>
                    </a:lnTo>
                    <a:lnTo>
                      <a:pt x="243" y="961"/>
                    </a:lnTo>
                    <a:lnTo>
                      <a:pt x="243" y="974"/>
                    </a:lnTo>
                    <a:lnTo>
                      <a:pt x="243" y="986"/>
                    </a:lnTo>
                    <a:lnTo>
                      <a:pt x="243" y="998"/>
                    </a:lnTo>
                    <a:lnTo>
                      <a:pt x="243" y="1010"/>
                    </a:lnTo>
                    <a:lnTo>
                      <a:pt x="244" y="1023"/>
                    </a:lnTo>
                    <a:lnTo>
                      <a:pt x="245" y="1035"/>
                    </a:lnTo>
                    <a:lnTo>
                      <a:pt x="248" y="1059"/>
                    </a:lnTo>
                    <a:lnTo>
                      <a:pt x="253" y="1084"/>
                    </a:lnTo>
                    <a:lnTo>
                      <a:pt x="257" y="1108"/>
                    </a:lnTo>
                    <a:lnTo>
                      <a:pt x="263" y="1133"/>
                    </a:lnTo>
                    <a:lnTo>
                      <a:pt x="269" y="1157"/>
                    </a:lnTo>
                    <a:lnTo>
                      <a:pt x="274" y="1181"/>
                    </a:lnTo>
                    <a:lnTo>
                      <a:pt x="280" y="1206"/>
                    </a:lnTo>
                    <a:lnTo>
                      <a:pt x="285" y="1229"/>
                    </a:lnTo>
                    <a:lnTo>
                      <a:pt x="287" y="1236"/>
                    </a:lnTo>
                    <a:lnTo>
                      <a:pt x="287" y="1247"/>
                    </a:lnTo>
                    <a:lnTo>
                      <a:pt x="287" y="1259"/>
                    </a:lnTo>
                    <a:lnTo>
                      <a:pt x="285" y="1274"/>
                    </a:lnTo>
                    <a:lnTo>
                      <a:pt x="282" y="1307"/>
                    </a:lnTo>
                    <a:lnTo>
                      <a:pt x="278" y="1342"/>
                    </a:lnTo>
                    <a:lnTo>
                      <a:pt x="272" y="1378"/>
                    </a:lnTo>
                    <a:lnTo>
                      <a:pt x="267" y="1411"/>
                    </a:lnTo>
                    <a:lnTo>
                      <a:pt x="263" y="1438"/>
                    </a:lnTo>
                    <a:lnTo>
                      <a:pt x="261" y="1456"/>
                    </a:lnTo>
                    <a:lnTo>
                      <a:pt x="261" y="1462"/>
                    </a:lnTo>
                    <a:lnTo>
                      <a:pt x="262" y="1467"/>
                    </a:lnTo>
                    <a:lnTo>
                      <a:pt x="263" y="1473"/>
                    </a:lnTo>
                    <a:lnTo>
                      <a:pt x="264" y="1478"/>
                    </a:lnTo>
                    <a:lnTo>
                      <a:pt x="266" y="1483"/>
                    </a:lnTo>
                    <a:lnTo>
                      <a:pt x="269" y="1487"/>
                    </a:lnTo>
                    <a:lnTo>
                      <a:pt x="270" y="1492"/>
                    </a:lnTo>
                    <a:lnTo>
                      <a:pt x="272" y="1496"/>
                    </a:lnTo>
                    <a:lnTo>
                      <a:pt x="271" y="1493"/>
                    </a:lnTo>
                    <a:lnTo>
                      <a:pt x="270" y="1490"/>
                    </a:lnTo>
                    <a:lnTo>
                      <a:pt x="269" y="1488"/>
                    </a:lnTo>
                    <a:lnTo>
                      <a:pt x="269" y="1487"/>
                    </a:lnTo>
                    <a:lnTo>
                      <a:pt x="267" y="1485"/>
                    </a:lnTo>
                    <a:lnTo>
                      <a:pt x="267" y="1484"/>
                    </a:lnTo>
                    <a:lnTo>
                      <a:pt x="266" y="1482"/>
                    </a:lnTo>
                    <a:lnTo>
                      <a:pt x="265" y="1480"/>
                    </a:lnTo>
                    <a:lnTo>
                      <a:pt x="261" y="1489"/>
                    </a:lnTo>
                    <a:lnTo>
                      <a:pt x="256" y="1498"/>
                    </a:lnTo>
                    <a:lnTo>
                      <a:pt x="253" y="1509"/>
                    </a:lnTo>
                    <a:lnTo>
                      <a:pt x="248" y="1521"/>
                    </a:lnTo>
                    <a:lnTo>
                      <a:pt x="246" y="1532"/>
                    </a:lnTo>
                    <a:lnTo>
                      <a:pt x="243" y="1544"/>
                    </a:lnTo>
                    <a:lnTo>
                      <a:pt x="240" y="1556"/>
                    </a:lnTo>
                    <a:lnTo>
                      <a:pt x="238" y="1569"/>
                    </a:lnTo>
                    <a:lnTo>
                      <a:pt x="818" y="1569"/>
                    </a:lnTo>
                    <a:lnTo>
                      <a:pt x="815" y="1556"/>
                    </a:lnTo>
                    <a:lnTo>
                      <a:pt x="813" y="1544"/>
                    </a:lnTo>
                    <a:lnTo>
                      <a:pt x="809" y="1532"/>
                    </a:lnTo>
                    <a:lnTo>
                      <a:pt x="806" y="1520"/>
                    </a:lnTo>
                    <a:lnTo>
                      <a:pt x="802" y="1508"/>
                    </a:lnTo>
                    <a:lnTo>
                      <a:pt x="798" y="1497"/>
                    </a:lnTo>
                    <a:lnTo>
                      <a:pt x="793" y="1488"/>
                    </a:lnTo>
                    <a:lnTo>
                      <a:pt x="789" y="1479"/>
                    </a:lnTo>
                    <a:lnTo>
                      <a:pt x="789" y="1481"/>
                    </a:lnTo>
                    <a:lnTo>
                      <a:pt x="788" y="1483"/>
                    </a:lnTo>
                    <a:lnTo>
                      <a:pt x="787" y="1485"/>
                    </a:lnTo>
                    <a:lnTo>
                      <a:pt x="786" y="1487"/>
                    </a:lnTo>
                    <a:lnTo>
                      <a:pt x="784" y="1489"/>
                    </a:lnTo>
                    <a:lnTo>
                      <a:pt x="783" y="1490"/>
                    </a:lnTo>
                    <a:lnTo>
                      <a:pt x="782" y="1492"/>
                    </a:lnTo>
                    <a:lnTo>
                      <a:pt x="782" y="1494"/>
                    </a:lnTo>
                    <a:lnTo>
                      <a:pt x="783" y="1491"/>
                    </a:lnTo>
                    <a:lnTo>
                      <a:pt x="784" y="1487"/>
                    </a:lnTo>
                    <a:lnTo>
                      <a:pt x="787" y="1483"/>
                    </a:lnTo>
                    <a:lnTo>
                      <a:pt x="789" y="1477"/>
                    </a:lnTo>
                    <a:lnTo>
                      <a:pt x="791" y="1472"/>
                    </a:lnTo>
                    <a:lnTo>
                      <a:pt x="792" y="1466"/>
                    </a:lnTo>
                    <a:lnTo>
                      <a:pt x="793" y="1460"/>
                    </a:lnTo>
                    <a:lnTo>
                      <a:pt x="793" y="1454"/>
                    </a:lnTo>
                    <a:lnTo>
                      <a:pt x="792" y="1436"/>
                    </a:lnTo>
                    <a:lnTo>
                      <a:pt x="791" y="1410"/>
                    </a:lnTo>
                    <a:lnTo>
                      <a:pt x="790" y="1377"/>
                    </a:lnTo>
                    <a:lnTo>
                      <a:pt x="789" y="1342"/>
                    </a:lnTo>
                    <a:lnTo>
                      <a:pt x="789" y="1307"/>
                    </a:lnTo>
                    <a:lnTo>
                      <a:pt x="789" y="1275"/>
                    </a:lnTo>
                    <a:lnTo>
                      <a:pt x="790" y="1249"/>
                    </a:lnTo>
                    <a:lnTo>
                      <a:pt x="792" y="1231"/>
                    </a:lnTo>
                    <a:lnTo>
                      <a:pt x="798" y="1207"/>
                    </a:lnTo>
                    <a:lnTo>
                      <a:pt x="804" y="1182"/>
                    </a:lnTo>
                    <a:lnTo>
                      <a:pt x="809" y="1158"/>
                    </a:lnTo>
                    <a:lnTo>
                      <a:pt x="815" y="1134"/>
                    </a:lnTo>
                    <a:lnTo>
                      <a:pt x="819" y="1109"/>
                    </a:lnTo>
                    <a:lnTo>
                      <a:pt x="825" y="1085"/>
                    </a:lnTo>
                    <a:lnTo>
                      <a:pt x="828" y="1060"/>
                    </a:lnTo>
                    <a:lnTo>
                      <a:pt x="833" y="1036"/>
                    </a:lnTo>
                    <a:lnTo>
                      <a:pt x="834" y="1024"/>
                    </a:lnTo>
                    <a:lnTo>
                      <a:pt x="834" y="1011"/>
                    </a:lnTo>
                    <a:lnTo>
                      <a:pt x="834" y="999"/>
                    </a:lnTo>
                    <a:lnTo>
                      <a:pt x="834" y="987"/>
                    </a:lnTo>
                    <a:lnTo>
                      <a:pt x="834" y="975"/>
                    </a:lnTo>
                    <a:lnTo>
                      <a:pt x="834" y="962"/>
                    </a:lnTo>
                    <a:lnTo>
                      <a:pt x="835" y="950"/>
                    </a:lnTo>
                    <a:lnTo>
                      <a:pt x="836" y="938"/>
                    </a:lnTo>
                    <a:lnTo>
                      <a:pt x="836" y="965"/>
                    </a:lnTo>
                    <a:lnTo>
                      <a:pt x="836" y="996"/>
                    </a:lnTo>
                    <a:lnTo>
                      <a:pt x="837" y="1031"/>
                    </a:lnTo>
                    <a:lnTo>
                      <a:pt x="839" y="1067"/>
                    </a:lnTo>
                    <a:lnTo>
                      <a:pt x="843" y="1103"/>
                    </a:lnTo>
                    <a:lnTo>
                      <a:pt x="848" y="1138"/>
                    </a:lnTo>
                    <a:lnTo>
                      <a:pt x="851" y="1153"/>
                    </a:lnTo>
                    <a:lnTo>
                      <a:pt x="854" y="1168"/>
                    </a:lnTo>
                    <a:lnTo>
                      <a:pt x="859" y="1182"/>
                    </a:lnTo>
                    <a:lnTo>
                      <a:pt x="863" y="1195"/>
                    </a:lnTo>
                    <a:lnTo>
                      <a:pt x="866" y="1202"/>
                    </a:lnTo>
                    <a:lnTo>
                      <a:pt x="868" y="1210"/>
                    </a:lnTo>
                    <a:lnTo>
                      <a:pt x="869" y="1219"/>
                    </a:lnTo>
                    <a:lnTo>
                      <a:pt x="870" y="1228"/>
                    </a:lnTo>
                    <a:lnTo>
                      <a:pt x="870" y="1237"/>
                    </a:lnTo>
                    <a:lnTo>
                      <a:pt x="871" y="1247"/>
                    </a:lnTo>
                    <a:lnTo>
                      <a:pt x="871" y="1256"/>
                    </a:lnTo>
                    <a:lnTo>
                      <a:pt x="874" y="1265"/>
                    </a:lnTo>
                    <a:lnTo>
                      <a:pt x="874" y="1269"/>
                    </a:lnTo>
                    <a:lnTo>
                      <a:pt x="874" y="1273"/>
                    </a:lnTo>
                    <a:lnTo>
                      <a:pt x="874" y="1278"/>
                    </a:lnTo>
                    <a:lnTo>
                      <a:pt x="874" y="1284"/>
                    </a:lnTo>
                    <a:lnTo>
                      <a:pt x="874" y="1289"/>
                    </a:lnTo>
                    <a:lnTo>
                      <a:pt x="872" y="1293"/>
                    </a:lnTo>
                    <a:lnTo>
                      <a:pt x="872" y="1299"/>
                    </a:lnTo>
                    <a:lnTo>
                      <a:pt x="874" y="1303"/>
                    </a:lnTo>
                    <a:lnTo>
                      <a:pt x="881" y="1331"/>
                    </a:lnTo>
                    <a:lnTo>
                      <a:pt x="892" y="1364"/>
                    </a:lnTo>
                    <a:lnTo>
                      <a:pt x="903" y="1398"/>
                    </a:lnTo>
                    <a:lnTo>
                      <a:pt x="914" y="1434"/>
                    </a:lnTo>
                    <a:lnTo>
                      <a:pt x="927" y="1471"/>
                    </a:lnTo>
                    <a:lnTo>
                      <a:pt x="937" y="1505"/>
                    </a:lnTo>
                    <a:lnTo>
                      <a:pt x="946" y="1539"/>
                    </a:lnTo>
                    <a:lnTo>
                      <a:pt x="953" y="1569"/>
                    </a:lnTo>
                    <a:lnTo>
                      <a:pt x="1069" y="156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3" name="Freeform 16">
                <a:extLst>
                  <a:ext uri="{FF2B5EF4-FFF2-40B4-BE49-F238E27FC236}">
                    <a16:creationId xmlns:a16="http://schemas.microsoft.com/office/drawing/2014/main" id="{2D767FD1-BA4A-442F-96CC-05F0F0BCA7D9}"/>
                  </a:ext>
                </a:extLst>
              </p:cNvPr>
              <p:cNvSpPr>
                <a:spLocks/>
              </p:cNvSpPr>
              <p:nvPr/>
            </p:nvSpPr>
            <p:spPr bwMode="auto">
              <a:xfrm>
                <a:off x="771" y="631"/>
                <a:ext cx="56" cy="12"/>
              </a:xfrm>
              <a:custGeom>
                <a:avLst/>
                <a:gdLst>
                  <a:gd name="T0" fmla="*/ 2 w 56"/>
                  <a:gd name="T1" fmla="*/ 12 h 12"/>
                  <a:gd name="T2" fmla="*/ 2 w 56"/>
                  <a:gd name="T3" fmla="*/ 12 h 12"/>
                  <a:gd name="T4" fmla="*/ 7 w 56"/>
                  <a:gd name="T5" fmla="*/ 10 h 12"/>
                  <a:gd name="T6" fmla="*/ 14 w 56"/>
                  <a:gd name="T7" fmla="*/ 9 h 12"/>
                  <a:gd name="T8" fmla="*/ 20 w 56"/>
                  <a:gd name="T9" fmla="*/ 7 h 12"/>
                  <a:gd name="T10" fmla="*/ 27 w 56"/>
                  <a:gd name="T11" fmla="*/ 6 h 12"/>
                  <a:gd name="T12" fmla="*/ 35 w 56"/>
                  <a:gd name="T13" fmla="*/ 5 h 12"/>
                  <a:gd name="T14" fmla="*/ 42 w 56"/>
                  <a:gd name="T15" fmla="*/ 4 h 12"/>
                  <a:gd name="T16" fmla="*/ 50 w 56"/>
                  <a:gd name="T17" fmla="*/ 4 h 12"/>
                  <a:gd name="T18" fmla="*/ 56 w 56"/>
                  <a:gd name="T19" fmla="*/ 4 h 12"/>
                  <a:gd name="T20" fmla="*/ 56 w 56"/>
                  <a:gd name="T21" fmla="*/ 0 h 12"/>
                  <a:gd name="T22" fmla="*/ 50 w 56"/>
                  <a:gd name="T23" fmla="*/ 0 h 12"/>
                  <a:gd name="T24" fmla="*/ 42 w 56"/>
                  <a:gd name="T25" fmla="*/ 0 h 12"/>
                  <a:gd name="T26" fmla="*/ 34 w 56"/>
                  <a:gd name="T27" fmla="*/ 1 h 12"/>
                  <a:gd name="T28" fmla="*/ 26 w 56"/>
                  <a:gd name="T29" fmla="*/ 2 h 12"/>
                  <a:gd name="T30" fmla="*/ 19 w 56"/>
                  <a:gd name="T31" fmla="*/ 3 h 12"/>
                  <a:gd name="T32" fmla="*/ 12 w 56"/>
                  <a:gd name="T33" fmla="*/ 5 h 12"/>
                  <a:gd name="T34" fmla="*/ 6 w 56"/>
                  <a:gd name="T35" fmla="*/ 6 h 12"/>
                  <a:gd name="T36" fmla="*/ 0 w 56"/>
                  <a:gd name="T37" fmla="*/ 8 h 12"/>
                  <a:gd name="T38" fmla="*/ 0 w 56"/>
                  <a:gd name="T39" fmla="*/ 8 h 12"/>
                  <a:gd name="T40" fmla="*/ 2 w 56"/>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2"/>
                  <a:gd name="T65" fmla="*/ 56 w 5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2">
                    <a:moveTo>
                      <a:pt x="2" y="12"/>
                    </a:moveTo>
                    <a:lnTo>
                      <a:pt x="2" y="12"/>
                    </a:lnTo>
                    <a:lnTo>
                      <a:pt x="7" y="10"/>
                    </a:lnTo>
                    <a:lnTo>
                      <a:pt x="14" y="9"/>
                    </a:lnTo>
                    <a:lnTo>
                      <a:pt x="20" y="7"/>
                    </a:lnTo>
                    <a:lnTo>
                      <a:pt x="27" y="6"/>
                    </a:lnTo>
                    <a:lnTo>
                      <a:pt x="35" y="5"/>
                    </a:lnTo>
                    <a:lnTo>
                      <a:pt x="42" y="4"/>
                    </a:lnTo>
                    <a:lnTo>
                      <a:pt x="50" y="4"/>
                    </a:lnTo>
                    <a:lnTo>
                      <a:pt x="56" y="4"/>
                    </a:lnTo>
                    <a:lnTo>
                      <a:pt x="56" y="0"/>
                    </a:lnTo>
                    <a:lnTo>
                      <a:pt x="50" y="0"/>
                    </a:lnTo>
                    <a:lnTo>
                      <a:pt x="42" y="0"/>
                    </a:lnTo>
                    <a:lnTo>
                      <a:pt x="34" y="1"/>
                    </a:lnTo>
                    <a:lnTo>
                      <a:pt x="26" y="2"/>
                    </a:lnTo>
                    <a:lnTo>
                      <a:pt x="19" y="3"/>
                    </a:lnTo>
                    <a:lnTo>
                      <a:pt x="12" y="5"/>
                    </a:lnTo>
                    <a:lnTo>
                      <a:pt x="6" y="6"/>
                    </a:lnTo>
                    <a:lnTo>
                      <a:pt x="0" y="8"/>
                    </a:lnTo>
                    <a:lnTo>
                      <a:pt x="2"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4" name="Freeform 17">
                <a:extLst>
                  <a:ext uri="{FF2B5EF4-FFF2-40B4-BE49-F238E27FC236}">
                    <a16:creationId xmlns:a16="http://schemas.microsoft.com/office/drawing/2014/main" id="{CE2FCAB7-9A38-4CA0-AC73-4238465C5E82}"/>
                  </a:ext>
                </a:extLst>
              </p:cNvPr>
              <p:cNvSpPr>
                <a:spLocks/>
              </p:cNvSpPr>
              <p:nvPr/>
            </p:nvSpPr>
            <p:spPr bwMode="auto">
              <a:xfrm>
                <a:off x="695" y="639"/>
                <a:ext cx="78" cy="36"/>
              </a:xfrm>
              <a:custGeom>
                <a:avLst/>
                <a:gdLst>
                  <a:gd name="T0" fmla="*/ 2 w 78"/>
                  <a:gd name="T1" fmla="*/ 36 h 36"/>
                  <a:gd name="T2" fmla="*/ 2 w 78"/>
                  <a:gd name="T3" fmla="*/ 36 h 36"/>
                  <a:gd name="T4" fmla="*/ 13 w 78"/>
                  <a:gd name="T5" fmla="*/ 32 h 36"/>
                  <a:gd name="T6" fmla="*/ 24 w 78"/>
                  <a:gd name="T7" fmla="*/ 28 h 36"/>
                  <a:gd name="T8" fmla="*/ 33 w 78"/>
                  <a:gd name="T9" fmla="*/ 24 h 36"/>
                  <a:gd name="T10" fmla="*/ 42 w 78"/>
                  <a:gd name="T11" fmla="*/ 20 h 36"/>
                  <a:gd name="T12" fmla="*/ 50 w 78"/>
                  <a:gd name="T13" fmla="*/ 16 h 36"/>
                  <a:gd name="T14" fmla="*/ 59 w 78"/>
                  <a:gd name="T15" fmla="*/ 11 h 36"/>
                  <a:gd name="T16" fmla="*/ 68 w 78"/>
                  <a:gd name="T17" fmla="*/ 7 h 36"/>
                  <a:gd name="T18" fmla="*/ 78 w 78"/>
                  <a:gd name="T19" fmla="*/ 4 h 36"/>
                  <a:gd name="T20" fmla="*/ 76 w 78"/>
                  <a:gd name="T21" fmla="*/ 0 h 36"/>
                  <a:gd name="T22" fmla="*/ 66 w 78"/>
                  <a:gd name="T23" fmla="*/ 4 h 36"/>
                  <a:gd name="T24" fmla="*/ 57 w 78"/>
                  <a:gd name="T25" fmla="*/ 7 h 36"/>
                  <a:gd name="T26" fmla="*/ 48 w 78"/>
                  <a:gd name="T27" fmla="*/ 11 h 36"/>
                  <a:gd name="T28" fmla="*/ 40 w 78"/>
                  <a:gd name="T29" fmla="*/ 16 h 36"/>
                  <a:gd name="T30" fmla="*/ 31 w 78"/>
                  <a:gd name="T31" fmla="*/ 20 h 36"/>
                  <a:gd name="T32" fmla="*/ 22 w 78"/>
                  <a:gd name="T33" fmla="*/ 24 h 36"/>
                  <a:gd name="T34" fmla="*/ 12 w 78"/>
                  <a:gd name="T35" fmla="*/ 28 h 36"/>
                  <a:gd name="T36" fmla="*/ 0 w 78"/>
                  <a:gd name="T37" fmla="*/ 32 h 36"/>
                  <a:gd name="T38" fmla="*/ 0 w 78"/>
                  <a:gd name="T39" fmla="*/ 32 h 36"/>
                  <a:gd name="T40" fmla="*/ 2 w 78"/>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36"/>
                  <a:gd name="T65" fmla="*/ 78 w 7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36">
                    <a:moveTo>
                      <a:pt x="2" y="36"/>
                    </a:moveTo>
                    <a:lnTo>
                      <a:pt x="2" y="36"/>
                    </a:lnTo>
                    <a:lnTo>
                      <a:pt x="13" y="32"/>
                    </a:lnTo>
                    <a:lnTo>
                      <a:pt x="24" y="28"/>
                    </a:lnTo>
                    <a:lnTo>
                      <a:pt x="33" y="24"/>
                    </a:lnTo>
                    <a:lnTo>
                      <a:pt x="42" y="20"/>
                    </a:lnTo>
                    <a:lnTo>
                      <a:pt x="50" y="16"/>
                    </a:lnTo>
                    <a:lnTo>
                      <a:pt x="59" y="11"/>
                    </a:lnTo>
                    <a:lnTo>
                      <a:pt x="68" y="7"/>
                    </a:lnTo>
                    <a:lnTo>
                      <a:pt x="78" y="4"/>
                    </a:lnTo>
                    <a:lnTo>
                      <a:pt x="76" y="0"/>
                    </a:lnTo>
                    <a:lnTo>
                      <a:pt x="66" y="4"/>
                    </a:lnTo>
                    <a:lnTo>
                      <a:pt x="57" y="7"/>
                    </a:lnTo>
                    <a:lnTo>
                      <a:pt x="48" y="11"/>
                    </a:lnTo>
                    <a:lnTo>
                      <a:pt x="40" y="16"/>
                    </a:lnTo>
                    <a:lnTo>
                      <a:pt x="31" y="20"/>
                    </a:lnTo>
                    <a:lnTo>
                      <a:pt x="22" y="24"/>
                    </a:lnTo>
                    <a:lnTo>
                      <a:pt x="12" y="28"/>
                    </a:lnTo>
                    <a:lnTo>
                      <a:pt x="0" y="32"/>
                    </a:lnTo>
                    <a:lnTo>
                      <a:pt x="2"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5" name="Freeform 18">
                <a:extLst>
                  <a:ext uri="{FF2B5EF4-FFF2-40B4-BE49-F238E27FC236}">
                    <a16:creationId xmlns:a16="http://schemas.microsoft.com/office/drawing/2014/main" id="{06B280A8-1A87-4ADD-A211-33CE512CD879}"/>
                  </a:ext>
                </a:extLst>
              </p:cNvPr>
              <p:cNvSpPr>
                <a:spLocks/>
              </p:cNvSpPr>
              <p:nvPr/>
            </p:nvSpPr>
            <p:spPr bwMode="auto">
              <a:xfrm>
                <a:off x="630" y="671"/>
                <a:ext cx="67" cy="95"/>
              </a:xfrm>
              <a:custGeom>
                <a:avLst/>
                <a:gdLst>
                  <a:gd name="T0" fmla="*/ 4 w 67"/>
                  <a:gd name="T1" fmla="*/ 95 h 95"/>
                  <a:gd name="T2" fmla="*/ 4 w 67"/>
                  <a:gd name="T3" fmla="*/ 95 h 95"/>
                  <a:gd name="T4" fmla="*/ 8 w 67"/>
                  <a:gd name="T5" fmla="*/ 80 h 95"/>
                  <a:gd name="T6" fmla="*/ 14 w 67"/>
                  <a:gd name="T7" fmla="*/ 66 h 95"/>
                  <a:gd name="T8" fmla="*/ 20 w 67"/>
                  <a:gd name="T9" fmla="*/ 52 h 95"/>
                  <a:gd name="T10" fmla="*/ 28 w 67"/>
                  <a:gd name="T11" fmla="*/ 39 h 95"/>
                  <a:gd name="T12" fmla="*/ 37 w 67"/>
                  <a:gd name="T13" fmla="*/ 26 h 95"/>
                  <a:gd name="T14" fmla="*/ 46 w 67"/>
                  <a:gd name="T15" fmla="*/ 16 h 95"/>
                  <a:gd name="T16" fmla="*/ 52 w 67"/>
                  <a:gd name="T17" fmla="*/ 12 h 95"/>
                  <a:gd name="T18" fmla="*/ 56 w 67"/>
                  <a:gd name="T19" fmla="*/ 8 h 95"/>
                  <a:gd name="T20" fmla="*/ 62 w 67"/>
                  <a:gd name="T21" fmla="*/ 6 h 95"/>
                  <a:gd name="T22" fmla="*/ 67 w 67"/>
                  <a:gd name="T23" fmla="*/ 4 h 95"/>
                  <a:gd name="T24" fmla="*/ 65 w 67"/>
                  <a:gd name="T25" fmla="*/ 0 h 95"/>
                  <a:gd name="T26" fmla="*/ 60 w 67"/>
                  <a:gd name="T27" fmla="*/ 2 h 95"/>
                  <a:gd name="T28" fmla="*/ 54 w 67"/>
                  <a:gd name="T29" fmla="*/ 5 h 95"/>
                  <a:gd name="T30" fmla="*/ 48 w 67"/>
                  <a:gd name="T31" fmla="*/ 9 h 95"/>
                  <a:gd name="T32" fmla="*/ 43 w 67"/>
                  <a:gd name="T33" fmla="*/ 13 h 95"/>
                  <a:gd name="T34" fmla="*/ 33 w 67"/>
                  <a:gd name="T35" fmla="*/ 23 h 95"/>
                  <a:gd name="T36" fmla="*/ 24 w 67"/>
                  <a:gd name="T37" fmla="*/ 36 h 95"/>
                  <a:gd name="T38" fmla="*/ 16 w 67"/>
                  <a:gd name="T39" fmla="*/ 50 h 95"/>
                  <a:gd name="T40" fmla="*/ 9 w 67"/>
                  <a:gd name="T41" fmla="*/ 65 h 95"/>
                  <a:gd name="T42" fmla="*/ 3 w 67"/>
                  <a:gd name="T43" fmla="*/ 79 h 95"/>
                  <a:gd name="T44" fmla="*/ 0 w 67"/>
                  <a:gd name="T45" fmla="*/ 93 h 95"/>
                  <a:gd name="T46" fmla="*/ 0 w 67"/>
                  <a:gd name="T47" fmla="*/ 93 h 95"/>
                  <a:gd name="T48" fmla="*/ 4 w 67"/>
                  <a:gd name="T49" fmla="*/ 95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95"/>
                  <a:gd name="T77" fmla="*/ 67 w 6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95">
                    <a:moveTo>
                      <a:pt x="4" y="95"/>
                    </a:moveTo>
                    <a:lnTo>
                      <a:pt x="4" y="95"/>
                    </a:lnTo>
                    <a:lnTo>
                      <a:pt x="8" y="80"/>
                    </a:lnTo>
                    <a:lnTo>
                      <a:pt x="14" y="66"/>
                    </a:lnTo>
                    <a:lnTo>
                      <a:pt x="20" y="52"/>
                    </a:lnTo>
                    <a:lnTo>
                      <a:pt x="28" y="39"/>
                    </a:lnTo>
                    <a:lnTo>
                      <a:pt x="37" y="26"/>
                    </a:lnTo>
                    <a:lnTo>
                      <a:pt x="46" y="16"/>
                    </a:lnTo>
                    <a:lnTo>
                      <a:pt x="52" y="12"/>
                    </a:lnTo>
                    <a:lnTo>
                      <a:pt x="56" y="8"/>
                    </a:lnTo>
                    <a:lnTo>
                      <a:pt x="62" y="6"/>
                    </a:lnTo>
                    <a:lnTo>
                      <a:pt x="67" y="4"/>
                    </a:lnTo>
                    <a:lnTo>
                      <a:pt x="65" y="0"/>
                    </a:lnTo>
                    <a:lnTo>
                      <a:pt x="60" y="2"/>
                    </a:lnTo>
                    <a:lnTo>
                      <a:pt x="54" y="5"/>
                    </a:lnTo>
                    <a:lnTo>
                      <a:pt x="48" y="9"/>
                    </a:lnTo>
                    <a:lnTo>
                      <a:pt x="43" y="13"/>
                    </a:lnTo>
                    <a:lnTo>
                      <a:pt x="33" y="23"/>
                    </a:lnTo>
                    <a:lnTo>
                      <a:pt x="24" y="36"/>
                    </a:lnTo>
                    <a:lnTo>
                      <a:pt x="16" y="50"/>
                    </a:lnTo>
                    <a:lnTo>
                      <a:pt x="9" y="65"/>
                    </a:lnTo>
                    <a:lnTo>
                      <a:pt x="3" y="79"/>
                    </a:lnTo>
                    <a:lnTo>
                      <a:pt x="0" y="93"/>
                    </a:lnTo>
                    <a:lnTo>
                      <a:pt x="4" y="9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6" name="Freeform 19">
                <a:extLst>
                  <a:ext uri="{FF2B5EF4-FFF2-40B4-BE49-F238E27FC236}">
                    <a16:creationId xmlns:a16="http://schemas.microsoft.com/office/drawing/2014/main" id="{5BDD6B7E-0F0A-4E9C-8F18-FCE25260B589}"/>
                  </a:ext>
                </a:extLst>
              </p:cNvPr>
              <p:cNvSpPr>
                <a:spLocks/>
              </p:cNvSpPr>
              <p:nvPr/>
            </p:nvSpPr>
            <p:spPr bwMode="auto">
              <a:xfrm>
                <a:off x="625" y="764"/>
                <a:ext cx="16" cy="92"/>
              </a:xfrm>
              <a:custGeom>
                <a:avLst/>
                <a:gdLst>
                  <a:gd name="T0" fmla="*/ 16 w 16"/>
                  <a:gd name="T1" fmla="*/ 90 h 92"/>
                  <a:gd name="T2" fmla="*/ 16 w 16"/>
                  <a:gd name="T3" fmla="*/ 90 h 92"/>
                  <a:gd name="T4" fmla="*/ 12 w 16"/>
                  <a:gd name="T5" fmla="*/ 79 h 92"/>
                  <a:gd name="T6" fmla="*/ 8 w 16"/>
                  <a:gd name="T7" fmla="*/ 68 h 92"/>
                  <a:gd name="T8" fmla="*/ 6 w 16"/>
                  <a:gd name="T9" fmla="*/ 58 h 92"/>
                  <a:gd name="T10" fmla="*/ 6 w 16"/>
                  <a:gd name="T11" fmla="*/ 46 h 92"/>
                  <a:gd name="T12" fmla="*/ 6 w 16"/>
                  <a:gd name="T13" fmla="*/ 35 h 92"/>
                  <a:gd name="T14" fmla="*/ 7 w 16"/>
                  <a:gd name="T15" fmla="*/ 24 h 92"/>
                  <a:gd name="T16" fmla="*/ 8 w 16"/>
                  <a:gd name="T17" fmla="*/ 13 h 92"/>
                  <a:gd name="T18" fmla="*/ 9 w 16"/>
                  <a:gd name="T19" fmla="*/ 2 h 92"/>
                  <a:gd name="T20" fmla="*/ 5 w 16"/>
                  <a:gd name="T21" fmla="*/ 0 h 92"/>
                  <a:gd name="T22" fmla="*/ 4 w 16"/>
                  <a:gd name="T23" fmla="*/ 12 h 92"/>
                  <a:gd name="T24" fmla="*/ 3 w 16"/>
                  <a:gd name="T25" fmla="*/ 24 h 92"/>
                  <a:gd name="T26" fmla="*/ 2 w 16"/>
                  <a:gd name="T27" fmla="*/ 35 h 92"/>
                  <a:gd name="T28" fmla="*/ 0 w 16"/>
                  <a:gd name="T29" fmla="*/ 46 h 92"/>
                  <a:gd name="T30" fmla="*/ 2 w 16"/>
                  <a:gd name="T31" fmla="*/ 58 h 92"/>
                  <a:gd name="T32" fmla="*/ 4 w 16"/>
                  <a:gd name="T33" fmla="*/ 69 h 92"/>
                  <a:gd name="T34" fmla="*/ 7 w 16"/>
                  <a:gd name="T35" fmla="*/ 81 h 92"/>
                  <a:gd name="T36" fmla="*/ 13 w 16"/>
                  <a:gd name="T37" fmla="*/ 92 h 92"/>
                  <a:gd name="T38" fmla="*/ 13 w 16"/>
                  <a:gd name="T39" fmla="*/ 92 h 92"/>
                  <a:gd name="T40" fmla="*/ 16 w 16"/>
                  <a:gd name="T41" fmla="*/ 90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92"/>
                  <a:gd name="T65" fmla="*/ 16 w 16"/>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92">
                    <a:moveTo>
                      <a:pt x="16" y="90"/>
                    </a:moveTo>
                    <a:lnTo>
                      <a:pt x="16" y="90"/>
                    </a:lnTo>
                    <a:lnTo>
                      <a:pt x="12" y="79"/>
                    </a:lnTo>
                    <a:lnTo>
                      <a:pt x="8" y="68"/>
                    </a:lnTo>
                    <a:lnTo>
                      <a:pt x="6" y="58"/>
                    </a:lnTo>
                    <a:lnTo>
                      <a:pt x="6" y="46"/>
                    </a:lnTo>
                    <a:lnTo>
                      <a:pt x="6" y="35"/>
                    </a:lnTo>
                    <a:lnTo>
                      <a:pt x="7" y="24"/>
                    </a:lnTo>
                    <a:lnTo>
                      <a:pt x="8" y="13"/>
                    </a:lnTo>
                    <a:lnTo>
                      <a:pt x="9" y="2"/>
                    </a:lnTo>
                    <a:lnTo>
                      <a:pt x="5" y="0"/>
                    </a:lnTo>
                    <a:lnTo>
                      <a:pt x="4" y="12"/>
                    </a:lnTo>
                    <a:lnTo>
                      <a:pt x="3" y="24"/>
                    </a:lnTo>
                    <a:lnTo>
                      <a:pt x="2" y="35"/>
                    </a:lnTo>
                    <a:lnTo>
                      <a:pt x="0" y="46"/>
                    </a:lnTo>
                    <a:lnTo>
                      <a:pt x="2" y="58"/>
                    </a:lnTo>
                    <a:lnTo>
                      <a:pt x="4" y="69"/>
                    </a:lnTo>
                    <a:lnTo>
                      <a:pt x="7" y="81"/>
                    </a:lnTo>
                    <a:lnTo>
                      <a:pt x="13" y="92"/>
                    </a:lnTo>
                    <a:lnTo>
                      <a:pt x="16" y="9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7" name="Freeform 20">
                <a:extLst>
                  <a:ext uri="{FF2B5EF4-FFF2-40B4-BE49-F238E27FC236}">
                    <a16:creationId xmlns:a16="http://schemas.microsoft.com/office/drawing/2014/main" id="{B8D95EB0-E0E6-4D1D-B9F4-CB97F118341B}"/>
                  </a:ext>
                </a:extLst>
              </p:cNvPr>
              <p:cNvSpPr>
                <a:spLocks/>
              </p:cNvSpPr>
              <p:nvPr/>
            </p:nvSpPr>
            <p:spPr bwMode="auto">
              <a:xfrm>
                <a:off x="632" y="854"/>
                <a:ext cx="12" cy="48"/>
              </a:xfrm>
              <a:custGeom>
                <a:avLst/>
                <a:gdLst>
                  <a:gd name="T0" fmla="*/ 7 w 12"/>
                  <a:gd name="T1" fmla="*/ 47 h 48"/>
                  <a:gd name="T2" fmla="*/ 7 w 12"/>
                  <a:gd name="T3" fmla="*/ 47 h 48"/>
                  <a:gd name="T4" fmla="*/ 5 w 12"/>
                  <a:gd name="T5" fmla="*/ 42 h 48"/>
                  <a:gd name="T6" fmla="*/ 5 w 12"/>
                  <a:gd name="T7" fmla="*/ 36 h 48"/>
                  <a:gd name="T8" fmla="*/ 6 w 12"/>
                  <a:gd name="T9" fmla="*/ 31 h 48"/>
                  <a:gd name="T10" fmla="*/ 8 w 12"/>
                  <a:gd name="T11" fmla="*/ 25 h 48"/>
                  <a:gd name="T12" fmla="*/ 10 w 12"/>
                  <a:gd name="T13" fmla="*/ 18 h 48"/>
                  <a:gd name="T14" fmla="*/ 12 w 12"/>
                  <a:gd name="T15" fmla="*/ 12 h 48"/>
                  <a:gd name="T16" fmla="*/ 12 w 12"/>
                  <a:gd name="T17" fmla="*/ 6 h 48"/>
                  <a:gd name="T18" fmla="*/ 9 w 12"/>
                  <a:gd name="T19" fmla="*/ 0 h 48"/>
                  <a:gd name="T20" fmla="*/ 6 w 12"/>
                  <a:gd name="T21" fmla="*/ 2 h 48"/>
                  <a:gd name="T22" fmla="*/ 7 w 12"/>
                  <a:gd name="T23" fmla="*/ 7 h 48"/>
                  <a:gd name="T24" fmla="*/ 7 w 12"/>
                  <a:gd name="T25" fmla="*/ 12 h 48"/>
                  <a:gd name="T26" fmla="*/ 5 w 12"/>
                  <a:gd name="T27" fmla="*/ 17 h 48"/>
                  <a:gd name="T28" fmla="*/ 4 w 12"/>
                  <a:gd name="T29" fmla="*/ 24 h 48"/>
                  <a:gd name="T30" fmla="*/ 1 w 12"/>
                  <a:gd name="T31" fmla="*/ 30 h 48"/>
                  <a:gd name="T32" fmla="*/ 0 w 12"/>
                  <a:gd name="T33" fmla="*/ 36 h 48"/>
                  <a:gd name="T34" fmla="*/ 0 w 12"/>
                  <a:gd name="T35" fmla="*/ 42 h 48"/>
                  <a:gd name="T36" fmla="*/ 2 w 12"/>
                  <a:gd name="T37" fmla="*/ 48 h 48"/>
                  <a:gd name="T38" fmla="*/ 2 w 12"/>
                  <a:gd name="T39" fmla="*/ 48 h 48"/>
                  <a:gd name="T40" fmla="*/ 7 w 12"/>
                  <a:gd name="T41" fmla="*/ 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48"/>
                  <a:gd name="T65" fmla="*/ 12 w 1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48">
                    <a:moveTo>
                      <a:pt x="7" y="47"/>
                    </a:moveTo>
                    <a:lnTo>
                      <a:pt x="7" y="47"/>
                    </a:lnTo>
                    <a:lnTo>
                      <a:pt x="5" y="42"/>
                    </a:lnTo>
                    <a:lnTo>
                      <a:pt x="5" y="36"/>
                    </a:lnTo>
                    <a:lnTo>
                      <a:pt x="6" y="31"/>
                    </a:lnTo>
                    <a:lnTo>
                      <a:pt x="8" y="25"/>
                    </a:lnTo>
                    <a:lnTo>
                      <a:pt x="10" y="18"/>
                    </a:lnTo>
                    <a:lnTo>
                      <a:pt x="12" y="12"/>
                    </a:lnTo>
                    <a:lnTo>
                      <a:pt x="12" y="6"/>
                    </a:lnTo>
                    <a:lnTo>
                      <a:pt x="9" y="0"/>
                    </a:lnTo>
                    <a:lnTo>
                      <a:pt x="6" y="2"/>
                    </a:lnTo>
                    <a:lnTo>
                      <a:pt x="7" y="7"/>
                    </a:lnTo>
                    <a:lnTo>
                      <a:pt x="7" y="12"/>
                    </a:lnTo>
                    <a:lnTo>
                      <a:pt x="5" y="17"/>
                    </a:lnTo>
                    <a:lnTo>
                      <a:pt x="4" y="24"/>
                    </a:lnTo>
                    <a:lnTo>
                      <a:pt x="1" y="30"/>
                    </a:lnTo>
                    <a:lnTo>
                      <a:pt x="0" y="36"/>
                    </a:lnTo>
                    <a:lnTo>
                      <a:pt x="0" y="42"/>
                    </a:lnTo>
                    <a:lnTo>
                      <a:pt x="2" y="48"/>
                    </a:lnTo>
                    <a:lnTo>
                      <a:pt x="7"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8" name="Freeform 21">
                <a:extLst>
                  <a:ext uri="{FF2B5EF4-FFF2-40B4-BE49-F238E27FC236}">
                    <a16:creationId xmlns:a16="http://schemas.microsoft.com/office/drawing/2014/main" id="{CDDE3503-C944-485C-B293-3AC6A7EC3824}"/>
                  </a:ext>
                </a:extLst>
              </p:cNvPr>
              <p:cNvSpPr>
                <a:spLocks/>
              </p:cNvSpPr>
              <p:nvPr/>
            </p:nvSpPr>
            <p:spPr bwMode="auto">
              <a:xfrm>
                <a:off x="634" y="901"/>
                <a:ext cx="40" cy="48"/>
              </a:xfrm>
              <a:custGeom>
                <a:avLst/>
                <a:gdLst>
                  <a:gd name="T0" fmla="*/ 40 w 40"/>
                  <a:gd name="T1" fmla="*/ 46 h 48"/>
                  <a:gd name="T2" fmla="*/ 40 w 40"/>
                  <a:gd name="T3" fmla="*/ 46 h 48"/>
                  <a:gd name="T4" fmla="*/ 38 w 40"/>
                  <a:gd name="T5" fmla="*/ 41 h 48"/>
                  <a:gd name="T6" fmla="*/ 34 w 40"/>
                  <a:gd name="T7" fmla="*/ 36 h 48"/>
                  <a:gd name="T8" fmla="*/ 29 w 40"/>
                  <a:gd name="T9" fmla="*/ 31 h 48"/>
                  <a:gd name="T10" fmla="*/ 24 w 40"/>
                  <a:gd name="T11" fmla="*/ 24 h 48"/>
                  <a:gd name="T12" fmla="*/ 19 w 40"/>
                  <a:gd name="T13" fmla="*/ 18 h 48"/>
                  <a:gd name="T14" fmla="*/ 14 w 40"/>
                  <a:gd name="T15" fmla="*/ 12 h 48"/>
                  <a:gd name="T16" fmla="*/ 8 w 40"/>
                  <a:gd name="T17" fmla="*/ 6 h 48"/>
                  <a:gd name="T18" fmla="*/ 5 w 40"/>
                  <a:gd name="T19" fmla="*/ 0 h 48"/>
                  <a:gd name="T20" fmla="*/ 0 w 40"/>
                  <a:gd name="T21" fmla="*/ 1 h 48"/>
                  <a:gd name="T22" fmla="*/ 5 w 40"/>
                  <a:gd name="T23" fmla="*/ 8 h 48"/>
                  <a:gd name="T24" fmla="*/ 10 w 40"/>
                  <a:gd name="T25" fmla="*/ 15 h 48"/>
                  <a:gd name="T26" fmla="*/ 15 w 40"/>
                  <a:gd name="T27" fmla="*/ 21 h 48"/>
                  <a:gd name="T28" fmla="*/ 21 w 40"/>
                  <a:gd name="T29" fmla="*/ 27 h 48"/>
                  <a:gd name="T30" fmla="*/ 25 w 40"/>
                  <a:gd name="T31" fmla="*/ 33 h 48"/>
                  <a:gd name="T32" fmla="*/ 30 w 40"/>
                  <a:gd name="T33" fmla="*/ 39 h 48"/>
                  <a:gd name="T34" fmla="*/ 33 w 40"/>
                  <a:gd name="T35" fmla="*/ 43 h 48"/>
                  <a:gd name="T36" fmla="*/ 35 w 40"/>
                  <a:gd name="T37" fmla="*/ 48 h 48"/>
                  <a:gd name="T38" fmla="*/ 35 w 40"/>
                  <a:gd name="T39" fmla="*/ 48 h 48"/>
                  <a:gd name="T40" fmla="*/ 40 w 40"/>
                  <a:gd name="T41" fmla="*/ 46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8"/>
                  <a:gd name="T65" fmla="*/ 40 w 4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8">
                    <a:moveTo>
                      <a:pt x="40" y="46"/>
                    </a:moveTo>
                    <a:lnTo>
                      <a:pt x="40" y="46"/>
                    </a:lnTo>
                    <a:lnTo>
                      <a:pt x="38" y="41"/>
                    </a:lnTo>
                    <a:lnTo>
                      <a:pt x="34" y="36"/>
                    </a:lnTo>
                    <a:lnTo>
                      <a:pt x="29" y="31"/>
                    </a:lnTo>
                    <a:lnTo>
                      <a:pt x="24" y="24"/>
                    </a:lnTo>
                    <a:lnTo>
                      <a:pt x="19" y="18"/>
                    </a:lnTo>
                    <a:lnTo>
                      <a:pt x="14" y="12"/>
                    </a:lnTo>
                    <a:lnTo>
                      <a:pt x="8" y="6"/>
                    </a:lnTo>
                    <a:lnTo>
                      <a:pt x="5" y="0"/>
                    </a:lnTo>
                    <a:lnTo>
                      <a:pt x="0" y="1"/>
                    </a:lnTo>
                    <a:lnTo>
                      <a:pt x="5" y="8"/>
                    </a:lnTo>
                    <a:lnTo>
                      <a:pt x="10" y="15"/>
                    </a:lnTo>
                    <a:lnTo>
                      <a:pt x="15" y="21"/>
                    </a:lnTo>
                    <a:lnTo>
                      <a:pt x="21" y="27"/>
                    </a:lnTo>
                    <a:lnTo>
                      <a:pt x="25" y="33"/>
                    </a:lnTo>
                    <a:lnTo>
                      <a:pt x="30" y="39"/>
                    </a:lnTo>
                    <a:lnTo>
                      <a:pt x="33" y="43"/>
                    </a:lnTo>
                    <a:lnTo>
                      <a:pt x="35" y="48"/>
                    </a:lnTo>
                    <a:lnTo>
                      <a:pt x="40"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69" name="Freeform 22">
                <a:extLst>
                  <a:ext uri="{FF2B5EF4-FFF2-40B4-BE49-F238E27FC236}">
                    <a16:creationId xmlns:a16="http://schemas.microsoft.com/office/drawing/2014/main" id="{1C2179F5-91EA-40A7-A584-AECB41F39C0E}"/>
                  </a:ext>
                </a:extLst>
              </p:cNvPr>
              <p:cNvSpPr>
                <a:spLocks/>
              </p:cNvSpPr>
              <p:nvPr/>
            </p:nvSpPr>
            <p:spPr bwMode="auto">
              <a:xfrm>
                <a:off x="669" y="947"/>
                <a:ext cx="15" cy="45"/>
              </a:xfrm>
              <a:custGeom>
                <a:avLst/>
                <a:gdLst>
                  <a:gd name="T0" fmla="*/ 15 w 15"/>
                  <a:gd name="T1" fmla="*/ 43 h 45"/>
                  <a:gd name="T2" fmla="*/ 15 w 15"/>
                  <a:gd name="T3" fmla="*/ 43 h 45"/>
                  <a:gd name="T4" fmla="*/ 14 w 15"/>
                  <a:gd name="T5" fmla="*/ 37 h 45"/>
                  <a:gd name="T6" fmla="*/ 12 w 15"/>
                  <a:gd name="T7" fmla="*/ 32 h 45"/>
                  <a:gd name="T8" fmla="*/ 12 w 15"/>
                  <a:gd name="T9" fmla="*/ 27 h 45"/>
                  <a:gd name="T10" fmla="*/ 11 w 15"/>
                  <a:gd name="T11" fmla="*/ 22 h 45"/>
                  <a:gd name="T12" fmla="*/ 9 w 15"/>
                  <a:gd name="T13" fmla="*/ 16 h 45"/>
                  <a:gd name="T14" fmla="*/ 8 w 15"/>
                  <a:gd name="T15" fmla="*/ 11 h 45"/>
                  <a:gd name="T16" fmla="*/ 7 w 15"/>
                  <a:gd name="T17" fmla="*/ 5 h 45"/>
                  <a:gd name="T18" fmla="*/ 5 w 15"/>
                  <a:gd name="T19" fmla="*/ 0 h 45"/>
                  <a:gd name="T20" fmla="*/ 0 w 15"/>
                  <a:gd name="T21" fmla="*/ 2 h 45"/>
                  <a:gd name="T22" fmla="*/ 3 w 15"/>
                  <a:gd name="T23" fmla="*/ 6 h 45"/>
                  <a:gd name="T24" fmla="*/ 4 w 15"/>
                  <a:gd name="T25" fmla="*/ 12 h 45"/>
                  <a:gd name="T26" fmla="*/ 5 w 15"/>
                  <a:gd name="T27" fmla="*/ 17 h 45"/>
                  <a:gd name="T28" fmla="*/ 6 w 15"/>
                  <a:gd name="T29" fmla="*/ 22 h 45"/>
                  <a:gd name="T30" fmla="*/ 6 w 15"/>
                  <a:gd name="T31" fmla="*/ 28 h 45"/>
                  <a:gd name="T32" fmla="*/ 7 w 15"/>
                  <a:gd name="T33" fmla="*/ 33 h 45"/>
                  <a:gd name="T34" fmla="*/ 9 w 15"/>
                  <a:gd name="T35" fmla="*/ 40 h 45"/>
                  <a:gd name="T36" fmla="*/ 11 w 15"/>
                  <a:gd name="T37" fmla="*/ 45 h 45"/>
                  <a:gd name="T38" fmla="*/ 11 w 15"/>
                  <a:gd name="T39" fmla="*/ 45 h 45"/>
                  <a:gd name="T40" fmla="*/ 15 w 15"/>
                  <a:gd name="T41" fmla="*/ 43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5"/>
                  <a:gd name="T65" fmla="*/ 15 w 15"/>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5">
                    <a:moveTo>
                      <a:pt x="15" y="43"/>
                    </a:moveTo>
                    <a:lnTo>
                      <a:pt x="15" y="43"/>
                    </a:lnTo>
                    <a:lnTo>
                      <a:pt x="14" y="37"/>
                    </a:lnTo>
                    <a:lnTo>
                      <a:pt x="12" y="32"/>
                    </a:lnTo>
                    <a:lnTo>
                      <a:pt x="12" y="27"/>
                    </a:lnTo>
                    <a:lnTo>
                      <a:pt x="11" y="22"/>
                    </a:lnTo>
                    <a:lnTo>
                      <a:pt x="9" y="16"/>
                    </a:lnTo>
                    <a:lnTo>
                      <a:pt x="8" y="11"/>
                    </a:lnTo>
                    <a:lnTo>
                      <a:pt x="7" y="5"/>
                    </a:lnTo>
                    <a:lnTo>
                      <a:pt x="5" y="0"/>
                    </a:lnTo>
                    <a:lnTo>
                      <a:pt x="0" y="2"/>
                    </a:lnTo>
                    <a:lnTo>
                      <a:pt x="3" y="6"/>
                    </a:lnTo>
                    <a:lnTo>
                      <a:pt x="4" y="12"/>
                    </a:lnTo>
                    <a:lnTo>
                      <a:pt x="5" y="17"/>
                    </a:lnTo>
                    <a:lnTo>
                      <a:pt x="6" y="22"/>
                    </a:lnTo>
                    <a:lnTo>
                      <a:pt x="6" y="28"/>
                    </a:lnTo>
                    <a:lnTo>
                      <a:pt x="7" y="33"/>
                    </a:lnTo>
                    <a:lnTo>
                      <a:pt x="9" y="40"/>
                    </a:lnTo>
                    <a:lnTo>
                      <a:pt x="11" y="45"/>
                    </a:lnTo>
                    <a:lnTo>
                      <a:pt x="15"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0" name="Freeform 23">
                <a:extLst>
                  <a:ext uri="{FF2B5EF4-FFF2-40B4-BE49-F238E27FC236}">
                    <a16:creationId xmlns:a16="http://schemas.microsoft.com/office/drawing/2014/main" id="{0F6F551D-4FB2-467A-B03C-DF4524D99716}"/>
                  </a:ext>
                </a:extLst>
              </p:cNvPr>
              <p:cNvSpPr>
                <a:spLocks/>
              </p:cNvSpPr>
              <p:nvPr/>
            </p:nvSpPr>
            <p:spPr bwMode="auto">
              <a:xfrm>
                <a:off x="680" y="990"/>
                <a:ext cx="18" cy="41"/>
              </a:xfrm>
              <a:custGeom>
                <a:avLst/>
                <a:gdLst>
                  <a:gd name="T0" fmla="*/ 18 w 18"/>
                  <a:gd name="T1" fmla="*/ 41 h 41"/>
                  <a:gd name="T2" fmla="*/ 18 w 18"/>
                  <a:gd name="T3" fmla="*/ 41 h 41"/>
                  <a:gd name="T4" fmla="*/ 18 w 18"/>
                  <a:gd name="T5" fmla="*/ 35 h 41"/>
                  <a:gd name="T6" fmla="*/ 18 w 18"/>
                  <a:gd name="T7" fmla="*/ 30 h 41"/>
                  <a:gd name="T8" fmla="*/ 17 w 18"/>
                  <a:gd name="T9" fmla="*/ 25 h 41"/>
                  <a:gd name="T10" fmla="*/ 14 w 18"/>
                  <a:gd name="T11" fmla="*/ 20 h 41"/>
                  <a:gd name="T12" fmla="*/ 12 w 18"/>
                  <a:gd name="T13" fmla="*/ 15 h 41"/>
                  <a:gd name="T14" fmla="*/ 9 w 18"/>
                  <a:gd name="T15" fmla="*/ 10 h 41"/>
                  <a:gd name="T16" fmla="*/ 6 w 18"/>
                  <a:gd name="T17" fmla="*/ 5 h 41"/>
                  <a:gd name="T18" fmla="*/ 4 w 18"/>
                  <a:gd name="T19" fmla="*/ 0 h 41"/>
                  <a:gd name="T20" fmla="*/ 0 w 18"/>
                  <a:gd name="T21" fmla="*/ 2 h 41"/>
                  <a:gd name="T22" fmla="*/ 2 w 18"/>
                  <a:gd name="T23" fmla="*/ 7 h 41"/>
                  <a:gd name="T24" fmla="*/ 5 w 18"/>
                  <a:gd name="T25" fmla="*/ 11 h 41"/>
                  <a:gd name="T26" fmla="*/ 8 w 18"/>
                  <a:gd name="T27" fmla="*/ 16 h 41"/>
                  <a:gd name="T28" fmla="*/ 10 w 18"/>
                  <a:gd name="T29" fmla="*/ 21 h 41"/>
                  <a:gd name="T30" fmla="*/ 12 w 18"/>
                  <a:gd name="T31" fmla="*/ 26 h 41"/>
                  <a:gd name="T32" fmla="*/ 13 w 18"/>
                  <a:gd name="T33" fmla="*/ 31 h 41"/>
                  <a:gd name="T34" fmla="*/ 13 w 18"/>
                  <a:gd name="T35" fmla="*/ 35 h 41"/>
                  <a:gd name="T36" fmla="*/ 13 w 18"/>
                  <a:gd name="T37" fmla="*/ 40 h 41"/>
                  <a:gd name="T38" fmla="*/ 13 w 18"/>
                  <a:gd name="T39" fmla="*/ 40 h 41"/>
                  <a:gd name="T40" fmla="*/ 18 w 18"/>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1"/>
                  <a:gd name="T65" fmla="*/ 18 w 18"/>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1">
                    <a:moveTo>
                      <a:pt x="18" y="41"/>
                    </a:moveTo>
                    <a:lnTo>
                      <a:pt x="18" y="41"/>
                    </a:lnTo>
                    <a:lnTo>
                      <a:pt x="18" y="35"/>
                    </a:lnTo>
                    <a:lnTo>
                      <a:pt x="18" y="30"/>
                    </a:lnTo>
                    <a:lnTo>
                      <a:pt x="17" y="25"/>
                    </a:lnTo>
                    <a:lnTo>
                      <a:pt x="14" y="20"/>
                    </a:lnTo>
                    <a:lnTo>
                      <a:pt x="12" y="15"/>
                    </a:lnTo>
                    <a:lnTo>
                      <a:pt x="9" y="10"/>
                    </a:lnTo>
                    <a:lnTo>
                      <a:pt x="6" y="5"/>
                    </a:lnTo>
                    <a:lnTo>
                      <a:pt x="4" y="0"/>
                    </a:lnTo>
                    <a:lnTo>
                      <a:pt x="0" y="2"/>
                    </a:lnTo>
                    <a:lnTo>
                      <a:pt x="2" y="7"/>
                    </a:lnTo>
                    <a:lnTo>
                      <a:pt x="5" y="11"/>
                    </a:lnTo>
                    <a:lnTo>
                      <a:pt x="8" y="16"/>
                    </a:lnTo>
                    <a:lnTo>
                      <a:pt x="10" y="21"/>
                    </a:lnTo>
                    <a:lnTo>
                      <a:pt x="12" y="26"/>
                    </a:lnTo>
                    <a:lnTo>
                      <a:pt x="13" y="31"/>
                    </a:lnTo>
                    <a:lnTo>
                      <a:pt x="13" y="35"/>
                    </a:lnTo>
                    <a:lnTo>
                      <a:pt x="13" y="40"/>
                    </a:lnTo>
                    <a:lnTo>
                      <a:pt x="18"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1" name="Freeform 24">
                <a:extLst>
                  <a:ext uri="{FF2B5EF4-FFF2-40B4-BE49-F238E27FC236}">
                    <a16:creationId xmlns:a16="http://schemas.microsoft.com/office/drawing/2014/main" id="{97222D24-F544-422D-B5F4-32B76711CC07}"/>
                  </a:ext>
                </a:extLst>
              </p:cNvPr>
              <p:cNvSpPr>
                <a:spLocks/>
              </p:cNvSpPr>
              <p:nvPr/>
            </p:nvSpPr>
            <p:spPr bwMode="auto">
              <a:xfrm>
                <a:off x="691" y="1030"/>
                <a:ext cx="9" cy="107"/>
              </a:xfrm>
              <a:custGeom>
                <a:avLst/>
                <a:gdLst>
                  <a:gd name="T0" fmla="*/ 7 w 9"/>
                  <a:gd name="T1" fmla="*/ 107 h 107"/>
                  <a:gd name="T2" fmla="*/ 8 w 9"/>
                  <a:gd name="T3" fmla="*/ 105 h 107"/>
                  <a:gd name="T4" fmla="*/ 7 w 9"/>
                  <a:gd name="T5" fmla="*/ 96 h 107"/>
                  <a:gd name="T6" fmla="*/ 6 w 9"/>
                  <a:gd name="T7" fmla="*/ 84 h 107"/>
                  <a:gd name="T8" fmla="*/ 6 w 9"/>
                  <a:gd name="T9" fmla="*/ 69 h 107"/>
                  <a:gd name="T10" fmla="*/ 4 w 9"/>
                  <a:gd name="T11" fmla="*/ 52 h 107"/>
                  <a:gd name="T12" fmla="*/ 4 w 9"/>
                  <a:gd name="T13" fmla="*/ 36 h 107"/>
                  <a:gd name="T14" fmla="*/ 4 w 9"/>
                  <a:gd name="T15" fmla="*/ 21 h 107"/>
                  <a:gd name="T16" fmla="*/ 6 w 9"/>
                  <a:gd name="T17" fmla="*/ 9 h 107"/>
                  <a:gd name="T18" fmla="*/ 7 w 9"/>
                  <a:gd name="T19" fmla="*/ 1 h 107"/>
                  <a:gd name="T20" fmla="*/ 2 w 9"/>
                  <a:gd name="T21" fmla="*/ 0 h 107"/>
                  <a:gd name="T22" fmla="*/ 1 w 9"/>
                  <a:gd name="T23" fmla="*/ 8 h 107"/>
                  <a:gd name="T24" fmla="*/ 0 w 9"/>
                  <a:gd name="T25" fmla="*/ 21 h 107"/>
                  <a:gd name="T26" fmla="*/ 0 w 9"/>
                  <a:gd name="T27" fmla="*/ 36 h 107"/>
                  <a:gd name="T28" fmla="*/ 0 w 9"/>
                  <a:gd name="T29" fmla="*/ 52 h 107"/>
                  <a:gd name="T30" fmla="*/ 0 w 9"/>
                  <a:gd name="T31" fmla="*/ 69 h 107"/>
                  <a:gd name="T32" fmla="*/ 1 w 9"/>
                  <a:gd name="T33" fmla="*/ 84 h 107"/>
                  <a:gd name="T34" fmla="*/ 2 w 9"/>
                  <a:gd name="T35" fmla="*/ 97 h 107"/>
                  <a:gd name="T36" fmla="*/ 3 w 9"/>
                  <a:gd name="T37" fmla="*/ 106 h 107"/>
                  <a:gd name="T38" fmla="*/ 4 w 9"/>
                  <a:gd name="T39" fmla="*/ 103 h 107"/>
                  <a:gd name="T40" fmla="*/ 7 w 9"/>
                  <a:gd name="T41" fmla="*/ 107 h 107"/>
                  <a:gd name="T42" fmla="*/ 9 w 9"/>
                  <a:gd name="T43" fmla="*/ 107 h 107"/>
                  <a:gd name="T44" fmla="*/ 8 w 9"/>
                  <a:gd name="T45" fmla="*/ 105 h 107"/>
                  <a:gd name="T46" fmla="*/ 7 w 9"/>
                  <a:gd name="T47" fmla="*/ 107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07"/>
                  <a:gd name="T74" fmla="*/ 9 w 9"/>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07">
                    <a:moveTo>
                      <a:pt x="7" y="107"/>
                    </a:moveTo>
                    <a:lnTo>
                      <a:pt x="8" y="105"/>
                    </a:lnTo>
                    <a:lnTo>
                      <a:pt x="7" y="96"/>
                    </a:lnTo>
                    <a:lnTo>
                      <a:pt x="6" y="84"/>
                    </a:lnTo>
                    <a:lnTo>
                      <a:pt x="6" y="69"/>
                    </a:lnTo>
                    <a:lnTo>
                      <a:pt x="4" y="52"/>
                    </a:lnTo>
                    <a:lnTo>
                      <a:pt x="4" y="36"/>
                    </a:lnTo>
                    <a:lnTo>
                      <a:pt x="4" y="21"/>
                    </a:lnTo>
                    <a:lnTo>
                      <a:pt x="6" y="9"/>
                    </a:lnTo>
                    <a:lnTo>
                      <a:pt x="7" y="1"/>
                    </a:lnTo>
                    <a:lnTo>
                      <a:pt x="2" y="0"/>
                    </a:lnTo>
                    <a:lnTo>
                      <a:pt x="1" y="8"/>
                    </a:lnTo>
                    <a:lnTo>
                      <a:pt x="0" y="21"/>
                    </a:lnTo>
                    <a:lnTo>
                      <a:pt x="0" y="36"/>
                    </a:lnTo>
                    <a:lnTo>
                      <a:pt x="0" y="52"/>
                    </a:lnTo>
                    <a:lnTo>
                      <a:pt x="0" y="69"/>
                    </a:lnTo>
                    <a:lnTo>
                      <a:pt x="1" y="84"/>
                    </a:lnTo>
                    <a:lnTo>
                      <a:pt x="2" y="97"/>
                    </a:lnTo>
                    <a:lnTo>
                      <a:pt x="3" y="106"/>
                    </a:lnTo>
                    <a:lnTo>
                      <a:pt x="4" y="103"/>
                    </a:lnTo>
                    <a:lnTo>
                      <a:pt x="7" y="107"/>
                    </a:lnTo>
                    <a:lnTo>
                      <a:pt x="9" y="107"/>
                    </a:lnTo>
                    <a:lnTo>
                      <a:pt x="8" y="105"/>
                    </a:lnTo>
                    <a:lnTo>
                      <a:pt x="7"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2" name="Freeform 25">
                <a:extLst>
                  <a:ext uri="{FF2B5EF4-FFF2-40B4-BE49-F238E27FC236}">
                    <a16:creationId xmlns:a16="http://schemas.microsoft.com/office/drawing/2014/main" id="{B55C1245-D4EC-49CA-B589-8CD54B0D2EC2}"/>
                  </a:ext>
                </a:extLst>
              </p:cNvPr>
              <p:cNvSpPr>
                <a:spLocks/>
              </p:cNvSpPr>
              <p:nvPr/>
            </p:nvSpPr>
            <p:spPr bwMode="auto">
              <a:xfrm>
                <a:off x="664" y="1133"/>
                <a:ext cx="34" cy="18"/>
              </a:xfrm>
              <a:custGeom>
                <a:avLst/>
                <a:gdLst>
                  <a:gd name="T0" fmla="*/ 1 w 34"/>
                  <a:gd name="T1" fmla="*/ 18 h 18"/>
                  <a:gd name="T2" fmla="*/ 1 w 34"/>
                  <a:gd name="T3" fmla="*/ 18 h 18"/>
                  <a:gd name="T4" fmla="*/ 34 w 34"/>
                  <a:gd name="T5" fmla="*/ 4 h 18"/>
                  <a:gd name="T6" fmla="*/ 31 w 34"/>
                  <a:gd name="T7" fmla="*/ 0 h 18"/>
                  <a:gd name="T8" fmla="*/ 0 w 34"/>
                  <a:gd name="T9" fmla="*/ 14 h 18"/>
                  <a:gd name="T10" fmla="*/ 0 w 34"/>
                  <a:gd name="T11" fmla="*/ 14 h 18"/>
                  <a:gd name="T12" fmla="*/ 1 w 34"/>
                  <a:gd name="T13" fmla="*/ 18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1" y="18"/>
                    </a:moveTo>
                    <a:lnTo>
                      <a:pt x="1" y="18"/>
                    </a:lnTo>
                    <a:lnTo>
                      <a:pt x="34" y="4"/>
                    </a:lnTo>
                    <a:lnTo>
                      <a:pt x="31" y="0"/>
                    </a:lnTo>
                    <a:lnTo>
                      <a:pt x="0" y="14"/>
                    </a:lnTo>
                    <a:lnTo>
                      <a:pt x="1"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3" name="Freeform 26">
                <a:extLst>
                  <a:ext uri="{FF2B5EF4-FFF2-40B4-BE49-F238E27FC236}">
                    <a16:creationId xmlns:a16="http://schemas.microsoft.com/office/drawing/2014/main" id="{A44ABC57-0DEB-4D8B-B239-6D78228D0331}"/>
                  </a:ext>
                </a:extLst>
              </p:cNvPr>
              <p:cNvSpPr>
                <a:spLocks/>
              </p:cNvSpPr>
              <p:nvPr/>
            </p:nvSpPr>
            <p:spPr bwMode="auto">
              <a:xfrm>
                <a:off x="466" y="1147"/>
                <a:ext cx="199" cy="86"/>
              </a:xfrm>
              <a:custGeom>
                <a:avLst/>
                <a:gdLst>
                  <a:gd name="T0" fmla="*/ 1 w 199"/>
                  <a:gd name="T1" fmla="*/ 86 h 86"/>
                  <a:gd name="T2" fmla="*/ 0 w 199"/>
                  <a:gd name="T3" fmla="*/ 86 h 86"/>
                  <a:gd name="T4" fmla="*/ 22 w 199"/>
                  <a:gd name="T5" fmla="*/ 83 h 86"/>
                  <a:gd name="T6" fmla="*/ 40 w 199"/>
                  <a:gd name="T7" fmla="*/ 80 h 86"/>
                  <a:gd name="T8" fmla="*/ 57 w 199"/>
                  <a:gd name="T9" fmla="*/ 76 h 86"/>
                  <a:gd name="T10" fmla="*/ 71 w 199"/>
                  <a:gd name="T11" fmla="*/ 71 h 86"/>
                  <a:gd name="T12" fmla="*/ 85 w 199"/>
                  <a:gd name="T13" fmla="*/ 67 h 86"/>
                  <a:gd name="T14" fmla="*/ 96 w 199"/>
                  <a:gd name="T15" fmla="*/ 62 h 86"/>
                  <a:gd name="T16" fmla="*/ 108 w 199"/>
                  <a:gd name="T17" fmla="*/ 56 h 86"/>
                  <a:gd name="T18" fmla="*/ 118 w 199"/>
                  <a:gd name="T19" fmla="*/ 50 h 86"/>
                  <a:gd name="T20" fmla="*/ 136 w 199"/>
                  <a:gd name="T21" fmla="*/ 39 h 86"/>
                  <a:gd name="T22" fmla="*/ 155 w 199"/>
                  <a:gd name="T23" fmla="*/ 28 h 86"/>
                  <a:gd name="T24" fmla="*/ 175 w 199"/>
                  <a:gd name="T25" fmla="*/ 16 h 86"/>
                  <a:gd name="T26" fmla="*/ 199 w 199"/>
                  <a:gd name="T27" fmla="*/ 4 h 86"/>
                  <a:gd name="T28" fmla="*/ 198 w 199"/>
                  <a:gd name="T29" fmla="*/ 0 h 86"/>
                  <a:gd name="T30" fmla="*/ 173 w 199"/>
                  <a:gd name="T31" fmla="*/ 13 h 86"/>
                  <a:gd name="T32" fmla="*/ 152 w 199"/>
                  <a:gd name="T33" fmla="*/ 24 h 86"/>
                  <a:gd name="T34" fmla="*/ 133 w 199"/>
                  <a:gd name="T35" fmla="*/ 36 h 86"/>
                  <a:gd name="T36" fmla="*/ 114 w 199"/>
                  <a:gd name="T37" fmla="*/ 47 h 86"/>
                  <a:gd name="T38" fmla="*/ 105 w 199"/>
                  <a:gd name="T39" fmla="*/ 52 h 86"/>
                  <a:gd name="T40" fmla="*/ 94 w 199"/>
                  <a:gd name="T41" fmla="*/ 57 h 86"/>
                  <a:gd name="T42" fmla="*/ 83 w 199"/>
                  <a:gd name="T43" fmla="*/ 63 h 86"/>
                  <a:gd name="T44" fmla="*/ 69 w 199"/>
                  <a:gd name="T45" fmla="*/ 67 h 86"/>
                  <a:gd name="T46" fmla="*/ 56 w 199"/>
                  <a:gd name="T47" fmla="*/ 72 h 86"/>
                  <a:gd name="T48" fmla="*/ 39 w 199"/>
                  <a:gd name="T49" fmla="*/ 75 h 86"/>
                  <a:gd name="T50" fmla="*/ 21 w 199"/>
                  <a:gd name="T51" fmla="*/ 79 h 86"/>
                  <a:gd name="T52" fmla="*/ 0 w 199"/>
                  <a:gd name="T53" fmla="*/ 82 h 86"/>
                  <a:gd name="T54" fmla="*/ 0 w 199"/>
                  <a:gd name="T55" fmla="*/ 82 h 86"/>
                  <a:gd name="T56" fmla="*/ 1 w 199"/>
                  <a:gd name="T57" fmla="*/ 86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9"/>
                  <a:gd name="T88" fmla="*/ 0 h 86"/>
                  <a:gd name="T89" fmla="*/ 199 w 199"/>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9" h="86">
                    <a:moveTo>
                      <a:pt x="1" y="86"/>
                    </a:moveTo>
                    <a:lnTo>
                      <a:pt x="0" y="86"/>
                    </a:lnTo>
                    <a:lnTo>
                      <a:pt x="22" y="83"/>
                    </a:lnTo>
                    <a:lnTo>
                      <a:pt x="40" y="80"/>
                    </a:lnTo>
                    <a:lnTo>
                      <a:pt x="57" y="76"/>
                    </a:lnTo>
                    <a:lnTo>
                      <a:pt x="71" y="71"/>
                    </a:lnTo>
                    <a:lnTo>
                      <a:pt x="85" y="67"/>
                    </a:lnTo>
                    <a:lnTo>
                      <a:pt x="96" y="62"/>
                    </a:lnTo>
                    <a:lnTo>
                      <a:pt x="108" y="56"/>
                    </a:lnTo>
                    <a:lnTo>
                      <a:pt x="118" y="50"/>
                    </a:lnTo>
                    <a:lnTo>
                      <a:pt x="136" y="39"/>
                    </a:lnTo>
                    <a:lnTo>
                      <a:pt x="155" y="28"/>
                    </a:lnTo>
                    <a:lnTo>
                      <a:pt x="175" y="16"/>
                    </a:lnTo>
                    <a:lnTo>
                      <a:pt x="199" y="4"/>
                    </a:lnTo>
                    <a:lnTo>
                      <a:pt x="198" y="0"/>
                    </a:lnTo>
                    <a:lnTo>
                      <a:pt x="173" y="13"/>
                    </a:lnTo>
                    <a:lnTo>
                      <a:pt x="152" y="24"/>
                    </a:lnTo>
                    <a:lnTo>
                      <a:pt x="133" y="36"/>
                    </a:lnTo>
                    <a:lnTo>
                      <a:pt x="114" y="47"/>
                    </a:lnTo>
                    <a:lnTo>
                      <a:pt x="105" y="52"/>
                    </a:lnTo>
                    <a:lnTo>
                      <a:pt x="94" y="57"/>
                    </a:lnTo>
                    <a:lnTo>
                      <a:pt x="83" y="63"/>
                    </a:lnTo>
                    <a:lnTo>
                      <a:pt x="69" y="67"/>
                    </a:lnTo>
                    <a:lnTo>
                      <a:pt x="56" y="72"/>
                    </a:lnTo>
                    <a:lnTo>
                      <a:pt x="39" y="75"/>
                    </a:lnTo>
                    <a:lnTo>
                      <a:pt x="21" y="79"/>
                    </a:lnTo>
                    <a:lnTo>
                      <a:pt x="0" y="82"/>
                    </a:lnTo>
                    <a:lnTo>
                      <a:pt x="1" y="8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4" name="Freeform 27">
                <a:extLst>
                  <a:ext uri="{FF2B5EF4-FFF2-40B4-BE49-F238E27FC236}">
                    <a16:creationId xmlns:a16="http://schemas.microsoft.com/office/drawing/2014/main" id="{7517FA44-3FBA-4E61-B79D-60A67FB4DC7E}"/>
                  </a:ext>
                </a:extLst>
              </p:cNvPr>
              <p:cNvSpPr>
                <a:spLocks/>
              </p:cNvSpPr>
              <p:nvPr/>
            </p:nvSpPr>
            <p:spPr bwMode="auto">
              <a:xfrm>
                <a:off x="435" y="1229"/>
                <a:ext cx="32" cy="21"/>
              </a:xfrm>
              <a:custGeom>
                <a:avLst/>
                <a:gdLst>
                  <a:gd name="T0" fmla="*/ 2 w 32"/>
                  <a:gd name="T1" fmla="*/ 21 h 21"/>
                  <a:gd name="T2" fmla="*/ 2 w 32"/>
                  <a:gd name="T3" fmla="*/ 21 h 21"/>
                  <a:gd name="T4" fmla="*/ 5 w 32"/>
                  <a:gd name="T5" fmla="*/ 19 h 21"/>
                  <a:gd name="T6" fmla="*/ 9 w 32"/>
                  <a:gd name="T7" fmla="*/ 16 h 21"/>
                  <a:gd name="T8" fmla="*/ 13 w 32"/>
                  <a:gd name="T9" fmla="*/ 14 h 21"/>
                  <a:gd name="T10" fmla="*/ 17 w 32"/>
                  <a:gd name="T11" fmla="*/ 11 h 21"/>
                  <a:gd name="T12" fmla="*/ 20 w 32"/>
                  <a:gd name="T13" fmla="*/ 9 h 21"/>
                  <a:gd name="T14" fmla="*/ 25 w 32"/>
                  <a:gd name="T15" fmla="*/ 7 h 21"/>
                  <a:gd name="T16" fmla="*/ 28 w 32"/>
                  <a:gd name="T17" fmla="*/ 5 h 21"/>
                  <a:gd name="T18" fmla="*/ 32 w 32"/>
                  <a:gd name="T19" fmla="*/ 4 h 21"/>
                  <a:gd name="T20" fmla="*/ 31 w 32"/>
                  <a:gd name="T21" fmla="*/ 0 h 21"/>
                  <a:gd name="T22" fmla="*/ 27 w 32"/>
                  <a:gd name="T23" fmla="*/ 1 h 21"/>
                  <a:gd name="T24" fmla="*/ 22 w 32"/>
                  <a:gd name="T25" fmla="*/ 3 h 21"/>
                  <a:gd name="T26" fmla="*/ 18 w 32"/>
                  <a:gd name="T27" fmla="*/ 5 h 21"/>
                  <a:gd name="T28" fmla="*/ 14 w 32"/>
                  <a:gd name="T29" fmla="*/ 8 h 21"/>
                  <a:gd name="T30" fmla="*/ 10 w 32"/>
                  <a:gd name="T31" fmla="*/ 10 h 21"/>
                  <a:gd name="T32" fmla="*/ 6 w 32"/>
                  <a:gd name="T33" fmla="*/ 13 h 21"/>
                  <a:gd name="T34" fmla="*/ 3 w 32"/>
                  <a:gd name="T35" fmla="*/ 16 h 21"/>
                  <a:gd name="T36" fmla="*/ 0 w 32"/>
                  <a:gd name="T37" fmla="*/ 18 h 21"/>
                  <a:gd name="T38" fmla="*/ 0 w 32"/>
                  <a:gd name="T39" fmla="*/ 18 h 21"/>
                  <a:gd name="T40" fmla="*/ 2 w 32"/>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21"/>
                  <a:gd name="T65" fmla="*/ 32 w 32"/>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21">
                    <a:moveTo>
                      <a:pt x="2" y="21"/>
                    </a:moveTo>
                    <a:lnTo>
                      <a:pt x="2" y="21"/>
                    </a:lnTo>
                    <a:lnTo>
                      <a:pt x="5" y="19"/>
                    </a:lnTo>
                    <a:lnTo>
                      <a:pt x="9" y="16"/>
                    </a:lnTo>
                    <a:lnTo>
                      <a:pt x="13" y="14"/>
                    </a:lnTo>
                    <a:lnTo>
                      <a:pt x="17" y="11"/>
                    </a:lnTo>
                    <a:lnTo>
                      <a:pt x="20" y="9"/>
                    </a:lnTo>
                    <a:lnTo>
                      <a:pt x="25" y="7"/>
                    </a:lnTo>
                    <a:lnTo>
                      <a:pt x="28" y="5"/>
                    </a:lnTo>
                    <a:lnTo>
                      <a:pt x="32" y="4"/>
                    </a:lnTo>
                    <a:lnTo>
                      <a:pt x="31" y="0"/>
                    </a:lnTo>
                    <a:lnTo>
                      <a:pt x="27" y="1"/>
                    </a:lnTo>
                    <a:lnTo>
                      <a:pt x="22" y="3"/>
                    </a:lnTo>
                    <a:lnTo>
                      <a:pt x="18" y="5"/>
                    </a:lnTo>
                    <a:lnTo>
                      <a:pt x="14" y="8"/>
                    </a:lnTo>
                    <a:lnTo>
                      <a:pt x="10" y="10"/>
                    </a:lnTo>
                    <a:lnTo>
                      <a:pt x="6" y="13"/>
                    </a:lnTo>
                    <a:lnTo>
                      <a:pt x="3" y="16"/>
                    </a:lnTo>
                    <a:lnTo>
                      <a:pt x="0" y="18"/>
                    </a:lnTo>
                    <a:lnTo>
                      <a:pt x="2"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5" name="Freeform 28">
                <a:extLst>
                  <a:ext uri="{FF2B5EF4-FFF2-40B4-BE49-F238E27FC236}">
                    <a16:creationId xmlns:a16="http://schemas.microsoft.com/office/drawing/2014/main" id="{6A636F2B-EA34-49F7-9B8F-ADA4E3C47091}"/>
                  </a:ext>
                </a:extLst>
              </p:cNvPr>
              <p:cNvSpPr>
                <a:spLocks/>
              </p:cNvSpPr>
              <p:nvPr/>
            </p:nvSpPr>
            <p:spPr bwMode="auto">
              <a:xfrm>
                <a:off x="393" y="1247"/>
                <a:ext cx="44" cy="44"/>
              </a:xfrm>
              <a:custGeom>
                <a:avLst/>
                <a:gdLst>
                  <a:gd name="T0" fmla="*/ 4 w 44"/>
                  <a:gd name="T1" fmla="*/ 44 h 44"/>
                  <a:gd name="T2" fmla="*/ 4 w 44"/>
                  <a:gd name="T3" fmla="*/ 44 h 44"/>
                  <a:gd name="T4" fmla="*/ 9 w 44"/>
                  <a:gd name="T5" fmla="*/ 39 h 44"/>
                  <a:gd name="T6" fmla="*/ 13 w 44"/>
                  <a:gd name="T7" fmla="*/ 34 h 44"/>
                  <a:gd name="T8" fmla="*/ 19 w 44"/>
                  <a:gd name="T9" fmla="*/ 28 h 44"/>
                  <a:gd name="T10" fmla="*/ 24 w 44"/>
                  <a:gd name="T11" fmla="*/ 23 h 44"/>
                  <a:gd name="T12" fmla="*/ 28 w 44"/>
                  <a:gd name="T13" fmla="*/ 18 h 44"/>
                  <a:gd name="T14" fmla="*/ 34 w 44"/>
                  <a:gd name="T15" fmla="*/ 13 h 44"/>
                  <a:gd name="T16" fmla="*/ 38 w 44"/>
                  <a:gd name="T17" fmla="*/ 8 h 44"/>
                  <a:gd name="T18" fmla="*/ 44 w 44"/>
                  <a:gd name="T19" fmla="*/ 3 h 44"/>
                  <a:gd name="T20" fmla="*/ 42 w 44"/>
                  <a:gd name="T21" fmla="*/ 0 h 44"/>
                  <a:gd name="T22" fmla="*/ 35 w 44"/>
                  <a:gd name="T23" fmla="*/ 5 h 44"/>
                  <a:gd name="T24" fmla="*/ 30 w 44"/>
                  <a:gd name="T25" fmla="*/ 10 h 44"/>
                  <a:gd name="T26" fmla="*/ 25 w 44"/>
                  <a:gd name="T27" fmla="*/ 15 h 44"/>
                  <a:gd name="T28" fmla="*/ 20 w 44"/>
                  <a:gd name="T29" fmla="*/ 21 h 44"/>
                  <a:gd name="T30" fmla="*/ 15 w 44"/>
                  <a:gd name="T31" fmla="*/ 26 h 44"/>
                  <a:gd name="T32" fmla="*/ 10 w 44"/>
                  <a:gd name="T33" fmla="*/ 31 h 44"/>
                  <a:gd name="T34" fmla="*/ 6 w 44"/>
                  <a:gd name="T35" fmla="*/ 36 h 44"/>
                  <a:gd name="T36" fmla="*/ 0 w 44"/>
                  <a:gd name="T37" fmla="*/ 41 h 44"/>
                  <a:gd name="T38" fmla="*/ 0 w 44"/>
                  <a:gd name="T39" fmla="*/ 41 h 44"/>
                  <a:gd name="T40" fmla="*/ 4 w 44"/>
                  <a:gd name="T41" fmla="*/ 4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4" y="44"/>
                    </a:moveTo>
                    <a:lnTo>
                      <a:pt x="4" y="44"/>
                    </a:lnTo>
                    <a:lnTo>
                      <a:pt x="9" y="39"/>
                    </a:lnTo>
                    <a:lnTo>
                      <a:pt x="13" y="34"/>
                    </a:lnTo>
                    <a:lnTo>
                      <a:pt x="19" y="28"/>
                    </a:lnTo>
                    <a:lnTo>
                      <a:pt x="24" y="23"/>
                    </a:lnTo>
                    <a:lnTo>
                      <a:pt x="28" y="18"/>
                    </a:lnTo>
                    <a:lnTo>
                      <a:pt x="34" y="13"/>
                    </a:lnTo>
                    <a:lnTo>
                      <a:pt x="38" y="8"/>
                    </a:lnTo>
                    <a:lnTo>
                      <a:pt x="44" y="3"/>
                    </a:lnTo>
                    <a:lnTo>
                      <a:pt x="42" y="0"/>
                    </a:lnTo>
                    <a:lnTo>
                      <a:pt x="35" y="5"/>
                    </a:lnTo>
                    <a:lnTo>
                      <a:pt x="30" y="10"/>
                    </a:lnTo>
                    <a:lnTo>
                      <a:pt x="25" y="15"/>
                    </a:lnTo>
                    <a:lnTo>
                      <a:pt x="20" y="21"/>
                    </a:lnTo>
                    <a:lnTo>
                      <a:pt x="15" y="26"/>
                    </a:lnTo>
                    <a:lnTo>
                      <a:pt x="10" y="31"/>
                    </a:lnTo>
                    <a:lnTo>
                      <a:pt x="6" y="36"/>
                    </a:lnTo>
                    <a:lnTo>
                      <a:pt x="0" y="41"/>
                    </a:lnTo>
                    <a:lnTo>
                      <a:pt x="4"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6" name="Freeform 29">
                <a:extLst>
                  <a:ext uri="{FF2B5EF4-FFF2-40B4-BE49-F238E27FC236}">
                    <a16:creationId xmlns:a16="http://schemas.microsoft.com/office/drawing/2014/main" id="{75A689B3-64AE-4402-8CA2-35D94B170E9A}"/>
                  </a:ext>
                </a:extLst>
              </p:cNvPr>
              <p:cNvSpPr>
                <a:spLocks/>
              </p:cNvSpPr>
              <p:nvPr/>
            </p:nvSpPr>
            <p:spPr bwMode="auto">
              <a:xfrm>
                <a:off x="366" y="1288"/>
                <a:ext cx="31" cy="49"/>
              </a:xfrm>
              <a:custGeom>
                <a:avLst/>
                <a:gdLst>
                  <a:gd name="T0" fmla="*/ 4 w 31"/>
                  <a:gd name="T1" fmla="*/ 49 h 49"/>
                  <a:gd name="T2" fmla="*/ 4 w 31"/>
                  <a:gd name="T3" fmla="*/ 49 h 49"/>
                  <a:gd name="T4" fmla="*/ 7 w 31"/>
                  <a:gd name="T5" fmla="*/ 42 h 49"/>
                  <a:gd name="T6" fmla="*/ 9 w 31"/>
                  <a:gd name="T7" fmla="*/ 36 h 49"/>
                  <a:gd name="T8" fmla="*/ 12 w 31"/>
                  <a:gd name="T9" fmla="*/ 30 h 49"/>
                  <a:gd name="T10" fmla="*/ 15 w 31"/>
                  <a:gd name="T11" fmla="*/ 24 h 49"/>
                  <a:gd name="T12" fmla="*/ 18 w 31"/>
                  <a:gd name="T13" fmla="*/ 19 h 49"/>
                  <a:gd name="T14" fmla="*/ 22 w 31"/>
                  <a:gd name="T15" fmla="*/ 13 h 49"/>
                  <a:gd name="T16" fmla="*/ 26 w 31"/>
                  <a:gd name="T17" fmla="*/ 8 h 49"/>
                  <a:gd name="T18" fmla="*/ 31 w 31"/>
                  <a:gd name="T19" fmla="*/ 3 h 49"/>
                  <a:gd name="T20" fmla="*/ 27 w 31"/>
                  <a:gd name="T21" fmla="*/ 0 h 49"/>
                  <a:gd name="T22" fmla="*/ 22 w 31"/>
                  <a:gd name="T23" fmla="*/ 6 h 49"/>
                  <a:gd name="T24" fmla="*/ 18 w 31"/>
                  <a:gd name="T25" fmla="*/ 11 h 49"/>
                  <a:gd name="T26" fmla="*/ 15 w 31"/>
                  <a:gd name="T27" fmla="*/ 16 h 49"/>
                  <a:gd name="T28" fmla="*/ 11 w 31"/>
                  <a:gd name="T29" fmla="*/ 22 h 49"/>
                  <a:gd name="T30" fmla="*/ 8 w 31"/>
                  <a:gd name="T31" fmla="*/ 28 h 49"/>
                  <a:gd name="T32" fmla="*/ 5 w 31"/>
                  <a:gd name="T33" fmla="*/ 35 h 49"/>
                  <a:gd name="T34" fmla="*/ 2 w 31"/>
                  <a:gd name="T35" fmla="*/ 41 h 49"/>
                  <a:gd name="T36" fmla="*/ 0 w 31"/>
                  <a:gd name="T37" fmla="*/ 48 h 49"/>
                  <a:gd name="T38" fmla="*/ 0 w 31"/>
                  <a:gd name="T39" fmla="*/ 48 h 49"/>
                  <a:gd name="T40" fmla="*/ 4 w 31"/>
                  <a:gd name="T41" fmla="*/ 49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49"/>
                  <a:gd name="T65" fmla="*/ 31 w 3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49">
                    <a:moveTo>
                      <a:pt x="4" y="49"/>
                    </a:moveTo>
                    <a:lnTo>
                      <a:pt x="4" y="49"/>
                    </a:lnTo>
                    <a:lnTo>
                      <a:pt x="7" y="42"/>
                    </a:lnTo>
                    <a:lnTo>
                      <a:pt x="9" y="36"/>
                    </a:lnTo>
                    <a:lnTo>
                      <a:pt x="12" y="30"/>
                    </a:lnTo>
                    <a:lnTo>
                      <a:pt x="15" y="24"/>
                    </a:lnTo>
                    <a:lnTo>
                      <a:pt x="18" y="19"/>
                    </a:lnTo>
                    <a:lnTo>
                      <a:pt x="22" y="13"/>
                    </a:lnTo>
                    <a:lnTo>
                      <a:pt x="26" y="8"/>
                    </a:lnTo>
                    <a:lnTo>
                      <a:pt x="31" y="3"/>
                    </a:lnTo>
                    <a:lnTo>
                      <a:pt x="27" y="0"/>
                    </a:lnTo>
                    <a:lnTo>
                      <a:pt x="22" y="6"/>
                    </a:lnTo>
                    <a:lnTo>
                      <a:pt x="18" y="11"/>
                    </a:lnTo>
                    <a:lnTo>
                      <a:pt x="15" y="16"/>
                    </a:lnTo>
                    <a:lnTo>
                      <a:pt x="11" y="22"/>
                    </a:lnTo>
                    <a:lnTo>
                      <a:pt x="8" y="28"/>
                    </a:lnTo>
                    <a:lnTo>
                      <a:pt x="5" y="35"/>
                    </a:lnTo>
                    <a:lnTo>
                      <a:pt x="2" y="41"/>
                    </a:lnTo>
                    <a:lnTo>
                      <a:pt x="0" y="48"/>
                    </a:lnTo>
                    <a:lnTo>
                      <a:pt x="4" y="4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7" name="Freeform 30">
                <a:extLst>
                  <a:ext uri="{FF2B5EF4-FFF2-40B4-BE49-F238E27FC236}">
                    <a16:creationId xmlns:a16="http://schemas.microsoft.com/office/drawing/2014/main" id="{1F1258A8-0611-4409-A02E-6D66B7592D70}"/>
                  </a:ext>
                </a:extLst>
              </p:cNvPr>
              <p:cNvSpPr>
                <a:spLocks/>
              </p:cNvSpPr>
              <p:nvPr/>
            </p:nvSpPr>
            <p:spPr bwMode="auto">
              <a:xfrm>
                <a:off x="358" y="1336"/>
                <a:ext cx="12" cy="72"/>
              </a:xfrm>
              <a:custGeom>
                <a:avLst/>
                <a:gdLst>
                  <a:gd name="T0" fmla="*/ 4 w 12"/>
                  <a:gd name="T1" fmla="*/ 72 h 72"/>
                  <a:gd name="T2" fmla="*/ 4 w 12"/>
                  <a:gd name="T3" fmla="*/ 72 h 72"/>
                  <a:gd name="T4" fmla="*/ 4 w 12"/>
                  <a:gd name="T5" fmla="*/ 63 h 72"/>
                  <a:gd name="T6" fmla="*/ 4 w 12"/>
                  <a:gd name="T7" fmla="*/ 54 h 72"/>
                  <a:gd name="T8" fmla="*/ 6 w 12"/>
                  <a:gd name="T9" fmla="*/ 45 h 72"/>
                  <a:gd name="T10" fmla="*/ 6 w 12"/>
                  <a:gd name="T11" fmla="*/ 35 h 72"/>
                  <a:gd name="T12" fmla="*/ 7 w 12"/>
                  <a:gd name="T13" fmla="*/ 26 h 72"/>
                  <a:gd name="T14" fmla="*/ 8 w 12"/>
                  <a:gd name="T15" fmla="*/ 18 h 72"/>
                  <a:gd name="T16" fmla="*/ 10 w 12"/>
                  <a:gd name="T17" fmla="*/ 9 h 72"/>
                  <a:gd name="T18" fmla="*/ 12 w 12"/>
                  <a:gd name="T19" fmla="*/ 1 h 72"/>
                  <a:gd name="T20" fmla="*/ 8 w 12"/>
                  <a:gd name="T21" fmla="*/ 0 h 72"/>
                  <a:gd name="T22" fmla="*/ 6 w 12"/>
                  <a:gd name="T23" fmla="*/ 8 h 72"/>
                  <a:gd name="T24" fmla="*/ 3 w 12"/>
                  <a:gd name="T25" fmla="*/ 17 h 72"/>
                  <a:gd name="T26" fmla="*/ 2 w 12"/>
                  <a:gd name="T27" fmla="*/ 26 h 72"/>
                  <a:gd name="T28" fmla="*/ 1 w 12"/>
                  <a:gd name="T29" fmla="*/ 34 h 72"/>
                  <a:gd name="T30" fmla="*/ 0 w 12"/>
                  <a:gd name="T31" fmla="*/ 44 h 72"/>
                  <a:gd name="T32" fmla="*/ 0 w 12"/>
                  <a:gd name="T33" fmla="*/ 54 h 72"/>
                  <a:gd name="T34" fmla="*/ 0 w 12"/>
                  <a:gd name="T35" fmla="*/ 63 h 72"/>
                  <a:gd name="T36" fmla="*/ 0 w 12"/>
                  <a:gd name="T37" fmla="*/ 72 h 72"/>
                  <a:gd name="T38" fmla="*/ 0 w 12"/>
                  <a:gd name="T39" fmla="*/ 72 h 72"/>
                  <a:gd name="T40" fmla="*/ 4 w 12"/>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2"/>
                  <a:gd name="T65" fmla="*/ 12 w 1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2">
                    <a:moveTo>
                      <a:pt x="4" y="72"/>
                    </a:moveTo>
                    <a:lnTo>
                      <a:pt x="4" y="72"/>
                    </a:lnTo>
                    <a:lnTo>
                      <a:pt x="4" y="63"/>
                    </a:lnTo>
                    <a:lnTo>
                      <a:pt x="4" y="54"/>
                    </a:lnTo>
                    <a:lnTo>
                      <a:pt x="6" y="45"/>
                    </a:lnTo>
                    <a:lnTo>
                      <a:pt x="6" y="35"/>
                    </a:lnTo>
                    <a:lnTo>
                      <a:pt x="7" y="26"/>
                    </a:lnTo>
                    <a:lnTo>
                      <a:pt x="8" y="18"/>
                    </a:lnTo>
                    <a:lnTo>
                      <a:pt x="10" y="9"/>
                    </a:lnTo>
                    <a:lnTo>
                      <a:pt x="12" y="1"/>
                    </a:lnTo>
                    <a:lnTo>
                      <a:pt x="8" y="0"/>
                    </a:lnTo>
                    <a:lnTo>
                      <a:pt x="6" y="8"/>
                    </a:lnTo>
                    <a:lnTo>
                      <a:pt x="3" y="17"/>
                    </a:lnTo>
                    <a:lnTo>
                      <a:pt x="2" y="26"/>
                    </a:lnTo>
                    <a:lnTo>
                      <a:pt x="1" y="34"/>
                    </a:lnTo>
                    <a:lnTo>
                      <a:pt x="0" y="44"/>
                    </a:lnTo>
                    <a:lnTo>
                      <a:pt x="0" y="54"/>
                    </a:lnTo>
                    <a:lnTo>
                      <a:pt x="0" y="63"/>
                    </a:lnTo>
                    <a:lnTo>
                      <a:pt x="0" y="72"/>
                    </a:lnTo>
                    <a:lnTo>
                      <a:pt x="4"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8" name="Freeform 31">
                <a:extLst>
                  <a:ext uri="{FF2B5EF4-FFF2-40B4-BE49-F238E27FC236}">
                    <a16:creationId xmlns:a16="http://schemas.microsoft.com/office/drawing/2014/main" id="{7AA0EF55-8692-4C90-B46E-55C916325356}"/>
                  </a:ext>
                </a:extLst>
              </p:cNvPr>
              <p:cNvSpPr>
                <a:spLocks/>
              </p:cNvSpPr>
              <p:nvPr/>
            </p:nvSpPr>
            <p:spPr bwMode="auto">
              <a:xfrm>
                <a:off x="358" y="1408"/>
                <a:ext cx="13" cy="82"/>
              </a:xfrm>
              <a:custGeom>
                <a:avLst/>
                <a:gdLst>
                  <a:gd name="T0" fmla="*/ 13 w 13"/>
                  <a:gd name="T1" fmla="*/ 81 h 82"/>
                  <a:gd name="T2" fmla="*/ 13 w 13"/>
                  <a:gd name="T3" fmla="*/ 81 h 82"/>
                  <a:gd name="T4" fmla="*/ 12 w 13"/>
                  <a:gd name="T5" fmla="*/ 70 h 82"/>
                  <a:gd name="T6" fmla="*/ 11 w 13"/>
                  <a:gd name="T7" fmla="*/ 60 h 82"/>
                  <a:gd name="T8" fmla="*/ 9 w 13"/>
                  <a:gd name="T9" fmla="*/ 51 h 82"/>
                  <a:gd name="T10" fmla="*/ 8 w 13"/>
                  <a:gd name="T11" fmla="*/ 41 h 82"/>
                  <a:gd name="T12" fmla="*/ 7 w 13"/>
                  <a:gd name="T13" fmla="*/ 31 h 82"/>
                  <a:gd name="T14" fmla="*/ 6 w 13"/>
                  <a:gd name="T15" fmla="*/ 20 h 82"/>
                  <a:gd name="T16" fmla="*/ 6 w 13"/>
                  <a:gd name="T17" fmla="*/ 10 h 82"/>
                  <a:gd name="T18" fmla="*/ 4 w 13"/>
                  <a:gd name="T19" fmla="*/ 0 h 82"/>
                  <a:gd name="T20" fmla="*/ 0 w 13"/>
                  <a:gd name="T21" fmla="*/ 0 h 82"/>
                  <a:gd name="T22" fmla="*/ 0 w 13"/>
                  <a:gd name="T23" fmla="*/ 10 h 82"/>
                  <a:gd name="T24" fmla="*/ 1 w 13"/>
                  <a:gd name="T25" fmla="*/ 20 h 82"/>
                  <a:gd name="T26" fmla="*/ 2 w 13"/>
                  <a:gd name="T27" fmla="*/ 31 h 82"/>
                  <a:gd name="T28" fmla="*/ 3 w 13"/>
                  <a:gd name="T29" fmla="*/ 41 h 82"/>
                  <a:gd name="T30" fmla="*/ 4 w 13"/>
                  <a:gd name="T31" fmla="*/ 51 h 82"/>
                  <a:gd name="T32" fmla="*/ 6 w 13"/>
                  <a:gd name="T33" fmla="*/ 61 h 82"/>
                  <a:gd name="T34" fmla="*/ 8 w 13"/>
                  <a:gd name="T35" fmla="*/ 71 h 82"/>
                  <a:gd name="T36" fmla="*/ 9 w 13"/>
                  <a:gd name="T37" fmla="*/ 82 h 82"/>
                  <a:gd name="T38" fmla="*/ 9 w 13"/>
                  <a:gd name="T39" fmla="*/ 82 h 82"/>
                  <a:gd name="T40" fmla="*/ 13 w 13"/>
                  <a:gd name="T41" fmla="*/ 81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13" y="81"/>
                    </a:moveTo>
                    <a:lnTo>
                      <a:pt x="13" y="81"/>
                    </a:lnTo>
                    <a:lnTo>
                      <a:pt x="12" y="70"/>
                    </a:lnTo>
                    <a:lnTo>
                      <a:pt x="11" y="60"/>
                    </a:lnTo>
                    <a:lnTo>
                      <a:pt x="9" y="51"/>
                    </a:lnTo>
                    <a:lnTo>
                      <a:pt x="8" y="41"/>
                    </a:lnTo>
                    <a:lnTo>
                      <a:pt x="7" y="31"/>
                    </a:lnTo>
                    <a:lnTo>
                      <a:pt x="6" y="20"/>
                    </a:lnTo>
                    <a:lnTo>
                      <a:pt x="6" y="10"/>
                    </a:lnTo>
                    <a:lnTo>
                      <a:pt x="4" y="0"/>
                    </a:lnTo>
                    <a:lnTo>
                      <a:pt x="0" y="0"/>
                    </a:lnTo>
                    <a:lnTo>
                      <a:pt x="0" y="10"/>
                    </a:lnTo>
                    <a:lnTo>
                      <a:pt x="1" y="20"/>
                    </a:lnTo>
                    <a:lnTo>
                      <a:pt x="2" y="31"/>
                    </a:lnTo>
                    <a:lnTo>
                      <a:pt x="3" y="41"/>
                    </a:lnTo>
                    <a:lnTo>
                      <a:pt x="4" y="51"/>
                    </a:lnTo>
                    <a:lnTo>
                      <a:pt x="6" y="61"/>
                    </a:lnTo>
                    <a:lnTo>
                      <a:pt x="8" y="71"/>
                    </a:lnTo>
                    <a:lnTo>
                      <a:pt x="9" y="82"/>
                    </a:lnTo>
                    <a:lnTo>
                      <a:pt x="13" y="8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79" name="Freeform 32">
                <a:extLst>
                  <a:ext uri="{FF2B5EF4-FFF2-40B4-BE49-F238E27FC236}">
                    <a16:creationId xmlns:a16="http://schemas.microsoft.com/office/drawing/2014/main" id="{A7C02D62-3443-4B21-9F10-0A525484F59E}"/>
                  </a:ext>
                </a:extLst>
              </p:cNvPr>
              <p:cNvSpPr>
                <a:spLocks/>
              </p:cNvSpPr>
              <p:nvPr/>
            </p:nvSpPr>
            <p:spPr bwMode="auto">
              <a:xfrm>
                <a:off x="350" y="1489"/>
                <a:ext cx="23" cy="120"/>
              </a:xfrm>
              <a:custGeom>
                <a:avLst/>
                <a:gdLst>
                  <a:gd name="T0" fmla="*/ 5 w 23"/>
                  <a:gd name="T1" fmla="*/ 119 h 120"/>
                  <a:gd name="T2" fmla="*/ 5 w 23"/>
                  <a:gd name="T3" fmla="*/ 120 h 120"/>
                  <a:gd name="T4" fmla="*/ 8 w 23"/>
                  <a:gd name="T5" fmla="*/ 103 h 120"/>
                  <a:gd name="T6" fmla="*/ 11 w 23"/>
                  <a:gd name="T7" fmla="*/ 86 h 120"/>
                  <a:gd name="T8" fmla="*/ 15 w 23"/>
                  <a:gd name="T9" fmla="*/ 69 h 120"/>
                  <a:gd name="T10" fmla="*/ 17 w 23"/>
                  <a:gd name="T11" fmla="*/ 52 h 120"/>
                  <a:gd name="T12" fmla="*/ 20 w 23"/>
                  <a:gd name="T13" fmla="*/ 36 h 120"/>
                  <a:gd name="T14" fmla="*/ 21 w 23"/>
                  <a:gd name="T15" fmla="*/ 22 h 120"/>
                  <a:gd name="T16" fmla="*/ 23 w 23"/>
                  <a:gd name="T17" fmla="*/ 10 h 120"/>
                  <a:gd name="T18" fmla="*/ 21 w 23"/>
                  <a:gd name="T19" fmla="*/ 0 h 120"/>
                  <a:gd name="T20" fmla="*/ 17 w 23"/>
                  <a:gd name="T21" fmla="*/ 1 h 120"/>
                  <a:gd name="T22" fmla="*/ 17 w 23"/>
                  <a:gd name="T23" fmla="*/ 10 h 120"/>
                  <a:gd name="T24" fmla="*/ 17 w 23"/>
                  <a:gd name="T25" fmla="*/ 21 h 120"/>
                  <a:gd name="T26" fmla="*/ 15 w 23"/>
                  <a:gd name="T27" fmla="*/ 35 h 120"/>
                  <a:gd name="T28" fmla="*/ 12 w 23"/>
                  <a:gd name="T29" fmla="*/ 52 h 120"/>
                  <a:gd name="T30" fmla="*/ 10 w 23"/>
                  <a:gd name="T31" fmla="*/ 68 h 120"/>
                  <a:gd name="T32" fmla="*/ 7 w 23"/>
                  <a:gd name="T33" fmla="*/ 85 h 120"/>
                  <a:gd name="T34" fmla="*/ 3 w 23"/>
                  <a:gd name="T35" fmla="*/ 102 h 120"/>
                  <a:gd name="T36" fmla="*/ 0 w 23"/>
                  <a:gd name="T37" fmla="*/ 119 h 120"/>
                  <a:gd name="T38" fmla="*/ 0 w 23"/>
                  <a:gd name="T39" fmla="*/ 119 h 120"/>
                  <a:gd name="T40" fmla="*/ 5 w 23"/>
                  <a:gd name="T41" fmla="*/ 119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20"/>
                  <a:gd name="T65" fmla="*/ 23 w 23"/>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20">
                    <a:moveTo>
                      <a:pt x="5" y="119"/>
                    </a:moveTo>
                    <a:lnTo>
                      <a:pt x="5" y="120"/>
                    </a:lnTo>
                    <a:lnTo>
                      <a:pt x="8" y="103"/>
                    </a:lnTo>
                    <a:lnTo>
                      <a:pt x="11" y="86"/>
                    </a:lnTo>
                    <a:lnTo>
                      <a:pt x="15" y="69"/>
                    </a:lnTo>
                    <a:lnTo>
                      <a:pt x="17" y="52"/>
                    </a:lnTo>
                    <a:lnTo>
                      <a:pt x="20" y="36"/>
                    </a:lnTo>
                    <a:lnTo>
                      <a:pt x="21" y="22"/>
                    </a:lnTo>
                    <a:lnTo>
                      <a:pt x="23" y="10"/>
                    </a:lnTo>
                    <a:lnTo>
                      <a:pt x="21" y="0"/>
                    </a:lnTo>
                    <a:lnTo>
                      <a:pt x="17" y="1"/>
                    </a:lnTo>
                    <a:lnTo>
                      <a:pt x="17" y="10"/>
                    </a:lnTo>
                    <a:lnTo>
                      <a:pt x="17" y="21"/>
                    </a:lnTo>
                    <a:lnTo>
                      <a:pt x="15" y="35"/>
                    </a:lnTo>
                    <a:lnTo>
                      <a:pt x="12" y="52"/>
                    </a:lnTo>
                    <a:lnTo>
                      <a:pt x="10" y="68"/>
                    </a:lnTo>
                    <a:lnTo>
                      <a:pt x="7" y="85"/>
                    </a:lnTo>
                    <a:lnTo>
                      <a:pt x="3" y="102"/>
                    </a:lnTo>
                    <a:lnTo>
                      <a:pt x="0" y="119"/>
                    </a:lnTo>
                    <a:lnTo>
                      <a:pt x="5"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0" name="Freeform 33">
                <a:extLst>
                  <a:ext uri="{FF2B5EF4-FFF2-40B4-BE49-F238E27FC236}">
                    <a16:creationId xmlns:a16="http://schemas.microsoft.com/office/drawing/2014/main" id="{A60BF1F5-F797-4F3B-949D-52C93CB52865}"/>
                  </a:ext>
                </a:extLst>
              </p:cNvPr>
              <p:cNvSpPr>
                <a:spLocks/>
              </p:cNvSpPr>
              <p:nvPr/>
            </p:nvSpPr>
            <p:spPr bwMode="auto">
              <a:xfrm>
                <a:off x="347" y="1608"/>
                <a:ext cx="8" cy="50"/>
              </a:xfrm>
              <a:custGeom>
                <a:avLst/>
                <a:gdLst>
                  <a:gd name="T0" fmla="*/ 4 w 8"/>
                  <a:gd name="T1" fmla="*/ 50 h 50"/>
                  <a:gd name="T2" fmla="*/ 4 w 8"/>
                  <a:gd name="T3" fmla="*/ 50 h 50"/>
                  <a:gd name="T4" fmla="*/ 4 w 8"/>
                  <a:gd name="T5" fmla="*/ 44 h 50"/>
                  <a:gd name="T6" fmla="*/ 5 w 8"/>
                  <a:gd name="T7" fmla="*/ 36 h 50"/>
                  <a:gd name="T8" fmla="*/ 5 w 8"/>
                  <a:gd name="T9" fmla="*/ 30 h 50"/>
                  <a:gd name="T10" fmla="*/ 5 w 8"/>
                  <a:gd name="T11" fmla="*/ 24 h 50"/>
                  <a:gd name="T12" fmla="*/ 6 w 8"/>
                  <a:gd name="T13" fmla="*/ 18 h 50"/>
                  <a:gd name="T14" fmla="*/ 6 w 8"/>
                  <a:gd name="T15" fmla="*/ 12 h 50"/>
                  <a:gd name="T16" fmla="*/ 8 w 8"/>
                  <a:gd name="T17" fmla="*/ 6 h 50"/>
                  <a:gd name="T18" fmla="*/ 8 w 8"/>
                  <a:gd name="T19" fmla="*/ 0 h 50"/>
                  <a:gd name="T20" fmla="*/ 3 w 8"/>
                  <a:gd name="T21" fmla="*/ 0 h 50"/>
                  <a:gd name="T22" fmla="*/ 2 w 8"/>
                  <a:gd name="T23" fmla="*/ 6 h 50"/>
                  <a:gd name="T24" fmla="*/ 2 w 8"/>
                  <a:gd name="T25" fmla="*/ 12 h 50"/>
                  <a:gd name="T26" fmla="*/ 1 w 8"/>
                  <a:gd name="T27" fmla="*/ 18 h 50"/>
                  <a:gd name="T28" fmla="*/ 1 w 8"/>
                  <a:gd name="T29" fmla="*/ 24 h 50"/>
                  <a:gd name="T30" fmla="*/ 1 w 8"/>
                  <a:gd name="T31" fmla="*/ 30 h 50"/>
                  <a:gd name="T32" fmla="*/ 1 w 8"/>
                  <a:gd name="T33" fmla="*/ 36 h 50"/>
                  <a:gd name="T34" fmla="*/ 0 w 8"/>
                  <a:gd name="T35" fmla="*/ 42 h 50"/>
                  <a:gd name="T36" fmla="*/ 0 w 8"/>
                  <a:gd name="T37" fmla="*/ 49 h 50"/>
                  <a:gd name="T38" fmla="*/ 0 w 8"/>
                  <a:gd name="T39" fmla="*/ 49 h 50"/>
                  <a:gd name="T40" fmla="*/ 4 w 8"/>
                  <a:gd name="T41" fmla="*/ 5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0"/>
                  <a:gd name="T65" fmla="*/ 8 w 8"/>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0">
                    <a:moveTo>
                      <a:pt x="4" y="50"/>
                    </a:moveTo>
                    <a:lnTo>
                      <a:pt x="4" y="50"/>
                    </a:lnTo>
                    <a:lnTo>
                      <a:pt x="4" y="44"/>
                    </a:lnTo>
                    <a:lnTo>
                      <a:pt x="5" y="36"/>
                    </a:lnTo>
                    <a:lnTo>
                      <a:pt x="5" y="30"/>
                    </a:lnTo>
                    <a:lnTo>
                      <a:pt x="5" y="24"/>
                    </a:lnTo>
                    <a:lnTo>
                      <a:pt x="6" y="18"/>
                    </a:lnTo>
                    <a:lnTo>
                      <a:pt x="6" y="12"/>
                    </a:lnTo>
                    <a:lnTo>
                      <a:pt x="8" y="6"/>
                    </a:lnTo>
                    <a:lnTo>
                      <a:pt x="8" y="0"/>
                    </a:lnTo>
                    <a:lnTo>
                      <a:pt x="3" y="0"/>
                    </a:lnTo>
                    <a:lnTo>
                      <a:pt x="2" y="6"/>
                    </a:lnTo>
                    <a:lnTo>
                      <a:pt x="2" y="12"/>
                    </a:lnTo>
                    <a:lnTo>
                      <a:pt x="1" y="18"/>
                    </a:lnTo>
                    <a:lnTo>
                      <a:pt x="1" y="24"/>
                    </a:lnTo>
                    <a:lnTo>
                      <a:pt x="1" y="30"/>
                    </a:lnTo>
                    <a:lnTo>
                      <a:pt x="1" y="36"/>
                    </a:lnTo>
                    <a:lnTo>
                      <a:pt x="0" y="42"/>
                    </a:lnTo>
                    <a:lnTo>
                      <a:pt x="0" y="49"/>
                    </a:lnTo>
                    <a:lnTo>
                      <a:pt x="4"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1" name="Freeform 34">
                <a:extLst>
                  <a:ext uri="{FF2B5EF4-FFF2-40B4-BE49-F238E27FC236}">
                    <a16:creationId xmlns:a16="http://schemas.microsoft.com/office/drawing/2014/main" id="{1F6903CA-1241-4A52-A53B-F86DAF332843}"/>
                  </a:ext>
                </a:extLst>
              </p:cNvPr>
              <p:cNvSpPr>
                <a:spLocks/>
              </p:cNvSpPr>
              <p:nvPr/>
            </p:nvSpPr>
            <p:spPr bwMode="auto">
              <a:xfrm>
                <a:off x="332" y="1657"/>
                <a:ext cx="19" cy="245"/>
              </a:xfrm>
              <a:custGeom>
                <a:avLst/>
                <a:gdLst>
                  <a:gd name="T0" fmla="*/ 4 w 19"/>
                  <a:gd name="T1" fmla="*/ 245 h 245"/>
                  <a:gd name="T2" fmla="*/ 4 w 19"/>
                  <a:gd name="T3" fmla="*/ 245 h 245"/>
                  <a:gd name="T4" fmla="*/ 6 w 19"/>
                  <a:gd name="T5" fmla="*/ 238 h 245"/>
                  <a:gd name="T6" fmla="*/ 8 w 19"/>
                  <a:gd name="T7" fmla="*/ 228 h 245"/>
                  <a:gd name="T8" fmla="*/ 9 w 19"/>
                  <a:gd name="T9" fmla="*/ 217 h 245"/>
                  <a:gd name="T10" fmla="*/ 11 w 19"/>
                  <a:gd name="T11" fmla="*/ 203 h 245"/>
                  <a:gd name="T12" fmla="*/ 12 w 19"/>
                  <a:gd name="T13" fmla="*/ 172 h 245"/>
                  <a:gd name="T14" fmla="*/ 15 w 19"/>
                  <a:gd name="T15" fmla="*/ 137 h 245"/>
                  <a:gd name="T16" fmla="*/ 16 w 19"/>
                  <a:gd name="T17" fmla="*/ 100 h 245"/>
                  <a:gd name="T18" fmla="*/ 16 w 19"/>
                  <a:gd name="T19" fmla="*/ 64 h 245"/>
                  <a:gd name="T20" fmla="*/ 17 w 19"/>
                  <a:gd name="T21" fmla="*/ 30 h 245"/>
                  <a:gd name="T22" fmla="*/ 19 w 19"/>
                  <a:gd name="T23" fmla="*/ 1 h 245"/>
                  <a:gd name="T24" fmla="*/ 15 w 19"/>
                  <a:gd name="T25" fmla="*/ 0 h 245"/>
                  <a:gd name="T26" fmla="*/ 12 w 19"/>
                  <a:gd name="T27" fmla="*/ 30 h 245"/>
                  <a:gd name="T28" fmla="*/ 11 w 19"/>
                  <a:gd name="T29" fmla="*/ 64 h 245"/>
                  <a:gd name="T30" fmla="*/ 10 w 19"/>
                  <a:gd name="T31" fmla="*/ 100 h 245"/>
                  <a:gd name="T32" fmla="*/ 9 w 19"/>
                  <a:gd name="T33" fmla="*/ 137 h 245"/>
                  <a:gd name="T34" fmla="*/ 8 w 19"/>
                  <a:gd name="T35" fmla="*/ 172 h 245"/>
                  <a:gd name="T36" fmla="*/ 6 w 19"/>
                  <a:gd name="T37" fmla="*/ 202 h 245"/>
                  <a:gd name="T38" fmla="*/ 4 w 19"/>
                  <a:gd name="T39" fmla="*/ 217 h 245"/>
                  <a:gd name="T40" fmla="*/ 3 w 19"/>
                  <a:gd name="T41" fmla="*/ 228 h 245"/>
                  <a:gd name="T42" fmla="*/ 1 w 19"/>
                  <a:gd name="T43" fmla="*/ 237 h 245"/>
                  <a:gd name="T44" fmla="*/ 0 w 19"/>
                  <a:gd name="T45" fmla="*/ 244 h 245"/>
                  <a:gd name="T46" fmla="*/ 0 w 19"/>
                  <a:gd name="T47" fmla="*/ 244 h 245"/>
                  <a:gd name="T48" fmla="*/ 4 w 19"/>
                  <a:gd name="T49" fmla="*/ 245 h 2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45"/>
                  <a:gd name="T77" fmla="*/ 19 w 19"/>
                  <a:gd name="T78" fmla="*/ 245 h 2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45">
                    <a:moveTo>
                      <a:pt x="4" y="245"/>
                    </a:moveTo>
                    <a:lnTo>
                      <a:pt x="4" y="245"/>
                    </a:lnTo>
                    <a:lnTo>
                      <a:pt x="6" y="238"/>
                    </a:lnTo>
                    <a:lnTo>
                      <a:pt x="8" y="228"/>
                    </a:lnTo>
                    <a:lnTo>
                      <a:pt x="9" y="217"/>
                    </a:lnTo>
                    <a:lnTo>
                      <a:pt x="11" y="203"/>
                    </a:lnTo>
                    <a:lnTo>
                      <a:pt x="12" y="172"/>
                    </a:lnTo>
                    <a:lnTo>
                      <a:pt x="15" y="137"/>
                    </a:lnTo>
                    <a:lnTo>
                      <a:pt x="16" y="100"/>
                    </a:lnTo>
                    <a:lnTo>
                      <a:pt x="16" y="64"/>
                    </a:lnTo>
                    <a:lnTo>
                      <a:pt x="17" y="30"/>
                    </a:lnTo>
                    <a:lnTo>
                      <a:pt x="19" y="1"/>
                    </a:lnTo>
                    <a:lnTo>
                      <a:pt x="15" y="0"/>
                    </a:lnTo>
                    <a:lnTo>
                      <a:pt x="12" y="30"/>
                    </a:lnTo>
                    <a:lnTo>
                      <a:pt x="11" y="64"/>
                    </a:lnTo>
                    <a:lnTo>
                      <a:pt x="10" y="100"/>
                    </a:lnTo>
                    <a:lnTo>
                      <a:pt x="9" y="137"/>
                    </a:lnTo>
                    <a:lnTo>
                      <a:pt x="8" y="172"/>
                    </a:lnTo>
                    <a:lnTo>
                      <a:pt x="6" y="202"/>
                    </a:lnTo>
                    <a:lnTo>
                      <a:pt x="4" y="217"/>
                    </a:lnTo>
                    <a:lnTo>
                      <a:pt x="3" y="228"/>
                    </a:lnTo>
                    <a:lnTo>
                      <a:pt x="1" y="237"/>
                    </a:lnTo>
                    <a:lnTo>
                      <a:pt x="0" y="244"/>
                    </a:lnTo>
                    <a:lnTo>
                      <a:pt x="4" y="24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2" name="Freeform 35">
                <a:extLst>
                  <a:ext uri="{FF2B5EF4-FFF2-40B4-BE49-F238E27FC236}">
                    <a16:creationId xmlns:a16="http://schemas.microsoft.com/office/drawing/2014/main" id="{58FAEFB8-B58A-47EF-8B66-383FA461D9B8}"/>
                  </a:ext>
                </a:extLst>
              </p:cNvPr>
              <p:cNvSpPr>
                <a:spLocks/>
              </p:cNvSpPr>
              <p:nvPr/>
            </p:nvSpPr>
            <p:spPr bwMode="auto">
              <a:xfrm>
                <a:off x="277" y="1901"/>
                <a:ext cx="59" cy="299"/>
              </a:xfrm>
              <a:custGeom>
                <a:avLst/>
                <a:gdLst>
                  <a:gd name="T0" fmla="*/ 4 w 59"/>
                  <a:gd name="T1" fmla="*/ 299 h 299"/>
                  <a:gd name="T2" fmla="*/ 4 w 59"/>
                  <a:gd name="T3" fmla="*/ 299 h 299"/>
                  <a:gd name="T4" fmla="*/ 12 w 59"/>
                  <a:gd name="T5" fmla="*/ 267 h 299"/>
                  <a:gd name="T6" fmla="*/ 18 w 59"/>
                  <a:gd name="T7" fmla="*/ 230 h 299"/>
                  <a:gd name="T8" fmla="*/ 23 w 59"/>
                  <a:gd name="T9" fmla="*/ 190 h 299"/>
                  <a:gd name="T10" fmla="*/ 29 w 59"/>
                  <a:gd name="T11" fmla="*/ 150 h 299"/>
                  <a:gd name="T12" fmla="*/ 35 w 59"/>
                  <a:gd name="T13" fmla="*/ 108 h 299"/>
                  <a:gd name="T14" fmla="*/ 41 w 59"/>
                  <a:gd name="T15" fmla="*/ 69 h 299"/>
                  <a:gd name="T16" fmla="*/ 45 w 59"/>
                  <a:gd name="T17" fmla="*/ 50 h 299"/>
                  <a:gd name="T18" fmla="*/ 49 w 59"/>
                  <a:gd name="T19" fmla="*/ 33 h 299"/>
                  <a:gd name="T20" fmla="*/ 54 w 59"/>
                  <a:gd name="T21" fmla="*/ 16 h 299"/>
                  <a:gd name="T22" fmla="*/ 59 w 59"/>
                  <a:gd name="T23" fmla="*/ 1 h 299"/>
                  <a:gd name="T24" fmla="*/ 55 w 59"/>
                  <a:gd name="T25" fmla="*/ 0 h 299"/>
                  <a:gd name="T26" fmla="*/ 49 w 59"/>
                  <a:gd name="T27" fmla="*/ 15 h 299"/>
                  <a:gd name="T28" fmla="*/ 45 w 59"/>
                  <a:gd name="T29" fmla="*/ 32 h 299"/>
                  <a:gd name="T30" fmla="*/ 40 w 59"/>
                  <a:gd name="T31" fmla="*/ 50 h 299"/>
                  <a:gd name="T32" fmla="*/ 37 w 59"/>
                  <a:gd name="T33" fmla="*/ 68 h 299"/>
                  <a:gd name="T34" fmla="*/ 30 w 59"/>
                  <a:gd name="T35" fmla="*/ 108 h 299"/>
                  <a:gd name="T36" fmla="*/ 23 w 59"/>
                  <a:gd name="T37" fmla="*/ 149 h 299"/>
                  <a:gd name="T38" fmla="*/ 19 w 59"/>
                  <a:gd name="T39" fmla="*/ 189 h 299"/>
                  <a:gd name="T40" fmla="*/ 13 w 59"/>
                  <a:gd name="T41" fmla="*/ 229 h 299"/>
                  <a:gd name="T42" fmla="*/ 6 w 59"/>
                  <a:gd name="T43" fmla="*/ 266 h 299"/>
                  <a:gd name="T44" fmla="*/ 0 w 59"/>
                  <a:gd name="T45" fmla="*/ 298 h 299"/>
                  <a:gd name="T46" fmla="*/ 0 w 59"/>
                  <a:gd name="T47" fmla="*/ 298 h 299"/>
                  <a:gd name="T48" fmla="*/ 4 w 59"/>
                  <a:gd name="T49" fmla="*/ 299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299"/>
                  <a:gd name="T77" fmla="*/ 59 w 59"/>
                  <a:gd name="T78" fmla="*/ 299 h 2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299">
                    <a:moveTo>
                      <a:pt x="4" y="299"/>
                    </a:moveTo>
                    <a:lnTo>
                      <a:pt x="4" y="299"/>
                    </a:lnTo>
                    <a:lnTo>
                      <a:pt x="12" y="267"/>
                    </a:lnTo>
                    <a:lnTo>
                      <a:pt x="18" y="230"/>
                    </a:lnTo>
                    <a:lnTo>
                      <a:pt x="23" y="190"/>
                    </a:lnTo>
                    <a:lnTo>
                      <a:pt x="29" y="150"/>
                    </a:lnTo>
                    <a:lnTo>
                      <a:pt x="35" y="108"/>
                    </a:lnTo>
                    <a:lnTo>
                      <a:pt x="41" y="69"/>
                    </a:lnTo>
                    <a:lnTo>
                      <a:pt x="45" y="50"/>
                    </a:lnTo>
                    <a:lnTo>
                      <a:pt x="49" y="33"/>
                    </a:lnTo>
                    <a:lnTo>
                      <a:pt x="54" y="16"/>
                    </a:lnTo>
                    <a:lnTo>
                      <a:pt x="59" y="1"/>
                    </a:lnTo>
                    <a:lnTo>
                      <a:pt x="55" y="0"/>
                    </a:lnTo>
                    <a:lnTo>
                      <a:pt x="49" y="15"/>
                    </a:lnTo>
                    <a:lnTo>
                      <a:pt x="45" y="32"/>
                    </a:lnTo>
                    <a:lnTo>
                      <a:pt x="40" y="50"/>
                    </a:lnTo>
                    <a:lnTo>
                      <a:pt x="37" y="68"/>
                    </a:lnTo>
                    <a:lnTo>
                      <a:pt x="30" y="108"/>
                    </a:lnTo>
                    <a:lnTo>
                      <a:pt x="23" y="149"/>
                    </a:lnTo>
                    <a:lnTo>
                      <a:pt x="19" y="189"/>
                    </a:lnTo>
                    <a:lnTo>
                      <a:pt x="13" y="229"/>
                    </a:lnTo>
                    <a:lnTo>
                      <a:pt x="6" y="266"/>
                    </a:lnTo>
                    <a:lnTo>
                      <a:pt x="0" y="298"/>
                    </a:lnTo>
                    <a:lnTo>
                      <a:pt x="4" y="29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3" name="Freeform 36">
                <a:extLst>
                  <a:ext uri="{FF2B5EF4-FFF2-40B4-BE49-F238E27FC236}">
                    <a16:creationId xmlns:a16="http://schemas.microsoft.com/office/drawing/2014/main" id="{B19D4611-DF0B-4601-9FED-8CBA0EF97553}"/>
                  </a:ext>
                </a:extLst>
              </p:cNvPr>
              <p:cNvSpPr>
                <a:spLocks/>
              </p:cNvSpPr>
              <p:nvPr/>
            </p:nvSpPr>
            <p:spPr bwMode="auto">
              <a:xfrm>
                <a:off x="250" y="2199"/>
                <a:ext cx="31" cy="20"/>
              </a:xfrm>
              <a:custGeom>
                <a:avLst/>
                <a:gdLst>
                  <a:gd name="T0" fmla="*/ 2 w 31"/>
                  <a:gd name="T1" fmla="*/ 20 h 20"/>
                  <a:gd name="T2" fmla="*/ 2 w 31"/>
                  <a:gd name="T3" fmla="*/ 20 h 20"/>
                  <a:gd name="T4" fmla="*/ 5 w 31"/>
                  <a:gd name="T5" fmla="*/ 18 h 20"/>
                  <a:gd name="T6" fmla="*/ 10 w 31"/>
                  <a:gd name="T7" fmla="*/ 16 h 20"/>
                  <a:gd name="T8" fmla="*/ 14 w 31"/>
                  <a:gd name="T9" fmla="*/ 14 h 20"/>
                  <a:gd name="T10" fmla="*/ 19 w 31"/>
                  <a:gd name="T11" fmla="*/ 12 h 20"/>
                  <a:gd name="T12" fmla="*/ 22 w 31"/>
                  <a:gd name="T13" fmla="*/ 10 h 20"/>
                  <a:gd name="T14" fmla="*/ 27 w 31"/>
                  <a:gd name="T15" fmla="*/ 8 h 20"/>
                  <a:gd name="T16" fmla="*/ 30 w 31"/>
                  <a:gd name="T17" fmla="*/ 4 h 20"/>
                  <a:gd name="T18" fmla="*/ 31 w 31"/>
                  <a:gd name="T19" fmla="*/ 1 h 20"/>
                  <a:gd name="T20" fmla="*/ 27 w 31"/>
                  <a:gd name="T21" fmla="*/ 0 h 20"/>
                  <a:gd name="T22" fmla="*/ 26 w 31"/>
                  <a:gd name="T23" fmla="*/ 2 h 20"/>
                  <a:gd name="T24" fmla="*/ 23 w 31"/>
                  <a:gd name="T25" fmla="*/ 4 h 20"/>
                  <a:gd name="T26" fmla="*/ 20 w 31"/>
                  <a:gd name="T27" fmla="*/ 5 h 20"/>
                  <a:gd name="T28" fmla="*/ 16 w 31"/>
                  <a:gd name="T29" fmla="*/ 8 h 20"/>
                  <a:gd name="T30" fmla="*/ 12 w 31"/>
                  <a:gd name="T31" fmla="*/ 10 h 20"/>
                  <a:gd name="T32" fmla="*/ 7 w 31"/>
                  <a:gd name="T33" fmla="*/ 12 h 20"/>
                  <a:gd name="T34" fmla="*/ 3 w 31"/>
                  <a:gd name="T35" fmla="*/ 14 h 20"/>
                  <a:gd name="T36" fmla="*/ 0 w 31"/>
                  <a:gd name="T37" fmla="*/ 16 h 20"/>
                  <a:gd name="T38" fmla="*/ 0 w 31"/>
                  <a:gd name="T39" fmla="*/ 16 h 20"/>
                  <a:gd name="T40" fmla="*/ 2 w 31"/>
                  <a:gd name="T41" fmla="*/ 2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20"/>
                  <a:gd name="T65" fmla="*/ 31 w 31"/>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20">
                    <a:moveTo>
                      <a:pt x="2" y="20"/>
                    </a:moveTo>
                    <a:lnTo>
                      <a:pt x="2" y="20"/>
                    </a:lnTo>
                    <a:lnTo>
                      <a:pt x="5" y="18"/>
                    </a:lnTo>
                    <a:lnTo>
                      <a:pt x="10" y="16"/>
                    </a:lnTo>
                    <a:lnTo>
                      <a:pt x="14" y="14"/>
                    </a:lnTo>
                    <a:lnTo>
                      <a:pt x="19" y="12"/>
                    </a:lnTo>
                    <a:lnTo>
                      <a:pt x="22" y="10"/>
                    </a:lnTo>
                    <a:lnTo>
                      <a:pt x="27" y="8"/>
                    </a:lnTo>
                    <a:lnTo>
                      <a:pt x="30" y="4"/>
                    </a:lnTo>
                    <a:lnTo>
                      <a:pt x="31" y="1"/>
                    </a:lnTo>
                    <a:lnTo>
                      <a:pt x="27" y="0"/>
                    </a:lnTo>
                    <a:lnTo>
                      <a:pt x="26" y="2"/>
                    </a:lnTo>
                    <a:lnTo>
                      <a:pt x="23" y="4"/>
                    </a:lnTo>
                    <a:lnTo>
                      <a:pt x="20" y="5"/>
                    </a:lnTo>
                    <a:lnTo>
                      <a:pt x="16" y="8"/>
                    </a:lnTo>
                    <a:lnTo>
                      <a:pt x="12" y="10"/>
                    </a:lnTo>
                    <a:lnTo>
                      <a:pt x="7" y="12"/>
                    </a:lnTo>
                    <a:lnTo>
                      <a:pt x="3" y="14"/>
                    </a:lnTo>
                    <a:lnTo>
                      <a:pt x="0" y="16"/>
                    </a:lnTo>
                    <a:lnTo>
                      <a:pt x="2"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4" name="Freeform 37">
                <a:extLst>
                  <a:ext uri="{FF2B5EF4-FFF2-40B4-BE49-F238E27FC236}">
                    <a16:creationId xmlns:a16="http://schemas.microsoft.com/office/drawing/2014/main" id="{8EF1B423-8342-4889-8803-A963ACEACFB8}"/>
                  </a:ext>
                </a:extLst>
              </p:cNvPr>
              <p:cNvSpPr>
                <a:spLocks/>
              </p:cNvSpPr>
              <p:nvPr/>
            </p:nvSpPr>
            <p:spPr bwMode="auto">
              <a:xfrm>
                <a:off x="228" y="2215"/>
                <a:ext cx="24" cy="26"/>
              </a:xfrm>
              <a:custGeom>
                <a:avLst/>
                <a:gdLst>
                  <a:gd name="T0" fmla="*/ 5 w 24"/>
                  <a:gd name="T1" fmla="*/ 26 h 26"/>
                  <a:gd name="T2" fmla="*/ 5 w 24"/>
                  <a:gd name="T3" fmla="*/ 26 h 26"/>
                  <a:gd name="T4" fmla="*/ 6 w 24"/>
                  <a:gd name="T5" fmla="*/ 23 h 26"/>
                  <a:gd name="T6" fmla="*/ 8 w 24"/>
                  <a:gd name="T7" fmla="*/ 20 h 26"/>
                  <a:gd name="T8" fmla="*/ 10 w 24"/>
                  <a:gd name="T9" fmla="*/ 17 h 26"/>
                  <a:gd name="T10" fmla="*/ 13 w 24"/>
                  <a:gd name="T11" fmla="*/ 14 h 26"/>
                  <a:gd name="T12" fmla="*/ 16 w 24"/>
                  <a:gd name="T13" fmla="*/ 11 h 26"/>
                  <a:gd name="T14" fmla="*/ 18 w 24"/>
                  <a:gd name="T15" fmla="*/ 8 h 26"/>
                  <a:gd name="T16" fmla="*/ 22 w 24"/>
                  <a:gd name="T17" fmla="*/ 6 h 26"/>
                  <a:gd name="T18" fmla="*/ 24 w 24"/>
                  <a:gd name="T19" fmla="*/ 4 h 26"/>
                  <a:gd name="T20" fmla="*/ 22 w 24"/>
                  <a:gd name="T21" fmla="*/ 0 h 26"/>
                  <a:gd name="T22" fmla="*/ 18 w 24"/>
                  <a:gd name="T23" fmla="*/ 3 h 26"/>
                  <a:gd name="T24" fmla="*/ 16 w 24"/>
                  <a:gd name="T25" fmla="*/ 5 h 26"/>
                  <a:gd name="T26" fmla="*/ 13 w 24"/>
                  <a:gd name="T27" fmla="*/ 8 h 26"/>
                  <a:gd name="T28" fmla="*/ 9 w 24"/>
                  <a:gd name="T29" fmla="*/ 11 h 26"/>
                  <a:gd name="T30" fmla="*/ 7 w 24"/>
                  <a:gd name="T31" fmla="*/ 14 h 26"/>
                  <a:gd name="T32" fmla="*/ 4 w 24"/>
                  <a:gd name="T33" fmla="*/ 18 h 26"/>
                  <a:gd name="T34" fmla="*/ 1 w 24"/>
                  <a:gd name="T35" fmla="*/ 21 h 26"/>
                  <a:gd name="T36" fmla="*/ 0 w 24"/>
                  <a:gd name="T37" fmla="*/ 25 h 26"/>
                  <a:gd name="T38" fmla="*/ 0 w 24"/>
                  <a:gd name="T39" fmla="*/ 25 h 26"/>
                  <a:gd name="T40" fmla="*/ 5 w 24"/>
                  <a:gd name="T41" fmla="*/ 26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6"/>
                  <a:gd name="T65" fmla="*/ 24 w 24"/>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6">
                    <a:moveTo>
                      <a:pt x="5" y="26"/>
                    </a:moveTo>
                    <a:lnTo>
                      <a:pt x="5" y="26"/>
                    </a:lnTo>
                    <a:lnTo>
                      <a:pt x="6" y="23"/>
                    </a:lnTo>
                    <a:lnTo>
                      <a:pt x="8" y="20"/>
                    </a:lnTo>
                    <a:lnTo>
                      <a:pt x="10" y="17"/>
                    </a:lnTo>
                    <a:lnTo>
                      <a:pt x="13" y="14"/>
                    </a:lnTo>
                    <a:lnTo>
                      <a:pt x="16" y="11"/>
                    </a:lnTo>
                    <a:lnTo>
                      <a:pt x="18" y="8"/>
                    </a:lnTo>
                    <a:lnTo>
                      <a:pt x="22" y="6"/>
                    </a:lnTo>
                    <a:lnTo>
                      <a:pt x="24" y="4"/>
                    </a:lnTo>
                    <a:lnTo>
                      <a:pt x="22" y="0"/>
                    </a:lnTo>
                    <a:lnTo>
                      <a:pt x="18" y="3"/>
                    </a:lnTo>
                    <a:lnTo>
                      <a:pt x="16" y="5"/>
                    </a:lnTo>
                    <a:lnTo>
                      <a:pt x="13" y="8"/>
                    </a:lnTo>
                    <a:lnTo>
                      <a:pt x="9" y="11"/>
                    </a:lnTo>
                    <a:lnTo>
                      <a:pt x="7" y="14"/>
                    </a:lnTo>
                    <a:lnTo>
                      <a:pt x="4" y="18"/>
                    </a:lnTo>
                    <a:lnTo>
                      <a:pt x="1" y="21"/>
                    </a:lnTo>
                    <a:lnTo>
                      <a:pt x="0" y="25"/>
                    </a:lnTo>
                    <a:lnTo>
                      <a:pt x="5" y="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5" name="Freeform 38">
                <a:extLst>
                  <a:ext uri="{FF2B5EF4-FFF2-40B4-BE49-F238E27FC236}">
                    <a16:creationId xmlns:a16="http://schemas.microsoft.com/office/drawing/2014/main" id="{7136CBBD-1F90-4ADE-AC81-0F8424A1D4EA}"/>
                  </a:ext>
                </a:extLst>
              </p:cNvPr>
              <p:cNvSpPr>
                <a:spLocks/>
              </p:cNvSpPr>
              <p:nvPr/>
            </p:nvSpPr>
            <p:spPr bwMode="auto">
              <a:xfrm>
                <a:off x="204" y="2240"/>
                <a:ext cx="29" cy="64"/>
              </a:xfrm>
              <a:custGeom>
                <a:avLst/>
                <a:gdLst>
                  <a:gd name="T0" fmla="*/ 5 w 29"/>
                  <a:gd name="T1" fmla="*/ 64 h 64"/>
                  <a:gd name="T2" fmla="*/ 5 w 29"/>
                  <a:gd name="T3" fmla="*/ 64 h 64"/>
                  <a:gd name="T4" fmla="*/ 6 w 29"/>
                  <a:gd name="T5" fmla="*/ 55 h 64"/>
                  <a:gd name="T6" fmla="*/ 8 w 29"/>
                  <a:gd name="T7" fmla="*/ 47 h 64"/>
                  <a:gd name="T8" fmla="*/ 11 w 29"/>
                  <a:gd name="T9" fmla="*/ 40 h 64"/>
                  <a:gd name="T10" fmla="*/ 14 w 29"/>
                  <a:gd name="T11" fmla="*/ 33 h 64"/>
                  <a:gd name="T12" fmla="*/ 17 w 29"/>
                  <a:gd name="T13" fmla="*/ 26 h 64"/>
                  <a:gd name="T14" fmla="*/ 21 w 29"/>
                  <a:gd name="T15" fmla="*/ 18 h 64"/>
                  <a:gd name="T16" fmla="*/ 24 w 29"/>
                  <a:gd name="T17" fmla="*/ 10 h 64"/>
                  <a:gd name="T18" fmla="*/ 29 w 29"/>
                  <a:gd name="T19" fmla="*/ 1 h 64"/>
                  <a:gd name="T20" fmla="*/ 24 w 29"/>
                  <a:gd name="T21" fmla="*/ 0 h 64"/>
                  <a:gd name="T22" fmla="*/ 20 w 29"/>
                  <a:gd name="T23" fmla="*/ 9 h 64"/>
                  <a:gd name="T24" fmla="*/ 16 w 29"/>
                  <a:gd name="T25" fmla="*/ 17 h 64"/>
                  <a:gd name="T26" fmla="*/ 13 w 29"/>
                  <a:gd name="T27" fmla="*/ 25 h 64"/>
                  <a:gd name="T28" fmla="*/ 9 w 29"/>
                  <a:gd name="T29" fmla="*/ 31 h 64"/>
                  <a:gd name="T30" fmla="*/ 6 w 29"/>
                  <a:gd name="T31" fmla="*/ 38 h 64"/>
                  <a:gd name="T32" fmla="*/ 4 w 29"/>
                  <a:gd name="T33" fmla="*/ 46 h 64"/>
                  <a:gd name="T34" fmla="*/ 2 w 29"/>
                  <a:gd name="T35" fmla="*/ 54 h 64"/>
                  <a:gd name="T36" fmla="*/ 0 w 29"/>
                  <a:gd name="T37" fmla="*/ 63 h 64"/>
                  <a:gd name="T38" fmla="*/ 0 w 29"/>
                  <a:gd name="T39" fmla="*/ 63 h 64"/>
                  <a:gd name="T40" fmla="*/ 5 w 29"/>
                  <a:gd name="T41" fmla="*/ 64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64"/>
                  <a:gd name="T65" fmla="*/ 29 w 29"/>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64">
                    <a:moveTo>
                      <a:pt x="5" y="64"/>
                    </a:moveTo>
                    <a:lnTo>
                      <a:pt x="5" y="64"/>
                    </a:lnTo>
                    <a:lnTo>
                      <a:pt x="6" y="55"/>
                    </a:lnTo>
                    <a:lnTo>
                      <a:pt x="8" y="47"/>
                    </a:lnTo>
                    <a:lnTo>
                      <a:pt x="11" y="40"/>
                    </a:lnTo>
                    <a:lnTo>
                      <a:pt x="14" y="33"/>
                    </a:lnTo>
                    <a:lnTo>
                      <a:pt x="17" y="26"/>
                    </a:lnTo>
                    <a:lnTo>
                      <a:pt x="21" y="18"/>
                    </a:lnTo>
                    <a:lnTo>
                      <a:pt x="24" y="10"/>
                    </a:lnTo>
                    <a:lnTo>
                      <a:pt x="29" y="1"/>
                    </a:lnTo>
                    <a:lnTo>
                      <a:pt x="24" y="0"/>
                    </a:lnTo>
                    <a:lnTo>
                      <a:pt x="20" y="9"/>
                    </a:lnTo>
                    <a:lnTo>
                      <a:pt x="16" y="17"/>
                    </a:lnTo>
                    <a:lnTo>
                      <a:pt x="13" y="25"/>
                    </a:lnTo>
                    <a:lnTo>
                      <a:pt x="9" y="31"/>
                    </a:lnTo>
                    <a:lnTo>
                      <a:pt x="6" y="38"/>
                    </a:lnTo>
                    <a:lnTo>
                      <a:pt x="4" y="46"/>
                    </a:lnTo>
                    <a:lnTo>
                      <a:pt x="2" y="54"/>
                    </a:lnTo>
                    <a:lnTo>
                      <a:pt x="0" y="63"/>
                    </a:lnTo>
                    <a:lnTo>
                      <a:pt x="5"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6" name="Freeform 39">
                <a:extLst>
                  <a:ext uri="{FF2B5EF4-FFF2-40B4-BE49-F238E27FC236}">
                    <a16:creationId xmlns:a16="http://schemas.microsoft.com/office/drawing/2014/main" id="{51A9FC69-B0E1-4B15-A46E-3CA096C38F70}"/>
                  </a:ext>
                </a:extLst>
              </p:cNvPr>
              <p:cNvSpPr>
                <a:spLocks/>
              </p:cNvSpPr>
              <p:nvPr/>
            </p:nvSpPr>
            <p:spPr bwMode="auto">
              <a:xfrm>
                <a:off x="198" y="2303"/>
                <a:ext cx="11" cy="74"/>
              </a:xfrm>
              <a:custGeom>
                <a:avLst/>
                <a:gdLst>
                  <a:gd name="T0" fmla="*/ 5 w 11"/>
                  <a:gd name="T1" fmla="*/ 71 h 74"/>
                  <a:gd name="T2" fmla="*/ 5 w 11"/>
                  <a:gd name="T3" fmla="*/ 71 h 74"/>
                  <a:gd name="T4" fmla="*/ 5 w 11"/>
                  <a:gd name="T5" fmla="*/ 70 h 74"/>
                  <a:gd name="T6" fmla="*/ 4 w 11"/>
                  <a:gd name="T7" fmla="*/ 69 h 74"/>
                  <a:gd name="T8" fmla="*/ 4 w 11"/>
                  <a:gd name="T9" fmla="*/ 65 h 74"/>
                  <a:gd name="T10" fmla="*/ 4 w 11"/>
                  <a:gd name="T11" fmla="*/ 62 h 74"/>
                  <a:gd name="T12" fmla="*/ 4 w 11"/>
                  <a:gd name="T13" fmla="*/ 53 h 74"/>
                  <a:gd name="T14" fmla="*/ 5 w 11"/>
                  <a:gd name="T15" fmla="*/ 43 h 74"/>
                  <a:gd name="T16" fmla="*/ 8 w 11"/>
                  <a:gd name="T17" fmla="*/ 32 h 74"/>
                  <a:gd name="T18" fmla="*/ 9 w 11"/>
                  <a:gd name="T19" fmla="*/ 20 h 74"/>
                  <a:gd name="T20" fmla="*/ 11 w 11"/>
                  <a:gd name="T21" fmla="*/ 9 h 74"/>
                  <a:gd name="T22" fmla="*/ 11 w 11"/>
                  <a:gd name="T23" fmla="*/ 1 h 74"/>
                  <a:gd name="T24" fmla="*/ 6 w 11"/>
                  <a:gd name="T25" fmla="*/ 0 h 74"/>
                  <a:gd name="T26" fmla="*/ 6 w 11"/>
                  <a:gd name="T27" fmla="*/ 9 h 74"/>
                  <a:gd name="T28" fmla="*/ 4 w 11"/>
                  <a:gd name="T29" fmla="*/ 20 h 74"/>
                  <a:gd name="T30" fmla="*/ 3 w 11"/>
                  <a:gd name="T31" fmla="*/ 31 h 74"/>
                  <a:gd name="T32" fmla="*/ 1 w 11"/>
                  <a:gd name="T33" fmla="*/ 42 h 74"/>
                  <a:gd name="T34" fmla="*/ 0 w 11"/>
                  <a:gd name="T35" fmla="*/ 53 h 74"/>
                  <a:gd name="T36" fmla="*/ 0 w 11"/>
                  <a:gd name="T37" fmla="*/ 62 h 74"/>
                  <a:gd name="T38" fmla="*/ 0 w 11"/>
                  <a:gd name="T39" fmla="*/ 65 h 74"/>
                  <a:gd name="T40" fmla="*/ 0 w 11"/>
                  <a:gd name="T41" fmla="*/ 70 h 74"/>
                  <a:gd name="T42" fmla="*/ 1 w 11"/>
                  <a:gd name="T43" fmla="*/ 72 h 74"/>
                  <a:gd name="T44" fmla="*/ 3 w 11"/>
                  <a:gd name="T45" fmla="*/ 74 h 74"/>
                  <a:gd name="T46" fmla="*/ 3 w 11"/>
                  <a:gd name="T47" fmla="*/ 74 h 74"/>
                  <a:gd name="T48" fmla="*/ 5 w 11"/>
                  <a:gd name="T49" fmla="*/ 71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74"/>
                  <a:gd name="T77" fmla="*/ 11 w 11"/>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74">
                    <a:moveTo>
                      <a:pt x="5" y="71"/>
                    </a:moveTo>
                    <a:lnTo>
                      <a:pt x="5" y="71"/>
                    </a:lnTo>
                    <a:lnTo>
                      <a:pt x="5" y="70"/>
                    </a:lnTo>
                    <a:lnTo>
                      <a:pt x="4" y="69"/>
                    </a:lnTo>
                    <a:lnTo>
                      <a:pt x="4" y="65"/>
                    </a:lnTo>
                    <a:lnTo>
                      <a:pt x="4" y="62"/>
                    </a:lnTo>
                    <a:lnTo>
                      <a:pt x="4" y="53"/>
                    </a:lnTo>
                    <a:lnTo>
                      <a:pt x="5" y="43"/>
                    </a:lnTo>
                    <a:lnTo>
                      <a:pt x="8" y="32"/>
                    </a:lnTo>
                    <a:lnTo>
                      <a:pt x="9" y="20"/>
                    </a:lnTo>
                    <a:lnTo>
                      <a:pt x="11" y="9"/>
                    </a:lnTo>
                    <a:lnTo>
                      <a:pt x="11" y="1"/>
                    </a:lnTo>
                    <a:lnTo>
                      <a:pt x="6" y="0"/>
                    </a:lnTo>
                    <a:lnTo>
                      <a:pt x="6" y="9"/>
                    </a:lnTo>
                    <a:lnTo>
                      <a:pt x="4" y="20"/>
                    </a:lnTo>
                    <a:lnTo>
                      <a:pt x="3" y="31"/>
                    </a:lnTo>
                    <a:lnTo>
                      <a:pt x="1" y="42"/>
                    </a:lnTo>
                    <a:lnTo>
                      <a:pt x="0" y="53"/>
                    </a:lnTo>
                    <a:lnTo>
                      <a:pt x="0" y="62"/>
                    </a:lnTo>
                    <a:lnTo>
                      <a:pt x="0" y="65"/>
                    </a:lnTo>
                    <a:lnTo>
                      <a:pt x="0" y="70"/>
                    </a:lnTo>
                    <a:lnTo>
                      <a:pt x="1" y="72"/>
                    </a:lnTo>
                    <a:lnTo>
                      <a:pt x="3" y="74"/>
                    </a:lnTo>
                    <a:lnTo>
                      <a:pt x="5" y="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7" name="Freeform 40">
                <a:extLst>
                  <a:ext uri="{FF2B5EF4-FFF2-40B4-BE49-F238E27FC236}">
                    <a16:creationId xmlns:a16="http://schemas.microsoft.com/office/drawing/2014/main" id="{5ABE31CF-8B36-4BE5-A283-FE0BE4F9056E}"/>
                  </a:ext>
                </a:extLst>
              </p:cNvPr>
              <p:cNvSpPr>
                <a:spLocks/>
              </p:cNvSpPr>
              <p:nvPr/>
            </p:nvSpPr>
            <p:spPr bwMode="auto">
              <a:xfrm>
                <a:off x="201" y="2365"/>
                <a:ext cx="28" cy="15"/>
              </a:xfrm>
              <a:custGeom>
                <a:avLst/>
                <a:gdLst>
                  <a:gd name="T0" fmla="*/ 25 w 28"/>
                  <a:gd name="T1" fmla="*/ 0 h 15"/>
                  <a:gd name="T2" fmla="*/ 24 w 28"/>
                  <a:gd name="T3" fmla="*/ 0 h 15"/>
                  <a:gd name="T4" fmla="*/ 21 w 28"/>
                  <a:gd name="T5" fmla="*/ 3 h 15"/>
                  <a:gd name="T6" fmla="*/ 19 w 28"/>
                  <a:gd name="T7" fmla="*/ 5 h 15"/>
                  <a:gd name="T8" fmla="*/ 17 w 28"/>
                  <a:gd name="T9" fmla="*/ 8 h 15"/>
                  <a:gd name="T10" fmla="*/ 14 w 28"/>
                  <a:gd name="T11" fmla="*/ 9 h 15"/>
                  <a:gd name="T12" fmla="*/ 11 w 28"/>
                  <a:gd name="T13" fmla="*/ 10 h 15"/>
                  <a:gd name="T14" fmla="*/ 9 w 28"/>
                  <a:gd name="T15" fmla="*/ 10 h 15"/>
                  <a:gd name="T16" fmla="*/ 6 w 28"/>
                  <a:gd name="T17" fmla="*/ 10 h 15"/>
                  <a:gd name="T18" fmla="*/ 2 w 28"/>
                  <a:gd name="T19" fmla="*/ 9 h 15"/>
                  <a:gd name="T20" fmla="*/ 0 w 28"/>
                  <a:gd name="T21" fmla="*/ 12 h 15"/>
                  <a:gd name="T22" fmla="*/ 5 w 28"/>
                  <a:gd name="T23" fmla="*/ 14 h 15"/>
                  <a:gd name="T24" fmla="*/ 9 w 28"/>
                  <a:gd name="T25" fmla="*/ 15 h 15"/>
                  <a:gd name="T26" fmla="*/ 12 w 28"/>
                  <a:gd name="T27" fmla="*/ 14 h 15"/>
                  <a:gd name="T28" fmla="*/ 16 w 28"/>
                  <a:gd name="T29" fmla="*/ 13 h 15"/>
                  <a:gd name="T30" fmla="*/ 19 w 28"/>
                  <a:gd name="T31" fmla="*/ 11 h 15"/>
                  <a:gd name="T32" fmla="*/ 23 w 28"/>
                  <a:gd name="T33" fmla="*/ 9 h 15"/>
                  <a:gd name="T34" fmla="*/ 25 w 28"/>
                  <a:gd name="T35" fmla="*/ 5 h 15"/>
                  <a:gd name="T36" fmla="*/ 28 w 28"/>
                  <a:gd name="T37" fmla="*/ 3 h 15"/>
                  <a:gd name="T38" fmla="*/ 27 w 28"/>
                  <a:gd name="T39" fmla="*/ 3 h 15"/>
                  <a:gd name="T40" fmla="*/ 25 w 28"/>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5"/>
                  <a:gd name="T65" fmla="*/ 28 w 28"/>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5">
                    <a:moveTo>
                      <a:pt x="25" y="0"/>
                    </a:moveTo>
                    <a:lnTo>
                      <a:pt x="24" y="0"/>
                    </a:lnTo>
                    <a:lnTo>
                      <a:pt x="21" y="3"/>
                    </a:lnTo>
                    <a:lnTo>
                      <a:pt x="19" y="5"/>
                    </a:lnTo>
                    <a:lnTo>
                      <a:pt x="17" y="8"/>
                    </a:lnTo>
                    <a:lnTo>
                      <a:pt x="14" y="9"/>
                    </a:lnTo>
                    <a:lnTo>
                      <a:pt x="11" y="10"/>
                    </a:lnTo>
                    <a:lnTo>
                      <a:pt x="9" y="10"/>
                    </a:lnTo>
                    <a:lnTo>
                      <a:pt x="6" y="10"/>
                    </a:lnTo>
                    <a:lnTo>
                      <a:pt x="2" y="9"/>
                    </a:lnTo>
                    <a:lnTo>
                      <a:pt x="0" y="12"/>
                    </a:lnTo>
                    <a:lnTo>
                      <a:pt x="5" y="14"/>
                    </a:lnTo>
                    <a:lnTo>
                      <a:pt x="9" y="15"/>
                    </a:lnTo>
                    <a:lnTo>
                      <a:pt x="12" y="14"/>
                    </a:lnTo>
                    <a:lnTo>
                      <a:pt x="16" y="13"/>
                    </a:lnTo>
                    <a:lnTo>
                      <a:pt x="19" y="11"/>
                    </a:lnTo>
                    <a:lnTo>
                      <a:pt x="23" y="9"/>
                    </a:lnTo>
                    <a:lnTo>
                      <a:pt x="25" y="5"/>
                    </a:lnTo>
                    <a:lnTo>
                      <a:pt x="28" y="3"/>
                    </a:lnTo>
                    <a:lnTo>
                      <a:pt x="27" y="3"/>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8" name="Freeform 41">
                <a:extLst>
                  <a:ext uri="{FF2B5EF4-FFF2-40B4-BE49-F238E27FC236}">
                    <a16:creationId xmlns:a16="http://schemas.microsoft.com/office/drawing/2014/main" id="{0F1BEFE2-BA08-4C0D-97B8-CA58B70B9BF0}"/>
                  </a:ext>
                </a:extLst>
              </p:cNvPr>
              <p:cNvSpPr>
                <a:spLocks/>
              </p:cNvSpPr>
              <p:nvPr/>
            </p:nvSpPr>
            <p:spPr bwMode="auto">
              <a:xfrm>
                <a:off x="226" y="2326"/>
                <a:ext cx="21" cy="42"/>
              </a:xfrm>
              <a:custGeom>
                <a:avLst/>
                <a:gdLst>
                  <a:gd name="T0" fmla="*/ 21 w 21"/>
                  <a:gd name="T1" fmla="*/ 2 h 42"/>
                  <a:gd name="T2" fmla="*/ 18 w 21"/>
                  <a:gd name="T3" fmla="*/ 0 h 42"/>
                  <a:gd name="T4" fmla="*/ 15 w 21"/>
                  <a:gd name="T5" fmla="*/ 4 h 42"/>
                  <a:gd name="T6" fmla="*/ 11 w 21"/>
                  <a:gd name="T7" fmla="*/ 9 h 42"/>
                  <a:gd name="T8" fmla="*/ 8 w 21"/>
                  <a:gd name="T9" fmla="*/ 15 h 42"/>
                  <a:gd name="T10" fmla="*/ 6 w 21"/>
                  <a:gd name="T11" fmla="*/ 22 h 42"/>
                  <a:gd name="T12" fmla="*/ 3 w 21"/>
                  <a:gd name="T13" fmla="*/ 28 h 42"/>
                  <a:gd name="T14" fmla="*/ 2 w 21"/>
                  <a:gd name="T15" fmla="*/ 33 h 42"/>
                  <a:gd name="T16" fmla="*/ 0 w 21"/>
                  <a:gd name="T17" fmla="*/ 37 h 42"/>
                  <a:gd name="T18" fmla="*/ 0 w 21"/>
                  <a:gd name="T19" fmla="*/ 39 h 42"/>
                  <a:gd name="T20" fmla="*/ 2 w 21"/>
                  <a:gd name="T21" fmla="*/ 42 h 42"/>
                  <a:gd name="T22" fmla="*/ 4 w 21"/>
                  <a:gd name="T23" fmla="*/ 39 h 42"/>
                  <a:gd name="T24" fmla="*/ 7 w 21"/>
                  <a:gd name="T25" fmla="*/ 35 h 42"/>
                  <a:gd name="T26" fmla="*/ 8 w 21"/>
                  <a:gd name="T27" fmla="*/ 29 h 42"/>
                  <a:gd name="T28" fmla="*/ 10 w 21"/>
                  <a:gd name="T29" fmla="*/ 23 h 42"/>
                  <a:gd name="T30" fmla="*/ 12 w 21"/>
                  <a:gd name="T31" fmla="*/ 17 h 42"/>
                  <a:gd name="T32" fmla="*/ 16 w 21"/>
                  <a:gd name="T33" fmla="*/ 11 h 42"/>
                  <a:gd name="T34" fmla="*/ 18 w 21"/>
                  <a:gd name="T35" fmla="*/ 6 h 42"/>
                  <a:gd name="T36" fmla="*/ 21 w 21"/>
                  <a:gd name="T37" fmla="*/ 3 h 42"/>
                  <a:gd name="T38" fmla="*/ 18 w 21"/>
                  <a:gd name="T39" fmla="*/ 0 h 42"/>
                  <a:gd name="T40" fmla="*/ 21 w 21"/>
                  <a:gd name="T41" fmla="*/ 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42"/>
                  <a:gd name="T65" fmla="*/ 21 w 2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42">
                    <a:moveTo>
                      <a:pt x="21" y="2"/>
                    </a:moveTo>
                    <a:lnTo>
                      <a:pt x="18" y="0"/>
                    </a:lnTo>
                    <a:lnTo>
                      <a:pt x="15" y="4"/>
                    </a:lnTo>
                    <a:lnTo>
                      <a:pt x="11" y="9"/>
                    </a:lnTo>
                    <a:lnTo>
                      <a:pt x="8" y="15"/>
                    </a:lnTo>
                    <a:lnTo>
                      <a:pt x="6" y="22"/>
                    </a:lnTo>
                    <a:lnTo>
                      <a:pt x="3" y="28"/>
                    </a:lnTo>
                    <a:lnTo>
                      <a:pt x="2" y="33"/>
                    </a:lnTo>
                    <a:lnTo>
                      <a:pt x="0" y="37"/>
                    </a:lnTo>
                    <a:lnTo>
                      <a:pt x="0" y="39"/>
                    </a:lnTo>
                    <a:lnTo>
                      <a:pt x="2" y="42"/>
                    </a:lnTo>
                    <a:lnTo>
                      <a:pt x="4" y="39"/>
                    </a:lnTo>
                    <a:lnTo>
                      <a:pt x="7" y="35"/>
                    </a:lnTo>
                    <a:lnTo>
                      <a:pt x="8" y="29"/>
                    </a:lnTo>
                    <a:lnTo>
                      <a:pt x="10" y="23"/>
                    </a:lnTo>
                    <a:lnTo>
                      <a:pt x="12" y="17"/>
                    </a:lnTo>
                    <a:lnTo>
                      <a:pt x="16" y="11"/>
                    </a:lnTo>
                    <a:lnTo>
                      <a:pt x="18" y="6"/>
                    </a:lnTo>
                    <a:lnTo>
                      <a:pt x="21" y="3"/>
                    </a:lnTo>
                    <a:lnTo>
                      <a:pt x="18" y="0"/>
                    </a:lnTo>
                    <a:lnTo>
                      <a:pt x="2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89" name="Freeform 42">
                <a:extLst>
                  <a:ext uri="{FF2B5EF4-FFF2-40B4-BE49-F238E27FC236}">
                    <a16:creationId xmlns:a16="http://schemas.microsoft.com/office/drawing/2014/main" id="{6485E7A9-B6FE-439B-87DB-0C1A29D9CB28}"/>
                  </a:ext>
                </a:extLst>
              </p:cNvPr>
              <p:cNvSpPr>
                <a:spLocks/>
              </p:cNvSpPr>
              <p:nvPr/>
            </p:nvSpPr>
            <p:spPr bwMode="auto">
              <a:xfrm>
                <a:off x="232" y="2326"/>
                <a:ext cx="15" cy="57"/>
              </a:xfrm>
              <a:custGeom>
                <a:avLst/>
                <a:gdLst>
                  <a:gd name="T0" fmla="*/ 5 w 15"/>
                  <a:gd name="T1" fmla="*/ 57 h 57"/>
                  <a:gd name="T2" fmla="*/ 5 w 15"/>
                  <a:gd name="T3" fmla="*/ 57 h 57"/>
                  <a:gd name="T4" fmla="*/ 5 w 15"/>
                  <a:gd name="T5" fmla="*/ 48 h 57"/>
                  <a:gd name="T6" fmla="*/ 5 w 15"/>
                  <a:gd name="T7" fmla="*/ 39 h 57"/>
                  <a:gd name="T8" fmla="*/ 5 w 15"/>
                  <a:gd name="T9" fmla="*/ 32 h 57"/>
                  <a:gd name="T10" fmla="*/ 6 w 15"/>
                  <a:gd name="T11" fmla="*/ 25 h 57"/>
                  <a:gd name="T12" fmla="*/ 9 w 15"/>
                  <a:gd name="T13" fmla="*/ 19 h 57"/>
                  <a:gd name="T14" fmla="*/ 10 w 15"/>
                  <a:gd name="T15" fmla="*/ 13 h 57"/>
                  <a:gd name="T16" fmla="*/ 13 w 15"/>
                  <a:gd name="T17" fmla="*/ 7 h 57"/>
                  <a:gd name="T18" fmla="*/ 15 w 15"/>
                  <a:gd name="T19" fmla="*/ 2 h 57"/>
                  <a:gd name="T20" fmla="*/ 12 w 15"/>
                  <a:gd name="T21" fmla="*/ 0 h 57"/>
                  <a:gd name="T22" fmla="*/ 9 w 15"/>
                  <a:gd name="T23" fmla="*/ 6 h 57"/>
                  <a:gd name="T24" fmla="*/ 6 w 15"/>
                  <a:gd name="T25" fmla="*/ 11 h 57"/>
                  <a:gd name="T26" fmla="*/ 4 w 15"/>
                  <a:gd name="T27" fmla="*/ 18 h 57"/>
                  <a:gd name="T28" fmla="*/ 2 w 15"/>
                  <a:gd name="T29" fmla="*/ 24 h 57"/>
                  <a:gd name="T30" fmla="*/ 1 w 15"/>
                  <a:gd name="T31" fmla="*/ 31 h 57"/>
                  <a:gd name="T32" fmla="*/ 0 w 15"/>
                  <a:gd name="T33" fmla="*/ 39 h 57"/>
                  <a:gd name="T34" fmla="*/ 0 w 15"/>
                  <a:gd name="T35" fmla="*/ 48 h 57"/>
                  <a:gd name="T36" fmla="*/ 1 w 15"/>
                  <a:gd name="T37" fmla="*/ 57 h 57"/>
                  <a:gd name="T38" fmla="*/ 1 w 15"/>
                  <a:gd name="T39" fmla="*/ 57 h 57"/>
                  <a:gd name="T40" fmla="*/ 5 w 15"/>
                  <a:gd name="T41" fmla="*/ 57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57"/>
                  <a:gd name="T65" fmla="*/ 15 w 15"/>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57">
                    <a:moveTo>
                      <a:pt x="5" y="57"/>
                    </a:moveTo>
                    <a:lnTo>
                      <a:pt x="5" y="57"/>
                    </a:lnTo>
                    <a:lnTo>
                      <a:pt x="5" y="48"/>
                    </a:lnTo>
                    <a:lnTo>
                      <a:pt x="5" y="39"/>
                    </a:lnTo>
                    <a:lnTo>
                      <a:pt x="5" y="32"/>
                    </a:lnTo>
                    <a:lnTo>
                      <a:pt x="6" y="25"/>
                    </a:lnTo>
                    <a:lnTo>
                      <a:pt x="9" y="19"/>
                    </a:lnTo>
                    <a:lnTo>
                      <a:pt x="10" y="13"/>
                    </a:lnTo>
                    <a:lnTo>
                      <a:pt x="13" y="7"/>
                    </a:lnTo>
                    <a:lnTo>
                      <a:pt x="15" y="2"/>
                    </a:lnTo>
                    <a:lnTo>
                      <a:pt x="12" y="0"/>
                    </a:lnTo>
                    <a:lnTo>
                      <a:pt x="9" y="6"/>
                    </a:lnTo>
                    <a:lnTo>
                      <a:pt x="6" y="11"/>
                    </a:lnTo>
                    <a:lnTo>
                      <a:pt x="4" y="18"/>
                    </a:lnTo>
                    <a:lnTo>
                      <a:pt x="2" y="24"/>
                    </a:lnTo>
                    <a:lnTo>
                      <a:pt x="1" y="31"/>
                    </a:lnTo>
                    <a:lnTo>
                      <a:pt x="0" y="39"/>
                    </a:lnTo>
                    <a:lnTo>
                      <a:pt x="0" y="48"/>
                    </a:lnTo>
                    <a:lnTo>
                      <a:pt x="1" y="57"/>
                    </a:lnTo>
                    <a:lnTo>
                      <a:pt x="5" y="5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0" name="Freeform 43">
                <a:extLst>
                  <a:ext uri="{FF2B5EF4-FFF2-40B4-BE49-F238E27FC236}">
                    <a16:creationId xmlns:a16="http://schemas.microsoft.com/office/drawing/2014/main" id="{921BD8B3-AC90-42F7-9D0E-4E9945380E74}"/>
                  </a:ext>
                </a:extLst>
              </p:cNvPr>
              <p:cNvSpPr>
                <a:spLocks/>
              </p:cNvSpPr>
              <p:nvPr/>
            </p:nvSpPr>
            <p:spPr bwMode="auto">
              <a:xfrm>
                <a:off x="233" y="2383"/>
                <a:ext cx="9" cy="56"/>
              </a:xfrm>
              <a:custGeom>
                <a:avLst/>
                <a:gdLst>
                  <a:gd name="T0" fmla="*/ 9 w 9"/>
                  <a:gd name="T1" fmla="*/ 55 h 56"/>
                  <a:gd name="T2" fmla="*/ 9 w 9"/>
                  <a:gd name="T3" fmla="*/ 55 h 56"/>
                  <a:gd name="T4" fmla="*/ 8 w 9"/>
                  <a:gd name="T5" fmla="*/ 48 h 56"/>
                  <a:gd name="T6" fmla="*/ 6 w 9"/>
                  <a:gd name="T7" fmla="*/ 40 h 56"/>
                  <a:gd name="T8" fmla="*/ 5 w 9"/>
                  <a:gd name="T9" fmla="*/ 34 h 56"/>
                  <a:gd name="T10" fmla="*/ 5 w 9"/>
                  <a:gd name="T11" fmla="*/ 27 h 56"/>
                  <a:gd name="T12" fmla="*/ 5 w 9"/>
                  <a:gd name="T13" fmla="*/ 20 h 56"/>
                  <a:gd name="T14" fmla="*/ 5 w 9"/>
                  <a:gd name="T15" fmla="*/ 13 h 56"/>
                  <a:gd name="T16" fmla="*/ 4 w 9"/>
                  <a:gd name="T17" fmla="*/ 6 h 56"/>
                  <a:gd name="T18" fmla="*/ 4 w 9"/>
                  <a:gd name="T19" fmla="*/ 0 h 56"/>
                  <a:gd name="T20" fmla="*/ 0 w 9"/>
                  <a:gd name="T21" fmla="*/ 0 h 56"/>
                  <a:gd name="T22" fmla="*/ 0 w 9"/>
                  <a:gd name="T23" fmla="*/ 7 h 56"/>
                  <a:gd name="T24" fmla="*/ 0 w 9"/>
                  <a:gd name="T25" fmla="*/ 13 h 56"/>
                  <a:gd name="T26" fmla="*/ 1 w 9"/>
                  <a:gd name="T27" fmla="*/ 20 h 56"/>
                  <a:gd name="T28" fmla="*/ 1 w 9"/>
                  <a:gd name="T29" fmla="*/ 27 h 56"/>
                  <a:gd name="T30" fmla="*/ 1 w 9"/>
                  <a:gd name="T31" fmla="*/ 34 h 56"/>
                  <a:gd name="T32" fmla="*/ 2 w 9"/>
                  <a:gd name="T33" fmla="*/ 41 h 56"/>
                  <a:gd name="T34" fmla="*/ 2 w 9"/>
                  <a:gd name="T35" fmla="*/ 49 h 56"/>
                  <a:gd name="T36" fmla="*/ 3 w 9"/>
                  <a:gd name="T37" fmla="*/ 56 h 56"/>
                  <a:gd name="T38" fmla="*/ 3 w 9"/>
                  <a:gd name="T39" fmla="*/ 55 h 56"/>
                  <a:gd name="T40" fmla="*/ 9 w 9"/>
                  <a:gd name="T41" fmla="*/ 55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6"/>
                  <a:gd name="T65" fmla="*/ 9 w 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6">
                    <a:moveTo>
                      <a:pt x="9" y="55"/>
                    </a:moveTo>
                    <a:lnTo>
                      <a:pt x="9" y="55"/>
                    </a:lnTo>
                    <a:lnTo>
                      <a:pt x="8" y="48"/>
                    </a:lnTo>
                    <a:lnTo>
                      <a:pt x="6" y="40"/>
                    </a:lnTo>
                    <a:lnTo>
                      <a:pt x="5" y="34"/>
                    </a:lnTo>
                    <a:lnTo>
                      <a:pt x="5" y="27"/>
                    </a:lnTo>
                    <a:lnTo>
                      <a:pt x="5" y="20"/>
                    </a:lnTo>
                    <a:lnTo>
                      <a:pt x="5" y="13"/>
                    </a:lnTo>
                    <a:lnTo>
                      <a:pt x="4" y="6"/>
                    </a:lnTo>
                    <a:lnTo>
                      <a:pt x="4" y="0"/>
                    </a:lnTo>
                    <a:lnTo>
                      <a:pt x="0" y="0"/>
                    </a:lnTo>
                    <a:lnTo>
                      <a:pt x="0" y="7"/>
                    </a:lnTo>
                    <a:lnTo>
                      <a:pt x="0" y="13"/>
                    </a:lnTo>
                    <a:lnTo>
                      <a:pt x="1" y="20"/>
                    </a:lnTo>
                    <a:lnTo>
                      <a:pt x="1" y="27"/>
                    </a:lnTo>
                    <a:lnTo>
                      <a:pt x="1" y="34"/>
                    </a:lnTo>
                    <a:lnTo>
                      <a:pt x="2" y="41"/>
                    </a:lnTo>
                    <a:lnTo>
                      <a:pt x="2" y="49"/>
                    </a:lnTo>
                    <a:lnTo>
                      <a:pt x="3" y="56"/>
                    </a:lnTo>
                    <a:lnTo>
                      <a:pt x="3" y="55"/>
                    </a:lnTo>
                    <a:lnTo>
                      <a:pt x="9" y="5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1" name="Freeform 44">
                <a:extLst>
                  <a:ext uri="{FF2B5EF4-FFF2-40B4-BE49-F238E27FC236}">
                    <a16:creationId xmlns:a16="http://schemas.microsoft.com/office/drawing/2014/main" id="{AF5C8A9E-08C1-4ACA-9EB8-DA5ACD625684}"/>
                  </a:ext>
                </a:extLst>
              </p:cNvPr>
              <p:cNvSpPr>
                <a:spLocks/>
              </p:cNvSpPr>
              <p:nvPr/>
            </p:nvSpPr>
            <p:spPr bwMode="auto">
              <a:xfrm>
                <a:off x="236" y="2438"/>
                <a:ext cx="9" cy="9"/>
              </a:xfrm>
              <a:custGeom>
                <a:avLst/>
                <a:gdLst>
                  <a:gd name="T0" fmla="*/ 8 w 9"/>
                  <a:gd name="T1" fmla="*/ 5 h 9"/>
                  <a:gd name="T2" fmla="*/ 9 w 9"/>
                  <a:gd name="T3" fmla="*/ 5 h 9"/>
                  <a:gd name="T4" fmla="*/ 8 w 9"/>
                  <a:gd name="T5" fmla="*/ 4 h 9"/>
                  <a:gd name="T6" fmla="*/ 8 w 9"/>
                  <a:gd name="T7" fmla="*/ 4 h 9"/>
                  <a:gd name="T8" fmla="*/ 7 w 9"/>
                  <a:gd name="T9" fmla="*/ 4 h 9"/>
                  <a:gd name="T10" fmla="*/ 7 w 9"/>
                  <a:gd name="T11" fmla="*/ 3 h 9"/>
                  <a:gd name="T12" fmla="*/ 6 w 9"/>
                  <a:gd name="T13" fmla="*/ 2 h 9"/>
                  <a:gd name="T14" fmla="*/ 6 w 9"/>
                  <a:gd name="T15" fmla="*/ 2 h 9"/>
                  <a:gd name="T16" fmla="*/ 6 w 9"/>
                  <a:gd name="T17" fmla="*/ 1 h 9"/>
                  <a:gd name="T18" fmla="*/ 6 w 9"/>
                  <a:gd name="T19" fmla="*/ 0 h 9"/>
                  <a:gd name="T20" fmla="*/ 0 w 9"/>
                  <a:gd name="T21" fmla="*/ 0 h 9"/>
                  <a:gd name="T22" fmla="*/ 1 w 9"/>
                  <a:gd name="T23" fmla="*/ 2 h 9"/>
                  <a:gd name="T24" fmla="*/ 1 w 9"/>
                  <a:gd name="T25" fmla="*/ 3 h 9"/>
                  <a:gd name="T26" fmla="*/ 2 w 9"/>
                  <a:gd name="T27" fmla="*/ 5 h 9"/>
                  <a:gd name="T28" fmla="*/ 2 w 9"/>
                  <a:gd name="T29" fmla="*/ 6 h 9"/>
                  <a:gd name="T30" fmla="*/ 3 w 9"/>
                  <a:gd name="T31" fmla="*/ 7 h 9"/>
                  <a:gd name="T32" fmla="*/ 5 w 9"/>
                  <a:gd name="T33" fmla="*/ 7 h 9"/>
                  <a:gd name="T34" fmla="*/ 6 w 9"/>
                  <a:gd name="T35" fmla="*/ 8 h 9"/>
                  <a:gd name="T36" fmla="*/ 7 w 9"/>
                  <a:gd name="T37" fmla="*/ 8 h 9"/>
                  <a:gd name="T38" fmla="*/ 8 w 9"/>
                  <a:gd name="T39" fmla="*/ 9 h 9"/>
                  <a:gd name="T40" fmla="*/ 8 w 9"/>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9"/>
                  <a:gd name="T65" fmla="*/ 9 w 9"/>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9">
                    <a:moveTo>
                      <a:pt x="8" y="5"/>
                    </a:moveTo>
                    <a:lnTo>
                      <a:pt x="9" y="5"/>
                    </a:lnTo>
                    <a:lnTo>
                      <a:pt x="8" y="4"/>
                    </a:lnTo>
                    <a:lnTo>
                      <a:pt x="7" y="4"/>
                    </a:lnTo>
                    <a:lnTo>
                      <a:pt x="7" y="3"/>
                    </a:lnTo>
                    <a:lnTo>
                      <a:pt x="6" y="2"/>
                    </a:lnTo>
                    <a:lnTo>
                      <a:pt x="6" y="1"/>
                    </a:lnTo>
                    <a:lnTo>
                      <a:pt x="6" y="0"/>
                    </a:lnTo>
                    <a:lnTo>
                      <a:pt x="0" y="0"/>
                    </a:lnTo>
                    <a:lnTo>
                      <a:pt x="1" y="2"/>
                    </a:lnTo>
                    <a:lnTo>
                      <a:pt x="1" y="3"/>
                    </a:lnTo>
                    <a:lnTo>
                      <a:pt x="2" y="5"/>
                    </a:lnTo>
                    <a:lnTo>
                      <a:pt x="2" y="6"/>
                    </a:lnTo>
                    <a:lnTo>
                      <a:pt x="3" y="7"/>
                    </a:lnTo>
                    <a:lnTo>
                      <a:pt x="5" y="7"/>
                    </a:lnTo>
                    <a:lnTo>
                      <a:pt x="6" y="8"/>
                    </a:lnTo>
                    <a:lnTo>
                      <a:pt x="7" y="8"/>
                    </a:lnTo>
                    <a:lnTo>
                      <a:pt x="8" y="9"/>
                    </a:lnTo>
                    <a:lnTo>
                      <a:pt x="8"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2" name="Freeform 45">
                <a:extLst>
                  <a:ext uri="{FF2B5EF4-FFF2-40B4-BE49-F238E27FC236}">
                    <a16:creationId xmlns:a16="http://schemas.microsoft.com/office/drawing/2014/main" id="{92CD16AD-419B-4EC9-A8EE-C7D3672D7578}"/>
                  </a:ext>
                </a:extLst>
              </p:cNvPr>
              <p:cNvSpPr>
                <a:spLocks/>
              </p:cNvSpPr>
              <p:nvPr/>
            </p:nvSpPr>
            <p:spPr bwMode="auto">
              <a:xfrm>
                <a:off x="244" y="2439"/>
                <a:ext cx="20" cy="9"/>
              </a:xfrm>
              <a:custGeom>
                <a:avLst/>
                <a:gdLst>
                  <a:gd name="T0" fmla="*/ 20 w 20"/>
                  <a:gd name="T1" fmla="*/ 3 h 9"/>
                  <a:gd name="T2" fmla="*/ 16 w 20"/>
                  <a:gd name="T3" fmla="*/ 2 h 9"/>
                  <a:gd name="T4" fmla="*/ 13 w 20"/>
                  <a:gd name="T5" fmla="*/ 3 h 9"/>
                  <a:gd name="T6" fmla="*/ 11 w 20"/>
                  <a:gd name="T7" fmla="*/ 4 h 9"/>
                  <a:gd name="T8" fmla="*/ 9 w 20"/>
                  <a:gd name="T9" fmla="*/ 4 h 9"/>
                  <a:gd name="T10" fmla="*/ 6 w 20"/>
                  <a:gd name="T11" fmla="*/ 4 h 9"/>
                  <a:gd name="T12" fmla="*/ 4 w 20"/>
                  <a:gd name="T13" fmla="*/ 4 h 9"/>
                  <a:gd name="T14" fmla="*/ 2 w 20"/>
                  <a:gd name="T15" fmla="*/ 4 h 9"/>
                  <a:gd name="T16" fmla="*/ 1 w 20"/>
                  <a:gd name="T17" fmla="*/ 4 h 9"/>
                  <a:gd name="T18" fmla="*/ 0 w 20"/>
                  <a:gd name="T19" fmla="*/ 4 h 9"/>
                  <a:gd name="T20" fmla="*/ 0 w 20"/>
                  <a:gd name="T21" fmla="*/ 8 h 9"/>
                  <a:gd name="T22" fmla="*/ 0 w 20"/>
                  <a:gd name="T23" fmla="*/ 8 h 9"/>
                  <a:gd name="T24" fmla="*/ 1 w 20"/>
                  <a:gd name="T25" fmla="*/ 8 h 9"/>
                  <a:gd name="T26" fmla="*/ 3 w 20"/>
                  <a:gd name="T27" fmla="*/ 8 h 9"/>
                  <a:gd name="T28" fmla="*/ 6 w 20"/>
                  <a:gd name="T29" fmla="*/ 9 h 9"/>
                  <a:gd name="T30" fmla="*/ 9 w 20"/>
                  <a:gd name="T31" fmla="*/ 9 h 9"/>
                  <a:gd name="T32" fmla="*/ 12 w 20"/>
                  <a:gd name="T33" fmla="*/ 8 h 9"/>
                  <a:gd name="T34" fmla="*/ 16 w 20"/>
                  <a:gd name="T35" fmla="*/ 7 h 9"/>
                  <a:gd name="T36" fmla="*/ 19 w 20"/>
                  <a:gd name="T37" fmla="*/ 5 h 9"/>
                  <a:gd name="T38" fmla="*/ 16 w 20"/>
                  <a:gd name="T39" fmla="*/ 4 h 9"/>
                  <a:gd name="T40" fmla="*/ 20 w 20"/>
                  <a:gd name="T41" fmla="*/ 3 h 9"/>
                  <a:gd name="T42" fmla="*/ 19 w 20"/>
                  <a:gd name="T43" fmla="*/ 0 h 9"/>
                  <a:gd name="T44" fmla="*/ 16 w 20"/>
                  <a:gd name="T45" fmla="*/ 2 h 9"/>
                  <a:gd name="T46" fmla="*/ 20 w 20"/>
                  <a:gd name="T47" fmla="*/ 3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9"/>
                  <a:gd name="T74" fmla="*/ 20 w 2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9">
                    <a:moveTo>
                      <a:pt x="20" y="3"/>
                    </a:moveTo>
                    <a:lnTo>
                      <a:pt x="16" y="2"/>
                    </a:lnTo>
                    <a:lnTo>
                      <a:pt x="13" y="3"/>
                    </a:lnTo>
                    <a:lnTo>
                      <a:pt x="11" y="4"/>
                    </a:lnTo>
                    <a:lnTo>
                      <a:pt x="9" y="4"/>
                    </a:lnTo>
                    <a:lnTo>
                      <a:pt x="6" y="4"/>
                    </a:lnTo>
                    <a:lnTo>
                      <a:pt x="4" y="4"/>
                    </a:lnTo>
                    <a:lnTo>
                      <a:pt x="2" y="4"/>
                    </a:lnTo>
                    <a:lnTo>
                      <a:pt x="1" y="4"/>
                    </a:lnTo>
                    <a:lnTo>
                      <a:pt x="0" y="4"/>
                    </a:lnTo>
                    <a:lnTo>
                      <a:pt x="0" y="8"/>
                    </a:lnTo>
                    <a:lnTo>
                      <a:pt x="1" y="8"/>
                    </a:lnTo>
                    <a:lnTo>
                      <a:pt x="3" y="8"/>
                    </a:lnTo>
                    <a:lnTo>
                      <a:pt x="6" y="9"/>
                    </a:lnTo>
                    <a:lnTo>
                      <a:pt x="9" y="9"/>
                    </a:lnTo>
                    <a:lnTo>
                      <a:pt x="12" y="8"/>
                    </a:lnTo>
                    <a:lnTo>
                      <a:pt x="16" y="7"/>
                    </a:lnTo>
                    <a:lnTo>
                      <a:pt x="19" y="5"/>
                    </a:lnTo>
                    <a:lnTo>
                      <a:pt x="16" y="4"/>
                    </a:lnTo>
                    <a:lnTo>
                      <a:pt x="20" y="3"/>
                    </a:lnTo>
                    <a:lnTo>
                      <a:pt x="19" y="0"/>
                    </a:lnTo>
                    <a:lnTo>
                      <a:pt x="16" y="2"/>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3" name="Freeform 46">
                <a:extLst>
                  <a:ext uri="{FF2B5EF4-FFF2-40B4-BE49-F238E27FC236}">
                    <a16:creationId xmlns:a16="http://schemas.microsoft.com/office/drawing/2014/main" id="{E81E6E73-355A-4244-AF55-99A24346E75A}"/>
                  </a:ext>
                </a:extLst>
              </p:cNvPr>
              <p:cNvSpPr>
                <a:spLocks/>
              </p:cNvSpPr>
              <p:nvPr/>
            </p:nvSpPr>
            <p:spPr bwMode="auto">
              <a:xfrm>
                <a:off x="260" y="2442"/>
                <a:ext cx="19" cy="15"/>
              </a:xfrm>
              <a:custGeom>
                <a:avLst/>
                <a:gdLst>
                  <a:gd name="T0" fmla="*/ 18 w 19"/>
                  <a:gd name="T1" fmla="*/ 11 h 15"/>
                  <a:gd name="T2" fmla="*/ 18 w 19"/>
                  <a:gd name="T3" fmla="*/ 11 h 15"/>
                  <a:gd name="T4" fmla="*/ 14 w 19"/>
                  <a:gd name="T5" fmla="*/ 11 h 15"/>
                  <a:gd name="T6" fmla="*/ 12 w 19"/>
                  <a:gd name="T7" fmla="*/ 11 h 15"/>
                  <a:gd name="T8" fmla="*/ 10 w 19"/>
                  <a:gd name="T9" fmla="*/ 10 h 15"/>
                  <a:gd name="T10" fmla="*/ 8 w 19"/>
                  <a:gd name="T11" fmla="*/ 8 h 15"/>
                  <a:gd name="T12" fmla="*/ 6 w 19"/>
                  <a:gd name="T13" fmla="*/ 7 h 15"/>
                  <a:gd name="T14" fmla="*/ 5 w 19"/>
                  <a:gd name="T15" fmla="*/ 5 h 15"/>
                  <a:gd name="T16" fmla="*/ 4 w 19"/>
                  <a:gd name="T17" fmla="*/ 2 h 15"/>
                  <a:gd name="T18" fmla="*/ 4 w 19"/>
                  <a:gd name="T19" fmla="*/ 0 h 15"/>
                  <a:gd name="T20" fmla="*/ 0 w 19"/>
                  <a:gd name="T21" fmla="*/ 1 h 15"/>
                  <a:gd name="T22" fmla="*/ 0 w 19"/>
                  <a:gd name="T23" fmla="*/ 4 h 15"/>
                  <a:gd name="T24" fmla="*/ 1 w 19"/>
                  <a:gd name="T25" fmla="*/ 6 h 15"/>
                  <a:gd name="T26" fmla="*/ 2 w 19"/>
                  <a:gd name="T27" fmla="*/ 9 h 15"/>
                  <a:gd name="T28" fmla="*/ 4 w 19"/>
                  <a:gd name="T29" fmla="*/ 11 h 15"/>
                  <a:gd name="T30" fmla="*/ 8 w 19"/>
                  <a:gd name="T31" fmla="*/ 13 h 15"/>
                  <a:gd name="T32" fmla="*/ 11 w 19"/>
                  <a:gd name="T33" fmla="*/ 15 h 15"/>
                  <a:gd name="T34" fmla="*/ 14 w 19"/>
                  <a:gd name="T35" fmla="*/ 15 h 15"/>
                  <a:gd name="T36" fmla="*/ 19 w 19"/>
                  <a:gd name="T37" fmla="*/ 15 h 15"/>
                  <a:gd name="T38" fmla="*/ 19 w 19"/>
                  <a:gd name="T39" fmla="*/ 15 h 15"/>
                  <a:gd name="T40" fmla="*/ 18 w 19"/>
                  <a:gd name="T41" fmla="*/ 11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5"/>
                  <a:gd name="T65" fmla="*/ 19 w 19"/>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5">
                    <a:moveTo>
                      <a:pt x="18" y="11"/>
                    </a:moveTo>
                    <a:lnTo>
                      <a:pt x="18" y="11"/>
                    </a:lnTo>
                    <a:lnTo>
                      <a:pt x="14" y="11"/>
                    </a:lnTo>
                    <a:lnTo>
                      <a:pt x="12" y="11"/>
                    </a:lnTo>
                    <a:lnTo>
                      <a:pt x="10" y="10"/>
                    </a:lnTo>
                    <a:lnTo>
                      <a:pt x="8" y="8"/>
                    </a:lnTo>
                    <a:lnTo>
                      <a:pt x="6" y="7"/>
                    </a:lnTo>
                    <a:lnTo>
                      <a:pt x="5" y="5"/>
                    </a:lnTo>
                    <a:lnTo>
                      <a:pt x="4" y="2"/>
                    </a:lnTo>
                    <a:lnTo>
                      <a:pt x="4" y="0"/>
                    </a:lnTo>
                    <a:lnTo>
                      <a:pt x="0" y="1"/>
                    </a:lnTo>
                    <a:lnTo>
                      <a:pt x="0" y="4"/>
                    </a:lnTo>
                    <a:lnTo>
                      <a:pt x="1" y="6"/>
                    </a:lnTo>
                    <a:lnTo>
                      <a:pt x="2" y="9"/>
                    </a:lnTo>
                    <a:lnTo>
                      <a:pt x="4" y="11"/>
                    </a:lnTo>
                    <a:lnTo>
                      <a:pt x="8" y="13"/>
                    </a:lnTo>
                    <a:lnTo>
                      <a:pt x="11" y="15"/>
                    </a:lnTo>
                    <a:lnTo>
                      <a:pt x="14" y="15"/>
                    </a:lnTo>
                    <a:lnTo>
                      <a:pt x="19" y="15"/>
                    </a:lnTo>
                    <a:lnTo>
                      <a:pt x="18"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4" name="Freeform 47">
                <a:extLst>
                  <a:ext uri="{FF2B5EF4-FFF2-40B4-BE49-F238E27FC236}">
                    <a16:creationId xmlns:a16="http://schemas.microsoft.com/office/drawing/2014/main" id="{97417D19-3EBD-4158-9BAB-EEA72E4492A2}"/>
                  </a:ext>
                </a:extLst>
              </p:cNvPr>
              <p:cNvSpPr>
                <a:spLocks/>
              </p:cNvSpPr>
              <p:nvPr/>
            </p:nvSpPr>
            <p:spPr bwMode="auto">
              <a:xfrm>
                <a:off x="278" y="2446"/>
                <a:ext cx="14" cy="11"/>
              </a:xfrm>
              <a:custGeom>
                <a:avLst/>
                <a:gdLst>
                  <a:gd name="T0" fmla="*/ 14 w 14"/>
                  <a:gd name="T1" fmla="*/ 2 h 11"/>
                  <a:gd name="T2" fmla="*/ 14 w 14"/>
                  <a:gd name="T3" fmla="*/ 2 h 11"/>
                  <a:gd name="T4" fmla="*/ 12 w 14"/>
                  <a:gd name="T5" fmla="*/ 0 h 11"/>
                  <a:gd name="T6" fmla="*/ 9 w 14"/>
                  <a:gd name="T7" fmla="*/ 0 h 11"/>
                  <a:gd name="T8" fmla="*/ 8 w 14"/>
                  <a:gd name="T9" fmla="*/ 1 h 11"/>
                  <a:gd name="T10" fmla="*/ 7 w 14"/>
                  <a:gd name="T11" fmla="*/ 3 h 11"/>
                  <a:gd name="T12" fmla="*/ 5 w 14"/>
                  <a:gd name="T13" fmla="*/ 4 h 11"/>
                  <a:gd name="T14" fmla="*/ 4 w 14"/>
                  <a:gd name="T15" fmla="*/ 5 h 11"/>
                  <a:gd name="T16" fmla="*/ 2 w 14"/>
                  <a:gd name="T17" fmla="*/ 6 h 11"/>
                  <a:gd name="T18" fmla="*/ 0 w 14"/>
                  <a:gd name="T19" fmla="*/ 7 h 11"/>
                  <a:gd name="T20" fmla="*/ 1 w 14"/>
                  <a:gd name="T21" fmla="*/ 11 h 11"/>
                  <a:gd name="T22" fmla="*/ 4 w 14"/>
                  <a:gd name="T23" fmla="*/ 10 h 11"/>
                  <a:gd name="T24" fmla="*/ 7 w 14"/>
                  <a:gd name="T25" fmla="*/ 9 h 11"/>
                  <a:gd name="T26" fmla="*/ 9 w 14"/>
                  <a:gd name="T27" fmla="*/ 7 h 11"/>
                  <a:gd name="T28" fmla="*/ 10 w 14"/>
                  <a:gd name="T29" fmla="*/ 5 h 11"/>
                  <a:gd name="T30" fmla="*/ 11 w 14"/>
                  <a:gd name="T31" fmla="*/ 4 h 11"/>
                  <a:gd name="T32" fmla="*/ 11 w 14"/>
                  <a:gd name="T33" fmla="*/ 4 h 11"/>
                  <a:gd name="T34" fmla="*/ 10 w 14"/>
                  <a:gd name="T35" fmla="*/ 4 h 11"/>
                  <a:gd name="T36" fmla="*/ 10 w 14"/>
                  <a:gd name="T37" fmla="*/ 4 h 11"/>
                  <a:gd name="T38" fmla="*/ 10 w 14"/>
                  <a:gd name="T39" fmla="*/ 4 h 11"/>
                  <a:gd name="T40" fmla="*/ 14 w 14"/>
                  <a:gd name="T41" fmla="*/ 2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1"/>
                  <a:gd name="T65" fmla="*/ 14 w 14"/>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1">
                    <a:moveTo>
                      <a:pt x="14" y="2"/>
                    </a:moveTo>
                    <a:lnTo>
                      <a:pt x="14" y="2"/>
                    </a:lnTo>
                    <a:lnTo>
                      <a:pt x="12" y="0"/>
                    </a:lnTo>
                    <a:lnTo>
                      <a:pt x="9" y="0"/>
                    </a:lnTo>
                    <a:lnTo>
                      <a:pt x="8" y="1"/>
                    </a:lnTo>
                    <a:lnTo>
                      <a:pt x="7" y="3"/>
                    </a:lnTo>
                    <a:lnTo>
                      <a:pt x="5" y="4"/>
                    </a:lnTo>
                    <a:lnTo>
                      <a:pt x="4" y="5"/>
                    </a:lnTo>
                    <a:lnTo>
                      <a:pt x="2" y="6"/>
                    </a:lnTo>
                    <a:lnTo>
                      <a:pt x="0" y="7"/>
                    </a:lnTo>
                    <a:lnTo>
                      <a:pt x="1" y="11"/>
                    </a:lnTo>
                    <a:lnTo>
                      <a:pt x="4" y="10"/>
                    </a:lnTo>
                    <a:lnTo>
                      <a:pt x="7" y="9"/>
                    </a:lnTo>
                    <a:lnTo>
                      <a:pt x="9" y="7"/>
                    </a:lnTo>
                    <a:lnTo>
                      <a:pt x="10" y="5"/>
                    </a:lnTo>
                    <a:lnTo>
                      <a:pt x="11" y="4"/>
                    </a:lnTo>
                    <a:lnTo>
                      <a:pt x="10" y="4"/>
                    </a:lnTo>
                    <a:lnTo>
                      <a:pt x="14"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5" name="Freeform 48">
                <a:extLst>
                  <a:ext uri="{FF2B5EF4-FFF2-40B4-BE49-F238E27FC236}">
                    <a16:creationId xmlns:a16="http://schemas.microsoft.com/office/drawing/2014/main" id="{0187A67A-3C01-40AB-9BCC-A29C01A0B773}"/>
                  </a:ext>
                </a:extLst>
              </p:cNvPr>
              <p:cNvSpPr>
                <a:spLocks/>
              </p:cNvSpPr>
              <p:nvPr/>
            </p:nvSpPr>
            <p:spPr bwMode="auto">
              <a:xfrm>
                <a:off x="288" y="2448"/>
                <a:ext cx="21" cy="7"/>
              </a:xfrm>
              <a:custGeom>
                <a:avLst/>
                <a:gdLst>
                  <a:gd name="T0" fmla="*/ 17 w 21"/>
                  <a:gd name="T1" fmla="*/ 1 h 7"/>
                  <a:gd name="T2" fmla="*/ 18 w 21"/>
                  <a:gd name="T3" fmla="*/ 1 h 7"/>
                  <a:gd name="T4" fmla="*/ 16 w 21"/>
                  <a:gd name="T5" fmla="*/ 2 h 7"/>
                  <a:gd name="T6" fmla="*/ 15 w 21"/>
                  <a:gd name="T7" fmla="*/ 2 h 7"/>
                  <a:gd name="T8" fmla="*/ 12 w 21"/>
                  <a:gd name="T9" fmla="*/ 2 h 7"/>
                  <a:gd name="T10" fmla="*/ 10 w 21"/>
                  <a:gd name="T11" fmla="*/ 2 h 7"/>
                  <a:gd name="T12" fmla="*/ 9 w 21"/>
                  <a:gd name="T13" fmla="*/ 2 h 7"/>
                  <a:gd name="T14" fmla="*/ 7 w 21"/>
                  <a:gd name="T15" fmla="*/ 2 h 7"/>
                  <a:gd name="T16" fmla="*/ 6 w 21"/>
                  <a:gd name="T17" fmla="*/ 1 h 7"/>
                  <a:gd name="T18" fmla="*/ 4 w 21"/>
                  <a:gd name="T19" fmla="*/ 0 h 7"/>
                  <a:gd name="T20" fmla="*/ 0 w 21"/>
                  <a:gd name="T21" fmla="*/ 2 h 7"/>
                  <a:gd name="T22" fmla="*/ 2 w 21"/>
                  <a:gd name="T23" fmla="*/ 4 h 7"/>
                  <a:gd name="T24" fmla="*/ 4 w 21"/>
                  <a:gd name="T25" fmla="*/ 5 h 7"/>
                  <a:gd name="T26" fmla="*/ 8 w 21"/>
                  <a:gd name="T27" fmla="*/ 6 h 7"/>
                  <a:gd name="T28" fmla="*/ 10 w 21"/>
                  <a:gd name="T29" fmla="*/ 7 h 7"/>
                  <a:gd name="T30" fmla="*/ 12 w 21"/>
                  <a:gd name="T31" fmla="*/ 7 h 7"/>
                  <a:gd name="T32" fmla="*/ 16 w 21"/>
                  <a:gd name="T33" fmla="*/ 6 h 7"/>
                  <a:gd name="T34" fmla="*/ 18 w 21"/>
                  <a:gd name="T35" fmla="*/ 6 h 7"/>
                  <a:gd name="T36" fmla="*/ 20 w 21"/>
                  <a:gd name="T37" fmla="*/ 5 h 7"/>
                  <a:gd name="T38" fmla="*/ 21 w 21"/>
                  <a:gd name="T39" fmla="*/ 4 h 7"/>
                  <a:gd name="T40" fmla="*/ 17 w 21"/>
                  <a:gd name="T41" fmla="*/ 1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7" y="1"/>
                    </a:moveTo>
                    <a:lnTo>
                      <a:pt x="18" y="1"/>
                    </a:lnTo>
                    <a:lnTo>
                      <a:pt x="16" y="2"/>
                    </a:lnTo>
                    <a:lnTo>
                      <a:pt x="15" y="2"/>
                    </a:lnTo>
                    <a:lnTo>
                      <a:pt x="12" y="2"/>
                    </a:lnTo>
                    <a:lnTo>
                      <a:pt x="10" y="2"/>
                    </a:lnTo>
                    <a:lnTo>
                      <a:pt x="9" y="2"/>
                    </a:lnTo>
                    <a:lnTo>
                      <a:pt x="7" y="2"/>
                    </a:lnTo>
                    <a:lnTo>
                      <a:pt x="6" y="1"/>
                    </a:lnTo>
                    <a:lnTo>
                      <a:pt x="4" y="0"/>
                    </a:lnTo>
                    <a:lnTo>
                      <a:pt x="0" y="2"/>
                    </a:lnTo>
                    <a:lnTo>
                      <a:pt x="2" y="4"/>
                    </a:lnTo>
                    <a:lnTo>
                      <a:pt x="4" y="5"/>
                    </a:lnTo>
                    <a:lnTo>
                      <a:pt x="8" y="6"/>
                    </a:lnTo>
                    <a:lnTo>
                      <a:pt x="10" y="7"/>
                    </a:lnTo>
                    <a:lnTo>
                      <a:pt x="12" y="7"/>
                    </a:lnTo>
                    <a:lnTo>
                      <a:pt x="16" y="6"/>
                    </a:lnTo>
                    <a:lnTo>
                      <a:pt x="18" y="6"/>
                    </a:lnTo>
                    <a:lnTo>
                      <a:pt x="20" y="5"/>
                    </a:lnTo>
                    <a:lnTo>
                      <a:pt x="21" y="4"/>
                    </a:lnTo>
                    <a:lnTo>
                      <a:pt x="1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6" name="Freeform 49">
                <a:extLst>
                  <a:ext uri="{FF2B5EF4-FFF2-40B4-BE49-F238E27FC236}">
                    <a16:creationId xmlns:a16="http://schemas.microsoft.com/office/drawing/2014/main" id="{CEC53D6A-4937-4671-BA59-B7FDF5668DB9}"/>
                  </a:ext>
                </a:extLst>
              </p:cNvPr>
              <p:cNvSpPr>
                <a:spLocks/>
              </p:cNvSpPr>
              <p:nvPr/>
            </p:nvSpPr>
            <p:spPr bwMode="auto">
              <a:xfrm>
                <a:off x="305" y="2440"/>
                <a:ext cx="12" cy="12"/>
              </a:xfrm>
              <a:custGeom>
                <a:avLst/>
                <a:gdLst>
                  <a:gd name="T0" fmla="*/ 12 w 12"/>
                  <a:gd name="T1" fmla="*/ 3 h 12"/>
                  <a:gd name="T2" fmla="*/ 8 w 12"/>
                  <a:gd name="T3" fmla="*/ 2 h 12"/>
                  <a:gd name="T4" fmla="*/ 7 w 12"/>
                  <a:gd name="T5" fmla="*/ 4 h 12"/>
                  <a:gd name="T6" fmla="*/ 4 w 12"/>
                  <a:gd name="T7" fmla="*/ 5 h 12"/>
                  <a:gd name="T8" fmla="*/ 3 w 12"/>
                  <a:gd name="T9" fmla="*/ 6 h 12"/>
                  <a:gd name="T10" fmla="*/ 2 w 12"/>
                  <a:gd name="T11" fmla="*/ 7 h 12"/>
                  <a:gd name="T12" fmla="*/ 2 w 12"/>
                  <a:gd name="T13" fmla="*/ 8 h 12"/>
                  <a:gd name="T14" fmla="*/ 1 w 12"/>
                  <a:gd name="T15" fmla="*/ 9 h 12"/>
                  <a:gd name="T16" fmla="*/ 1 w 12"/>
                  <a:gd name="T17" fmla="*/ 9 h 12"/>
                  <a:gd name="T18" fmla="*/ 0 w 12"/>
                  <a:gd name="T19" fmla="*/ 9 h 12"/>
                  <a:gd name="T20" fmla="*/ 4 w 12"/>
                  <a:gd name="T21" fmla="*/ 12 h 12"/>
                  <a:gd name="T22" fmla="*/ 4 w 12"/>
                  <a:gd name="T23" fmla="*/ 12 h 12"/>
                  <a:gd name="T24" fmla="*/ 4 w 12"/>
                  <a:gd name="T25" fmla="*/ 11 h 12"/>
                  <a:gd name="T26" fmla="*/ 6 w 12"/>
                  <a:gd name="T27" fmla="*/ 11 h 12"/>
                  <a:gd name="T28" fmla="*/ 6 w 12"/>
                  <a:gd name="T29" fmla="*/ 10 h 12"/>
                  <a:gd name="T30" fmla="*/ 7 w 12"/>
                  <a:gd name="T31" fmla="*/ 9 h 12"/>
                  <a:gd name="T32" fmla="*/ 8 w 12"/>
                  <a:gd name="T33" fmla="*/ 8 h 12"/>
                  <a:gd name="T34" fmla="*/ 10 w 12"/>
                  <a:gd name="T35" fmla="*/ 7 h 12"/>
                  <a:gd name="T36" fmla="*/ 11 w 12"/>
                  <a:gd name="T37" fmla="*/ 5 h 12"/>
                  <a:gd name="T38" fmla="*/ 8 w 12"/>
                  <a:gd name="T39" fmla="*/ 4 h 12"/>
                  <a:gd name="T40" fmla="*/ 12 w 12"/>
                  <a:gd name="T41" fmla="*/ 3 h 12"/>
                  <a:gd name="T42" fmla="*/ 11 w 12"/>
                  <a:gd name="T43" fmla="*/ 0 h 12"/>
                  <a:gd name="T44" fmla="*/ 8 w 12"/>
                  <a:gd name="T45" fmla="*/ 2 h 12"/>
                  <a:gd name="T46" fmla="*/ 12 w 12"/>
                  <a:gd name="T47" fmla="*/ 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2" y="3"/>
                    </a:moveTo>
                    <a:lnTo>
                      <a:pt x="8" y="2"/>
                    </a:lnTo>
                    <a:lnTo>
                      <a:pt x="7" y="4"/>
                    </a:lnTo>
                    <a:lnTo>
                      <a:pt x="4" y="5"/>
                    </a:lnTo>
                    <a:lnTo>
                      <a:pt x="3" y="6"/>
                    </a:lnTo>
                    <a:lnTo>
                      <a:pt x="2" y="7"/>
                    </a:lnTo>
                    <a:lnTo>
                      <a:pt x="2" y="8"/>
                    </a:lnTo>
                    <a:lnTo>
                      <a:pt x="1" y="9"/>
                    </a:lnTo>
                    <a:lnTo>
                      <a:pt x="0" y="9"/>
                    </a:lnTo>
                    <a:lnTo>
                      <a:pt x="4" y="12"/>
                    </a:lnTo>
                    <a:lnTo>
                      <a:pt x="4" y="11"/>
                    </a:lnTo>
                    <a:lnTo>
                      <a:pt x="6" y="11"/>
                    </a:lnTo>
                    <a:lnTo>
                      <a:pt x="6" y="10"/>
                    </a:lnTo>
                    <a:lnTo>
                      <a:pt x="7" y="9"/>
                    </a:lnTo>
                    <a:lnTo>
                      <a:pt x="8" y="8"/>
                    </a:lnTo>
                    <a:lnTo>
                      <a:pt x="10" y="7"/>
                    </a:lnTo>
                    <a:lnTo>
                      <a:pt x="11" y="5"/>
                    </a:lnTo>
                    <a:lnTo>
                      <a:pt x="8" y="4"/>
                    </a:lnTo>
                    <a:lnTo>
                      <a:pt x="12" y="3"/>
                    </a:lnTo>
                    <a:lnTo>
                      <a:pt x="11" y="0"/>
                    </a:lnTo>
                    <a:lnTo>
                      <a:pt x="8" y="2"/>
                    </a:lnTo>
                    <a:lnTo>
                      <a:pt x="12"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7" name="Freeform 50">
                <a:extLst>
                  <a:ext uri="{FF2B5EF4-FFF2-40B4-BE49-F238E27FC236}">
                    <a16:creationId xmlns:a16="http://schemas.microsoft.com/office/drawing/2014/main" id="{71680F04-9672-4BE8-B6BF-F3592E866EE6}"/>
                  </a:ext>
                </a:extLst>
              </p:cNvPr>
              <p:cNvSpPr>
                <a:spLocks/>
              </p:cNvSpPr>
              <p:nvPr/>
            </p:nvSpPr>
            <p:spPr bwMode="auto">
              <a:xfrm>
                <a:off x="313" y="2443"/>
                <a:ext cx="19" cy="7"/>
              </a:xfrm>
              <a:custGeom>
                <a:avLst/>
                <a:gdLst>
                  <a:gd name="T0" fmla="*/ 17 w 19"/>
                  <a:gd name="T1" fmla="*/ 2 h 7"/>
                  <a:gd name="T2" fmla="*/ 18 w 19"/>
                  <a:gd name="T3" fmla="*/ 2 h 7"/>
                  <a:gd name="T4" fmla="*/ 17 w 19"/>
                  <a:gd name="T5" fmla="*/ 2 h 7"/>
                  <a:gd name="T6" fmla="*/ 14 w 19"/>
                  <a:gd name="T7" fmla="*/ 2 h 7"/>
                  <a:gd name="T8" fmla="*/ 12 w 19"/>
                  <a:gd name="T9" fmla="*/ 2 h 7"/>
                  <a:gd name="T10" fmla="*/ 10 w 19"/>
                  <a:gd name="T11" fmla="*/ 2 h 7"/>
                  <a:gd name="T12" fmla="*/ 8 w 19"/>
                  <a:gd name="T13" fmla="*/ 2 h 7"/>
                  <a:gd name="T14" fmla="*/ 7 w 19"/>
                  <a:gd name="T15" fmla="*/ 2 h 7"/>
                  <a:gd name="T16" fmla="*/ 5 w 19"/>
                  <a:gd name="T17" fmla="*/ 1 h 7"/>
                  <a:gd name="T18" fmla="*/ 4 w 19"/>
                  <a:gd name="T19" fmla="*/ 0 h 7"/>
                  <a:gd name="T20" fmla="*/ 0 w 19"/>
                  <a:gd name="T21" fmla="*/ 1 h 7"/>
                  <a:gd name="T22" fmla="*/ 1 w 19"/>
                  <a:gd name="T23" fmla="*/ 4 h 7"/>
                  <a:gd name="T24" fmla="*/ 4 w 19"/>
                  <a:gd name="T25" fmla="*/ 6 h 7"/>
                  <a:gd name="T26" fmla="*/ 8 w 19"/>
                  <a:gd name="T27" fmla="*/ 6 h 7"/>
                  <a:gd name="T28" fmla="*/ 10 w 19"/>
                  <a:gd name="T29" fmla="*/ 7 h 7"/>
                  <a:gd name="T30" fmla="*/ 13 w 19"/>
                  <a:gd name="T31" fmla="*/ 6 h 7"/>
                  <a:gd name="T32" fmla="*/ 16 w 19"/>
                  <a:gd name="T33" fmla="*/ 6 h 7"/>
                  <a:gd name="T34" fmla="*/ 18 w 19"/>
                  <a:gd name="T35" fmla="*/ 6 h 7"/>
                  <a:gd name="T36" fmla="*/ 18 w 19"/>
                  <a:gd name="T37" fmla="*/ 6 h 7"/>
                  <a:gd name="T38" fmla="*/ 19 w 19"/>
                  <a:gd name="T39" fmla="*/ 6 h 7"/>
                  <a:gd name="T40" fmla="*/ 17 w 19"/>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7"/>
                  <a:gd name="T65" fmla="*/ 19 w 1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7">
                    <a:moveTo>
                      <a:pt x="17" y="2"/>
                    </a:moveTo>
                    <a:lnTo>
                      <a:pt x="18" y="2"/>
                    </a:lnTo>
                    <a:lnTo>
                      <a:pt x="17" y="2"/>
                    </a:lnTo>
                    <a:lnTo>
                      <a:pt x="14" y="2"/>
                    </a:lnTo>
                    <a:lnTo>
                      <a:pt x="12" y="2"/>
                    </a:lnTo>
                    <a:lnTo>
                      <a:pt x="10" y="2"/>
                    </a:lnTo>
                    <a:lnTo>
                      <a:pt x="8" y="2"/>
                    </a:lnTo>
                    <a:lnTo>
                      <a:pt x="7" y="2"/>
                    </a:lnTo>
                    <a:lnTo>
                      <a:pt x="5" y="1"/>
                    </a:lnTo>
                    <a:lnTo>
                      <a:pt x="4" y="0"/>
                    </a:lnTo>
                    <a:lnTo>
                      <a:pt x="0" y="1"/>
                    </a:lnTo>
                    <a:lnTo>
                      <a:pt x="1" y="4"/>
                    </a:lnTo>
                    <a:lnTo>
                      <a:pt x="4" y="6"/>
                    </a:lnTo>
                    <a:lnTo>
                      <a:pt x="8" y="6"/>
                    </a:lnTo>
                    <a:lnTo>
                      <a:pt x="10" y="7"/>
                    </a:lnTo>
                    <a:lnTo>
                      <a:pt x="13" y="6"/>
                    </a:lnTo>
                    <a:lnTo>
                      <a:pt x="16" y="6"/>
                    </a:lnTo>
                    <a:lnTo>
                      <a:pt x="18" y="6"/>
                    </a:lnTo>
                    <a:lnTo>
                      <a:pt x="19"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8" name="Freeform 51">
                <a:extLst>
                  <a:ext uri="{FF2B5EF4-FFF2-40B4-BE49-F238E27FC236}">
                    <a16:creationId xmlns:a16="http://schemas.microsoft.com/office/drawing/2014/main" id="{FA74260E-7FA5-40DB-87A7-61FC554762FD}"/>
                  </a:ext>
                </a:extLst>
              </p:cNvPr>
              <p:cNvSpPr>
                <a:spLocks/>
              </p:cNvSpPr>
              <p:nvPr/>
            </p:nvSpPr>
            <p:spPr bwMode="auto">
              <a:xfrm>
                <a:off x="330" y="2404"/>
                <a:ext cx="27" cy="45"/>
              </a:xfrm>
              <a:custGeom>
                <a:avLst/>
                <a:gdLst>
                  <a:gd name="T0" fmla="*/ 22 w 27"/>
                  <a:gd name="T1" fmla="*/ 0 h 45"/>
                  <a:gd name="T2" fmla="*/ 22 w 27"/>
                  <a:gd name="T3" fmla="*/ 0 h 45"/>
                  <a:gd name="T4" fmla="*/ 21 w 27"/>
                  <a:gd name="T5" fmla="*/ 6 h 45"/>
                  <a:gd name="T6" fmla="*/ 20 w 27"/>
                  <a:gd name="T7" fmla="*/ 12 h 45"/>
                  <a:gd name="T8" fmla="*/ 18 w 27"/>
                  <a:gd name="T9" fmla="*/ 17 h 45"/>
                  <a:gd name="T10" fmla="*/ 16 w 27"/>
                  <a:gd name="T11" fmla="*/ 24 h 45"/>
                  <a:gd name="T12" fmla="*/ 13 w 27"/>
                  <a:gd name="T13" fmla="*/ 29 h 45"/>
                  <a:gd name="T14" fmla="*/ 9 w 27"/>
                  <a:gd name="T15" fmla="*/ 34 h 45"/>
                  <a:gd name="T16" fmla="*/ 4 w 27"/>
                  <a:gd name="T17" fmla="*/ 38 h 45"/>
                  <a:gd name="T18" fmla="*/ 0 w 27"/>
                  <a:gd name="T19" fmla="*/ 41 h 45"/>
                  <a:gd name="T20" fmla="*/ 2 w 27"/>
                  <a:gd name="T21" fmla="*/ 45 h 45"/>
                  <a:gd name="T22" fmla="*/ 8 w 27"/>
                  <a:gd name="T23" fmla="*/ 41 h 45"/>
                  <a:gd name="T24" fmla="*/ 13 w 27"/>
                  <a:gd name="T25" fmla="*/ 36 h 45"/>
                  <a:gd name="T26" fmla="*/ 17 w 27"/>
                  <a:gd name="T27" fmla="*/ 31 h 45"/>
                  <a:gd name="T28" fmla="*/ 20 w 27"/>
                  <a:gd name="T29" fmla="*/ 26 h 45"/>
                  <a:gd name="T30" fmla="*/ 22 w 27"/>
                  <a:gd name="T31" fmla="*/ 19 h 45"/>
                  <a:gd name="T32" fmla="*/ 25 w 27"/>
                  <a:gd name="T33" fmla="*/ 13 h 45"/>
                  <a:gd name="T34" fmla="*/ 26 w 27"/>
                  <a:gd name="T35" fmla="*/ 7 h 45"/>
                  <a:gd name="T36" fmla="*/ 27 w 27"/>
                  <a:gd name="T37" fmla="*/ 1 h 45"/>
                  <a:gd name="T38" fmla="*/ 27 w 27"/>
                  <a:gd name="T39" fmla="*/ 1 h 45"/>
                  <a:gd name="T40" fmla="*/ 22 w 27"/>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22" y="0"/>
                    </a:moveTo>
                    <a:lnTo>
                      <a:pt x="22" y="0"/>
                    </a:lnTo>
                    <a:lnTo>
                      <a:pt x="21" y="6"/>
                    </a:lnTo>
                    <a:lnTo>
                      <a:pt x="20" y="12"/>
                    </a:lnTo>
                    <a:lnTo>
                      <a:pt x="18" y="17"/>
                    </a:lnTo>
                    <a:lnTo>
                      <a:pt x="16" y="24"/>
                    </a:lnTo>
                    <a:lnTo>
                      <a:pt x="13" y="29"/>
                    </a:lnTo>
                    <a:lnTo>
                      <a:pt x="9" y="34"/>
                    </a:lnTo>
                    <a:lnTo>
                      <a:pt x="4" y="38"/>
                    </a:lnTo>
                    <a:lnTo>
                      <a:pt x="0" y="41"/>
                    </a:lnTo>
                    <a:lnTo>
                      <a:pt x="2" y="45"/>
                    </a:lnTo>
                    <a:lnTo>
                      <a:pt x="8" y="41"/>
                    </a:lnTo>
                    <a:lnTo>
                      <a:pt x="13" y="36"/>
                    </a:lnTo>
                    <a:lnTo>
                      <a:pt x="17" y="31"/>
                    </a:lnTo>
                    <a:lnTo>
                      <a:pt x="20" y="26"/>
                    </a:lnTo>
                    <a:lnTo>
                      <a:pt x="22" y="19"/>
                    </a:lnTo>
                    <a:lnTo>
                      <a:pt x="25" y="13"/>
                    </a:lnTo>
                    <a:lnTo>
                      <a:pt x="26" y="7"/>
                    </a:lnTo>
                    <a:lnTo>
                      <a:pt x="27" y="1"/>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99" name="Freeform 52">
                <a:extLst>
                  <a:ext uri="{FF2B5EF4-FFF2-40B4-BE49-F238E27FC236}">
                    <a16:creationId xmlns:a16="http://schemas.microsoft.com/office/drawing/2014/main" id="{5223A8E1-7A04-4BA5-B077-DDA174D419EC}"/>
                  </a:ext>
                </a:extLst>
              </p:cNvPr>
              <p:cNvSpPr>
                <a:spLocks/>
              </p:cNvSpPr>
              <p:nvPr/>
            </p:nvSpPr>
            <p:spPr bwMode="auto">
              <a:xfrm>
                <a:off x="352" y="2279"/>
                <a:ext cx="38" cy="126"/>
              </a:xfrm>
              <a:custGeom>
                <a:avLst/>
                <a:gdLst>
                  <a:gd name="T0" fmla="*/ 33 w 38"/>
                  <a:gd name="T1" fmla="*/ 0 h 126"/>
                  <a:gd name="T2" fmla="*/ 33 w 38"/>
                  <a:gd name="T3" fmla="*/ 0 h 126"/>
                  <a:gd name="T4" fmla="*/ 30 w 38"/>
                  <a:gd name="T5" fmla="*/ 17 h 126"/>
                  <a:gd name="T6" fmla="*/ 25 w 38"/>
                  <a:gd name="T7" fmla="*/ 33 h 126"/>
                  <a:gd name="T8" fmla="*/ 21 w 38"/>
                  <a:gd name="T9" fmla="*/ 48 h 126"/>
                  <a:gd name="T10" fmla="*/ 16 w 38"/>
                  <a:gd name="T11" fmla="*/ 61 h 126"/>
                  <a:gd name="T12" fmla="*/ 12 w 38"/>
                  <a:gd name="T13" fmla="*/ 74 h 126"/>
                  <a:gd name="T14" fmla="*/ 7 w 38"/>
                  <a:gd name="T15" fmla="*/ 89 h 126"/>
                  <a:gd name="T16" fmla="*/ 4 w 38"/>
                  <a:gd name="T17" fmla="*/ 106 h 126"/>
                  <a:gd name="T18" fmla="*/ 0 w 38"/>
                  <a:gd name="T19" fmla="*/ 125 h 126"/>
                  <a:gd name="T20" fmla="*/ 5 w 38"/>
                  <a:gd name="T21" fmla="*/ 126 h 126"/>
                  <a:gd name="T22" fmla="*/ 8 w 38"/>
                  <a:gd name="T23" fmla="*/ 107 h 126"/>
                  <a:gd name="T24" fmla="*/ 12 w 38"/>
                  <a:gd name="T25" fmla="*/ 90 h 126"/>
                  <a:gd name="T26" fmla="*/ 16 w 38"/>
                  <a:gd name="T27" fmla="*/ 75 h 126"/>
                  <a:gd name="T28" fmla="*/ 21 w 38"/>
                  <a:gd name="T29" fmla="*/ 62 h 126"/>
                  <a:gd name="T30" fmla="*/ 25 w 38"/>
                  <a:gd name="T31" fmla="*/ 49 h 126"/>
                  <a:gd name="T32" fmla="*/ 30 w 38"/>
                  <a:gd name="T33" fmla="*/ 34 h 126"/>
                  <a:gd name="T34" fmla="*/ 34 w 38"/>
                  <a:gd name="T35" fmla="*/ 18 h 126"/>
                  <a:gd name="T36" fmla="*/ 38 w 38"/>
                  <a:gd name="T37" fmla="*/ 0 h 126"/>
                  <a:gd name="T38" fmla="*/ 38 w 38"/>
                  <a:gd name="T39" fmla="*/ 0 h 126"/>
                  <a:gd name="T40" fmla="*/ 33 w 38"/>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26"/>
                  <a:gd name="T65" fmla="*/ 38 w 38"/>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26">
                    <a:moveTo>
                      <a:pt x="33" y="0"/>
                    </a:moveTo>
                    <a:lnTo>
                      <a:pt x="33" y="0"/>
                    </a:lnTo>
                    <a:lnTo>
                      <a:pt x="30" y="17"/>
                    </a:lnTo>
                    <a:lnTo>
                      <a:pt x="25" y="33"/>
                    </a:lnTo>
                    <a:lnTo>
                      <a:pt x="21" y="48"/>
                    </a:lnTo>
                    <a:lnTo>
                      <a:pt x="16" y="61"/>
                    </a:lnTo>
                    <a:lnTo>
                      <a:pt x="12" y="74"/>
                    </a:lnTo>
                    <a:lnTo>
                      <a:pt x="7" y="89"/>
                    </a:lnTo>
                    <a:lnTo>
                      <a:pt x="4" y="106"/>
                    </a:lnTo>
                    <a:lnTo>
                      <a:pt x="0" y="125"/>
                    </a:lnTo>
                    <a:lnTo>
                      <a:pt x="5" y="126"/>
                    </a:lnTo>
                    <a:lnTo>
                      <a:pt x="8" y="107"/>
                    </a:lnTo>
                    <a:lnTo>
                      <a:pt x="12" y="90"/>
                    </a:lnTo>
                    <a:lnTo>
                      <a:pt x="16" y="75"/>
                    </a:lnTo>
                    <a:lnTo>
                      <a:pt x="21" y="62"/>
                    </a:lnTo>
                    <a:lnTo>
                      <a:pt x="25" y="49"/>
                    </a:lnTo>
                    <a:lnTo>
                      <a:pt x="30" y="34"/>
                    </a:lnTo>
                    <a:lnTo>
                      <a:pt x="34" y="18"/>
                    </a:lnTo>
                    <a:lnTo>
                      <a:pt x="38" y="0"/>
                    </a:lnTo>
                    <a:lnTo>
                      <a:pt x="3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0" name="Freeform 53">
                <a:extLst>
                  <a:ext uri="{FF2B5EF4-FFF2-40B4-BE49-F238E27FC236}">
                    <a16:creationId xmlns:a16="http://schemas.microsoft.com/office/drawing/2014/main" id="{62B8D3F4-6E10-42A5-83FC-E3272C05A3B3}"/>
                  </a:ext>
                </a:extLst>
              </p:cNvPr>
              <p:cNvSpPr>
                <a:spLocks/>
              </p:cNvSpPr>
              <p:nvPr/>
            </p:nvSpPr>
            <p:spPr bwMode="auto">
              <a:xfrm>
                <a:off x="383" y="2227"/>
                <a:ext cx="8" cy="52"/>
              </a:xfrm>
              <a:custGeom>
                <a:avLst/>
                <a:gdLst>
                  <a:gd name="T0" fmla="*/ 2 w 8"/>
                  <a:gd name="T1" fmla="*/ 0 h 52"/>
                  <a:gd name="T2" fmla="*/ 3 w 8"/>
                  <a:gd name="T3" fmla="*/ 0 h 52"/>
                  <a:gd name="T4" fmla="*/ 1 w 8"/>
                  <a:gd name="T5" fmla="*/ 3 h 52"/>
                  <a:gd name="T6" fmla="*/ 0 w 8"/>
                  <a:gd name="T7" fmla="*/ 7 h 52"/>
                  <a:gd name="T8" fmla="*/ 1 w 8"/>
                  <a:gd name="T9" fmla="*/ 12 h 52"/>
                  <a:gd name="T10" fmla="*/ 1 w 8"/>
                  <a:gd name="T11" fmla="*/ 19 h 52"/>
                  <a:gd name="T12" fmla="*/ 2 w 8"/>
                  <a:gd name="T13" fmla="*/ 26 h 52"/>
                  <a:gd name="T14" fmla="*/ 2 w 8"/>
                  <a:gd name="T15" fmla="*/ 34 h 52"/>
                  <a:gd name="T16" fmla="*/ 2 w 8"/>
                  <a:gd name="T17" fmla="*/ 43 h 52"/>
                  <a:gd name="T18" fmla="*/ 2 w 8"/>
                  <a:gd name="T19" fmla="*/ 52 h 52"/>
                  <a:gd name="T20" fmla="*/ 7 w 8"/>
                  <a:gd name="T21" fmla="*/ 52 h 52"/>
                  <a:gd name="T22" fmla="*/ 8 w 8"/>
                  <a:gd name="T23" fmla="*/ 43 h 52"/>
                  <a:gd name="T24" fmla="*/ 8 w 8"/>
                  <a:gd name="T25" fmla="*/ 34 h 52"/>
                  <a:gd name="T26" fmla="*/ 7 w 8"/>
                  <a:gd name="T27" fmla="*/ 25 h 52"/>
                  <a:gd name="T28" fmla="*/ 5 w 8"/>
                  <a:gd name="T29" fmla="*/ 18 h 52"/>
                  <a:gd name="T30" fmla="*/ 5 w 8"/>
                  <a:gd name="T31" fmla="*/ 12 h 52"/>
                  <a:gd name="T32" fmla="*/ 5 w 8"/>
                  <a:gd name="T33" fmla="*/ 7 h 52"/>
                  <a:gd name="T34" fmla="*/ 5 w 8"/>
                  <a:gd name="T35" fmla="*/ 4 h 52"/>
                  <a:gd name="T36" fmla="*/ 5 w 8"/>
                  <a:gd name="T37" fmla="*/ 3 h 52"/>
                  <a:gd name="T38" fmla="*/ 7 w 8"/>
                  <a:gd name="T39" fmla="*/ 3 h 52"/>
                  <a:gd name="T40" fmla="*/ 2 w 8"/>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2"/>
                  <a:gd name="T65" fmla="*/ 8 w 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2">
                    <a:moveTo>
                      <a:pt x="2" y="0"/>
                    </a:moveTo>
                    <a:lnTo>
                      <a:pt x="3" y="0"/>
                    </a:lnTo>
                    <a:lnTo>
                      <a:pt x="1" y="3"/>
                    </a:lnTo>
                    <a:lnTo>
                      <a:pt x="0" y="7"/>
                    </a:lnTo>
                    <a:lnTo>
                      <a:pt x="1" y="12"/>
                    </a:lnTo>
                    <a:lnTo>
                      <a:pt x="1" y="19"/>
                    </a:lnTo>
                    <a:lnTo>
                      <a:pt x="2" y="26"/>
                    </a:lnTo>
                    <a:lnTo>
                      <a:pt x="2" y="34"/>
                    </a:lnTo>
                    <a:lnTo>
                      <a:pt x="2" y="43"/>
                    </a:lnTo>
                    <a:lnTo>
                      <a:pt x="2" y="52"/>
                    </a:lnTo>
                    <a:lnTo>
                      <a:pt x="7" y="52"/>
                    </a:lnTo>
                    <a:lnTo>
                      <a:pt x="8" y="43"/>
                    </a:lnTo>
                    <a:lnTo>
                      <a:pt x="8" y="34"/>
                    </a:lnTo>
                    <a:lnTo>
                      <a:pt x="7" y="25"/>
                    </a:lnTo>
                    <a:lnTo>
                      <a:pt x="5" y="18"/>
                    </a:lnTo>
                    <a:lnTo>
                      <a:pt x="5" y="12"/>
                    </a:lnTo>
                    <a:lnTo>
                      <a:pt x="5" y="7"/>
                    </a:lnTo>
                    <a:lnTo>
                      <a:pt x="5" y="4"/>
                    </a:lnTo>
                    <a:lnTo>
                      <a:pt x="5" y="3"/>
                    </a:lnTo>
                    <a:lnTo>
                      <a:pt x="7" y="3"/>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1" name="Freeform 54">
                <a:extLst>
                  <a:ext uri="{FF2B5EF4-FFF2-40B4-BE49-F238E27FC236}">
                    <a16:creationId xmlns:a16="http://schemas.microsoft.com/office/drawing/2014/main" id="{76A9B9FB-7265-4C5F-8DD6-18FDE4834036}"/>
                  </a:ext>
                </a:extLst>
              </p:cNvPr>
              <p:cNvSpPr>
                <a:spLocks/>
              </p:cNvSpPr>
              <p:nvPr/>
            </p:nvSpPr>
            <p:spPr bwMode="auto">
              <a:xfrm>
                <a:off x="385" y="2177"/>
                <a:ext cx="28" cy="53"/>
              </a:xfrm>
              <a:custGeom>
                <a:avLst/>
                <a:gdLst>
                  <a:gd name="T0" fmla="*/ 24 w 28"/>
                  <a:gd name="T1" fmla="*/ 0 h 53"/>
                  <a:gd name="T2" fmla="*/ 24 w 28"/>
                  <a:gd name="T3" fmla="*/ 0 h 53"/>
                  <a:gd name="T4" fmla="*/ 23 w 28"/>
                  <a:gd name="T5" fmla="*/ 4 h 53"/>
                  <a:gd name="T6" fmla="*/ 20 w 28"/>
                  <a:gd name="T7" fmla="*/ 9 h 53"/>
                  <a:gd name="T8" fmla="*/ 17 w 28"/>
                  <a:gd name="T9" fmla="*/ 17 h 53"/>
                  <a:gd name="T10" fmla="*/ 14 w 28"/>
                  <a:gd name="T11" fmla="*/ 25 h 53"/>
                  <a:gd name="T12" fmla="*/ 9 w 28"/>
                  <a:gd name="T13" fmla="*/ 34 h 53"/>
                  <a:gd name="T14" fmla="*/ 6 w 28"/>
                  <a:gd name="T15" fmla="*/ 41 h 53"/>
                  <a:gd name="T16" fmla="*/ 2 w 28"/>
                  <a:gd name="T17" fmla="*/ 47 h 53"/>
                  <a:gd name="T18" fmla="*/ 0 w 28"/>
                  <a:gd name="T19" fmla="*/ 50 h 53"/>
                  <a:gd name="T20" fmla="*/ 5 w 28"/>
                  <a:gd name="T21" fmla="*/ 53 h 53"/>
                  <a:gd name="T22" fmla="*/ 7 w 28"/>
                  <a:gd name="T23" fmla="*/ 49 h 53"/>
                  <a:gd name="T24" fmla="*/ 10 w 28"/>
                  <a:gd name="T25" fmla="*/ 43 h 53"/>
                  <a:gd name="T26" fmla="*/ 14 w 28"/>
                  <a:gd name="T27" fmla="*/ 36 h 53"/>
                  <a:gd name="T28" fmla="*/ 18 w 28"/>
                  <a:gd name="T29" fmla="*/ 26 h 53"/>
                  <a:gd name="T30" fmla="*/ 21 w 28"/>
                  <a:gd name="T31" fmla="*/ 18 h 53"/>
                  <a:gd name="T32" fmla="*/ 25 w 28"/>
                  <a:gd name="T33" fmla="*/ 11 h 53"/>
                  <a:gd name="T34" fmla="*/ 27 w 28"/>
                  <a:gd name="T35" fmla="*/ 5 h 53"/>
                  <a:gd name="T36" fmla="*/ 28 w 28"/>
                  <a:gd name="T37" fmla="*/ 1 h 53"/>
                  <a:gd name="T38" fmla="*/ 28 w 28"/>
                  <a:gd name="T39" fmla="*/ 1 h 53"/>
                  <a:gd name="T40" fmla="*/ 24 w 28"/>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53"/>
                  <a:gd name="T65" fmla="*/ 28 w 28"/>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53">
                    <a:moveTo>
                      <a:pt x="24" y="0"/>
                    </a:moveTo>
                    <a:lnTo>
                      <a:pt x="24" y="0"/>
                    </a:lnTo>
                    <a:lnTo>
                      <a:pt x="23" y="4"/>
                    </a:lnTo>
                    <a:lnTo>
                      <a:pt x="20" y="9"/>
                    </a:lnTo>
                    <a:lnTo>
                      <a:pt x="17" y="17"/>
                    </a:lnTo>
                    <a:lnTo>
                      <a:pt x="14" y="25"/>
                    </a:lnTo>
                    <a:lnTo>
                      <a:pt x="9" y="34"/>
                    </a:lnTo>
                    <a:lnTo>
                      <a:pt x="6" y="41"/>
                    </a:lnTo>
                    <a:lnTo>
                      <a:pt x="2" y="47"/>
                    </a:lnTo>
                    <a:lnTo>
                      <a:pt x="0" y="50"/>
                    </a:lnTo>
                    <a:lnTo>
                      <a:pt x="5" y="53"/>
                    </a:lnTo>
                    <a:lnTo>
                      <a:pt x="7" y="49"/>
                    </a:lnTo>
                    <a:lnTo>
                      <a:pt x="10" y="43"/>
                    </a:lnTo>
                    <a:lnTo>
                      <a:pt x="14" y="36"/>
                    </a:lnTo>
                    <a:lnTo>
                      <a:pt x="18" y="26"/>
                    </a:lnTo>
                    <a:lnTo>
                      <a:pt x="21" y="18"/>
                    </a:lnTo>
                    <a:lnTo>
                      <a:pt x="25" y="11"/>
                    </a:lnTo>
                    <a:lnTo>
                      <a:pt x="27" y="5"/>
                    </a:lnTo>
                    <a:lnTo>
                      <a:pt x="28" y="1"/>
                    </a:lnTo>
                    <a:lnTo>
                      <a:pt x="2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2" name="Freeform 55">
                <a:extLst>
                  <a:ext uri="{FF2B5EF4-FFF2-40B4-BE49-F238E27FC236}">
                    <a16:creationId xmlns:a16="http://schemas.microsoft.com/office/drawing/2014/main" id="{386A1A5F-B4C4-4471-81B9-C849DFA7DCE3}"/>
                  </a:ext>
                </a:extLst>
              </p:cNvPr>
              <p:cNvSpPr>
                <a:spLocks/>
              </p:cNvSpPr>
              <p:nvPr/>
            </p:nvSpPr>
            <p:spPr bwMode="auto">
              <a:xfrm>
                <a:off x="409" y="1913"/>
                <a:ext cx="84" cy="265"/>
              </a:xfrm>
              <a:custGeom>
                <a:avLst/>
                <a:gdLst>
                  <a:gd name="T0" fmla="*/ 80 w 84"/>
                  <a:gd name="T1" fmla="*/ 0 h 265"/>
                  <a:gd name="T2" fmla="*/ 80 w 84"/>
                  <a:gd name="T3" fmla="*/ 0 h 265"/>
                  <a:gd name="T4" fmla="*/ 71 w 84"/>
                  <a:gd name="T5" fmla="*/ 28 h 265"/>
                  <a:gd name="T6" fmla="*/ 61 w 84"/>
                  <a:gd name="T7" fmla="*/ 60 h 265"/>
                  <a:gd name="T8" fmla="*/ 49 w 84"/>
                  <a:gd name="T9" fmla="*/ 95 h 265"/>
                  <a:gd name="T10" fmla="*/ 38 w 84"/>
                  <a:gd name="T11" fmla="*/ 131 h 265"/>
                  <a:gd name="T12" fmla="*/ 27 w 84"/>
                  <a:gd name="T13" fmla="*/ 166 h 265"/>
                  <a:gd name="T14" fmla="*/ 17 w 84"/>
                  <a:gd name="T15" fmla="*/ 202 h 265"/>
                  <a:gd name="T16" fmla="*/ 8 w 84"/>
                  <a:gd name="T17" fmla="*/ 234 h 265"/>
                  <a:gd name="T18" fmla="*/ 0 w 84"/>
                  <a:gd name="T19" fmla="*/ 264 h 265"/>
                  <a:gd name="T20" fmla="*/ 4 w 84"/>
                  <a:gd name="T21" fmla="*/ 265 h 265"/>
                  <a:gd name="T22" fmla="*/ 12 w 84"/>
                  <a:gd name="T23" fmla="*/ 235 h 265"/>
                  <a:gd name="T24" fmla="*/ 21 w 84"/>
                  <a:gd name="T25" fmla="*/ 203 h 265"/>
                  <a:gd name="T26" fmla="*/ 31 w 84"/>
                  <a:gd name="T27" fmla="*/ 167 h 265"/>
                  <a:gd name="T28" fmla="*/ 43 w 84"/>
                  <a:gd name="T29" fmla="*/ 132 h 265"/>
                  <a:gd name="T30" fmla="*/ 54 w 84"/>
                  <a:gd name="T31" fmla="*/ 96 h 265"/>
                  <a:gd name="T32" fmla="*/ 65 w 84"/>
                  <a:gd name="T33" fmla="*/ 61 h 265"/>
                  <a:gd name="T34" fmla="*/ 75 w 84"/>
                  <a:gd name="T35" fmla="*/ 30 h 265"/>
                  <a:gd name="T36" fmla="*/ 84 w 84"/>
                  <a:gd name="T37" fmla="*/ 1 h 265"/>
                  <a:gd name="T38" fmla="*/ 84 w 84"/>
                  <a:gd name="T39" fmla="*/ 1 h 265"/>
                  <a:gd name="T40" fmla="*/ 80 w 84"/>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65"/>
                  <a:gd name="T65" fmla="*/ 84 w 84"/>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65">
                    <a:moveTo>
                      <a:pt x="80" y="0"/>
                    </a:moveTo>
                    <a:lnTo>
                      <a:pt x="80" y="0"/>
                    </a:lnTo>
                    <a:lnTo>
                      <a:pt x="71" y="28"/>
                    </a:lnTo>
                    <a:lnTo>
                      <a:pt x="61" y="60"/>
                    </a:lnTo>
                    <a:lnTo>
                      <a:pt x="49" y="95"/>
                    </a:lnTo>
                    <a:lnTo>
                      <a:pt x="38" y="131"/>
                    </a:lnTo>
                    <a:lnTo>
                      <a:pt x="27" y="166"/>
                    </a:lnTo>
                    <a:lnTo>
                      <a:pt x="17" y="202"/>
                    </a:lnTo>
                    <a:lnTo>
                      <a:pt x="8" y="234"/>
                    </a:lnTo>
                    <a:lnTo>
                      <a:pt x="0" y="264"/>
                    </a:lnTo>
                    <a:lnTo>
                      <a:pt x="4" y="265"/>
                    </a:lnTo>
                    <a:lnTo>
                      <a:pt x="12" y="235"/>
                    </a:lnTo>
                    <a:lnTo>
                      <a:pt x="21" y="203"/>
                    </a:lnTo>
                    <a:lnTo>
                      <a:pt x="31" y="167"/>
                    </a:lnTo>
                    <a:lnTo>
                      <a:pt x="43" y="132"/>
                    </a:lnTo>
                    <a:lnTo>
                      <a:pt x="54" y="96"/>
                    </a:lnTo>
                    <a:lnTo>
                      <a:pt x="65" y="61"/>
                    </a:lnTo>
                    <a:lnTo>
                      <a:pt x="75" y="30"/>
                    </a:lnTo>
                    <a:lnTo>
                      <a:pt x="84" y="1"/>
                    </a:lnTo>
                    <a:lnTo>
                      <a:pt x="8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3" name="Freeform 56">
                <a:extLst>
                  <a:ext uri="{FF2B5EF4-FFF2-40B4-BE49-F238E27FC236}">
                    <a16:creationId xmlns:a16="http://schemas.microsoft.com/office/drawing/2014/main" id="{2122D97E-0D8A-4E6F-B10E-46F372379547}"/>
                  </a:ext>
                </a:extLst>
              </p:cNvPr>
              <p:cNvSpPr>
                <a:spLocks/>
              </p:cNvSpPr>
              <p:nvPr/>
            </p:nvSpPr>
            <p:spPr bwMode="auto">
              <a:xfrm>
                <a:off x="489" y="1862"/>
                <a:ext cx="9" cy="52"/>
              </a:xfrm>
              <a:custGeom>
                <a:avLst/>
                <a:gdLst>
                  <a:gd name="T0" fmla="*/ 4 w 9"/>
                  <a:gd name="T1" fmla="*/ 0 h 52"/>
                  <a:gd name="T2" fmla="*/ 4 w 9"/>
                  <a:gd name="T3" fmla="*/ 0 h 52"/>
                  <a:gd name="T4" fmla="*/ 4 w 9"/>
                  <a:gd name="T5" fmla="*/ 3 h 52"/>
                  <a:gd name="T6" fmla="*/ 4 w 9"/>
                  <a:gd name="T7" fmla="*/ 9 h 52"/>
                  <a:gd name="T8" fmla="*/ 4 w 9"/>
                  <a:gd name="T9" fmla="*/ 17 h 52"/>
                  <a:gd name="T10" fmla="*/ 3 w 9"/>
                  <a:gd name="T11" fmla="*/ 25 h 52"/>
                  <a:gd name="T12" fmla="*/ 2 w 9"/>
                  <a:gd name="T13" fmla="*/ 32 h 52"/>
                  <a:gd name="T14" fmla="*/ 2 w 9"/>
                  <a:gd name="T15" fmla="*/ 40 h 52"/>
                  <a:gd name="T16" fmla="*/ 1 w 9"/>
                  <a:gd name="T17" fmla="*/ 46 h 52"/>
                  <a:gd name="T18" fmla="*/ 0 w 9"/>
                  <a:gd name="T19" fmla="*/ 51 h 52"/>
                  <a:gd name="T20" fmla="*/ 4 w 9"/>
                  <a:gd name="T21" fmla="*/ 52 h 52"/>
                  <a:gd name="T22" fmla="*/ 6 w 9"/>
                  <a:gd name="T23" fmla="*/ 47 h 52"/>
                  <a:gd name="T24" fmla="*/ 7 w 9"/>
                  <a:gd name="T25" fmla="*/ 40 h 52"/>
                  <a:gd name="T26" fmla="*/ 8 w 9"/>
                  <a:gd name="T27" fmla="*/ 33 h 52"/>
                  <a:gd name="T28" fmla="*/ 8 w 9"/>
                  <a:gd name="T29" fmla="*/ 25 h 52"/>
                  <a:gd name="T30" fmla="*/ 9 w 9"/>
                  <a:gd name="T31" fmla="*/ 17 h 52"/>
                  <a:gd name="T32" fmla="*/ 9 w 9"/>
                  <a:gd name="T33" fmla="*/ 9 h 52"/>
                  <a:gd name="T34" fmla="*/ 9 w 9"/>
                  <a:gd name="T35" fmla="*/ 3 h 52"/>
                  <a:gd name="T36" fmla="*/ 9 w 9"/>
                  <a:gd name="T37" fmla="*/ 0 h 52"/>
                  <a:gd name="T38" fmla="*/ 9 w 9"/>
                  <a:gd name="T39" fmla="*/ 0 h 52"/>
                  <a:gd name="T40" fmla="*/ 4 w 9"/>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2"/>
                  <a:gd name="T65" fmla="*/ 9 w 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2">
                    <a:moveTo>
                      <a:pt x="4" y="0"/>
                    </a:moveTo>
                    <a:lnTo>
                      <a:pt x="4" y="0"/>
                    </a:lnTo>
                    <a:lnTo>
                      <a:pt x="4" y="3"/>
                    </a:lnTo>
                    <a:lnTo>
                      <a:pt x="4" y="9"/>
                    </a:lnTo>
                    <a:lnTo>
                      <a:pt x="4" y="17"/>
                    </a:lnTo>
                    <a:lnTo>
                      <a:pt x="3" y="25"/>
                    </a:lnTo>
                    <a:lnTo>
                      <a:pt x="2" y="32"/>
                    </a:lnTo>
                    <a:lnTo>
                      <a:pt x="2" y="40"/>
                    </a:lnTo>
                    <a:lnTo>
                      <a:pt x="1" y="46"/>
                    </a:lnTo>
                    <a:lnTo>
                      <a:pt x="0" y="51"/>
                    </a:lnTo>
                    <a:lnTo>
                      <a:pt x="4" y="52"/>
                    </a:lnTo>
                    <a:lnTo>
                      <a:pt x="6" y="47"/>
                    </a:lnTo>
                    <a:lnTo>
                      <a:pt x="7" y="40"/>
                    </a:lnTo>
                    <a:lnTo>
                      <a:pt x="8" y="33"/>
                    </a:lnTo>
                    <a:lnTo>
                      <a:pt x="8" y="25"/>
                    </a:lnTo>
                    <a:lnTo>
                      <a:pt x="9" y="17"/>
                    </a:lnTo>
                    <a:lnTo>
                      <a:pt x="9" y="9"/>
                    </a:lnTo>
                    <a:lnTo>
                      <a:pt x="9" y="3"/>
                    </a:lnTo>
                    <a:lnTo>
                      <a:pt x="9"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4" name="Freeform 57">
                <a:extLst>
                  <a:ext uri="{FF2B5EF4-FFF2-40B4-BE49-F238E27FC236}">
                    <a16:creationId xmlns:a16="http://schemas.microsoft.com/office/drawing/2014/main" id="{314AA05F-28F3-4456-89F8-45E8EC0EA636}"/>
                  </a:ext>
                </a:extLst>
              </p:cNvPr>
              <p:cNvSpPr>
                <a:spLocks/>
              </p:cNvSpPr>
              <p:nvPr/>
            </p:nvSpPr>
            <p:spPr bwMode="auto">
              <a:xfrm>
                <a:off x="493" y="1754"/>
                <a:ext cx="17" cy="108"/>
              </a:xfrm>
              <a:custGeom>
                <a:avLst/>
                <a:gdLst>
                  <a:gd name="T0" fmla="*/ 13 w 17"/>
                  <a:gd name="T1" fmla="*/ 0 h 108"/>
                  <a:gd name="T2" fmla="*/ 13 w 17"/>
                  <a:gd name="T3" fmla="*/ 0 h 108"/>
                  <a:gd name="T4" fmla="*/ 9 w 17"/>
                  <a:gd name="T5" fmla="*/ 10 h 108"/>
                  <a:gd name="T6" fmla="*/ 7 w 17"/>
                  <a:gd name="T7" fmla="*/ 23 h 108"/>
                  <a:gd name="T8" fmla="*/ 5 w 17"/>
                  <a:gd name="T9" fmla="*/ 37 h 108"/>
                  <a:gd name="T10" fmla="*/ 4 w 17"/>
                  <a:gd name="T11" fmla="*/ 53 h 108"/>
                  <a:gd name="T12" fmla="*/ 3 w 17"/>
                  <a:gd name="T13" fmla="*/ 69 h 108"/>
                  <a:gd name="T14" fmla="*/ 2 w 17"/>
                  <a:gd name="T15" fmla="*/ 84 h 108"/>
                  <a:gd name="T16" fmla="*/ 0 w 17"/>
                  <a:gd name="T17" fmla="*/ 97 h 108"/>
                  <a:gd name="T18" fmla="*/ 0 w 17"/>
                  <a:gd name="T19" fmla="*/ 108 h 108"/>
                  <a:gd name="T20" fmla="*/ 5 w 17"/>
                  <a:gd name="T21" fmla="*/ 108 h 108"/>
                  <a:gd name="T22" fmla="*/ 6 w 17"/>
                  <a:gd name="T23" fmla="*/ 97 h 108"/>
                  <a:gd name="T24" fmla="*/ 6 w 17"/>
                  <a:gd name="T25" fmla="*/ 84 h 108"/>
                  <a:gd name="T26" fmla="*/ 7 w 17"/>
                  <a:gd name="T27" fmla="*/ 69 h 108"/>
                  <a:gd name="T28" fmla="*/ 8 w 17"/>
                  <a:gd name="T29" fmla="*/ 53 h 108"/>
                  <a:gd name="T30" fmla="*/ 9 w 17"/>
                  <a:gd name="T31" fmla="*/ 38 h 108"/>
                  <a:gd name="T32" fmla="*/ 12 w 17"/>
                  <a:gd name="T33" fmla="*/ 24 h 108"/>
                  <a:gd name="T34" fmla="*/ 14 w 17"/>
                  <a:gd name="T35" fmla="*/ 11 h 108"/>
                  <a:gd name="T36" fmla="*/ 17 w 17"/>
                  <a:gd name="T37" fmla="*/ 1 h 108"/>
                  <a:gd name="T38" fmla="*/ 17 w 17"/>
                  <a:gd name="T39" fmla="*/ 1 h 108"/>
                  <a:gd name="T40" fmla="*/ 13 w 17"/>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08"/>
                  <a:gd name="T65" fmla="*/ 17 w 1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08">
                    <a:moveTo>
                      <a:pt x="13" y="0"/>
                    </a:moveTo>
                    <a:lnTo>
                      <a:pt x="13" y="0"/>
                    </a:lnTo>
                    <a:lnTo>
                      <a:pt x="9" y="10"/>
                    </a:lnTo>
                    <a:lnTo>
                      <a:pt x="7" y="23"/>
                    </a:lnTo>
                    <a:lnTo>
                      <a:pt x="5" y="37"/>
                    </a:lnTo>
                    <a:lnTo>
                      <a:pt x="4" y="53"/>
                    </a:lnTo>
                    <a:lnTo>
                      <a:pt x="3" y="69"/>
                    </a:lnTo>
                    <a:lnTo>
                      <a:pt x="2" y="84"/>
                    </a:lnTo>
                    <a:lnTo>
                      <a:pt x="0" y="97"/>
                    </a:lnTo>
                    <a:lnTo>
                      <a:pt x="0" y="108"/>
                    </a:lnTo>
                    <a:lnTo>
                      <a:pt x="5" y="108"/>
                    </a:lnTo>
                    <a:lnTo>
                      <a:pt x="6" y="97"/>
                    </a:lnTo>
                    <a:lnTo>
                      <a:pt x="6" y="84"/>
                    </a:lnTo>
                    <a:lnTo>
                      <a:pt x="7" y="69"/>
                    </a:lnTo>
                    <a:lnTo>
                      <a:pt x="8" y="53"/>
                    </a:lnTo>
                    <a:lnTo>
                      <a:pt x="9" y="38"/>
                    </a:lnTo>
                    <a:lnTo>
                      <a:pt x="12" y="24"/>
                    </a:lnTo>
                    <a:lnTo>
                      <a:pt x="14" y="11"/>
                    </a:lnTo>
                    <a:lnTo>
                      <a:pt x="17" y="1"/>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5" name="Freeform 58">
                <a:extLst>
                  <a:ext uri="{FF2B5EF4-FFF2-40B4-BE49-F238E27FC236}">
                    <a16:creationId xmlns:a16="http://schemas.microsoft.com/office/drawing/2014/main" id="{B45D240D-8783-4A4F-A366-2D2D9BC2E9EF}"/>
                  </a:ext>
                </a:extLst>
              </p:cNvPr>
              <p:cNvSpPr>
                <a:spLocks/>
              </p:cNvSpPr>
              <p:nvPr/>
            </p:nvSpPr>
            <p:spPr bwMode="auto">
              <a:xfrm>
                <a:off x="506" y="1570"/>
                <a:ext cx="20" cy="185"/>
              </a:xfrm>
              <a:custGeom>
                <a:avLst/>
                <a:gdLst>
                  <a:gd name="T0" fmla="*/ 16 w 20"/>
                  <a:gd name="T1" fmla="*/ 0 h 185"/>
                  <a:gd name="T2" fmla="*/ 10 w 20"/>
                  <a:gd name="T3" fmla="*/ 0 h 185"/>
                  <a:gd name="T4" fmla="*/ 12 w 20"/>
                  <a:gd name="T5" fmla="*/ 23 h 185"/>
                  <a:gd name="T6" fmla="*/ 13 w 20"/>
                  <a:gd name="T7" fmla="*/ 47 h 185"/>
                  <a:gd name="T8" fmla="*/ 16 w 20"/>
                  <a:gd name="T9" fmla="*/ 70 h 185"/>
                  <a:gd name="T10" fmla="*/ 16 w 20"/>
                  <a:gd name="T11" fmla="*/ 94 h 185"/>
                  <a:gd name="T12" fmla="*/ 16 w 20"/>
                  <a:gd name="T13" fmla="*/ 116 h 185"/>
                  <a:gd name="T14" fmla="*/ 12 w 20"/>
                  <a:gd name="T15" fmla="*/ 139 h 185"/>
                  <a:gd name="T16" fmla="*/ 10 w 20"/>
                  <a:gd name="T17" fmla="*/ 150 h 185"/>
                  <a:gd name="T18" fmla="*/ 8 w 20"/>
                  <a:gd name="T19" fmla="*/ 162 h 185"/>
                  <a:gd name="T20" fmla="*/ 4 w 20"/>
                  <a:gd name="T21" fmla="*/ 173 h 185"/>
                  <a:gd name="T22" fmla="*/ 0 w 20"/>
                  <a:gd name="T23" fmla="*/ 184 h 185"/>
                  <a:gd name="T24" fmla="*/ 4 w 20"/>
                  <a:gd name="T25" fmla="*/ 185 h 185"/>
                  <a:gd name="T26" fmla="*/ 9 w 20"/>
                  <a:gd name="T27" fmla="*/ 174 h 185"/>
                  <a:gd name="T28" fmla="*/ 12 w 20"/>
                  <a:gd name="T29" fmla="*/ 163 h 185"/>
                  <a:gd name="T30" fmla="*/ 16 w 20"/>
                  <a:gd name="T31" fmla="*/ 151 h 185"/>
                  <a:gd name="T32" fmla="*/ 17 w 20"/>
                  <a:gd name="T33" fmla="*/ 140 h 185"/>
                  <a:gd name="T34" fmla="*/ 20 w 20"/>
                  <a:gd name="T35" fmla="*/ 116 h 185"/>
                  <a:gd name="T36" fmla="*/ 20 w 20"/>
                  <a:gd name="T37" fmla="*/ 94 h 185"/>
                  <a:gd name="T38" fmla="*/ 20 w 20"/>
                  <a:gd name="T39" fmla="*/ 70 h 185"/>
                  <a:gd name="T40" fmla="*/ 18 w 20"/>
                  <a:gd name="T41" fmla="*/ 47 h 185"/>
                  <a:gd name="T42" fmla="*/ 17 w 20"/>
                  <a:gd name="T43" fmla="*/ 23 h 185"/>
                  <a:gd name="T44" fmla="*/ 16 w 20"/>
                  <a:gd name="T45" fmla="*/ 0 h 185"/>
                  <a:gd name="T46" fmla="*/ 10 w 20"/>
                  <a:gd name="T47" fmla="*/ 0 h 185"/>
                  <a:gd name="T48" fmla="*/ 16 w 20"/>
                  <a:gd name="T49" fmla="*/ 0 h 1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85"/>
                  <a:gd name="T77" fmla="*/ 20 w 20"/>
                  <a:gd name="T78" fmla="*/ 185 h 1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85">
                    <a:moveTo>
                      <a:pt x="16" y="0"/>
                    </a:moveTo>
                    <a:lnTo>
                      <a:pt x="10" y="0"/>
                    </a:lnTo>
                    <a:lnTo>
                      <a:pt x="12" y="23"/>
                    </a:lnTo>
                    <a:lnTo>
                      <a:pt x="13" y="47"/>
                    </a:lnTo>
                    <a:lnTo>
                      <a:pt x="16" y="70"/>
                    </a:lnTo>
                    <a:lnTo>
                      <a:pt x="16" y="94"/>
                    </a:lnTo>
                    <a:lnTo>
                      <a:pt x="16" y="116"/>
                    </a:lnTo>
                    <a:lnTo>
                      <a:pt x="12" y="139"/>
                    </a:lnTo>
                    <a:lnTo>
                      <a:pt x="10" y="150"/>
                    </a:lnTo>
                    <a:lnTo>
                      <a:pt x="8" y="162"/>
                    </a:lnTo>
                    <a:lnTo>
                      <a:pt x="4" y="173"/>
                    </a:lnTo>
                    <a:lnTo>
                      <a:pt x="0" y="184"/>
                    </a:lnTo>
                    <a:lnTo>
                      <a:pt x="4" y="185"/>
                    </a:lnTo>
                    <a:lnTo>
                      <a:pt x="9" y="174"/>
                    </a:lnTo>
                    <a:lnTo>
                      <a:pt x="12" y="163"/>
                    </a:lnTo>
                    <a:lnTo>
                      <a:pt x="16" y="151"/>
                    </a:lnTo>
                    <a:lnTo>
                      <a:pt x="17" y="140"/>
                    </a:lnTo>
                    <a:lnTo>
                      <a:pt x="20" y="116"/>
                    </a:lnTo>
                    <a:lnTo>
                      <a:pt x="20" y="94"/>
                    </a:lnTo>
                    <a:lnTo>
                      <a:pt x="20" y="70"/>
                    </a:lnTo>
                    <a:lnTo>
                      <a:pt x="18" y="47"/>
                    </a:lnTo>
                    <a:lnTo>
                      <a:pt x="17" y="23"/>
                    </a:lnTo>
                    <a:lnTo>
                      <a:pt x="16" y="0"/>
                    </a:lnTo>
                    <a:lnTo>
                      <a:pt x="10" y="0"/>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6" name="Freeform 59">
                <a:extLst>
                  <a:ext uri="{FF2B5EF4-FFF2-40B4-BE49-F238E27FC236}">
                    <a16:creationId xmlns:a16="http://schemas.microsoft.com/office/drawing/2014/main" id="{D9738CC2-4E27-46B0-A5C3-5B61D99BCF66}"/>
                  </a:ext>
                </a:extLst>
              </p:cNvPr>
              <p:cNvSpPr>
                <a:spLocks/>
              </p:cNvSpPr>
              <p:nvPr/>
            </p:nvSpPr>
            <p:spPr bwMode="auto">
              <a:xfrm>
                <a:off x="516" y="1570"/>
                <a:ext cx="10" cy="98"/>
              </a:xfrm>
              <a:custGeom>
                <a:avLst/>
                <a:gdLst>
                  <a:gd name="T0" fmla="*/ 10 w 10"/>
                  <a:gd name="T1" fmla="*/ 98 h 98"/>
                  <a:gd name="T2" fmla="*/ 10 w 10"/>
                  <a:gd name="T3" fmla="*/ 98 h 98"/>
                  <a:gd name="T4" fmla="*/ 9 w 10"/>
                  <a:gd name="T5" fmla="*/ 86 h 98"/>
                  <a:gd name="T6" fmla="*/ 8 w 10"/>
                  <a:gd name="T7" fmla="*/ 73 h 98"/>
                  <a:gd name="T8" fmla="*/ 8 w 10"/>
                  <a:gd name="T9" fmla="*/ 61 h 98"/>
                  <a:gd name="T10" fmla="*/ 8 w 10"/>
                  <a:gd name="T11" fmla="*/ 49 h 98"/>
                  <a:gd name="T12" fmla="*/ 8 w 10"/>
                  <a:gd name="T13" fmla="*/ 37 h 98"/>
                  <a:gd name="T14" fmla="*/ 8 w 10"/>
                  <a:gd name="T15" fmla="*/ 23 h 98"/>
                  <a:gd name="T16" fmla="*/ 7 w 10"/>
                  <a:gd name="T17" fmla="*/ 12 h 98"/>
                  <a:gd name="T18" fmla="*/ 6 w 10"/>
                  <a:gd name="T19" fmla="*/ 0 h 98"/>
                  <a:gd name="T20" fmla="*/ 0 w 10"/>
                  <a:gd name="T21" fmla="*/ 0 h 98"/>
                  <a:gd name="T22" fmla="*/ 2 w 10"/>
                  <a:gd name="T23" fmla="*/ 12 h 98"/>
                  <a:gd name="T24" fmla="*/ 3 w 10"/>
                  <a:gd name="T25" fmla="*/ 24 h 98"/>
                  <a:gd name="T26" fmla="*/ 3 w 10"/>
                  <a:gd name="T27" fmla="*/ 37 h 98"/>
                  <a:gd name="T28" fmla="*/ 3 w 10"/>
                  <a:gd name="T29" fmla="*/ 49 h 98"/>
                  <a:gd name="T30" fmla="*/ 3 w 10"/>
                  <a:gd name="T31" fmla="*/ 61 h 98"/>
                  <a:gd name="T32" fmla="*/ 3 w 10"/>
                  <a:gd name="T33" fmla="*/ 73 h 98"/>
                  <a:gd name="T34" fmla="*/ 4 w 10"/>
                  <a:gd name="T35" fmla="*/ 86 h 98"/>
                  <a:gd name="T36" fmla="*/ 6 w 10"/>
                  <a:gd name="T37" fmla="*/ 98 h 98"/>
                  <a:gd name="T38" fmla="*/ 6 w 10"/>
                  <a:gd name="T39" fmla="*/ 98 h 98"/>
                  <a:gd name="T40" fmla="*/ 10 w 10"/>
                  <a:gd name="T41" fmla="*/ 98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8"/>
                  <a:gd name="T65" fmla="*/ 10 w 10"/>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8">
                    <a:moveTo>
                      <a:pt x="10" y="98"/>
                    </a:moveTo>
                    <a:lnTo>
                      <a:pt x="10" y="98"/>
                    </a:lnTo>
                    <a:lnTo>
                      <a:pt x="9" y="86"/>
                    </a:lnTo>
                    <a:lnTo>
                      <a:pt x="8" y="73"/>
                    </a:lnTo>
                    <a:lnTo>
                      <a:pt x="8" y="61"/>
                    </a:lnTo>
                    <a:lnTo>
                      <a:pt x="8" y="49"/>
                    </a:lnTo>
                    <a:lnTo>
                      <a:pt x="8" y="37"/>
                    </a:lnTo>
                    <a:lnTo>
                      <a:pt x="8" y="23"/>
                    </a:lnTo>
                    <a:lnTo>
                      <a:pt x="7" y="12"/>
                    </a:lnTo>
                    <a:lnTo>
                      <a:pt x="6" y="0"/>
                    </a:lnTo>
                    <a:lnTo>
                      <a:pt x="0" y="0"/>
                    </a:lnTo>
                    <a:lnTo>
                      <a:pt x="2" y="12"/>
                    </a:lnTo>
                    <a:lnTo>
                      <a:pt x="3" y="24"/>
                    </a:lnTo>
                    <a:lnTo>
                      <a:pt x="3" y="37"/>
                    </a:lnTo>
                    <a:lnTo>
                      <a:pt x="3" y="49"/>
                    </a:lnTo>
                    <a:lnTo>
                      <a:pt x="3" y="61"/>
                    </a:lnTo>
                    <a:lnTo>
                      <a:pt x="3" y="73"/>
                    </a:lnTo>
                    <a:lnTo>
                      <a:pt x="4" y="86"/>
                    </a:lnTo>
                    <a:lnTo>
                      <a:pt x="6" y="98"/>
                    </a:lnTo>
                    <a:lnTo>
                      <a:pt x="10" y="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7" name="Freeform 60">
                <a:extLst>
                  <a:ext uri="{FF2B5EF4-FFF2-40B4-BE49-F238E27FC236}">
                    <a16:creationId xmlns:a16="http://schemas.microsoft.com/office/drawing/2014/main" id="{CDC1D8E8-20CE-41A6-980D-ECDB7DA0D139}"/>
                  </a:ext>
                </a:extLst>
              </p:cNvPr>
              <p:cNvSpPr>
                <a:spLocks/>
              </p:cNvSpPr>
              <p:nvPr/>
            </p:nvSpPr>
            <p:spPr bwMode="auto">
              <a:xfrm>
                <a:off x="522" y="1668"/>
                <a:ext cx="45" cy="194"/>
              </a:xfrm>
              <a:custGeom>
                <a:avLst/>
                <a:gdLst>
                  <a:gd name="T0" fmla="*/ 45 w 45"/>
                  <a:gd name="T1" fmla="*/ 193 h 194"/>
                  <a:gd name="T2" fmla="*/ 45 w 45"/>
                  <a:gd name="T3" fmla="*/ 193 h 194"/>
                  <a:gd name="T4" fmla="*/ 39 w 45"/>
                  <a:gd name="T5" fmla="*/ 170 h 194"/>
                  <a:gd name="T6" fmla="*/ 33 w 45"/>
                  <a:gd name="T7" fmla="*/ 146 h 194"/>
                  <a:gd name="T8" fmla="*/ 28 w 45"/>
                  <a:gd name="T9" fmla="*/ 122 h 194"/>
                  <a:gd name="T10" fmla="*/ 22 w 45"/>
                  <a:gd name="T11" fmla="*/ 98 h 194"/>
                  <a:gd name="T12" fmla="*/ 17 w 45"/>
                  <a:gd name="T13" fmla="*/ 72 h 194"/>
                  <a:gd name="T14" fmla="*/ 12 w 45"/>
                  <a:gd name="T15" fmla="*/ 48 h 194"/>
                  <a:gd name="T16" fmla="*/ 8 w 45"/>
                  <a:gd name="T17" fmla="*/ 23 h 194"/>
                  <a:gd name="T18" fmla="*/ 4 w 45"/>
                  <a:gd name="T19" fmla="*/ 0 h 194"/>
                  <a:gd name="T20" fmla="*/ 0 w 45"/>
                  <a:gd name="T21" fmla="*/ 0 h 194"/>
                  <a:gd name="T22" fmla="*/ 3 w 45"/>
                  <a:gd name="T23" fmla="*/ 24 h 194"/>
                  <a:gd name="T24" fmla="*/ 8 w 45"/>
                  <a:gd name="T25" fmla="*/ 49 h 194"/>
                  <a:gd name="T26" fmla="*/ 12 w 45"/>
                  <a:gd name="T27" fmla="*/ 73 h 194"/>
                  <a:gd name="T28" fmla="*/ 18 w 45"/>
                  <a:gd name="T29" fmla="*/ 98 h 194"/>
                  <a:gd name="T30" fmla="*/ 23 w 45"/>
                  <a:gd name="T31" fmla="*/ 123 h 194"/>
                  <a:gd name="T32" fmla="*/ 29 w 45"/>
                  <a:gd name="T33" fmla="*/ 146 h 194"/>
                  <a:gd name="T34" fmla="*/ 35 w 45"/>
                  <a:gd name="T35" fmla="*/ 171 h 194"/>
                  <a:gd name="T36" fmla="*/ 40 w 45"/>
                  <a:gd name="T37" fmla="*/ 194 h 194"/>
                  <a:gd name="T38" fmla="*/ 40 w 45"/>
                  <a:gd name="T39" fmla="*/ 194 h 194"/>
                  <a:gd name="T40" fmla="*/ 45 w 45"/>
                  <a:gd name="T41" fmla="*/ 193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4"/>
                  <a:gd name="T65" fmla="*/ 45 w 45"/>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4">
                    <a:moveTo>
                      <a:pt x="45" y="193"/>
                    </a:moveTo>
                    <a:lnTo>
                      <a:pt x="45" y="193"/>
                    </a:lnTo>
                    <a:lnTo>
                      <a:pt x="39" y="170"/>
                    </a:lnTo>
                    <a:lnTo>
                      <a:pt x="33" y="146"/>
                    </a:lnTo>
                    <a:lnTo>
                      <a:pt x="28" y="122"/>
                    </a:lnTo>
                    <a:lnTo>
                      <a:pt x="22" y="98"/>
                    </a:lnTo>
                    <a:lnTo>
                      <a:pt x="17" y="72"/>
                    </a:lnTo>
                    <a:lnTo>
                      <a:pt x="12" y="48"/>
                    </a:lnTo>
                    <a:lnTo>
                      <a:pt x="8" y="23"/>
                    </a:lnTo>
                    <a:lnTo>
                      <a:pt x="4" y="0"/>
                    </a:lnTo>
                    <a:lnTo>
                      <a:pt x="0" y="0"/>
                    </a:lnTo>
                    <a:lnTo>
                      <a:pt x="3" y="24"/>
                    </a:lnTo>
                    <a:lnTo>
                      <a:pt x="8" y="49"/>
                    </a:lnTo>
                    <a:lnTo>
                      <a:pt x="12" y="73"/>
                    </a:lnTo>
                    <a:lnTo>
                      <a:pt x="18" y="98"/>
                    </a:lnTo>
                    <a:lnTo>
                      <a:pt x="23" y="123"/>
                    </a:lnTo>
                    <a:lnTo>
                      <a:pt x="29" y="146"/>
                    </a:lnTo>
                    <a:lnTo>
                      <a:pt x="35" y="171"/>
                    </a:lnTo>
                    <a:lnTo>
                      <a:pt x="40" y="194"/>
                    </a:lnTo>
                    <a:lnTo>
                      <a:pt x="45" y="1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8" name="Freeform 61">
                <a:extLst>
                  <a:ext uri="{FF2B5EF4-FFF2-40B4-BE49-F238E27FC236}">
                    <a16:creationId xmlns:a16="http://schemas.microsoft.com/office/drawing/2014/main" id="{E5296199-2AB5-45DC-9102-C24E31EBE27A}"/>
                  </a:ext>
                </a:extLst>
              </p:cNvPr>
              <p:cNvSpPr>
                <a:spLocks/>
              </p:cNvSpPr>
              <p:nvPr/>
            </p:nvSpPr>
            <p:spPr bwMode="auto">
              <a:xfrm>
                <a:off x="537" y="1861"/>
                <a:ext cx="31" cy="228"/>
              </a:xfrm>
              <a:custGeom>
                <a:avLst/>
                <a:gdLst>
                  <a:gd name="T0" fmla="*/ 5 w 31"/>
                  <a:gd name="T1" fmla="*/ 228 h 228"/>
                  <a:gd name="T2" fmla="*/ 5 w 31"/>
                  <a:gd name="T3" fmla="*/ 228 h 228"/>
                  <a:gd name="T4" fmla="*/ 7 w 31"/>
                  <a:gd name="T5" fmla="*/ 210 h 228"/>
                  <a:gd name="T6" fmla="*/ 12 w 31"/>
                  <a:gd name="T7" fmla="*/ 183 h 228"/>
                  <a:gd name="T8" fmla="*/ 16 w 31"/>
                  <a:gd name="T9" fmla="*/ 150 h 228"/>
                  <a:gd name="T10" fmla="*/ 22 w 31"/>
                  <a:gd name="T11" fmla="*/ 114 h 228"/>
                  <a:gd name="T12" fmla="*/ 26 w 31"/>
                  <a:gd name="T13" fmla="*/ 79 h 228"/>
                  <a:gd name="T14" fmla="*/ 30 w 31"/>
                  <a:gd name="T15" fmla="*/ 46 h 228"/>
                  <a:gd name="T16" fmla="*/ 31 w 31"/>
                  <a:gd name="T17" fmla="*/ 32 h 228"/>
                  <a:gd name="T18" fmla="*/ 31 w 31"/>
                  <a:gd name="T19" fmla="*/ 19 h 228"/>
                  <a:gd name="T20" fmla="*/ 31 w 31"/>
                  <a:gd name="T21" fmla="*/ 8 h 228"/>
                  <a:gd name="T22" fmla="*/ 30 w 31"/>
                  <a:gd name="T23" fmla="*/ 0 h 228"/>
                  <a:gd name="T24" fmla="*/ 25 w 31"/>
                  <a:gd name="T25" fmla="*/ 1 h 228"/>
                  <a:gd name="T26" fmla="*/ 26 w 31"/>
                  <a:gd name="T27" fmla="*/ 8 h 228"/>
                  <a:gd name="T28" fmla="*/ 26 w 31"/>
                  <a:gd name="T29" fmla="*/ 19 h 228"/>
                  <a:gd name="T30" fmla="*/ 26 w 31"/>
                  <a:gd name="T31" fmla="*/ 31 h 228"/>
                  <a:gd name="T32" fmla="*/ 25 w 31"/>
                  <a:gd name="T33" fmla="*/ 45 h 228"/>
                  <a:gd name="T34" fmla="*/ 22 w 31"/>
                  <a:gd name="T35" fmla="*/ 78 h 228"/>
                  <a:gd name="T36" fmla="*/ 17 w 31"/>
                  <a:gd name="T37" fmla="*/ 113 h 228"/>
                  <a:gd name="T38" fmla="*/ 12 w 31"/>
                  <a:gd name="T39" fmla="*/ 150 h 228"/>
                  <a:gd name="T40" fmla="*/ 7 w 31"/>
                  <a:gd name="T41" fmla="*/ 183 h 228"/>
                  <a:gd name="T42" fmla="*/ 3 w 31"/>
                  <a:gd name="T43" fmla="*/ 210 h 228"/>
                  <a:gd name="T44" fmla="*/ 0 w 31"/>
                  <a:gd name="T45" fmla="*/ 228 h 228"/>
                  <a:gd name="T46" fmla="*/ 0 w 31"/>
                  <a:gd name="T47" fmla="*/ 228 h 228"/>
                  <a:gd name="T48" fmla="*/ 5 w 31"/>
                  <a:gd name="T49" fmla="*/ 228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28"/>
                  <a:gd name="T77" fmla="*/ 31 w 31"/>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28">
                    <a:moveTo>
                      <a:pt x="5" y="228"/>
                    </a:moveTo>
                    <a:lnTo>
                      <a:pt x="5" y="228"/>
                    </a:lnTo>
                    <a:lnTo>
                      <a:pt x="7" y="210"/>
                    </a:lnTo>
                    <a:lnTo>
                      <a:pt x="12" y="183"/>
                    </a:lnTo>
                    <a:lnTo>
                      <a:pt x="16" y="150"/>
                    </a:lnTo>
                    <a:lnTo>
                      <a:pt x="22" y="114"/>
                    </a:lnTo>
                    <a:lnTo>
                      <a:pt x="26" y="79"/>
                    </a:lnTo>
                    <a:lnTo>
                      <a:pt x="30" y="46"/>
                    </a:lnTo>
                    <a:lnTo>
                      <a:pt x="31" y="32"/>
                    </a:lnTo>
                    <a:lnTo>
                      <a:pt x="31" y="19"/>
                    </a:lnTo>
                    <a:lnTo>
                      <a:pt x="31" y="8"/>
                    </a:lnTo>
                    <a:lnTo>
                      <a:pt x="30" y="0"/>
                    </a:lnTo>
                    <a:lnTo>
                      <a:pt x="25" y="1"/>
                    </a:lnTo>
                    <a:lnTo>
                      <a:pt x="26" y="8"/>
                    </a:lnTo>
                    <a:lnTo>
                      <a:pt x="26" y="19"/>
                    </a:lnTo>
                    <a:lnTo>
                      <a:pt x="26" y="31"/>
                    </a:lnTo>
                    <a:lnTo>
                      <a:pt x="25" y="45"/>
                    </a:lnTo>
                    <a:lnTo>
                      <a:pt x="22" y="78"/>
                    </a:lnTo>
                    <a:lnTo>
                      <a:pt x="17" y="113"/>
                    </a:lnTo>
                    <a:lnTo>
                      <a:pt x="12" y="150"/>
                    </a:lnTo>
                    <a:lnTo>
                      <a:pt x="7" y="183"/>
                    </a:lnTo>
                    <a:lnTo>
                      <a:pt x="3" y="210"/>
                    </a:lnTo>
                    <a:lnTo>
                      <a:pt x="0" y="228"/>
                    </a:lnTo>
                    <a:lnTo>
                      <a:pt x="5"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09" name="Freeform 62">
                <a:extLst>
                  <a:ext uri="{FF2B5EF4-FFF2-40B4-BE49-F238E27FC236}">
                    <a16:creationId xmlns:a16="http://schemas.microsoft.com/office/drawing/2014/main" id="{1E07E379-908B-4B17-B2C9-FC702D98F34C}"/>
                  </a:ext>
                </a:extLst>
              </p:cNvPr>
              <p:cNvSpPr>
                <a:spLocks/>
              </p:cNvSpPr>
              <p:nvPr/>
            </p:nvSpPr>
            <p:spPr bwMode="auto">
              <a:xfrm>
                <a:off x="537" y="2089"/>
                <a:ext cx="16" cy="41"/>
              </a:xfrm>
              <a:custGeom>
                <a:avLst/>
                <a:gdLst>
                  <a:gd name="T0" fmla="*/ 12 w 16"/>
                  <a:gd name="T1" fmla="*/ 41 h 41"/>
                  <a:gd name="T2" fmla="*/ 16 w 16"/>
                  <a:gd name="T3" fmla="*/ 40 h 41"/>
                  <a:gd name="T4" fmla="*/ 14 w 16"/>
                  <a:gd name="T5" fmla="*/ 35 h 41"/>
                  <a:gd name="T6" fmla="*/ 13 w 16"/>
                  <a:gd name="T7" fmla="*/ 31 h 41"/>
                  <a:gd name="T8" fmla="*/ 11 w 16"/>
                  <a:gd name="T9" fmla="*/ 26 h 41"/>
                  <a:gd name="T10" fmla="*/ 8 w 16"/>
                  <a:gd name="T11" fmla="*/ 21 h 41"/>
                  <a:gd name="T12" fmla="*/ 7 w 16"/>
                  <a:gd name="T13" fmla="*/ 16 h 41"/>
                  <a:gd name="T14" fmla="*/ 6 w 16"/>
                  <a:gd name="T15" fmla="*/ 11 h 41"/>
                  <a:gd name="T16" fmla="*/ 5 w 16"/>
                  <a:gd name="T17" fmla="*/ 6 h 41"/>
                  <a:gd name="T18" fmla="*/ 5 w 16"/>
                  <a:gd name="T19" fmla="*/ 0 h 41"/>
                  <a:gd name="T20" fmla="*/ 0 w 16"/>
                  <a:gd name="T21" fmla="*/ 0 h 41"/>
                  <a:gd name="T22" fmla="*/ 0 w 16"/>
                  <a:gd name="T23" fmla="*/ 6 h 41"/>
                  <a:gd name="T24" fmla="*/ 2 w 16"/>
                  <a:gd name="T25" fmla="*/ 12 h 41"/>
                  <a:gd name="T26" fmla="*/ 3 w 16"/>
                  <a:gd name="T27" fmla="*/ 17 h 41"/>
                  <a:gd name="T28" fmla="*/ 4 w 16"/>
                  <a:gd name="T29" fmla="*/ 22 h 41"/>
                  <a:gd name="T30" fmla="*/ 6 w 16"/>
                  <a:gd name="T31" fmla="*/ 27 h 41"/>
                  <a:gd name="T32" fmla="*/ 8 w 16"/>
                  <a:gd name="T33" fmla="*/ 32 h 41"/>
                  <a:gd name="T34" fmla="*/ 9 w 16"/>
                  <a:gd name="T35" fmla="*/ 37 h 41"/>
                  <a:gd name="T36" fmla="*/ 12 w 16"/>
                  <a:gd name="T37" fmla="*/ 41 h 41"/>
                  <a:gd name="T38" fmla="*/ 16 w 16"/>
                  <a:gd name="T39" fmla="*/ 40 h 41"/>
                  <a:gd name="T40" fmla="*/ 12 w 16"/>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41"/>
                  <a:gd name="T65" fmla="*/ 16 w 16"/>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41">
                    <a:moveTo>
                      <a:pt x="12" y="41"/>
                    </a:moveTo>
                    <a:lnTo>
                      <a:pt x="16" y="40"/>
                    </a:lnTo>
                    <a:lnTo>
                      <a:pt x="14" y="35"/>
                    </a:lnTo>
                    <a:lnTo>
                      <a:pt x="13" y="31"/>
                    </a:lnTo>
                    <a:lnTo>
                      <a:pt x="11" y="26"/>
                    </a:lnTo>
                    <a:lnTo>
                      <a:pt x="8" y="21"/>
                    </a:lnTo>
                    <a:lnTo>
                      <a:pt x="7" y="16"/>
                    </a:lnTo>
                    <a:lnTo>
                      <a:pt x="6" y="11"/>
                    </a:lnTo>
                    <a:lnTo>
                      <a:pt x="5" y="6"/>
                    </a:lnTo>
                    <a:lnTo>
                      <a:pt x="5" y="0"/>
                    </a:lnTo>
                    <a:lnTo>
                      <a:pt x="0" y="0"/>
                    </a:lnTo>
                    <a:lnTo>
                      <a:pt x="0" y="6"/>
                    </a:lnTo>
                    <a:lnTo>
                      <a:pt x="2" y="12"/>
                    </a:lnTo>
                    <a:lnTo>
                      <a:pt x="3" y="17"/>
                    </a:lnTo>
                    <a:lnTo>
                      <a:pt x="4" y="22"/>
                    </a:lnTo>
                    <a:lnTo>
                      <a:pt x="6" y="27"/>
                    </a:lnTo>
                    <a:lnTo>
                      <a:pt x="8" y="32"/>
                    </a:lnTo>
                    <a:lnTo>
                      <a:pt x="9" y="37"/>
                    </a:lnTo>
                    <a:lnTo>
                      <a:pt x="12" y="41"/>
                    </a:lnTo>
                    <a:lnTo>
                      <a:pt x="16" y="40"/>
                    </a:lnTo>
                    <a:lnTo>
                      <a:pt x="12"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0" name="Freeform 63">
                <a:extLst>
                  <a:ext uri="{FF2B5EF4-FFF2-40B4-BE49-F238E27FC236}">
                    <a16:creationId xmlns:a16="http://schemas.microsoft.com/office/drawing/2014/main" id="{AF439DFB-5131-4B96-AB09-D481A3BE80B4}"/>
                  </a:ext>
                </a:extLst>
              </p:cNvPr>
              <p:cNvSpPr>
                <a:spLocks/>
              </p:cNvSpPr>
              <p:nvPr/>
            </p:nvSpPr>
            <p:spPr bwMode="auto">
              <a:xfrm>
                <a:off x="542" y="2108"/>
                <a:ext cx="11" cy="22"/>
              </a:xfrm>
              <a:custGeom>
                <a:avLst/>
                <a:gdLst>
                  <a:gd name="T0" fmla="*/ 4 w 11"/>
                  <a:gd name="T1" fmla="*/ 6 h 22"/>
                  <a:gd name="T2" fmla="*/ 0 w 11"/>
                  <a:gd name="T3" fmla="*/ 6 h 22"/>
                  <a:gd name="T4" fmla="*/ 1 w 11"/>
                  <a:gd name="T5" fmla="*/ 8 h 22"/>
                  <a:gd name="T6" fmla="*/ 2 w 11"/>
                  <a:gd name="T7" fmla="*/ 10 h 22"/>
                  <a:gd name="T8" fmla="*/ 3 w 11"/>
                  <a:gd name="T9" fmla="*/ 11 h 22"/>
                  <a:gd name="T10" fmla="*/ 3 w 11"/>
                  <a:gd name="T11" fmla="*/ 12 h 22"/>
                  <a:gd name="T12" fmla="*/ 3 w 11"/>
                  <a:gd name="T13" fmla="*/ 14 h 22"/>
                  <a:gd name="T14" fmla="*/ 4 w 11"/>
                  <a:gd name="T15" fmla="*/ 16 h 22"/>
                  <a:gd name="T16" fmla="*/ 6 w 11"/>
                  <a:gd name="T17" fmla="*/ 18 h 22"/>
                  <a:gd name="T18" fmla="*/ 7 w 11"/>
                  <a:gd name="T19" fmla="*/ 22 h 22"/>
                  <a:gd name="T20" fmla="*/ 11 w 11"/>
                  <a:gd name="T21" fmla="*/ 21 h 22"/>
                  <a:gd name="T22" fmla="*/ 10 w 11"/>
                  <a:gd name="T23" fmla="*/ 17 h 22"/>
                  <a:gd name="T24" fmla="*/ 9 w 11"/>
                  <a:gd name="T25" fmla="*/ 15 h 22"/>
                  <a:gd name="T26" fmla="*/ 8 w 11"/>
                  <a:gd name="T27" fmla="*/ 13 h 22"/>
                  <a:gd name="T28" fmla="*/ 8 w 11"/>
                  <a:gd name="T29" fmla="*/ 11 h 22"/>
                  <a:gd name="T30" fmla="*/ 7 w 11"/>
                  <a:gd name="T31" fmla="*/ 10 h 22"/>
                  <a:gd name="T32" fmla="*/ 7 w 11"/>
                  <a:gd name="T33" fmla="*/ 8 h 22"/>
                  <a:gd name="T34" fmla="*/ 6 w 11"/>
                  <a:gd name="T35" fmla="*/ 6 h 22"/>
                  <a:gd name="T36" fmla="*/ 4 w 11"/>
                  <a:gd name="T37" fmla="*/ 4 h 22"/>
                  <a:gd name="T38" fmla="*/ 0 w 11"/>
                  <a:gd name="T39" fmla="*/ 4 h 22"/>
                  <a:gd name="T40" fmla="*/ 4 w 11"/>
                  <a:gd name="T41" fmla="*/ 4 h 22"/>
                  <a:gd name="T42" fmla="*/ 3 w 11"/>
                  <a:gd name="T43" fmla="*/ 0 h 22"/>
                  <a:gd name="T44" fmla="*/ 0 w 11"/>
                  <a:gd name="T45" fmla="*/ 4 h 22"/>
                  <a:gd name="T46" fmla="*/ 4 w 11"/>
                  <a:gd name="T47" fmla="*/ 6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2"/>
                  <a:gd name="T74" fmla="*/ 11 w 11"/>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2">
                    <a:moveTo>
                      <a:pt x="4" y="6"/>
                    </a:moveTo>
                    <a:lnTo>
                      <a:pt x="0" y="6"/>
                    </a:lnTo>
                    <a:lnTo>
                      <a:pt x="1" y="8"/>
                    </a:lnTo>
                    <a:lnTo>
                      <a:pt x="2" y="10"/>
                    </a:lnTo>
                    <a:lnTo>
                      <a:pt x="3" y="11"/>
                    </a:lnTo>
                    <a:lnTo>
                      <a:pt x="3" y="12"/>
                    </a:lnTo>
                    <a:lnTo>
                      <a:pt x="3" y="14"/>
                    </a:lnTo>
                    <a:lnTo>
                      <a:pt x="4" y="16"/>
                    </a:lnTo>
                    <a:lnTo>
                      <a:pt x="6" y="18"/>
                    </a:lnTo>
                    <a:lnTo>
                      <a:pt x="7" y="22"/>
                    </a:lnTo>
                    <a:lnTo>
                      <a:pt x="11" y="21"/>
                    </a:lnTo>
                    <a:lnTo>
                      <a:pt x="10" y="17"/>
                    </a:lnTo>
                    <a:lnTo>
                      <a:pt x="9" y="15"/>
                    </a:lnTo>
                    <a:lnTo>
                      <a:pt x="8" y="13"/>
                    </a:lnTo>
                    <a:lnTo>
                      <a:pt x="8" y="11"/>
                    </a:lnTo>
                    <a:lnTo>
                      <a:pt x="7" y="10"/>
                    </a:lnTo>
                    <a:lnTo>
                      <a:pt x="7" y="8"/>
                    </a:lnTo>
                    <a:lnTo>
                      <a:pt x="6" y="6"/>
                    </a:lnTo>
                    <a:lnTo>
                      <a:pt x="4" y="4"/>
                    </a:lnTo>
                    <a:lnTo>
                      <a:pt x="0" y="4"/>
                    </a:lnTo>
                    <a:lnTo>
                      <a:pt x="4" y="4"/>
                    </a:lnTo>
                    <a:lnTo>
                      <a:pt x="3" y="0"/>
                    </a:lnTo>
                    <a:lnTo>
                      <a:pt x="0" y="4"/>
                    </a:lnTo>
                    <a:lnTo>
                      <a:pt x="4"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1" name="Freeform 64">
                <a:extLst>
                  <a:ext uri="{FF2B5EF4-FFF2-40B4-BE49-F238E27FC236}">
                    <a16:creationId xmlns:a16="http://schemas.microsoft.com/office/drawing/2014/main" id="{ACC9FD3F-34EE-4A30-8175-0FC90D6001AB}"/>
                  </a:ext>
                </a:extLst>
              </p:cNvPr>
              <p:cNvSpPr>
                <a:spLocks/>
              </p:cNvSpPr>
              <p:nvPr/>
            </p:nvSpPr>
            <p:spPr bwMode="auto">
              <a:xfrm>
                <a:off x="505" y="2112"/>
                <a:ext cx="41" cy="139"/>
              </a:xfrm>
              <a:custGeom>
                <a:avLst/>
                <a:gdLst>
                  <a:gd name="T0" fmla="*/ 4 w 41"/>
                  <a:gd name="T1" fmla="*/ 139 h 139"/>
                  <a:gd name="T2" fmla="*/ 4 w 41"/>
                  <a:gd name="T3" fmla="*/ 139 h 139"/>
                  <a:gd name="T4" fmla="*/ 8 w 41"/>
                  <a:gd name="T5" fmla="*/ 126 h 139"/>
                  <a:gd name="T6" fmla="*/ 11 w 41"/>
                  <a:gd name="T7" fmla="*/ 110 h 139"/>
                  <a:gd name="T8" fmla="*/ 14 w 41"/>
                  <a:gd name="T9" fmla="*/ 91 h 139"/>
                  <a:gd name="T10" fmla="*/ 18 w 41"/>
                  <a:gd name="T11" fmla="*/ 72 h 139"/>
                  <a:gd name="T12" fmla="*/ 22 w 41"/>
                  <a:gd name="T13" fmla="*/ 53 h 139"/>
                  <a:gd name="T14" fmla="*/ 28 w 41"/>
                  <a:gd name="T15" fmla="*/ 34 h 139"/>
                  <a:gd name="T16" fmla="*/ 35 w 41"/>
                  <a:gd name="T17" fmla="*/ 17 h 139"/>
                  <a:gd name="T18" fmla="*/ 41 w 41"/>
                  <a:gd name="T19" fmla="*/ 2 h 139"/>
                  <a:gd name="T20" fmla="*/ 37 w 41"/>
                  <a:gd name="T21" fmla="*/ 0 h 139"/>
                  <a:gd name="T22" fmla="*/ 30 w 41"/>
                  <a:gd name="T23" fmla="*/ 15 h 139"/>
                  <a:gd name="T24" fmla="*/ 23 w 41"/>
                  <a:gd name="T25" fmla="*/ 32 h 139"/>
                  <a:gd name="T26" fmla="*/ 18 w 41"/>
                  <a:gd name="T27" fmla="*/ 52 h 139"/>
                  <a:gd name="T28" fmla="*/ 13 w 41"/>
                  <a:gd name="T29" fmla="*/ 71 h 139"/>
                  <a:gd name="T30" fmla="*/ 9 w 41"/>
                  <a:gd name="T31" fmla="*/ 90 h 139"/>
                  <a:gd name="T32" fmla="*/ 5 w 41"/>
                  <a:gd name="T33" fmla="*/ 109 h 139"/>
                  <a:gd name="T34" fmla="*/ 3 w 41"/>
                  <a:gd name="T35" fmla="*/ 125 h 139"/>
                  <a:gd name="T36" fmla="*/ 0 w 41"/>
                  <a:gd name="T37" fmla="*/ 139 h 139"/>
                  <a:gd name="T38" fmla="*/ 0 w 41"/>
                  <a:gd name="T39" fmla="*/ 139 h 139"/>
                  <a:gd name="T40" fmla="*/ 4 w 41"/>
                  <a:gd name="T41" fmla="*/ 139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39"/>
                  <a:gd name="T65" fmla="*/ 41 w 41"/>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39">
                    <a:moveTo>
                      <a:pt x="4" y="139"/>
                    </a:moveTo>
                    <a:lnTo>
                      <a:pt x="4" y="139"/>
                    </a:lnTo>
                    <a:lnTo>
                      <a:pt x="8" y="126"/>
                    </a:lnTo>
                    <a:lnTo>
                      <a:pt x="11" y="110"/>
                    </a:lnTo>
                    <a:lnTo>
                      <a:pt x="14" y="91"/>
                    </a:lnTo>
                    <a:lnTo>
                      <a:pt x="18" y="72"/>
                    </a:lnTo>
                    <a:lnTo>
                      <a:pt x="22" y="53"/>
                    </a:lnTo>
                    <a:lnTo>
                      <a:pt x="28" y="34"/>
                    </a:lnTo>
                    <a:lnTo>
                      <a:pt x="35" y="17"/>
                    </a:lnTo>
                    <a:lnTo>
                      <a:pt x="41" y="2"/>
                    </a:lnTo>
                    <a:lnTo>
                      <a:pt x="37" y="0"/>
                    </a:lnTo>
                    <a:lnTo>
                      <a:pt x="30" y="15"/>
                    </a:lnTo>
                    <a:lnTo>
                      <a:pt x="23" y="32"/>
                    </a:lnTo>
                    <a:lnTo>
                      <a:pt x="18" y="52"/>
                    </a:lnTo>
                    <a:lnTo>
                      <a:pt x="13" y="71"/>
                    </a:lnTo>
                    <a:lnTo>
                      <a:pt x="9" y="90"/>
                    </a:lnTo>
                    <a:lnTo>
                      <a:pt x="5" y="109"/>
                    </a:lnTo>
                    <a:lnTo>
                      <a:pt x="3" y="125"/>
                    </a:lnTo>
                    <a:lnTo>
                      <a:pt x="0" y="139"/>
                    </a:lnTo>
                    <a:lnTo>
                      <a:pt x="4" y="1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2" name="Freeform 65">
                <a:extLst>
                  <a:ext uri="{FF2B5EF4-FFF2-40B4-BE49-F238E27FC236}">
                    <a16:creationId xmlns:a16="http://schemas.microsoft.com/office/drawing/2014/main" id="{70D88351-CB11-47D0-8684-EB2F965A66A1}"/>
                  </a:ext>
                </a:extLst>
              </p:cNvPr>
              <p:cNvSpPr>
                <a:spLocks/>
              </p:cNvSpPr>
              <p:nvPr/>
            </p:nvSpPr>
            <p:spPr bwMode="auto">
              <a:xfrm>
                <a:off x="497" y="2251"/>
                <a:ext cx="12" cy="93"/>
              </a:xfrm>
              <a:custGeom>
                <a:avLst/>
                <a:gdLst>
                  <a:gd name="T0" fmla="*/ 5 w 12"/>
                  <a:gd name="T1" fmla="*/ 93 h 93"/>
                  <a:gd name="T2" fmla="*/ 5 w 12"/>
                  <a:gd name="T3" fmla="*/ 93 h 93"/>
                  <a:gd name="T4" fmla="*/ 5 w 12"/>
                  <a:gd name="T5" fmla="*/ 84 h 93"/>
                  <a:gd name="T6" fmla="*/ 5 w 12"/>
                  <a:gd name="T7" fmla="*/ 75 h 93"/>
                  <a:gd name="T8" fmla="*/ 4 w 12"/>
                  <a:gd name="T9" fmla="*/ 66 h 93"/>
                  <a:gd name="T10" fmla="*/ 4 w 12"/>
                  <a:gd name="T11" fmla="*/ 55 h 93"/>
                  <a:gd name="T12" fmla="*/ 5 w 12"/>
                  <a:gd name="T13" fmla="*/ 43 h 93"/>
                  <a:gd name="T14" fmla="*/ 7 w 12"/>
                  <a:gd name="T15" fmla="*/ 31 h 93"/>
                  <a:gd name="T16" fmla="*/ 9 w 12"/>
                  <a:gd name="T17" fmla="*/ 17 h 93"/>
                  <a:gd name="T18" fmla="*/ 12 w 12"/>
                  <a:gd name="T19" fmla="*/ 0 h 93"/>
                  <a:gd name="T20" fmla="*/ 8 w 12"/>
                  <a:gd name="T21" fmla="*/ 0 h 93"/>
                  <a:gd name="T22" fmla="*/ 4 w 12"/>
                  <a:gd name="T23" fmla="*/ 16 h 93"/>
                  <a:gd name="T24" fmla="*/ 2 w 12"/>
                  <a:gd name="T25" fmla="*/ 30 h 93"/>
                  <a:gd name="T26" fmla="*/ 1 w 12"/>
                  <a:gd name="T27" fmla="*/ 43 h 93"/>
                  <a:gd name="T28" fmla="*/ 0 w 12"/>
                  <a:gd name="T29" fmla="*/ 54 h 93"/>
                  <a:gd name="T30" fmla="*/ 0 w 12"/>
                  <a:gd name="T31" fmla="*/ 66 h 93"/>
                  <a:gd name="T32" fmla="*/ 0 w 12"/>
                  <a:gd name="T33" fmla="*/ 75 h 93"/>
                  <a:gd name="T34" fmla="*/ 1 w 12"/>
                  <a:gd name="T35" fmla="*/ 84 h 93"/>
                  <a:gd name="T36" fmla="*/ 1 w 12"/>
                  <a:gd name="T37" fmla="*/ 93 h 93"/>
                  <a:gd name="T38" fmla="*/ 1 w 12"/>
                  <a:gd name="T39" fmla="*/ 93 h 93"/>
                  <a:gd name="T40" fmla="*/ 5 w 12"/>
                  <a:gd name="T41" fmla="*/ 93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5" y="93"/>
                    </a:moveTo>
                    <a:lnTo>
                      <a:pt x="5" y="93"/>
                    </a:lnTo>
                    <a:lnTo>
                      <a:pt x="5" y="84"/>
                    </a:lnTo>
                    <a:lnTo>
                      <a:pt x="5" y="75"/>
                    </a:lnTo>
                    <a:lnTo>
                      <a:pt x="4" y="66"/>
                    </a:lnTo>
                    <a:lnTo>
                      <a:pt x="4" y="55"/>
                    </a:lnTo>
                    <a:lnTo>
                      <a:pt x="5" y="43"/>
                    </a:lnTo>
                    <a:lnTo>
                      <a:pt x="7" y="31"/>
                    </a:lnTo>
                    <a:lnTo>
                      <a:pt x="9" y="17"/>
                    </a:lnTo>
                    <a:lnTo>
                      <a:pt x="12" y="0"/>
                    </a:lnTo>
                    <a:lnTo>
                      <a:pt x="8" y="0"/>
                    </a:lnTo>
                    <a:lnTo>
                      <a:pt x="4" y="16"/>
                    </a:lnTo>
                    <a:lnTo>
                      <a:pt x="2" y="30"/>
                    </a:lnTo>
                    <a:lnTo>
                      <a:pt x="1" y="43"/>
                    </a:lnTo>
                    <a:lnTo>
                      <a:pt x="0" y="54"/>
                    </a:lnTo>
                    <a:lnTo>
                      <a:pt x="0" y="66"/>
                    </a:lnTo>
                    <a:lnTo>
                      <a:pt x="0" y="75"/>
                    </a:lnTo>
                    <a:lnTo>
                      <a:pt x="1" y="84"/>
                    </a:lnTo>
                    <a:lnTo>
                      <a:pt x="1" y="93"/>
                    </a:lnTo>
                    <a:lnTo>
                      <a:pt x="5"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3" name="Freeform 66">
                <a:extLst>
                  <a:ext uri="{FF2B5EF4-FFF2-40B4-BE49-F238E27FC236}">
                    <a16:creationId xmlns:a16="http://schemas.microsoft.com/office/drawing/2014/main" id="{D23A7983-5C9A-4A1A-A6D7-207CA2788857}"/>
                  </a:ext>
                </a:extLst>
              </p:cNvPr>
              <p:cNvSpPr>
                <a:spLocks/>
              </p:cNvSpPr>
              <p:nvPr/>
            </p:nvSpPr>
            <p:spPr bwMode="auto">
              <a:xfrm>
                <a:off x="498" y="2344"/>
                <a:ext cx="59" cy="490"/>
              </a:xfrm>
              <a:custGeom>
                <a:avLst/>
                <a:gdLst>
                  <a:gd name="T0" fmla="*/ 59 w 59"/>
                  <a:gd name="T1" fmla="*/ 488 h 490"/>
                  <a:gd name="T2" fmla="*/ 59 w 59"/>
                  <a:gd name="T3" fmla="*/ 488 h 490"/>
                  <a:gd name="T4" fmla="*/ 52 w 59"/>
                  <a:gd name="T5" fmla="*/ 464 h 490"/>
                  <a:gd name="T6" fmla="*/ 45 w 59"/>
                  <a:gd name="T7" fmla="*/ 438 h 490"/>
                  <a:gd name="T8" fmla="*/ 39 w 59"/>
                  <a:gd name="T9" fmla="*/ 409 h 490"/>
                  <a:gd name="T10" fmla="*/ 34 w 59"/>
                  <a:gd name="T11" fmla="*/ 379 h 490"/>
                  <a:gd name="T12" fmla="*/ 28 w 59"/>
                  <a:gd name="T13" fmla="*/ 347 h 490"/>
                  <a:gd name="T14" fmla="*/ 25 w 59"/>
                  <a:gd name="T15" fmla="*/ 314 h 490"/>
                  <a:gd name="T16" fmla="*/ 20 w 59"/>
                  <a:gd name="T17" fmla="*/ 280 h 490"/>
                  <a:gd name="T18" fmla="*/ 17 w 59"/>
                  <a:gd name="T19" fmla="*/ 245 h 490"/>
                  <a:gd name="T20" fmla="*/ 11 w 59"/>
                  <a:gd name="T21" fmla="*/ 177 h 490"/>
                  <a:gd name="T22" fmla="*/ 8 w 59"/>
                  <a:gd name="T23" fmla="*/ 111 h 490"/>
                  <a:gd name="T24" fmla="*/ 6 w 59"/>
                  <a:gd name="T25" fmla="*/ 51 h 490"/>
                  <a:gd name="T26" fmla="*/ 4 w 59"/>
                  <a:gd name="T27" fmla="*/ 0 h 490"/>
                  <a:gd name="T28" fmla="*/ 0 w 59"/>
                  <a:gd name="T29" fmla="*/ 0 h 490"/>
                  <a:gd name="T30" fmla="*/ 0 w 59"/>
                  <a:gd name="T31" fmla="*/ 51 h 490"/>
                  <a:gd name="T32" fmla="*/ 2 w 59"/>
                  <a:gd name="T33" fmla="*/ 111 h 490"/>
                  <a:gd name="T34" fmla="*/ 7 w 59"/>
                  <a:gd name="T35" fmla="*/ 177 h 490"/>
                  <a:gd name="T36" fmla="*/ 12 w 59"/>
                  <a:gd name="T37" fmla="*/ 245 h 490"/>
                  <a:gd name="T38" fmla="*/ 16 w 59"/>
                  <a:gd name="T39" fmla="*/ 280 h 490"/>
                  <a:gd name="T40" fmla="*/ 19 w 59"/>
                  <a:gd name="T41" fmla="*/ 314 h 490"/>
                  <a:gd name="T42" fmla="*/ 24 w 59"/>
                  <a:gd name="T43" fmla="*/ 347 h 490"/>
                  <a:gd name="T44" fmla="*/ 29 w 59"/>
                  <a:gd name="T45" fmla="*/ 380 h 490"/>
                  <a:gd name="T46" fmla="*/ 35 w 59"/>
                  <a:gd name="T47" fmla="*/ 410 h 490"/>
                  <a:gd name="T48" fmla="*/ 41 w 59"/>
                  <a:gd name="T49" fmla="*/ 439 h 490"/>
                  <a:gd name="T50" fmla="*/ 47 w 59"/>
                  <a:gd name="T51" fmla="*/ 465 h 490"/>
                  <a:gd name="T52" fmla="*/ 54 w 59"/>
                  <a:gd name="T53" fmla="*/ 490 h 490"/>
                  <a:gd name="T54" fmla="*/ 54 w 59"/>
                  <a:gd name="T55" fmla="*/ 490 h 490"/>
                  <a:gd name="T56" fmla="*/ 59 w 59"/>
                  <a:gd name="T57" fmla="*/ 488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9" y="488"/>
                    </a:moveTo>
                    <a:lnTo>
                      <a:pt x="59" y="488"/>
                    </a:lnTo>
                    <a:lnTo>
                      <a:pt x="52" y="464"/>
                    </a:lnTo>
                    <a:lnTo>
                      <a:pt x="45" y="438"/>
                    </a:lnTo>
                    <a:lnTo>
                      <a:pt x="39" y="409"/>
                    </a:lnTo>
                    <a:lnTo>
                      <a:pt x="34" y="379"/>
                    </a:lnTo>
                    <a:lnTo>
                      <a:pt x="28" y="347"/>
                    </a:lnTo>
                    <a:lnTo>
                      <a:pt x="25" y="314"/>
                    </a:lnTo>
                    <a:lnTo>
                      <a:pt x="20" y="280"/>
                    </a:lnTo>
                    <a:lnTo>
                      <a:pt x="17" y="245"/>
                    </a:lnTo>
                    <a:lnTo>
                      <a:pt x="11" y="177"/>
                    </a:lnTo>
                    <a:lnTo>
                      <a:pt x="8" y="111"/>
                    </a:lnTo>
                    <a:lnTo>
                      <a:pt x="6" y="51"/>
                    </a:lnTo>
                    <a:lnTo>
                      <a:pt x="4" y="0"/>
                    </a:lnTo>
                    <a:lnTo>
                      <a:pt x="0" y="0"/>
                    </a:lnTo>
                    <a:lnTo>
                      <a:pt x="0" y="51"/>
                    </a:lnTo>
                    <a:lnTo>
                      <a:pt x="2" y="111"/>
                    </a:lnTo>
                    <a:lnTo>
                      <a:pt x="7" y="177"/>
                    </a:lnTo>
                    <a:lnTo>
                      <a:pt x="12" y="245"/>
                    </a:lnTo>
                    <a:lnTo>
                      <a:pt x="16" y="280"/>
                    </a:lnTo>
                    <a:lnTo>
                      <a:pt x="19" y="314"/>
                    </a:lnTo>
                    <a:lnTo>
                      <a:pt x="24" y="347"/>
                    </a:lnTo>
                    <a:lnTo>
                      <a:pt x="29" y="380"/>
                    </a:lnTo>
                    <a:lnTo>
                      <a:pt x="35" y="410"/>
                    </a:lnTo>
                    <a:lnTo>
                      <a:pt x="41" y="439"/>
                    </a:lnTo>
                    <a:lnTo>
                      <a:pt x="47" y="465"/>
                    </a:lnTo>
                    <a:lnTo>
                      <a:pt x="54" y="490"/>
                    </a:lnTo>
                    <a:lnTo>
                      <a:pt x="59" y="4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4" name="Freeform 67">
                <a:extLst>
                  <a:ext uri="{FF2B5EF4-FFF2-40B4-BE49-F238E27FC236}">
                    <a16:creationId xmlns:a16="http://schemas.microsoft.com/office/drawing/2014/main" id="{3CCEA8CD-20AC-4731-99D5-951BF8EBC6A2}"/>
                  </a:ext>
                </a:extLst>
              </p:cNvPr>
              <p:cNvSpPr>
                <a:spLocks/>
              </p:cNvSpPr>
              <p:nvPr/>
            </p:nvSpPr>
            <p:spPr bwMode="auto">
              <a:xfrm>
                <a:off x="552" y="2832"/>
                <a:ext cx="46" cy="117"/>
              </a:xfrm>
              <a:custGeom>
                <a:avLst/>
                <a:gdLst>
                  <a:gd name="T0" fmla="*/ 46 w 46"/>
                  <a:gd name="T1" fmla="*/ 114 h 117"/>
                  <a:gd name="T2" fmla="*/ 46 w 46"/>
                  <a:gd name="T3" fmla="*/ 114 h 117"/>
                  <a:gd name="T4" fmla="*/ 41 w 46"/>
                  <a:gd name="T5" fmla="*/ 106 h 117"/>
                  <a:gd name="T6" fmla="*/ 36 w 46"/>
                  <a:gd name="T7" fmla="*/ 95 h 117"/>
                  <a:gd name="T8" fmla="*/ 31 w 46"/>
                  <a:gd name="T9" fmla="*/ 80 h 117"/>
                  <a:gd name="T10" fmla="*/ 25 w 46"/>
                  <a:gd name="T11" fmla="*/ 65 h 117"/>
                  <a:gd name="T12" fmla="*/ 20 w 46"/>
                  <a:gd name="T13" fmla="*/ 49 h 117"/>
                  <a:gd name="T14" fmla="*/ 15 w 46"/>
                  <a:gd name="T15" fmla="*/ 31 h 117"/>
                  <a:gd name="T16" fmla="*/ 9 w 46"/>
                  <a:gd name="T17" fmla="*/ 15 h 117"/>
                  <a:gd name="T18" fmla="*/ 5 w 46"/>
                  <a:gd name="T19" fmla="*/ 0 h 117"/>
                  <a:gd name="T20" fmla="*/ 0 w 46"/>
                  <a:gd name="T21" fmla="*/ 2 h 117"/>
                  <a:gd name="T22" fmla="*/ 5 w 46"/>
                  <a:gd name="T23" fmla="*/ 17 h 117"/>
                  <a:gd name="T24" fmla="*/ 10 w 46"/>
                  <a:gd name="T25" fmla="*/ 33 h 117"/>
                  <a:gd name="T26" fmla="*/ 16 w 46"/>
                  <a:gd name="T27" fmla="*/ 50 h 117"/>
                  <a:gd name="T28" fmla="*/ 20 w 46"/>
                  <a:gd name="T29" fmla="*/ 66 h 117"/>
                  <a:gd name="T30" fmla="*/ 26 w 46"/>
                  <a:gd name="T31" fmla="*/ 81 h 117"/>
                  <a:gd name="T32" fmla="*/ 32 w 46"/>
                  <a:gd name="T33" fmla="*/ 96 h 117"/>
                  <a:gd name="T34" fmla="*/ 36 w 46"/>
                  <a:gd name="T35" fmla="*/ 108 h 117"/>
                  <a:gd name="T36" fmla="*/ 42 w 46"/>
                  <a:gd name="T37" fmla="*/ 117 h 117"/>
                  <a:gd name="T38" fmla="*/ 42 w 46"/>
                  <a:gd name="T39" fmla="*/ 117 h 117"/>
                  <a:gd name="T40" fmla="*/ 46 w 46"/>
                  <a:gd name="T41" fmla="*/ 114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7"/>
                  <a:gd name="T65" fmla="*/ 46 w 46"/>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7">
                    <a:moveTo>
                      <a:pt x="46" y="114"/>
                    </a:moveTo>
                    <a:lnTo>
                      <a:pt x="46" y="114"/>
                    </a:lnTo>
                    <a:lnTo>
                      <a:pt x="41" y="106"/>
                    </a:lnTo>
                    <a:lnTo>
                      <a:pt x="36" y="95"/>
                    </a:lnTo>
                    <a:lnTo>
                      <a:pt x="31" y="80"/>
                    </a:lnTo>
                    <a:lnTo>
                      <a:pt x="25" y="65"/>
                    </a:lnTo>
                    <a:lnTo>
                      <a:pt x="20" y="49"/>
                    </a:lnTo>
                    <a:lnTo>
                      <a:pt x="15" y="31"/>
                    </a:lnTo>
                    <a:lnTo>
                      <a:pt x="9" y="15"/>
                    </a:lnTo>
                    <a:lnTo>
                      <a:pt x="5" y="0"/>
                    </a:lnTo>
                    <a:lnTo>
                      <a:pt x="0" y="2"/>
                    </a:lnTo>
                    <a:lnTo>
                      <a:pt x="5" y="17"/>
                    </a:lnTo>
                    <a:lnTo>
                      <a:pt x="10" y="33"/>
                    </a:lnTo>
                    <a:lnTo>
                      <a:pt x="16" y="50"/>
                    </a:lnTo>
                    <a:lnTo>
                      <a:pt x="20" y="66"/>
                    </a:lnTo>
                    <a:lnTo>
                      <a:pt x="26" y="81"/>
                    </a:lnTo>
                    <a:lnTo>
                      <a:pt x="32" y="96"/>
                    </a:lnTo>
                    <a:lnTo>
                      <a:pt x="36" y="108"/>
                    </a:lnTo>
                    <a:lnTo>
                      <a:pt x="42" y="117"/>
                    </a:lnTo>
                    <a:lnTo>
                      <a:pt x="46" y="1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5" name="Freeform 68">
                <a:extLst>
                  <a:ext uri="{FF2B5EF4-FFF2-40B4-BE49-F238E27FC236}">
                    <a16:creationId xmlns:a16="http://schemas.microsoft.com/office/drawing/2014/main" id="{D99FE624-15F1-4E65-A093-716088E8CD43}"/>
                  </a:ext>
                </a:extLst>
              </p:cNvPr>
              <p:cNvSpPr>
                <a:spLocks/>
              </p:cNvSpPr>
              <p:nvPr/>
            </p:nvSpPr>
            <p:spPr bwMode="auto">
              <a:xfrm>
                <a:off x="589" y="2946"/>
                <a:ext cx="13" cy="39"/>
              </a:xfrm>
              <a:custGeom>
                <a:avLst/>
                <a:gdLst>
                  <a:gd name="T0" fmla="*/ 5 w 13"/>
                  <a:gd name="T1" fmla="*/ 39 h 39"/>
                  <a:gd name="T2" fmla="*/ 5 w 13"/>
                  <a:gd name="T3" fmla="*/ 39 h 39"/>
                  <a:gd name="T4" fmla="*/ 6 w 13"/>
                  <a:gd name="T5" fmla="*/ 33 h 39"/>
                  <a:gd name="T6" fmla="*/ 8 w 13"/>
                  <a:gd name="T7" fmla="*/ 28 h 39"/>
                  <a:gd name="T8" fmla="*/ 9 w 13"/>
                  <a:gd name="T9" fmla="*/ 23 h 39"/>
                  <a:gd name="T10" fmla="*/ 12 w 13"/>
                  <a:gd name="T11" fmla="*/ 18 h 39"/>
                  <a:gd name="T12" fmla="*/ 12 w 13"/>
                  <a:gd name="T13" fmla="*/ 13 h 39"/>
                  <a:gd name="T14" fmla="*/ 13 w 13"/>
                  <a:gd name="T15" fmla="*/ 8 h 39"/>
                  <a:gd name="T16" fmla="*/ 12 w 13"/>
                  <a:gd name="T17" fmla="*/ 4 h 39"/>
                  <a:gd name="T18" fmla="*/ 9 w 13"/>
                  <a:gd name="T19" fmla="*/ 0 h 39"/>
                  <a:gd name="T20" fmla="*/ 5 w 13"/>
                  <a:gd name="T21" fmla="*/ 3 h 39"/>
                  <a:gd name="T22" fmla="*/ 7 w 13"/>
                  <a:gd name="T23" fmla="*/ 5 h 39"/>
                  <a:gd name="T24" fmla="*/ 7 w 13"/>
                  <a:gd name="T25" fmla="*/ 9 h 39"/>
                  <a:gd name="T26" fmla="*/ 7 w 13"/>
                  <a:gd name="T27" fmla="*/ 13 h 39"/>
                  <a:gd name="T28" fmla="*/ 6 w 13"/>
                  <a:gd name="T29" fmla="*/ 17 h 39"/>
                  <a:gd name="T30" fmla="*/ 5 w 13"/>
                  <a:gd name="T31" fmla="*/ 22 h 39"/>
                  <a:gd name="T32" fmla="*/ 4 w 13"/>
                  <a:gd name="T33" fmla="*/ 27 h 39"/>
                  <a:gd name="T34" fmla="*/ 1 w 13"/>
                  <a:gd name="T35" fmla="*/ 32 h 39"/>
                  <a:gd name="T36" fmla="*/ 0 w 13"/>
                  <a:gd name="T37" fmla="*/ 38 h 39"/>
                  <a:gd name="T38" fmla="*/ 0 w 13"/>
                  <a:gd name="T39" fmla="*/ 38 h 39"/>
                  <a:gd name="T40" fmla="*/ 5 w 13"/>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9"/>
                  <a:gd name="T65" fmla="*/ 13 w 13"/>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9">
                    <a:moveTo>
                      <a:pt x="5" y="39"/>
                    </a:moveTo>
                    <a:lnTo>
                      <a:pt x="5" y="39"/>
                    </a:lnTo>
                    <a:lnTo>
                      <a:pt x="6" y="33"/>
                    </a:lnTo>
                    <a:lnTo>
                      <a:pt x="8" y="28"/>
                    </a:lnTo>
                    <a:lnTo>
                      <a:pt x="9" y="23"/>
                    </a:lnTo>
                    <a:lnTo>
                      <a:pt x="12" y="18"/>
                    </a:lnTo>
                    <a:lnTo>
                      <a:pt x="12" y="13"/>
                    </a:lnTo>
                    <a:lnTo>
                      <a:pt x="13" y="8"/>
                    </a:lnTo>
                    <a:lnTo>
                      <a:pt x="12" y="4"/>
                    </a:lnTo>
                    <a:lnTo>
                      <a:pt x="9" y="0"/>
                    </a:lnTo>
                    <a:lnTo>
                      <a:pt x="5" y="3"/>
                    </a:lnTo>
                    <a:lnTo>
                      <a:pt x="7" y="5"/>
                    </a:lnTo>
                    <a:lnTo>
                      <a:pt x="7" y="9"/>
                    </a:lnTo>
                    <a:lnTo>
                      <a:pt x="7" y="13"/>
                    </a:lnTo>
                    <a:lnTo>
                      <a:pt x="6" y="17"/>
                    </a:lnTo>
                    <a:lnTo>
                      <a:pt x="5" y="22"/>
                    </a:lnTo>
                    <a:lnTo>
                      <a:pt x="4" y="27"/>
                    </a:lnTo>
                    <a:lnTo>
                      <a:pt x="1" y="32"/>
                    </a:lnTo>
                    <a:lnTo>
                      <a:pt x="0" y="38"/>
                    </a:lnTo>
                    <a:lnTo>
                      <a:pt x="5"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6" name="Freeform 69">
                <a:extLst>
                  <a:ext uri="{FF2B5EF4-FFF2-40B4-BE49-F238E27FC236}">
                    <a16:creationId xmlns:a16="http://schemas.microsoft.com/office/drawing/2014/main" id="{DF6BF807-CF3F-4FEC-ABEE-35195D730542}"/>
                  </a:ext>
                </a:extLst>
              </p:cNvPr>
              <p:cNvSpPr>
                <a:spLocks/>
              </p:cNvSpPr>
              <p:nvPr/>
            </p:nvSpPr>
            <p:spPr bwMode="auto">
              <a:xfrm>
                <a:off x="581" y="2984"/>
                <a:ext cx="13" cy="130"/>
              </a:xfrm>
              <a:custGeom>
                <a:avLst/>
                <a:gdLst>
                  <a:gd name="T0" fmla="*/ 8 w 13"/>
                  <a:gd name="T1" fmla="*/ 129 h 130"/>
                  <a:gd name="T2" fmla="*/ 8 w 13"/>
                  <a:gd name="T3" fmla="*/ 129 h 130"/>
                  <a:gd name="T4" fmla="*/ 6 w 13"/>
                  <a:gd name="T5" fmla="*/ 116 h 130"/>
                  <a:gd name="T6" fmla="*/ 5 w 13"/>
                  <a:gd name="T7" fmla="*/ 102 h 130"/>
                  <a:gd name="T8" fmla="*/ 5 w 13"/>
                  <a:gd name="T9" fmla="*/ 88 h 130"/>
                  <a:gd name="T10" fmla="*/ 5 w 13"/>
                  <a:gd name="T11" fmla="*/ 74 h 130"/>
                  <a:gd name="T12" fmla="*/ 6 w 13"/>
                  <a:gd name="T13" fmla="*/ 59 h 130"/>
                  <a:gd name="T14" fmla="*/ 7 w 13"/>
                  <a:gd name="T15" fmla="*/ 41 h 130"/>
                  <a:gd name="T16" fmla="*/ 11 w 13"/>
                  <a:gd name="T17" fmla="*/ 22 h 130"/>
                  <a:gd name="T18" fmla="*/ 13 w 13"/>
                  <a:gd name="T19" fmla="*/ 1 h 130"/>
                  <a:gd name="T20" fmla="*/ 8 w 13"/>
                  <a:gd name="T21" fmla="*/ 0 h 130"/>
                  <a:gd name="T22" fmla="*/ 5 w 13"/>
                  <a:gd name="T23" fmla="*/ 21 h 130"/>
                  <a:gd name="T24" fmla="*/ 3 w 13"/>
                  <a:gd name="T25" fmla="*/ 40 h 130"/>
                  <a:gd name="T26" fmla="*/ 2 w 13"/>
                  <a:gd name="T27" fmla="*/ 58 h 130"/>
                  <a:gd name="T28" fmla="*/ 0 w 13"/>
                  <a:gd name="T29" fmla="*/ 74 h 130"/>
                  <a:gd name="T30" fmla="*/ 0 w 13"/>
                  <a:gd name="T31" fmla="*/ 88 h 130"/>
                  <a:gd name="T32" fmla="*/ 0 w 13"/>
                  <a:gd name="T33" fmla="*/ 102 h 130"/>
                  <a:gd name="T34" fmla="*/ 2 w 13"/>
                  <a:gd name="T35" fmla="*/ 116 h 130"/>
                  <a:gd name="T36" fmla="*/ 4 w 13"/>
                  <a:gd name="T37" fmla="*/ 130 h 130"/>
                  <a:gd name="T38" fmla="*/ 4 w 13"/>
                  <a:gd name="T39" fmla="*/ 129 h 130"/>
                  <a:gd name="T40" fmla="*/ 8 w 13"/>
                  <a:gd name="T41" fmla="*/ 129 h 1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0"/>
                  <a:gd name="T65" fmla="*/ 13 w 13"/>
                  <a:gd name="T66" fmla="*/ 130 h 1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0">
                    <a:moveTo>
                      <a:pt x="8" y="129"/>
                    </a:moveTo>
                    <a:lnTo>
                      <a:pt x="8" y="129"/>
                    </a:lnTo>
                    <a:lnTo>
                      <a:pt x="6" y="116"/>
                    </a:lnTo>
                    <a:lnTo>
                      <a:pt x="5" y="102"/>
                    </a:lnTo>
                    <a:lnTo>
                      <a:pt x="5" y="88"/>
                    </a:lnTo>
                    <a:lnTo>
                      <a:pt x="5" y="74"/>
                    </a:lnTo>
                    <a:lnTo>
                      <a:pt x="6" y="59"/>
                    </a:lnTo>
                    <a:lnTo>
                      <a:pt x="7" y="41"/>
                    </a:lnTo>
                    <a:lnTo>
                      <a:pt x="11" y="22"/>
                    </a:lnTo>
                    <a:lnTo>
                      <a:pt x="13" y="1"/>
                    </a:lnTo>
                    <a:lnTo>
                      <a:pt x="8" y="0"/>
                    </a:lnTo>
                    <a:lnTo>
                      <a:pt x="5" y="21"/>
                    </a:lnTo>
                    <a:lnTo>
                      <a:pt x="3" y="40"/>
                    </a:lnTo>
                    <a:lnTo>
                      <a:pt x="2" y="58"/>
                    </a:lnTo>
                    <a:lnTo>
                      <a:pt x="0" y="74"/>
                    </a:lnTo>
                    <a:lnTo>
                      <a:pt x="0" y="88"/>
                    </a:lnTo>
                    <a:lnTo>
                      <a:pt x="0" y="102"/>
                    </a:lnTo>
                    <a:lnTo>
                      <a:pt x="2" y="116"/>
                    </a:lnTo>
                    <a:lnTo>
                      <a:pt x="4" y="130"/>
                    </a:lnTo>
                    <a:lnTo>
                      <a:pt x="4" y="129"/>
                    </a:lnTo>
                    <a:lnTo>
                      <a:pt x="8" y="12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7" name="Freeform 70">
                <a:extLst>
                  <a:ext uri="{FF2B5EF4-FFF2-40B4-BE49-F238E27FC236}">
                    <a16:creationId xmlns:a16="http://schemas.microsoft.com/office/drawing/2014/main" id="{5A5F3EA3-824B-4631-85B4-05DCD10C6A2A}"/>
                  </a:ext>
                </a:extLst>
              </p:cNvPr>
              <p:cNvSpPr>
                <a:spLocks/>
              </p:cNvSpPr>
              <p:nvPr/>
            </p:nvSpPr>
            <p:spPr bwMode="auto">
              <a:xfrm>
                <a:off x="585" y="3113"/>
                <a:ext cx="39" cy="257"/>
              </a:xfrm>
              <a:custGeom>
                <a:avLst/>
                <a:gdLst>
                  <a:gd name="T0" fmla="*/ 39 w 39"/>
                  <a:gd name="T1" fmla="*/ 256 h 257"/>
                  <a:gd name="T2" fmla="*/ 39 w 39"/>
                  <a:gd name="T3" fmla="*/ 256 h 257"/>
                  <a:gd name="T4" fmla="*/ 34 w 39"/>
                  <a:gd name="T5" fmla="*/ 226 h 257"/>
                  <a:gd name="T6" fmla="*/ 28 w 39"/>
                  <a:gd name="T7" fmla="*/ 194 h 257"/>
                  <a:gd name="T8" fmla="*/ 24 w 39"/>
                  <a:gd name="T9" fmla="*/ 161 h 257"/>
                  <a:gd name="T10" fmla="*/ 19 w 39"/>
                  <a:gd name="T11" fmla="*/ 127 h 257"/>
                  <a:gd name="T12" fmla="*/ 16 w 39"/>
                  <a:gd name="T13" fmla="*/ 95 h 257"/>
                  <a:gd name="T14" fmla="*/ 12 w 39"/>
                  <a:gd name="T15" fmla="*/ 61 h 257"/>
                  <a:gd name="T16" fmla="*/ 9 w 39"/>
                  <a:gd name="T17" fmla="*/ 29 h 257"/>
                  <a:gd name="T18" fmla="*/ 4 w 39"/>
                  <a:gd name="T19" fmla="*/ 0 h 257"/>
                  <a:gd name="T20" fmla="*/ 0 w 39"/>
                  <a:gd name="T21" fmla="*/ 0 h 257"/>
                  <a:gd name="T22" fmla="*/ 3 w 39"/>
                  <a:gd name="T23" fmla="*/ 30 h 257"/>
                  <a:gd name="T24" fmla="*/ 8 w 39"/>
                  <a:gd name="T25" fmla="*/ 62 h 257"/>
                  <a:gd name="T26" fmla="*/ 11 w 39"/>
                  <a:gd name="T27" fmla="*/ 95 h 257"/>
                  <a:gd name="T28" fmla="*/ 14 w 39"/>
                  <a:gd name="T29" fmla="*/ 128 h 257"/>
                  <a:gd name="T30" fmla="*/ 19 w 39"/>
                  <a:gd name="T31" fmla="*/ 162 h 257"/>
                  <a:gd name="T32" fmla="*/ 24 w 39"/>
                  <a:gd name="T33" fmla="*/ 194 h 257"/>
                  <a:gd name="T34" fmla="*/ 28 w 39"/>
                  <a:gd name="T35" fmla="*/ 226 h 257"/>
                  <a:gd name="T36" fmla="*/ 35 w 39"/>
                  <a:gd name="T37" fmla="*/ 257 h 257"/>
                  <a:gd name="T38" fmla="*/ 35 w 39"/>
                  <a:gd name="T39" fmla="*/ 257 h 257"/>
                  <a:gd name="T40" fmla="*/ 39 w 39"/>
                  <a:gd name="T41" fmla="*/ 256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57"/>
                  <a:gd name="T65" fmla="*/ 39 w 39"/>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57">
                    <a:moveTo>
                      <a:pt x="39" y="256"/>
                    </a:moveTo>
                    <a:lnTo>
                      <a:pt x="39" y="256"/>
                    </a:lnTo>
                    <a:lnTo>
                      <a:pt x="34" y="226"/>
                    </a:lnTo>
                    <a:lnTo>
                      <a:pt x="28" y="194"/>
                    </a:lnTo>
                    <a:lnTo>
                      <a:pt x="24" y="161"/>
                    </a:lnTo>
                    <a:lnTo>
                      <a:pt x="19" y="127"/>
                    </a:lnTo>
                    <a:lnTo>
                      <a:pt x="16" y="95"/>
                    </a:lnTo>
                    <a:lnTo>
                      <a:pt x="12" y="61"/>
                    </a:lnTo>
                    <a:lnTo>
                      <a:pt x="9" y="29"/>
                    </a:lnTo>
                    <a:lnTo>
                      <a:pt x="4" y="0"/>
                    </a:lnTo>
                    <a:lnTo>
                      <a:pt x="0" y="0"/>
                    </a:lnTo>
                    <a:lnTo>
                      <a:pt x="3" y="30"/>
                    </a:lnTo>
                    <a:lnTo>
                      <a:pt x="8" y="62"/>
                    </a:lnTo>
                    <a:lnTo>
                      <a:pt x="11" y="95"/>
                    </a:lnTo>
                    <a:lnTo>
                      <a:pt x="14" y="128"/>
                    </a:lnTo>
                    <a:lnTo>
                      <a:pt x="19" y="162"/>
                    </a:lnTo>
                    <a:lnTo>
                      <a:pt x="24" y="194"/>
                    </a:lnTo>
                    <a:lnTo>
                      <a:pt x="28" y="226"/>
                    </a:lnTo>
                    <a:lnTo>
                      <a:pt x="35" y="257"/>
                    </a:lnTo>
                    <a:lnTo>
                      <a:pt x="39"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8" name="Freeform 71">
                <a:extLst>
                  <a:ext uri="{FF2B5EF4-FFF2-40B4-BE49-F238E27FC236}">
                    <a16:creationId xmlns:a16="http://schemas.microsoft.com/office/drawing/2014/main" id="{46272DC7-AAE2-4ED4-97FD-1AEBD9BFFBA2}"/>
                  </a:ext>
                </a:extLst>
              </p:cNvPr>
              <p:cNvSpPr>
                <a:spLocks/>
              </p:cNvSpPr>
              <p:nvPr/>
            </p:nvSpPr>
            <p:spPr bwMode="auto">
              <a:xfrm>
                <a:off x="620" y="3369"/>
                <a:ext cx="46" cy="175"/>
              </a:xfrm>
              <a:custGeom>
                <a:avLst/>
                <a:gdLst>
                  <a:gd name="T0" fmla="*/ 46 w 46"/>
                  <a:gd name="T1" fmla="*/ 174 h 175"/>
                  <a:gd name="T2" fmla="*/ 46 w 46"/>
                  <a:gd name="T3" fmla="*/ 174 h 175"/>
                  <a:gd name="T4" fmla="*/ 42 w 46"/>
                  <a:gd name="T5" fmla="*/ 153 h 175"/>
                  <a:gd name="T6" fmla="*/ 36 w 46"/>
                  <a:gd name="T7" fmla="*/ 132 h 175"/>
                  <a:gd name="T8" fmla="*/ 30 w 46"/>
                  <a:gd name="T9" fmla="*/ 109 h 175"/>
                  <a:gd name="T10" fmla="*/ 25 w 46"/>
                  <a:gd name="T11" fmla="*/ 87 h 175"/>
                  <a:gd name="T12" fmla="*/ 19 w 46"/>
                  <a:gd name="T13" fmla="*/ 65 h 175"/>
                  <a:gd name="T14" fmla="*/ 13 w 46"/>
                  <a:gd name="T15" fmla="*/ 42 h 175"/>
                  <a:gd name="T16" fmla="*/ 9 w 46"/>
                  <a:gd name="T17" fmla="*/ 21 h 175"/>
                  <a:gd name="T18" fmla="*/ 4 w 46"/>
                  <a:gd name="T19" fmla="*/ 0 h 175"/>
                  <a:gd name="T20" fmla="*/ 0 w 46"/>
                  <a:gd name="T21" fmla="*/ 1 h 175"/>
                  <a:gd name="T22" fmla="*/ 4 w 46"/>
                  <a:gd name="T23" fmla="*/ 21 h 175"/>
                  <a:gd name="T24" fmla="*/ 9 w 46"/>
                  <a:gd name="T25" fmla="*/ 43 h 175"/>
                  <a:gd name="T26" fmla="*/ 14 w 46"/>
                  <a:gd name="T27" fmla="*/ 66 h 175"/>
                  <a:gd name="T28" fmla="*/ 20 w 46"/>
                  <a:gd name="T29" fmla="*/ 88 h 175"/>
                  <a:gd name="T30" fmla="*/ 26 w 46"/>
                  <a:gd name="T31" fmla="*/ 111 h 175"/>
                  <a:gd name="T32" fmla="*/ 31 w 46"/>
                  <a:gd name="T33" fmla="*/ 133 h 175"/>
                  <a:gd name="T34" fmla="*/ 37 w 46"/>
                  <a:gd name="T35" fmla="*/ 154 h 175"/>
                  <a:gd name="T36" fmla="*/ 42 w 46"/>
                  <a:gd name="T37" fmla="*/ 175 h 175"/>
                  <a:gd name="T38" fmla="*/ 42 w 46"/>
                  <a:gd name="T39" fmla="*/ 175 h 175"/>
                  <a:gd name="T40" fmla="*/ 46 w 46"/>
                  <a:gd name="T41" fmla="*/ 174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75"/>
                  <a:gd name="T65" fmla="*/ 46 w 46"/>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75">
                    <a:moveTo>
                      <a:pt x="46" y="174"/>
                    </a:moveTo>
                    <a:lnTo>
                      <a:pt x="46" y="174"/>
                    </a:lnTo>
                    <a:lnTo>
                      <a:pt x="42" y="153"/>
                    </a:lnTo>
                    <a:lnTo>
                      <a:pt x="36" y="132"/>
                    </a:lnTo>
                    <a:lnTo>
                      <a:pt x="30" y="109"/>
                    </a:lnTo>
                    <a:lnTo>
                      <a:pt x="25" y="87"/>
                    </a:lnTo>
                    <a:lnTo>
                      <a:pt x="19" y="65"/>
                    </a:lnTo>
                    <a:lnTo>
                      <a:pt x="13" y="42"/>
                    </a:lnTo>
                    <a:lnTo>
                      <a:pt x="9" y="21"/>
                    </a:lnTo>
                    <a:lnTo>
                      <a:pt x="4" y="0"/>
                    </a:lnTo>
                    <a:lnTo>
                      <a:pt x="0" y="1"/>
                    </a:lnTo>
                    <a:lnTo>
                      <a:pt x="4" y="21"/>
                    </a:lnTo>
                    <a:lnTo>
                      <a:pt x="9" y="43"/>
                    </a:lnTo>
                    <a:lnTo>
                      <a:pt x="14" y="66"/>
                    </a:lnTo>
                    <a:lnTo>
                      <a:pt x="20" y="88"/>
                    </a:lnTo>
                    <a:lnTo>
                      <a:pt x="26" y="111"/>
                    </a:lnTo>
                    <a:lnTo>
                      <a:pt x="31" y="133"/>
                    </a:lnTo>
                    <a:lnTo>
                      <a:pt x="37" y="154"/>
                    </a:lnTo>
                    <a:lnTo>
                      <a:pt x="42" y="175"/>
                    </a:lnTo>
                    <a:lnTo>
                      <a:pt x="46" y="1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19" name="Freeform 72">
                <a:extLst>
                  <a:ext uri="{FF2B5EF4-FFF2-40B4-BE49-F238E27FC236}">
                    <a16:creationId xmlns:a16="http://schemas.microsoft.com/office/drawing/2014/main" id="{688536AD-0146-4938-8BE8-361A3A8768E7}"/>
                  </a:ext>
                </a:extLst>
              </p:cNvPr>
              <p:cNvSpPr>
                <a:spLocks/>
              </p:cNvSpPr>
              <p:nvPr/>
            </p:nvSpPr>
            <p:spPr bwMode="auto">
              <a:xfrm>
                <a:off x="653" y="3543"/>
                <a:ext cx="14" cy="68"/>
              </a:xfrm>
              <a:custGeom>
                <a:avLst/>
                <a:gdLst>
                  <a:gd name="T0" fmla="*/ 4 w 14"/>
                  <a:gd name="T1" fmla="*/ 67 h 68"/>
                  <a:gd name="T2" fmla="*/ 4 w 14"/>
                  <a:gd name="T3" fmla="*/ 68 h 68"/>
                  <a:gd name="T4" fmla="*/ 4 w 14"/>
                  <a:gd name="T5" fmla="*/ 62 h 68"/>
                  <a:gd name="T6" fmla="*/ 5 w 14"/>
                  <a:gd name="T7" fmla="*/ 54 h 68"/>
                  <a:gd name="T8" fmla="*/ 7 w 14"/>
                  <a:gd name="T9" fmla="*/ 45 h 68"/>
                  <a:gd name="T10" fmla="*/ 10 w 14"/>
                  <a:gd name="T11" fmla="*/ 36 h 68"/>
                  <a:gd name="T12" fmla="*/ 12 w 14"/>
                  <a:gd name="T13" fmla="*/ 27 h 68"/>
                  <a:gd name="T14" fmla="*/ 14 w 14"/>
                  <a:gd name="T15" fmla="*/ 17 h 68"/>
                  <a:gd name="T16" fmla="*/ 14 w 14"/>
                  <a:gd name="T17" fmla="*/ 9 h 68"/>
                  <a:gd name="T18" fmla="*/ 13 w 14"/>
                  <a:gd name="T19" fmla="*/ 0 h 68"/>
                  <a:gd name="T20" fmla="*/ 9 w 14"/>
                  <a:gd name="T21" fmla="*/ 1 h 68"/>
                  <a:gd name="T22" fmla="*/ 10 w 14"/>
                  <a:gd name="T23" fmla="*/ 9 h 68"/>
                  <a:gd name="T24" fmla="*/ 10 w 14"/>
                  <a:gd name="T25" fmla="*/ 17 h 68"/>
                  <a:gd name="T26" fmla="*/ 7 w 14"/>
                  <a:gd name="T27" fmla="*/ 26 h 68"/>
                  <a:gd name="T28" fmla="*/ 5 w 14"/>
                  <a:gd name="T29" fmla="*/ 35 h 68"/>
                  <a:gd name="T30" fmla="*/ 3 w 14"/>
                  <a:gd name="T31" fmla="*/ 44 h 68"/>
                  <a:gd name="T32" fmla="*/ 1 w 14"/>
                  <a:gd name="T33" fmla="*/ 53 h 68"/>
                  <a:gd name="T34" fmla="*/ 0 w 14"/>
                  <a:gd name="T35" fmla="*/ 61 h 68"/>
                  <a:gd name="T36" fmla="*/ 0 w 14"/>
                  <a:gd name="T37" fmla="*/ 68 h 68"/>
                  <a:gd name="T38" fmla="*/ 0 w 14"/>
                  <a:gd name="T39" fmla="*/ 68 h 68"/>
                  <a:gd name="T40" fmla="*/ 4 w 14"/>
                  <a:gd name="T41" fmla="*/ 67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68"/>
                  <a:gd name="T65" fmla="*/ 14 w 1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68">
                    <a:moveTo>
                      <a:pt x="4" y="67"/>
                    </a:moveTo>
                    <a:lnTo>
                      <a:pt x="4" y="68"/>
                    </a:lnTo>
                    <a:lnTo>
                      <a:pt x="4" y="62"/>
                    </a:lnTo>
                    <a:lnTo>
                      <a:pt x="5" y="54"/>
                    </a:lnTo>
                    <a:lnTo>
                      <a:pt x="7" y="45"/>
                    </a:lnTo>
                    <a:lnTo>
                      <a:pt x="10" y="36"/>
                    </a:lnTo>
                    <a:lnTo>
                      <a:pt x="12" y="27"/>
                    </a:lnTo>
                    <a:lnTo>
                      <a:pt x="14" y="17"/>
                    </a:lnTo>
                    <a:lnTo>
                      <a:pt x="14" y="9"/>
                    </a:lnTo>
                    <a:lnTo>
                      <a:pt x="13" y="0"/>
                    </a:lnTo>
                    <a:lnTo>
                      <a:pt x="9" y="1"/>
                    </a:lnTo>
                    <a:lnTo>
                      <a:pt x="10" y="9"/>
                    </a:lnTo>
                    <a:lnTo>
                      <a:pt x="10" y="17"/>
                    </a:lnTo>
                    <a:lnTo>
                      <a:pt x="7" y="26"/>
                    </a:lnTo>
                    <a:lnTo>
                      <a:pt x="5" y="35"/>
                    </a:lnTo>
                    <a:lnTo>
                      <a:pt x="3" y="44"/>
                    </a:lnTo>
                    <a:lnTo>
                      <a:pt x="1" y="53"/>
                    </a:lnTo>
                    <a:lnTo>
                      <a:pt x="0" y="61"/>
                    </a:lnTo>
                    <a:lnTo>
                      <a:pt x="0" y="68"/>
                    </a:lnTo>
                    <a:lnTo>
                      <a:pt x="4" y="6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0" name="Freeform 73">
                <a:extLst>
                  <a:ext uri="{FF2B5EF4-FFF2-40B4-BE49-F238E27FC236}">
                    <a16:creationId xmlns:a16="http://schemas.microsoft.com/office/drawing/2014/main" id="{C179B7A2-330B-4CF1-9A58-456F614B847E}"/>
                  </a:ext>
                </a:extLst>
              </p:cNvPr>
              <p:cNvSpPr>
                <a:spLocks/>
              </p:cNvSpPr>
              <p:nvPr/>
            </p:nvSpPr>
            <p:spPr bwMode="auto">
              <a:xfrm>
                <a:off x="653" y="3610"/>
                <a:ext cx="11" cy="28"/>
              </a:xfrm>
              <a:custGeom>
                <a:avLst/>
                <a:gdLst>
                  <a:gd name="T0" fmla="*/ 11 w 11"/>
                  <a:gd name="T1" fmla="*/ 28 h 28"/>
                  <a:gd name="T2" fmla="*/ 11 w 11"/>
                  <a:gd name="T3" fmla="*/ 27 h 28"/>
                  <a:gd name="T4" fmla="*/ 9 w 11"/>
                  <a:gd name="T5" fmla="*/ 22 h 28"/>
                  <a:gd name="T6" fmla="*/ 7 w 11"/>
                  <a:gd name="T7" fmla="*/ 19 h 28"/>
                  <a:gd name="T8" fmla="*/ 6 w 11"/>
                  <a:gd name="T9" fmla="*/ 17 h 28"/>
                  <a:gd name="T10" fmla="*/ 6 w 11"/>
                  <a:gd name="T11" fmla="*/ 14 h 28"/>
                  <a:gd name="T12" fmla="*/ 6 w 11"/>
                  <a:gd name="T13" fmla="*/ 12 h 28"/>
                  <a:gd name="T14" fmla="*/ 5 w 11"/>
                  <a:gd name="T15" fmla="*/ 9 h 28"/>
                  <a:gd name="T16" fmla="*/ 5 w 11"/>
                  <a:gd name="T17" fmla="*/ 5 h 28"/>
                  <a:gd name="T18" fmla="*/ 4 w 11"/>
                  <a:gd name="T19" fmla="*/ 0 h 28"/>
                  <a:gd name="T20" fmla="*/ 0 w 11"/>
                  <a:gd name="T21" fmla="*/ 1 h 28"/>
                  <a:gd name="T22" fmla="*/ 1 w 11"/>
                  <a:gd name="T23" fmla="*/ 6 h 28"/>
                  <a:gd name="T24" fmla="*/ 1 w 11"/>
                  <a:gd name="T25" fmla="*/ 9 h 28"/>
                  <a:gd name="T26" fmla="*/ 1 w 11"/>
                  <a:gd name="T27" fmla="*/ 12 h 28"/>
                  <a:gd name="T28" fmla="*/ 2 w 11"/>
                  <a:gd name="T29" fmla="*/ 15 h 28"/>
                  <a:gd name="T30" fmla="*/ 2 w 11"/>
                  <a:gd name="T31" fmla="*/ 17 h 28"/>
                  <a:gd name="T32" fmla="*/ 3 w 11"/>
                  <a:gd name="T33" fmla="*/ 20 h 28"/>
                  <a:gd name="T34" fmla="*/ 4 w 11"/>
                  <a:gd name="T35" fmla="*/ 24 h 28"/>
                  <a:gd name="T36" fmla="*/ 6 w 11"/>
                  <a:gd name="T37" fmla="*/ 28 h 28"/>
                  <a:gd name="T38" fmla="*/ 6 w 11"/>
                  <a:gd name="T39" fmla="*/ 27 h 28"/>
                  <a:gd name="T40" fmla="*/ 11 w 11"/>
                  <a:gd name="T41" fmla="*/ 28 h 28"/>
                  <a:gd name="T42" fmla="*/ 11 w 11"/>
                  <a:gd name="T43" fmla="*/ 28 h 28"/>
                  <a:gd name="T44" fmla="*/ 11 w 11"/>
                  <a:gd name="T45" fmla="*/ 27 h 28"/>
                  <a:gd name="T46" fmla="*/ 11 w 11"/>
                  <a:gd name="T47" fmla="*/ 28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8"/>
                  <a:gd name="T74" fmla="*/ 11 w 11"/>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8">
                    <a:moveTo>
                      <a:pt x="11" y="28"/>
                    </a:moveTo>
                    <a:lnTo>
                      <a:pt x="11" y="27"/>
                    </a:lnTo>
                    <a:lnTo>
                      <a:pt x="9" y="22"/>
                    </a:lnTo>
                    <a:lnTo>
                      <a:pt x="7" y="19"/>
                    </a:lnTo>
                    <a:lnTo>
                      <a:pt x="6" y="17"/>
                    </a:lnTo>
                    <a:lnTo>
                      <a:pt x="6" y="14"/>
                    </a:lnTo>
                    <a:lnTo>
                      <a:pt x="6" y="12"/>
                    </a:lnTo>
                    <a:lnTo>
                      <a:pt x="5" y="9"/>
                    </a:lnTo>
                    <a:lnTo>
                      <a:pt x="5" y="5"/>
                    </a:lnTo>
                    <a:lnTo>
                      <a:pt x="4" y="0"/>
                    </a:lnTo>
                    <a:lnTo>
                      <a:pt x="0" y="1"/>
                    </a:lnTo>
                    <a:lnTo>
                      <a:pt x="1" y="6"/>
                    </a:lnTo>
                    <a:lnTo>
                      <a:pt x="1" y="9"/>
                    </a:lnTo>
                    <a:lnTo>
                      <a:pt x="1" y="12"/>
                    </a:lnTo>
                    <a:lnTo>
                      <a:pt x="2" y="15"/>
                    </a:lnTo>
                    <a:lnTo>
                      <a:pt x="2" y="17"/>
                    </a:lnTo>
                    <a:lnTo>
                      <a:pt x="3" y="20"/>
                    </a:lnTo>
                    <a:lnTo>
                      <a:pt x="4" y="24"/>
                    </a:lnTo>
                    <a:lnTo>
                      <a:pt x="6" y="28"/>
                    </a:lnTo>
                    <a:lnTo>
                      <a:pt x="6" y="27"/>
                    </a:lnTo>
                    <a:lnTo>
                      <a:pt x="11" y="28"/>
                    </a:lnTo>
                    <a:lnTo>
                      <a:pt x="11" y="27"/>
                    </a:lnTo>
                    <a:lnTo>
                      <a:pt x="11" y="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1" name="Freeform 74">
                <a:extLst>
                  <a:ext uri="{FF2B5EF4-FFF2-40B4-BE49-F238E27FC236}">
                    <a16:creationId xmlns:a16="http://schemas.microsoft.com/office/drawing/2014/main" id="{FC282D50-D365-4883-AFAE-9A83853D0C72}"/>
                  </a:ext>
                </a:extLst>
              </p:cNvPr>
              <p:cNvSpPr>
                <a:spLocks/>
              </p:cNvSpPr>
              <p:nvPr/>
            </p:nvSpPr>
            <p:spPr bwMode="auto">
              <a:xfrm>
                <a:off x="619" y="3637"/>
                <a:ext cx="45" cy="68"/>
              </a:xfrm>
              <a:custGeom>
                <a:avLst/>
                <a:gdLst>
                  <a:gd name="T0" fmla="*/ 4 w 45"/>
                  <a:gd name="T1" fmla="*/ 68 h 68"/>
                  <a:gd name="T2" fmla="*/ 4 w 45"/>
                  <a:gd name="T3" fmla="*/ 67 h 68"/>
                  <a:gd name="T4" fmla="*/ 9 w 45"/>
                  <a:gd name="T5" fmla="*/ 58 h 68"/>
                  <a:gd name="T6" fmla="*/ 14 w 45"/>
                  <a:gd name="T7" fmla="*/ 51 h 68"/>
                  <a:gd name="T8" fmla="*/ 19 w 45"/>
                  <a:gd name="T9" fmla="*/ 44 h 68"/>
                  <a:gd name="T10" fmla="*/ 23 w 45"/>
                  <a:gd name="T11" fmla="*/ 38 h 68"/>
                  <a:gd name="T12" fmla="*/ 28 w 45"/>
                  <a:gd name="T13" fmla="*/ 31 h 68"/>
                  <a:gd name="T14" fmla="*/ 32 w 45"/>
                  <a:gd name="T15" fmla="*/ 23 h 68"/>
                  <a:gd name="T16" fmla="*/ 38 w 45"/>
                  <a:gd name="T17" fmla="*/ 14 h 68"/>
                  <a:gd name="T18" fmla="*/ 45 w 45"/>
                  <a:gd name="T19" fmla="*/ 1 h 68"/>
                  <a:gd name="T20" fmla="*/ 40 w 45"/>
                  <a:gd name="T21" fmla="*/ 0 h 68"/>
                  <a:gd name="T22" fmla="*/ 34 w 45"/>
                  <a:gd name="T23" fmla="*/ 12 h 68"/>
                  <a:gd name="T24" fmla="*/ 29 w 45"/>
                  <a:gd name="T25" fmla="*/ 21 h 68"/>
                  <a:gd name="T26" fmla="*/ 23 w 45"/>
                  <a:gd name="T27" fmla="*/ 29 h 68"/>
                  <a:gd name="T28" fmla="*/ 19 w 45"/>
                  <a:gd name="T29" fmla="*/ 36 h 68"/>
                  <a:gd name="T30" fmla="*/ 14 w 45"/>
                  <a:gd name="T31" fmla="*/ 42 h 68"/>
                  <a:gd name="T32" fmla="*/ 10 w 45"/>
                  <a:gd name="T33" fmla="*/ 49 h 68"/>
                  <a:gd name="T34" fmla="*/ 5 w 45"/>
                  <a:gd name="T35" fmla="*/ 56 h 68"/>
                  <a:gd name="T36" fmla="*/ 0 w 45"/>
                  <a:gd name="T37" fmla="*/ 65 h 68"/>
                  <a:gd name="T38" fmla="*/ 0 w 45"/>
                  <a:gd name="T39" fmla="*/ 65 h 68"/>
                  <a:gd name="T40" fmla="*/ 4 w 45"/>
                  <a:gd name="T41" fmla="*/ 68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68"/>
                  <a:gd name="T65" fmla="*/ 45 w 45"/>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68">
                    <a:moveTo>
                      <a:pt x="4" y="68"/>
                    </a:moveTo>
                    <a:lnTo>
                      <a:pt x="4" y="67"/>
                    </a:lnTo>
                    <a:lnTo>
                      <a:pt x="9" y="58"/>
                    </a:lnTo>
                    <a:lnTo>
                      <a:pt x="14" y="51"/>
                    </a:lnTo>
                    <a:lnTo>
                      <a:pt x="19" y="44"/>
                    </a:lnTo>
                    <a:lnTo>
                      <a:pt x="23" y="38"/>
                    </a:lnTo>
                    <a:lnTo>
                      <a:pt x="28" y="31"/>
                    </a:lnTo>
                    <a:lnTo>
                      <a:pt x="32" y="23"/>
                    </a:lnTo>
                    <a:lnTo>
                      <a:pt x="38" y="14"/>
                    </a:lnTo>
                    <a:lnTo>
                      <a:pt x="45" y="1"/>
                    </a:lnTo>
                    <a:lnTo>
                      <a:pt x="40" y="0"/>
                    </a:lnTo>
                    <a:lnTo>
                      <a:pt x="34" y="12"/>
                    </a:lnTo>
                    <a:lnTo>
                      <a:pt x="29" y="21"/>
                    </a:lnTo>
                    <a:lnTo>
                      <a:pt x="23" y="29"/>
                    </a:lnTo>
                    <a:lnTo>
                      <a:pt x="19" y="36"/>
                    </a:lnTo>
                    <a:lnTo>
                      <a:pt x="14" y="42"/>
                    </a:lnTo>
                    <a:lnTo>
                      <a:pt x="10" y="49"/>
                    </a:lnTo>
                    <a:lnTo>
                      <a:pt x="5" y="56"/>
                    </a:lnTo>
                    <a:lnTo>
                      <a:pt x="0" y="65"/>
                    </a:lnTo>
                    <a:lnTo>
                      <a:pt x="4" y="6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2" name="Freeform 75">
                <a:extLst>
                  <a:ext uri="{FF2B5EF4-FFF2-40B4-BE49-F238E27FC236}">
                    <a16:creationId xmlns:a16="http://schemas.microsoft.com/office/drawing/2014/main" id="{E49C84CC-1B70-454C-9891-59CB4D9FBE26}"/>
                  </a:ext>
                </a:extLst>
              </p:cNvPr>
              <p:cNvSpPr>
                <a:spLocks/>
              </p:cNvSpPr>
              <p:nvPr/>
            </p:nvSpPr>
            <p:spPr bwMode="auto">
              <a:xfrm>
                <a:off x="607" y="3702"/>
                <a:ext cx="16" cy="38"/>
              </a:xfrm>
              <a:custGeom>
                <a:avLst/>
                <a:gdLst>
                  <a:gd name="T0" fmla="*/ 6 w 16"/>
                  <a:gd name="T1" fmla="*/ 35 h 38"/>
                  <a:gd name="T2" fmla="*/ 7 w 16"/>
                  <a:gd name="T3" fmla="*/ 35 h 38"/>
                  <a:gd name="T4" fmla="*/ 6 w 16"/>
                  <a:gd name="T5" fmla="*/ 33 h 38"/>
                  <a:gd name="T6" fmla="*/ 6 w 16"/>
                  <a:gd name="T7" fmla="*/ 30 h 38"/>
                  <a:gd name="T8" fmla="*/ 6 w 16"/>
                  <a:gd name="T9" fmla="*/ 26 h 38"/>
                  <a:gd name="T10" fmla="*/ 7 w 16"/>
                  <a:gd name="T11" fmla="*/ 21 h 38"/>
                  <a:gd name="T12" fmla="*/ 8 w 16"/>
                  <a:gd name="T13" fmla="*/ 16 h 38"/>
                  <a:gd name="T14" fmla="*/ 11 w 16"/>
                  <a:gd name="T15" fmla="*/ 11 h 38"/>
                  <a:gd name="T16" fmla="*/ 13 w 16"/>
                  <a:gd name="T17" fmla="*/ 7 h 38"/>
                  <a:gd name="T18" fmla="*/ 16 w 16"/>
                  <a:gd name="T19" fmla="*/ 3 h 38"/>
                  <a:gd name="T20" fmla="*/ 12 w 16"/>
                  <a:gd name="T21" fmla="*/ 0 h 38"/>
                  <a:gd name="T22" fmla="*/ 9 w 16"/>
                  <a:gd name="T23" fmla="*/ 5 h 38"/>
                  <a:gd name="T24" fmla="*/ 6 w 16"/>
                  <a:gd name="T25" fmla="*/ 10 h 38"/>
                  <a:gd name="T26" fmla="*/ 5 w 16"/>
                  <a:gd name="T27" fmla="*/ 15 h 38"/>
                  <a:gd name="T28" fmla="*/ 3 w 16"/>
                  <a:gd name="T29" fmla="*/ 20 h 38"/>
                  <a:gd name="T30" fmla="*/ 2 w 16"/>
                  <a:gd name="T31" fmla="*/ 25 h 38"/>
                  <a:gd name="T32" fmla="*/ 0 w 16"/>
                  <a:gd name="T33" fmla="*/ 30 h 38"/>
                  <a:gd name="T34" fmla="*/ 2 w 16"/>
                  <a:gd name="T35" fmla="*/ 34 h 38"/>
                  <a:gd name="T36" fmla="*/ 3 w 16"/>
                  <a:gd name="T37" fmla="*/ 38 h 38"/>
                  <a:gd name="T38" fmla="*/ 4 w 16"/>
                  <a:gd name="T39" fmla="*/ 38 h 38"/>
                  <a:gd name="T40" fmla="*/ 6 w 16"/>
                  <a:gd name="T41" fmla="*/ 35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8"/>
                  <a:gd name="T65" fmla="*/ 16 w 1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8">
                    <a:moveTo>
                      <a:pt x="6" y="35"/>
                    </a:moveTo>
                    <a:lnTo>
                      <a:pt x="7" y="35"/>
                    </a:lnTo>
                    <a:lnTo>
                      <a:pt x="6" y="33"/>
                    </a:lnTo>
                    <a:lnTo>
                      <a:pt x="6" y="30"/>
                    </a:lnTo>
                    <a:lnTo>
                      <a:pt x="6" y="26"/>
                    </a:lnTo>
                    <a:lnTo>
                      <a:pt x="7" y="21"/>
                    </a:lnTo>
                    <a:lnTo>
                      <a:pt x="8" y="16"/>
                    </a:lnTo>
                    <a:lnTo>
                      <a:pt x="11" y="11"/>
                    </a:lnTo>
                    <a:lnTo>
                      <a:pt x="13" y="7"/>
                    </a:lnTo>
                    <a:lnTo>
                      <a:pt x="16" y="3"/>
                    </a:lnTo>
                    <a:lnTo>
                      <a:pt x="12" y="0"/>
                    </a:lnTo>
                    <a:lnTo>
                      <a:pt x="9" y="5"/>
                    </a:lnTo>
                    <a:lnTo>
                      <a:pt x="6" y="10"/>
                    </a:lnTo>
                    <a:lnTo>
                      <a:pt x="5" y="15"/>
                    </a:lnTo>
                    <a:lnTo>
                      <a:pt x="3" y="20"/>
                    </a:lnTo>
                    <a:lnTo>
                      <a:pt x="2" y="25"/>
                    </a:lnTo>
                    <a:lnTo>
                      <a:pt x="0" y="30"/>
                    </a:lnTo>
                    <a:lnTo>
                      <a:pt x="2" y="34"/>
                    </a:lnTo>
                    <a:lnTo>
                      <a:pt x="3" y="38"/>
                    </a:lnTo>
                    <a:lnTo>
                      <a:pt x="4" y="38"/>
                    </a:lnTo>
                    <a:lnTo>
                      <a:pt x="6" y="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3" name="Freeform 76">
                <a:extLst>
                  <a:ext uri="{FF2B5EF4-FFF2-40B4-BE49-F238E27FC236}">
                    <a16:creationId xmlns:a16="http://schemas.microsoft.com/office/drawing/2014/main" id="{D5BB49A9-F844-45AE-8AAE-D88B7EC5C95B}"/>
                  </a:ext>
                </a:extLst>
              </p:cNvPr>
              <p:cNvSpPr>
                <a:spLocks/>
              </p:cNvSpPr>
              <p:nvPr/>
            </p:nvSpPr>
            <p:spPr bwMode="auto">
              <a:xfrm>
                <a:off x="611" y="3737"/>
                <a:ext cx="21" cy="6"/>
              </a:xfrm>
              <a:custGeom>
                <a:avLst/>
                <a:gdLst>
                  <a:gd name="T0" fmla="*/ 21 w 21"/>
                  <a:gd name="T1" fmla="*/ 3 h 6"/>
                  <a:gd name="T2" fmla="*/ 20 w 21"/>
                  <a:gd name="T3" fmla="*/ 2 h 6"/>
                  <a:gd name="T4" fmla="*/ 18 w 21"/>
                  <a:gd name="T5" fmla="*/ 1 h 6"/>
                  <a:gd name="T6" fmla="*/ 16 w 21"/>
                  <a:gd name="T7" fmla="*/ 1 h 6"/>
                  <a:gd name="T8" fmla="*/ 13 w 21"/>
                  <a:gd name="T9" fmla="*/ 1 h 6"/>
                  <a:gd name="T10" fmla="*/ 11 w 21"/>
                  <a:gd name="T11" fmla="*/ 1 h 6"/>
                  <a:gd name="T12" fmla="*/ 8 w 21"/>
                  <a:gd name="T13" fmla="*/ 1 h 6"/>
                  <a:gd name="T14" fmla="*/ 5 w 21"/>
                  <a:gd name="T15" fmla="*/ 1 h 6"/>
                  <a:gd name="T16" fmla="*/ 4 w 21"/>
                  <a:gd name="T17" fmla="*/ 1 h 6"/>
                  <a:gd name="T18" fmla="*/ 2 w 21"/>
                  <a:gd name="T19" fmla="*/ 0 h 6"/>
                  <a:gd name="T20" fmla="*/ 0 w 21"/>
                  <a:gd name="T21" fmla="*/ 3 h 6"/>
                  <a:gd name="T22" fmla="*/ 2 w 21"/>
                  <a:gd name="T23" fmla="*/ 5 h 6"/>
                  <a:gd name="T24" fmla="*/ 5 w 21"/>
                  <a:gd name="T25" fmla="*/ 5 h 6"/>
                  <a:gd name="T26" fmla="*/ 8 w 21"/>
                  <a:gd name="T27" fmla="*/ 6 h 6"/>
                  <a:gd name="T28" fmla="*/ 11 w 21"/>
                  <a:gd name="T29" fmla="*/ 5 h 6"/>
                  <a:gd name="T30" fmla="*/ 13 w 21"/>
                  <a:gd name="T31" fmla="*/ 5 h 6"/>
                  <a:gd name="T32" fmla="*/ 16 w 21"/>
                  <a:gd name="T33" fmla="*/ 5 h 6"/>
                  <a:gd name="T34" fmla="*/ 17 w 21"/>
                  <a:gd name="T35" fmla="*/ 5 h 6"/>
                  <a:gd name="T36" fmla="*/ 17 w 21"/>
                  <a:gd name="T37" fmla="*/ 5 h 6"/>
                  <a:gd name="T38" fmla="*/ 17 w 21"/>
                  <a:gd name="T39" fmla="*/ 5 h 6"/>
                  <a:gd name="T40" fmla="*/ 21 w 21"/>
                  <a:gd name="T41" fmla="*/ 3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6"/>
                  <a:gd name="T65" fmla="*/ 21 w 21"/>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6">
                    <a:moveTo>
                      <a:pt x="21" y="3"/>
                    </a:moveTo>
                    <a:lnTo>
                      <a:pt x="20" y="2"/>
                    </a:lnTo>
                    <a:lnTo>
                      <a:pt x="18" y="1"/>
                    </a:lnTo>
                    <a:lnTo>
                      <a:pt x="16" y="1"/>
                    </a:lnTo>
                    <a:lnTo>
                      <a:pt x="13" y="1"/>
                    </a:lnTo>
                    <a:lnTo>
                      <a:pt x="11" y="1"/>
                    </a:lnTo>
                    <a:lnTo>
                      <a:pt x="8" y="1"/>
                    </a:lnTo>
                    <a:lnTo>
                      <a:pt x="5" y="1"/>
                    </a:lnTo>
                    <a:lnTo>
                      <a:pt x="4" y="1"/>
                    </a:lnTo>
                    <a:lnTo>
                      <a:pt x="2" y="0"/>
                    </a:lnTo>
                    <a:lnTo>
                      <a:pt x="0" y="3"/>
                    </a:lnTo>
                    <a:lnTo>
                      <a:pt x="2" y="5"/>
                    </a:lnTo>
                    <a:lnTo>
                      <a:pt x="5" y="5"/>
                    </a:lnTo>
                    <a:lnTo>
                      <a:pt x="8" y="6"/>
                    </a:lnTo>
                    <a:lnTo>
                      <a:pt x="11" y="5"/>
                    </a:lnTo>
                    <a:lnTo>
                      <a:pt x="13" y="5"/>
                    </a:lnTo>
                    <a:lnTo>
                      <a:pt x="16" y="5"/>
                    </a:lnTo>
                    <a:lnTo>
                      <a:pt x="17" y="5"/>
                    </a:lnTo>
                    <a:lnTo>
                      <a:pt x="2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4" name="Freeform 77">
                <a:extLst>
                  <a:ext uri="{FF2B5EF4-FFF2-40B4-BE49-F238E27FC236}">
                    <a16:creationId xmlns:a16="http://schemas.microsoft.com/office/drawing/2014/main" id="{FE35F2DC-E197-4CA1-BDAD-CA5BDA30F7DD}"/>
                  </a:ext>
                </a:extLst>
              </p:cNvPr>
              <p:cNvSpPr>
                <a:spLocks/>
              </p:cNvSpPr>
              <p:nvPr/>
            </p:nvSpPr>
            <p:spPr bwMode="auto">
              <a:xfrm>
                <a:off x="628" y="3740"/>
                <a:ext cx="16" cy="11"/>
              </a:xfrm>
              <a:custGeom>
                <a:avLst/>
                <a:gdLst>
                  <a:gd name="T0" fmla="*/ 14 w 16"/>
                  <a:gd name="T1" fmla="*/ 7 h 11"/>
                  <a:gd name="T2" fmla="*/ 16 w 16"/>
                  <a:gd name="T3" fmla="*/ 7 h 11"/>
                  <a:gd name="T4" fmla="*/ 13 w 16"/>
                  <a:gd name="T5" fmla="*/ 6 h 11"/>
                  <a:gd name="T6" fmla="*/ 12 w 16"/>
                  <a:gd name="T7" fmla="*/ 6 h 11"/>
                  <a:gd name="T8" fmla="*/ 10 w 16"/>
                  <a:gd name="T9" fmla="*/ 5 h 11"/>
                  <a:gd name="T10" fmla="*/ 9 w 16"/>
                  <a:gd name="T11" fmla="*/ 5 h 11"/>
                  <a:gd name="T12" fmla="*/ 8 w 16"/>
                  <a:gd name="T13" fmla="*/ 4 h 11"/>
                  <a:gd name="T14" fmla="*/ 6 w 16"/>
                  <a:gd name="T15" fmla="*/ 3 h 11"/>
                  <a:gd name="T16" fmla="*/ 5 w 16"/>
                  <a:gd name="T17" fmla="*/ 1 h 11"/>
                  <a:gd name="T18" fmla="*/ 4 w 16"/>
                  <a:gd name="T19" fmla="*/ 0 h 11"/>
                  <a:gd name="T20" fmla="*/ 0 w 16"/>
                  <a:gd name="T21" fmla="*/ 2 h 11"/>
                  <a:gd name="T22" fmla="*/ 1 w 16"/>
                  <a:gd name="T23" fmla="*/ 4 h 11"/>
                  <a:gd name="T24" fmla="*/ 3 w 16"/>
                  <a:gd name="T25" fmla="*/ 6 h 11"/>
                  <a:gd name="T26" fmla="*/ 4 w 16"/>
                  <a:gd name="T27" fmla="*/ 7 h 11"/>
                  <a:gd name="T28" fmla="*/ 6 w 16"/>
                  <a:gd name="T29" fmla="*/ 8 h 11"/>
                  <a:gd name="T30" fmla="*/ 9 w 16"/>
                  <a:gd name="T31" fmla="*/ 9 h 11"/>
                  <a:gd name="T32" fmla="*/ 10 w 16"/>
                  <a:gd name="T33" fmla="*/ 10 h 11"/>
                  <a:gd name="T34" fmla="*/ 12 w 16"/>
                  <a:gd name="T35" fmla="*/ 10 h 11"/>
                  <a:gd name="T36" fmla="*/ 14 w 16"/>
                  <a:gd name="T37" fmla="*/ 11 h 11"/>
                  <a:gd name="T38" fmla="*/ 14 w 16"/>
                  <a:gd name="T39" fmla="*/ 11 h 11"/>
                  <a:gd name="T40" fmla="*/ 14 w 16"/>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1"/>
                  <a:gd name="T65" fmla="*/ 16 w 1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1">
                    <a:moveTo>
                      <a:pt x="14" y="7"/>
                    </a:moveTo>
                    <a:lnTo>
                      <a:pt x="16" y="7"/>
                    </a:lnTo>
                    <a:lnTo>
                      <a:pt x="13" y="6"/>
                    </a:lnTo>
                    <a:lnTo>
                      <a:pt x="12" y="6"/>
                    </a:lnTo>
                    <a:lnTo>
                      <a:pt x="10" y="5"/>
                    </a:lnTo>
                    <a:lnTo>
                      <a:pt x="9" y="5"/>
                    </a:lnTo>
                    <a:lnTo>
                      <a:pt x="8" y="4"/>
                    </a:lnTo>
                    <a:lnTo>
                      <a:pt x="6" y="3"/>
                    </a:lnTo>
                    <a:lnTo>
                      <a:pt x="5" y="1"/>
                    </a:lnTo>
                    <a:lnTo>
                      <a:pt x="4" y="0"/>
                    </a:lnTo>
                    <a:lnTo>
                      <a:pt x="0" y="2"/>
                    </a:lnTo>
                    <a:lnTo>
                      <a:pt x="1" y="4"/>
                    </a:lnTo>
                    <a:lnTo>
                      <a:pt x="3" y="6"/>
                    </a:lnTo>
                    <a:lnTo>
                      <a:pt x="4" y="7"/>
                    </a:lnTo>
                    <a:lnTo>
                      <a:pt x="6" y="8"/>
                    </a:lnTo>
                    <a:lnTo>
                      <a:pt x="9" y="9"/>
                    </a:lnTo>
                    <a:lnTo>
                      <a:pt x="10" y="10"/>
                    </a:lnTo>
                    <a:lnTo>
                      <a:pt x="12" y="10"/>
                    </a:lnTo>
                    <a:lnTo>
                      <a:pt x="14" y="11"/>
                    </a:lnTo>
                    <a:lnTo>
                      <a:pt x="1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5" name="Freeform 78">
                <a:extLst>
                  <a:ext uri="{FF2B5EF4-FFF2-40B4-BE49-F238E27FC236}">
                    <a16:creationId xmlns:a16="http://schemas.microsoft.com/office/drawing/2014/main" id="{2CA53566-6FA0-451F-9F4C-25F070381CA7}"/>
                  </a:ext>
                </a:extLst>
              </p:cNvPr>
              <p:cNvSpPr>
                <a:spLocks/>
              </p:cNvSpPr>
              <p:nvPr/>
            </p:nvSpPr>
            <p:spPr bwMode="auto">
              <a:xfrm>
                <a:off x="642" y="3747"/>
                <a:ext cx="23" cy="8"/>
              </a:xfrm>
              <a:custGeom>
                <a:avLst/>
                <a:gdLst>
                  <a:gd name="T0" fmla="*/ 23 w 23"/>
                  <a:gd name="T1" fmla="*/ 4 h 8"/>
                  <a:gd name="T2" fmla="*/ 23 w 23"/>
                  <a:gd name="T3" fmla="*/ 4 h 8"/>
                  <a:gd name="T4" fmla="*/ 20 w 23"/>
                  <a:gd name="T5" fmla="*/ 2 h 8"/>
                  <a:gd name="T6" fmla="*/ 16 w 23"/>
                  <a:gd name="T7" fmla="*/ 1 h 8"/>
                  <a:gd name="T8" fmla="*/ 14 w 23"/>
                  <a:gd name="T9" fmla="*/ 0 h 8"/>
                  <a:gd name="T10" fmla="*/ 12 w 23"/>
                  <a:gd name="T11" fmla="*/ 0 h 8"/>
                  <a:gd name="T12" fmla="*/ 11 w 23"/>
                  <a:gd name="T13" fmla="*/ 0 h 8"/>
                  <a:gd name="T14" fmla="*/ 8 w 23"/>
                  <a:gd name="T15" fmla="*/ 0 h 8"/>
                  <a:gd name="T16" fmla="*/ 5 w 23"/>
                  <a:gd name="T17" fmla="*/ 0 h 8"/>
                  <a:gd name="T18" fmla="*/ 0 w 23"/>
                  <a:gd name="T19" fmla="*/ 0 h 8"/>
                  <a:gd name="T20" fmla="*/ 0 w 23"/>
                  <a:gd name="T21" fmla="*/ 4 h 8"/>
                  <a:gd name="T22" fmla="*/ 5 w 23"/>
                  <a:gd name="T23" fmla="*/ 4 h 8"/>
                  <a:gd name="T24" fmla="*/ 8 w 23"/>
                  <a:gd name="T25" fmla="*/ 4 h 8"/>
                  <a:gd name="T26" fmla="*/ 11 w 23"/>
                  <a:gd name="T27" fmla="*/ 4 h 8"/>
                  <a:gd name="T28" fmla="*/ 12 w 23"/>
                  <a:gd name="T29" fmla="*/ 4 h 8"/>
                  <a:gd name="T30" fmla="*/ 13 w 23"/>
                  <a:gd name="T31" fmla="*/ 4 h 8"/>
                  <a:gd name="T32" fmla="*/ 14 w 23"/>
                  <a:gd name="T33" fmla="*/ 4 h 8"/>
                  <a:gd name="T34" fmla="*/ 16 w 23"/>
                  <a:gd name="T35" fmla="*/ 6 h 8"/>
                  <a:gd name="T36" fmla="*/ 20 w 23"/>
                  <a:gd name="T37" fmla="*/ 8 h 8"/>
                  <a:gd name="T38" fmla="*/ 20 w 23"/>
                  <a:gd name="T39" fmla="*/ 8 h 8"/>
                  <a:gd name="T40" fmla="*/ 23 w 23"/>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8"/>
                  <a:gd name="T65" fmla="*/ 23 w 2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8">
                    <a:moveTo>
                      <a:pt x="23" y="4"/>
                    </a:moveTo>
                    <a:lnTo>
                      <a:pt x="23" y="4"/>
                    </a:lnTo>
                    <a:lnTo>
                      <a:pt x="20" y="2"/>
                    </a:lnTo>
                    <a:lnTo>
                      <a:pt x="16" y="1"/>
                    </a:lnTo>
                    <a:lnTo>
                      <a:pt x="14" y="0"/>
                    </a:lnTo>
                    <a:lnTo>
                      <a:pt x="12" y="0"/>
                    </a:lnTo>
                    <a:lnTo>
                      <a:pt x="11" y="0"/>
                    </a:lnTo>
                    <a:lnTo>
                      <a:pt x="8" y="0"/>
                    </a:lnTo>
                    <a:lnTo>
                      <a:pt x="5" y="0"/>
                    </a:lnTo>
                    <a:lnTo>
                      <a:pt x="0" y="0"/>
                    </a:lnTo>
                    <a:lnTo>
                      <a:pt x="0" y="4"/>
                    </a:lnTo>
                    <a:lnTo>
                      <a:pt x="5" y="4"/>
                    </a:lnTo>
                    <a:lnTo>
                      <a:pt x="8" y="4"/>
                    </a:lnTo>
                    <a:lnTo>
                      <a:pt x="11" y="4"/>
                    </a:lnTo>
                    <a:lnTo>
                      <a:pt x="12" y="4"/>
                    </a:lnTo>
                    <a:lnTo>
                      <a:pt x="13" y="4"/>
                    </a:lnTo>
                    <a:lnTo>
                      <a:pt x="14" y="4"/>
                    </a:lnTo>
                    <a:lnTo>
                      <a:pt x="16" y="6"/>
                    </a:lnTo>
                    <a:lnTo>
                      <a:pt x="20" y="8"/>
                    </a:lnTo>
                    <a:lnTo>
                      <a:pt x="2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6" name="Freeform 79">
                <a:extLst>
                  <a:ext uri="{FF2B5EF4-FFF2-40B4-BE49-F238E27FC236}">
                    <a16:creationId xmlns:a16="http://schemas.microsoft.com/office/drawing/2014/main" id="{2DE1A2F1-D22C-41E8-BCB3-BDFC7CD37C60}"/>
                  </a:ext>
                </a:extLst>
              </p:cNvPr>
              <p:cNvSpPr>
                <a:spLocks/>
              </p:cNvSpPr>
              <p:nvPr/>
            </p:nvSpPr>
            <p:spPr bwMode="auto">
              <a:xfrm>
                <a:off x="662" y="3751"/>
                <a:ext cx="29" cy="11"/>
              </a:xfrm>
              <a:custGeom>
                <a:avLst/>
                <a:gdLst>
                  <a:gd name="T0" fmla="*/ 29 w 29"/>
                  <a:gd name="T1" fmla="*/ 7 h 11"/>
                  <a:gd name="T2" fmla="*/ 28 w 29"/>
                  <a:gd name="T3" fmla="*/ 7 h 11"/>
                  <a:gd name="T4" fmla="*/ 26 w 29"/>
                  <a:gd name="T5" fmla="*/ 7 h 11"/>
                  <a:gd name="T6" fmla="*/ 22 w 29"/>
                  <a:gd name="T7" fmla="*/ 7 h 11"/>
                  <a:gd name="T8" fmla="*/ 19 w 29"/>
                  <a:gd name="T9" fmla="*/ 7 h 11"/>
                  <a:gd name="T10" fmla="*/ 16 w 29"/>
                  <a:gd name="T11" fmla="*/ 7 h 11"/>
                  <a:gd name="T12" fmla="*/ 13 w 29"/>
                  <a:gd name="T13" fmla="*/ 7 h 11"/>
                  <a:gd name="T14" fmla="*/ 11 w 29"/>
                  <a:gd name="T15" fmla="*/ 4 h 11"/>
                  <a:gd name="T16" fmla="*/ 6 w 29"/>
                  <a:gd name="T17" fmla="*/ 3 h 11"/>
                  <a:gd name="T18" fmla="*/ 3 w 29"/>
                  <a:gd name="T19" fmla="*/ 0 h 11"/>
                  <a:gd name="T20" fmla="*/ 0 w 29"/>
                  <a:gd name="T21" fmla="*/ 4 h 11"/>
                  <a:gd name="T22" fmla="*/ 4 w 29"/>
                  <a:gd name="T23" fmla="*/ 7 h 11"/>
                  <a:gd name="T24" fmla="*/ 9 w 29"/>
                  <a:gd name="T25" fmla="*/ 9 h 11"/>
                  <a:gd name="T26" fmla="*/ 12 w 29"/>
                  <a:gd name="T27" fmla="*/ 11 h 11"/>
                  <a:gd name="T28" fmla="*/ 15 w 29"/>
                  <a:gd name="T29" fmla="*/ 11 h 11"/>
                  <a:gd name="T30" fmla="*/ 19 w 29"/>
                  <a:gd name="T31" fmla="*/ 11 h 11"/>
                  <a:gd name="T32" fmla="*/ 22 w 29"/>
                  <a:gd name="T33" fmla="*/ 11 h 11"/>
                  <a:gd name="T34" fmla="*/ 26 w 29"/>
                  <a:gd name="T35" fmla="*/ 11 h 11"/>
                  <a:gd name="T36" fmla="*/ 28 w 29"/>
                  <a:gd name="T37" fmla="*/ 11 h 11"/>
                  <a:gd name="T38" fmla="*/ 28 w 29"/>
                  <a:gd name="T39" fmla="*/ 11 h 11"/>
                  <a:gd name="T40" fmla="*/ 29 w 29"/>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11"/>
                  <a:gd name="T65" fmla="*/ 29 w 2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11">
                    <a:moveTo>
                      <a:pt x="29" y="7"/>
                    </a:moveTo>
                    <a:lnTo>
                      <a:pt x="28" y="7"/>
                    </a:lnTo>
                    <a:lnTo>
                      <a:pt x="26" y="7"/>
                    </a:lnTo>
                    <a:lnTo>
                      <a:pt x="22" y="7"/>
                    </a:lnTo>
                    <a:lnTo>
                      <a:pt x="19" y="7"/>
                    </a:lnTo>
                    <a:lnTo>
                      <a:pt x="16" y="7"/>
                    </a:lnTo>
                    <a:lnTo>
                      <a:pt x="13" y="7"/>
                    </a:lnTo>
                    <a:lnTo>
                      <a:pt x="11" y="4"/>
                    </a:lnTo>
                    <a:lnTo>
                      <a:pt x="6" y="3"/>
                    </a:lnTo>
                    <a:lnTo>
                      <a:pt x="3" y="0"/>
                    </a:lnTo>
                    <a:lnTo>
                      <a:pt x="0" y="4"/>
                    </a:lnTo>
                    <a:lnTo>
                      <a:pt x="4" y="7"/>
                    </a:lnTo>
                    <a:lnTo>
                      <a:pt x="9" y="9"/>
                    </a:lnTo>
                    <a:lnTo>
                      <a:pt x="12" y="11"/>
                    </a:lnTo>
                    <a:lnTo>
                      <a:pt x="15" y="11"/>
                    </a:lnTo>
                    <a:lnTo>
                      <a:pt x="19" y="11"/>
                    </a:lnTo>
                    <a:lnTo>
                      <a:pt x="22" y="11"/>
                    </a:lnTo>
                    <a:lnTo>
                      <a:pt x="26" y="11"/>
                    </a:lnTo>
                    <a:lnTo>
                      <a:pt x="28" y="11"/>
                    </a:lnTo>
                    <a:lnTo>
                      <a:pt x="29"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7" name="Freeform 80">
                <a:extLst>
                  <a:ext uri="{FF2B5EF4-FFF2-40B4-BE49-F238E27FC236}">
                    <a16:creationId xmlns:a16="http://schemas.microsoft.com/office/drawing/2014/main" id="{9AB5E5DB-2947-4FD7-83E7-70FA7969647B}"/>
                  </a:ext>
                </a:extLst>
              </p:cNvPr>
              <p:cNvSpPr>
                <a:spLocks/>
              </p:cNvSpPr>
              <p:nvPr/>
            </p:nvSpPr>
            <p:spPr bwMode="auto">
              <a:xfrm>
                <a:off x="690" y="3758"/>
                <a:ext cx="28" cy="10"/>
              </a:xfrm>
              <a:custGeom>
                <a:avLst/>
                <a:gdLst>
                  <a:gd name="T0" fmla="*/ 25 w 28"/>
                  <a:gd name="T1" fmla="*/ 7 h 10"/>
                  <a:gd name="T2" fmla="*/ 27 w 28"/>
                  <a:gd name="T3" fmla="*/ 6 h 10"/>
                  <a:gd name="T4" fmla="*/ 21 w 28"/>
                  <a:gd name="T5" fmla="*/ 6 h 10"/>
                  <a:gd name="T6" fmla="*/ 17 w 28"/>
                  <a:gd name="T7" fmla="*/ 6 h 10"/>
                  <a:gd name="T8" fmla="*/ 13 w 28"/>
                  <a:gd name="T9" fmla="*/ 5 h 10"/>
                  <a:gd name="T10" fmla="*/ 11 w 28"/>
                  <a:gd name="T11" fmla="*/ 4 h 10"/>
                  <a:gd name="T12" fmla="*/ 9 w 28"/>
                  <a:gd name="T13" fmla="*/ 3 h 10"/>
                  <a:gd name="T14" fmla="*/ 7 w 28"/>
                  <a:gd name="T15" fmla="*/ 2 h 10"/>
                  <a:gd name="T16" fmla="*/ 3 w 28"/>
                  <a:gd name="T17" fmla="*/ 1 h 10"/>
                  <a:gd name="T18" fmla="*/ 1 w 28"/>
                  <a:gd name="T19" fmla="*/ 0 h 10"/>
                  <a:gd name="T20" fmla="*/ 0 w 28"/>
                  <a:gd name="T21" fmla="*/ 4 h 10"/>
                  <a:gd name="T22" fmla="*/ 2 w 28"/>
                  <a:gd name="T23" fmla="*/ 5 h 10"/>
                  <a:gd name="T24" fmla="*/ 4 w 28"/>
                  <a:gd name="T25" fmla="*/ 6 h 10"/>
                  <a:gd name="T26" fmla="*/ 7 w 28"/>
                  <a:gd name="T27" fmla="*/ 7 h 10"/>
                  <a:gd name="T28" fmla="*/ 9 w 28"/>
                  <a:gd name="T29" fmla="*/ 8 h 10"/>
                  <a:gd name="T30" fmla="*/ 12 w 28"/>
                  <a:gd name="T31" fmla="*/ 9 h 10"/>
                  <a:gd name="T32" fmla="*/ 16 w 28"/>
                  <a:gd name="T33" fmla="*/ 10 h 10"/>
                  <a:gd name="T34" fmla="*/ 21 w 28"/>
                  <a:gd name="T35" fmla="*/ 10 h 10"/>
                  <a:gd name="T36" fmla="*/ 27 w 28"/>
                  <a:gd name="T37" fmla="*/ 10 h 10"/>
                  <a:gd name="T38" fmla="*/ 28 w 28"/>
                  <a:gd name="T39" fmla="*/ 10 h 10"/>
                  <a:gd name="T40" fmla="*/ 27 w 28"/>
                  <a:gd name="T41" fmla="*/ 10 h 10"/>
                  <a:gd name="T42" fmla="*/ 28 w 28"/>
                  <a:gd name="T43" fmla="*/ 10 h 10"/>
                  <a:gd name="T44" fmla="*/ 28 w 28"/>
                  <a:gd name="T45" fmla="*/ 10 h 10"/>
                  <a:gd name="T46" fmla="*/ 25 w 28"/>
                  <a:gd name="T47" fmla="*/ 7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10"/>
                  <a:gd name="T74" fmla="*/ 28 w 28"/>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10">
                    <a:moveTo>
                      <a:pt x="25" y="7"/>
                    </a:moveTo>
                    <a:lnTo>
                      <a:pt x="27" y="6"/>
                    </a:lnTo>
                    <a:lnTo>
                      <a:pt x="21" y="6"/>
                    </a:lnTo>
                    <a:lnTo>
                      <a:pt x="17" y="6"/>
                    </a:lnTo>
                    <a:lnTo>
                      <a:pt x="13" y="5"/>
                    </a:lnTo>
                    <a:lnTo>
                      <a:pt x="11" y="4"/>
                    </a:lnTo>
                    <a:lnTo>
                      <a:pt x="9" y="3"/>
                    </a:lnTo>
                    <a:lnTo>
                      <a:pt x="7" y="2"/>
                    </a:lnTo>
                    <a:lnTo>
                      <a:pt x="3" y="1"/>
                    </a:lnTo>
                    <a:lnTo>
                      <a:pt x="1" y="0"/>
                    </a:lnTo>
                    <a:lnTo>
                      <a:pt x="0" y="4"/>
                    </a:lnTo>
                    <a:lnTo>
                      <a:pt x="2" y="5"/>
                    </a:lnTo>
                    <a:lnTo>
                      <a:pt x="4" y="6"/>
                    </a:lnTo>
                    <a:lnTo>
                      <a:pt x="7" y="7"/>
                    </a:lnTo>
                    <a:lnTo>
                      <a:pt x="9" y="8"/>
                    </a:lnTo>
                    <a:lnTo>
                      <a:pt x="12" y="9"/>
                    </a:lnTo>
                    <a:lnTo>
                      <a:pt x="16" y="10"/>
                    </a:lnTo>
                    <a:lnTo>
                      <a:pt x="21" y="10"/>
                    </a:lnTo>
                    <a:lnTo>
                      <a:pt x="27" y="10"/>
                    </a:lnTo>
                    <a:lnTo>
                      <a:pt x="28" y="10"/>
                    </a:lnTo>
                    <a:lnTo>
                      <a:pt x="27" y="10"/>
                    </a:lnTo>
                    <a:lnTo>
                      <a:pt x="28" y="10"/>
                    </a:lnTo>
                    <a:lnTo>
                      <a:pt x="25"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8" name="Freeform 81">
                <a:extLst>
                  <a:ext uri="{FF2B5EF4-FFF2-40B4-BE49-F238E27FC236}">
                    <a16:creationId xmlns:a16="http://schemas.microsoft.com/office/drawing/2014/main" id="{1E52C79C-2059-4C5A-A445-A15684363165}"/>
                  </a:ext>
                </a:extLst>
              </p:cNvPr>
              <p:cNvSpPr>
                <a:spLocks/>
              </p:cNvSpPr>
              <p:nvPr/>
            </p:nvSpPr>
            <p:spPr bwMode="auto">
              <a:xfrm>
                <a:off x="715" y="3763"/>
                <a:ext cx="9" cy="5"/>
              </a:xfrm>
              <a:custGeom>
                <a:avLst/>
                <a:gdLst>
                  <a:gd name="T0" fmla="*/ 9 w 9"/>
                  <a:gd name="T1" fmla="*/ 2 h 5"/>
                  <a:gd name="T2" fmla="*/ 6 w 9"/>
                  <a:gd name="T3" fmla="*/ 4 h 5"/>
                  <a:gd name="T4" fmla="*/ 6 w 9"/>
                  <a:gd name="T5" fmla="*/ 4 h 5"/>
                  <a:gd name="T6" fmla="*/ 6 w 9"/>
                  <a:gd name="T7" fmla="*/ 0 h 5"/>
                  <a:gd name="T8" fmla="*/ 6 w 9"/>
                  <a:gd name="T9" fmla="*/ 0 h 5"/>
                  <a:gd name="T10" fmla="*/ 5 w 9"/>
                  <a:gd name="T11" fmla="*/ 0 h 5"/>
                  <a:gd name="T12" fmla="*/ 4 w 9"/>
                  <a:gd name="T13" fmla="*/ 0 h 5"/>
                  <a:gd name="T14" fmla="*/ 3 w 9"/>
                  <a:gd name="T15" fmla="*/ 1 h 5"/>
                  <a:gd name="T16" fmla="*/ 2 w 9"/>
                  <a:gd name="T17" fmla="*/ 1 h 5"/>
                  <a:gd name="T18" fmla="*/ 0 w 9"/>
                  <a:gd name="T19" fmla="*/ 2 h 5"/>
                  <a:gd name="T20" fmla="*/ 3 w 9"/>
                  <a:gd name="T21" fmla="*/ 5 h 5"/>
                  <a:gd name="T22" fmla="*/ 3 w 9"/>
                  <a:gd name="T23" fmla="*/ 5 h 5"/>
                  <a:gd name="T24" fmla="*/ 4 w 9"/>
                  <a:gd name="T25" fmla="*/ 5 h 5"/>
                  <a:gd name="T26" fmla="*/ 4 w 9"/>
                  <a:gd name="T27" fmla="*/ 5 h 5"/>
                  <a:gd name="T28" fmla="*/ 5 w 9"/>
                  <a:gd name="T29" fmla="*/ 5 h 5"/>
                  <a:gd name="T30" fmla="*/ 6 w 9"/>
                  <a:gd name="T31" fmla="*/ 4 h 5"/>
                  <a:gd name="T32" fmla="*/ 8 w 9"/>
                  <a:gd name="T33" fmla="*/ 4 h 5"/>
                  <a:gd name="T34" fmla="*/ 8 w 9"/>
                  <a:gd name="T35" fmla="*/ 0 h 5"/>
                  <a:gd name="T36" fmla="*/ 6 w 9"/>
                  <a:gd name="T37" fmla="*/ 0 h 5"/>
                  <a:gd name="T38" fmla="*/ 4 w 9"/>
                  <a:gd name="T39" fmla="*/ 3 h 5"/>
                  <a:gd name="T40" fmla="*/ 6 w 9"/>
                  <a:gd name="T41" fmla="*/ 0 h 5"/>
                  <a:gd name="T42" fmla="*/ 4 w 9"/>
                  <a:gd name="T43" fmla="*/ 0 h 5"/>
                  <a:gd name="T44" fmla="*/ 4 w 9"/>
                  <a:gd name="T45" fmla="*/ 3 h 5"/>
                  <a:gd name="T46" fmla="*/ 9 w 9"/>
                  <a:gd name="T47" fmla="*/ 2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5"/>
                  <a:gd name="T74" fmla="*/ 9 w 9"/>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5">
                    <a:moveTo>
                      <a:pt x="9" y="2"/>
                    </a:moveTo>
                    <a:lnTo>
                      <a:pt x="6" y="4"/>
                    </a:lnTo>
                    <a:lnTo>
                      <a:pt x="6" y="0"/>
                    </a:lnTo>
                    <a:lnTo>
                      <a:pt x="5" y="0"/>
                    </a:lnTo>
                    <a:lnTo>
                      <a:pt x="4" y="0"/>
                    </a:lnTo>
                    <a:lnTo>
                      <a:pt x="3" y="1"/>
                    </a:lnTo>
                    <a:lnTo>
                      <a:pt x="2" y="1"/>
                    </a:lnTo>
                    <a:lnTo>
                      <a:pt x="0" y="2"/>
                    </a:lnTo>
                    <a:lnTo>
                      <a:pt x="3" y="5"/>
                    </a:lnTo>
                    <a:lnTo>
                      <a:pt x="4" y="5"/>
                    </a:lnTo>
                    <a:lnTo>
                      <a:pt x="5" y="5"/>
                    </a:lnTo>
                    <a:lnTo>
                      <a:pt x="6" y="4"/>
                    </a:lnTo>
                    <a:lnTo>
                      <a:pt x="8" y="4"/>
                    </a:lnTo>
                    <a:lnTo>
                      <a:pt x="8" y="0"/>
                    </a:lnTo>
                    <a:lnTo>
                      <a:pt x="6" y="0"/>
                    </a:lnTo>
                    <a:lnTo>
                      <a:pt x="4" y="3"/>
                    </a:lnTo>
                    <a:lnTo>
                      <a:pt x="6" y="0"/>
                    </a:lnTo>
                    <a:lnTo>
                      <a:pt x="4" y="0"/>
                    </a:lnTo>
                    <a:lnTo>
                      <a:pt x="4" y="3"/>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29" name="Freeform 82">
                <a:extLst>
                  <a:ext uri="{FF2B5EF4-FFF2-40B4-BE49-F238E27FC236}">
                    <a16:creationId xmlns:a16="http://schemas.microsoft.com/office/drawing/2014/main" id="{2117A517-195F-45A9-83D9-E6DB35570CCA}"/>
                  </a:ext>
                </a:extLst>
              </p:cNvPr>
              <p:cNvSpPr>
                <a:spLocks/>
              </p:cNvSpPr>
              <p:nvPr/>
            </p:nvSpPr>
            <p:spPr bwMode="auto">
              <a:xfrm>
                <a:off x="719" y="3765"/>
                <a:ext cx="53" cy="14"/>
              </a:xfrm>
              <a:custGeom>
                <a:avLst/>
                <a:gdLst>
                  <a:gd name="T0" fmla="*/ 50 w 53"/>
                  <a:gd name="T1" fmla="*/ 3 h 14"/>
                  <a:gd name="T2" fmla="*/ 50 w 53"/>
                  <a:gd name="T3" fmla="*/ 3 h 14"/>
                  <a:gd name="T4" fmla="*/ 44 w 53"/>
                  <a:gd name="T5" fmla="*/ 7 h 14"/>
                  <a:gd name="T6" fmla="*/ 37 w 53"/>
                  <a:gd name="T7" fmla="*/ 9 h 14"/>
                  <a:gd name="T8" fmla="*/ 29 w 53"/>
                  <a:gd name="T9" fmla="*/ 10 h 14"/>
                  <a:gd name="T10" fmla="*/ 23 w 53"/>
                  <a:gd name="T11" fmla="*/ 10 h 14"/>
                  <a:gd name="T12" fmla="*/ 16 w 53"/>
                  <a:gd name="T13" fmla="*/ 9 h 14"/>
                  <a:gd name="T14" fmla="*/ 10 w 53"/>
                  <a:gd name="T15" fmla="*/ 7 h 14"/>
                  <a:gd name="T16" fmla="*/ 8 w 53"/>
                  <a:gd name="T17" fmla="*/ 6 h 14"/>
                  <a:gd name="T18" fmla="*/ 7 w 53"/>
                  <a:gd name="T19" fmla="*/ 4 h 14"/>
                  <a:gd name="T20" fmla="*/ 6 w 53"/>
                  <a:gd name="T21" fmla="*/ 2 h 14"/>
                  <a:gd name="T22" fmla="*/ 5 w 53"/>
                  <a:gd name="T23" fmla="*/ 0 h 14"/>
                  <a:gd name="T24" fmla="*/ 0 w 53"/>
                  <a:gd name="T25" fmla="*/ 1 h 14"/>
                  <a:gd name="T26" fmla="*/ 1 w 53"/>
                  <a:gd name="T27" fmla="*/ 4 h 14"/>
                  <a:gd name="T28" fmla="*/ 2 w 53"/>
                  <a:gd name="T29" fmla="*/ 6 h 14"/>
                  <a:gd name="T30" fmla="*/ 5 w 53"/>
                  <a:gd name="T31" fmla="*/ 9 h 14"/>
                  <a:gd name="T32" fmla="*/ 8 w 53"/>
                  <a:gd name="T33" fmla="*/ 11 h 14"/>
                  <a:gd name="T34" fmla="*/ 15 w 53"/>
                  <a:gd name="T35" fmla="*/ 13 h 14"/>
                  <a:gd name="T36" fmla="*/ 23 w 53"/>
                  <a:gd name="T37" fmla="*/ 14 h 14"/>
                  <a:gd name="T38" fmla="*/ 31 w 53"/>
                  <a:gd name="T39" fmla="*/ 14 h 14"/>
                  <a:gd name="T40" fmla="*/ 39 w 53"/>
                  <a:gd name="T41" fmla="*/ 13 h 14"/>
                  <a:gd name="T42" fmla="*/ 46 w 53"/>
                  <a:gd name="T43" fmla="*/ 10 h 14"/>
                  <a:gd name="T44" fmla="*/ 53 w 53"/>
                  <a:gd name="T45" fmla="*/ 6 h 14"/>
                  <a:gd name="T46" fmla="*/ 53 w 53"/>
                  <a:gd name="T47" fmla="*/ 6 h 14"/>
                  <a:gd name="T48" fmla="*/ 50 w 53"/>
                  <a:gd name="T49" fmla="*/ 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4"/>
                  <a:gd name="T77" fmla="*/ 53 w 53"/>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4">
                    <a:moveTo>
                      <a:pt x="50" y="3"/>
                    </a:moveTo>
                    <a:lnTo>
                      <a:pt x="50" y="3"/>
                    </a:lnTo>
                    <a:lnTo>
                      <a:pt x="44" y="7"/>
                    </a:lnTo>
                    <a:lnTo>
                      <a:pt x="37" y="9"/>
                    </a:lnTo>
                    <a:lnTo>
                      <a:pt x="29" y="10"/>
                    </a:lnTo>
                    <a:lnTo>
                      <a:pt x="23" y="10"/>
                    </a:lnTo>
                    <a:lnTo>
                      <a:pt x="16" y="9"/>
                    </a:lnTo>
                    <a:lnTo>
                      <a:pt x="10" y="7"/>
                    </a:lnTo>
                    <a:lnTo>
                      <a:pt x="8" y="6"/>
                    </a:lnTo>
                    <a:lnTo>
                      <a:pt x="7" y="4"/>
                    </a:lnTo>
                    <a:lnTo>
                      <a:pt x="6" y="2"/>
                    </a:lnTo>
                    <a:lnTo>
                      <a:pt x="5" y="0"/>
                    </a:lnTo>
                    <a:lnTo>
                      <a:pt x="0" y="1"/>
                    </a:lnTo>
                    <a:lnTo>
                      <a:pt x="1" y="4"/>
                    </a:lnTo>
                    <a:lnTo>
                      <a:pt x="2" y="6"/>
                    </a:lnTo>
                    <a:lnTo>
                      <a:pt x="5" y="9"/>
                    </a:lnTo>
                    <a:lnTo>
                      <a:pt x="8" y="11"/>
                    </a:lnTo>
                    <a:lnTo>
                      <a:pt x="15" y="13"/>
                    </a:lnTo>
                    <a:lnTo>
                      <a:pt x="23" y="14"/>
                    </a:lnTo>
                    <a:lnTo>
                      <a:pt x="31" y="14"/>
                    </a:lnTo>
                    <a:lnTo>
                      <a:pt x="39" y="13"/>
                    </a:lnTo>
                    <a:lnTo>
                      <a:pt x="46" y="10"/>
                    </a:lnTo>
                    <a:lnTo>
                      <a:pt x="53" y="6"/>
                    </a:lnTo>
                    <a:lnTo>
                      <a:pt x="5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0" name="Freeform 83">
                <a:extLst>
                  <a:ext uri="{FF2B5EF4-FFF2-40B4-BE49-F238E27FC236}">
                    <a16:creationId xmlns:a16="http://schemas.microsoft.com/office/drawing/2014/main" id="{1DCE81F6-F68C-4A98-B7CE-51DCEF95C56F}"/>
                  </a:ext>
                </a:extLst>
              </p:cNvPr>
              <p:cNvSpPr>
                <a:spLocks/>
              </p:cNvSpPr>
              <p:nvPr/>
            </p:nvSpPr>
            <p:spPr bwMode="auto">
              <a:xfrm>
                <a:off x="769" y="3743"/>
                <a:ext cx="13" cy="28"/>
              </a:xfrm>
              <a:custGeom>
                <a:avLst/>
                <a:gdLst>
                  <a:gd name="T0" fmla="*/ 9 w 13"/>
                  <a:gd name="T1" fmla="*/ 1 h 28"/>
                  <a:gd name="T2" fmla="*/ 9 w 13"/>
                  <a:gd name="T3" fmla="*/ 1 h 28"/>
                  <a:gd name="T4" fmla="*/ 9 w 13"/>
                  <a:gd name="T5" fmla="*/ 5 h 28"/>
                  <a:gd name="T6" fmla="*/ 9 w 13"/>
                  <a:gd name="T7" fmla="*/ 8 h 28"/>
                  <a:gd name="T8" fmla="*/ 9 w 13"/>
                  <a:gd name="T9" fmla="*/ 11 h 28"/>
                  <a:gd name="T10" fmla="*/ 8 w 13"/>
                  <a:gd name="T11" fmla="*/ 15 h 28"/>
                  <a:gd name="T12" fmla="*/ 5 w 13"/>
                  <a:gd name="T13" fmla="*/ 18 h 28"/>
                  <a:gd name="T14" fmla="*/ 4 w 13"/>
                  <a:gd name="T15" fmla="*/ 21 h 28"/>
                  <a:gd name="T16" fmla="*/ 2 w 13"/>
                  <a:gd name="T17" fmla="*/ 23 h 28"/>
                  <a:gd name="T18" fmla="*/ 0 w 13"/>
                  <a:gd name="T19" fmla="*/ 25 h 28"/>
                  <a:gd name="T20" fmla="*/ 3 w 13"/>
                  <a:gd name="T21" fmla="*/ 28 h 28"/>
                  <a:gd name="T22" fmla="*/ 5 w 13"/>
                  <a:gd name="T23" fmla="*/ 26 h 28"/>
                  <a:gd name="T24" fmla="*/ 8 w 13"/>
                  <a:gd name="T25" fmla="*/ 23 h 28"/>
                  <a:gd name="T26" fmla="*/ 10 w 13"/>
                  <a:gd name="T27" fmla="*/ 20 h 28"/>
                  <a:gd name="T28" fmla="*/ 12 w 13"/>
                  <a:gd name="T29" fmla="*/ 17 h 28"/>
                  <a:gd name="T30" fmla="*/ 13 w 13"/>
                  <a:gd name="T31" fmla="*/ 12 h 28"/>
                  <a:gd name="T32" fmla="*/ 13 w 13"/>
                  <a:gd name="T33" fmla="*/ 8 h 28"/>
                  <a:gd name="T34" fmla="*/ 13 w 13"/>
                  <a:gd name="T35" fmla="*/ 4 h 28"/>
                  <a:gd name="T36" fmla="*/ 13 w 13"/>
                  <a:gd name="T37" fmla="*/ 0 h 28"/>
                  <a:gd name="T38" fmla="*/ 13 w 13"/>
                  <a:gd name="T39" fmla="*/ 0 h 28"/>
                  <a:gd name="T40" fmla="*/ 9 w 13"/>
                  <a:gd name="T41" fmla="*/ 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28"/>
                  <a:gd name="T65" fmla="*/ 13 w 1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28">
                    <a:moveTo>
                      <a:pt x="9" y="1"/>
                    </a:moveTo>
                    <a:lnTo>
                      <a:pt x="9" y="1"/>
                    </a:lnTo>
                    <a:lnTo>
                      <a:pt x="9" y="5"/>
                    </a:lnTo>
                    <a:lnTo>
                      <a:pt x="9" y="8"/>
                    </a:lnTo>
                    <a:lnTo>
                      <a:pt x="9" y="11"/>
                    </a:lnTo>
                    <a:lnTo>
                      <a:pt x="8" y="15"/>
                    </a:lnTo>
                    <a:lnTo>
                      <a:pt x="5" y="18"/>
                    </a:lnTo>
                    <a:lnTo>
                      <a:pt x="4" y="21"/>
                    </a:lnTo>
                    <a:lnTo>
                      <a:pt x="2" y="23"/>
                    </a:lnTo>
                    <a:lnTo>
                      <a:pt x="0" y="25"/>
                    </a:lnTo>
                    <a:lnTo>
                      <a:pt x="3" y="28"/>
                    </a:lnTo>
                    <a:lnTo>
                      <a:pt x="5" y="26"/>
                    </a:lnTo>
                    <a:lnTo>
                      <a:pt x="8" y="23"/>
                    </a:lnTo>
                    <a:lnTo>
                      <a:pt x="10" y="20"/>
                    </a:lnTo>
                    <a:lnTo>
                      <a:pt x="12" y="17"/>
                    </a:lnTo>
                    <a:lnTo>
                      <a:pt x="13" y="12"/>
                    </a:lnTo>
                    <a:lnTo>
                      <a:pt x="13" y="8"/>
                    </a:lnTo>
                    <a:lnTo>
                      <a:pt x="13" y="4"/>
                    </a:lnTo>
                    <a:lnTo>
                      <a:pt x="13" y="0"/>
                    </a:lnTo>
                    <a:lnTo>
                      <a:pt x="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1" name="Freeform 84">
                <a:extLst>
                  <a:ext uri="{FF2B5EF4-FFF2-40B4-BE49-F238E27FC236}">
                    <a16:creationId xmlns:a16="http://schemas.microsoft.com/office/drawing/2014/main" id="{C7AF7831-A65D-4398-BDFA-F4FB62B35B52}"/>
                  </a:ext>
                </a:extLst>
              </p:cNvPr>
              <p:cNvSpPr>
                <a:spLocks/>
              </p:cNvSpPr>
              <p:nvPr/>
            </p:nvSpPr>
            <p:spPr bwMode="auto">
              <a:xfrm>
                <a:off x="756" y="3644"/>
                <a:ext cx="26" cy="100"/>
              </a:xfrm>
              <a:custGeom>
                <a:avLst/>
                <a:gdLst>
                  <a:gd name="T0" fmla="*/ 0 w 26"/>
                  <a:gd name="T1" fmla="*/ 2 h 100"/>
                  <a:gd name="T2" fmla="*/ 0 w 26"/>
                  <a:gd name="T3" fmla="*/ 2 h 100"/>
                  <a:gd name="T4" fmla="*/ 4 w 26"/>
                  <a:gd name="T5" fmla="*/ 14 h 100"/>
                  <a:gd name="T6" fmla="*/ 6 w 26"/>
                  <a:gd name="T7" fmla="*/ 26 h 100"/>
                  <a:gd name="T8" fmla="*/ 9 w 26"/>
                  <a:gd name="T9" fmla="*/ 38 h 100"/>
                  <a:gd name="T10" fmla="*/ 12 w 26"/>
                  <a:gd name="T11" fmla="*/ 51 h 100"/>
                  <a:gd name="T12" fmla="*/ 15 w 26"/>
                  <a:gd name="T13" fmla="*/ 64 h 100"/>
                  <a:gd name="T14" fmla="*/ 17 w 26"/>
                  <a:gd name="T15" fmla="*/ 76 h 100"/>
                  <a:gd name="T16" fmla="*/ 20 w 26"/>
                  <a:gd name="T17" fmla="*/ 89 h 100"/>
                  <a:gd name="T18" fmla="*/ 22 w 26"/>
                  <a:gd name="T19" fmla="*/ 100 h 100"/>
                  <a:gd name="T20" fmla="*/ 26 w 26"/>
                  <a:gd name="T21" fmla="*/ 99 h 100"/>
                  <a:gd name="T22" fmla="*/ 24 w 26"/>
                  <a:gd name="T23" fmla="*/ 88 h 100"/>
                  <a:gd name="T24" fmla="*/ 22 w 26"/>
                  <a:gd name="T25" fmla="*/ 76 h 100"/>
                  <a:gd name="T26" fmla="*/ 20 w 26"/>
                  <a:gd name="T27" fmla="*/ 63 h 100"/>
                  <a:gd name="T28" fmla="*/ 16 w 26"/>
                  <a:gd name="T29" fmla="*/ 50 h 100"/>
                  <a:gd name="T30" fmla="*/ 14 w 26"/>
                  <a:gd name="T31" fmla="*/ 37 h 100"/>
                  <a:gd name="T32" fmla="*/ 11 w 26"/>
                  <a:gd name="T33" fmla="*/ 25 h 100"/>
                  <a:gd name="T34" fmla="*/ 8 w 26"/>
                  <a:gd name="T35" fmla="*/ 13 h 100"/>
                  <a:gd name="T36" fmla="*/ 5 w 26"/>
                  <a:gd name="T37" fmla="*/ 0 h 100"/>
                  <a:gd name="T38" fmla="*/ 5 w 26"/>
                  <a:gd name="T39" fmla="*/ 0 h 100"/>
                  <a:gd name="T40" fmla="*/ 0 w 26"/>
                  <a:gd name="T41" fmla="*/ 2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00"/>
                  <a:gd name="T65" fmla="*/ 26 w 26"/>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00">
                    <a:moveTo>
                      <a:pt x="0" y="2"/>
                    </a:moveTo>
                    <a:lnTo>
                      <a:pt x="0" y="2"/>
                    </a:lnTo>
                    <a:lnTo>
                      <a:pt x="4" y="14"/>
                    </a:lnTo>
                    <a:lnTo>
                      <a:pt x="6" y="26"/>
                    </a:lnTo>
                    <a:lnTo>
                      <a:pt x="9" y="38"/>
                    </a:lnTo>
                    <a:lnTo>
                      <a:pt x="12" y="51"/>
                    </a:lnTo>
                    <a:lnTo>
                      <a:pt x="15" y="64"/>
                    </a:lnTo>
                    <a:lnTo>
                      <a:pt x="17" y="76"/>
                    </a:lnTo>
                    <a:lnTo>
                      <a:pt x="20" y="89"/>
                    </a:lnTo>
                    <a:lnTo>
                      <a:pt x="22" y="100"/>
                    </a:lnTo>
                    <a:lnTo>
                      <a:pt x="26" y="99"/>
                    </a:lnTo>
                    <a:lnTo>
                      <a:pt x="24" y="88"/>
                    </a:lnTo>
                    <a:lnTo>
                      <a:pt x="22" y="76"/>
                    </a:lnTo>
                    <a:lnTo>
                      <a:pt x="20" y="63"/>
                    </a:lnTo>
                    <a:lnTo>
                      <a:pt x="16" y="50"/>
                    </a:lnTo>
                    <a:lnTo>
                      <a:pt x="14" y="37"/>
                    </a:lnTo>
                    <a:lnTo>
                      <a:pt x="11" y="25"/>
                    </a:lnTo>
                    <a:lnTo>
                      <a:pt x="8" y="13"/>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2" name="Freeform 85">
                <a:extLst>
                  <a:ext uri="{FF2B5EF4-FFF2-40B4-BE49-F238E27FC236}">
                    <a16:creationId xmlns:a16="http://schemas.microsoft.com/office/drawing/2014/main" id="{A1BDA856-54BD-40B3-A117-15F1DCEBB6B4}"/>
                  </a:ext>
                </a:extLst>
              </p:cNvPr>
              <p:cNvSpPr>
                <a:spLocks/>
              </p:cNvSpPr>
              <p:nvPr/>
            </p:nvSpPr>
            <p:spPr bwMode="auto">
              <a:xfrm>
                <a:off x="755" y="3598"/>
                <a:ext cx="10" cy="48"/>
              </a:xfrm>
              <a:custGeom>
                <a:avLst/>
                <a:gdLst>
                  <a:gd name="T0" fmla="*/ 6 w 10"/>
                  <a:gd name="T1" fmla="*/ 0 h 48"/>
                  <a:gd name="T2" fmla="*/ 6 w 10"/>
                  <a:gd name="T3" fmla="*/ 0 h 48"/>
                  <a:gd name="T4" fmla="*/ 5 w 10"/>
                  <a:gd name="T5" fmla="*/ 9 h 48"/>
                  <a:gd name="T6" fmla="*/ 4 w 10"/>
                  <a:gd name="T7" fmla="*/ 16 h 48"/>
                  <a:gd name="T8" fmla="*/ 3 w 10"/>
                  <a:gd name="T9" fmla="*/ 21 h 48"/>
                  <a:gd name="T10" fmla="*/ 1 w 10"/>
                  <a:gd name="T11" fmla="*/ 27 h 48"/>
                  <a:gd name="T12" fmla="*/ 0 w 10"/>
                  <a:gd name="T13" fmla="*/ 32 h 48"/>
                  <a:gd name="T14" fmla="*/ 0 w 10"/>
                  <a:gd name="T15" fmla="*/ 36 h 48"/>
                  <a:gd name="T16" fmla="*/ 0 w 10"/>
                  <a:gd name="T17" fmla="*/ 42 h 48"/>
                  <a:gd name="T18" fmla="*/ 1 w 10"/>
                  <a:gd name="T19" fmla="*/ 48 h 48"/>
                  <a:gd name="T20" fmla="*/ 6 w 10"/>
                  <a:gd name="T21" fmla="*/ 46 h 48"/>
                  <a:gd name="T22" fmla="*/ 5 w 10"/>
                  <a:gd name="T23" fmla="*/ 41 h 48"/>
                  <a:gd name="T24" fmla="*/ 5 w 10"/>
                  <a:gd name="T25" fmla="*/ 37 h 48"/>
                  <a:gd name="T26" fmla="*/ 5 w 10"/>
                  <a:gd name="T27" fmla="*/ 32 h 48"/>
                  <a:gd name="T28" fmla="*/ 6 w 10"/>
                  <a:gd name="T29" fmla="*/ 28 h 48"/>
                  <a:gd name="T30" fmla="*/ 7 w 10"/>
                  <a:gd name="T31" fmla="*/ 22 h 48"/>
                  <a:gd name="T32" fmla="*/ 9 w 10"/>
                  <a:gd name="T33" fmla="*/ 16 h 48"/>
                  <a:gd name="T34" fmla="*/ 10 w 10"/>
                  <a:gd name="T35" fmla="*/ 9 h 48"/>
                  <a:gd name="T36" fmla="*/ 10 w 10"/>
                  <a:gd name="T37" fmla="*/ 0 h 48"/>
                  <a:gd name="T38" fmla="*/ 10 w 10"/>
                  <a:gd name="T39" fmla="*/ 0 h 48"/>
                  <a:gd name="T40" fmla="*/ 6 w 10"/>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48"/>
                  <a:gd name="T65" fmla="*/ 10 w 1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48">
                    <a:moveTo>
                      <a:pt x="6" y="0"/>
                    </a:moveTo>
                    <a:lnTo>
                      <a:pt x="6" y="0"/>
                    </a:lnTo>
                    <a:lnTo>
                      <a:pt x="5" y="9"/>
                    </a:lnTo>
                    <a:lnTo>
                      <a:pt x="4" y="16"/>
                    </a:lnTo>
                    <a:lnTo>
                      <a:pt x="3" y="21"/>
                    </a:lnTo>
                    <a:lnTo>
                      <a:pt x="1" y="27"/>
                    </a:lnTo>
                    <a:lnTo>
                      <a:pt x="0" y="32"/>
                    </a:lnTo>
                    <a:lnTo>
                      <a:pt x="0" y="36"/>
                    </a:lnTo>
                    <a:lnTo>
                      <a:pt x="0" y="42"/>
                    </a:lnTo>
                    <a:lnTo>
                      <a:pt x="1" y="48"/>
                    </a:lnTo>
                    <a:lnTo>
                      <a:pt x="6" y="46"/>
                    </a:lnTo>
                    <a:lnTo>
                      <a:pt x="5" y="41"/>
                    </a:lnTo>
                    <a:lnTo>
                      <a:pt x="5" y="37"/>
                    </a:lnTo>
                    <a:lnTo>
                      <a:pt x="5" y="32"/>
                    </a:lnTo>
                    <a:lnTo>
                      <a:pt x="6" y="28"/>
                    </a:lnTo>
                    <a:lnTo>
                      <a:pt x="7" y="22"/>
                    </a:lnTo>
                    <a:lnTo>
                      <a:pt x="9" y="16"/>
                    </a:lnTo>
                    <a:lnTo>
                      <a:pt x="10" y="9"/>
                    </a:lnTo>
                    <a:lnTo>
                      <a:pt x="10" y="0"/>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3" name="Freeform 86">
                <a:extLst>
                  <a:ext uri="{FF2B5EF4-FFF2-40B4-BE49-F238E27FC236}">
                    <a16:creationId xmlns:a16="http://schemas.microsoft.com/office/drawing/2014/main" id="{95281FA1-1574-431C-A28F-8F17A159D353}"/>
                  </a:ext>
                </a:extLst>
              </p:cNvPr>
              <p:cNvSpPr>
                <a:spLocks/>
              </p:cNvSpPr>
              <p:nvPr/>
            </p:nvSpPr>
            <p:spPr bwMode="auto">
              <a:xfrm>
                <a:off x="753" y="3524"/>
                <a:ext cx="12" cy="74"/>
              </a:xfrm>
              <a:custGeom>
                <a:avLst/>
                <a:gdLst>
                  <a:gd name="T0" fmla="*/ 0 w 12"/>
                  <a:gd name="T1" fmla="*/ 0 h 74"/>
                  <a:gd name="T2" fmla="*/ 0 w 12"/>
                  <a:gd name="T3" fmla="*/ 0 h 74"/>
                  <a:gd name="T4" fmla="*/ 1 w 12"/>
                  <a:gd name="T5" fmla="*/ 12 h 74"/>
                  <a:gd name="T6" fmla="*/ 2 w 12"/>
                  <a:gd name="T7" fmla="*/ 21 h 74"/>
                  <a:gd name="T8" fmla="*/ 5 w 12"/>
                  <a:gd name="T9" fmla="*/ 29 h 74"/>
                  <a:gd name="T10" fmla="*/ 6 w 12"/>
                  <a:gd name="T11" fmla="*/ 37 h 74"/>
                  <a:gd name="T12" fmla="*/ 7 w 12"/>
                  <a:gd name="T13" fmla="*/ 45 h 74"/>
                  <a:gd name="T14" fmla="*/ 8 w 12"/>
                  <a:gd name="T15" fmla="*/ 54 h 74"/>
                  <a:gd name="T16" fmla="*/ 8 w 12"/>
                  <a:gd name="T17" fmla="*/ 63 h 74"/>
                  <a:gd name="T18" fmla="*/ 8 w 12"/>
                  <a:gd name="T19" fmla="*/ 74 h 74"/>
                  <a:gd name="T20" fmla="*/ 12 w 12"/>
                  <a:gd name="T21" fmla="*/ 74 h 74"/>
                  <a:gd name="T22" fmla="*/ 12 w 12"/>
                  <a:gd name="T23" fmla="*/ 63 h 74"/>
                  <a:gd name="T24" fmla="*/ 12 w 12"/>
                  <a:gd name="T25" fmla="*/ 53 h 74"/>
                  <a:gd name="T26" fmla="*/ 11 w 12"/>
                  <a:gd name="T27" fmla="*/ 45 h 74"/>
                  <a:gd name="T28" fmla="*/ 10 w 12"/>
                  <a:gd name="T29" fmla="*/ 37 h 74"/>
                  <a:gd name="T30" fmla="*/ 9 w 12"/>
                  <a:gd name="T31" fmla="*/ 29 h 74"/>
                  <a:gd name="T32" fmla="*/ 7 w 12"/>
                  <a:gd name="T33" fmla="*/ 20 h 74"/>
                  <a:gd name="T34" fmla="*/ 6 w 12"/>
                  <a:gd name="T35" fmla="*/ 10 h 74"/>
                  <a:gd name="T36" fmla="*/ 5 w 12"/>
                  <a:gd name="T37" fmla="*/ 0 h 74"/>
                  <a:gd name="T38" fmla="*/ 5 w 12"/>
                  <a:gd name="T39" fmla="*/ 0 h 74"/>
                  <a:gd name="T40" fmla="*/ 0 w 1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0" y="0"/>
                    </a:moveTo>
                    <a:lnTo>
                      <a:pt x="0" y="0"/>
                    </a:lnTo>
                    <a:lnTo>
                      <a:pt x="1" y="12"/>
                    </a:lnTo>
                    <a:lnTo>
                      <a:pt x="2" y="21"/>
                    </a:lnTo>
                    <a:lnTo>
                      <a:pt x="5" y="29"/>
                    </a:lnTo>
                    <a:lnTo>
                      <a:pt x="6" y="37"/>
                    </a:lnTo>
                    <a:lnTo>
                      <a:pt x="7" y="45"/>
                    </a:lnTo>
                    <a:lnTo>
                      <a:pt x="8" y="54"/>
                    </a:lnTo>
                    <a:lnTo>
                      <a:pt x="8" y="63"/>
                    </a:lnTo>
                    <a:lnTo>
                      <a:pt x="8" y="74"/>
                    </a:lnTo>
                    <a:lnTo>
                      <a:pt x="12" y="74"/>
                    </a:lnTo>
                    <a:lnTo>
                      <a:pt x="12" y="63"/>
                    </a:lnTo>
                    <a:lnTo>
                      <a:pt x="12" y="53"/>
                    </a:lnTo>
                    <a:lnTo>
                      <a:pt x="11" y="45"/>
                    </a:lnTo>
                    <a:lnTo>
                      <a:pt x="10" y="37"/>
                    </a:lnTo>
                    <a:lnTo>
                      <a:pt x="9" y="29"/>
                    </a:lnTo>
                    <a:lnTo>
                      <a:pt x="7" y="20"/>
                    </a:lnTo>
                    <a:lnTo>
                      <a:pt x="6" y="10"/>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4" name="Freeform 87">
                <a:extLst>
                  <a:ext uri="{FF2B5EF4-FFF2-40B4-BE49-F238E27FC236}">
                    <a16:creationId xmlns:a16="http://schemas.microsoft.com/office/drawing/2014/main" id="{19D5ADA4-2639-4961-B627-A45C09D8AFD5}"/>
                  </a:ext>
                </a:extLst>
              </p:cNvPr>
              <p:cNvSpPr>
                <a:spLocks/>
              </p:cNvSpPr>
              <p:nvPr/>
            </p:nvSpPr>
            <p:spPr bwMode="auto">
              <a:xfrm>
                <a:off x="751" y="3330"/>
                <a:ext cx="22" cy="194"/>
              </a:xfrm>
              <a:custGeom>
                <a:avLst/>
                <a:gdLst>
                  <a:gd name="T0" fmla="*/ 18 w 22"/>
                  <a:gd name="T1" fmla="*/ 0 h 194"/>
                  <a:gd name="T2" fmla="*/ 18 w 22"/>
                  <a:gd name="T3" fmla="*/ 0 h 194"/>
                  <a:gd name="T4" fmla="*/ 16 w 22"/>
                  <a:gd name="T5" fmla="*/ 16 h 194"/>
                  <a:gd name="T6" fmla="*/ 12 w 22"/>
                  <a:gd name="T7" fmla="*/ 36 h 194"/>
                  <a:gd name="T8" fmla="*/ 9 w 22"/>
                  <a:gd name="T9" fmla="*/ 59 h 194"/>
                  <a:gd name="T10" fmla="*/ 5 w 22"/>
                  <a:gd name="T11" fmla="*/ 84 h 194"/>
                  <a:gd name="T12" fmla="*/ 2 w 22"/>
                  <a:gd name="T13" fmla="*/ 111 h 194"/>
                  <a:gd name="T14" fmla="*/ 1 w 22"/>
                  <a:gd name="T15" fmla="*/ 138 h 194"/>
                  <a:gd name="T16" fmla="*/ 0 w 22"/>
                  <a:gd name="T17" fmla="*/ 167 h 194"/>
                  <a:gd name="T18" fmla="*/ 2 w 22"/>
                  <a:gd name="T19" fmla="*/ 194 h 194"/>
                  <a:gd name="T20" fmla="*/ 7 w 22"/>
                  <a:gd name="T21" fmla="*/ 194 h 194"/>
                  <a:gd name="T22" fmla="*/ 5 w 22"/>
                  <a:gd name="T23" fmla="*/ 167 h 194"/>
                  <a:gd name="T24" fmla="*/ 5 w 22"/>
                  <a:gd name="T25" fmla="*/ 138 h 194"/>
                  <a:gd name="T26" fmla="*/ 7 w 22"/>
                  <a:gd name="T27" fmla="*/ 111 h 194"/>
                  <a:gd name="T28" fmla="*/ 10 w 22"/>
                  <a:gd name="T29" fmla="*/ 84 h 194"/>
                  <a:gd name="T30" fmla="*/ 13 w 22"/>
                  <a:gd name="T31" fmla="*/ 59 h 194"/>
                  <a:gd name="T32" fmla="*/ 17 w 22"/>
                  <a:gd name="T33" fmla="*/ 36 h 194"/>
                  <a:gd name="T34" fmla="*/ 20 w 22"/>
                  <a:gd name="T35" fmla="*/ 17 h 194"/>
                  <a:gd name="T36" fmla="*/ 22 w 22"/>
                  <a:gd name="T37" fmla="*/ 1 h 194"/>
                  <a:gd name="T38" fmla="*/ 22 w 22"/>
                  <a:gd name="T39" fmla="*/ 1 h 194"/>
                  <a:gd name="T40" fmla="*/ 18 w 22"/>
                  <a:gd name="T41" fmla="*/ 0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94"/>
                  <a:gd name="T65" fmla="*/ 22 w 22"/>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94">
                    <a:moveTo>
                      <a:pt x="18" y="0"/>
                    </a:moveTo>
                    <a:lnTo>
                      <a:pt x="18" y="0"/>
                    </a:lnTo>
                    <a:lnTo>
                      <a:pt x="16" y="16"/>
                    </a:lnTo>
                    <a:lnTo>
                      <a:pt x="12" y="36"/>
                    </a:lnTo>
                    <a:lnTo>
                      <a:pt x="9" y="59"/>
                    </a:lnTo>
                    <a:lnTo>
                      <a:pt x="5" y="84"/>
                    </a:lnTo>
                    <a:lnTo>
                      <a:pt x="2" y="111"/>
                    </a:lnTo>
                    <a:lnTo>
                      <a:pt x="1" y="138"/>
                    </a:lnTo>
                    <a:lnTo>
                      <a:pt x="0" y="167"/>
                    </a:lnTo>
                    <a:lnTo>
                      <a:pt x="2" y="194"/>
                    </a:lnTo>
                    <a:lnTo>
                      <a:pt x="7" y="194"/>
                    </a:lnTo>
                    <a:lnTo>
                      <a:pt x="5" y="167"/>
                    </a:lnTo>
                    <a:lnTo>
                      <a:pt x="5" y="138"/>
                    </a:lnTo>
                    <a:lnTo>
                      <a:pt x="7" y="111"/>
                    </a:lnTo>
                    <a:lnTo>
                      <a:pt x="10" y="84"/>
                    </a:lnTo>
                    <a:lnTo>
                      <a:pt x="13" y="59"/>
                    </a:lnTo>
                    <a:lnTo>
                      <a:pt x="17" y="36"/>
                    </a:lnTo>
                    <a:lnTo>
                      <a:pt x="20" y="17"/>
                    </a:lnTo>
                    <a:lnTo>
                      <a:pt x="22" y="1"/>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5" name="Freeform 88">
                <a:extLst>
                  <a:ext uri="{FF2B5EF4-FFF2-40B4-BE49-F238E27FC236}">
                    <a16:creationId xmlns:a16="http://schemas.microsoft.com/office/drawing/2014/main" id="{9570A1FC-A137-4170-A21E-EBD0A291982D}"/>
                  </a:ext>
                </a:extLst>
              </p:cNvPr>
              <p:cNvSpPr>
                <a:spLocks/>
              </p:cNvSpPr>
              <p:nvPr/>
            </p:nvSpPr>
            <p:spPr bwMode="auto">
              <a:xfrm>
                <a:off x="769" y="3066"/>
                <a:ext cx="11" cy="265"/>
              </a:xfrm>
              <a:custGeom>
                <a:avLst/>
                <a:gdLst>
                  <a:gd name="T0" fmla="*/ 5 w 11"/>
                  <a:gd name="T1" fmla="*/ 0 h 265"/>
                  <a:gd name="T2" fmla="*/ 5 w 11"/>
                  <a:gd name="T3" fmla="*/ 0 h 265"/>
                  <a:gd name="T4" fmla="*/ 5 w 11"/>
                  <a:gd name="T5" fmla="*/ 28 h 265"/>
                  <a:gd name="T6" fmla="*/ 5 w 11"/>
                  <a:gd name="T7" fmla="*/ 61 h 265"/>
                  <a:gd name="T8" fmla="*/ 7 w 11"/>
                  <a:gd name="T9" fmla="*/ 97 h 265"/>
                  <a:gd name="T10" fmla="*/ 7 w 11"/>
                  <a:gd name="T11" fmla="*/ 133 h 265"/>
                  <a:gd name="T12" fmla="*/ 5 w 11"/>
                  <a:gd name="T13" fmla="*/ 171 h 265"/>
                  <a:gd name="T14" fmla="*/ 4 w 11"/>
                  <a:gd name="T15" fmla="*/ 206 h 265"/>
                  <a:gd name="T16" fmla="*/ 3 w 11"/>
                  <a:gd name="T17" fmla="*/ 237 h 265"/>
                  <a:gd name="T18" fmla="*/ 0 w 11"/>
                  <a:gd name="T19" fmla="*/ 264 h 265"/>
                  <a:gd name="T20" fmla="*/ 4 w 11"/>
                  <a:gd name="T21" fmla="*/ 265 h 265"/>
                  <a:gd name="T22" fmla="*/ 8 w 11"/>
                  <a:gd name="T23" fmla="*/ 238 h 265"/>
                  <a:gd name="T24" fmla="*/ 10 w 11"/>
                  <a:gd name="T25" fmla="*/ 206 h 265"/>
                  <a:gd name="T26" fmla="*/ 10 w 11"/>
                  <a:gd name="T27" fmla="*/ 171 h 265"/>
                  <a:gd name="T28" fmla="*/ 11 w 11"/>
                  <a:gd name="T29" fmla="*/ 133 h 265"/>
                  <a:gd name="T30" fmla="*/ 11 w 11"/>
                  <a:gd name="T31" fmla="*/ 97 h 265"/>
                  <a:gd name="T32" fmla="*/ 11 w 11"/>
                  <a:gd name="T33" fmla="*/ 61 h 265"/>
                  <a:gd name="T34" fmla="*/ 10 w 11"/>
                  <a:gd name="T35" fmla="*/ 28 h 265"/>
                  <a:gd name="T36" fmla="*/ 10 w 11"/>
                  <a:gd name="T37" fmla="*/ 0 h 265"/>
                  <a:gd name="T38" fmla="*/ 10 w 11"/>
                  <a:gd name="T39" fmla="*/ 0 h 265"/>
                  <a:gd name="T40" fmla="*/ 5 w 11"/>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65"/>
                  <a:gd name="T65" fmla="*/ 11 w 11"/>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65">
                    <a:moveTo>
                      <a:pt x="5" y="0"/>
                    </a:moveTo>
                    <a:lnTo>
                      <a:pt x="5" y="0"/>
                    </a:lnTo>
                    <a:lnTo>
                      <a:pt x="5" y="28"/>
                    </a:lnTo>
                    <a:lnTo>
                      <a:pt x="5" y="61"/>
                    </a:lnTo>
                    <a:lnTo>
                      <a:pt x="7" y="97"/>
                    </a:lnTo>
                    <a:lnTo>
                      <a:pt x="7" y="133"/>
                    </a:lnTo>
                    <a:lnTo>
                      <a:pt x="5" y="171"/>
                    </a:lnTo>
                    <a:lnTo>
                      <a:pt x="4" y="206"/>
                    </a:lnTo>
                    <a:lnTo>
                      <a:pt x="3" y="237"/>
                    </a:lnTo>
                    <a:lnTo>
                      <a:pt x="0" y="264"/>
                    </a:lnTo>
                    <a:lnTo>
                      <a:pt x="4" y="265"/>
                    </a:lnTo>
                    <a:lnTo>
                      <a:pt x="8" y="238"/>
                    </a:lnTo>
                    <a:lnTo>
                      <a:pt x="10" y="206"/>
                    </a:lnTo>
                    <a:lnTo>
                      <a:pt x="10" y="171"/>
                    </a:lnTo>
                    <a:lnTo>
                      <a:pt x="11" y="133"/>
                    </a:lnTo>
                    <a:lnTo>
                      <a:pt x="11" y="97"/>
                    </a:lnTo>
                    <a:lnTo>
                      <a:pt x="11" y="61"/>
                    </a:lnTo>
                    <a:lnTo>
                      <a:pt x="10" y="28"/>
                    </a:lnTo>
                    <a:lnTo>
                      <a:pt x="10"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6" name="Freeform 89">
                <a:extLst>
                  <a:ext uri="{FF2B5EF4-FFF2-40B4-BE49-F238E27FC236}">
                    <a16:creationId xmlns:a16="http://schemas.microsoft.com/office/drawing/2014/main" id="{2B057872-2804-40F9-9304-430B51327F13}"/>
                  </a:ext>
                </a:extLst>
              </p:cNvPr>
              <p:cNvSpPr>
                <a:spLocks/>
              </p:cNvSpPr>
              <p:nvPr/>
            </p:nvSpPr>
            <p:spPr bwMode="auto">
              <a:xfrm>
                <a:off x="763" y="2994"/>
                <a:ext cx="17" cy="72"/>
              </a:xfrm>
              <a:custGeom>
                <a:avLst/>
                <a:gdLst>
                  <a:gd name="T0" fmla="*/ 0 w 17"/>
                  <a:gd name="T1" fmla="*/ 2 h 72"/>
                  <a:gd name="T2" fmla="*/ 0 w 17"/>
                  <a:gd name="T3" fmla="*/ 2 h 72"/>
                  <a:gd name="T4" fmla="*/ 4 w 17"/>
                  <a:gd name="T5" fmla="*/ 10 h 72"/>
                  <a:gd name="T6" fmla="*/ 7 w 17"/>
                  <a:gd name="T7" fmla="*/ 18 h 72"/>
                  <a:gd name="T8" fmla="*/ 9 w 17"/>
                  <a:gd name="T9" fmla="*/ 27 h 72"/>
                  <a:gd name="T10" fmla="*/ 10 w 17"/>
                  <a:gd name="T11" fmla="*/ 35 h 72"/>
                  <a:gd name="T12" fmla="*/ 11 w 17"/>
                  <a:gd name="T13" fmla="*/ 44 h 72"/>
                  <a:gd name="T14" fmla="*/ 11 w 17"/>
                  <a:gd name="T15" fmla="*/ 53 h 72"/>
                  <a:gd name="T16" fmla="*/ 11 w 17"/>
                  <a:gd name="T17" fmla="*/ 62 h 72"/>
                  <a:gd name="T18" fmla="*/ 11 w 17"/>
                  <a:gd name="T19" fmla="*/ 72 h 72"/>
                  <a:gd name="T20" fmla="*/ 16 w 17"/>
                  <a:gd name="T21" fmla="*/ 72 h 72"/>
                  <a:gd name="T22" fmla="*/ 17 w 17"/>
                  <a:gd name="T23" fmla="*/ 62 h 72"/>
                  <a:gd name="T24" fmla="*/ 17 w 17"/>
                  <a:gd name="T25" fmla="*/ 53 h 72"/>
                  <a:gd name="T26" fmla="*/ 16 w 17"/>
                  <a:gd name="T27" fmla="*/ 44 h 72"/>
                  <a:gd name="T28" fmla="*/ 15 w 17"/>
                  <a:gd name="T29" fmla="*/ 34 h 72"/>
                  <a:gd name="T30" fmla="*/ 14 w 17"/>
                  <a:gd name="T31" fmla="*/ 26 h 72"/>
                  <a:gd name="T32" fmla="*/ 11 w 17"/>
                  <a:gd name="T33" fmla="*/ 17 h 72"/>
                  <a:gd name="T34" fmla="*/ 8 w 17"/>
                  <a:gd name="T35" fmla="*/ 9 h 72"/>
                  <a:gd name="T36" fmla="*/ 5 w 17"/>
                  <a:gd name="T37" fmla="*/ 0 h 72"/>
                  <a:gd name="T38" fmla="*/ 5 w 17"/>
                  <a:gd name="T39" fmla="*/ 0 h 72"/>
                  <a:gd name="T40" fmla="*/ 0 w 17"/>
                  <a:gd name="T41" fmla="*/ 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0" y="2"/>
                    </a:moveTo>
                    <a:lnTo>
                      <a:pt x="0" y="2"/>
                    </a:lnTo>
                    <a:lnTo>
                      <a:pt x="4" y="10"/>
                    </a:lnTo>
                    <a:lnTo>
                      <a:pt x="7" y="18"/>
                    </a:lnTo>
                    <a:lnTo>
                      <a:pt x="9" y="27"/>
                    </a:lnTo>
                    <a:lnTo>
                      <a:pt x="10" y="35"/>
                    </a:lnTo>
                    <a:lnTo>
                      <a:pt x="11" y="44"/>
                    </a:lnTo>
                    <a:lnTo>
                      <a:pt x="11" y="53"/>
                    </a:lnTo>
                    <a:lnTo>
                      <a:pt x="11" y="62"/>
                    </a:lnTo>
                    <a:lnTo>
                      <a:pt x="11" y="72"/>
                    </a:lnTo>
                    <a:lnTo>
                      <a:pt x="16" y="72"/>
                    </a:lnTo>
                    <a:lnTo>
                      <a:pt x="17" y="62"/>
                    </a:lnTo>
                    <a:lnTo>
                      <a:pt x="17" y="53"/>
                    </a:lnTo>
                    <a:lnTo>
                      <a:pt x="16" y="44"/>
                    </a:lnTo>
                    <a:lnTo>
                      <a:pt x="15" y="34"/>
                    </a:lnTo>
                    <a:lnTo>
                      <a:pt x="14" y="26"/>
                    </a:lnTo>
                    <a:lnTo>
                      <a:pt x="11" y="17"/>
                    </a:lnTo>
                    <a:lnTo>
                      <a:pt x="8" y="9"/>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7" name="Freeform 90">
                <a:extLst>
                  <a:ext uri="{FF2B5EF4-FFF2-40B4-BE49-F238E27FC236}">
                    <a16:creationId xmlns:a16="http://schemas.microsoft.com/office/drawing/2014/main" id="{28BB48B9-2214-4C40-BE92-5538CFA3BF13}"/>
                  </a:ext>
                </a:extLst>
              </p:cNvPr>
              <p:cNvSpPr>
                <a:spLocks/>
              </p:cNvSpPr>
              <p:nvPr/>
            </p:nvSpPr>
            <p:spPr bwMode="auto">
              <a:xfrm>
                <a:off x="752" y="2961"/>
                <a:ext cx="16" cy="35"/>
              </a:xfrm>
              <a:custGeom>
                <a:avLst/>
                <a:gdLst>
                  <a:gd name="T0" fmla="*/ 4 w 16"/>
                  <a:gd name="T1" fmla="*/ 0 h 35"/>
                  <a:gd name="T2" fmla="*/ 0 w 16"/>
                  <a:gd name="T3" fmla="*/ 1 h 35"/>
                  <a:gd name="T4" fmla="*/ 0 w 16"/>
                  <a:gd name="T5" fmla="*/ 2 h 35"/>
                  <a:gd name="T6" fmla="*/ 1 w 16"/>
                  <a:gd name="T7" fmla="*/ 4 h 35"/>
                  <a:gd name="T8" fmla="*/ 2 w 16"/>
                  <a:gd name="T9" fmla="*/ 8 h 35"/>
                  <a:gd name="T10" fmla="*/ 3 w 16"/>
                  <a:gd name="T11" fmla="*/ 12 h 35"/>
                  <a:gd name="T12" fmla="*/ 4 w 16"/>
                  <a:gd name="T13" fmla="*/ 17 h 35"/>
                  <a:gd name="T14" fmla="*/ 7 w 16"/>
                  <a:gd name="T15" fmla="*/ 24 h 35"/>
                  <a:gd name="T16" fmla="*/ 9 w 16"/>
                  <a:gd name="T17" fmla="*/ 29 h 35"/>
                  <a:gd name="T18" fmla="*/ 11 w 16"/>
                  <a:gd name="T19" fmla="*/ 35 h 35"/>
                  <a:gd name="T20" fmla="*/ 16 w 16"/>
                  <a:gd name="T21" fmla="*/ 33 h 35"/>
                  <a:gd name="T22" fmla="*/ 13 w 16"/>
                  <a:gd name="T23" fmla="*/ 28 h 35"/>
                  <a:gd name="T24" fmla="*/ 11 w 16"/>
                  <a:gd name="T25" fmla="*/ 22 h 35"/>
                  <a:gd name="T26" fmla="*/ 9 w 16"/>
                  <a:gd name="T27" fmla="*/ 16 h 35"/>
                  <a:gd name="T28" fmla="*/ 8 w 16"/>
                  <a:gd name="T29" fmla="*/ 11 h 35"/>
                  <a:gd name="T30" fmla="*/ 7 w 16"/>
                  <a:gd name="T31" fmla="*/ 7 h 35"/>
                  <a:gd name="T32" fmla="*/ 6 w 16"/>
                  <a:gd name="T33" fmla="*/ 3 h 35"/>
                  <a:gd name="T34" fmla="*/ 4 w 16"/>
                  <a:gd name="T35" fmla="*/ 1 h 35"/>
                  <a:gd name="T36" fmla="*/ 4 w 16"/>
                  <a:gd name="T37" fmla="*/ 0 h 35"/>
                  <a:gd name="T38" fmla="*/ 0 w 16"/>
                  <a:gd name="T39" fmla="*/ 1 h 35"/>
                  <a:gd name="T40" fmla="*/ 4 w 16"/>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5"/>
                  <a:gd name="T65" fmla="*/ 16 w 16"/>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5">
                    <a:moveTo>
                      <a:pt x="4" y="0"/>
                    </a:moveTo>
                    <a:lnTo>
                      <a:pt x="0" y="1"/>
                    </a:lnTo>
                    <a:lnTo>
                      <a:pt x="0" y="2"/>
                    </a:lnTo>
                    <a:lnTo>
                      <a:pt x="1" y="4"/>
                    </a:lnTo>
                    <a:lnTo>
                      <a:pt x="2" y="8"/>
                    </a:lnTo>
                    <a:lnTo>
                      <a:pt x="3" y="12"/>
                    </a:lnTo>
                    <a:lnTo>
                      <a:pt x="4" y="17"/>
                    </a:lnTo>
                    <a:lnTo>
                      <a:pt x="7" y="24"/>
                    </a:lnTo>
                    <a:lnTo>
                      <a:pt x="9" y="29"/>
                    </a:lnTo>
                    <a:lnTo>
                      <a:pt x="11" y="35"/>
                    </a:lnTo>
                    <a:lnTo>
                      <a:pt x="16" y="33"/>
                    </a:lnTo>
                    <a:lnTo>
                      <a:pt x="13" y="28"/>
                    </a:lnTo>
                    <a:lnTo>
                      <a:pt x="11" y="22"/>
                    </a:lnTo>
                    <a:lnTo>
                      <a:pt x="9" y="16"/>
                    </a:lnTo>
                    <a:lnTo>
                      <a:pt x="8" y="11"/>
                    </a:lnTo>
                    <a:lnTo>
                      <a:pt x="7" y="7"/>
                    </a:lnTo>
                    <a:lnTo>
                      <a:pt x="6" y="3"/>
                    </a:lnTo>
                    <a:lnTo>
                      <a:pt x="4" y="1"/>
                    </a:lnTo>
                    <a:lnTo>
                      <a:pt x="4" y="0"/>
                    </a:lnTo>
                    <a:lnTo>
                      <a:pt x="0"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8" name="Freeform 91">
                <a:extLst>
                  <a:ext uri="{FF2B5EF4-FFF2-40B4-BE49-F238E27FC236}">
                    <a16:creationId xmlns:a16="http://schemas.microsoft.com/office/drawing/2014/main" id="{BBB9BF62-77F8-495C-A4F2-8EA81746CE0F}"/>
                  </a:ext>
                </a:extLst>
              </p:cNvPr>
              <p:cNvSpPr>
                <a:spLocks/>
              </p:cNvSpPr>
              <p:nvPr/>
            </p:nvSpPr>
            <p:spPr bwMode="auto">
              <a:xfrm>
                <a:off x="752" y="2924"/>
                <a:ext cx="15" cy="42"/>
              </a:xfrm>
              <a:custGeom>
                <a:avLst/>
                <a:gdLst>
                  <a:gd name="T0" fmla="*/ 10 w 15"/>
                  <a:gd name="T1" fmla="*/ 0 h 42"/>
                  <a:gd name="T2" fmla="*/ 10 w 15"/>
                  <a:gd name="T3" fmla="*/ 0 h 42"/>
                  <a:gd name="T4" fmla="*/ 9 w 15"/>
                  <a:gd name="T5" fmla="*/ 7 h 42"/>
                  <a:gd name="T6" fmla="*/ 8 w 15"/>
                  <a:gd name="T7" fmla="*/ 14 h 42"/>
                  <a:gd name="T8" fmla="*/ 7 w 15"/>
                  <a:gd name="T9" fmla="*/ 21 h 42"/>
                  <a:gd name="T10" fmla="*/ 6 w 15"/>
                  <a:gd name="T11" fmla="*/ 28 h 42"/>
                  <a:gd name="T12" fmla="*/ 4 w 15"/>
                  <a:gd name="T13" fmla="*/ 34 h 42"/>
                  <a:gd name="T14" fmla="*/ 2 w 15"/>
                  <a:gd name="T15" fmla="*/ 38 h 42"/>
                  <a:gd name="T16" fmla="*/ 2 w 15"/>
                  <a:gd name="T17" fmla="*/ 39 h 42"/>
                  <a:gd name="T18" fmla="*/ 4 w 15"/>
                  <a:gd name="T19" fmla="*/ 38 h 42"/>
                  <a:gd name="T20" fmla="*/ 6 w 15"/>
                  <a:gd name="T21" fmla="*/ 39 h 42"/>
                  <a:gd name="T22" fmla="*/ 4 w 15"/>
                  <a:gd name="T23" fmla="*/ 37 h 42"/>
                  <a:gd name="T24" fmla="*/ 0 w 15"/>
                  <a:gd name="T25" fmla="*/ 38 h 42"/>
                  <a:gd name="T26" fmla="*/ 1 w 15"/>
                  <a:gd name="T27" fmla="*/ 40 h 42"/>
                  <a:gd name="T28" fmla="*/ 2 w 15"/>
                  <a:gd name="T29" fmla="*/ 42 h 42"/>
                  <a:gd name="T30" fmla="*/ 6 w 15"/>
                  <a:gd name="T31" fmla="*/ 41 h 42"/>
                  <a:gd name="T32" fmla="*/ 7 w 15"/>
                  <a:gd name="T33" fmla="*/ 40 h 42"/>
                  <a:gd name="T34" fmla="*/ 9 w 15"/>
                  <a:gd name="T35" fmla="*/ 35 h 42"/>
                  <a:gd name="T36" fmla="*/ 10 w 15"/>
                  <a:gd name="T37" fmla="*/ 29 h 42"/>
                  <a:gd name="T38" fmla="*/ 11 w 15"/>
                  <a:gd name="T39" fmla="*/ 22 h 42"/>
                  <a:gd name="T40" fmla="*/ 12 w 15"/>
                  <a:gd name="T41" fmla="*/ 14 h 42"/>
                  <a:gd name="T42" fmla="*/ 13 w 15"/>
                  <a:gd name="T43" fmla="*/ 7 h 42"/>
                  <a:gd name="T44" fmla="*/ 15 w 15"/>
                  <a:gd name="T45" fmla="*/ 2 h 42"/>
                  <a:gd name="T46" fmla="*/ 15 w 15"/>
                  <a:gd name="T47" fmla="*/ 2 h 42"/>
                  <a:gd name="T48" fmla="*/ 10 w 15"/>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42"/>
                  <a:gd name="T77" fmla="*/ 15 w 15"/>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42">
                    <a:moveTo>
                      <a:pt x="10" y="0"/>
                    </a:moveTo>
                    <a:lnTo>
                      <a:pt x="10" y="0"/>
                    </a:lnTo>
                    <a:lnTo>
                      <a:pt x="9" y="7"/>
                    </a:lnTo>
                    <a:lnTo>
                      <a:pt x="8" y="14"/>
                    </a:lnTo>
                    <a:lnTo>
                      <a:pt x="7" y="21"/>
                    </a:lnTo>
                    <a:lnTo>
                      <a:pt x="6" y="28"/>
                    </a:lnTo>
                    <a:lnTo>
                      <a:pt x="4" y="34"/>
                    </a:lnTo>
                    <a:lnTo>
                      <a:pt x="2" y="38"/>
                    </a:lnTo>
                    <a:lnTo>
                      <a:pt x="2" y="39"/>
                    </a:lnTo>
                    <a:lnTo>
                      <a:pt x="4" y="38"/>
                    </a:lnTo>
                    <a:lnTo>
                      <a:pt x="6" y="39"/>
                    </a:lnTo>
                    <a:lnTo>
                      <a:pt x="4" y="37"/>
                    </a:lnTo>
                    <a:lnTo>
                      <a:pt x="0" y="38"/>
                    </a:lnTo>
                    <a:lnTo>
                      <a:pt x="1" y="40"/>
                    </a:lnTo>
                    <a:lnTo>
                      <a:pt x="2" y="42"/>
                    </a:lnTo>
                    <a:lnTo>
                      <a:pt x="6" y="41"/>
                    </a:lnTo>
                    <a:lnTo>
                      <a:pt x="7" y="40"/>
                    </a:lnTo>
                    <a:lnTo>
                      <a:pt x="9" y="35"/>
                    </a:lnTo>
                    <a:lnTo>
                      <a:pt x="10" y="29"/>
                    </a:lnTo>
                    <a:lnTo>
                      <a:pt x="11" y="22"/>
                    </a:lnTo>
                    <a:lnTo>
                      <a:pt x="12" y="14"/>
                    </a:lnTo>
                    <a:lnTo>
                      <a:pt x="13" y="7"/>
                    </a:lnTo>
                    <a:lnTo>
                      <a:pt x="15" y="2"/>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39" name="Freeform 92">
                <a:extLst>
                  <a:ext uri="{FF2B5EF4-FFF2-40B4-BE49-F238E27FC236}">
                    <a16:creationId xmlns:a16="http://schemas.microsoft.com/office/drawing/2014/main" id="{644E2AB7-2C07-496B-9F4C-2BA24F4FC67C}"/>
                  </a:ext>
                </a:extLst>
              </p:cNvPr>
              <p:cNvSpPr>
                <a:spLocks/>
              </p:cNvSpPr>
              <p:nvPr/>
            </p:nvSpPr>
            <p:spPr bwMode="auto">
              <a:xfrm>
                <a:off x="761" y="2765"/>
                <a:ext cx="10" cy="161"/>
              </a:xfrm>
              <a:custGeom>
                <a:avLst/>
                <a:gdLst>
                  <a:gd name="T0" fmla="*/ 4 w 10"/>
                  <a:gd name="T1" fmla="*/ 0 h 161"/>
                  <a:gd name="T2" fmla="*/ 4 w 10"/>
                  <a:gd name="T3" fmla="*/ 0 h 161"/>
                  <a:gd name="T4" fmla="*/ 2 w 10"/>
                  <a:gd name="T5" fmla="*/ 20 h 161"/>
                  <a:gd name="T6" fmla="*/ 0 w 10"/>
                  <a:gd name="T7" fmla="*/ 40 h 161"/>
                  <a:gd name="T8" fmla="*/ 1 w 10"/>
                  <a:gd name="T9" fmla="*/ 61 h 161"/>
                  <a:gd name="T10" fmla="*/ 2 w 10"/>
                  <a:gd name="T11" fmla="*/ 80 h 161"/>
                  <a:gd name="T12" fmla="*/ 3 w 10"/>
                  <a:gd name="T13" fmla="*/ 100 h 161"/>
                  <a:gd name="T14" fmla="*/ 3 w 10"/>
                  <a:gd name="T15" fmla="*/ 120 h 161"/>
                  <a:gd name="T16" fmla="*/ 3 w 10"/>
                  <a:gd name="T17" fmla="*/ 140 h 161"/>
                  <a:gd name="T18" fmla="*/ 1 w 10"/>
                  <a:gd name="T19" fmla="*/ 159 h 161"/>
                  <a:gd name="T20" fmla="*/ 6 w 10"/>
                  <a:gd name="T21" fmla="*/ 161 h 161"/>
                  <a:gd name="T22" fmla="*/ 8 w 10"/>
                  <a:gd name="T23" fmla="*/ 140 h 161"/>
                  <a:gd name="T24" fmla="*/ 8 w 10"/>
                  <a:gd name="T25" fmla="*/ 120 h 161"/>
                  <a:gd name="T26" fmla="*/ 8 w 10"/>
                  <a:gd name="T27" fmla="*/ 100 h 161"/>
                  <a:gd name="T28" fmla="*/ 7 w 10"/>
                  <a:gd name="T29" fmla="*/ 80 h 161"/>
                  <a:gd name="T30" fmla="*/ 6 w 10"/>
                  <a:gd name="T31" fmla="*/ 61 h 161"/>
                  <a:gd name="T32" fmla="*/ 6 w 10"/>
                  <a:gd name="T33" fmla="*/ 40 h 161"/>
                  <a:gd name="T34" fmla="*/ 7 w 10"/>
                  <a:gd name="T35" fmla="*/ 20 h 161"/>
                  <a:gd name="T36" fmla="*/ 10 w 10"/>
                  <a:gd name="T37" fmla="*/ 0 h 161"/>
                  <a:gd name="T38" fmla="*/ 10 w 10"/>
                  <a:gd name="T39" fmla="*/ 0 h 161"/>
                  <a:gd name="T40" fmla="*/ 4 w 10"/>
                  <a:gd name="T41" fmla="*/ 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61"/>
                  <a:gd name="T65" fmla="*/ 10 w 10"/>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61">
                    <a:moveTo>
                      <a:pt x="4" y="0"/>
                    </a:moveTo>
                    <a:lnTo>
                      <a:pt x="4" y="0"/>
                    </a:lnTo>
                    <a:lnTo>
                      <a:pt x="2" y="20"/>
                    </a:lnTo>
                    <a:lnTo>
                      <a:pt x="0" y="40"/>
                    </a:lnTo>
                    <a:lnTo>
                      <a:pt x="1" y="61"/>
                    </a:lnTo>
                    <a:lnTo>
                      <a:pt x="2" y="80"/>
                    </a:lnTo>
                    <a:lnTo>
                      <a:pt x="3" y="100"/>
                    </a:lnTo>
                    <a:lnTo>
                      <a:pt x="3" y="120"/>
                    </a:lnTo>
                    <a:lnTo>
                      <a:pt x="3" y="140"/>
                    </a:lnTo>
                    <a:lnTo>
                      <a:pt x="1" y="159"/>
                    </a:lnTo>
                    <a:lnTo>
                      <a:pt x="6" y="161"/>
                    </a:lnTo>
                    <a:lnTo>
                      <a:pt x="8" y="140"/>
                    </a:lnTo>
                    <a:lnTo>
                      <a:pt x="8" y="120"/>
                    </a:lnTo>
                    <a:lnTo>
                      <a:pt x="8" y="100"/>
                    </a:lnTo>
                    <a:lnTo>
                      <a:pt x="7" y="80"/>
                    </a:lnTo>
                    <a:lnTo>
                      <a:pt x="6" y="61"/>
                    </a:lnTo>
                    <a:lnTo>
                      <a:pt x="6" y="40"/>
                    </a:lnTo>
                    <a:lnTo>
                      <a:pt x="7" y="20"/>
                    </a:lnTo>
                    <a:lnTo>
                      <a:pt x="10"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0" name="Freeform 93">
                <a:extLst>
                  <a:ext uri="{FF2B5EF4-FFF2-40B4-BE49-F238E27FC236}">
                    <a16:creationId xmlns:a16="http://schemas.microsoft.com/office/drawing/2014/main" id="{F865650E-09CA-4CCC-8652-BEBB298D2563}"/>
                  </a:ext>
                </a:extLst>
              </p:cNvPr>
              <p:cNvSpPr>
                <a:spLocks/>
              </p:cNvSpPr>
              <p:nvPr/>
            </p:nvSpPr>
            <p:spPr bwMode="auto">
              <a:xfrm>
                <a:off x="765" y="2436"/>
                <a:ext cx="34" cy="329"/>
              </a:xfrm>
              <a:custGeom>
                <a:avLst/>
                <a:gdLst>
                  <a:gd name="T0" fmla="*/ 29 w 34"/>
                  <a:gd name="T1" fmla="*/ 1 h 329"/>
                  <a:gd name="T2" fmla="*/ 29 w 34"/>
                  <a:gd name="T3" fmla="*/ 0 h 329"/>
                  <a:gd name="T4" fmla="*/ 29 w 34"/>
                  <a:gd name="T5" fmla="*/ 31 h 329"/>
                  <a:gd name="T6" fmla="*/ 28 w 34"/>
                  <a:gd name="T7" fmla="*/ 70 h 329"/>
                  <a:gd name="T8" fmla="*/ 25 w 34"/>
                  <a:gd name="T9" fmla="*/ 116 h 329"/>
                  <a:gd name="T10" fmla="*/ 22 w 34"/>
                  <a:gd name="T11" fmla="*/ 164 h 329"/>
                  <a:gd name="T12" fmla="*/ 17 w 34"/>
                  <a:gd name="T13" fmla="*/ 213 h 329"/>
                  <a:gd name="T14" fmla="*/ 12 w 34"/>
                  <a:gd name="T15" fmla="*/ 257 h 329"/>
                  <a:gd name="T16" fmla="*/ 6 w 34"/>
                  <a:gd name="T17" fmla="*/ 297 h 329"/>
                  <a:gd name="T18" fmla="*/ 0 w 34"/>
                  <a:gd name="T19" fmla="*/ 329 h 329"/>
                  <a:gd name="T20" fmla="*/ 6 w 34"/>
                  <a:gd name="T21" fmla="*/ 329 h 329"/>
                  <a:gd name="T22" fmla="*/ 12 w 34"/>
                  <a:gd name="T23" fmla="*/ 298 h 329"/>
                  <a:gd name="T24" fmla="*/ 16 w 34"/>
                  <a:gd name="T25" fmla="*/ 258 h 329"/>
                  <a:gd name="T26" fmla="*/ 22 w 34"/>
                  <a:gd name="T27" fmla="*/ 213 h 329"/>
                  <a:gd name="T28" fmla="*/ 26 w 34"/>
                  <a:gd name="T29" fmla="*/ 164 h 329"/>
                  <a:gd name="T30" fmla="*/ 30 w 34"/>
                  <a:gd name="T31" fmla="*/ 116 h 329"/>
                  <a:gd name="T32" fmla="*/ 33 w 34"/>
                  <a:gd name="T33" fmla="*/ 71 h 329"/>
                  <a:gd name="T34" fmla="*/ 34 w 34"/>
                  <a:gd name="T35" fmla="*/ 31 h 329"/>
                  <a:gd name="T36" fmla="*/ 33 w 34"/>
                  <a:gd name="T37" fmla="*/ 0 h 329"/>
                  <a:gd name="T38" fmla="*/ 33 w 34"/>
                  <a:gd name="T39" fmla="*/ 0 h 329"/>
                  <a:gd name="T40" fmla="*/ 29 w 34"/>
                  <a:gd name="T41" fmla="*/ 1 h 3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9"/>
                  <a:gd name="T65" fmla="*/ 34 w 34"/>
                  <a:gd name="T66" fmla="*/ 329 h 3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9">
                    <a:moveTo>
                      <a:pt x="29" y="1"/>
                    </a:moveTo>
                    <a:lnTo>
                      <a:pt x="29" y="0"/>
                    </a:lnTo>
                    <a:lnTo>
                      <a:pt x="29" y="31"/>
                    </a:lnTo>
                    <a:lnTo>
                      <a:pt x="28" y="70"/>
                    </a:lnTo>
                    <a:lnTo>
                      <a:pt x="25" y="116"/>
                    </a:lnTo>
                    <a:lnTo>
                      <a:pt x="22" y="164"/>
                    </a:lnTo>
                    <a:lnTo>
                      <a:pt x="17" y="213"/>
                    </a:lnTo>
                    <a:lnTo>
                      <a:pt x="12" y="257"/>
                    </a:lnTo>
                    <a:lnTo>
                      <a:pt x="6" y="297"/>
                    </a:lnTo>
                    <a:lnTo>
                      <a:pt x="0" y="329"/>
                    </a:lnTo>
                    <a:lnTo>
                      <a:pt x="6" y="329"/>
                    </a:lnTo>
                    <a:lnTo>
                      <a:pt x="12" y="298"/>
                    </a:lnTo>
                    <a:lnTo>
                      <a:pt x="16" y="258"/>
                    </a:lnTo>
                    <a:lnTo>
                      <a:pt x="22" y="213"/>
                    </a:lnTo>
                    <a:lnTo>
                      <a:pt x="26" y="164"/>
                    </a:lnTo>
                    <a:lnTo>
                      <a:pt x="30" y="116"/>
                    </a:lnTo>
                    <a:lnTo>
                      <a:pt x="33" y="71"/>
                    </a:lnTo>
                    <a:lnTo>
                      <a:pt x="34" y="31"/>
                    </a:lnTo>
                    <a:lnTo>
                      <a:pt x="33" y="0"/>
                    </a:lnTo>
                    <a:lnTo>
                      <a:pt x="2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1" name="Freeform 94">
                <a:extLst>
                  <a:ext uri="{FF2B5EF4-FFF2-40B4-BE49-F238E27FC236}">
                    <a16:creationId xmlns:a16="http://schemas.microsoft.com/office/drawing/2014/main" id="{AA90E375-684C-4D0B-B831-B79A0B49C8E6}"/>
                  </a:ext>
                </a:extLst>
              </p:cNvPr>
              <p:cNvSpPr>
                <a:spLocks/>
              </p:cNvSpPr>
              <p:nvPr/>
            </p:nvSpPr>
            <p:spPr bwMode="auto">
              <a:xfrm>
                <a:off x="793" y="2395"/>
                <a:ext cx="11" cy="42"/>
              </a:xfrm>
              <a:custGeom>
                <a:avLst/>
                <a:gdLst>
                  <a:gd name="T0" fmla="*/ 11 w 11"/>
                  <a:gd name="T1" fmla="*/ 0 h 42"/>
                  <a:gd name="T2" fmla="*/ 11 w 11"/>
                  <a:gd name="T3" fmla="*/ 0 h 42"/>
                  <a:gd name="T4" fmla="*/ 9 w 11"/>
                  <a:gd name="T5" fmla="*/ 0 h 42"/>
                  <a:gd name="T6" fmla="*/ 6 w 11"/>
                  <a:gd name="T7" fmla="*/ 1 h 42"/>
                  <a:gd name="T8" fmla="*/ 4 w 11"/>
                  <a:gd name="T9" fmla="*/ 3 h 42"/>
                  <a:gd name="T10" fmla="*/ 3 w 11"/>
                  <a:gd name="T11" fmla="*/ 5 h 42"/>
                  <a:gd name="T12" fmla="*/ 1 w 11"/>
                  <a:gd name="T13" fmla="*/ 10 h 42"/>
                  <a:gd name="T14" fmla="*/ 0 w 11"/>
                  <a:gd name="T15" fmla="*/ 15 h 42"/>
                  <a:gd name="T16" fmla="*/ 0 w 11"/>
                  <a:gd name="T17" fmla="*/ 22 h 42"/>
                  <a:gd name="T18" fmla="*/ 0 w 11"/>
                  <a:gd name="T19" fmla="*/ 28 h 42"/>
                  <a:gd name="T20" fmla="*/ 0 w 11"/>
                  <a:gd name="T21" fmla="*/ 36 h 42"/>
                  <a:gd name="T22" fmla="*/ 1 w 11"/>
                  <a:gd name="T23" fmla="*/ 42 h 42"/>
                  <a:gd name="T24" fmla="*/ 5 w 11"/>
                  <a:gd name="T25" fmla="*/ 41 h 42"/>
                  <a:gd name="T26" fmla="*/ 5 w 11"/>
                  <a:gd name="T27" fmla="*/ 35 h 42"/>
                  <a:gd name="T28" fmla="*/ 4 w 11"/>
                  <a:gd name="T29" fmla="*/ 28 h 42"/>
                  <a:gd name="T30" fmla="*/ 4 w 11"/>
                  <a:gd name="T31" fmla="*/ 22 h 42"/>
                  <a:gd name="T32" fmla="*/ 4 w 11"/>
                  <a:gd name="T33" fmla="*/ 16 h 42"/>
                  <a:gd name="T34" fmla="*/ 5 w 11"/>
                  <a:gd name="T35" fmla="*/ 11 h 42"/>
                  <a:gd name="T36" fmla="*/ 7 w 11"/>
                  <a:gd name="T37" fmla="*/ 7 h 42"/>
                  <a:gd name="T38" fmla="*/ 7 w 11"/>
                  <a:gd name="T39" fmla="*/ 5 h 42"/>
                  <a:gd name="T40" fmla="*/ 9 w 11"/>
                  <a:gd name="T41" fmla="*/ 5 h 42"/>
                  <a:gd name="T42" fmla="*/ 10 w 11"/>
                  <a:gd name="T43" fmla="*/ 4 h 42"/>
                  <a:gd name="T44" fmla="*/ 11 w 11"/>
                  <a:gd name="T45" fmla="*/ 4 h 42"/>
                  <a:gd name="T46" fmla="*/ 11 w 11"/>
                  <a:gd name="T47" fmla="*/ 4 h 42"/>
                  <a:gd name="T48" fmla="*/ 11 w 11"/>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2"/>
                  <a:gd name="T77" fmla="*/ 11 w 11"/>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2">
                    <a:moveTo>
                      <a:pt x="11" y="0"/>
                    </a:moveTo>
                    <a:lnTo>
                      <a:pt x="11" y="0"/>
                    </a:lnTo>
                    <a:lnTo>
                      <a:pt x="9" y="0"/>
                    </a:lnTo>
                    <a:lnTo>
                      <a:pt x="6" y="1"/>
                    </a:lnTo>
                    <a:lnTo>
                      <a:pt x="4" y="3"/>
                    </a:lnTo>
                    <a:lnTo>
                      <a:pt x="3" y="5"/>
                    </a:lnTo>
                    <a:lnTo>
                      <a:pt x="1" y="10"/>
                    </a:lnTo>
                    <a:lnTo>
                      <a:pt x="0" y="15"/>
                    </a:lnTo>
                    <a:lnTo>
                      <a:pt x="0" y="22"/>
                    </a:lnTo>
                    <a:lnTo>
                      <a:pt x="0" y="28"/>
                    </a:lnTo>
                    <a:lnTo>
                      <a:pt x="0" y="36"/>
                    </a:lnTo>
                    <a:lnTo>
                      <a:pt x="1" y="42"/>
                    </a:lnTo>
                    <a:lnTo>
                      <a:pt x="5" y="41"/>
                    </a:lnTo>
                    <a:lnTo>
                      <a:pt x="5" y="35"/>
                    </a:lnTo>
                    <a:lnTo>
                      <a:pt x="4" y="28"/>
                    </a:lnTo>
                    <a:lnTo>
                      <a:pt x="4" y="22"/>
                    </a:lnTo>
                    <a:lnTo>
                      <a:pt x="4" y="16"/>
                    </a:lnTo>
                    <a:lnTo>
                      <a:pt x="5" y="11"/>
                    </a:lnTo>
                    <a:lnTo>
                      <a:pt x="7" y="7"/>
                    </a:lnTo>
                    <a:lnTo>
                      <a:pt x="7" y="5"/>
                    </a:lnTo>
                    <a:lnTo>
                      <a:pt x="9" y="5"/>
                    </a:lnTo>
                    <a:lnTo>
                      <a:pt x="10" y="4"/>
                    </a:lnTo>
                    <a:lnTo>
                      <a:pt x="11" y="4"/>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2" name="Freeform 95">
                <a:extLst>
                  <a:ext uri="{FF2B5EF4-FFF2-40B4-BE49-F238E27FC236}">
                    <a16:creationId xmlns:a16="http://schemas.microsoft.com/office/drawing/2014/main" id="{BA757C3E-A3C8-4146-9BB6-C084CEF8C36B}"/>
                  </a:ext>
                </a:extLst>
              </p:cNvPr>
              <p:cNvSpPr>
                <a:spLocks/>
              </p:cNvSpPr>
              <p:nvPr/>
            </p:nvSpPr>
            <p:spPr bwMode="auto">
              <a:xfrm>
                <a:off x="804" y="2395"/>
                <a:ext cx="4" cy="4"/>
              </a:xfrm>
              <a:custGeom>
                <a:avLst/>
                <a:gdLst>
                  <a:gd name="T0" fmla="*/ 4 w 4"/>
                  <a:gd name="T1" fmla="*/ 0 h 4"/>
                  <a:gd name="T2" fmla="*/ 4 w 4"/>
                  <a:gd name="T3" fmla="*/ 0 h 4"/>
                  <a:gd name="T4" fmla="*/ 0 w 4"/>
                  <a:gd name="T5" fmla="*/ 0 h 4"/>
                  <a:gd name="T6" fmla="*/ 0 w 4"/>
                  <a:gd name="T7" fmla="*/ 4 h 4"/>
                  <a:gd name="T8" fmla="*/ 4 w 4"/>
                  <a:gd name="T9" fmla="*/ 4 h 4"/>
                  <a:gd name="T10" fmla="*/ 4 w 4"/>
                  <a:gd name="T11" fmla="*/ 4 h 4"/>
                  <a:gd name="T12" fmla="*/ 4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0"/>
                    </a:moveTo>
                    <a:lnTo>
                      <a:pt x="4" y="0"/>
                    </a:lnTo>
                    <a:lnTo>
                      <a:pt x="0" y="0"/>
                    </a:lnTo>
                    <a:lnTo>
                      <a:pt x="0" y="4"/>
                    </a:lnTo>
                    <a:lnTo>
                      <a:pt x="4"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3" name="Freeform 96">
                <a:extLst>
                  <a:ext uri="{FF2B5EF4-FFF2-40B4-BE49-F238E27FC236}">
                    <a16:creationId xmlns:a16="http://schemas.microsoft.com/office/drawing/2014/main" id="{8279561D-27A4-46FA-9616-20940F7D4A99}"/>
                  </a:ext>
                </a:extLst>
              </p:cNvPr>
              <p:cNvSpPr>
                <a:spLocks/>
              </p:cNvSpPr>
              <p:nvPr/>
            </p:nvSpPr>
            <p:spPr bwMode="auto">
              <a:xfrm>
                <a:off x="808" y="2395"/>
                <a:ext cx="14" cy="41"/>
              </a:xfrm>
              <a:custGeom>
                <a:avLst/>
                <a:gdLst>
                  <a:gd name="T0" fmla="*/ 12 w 14"/>
                  <a:gd name="T1" fmla="*/ 40 h 41"/>
                  <a:gd name="T2" fmla="*/ 12 w 14"/>
                  <a:gd name="T3" fmla="*/ 41 h 41"/>
                  <a:gd name="T4" fmla="*/ 13 w 14"/>
                  <a:gd name="T5" fmla="*/ 35 h 41"/>
                  <a:gd name="T6" fmla="*/ 13 w 14"/>
                  <a:gd name="T7" fmla="*/ 28 h 41"/>
                  <a:gd name="T8" fmla="*/ 14 w 14"/>
                  <a:gd name="T9" fmla="*/ 21 h 41"/>
                  <a:gd name="T10" fmla="*/ 13 w 14"/>
                  <a:gd name="T11" fmla="*/ 15 h 41"/>
                  <a:gd name="T12" fmla="*/ 12 w 14"/>
                  <a:gd name="T13" fmla="*/ 10 h 41"/>
                  <a:gd name="T14" fmla="*/ 9 w 14"/>
                  <a:gd name="T15" fmla="*/ 5 h 41"/>
                  <a:gd name="T16" fmla="*/ 8 w 14"/>
                  <a:gd name="T17" fmla="*/ 3 h 41"/>
                  <a:gd name="T18" fmla="*/ 6 w 14"/>
                  <a:gd name="T19" fmla="*/ 1 h 41"/>
                  <a:gd name="T20" fmla="*/ 3 w 14"/>
                  <a:gd name="T21" fmla="*/ 0 h 41"/>
                  <a:gd name="T22" fmla="*/ 0 w 14"/>
                  <a:gd name="T23" fmla="*/ 0 h 41"/>
                  <a:gd name="T24" fmla="*/ 0 w 14"/>
                  <a:gd name="T25" fmla="*/ 4 h 41"/>
                  <a:gd name="T26" fmla="*/ 1 w 14"/>
                  <a:gd name="T27" fmla="*/ 5 h 41"/>
                  <a:gd name="T28" fmla="*/ 3 w 14"/>
                  <a:gd name="T29" fmla="*/ 5 h 41"/>
                  <a:gd name="T30" fmla="*/ 5 w 14"/>
                  <a:gd name="T31" fmla="*/ 6 h 41"/>
                  <a:gd name="T32" fmla="*/ 5 w 14"/>
                  <a:gd name="T33" fmla="*/ 7 h 41"/>
                  <a:gd name="T34" fmla="*/ 7 w 14"/>
                  <a:gd name="T35" fmla="*/ 11 h 41"/>
                  <a:gd name="T36" fmla="*/ 8 w 14"/>
                  <a:gd name="T37" fmla="*/ 16 h 41"/>
                  <a:gd name="T38" fmla="*/ 8 w 14"/>
                  <a:gd name="T39" fmla="*/ 21 h 41"/>
                  <a:gd name="T40" fmla="*/ 8 w 14"/>
                  <a:gd name="T41" fmla="*/ 27 h 41"/>
                  <a:gd name="T42" fmla="*/ 8 w 14"/>
                  <a:gd name="T43" fmla="*/ 34 h 41"/>
                  <a:gd name="T44" fmla="*/ 7 w 14"/>
                  <a:gd name="T45" fmla="*/ 40 h 41"/>
                  <a:gd name="T46" fmla="*/ 7 w 14"/>
                  <a:gd name="T47" fmla="*/ 40 h 41"/>
                  <a:gd name="T48" fmla="*/ 12 w 14"/>
                  <a:gd name="T49" fmla="*/ 4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1"/>
                  <a:gd name="T77" fmla="*/ 14 w 14"/>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1">
                    <a:moveTo>
                      <a:pt x="12" y="40"/>
                    </a:moveTo>
                    <a:lnTo>
                      <a:pt x="12" y="41"/>
                    </a:lnTo>
                    <a:lnTo>
                      <a:pt x="13" y="35"/>
                    </a:lnTo>
                    <a:lnTo>
                      <a:pt x="13" y="28"/>
                    </a:lnTo>
                    <a:lnTo>
                      <a:pt x="14" y="21"/>
                    </a:lnTo>
                    <a:lnTo>
                      <a:pt x="13" y="15"/>
                    </a:lnTo>
                    <a:lnTo>
                      <a:pt x="12" y="10"/>
                    </a:lnTo>
                    <a:lnTo>
                      <a:pt x="9" y="5"/>
                    </a:lnTo>
                    <a:lnTo>
                      <a:pt x="8" y="3"/>
                    </a:lnTo>
                    <a:lnTo>
                      <a:pt x="6" y="1"/>
                    </a:lnTo>
                    <a:lnTo>
                      <a:pt x="3" y="0"/>
                    </a:lnTo>
                    <a:lnTo>
                      <a:pt x="0" y="0"/>
                    </a:lnTo>
                    <a:lnTo>
                      <a:pt x="0" y="4"/>
                    </a:lnTo>
                    <a:lnTo>
                      <a:pt x="1" y="5"/>
                    </a:lnTo>
                    <a:lnTo>
                      <a:pt x="3" y="5"/>
                    </a:lnTo>
                    <a:lnTo>
                      <a:pt x="5" y="6"/>
                    </a:lnTo>
                    <a:lnTo>
                      <a:pt x="5" y="7"/>
                    </a:lnTo>
                    <a:lnTo>
                      <a:pt x="7" y="11"/>
                    </a:lnTo>
                    <a:lnTo>
                      <a:pt x="8" y="16"/>
                    </a:lnTo>
                    <a:lnTo>
                      <a:pt x="8" y="21"/>
                    </a:lnTo>
                    <a:lnTo>
                      <a:pt x="8" y="27"/>
                    </a:lnTo>
                    <a:lnTo>
                      <a:pt x="8" y="34"/>
                    </a:lnTo>
                    <a:lnTo>
                      <a:pt x="7" y="40"/>
                    </a:lnTo>
                    <a:lnTo>
                      <a:pt x="12" y="4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4" name="Freeform 97">
                <a:extLst>
                  <a:ext uri="{FF2B5EF4-FFF2-40B4-BE49-F238E27FC236}">
                    <a16:creationId xmlns:a16="http://schemas.microsoft.com/office/drawing/2014/main" id="{54F6C77F-99E1-4E60-9BF0-2BF09391A5F6}"/>
                  </a:ext>
                </a:extLst>
              </p:cNvPr>
              <p:cNvSpPr>
                <a:spLocks/>
              </p:cNvSpPr>
              <p:nvPr/>
            </p:nvSpPr>
            <p:spPr bwMode="auto">
              <a:xfrm>
                <a:off x="815" y="2435"/>
                <a:ext cx="33" cy="328"/>
              </a:xfrm>
              <a:custGeom>
                <a:avLst/>
                <a:gdLst>
                  <a:gd name="T0" fmla="*/ 33 w 33"/>
                  <a:gd name="T1" fmla="*/ 328 h 328"/>
                  <a:gd name="T2" fmla="*/ 33 w 33"/>
                  <a:gd name="T3" fmla="*/ 328 h 328"/>
                  <a:gd name="T4" fmla="*/ 27 w 33"/>
                  <a:gd name="T5" fmla="*/ 296 h 328"/>
                  <a:gd name="T6" fmla="*/ 22 w 33"/>
                  <a:gd name="T7" fmla="*/ 256 h 328"/>
                  <a:gd name="T8" fmla="*/ 16 w 33"/>
                  <a:gd name="T9" fmla="*/ 211 h 328"/>
                  <a:gd name="T10" fmla="*/ 11 w 33"/>
                  <a:gd name="T11" fmla="*/ 164 h 328"/>
                  <a:gd name="T12" fmla="*/ 8 w 33"/>
                  <a:gd name="T13" fmla="*/ 115 h 328"/>
                  <a:gd name="T14" fmla="*/ 6 w 33"/>
                  <a:gd name="T15" fmla="*/ 70 h 328"/>
                  <a:gd name="T16" fmla="*/ 5 w 33"/>
                  <a:gd name="T17" fmla="*/ 31 h 328"/>
                  <a:gd name="T18" fmla="*/ 5 w 33"/>
                  <a:gd name="T19" fmla="*/ 0 h 328"/>
                  <a:gd name="T20" fmla="*/ 0 w 33"/>
                  <a:gd name="T21" fmla="*/ 0 h 328"/>
                  <a:gd name="T22" fmla="*/ 0 w 33"/>
                  <a:gd name="T23" fmla="*/ 31 h 328"/>
                  <a:gd name="T24" fmla="*/ 1 w 33"/>
                  <a:gd name="T25" fmla="*/ 70 h 328"/>
                  <a:gd name="T26" fmla="*/ 3 w 33"/>
                  <a:gd name="T27" fmla="*/ 116 h 328"/>
                  <a:gd name="T28" fmla="*/ 7 w 33"/>
                  <a:gd name="T29" fmla="*/ 164 h 328"/>
                  <a:gd name="T30" fmla="*/ 11 w 33"/>
                  <a:gd name="T31" fmla="*/ 211 h 328"/>
                  <a:gd name="T32" fmla="*/ 17 w 33"/>
                  <a:gd name="T33" fmla="*/ 257 h 328"/>
                  <a:gd name="T34" fmla="*/ 23 w 33"/>
                  <a:gd name="T35" fmla="*/ 297 h 328"/>
                  <a:gd name="T36" fmla="*/ 28 w 33"/>
                  <a:gd name="T37" fmla="*/ 328 h 328"/>
                  <a:gd name="T38" fmla="*/ 28 w 33"/>
                  <a:gd name="T39" fmla="*/ 328 h 328"/>
                  <a:gd name="T40" fmla="*/ 33 w 33"/>
                  <a:gd name="T41" fmla="*/ 328 h 3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328"/>
                  <a:gd name="T65" fmla="*/ 33 w 33"/>
                  <a:gd name="T66" fmla="*/ 328 h 3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328">
                    <a:moveTo>
                      <a:pt x="33" y="328"/>
                    </a:moveTo>
                    <a:lnTo>
                      <a:pt x="33" y="328"/>
                    </a:lnTo>
                    <a:lnTo>
                      <a:pt x="27" y="296"/>
                    </a:lnTo>
                    <a:lnTo>
                      <a:pt x="22" y="256"/>
                    </a:lnTo>
                    <a:lnTo>
                      <a:pt x="16" y="211"/>
                    </a:lnTo>
                    <a:lnTo>
                      <a:pt x="11" y="164"/>
                    </a:lnTo>
                    <a:lnTo>
                      <a:pt x="8" y="115"/>
                    </a:lnTo>
                    <a:lnTo>
                      <a:pt x="6" y="70"/>
                    </a:lnTo>
                    <a:lnTo>
                      <a:pt x="5" y="31"/>
                    </a:lnTo>
                    <a:lnTo>
                      <a:pt x="5" y="0"/>
                    </a:lnTo>
                    <a:lnTo>
                      <a:pt x="0" y="0"/>
                    </a:lnTo>
                    <a:lnTo>
                      <a:pt x="0" y="31"/>
                    </a:lnTo>
                    <a:lnTo>
                      <a:pt x="1" y="70"/>
                    </a:lnTo>
                    <a:lnTo>
                      <a:pt x="3" y="116"/>
                    </a:lnTo>
                    <a:lnTo>
                      <a:pt x="7" y="164"/>
                    </a:lnTo>
                    <a:lnTo>
                      <a:pt x="11" y="211"/>
                    </a:lnTo>
                    <a:lnTo>
                      <a:pt x="17" y="257"/>
                    </a:lnTo>
                    <a:lnTo>
                      <a:pt x="23" y="297"/>
                    </a:lnTo>
                    <a:lnTo>
                      <a:pt x="28" y="328"/>
                    </a:lnTo>
                    <a:lnTo>
                      <a:pt x="33" y="3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5" name="Freeform 98">
                <a:extLst>
                  <a:ext uri="{FF2B5EF4-FFF2-40B4-BE49-F238E27FC236}">
                    <a16:creationId xmlns:a16="http://schemas.microsoft.com/office/drawing/2014/main" id="{D737868E-5CCF-4642-82B9-17955CB0C20E}"/>
                  </a:ext>
                </a:extLst>
              </p:cNvPr>
              <p:cNvSpPr>
                <a:spLocks/>
              </p:cNvSpPr>
              <p:nvPr/>
            </p:nvSpPr>
            <p:spPr bwMode="auto">
              <a:xfrm>
                <a:off x="843" y="2763"/>
                <a:ext cx="8" cy="161"/>
              </a:xfrm>
              <a:custGeom>
                <a:avLst/>
                <a:gdLst>
                  <a:gd name="T0" fmla="*/ 8 w 8"/>
                  <a:gd name="T1" fmla="*/ 160 h 161"/>
                  <a:gd name="T2" fmla="*/ 8 w 8"/>
                  <a:gd name="T3" fmla="*/ 160 h 161"/>
                  <a:gd name="T4" fmla="*/ 6 w 8"/>
                  <a:gd name="T5" fmla="*/ 141 h 161"/>
                  <a:gd name="T6" fmla="*/ 6 w 8"/>
                  <a:gd name="T7" fmla="*/ 121 h 161"/>
                  <a:gd name="T8" fmla="*/ 6 w 8"/>
                  <a:gd name="T9" fmla="*/ 101 h 161"/>
                  <a:gd name="T10" fmla="*/ 7 w 8"/>
                  <a:gd name="T11" fmla="*/ 81 h 161"/>
                  <a:gd name="T12" fmla="*/ 8 w 8"/>
                  <a:gd name="T13" fmla="*/ 62 h 161"/>
                  <a:gd name="T14" fmla="*/ 8 w 8"/>
                  <a:gd name="T15" fmla="*/ 41 h 161"/>
                  <a:gd name="T16" fmla="*/ 8 w 8"/>
                  <a:gd name="T17" fmla="*/ 20 h 161"/>
                  <a:gd name="T18" fmla="*/ 5 w 8"/>
                  <a:gd name="T19" fmla="*/ 0 h 161"/>
                  <a:gd name="T20" fmla="*/ 0 w 8"/>
                  <a:gd name="T21" fmla="*/ 0 h 161"/>
                  <a:gd name="T22" fmla="*/ 3 w 8"/>
                  <a:gd name="T23" fmla="*/ 21 h 161"/>
                  <a:gd name="T24" fmla="*/ 4 w 8"/>
                  <a:gd name="T25" fmla="*/ 41 h 161"/>
                  <a:gd name="T26" fmla="*/ 4 w 8"/>
                  <a:gd name="T27" fmla="*/ 61 h 161"/>
                  <a:gd name="T28" fmla="*/ 3 w 8"/>
                  <a:gd name="T29" fmla="*/ 81 h 161"/>
                  <a:gd name="T30" fmla="*/ 1 w 8"/>
                  <a:gd name="T31" fmla="*/ 101 h 161"/>
                  <a:gd name="T32" fmla="*/ 1 w 8"/>
                  <a:gd name="T33" fmla="*/ 121 h 161"/>
                  <a:gd name="T34" fmla="*/ 1 w 8"/>
                  <a:gd name="T35" fmla="*/ 141 h 161"/>
                  <a:gd name="T36" fmla="*/ 4 w 8"/>
                  <a:gd name="T37" fmla="*/ 161 h 161"/>
                  <a:gd name="T38" fmla="*/ 4 w 8"/>
                  <a:gd name="T39" fmla="*/ 161 h 161"/>
                  <a:gd name="T40" fmla="*/ 8 w 8"/>
                  <a:gd name="T41" fmla="*/ 16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61"/>
                  <a:gd name="T65" fmla="*/ 8 w 8"/>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61">
                    <a:moveTo>
                      <a:pt x="8" y="160"/>
                    </a:moveTo>
                    <a:lnTo>
                      <a:pt x="8" y="160"/>
                    </a:lnTo>
                    <a:lnTo>
                      <a:pt x="6" y="141"/>
                    </a:lnTo>
                    <a:lnTo>
                      <a:pt x="6" y="121"/>
                    </a:lnTo>
                    <a:lnTo>
                      <a:pt x="6" y="101"/>
                    </a:lnTo>
                    <a:lnTo>
                      <a:pt x="7" y="81"/>
                    </a:lnTo>
                    <a:lnTo>
                      <a:pt x="8" y="62"/>
                    </a:lnTo>
                    <a:lnTo>
                      <a:pt x="8" y="41"/>
                    </a:lnTo>
                    <a:lnTo>
                      <a:pt x="8" y="20"/>
                    </a:lnTo>
                    <a:lnTo>
                      <a:pt x="5" y="0"/>
                    </a:lnTo>
                    <a:lnTo>
                      <a:pt x="0" y="0"/>
                    </a:lnTo>
                    <a:lnTo>
                      <a:pt x="3" y="21"/>
                    </a:lnTo>
                    <a:lnTo>
                      <a:pt x="4" y="41"/>
                    </a:lnTo>
                    <a:lnTo>
                      <a:pt x="4" y="61"/>
                    </a:lnTo>
                    <a:lnTo>
                      <a:pt x="3" y="81"/>
                    </a:lnTo>
                    <a:lnTo>
                      <a:pt x="1" y="101"/>
                    </a:lnTo>
                    <a:lnTo>
                      <a:pt x="1" y="121"/>
                    </a:lnTo>
                    <a:lnTo>
                      <a:pt x="1" y="141"/>
                    </a:lnTo>
                    <a:lnTo>
                      <a:pt x="4" y="161"/>
                    </a:lnTo>
                    <a:lnTo>
                      <a:pt x="8"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6" name="Freeform 99">
                <a:extLst>
                  <a:ext uri="{FF2B5EF4-FFF2-40B4-BE49-F238E27FC236}">
                    <a16:creationId xmlns:a16="http://schemas.microsoft.com/office/drawing/2014/main" id="{20998BC9-8881-4D8E-9FCE-45B030BEE6DF}"/>
                  </a:ext>
                </a:extLst>
              </p:cNvPr>
              <p:cNvSpPr>
                <a:spLocks/>
              </p:cNvSpPr>
              <p:nvPr/>
            </p:nvSpPr>
            <p:spPr bwMode="auto">
              <a:xfrm>
                <a:off x="847" y="2923"/>
                <a:ext cx="14" cy="42"/>
              </a:xfrm>
              <a:custGeom>
                <a:avLst/>
                <a:gdLst>
                  <a:gd name="T0" fmla="*/ 14 w 14"/>
                  <a:gd name="T1" fmla="*/ 38 h 42"/>
                  <a:gd name="T2" fmla="*/ 10 w 14"/>
                  <a:gd name="T3" fmla="*/ 37 h 42"/>
                  <a:gd name="T4" fmla="*/ 10 w 14"/>
                  <a:gd name="T5" fmla="*/ 39 h 42"/>
                  <a:gd name="T6" fmla="*/ 10 w 14"/>
                  <a:gd name="T7" fmla="*/ 38 h 42"/>
                  <a:gd name="T8" fmla="*/ 12 w 14"/>
                  <a:gd name="T9" fmla="*/ 39 h 42"/>
                  <a:gd name="T10" fmla="*/ 11 w 14"/>
                  <a:gd name="T11" fmla="*/ 38 h 42"/>
                  <a:gd name="T12" fmla="*/ 10 w 14"/>
                  <a:gd name="T13" fmla="*/ 34 h 42"/>
                  <a:gd name="T14" fmla="*/ 9 w 14"/>
                  <a:gd name="T15" fmla="*/ 28 h 42"/>
                  <a:gd name="T16" fmla="*/ 8 w 14"/>
                  <a:gd name="T17" fmla="*/ 21 h 42"/>
                  <a:gd name="T18" fmla="*/ 6 w 14"/>
                  <a:gd name="T19" fmla="*/ 14 h 42"/>
                  <a:gd name="T20" fmla="*/ 5 w 14"/>
                  <a:gd name="T21" fmla="*/ 7 h 42"/>
                  <a:gd name="T22" fmla="*/ 4 w 14"/>
                  <a:gd name="T23" fmla="*/ 0 h 42"/>
                  <a:gd name="T24" fmla="*/ 0 w 14"/>
                  <a:gd name="T25" fmla="*/ 1 h 42"/>
                  <a:gd name="T26" fmla="*/ 1 w 14"/>
                  <a:gd name="T27" fmla="*/ 7 h 42"/>
                  <a:gd name="T28" fmla="*/ 2 w 14"/>
                  <a:gd name="T29" fmla="*/ 14 h 42"/>
                  <a:gd name="T30" fmla="*/ 3 w 14"/>
                  <a:gd name="T31" fmla="*/ 22 h 42"/>
                  <a:gd name="T32" fmla="*/ 4 w 14"/>
                  <a:gd name="T33" fmla="*/ 29 h 42"/>
                  <a:gd name="T34" fmla="*/ 5 w 14"/>
                  <a:gd name="T35" fmla="*/ 35 h 42"/>
                  <a:gd name="T36" fmla="*/ 8 w 14"/>
                  <a:gd name="T37" fmla="*/ 40 h 42"/>
                  <a:gd name="T38" fmla="*/ 9 w 14"/>
                  <a:gd name="T39" fmla="*/ 41 h 42"/>
                  <a:gd name="T40" fmla="*/ 12 w 14"/>
                  <a:gd name="T41" fmla="*/ 42 h 42"/>
                  <a:gd name="T42" fmla="*/ 13 w 14"/>
                  <a:gd name="T43" fmla="*/ 41 h 42"/>
                  <a:gd name="T44" fmla="*/ 14 w 14"/>
                  <a:gd name="T45" fmla="*/ 38 h 42"/>
                  <a:gd name="T46" fmla="*/ 10 w 14"/>
                  <a:gd name="T47" fmla="*/ 37 h 42"/>
                  <a:gd name="T48" fmla="*/ 14 w 14"/>
                  <a:gd name="T49" fmla="*/ 38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2"/>
                  <a:gd name="T77" fmla="*/ 14 w 14"/>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2">
                    <a:moveTo>
                      <a:pt x="14" y="38"/>
                    </a:moveTo>
                    <a:lnTo>
                      <a:pt x="10" y="37"/>
                    </a:lnTo>
                    <a:lnTo>
                      <a:pt x="10" y="39"/>
                    </a:lnTo>
                    <a:lnTo>
                      <a:pt x="10" y="38"/>
                    </a:lnTo>
                    <a:lnTo>
                      <a:pt x="12" y="39"/>
                    </a:lnTo>
                    <a:lnTo>
                      <a:pt x="11" y="38"/>
                    </a:lnTo>
                    <a:lnTo>
                      <a:pt x="10" y="34"/>
                    </a:lnTo>
                    <a:lnTo>
                      <a:pt x="9" y="28"/>
                    </a:lnTo>
                    <a:lnTo>
                      <a:pt x="8" y="21"/>
                    </a:lnTo>
                    <a:lnTo>
                      <a:pt x="6" y="14"/>
                    </a:lnTo>
                    <a:lnTo>
                      <a:pt x="5" y="7"/>
                    </a:lnTo>
                    <a:lnTo>
                      <a:pt x="4" y="0"/>
                    </a:lnTo>
                    <a:lnTo>
                      <a:pt x="0" y="1"/>
                    </a:lnTo>
                    <a:lnTo>
                      <a:pt x="1" y="7"/>
                    </a:lnTo>
                    <a:lnTo>
                      <a:pt x="2" y="14"/>
                    </a:lnTo>
                    <a:lnTo>
                      <a:pt x="3" y="22"/>
                    </a:lnTo>
                    <a:lnTo>
                      <a:pt x="4" y="29"/>
                    </a:lnTo>
                    <a:lnTo>
                      <a:pt x="5" y="35"/>
                    </a:lnTo>
                    <a:lnTo>
                      <a:pt x="8" y="40"/>
                    </a:lnTo>
                    <a:lnTo>
                      <a:pt x="9" y="41"/>
                    </a:lnTo>
                    <a:lnTo>
                      <a:pt x="12" y="42"/>
                    </a:lnTo>
                    <a:lnTo>
                      <a:pt x="13" y="41"/>
                    </a:lnTo>
                    <a:lnTo>
                      <a:pt x="14" y="38"/>
                    </a:lnTo>
                    <a:lnTo>
                      <a:pt x="10" y="37"/>
                    </a:lnTo>
                    <a:lnTo>
                      <a:pt x="14"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7" name="Freeform 100">
                <a:extLst>
                  <a:ext uri="{FF2B5EF4-FFF2-40B4-BE49-F238E27FC236}">
                    <a16:creationId xmlns:a16="http://schemas.microsoft.com/office/drawing/2014/main" id="{6F8E145B-94D7-4C27-BA3E-E0866550C713}"/>
                  </a:ext>
                </a:extLst>
              </p:cNvPr>
              <p:cNvSpPr>
                <a:spLocks/>
              </p:cNvSpPr>
              <p:nvPr/>
            </p:nvSpPr>
            <p:spPr bwMode="auto">
              <a:xfrm>
                <a:off x="847" y="2960"/>
                <a:ext cx="14" cy="34"/>
              </a:xfrm>
              <a:custGeom>
                <a:avLst/>
                <a:gdLst>
                  <a:gd name="T0" fmla="*/ 3 w 14"/>
                  <a:gd name="T1" fmla="*/ 34 h 34"/>
                  <a:gd name="T2" fmla="*/ 3 w 14"/>
                  <a:gd name="T3" fmla="*/ 34 h 34"/>
                  <a:gd name="T4" fmla="*/ 5 w 14"/>
                  <a:gd name="T5" fmla="*/ 29 h 34"/>
                  <a:gd name="T6" fmla="*/ 8 w 14"/>
                  <a:gd name="T7" fmla="*/ 23 h 34"/>
                  <a:gd name="T8" fmla="*/ 10 w 14"/>
                  <a:gd name="T9" fmla="*/ 17 h 34"/>
                  <a:gd name="T10" fmla="*/ 11 w 14"/>
                  <a:gd name="T11" fmla="*/ 12 h 34"/>
                  <a:gd name="T12" fmla="*/ 12 w 14"/>
                  <a:gd name="T13" fmla="*/ 8 h 34"/>
                  <a:gd name="T14" fmla="*/ 13 w 14"/>
                  <a:gd name="T15" fmla="*/ 4 h 34"/>
                  <a:gd name="T16" fmla="*/ 14 w 14"/>
                  <a:gd name="T17" fmla="*/ 2 h 34"/>
                  <a:gd name="T18" fmla="*/ 14 w 14"/>
                  <a:gd name="T19" fmla="*/ 1 h 34"/>
                  <a:gd name="T20" fmla="*/ 10 w 14"/>
                  <a:gd name="T21" fmla="*/ 0 h 34"/>
                  <a:gd name="T22" fmla="*/ 10 w 14"/>
                  <a:gd name="T23" fmla="*/ 1 h 34"/>
                  <a:gd name="T24" fmla="*/ 9 w 14"/>
                  <a:gd name="T25" fmla="*/ 3 h 34"/>
                  <a:gd name="T26" fmla="*/ 8 w 14"/>
                  <a:gd name="T27" fmla="*/ 7 h 34"/>
                  <a:gd name="T28" fmla="*/ 6 w 14"/>
                  <a:gd name="T29" fmla="*/ 11 h 34"/>
                  <a:gd name="T30" fmla="*/ 5 w 14"/>
                  <a:gd name="T31" fmla="*/ 16 h 34"/>
                  <a:gd name="T32" fmla="*/ 3 w 14"/>
                  <a:gd name="T33" fmla="*/ 22 h 34"/>
                  <a:gd name="T34" fmla="*/ 1 w 14"/>
                  <a:gd name="T35" fmla="*/ 28 h 34"/>
                  <a:gd name="T36" fmla="*/ 0 w 14"/>
                  <a:gd name="T37" fmla="*/ 33 h 34"/>
                  <a:gd name="T38" fmla="*/ 0 w 14"/>
                  <a:gd name="T39" fmla="*/ 33 h 34"/>
                  <a:gd name="T40" fmla="*/ 3 w 14"/>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4"/>
                  <a:gd name="T65" fmla="*/ 14 w 14"/>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4">
                    <a:moveTo>
                      <a:pt x="3" y="34"/>
                    </a:moveTo>
                    <a:lnTo>
                      <a:pt x="3" y="34"/>
                    </a:lnTo>
                    <a:lnTo>
                      <a:pt x="5" y="29"/>
                    </a:lnTo>
                    <a:lnTo>
                      <a:pt x="8" y="23"/>
                    </a:lnTo>
                    <a:lnTo>
                      <a:pt x="10" y="17"/>
                    </a:lnTo>
                    <a:lnTo>
                      <a:pt x="11" y="12"/>
                    </a:lnTo>
                    <a:lnTo>
                      <a:pt x="12" y="8"/>
                    </a:lnTo>
                    <a:lnTo>
                      <a:pt x="13" y="4"/>
                    </a:lnTo>
                    <a:lnTo>
                      <a:pt x="14" y="2"/>
                    </a:lnTo>
                    <a:lnTo>
                      <a:pt x="14" y="1"/>
                    </a:lnTo>
                    <a:lnTo>
                      <a:pt x="10" y="0"/>
                    </a:lnTo>
                    <a:lnTo>
                      <a:pt x="10" y="1"/>
                    </a:lnTo>
                    <a:lnTo>
                      <a:pt x="9" y="3"/>
                    </a:lnTo>
                    <a:lnTo>
                      <a:pt x="8" y="7"/>
                    </a:lnTo>
                    <a:lnTo>
                      <a:pt x="6" y="11"/>
                    </a:lnTo>
                    <a:lnTo>
                      <a:pt x="5" y="16"/>
                    </a:lnTo>
                    <a:lnTo>
                      <a:pt x="3" y="22"/>
                    </a:lnTo>
                    <a:lnTo>
                      <a:pt x="1" y="28"/>
                    </a:lnTo>
                    <a:lnTo>
                      <a:pt x="0" y="33"/>
                    </a:lnTo>
                    <a:lnTo>
                      <a:pt x="3"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8" name="Freeform 101">
                <a:extLst>
                  <a:ext uri="{FF2B5EF4-FFF2-40B4-BE49-F238E27FC236}">
                    <a16:creationId xmlns:a16="http://schemas.microsoft.com/office/drawing/2014/main" id="{090AFCB2-A739-4B81-9B87-A87A2BF635BF}"/>
                  </a:ext>
                </a:extLst>
              </p:cNvPr>
              <p:cNvSpPr>
                <a:spLocks/>
              </p:cNvSpPr>
              <p:nvPr/>
            </p:nvSpPr>
            <p:spPr bwMode="auto">
              <a:xfrm>
                <a:off x="833" y="2993"/>
                <a:ext cx="17" cy="72"/>
              </a:xfrm>
              <a:custGeom>
                <a:avLst/>
                <a:gdLst>
                  <a:gd name="T0" fmla="*/ 5 w 17"/>
                  <a:gd name="T1" fmla="*/ 72 h 72"/>
                  <a:gd name="T2" fmla="*/ 5 w 17"/>
                  <a:gd name="T3" fmla="*/ 72 h 72"/>
                  <a:gd name="T4" fmla="*/ 5 w 17"/>
                  <a:gd name="T5" fmla="*/ 62 h 72"/>
                  <a:gd name="T6" fmla="*/ 6 w 17"/>
                  <a:gd name="T7" fmla="*/ 53 h 72"/>
                  <a:gd name="T8" fmla="*/ 6 w 17"/>
                  <a:gd name="T9" fmla="*/ 44 h 72"/>
                  <a:gd name="T10" fmla="*/ 7 w 17"/>
                  <a:gd name="T11" fmla="*/ 35 h 72"/>
                  <a:gd name="T12" fmla="*/ 9 w 17"/>
                  <a:gd name="T13" fmla="*/ 27 h 72"/>
                  <a:gd name="T14" fmla="*/ 11 w 17"/>
                  <a:gd name="T15" fmla="*/ 18 h 72"/>
                  <a:gd name="T16" fmla="*/ 14 w 17"/>
                  <a:gd name="T17" fmla="*/ 10 h 72"/>
                  <a:gd name="T18" fmla="*/ 17 w 17"/>
                  <a:gd name="T19" fmla="*/ 1 h 72"/>
                  <a:gd name="T20" fmla="*/ 14 w 17"/>
                  <a:gd name="T21" fmla="*/ 0 h 72"/>
                  <a:gd name="T22" fmla="*/ 9 w 17"/>
                  <a:gd name="T23" fmla="*/ 9 h 72"/>
                  <a:gd name="T24" fmla="*/ 7 w 17"/>
                  <a:gd name="T25" fmla="*/ 17 h 72"/>
                  <a:gd name="T26" fmla="*/ 5 w 17"/>
                  <a:gd name="T27" fmla="*/ 26 h 72"/>
                  <a:gd name="T28" fmla="*/ 2 w 17"/>
                  <a:gd name="T29" fmla="*/ 34 h 72"/>
                  <a:gd name="T30" fmla="*/ 1 w 17"/>
                  <a:gd name="T31" fmla="*/ 44 h 72"/>
                  <a:gd name="T32" fmla="*/ 0 w 17"/>
                  <a:gd name="T33" fmla="*/ 53 h 72"/>
                  <a:gd name="T34" fmla="*/ 0 w 17"/>
                  <a:gd name="T35" fmla="*/ 62 h 72"/>
                  <a:gd name="T36" fmla="*/ 0 w 17"/>
                  <a:gd name="T37" fmla="*/ 72 h 72"/>
                  <a:gd name="T38" fmla="*/ 0 w 17"/>
                  <a:gd name="T39" fmla="*/ 72 h 72"/>
                  <a:gd name="T40" fmla="*/ 5 w 17"/>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5" y="72"/>
                    </a:moveTo>
                    <a:lnTo>
                      <a:pt x="5" y="72"/>
                    </a:lnTo>
                    <a:lnTo>
                      <a:pt x="5" y="62"/>
                    </a:lnTo>
                    <a:lnTo>
                      <a:pt x="6" y="53"/>
                    </a:lnTo>
                    <a:lnTo>
                      <a:pt x="6" y="44"/>
                    </a:lnTo>
                    <a:lnTo>
                      <a:pt x="7" y="35"/>
                    </a:lnTo>
                    <a:lnTo>
                      <a:pt x="9" y="27"/>
                    </a:lnTo>
                    <a:lnTo>
                      <a:pt x="11" y="18"/>
                    </a:lnTo>
                    <a:lnTo>
                      <a:pt x="14" y="10"/>
                    </a:lnTo>
                    <a:lnTo>
                      <a:pt x="17" y="1"/>
                    </a:lnTo>
                    <a:lnTo>
                      <a:pt x="14" y="0"/>
                    </a:lnTo>
                    <a:lnTo>
                      <a:pt x="9" y="9"/>
                    </a:lnTo>
                    <a:lnTo>
                      <a:pt x="7" y="17"/>
                    </a:lnTo>
                    <a:lnTo>
                      <a:pt x="5" y="26"/>
                    </a:lnTo>
                    <a:lnTo>
                      <a:pt x="2" y="34"/>
                    </a:lnTo>
                    <a:lnTo>
                      <a:pt x="1" y="44"/>
                    </a:lnTo>
                    <a:lnTo>
                      <a:pt x="0" y="53"/>
                    </a:lnTo>
                    <a:lnTo>
                      <a:pt x="0" y="62"/>
                    </a:lnTo>
                    <a:lnTo>
                      <a:pt x="0" y="72"/>
                    </a:lnTo>
                    <a:lnTo>
                      <a:pt x="5"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49" name="Freeform 102">
                <a:extLst>
                  <a:ext uri="{FF2B5EF4-FFF2-40B4-BE49-F238E27FC236}">
                    <a16:creationId xmlns:a16="http://schemas.microsoft.com/office/drawing/2014/main" id="{ED06DBEB-0889-48D2-863F-5EDB6F4E12F4}"/>
                  </a:ext>
                </a:extLst>
              </p:cNvPr>
              <p:cNvSpPr>
                <a:spLocks/>
              </p:cNvSpPr>
              <p:nvPr/>
            </p:nvSpPr>
            <p:spPr bwMode="auto">
              <a:xfrm>
                <a:off x="833" y="3065"/>
                <a:ext cx="22" cy="265"/>
              </a:xfrm>
              <a:custGeom>
                <a:avLst/>
                <a:gdLst>
                  <a:gd name="T0" fmla="*/ 22 w 22"/>
                  <a:gd name="T1" fmla="*/ 264 h 265"/>
                  <a:gd name="T2" fmla="*/ 22 w 22"/>
                  <a:gd name="T3" fmla="*/ 264 h 265"/>
                  <a:gd name="T4" fmla="*/ 18 w 22"/>
                  <a:gd name="T5" fmla="*/ 237 h 265"/>
                  <a:gd name="T6" fmla="*/ 16 w 22"/>
                  <a:gd name="T7" fmla="*/ 206 h 265"/>
                  <a:gd name="T8" fmla="*/ 13 w 22"/>
                  <a:gd name="T9" fmla="*/ 170 h 265"/>
                  <a:gd name="T10" fmla="*/ 10 w 22"/>
                  <a:gd name="T11" fmla="*/ 133 h 265"/>
                  <a:gd name="T12" fmla="*/ 9 w 22"/>
                  <a:gd name="T13" fmla="*/ 97 h 265"/>
                  <a:gd name="T14" fmla="*/ 7 w 22"/>
                  <a:gd name="T15" fmla="*/ 60 h 265"/>
                  <a:gd name="T16" fmla="*/ 6 w 22"/>
                  <a:gd name="T17" fmla="*/ 28 h 265"/>
                  <a:gd name="T18" fmla="*/ 5 w 22"/>
                  <a:gd name="T19" fmla="*/ 0 h 265"/>
                  <a:gd name="T20" fmla="*/ 0 w 22"/>
                  <a:gd name="T21" fmla="*/ 0 h 265"/>
                  <a:gd name="T22" fmla="*/ 1 w 22"/>
                  <a:gd name="T23" fmla="*/ 28 h 265"/>
                  <a:gd name="T24" fmla="*/ 2 w 22"/>
                  <a:gd name="T25" fmla="*/ 61 h 265"/>
                  <a:gd name="T26" fmla="*/ 4 w 22"/>
                  <a:gd name="T27" fmla="*/ 97 h 265"/>
                  <a:gd name="T28" fmla="*/ 6 w 22"/>
                  <a:gd name="T29" fmla="*/ 133 h 265"/>
                  <a:gd name="T30" fmla="*/ 8 w 22"/>
                  <a:gd name="T31" fmla="*/ 171 h 265"/>
                  <a:gd name="T32" fmla="*/ 10 w 22"/>
                  <a:gd name="T33" fmla="*/ 206 h 265"/>
                  <a:gd name="T34" fmla="*/ 14 w 22"/>
                  <a:gd name="T35" fmla="*/ 238 h 265"/>
                  <a:gd name="T36" fmla="*/ 17 w 22"/>
                  <a:gd name="T37" fmla="*/ 265 h 265"/>
                  <a:gd name="T38" fmla="*/ 17 w 22"/>
                  <a:gd name="T39" fmla="*/ 265 h 265"/>
                  <a:gd name="T40" fmla="*/ 22 w 22"/>
                  <a:gd name="T41" fmla="*/ 264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65"/>
                  <a:gd name="T65" fmla="*/ 22 w 22"/>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65">
                    <a:moveTo>
                      <a:pt x="22" y="264"/>
                    </a:moveTo>
                    <a:lnTo>
                      <a:pt x="22" y="264"/>
                    </a:lnTo>
                    <a:lnTo>
                      <a:pt x="18" y="237"/>
                    </a:lnTo>
                    <a:lnTo>
                      <a:pt x="16" y="206"/>
                    </a:lnTo>
                    <a:lnTo>
                      <a:pt x="13" y="170"/>
                    </a:lnTo>
                    <a:lnTo>
                      <a:pt x="10" y="133"/>
                    </a:lnTo>
                    <a:lnTo>
                      <a:pt x="9" y="97"/>
                    </a:lnTo>
                    <a:lnTo>
                      <a:pt x="7" y="60"/>
                    </a:lnTo>
                    <a:lnTo>
                      <a:pt x="6" y="28"/>
                    </a:lnTo>
                    <a:lnTo>
                      <a:pt x="5" y="0"/>
                    </a:lnTo>
                    <a:lnTo>
                      <a:pt x="0" y="0"/>
                    </a:lnTo>
                    <a:lnTo>
                      <a:pt x="1" y="28"/>
                    </a:lnTo>
                    <a:lnTo>
                      <a:pt x="2" y="61"/>
                    </a:lnTo>
                    <a:lnTo>
                      <a:pt x="4" y="97"/>
                    </a:lnTo>
                    <a:lnTo>
                      <a:pt x="6" y="133"/>
                    </a:lnTo>
                    <a:lnTo>
                      <a:pt x="8" y="171"/>
                    </a:lnTo>
                    <a:lnTo>
                      <a:pt x="10" y="206"/>
                    </a:lnTo>
                    <a:lnTo>
                      <a:pt x="14" y="238"/>
                    </a:lnTo>
                    <a:lnTo>
                      <a:pt x="17" y="265"/>
                    </a:lnTo>
                    <a:lnTo>
                      <a:pt x="22" y="2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0" name="Freeform 103">
                <a:extLst>
                  <a:ext uri="{FF2B5EF4-FFF2-40B4-BE49-F238E27FC236}">
                    <a16:creationId xmlns:a16="http://schemas.microsoft.com/office/drawing/2014/main" id="{FFCFDA26-4592-4C39-9082-69A6DF4084E4}"/>
                  </a:ext>
                </a:extLst>
              </p:cNvPr>
              <p:cNvSpPr>
                <a:spLocks/>
              </p:cNvSpPr>
              <p:nvPr/>
            </p:nvSpPr>
            <p:spPr bwMode="auto">
              <a:xfrm>
                <a:off x="850" y="3329"/>
                <a:ext cx="18" cy="175"/>
              </a:xfrm>
              <a:custGeom>
                <a:avLst/>
                <a:gdLst>
                  <a:gd name="T0" fmla="*/ 17 w 18"/>
                  <a:gd name="T1" fmla="*/ 175 h 175"/>
                  <a:gd name="T2" fmla="*/ 17 w 18"/>
                  <a:gd name="T3" fmla="*/ 175 h 175"/>
                  <a:gd name="T4" fmla="*/ 18 w 18"/>
                  <a:gd name="T5" fmla="*/ 154 h 175"/>
                  <a:gd name="T6" fmla="*/ 18 w 18"/>
                  <a:gd name="T7" fmla="*/ 131 h 175"/>
                  <a:gd name="T8" fmla="*/ 18 w 18"/>
                  <a:gd name="T9" fmla="*/ 109 h 175"/>
                  <a:gd name="T10" fmla="*/ 16 w 18"/>
                  <a:gd name="T11" fmla="*/ 87 h 175"/>
                  <a:gd name="T12" fmla="*/ 14 w 18"/>
                  <a:gd name="T13" fmla="*/ 65 h 175"/>
                  <a:gd name="T14" fmla="*/ 11 w 18"/>
                  <a:gd name="T15" fmla="*/ 43 h 175"/>
                  <a:gd name="T16" fmla="*/ 8 w 18"/>
                  <a:gd name="T17" fmla="*/ 21 h 175"/>
                  <a:gd name="T18" fmla="*/ 5 w 18"/>
                  <a:gd name="T19" fmla="*/ 0 h 175"/>
                  <a:gd name="T20" fmla="*/ 0 w 18"/>
                  <a:gd name="T21" fmla="*/ 1 h 175"/>
                  <a:gd name="T22" fmla="*/ 3 w 18"/>
                  <a:gd name="T23" fmla="*/ 22 h 175"/>
                  <a:gd name="T24" fmla="*/ 7 w 18"/>
                  <a:gd name="T25" fmla="*/ 44 h 175"/>
                  <a:gd name="T26" fmla="*/ 9 w 18"/>
                  <a:gd name="T27" fmla="*/ 65 h 175"/>
                  <a:gd name="T28" fmla="*/ 11 w 18"/>
                  <a:gd name="T29" fmla="*/ 87 h 175"/>
                  <a:gd name="T30" fmla="*/ 12 w 18"/>
                  <a:gd name="T31" fmla="*/ 110 h 175"/>
                  <a:gd name="T32" fmla="*/ 14 w 18"/>
                  <a:gd name="T33" fmla="*/ 131 h 175"/>
                  <a:gd name="T34" fmla="*/ 14 w 18"/>
                  <a:gd name="T35" fmla="*/ 153 h 175"/>
                  <a:gd name="T36" fmla="*/ 11 w 18"/>
                  <a:gd name="T37" fmla="*/ 174 h 175"/>
                  <a:gd name="T38" fmla="*/ 11 w 18"/>
                  <a:gd name="T39" fmla="*/ 174 h 175"/>
                  <a:gd name="T40" fmla="*/ 17 w 18"/>
                  <a:gd name="T41" fmla="*/ 175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175"/>
                  <a:gd name="T65" fmla="*/ 18 w 18"/>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175">
                    <a:moveTo>
                      <a:pt x="17" y="175"/>
                    </a:moveTo>
                    <a:lnTo>
                      <a:pt x="17" y="175"/>
                    </a:lnTo>
                    <a:lnTo>
                      <a:pt x="18" y="154"/>
                    </a:lnTo>
                    <a:lnTo>
                      <a:pt x="18" y="131"/>
                    </a:lnTo>
                    <a:lnTo>
                      <a:pt x="18" y="109"/>
                    </a:lnTo>
                    <a:lnTo>
                      <a:pt x="16" y="87"/>
                    </a:lnTo>
                    <a:lnTo>
                      <a:pt x="14" y="65"/>
                    </a:lnTo>
                    <a:lnTo>
                      <a:pt x="11" y="43"/>
                    </a:lnTo>
                    <a:lnTo>
                      <a:pt x="8" y="21"/>
                    </a:lnTo>
                    <a:lnTo>
                      <a:pt x="5" y="0"/>
                    </a:lnTo>
                    <a:lnTo>
                      <a:pt x="0" y="1"/>
                    </a:lnTo>
                    <a:lnTo>
                      <a:pt x="3" y="22"/>
                    </a:lnTo>
                    <a:lnTo>
                      <a:pt x="7" y="44"/>
                    </a:lnTo>
                    <a:lnTo>
                      <a:pt x="9" y="65"/>
                    </a:lnTo>
                    <a:lnTo>
                      <a:pt x="11" y="87"/>
                    </a:lnTo>
                    <a:lnTo>
                      <a:pt x="12" y="110"/>
                    </a:lnTo>
                    <a:lnTo>
                      <a:pt x="14" y="131"/>
                    </a:lnTo>
                    <a:lnTo>
                      <a:pt x="14" y="153"/>
                    </a:lnTo>
                    <a:lnTo>
                      <a:pt x="11" y="174"/>
                    </a:lnTo>
                    <a:lnTo>
                      <a:pt x="17" y="1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1" name="Freeform 104">
                <a:extLst>
                  <a:ext uri="{FF2B5EF4-FFF2-40B4-BE49-F238E27FC236}">
                    <a16:creationId xmlns:a16="http://schemas.microsoft.com/office/drawing/2014/main" id="{ACB3C87E-AFD4-40D6-B4E4-9BC04F4269EF}"/>
                  </a:ext>
                </a:extLst>
              </p:cNvPr>
              <p:cNvSpPr>
                <a:spLocks/>
              </p:cNvSpPr>
              <p:nvPr/>
            </p:nvSpPr>
            <p:spPr bwMode="auto">
              <a:xfrm>
                <a:off x="855" y="3503"/>
                <a:ext cx="12" cy="80"/>
              </a:xfrm>
              <a:custGeom>
                <a:avLst/>
                <a:gdLst>
                  <a:gd name="T0" fmla="*/ 4 w 12"/>
                  <a:gd name="T1" fmla="*/ 80 h 80"/>
                  <a:gd name="T2" fmla="*/ 4 w 12"/>
                  <a:gd name="T3" fmla="*/ 80 h 80"/>
                  <a:gd name="T4" fmla="*/ 6 w 12"/>
                  <a:gd name="T5" fmla="*/ 70 h 80"/>
                  <a:gd name="T6" fmla="*/ 9 w 12"/>
                  <a:gd name="T7" fmla="*/ 60 h 80"/>
                  <a:gd name="T8" fmla="*/ 9 w 12"/>
                  <a:gd name="T9" fmla="*/ 50 h 80"/>
                  <a:gd name="T10" fmla="*/ 10 w 12"/>
                  <a:gd name="T11" fmla="*/ 41 h 80"/>
                  <a:gd name="T12" fmla="*/ 10 w 12"/>
                  <a:gd name="T13" fmla="*/ 31 h 80"/>
                  <a:gd name="T14" fmla="*/ 10 w 12"/>
                  <a:gd name="T15" fmla="*/ 21 h 80"/>
                  <a:gd name="T16" fmla="*/ 11 w 12"/>
                  <a:gd name="T17" fmla="*/ 11 h 80"/>
                  <a:gd name="T18" fmla="*/ 12 w 12"/>
                  <a:gd name="T19" fmla="*/ 1 h 80"/>
                  <a:gd name="T20" fmla="*/ 6 w 12"/>
                  <a:gd name="T21" fmla="*/ 0 h 80"/>
                  <a:gd name="T22" fmla="*/ 6 w 12"/>
                  <a:gd name="T23" fmla="*/ 11 h 80"/>
                  <a:gd name="T24" fmla="*/ 5 w 12"/>
                  <a:gd name="T25" fmla="*/ 21 h 80"/>
                  <a:gd name="T26" fmla="*/ 5 w 12"/>
                  <a:gd name="T27" fmla="*/ 30 h 80"/>
                  <a:gd name="T28" fmla="*/ 5 w 12"/>
                  <a:gd name="T29" fmla="*/ 41 h 80"/>
                  <a:gd name="T30" fmla="*/ 4 w 12"/>
                  <a:gd name="T31" fmla="*/ 50 h 80"/>
                  <a:gd name="T32" fmla="*/ 3 w 12"/>
                  <a:gd name="T33" fmla="*/ 59 h 80"/>
                  <a:gd name="T34" fmla="*/ 2 w 12"/>
                  <a:gd name="T35" fmla="*/ 69 h 80"/>
                  <a:gd name="T36" fmla="*/ 0 w 12"/>
                  <a:gd name="T37" fmla="*/ 80 h 80"/>
                  <a:gd name="T38" fmla="*/ 0 w 12"/>
                  <a:gd name="T39" fmla="*/ 80 h 80"/>
                  <a:gd name="T40" fmla="*/ 4 w 12"/>
                  <a:gd name="T41" fmla="*/ 8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80"/>
                  <a:gd name="T65" fmla="*/ 12 w 12"/>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80">
                    <a:moveTo>
                      <a:pt x="4" y="80"/>
                    </a:moveTo>
                    <a:lnTo>
                      <a:pt x="4" y="80"/>
                    </a:lnTo>
                    <a:lnTo>
                      <a:pt x="6" y="70"/>
                    </a:lnTo>
                    <a:lnTo>
                      <a:pt x="9" y="60"/>
                    </a:lnTo>
                    <a:lnTo>
                      <a:pt x="9" y="50"/>
                    </a:lnTo>
                    <a:lnTo>
                      <a:pt x="10" y="41"/>
                    </a:lnTo>
                    <a:lnTo>
                      <a:pt x="10" y="31"/>
                    </a:lnTo>
                    <a:lnTo>
                      <a:pt x="10" y="21"/>
                    </a:lnTo>
                    <a:lnTo>
                      <a:pt x="11" y="11"/>
                    </a:lnTo>
                    <a:lnTo>
                      <a:pt x="12" y="1"/>
                    </a:lnTo>
                    <a:lnTo>
                      <a:pt x="6" y="0"/>
                    </a:lnTo>
                    <a:lnTo>
                      <a:pt x="6" y="11"/>
                    </a:lnTo>
                    <a:lnTo>
                      <a:pt x="5" y="21"/>
                    </a:lnTo>
                    <a:lnTo>
                      <a:pt x="5" y="30"/>
                    </a:lnTo>
                    <a:lnTo>
                      <a:pt x="5" y="41"/>
                    </a:lnTo>
                    <a:lnTo>
                      <a:pt x="4" y="50"/>
                    </a:lnTo>
                    <a:lnTo>
                      <a:pt x="3" y="59"/>
                    </a:lnTo>
                    <a:lnTo>
                      <a:pt x="2" y="69"/>
                    </a:lnTo>
                    <a:lnTo>
                      <a:pt x="0" y="80"/>
                    </a:lnTo>
                    <a:lnTo>
                      <a:pt x="4" y="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2" name="Freeform 105">
                <a:extLst>
                  <a:ext uri="{FF2B5EF4-FFF2-40B4-BE49-F238E27FC236}">
                    <a16:creationId xmlns:a16="http://schemas.microsoft.com/office/drawing/2014/main" id="{002FA6EF-F554-4508-AB46-C3DE7F3A51C5}"/>
                  </a:ext>
                </a:extLst>
              </p:cNvPr>
              <p:cNvSpPr>
                <a:spLocks/>
              </p:cNvSpPr>
              <p:nvPr/>
            </p:nvSpPr>
            <p:spPr bwMode="auto">
              <a:xfrm>
                <a:off x="853" y="3583"/>
                <a:ext cx="12" cy="74"/>
              </a:xfrm>
              <a:custGeom>
                <a:avLst/>
                <a:gdLst>
                  <a:gd name="T0" fmla="*/ 9 w 12"/>
                  <a:gd name="T1" fmla="*/ 74 h 74"/>
                  <a:gd name="T2" fmla="*/ 9 w 12"/>
                  <a:gd name="T3" fmla="*/ 74 h 74"/>
                  <a:gd name="T4" fmla="*/ 12 w 12"/>
                  <a:gd name="T5" fmla="*/ 65 h 74"/>
                  <a:gd name="T6" fmla="*/ 12 w 12"/>
                  <a:gd name="T7" fmla="*/ 56 h 74"/>
                  <a:gd name="T8" fmla="*/ 11 w 12"/>
                  <a:gd name="T9" fmla="*/ 47 h 74"/>
                  <a:gd name="T10" fmla="*/ 9 w 12"/>
                  <a:gd name="T11" fmla="*/ 37 h 74"/>
                  <a:gd name="T12" fmla="*/ 7 w 12"/>
                  <a:gd name="T13" fmla="*/ 28 h 74"/>
                  <a:gd name="T14" fmla="*/ 6 w 12"/>
                  <a:gd name="T15" fmla="*/ 19 h 74"/>
                  <a:gd name="T16" fmla="*/ 5 w 12"/>
                  <a:gd name="T17" fmla="*/ 10 h 74"/>
                  <a:gd name="T18" fmla="*/ 6 w 12"/>
                  <a:gd name="T19" fmla="*/ 0 h 74"/>
                  <a:gd name="T20" fmla="*/ 2 w 12"/>
                  <a:gd name="T21" fmla="*/ 0 h 74"/>
                  <a:gd name="T22" fmla="*/ 0 w 12"/>
                  <a:gd name="T23" fmla="*/ 10 h 74"/>
                  <a:gd name="T24" fmla="*/ 2 w 12"/>
                  <a:gd name="T25" fmla="*/ 19 h 74"/>
                  <a:gd name="T26" fmla="*/ 3 w 12"/>
                  <a:gd name="T27" fmla="*/ 29 h 74"/>
                  <a:gd name="T28" fmla="*/ 5 w 12"/>
                  <a:gd name="T29" fmla="*/ 38 h 74"/>
                  <a:gd name="T30" fmla="*/ 6 w 12"/>
                  <a:gd name="T31" fmla="*/ 47 h 74"/>
                  <a:gd name="T32" fmla="*/ 7 w 12"/>
                  <a:gd name="T33" fmla="*/ 56 h 74"/>
                  <a:gd name="T34" fmla="*/ 7 w 12"/>
                  <a:gd name="T35" fmla="*/ 65 h 74"/>
                  <a:gd name="T36" fmla="*/ 5 w 12"/>
                  <a:gd name="T37" fmla="*/ 72 h 74"/>
                  <a:gd name="T38" fmla="*/ 5 w 12"/>
                  <a:gd name="T39" fmla="*/ 72 h 74"/>
                  <a:gd name="T40" fmla="*/ 9 w 12"/>
                  <a:gd name="T41" fmla="*/ 74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9" y="74"/>
                    </a:moveTo>
                    <a:lnTo>
                      <a:pt x="9" y="74"/>
                    </a:lnTo>
                    <a:lnTo>
                      <a:pt x="12" y="65"/>
                    </a:lnTo>
                    <a:lnTo>
                      <a:pt x="12" y="56"/>
                    </a:lnTo>
                    <a:lnTo>
                      <a:pt x="11" y="47"/>
                    </a:lnTo>
                    <a:lnTo>
                      <a:pt x="9" y="37"/>
                    </a:lnTo>
                    <a:lnTo>
                      <a:pt x="7" y="28"/>
                    </a:lnTo>
                    <a:lnTo>
                      <a:pt x="6" y="19"/>
                    </a:lnTo>
                    <a:lnTo>
                      <a:pt x="5" y="10"/>
                    </a:lnTo>
                    <a:lnTo>
                      <a:pt x="6" y="0"/>
                    </a:lnTo>
                    <a:lnTo>
                      <a:pt x="2" y="0"/>
                    </a:lnTo>
                    <a:lnTo>
                      <a:pt x="0" y="10"/>
                    </a:lnTo>
                    <a:lnTo>
                      <a:pt x="2" y="19"/>
                    </a:lnTo>
                    <a:lnTo>
                      <a:pt x="3" y="29"/>
                    </a:lnTo>
                    <a:lnTo>
                      <a:pt x="5" y="38"/>
                    </a:lnTo>
                    <a:lnTo>
                      <a:pt x="6" y="47"/>
                    </a:lnTo>
                    <a:lnTo>
                      <a:pt x="7" y="56"/>
                    </a:lnTo>
                    <a:lnTo>
                      <a:pt x="7" y="65"/>
                    </a:lnTo>
                    <a:lnTo>
                      <a:pt x="5" y="72"/>
                    </a:lnTo>
                    <a:lnTo>
                      <a:pt x="9" y="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3" name="Freeform 106">
                <a:extLst>
                  <a:ext uri="{FF2B5EF4-FFF2-40B4-BE49-F238E27FC236}">
                    <a16:creationId xmlns:a16="http://schemas.microsoft.com/office/drawing/2014/main" id="{A138CDB5-8D20-4936-AD91-8B77212BEBCF}"/>
                  </a:ext>
                </a:extLst>
              </p:cNvPr>
              <p:cNvSpPr>
                <a:spLocks/>
              </p:cNvSpPr>
              <p:nvPr/>
            </p:nvSpPr>
            <p:spPr bwMode="auto">
              <a:xfrm>
                <a:off x="837" y="3655"/>
                <a:ext cx="25" cy="88"/>
              </a:xfrm>
              <a:custGeom>
                <a:avLst/>
                <a:gdLst>
                  <a:gd name="T0" fmla="*/ 4 w 25"/>
                  <a:gd name="T1" fmla="*/ 88 h 88"/>
                  <a:gd name="T2" fmla="*/ 4 w 25"/>
                  <a:gd name="T3" fmla="*/ 88 h 88"/>
                  <a:gd name="T4" fmla="*/ 6 w 25"/>
                  <a:gd name="T5" fmla="*/ 77 h 88"/>
                  <a:gd name="T6" fmla="*/ 9 w 25"/>
                  <a:gd name="T7" fmla="*/ 67 h 88"/>
                  <a:gd name="T8" fmla="*/ 10 w 25"/>
                  <a:gd name="T9" fmla="*/ 56 h 88"/>
                  <a:gd name="T10" fmla="*/ 12 w 25"/>
                  <a:gd name="T11" fmla="*/ 44 h 88"/>
                  <a:gd name="T12" fmla="*/ 15 w 25"/>
                  <a:gd name="T13" fmla="*/ 34 h 88"/>
                  <a:gd name="T14" fmla="*/ 18 w 25"/>
                  <a:gd name="T15" fmla="*/ 23 h 88"/>
                  <a:gd name="T16" fmla="*/ 21 w 25"/>
                  <a:gd name="T17" fmla="*/ 13 h 88"/>
                  <a:gd name="T18" fmla="*/ 25 w 25"/>
                  <a:gd name="T19" fmla="*/ 2 h 88"/>
                  <a:gd name="T20" fmla="*/ 21 w 25"/>
                  <a:gd name="T21" fmla="*/ 0 h 88"/>
                  <a:gd name="T22" fmla="*/ 16 w 25"/>
                  <a:gd name="T23" fmla="*/ 11 h 88"/>
                  <a:gd name="T24" fmla="*/ 13 w 25"/>
                  <a:gd name="T25" fmla="*/ 22 h 88"/>
                  <a:gd name="T26" fmla="*/ 11 w 25"/>
                  <a:gd name="T27" fmla="*/ 33 h 88"/>
                  <a:gd name="T28" fmla="*/ 7 w 25"/>
                  <a:gd name="T29" fmla="*/ 43 h 88"/>
                  <a:gd name="T30" fmla="*/ 5 w 25"/>
                  <a:gd name="T31" fmla="*/ 55 h 88"/>
                  <a:gd name="T32" fmla="*/ 3 w 25"/>
                  <a:gd name="T33" fmla="*/ 66 h 88"/>
                  <a:gd name="T34" fmla="*/ 2 w 25"/>
                  <a:gd name="T35" fmla="*/ 77 h 88"/>
                  <a:gd name="T36" fmla="*/ 0 w 25"/>
                  <a:gd name="T37" fmla="*/ 87 h 88"/>
                  <a:gd name="T38" fmla="*/ 0 w 25"/>
                  <a:gd name="T39" fmla="*/ 87 h 88"/>
                  <a:gd name="T40" fmla="*/ 4 w 25"/>
                  <a:gd name="T41" fmla="*/ 88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8"/>
                  <a:gd name="T65" fmla="*/ 25 w 25"/>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8">
                    <a:moveTo>
                      <a:pt x="4" y="88"/>
                    </a:moveTo>
                    <a:lnTo>
                      <a:pt x="4" y="88"/>
                    </a:lnTo>
                    <a:lnTo>
                      <a:pt x="6" y="77"/>
                    </a:lnTo>
                    <a:lnTo>
                      <a:pt x="9" y="67"/>
                    </a:lnTo>
                    <a:lnTo>
                      <a:pt x="10" y="56"/>
                    </a:lnTo>
                    <a:lnTo>
                      <a:pt x="12" y="44"/>
                    </a:lnTo>
                    <a:lnTo>
                      <a:pt x="15" y="34"/>
                    </a:lnTo>
                    <a:lnTo>
                      <a:pt x="18" y="23"/>
                    </a:lnTo>
                    <a:lnTo>
                      <a:pt x="21" y="13"/>
                    </a:lnTo>
                    <a:lnTo>
                      <a:pt x="25" y="2"/>
                    </a:lnTo>
                    <a:lnTo>
                      <a:pt x="21" y="0"/>
                    </a:lnTo>
                    <a:lnTo>
                      <a:pt x="16" y="11"/>
                    </a:lnTo>
                    <a:lnTo>
                      <a:pt x="13" y="22"/>
                    </a:lnTo>
                    <a:lnTo>
                      <a:pt x="11" y="33"/>
                    </a:lnTo>
                    <a:lnTo>
                      <a:pt x="7" y="43"/>
                    </a:lnTo>
                    <a:lnTo>
                      <a:pt x="5" y="55"/>
                    </a:lnTo>
                    <a:lnTo>
                      <a:pt x="3" y="66"/>
                    </a:lnTo>
                    <a:lnTo>
                      <a:pt x="2" y="77"/>
                    </a:lnTo>
                    <a:lnTo>
                      <a:pt x="0" y="87"/>
                    </a:lnTo>
                    <a:lnTo>
                      <a:pt x="4"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4" name="Freeform 107">
                <a:extLst>
                  <a:ext uri="{FF2B5EF4-FFF2-40B4-BE49-F238E27FC236}">
                    <a16:creationId xmlns:a16="http://schemas.microsoft.com/office/drawing/2014/main" id="{B87AED7A-7680-40B0-B4EA-7583ED54874F}"/>
                  </a:ext>
                </a:extLst>
              </p:cNvPr>
              <p:cNvSpPr>
                <a:spLocks/>
              </p:cNvSpPr>
              <p:nvPr/>
            </p:nvSpPr>
            <p:spPr bwMode="auto">
              <a:xfrm>
                <a:off x="835" y="3742"/>
                <a:ext cx="15" cy="28"/>
              </a:xfrm>
              <a:custGeom>
                <a:avLst/>
                <a:gdLst>
                  <a:gd name="T0" fmla="*/ 15 w 15"/>
                  <a:gd name="T1" fmla="*/ 25 h 28"/>
                  <a:gd name="T2" fmla="*/ 15 w 15"/>
                  <a:gd name="T3" fmla="*/ 25 h 28"/>
                  <a:gd name="T4" fmla="*/ 13 w 15"/>
                  <a:gd name="T5" fmla="*/ 23 h 28"/>
                  <a:gd name="T6" fmla="*/ 11 w 15"/>
                  <a:gd name="T7" fmla="*/ 21 h 28"/>
                  <a:gd name="T8" fmla="*/ 9 w 15"/>
                  <a:gd name="T9" fmla="*/ 18 h 28"/>
                  <a:gd name="T10" fmla="*/ 7 w 15"/>
                  <a:gd name="T11" fmla="*/ 15 h 28"/>
                  <a:gd name="T12" fmla="*/ 6 w 15"/>
                  <a:gd name="T13" fmla="*/ 11 h 28"/>
                  <a:gd name="T14" fmla="*/ 6 w 15"/>
                  <a:gd name="T15" fmla="*/ 8 h 28"/>
                  <a:gd name="T16" fmla="*/ 5 w 15"/>
                  <a:gd name="T17" fmla="*/ 4 h 28"/>
                  <a:gd name="T18" fmla="*/ 6 w 15"/>
                  <a:gd name="T19" fmla="*/ 1 h 28"/>
                  <a:gd name="T20" fmla="*/ 2 w 15"/>
                  <a:gd name="T21" fmla="*/ 0 h 28"/>
                  <a:gd name="T22" fmla="*/ 0 w 15"/>
                  <a:gd name="T23" fmla="*/ 4 h 28"/>
                  <a:gd name="T24" fmla="*/ 2 w 15"/>
                  <a:gd name="T25" fmla="*/ 8 h 28"/>
                  <a:gd name="T26" fmla="*/ 2 w 15"/>
                  <a:gd name="T27" fmla="*/ 12 h 28"/>
                  <a:gd name="T28" fmla="*/ 4 w 15"/>
                  <a:gd name="T29" fmla="*/ 17 h 28"/>
                  <a:gd name="T30" fmla="*/ 5 w 15"/>
                  <a:gd name="T31" fmla="*/ 20 h 28"/>
                  <a:gd name="T32" fmla="*/ 7 w 15"/>
                  <a:gd name="T33" fmla="*/ 23 h 28"/>
                  <a:gd name="T34" fmla="*/ 9 w 15"/>
                  <a:gd name="T35" fmla="*/ 26 h 28"/>
                  <a:gd name="T36" fmla="*/ 12 w 15"/>
                  <a:gd name="T37" fmla="*/ 28 h 28"/>
                  <a:gd name="T38" fmla="*/ 12 w 15"/>
                  <a:gd name="T39" fmla="*/ 28 h 28"/>
                  <a:gd name="T40" fmla="*/ 15 w 15"/>
                  <a:gd name="T41" fmla="*/ 25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8"/>
                  <a:gd name="T65" fmla="*/ 15 w 15"/>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8">
                    <a:moveTo>
                      <a:pt x="15" y="25"/>
                    </a:moveTo>
                    <a:lnTo>
                      <a:pt x="15" y="25"/>
                    </a:lnTo>
                    <a:lnTo>
                      <a:pt x="13" y="23"/>
                    </a:lnTo>
                    <a:lnTo>
                      <a:pt x="11" y="21"/>
                    </a:lnTo>
                    <a:lnTo>
                      <a:pt x="9" y="18"/>
                    </a:lnTo>
                    <a:lnTo>
                      <a:pt x="7" y="15"/>
                    </a:lnTo>
                    <a:lnTo>
                      <a:pt x="6" y="11"/>
                    </a:lnTo>
                    <a:lnTo>
                      <a:pt x="6" y="8"/>
                    </a:lnTo>
                    <a:lnTo>
                      <a:pt x="5" y="4"/>
                    </a:lnTo>
                    <a:lnTo>
                      <a:pt x="6" y="1"/>
                    </a:lnTo>
                    <a:lnTo>
                      <a:pt x="2" y="0"/>
                    </a:lnTo>
                    <a:lnTo>
                      <a:pt x="0" y="4"/>
                    </a:lnTo>
                    <a:lnTo>
                      <a:pt x="2" y="8"/>
                    </a:lnTo>
                    <a:lnTo>
                      <a:pt x="2" y="12"/>
                    </a:lnTo>
                    <a:lnTo>
                      <a:pt x="4" y="17"/>
                    </a:lnTo>
                    <a:lnTo>
                      <a:pt x="5" y="20"/>
                    </a:lnTo>
                    <a:lnTo>
                      <a:pt x="7" y="23"/>
                    </a:lnTo>
                    <a:lnTo>
                      <a:pt x="9" y="26"/>
                    </a:lnTo>
                    <a:lnTo>
                      <a:pt x="12" y="28"/>
                    </a:lnTo>
                    <a:lnTo>
                      <a:pt x="1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5" name="Freeform 108">
                <a:extLst>
                  <a:ext uri="{FF2B5EF4-FFF2-40B4-BE49-F238E27FC236}">
                    <a16:creationId xmlns:a16="http://schemas.microsoft.com/office/drawing/2014/main" id="{BAA6BB70-15EC-48F3-BC2E-EB1E668BE897}"/>
                  </a:ext>
                </a:extLst>
              </p:cNvPr>
              <p:cNvSpPr>
                <a:spLocks/>
              </p:cNvSpPr>
              <p:nvPr/>
            </p:nvSpPr>
            <p:spPr bwMode="auto">
              <a:xfrm>
                <a:off x="847" y="3759"/>
                <a:ext cx="53" cy="19"/>
              </a:xfrm>
              <a:custGeom>
                <a:avLst/>
                <a:gdLst>
                  <a:gd name="T0" fmla="*/ 52 w 53"/>
                  <a:gd name="T1" fmla="*/ 6 h 19"/>
                  <a:gd name="T2" fmla="*/ 47 w 53"/>
                  <a:gd name="T3" fmla="*/ 4 h 19"/>
                  <a:gd name="T4" fmla="*/ 47 w 53"/>
                  <a:gd name="T5" fmla="*/ 6 h 19"/>
                  <a:gd name="T6" fmla="*/ 46 w 53"/>
                  <a:gd name="T7" fmla="*/ 8 h 19"/>
                  <a:gd name="T8" fmla="*/ 44 w 53"/>
                  <a:gd name="T9" fmla="*/ 10 h 19"/>
                  <a:gd name="T10" fmla="*/ 43 w 53"/>
                  <a:gd name="T11" fmla="*/ 11 h 19"/>
                  <a:gd name="T12" fmla="*/ 37 w 53"/>
                  <a:gd name="T13" fmla="*/ 13 h 19"/>
                  <a:gd name="T14" fmla="*/ 30 w 53"/>
                  <a:gd name="T15" fmla="*/ 14 h 19"/>
                  <a:gd name="T16" fmla="*/ 23 w 53"/>
                  <a:gd name="T17" fmla="*/ 14 h 19"/>
                  <a:gd name="T18" fmla="*/ 15 w 53"/>
                  <a:gd name="T19" fmla="*/ 13 h 19"/>
                  <a:gd name="T20" fmla="*/ 9 w 53"/>
                  <a:gd name="T21" fmla="*/ 11 h 19"/>
                  <a:gd name="T22" fmla="*/ 3 w 53"/>
                  <a:gd name="T23" fmla="*/ 8 h 19"/>
                  <a:gd name="T24" fmla="*/ 0 w 53"/>
                  <a:gd name="T25" fmla="*/ 11 h 19"/>
                  <a:gd name="T26" fmla="*/ 6 w 53"/>
                  <a:gd name="T27" fmla="*/ 15 h 19"/>
                  <a:gd name="T28" fmla="*/ 14 w 53"/>
                  <a:gd name="T29" fmla="*/ 17 h 19"/>
                  <a:gd name="T30" fmla="*/ 22 w 53"/>
                  <a:gd name="T31" fmla="*/ 19 h 19"/>
                  <a:gd name="T32" fmla="*/ 30 w 53"/>
                  <a:gd name="T33" fmla="*/ 19 h 19"/>
                  <a:gd name="T34" fmla="*/ 38 w 53"/>
                  <a:gd name="T35" fmla="*/ 17 h 19"/>
                  <a:gd name="T36" fmla="*/ 45 w 53"/>
                  <a:gd name="T37" fmla="*/ 15 h 19"/>
                  <a:gd name="T38" fmla="*/ 47 w 53"/>
                  <a:gd name="T39" fmla="*/ 13 h 19"/>
                  <a:gd name="T40" fmla="*/ 49 w 53"/>
                  <a:gd name="T41" fmla="*/ 10 h 19"/>
                  <a:gd name="T42" fmla="*/ 52 w 53"/>
                  <a:gd name="T43" fmla="*/ 8 h 19"/>
                  <a:gd name="T44" fmla="*/ 53 w 53"/>
                  <a:gd name="T45" fmla="*/ 4 h 19"/>
                  <a:gd name="T46" fmla="*/ 48 w 53"/>
                  <a:gd name="T47" fmla="*/ 2 h 19"/>
                  <a:gd name="T48" fmla="*/ 53 w 53"/>
                  <a:gd name="T49" fmla="*/ 4 h 19"/>
                  <a:gd name="T50" fmla="*/ 53 w 53"/>
                  <a:gd name="T51" fmla="*/ 0 h 19"/>
                  <a:gd name="T52" fmla="*/ 48 w 53"/>
                  <a:gd name="T53" fmla="*/ 2 h 19"/>
                  <a:gd name="T54" fmla="*/ 52 w 53"/>
                  <a:gd name="T55" fmla="*/ 6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19"/>
                  <a:gd name="T86" fmla="*/ 53 w 53"/>
                  <a:gd name="T87" fmla="*/ 19 h 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19">
                    <a:moveTo>
                      <a:pt x="52" y="6"/>
                    </a:moveTo>
                    <a:lnTo>
                      <a:pt x="47" y="4"/>
                    </a:lnTo>
                    <a:lnTo>
                      <a:pt x="47" y="6"/>
                    </a:lnTo>
                    <a:lnTo>
                      <a:pt x="46" y="8"/>
                    </a:lnTo>
                    <a:lnTo>
                      <a:pt x="44" y="10"/>
                    </a:lnTo>
                    <a:lnTo>
                      <a:pt x="43" y="11"/>
                    </a:lnTo>
                    <a:lnTo>
                      <a:pt x="37" y="13"/>
                    </a:lnTo>
                    <a:lnTo>
                      <a:pt x="30" y="14"/>
                    </a:lnTo>
                    <a:lnTo>
                      <a:pt x="23" y="14"/>
                    </a:lnTo>
                    <a:lnTo>
                      <a:pt x="15" y="13"/>
                    </a:lnTo>
                    <a:lnTo>
                      <a:pt x="9" y="11"/>
                    </a:lnTo>
                    <a:lnTo>
                      <a:pt x="3" y="8"/>
                    </a:lnTo>
                    <a:lnTo>
                      <a:pt x="0" y="11"/>
                    </a:lnTo>
                    <a:lnTo>
                      <a:pt x="6" y="15"/>
                    </a:lnTo>
                    <a:lnTo>
                      <a:pt x="14" y="17"/>
                    </a:lnTo>
                    <a:lnTo>
                      <a:pt x="22" y="19"/>
                    </a:lnTo>
                    <a:lnTo>
                      <a:pt x="30" y="19"/>
                    </a:lnTo>
                    <a:lnTo>
                      <a:pt x="38" y="17"/>
                    </a:lnTo>
                    <a:lnTo>
                      <a:pt x="45" y="15"/>
                    </a:lnTo>
                    <a:lnTo>
                      <a:pt x="47" y="13"/>
                    </a:lnTo>
                    <a:lnTo>
                      <a:pt x="49" y="10"/>
                    </a:lnTo>
                    <a:lnTo>
                      <a:pt x="52" y="8"/>
                    </a:lnTo>
                    <a:lnTo>
                      <a:pt x="53" y="4"/>
                    </a:lnTo>
                    <a:lnTo>
                      <a:pt x="48" y="2"/>
                    </a:lnTo>
                    <a:lnTo>
                      <a:pt x="53" y="4"/>
                    </a:lnTo>
                    <a:lnTo>
                      <a:pt x="53" y="0"/>
                    </a:lnTo>
                    <a:lnTo>
                      <a:pt x="48" y="2"/>
                    </a:lnTo>
                    <a:lnTo>
                      <a:pt x="5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6" name="Freeform 109">
                <a:extLst>
                  <a:ext uri="{FF2B5EF4-FFF2-40B4-BE49-F238E27FC236}">
                    <a16:creationId xmlns:a16="http://schemas.microsoft.com/office/drawing/2014/main" id="{52431D08-A2DF-416A-A1D9-FE718374D2E7}"/>
                  </a:ext>
                </a:extLst>
              </p:cNvPr>
              <p:cNvSpPr>
                <a:spLocks/>
              </p:cNvSpPr>
              <p:nvPr/>
            </p:nvSpPr>
            <p:spPr bwMode="auto">
              <a:xfrm>
                <a:off x="894" y="3761"/>
                <a:ext cx="10" cy="6"/>
              </a:xfrm>
              <a:custGeom>
                <a:avLst/>
                <a:gdLst>
                  <a:gd name="T0" fmla="*/ 9 w 10"/>
                  <a:gd name="T1" fmla="*/ 2 h 6"/>
                  <a:gd name="T2" fmla="*/ 10 w 10"/>
                  <a:gd name="T3" fmla="*/ 2 h 6"/>
                  <a:gd name="T4" fmla="*/ 9 w 10"/>
                  <a:gd name="T5" fmla="*/ 2 h 6"/>
                  <a:gd name="T6" fmla="*/ 7 w 10"/>
                  <a:gd name="T7" fmla="*/ 2 h 6"/>
                  <a:gd name="T8" fmla="*/ 6 w 10"/>
                  <a:gd name="T9" fmla="*/ 1 h 6"/>
                  <a:gd name="T10" fmla="*/ 5 w 10"/>
                  <a:gd name="T11" fmla="*/ 1 h 6"/>
                  <a:gd name="T12" fmla="*/ 3 w 10"/>
                  <a:gd name="T13" fmla="*/ 1 h 6"/>
                  <a:gd name="T14" fmla="*/ 3 w 10"/>
                  <a:gd name="T15" fmla="*/ 1 h 6"/>
                  <a:gd name="T16" fmla="*/ 5 w 10"/>
                  <a:gd name="T17" fmla="*/ 3 h 6"/>
                  <a:gd name="T18" fmla="*/ 5 w 10"/>
                  <a:gd name="T19" fmla="*/ 4 h 6"/>
                  <a:gd name="T20" fmla="*/ 1 w 10"/>
                  <a:gd name="T21" fmla="*/ 0 h 6"/>
                  <a:gd name="T22" fmla="*/ 0 w 10"/>
                  <a:gd name="T23" fmla="*/ 2 h 6"/>
                  <a:gd name="T24" fmla="*/ 1 w 10"/>
                  <a:gd name="T25" fmla="*/ 5 h 6"/>
                  <a:gd name="T26" fmla="*/ 2 w 10"/>
                  <a:gd name="T27" fmla="*/ 5 h 6"/>
                  <a:gd name="T28" fmla="*/ 3 w 10"/>
                  <a:gd name="T29" fmla="*/ 5 h 6"/>
                  <a:gd name="T30" fmla="*/ 5 w 10"/>
                  <a:gd name="T31" fmla="*/ 6 h 6"/>
                  <a:gd name="T32" fmla="*/ 6 w 10"/>
                  <a:gd name="T33" fmla="*/ 6 h 6"/>
                  <a:gd name="T34" fmla="*/ 7 w 10"/>
                  <a:gd name="T35" fmla="*/ 6 h 6"/>
                  <a:gd name="T36" fmla="*/ 8 w 10"/>
                  <a:gd name="T37" fmla="*/ 6 h 6"/>
                  <a:gd name="T38" fmla="*/ 9 w 10"/>
                  <a:gd name="T39" fmla="*/ 6 h 6"/>
                  <a:gd name="T40" fmla="*/ 9 w 10"/>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
                  <a:gd name="T65" fmla="*/ 10 w 1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
                    <a:moveTo>
                      <a:pt x="9" y="2"/>
                    </a:moveTo>
                    <a:lnTo>
                      <a:pt x="10" y="2"/>
                    </a:lnTo>
                    <a:lnTo>
                      <a:pt x="9" y="2"/>
                    </a:lnTo>
                    <a:lnTo>
                      <a:pt x="7" y="2"/>
                    </a:lnTo>
                    <a:lnTo>
                      <a:pt x="6" y="1"/>
                    </a:lnTo>
                    <a:lnTo>
                      <a:pt x="5" y="1"/>
                    </a:lnTo>
                    <a:lnTo>
                      <a:pt x="3" y="1"/>
                    </a:lnTo>
                    <a:lnTo>
                      <a:pt x="5" y="3"/>
                    </a:lnTo>
                    <a:lnTo>
                      <a:pt x="5" y="4"/>
                    </a:lnTo>
                    <a:lnTo>
                      <a:pt x="1" y="0"/>
                    </a:lnTo>
                    <a:lnTo>
                      <a:pt x="0" y="2"/>
                    </a:lnTo>
                    <a:lnTo>
                      <a:pt x="1" y="5"/>
                    </a:lnTo>
                    <a:lnTo>
                      <a:pt x="2" y="5"/>
                    </a:lnTo>
                    <a:lnTo>
                      <a:pt x="3" y="5"/>
                    </a:lnTo>
                    <a:lnTo>
                      <a:pt x="5" y="6"/>
                    </a:lnTo>
                    <a:lnTo>
                      <a:pt x="6" y="6"/>
                    </a:lnTo>
                    <a:lnTo>
                      <a:pt x="7" y="6"/>
                    </a:lnTo>
                    <a:lnTo>
                      <a:pt x="8" y="6"/>
                    </a:lnTo>
                    <a:lnTo>
                      <a:pt x="9" y="6"/>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7" name="Freeform 110">
                <a:extLst>
                  <a:ext uri="{FF2B5EF4-FFF2-40B4-BE49-F238E27FC236}">
                    <a16:creationId xmlns:a16="http://schemas.microsoft.com/office/drawing/2014/main" id="{3AB41E09-FE70-4BA5-A556-968AA0F206F0}"/>
                  </a:ext>
                </a:extLst>
              </p:cNvPr>
              <p:cNvSpPr>
                <a:spLocks/>
              </p:cNvSpPr>
              <p:nvPr/>
            </p:nvSpPr>
            <p:spPr bwMode="auto">
              <a:xfrm>
                <a:off x="903" y="3758"/>
                <a:ext cx="27" cy="9"/>
              </a:xfrm>
              <a:custGeom>
                <a:avLst/>
                <a:gdLst>
                  <a:gd name="T0" fmla="*/ 26 w 27"/>
                  <a:gd name="T1" fmla="*/ 0 h 9"/>
                  <a:gd name="T2" fmla="*/ 26 w 27"/>
                  <a:gd name="T3" fmla="*/ 0 h 9"/>
                  <a:gd name="T4" fmla="*/ 24 w 27"/>
                  <a:gd name="T5" fmla="*/ 0 h 9"/>
                  <a:gd name="T6" fmla="*/ 20 w 27"/>
                  <a:gd name="T7" fmla="*/ 1 h 9"/>
                  <a:gd name="T8" fmla="*/ 18 w 27"/>
                  <a:gd name="T9" fmla="*/ 2 h 9"/>
                  <a:gd name="T10" fmla="*/ 16 w 27"/>
                  <a:gd name="T11" fmla="*/ 3 h 9"/>
                  <a:gd name="T12" fmla="*/ 13 w 27"/>
                  <a:gd name="T13" fmla="*/ 4 h 9"/>
                  <a:gd name="T14" fmla="*/ 9 w 27"/>
                  <a:gd name="T15" fmla="*/ 5 h 9"/>
                  <a:gd name="T16" fmla="*/ 6 w 27"/>
                  <a:gd name="T17" fmla="*/ 5 h 9"/>
                  <a:gd name="T18" fmla="*/ 0 w 27"/>
                  <a:gd name="T19" fmla="*/ 5 h 9"/>
                  <a:gd name="T20" fmla="*/ 0 w 27"/>
                  <a:gd name="T21" fmla="*/ 9 h 9"/>
                  <a:gd name="T22" fmla="*/ 6 w 27"/>
                  <a:gd name="T23" fmla="*/ 9 h 9"/>
                  <a:gd name="T24" fmla="*/ 10 w 27"/>
                  <a:gd name="T25" fmla="*/ 9 h 9"/>
                  <a:gd name="T26" fmla="*/ 15 w 27"/>
                  <a:gd name="T27" fmla="*/ 8 h 9"/>
                  <a:gd name="T28" fmla="*/ 17 w 27"/>
                  <a:gd name="T29" fmla="*/ 7 h 9"/>
                  <a:gd name="T30" fmla="*/ 20 w 27"/>
                  <a:gd name="T31" fmla="*/ 6 h 9"/>
                  <a:gd name="T32" fmla="*/ 23 w 27"/>
                  <a:gd name="T33" fmla="*/ 5 h 9"/>
                  <a:gd name="T34" fmla="*/ 24 w 27"/>
                  <a:gd name="T35" fmla="*/ 4 h 9"/>
                  <a:gd name="T36" fmla="*/ 26 w 27"/>
                  <a:gd name="T37" fmla="*/ 4 h 9"/>
                  <a:gd name="T38" fmla="*/ 27 w 27"/>
                  <a:gd name="T39" fmla="*/ 4 h 9"/>
                  <a:gd name="T40" fmla="*/ 26 w 27"/>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9"/>
                  <a:gd name="T65" fmla="*/ 27 w 2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9">
                    <a:moveTo>
                      <a:pt x="26" y="0"/>
                    </a:moveTo>
                    <a:lnTo>
                      <a:pt x="26" y="0"/>
                    </a:lnTo>
                    <a:lnTo>
                      <a:pt x="24" y="0"/>
                    </a:lnTo>
                    <a:lnTo>
                      <a:pt x="20" y="1"/>
                    </a:lnTo>
                    <a:lnTo>
                      <a:pt x="18" y="2"/>
                    </a:lnTo>
                    <a:lnTo>
                      <a:pt x="16" y="3"/>
                    </a:lnTo>
                    <a:lnTo>
                      <a:pt x="13" y="4"/>
                    </a:lnTo>
                    <a:lnTo>
                      <a:pt x="9" y="5"/>
                    </a:lnTo>
                    <a:lnTo>
                      <a:pt x="6" y="5"/>
                    </a:lnTo>
                    <a:lnTo>
                      <a:pt x="0" y="5"/>
                    </a:lnTo>
                    <a:lnTo>
                      <a:pt x="0" y="9"/>
                    </a:lnTo>
                    <a:lnTo>
                      <a:pt x="6" y="9"/>
                    </a:lnTo>
                    <a:lnTo>
                      <a:pt x="10" y="9"/>
                    </a:lnTo>
                    <a:lnTo>
                      <a:pt x="15" y="8"/>
                    </a:lnTo>
                    <a:lnTo>
                      <a:pt x="17" y="7"/>
                    </a:lnTo>
                    <a:lnTo>
                      <a:pt x="20" y="6"/>
                    </a:lnTo>
                    <a:lnTo>
                      <a:pt x="23" y="5"/>
                    </a:lnTo>
                    <a:lnTo>
                      <a:pt x="24" y="4"/>
                    </a:lnTo>
                    <a:lnTo>
                      <a:pt x="26" y="4"/>
                    </a:lnTo>
                    <a:lnTo>
                      <a:pt x="27" y="4"/>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8" name="Freeform 111">
                <a:extLst>
                  <a:ext uri="{FF2B5EF4-FFF2-40B4-BE49-F238E27FC236}">
                    <a16:creationId xmlns:a16="http://schemas.microsoft.com/office/drawing/2014/main" id="{B9445695-10F3-4BD8-A579-7B2DA3A18592}"/>
                  </a:ext>
                </a:extLst>
              </p:cNvPr>
              <p:cNvSpPr>
                <a:spLocks/>
              </p:cNvSpPr>
              <p:nvPr/>
            </p:nvSpPr>
            <p:spPr bwMode="auto">
              <a:xfrm>
                <a:off x="929" y="3751"/>
                <a:ext cx="27" cy="11"/>
              </a:xfrm>
              <a:custGeom>
                <a:avLst/>
                <a:gdLst>
                  <a:gd name="T0" fmla="*/ 25 w 27"/>
                  <a:gd name="T1" fmla="*/ 0 h 11"/>
                  <a:gd name="T2" fmla="*/ 25 w 27"/>
                  <a:gd name="T3" fmla="*/ 0 h 11"/>
                  <a:gd name="T4" fmla="*/ 22 w 27"/>
                  <a:gd name="T5" fmla="*/ 2 h 11"/>
                  <a:gd name="T6" fmla="*/ 18 w 27"/>
                  <a:gd name="T7" fmla="*/ 4 h 11"/>
                  <a:gd name="T8" fmla="*/ 15 w 27"/>
                  <a:gd name="T9" fmla="*/ 4 h 11"/>
                  <a:gd name="T10" fmla="*/ 11 w 27"/>
                  <a:gd name="T11" fmla="*/ 6 h 11"/>
                  <a:gd name="T12" fmla="*/ 9 w 27"/>
                  <a:gd name="T13" fmla="*/ 6 h 11"/>
                  <a:gd name="T14" fmla="*/ 6 w 27"/>
                  <a:gd name="T15" fmla="*/ 6 h 11"/>
                  <a:gd name="T16" fmla="*/ 2 w 27"/>
                  <a:gd name="T17" fmla="*/ 7 h 11"/>
                  <a:gd name="T18" fmla="*/ 0 w 27"/>
                  <a:gd name="T19" fmla="*/ 7 h 11"/>
                  <a:gd name="T20" fmla="*/ 1 w 27"/>
                  <a:gd name="T21" fmla="*/ 11 h 11"/>
                  <a:gd name="T22" fmla="*/ 3 w 27"/>
                  <a:gd name="T23" fmla="*/ 11 h 11"/>
                  <a:gd name="T24" fmla="*/ 6 w 27"/>
                  <a:gd name="T25" fmla="*/ 10 h 11"/>
                  <a:gd name="T26" fmla="*/ 9 w 27"/>
                  <a:gd name="T27" fmla="*/ 10 h 11"/>
                  <a:gd name="T28" fmla="*/ 13 w 27"/>
                  <a:gd name="T29" fmla="*/ 10 h 11"/>
                  <a:gd name="T30" fmla="*/ 16 w 27"/>
                  <a:gd name="T31" fmla="*/ 10 h 11"/>
                  <a:gd name="T32" fmla="*/ 19 w 27"/>
                  <a:gd name="T33" fmla="*/ 9 h 11"/>
                  <a:gd name="T34" fmla="*/ 24 w 27"/>
                  <a:gd name="T35" fmla="*/ 7 h 11"/>
                  <a:gd name="T36" fmla="*/ 27 w 27"/>
                  <a:gd name="T37" fmla="*/ 4 h 11"/>
                  <a:gd name="T38" fmla="*/ 27 w 27"/>
                  <a:gd name="T39" fmla="*/ 4 h 11"/>
                  <a:gd name="T40" fmla="*/ 25 w 27"/>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1"/>
                  <a:gd name="T65" fmla="*/ 27 w 27"/>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1">
                    <a:moveTo>
                      <a:pt x="25" y="0"/>
                    </a:moveTo>
                    <a:lnTo>
                      <a:pt x="25" y="0"/>
                    </a:lnTo>
                    <a:lnTo>
                      <a:pt x="22" y="2"/>
                    </a:lnTo>
                    <a:lnTo>
                      <a:pt x="18" y="4"/>
                    </a:lnTo>
                    <a:lnTo>
                      <a:pt x="15" y="4"/>
                    </a:lnTo>
                    <a:lnTo>
                      <a:pt x="11" y="6"/>
                    </a:lnTo>
                    <a:lnTo>
                      <a:pt x="9" y="6"/>
                    </a:lnTo>
                    <a:lnTo>
                      <a:pt x="6" y="6"/>
                    </a:lnTo>
                    <a:lnTo>
                      <a:pt x="2" y="7"/>
                    </a:lnTo>
                    <a:lnTo>
                      <a:pt x="0" y="7"/>
                    </a:lnTo>
                    <a:lnTo>
                      <a:pt x="1" y="11"/>
                    </a:lnTo>
                    <a:lnTo>
                      <a:pt x="3" y="11"/>
                    </a:lnTo>
                    <a:lnTo>
                      <a:pt x="6" y="10"/>
                    </a:lnTo>
                    <a:lnTo>
                      <a:pt x="9" y="10"/>
                    </a:lnTo>
                    <a:lnTo>
                      <a:pt x="13" y="10"/>
                    </a:lnTo>
                    <a:lnTo>
                      <a:pt x="16" y="10"/>
                    </a:lnTo>
                    <a:lnTo>
                      <a:pt x="19" y="9"/>
                    </a:lnTo>
                    <a:lnTo>
                      <a:pt x="24" y="7"/>
                    </a:lnTo>
                    <a:lnTo>
                      <a:pt x="27" y="4"/>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59" name="Freeform 112">
                <a:extLst>
                  <a:ext uri="{FF2B5EF4-FFF2-40B4-BE49-F238E27FC236}">
                    <a16:creationId xmlns:a16="http://schemas.microsoft.com/office/drawing/2014/main" id="{0E913495-E4F6-4C3D-9DC6-DF5ED389DC8F}"/>
                  </a:ext>
                </a:extLst>
              </p:cNvPr>
              <p:cNvSpPr>
                <a:spLocks/>
              </p:cNvSpPr>
              <p:nvPr/>
            </p:nvSpPr>
            <p:spPr bwMode="auto">
              <a:xfrm>
                <a:off x="954" y="3745"/>
                <a:ext cx="22" cy="10"/>
              </a:xfrm>
              <a:custGeom>
                <a:avLst/>
                <a:gdLst>
                  <a:gd name="T0" fmla="*/ 22 w 22"/>
                  <a:gd name="T1" fmla="*/ 0 h 10"/>
                  <a:gd name="T2" fmla="*/ 21 w 22"/>
                  <a:gd name="T3" fmla="*/ 0 h 10"/>
                  <a:gd name="T4" fmla="*/ 18 w 22"/>
                  <a:gd name="T5" fmla="*/ 1 h 10"/>
                  <a:gd name="T6" fmla="*/ 15 w 22"/>
                  <a:gd name="T7" fmla="*/ 1 h 10"/>
                  <a:gd name="T8" fmla="*/ 12 w 22"/>
                  <a:gd name="T9" fmla="*/ 1 h 10"/>
                  <a:gd name="T10" fmla="*/ 11 w 22"/>
                  <a:gd name="T11" fmla="*/ 1 h 10"/>
                  <a:gd name="T12" fmla="*/ 9 w 22"/>
                  <a:gd name="T13" fmla="*/ 1 h 10"/>
                  <a:gd name="T14" fmla="*/ 7 w 22"/>
                  <a:gd name="T15" fmla="*/ 2 h 10"/>
                  <a:gd name="T16" fmla="*/ 3 w 22"/>
                  <a:gd name="T17" fmla="*/ 4 h 10"/>
                  <a:gd name="T18" fmla="*/ 0 w 22"/>
                  <a:gd name="T19" fmla="*/ 6 h 10"/>
                  <a:gd name="T20" fmla="*/ 2 w 22"/>
                  <a:gd name="T21" fmla="*/ 10 h 10"/>
                  <a:gd name="T22" fmla="*/ 7 w 22"/>
                  <a:gd name="T23" fmla="*/ 7 h 10"/>
                  <a:gd name="T24" fmla="*/ 9 w 22"/>
                  <a:gd name="T25" fmla="*/ 6 h 10"/>
                  <a:gd name="T26" fmla="*/ 10 w 22"/>
                  <a:gd name="T27" fmla="*/ 5 h 10"/>
                  <a:gd name="T28" fmla="*/ 11 w 22"/>
                  <a:gd name="T29" fmla="*/ 5 h 10"/>
                  <a:gd name="T30" fmla="*/ 13 w 22"/>
                  <a:gd name="T31" fmla="*/ 5 h 10"/>
                  <a:gd name="T32" fmla="*/ 16 w 22"/>
                  <a:gd name="T33" fmla="*/ 5 h 10"/>
                  <a:gd name="T34" fmla="*/ 18 w 22"/>
                  <a:gd name="T35" fmla="*/ 5 h 10"/>
                  <a:gd name="T36" fmla="*/ 22 w 22"/>
                  <a:gd name="T37" fmla="*/ 4 h 10"/>
                  <a:gd name="T38" fmla="*/ 22 w 22"/>
                  <a:gd name="T39" fmla="*/ 4 h 10"/>
                  <a:gd name="T40" fmla="*/ 22 w 22"/>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0"/>
                  <a:gd name="T65" fmla="*/ 22 w 2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0">
                    <a:moveTo>
                      <a:pt x="22" y="0"/>
                    </a:moveTo>
                    <a:lnTo>
                      <a:pt x="21" y="0"/>
                    </a:lnTo>
                    <a:lnTo>
                      <a:pt x="18" y="1"/>
                    </a:lnTo>
                    <a:lnTo>
                      <a:pt x="15" y="1"/>
                    </a:lnTo>
                    <a:lnTo>
                      <a:pt x="12" y="1"/>
                    </a:lnTo>
                    <a:lnTo>
                      <a:pt x="11" y="1"/>
                    </a:lnTo>
                    <a:lnTo>
                      <a:pt x="9" y="1"/>
                    </a:lnTo>
                    <a:lnTo>
                      <a:pt x="7" y="2"/>
                    </a:lnTo>
                    <a:lnTo>
                      <a:pt x="3" y="4"/>
                    </a:lnTo>
                    <a:lnTo>
                      <a:pt x="0" y="6"/>
                    </a:lnTo>
                    <a:lnTo>
                      <a:pt x="2" y="10"/>
                    </a:lnTo>
                    <a:lnTo>
                      <a:pt x="7" y="7"/>
                    </a:lnTo>
                    <a:lnTo>
                      <a:pt x="9" y="6"/>
                    </a:lnTo>
                    <a:lnTo>
                      <a:pt x="10" y="5"/>
                    </a:lnTo>
                    <a:lnTo>
                      <a:pt x="11" y="5"/>
                    </a:lnTo>
                    <a:lnTo>
                      <a:pt x="13" y="5"/>
                    </a:lnTo>
                    <a:lnTo>
                      <a:pt x="16" y="5"/>
                    </a:lnTo>
                    <a:lnTo>
                      <a:pt x="18" y="5"/>
                    </a:lnTo>
                    <a:lnTo>
                      <a:pt x="22" y="4"/>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0" name="Freeform 113">
                <a:extLst>
                  <a:ext uri="{FF2B5EF4-FFF2-40B4-BE49-F238E27FC236}">
                    <a16:creationId xmlns:a16="http://schemas.microsoft.com/office/drawing/2014/main" id="{8D68D842-549E-4605-8EC5-36C88E1A605B}"/>
                  </a:ext>
                </a:extLst>
              </p:cNvPr>
              <p:cNvSpPr>
                <a:spLocks/>
              </p:cNvSpPr>
              <p:nvPr/>
            </p:nvSpPr>
            <p:spPr bwMode="auto">
              <a:xfrm>
                <a:off x="976" y="3739"/>
                <a:ext cx="16" cy="10"/>
              </a:xfrm>
              <a:custGeom>
                <a:avLst/>
                <a:gdLst>
                  <a:gd name="T0" fmla="*/ 12 w 16"/>
                  <a:gd name="T1" fmla="*/ 0 h 10"/>
                  <a:gd name="T2" fmla="*/ 12 w 16"/>
                  <a:gd name="T3" fmla="*/ 0 h 10"/>
                  <a:gd name="T4" fmla="*/ 11 w 16"/>
                  <a:gd name="T5" fmla="*/ 1 h 10"/>
                  <a:gd name="T6" fmla="*/ 10 w 16"/>
                  <a:gd name="T7" fmla="*/ 3 h 10"/>
                  <a:gd name="T8" fmla="*/ 7 w 16"/>
                  <a:gd name="T9" fmla="*/ 4 h 10"/>
                  <a:gd name="T10" fmla="*/ 6 w 16"/>
                  <a:gd name="T11" fmla="*/ 5 h 10"/>
                  <a:gd name="T12" fmla="*/ 5 w 16"/>
                  <a:gd name="T13" fmla="*/ 5 h 10"/>
                  <a:gd name="T14" fmla="*/ 3 w 16"/>
                  <a:gd name="T15" fmla="*/ 5 h 10"/>
                  <a:gd name="T16" fmla="*/ 2 w 16"/>
                  <a:gd name="T17" fmla="*/ 6 h 10"/>
                  <a:gd name="T18" fmla="*/ 0 w 16"/>
                  <a:gd name="T19" fmla="*/ 6 h 10"/>
                  <a:gd name="T20" fmla="*/ 0 w 16"/>
                  <a:gd name="T21" fmla="*/ 10 h 10"/>
                  <a:gd name="T22" fmla="*/ 2 w 16"/>
                  <a:gd name="T23" fmla="*/ 10 h 10"/>
                  <a:gd name="T24" fmla="*/ 4 w 16"/>
                  <a:gd name="T25" fmla="*/ 10 h 10"/>
                  <a:gd name="T26" fmla="*/ 6 w 16"/>
                  <a:gd name="T27" fmla="*/ 9 h 10"/>
                  <a:gd name="T28" fmla="*/ 8 w 16"/>
                  <a:gd name="T29" fmla="*/ 8 h 10"/>
                  <a:gd name="T30" fmla="*/ 11 w 16"/>
                  <a:gd name="T31" fmla="*/ 7 h 10"/>
                  <a:gd name="T32" fmla="*/ 13 w 16"/>
                  <a:gd name="T33" fmla="*/ 6 h 10"/>
                  <a:gd name="T34" fmla="*/ 14 w 16"/>
                  <a:gd name="T35" fmla="*/ 4 h 10"/>
                  <a:gd name="T36" fmla="*/ 16 w 16"/>
                  <a:gd name="T37" fmla="*/ 2 h 10"/>
                  <a:gd name="T38" fmla="*/ 16 w 16"/>
                  <a:gd name="T39" fmla="*/ 1 h 10"/>
                  <a:gd name="T40" fmla="*/ 12 w 16"/>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0"/>
                  <a:gd name="T65" fmla="*/ 16 w 16"/>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0">
                    <a:moveTo>
                      <a:pt x="12" y="0"/>
                    </a:moveTo>
                    <a:lnTo>
                      <a:pt x="12" y="0"/>
                    </a:lnTo>
                    <a:lnTo>
                      <a:pt x="11" y="1"/>
                    </a:lnTo>
                    <a:lnTo>
                      <a:pt x="10" y="3"/>
                    </a:lnTo>
                    <a:lnTo>
                      <a:pt x="7" y="4"/>
                    </a:lnTo>
                    <a:lnTo>
                      <a:pt x="6" y="5"/>
                    </a:lnTo>
                    <a:lnTo>
                      <a:pt x="5" y="5"/>
                    </a:lnTo>
                    <a:lnTo>
                      <a:pt x="3" y="5"/>
                    </a:lnTo>
                    <a:lnTo>
                      <a:pt x="2" y="6"/>
                    </a:lnTo>
                    <a:lnTo>
                      <a:pt x="0" y="6"/>
                    </a:lnTo>
                    <a:lnTo>
                      <a:pt x="0" y="10"/>
                    </a:lnTo>
                    <a:lnTo>
                      <a:pt x="2" y="10"/>
                    </a:lnTo>
                    <a:lnTo>
                      <a:pt x="4" y="10"/>
                    </a:lnTo>
                    <a:lnTo>
                      <a:pt x="6" y="9"/>
                    </a:lnTo>
                    <a:lnTo>
                      <a:pt x="8" y="8"/>
                    </a:lnTo>
                    <a:lnTo>
                      <a:pt x="11" y="7"/>
                    </a:lnTo>
                    <a:lnTo>
                      <a:pt x="13" y="6"/>
                    </a:lnTo>
                    <a:lnTo>
                      <a:pt x="14" y="4"/>
                    </a:lnTo>
                    <a:lnTo>
                      <a:pt x="16" y="2"/>
                    </a:lnTo>
                    <a:lnTo>
                      <a:pt x="16" y="1"/>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1" name="Freeform 114">
                <a:extLst>
                  <a:ext uri="{FF2B5EF4-FFF2-40B4-BE49-F238E27FC236}">
                    <a16:creationId xmlns:a16="http://schemas.microsoft.com/office/drawing/2014/main" id="{F7171CE4-CD88-4837-8954-C41833D2560E}"/>
                  </a:ext>
                </a:extLst>
              </p:cNvPr>
              <p:cNvSpPr>
                <a:spLocks/>
              </p:cNvSpPr>
              <p:nvPr/>
            </p:nvSpPr>
            <p:spPr bwMode="auto">
              <a:xfrm>
                <a:off x="988" y="3736"/>
                <a:ext cx="20" cy="6"/>
              </a:xfrm>
              <a:custGeom>
                <a:avLst/>
                <a:gdLst>
                  <a:gd name="T0" fmla="*/ 17 w 20"/>
                  <a:gd name="T1" fmla="*/ 0 h 6"/>
                  <a:gd name="T2" fmla="*/ 17 w 20"/>
                  <a:gd name="T3" fmla="*/ 0 h 6"/>
                  <a:gd name="T4" fmla="*/ 16 w 20"/>
                  <a:gd name="T5" fmla="*/ 1 h 6"/>
                  <a:gd name="T6" fmla="*/ 14 w 20"/>
                  <a:gd name="T7" fmla="*/ 1 h 6"/>
                  <a:gd name="T8" fmla="*/ 12 w 20"/>
                  <a:gd name="T9" fmla="*/ 1 h 6"/>
                  <a:gd name="T10" fmla="*/ 9 w 20"/>
                  <a:gd name="T11" fmla="*/ 1 h 6"/>
                  <a:gd name="T12" fmla="*/ 7 w 20"/>
                  <a:gd name="T13" fmla="*/ 1 h 6"/>
                  <a:gd name="T14" fmla="*/ 4 w 20"/>
                  <a:gd name="T15" fmla="*/ 1 h 6"/>
                  <a:gd name="T16" fmla="*/ 2 w 20"/>
                  <a:gd name="T17" fmla="*/ 1 h 6"/>
                  <a:gd name="T18" fmla="*/ 0 w 20"/>
                  <a:gd name="T19" fmla="*/ 3 h 6"/>
                  <a:gd name="T20" fmla="*/ 4 w 20"/>
                  <a:gd name="T21" fmla="*/ 4 h 6"/>
                  <a:gd name="T22" fmla="*/ 3 w 20"/>
                  <a:gd name="T23" fmla="*/ 5 h 6"/>
                  <a:gd name="T24" fmla="*/ 4 w 20"/>
                  <a:gd name="T25" fmla="*/ 5 h 6"/>
                  <a:gd name="T26" fmla="*/ 7 w 20"/>
                  <a:gd name="T27" fmla="*/ 5 h 6"/>
                  <a:gd name="T28" fmla="*/ 9 w 20"/>
                  <a:gd name="T29" fmla="*/ 5 h 6"/>
                  <a:gd name="T30" fmla="*/ 12 w 20"/>
                  <a:gd name="T31" fmla="*/ 6 h 6"/>
                  <a:gd name="T32" fmla="*/ 14 w 20"/>
                  <a:gd name="T33" fmla="*/ 5 h 6"/>
                  <a:gd name="T34" fmla="*/ 18 w 20"/>
                  <a:gd name="T35" fmla="*/ 5 h 6"/>
                  <a:gd name="T36" fmla="*/ 20 w 20"/>
                  <a:gd name="T37" fmla="*/ 3 h 6"/>
                  <a:gd name="T38" fmla="*/ 20 w 20"/>
                  <a:gd name="T39" fmla="*/ 3 h 6"/>
                  <a:gd name="T40" fmla="*/ 17 w 20"/>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6"/>
                  <a:gd name="T65" fmla="*/ 20 w 2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6">
                    <a:moveTo>
                      <a:pt x="17" y="0"/>
                    </a:moveTo>
                    <a:lnTo>
                      <a:pt x="17" y="0"/>
                    </a:lnTo>
                    <a:lnTo>
                      <a:pt x="16" y="1"/>
                    </a:lnTo>
                    <a:lnTo>
                      <a:pt x="14" y="1"/>
                    </a:lnTo>
                    <a:lnTo>
                      <a:pt x="12" y="1"/>
                    </a:lnTo>
                    <a:lnTo>
                      <a:pt x="9" y="1"/>
                    </a:lnTo>
                    <a:lnTo>
                      <a:pt x="7" y="1"/>
                    </a:lnTo>
                    <a:lnTo>
                      <a:pt x="4" y="1"/>
                    </a:lnTo>
                    <a:lnTo>
                      <a:pt x="2" y="1"/>
                    </a:lnTo>
                    <a:lnTo>
                      <a:pt x="0" y="3"/>
                    </a:lnTo>
                    <a:lnTo>
                      <a:pt x="4" y="4"/>
                    </a:lnTo>
                    <a:lnTo>
                      <a:pt x="3" y="5"/>
                    </a:lnTo>
                    <a:lnTo>
                      <a:pt x="4" y="5"/>
                    </a:lnTo>
                    <a:lnTo>
                      <a:pt x="7" y="5"/>
                    </a:lnTo>
                    <a:lnTo>
                      <a:pt x="9" y="5"/>
                    </a:lnTo>
                    <a:lnTo>
                      <a:pt x="12" y="6"/>
                    </a:lnTo>
                    <a:lnTo>
                      <a:pt x="14" y="5"/>
                    </a:lnTo>
                    <a:lnTo>
                      <a:pt x="18" y="5"/>
                    </a:lnTo>
                    <a:lnTo>
                      <a:pt x="20" y="3"/>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2" name="Freeform 115">
                <a:extLst>
                  <a:ext uri="{FF2B5EF4-FFF2-40B4-BE49-F238E27FC236}">
                    <a16:creationId xmlns:a16="http://schemas.microsoft.com/office/drawing/2014/main" id="{C5447B53-7876-4001-BDA5-D95E95A0BFEA}"/>
                  </a:ext>
                </a:extLst>
              </p:cNvPr>
              <p:cNvSpPr>
                <a:spLocks/>
              </p:cNvSpPr>
              <p:nvPr/>
            </p:nvSpPr>
            <p:spPr bwMode="auto">
              <a:xfrm>
                <a:off x="997" y="3699"/>
                <a:ext cx="13" cy="40"/>
              </a:xfrm>
              <a:custGeom>
                <a:avLst/>
                <a:gdLst>
                  <a:gd name="T0" fmla="*/ 0 w 13"/>
                  <a:gd name="T1" fmla="*/ 3 h 40"/>
                  <a:gd name="T2" fmla="*/ 0 w 13"/>
                  <a:gd name="T3" fmla="*/ 3 h 40"/>
                  <a:gd name="T4" fmla="*/ 2 w 13"/>
                  <a:gd name="T5" fmla="*/ 8 h 40"/>
                  <a:gd name="T6" fmla="*/ 4 w 13"/>
                  <a:gd name="T7" fmla="*/ 13 h 40"/>
                  <a:gd name="T8" fmla="*/ 5 w 13"/>
                  <a:gd name="T9" fmla="*/ 18 h 40"/>
                  <a:gd name="T10" fmla="*/ 8 w 13"/>
                  <a:gd name="T11" fmla="*/ 23 h 40"/>
                  <a:gd name="T12" fmla="*/ 9 w 13"/>
                  <a:gd name="T13" fmla="*/ 28 h 40"/>
                  <a:gd name="T14" fmla="*/ 9 w 13"/>
                  <a:gd name="T15" fmla="*/ 32 h 40"/>
                  <a:gd name="T16" fmla="*/ 9 w 13"/>
                  <a:gd name="T17" fmla="*/ 35 h 40"/>
                  <a:gd name="T18" fmla="*/ 8 w 13"/>
                  <a:gd name="T19" fmla="*/ 37 h 40"/>
                  <a:gd name="T20" fmla="*/ 11 w 13"/>
                  <a:gd name="T21" fmla="*/ 40 h 40"/>
                  <a:gd name="T22" fmla="*/ 13 w 13"/>
                  <a:gd name="T23" fmla="*/ 36 h 40"/>
                  <a:gd name="T24" fmla="*/ 13 w 13"/>
                  <a:gd name="T25" fmla="*/ 32 h 40"/>
                  <a:gd name="T26" fmla="*/ 13 w 13"/>
                  <a:gd name="T27" fmla="*/ 27 h 40"/>
                  <a:gd name="T28" fmla="*/ 12 w 13"/>
                  <a:gd name="T29" fmla="*/ 22 h 40"/>
                  <a:gd name="T30" fmla="*/ 10 w 13"/>
                  <a:gd name="T31" fmla="*/ 17 h 40"/>
                  <a:gd name="T32" fmla="*/ 9 w 13"/>
                  <a:gd name="T33" fmla="*/ 11 h 40"/>
                  <a:gd name="T34" fmla="*/ 7 w 13"/>
                  <a:gd name="T35" fmla="*/ 6 h 40"/>
                  <a:gd name="T36" fmla="*/ 4 w 13"/>
                  <a:gd name="T37" fmla="*/ 1 h 40"/>
                  <a:gd name="T38" fmla="*/ 4 w 13"/>
                  <a:gd name="T39" fmla="*/ 0 h 40"/>
                  <a:gd name="T40" fmla="*/ 0 w 13"/>
                  <a:gd name="T41" fmla="*/ 3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0" y="3"/>
                    </a:moveTo>
                    <a:lnTo>
                      <a:pt x="0" y="3"/>
                    </a:lnTo>
                    <a:lnTo>
                      <a:pt x="2" y="8"/>
                    </a:lnTo>
                    <a:lnTo>
                      <a:pt x="4" y="13"/>
                    </a:lnTo>
                    <a:lnTo>
                      <a:pt x="5" y="18"/>
                    </a:lnTo>
                    <a:lnTo>
                      <a:pt x="8" y="23"/>
                    </a:lnTo>
                    <a:lnTo>
                      <a:pt x="9" y="28"/>
                    </a:lnTo>
                    <a:lnTo>
                      <a:pt x="9" y="32"/>
                    </a:lnTo>
                    <a:lnTo>
                      <a:pt x="9" y="35"/>
                    </a:lnTo>
                    <a:lnTo>
                      <a:pt x="8" y="37"/>
                    </a:lnTo>
                    <a:lnTo>
                      <a:pt x="11" y="40"/>
                    </a:lnTo>
                    <a:lnTo>
                      <a:pt x="13" y="36"/>
                    </a:lnTo>
                    <a:lnTo>
                      <a:pt x="13" y="32"/>
                    </a:lnTo>
                    <a:lnTo>
                      <a:pt x="13" y="27"/>
                    </a:lnTo>
                    <a:lnTo>
                      <a:pt x="12" y="22"/>
                    </a:lnTo>
                    <a:lnTo>
                      <a:pt x="10" y="17"/>
                    </a:lnTo>
                    <a:lnTo>
                      <a:pt x="9" y="11"/>
                    </a:lnTo>
                    <a:lnTo>
                      <a:pt x="7" y="6"/>
                    </a:lnTo>
                    <a:lnTo>
                      <a:pt x="4" y="1"/>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3" name="Freeform 116">
                <a:extLst>
                  <a:ext uri="{FF2B5EF4-FFF2-40B4-BE49-F238E27FC236}">
                    <a16:creationId xmlns:a16="http://schemas.microsoft.com/office/drawing/2014/main" id="{46AEAA38-8C46-44F9-A8FA-415E49016DC7}"/>
                  </a:ext>
                </a:extLst>
              </p:cNvPr>
              <p:cNvSpPr>
                <a:spLocks/>
              </p:cNvSpPr>
              <p:nvPr/>
            </p:nvSpPr>
            <p:spPr bwMode="auto">
              <a:xfrm>
                <a:off x="967" y="3630"/>
                <a:ext cx="34" cy="72"/>
              </a:xfrm>
              <a:custGeom>
                <a:avLst/>
                <a:gdLst>
                  <a:gd name="T0" fmla="*/ 0 w 34"/>
                  <a:gd name="T1" fmla="*/ 0 h 72"/>
                  <a:gd name="T2" fmla="*/ 0 w 34"/>
                  <a:gd name="T3" fmla="*/ 2 h 72"/>
                  <a:gd name="T4" fmla="*/ 7 w 34"/>
                  <a:gd name="T5" fmla="*/ 13 h 72"/>
                  <a:gd name="T6" fmla="*/ 11 w 34"/>
                  <a:gd name="T7" fmla="*/ 24 h 72"/>
                  <a:gd name="T8" fmla="*/ 14 w 34"/>
                  <a:gd name="T9" fmla="*/ 32 h 72"/>
                  <a:gd name="T10" fmla="*/ 16 w 34"/>
                  <a:gd name="T11" fmla="*/ 40 h 72"/>
                  <a:gd name="T12" fmla="*/ 19 w 34"/>
                  <a:gd name="T13" fmla="*/ 47 h 72"/>
                  <a:gd name="T14" fmla="*/ 21 w 34"/>
                  <a:gd name="T15" fmla="*/ 55 h 72"/>
                  <a:gd name="T16" fmla="*/ 24 w 34"/>
                  <a:gd name="T17" fmla="*/ 63 h 72"/>
                  <a:gd name="T18" fmla="*/ 30 w 34"/>
                  <a:gd name="T19" fmla="*/ 72 h 72"/>
                  <a:gd name="T20" fmla="*/ 34 w 34"/>
                  <a:gd name="T21" fmla="*/ 69 h 72"/>
                  <a:gd name="T22" fmla="*/ 29 w 34"/>
                  <a:gd name="T23" fmla="*/ 61 h 72"/>
                  <a:gd name="T24" fmla="*/ 25 w 34"/>
                  <a:gd name="T25" fmla="*/ 54 h 72"/>
                  <a:gd name="T26" fmla="*/ 23 w 34"/>
                  <a:gd name="T27" fmla="*/ 46 h 72"/>
                  <a:gd name="T28" fmla="*/ 21 w 34"/>
                  <a:gd name="T29" fmla="*/ 39 h 72"/>
                  <a:gd name="T30" fmla="*/ 19 w 34"/>
                  <a:gd name="T31" fmla="*/ 31 h 72"/>
                  <a:gd name="T32" fmla="*/ 15 w 34"/>
                  <a:gd name="T33" fmla="*/ 22 h 72"/>
                  <a:gd name="T34" fmla="*/ 12 w 34"/>
                  <a:gd name="T35" fmla="*/ 12 h 72"/>
                  <a:gd name="T36" fmla="*/ 5 w 34"/>
                  <a:gd name="T37" fmla="*/ 0 h 72"/>
                  <a:gd name="T38" fmla="*/ 5 w 34"/>
                  <a:gd name="T39" fmla="*/ 2 h 72"/>
                  <a:gd name="T40" fmla="*/ 0 w 34"/>
                  <a:gd name="T41" fmla="*/ 0 h 72"/>
                  <a:gd name="T42" fmla="*/ 0 w 34"/>
                  <a:gd name="T43" fmla="*/ 1 h 72"/>
                  <a:gd name="T44" fmla="*/ 0 w 34"/>
                  <a:gd name="T45" fmla="*/ 2 h 72"/>
                  <a:gd name="T46" fmla="*/ 0 w 34"/>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72"/>
                  <a:gd name="T74" fmla="*/ 34 w 3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72">
                    <a:moveTo>
                      <a:pt x="0" y="0"/>
                    </a:moveTo>
                    <a:lnTo>
                      <a:pt x="0" y="2"/>
                    </a:lnTo>
                    <a:lnTo>
                      <a:pt x="7" y="13"/>
                    </a:lnTo>
                    <a:lnTo>
                      <a:pt x="11" y="24"/>
                    </a:lnTo>
                    <a:lnTo>
                      <a:pt x="14" y="32"/>
                    </a:lnTo>
                    <a:lnTo>
                      <a:pt x="16" y="40"/>
                    </a:lnTo>
                    <a:lnTo>
                      <a:pt x="19" y="47"/>
                    </a:lnTo>
                    <a:lnTo>
                      <a:pt x="21" y="55"/>
                    </a:lnTo>
                    <a:lnTo>
                      <a:pt x="24" y="63"/>
                    </a:lnTo>
                    <a:lnTo>
                      <a:pt x="30" y="72"/>
                    </a:lnTo>
                    <a:lnTo>
                      <a:pt x="34" y="69"/>
                    </a:lnTo>
                    <a:lnTo>
                      <a:pt x="29" y="61"/>
                    </a:lnTo>
                    <a:lnTo>
                      <a:pt x="25" y="54"/>
                    </a:lnTo>
                    <a:lnTo>
                      <a:pt x="23" y="46"/>
                    </a:lnTo>
                    <a:lnTo>
                      <a:pt x="21" y="39"/>
                    </a:lnTo>
                    <a:lnTo>
                      <a:pt x="19" y="31"/>
                    </a:lnTo>
                    <a:lnTo>
                      <a:pt x="15" y="22"/>
                    </a:lnTo>
                    <a:lnTo>
                      <a:pt x="12" y="12"/>
                    </a:lnTo>
                    <a:lnTo>
                      <a:pt x="5" y="0"/>
                    </a:lnTo>
                    <a:lnTo>
                      <a:pt x="5" y="2"/>
                    </a:lnTo>
                    <a:lnTo>
                      <a:pt x="0" y="0"/>
                    </a:lnTo>
                    <a:lnTo>
                      <a:pt x="0" y="1"/>
                    </a:lnTo>
                    <a:lnTo>
                      <a:pt x="0" y="2"/>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4" name="Freeform 117">
                <a:extLst>
                  <a:ext uri="{FF2B5EF4-FFF2-40B4-BE49-F238E27FC236}">
                    <a16:creationId xmlns:a16="http://schemas.microsoft.com/office/drawing/2014/main" id="{D1065AA2-911E-4D87-ABA8-CD0D73ABAA98}"/>
                  </a:ext>
                </a:extLst>
              </p:cNvPr>
              <p:cNvSpPr>
                <a:spLocks/>
              </p:cNvSpPr>
              <p:nvPr/>
            </p:nvSpPr>
            <p:spPr bwMode="auto">
              <a:xfrm>
                <a:off x="967" y="3615"/>
                <a:ext cx="9" cy="17"/>
              </a:xfrm>
              <a:custGeom>
                <a:avLst/>
                <a:gdLst>
                  <a:gd name="T0" fmla="*/ 5 w 9"/>
                  <a:gd name="T1" fmla="*/ 0 h 17"/>
                  <a:gd name="T2" fmla="*/ 5 w 9"/>
                  <a:gd name="T3" fmla="*/ 0 h 17"/>
                  <a:gd name="T4" fmla="*/ 5 w 9"/>
                  <a:gd name="T5" fmla="*/ 2 h 17"/>
                  <a:gd name="T6" fmla="*/ 5 w 9"/>
                  <a:gd name="T7" fmla="*/ 3 h 17"/>
                  <a:gd name="T8" fmla="*/ 5 w 9"/>
                  <a:gd name="T9" fmla="*/ 5 h 17"/>
                  <a:gd name="T10" fmla="*/ 4 w 9"/>
                  <a:gd name="T11" fmla="*/ 7 h 17"/>
                  <a:gd name="T12" fmla="*/ 4 w 9"/>
                  <a:gd name="T13" fmla="*/ 9 h 17"/>
                  <a:gd name="T14" fmla="*/ 3 w 9"/>
                  <a:gd name="T15" fmla="*/ 11 h 17"/>
                  <a:gd name="T16" fmla="*/ 3 w 9"/>
                  <a:gd name="T17" fmla="*/ 13 h 17"/>
                  <a:gd name="T18" fmla="*/ 0 w 9"/>
                  <a:gd name="T19" fmla="*/ 15 h 17"/>
                  <a:gd name="T20" fmla="*/ 5 w 9"/>
                  <a:gd name="T21" fmla="*/ 17 h 17"/>
                  <a:gd name="T22" fmla="*/ 6 w 9"/>
                  <a:gd name="T23" fmla="*/ 15 h 17"/>
                  <a:gd name="T24" fmla="*/ 7 w 9"/>
                  <a:gd name="T25" fmla="*/ 12 h 17"/>
                  <a:gd name="T26" fmla="*/ 8 w 9"/>
                  <a:gd name="T27" fmla="*/ 10 h 17"/>
                  <a:gd name="T28" fmla="*/ 8 w 9"/>
                  <a:gd name="T29" fmla="*/ 8 h 17"/>
                  <a:gd name="T30" fmla="*/ 9 w 9"/>
                  <a:gd name="T31" fmla="*/ 5 h 17"/>
                  <a:gd name="T32" fmla="*/ 9 w 9"/>
                  <a:gd name="T33" fmla="*/ 3 h 17"/>
                  <a:gd name="T34" fmla="*/ 9 w 9"/>
                  <a:gd name="T35" fmla="*/ 2 h 17"/>
                  <a:gd name="T36" fmla="*/ 9 w 9"/>
                  <a:gd name="T37" fmla="*/ 0 h 17"/>
                  <a:gd name="T38" fmla="*/ 9 w 9"/>
                  <a:gd name="T39" fmla="*/ 0 h 17"/>
                  <a:gd name="T40" fmla="*/ 5 w 9"/>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7"/>
                  <a:gd name="T65" fmla="*/ 9 w 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7">
                    <a:moveTo>
                      <a:pt x="5" y="0"/>
                    </a:moveTo>
                    <a:lnTo>
                      <a:pt x="5" y="0"/>
                    </a:lnTo>
                    <a:lnTo>
                      <a:pt x="5" y="2"/>
                    </a:lnTo>
                    <a:lnTo>
                      <a:pt x="5" y="3"/>
                    </a:lnTo>
                    <a:lnTo>
                      <a:pt x="5" y="5"/>
                    </a:lnTo>
                    <a:lnTo>
                      <a:pt x="4" y="7"/>
                    </a:lnTo>
                    <a:lnTo>
                      <a:pt x="4" y="9"/>
                    </a:lnTo>
                    <a:lnTo>
                      <a:pt x="3" y="11"/>
                    </a:lnTo>
                    <a:lnTo>
                      <a:pt x="3" y="13"/>
                    </a:lnTo>
                    <a:lnTo>
                      <a:pt x="0" y="15"/>
                    </a:lnTo>
                    <a:lnTo>
                      <a:pt x="5" y="17"/>
                    </a:lnTo>
                    <a:lnTo>
                      <a:pt x="6" y="15"/>
                    </a:lnTo>
                    <a:lnTo>
                      <a:pt x="7" y="12"/>
                    </a:lnTo>
                    <a:lnTo>
                      <a:pt x="8" y="10"/>
                    </a:lnTo>
                    <a:lnTo>
                      <a:pt x="8" y="8"/>
                    </a:lnTo>
                    <a:lnTo>
                      <a:pt x="9" y="5"/>
                    </a:lnTo>
                    <a:lnTo>
                      <a:pt x="9" y="3"/>
                    </a:lnTo>
                    <a:lnTo>
                      <a:pt x="9" y="2"/>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5" name="Freeform 118">
                <a:extLst>
                  <a:ext uri="{FF2B5EF4-FFF2-40B4-BE49-F238E27FC236}">
                    <a16:creationId xmlns:a16="http://schemas.microsoft.com/office/drawing/2014/main" id="{8815A755-2D73-41A8-BEF3-8BD1C2A86F83}"/>
                  </a:ext>
                </a:extLst>
              </p:cNvPr>
              <p:cNvSpPr>
                <a:spLocks/>
              </p:cNvSpPr>
              <p:nvPr/>
            </p:nvSpPr>
            <p:spPr bwMode="auto">
              <a:xfrm>
                <a:off x="958" y="3557"/>
                <a:ext cx="18" cy="58"/>
              </a:xfrm>
              <a:custGeom>
                <a:avLst/>
                <a:gdLst>
                  <a:gd name="T0" fmla="*/ 2 w 18"/>
                  <a:gd name="T1" fmla="*/ 0 h 58"/>
                  <a:gd name="T2" fmla="*/ 2 w 18"/>
                  <a:gd name="T3" fmla="*/ 0 h 58"/>
                  <a:gd name="T4" fmla="*/ 0 w 18"/>
                  <a:gd name="T5" fmla="*/ 8 h 58"/>
                  <a:gd name="T6" fmla="*/ 2 w 18"/>
                  <a:gd name="T7" fmla="*/ 15 h 58"/>
                  <a:gd name="T8" fmla="*/ 4 w 18"/>
                  <a:gd name="T9" fmla="*/ 23 h 58"/>
                  <a:gd name="T10" fmla="*/ 6 w 18"/>
                  <a:gd name="T11" fmla="*/ 31 h 58"/>
                  <a:gd name="T12" fmla="*/ 8 w 18"/>
                  <a:gd name="T13" fmla="*/ 39 h 58"/>
                  <a:gd name="T14" fmla="*/ 12 w 18"/>
                  <a:gd name="T15" fmla="*/ 46 h 58"/>
                  <a:gd name="T16" fmla="*/ 13 w 18"/>
                  <a:gd name="T17" fmla="*/ 52 h 58"/>
                  <a:gd name="T18" fmla="*/ 14 w 18"/>
                  <a:gd name="T19" fmla="*/ 58 h 58"/>
                  <a:gd name="T20" fmla="*/ 18 w 18"/>
                  <a:gd name="T21" fmla="*/ 58 h 58"/>
                  <a:gd name="T22" fmla="*/ 17 w 18"/>
                  <a:gd name="T23" fmla="*/ 51 h 58"/>
                  <a:gd name="T24" fmla="*/ 16 w 18"/>
                  <a:gd name="T25" fmla="*/ 45 h 58"/>
                  <a:gd name="T26" fmla="*/ 13 w 18"/>
                  <a:gd name="T27" fmla="*/ 38 h 58"/>
                  <a:gd name="T28" fmla="*/ 11 w 18"/>
                  <a:gd name="T29" fmla="*/ 29 h 58"/>
                  <a:gd name="T30" fmla="*/ 8 w 18"/>
                  <a:gd name="T31" fmla="*/ 22 h 58"/>
                  <a:gd name="T32" fmla="*/ 6 w 18"/>
                  <a:gd name="T33" fmla="*/ 15 h 58"/>
                  <a:gd name="T34" fmla="*/ 6 w 18"/>
                  <a:gd name="T35" fmla="*/ 8 h 58"/>
                  <a:gd name="T36" fmla="*/ 6 w 18"/>
                  <a:gd name="T37" fmla="*/ 1 h 58"/>
                  <a:gd name="T38" fmla="*/ 6 w 18"/>
                  <a:gd name="T39" fmla="*/ 1 h 58"/>
                  <a:gd name="T40" fmla="*/ 2 w 18"/>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8"/>
                  <a:gd name="T65" fmla="*/ 18 w 18"/>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8">
                    <a:moveTo>
                      <a:pt x="2" y="0"/>
                    </a:moveTo>
                    <a:lnTo>
                      <a:pt x="2" y="0"/>
                    </a:lnTo>
                    <a:lnTo>
                      <a:pt x="0" y="8"/>
                    </a:lnTo>
                    <a:lnTo>
                      <a:pt x="2" y="15"/>
                    </a:lnTo>
                    <a:lnTo>
                      <a:pt x="4" y="23"/>
                    </a:lnTo>
                    <a:lnTo>
                      <a:pt x="6" y="31"/>
                    </a:lnTo>
                    <a:lnTo>
                      <a:pt x="8" y="39"/>
                    </a:lnTo>
                    <a:lnTo>
                      <a:pt x="12" y="46"/>
                    </a:lnTo>
                    <a:lnTo>
                      <a:pt x="13" y="52"/>
                    </a:lnTo>
                    <a:lnTo>
                      <a:pt x="14" y="58"/>
                    </a:lnTo>
                    <a:lnTo>
                      <a:pt x="18" y="58"/>
                    </a:lnTo>
                    <a:lnTo>
                      <a:pt x="17" y="51"/>
                    </a:lnTo>
                    <a:lnTo>
                      <a:pt x="16" y="45"/>
                    </a:lnTo>
                    <a:lnTo>
                      <a:pt x="13" y="38"/>
                    </a:lnTo>
                    <a:lnTo>
                      <a:pt x="11" y="29"/>
                    </a:lnTo>
                    <a:lnTo>
                      <a:pt x="8" y="22"/>
                    </a:lnTo>
                    <a:lnTo>
                      <a:pt x="6" y="15"/>
                    </a:lnTo>
                    <a:lnTo>
                      <a:pt x="6" y="8"/>
                    </a:lnTo>
                    <a:lnTo>
                      <a:pt x="6" y="1"/>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6" name="Freeform 119">
                <a:extLst>
                  <a:ext uri="{FF2B5EF4-FFF2-40B4-BE49-F238E27FC236}">
                    <a16:creationId xmlns:a16="http://schemas.microsoft.com/office/drawing/2014/main" id="{E04899C1-CC8A-40E0-97AB-01ED81DC75C9}"/>
                  </a:ext>
                </a:extLst>
              </p:cNvPr>
              <p:cNvSpPr>
                <a:spLocks/>
              </p:cNvSpPr>
              <p:nvPr/>
            </p:nvSpPr>
            <p:spPr bwMode="auto">
              <a:xfrm>
                <a:off x="960" y="3407"/>
                <a:ext cx="40" cy="151"/>
              </a:xfrm>
              <a:custGeom>
                <a:avLst/>
                <a:gdLst>
                  <a:gd name="T0" fmla="*/ 36 w 40"/>
                  <a:gd name="T1" fmla="*/ 0 h 151"/>
                  <a:gd name="T2" fmla="*/ 36 w 40"/>
                  <a:gd name="T3" fmla="*/ 0 h 151"/>
                  <a:gd name="T4" fmla="*/ 31 w 40"/>
                  <a:gd name="T5" fmla="*/ 21 h 151"/>
                  <a:gd name="T6" fmla="*/ 27 w 40"/>
                  <a:gd name="T7" fmla="*/ 40 h 151"/>
                  <a:gd name="T8" fmla="*/ 22 w 40"/>
                  <a:gd name="T9" fmla="*/ 58 h 151"/>
                  <a:gd name="T10" fmla="*/ 18 w 40"/>
                  <a:gd name="T11" fmla="*/ 76 h 151"/>
                  <a:gd name="T12" fmla="*/ 13 w 40"/>
                  <a:gd name="T13" fmla="*/ 94 h 151"/>
                  <a:gd name="T14" fmla="*/ 10 w 40"/>
                  <a:gd name="T15" fmla="*/ 112 h 151"/>
                  <a:gd name="T16" fmla="*/ 4 w 40"/>
                  <a:gd name="T17" fmla="*/ 131 h 151"/>
                  <a:gd name="T18" fmla="*/ 0 w 40"/>
                  <a:gd name="T19" fmla="*/ 150 h 151"/>
                  <a:gd name="T20" fmla="*/ 4 w 40"/>
                  <a:gd name="T21" fmla="*/ 151 h 151"/>
                  <a:gd name="T22" fmla="*/ 10 w 40"/>
                  <a:gd name="T23" fmla="*/ 132 h 151"/>
                  <a:gd name="T24" fmla="*/ 14 w 40"/>
                  <a:gd name="T25" fmla="*/ 113 h 151"/>
                  <a:gd name="T26" fmla="*/ 19 w 40"/>
                  <a:gd name="T27" fmla="*/ 95 h 151"/>
                  <a:gd name="T28" fmla="*/ 22 w 40"/>
                  <a:gd name="T29" fmla="*/ 77 h 151"/>
                  <a:gd name="T30" fmla="*/ 27 w 40"/>
                  <a:gd name="T31" fmla="*/ 59 h 151"/>
                  <a:gd name="T32" fmla="*/ 31 w 40"/>
                  <a:gd name="T33" fmla="*/ 41 h 151"/>
                  <a:gd name="T34" fmla="*/ 36 w 40"/>
                  <a:gd name="T35" fmla="*/ 22 h 151"/>
                  <a:gd name="T36" fmla="*/ 40 w 40"/>
                  <a:gd name="T37" fmla="*/ 1 h 151"/>
                  <a:gd name="T38" fmla="*/ 40 w 40"/>
                  <a:gd name="T39" fmla="*/ 1 h 151"/>
                  <a:gd name="T40" fmla="*/ 36 w 40"/>
                  <a:gd name="T41" fmla="*/ 0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51"/>
                  <a:gd name="T65" fmla="*/ 40 w 40"/>
                  <a:gd name="T66" fmla="*/ 151 h 1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51">
                    <a:moveTo>
                      <a:pt x="36" y="0"/>
                    </a:moveTo>
                    <a:lnTo>
                      <a:pt x="36" y="0"/>
                    </a:lnTo>
                    <a:lnTo>
                      <a:pt x="31" y="21"/>
                    </a:lnTo>
                    <a:lnTo>
                      <a:pt x="27" y="40"/>
                    </a:lnTo>
                    <a:lnTo>
                      <a:pt x="22" y="58"/>
                    </a:lnTo>
                    <a:lnTo>
                      <a:pt x="18" y="76"/>
                    </a:lnTo>
                    <a:lnTo>
                      <a:pt x="13" y="94"/>
                    </a:lnTo>
                    <a:lnTo>
                      <a:pt x="10" y="112"/>
                    </a:lnTo>
                    <a:lnTo>
                      <a:pt x="4" y="131"/>
                    </a:lnTo>
                    <a:lnTo>
                      <a:pt x="0" y="150"/>
                    </a:lnTo>
                    <a:lnTo>
                      <a:pt x="4" y="151"/>
                    </a:lnTo>
                    <a:lnTo>
                      <a:pt x="10" y="132"/>
                    </a:lnTo>
                    <a:lnTo>
                      <a:pt x="14" y="113"/>
                    </a:lnTo>
                    <a:lnTo>
                      <a:pt x="19" y="95"/>
                    </a:lnTo>
                    <a:lnTo>
                      <a:pt x="22" y="77"/>
                    </a:lnTo>
                    <a:lnTo>
                      <a:pt x="27" y="59"/>
                    </a:lnTo>
                    <a:lnTo>
                      <a:pt x="31" y="41"/>
                    </a:lnTo>
                    <a:lnTo>
                      <a:pt x="36" y="22"/>
                    </a:lnTo>
                    <a:lnTo>
                      <a:pt x="40" y="1"/>
                    </a:lnTo>
                    <a:lnTo>
                      <a:pt x="3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7" name="Freeform 120">
                <a:extLst>
                  <a:ext uri="{FF2B5EF4-FFF2-40B4-BE49-F238E27FC236}">
                    <a16:creationId xmlns:a16="http://schemas.microsoft.com/office/drawing/2014/main" id="{EB88A40D-5B78-465C-87E4-7C2BD53F52B9}"/>
                  </a:ext>
                </a:extLst>
              </p:cNvPr>
              <p:cNvSpPr>
                <a:spLocks/>
              </p:cNvSpPr>
              <p:nvPr/>
            </p:nvSpPr>
            <p:spPr bwMode="auto">
              <a:xfrm>
                <a:off x="996" y="3112"/>
                <a:ext cx="34" cy="296"/>
              </a:xfrm>
              <a:custGeom>
                <a:avLst/>
                <a:gdLst>
                  <a:gd name="T0" fmla="*/ 29 w 34"/>
                  <a:gd name="T1" fmla="*/ 0 h 296"/>
                  <a:gd name="T2" fmla="*/ 29 w 34"/>
                  <a:gd name="T3" fmla="*/ 0 h 296"/>
                  <a:gd name="T4" fmla="*/ 26 w 34"/>
                  <a:gd name="T5" fmla="*/ 25 h 296"/>
                  <a:gd name="T6" fmla="*/ 23 w 34"/>
                  <a:gd name="T7" fmla="*/ 57 h 296"/>
                  <a:gd name="T8" fmla="*/ 21 w 34"/>
                  <a:gd name="T9" fmla="*/ 94 h 296"/>
                  <a:gd name="T10" fmla="*/ 19 w 34"/>
                  <a:gd name="T11" fmla="*/ 133 h 296"/>
                  <a:gd name="T12" fmla="*/ 15 w 34"/>
                  <a:gd name="T13" fmla="*/ 175 h 296"/>
                  <a:gd name="T14" fmla="*/ 11 w 34"/>
                  <a:gd name="T15" fmla="*/ 217 h 296"/>
                  <a:gd name="T16" fmla="*/ 6 w 34"/>
                  <a:gd name="T17" fmla="*/ 258 h 296"/>
                  <a:gd name="T18" fmla="*/ 0 w 34"/>
                  <a:gd name="T19" fmla="*/ 295 h 296"/>
                  <a:gd name="T20" fmla="*/ 4 w 34"/>
                  <a:gd name="T21" fmla="*/ 296 h 296"/>
                  <a:gd name="T22" fmla="*/ 11 w 34"/>
                  <a:gd name="T23" fmla="*/ 259 h 296"/>
                  <a:gd name="T24" fmla="*/ 17 w 34"/>
                  <a:gd name="T25" fmla="*/ 218 h 296"/>
                  <a:gd name="T26" fmla="*/ 20 w 34"/>
                  <a:gd name="T27" fmla="*/ 176 h 296"/>
                  <a:gd name="T28" fmla="*/ 23 w 34"/>
                  <a:gd name="T29" fmla="*/ 134 h 296"/>
                  <a:gd name="T30" fmla="*/ 26 w 34"/>
                  <a:gd name="T31" fmla="*/ 95 h 296"/>
                  <a:gd name="T32" fmla="*/ 28 w 34"/>
                  <a:gd name="T33" fmla="*/ 58 h 296"/>
                  <a:gd name="T34" fmla="*/ 30 w 34"/>
                  <a:gd name="T35" fmla="*/ 26 h 296"/>
                  <a:gd name="T36" fmla="*/ 34 w 34"/>
                  <a:gd name="T37" fmla="*/ 0 h 296"/>
                  <a:gd name="T38" fmla="*/ 34 w 34"/>
                  <a:gd name="T39" fmla="*/ 0 h 296"/>
                  <a:gd name="T40" fmla="*/ 29 w 34"/>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96"/>
                  <a:gd name="T65" fmla="*/ 34 w 34"/>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96">
                    <a:moveTo>
                      <a:pt x="29" y="0"/>
                    </a:moveTo>
                    <a:lnTo>
                      <a:pt x="29" y="0"/>
                    </a:lnTo>
                    <a:lnTo>
                      <a:pt x="26" y="25"/>
                    </a:lnTo>
                    <a:lnTo>
                      <a:pt x="23" y="57"/>
                    </a:lnTo>
                    <a:lnTo>
                      <a:pt x="21" y="94"/>
                    </a:lnTo>
                    <a:lnTo>
                      <a:pt x="19" y="133"/>
                    </a:lnTo>
                    <a:lnTo>
                      <a:pt x="15" y="175"/>
                    </a:lnTo>
                    <a:lnTo>
                      <a:pt x="11" y="217"/>
                    </a:lnTo>
                    <a:lnTo>
                      <a:pt x="6" y="258"/>
                    </a:lnTo>
                    <a:lnTo>
                      <a:pt x="0" y="295"/>
                    </a:lnTo>
                    <a:lnTo>
                      <a:pt x="4" y="296"/>
                    </a:lnTo>
                    <a:lnTo>
                      <a:pt x="11" y="259"/>
                    </a:lnTo>
                    <a:lnTo>
                      <a:pt x="17" y="218"/>
                    </a:lnTo>
                    <a:lnTo>
                      <a:pt x="20" y="176"/>
                    </a:lnTo>
                    <a:lnTo>
                      <a:pt x="23" y="134"/>
                    </a:lnTo>
                    <a:lnTo>
                      <a:pt x="26" y="95"/>
                    </a:lnTo>
                    <a:lnTo>
                      <a:pt x="28" y="58"/>
                    </a:lnTo>
                    <a:lnTo>
                      <a:pt x="30" y="26"/>
                    </a:lnTo>
                    <a:lnTo>
                      <a:pt x="34" y="0"/>
                    </a:lnTo>
                    <a:lnTo>
                      <a:pt x="2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8" name="Freeform 121">
                <a:extLst>
                  <a:ext uri="{FF2B5EF4-FFF2-40B4-BE49-F238E27FC236}">
                    <a16:creationId xmlns:a16="http://schemas.microsoft.com/office/drawing/2014/main" id="{3FCC19E1-C98F-4323-B49B-F9C829B5ACD4}"/>
                  </a:ext>
                </a:extLst>
              </p:cNvPr>
              <p:cNvSpPr>
                <a:spLocks/>
              </p:cNvSpPr>
              <p:nvPr/>
            </p:nvSpPr>
            <p:spPr bwMode="auto">
              <a:xfrm>
                <a:off x="1019" y="2983"/>
                <a:ext cx="14" cy="129"/>
              </a:xfrm>
              <a:custGeom>
                <a:avLst/>
                <a:gdLst>
                  <a:gd name="T0" fmla="*/ 0 w 14"/>
                  <a:gd name="T1" fmla="*/ 1 h 129"/>
                  <a:gd name="T2" fmla="*/ 0 w 14"/>
                  <a:gd name="T3" fmla="*/ 1 h 129"/>
                  <a:gd name="T4" fmla="*/ 4 w 14"/>
                  <a:gd name="T5" fmla="*/ 22 h 129"/>
                  <a:gd name="T6" fmla="*/ 6 w 14"/>
                  <a:gd name="T7" fmla="*/ 41 h 129"/>
                  <a:gd name="T8" fmla="*/ 7 w 14"/>
                  <a:gd name="T9" fmla="*/ 58 h 129"/>
                  <a:gd name="T10" fmla="*/ 8 w 14"/>
                  <a:gd name="T11" fmla="*/ 74 h 129"/>
                  <a:gd name="T12" fmla="*/ 9 w 14"/>
                  <a:gd name="T13" fmla="*/ 88 h 129"/>
                  <a:gd name="T14" fmla="*/ 8 w 14"/>
                  <a:gd name="T15" fmla="*/ 101 h 129"/>
                  <a:gd name="T16" fmla="*/ 7 w 14"/>
                  <a:gd name="T17" fmla="*/ 116 h 129"/>
                  <a:gd name="T18" fmla="*/ 6 w 14"/>
                  <a:gd name="T19" fmla="*/ 129 h 129"/>
                  <a:gd name="T20" fmla="*/ 11 w 14"/>
                  <a:gd name="T21" fmla="*/ 129 h 129"/>
                  <a:gd name="T22" fmla="*/ 13 w 14"/>
                  <a:gd name="T23" fmla="*/ 116 h 129"/>
                  <a:gd name="T24" fmla="*/ 14 w 14"/>
                  <a:gd name="T25" fmla="*/ 102 h 129"/>
                  <a:gd name="T26" fmla="*/ 14 w 14"/>
                  <a:gd name="T27" fmla="*/ 88 h 129"/>
                  <a:gd name="T28" fmla="*/ 14 w 14"/>
                  <a:gd name="T29" fmla="*/ 74 h 129"/>
                  <a:gd name="T30" fmla="*/ 13 w 14"/>
                  <a:gd name="T31" fmla="*/ 58 h 129"/>
                  <a:gd name="T32" fmla="*/ 11 w 14"/>
                  <a:gd name="T33" fmla="*/ 40 h 129"/>
                  <a:gd name="T34" fmla="*/ 8 w 14"/>
                  <a:gd name="T35" fmla="*/ 21 h 129"/>
                  <a:gd name="T36" fmla="*/ 5 w 14"/>
                  <a:gd name="T37" fmla="*/ 0 h 129"/>
                  <a:gd name="T38" fmla="*/ 5 w 14"/>
                  <a:gd name="T39" fmla="*/ 0 h 129"/>
                  <a:gd name="T40" fmla="*/ 0 w 14"/>
                  <a:gd name="T41" fmla="*/ 1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9"/>
                  <a:gd name="T65" fmla="*/ 14 w 14"/>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9">
                    <a:moveTo>
                      <a:pt x="0" y="1"/>
                    </a:moveTo>
                    <a:lnTo>
                      <a:pt x="0" y="1"/>
                    </a:lnTo>
                    <a:lnTo>
                      <a:pt x="4" y="22"/>
                    </a:lnTo>
                    <a:lnTo>
                      <a:pt x="6" y="41"/>
                    </a:lnTo>
                    <a:lnTo>
                      <a:pt x="7" y="58"/>
                    </a:lnTo>
                    <a:lnTo>
                      <a:pt x="8" y="74"/>
                    </a:lnTo>
                    <a:lnTo>
                      <a:pt x="9" y="88"/>
                    </a:lnTo>
                    <a:lnTo>
                      <a:pt x="8" y="101"/>
                    </a:lnTo>
                    <a:lnTo>
                      <a:pt x="7" y="116"/>
                    </a:lnTo>
                    <a:lnTo>
                      <a:pt x="6" y="129"/>
                    </a:lnTo>
                    <a:lnTo>
                      <a:pt x="11" y="129"/>
                    </a:lnTo>
                    <a:lnTo>
                      <a:pt x="13" y="116"/>
                    </a:lnTo>
                    <a:lnTo>
                      <a:pt x="14" y="102"/>
                    </a:lnTo>
                    <a:lnTo>
                      <a:pt x="14" y="88"/>
                    </a:lnTo>
                    <a:lnTo>
                      <a:pt x="14" y="74"/>
                    </a:lnTo>
                    <a:lnTo>
                      <a:pt x="13" y="58"/>
                    </a:lnTo>
                    <a:lnTo>
                      <a:pt x="11" y="40"/>
                    </a:lnTo>
                    <a:lnTo>
                      <a:pt x="8" y="21"/>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69" name="Freeform 122">
                <a:extLst>
                  <a:ext uri="{FF2B5EF4-FFF2-40B4-BE49-F238E27FC236}">
                    <a16:creationId xmlns:a16="http://schemas.microsoft.com/office/drawing/2014/main" id="{1C49B05E-10AF-4B63-9240-96C0C42CE8B3}"/>
                  </a:ext>
                </a:extLst>
              </p:cNvPr>
              <p:cNvSpPr>
                <a:spLocks/>
              </p:cNvSpPr>
              <p:nvPr/>
            </p:nvSpPr>
            <p:spPr bwMode="auto">
              <a:xfrm>
                <a:off x="1011" y="2944"/>
                <a:ext cx="13" cy="40"/>
              </a:xfrm>
              <a:custGeom>
                <a:avLst/>
                <a:gdLst>
                  <a:gd name="T0" fmla="*/ 4 w 13"/>
                  <a:gd name="T1" fmla="*/ 0 h 40"/>
                  <a:gd name="T2" fmla="*/ 4 w 13"/>
                  <a:gd name="T3" fmla="*/ 0 h 40"/>
                  <a:gd name="T4" fmla="*/ 2 w 13"/>
                  <a:gd name="T5" fmla="*/ 4 h 40"/>
                  <a:gd name="T6" fmla="*/ 0 w 13"/>
                  <a:gd name="T7" fmla="*/ 9 h 40"/>
                  <a:gd name="T8" fmla="*/ 0 w 13"/>
                  <a:gd name="T9" fmla="*/ 14 h 40"/>
                  <a:gd name="T10" fmla="*/ 2 w 13"/>
                  <a:gd name="T11" fmla="*/ 19 h 40"/>
                  <a:gd name="T12" fmla="*/ 4 w 13"/>
                  <a:gd name="T13" fmla="*/ 24 h 40"/>
                  <a:gd name="T14" fmla="*/ 5 w 13"/>
                  <a:gd name="T15" fmla="*/ 29 h 40"/>
                  <a:gd name="T16" fmla="*/ 7 w 13"/>
                  <a:gd name="T17" fmla="*/ 34 h 40"/>
                  <a:gd name="T18" fmla="*/ 8 w 13"/>
                  <a:gd name="T19" fmla="*/ 40 h 40"/>
                  <a:gd name="T20" fmla="*/ 13 w 13"/>
                  <a:gd name="T21" fmla="*/ 39 h 40"/>
                  <a:gd name="T22" fmla="*/ 12 w 13"/>
                  <a:gd name="T23" fmla="*/ 33 h 40"/>
                  <a:gd name="T24" fmla="*/ 10 w 13"/>
                  <a:gd name="T25" fmla="*/ 28 h 40"/>
                  <a:gd name="T26" fmla="*/ 8 w 13"/>
                  <a:gd name="T27" fmla="*/ 23 h 40"/>
                  <a:gd name="T28" fmla="*/ 6 w 13"/>
                  <a:gd name="T29" fmla="*/ 18 h 40"/>
                  <a:gd name="T30" fmla="*/ 6 w 13"/>
                  <a:gd name="T31" fmla="*/ 13 h 40"/>
                  <a:gd name="T32" fmla="*/ 5 w 13"/>
                  <a:gd name="T33" fmla="*/ 9 h 40"/>
                  <a:gd name="T34" fmla="*/ 6 w 13"/>
                  <a:gd name="T35" fmla="*/ 6 h 40"/>
                  <a:gd name="T36" fmla="*/ 7 w 13"/>
                  <a:gd name="T37" fmla="*/ 2 h 40"/>
                  <a:gd name="T38" fmla="*/ 7 w 13"/>
                  <a:gd name="T39" fmla="*/ 3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0"/>
                    </a:lnTo>
                    <a:lnTo>
                      <a:pt x="2" y="4"/>
                    </a:lnTo>
                    <a:lnTo>
                      <a:pt x="0" y="9"/>
                    </a:lnTo>
                    <a:lnTo>
                      <a:pt x="0" y="14"/>
                    </a:lnTo>
                    <a:lnTo>
                      <a:pt x="2" y="19"/>
                    </a:lnTo>
                    <a:lnTo>
                      <a:pt x="4" y="24"/>
                    </a:lnTo>
                    <a:lnTo>
                      <a:pt x="5" y="29"/>
                    </a:lnTo>
                    <a:lnTo>
                      <a:pt x="7" y="34"/>
                    </a:lnTo>
                    <a:lnTo>
                      <a:pt x="8" y="40"/>
                    </a:lnTo>
                    <a:lnTo>
                      <a:pt x="13" y="39"/>
                    </a:lnTo>
                    <a:lnTo>
                      <a:pt x="12" y="33"/>
                    </a:lnTo>
                    <a:lnTo>
                      <a:pt x="10" y="28"/>
                    </a:lnTo>
                    <a:lnTo>
                      <a:pt x="8" y="23"/>
                    </a:lnTo>
                    <a:lnTo>
                      <a:pt x="6" y="18"/>
                    </a:lnTo>
                    <a:lnTo>
                      <a:pt x="6" y="13"/>
                    </a:lnTo>
                    <a:lnTo>
                      <a:pt x="5" y="9"/>
                    </a:lnTo>
                    <a:lnTo>
                      <a:pt x="6" y="6"/>
                    </a:lnTo>
                    <a:lnTo>
                      <a:pt x="7" y="2"/>
                    </a:lnTo>
                    <a:lnTo>
                      <a:pt x="7" y="3"/>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0" name="Freeform 123">
                <a:extLst>
                  <a:ext uri="{FF2B5EF4-FFF2-40B4-BE49-F238E27FC236}">
                    <a16:creationId xmlns:a16="http://schemas.microsoft.com/office/drawing/2014/main" id="{CA5C7622-75F6-4D6C-AAC8-764BF6E52352}"/>
                  </a:ext>
                </a:extLst>
              </p:cNvPr>
              <p:cNvSpPr>
                <a:spLocks/>
              </p:cNvSpPr>
              <p:nvPr/>
            </p:nvSpPr>
            <p:spPr bwMode="auto">
              <a:xfrm>
                <a:off x="1015" y="2831"/>
                <a:ext cx="46" cy="116"/>
              </a:xfrm>
              <a:custGeom>
                <a:avLst/>
                <a:gdLst>
                  <a:gd name="T0" fmla="*/ 42 w 46"/>
                  <a:gd name="T1" fmla="*/ 0 h 116"/>
                  <a:gd name="T2" fmla="*/ 42 w 46"/>
                  <a:gd name="T3" fmla="*/ 0 h 116"/>
                  <a:gd name="T4" fmla="*/ 37 w 46"/>
                  <a:gd name="T5" fmla="*/ 15 h 116"/>
                  <a:gd name="T6" fmla="*/ 31 w 46"/>
                  <a:gd name="T7" fmla="*/ 31 h 116"/>
                  <a:gd name="T8" fmla="*/ 27 w 46"/>
                  <a:gd name="T9" fmla="*/ 49 h 116"/>
                  <a:gd name="T10" fmla="*/ 21 w 46"/>
                  <a:gd name="T11" fmla="*/ 65 h 116"/>
                  <a:gd name="T12" fmla="*/ 16 w 46"/>
                  <a:gd name="T13" fmla="*/ 80 h 116"/>
                  <a:gd name="T14" fmla="*/ 10 w 46"/>
                  <a:gd name="T15" fmla="*/ 93 h 116"/>
                  <a:gd name="T16" fmla="*/ 6 w 46"/>
                  <a:gd name="T17" fmla="*/ 105 h 116"/>
                  <a:gd name="T18" fmla="*/ 0 w 46"/>
                  <a:gd name="T19" fmla="*/ 113 h 116"/>
                  <a:gd name="T20" fmla="*/ 3 w 46"/>
                  <a:gd name="T21" fmla="*/ 116 h 116"/>
                  <a:gd name="T22" fmla="*/ 9 w 46"/>
                  <a:gd name="T23" fmla="*/ 107 h 116"/>
                  <a:gd name="T24" fmla="*/ 15 w 46"/>
                  <a:gd name="T25" fmla="*/ 96 h 116"/>
                  <a:gd name="T26" fmla="*/ 20 w 46"/>
                  <a:gd name="T27" fmla="*/ 81 h 116"/>
                  <a:gd name="T28" fmla="*/ 26 w 46"/>
                  <a:gd name="T29" fmla="*/ 66 h 116"/>
                  <a:gd name="T30" fmla="*/ 31 w 46"/>
                  <a:gd name="T31" fmla="*/ 50 h 116"/>
                  <a:gd name="T32" fmla="*/ 36 w 46"/>
                  <a:gd name="T33" fmla="*/ 33 h 116"/>
                  <a:gd name="T34" fmla="*/ 42 w 46"/>
                  <a:gd name="T35" fmla="*/ 17 h 116"/>
                  <a:gd name="T36" fmla="*/ 46 w 46"/>
                  <a:gd name="T37" fmla="*/ 2 h 116"/>
                  <a:gd name="T38" fmla="*/ 46 w 46"/>
                  <a:gd name="T39" fmla="*/ 2 h 116"/>
                  <a:gd name="T40" fmla="*/ 42 w 46"/>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6"/>
                  <a:gd name="T65" fmla="*/ 46 w 46"/>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6">
                    <a:moveTo>
                      <a:pt x="42" y="0"/>
                    </a:moveTo>
                    <a:lnTo>
                      <a:pt x="42" y="0"/>
                    </a:lnTo>
                    <a:lnTo>
                      <a:pt x="37" y="15"/>
                    </a:lnTo>
                    <a:lnTo>
                      <a:pt x="31" y="31"/>
                    </a:lnTo>
                    <a:lnTo>
                      <a:pt x="27" y="49"/>
                    </a:lnTo>
                    <a:lnTo>
                      <a:pt x="21" y="65"/>
                    </a:lnTo>
                    <a:lnTo>
                      <a:pt x="16" y="80"/>
                    </a:lnTo>
                    <a:lnTo>
                      <a:pt x="10" y="93"/>
                    </a:lnTo>
                    <a:lnTo>
                      <a:pt x="6" y="105"/>
                    </a:lnTo>
                    <a:lnTo>
                      <a:pt x="0" y="113"/>
                    </a:lnTo>
                    <a:lnTo>
                      <a:pt x="3" y="116"/>
                    </a:lnTo>
                    <a:lnTo>
                      <a:pt x="9" y="107"/>
                    </a:lnTo>
                    <a:lnTo>
                      <a:pt x="15" y="96"/>
                    </a:lnTo>
                    <a:lnTo>
                      <a:pt x="20" y="81"/>
                    </a:lnTo>
                    <a:lnTo>
                      <a:pt x="26" y="66"/>
                    </a:lnTo>
                    <a:lnTo>
                      <a:pt x="31" y="50"/>
                    </a:lnTo>
                    <a:lnTo>
                      <a:pt x="36" y="33"/>
                    </a:lnTo>
                    <a:lnTo>
                      <a:pt x="42" y="17"/>
                    </a:lnTo>
                    <a:lnTo>
                      <a:pt x="46" y="2"/>
                    </a:lnTo>
                    <a:lnTo>
                      <a:pt x="4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1" name="Freeform 124">
                <a:extLst>
                  <a:ext uri="{FF2B5EF4-FFF2-40B4-BE49-F238E27FC236}">
                    <a16:creationId xmlns:a16="http://schemas.microsoft.com/office/drawing/2014/main" id="{5A34E09F-53F9-478D-913D-136272C272E6}"/>
                  </a:ext>
                </a:extLst>
              </p:cNvPr>
              <p:cNvSpPr>
                <a:spLocks/>
              </p:cNvSpPr>
              <p:nvPr/>
            </p:nvSpPr>
            <p:spPr bwMode="auto">
              <a:xfrm>
                <a:off x="1057" y="2343"/>
                <a:ext cx="59" cy="490"/>
              </a:xfrm>
              <a:custGeom>
                <a:avLst/>
                <a:gdLst>
                  <a:gd name="T0" fmla="*/ 54 w 59"/>
                  <a:gd name="T1" fmla="*/ 0 h 490"/>
                  <a:gd name="T2" fmla="*/ 54 w 59"/>
                  <a:gd name="T3" fmla="*/ 0 h 490"/>
                  <a:gd name="T4" fmla="*/ 54 w 59"/>
                  <a:gd name="T5" fmla="*/ 51 h 490"/>
                  <a:gd name="T6" fmla="*/ 52 w 59"/>
                  <a:gd name="T7" fmla="*/ 111 h 490"/>
                  <a:gd name="T8" fmla="*/ 47 w 59"/>
                  <a:gd name="T9" fmla="*/ 176 h 490"/>
                  <a:gd name="T10" fmla="*/ 41 w 59"/>
                  <a:gd name="T11" fmla="*/ 244 h 490"/>
                  <a:gd name="T12" fmla="*/ 38 w 59"/>
                  <a:gd name="T13" fmla="*/ 279 h 490"/>
                  <a:gd name="T14" fmla="*/ 35 w 59"/>
                  <a:gd name="T15" fmla="*/ 313 h 490"/>
                  <a:gd name="T16" fmla="*/ 30 w 59"/>
                  <a:gd name="T17" fmla="*/ 346 h 490"/>
                  <a:gd name="T18" fmla="*/ 24 w 59"/>
                  <a:gd name="T19" fmla="*/ 379 h 490"/>
                  <a:gd name="T20" fmla="*/ 20 w 59"/>
                  <a:gd name="T21" fmla="*/ 409 h 490"/>
                  <a:gd name="T22" fmla="*/ 13 w 59"/>
                  <a:gd name="T23" fmla="*/ 438 h 490"/>
                  <a:gd name="T24" fmla="*/ 8 w 59"/>
                  <a:gd name="T25" fmla="*/ 464 h 490"/>
                  <a:gd name="T26" fmla="*/ 0 w 59"/>
                  <a:gd name="T27" fmla="*/ 488 h 490"/>
                  <a:gd name="T28" fmla="*/ 4 w 59"/>
                  <a:gd name="T29" fmla="*/ 490 h 490"/>
                  <a:gd name="T30" fmla="*/ 12 w 59"/>
                  <a:gd name="T31" fmla="*/ 465 h 490"/>
                  <a:gd name="T32" fmla="*/ 18 w 59"/>
                  <a:gd name="T33" fmla="*/ 439 h 490"/>
                  <a:gd name="T34" fmla="*/ 24 w 59"/>
                  <a:gd name="T35" fmla="*/ 409 h 490"/>
                  <a:gd name="T36" fmla="*/ 30 w 59"/>
                  <a:gd name="T37" fmla="*/ 379 h 490"/>
                  <a:gd name="T38" fmla="*/ 35 w 59"/>
                  <a:gd name="T39" fmla="*/ 347 h 490"/>
                  <a:gd name="T40" fmla="*/ 39 w 59"/>
                  <a:gd name="T41" fmla="*/ 314 h 490"/>
                  <a:gd name="T42" fmla="*/ 43 w 59"/>
                  <a:gd name="T43" fmla="*/ 280 h 490"/>
                  <a:gd name="T44" fmla="*/ 47 w 59"/>
                  <a:gd name="T45" fmla="*/ 245 h 490"/>
                  <a:gd name="T46" fmla="*/ 53 w 59"/>
                  <a:gd name="T47" fmla="*/ 177 h 490"/>
                  <a:gd name="T48" fmla="*/ 56 w 59"/>
                  <a:gd name="T49" fmla="*/ 111 h 490"/>
                  <a:gd name="T50" fmla="*/ 58 w 59"/>
                  <a:gd name="T51" fmla="*/ 51 h 490"/>
                  <a:gd name="T52" fmla="*/ 59 w 59"/>
                  <a:gd name="T53" fmla="*/ 0 h 490"/>
                  <a:gd name="T54" fmla="*/ 59 w 59"/>
                  <a:gd name="T55" fmla="*/ 0 h 490"/>
                  <a:gd name="T56" fmla="*/ 54 w 59"/>
                  <a:gd name="T57" fmla="*/ 0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4" y="0"/>
                    </a:moveTo>
                    <a:lnTo>
                      <a:pt x="54" y="0"/>
                    </a:lnTo>
                    <a:lnTo>
                      <a:pt x="54" y="51"/>
                    </a:lnTo>
                    <a:lnTo>
                      <a:pt x="52" y="111"/>
                    </a:lnTo>
                    <a:lnTo>
                      <a:pt x="47" y="176"/>
                    </a:lnTo>
                    <a:lnTo>
                      <a:pt x="41" y="244"/>
                    </a:lnTo>
                    <a:lnTo>
                      <a:pt x="38" y="279"/>
                    </a:lnTo>
                    <a:lnTo>
                      <a:pt x="35" y="313"/>
                    </a:lnTo>
                    <a:lnTo>
                      <a:pt x="30" y="346"/>
                    </a:lnTo>
                    <a:lnTo>
                      <a:pt x="24" y="379"/>
                    </a:lnTo>
                    <a:lnTo>
                      <a:pt x="20" y="409"/>
                    </a:lnTo>
                    <a:lnTo>
                      <a:pt x="13" y="438"/>
                    </a:lnTo>
                    <a:lnTo>
                      <a:pt x="8" y="464"/>
                    </a:lnTo>
                    <a:lnTo>
                      <a:pt x="0" y="488"/>
                    </a:lnTo>
                    <a:lnTo>
                      <a:pt x="4" y="490"/>
                    </a:lnTo>
                    <a:lnTo>
                      <a:pt x="12" y="465"/>
                    </a:lnTo>
                    <a:lnTo>
                      <a:pt x="18" y="439"/>
                    </a:lnTo>
                    <a:lnTo>
                      <a:pt x="24" y="409"/>
                    </a:lnTo>
                    <a:lnTo>
                      <a:pt x="30" y="379"/>
                    </a:lnTo>
                    <a:lnTo>
                      <a:pt x="35" y="347"/>
                    </a:lnTo>
                    <a:lnTo>
                      <a:pt x="39" y="314"/>
                    </a:lnTo>
                    <a:lnTo>
                      <a:pt x="43" y="280"/>
                    </a:lnTo>
                    <a:lnTo>
                      <a:pt x="47" y="245"/>
                    </a:lnTo>
                    <a:lnTo>
                      <a:pt x="53" y="177"/>
                    </a:lnTo>
                    <a:lnTo>
                      <a:pt x="56" y="111"/>
                    </a:lnTo>
                    <a:lnTo>
                      <a:pt x="58" y="51"/>
                    </a:lnTo>
                    <a:lnTo>
                      <a:pt x="59" y="0"/>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2" name="Freeform 125">
                <a:extLst>
                  <a:ext uri="{FF2B5EF4-FFF2-40B4-BE49-F238E27FC236}">
                    <a16:creationId xmlns:a16="http://schemas.microsoft.com/office/drawing/2014/main" id="{86BBFF3D-D525-4577-815A-AC6A605B9D5E}"/>
                  </a:ext>
                </a:extLst>
              </p:cNvPr>
              <p:cNvSpPr>
                <a:spLocks/>
              </p:cNvSpPr>
              <p:nvPr/>
            </p:nvSpPr>
            <p:spPr bwMode="auto">
              <a:xfrm>
                <a:off x="1104" y="2250"/>
                <a:ext cx="12" cy="93"/>
              </a:xfrm>
              <a:custGeom>
                <a:avLst/>
                <a:gdLst>
                  <a:gd name="T0" fmla="*/ 0 w 12"/>
                  <a:gd name="T1" fmla="*/ 0 h 93"/>
                  <a:gd name="T2" fmla="*/ 0 w 12"/>
                  <a:gd name="T3" fmla="*/ 0 h 93"/>
                  <a:gd name="T4" fmla="*/ 3 w 12"/>
                  <a:gd name="T5" fmla="*/ 17 h 93"/>
                  <a:gd name="T6" fmla="*/ 6 w 12"/>
                  <a:gd name="T7" fmla="*/ 30 h 93"/>
                  <a:gd name="T8" fmla="*/ 7 w 12"/>
                  <a:gd name="T9" fmla="*/ 43 h 93"/>
                  <a:gd name="T10" fmla="*/ 8 w 12"/>
                  <a:gd name="T11" fmla="*/ 54 h 93"/>
                  <a:gd name="T12" fmla="*/ 8 w 12"/>
                  <a:gd name="T13" fmla="*/ 64 h 93"/>
                  <a:gd name="T14" fmla="*/ 8 w 12"/>
                  <a:gd name="T15" fmla="*/ 75 h 93"/>
                  <a:gd name="T16" fmla="*/ 7 w 12"/>
                  <a:gd name="T17" fmla="*/ 84 h 93"/>
                  <a:gd name="T18" fmla="*/ 7 w 12"/>
                  <a:gd name="T19" fmla="*/ 93 h 93"/>
                  <a:gd name="T20" fmla="*/ 12 w 12"/>
                  <a:gd name="T21" fmla="*/ 93 h 93"/>
                  <a:gd name="T22" fmla="*/ 12 w 12"/>
                  <a:gd name="T23" fmla="*/ 84 h 93"/>
                  <a:gd name="T24" fmla="*/ 12 w 12"/>
                  <a:gd name="T25" fmla="*/ 75 h 93"/>
                  <a:gd name="T26" fmla="*/ 12 w 12"/>
                  <a:gd name="T27" fmla="*/ 64 h 93"/>
                  <a:gd name="T28" fmla="*/ 12 w 12"/>
                  <a:gd name="T29" fmla="*/ 54 h 93"/>
                  <a:gd name="T30" fmla="*/ 12 w 12"/>
                  <a:gd name="T31" fmla="*/ 42 h 93"/>
                  <a:gd name="T32" fmla="*/ 10 w 12"/>
                  <a:gd name="T33" fmla="*/ 30 h 93"/>
                  <a:gd name="T34" fmla="*/ 8 w 12"/>
                  <a:gd name="T35" fmla="*/ 16 h 93"/>
                  <a:gd name="T36" fmla="*/ 5 w 12"/>
                  <a:gd name="T37" fmla="*/ 0 h 93"/>
                  <a:gd name="T38" fmla="*/ 5 w 12"/>
                  <a:gd name="T39" fmla="*/ 0 h 93"/>
                  <a:gd name="T40" fmla="*/ 0 w 12"/>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0" y="0"/>
                    </a:moveTo>
                    <a:lnTo>
                      <a:pt x="0" y="0"/>
                    </a:lnTo>
                    <a:lnTo>
                      <a:pt x="3" y="17"/>
                    </a:lnTo>
                    <a:lnTo>
                      <a:pt x="6" y="30"/>
                    </a:lnTo>
                    <a:lnTo>
                      <a:pt x="7" y="43"/>
                    </a:lnTo>
                    <a:lnTo>
                      <a:pt x="8" y="54"/>
                    </a:lnTo>
                    <a:lnTo>
                      <a:pt x="8" y="64"/>
                    </a:lnTo>
                    <a:lnTo>
                      <a:pt x="8" y="75"/>
                    </a:lnTo>
                    <a:lnTo>
                      <a:pt x="7" y="84"/>
                    </a:lnTo>
                    <a:lnTo>
                      <a:pt x="7" y="93"/>
                    </a:lnTo>
                    <a:lnTo>
                      <a:pt x="12" y="93"/>
                    </a:lnTo>
                    <a:lnTo>
                      <a:pt x="12" y="84"/>
                    </a:lnTo>
                    <a:lnTo>
                      <a:pt x="12" y="75"/>
                    </a:lnTo>
                    <a:lnTo>
                      <a:pt x="12" y="64"/>
                    </a:lnTo>
                    <a:lnTo>
                      <a:pt x="12" y="54"/>
                    </a:lnTo>
                    <a:lnTo>
                      <a:pt x="12" y="42"/>
                    </a:lnTo>
                    <a:lnTo>
                      <a:pt x="10" y="30"/>
                    </a:lnTo>
                    <a:lnTo>
                      <a:pt x="8" y="16"/>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3" name="Freeform 126">
                <a:extLst>
                  <a:ext uri="{FF2B5EF4-FFF2-40B4-BE49-F238E27FC236}">
                    <a16:creationId xmlns:a16="http://schemas.microsoft.com/office/drawing/2014/main" id="{BF8735DB-AF51-42AB-834C-32A2502F47EE}"/>
                  </a:ext>
                </a:extLst>
              </p:cNvPr>
              <p:cNvSpPr>
                <a:spLocks/>
              </p:cNvSpPr>
              <p:nvPr/>
            </p:nvSpPr>
            <p:spPr bwMode="auto">
              <a:xfrm>
                <a:off x="1066" y="2111"/>
                <a:ext cx="43" cy="139"/>
              </a:xfrm>
              <a:custGeom>
                <a:avLst/>
                <a:gdLst>
                  <a:gd name="T0" fmla="*/ 4 w 43"/>
                  <a:gd name="T1" fmla="*/ 1 h 139"/>
                  <a:gd name="T2" fmla="*/ 0 w 43"/>
                  <a:gd name="T3" fmla="*/ 2 h 139"/>
                  <a:gd name="T4" fmla="*/ 8 w 43"/>
                  <a:gd name="T5" fmla="*/ 16 h 139"/>
                  <a:gd name="T6" fmla="*/ 14 w 43"/>
                  <a:gd name="T7" fmla="*/ 33 h 139"/>
                  <a:gd name="T8" fmla="*/ 20 w 43"/>
                  <a:gd name="T9" fmla="*/ 52 h 139"/>
                  <a:gd name="T10" fmla="*/ 24 w 43"/>
                  <a:gd name="T11" fmla="*/ 71 h 139"/>
                  <a:gd name="T12" fmla="*/ 28 w 43"/>
                  <a:gd name="T13" fmla="*/ 90 h 139"/>
                  <a:gd name="T14" fmla="*/ 32 w 43"/>
                  <a:gd name="T15" fmla="*/ 109 h 139"/>
                  <a:gd name="T16" fmla="*/ 36 w 43"/>
                  <a:gd name="T17" fmla="*/ 125 h 139"/>
                  <a:gd name="T18" fmla="*/ 38 w 43"/>
                  <a:gd name="T19" fmla="*/ 139 h 139"/>
                  <a:gd name="T20" fmla="*/ 43 w 43"/>
                  <a:gd name="T21" fmla="*/ 139 h 139"/>
                  <a:gd name="T22" fmla="*/ 40 w 43"/>
                  <a:gd name="T23" fmla="*/ 125 h 139"/>
                  <a:gd name="T24" fmla="*/ 37 w 43"/>
                  <a:gd name="T25" fmla="*/ 108 h 139"/>
                  <a:gd name="T26" fmla="*/ 34 w 43"/>
                  <a:gd name="T27" fmla="*/ 89 h 139"/>
                  <a:gd name="T28" fmla="*/ 29 w 43"/>
                  <a:gd name="T29" fmla="*/ 70 h 139"/>
                  <a:gd name="T30" fmla="*/ 24 w 43"/>
                  <a:gd name="T31" fmla="*/ 51 h 139"/>
                  <a:gd name="T32" fmla="*/ 19 w 43"/>
                  <a:gd name="T33" fmla="*/ 32 h 139"/>
                  <a:gd name="T34" fmla="*/ 12 w 43"/>
                  <a:gd name="T35" fmla="*/ 15 h 139"/>
                  <a:gd name="T36" fmla="*/ 4 w 43"/>
                  <a:gd name="T37" fmla="*/ 0 h 139"/>
                  <a:gd name="T38" fmla="*/ 0 w 43"/>
                  <a:gd name="T39" fmla="*/ 1 h 139"/>
                  <a:gd name="T40" fmla="*/ 4 w 43"/>
                  <a:gd name="T41" fmla="*/ 1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39"/>
                  <a:gd name="T65" fmla="*/ 43 w 43"/>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39">
                    <a:moveTo>
                      <a:pt x="4" y="1"/>
                    </a:moveTo>
                    <a:lnTo>
                      <a:pt x="0" y="2"/>
                    </a:lnTo>
                    <a:lnTo>
                      <a:pt x="8" y="16"/>
                    </a:lnTo>
                    <a:lnTo>
                      <a:pt x="14" y="33"/>
                    </a:lnTo>
                    <a:lnTo>
                      <a:pt x="20" y="52"/>
                    </a:lnTo>
                    <a:lnTo>
                      <a:pt x="24" y="71"/>
                    </a:lnTo>
                    <a:lnTo>
                      <a:pt x="28" y="90"/>
                    </a:lnTo>
                    <a:lnTo>
                      <a:pt x="32" y="109"/>
                    </a:lnTo>
                    <a:lnTo>
                      <a:pt x="36" y="125"/>
                    </a:lnTo>
                    <a:lnTo>
                      <a:pt x="38" y="139"/>
                    </a:lnTo>
                    <a:lnTo>
                      <a:pt x="43" y="139"/>
                    </a:lnTo>
                    <a:lnTo>
                      <a:pt x="40" y="125"/>
                    </a:lnTo>
                    <a:lnTo>
                      <a:pt x="37" y="108"/>
                    </a:lnTo>
                    <a:lnTo>
                      <a:pt x="34" y="89"/>
                    </a:lnTo>
                    <a:lnTo>
                      <a:pt x="29" y="70"/>
                    </a:lnTo>
                    <a:lnTo>
                      <a:pt x="24" y="51"/>
                    </a:lnTo>
                    <a:lnTo>
                      <a:pt x="19" y="32"/>
                    </a:lnTo>
                    <a:lnTo>
                      <a:pt x="12" y="15"/>
                    </a:lnTo>
                    <a:lnTo>
                      <a:pt x="4" y="0"/>
                    </a:lnTo>
                    <a:lnTo>
                      <a:pt x="0" y="1"/>
                    </a:lnTo>
                    <a:lnTo>
                      <a:pt x="4"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4" name="Freeform 127">
                <a:extLst>
                  <a:ext uri="{FF2B5EF4-FFF2-40B4-BE49-F238E27FC236}">
                    <a16:creationId xmlns:a16="http://schemas.microsoft.com/office/drawing/2014/main" id="{B7122C11-87B0-4259-904A-834A91263456}"/>
                  </a:ext>
                </a:extLst>
              </p:cNvPr>
              <p:cNvSpPr>
                <a:spLocks/>
              </p:cNvSpPr>
              <p:nvPr/>
            </p:nvSpPr>
            <p:spPr bwMode="auto">
              <a:xfrm>
                <a:off x="1059" y="2112"/>
                <a:ext cx="11" cy="16"/>
              </a:xfrm>
              <a:custGeom>
                <a:avLst/>
                <a:gdLst>
                  <a:gd name="T0" fmla="*/ 0 w 11"/>
                  <a:gd name="T1" fmla="*/ 15 h 16"/>
                  <a:gd name="T2" fmla="*/ 4 w 11"/>
                  <a:gd name="T3" fmla="*/ 16 h 16"/>
                  <a:gd name="T4" fmla="*/ 4 w 11"/>
                  <a:gd name="T5" fmla="*/ 14 h 16"/>
                  <a:gd name="T6" fmla="*/ 6 w 11"/>
                  <a:gd name="T7" fmla="*/ 12 h 16"/>
                  <a:gd name="T8" fmla="*/ 7 w 11"/>
                  <a:gd name="T9" fmla="*/ 10 h 16"/>
                  <a:gd name="T10" fmla="*/ 8 w 11"/>
                  <a:gd name="T11" fmla="*/ 9 h 16"/>
                  <a:gd name="T12" fmla="*/ 9 w 11"/>
                  <a:gd name="T13" fmla="*/ 7 h 16"/>
                  <a:gd name="T14" fmla="*/ 10 w 11"/>
                  <a:gd name="T15" fmla="*/ 5 h 16"/>
                  <a:gd name="T16" fmla="*/ 11 w 11"/>
                  <a:gd name="T17" fmla="*/ 2 h 16"/>
                  <a:gd name="T18" fmla="*/ 11 w 11"/>
                  <a:gd name="T19" fmla="*/ 0 h 16"/>
                  <a:gd name="T20" fmla="*/ 7 w 11"/>
                  <a:gd name="T21" fmla="*/ 0 h 16"/>
                  <a:gd name="T22" fmla="*/ 7 w 11"/>
                  <a:gd name="T23" fmla="*/ 1 h 16"/>
                  <a:gd name="T24" fmla="*/ 6 w 11"/>
                  <a:gd name="T25" fmla="*/ 3 h 16"/>
                  <a:gd name="T26" fmla="*/ 4 w 11"/>
                  <a:gd name="T27" fmla="*/ 5 h 16"/>
                  <a:gd name="T28" fmla="*/ 3 w 11"/>
                  <a:gd name="T29" fmla="*/ 7 h 16"/>
                  <a:gd name="T30" fmla="*/ 2 w 11"/>
                  <a:gd name="T31" fmla="*/ 9 h 16"/>
                  <a:gd name="T32" fmla="*/ 1 w 11"/>
                  <a:gd name="T33" fmla="*/ 11 h 16"/>
                  <a:gd name="T34" fmla="*/ 0 w 11"/>
                  <a:gd name="T35" fmla="*/ 13 h 16"/>
                  <a:gd name="T36" fmla="*/ 0 w 11"/>
                  <a:gd name="T37" fmla="*/ 15 h 16"/>
                  <a:gd name="T38" fmla="*/ 4 w 11"/>
                  <a:gd name="T39" fmla="*/ 16 h 16"/>
                  <a:gd name="T40" fmla="*/ 0 w 11"/>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16"/>
                  <a:gd name="T65" fmla="*/ 11 w 11"/>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16">
                    <a:moveTo>
                      <a:pt x="0" y="15"/>
                    </a:moveTo>
                    <a:lnTo>
                      <a:pt x="4" y="16"/>
                    </a:lnTo>
                    <a:lnTo>
                      <a:pt x="4" y="14"/>
                    </a:lnTo>
                    <a:lnTo>
                      <a:pt x="6" y="12"/>
                    </a:lnTo>
                    <a:lnTo>
                      <a:pt x="7" y="10"/>
                    </a:lnTo>
                    <a:lnTo>
                      <a:pt x="8" y="9"/>
                    </a:lnTo>
                    <a:lnTo>
                      <a:pt x="9" y="7"/>
                    </a:lnTo>
                    <a:lnTo>
                      <a:pt x="10" y="5"/>
                    </a:lnTo>
                    <a:lnTo>
                      <a:pt x="11" y="2"/>
                    </a:lnTo>
                    <a:lnTo>
                      <a:pt x="11" y="0"/>
                    </a:lnTo>
                    <a:lnTo>
                      <a:pt x="7" y="0"/>
                    </a:lnTo>
                    <a:lnTo>
                      <a:pt x="7" y="1"/>
                    </a:lnTo>
                    <a:lnTo>
                      <a:pt x="6" y="3"/>
                    </a:lnTo>
                    <a:lnTo>
                      <a:pt x="4" y="5"/>
                    </a:lnTo>
                    <a:lnTo>
                      <a:pt x="3" y="7"/>
                    </a:lnTo>
                    <a:lnTo>
                      <a:pt x="2" y="9"/>
                    </a:lnTo>
                    <a:lnTo>
                      <a:pt x="1" y="11"/>
                    </a:lnTo>
                    <a:lnTo>
                      <a:pt x="0" y="13"/>
                    </a:lnTo>
                    <a:lnTo>
                      <a:pt x="0" y="15"/>
                    </a:lnTo>
                    <a:lnTo>
                      <a:pt x="4" y="16"/>
                    </a:lnTo>
                    <a:lnTo>
                      <a:pt x="0"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5" name="Freeform 128">
                <a:extLst>
                  <a:ext uri="{FF2B5EF4-FFF2-40B4-BE49-F238E27FC236}">
                    <a16:creationId xmlns:a16="http://schemas.microsoft.com/office/drawing/2014/main" id="{4324EBF1-1300-4013-A132-80DD53294C0F}"/>
                  </a:ext>
                </a:extLst>
              </p:cNvPr>
              <p:cNvSpPr>
                <a:spLocks/>
              </p:cNvSpPr>
              <p:nvPr/>
            </p:nvSpPr>
            <p:spPr bwMode="auto">
              <a:xfrm>
                <a:off x="1059" y="2087"/>
                <a:ext cx="17" cy="41"/>
              </a:xfrm>
              <a:custGeom>
                <a:avLst/>
                <a:gdLst>
                  <a:gd name="T0" fmla="*/ 11 w 17"/>
                  <a:gd name="T1" fmla="*/ 0 h 41"/>
                  <a:gd name="T2" fmla="*/ 11 w 17"/>
                  <a:gd name="T3" fmla="*/ 0 h 41"/>
                  <a:gd name="T4" fmla="*/ 11 w 17"/>
                  <a:gd name="T5" fmla="*/ 6 h 41"/>
                  <a:gd name="T6" fmla="*/ 10 w 17"/>
                  <a:gd name="T7" fmla="*/ 12 h 41"/>
                  <a:gd name="T8" fmla="*/ 9 w 17"/>
                  <a:gd name="T9" fmla="*/ 17 h 41"/>
                  <a:gd name="T10" fmla="*/ 7 w 17"/>
                  <a:gd name="T11" fmla="*/ 23 h 41"/>
                  <a:gd name="T12" fmla="*/ 4 w 17"/>
                  <a:gd name="T13" fmla="*/ 28 h 41"/>
                  <a:gd name="T14" fmla="*/ 3 w 17"/>
                  <a:gd name="T15" fmla="*/ 32 h 41"/>
                  <a:gd name="T16" fmla="*/ 1 w 17"/>
                  <a:gd name="T17" fmla="*/ 37 h 41"/>
                  <a:gd name="T18" fmla="*/ 0 w 17"/>
                  <a:gd name="T19" fmla="*/ 40 h 41"/>
                  <a:gd name="T20" fmla="*/ 4 w 17"/>
                  <a:gd name="T21" fmla="*/ 41 h 41"/>
                  <a:gd name="T22" fmla="*/ 6 w 17"/>
                  <a:gd name="T23" fmla="*/ 38 h 41"/>
                  <a:gd name="T24" fmla="*/ 7 w 17"/>
                  <a:gd name="T25" fmla="*/ 34 h 41"/>
                  <a:gd name="T26" fmla="*/ 9 w 17"/>
                  <a:gd name="T27" fmla="*/ 29 h 41"/>
                  <a:gd name="T28" fmla="*/ 11 w 17"/>
                  <a:gd name="T29" fmla="*/ 24 h 41"/>
                  <a:gd name="T30" fmla="*/ 13 w 17"/>
                  <a:gd name="T31" fmla="*/ 19 h 41"/>
                  <a:gd name="T32" fmla="*/ 16 w 17"/>
                  <a:gd name="T33" fmla="*/ 13 h 41"/>
                  <a:gd name="T34" fmla="*/ 16 w 17"/>
                  <a:gd name="T35" fmla="*/ 6 h 41"/>
                  <a:gd name="T36" fmla="*/ 17 w 17"/>
                  <a:gd name="T37" fmla="*/ 0 h 41"/>
                  <a:gd name="T38" fmla="*/ 17 w 17"/>
                  <a:gd name="T39" fmla="*/ 0 h 41"/>
                  <a:gd name="T40" fmla="*/ 11 w 17"/>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1"/>
                  <a:gd name="T65" fmla="*/ 17 w 17"/>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1">
                    <a:moveTo>
                      <a:pt x="11" y="0"/>
                    </a:moveTo>
                    <a:lnTo>
                      <a:pt x="11" y="0"/>
                    </a:lnTo>
                    <a:lnTo>
                      <a:pt x="11" y="6"/>
                    </a:lnTo>
                    <a:lnTo>
                      <a:pt x="10" y="12"/>
                    </a:lnTo>
                    <a:lnTo>
                      <a:pt x="9" y="17"/>
                    </a:lnTo>
                    <a:lnTo>
                      <a:pt x="7" y="23"/>
                    </a:lnTo>
                    <a:lnTo>
                      <a:pt x="4" y="28"/>
                    </a:lnTo>
                    <a:lnTo>
                      <a:pt x="3" y="32"/>
                    </a:lnTo>
                    <a:lnTo>
                      <a:pt x="1" y="37"/>
                    </a:lnTo>
                    <a:lnTo>
                      <a:pt x="0" y="40"/>
                    </a:lnTo>
                    <a:lnTo>
                      <a:pt x="4" y="41"/>
                    </a:lnTo>
                    <a:lnTo>
                      <a:pt x="6" y="38"/>
                    </a:lnTo>
                    <a:lnTo>
                      <a:pt x="7" y="34"/>
                    </a:lnTo>
                    <a:lnTo>
                      <a:pt x="9" y="29"/>
                    </a:lnTo>
                    <a:lnTo>
                      <a:pt x="11" y="24"/>
                    </a:lnTo>
                    <a:lnTo>
                      <a:pt x="13" y="19"/>
                    </a:lnTo>
                    <a:lnTo>
                      <a:pt x="16" y="13"/>
                    </a:lnTo>
                    <a:lnTo>
                      <a:pt x="16" y="6"/>
                    </a:lnTo>
                    <a:lnTo>
                      <a:pt x="17" y="0"/>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6" name="Freeform 129">
                <a:extLst>
                  <a:ext uri="{FF2B5EF4-FFF2-40B4-BE49-F238E27FC236}">
                    <a16:creationId xmlns:a16="http://schemas.microsoft.com/office/drawing/2014/main" id="{79B6C76A-2786-4680-A0D6-9414AA2153F7}"/>
                  </a:ext>
                </a:extLst>
              </p:cNvPr>
              <p:cNvSpPr>
                <a:spLocks/>
              </p:cNvSpPr>
              <p:nvPr/>
            </p:nvSpPr>
            <p:spPr bwMode="auto">
              <a:xfrm>
                <a:off x="1065" y="1863"/>
                <a:ext cx="11" cy="224"/>
              </a:xfrm>
              <a:custGeom>
                <a:avLst/>
                <a:gdLst>
                  <a:gd name="T0" fmla="*/ 4 w 11"/>
                  <a:gd name="T1" fmla="*/ 0 h 224"/>
                  <a:gd name="T2" fmla="*/ 4 w 11"/>
                  <a:gd name="T3" fmla="*/ 0 h 224"/>
                  <a:gd name="T4" fmla="*/ 2 w 11"/>
                  <a:gd name="T5" fmla="*/ 19 h 224"/>
                  <a:gd name="T6" fmla="*/ 1 w 11"/>
                  <a:gd name="T7" fmla="*/ 45 h 224"/>
                  <a:gd name="T8" fmla="*/ 0 w 11"/>
                  <a:gd name="T9" fmla="*/ 77 h 224"/>
                  <a:gd name="T10" fmla="*/ 1 w 11"/>
                  <a:gd name="T11" fmla="*/ 112 h 224"/>
                  <a:gd name="T12" fmla="*/ 2 w 11"/>
                  <a:gd name="T13" fmla="*/ 147 h 224"/>
                  <a:gd name="T14" fmla="*/ 3 w 11"/>
                  <a:gd name="T15" fmla="*/ 180 h 224"/>
                  <a:gd name="T16" fmla="*/ 4 w 11"/>
                  <a:gd name="T17" fmla="*/ 206 h 224"/>
                  <a:gd name="T18" fmla="*/ 5 w 11"/>
                  <a:gd name="T19" fmla="*/ 224 h 224"/>
                  <a:gd name="T20" fmla="*/ 11 w 11"/>
                  <a:gd name="T21" fmla="*/ 224 h 224"/>
                  <a:gd name="T22" fmla="*/ 9 w 11"/>
                  <a:gd name="T23" fmla="*/ 206 h 224"/>
                  <a:gd name="T24" fmla="*/ 7 w 11"/>
                  <a:gd name="T25" fmla="*/ 180 h 224"/>
                  <a:gd name="T26" fmla="*/ 6 w 11"/>
                  <a:gd name="T27" fmla="*/ 147 h 224"/>
                  <a:gd name="T28" fmla="*/ 5 w 11"/>
                  <a:gd name="T29" fmla="*/ 112 h 224"/>
                  <a:gd name="T30" fmla="*/ 5 w 11"/>
                  <a:gd name="T31" fmla="*/ 77 h 224"/>
                  <a:gd name="T32" fmla="*/ 5 w 11"/>
                  <a:gd name="T33" fmla="*/ 45 h 224"/>
                  <a:gd name="T34" fmla="*/ 6 w 11"/>
                  <a:gd name="T35" fmla="*/ 19 h 224"/>
                  <a:gd name="T36" fmla="*/ 9 w 11"/>
                  <a:gd name="T37" fmla="*/ 1 h 224"/>
                  <a:gd name="T38" fmla="*/ 9 w 11"/>
                  <a:gd name="T39" fmla="*/ 1 h 224"/>
                  <a:gd name="T40" fmla="*/ 4 w 11"/>
                  <a:gd name="T41" fmla="*/ 0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4"/>
                  <a:gd name="T65" fmla="*/ 11 w 11"/>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4">
                    <a:moveTo>
                      <a:pt x="4" y="0"/>
                    </a:moveTo>
                    <a:lnTo>
                      <a:pt x="4" y="0"/>
                    </a:lnTo>
                    <a:lnTo>
                      <a:pt x="2" y="19"/>
                    </a:lnTo>
                    <a:lnTo>
                      <a:pt x="1" y="45"/>
                    </a:lnTo>
                    <a:lnTo>
                      <a:pt x="0" y="77"/>
                    </a:lnTo>
                    <a:lnTo>
                      <a:pt x="1" y="112"/>
                    </a:lnTo>
                    <a:lnTo>
                      <a:pt x="2" y="147"/>
                    </a:lnTo>
                    <a:lnTo>
                      <a:pt x="3" y="180"/>
                    </a:lnTo>
                    <a:lnTo>
                      <a:pt x="4" y="206"/>
                    </a:lnTo>
                    <a:lnTo>
                      <a:pt x="5" y="224"/>
                    </a:lnTo>
                    <a:lnTo>
                      <a:pt x="11" y="224"/>
                    </a:lnTo>
                    <a:lnTo>
                      <a:pt x="9" y="206"/>
                    </a:lnTo>
                    <a:lnTo>
                      <a:pt x="7" y="180"/>
                    </a:lnTo>
                    <a:lnTo>
                      <a:pt x="6" y="147"/>
                    </a:lnTo>
                    <a:lnTo>
                      <a:pt x="5" y="112"/>
                    </a:lnTo>
                    <a:lnTo>
                      <a:pt x="5" y="77"/>
                    </a:lnTo>
                    <a:lnTo>
                      <a:pt x="5" y="45"/>
                    </a:lnTo>
                    <a:lnTo>
                      <a:pt x="6" y="19"/>
                    </a:lnTo>
                    <a:lnTo>
                      <a:pt x="9"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7" name="Freeform 130">
                <a:extLst>
                  <a:ext uri="{FF2B5EF4-FFF2-40B4-BE49-F238E27FC236}">
                    <a16:creationId xmlns:a16="http://schemas.microsoft.com/office/drawing/2014/main" id="{136CBACF-F197-4F2F-AAF9-9D9C43C9C466}"/>
                  </a:ext>
                </a:extLst>
              </p:cNvPr>
              <p:cNvSpPr>
                <a:spLocks/>
              </p:cNvSpPr>
              <p:nvPr/>
            </p:nvSpPr>
            <p:spPr bwMode="auto">
              <a:xfrm>
                <a:off x="1069" y="1669"/>
                <a:ext cx="45" cy="195"/>
              </a:xfrm>
              <a:custGeom>
                <a:avLst/>
                <a:gdLst>
                  <a:gd name="T0" fmla="*/ 41 w 45"/>
                  <a:gd name="T1" fmla="*/ 0 h 195"/>
                  <a:gd name="T2" fmla="*/ 41 w 45"/>
                  <a:gd name="T3" fmla="*/ 0 h 195"/>
                  <a:gd name="T4" fmla="*/ 36 w 45"/>
                  <a:gd name="T5" fmla="*/ 23 h 195"/>
                  <a:gd name="T6" fmla="*/ 33 w 45"/>
                  <a:gd name="T7" fmla="*/ 48 h 195"/>
                  <a:gd name="T8" fmla="*/ 27 w 45"/>
                  <a:gd name="T9" fmla="*/ 73 h 195"/>
                  <a:gd name="T10" fmla="*/ 23 w 45"/>
                  <a:gd name="T11" fmla="*/ 98 h 195"/>
                  <a:gd name="T12" fmla="*/ 17 w 45"/>
                  <a:gd name="T13" fmla="*/ 122 h 195"/>
                  <a:gd name="T14" fmla="*/ 11 w 45"/>
                  <a:gd name="T15" fmla="*/ 146 h 195"/>
                  <a:gd name="T16" fmla="*/ 6 w 45"/>
                  <a:gd name="T17" fmla="*/ 171 h 195"/>
                  <a:gd name="T18" fmla="*/ 0 w 45"/>
                  <a:gd name="T19" fmla="*/ 194 h 195"/>
                  <a:gd name="T20" fmla="*/ 5 w 45"/>
                  <a:gd name="T21" fmla="*/ 195 h 195"/>
                  <a:gd name="T22" fmla="*/ 10 w 45"/>
                  <a:gd name="T23" fmla="*/ 172 h 195"/>
                  <a:gd name="T24" fmla="*/ 16 w 45"/>
                  <a:gd name="T25" fmla="*/ 147 h 195"/>
                  <a:gd name="T26" fmla="*/ 21 w 45"/>
                  <a:gd name="T27" fmla="*/ 123 h 195"/>
                  <a:gd name="T28" fmla="*/ 27 w 45"/>
                  <a:gd name="T29" fmla="*/ 99 h 195"/>
                  <a:gd name="T30" fmla="*/ 32 w 45"/>
                  <a:gd name="T31" fmla="*/ 73 h 195"/>
                  <a:gd name="T32" fmla="*/ 37 w 45"/>
                  <a:gd name="T33" fmla="*/ 49 h 195"/>
                  <a:gd name="T34" fmla="*/ 41 w 45"/>
                  <a:gd name="T35" fmla="*/ 24 h 195"/>
                  <a:gd name="T36" fmla="*/ 45 w 45"/>
                  <a:gd name="T37" fmla="*/ 0 h 195"/>
                  <a:gd name="T38" fmla="*/ 45 w 45"/>
                  <a:gd name="T39" fmla="*/ 0 h 195"/>
                  <a:gd name="T40" fmla="*/ 41 w 45"/>
                  <a:gd name="T41" fmla="*/ 0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5"/>
                  <a:gd name="T65" fmla="*/ 45 w 45"/>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5">
                    <a:moveTo>
                      <a:pt x="41" y="0"/>
                    </a:moveTo>
                    <a:lnTo>
                      <a:pt x="41" y="0"/>
                    </a:lnTo>
                    <a:lnTo>
                      <a:pt x="36" y="23"/>
                    </a:lnTo>
                    <a:lnTo>
                      <a:pt x="33" y="48"/>
                    </a:lnTo>
                    <a:lnTo>
                      <a:pt x="27" y="73"/>
                    </a:lnTo>
                    <a:lnTo>
                      <a:pt x="23" y="98"/>
                    </a:lnTo>
                    <a:lnTo>
                      <a:pt x="17" y="122"/>
                    </a:lnTo>
                    <a:lnTo>
                      <a:pt x="11" y="146"/>
                    </a:lnTo>
                    <a:lnTo>
                      <a:pt x="6" y="171"/>
                    </a:lnTo>
                    <a:lnTo>
                      <a:pt x="0" y="194"/>
                    </a:lnTo>
                    <a:lnTo>
                      <a:pt x="5" y="195"/>
                    </a:lnTo>
                    <a:lnTo>
                      <a:pt x="10" y="172"/>
                    </a:lnTo>
                    <a:lnTo>
                      <a:pt x="16" y="147"/>
                    </a:lnTo>
                    <a:lnTo>
                      <a:pt x="21" y="123"/>
                    </a:lnTo>
                    <a:lnTo>
                      <a:pt x="27" y="99"/>
                    </a:lnTo>
                    <a:lnTo>
                      <a:pt x="32" y="73"/>
                    </a:lnTo>
                    <a:lnTo>
                      <a:pt x="37" y="49"/>
                    </a:lnTo>
                    <a:lnTo>
                      <a:pt x="41" y="24"/>
                    </a:lnTo>
                    <a:lnTo>
                      <a:pt x="45" y="0"/>
                    </a:lnTo>
                    <a:lnTo>
                      <a:pt x="4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8" name="Freeform 131">
                <a:extLst>
                  <a:ext uri="{FF2B5EF4-FFF2-40B4-BE49-F238E27FC236}">
                    <a16:creationId xmlns:a16="http://schemas.microsoft.com/office/drawing/2014/main" id="{95BE7885-B097-4D91-B94D-B8899E4A8075}"/>
                  </a:ext>
                </a:extLst>
              </p:cNvPr>
              <p:cNvSpPr>
                <a:spLocks/>
              </p:cNvSpPr>
              <p:nvPr/>
            </p:nvSpPr>
            <p:spPr bwMode="auto">
              <a:xfrm>
                <a:off x="1110" y="1571"/>
                <a:ext cx="8" cy="98"/>
              </a:xfrm>
              <a:custGeom>
                <a:avLst/>
                <a:gdLst>
                  <a:gd name="T0" fmla="*/ 8 w 8"/>
                  <a:gd name="T1" fmla="*/ 0 h 98"/>
                  <a:gd name="T2" fmla="*/ 3 w 8"/>
                  <a:gd name="T3" fmla="*/ 0 h 98"/>
                  <a:gd name="T4" fmla="*/ 2 w 8"/>
                  <a:gd name="T5" fmla="*/ 12 h 98"/>
                  <a:gd name="T6" fmla="*/ 1 w 8"/>
                  <a:gd name="T7" fmla="*/ 24 h 98"/>
                  <a:gd name="T8" fmla="*/ 1 w 8"/>
                  <a:gd name="T9" fmla="*/ 37 h 98"/>
                  <a:gd name="T10" fmla="*/ 1 w 8"/>
                  <a:gd name="T11" fmla="*/ 49 h 98"/>
                  <a:gd name="T12" fmla="*/ 1 w 8"/>
                  <a:gd name="T13" fmla="*/ 61 h 98"/>
                  <a:gd name="T14" fmla="*/ 1 w 8"/>
                  <a:gd name="T15" fmla="*/ 73 h 98"/>
                  <a:gd name="T16" fmla="*/ 1 w 8"/>
                  <a:gd name="T17" fmla="*/ 86 h 98"/>
                  <a:gd name="T18" fmla="*/ 0 w 8"/>
                  <a:gd name="T19" fmla="*/ 98 h 98"/>
                  <a:gd name="T20" fmla="*/ 4 w 8"/>
                  <a:gd name="T21" fmla="*/ 98 h 98"/>
                  <a:gd name="T22" fmla="*/ 5 w 8"/>
                  <a:gd name="T23" fmla="*/ 86 h 98"/>
                  <a:gd name="T24" fmla="*/ 5 w 8"/>
                  <a:gd name="T25" fmla="*/ 73 h 98"/>
                  <a:gd name="T26" fmla="*/ 5 w 8"/>
                  <a:gd name="T27" fmla="*/ 61 h 98"/>
                  <a:gd name="T28" fmla="*/ 5 w 8"/>
                  <a:gd name="T29" fmla="*/ 49 h 98"/>
                  <a:gd name="T30" fmla="*/ 5 w 8"/>
                  <a:gd name="T31" fmla="*/ 37 h 98"/>
                  <a:gd name="T32" fmla="*/ 5 w 8"/>
                  <a:gd name="T33" fmla="*/ 24 h 98"/>
                  <a:gd name="T34" fmla="*/ 6 w 8"/>
                  <a:gd name="T35" fmla="*/ 12 h 98"/>
                  <a:gd name="T36" fmla="*/ 8 w 8"/>
                  <a:gd name="T37" fmla="*/ 0 h 98"/>
                  <a:gd name="T38" fmla="*/ 3 w 8"/>
                  <a:gd name="T39" fmla="*/ 0 h 98"/>
                  <a:gd name="T40" fmla="*/ 8 w 8"/>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98"/>
                  <a:gd name="T65" fmla="*/ 8 w 8"/>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98">
                    <a:moveTo>
                      <a:pt x="8" y="0"/>
                    </a:moveTo>
                    <a:lnTo>
                      <a:pt x="3" y="0"/>
                    </a:lnTo>
                    <a:lnTo>
                      <a:pt x="2" y="12"/>
                    </a:lnTo>
                    <a:lnTo>
                      <a:pt x="1" y="24"/>
                    </a:lnTo>
                    <a:lnTo>
                      <a:pt x="1" y="37"/>
                    </a:lnTo>
                    <a:lnTo>
                      <a:pt x="1" y="49"/>
                    </a:lnTo>
                    <a:lnTo>
                      <a:pt x="1" y="61"/>
                    </a:lnTo>
                    <a:lnTo>
                      <a:pt x="1" y="73"/>
                    </a:lnTo>
                    <a:lnTo>
                      <a:pt x="1" y="86"/>
                    </a:lnTo>
                    <a:lnTo>
                      <a:pt x="0" y="98"/>
                    </a:lnTo>
                    <a:lnTo>
                      <a:pt x="4" y="98"/>
                    </a:lnTo>
                    <a:lnTo>
                      <a:pt x="5" y="86"/>
                    </a:lnTo>
                    <a:lnTo>
                      <a:pt x="5" y="73"/>
                    </a:lnTo>
                    <a:lnTo>
                      <a:pt x="5" y="61"/>
                    </a:lnTo>
                    <a:lnTo>
                      <a:pt x="5" y="49"/>
                    </a:lnTo>
                    <a:lnTo>
                      <a:pt x="5" y="37"/>
                    </a:lnTo>
                    <a:lnTo>
                      <a:pt x="5" y="24"/>
                    </a:lnTo>
                    <a:lnTo>
                      <a:pt x="6" y="12"/>
                    </a:lnTo>
                    <a:lnTo>
                      <a:pt x="8" y="0"/>
                    </a:lnTo>
                    <a:lnTo>
                      <a:pt x="3" y="0"/>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79" name="Freeform 132">
                <a:extLst>
                  <a:ext uri="{FF2B5EF4-FFF2-40B4-BE49-F238E27FC236}">
                    <a16:creationId xmlns:a16="http://schemas.microsoft.com/office/drawing/2014/main" id="{17737124-B371-4E70-857C-6CA5D3B99A46}"/>
                  </a:ext>
                </a:extLst>
              </p:cNvPr>
              <p:cNvSpPr>
                <a:spLocks/>
              </p:cNvSpPr>
              <p:nvPr/>
            </p:nvSpPr>
            <p:spPr bwMode="auto">
              <a:xfrm>
                <a:off x="1112" y="1571"/>
                <a:ext cx="33" cy="257"/>
              </a:xfrm>
              <a:custGeom>
                <a:avLst/>
                <a:gdLst>
                  <a:gd name="T0" fmla="*/ 33 w 33"/>
                  <a:gd name="T1" fmla="*/ 256 h 257"/>
                  <a:gd name="T2" fmla="*/ 33 w 33"/>
                  <a:gd name="T3" fmla="*/ 256 h 257"/>
                  <a:gd name="T4" fmla="*/ 28 w 33"/>
                  <a:gd name="T5" fmla="*/ 243 h 257"/>
                  <a:gd name="T6" fmla="*/ 24 w 33"/>
                  <a:gd name="T7" fmla="*/ 230 h 257"/>
                  <a:gd name="T8" fmla="*/ 20 w 33"/>
                  <a:gd name="T9" fmla="*/ 215 h 257"/>
                  <a:gd name="T10" fmla="*/ 17 w 33"/>
                  <a:gd name="T11" fmla="*/ 199 h 257"/>
                  <a:gd name="T12" fmla="*/ 12 w 33"/>
                  <a:gd name="T13" fmla="*/ 165 h 257"/>
                  <a:gd name="T14" fmla="*/ 9 w 33"/>
                  <a:gd name="T15" fmla="*/ 128 h 257"/>
                  <a:gd name="T16" fmla="*/ 7 w 33"/>
                  <a:gd name="T17" fmla="*/ 93 h 257"/>
                  <a:gd name="T18" fmla="*/ 6 w 33"/>
                  <a:gd name="T19" fmla="*/ 58 h 257"/>
                  <a:gd name="T20" fmla="*/ 6 w 33"/>
                  <a:gd name="T21" fmla="*/ 27 h 257"/>
                  <a:gd name="T22" fmla="*/ 6 w 33"/>
                  <a:gd name="T23" fmla="*/ 0 h 257"/>
                  <a:gd name="T24" fmla="*/ 1 w 33"/>
                  <a:gd name="T25" fmla="*/ 0 h 257"/>
                  <a:gd name="T26" fmla="*/ 0 w 33"/>
                  <a:gd name="T27" fmla="*/ 27 h 257"/>
                  <a:gd name="T28" fmla="*/ 0 w 33"/>
                  <a:gd name="T29" fmla="*/ 58 h 257"/>
                  <a:gd name="T30" fmla="*/ 1 w 33"/>
                  <a:gd name="T31" fmla="*/ 93 h 257"/>
                  <a:gd name="T32" fmla="*/ 3 w 33"/>
                  <a:gd name="T33" fmla="*/ 129 h 257"/>
                  <a:gd name="T34" fmla="*/ 8 w 33"/>
                  <a:gd name="T35" fmla="*/ 165 h 257"/>
                  <a:gd name="T36" fmla="*/ 12 w 33"/>
                  <a:gd name="T37" fmla="*/ 200 h 257"/>
                  <a:gd name="T38" fmla="*/ 16 w 33"/>
                  <a:gd name="T39" fmla="*/ 216 h 257"/>
                  <a:gd name="T40" fmla="*/ 19 w 33"/>
                  <a:gd name="T41" fmla="*/ 231 h 257"/>
                  <a:gd name="T42" fmla="*/ 24 w 33"/>
                  <a:gd name="T43" fmla="*/ 244 h 257"/>
                  <a:gd name="T44" fmla="*/ 28 w 33"/>
                  <a:gd name="T45" fmla="*/ 257 h 257"/>
                  <a:gd name="T46" fmla="*/ 28 w 33"/>
                  <a:gd name="T47" fmla="*/ 257 h 257"/>
                  <a:gd name="T48" fmla="*/ 33 w 33"/>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57"/>
                  <a:gd name="T77" fmla="*/ 33 w 33"/>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57">
                    <a:moveTo>
                      <a:pt x="33" y="256"/>
                    </a:moveTo>
                    <a:lnTo>
                      <a:pt x="33" y="256"/>
                    </a:lnTo>
                    <a:lnTo>
                      <a:pt x="28" y="243"/>
                    </a:lnTo>
                    <a:lnTo>
                      <a:pt x="24" y="230"/>
                    </a:lnTo>
                    <a:lnTo>
                      <a:pt x="20" y="215"/>
                    </a:lnTo>
                    <a:lnTo>
                      <a:pt x="17" y="199"/>
                    </a:lnTo>
                    <a:lnTo>
                      <a:pt x="12" y="165"/>
                    </a:lnTo>
                    <a:lnTo>
                      <a:pt x="9" y="128"/>
                    </a:lnTo>
                    <a:lnTo>
                      <a:pt x="7" y="93"/>
                    </a:lnTo>
                    <a:lnTo>
                      <a:pt x="6" y="58"/>
                    </a:lnTo>
                    <a:lnTo>
                      <a:pt x="6" y="27"/>
                    </a:lnTo>
                    <a:lnTo>
                      <a:pt x="6" y="0"/>
                    </a:lnTo>
                    <a:lnTo>
                      <a:pt x="1" y="0"/>
                    </a:lnTo>
                    <a:lnTo>
                      <a:pt x="0" y="27"/>
                    </a:lnTo>
                    <a:lnTo>
                      <a:pt x="0" y="58"/>
                    </a:lnTo>
                    <a:lnTo>
                      <a:pt x="1" y="93"/>
                    </a:lnTo>
                    <a:lnTo>
                      <a:pt x="3" y="129"/>
                    </a:lnTo>
                    <a:lnTo>
                      <a:pt x="8" y="165"/>
                    </a:lnTo>
                    <a:lnTo>
                      <a:pt x="12" y="200"/>
                    </a:lnTo>
                    <a:lnTo>
                      <a:pt x="16" y="216"/>
                    </a:lnTo>
                    <a:lnTo>
                      <a:pt x="19" y="231"/>
                    </a:lnTo>
                    <a:lnTo>
                      <a:pt x="24" y="244"/>
                    </a:lnTo>
                    <a:lnTo>
                      <a:pt x="28" y="257"/>
                    </a:lnTo>
                    <a:lnTo>
                      <a:pt x="33"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0" name="Freeform 133">
                <a:extLst>
                  <a:ext uri="{FF2B5EF4-FFF2-40B4-BE49-F238E27FC236}">
                    <a16:creationId xmlns:a16="http://schemas.microsoft.com/office/drawing/2014/main" id="{E8C95C1E-CAE4-4F22-9A0D-BC55A07BCCEC}"/>
                  </a:ext>
                </a:extLst>
              </p:cNvPr>
              <p:cNvSpPr>
                <a:spLocks/>
              </p:cNvSpPr>
              <p:nvPr/>
            </p:nvSpPr>
            <p:spPr bwMode="auto">
              <a:xfrm>
                <a:off x="1140" y="1827"/>
                <a:ext cx="15" cy="71"/>
              </a:xfrm>
              <a:custGeom>
                <a:avLst/>
                <a:gdLst>
                  <a:gd name="T0" fmla="*/ 15 w 15"/>
                  <a:gd name="T1" fmla="*/ 70 h 71"/>
                  <a:gd name="T2" fmla="*/ 15 w 15"/>
                  <a:gd name="T3" fmla="*/ 70 h 71"/>
                  <a:gd name="T4" fmla="*/ 13 w 15"/>
                  <a:gd name="T5" fmla="*/ 61 h 71"/>
                  <a:gd name="T6" fmla="*/ 13 w 15"/>
                  <a:gd name="T7" fmla="*/ 52 h 71"/>
                  <a:gd name="T8" fmla="*/ 11 w 15"/>
                  <a:gd name="T9" fmla="*/ 42 h 71"/>
                  <a:gd name="T10" fmla="*/ 11 w 15"/>
                  <a:gd name="T11" fmla="*/ 33 h 71"/>
                  <a:gd name="T12" fmla="*/ 10 w 15"/>
                  <a:gd name="T13" fmla="*/ 25 h 71"/>
                  <a:gd name="T14" fmla="*/ 9 w 15"/>
                  <a:gd name="T15" fmla="*/ 16 h 71"/>
                  <a:gd name="T16" fmla="*/ 7 w 15"/>
                  <a:gd name="T17" fmla="*/ 8 h 71"/>
                  <a:gd name="T18" fmla="*/ 5 w 15"/>
                  <a:gd name="T19" fmla="*/ 0 h 71"/>
                  <a:gd name="T20" fmla="*/ 0 w 15"/>
                  <a:gd name="T21" fmla="*/ 1 h 71"/>
                  <a:gd name="T22" fmla="*/ 2 w 15"/>
                  <a:gd name="T23" fmla="*/ 9 h 71"/>
                  <a:gd name="T24" fmla="*/ 5 w 15"/>
                  <a:gd name="T25" fmla="*/ 17 h 71"/>
                  <a:gd name="T26" fmla="*/ 6 w 15"/>
                  <a:gd name="T27" fmla="*/ 25 h 71"/>
                  <a:gd name="T28" fmla="*/ 6 w 15"/>
                  <a:gd name="T29" fmla="*/ 34 h 71"/>
                  <a:gd name="T30" fmla="*/ 7 w 15"/>
                  <a:gd name="T31" fmla="*/ 43 h 71"/>
                  <a:gd name="T32" fmla="*/ 7 w 15"/>
                  <a:gd name="T33" fmla="*/ 53 h 71"/>
                  <a:gd name="T34" fmla="*/ 8 w 15"/>
                  <a:gd name="T35" fmla="*/ 62 h 71"/>
                  <a:gd name="T36" fmla="*/ 10 w 15"/>
                  <a:gd name="T37" fmla="*/ 71 h 71"/>
                  <a:gd name="T38" fmla="*/ 10 w 15"/>
                  <a:gd name="T39" fmla="*/ 71 h 71"/>
                  <a:gd name="T40" fmla="*/ 15 w 15"/>
                  <a:gd name="T41" fmla="*/ 7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1"/>
                  <a:gd name="T65" fmla="*/ 15 w 15"/>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1">
                    <a:moveTo>
                      <a:pt x="15" y="70"/>
                    </a:moveTo>
                    <a:lnTo>
                      <a:pt x="15" y="70"/>
                    </a:lnTo>
                    <a:lnTo>
                      <a:pt x="13" y="61"/>
                    </a:lnTo>
                    <a:lnTo>
                      <a:pt x="13" y="52"/>
                    </a:lnTo>
                    <a:lnTo>
                      <a:pt x="11" y="42"/>
                    </a:lnTo>
                    <a:lnTo>
                      <a:pt x="11" y="33"/>
                    </a:lnTo>
                    <a:lnTo>
                      <a:pt x="10" y="25"/>
                    </a:lnTo>
                    <a:lnTo>
                      <a:pt x="9" y="16"/>
                    </a:lnTo>
                    <a:lnTo>
                      <a:pt x="7" y="8"/>
                    </a:lnTo>
                    <a:lnTo>
                      <a:pt x="5" y="0"/>
                    </a:lnTo>
                    <a:lnTo>
                      <a:pt x="0" y="1"/>
                    </a:lnTo>
                    <a:lnTo>
                      <a:pt x="2" y="9"/>
                    </a:lnTo>
                    <a:lnTo>
                      <a:pt x="5" y="17"/>
                    </a:lnTo>
                    <a:lnTo>
                      <a:pt x="6" y="25"/>
                    </a:lnTo>
                    <a:lnTo>
                      <a:pt x="6" y="34"/>
                    </a:lnTo>
                    <a:lnTo>
                      <a:pt x="7" y="43"/>
                    </a:lnTo>
                    <a:lnTo>
                      <a:pt x="7" y="53"/>
                    </a:lnTo>
                    <a:lnTo>
                      <a:pt x="8" y="62"/>
                    </a:lnTo>
                    <a:lnTo>
                      <a:pt x="10" y="71"/>
                    </a:lnTo>
                    <a:lnTo>
                      <a:pt x="15" y="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1" name="Freeform 134">
                <a:extLst>
                  <a:ext uri="{FF2B5EF4-FFF2-40B4-BE49-F238E27FC236}">
                    <a16:creationId xmlns:a16="http://schemas.microsoft.com/office/drawing/2014/main" id="{5D59C863-91AB-4ADB-B20A-6FE4ADA9F426}"/>
                  </a:ext>
                </a:extLst>
              </p:cNvPr>
              <p:cNvSpPr>
                <a:spLocks/>
              </p:cNvSpPr>
              <p:nvPr/>
            </p:nvSpPr>
            <p:spPr bwMode="auto">
              <a:xfrm>
                <a:off x="1149" y="1897"/>
                <a:ext cx="7" cy="39"/>
              </a:xfrm>
              <a:custGeom>
                <a:avLst/>
                <a:gdLst>
                  <a:gd name="T0" fmla="*/ 6 w 7"/>
                  <a:gd name="T1" fmla="*/ 38 h 39"/>
                  <a:gd name="T2" fmla="*/ 6 w 7"/>
                  <a:gd name="T3" fmla="*/ 38 h 39"/>
                  <a:gd name="T4" fmla="*/ 5 w 7"/>
                  <a:gd name="T5" fmla="*/ 35 h 39"/>
                  <a:gd name="T6" fmla="*/ 5 w 7"/>
                  <a:gd name="T7" fmla="*/ 30 h 39"/>
                  <a:gd name="T8" fmla="*/ 6 w 7"/>
                  <a:gd name="T9" fmla="*/ 25 h 39"/>
                  <a:gd name="T10" fmla="*/ 6 w 7"/>
                  <a:gd name="T11" fmla="*/ 20 h 39"/>
                  <a:gd name="T12" fmla="*/ 6 w 7"/>
                  <a:gd name="T13" fmla="*/ 15 h 39"/>
                  <a:gd name="T14" fmla="*/ 7 w 7"/>
                  <a:gd name="T15" fmla="*/ 9 h 39"/>
                  <a:gd name="T16" fmla="*/ 6 w 7"/>
                  <a:gd name="T17" fmla="*/ 5 h 39"/>
                  <a:gd name="T18" fmla="*/ 6 w 7"/>
                  <a:gd name="T19" fmla="*/ 0 h 39"/>
                  <a:gd name="T20" fmla="*/ 1 w 7"/>
                  <a:gd name="T21" fmla="*/ 1 h 39"/>
                  <a:gd name="T22" fmla="*/ 1 w 7"/>
                  <a:gd name="T23" fmla="*/ 5 h 39"/>
                  <a:gd name="T24" fmla="*/ 1 w 7"/>
                  <a:gd name="T25" fmla="*/ 9 h 39"/>
                  <a:gd name="T26" fmla="*/ 1 w 7"/>
                  <a:gd name="T27" fmla="*/ 14 h 39"/>
                  <a:gd name="T28" fmla="*/ 1 w 7"/>
                  <a:gd name="T29" fmla="*/ 19 h 39"/>
                  <a:gd name="T30" fmla="*/ 0 w 7"/>
                  <a:gd name="T31" fmla="*/ 24 h 39"/>
                  <a:gd name="T32" fmla="*/ 0 w 7"/>
                  <a:gd name="T33" fmla="*/ 29 h 39"/>
                  <a:gd name="T34" fmla="*/ 0 w 7"/>
                  <a:gd name="T35" fmla="*/ 35 h 39"/>
                  <a:gd name="T36" fmla="*/ 1 w 7"/>
                  <a:gd name="T37" fmla="*/ 39 h 39"/>
                  <a:gd name="T38" fmla="*/ 1 w 7"/>
                  <a:gd name="T39" fmla="*/ 39 h 39"/>
                  <a:gd name="T40" fmla="*/ 6 w 7"/>
                  <a:gd name="T41" fmla="*/ 38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9"/>
                  <a:gd name="T65" fmla="*/ 7 w 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9">
                    <a:moveTo>
                      <a:pt x="6" y="38"/>
                    </a:moveTo>
                    <a:lnTo>
                      <a:pt x="6" y="38"/>
                    </a:lnTo>
                    <a:lnTo>
                      <a:pt x="5" y="35"/>
                    </a:lnTo>
                    <a:lnTo>
                      <a:pt x="5" y="30"/>
                    </a:lnTo>
                    <a:lnTo>
                      <a:pt x="6" y="25"/>
                    </a:lnTo>
                    <a:lnTo>
                      <a:pt x="6" y="20"/>
                    </a:lnTo>
                    <a:lnTo>
                      <a:pt x="6" y="15"/>
                    </a:lnTo>
                    <a:lnTo>
                      <a:pt x="7" y="9"/>
                    </a:lnTo>
                    <a:lnTo>
                      <a:pt x="6" y="5"/>
                    </a:lnTo>
                    <a:lnTo>
                      <a:pt x="6" y="0"/>
                    </a:lnTo>
                    <a:lnTo>
                      <a:pt x="1" y="1"/>
                    </a:lnTo>
                    <a:lnTo>
                      <a:pt x="1" y="5"/>
                    </a:lnTo>
                    <a:lnTo>
                      <a:pt x="1" y="9"/>
                    </a:lnTo>
                    <a:lnTo>
                      <a:pt x="1" y="14"/>
                    </a:lnTo>
                    <a:lnTo>
                      <a:pt x="1" y="19"/>
                    </a:lnTo>
                    <a:lnTo>
                      <a:pt x="0" y="24"/>
                    </a:lnTo>
                    <a:lnTo>
                      <a:pt x="0" y="29"/>
                    </a:lnTo>
                    <a:lnTo>
                      <a:pt x="0" y="35"/>
                    </a:lnTo>
                    <a:lnTo>
                      <a:pt x="1" y="39"/>
                    </a:lnTo>
                    <a:lnTo>
                      <a:pt x="6"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2" name="Freeform 135">
                <a:extLst>
                  <a:ext uri="{FF2B5EF4-FFF2-40B4-BE49-F238E27FC236}">
                    <a16:creationId xmlns:a16="http://schemas.microsoft.com/office/drawing/2014/main" id="{A1AE9355-389E-428A-8A79-CCEB2F39387A}"/>
                  </a:ext>
                </a:extLst>
              </p:cNvPr>
              <p:cNvSpPr>
                <a:spLocks/>
              </p:cNvSpPr>
              <p:nvPr/>
            </p:nvSpPr>
            <p:spPr bwMode="auto">
              <a:xfrm>
                <a:off x="1150" y="1935"/>
                <a:ext cx="85" cy="271"/>
              </a:xfrm>
              <a:custGeom>
                <a:avLst/>
                <a:gdLst>
                  <a:gd name="T0" fmla="*/ 85 w 85"/>
                  <a:gd name="T1" fmla="*/ 269 h 271"/>
                  <a:gd name="T2" fmla="*/ 85 w 85"/>
                  <a:gd name="T3" fmla="*/ 269 h 271"/>
                  <a:gd name="T4" fmla="*/ 78 w 85"/>
                  <a:gd name="T5" fmla="*/ 239 h 271"/>
                  <a:gd name="T6" fmla="*/ 69 w 85"/>
                  <a:gd name="T7" fmla="*/ 205 h 271"/>
                  <a:gd name="T8" fmla="*/ 58 w 85"/>
                  <a:gd name="T9" fmla="*/ 170 h 271"/>
                  <a:gd name="T10" fmla="*/ 47 w 85"/>
                  <a:gd name="T11" fmla="*/ 133 h 271"/>
                  <a:gd name="T12" fmla="*/ 34 w 85"/>
                  <a:gd name="T13" fmla="*/ 97 h 271"/>
                  <a:gd name="T14" fmla="*/ 23 w 85"/>
                  <a:gd name="T15" fmla="*/ 62 h 271"/>
                  <a:gd name="T16" fmla="*/ 13 w 85"/>
                  <a:gd name="T17" fmla="*/ 29 h 271"/>
                  <a:gd name="T18" fmla="*/ 5 w 85"/>
                  <a:gd name="T19" fmla="*/ 0 h 271"/>
                  <a:gd name="T20" fmla="*/ 0 w 85"/>
                  <a:gd name="T21" fmla="*/ 1 h 271"/>
                  <a:gd name="T22" fmla="*/ 8 w 85"/>
                  <a:gd name="T23" fmla="*/ 30 h 271"/>
                  <a:gd name="T24" fmla="*/ 18 w 85"/>
                  <a:gd name="T25" fmla="*/ 63 h 271"/>
                  <a:gd name="T26" fmla="*/ 30 w 85"/>
                  <a:gd name="T27" fmla="*/ 98 h 271"/>
                  <a:gd name="T28" fmla="*/ 42 w 85"/>
                  <a:gd name="T29" fmla="*/ 135 h 271"/>
                  <a:gd name="T30" fmla="*/ 53 w 85"/>
                  <a:gd name="T31" fmla="*/ 172 h 271"/>
                  <a:gd name="T32" fmla="*/ 65 w 85"/>
                  <a:gd name="T33" fmla="*/ 206 h 271"/>
                  <a:gd name="T34" fmla="*/ 74 w 85"/>
                  <a:gd name="T35" fmla="*/ 240 h 271"/>
                  <a:gd name="T36" fmla="*/ 80 w 85"/>
                  <a:gd name="T37" fmla="*/ 271 h 271"/>
                  <a:gd name="T38" fmla="*/ 80 w 85"/>
                  <a:gd name="T39" fmla="*/ 271 h 271"/>
                  <a:gd name="T40" fmla="*/ 85 w 85"/>
                  <a:gd name="T41" fmla="*/ 269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271"/>
                  <a:gd name="T65" fmla="*/ 85 w 85"/>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271">
                    <a:moveTo>
                      <a:pt x="85" y="269"/>
                    </a:moveTo>
                    <a:lnTo>
                      <a:pt x="85" y="269"/>
                    </a:lnTo>
                    <a:lnTo>
                      <a:pt x="78" y="239"/>
                    </a:lnTo>
                    <a:lnTo>
                      <a:pt x="69" y="205"/>
                    </a:lnTo>
                    <a:lnTo>
                      <a:pt x="58" y="170"/>
                    </a:lnTo>
                    <a:lnTo>
                      <a:pt x="47" y="133"/>
                    </a:lnTo>
                    <a:lnTo>
                      <a:pt x="34" y="97"/>
                    </a:lnTo>
                    <a:lnTo>
                      <a:pt x="23" y="62"/>
                    </a:lnTo>
                    <a:lnTo>
                      <a:pt x="13" y="29"/>
                    </a:lnTo>
                    <a:lnTo>
                      <a:pt x="5" y="0"/>
                    </a:lnTo>
                    <a:lnTo>
                      <a:pt x="0" y="1"/>
                    </a:lnTo>
                    <a:lnTo>
                      <a:pt x="8" y="30"/>
                    </a:lnTo>
                    <a:lnTo>
                      <a:pt x="18" y="63"/>
                    </a:lnTo>
                    <a:lnTo>
                      <a:pt x="30" y="98"/>
                    </a:lnTo>
                    <a:lnTo>
                      <a:pt x="42" y="135"/>
                    </a:lnTo>
                    <a:lnTo>
                      <a:pt x="53" y="172"/>
                    </a:lnTo>
                    <a:lnTo>
                      <a:pt x="65" y="206"/>
                    </a:lnTo>
                    <a:lnTo>
                      <a:pt x="74" y="240"/>
                    </a:lnTo>
                    <a:lnTo>
                      <a:pt x="80" y="271"/>
                    </a:lnTo>
                    <a:lnTo>
                      <a:pt x="85" y="2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3" name="Freeform 136">
                <a:extLst>
                  <a:ext uri="{FF2B5EF4-FFF2-40B4-BE49-F238E27FC236}">
                    <a16:creationId xmlns:a16="http://schemas.microsoft.com/office/drawing/2014/main" id="{F60B5621-3FCF-49F8-A27F-9492F11D04A8}"/>
                  </a:ext>
                </a:extLst>
              </p:cNvPr>
              <p:cNvSpPr>
                <a:spLocks/>
              </p:cNvSpPr>
              <p:nvPr/>
            </p:nvSpPr>
            <p:spPr bwMode="auto">
              <a:xfrm>
                <a:off x="1230" y="2204"/>
                <a:ext cx="16" cy="30"/>
              </a:xfrm>
              <a:custGeom>
                <a:avLst/>
                <a:gdLst>
                  <a:gd name="T0" fmla="*/ 16 w 16"/>
                  <a:gd name="T1" fmla="*/ 27 h 30"/>
                  <a:gd name="T2" fmla="*/ 16 w 16"/>
                  <a:gd name="T3" fmla="*/ 27 h 30"/>
                  <a:gd name="T4" fmla="*/ 14 w 16"/>
                  <a:gd name="T5" fmla="*/ 25 h 30"/>
                  <a:gd name="T6" fmla="*/ 13 w 16"/>
                  <a:gd name="T7" fmla="*/ 22 h 30"/>
                  <a:gd name="T8" fmla="*/ 11 w 16"/>
                  <a:gd name="T9" fmla="*/ 18 h 30"/>
                  <a:gd name="T10" fmla="*/ 9 w 16"/>
                  <a:gd name="T11" fmla="*/ 14 h 30"/>
                  <a:gd name="T12" fmla="*/ 7 w 16"/>
                  <a:gd name="T13" fmla="*/ 10 h 30"/>
                  <a:gd name="T14" fmla="*/ 6 w 16"/>
                  <a:gd name="T15" fmla="*/ 6 h 30"/>
                  <a:gd name="T16" fmla="*/ 5 w 16"/>
                  <a:gd name="T17" fmla="*/ 3 h 30"/>
                  <a:gd name="T18" fmla="*/ 5 w 16"/>
                  <a:gd name="T19" fmla="*/ 0 h 30"/>
                  <a:gd name="T20" fmla="*/ 0 w 16"/>
                  <a:gd name="T21" fmla="*/ 2 h 30"/>
                  <a:gd name="T22" fmla="*/ 0 w 16"/>
                  <a:gd name="T23" fmla="*/ 4 h 30"/>
                  <a:gd name="T24" fmla="*/ 2 w 16"/>
                  <a:gd name="T25" fmla="*/ 7 h 30"/>
                  <a:gd name="T26" fmla="*/ 3 w 16"/>
                  <a:gd name="T27" fmla="*/ 11 h 30"/>
                  <a:gd name="T28" fmla="*/ 5 w 16"/>
                  <a:gd name="T29" fmla="*/ 15 h 30"/>
                  <a:gd name="T30" fmla="*/ 6 w 16"/>
                  <a:gd name="T31" fmla="*/ 20 h 30"/>
                  <a:gd name="T32" fmla="*/ 8 w 16"/>
                  <a:gd name="T33" fmla="*/ 24 h 30"/>
                  <a:gd name="T34" fmla="*/ 11 w 16"/>
                  <a:gd name="T35" fmla="*/ 27 h 30"/>
                  <a:gd name="T36" fmla="*/ 13 w 16"/>
                  <a:gd name="T37" fmla="*/ 30 h 30"/>
                  <a:gd name="T38" fmla="*/ 13 w 16"/>
                  <a:gd name="T39" fmla="*/ 30 h 30"/>
                  <a:gd name="T40" fmla="*/ 16 w 16"/>
                  <a:gd name="T41" fmla="*/ 2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16" y="27"/>
                    </a:moveTo>
                    <a:lnTo>
                      <a:pt x="16" y="27"/>
                    </a:lnTo>
                    <a:lnTo>
                      <a:pt x="14" y="25"/>
                    </a:lnTo>
                    <a:lnTo>
                      <a:pt x="13" y="22"/>
                    </a:lnTo>
                    <a:lnTo>
                      <a:pt x="11" y="18"/>
                    </a:lnTo>
                    <a:lnTo>
                      <a:pt x="9" y="14"/>
                    </a:lnTo>
                    <a:lnTo>
                      <a:pt x="7" y="10"/>
                    </a:lnTo>
                    <a:lnTo>
                      <a:pt x="6" y="6"/>
                    </a:lnTo>
                    <a:lnTo>
                      <a:pt x="5" y="3"/>
                    </a:lnTo>
                    <a:lnTo>
                      <a:pt x="5" y="0"/>
                    </a:lnTo>
                    <a:lnTo>
                      <a:pt x="0" y="2"/>
                    </a:lnTo>
                    <a:lnTo>
                      <a:pt x="0" y="4"/>
                    </a:lnTo>
                    <a:lnTo>
                      <a:pt x="2" y="7"/>
                    </a:lnTo>
                    <a:lnTo>
                      <a:pt x="3" y="11"/>
                    </a:lnTo>
                    <a:lnTo>
                      <a:pt x="5" y="15"/>
                    </a:lnTo>
                    <a:lnTo>
                      <a:pt x="6" y="20"/>
                    </a:lnTo>
                    <a:lnTo>
                      <a:pt x="8" y="24"/>
                    </a:lnTo>
                    <a:lnTo>
                      <a:pt x="11" y="27"/>
                    </a:lnTo>
                    <a:lnTo>
                      <a:pt x="13" y="30"/>
                    </a:lnTo>
                    <a:lnTo>
                      <a:pt x="16"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4" name="Freeform 137">
                <a:extLst>
                  <a:ext uri="{FF2B5EF4-FFF2-40B4-BE49-F238E27FC236}">
                    <a16:creationId xmlns:a16="http://schemas.microsoft.com/office/drawing/2014/main" id="{4F581169-1D8D-44E2-A19F-3B32DB3B0C70}"/>
                  </a:ext>
                </a:extLst>
              </p:cNvPr>
              <p:cNvSpPr>
                <a:spLocks/>
              </p:cNvSpPr>
              <p:nvPr/>
            </p:nvSpPr>
            <p:spPr bwMode="auto">
              <a:xfrm>
                <a:off x="1237" y="2231"/>
                <a:ext cx="10" cy="60"/>
              </a:xfrm>
              <a:custGeom>
                <a:avLst/>
                <a:gdLst>
                  <a:gd name="T0" fmla="*/ 5 w 10"/>
                  <a:gd name="T1" fmla="*/ 60 h 60"/>
                  <a:gd name="T2" fmla="*/ 5 w 10"/>
                  <a:gd name="T3" fmla="*/ 60 h 60"/>
                  <a:gd name="T4" fmla="*/ 5 w 10"/>
                  <a:gd name="T5" fmla="*/ 50 h 60"/>
                  <a:gd name="T6" fmla="*/ 5 w 10"/>
                  <a:gd name="T7" fmla="*/ 41 h 60"/>
                  <a:gd name="T8" fmla="*/ 6 w 10"/>
                  <a:gd name="T9" fmla="*/ 32 h 60"/>
                  <a:gd name="T10" fmla="*/ 8 w 10"/>
                  <a:gd name="T11" fmla="*/ 23 h 60"/>
                  <a:gd name="T12" fmla="*/ 9 w 10"/>
                  <a:gd name="T13" fmla="*/ 15 h 60"/>
                  <a:gd name="T14" fmla="*/ 10 w 10"/>
                  <a:gd name="T15" fmla="*/ 9 h 60"/>
                  <a:gd name="T16" fmla="*/ 10 w 10"/>
                  <a:gd name="T17" fmla="*/ 4 h 60"/>
                  <a:gd name="T18" fmla="*/ 9 w 10"/>
                  <a:gd name="T19" fmla="*/ 0 h 60"/>
                  <a:gd name="T20" fmla="*/ 6 w 10"/>
                  <a:gd name="T21" fmla="*/ 3 h 60"/>
                  <a:gd name="T22" fmla="*/ 6 w 10"/>
                  <a:gd name="T23" fmla="*/ 4 h 60"/>
                  <a:gd name="T24" fmla="*/ 6 w 10"/>
                  <a:gd name="T25" fmla="*/ 8 h 60"/>
                  <a:gd name="T26" fmla="*/ 5 w 10"/>
                  <a:gd name="T27" fmla="*/ 14 h 60"/>
                  <a:gd name="T28" fmla="*/ 4 w 10"/>
                  <a:gd name="T29" fmla="*/ 22 h 60"/>
                  <a:gd name="T30" fmla="*/ 1 w 10"/>
                  <a:gd name="T31" fmla="*/ 31 h 60"/>
                  <a:gd name="T32" fmla="*/ 0 w 10"/>
                  <a:gd name="T33" fmla="*/ 41 h 60"/>
                  <a:gd name="T34" fmla="*/ 0 w 10"/>
                  <a:gd name="T35" fmla="*/ 50 h 60"/>
                  <a:gd name="T36" fmla="*/ 0 w 10"/>
                  <a:gd name="T37" fmla="*/ 60 h 60"/>
                  <a:gd name="T38" fmla="*/ 0 w 10"/>
                  <a:gd name="T39" fmla="*/ 60 h 60"/>
                  <a:gd name="T40" fmla="*/ 5 w 10"/>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0"/>
                  <a:gd name="T65" fmla="*/ 10 w 10"/>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0">
                    <a:moveTo>
                      <a:pt x="5" y="60"/>
                    </a:moveTo>
                    <a:lnTo>
                      <a:pt x="5" y="60"/>
                    </a:lnTo>
                    <a:lnTo>
                      <a:pt x="5" y="50"/>
                    </a:lnTo>
                    <a:lnTo>
                      <a:pt x="5" y="41"/>
                    </a:lnTo>
                    <a:lnTo>
                      <a:pt x="6" y="32"/>
                    </a:lnTo>
                    <a:lnTo>
                      <a:pt x="8" y="23"/>
                    </a:lnTo>
                    <a:lnTo>
                      <a:pt x="9" y="15"/>
                    </a:lnTo>
                    <a:lnTo>
                      <a:pt x="10" y="9"/>
                    </a:lnTo>
                    <a:lnTo>
                      <a:pt x="10" y="4"/>
                    </a:lnTo>
                    <a:lnTo>
                      <a:pt x="9" y="0"/>
                    </a:lnTo>
                    <a:lnTo>
                      <a:pt x="6" y="3"/>
                    </a:lnTo>
                    <a:lnTo>
                      <a:pt x="6" y="4"/>
                    </a:lnTo>
                    <a:lnTo>
                      <a:pt x="6" y="8"/>
                    </a:lnTo>
                    <a:lnTo>
                      <a:pt x="5" y="14"/>
                    </a:lnTo>
                    <a:lnTo>
                      <a:pt x="4" y="22"/>
                    </a:lnTo>
                    <a:lnTo>
                      <a:pt x="1" y="31"/>
                    </a:lnTo>
                    <a:lnTo>
                      <a:pt x="0" y="41"/>
                    </a:lnTo>
                    <a:lnTo>
                      <a:pt x="0" y="50"/>
                    </a:lnTo>
                    <a:lnTo>
                      <a:pt x="0" y="60"/>
                    </a:lnTo>
                    <a:lnTo>
                      <a:pt x="5" y="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5" name="Freeform 138">
                <a:extLst>
                  <a:ext uri="{FF2B5EF4-FFF2-40B4-BE49-F238E27FC236}">
                    <a16:creationId xmlns:a16="http://schemas.microsoft.com/office/drawing/2014/main" id="{CBF22C8F-5A4B-409C-9E3C-DFA0E5060448}"/>
                  </a:ext>
                </a:extLst>
              </p:cNvPr>
              <p:cNvSpPr>
                <a:spLocks/>
              </p:cNvSpPr>
              <p:nvPr/>
            </p:nvSpPr>
            <p:spPr bwMode="auto">
              <a:xfrm>
                <a:off x="1237" y="2291"/>
                <a:ext cx="30" cy="128"/>
              </a:xfrm>
              <a:custGeom>
                <a:avLst/>
                <a:gdLst>
                  <a:gd name="T0" fmla="*/ 30 w 30"/>
                  <a:gd name="T1" fmla="*/ 128 h 128"/>
                  <a:gd name="T2" fmla="*/ 30 w 30"/>
                  <a:gd name="T3" fmla="*/ 128 h 128"/>
                  <a:gd name="T4" fmla="*/ 27 w 30"/>
                  <a:gd name="T5" fmla="*/ 108 h 128"/>
                  <a:gd name="T6" fmla="*/ 24 w 30"/>
                  <a:gd name="T7" fmla="*/ 92 h 128"/>
                  <a:gd name="T8" fmla="*/ 21 w 30"/>
                  <a:gd name="T9" fmla="*/ 76 h 128"/>
                  <a:gd name="T10" fmla="*/ 17 w 30"/>
                  <a:gd name="T11" fmla="*/ 62 h 128"/>
                  <a:gd name="T12" fmla="*/ 13 w 30"/>
                  <a:gd name="T13" fmla="*/ 48 h 128"/>
                  <a:gd name="T14" fmla="*/ 9 w 30"/>
                  <a:gd name="T15" fmla="*/ 34 h 128"/>
                  <a:gd name="T16" fmla="*/ 7 w 30"/>
                  <a:gd name="T17" fmla="*/ 18 h 128"/>
                  <a:gd name="T18" fmla="*/ 5 w 30"/>
                  <a:gd name="T19" fmla="*/ 0 h 128"/>
                  <a:gd name="T20" fmla="*/ 0 w 30"/>
                  <a:gd name="T21" fmla="*/ 0 h 128"/>
                  <a:gd name="T22" fmla="*/ 2 w 30"/>
                  <a:gd name="T23" fmla="*/ 18 h 128"/>
                  <a:gd name="T24" fmla="*/ 5 w 30"/>
                  <a:gd name="T25" fmla="*/ 35 h 128"/>
                  <a:gd name="T26" fmla="*/ 8 w 30"/>
                  <a:gd name="T27" fmla="*/ 49 h 128"/>
                  <a:gd name="T28" fmla="*/ 13 w 30"/>
                  <a:gd name="T29" fmla="*/ 63 h 128"/>
                  <a:gd name="T30" fmla="*/ 16 w 30"/>
                  <a:gd name="T31" fmla="*/ 77 h 128"/>
                  <a:gd name="T32" fmla="*/ 19 w 30"/>
                  <a:gd name="T33" fmla="*/ 92 h 128"/>
                  <a:gd name="T34" fmla="*/ 23 w 30"/>
                  <a:gd name="T35" fmla="*/ 109 h 128"/>
                  <a:gd name="T36" fmla="*/ 25 w 30"/>
                  <a:gd name="T37" fmla="*/ 128 h 128"/>
                  <a:gd name="T38" fmla="*/ 25 w 30"/>
                  <a:gd name="T39" fmla="*/ 128 h 128"/>
                  <a:gd name="T40" fmla="*/ 30 w 30"/>
                  <a:gd name="T41" fmla="*/ 128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128"/>
                  <a:gd name="T65" fmla="*/ 30 w 30"/>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128">
                    <a:moveTo>
                      <a:pt x="30" y="128"/>
                    </a:moveTo>
                    <a:lnTo>
                      <a:pt x="30" y="128"/>
                    </a:lnTo>
                    <a:lnTo>
                      <a:pt x="27" y="108"/>
                    </a:lnTo>
                    <a:lnTo>
                      <a:pt x="24" y="92"/>
                    </a:lnTo>
                    <a:lnTo>
                      <a:pt x="21" y="76"/>
                    </a:lnTo>
                    <a:lnTo>
                      <a:pt x="17" y="62"/>
                    </a:lnTo>
                    <a:lnTo>
                      <a:pt x="13" y="48"/>
                    </a:lnTo>
                    <a:lnTo>
                      <a:pt x="9" y="34"/>
                    </a:lnTo>
                    <a:lnTo>
                      <a:pt x="7" y="18"/>
                    </a:lnTo>
                    <a:lnTo>
                      <a:pt x="5" y="0"/>
                    </a:lnTo>
                    <a:lnTo>
                      <a:pt x="0" y="0"/>
                    </a:lnTo>
                    <a:lnTo>
                      <a:pt x="2" y="18"/>
                    </a:lnTo>
                    <a:lnTo>
                      <a:pt x="5" y="35"/>
                    </a:lnTo>
                    <a:lnTo>
                      <a:pt x="8" y="49"/>
                    </a:lnTo>
                    <a:lnTo>
                      <a:pt x="13" y="63"/>
                    </a:lnTo>
                    <a:lnTo>
                      <a:pt x="16" y="77"/>
                    </a:lnTo>
                    <a:lnTo>
                      <a:pt x="19" y="92"/>
                    </a:lnTo>
                    <a:lnTo>
                      <a:pt x="23" y="109"/>
                    </a:lnTo>
                    <a:lnTo>
                      <a:pt x="25" y="128"/>
                    </a:lnTo>
                    <a:lnTo>
                      <a:pt x="30" y="1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6" name="Freeform 139">
                <a:extLst>
                  <a:ext uri="{FF2B5EF4-FFF2-40B4-BE49-F238E27FC236}">
                    <a16:creationId xmlns:a16="http://schemas.microsoft.com/office/drawing/2014/main" id="{211E46A4-841F-4EB7-9944-F47998E44000}"/>
                  </a:ext>
                </a:extLst>
              </p:cNvPr>
              <p:cNvSpPr>
                <a:spLocks/>
              </p:cNvSpPr>
              <p:nvPr/>
            </p:nvSpPr>
            <p:spPr bwMode="auto">
              <a:xfrm>
                <a:off x="1262" y="2419"/>
                <a:ext cx="25" cy="44"/>
              </a:xfrm>
              <a:custGeom>
                <a:avLst/>
                <a:gdLst>
                  <a:gd name="T0" fmla="*/ 25 w 25"/>
                  <a:gd name="T1" fmla="*/ 41 h 44"/>
                  <a:gd name="T2" fmla="*/ 24 w 25"/>
                  <a:gd name="T3" fmla="*/ 40 h 44"/>
                  <a:gd name="T4" fmla="*/ 19 w 25"/>
                  <a:gd name="T5" fmla="*/ 37 h 44"/>
                  <a:gd name="T6" fmla="*/ 15 w 25"/>
                  <a:gd name="T7" fmla="*/ 33 h 44"/>
                  <a:gd name="T8" fmla="*/ 11 w 25"/>
                  <a:gd name="T9" fmla="*/ 29 h 44"/>
                  <a:gd name="T10" fmla="*/ 9 w 25"/>
                  <a:gd name="T11" fmla="*/ 23 h 44"/>
                  <a:gd name="T12" fmla="*/ 7 w 25"/>
                  <a:gd name="T13" fmla="*/ 18 h 44"/>
                  <a:gd name="T14" fmla="*/ 6 w 25"/>
                  <a:gd name="T15" fmla="*/ 12 h 44"/>
                  <a:gd name="T16" fmla="*/ 5 w 25"/>
                  <a:gd name="T17" fmla="*/ 6 h 44"/>
                  <a:gd name="T18" fmla="*/ 5 w 25"/>
                  <a:gd name="T19" fmla="*/ 0 h 44"/>
                  <a:gd name="T20" fmla="*/ 0 w 25"/>
                  <a:gd name="T21" fmla="*/ 0 h 44"/>
                  <a:gd name="T22" fmla="*/ 0 w 25"/>
                  <a:gd name="T23" fmla="*/ 6 h 44"/>
                  <a:gd name="T24" fmla="*/ 1 w 25"/>
                  <a:gd name="T25" fmla="*/ 13 h 44"/>
                  <a:gd name="T26" fmla="*/ 2 w 25"/>
                  <a:gd name="T27" fmla="*/ 19 h 44"/>
                  <a:gd name="T28" fmla="*/ 5 w 25"/>
                  <a:gd name="T29" fmla="*/ 25 h 44"/>
                  <a:gd name="T30" fmla="*/ 7 w 25"/>
                  <a:gd name="T31" fmla="*/ 31 h 44"/>
                  <a:gd name="T32" fmla="*/ 11 w 25"/>
                  <a:gd name="T33" fmla="*/ 36 h 44"/>
                  <a:gd name="T34" fmla="*/ 16 w 25"/>
                  <a:gd name="T35" fmla="*/ 40 h 44"/>
                  <a:gd name="T36" fmla="*/ 22 w 25"/>
                  <a:gd name="T37" fmla="*/ 44 h 44"/>
                  <a:gd name="T38" fmla="*/ 22 w 25"/>
                  <a:gd name="T39" fmla="*/ 43 h 44"/>
                  <a:gd name="T40" fmla="*/ 25 w 25"/>
                  <a:gd name="T41" fmla="*/ 4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44"/>
                  <a:gd name="T65" fmla="*/ 25 w 2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44">
                    <a:moveTo>
                      <a:pt x="25" y="41"/>
                    </a:moveTo>
                    <a:lnTo>
                      <a:pt x="24" y="40"/>
                    </a:lnTo>
                    <a:lnTo>
                      <a:pt x="19" y="37"/>
                    </a:lnTo>
                    <a:lnTo>
                      <a:pt x="15" y="33"/>
                    </a:lnTo>
                    <a:lnTo>
                      <a:pt x="11" y="29"/>
                    </a:lnTo>
                    <a:lnTo>
                      <a:pt x="9" y="23"/>
                    </a:lnTo>
                    <a:lnTo>
                      <a:pt x="7" y="18"/>
                    </a:lnTo>
                    <a:lnTo>
                      <a:pt x="6" y="12"/>
                    </a:lnTo>
                    <a:lnTo>
                      <a:pt x="5" y="6"/>
                    </a:lnTo>
                    <a:lnTo>
                      <a:pt x="5" y="0"/>
                    </a:lnTo>
                    <a:lnTo>
                      <a:pt x="0" y="0"/>
                    </a:lnTo>
                    <a:lnTo>
                      <a:pt x="0" y="6"/>
                    </a:lnTo>
                    <a:lnTo>
                      <a:pt x="1" y="13"/>
                    </a:lnTo>
                    <a:lnTo>
                      <a:pt x="2" y="19"/>
                    </a:lnTo>
                    <a:lnTo>
                      <a:pt x="5" y="25"/>
                    </a:lnTo>
                    <a:lnTo>
                      <a:pt x="7" y="31"/>
                    </a:lnTo>
                    <a:lnTo>
                      <a:pt x="11" y="36"/>
                    </a:lnTo>
                    <a:lnTo>
                      <a:pt x="16" y="40"/>
                    </a:lnTo>
                    <a:lnTo>
                      <a:pt x="22" y="44"/>
                    </a:lnTo>
                    <a:lnTo>
                      <a:pt x="22" y="43"/>
                    </a:lnTo>
                    <a:lnTo>
                      <a:pt x="25"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7" name="Freeform 140">
                <a:extLst>
                  <a:ext uri="{FF2B5EF4-FFF2-40B4-BE49-F238E27FC236}">
                    <a16:creationId xmlns:a16="http://schemas.microsoft.com/office/drawing/2014/main" id="{6D625284-F0EC-47BA-B813-69C9223695AA}"/>
                  </a:ext>
                </a:extLst>
              </p:cNvPr>
              <p:cNvSpPr>
                <a:spLocks/>
              </p:cNvSpPr>
              <p:nvPr/>
            </p:nvSpPr>
            <p:spPr bwMode="auto">
              <a:xfrm>
                <a:off x="1284" y="2456"/>
                <a:ext cx="19" cy="10"/>
              </a:xfrm>
              <a:custGeom>
                <a:avLst/>
                <a:gdLst>
                  <a:gd name="T0" fmla="*/ 19 w 19"/>
                  <a:gd name="T1" fmla="*/ 3 h 10"/>
                  <a:gd name="T2" fmla="*/ 14 w 19"/>
                  <a:gd name="T3" fmla="*/ 4 h 10"/>
                  <a:gd name="T4" fmla="*/ 14 w 19"/>
                  <a:gd name="T5" fmla="*/ 5 h 10"/>
                  <a:gd name="T6" fmla="*/ 13 w 19"/>
                  <a:gd name="T7" fmla="*/ 5 h 10"/>
                  <a:gd name="T8" fmla="*/ 11 w 19"/>
                  <a:gd name="T9" fmla="*/ 5 h 10"/>
                  <a:gd name="T10" fmla="*/ 9 w 19"/>
                  <a:gd name="T11" fmla="*/ 5 h 10"/>
                  <a:gd name="T12" fmla="*/ 6 w 19"/>
                  <a:gd name="T13" fmla="*/ 5 h 10"/>
                  <a:gd name="T14" fmla="*/ 4 w 19"/>
                  <a:gd name="T15" fmla="*/ 4 h 10"/>
                  <a:gd name="T16" fmla="*/ 3 w 19"/>
                  <a:gd name="T17" fmla="*/ 4 h 10"/>
                  <a:gd name="T18" fmla="*/ 3 w 19"/>
                  <a:gd name="T19" fmla="*/ 4 h 10"/>
                  <a:gd name="T20" fmla="*/ 0 w 19"/>
                  <a:gd name="T21" fmla="*/ 6 h 10"/>
                  <a:gd name="T22" fmla="*/ 1 w 19"/>
                  <a:gd name="T23" fmla="*/ 8 h 10"/>
                  <a:gd name="T24" fmla="*/ 3 w 19"/>
                  <a:gd name="T25" fmla="*/ 8 h 10"/>
                  <a:gd name="T26" fmla="*/ 5 w 19"/>
                  <a:gd name="T27" fmla="*/ 9 h 10"/>
                  <a:gd name="T28" fmla="*/ 9 w 19"/>
                  <a:gd name="T29" fmla="*/ 9 h 10"/>
                  <a:gd name="T30" fmla="*/ 11 w 19"/>
                  <a:gd name="T31" fmla="*/ 10 h 10"/>
                  <a:gd name="T32" fmla="*/ 14 w 19"/>
                  <a:gd name="T33" fmla="*/ 9 h 10"/>
                  <a:gd name="T34" fmla="*/ 18 w 19"/>
                  <a:gd name="T35" fmla="*/ 7 h 10"/>
                  <a:gd name="T36" fmla="*/ 19 w 19"/>
                  <a:gd name="T37" fmla="*/ 5 h 10"/>
                  <a:gd name="T38" fmla="*/ 15 w 19"/>
                  <a:gd name="T39" fmla="*/ 5 h 10"/>
                  <a:gd name="T40" fmla="*/ 19 w 19"/>
                  <a:gd name="T41" fmla="*/ 3 h 10"/>
                  <a:gd name="T42" fmla="*/ 15 w 19"/>
                  <a:gd name="T43" fmla="*/ 0 h 10"/>
                  <a:gd name="T44" fmla="*/ 14 w 19"/>
                  <a:gd name="T45" fmla="*/ 4 h 10"/>
                  <a:gd name="T46" fmla="*/ 19 w 19"/>
                  <a:gd name="T47" fmla="*/ 3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0"/>
                  <a:gd name="T74" fmla="*/ 19 w 19"/>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0">
                    <a:moveTo>
                      <a:pt x="19" y="3"/>
                    </a:moveTo>
                    <a:lnTo>
                      <a:pt x="14" y="4"/>
                    </a:lnTo>
                    <a:lnTo>
                      <a:pt x="14" y="5"/>
                    </a:lnTo>
                    <a:lnTo>
                      <a:pt x="13" y="5"/>
                    </a:lnTo>
                    <a:lnTo>
                      <a:pt x="11" y="5"/>
                    </a:lnTo>
                    <a:lnTo>
                      <a:pt x="9" y="5"/>
                    </a:lnTo>
                    <a:lnTo>
                      <a:pt x="6" y="5"/>
                    </a:lnTo>
                    <a:lnTo>
                      <a:pt x="4" y="4"/>
                    </a:lnTo>
                    <a:lnTo>
                      <a:pt x="3" y="4"/>
                    </a:lnTo>
                    <a:lnTo>
                      <a:pt x="0" y="6"/>
                    </a:lnTo>
                    <a:lnTo>
                      <a:pt x="1" y="8"/>
                    </a:lnTo>
                    <a:lnTo>
                      <a:pt x="3" y="8"/>
                    </a:lnTo>
                    <a:lnTo>
                      <a:pt x="5" y="9"/>
                    </a:lnTo>
                    <a:lnTo>
                      <a:pt x="9" y="9"/>
                    </a:lnTo>
                    <a:lnTo>
                      <a:pt x="11" y="10"/>
                    </a:lnTo>
                    <a:lnTo>
                      <a:pt x="14" y="9"/>
                    </a:lnTo>
                    <a:lnTo>
                      <a:pt x="18" y="7"/>
                    </a:lnTo>
                    <a:lnTo>
                      <a:pt x="19" y="5"/>
                    </a:lnTo>
                    <a:lnTo>
                      <a:pt x="15" y="5"/>
                    </a:lnTo>
                    <a:lnTo>
                      <a:pt x="19" y="3"/>
                    </a:lnTo>
                    <a:lnTo>
                      <a:pt x="15" y="0"/>
                    </a:lnTo>
                    <a:lnTo>
                      <a:pt x="14" y="4"/>
                    </a:lnTo>
                    <a:lnTo>
                      <a:pt x="19"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8" name="Freeform 141">
                <a:extLst>
                  <a:ext uri="{FF2B5EF4-FFF2-40B4-BE49-F238E27FC236}">
                    <a16:creationId xmlns:a16="http://schemas.microsoft.com/office/drawing/2014/main" id="{B79D8937-BB24-4322-BE73-C66AE5BE99D0}"/>
                  </a:ext>
                </a:extLst>
              </p:cNvPr>
              <p:cNvSpPr>
                <a:spLocks/>
              </p:cNvSpPr>
              <p:nvPr/>
            </p:nvSpPr>
            <p:spPr bwMode="auto">
              <a:xfrm>
                <a:off x="1299" y="2459"/>
                <a:ext cx="12" cy="10"/>
              </a:xfrm>
              <a:custGeom>
                <a:avLst/>
                <a:gdLst>
                  <a:gd name="T0" fmla="*/ 12 w 12"/>
                  <a:gd name="T1" fmla="*/ 7 h 10"/>
                  <a:gd name="T2" fmla="*/ 10 w 12"/>
                  <a:gd name="T3" fmla="*/ 7 h 10"/>
                  <a:gd name="T4" fmla="*/ 10 w 12"/>
                  <a:gd name="T5" fmla="*/ 6 h 10"/>
                  <a:gd name="T6" fmla="*/ 9 w 12"/>
                  <a:gd name="T7" fmla="*/ 6 h 10"/>
                  <a:gd name="T8" fmla="*/ 9 w 12"/>
                  <a:gd name="T9" fmla="*/ 5 h 10"/>
                  <a:gd name="T10" fmla="*/ 8 w 12"/>
                  <a:gd name="T11" fmla="*/ 5 h 10"/>
                  <a:gd name="T12" fmla="*/ 7 w 12"/>
                  <a:gd name="T13" fmla="*/ 4 h 10"/>
                  <a:gd name="T14" fmla="*/ 6 w 12"/>
                  <a:gd name="T15" fmla="*/ 3 h 10"/>
                  <a:gd name="T16" fmla="*/ 5 w 12"/>
                  <a:gd name="T17" fmla="*/ 1 h 10"/>
                  <a:gd name="T18" fmla="*/ 4 w 12"/>
                  <a:gd name="T19" fmla="*/ 0 h 10"/>
                  <a:gd name="T20" fmla="*/ 0 w 12"/>
                  <a:gd name="T21" fmla="*/ 2 h 10"/>
                  <a:gd name="T22" fmla="*/ 1 w 12"/>
                  <a:gd name="T23" fmla="*/ 4 h 10"/>
                  <a:gd name="T24" fmla="*/ 3 w 12"/>
                  <a:gd name="T25" fmla="*/ 6 h 10"/>
                  <a:gd name="T26" fmla="*/ 4 w 12"/>
                  <a:gd name="T27" fmla="*/ 7 h 10"/>
                  <a:gd name="T28" fmla="*/ 5 w 12"/>
                  <a:gd name="T29" fmla="*/ 8 h 10"/>
                  <a:gd name="T30" fmla="*/ 6 w 12"/>
                  <a:gd name="T31" fmla="*/ 8 h 10"/>
                  <a:gd name="T32" fmla="*/ 7 w 12"/>
                  <a:gd name="T33" fmla="*/ 9 h 10"/>
                  <a:gd name="T34" fmla="*/ 7 w 12"/>
                  <a:gd name="T35" fmla="*/ 10 h 10"/>
                  <a:gd name="T36" fmla="*/ 8 w 12"/>
                  <a:gd name="T37" fmla="*/ 10 h 10"/>
                  <a:gd name="T38" fmla="*/ 8 w 12"/>
                  <a:gd name="T39" fmla="*/ 10 h 10"/>
                  <a:gd name="T40" fmla="*/ 12 w 12"/>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12" y="7"/>
                    </a:moveTo>
                    <a:lnTo>
                      <a:pt x="10" y="7"/>
                    </a:lnTo>
                    <a:lnTo>
                      <a:pt x="10" y="6"/>
                    </a:lnTo>
                    <a:lnTo>
                      <a:pt x="9" y="6"/>
                    </a:lnTo>
                    <a:lnTo>
                      <a:pt x="9" y="5"/>
                    </a:lnTo>
                    <a:lnTo>
                      <a:pt x="8" y="5"/>
                    </a:lnTo>
                    <a:lnTo>
                      <a:pt x="7" y="4"/>
                    </a:lnTo>
                    <a:lnTo>
                      <a:pt x="6" y="3"/>
                    </a:lnTo>
                    <a:lnTo>
                      <a:pt x="5" y="1"/>
                    </a:lnTo>
                    <a:lnTo>
                      <a:pt x="4" y="0"/>
                    </a:lnTo>
                    <a:lnTo>
                      <a:pt x="0" y="2"/>
                    </a:lnTo>
                    <a:lnTo>
                      <a:pt x="1" y="4"/>
                    </a:lnTo>
                    <a:lnTo>
                      <a:pt x="3" y="6"/>
                    </a:lnTo>
                    <a:lnTo>
                      <a:pt x="4" y="7"/>
                    </a:lnTo>
                    <a:lnTo>
                      <a:pt x="5" y="8"/>
                    </a:lnTo>
                    <a:lnTo>
                      <a:pt x="6" y="8"/>
                    </a:lnTo>
                    <a:lnTo>
                      <a:pt x="7" y="9"/>
                    </a:lnTo>
                    <a:lnTo>
                      <a:pt x="7" y="10"/>
                    </a:lnTo>
                    <a:lnTo>
                      <a:pt x="8" y="10"/>
                    </a:lnTo>
                    <a:lnTo>
                      <a:pt x="12"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89" name="Freeform 142">
                <a:extLst>
                  <a:ext uri="{FF2B5EF4-FFF2-40B4-BE49-F238E27FC236}">
                    <a16:creationId xmlns:a16="http://schemas.microsoft.com/office/drawing/2014/main" id="{D044E10B-3A6F-42FA-8455-F5CE502AAC7B}"/>
                  </a:ext>
                </a:extLst>
              </p:cNvPr>
              <p:cNvSpPr>
                <a:spLocks/>
              </p:cNvSpPr>
              <p:nvPr/>
            </p:nvSpPr>
            <p:spPr bwMode="auto">
              <a:xfrm>
                <a:off x="1307" y="2465"/>
                <a:ext cx="21" cy="7"/>
              </a:xfrm>
              <a:custGeom>
                <a:avLst/>
                <a:gdLst>
                  <a:gd name="T0" fmla="*/ 16 w 21"/>
                  <a:gd name="T1" fmla="*/ 0 h 7"/>
                  <a:gd name="T2" fmla="*/ 16 w 21"/>
                  <a:gd name="T3" fmla="*/ 0 h 7"/>
                  <a:gd name="T4" fmla="*/ 15 w 21"/>
                  <a:gd name="T5" fmla="*/ 1 h 7"/>
                  <a:gd name="T6" fmla="*/ 13 w 21"/>
                  <a:gd name="T7" fmla="*/ 2 h 7"/>
                  <a:gd name="T8" fmla="*/ 12 w 21"/>
                  <a:gd name="T9" fmla="*/ 3 h 7"/>
                  <a:gd name="T10" fmla="*/ 9 w 21"/>
                  <a:gd name="T11" fmla="*/ 3 h 7"/>
                  <a:gd name="T12" fmla="*/ 7 w 21"/>
                  <a:gd name="T13" fmla="*/ 3 h 7"/>
                  <a:gd name="T14" fmla="*/ 6 w 21"/>
                  <a:gd name="T15" fmla="*/ 2 h 7"/>
                  <a:gd name="T16" fmla="*/ 5 w 21"/>
                  <a:gd name="T17" fmla="*/ 2 h 7"/>
                  <a:gd name="T18" fmla="*/ 4 w 21"/>
                  <a:gd name="T19" fmla="*/ 1 h 7"/>
                  <a:gd name="T20" fmla="*/ 0 w 21"/>
                  <a:gd name="T21" fmla="*/ 4 h 7"/>
                  <a:gd name="T22" fmla="*/ 1 w 21"/>
                  <a:gd name="T23" fmla="*/ 5 h 7"/>
                  <a:gd name="T24" fmla="*/ 4 w 21"/>
                  <a:gd name="T25" fmla="*/ 6 h 7"/>
                  <a:gd name="T26" fmla="*/ 6 w 21"/>
                  <a:gd name="T27" fmla="*/ 7 h 7"/>
                  <a:gd name="T28" fmla="*/ 9 w 21"/>
                  <a:gd name="T29" fmla="*/ 7 h 7"/>
                  <a:gd name="T30" fmla="*/ 12 w 21"/>
                  <a:gd name="T31" fmla="*/ 7 h 7"/>
                  <a:gd name="T32" fmla="*/ 15 w 21"/>
                  <a:gd name="T33" fmla="*/ 6 h 7"/>
                  <a:gd name="T34" fmla="*/ 17 w 21"/>
                  <a:gd name="T35" fmla="*/ 5 h 7"/>
                  <a:gd name="T36" fmla="*/ 21 w 21"/>
                  <a:gd name="T37" fmla="*/ 3 h 7"/>
                  <a:gd name="T38" fmla="*/ 21 w 21"/>
                  <a:gd name="T39" fmla="*/ 2 h 7"/>
                  <a:gd name="T40" fmla="*/ 16 w 2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6" y="0"/>
                    </a:moveTo>
                    <a:lnTo>
                      <a:pt x="16" y="0"/>
                    </a:lnTo>
                    <a:lnTo>
                      <a:pt x="15" y="1"/>
                    </a:lnTo>
                    <a:lnTo>
                      <a:pt x="13" y="2"/>
                    </a:lnTo>
                    <a:lnTo>
                      <a:pt x="12" y="3"/>
                    </a:lnTo>
                    <a:lnTo>
                      <a:pt x="9" y="3"/>
                    </a:lnTo>
                    <a:lnTo>
                      <a:pt x="7" y="3"/>
                    </a:lnTo>
                    <a:lnTo>
                      <a:pt x="6" y="2"/>
                    </a:lnTo>
                    <a:lnTo>
                      <a:pt x="5" y="2"/>
                    </a:lnTo>
                    <a:lnTo>
                      <a:pt x="4" y="1"/>
                    </a:lnTo>
                    <a:lnTo>
                      <a:pt x="0" y="4"/>
                    </a:lnTo>
                    <a:lnTo>
                      <a:pt x="1" y="5"/>
                    </a:lnTo>
                    <a:lnTo>
                      <a:pt x="4" y="6"/>
                    </a:lnTo>
                    <a:lnTo>
                      <a:pt x="6" y="7"/>
                    </a:lnTo>
                    <a:lnTo>
                      <a:pt x="9" y="7"/>
                    </a:lnTo>
                    <a:lnTo>
                      <a:pt x="12" y="7"/>
                    </a:lnTo>
                    <a:lnTo>
                      <a:pt x="15" y="6"/>
                    </a:lnTo>
                    <a:lnTo>
                      <a:pt x="17" y="5"/>
                    </a:lnTo>
                    <a:lnTo>
                      <a:pt x="21" y="3"/>
                    </a:lnTo>
                    <a:lnTo>
                      <a:pt x="21" y="2"/>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0" name="Freeform 143">
                <a:extLst>
                  <a:ext uri="{FF2B5EF4-FFF2-40B4-BE49-F238E27FC236}">
                    <a16:creationId xmlns:a16="http://schemas.microsoft.com/office/drawing/2014/main" id="{64A13AA2-2FFD-4A2A-BDAC-042CDBA446BC}"/>
                  </a:ext>
                </a:extLst>
              </p:cNvPr>
              <p:cNvSpPr>
                <a:spLocks/>
              </p:cNvSpPr>
              <p:nvPr/>
            </p:nvSpPr>
            <p:spPr bwMode="auto">
              <a:xfrm>
                <a:off x="1323" y="2464"/>
                <a:ext cx="14" cy="12"/>
              </a:xfrm>
              <a:custGeom>
                <a:avLst/>
                <a:gdLst>
                  <a:gd name="T0" fmla="*/ 14 w 14"/>
                  <a:gd name="T1" fmla="*/ 8 h 12"/>
                  <a:gd name="T2" fmla="*/ 14 w 14"/>
                  <a:gd name="T3" fmla="*/ 7 h 12"/>
                  <a:gd name="T4" fmla="*/ 11 w 14"/>
                  <a:gd name="T5" fmla="*/ 7 h 12"/>
                  <a:gd name="T6" fmla="*/ 10 w 14"/>
                  <a:gd name="T7" fmla="*/ 5 h 12"/>
                  <a:gd name="T8" fmla="*/ 9 w 14"/>
                  <a:gd name="T9" fmla="*/ 4 h 12"/>
                  <a:gd name="T10" fmla="*/ 8 w 14"/>
                  <a:gd name="T11" fmla="*/ 3 h 12"/>
                  <a:gd name="T12" fmla="*/ 7 w 14"/>
                  <a:gd name="T13" fmla="*/ 1 h 12"/>
                  <a:gd name="T14" fmla="*/ 6 w 14"/>
                  <a:gd name="T15" fmla="*/ 0 h 12"/>
                  <a:gd name="T16" fmla="*/ 2 w 14"/>
                  <a:gd name="T17" fmla="*/ 0 h 12"/>
                  <a:gd name="T18" fmla="*/ 0 w 14"/>
                  <a:gd name="T19" fmla="*/ 1 h 12"/>
                  <a:gd name="T20" fmla="*/ 5 w 14"/>
                  <a:gd name="T21" fmla="*/ 3 h 12"/>
                  <a:gd name="T22" fmla="*/ 5 w 14"/>
                  <a:gd name="T23" fmla="*/ 3 h 12"/>
                  <a:gd name="T24" fmla="*/ 2 w 14"/>
                  <a:gd name="T25" fmla="*/ 3 h 12"/>
                  <a:gd name="T26" fmla="*/ 2 w 14"/>
                  <a:gd name="T27" fmla="*/ 3 h 12"/>
                  <a:gd name="T28" fmla="*/ 3 w 14"/>
                  <a:gd name="T29" fmla="*/ 5 h 12"/>
                  <a:gd name="T30" fmla="*/ 5 w 14"/>
                  <a:gd name="T31" fmla="*/ 6 h 12"/>
                  <a:gd name="T32" fmla="*/ 7 w 14"/>
                  <a:gd name="T33" fmla="*/ 8 h 12"/>
                  <a:gd name="T34" fmla="*/ 9 w 14"/>
                  <a:gd name="T35" fmla="*/ 10 h 12"/>
                  <a:gd name="T36" fmla="*/ 12 w 14"/>
                  <a:gd name="T37" fmla="*/ 12 h 12"/>
                  <a:gd name="T38" fmla="*/ 12 w 14"/>
                  <a:gd name="T39" fmla="*/ 11 h 12"/>
                  <a:gd name="T40" fmla="*/ 14 w 14"/>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
                  <a:gd name="T65" fmla="*/ 14 w 1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
                    <a:moveTo>
                      <a:pt x="14" y="8"/>
                    </a:moveTo>
                    <a:lnTo>
                      <a:pt x="14" y="7"/>
                    </a:lnTo>
                    <a:lnTo>
                      <a:pt x="11" y="7"/>
                    </a:lnTo>
                    <a:lnTo>
                      <a:pt x="10" y="5"/>
                    </a:lnTo>
                    <a:lnTo>
                      <a:pt x="9" y="4"/>
                    </a:lnTo>
                    <a:lnTo>
                      <a:pt x="8" y="3"/>
                    </a:lnTo>
                    <a:lnTo>
                      <a:pt x="7" y="1"/>
                    </a:lnTo>
                    <a:lnTo>
                      <a:pt x="6" y="0"/>
                    </a:lnTo>
                    <a:lnTo>
                      <a:pt x="2" y="0"/>
                    </a:lnTo>
                    <a:lnTo>
                      <a:pt x="0" y="1"/>
                    </a:lnTo>
                    <a:lnTo>
                      <a:pt x="5" y="3"/>
                    </a:lnTo>
                    <a:lnTo>
                      <a:pt x="2" y="3"/>
                    </a:lnTo>
                    <a:lnTo>
                      <a:pt x="3" y="5"/>
                    </a:lnTo>
                    <a:lnTo>
                      <a:pt x="5" y="6"/>
                    </a:lnTo>
                    <a:lnTo>
                      <a:pt x="7" y="8"/>
                    </a:lnTo>
                    <a:lnTo>
                      <a:pt x="9" y="10"/>
                    </a:lnTo>
                    <a:lnTo>
                      <a:pt x="12" y="12"/>
                    </a:lnTo>
                    <a:lnTo>
                      <a:pt x="12" y="11"/>
                    </a:lnTo>
                    <a:lnTo>
                      <a:pt x="1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1" name="Freeform 144">
                <a:extLst>
                  <a:ext uri="{FF2B5EF4-FFF2-40B4-BE49-F238E27FC236}">
                    <a16:creationId xmlns:a16="http://schemas.microsoft.com/office/drawing/2014/main" id="{13F3AF27-CF7B-48B9-9117-98737529791F}"/>
                  </a:ext>
                </a:extLst>
              </p:cNvPr>
              <p:cNvSpPr>
                <a:spLocks/>
              </p:cNvSpPr>
              <p:nvPr/>
            </p:nvSpPr>
            <p:spPr bwMode="auto">
              <a:xfrm>
                <a:off x="1335" y="2459"/>
                <a:ext cx="21" cy="17"/>
              </a:xfrm>
              <a:custGeom>
                <a:avLst/>
                <a:gdLst>
                  <a:gd name="T0" fmla="*/ 20 w 21"/>
                  <a:gd name="T1" fmla="*/ 3 h 17"/>
                  <a:gd name="T2" fmla="*/ 15 w 21"/>
                  <a:gd name="T3" fmla="*/ 4 h 17"/>
                  <a:gd name="T4" fmla="*/ 15 w 21"/>
                  <a:gd name="T5" fmla="*/ 6 h 17"/>
                  <a:gd name="T6" fmla="*/ 15 w 21"/>
                  <a:gd name="T7" fmla="*/ 8 h 17"/>
                  <a:gd name="T8" fmla="*/ 14 w 21"/>
                  <a:gd name="T9" fmla="*/ 9 h 17"/>
                  <a:gd name="T10" fmla="*/ 12 w 21"/>
                  <a:gd name="T11" fmla="*/ 11 h 17"/>
                  <a:gd name="T12" fmla="*/ 11 w 21"/>
                  <a:gd name="T13" fmla="*/ 12 h 17"/>
                  <a:gd name="T14" fmla="*/ 8 w 21"/>
                  <a:gd name="T15" fmla="*/ 13 h 17"/>
                  <a:gd name="T16" fmla="*/ 5 w 21"/>
                  <a:gd name="T17" fmla="*/ 13 h 17"/>
                  <a:gd name="T18" fmla="*/ 2 w 21"/>
                  <a:gd name="T19" fmla="*/ 13 h 17"/>
                  <a:gd name="T20" fmla="*/ 0 w 21"/>
                  <a:gd name="T21" fmla="*/ 16 h 17"/>
                  <a:gd name="T22" fmla="*/ 5 w 21"/>
                  <a:gd name="T23" fmla="*/ 17 h 17"/>
                  <a:gd name="T24" fmla="*/ 9 w 21"/>
                  <a:gd name="T25" fmla="*/ 17 h 17"/>
                  <a:gd name="T26" fmla="*/ 13 w 21"/>
                  <a:gd name="T27" fmla="*/ 16 h 17"/>
                  <a:gd name="T28" fmla="*/ 15 w 21"/>
                  <a:gd name="T29" fmla="*/ 14 h 17"/>
                  <a:gd name="T30" fmla="*/ 17 w 21"/>
                  <a:gd name="T31" fmla="*/ 12 h 17"/>
                  <a:gd name="T32" fmla="*/ 20 w 21"/>
                  <a:gd name="T33" fmla="*/ 9 h 17"/>
                  <a:gd name="T34" fmla="*/ 20 w 21"/>
                  <a:gd name="T35" fmla="*/ 7 h 17"/>
                  <a:gd name="T36" fmla="*/ 21 w 21"/>
                  <a:gd name="T37" fmla="*/ 4 h 17"/>
                  <a:gd name="T38" fmla="*/ 16 w 21"/>
                  <a:gd name="T39" fmla="*/ 6 h 17"/>
                  <a:gd name="T40" fmla="*/ 20 w 21"/>
                  <a:gd name="T41" fmla="*/ 3 h 17"/>
                  <a:gd name="T42" fmla="*/ 15 w 21"/>
                  <a:gd name="T43" fmla="*/ 0 h 17"/>
                  <a:gd name="T44" fmla="*/ 15 w 21"/>
                  <a:gd name="T45" fmla="*/ 4 h 17"/>
                  <a:gd name="T46" fmla="*/ 20 w 21"/>
                  <a:gd name="T47" fmla="*/ 3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17"/>
                  <a:gd name="T74" fmla="*/ 21 w 21"/>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17">
                    <a:moveTo>
                      <a:pt x="20" y="3"/>
                    </a:moveTo>
                    <a:lnTo>
                      <a:pt x="15" y="4"/>
                    </a:lnTo>
                    <a:lnTo>
                      <a:pt x="15" y="6"/>
                    </a:lnTo>
                    <a:lnTo>
                      <a:pt x="15" y="8"/>
                    </a:lnTo>
                    <a:lnTo>
                      <a:pt x="14" y="9"/>
                    </a:lnTo>
                    <a:lnTo>
                      <a:pt x="12" y="11"/>
                    </a:lnTo>
                    <a:lnTo>
                      <a:pt x="11" y="12"/>
                    </a:lnTo>
                    <a:lnTo>
                      <a:pt x="8" y="13"/>
                    </a:lnTo>
                    <a:lnTo>
                      <a:pt x="5" y="13"/>
                    </a:lnTo>
                    <a:lnTo>
                      <a:pt x="2" y="13"/>
                    </a:lnTo>
                    <a:lnTo>
                      <a:pt x="0" y="16"/>
                    </a:lnTo>
                    <a:lnTo>
                      <a:pt x="5" y="17"/>
                    </a:lnTo>
                    <a:lnTo>
                      <a:pt x="9" y="17"/>
                    </a:lnTo>
                    <a:lnTo>
                      <a:pt x="13" y="16"/>
                    </a:lnTo>
                    <a:lnTo>
                      <a:pt x="15" y="14"/>
                    </a:lnTo>
                    <a:lnTo>
                      <a:pt x="17" y="12"/>
                    </a:lnTo>
                    <a:lnTo>
                      <a:pt x="20" y="9"/>
                    </a:lnTo>
                    <a:lnTo>
                      <a:pt x="20" y="7"/>
                    </a:lnTo>
                    <a:lnTo>
                      <a:pt x="21" y="4"/>
                    </a:lnTo>
                    <a:lnTo>
                      <a:pt x="16" y="6"/>
                    </a:lnTo>
                    <a:lnTo>
                      <a:pt x="20" y="3"/>
                    </a:lnTo>
                    <a:lnTo>
                      <a:pt x="15" y="0"/>
                    </a:lnTo>
                    <a:lnTo>
                      <a:pt x="15" y="4"/>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2" name="Freeform 145">
                <a:extLst>
                  <a:ext uri="{FF2B5EF4-FFF2-40B4-BE49-F238E27FC236}">
                    <a16:creationId xmlns:a16="http://schemas.microsoft.com/office/drawing/2014/main" id="{B5D102DD-EA91-476E-8F0D-733BDCDAAC86}"/>
                  </a:ext>
                </a:extLst>
              </p:cNvPr>
              <p:cNvSpPr>
                <a:spLocks/>
              </p:cNvSpPr>
              <p:nvPr/>
            </p:nvSpPr>
            <p:spPr bwMode="auto">
              <a:xfrm>
                <a:off x="1351" y="2462"/>
                <a:ext cx="22" cy="7"/>
              </a:xfrm>
              <a:custGeom>
                <a:avLst/>
                <a:gdLst>
                  <a:gd name="T0" fmla="*/ 19 w 22"/>
                  <a:gd name="T1" fmla="*/ 2 h 7"/>
                  <a:gd name="T2" fmla="*/ 21 w 22"/>
                  <a:gd name="T3" fmla="*/ 2 h 7"/>
                  <a:gd name="T4" fmla="*/ 19 w 22"/>
                  <a:gd name="T5" fmla="*/ 2 h 7"/>
                  <a:gd name="T6" fmla="*/ 18 w 22"/>
                  <a:gd name="T7" fmla="*/ 2 h 7"/>
                  <a:gd name="T8" fmla="*/ 16 w 22"/>
                  <a:gd name="T9" fmla="*/ 3 h 7"/>
                  <a:gd name="T10" fmla="*/ 14 w 22"/>
                  <a:gd name="T11" fmla="*/ 3 h 7"/>
                  <a:gd name="T12" fmla="*/ 12 w 22"/>
                  <a:gd name="T13" fmla="*/ 2 h 7"/>
                  <a:gd name="T14" fmla="*/ 9 w 22"/>
                  <a:gd name="T15" fmla="*/ 2 h 7"/>
                  <a:gd name="T16" fmla="*/ 6 w 22"/>
                  <a:gd name="T17" fmla="*/ 1 h 7"/>
                  <a:gd name="T18" fmla="*/ 4 w 22"/>
                  <a:gd name="T19" fmla="*/ 0 h 7"/>
                  <a:gd name="T20" fmla="*/ 0 w 22"/>
                  <a:gd name="T21" fmla="*/ 3 h 7"/>
                  <a:gd name="T22" fmla="*/ 4 w 22"/>
                  <a:gd name="T23" fmla="*/ 5 h 7"/>
                  <a:gd name="T24" fmla="*/ 7 w 22"/>
                  <a:gd name="T25" fmla="*/ 6 h 7"/>
                  <a:gd name="T26" fmla="*/ 10 w 22"/>
                  <a:gd name="T27" fmla="*/ 7 h 7"/>
                  <a:gd name="T28" fmla="*/ 14 w 22"/>
                  <a:gd name="T29" fmla="*/ 7 h 7"/>
                  <a:gd name="T30" fmla="*/ 17 w 22"/>
                  <a:gd name="T31" fmla="*/ 7 h 7"/>
                  <a:gd name="T32" fmla="*/ 18 w 22"/>
                  <a:gd name="T33" fmla="*/ 7 h 7"/>
                  <a:gd name="T34" fmla="*/ 21 w 22"/>
                  <a:gd name="T35" fmla="*/ 6 h 7"/>
                  <a:gd name="T36" fmla="*/ 21 w 22"/>
                  <a:gd name="T37" fmla="*/ 6 h 7"/>
                  <a:gd name="T38" fmla="*/ 22 w 22"/>
                  <a:gd name="T39" fmla="*/ 6 h 7"/>
                  <a:gd name="T40" fmla="*/ 19 w 22"/>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7"/>
                  <a:gd name="T65" fmla="*/ 22 w 22"/>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7">
                    <a:moveTo>
                      <a:pt x="19" y="2"/>
                    </a:moveTo>
                    <a:lnTo>
                      <a:pt x="21" y="2"/>
                    </a:lnTo>
                    <a:lnTo>
                      <a:pt x="19" y="2"/>
                    </a:lnTo>
                    <a:lnTo>
                      <a:pt x="18" y="2"/>
                    </a:lnTo>
                    <a:lnTo>
                      <a:pt x="16" y="3"/>
                    </a:lnTo>
                    <a:lnTo>
                      <a:pt x="14" y="3"/>
                    </a:lnTo>
                    <a:lnTo>
                      <a:pt x="12" y="2"/>
                    </a:lnTo>
                    <a:lnTo>
                      <a:pt x="9" y="2"/>
                    </a:lnTo>
                    <a:lnTo>
                      <a:pt x="6" y="1"/>
                    </a:lnTo>
                    <a:lnTo>
                      <a:pt x="4" y="0"/>
                    </a:lnTo>
                    <a:lnTo>
                      <a:pt x="0" y="3"/>
                    </a:lnTo>
                    <a:lnTo>
                      <a:pt x="4" y="5"/>
                    </a:lnTo>
                    <a:lnTo>
                      <a:pt x="7" y="6"/>
                    </a:lnTo>
                    <a:lnTo>
                      <a:pt x="10" y="7"/>
                    </a:lnTo>
                    <a:lnTo>
                      <a:pt x="14" y="7"/>
                    </a:lnTo>
                    <a:lnTo>
                      <a:pt x="17" y="7"/>
                    </a:lnTo>
                    <a:lnTo>
                      <a:pt x="18" y="7"/>
                    </a:lnTo>
                    <a:lnTo>
                      <a:pt x="21" y="6"/>
                    </a:lnTo>
                    <a:lnTo>
                      <a:pt x="22" y="6"/>
                    </a:lnTo>
                    <a:lnTo>
                      <a:pt x="1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3" name="Freeform 146">
                <a:extLst>
                  <a:ext uri="{FF2B5EF4-FFF2-40B4-BE49-F238E27FC236}">
                    <a16:creationId xmlns:a16="http://schemas.microsoft.com/office/drawing/2014/main" id="{88355B2A-4762-4971-A54A-E529AEC4D5E8}"/>
                  </a:ext>
                </a:extLst>
              </p:cNvPr>
              <p:cNvSpPr>
                <a:spLocks/>
              </p:cNvSpPr>
              <p:nvPr/>
            </p:nvSpPr>
            <p:spPr bwMode="auto">
              <a:xfrm>
                <a:off x="1370" y="2460"/>
                <a:ext cx="9" cy="8"/>
              </a:xfrm>
              <a:custGeom>
                <a:avLst/>
                <a:gdLst>
                  <a:gd name="T0" fmla="*/ 5 w 9"/>
                  <a:gd name="T1" fmla="*/ 0 h 8"/>
                  <a:gd name="T2" fmla="*/ 5 w 9"/>
                  <a:gd name="T3" fmla="*/ 0 h 8"/>
                  <a:gd name="T4" fmla="*/ 4 w 9"/>
                  <a:gd name="T5" fmla="*/ 0 h 8"/>
                  <a:gd name="T6" fmla="*/ 4 w 9"/>
                  <a:gd name="T7" fmla="*/ 1 h 8"/>
                  <a:gd name="T8" fmla="*/ 4 w 9"/>
                  <a:gd name="T9" fmla="*/ 2 h 8"/>
                  <a:gd name="T10" fmla="*/ 3 w 9"/>
                  <a:gd name="T11" fmla="*/ 3 h 8"/>
                  <a:gd name="T12" fmla="*/ 3 w 9"/>
                  <a:gd name="T13" fmla="*/ 3 h 8"/>
                  <a:gd name="T14" fmla="*/ 2 w 9"/>
                  <a:gd name="T15" fmla="*/ 4 h 8"/>
                  <a:gd name="T16" fmla="*/ 2 w 9"/>
                  <a:gd name="T17" fmla="*/ 4 h 8"/>
                  <a:gd name="T18" fmla="*/ 0 w 9"/>
                  <a:gd name="T19" fmla="*/ 4 h 8"/>
                  <a:gd name="T20" fmla="*/ 3 w 9"/>
                  <a:gd name="T21" fmla="*/ 8 h 8"/>
                  <a:gd name="T22" fmla="*/ 4 w 9"/>
                  <a:gd name="T23" fmla="*/ 8 h 8"/>
                  <a:gd name="T24" fmla="*/ 5 w 9"/>
                  <a:gd name="T25" fmla="*/ 7 h 8"/>
                  <a:gd name="T26" fmla="*/ 6 w 9"/>
                  <a:gd name="T27" fmla="*/ 6 h 8"/>
                  <a:gd name="T28" fmla="*/ 6 w 9"/>
                  <a:gd name="T29" fmla="*/ 5 h 8"/>
                  <a:gd name="T30" fmla="*/ 7 w 9"/>
                  <a:gd name="T31" fmla="*/ 4 h 8"/>
                  <a:gd name="T32" fmla="*/ 8 w 9"/>
                  <a:gd name="T33" fmla="*/ 3 h 8"/>
                  <a:gd name="T34" fmla="*/ 8 w 9"/>
                  <a:gd name="T35" fmla="*/ 2 h 8"/>
                  <a:gd name="T36" fmla="*/ 9 w 9"/>
                  <a:gd name="T37" fmla="*/ 1 h 8"/>
                  <a:gd name="T38" fmla="*/ 9 w 9"/>
                  <a:gd name="T39" fmla="*/ 0 h 8"/>
                  <a:gd name="T40" fmla="*/ 5 w 9"/>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0"/>
                    </a:moveTo>
                    <a:lnTo>
                      <a:pt x="5" y="0"/>
                    </a:lnTo>
                    <a:lnTo>
                      <a:pt x="4" y="0"/>
                    </a:lnTo>
                    <a:lnTo>
                      <a:pt x="4" y="1"/>
                    </a:lnTo>
                    <a:lnTo>
                      <a:pt x="4" y="2"/>
                    </a:lnTo>
                    <a:lnTo>
                      <a:pt x="3" y="3"/>
                    </a:lnTo>
                    <a:lnTo>
                      <a:pt x="2" y="4"/>
                    </a:lnTo>
                    <a:lnTo>
                      <a:pt x="0" y="4"/>
                    </a:lnTo>
                    <a:lnTo>
                      <a:pt x="3" y="8"/>
                    </a:lnTo>
                    <a:lnTo>
                      <a:pt x="4" y="8"/>
                    </a:lnTo>
                    <a:lnTo>
                      <a:pt x="5" y="7"/>
                    </a:lnTo>
                    <a:lnTo>
                      <a:pt x="6" y="6"/>
                    </a:lnTo>
                    <a:lnTo>
                      <a:pt x="6" y="5"/>
                    </a:lnTo>
                    <a:lnTo>
                      <a:pt x="7" y="4"/>
                    </a:lnTo>
                    <a:lnTo>
                      <a:pt x="8" y="3"/>
                    </a:lnTo>
                    <a:lnTo>
                      <a:pt x="8" y="2"/>
                    </a:lnTo>
                    <a:lnTo>
                      <a:pt x="9" y="1"/>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4" name="Freeform 147">
                <a:extLst>
                  <a:ext uri="{FF2B5EF4-FFF2-40B4-BE49-F238E27FC236}">
                    <a16:creationId xmlns:a16="http://schemas.microsoft.com/office/drawing/2014/main" id="{D14DE097-83BD-4EB9-B187-3C1899F13C40}"/>
                  </a:ext>
                </a:extLst>
              </p:cNvPr>
              <p:cNvSpPr>
                <a:spLocks/>
              </p:cNvSpPr>
              <p:nvPr/>
            </p:nvSpPr>
            <p:spPr bwMode="auto">
              <a:xfrm>
                <a:off x="1375" y="2404"/>
                <a:ext cx="11" cy="56"/>
              </a:xfrm>
              <a:custGeom>
                <a:avLst/>
                <a:gdLst>
                  <a:gd name="T0" fmla="*/ 7 w 11"/>
                  <a:gd name="T1" fmla="*/ 0 h 56"/>
                  <a:gd name="T2" fmla="*/ 7 w 11"/>
                  <a:gd name="T3" fmla="*/ 0 h 56"/>
                  <a:gd name="T4" fmla="*/ 6 w 11"/>
                  <a:gd name="T5" fmla="*/ 7 h 56"/>
                  <a:gd name="T6" fmla="*/ 4 w 11"/>
                  <a:gd name="T7" fmla="*/ 14 h 56"/>
                  <a:gd name="T8" fmla="*/ 4 w 11"/>
                  <a:gd name="T9" fmla="*/ 20 h 56"/>
                  <a:gd name="T10" fmla="*/ 3 w 11"/>
                  <a:gd name="T11" fmla="*/ 28 h 56"/>
                  <a:gd name="T12" fmla="*/ 3 w 11"/>
                  <a:gd name="T13" fmla="*/ 35 h 56"/>
                  <a:gd name="T14" fmla="*/ 2 w 11"/>
                  <a:gd name="T15" fmla="*/ 42 h 56"/>
                  <a:gd name="T16" fmla="*/ 1 w 11"/>
                  <a:gd name="T17" fmla="*/ 49 h 56"/>
                  <a:gd name="T18" fmla="*/ 0 w 11"/>
                  <a:gd name="T19" fmla="*/ 56 h 56"/>
                  <a:gd name="T20" fmla="*/ 4 w 11"/>
                  <a:gd name="T21" fmla="*/ 56 h 56"/>
                  <a:gd name="T22" fmla="*/ 6 w 11"/>
                  <a:gd name="T23" fmla="*/ 49 h 56"/>
                  <a:gd name="T24" fmla="*/ 7 w 11"/>
                  <a:gd name="T25" fmla="*/ 42 h 56"/>
                  <a:gd name="T26" fmla="*/ 8 w 11"/>
                  <a:gd name="T27" fmla="*/ 36 h 56"/>
                  <a:gd name="T28" fmla="*/ 8 w 11"/>
                  <a:gd name="T29" fmla="*/ 29 h 56"/>
                  <a:gd name="T30" fmla="*/ 9 w 11"/>
                  <a:gd name="T31" fmla="*/ 21 h 56"/>
                  <a:gd name="T32" fmla="*/ 10 w 11"/>
                  <a:gd name="T33" fmla="*/ 14 h 56"/>
                  <a:gd name="T34" fmla="*/ 10 w 11"/>
                  <a:gd name="T35" fmla="*/ 7 h 56"/>
                  <a:gd name="T36" fmla="*/ 11 w 11"/>
                  <a:gd name="T37" fmla="*/ 1 h 56"/>
                  <a:gd name="T38" fmla="*/ 11 w 11"/>
                  <a:gd name="T39" fmla="*/ 1 h 56"/>
                  <a:gd name="T40" fmla="*/ 7 w 11"/>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56"/>
                  <a:gd name="T65" fmla="*/ 11 w 11"/>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56">
                    <a:moveTo>
                      <a:pt x="7" y="0"/>
                    </a:moveTo>
                    <a:lnTo>
                      <a:pt x="7" y="0"/>
                    </a:lnTo>
                    <a:lnTo>
                      <a:pt x="6" y="7"/>
                    </a:lnTo>
                    <a:lnTo>
                      <a:pt x="4" y="14"/>
                    </a:lnTo>
                    <a:lnTo>
                      <a:pt x="4" y="20"/>
                    </a:lnTo>
                    <a:lnTo>
                      <a:pt x="3" y="28"/>
                    </a:lnTo>
                    <a:lnTo>
                      <a:pt x="3" y="35"/>
                    </a:lnTo>
                    <a:lnTo>
                      <a:pt x="2" y="42"/>
                    </a:lnTo>
                    <a:lnTo>
                      <a:pt x="1" y="49"/>
                    </a:lnTo>
                    <a:lnTo>
                      <a:pt x="0" y="56"/>
                    </a:lnTo>
                    <a:lnTo>
                      <a:pt x="4" y="56"/>
                    </a:lnTo>
                    <a:lnTo>
                      <a:pt x="6" y="49"/>
                    </a:lnTo>
                    <a:lnTo>
                      <a:pt x="7" y="42"/>
                    </a:lnTo>
                    <a:lnTo>
                      <a:pt x="8" y="36"/>
                    </a:lnTo>
                    <a:lnTo>
                      <a:pt x="8" y="29"/>
                    </a:lnTo>
                    <a:lnTo>
                      <a:pt x="9" y="21"/>
                    </a:lnTo>
                    <a:lnTo>
                      <a:pt x="10" y="14"/>
                    </a:lnTo>
                    <a:lnTo>
                      <a:pt x="10" y="7"/>
                    </a:lnTo>
                    <a:lnTo>
                      <a:pt x="11" y="1"/>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5" name="Freeform 148">
                <a:extLst>
                  <a:ext uri="{FF2B5EF4-FFF2-40B4-BE49-F238E27FC236}">
                    <a16:creationId xmlns:a16="http://schemas.microsoft.com/office/drawing/2014/main" id="{4B45F365-9547-4360-BE67-6F89FC0D55D5}"/>
                  </a:ext>
                </a:extLst>
              </p:cNvPr>
              <p:cNvSpPr>
                <a:spLocks/>
              </p:cNvSpPr>
              <p:nvPr/>
            </p:nvSpPr>
            <p:spPr bwMode="auto">
              <a:xfrm>
                <a:off x="1375" y="2347"/>
                <a:ext cx="12" cy="58"/>
              </a:xfrm>
              <a:custGeom>
                <a:avLst/>
                <a:gdLst>
                  <a:gd name="T0" fmla="*/ 3 w 12"/>
                  <a:gd name="T1" fmla="*/ 0 h 58"/>
                  <a:gd name="T2" fmla="*/ 0 w 12"/>
                  <a:gd name="T3" fmla="*/ 3 h 58"/>
                  <a:gd name="T4" fmla="*/ 2 w 12"/>
                  <a:gd name="T5" fmla="*/ 8 h 58"/>
                  <a:gd name="T6" fmla="*/ 4 w 12"/>
                  <a:gd name="T7" fmla="*/ 13 h 58"/>
                  <a:gd name="T8" fmla="*/ 7 w 12"/>
                  <a:gd name="T9" fmla="*/ 19 h 58"/>
                  <a:gd name="T10" fmla="*/ 8 w 12"/>
                  <a:gd name="T11" fmla="*/ 27 h 58"/>
                  <a:gd name="T12" fmla="*/ 8 w 12"/>
                  <a:gd name="T13" fmla="*/ 33 h 58"/>
                  <a:gd name="T14" fmla="*/ 8 w 12"/>
                  <a:gd name="T15" fmla="*/ 41 h 58"/>
                  <a:gd name="T16" fmla="*/ 8 w 12"/>
                  <a:gd name="T17" fmla="*/ 49 h 58"/>
                  <a:gd name="T18" fmla="*/ 7 w 12"/>
                  <a:gd name="T19" fmla="*/ 57 h 58"/>
                  <a:gd name="T20" fmla="*/ 11 w 12"/>
                  <a:gd name="T21" fmla="*/ 58 h 58"/>
                  <a:gd name="T22" fmla="*/ 12 w 12"/>
                  <a:gd name="T23" fmla="*/ 49 h 58"/>
                  <a:gd name="T24" fmla="*/ 12 w 12"/>
                  <a:gd name="T25" fmla="*/ 41 h 58"/>
                  <a:gd name="T26" fmla="*/ 12 w 12"/>
                  <a:gd name="T27" fmla="*/ 33 h 58"/>
                  <a:gd name="T28" fmla="*/ 12 w 12"/>
                  <a:gd name="T29" fmla="*/ 26 h 58"/>
                  <a:gd name="T30" fmla="*/ 11 w 12"/>
                  <a:gd name="T31" fmla="*/ 18 h 58"/>
                  <a:gd name="T32" fmla="*/ 9 w 12"/>
                  <a:gd name="T33" fmla="*/ 12 h 58"/>
                  <a:gd name="T34" fmla="*/ 7 w 12"/>
                  <a:gd name="T35" fmla="*/ 6 h 58"/>
                  <a:gd name="T36" fmla="*/ 3 w 12"/>
                  <a:gd name="T37" fmla="*/ 1 h 58"/>
                  <a:gd name="T38" fmla="*/ 0 w 12"/>
                  <a:gd name="T39" fmla="*/ 3 h 58"/>
                  <a:gd name="T40" fmla="*/ 3 w 12"/>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58"/>
                  <a:gd name="T65" fmla="*/ 12 w 12"/>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58">
                    <a:moveTo>
                      <a:pt x="3" y="0"/>
                    </a:moveTo>
                    <a:lnTo>
                      <a:pt x="0" y="3"/>
                    </a:lnTo>
                    <a:lnTo>
                      <a:pt x="2" y="8"/>
                    </a:lnTo>
                    <a:lnTo>
                      <a:pt x="4" y="13"/>
                    </a:lnTo>
                    <a:lnTo>
                      <a:pt x="7" y="19"/>
                    </a:lnTo>
                    <a:lnTo>
                      <a:pt x="8" y="27"/>
                    </a:lnTo>
                    <a:lnTo>
                      <a:pt x="8" y="33"/>
                    </a:lnTo>
                    <a:lnTo>
                      <a:pt x="8" y="41"/>
                    </a:lnTo>
                    <a:lnTo>
                      <a:pt x="8" y="49"/>
                    </a:lnTo>
                    <a:lnTo>
                      <a:pt x="7" y="57"/>
                    </a:lnTo>
                    <a:lnTo>
                      <a:pt x="11" y="58"/>
                    </a:lnTo>
                    <a:lnTo>
                      <a:pt x="12" y="49"/>
                    </a:lnTo>
                    <a:lnTo>
                      <a:pt x="12" y="41"/>
                    </a:lnTo>
                    <a:lnTo>
                      <a:pt x="12" y="33"/>
                    </a:lnTo>
                    <a:lnTo>
                      <a:pt x="12" y="26"/>
                    </a:lnTo>
                    <a:lnTo>
                      <a:pt x="11" y="18"/>
                    </a:lnTo>
                    <a:lnTo>
                      <a:pt x="9" y="12"/>
                    </a:lnTo>
                    <a:lnTo>
                      <a:pt x="7" y="6"/>
                    </a:lnTo>
                    <a:lnTo>
                      <a:pt x="3" y="1"/>
                    </a:lnTo>
                    <a:lnTo>
                      <a:pt x="0" y="3"/>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6" name="Freeform 149">
                <a:extLst>
                  <a:ext uri="{FF2B5EF4-FFF2-40B4-BE49-F238E27FC236}">
                    <a16:creationId xmlns:a16="http://schemas.microsoft.com/office/drawing/2014/main" id="{153BDD32-9855-4942-8280-70610C52386B}"/>
                  </a:ext>
                </a:extLst>
              </p:cNvPr>
              <p:cNvSpPr>
                <a:spLocks/>
              </p:cNvSpPr>
              <p:nvPr/>
            </p:nvSpPr>
            <p:spPr bwMode="auto">
              <a:xfrm>
                <a:off x="1375" y="2347"/>
                <a:ext cx="19" cy="45"/>
              </a:xfrm>
              <a:custGeom>
                <a:avLst/>
                <a:gdLst>
                  <a:gd name="T0" fmla="*/ 19 w 19"/>
                  <a:gd name="T1" fmla="*/ 42 h 45"/>
                  <a:gd name="T2" fmla="*/ 19 w 19"/>
                  <a:gd name="T3" fmla="*/ 41 h 45"/>
                  <a:gd name="T4" fmla="*/ 18 w 19"/>
                  <a:gd name="T5" fmla="*/ 40 h 45"/>
                  <a:gd name="T6" fmla="*/ 17 w 19"/>
                  <a:gd name="T7" fmla="*/ 36 h 45"/>
                  <a:gd name="T8" fmla="*/ 16 w 19"/>
                  <a:gd name="T9" fmla="*/ 31 h 45"/>
                  <a:gd name="T10" fmla="*/ 15 w 19"/>
                  <a:gd name="T11" fmla="*/ 23 h 45"/>
                  <a:gd name="T12" fmla="*/ 12 w 19"/>
                  <a:gd name="T13" fmla="*/ 17 h 45"/>
                  <a:gd name="T14" fmla="*/ 10 w 19"/>
                  <a:gd name="T15" fmla="*/ 10 h 45"/>
                  <a:gd name="T16" fmla="*/ 7 w 19"/>
                  <a:gd name="T17" fmla="*/ 5 h 45"/>
                  <a:gd name="T18" fmla="*/ 3 w 19"/>
                  <a:gd name="T19" fmla="*/ 0 h 45"/>
                  <a:gd name="T20" fmla="*/ 0 w 19"/>
                  <a:gd name="T21" fmla="*/ 3 h 45"/>
                  <a:gd name="T22" fmla="*/ 3 w 19"/>
                  <a:gd name="T23" fmla="*/ 7 h 45"/>
                  <a:gd name="T24" fmla="*/ 6 w 19"/>
                  <a:gd name="T25" fmla="*/ 12 h 45"/>
                  <a:gd name="T26" fmla="*/ 8 w 19"/>
                  <a:gd name="T27" fmla="*/ 18 h 45"/>
                  <a:gd name="T28" fmla="*/ 10 w 19"/>
                  <a:gd name="T29" fmla="*/ 25 h 45"/>
                  <a:gd name="T30" fmla="*/ 11 w 19"/>
                  <a:gd name="T31" fmla="*/ 32 h 45"/>
                  <a:gd name="T32" fmla="*/ 12 w 19"/>
                  <a:gd name="T33" fmla="*/ 37 h 45"/>
                  <a:gd name="T34" fmla="*/ 13 w 19"/>
                  <a:gd name="T35" fmla="*/ 42 h 45"/>
                  <a:gd name="T36" fmla="*/ 16 w 19"/>
                  <a:gd name="T37" fmla="*/ 45 h 45"/>
                  <a:gd name="T38" fmla="*/ 16 w 19"/>
                  <a:gd name="T39" fmla="*/ 44 h 45"/>
                  <a:gd name="T40" fmla="*/ 19 w 19"/>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5"/>
                  <a:gd name="T65" fmla="*/ 19 w 1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5">
                    <a:moveTo>
                      <a:pt x="19" y="42"/>
                    </a:moveTo>
                    <a:lnTo>
                      <a:pt x="19" y="41"/>
                    </a:lnTo>
                    <a:lnTo>
                      <a:pt x="18" y="40"/>
                    </a:lnTo>
                    <a:lnTo>
                      <a:pt x="17" y="36"/>
                    </a:lnTo>
                    <a:lnTo>
                      <a:pt x="16" y="31"/>
                    </a:lnTo>
                    <a:lnTo>
                      <a:pt x="15" y="23"/>
                    </a:lnTo>
                    <a:lnTo>
                      <a:pt x="12" y="17"/>
                    </a:lnTo>
                    <a:lnTo>
                      <a:pt x="10" y="10"/>
                    </a:lnTo>
                    <a:lnTo>
                      <a:pt x="7" y="5"/>
                    </a:lnTo>
                    <a:lnTo>
                      <a:pt x="3" y="0"/>
                    </a:lnTo>
                    <a:lnTo>
                      <a:pt x="0" y="3"/>
                    </a:lnTo>
                    <a:lnTo>
                      <a:pt x="3" y="7"/>
                    </a:lnTo>
                    <a:lnTo>
                      <a:pt x="6" y="12"/>
                    </a:lnTo>
                    <a:lnTo>
                      <a:pt x="8" y="18"/>
                    </a:lnTo>
                    <a:lnTo>
                      <a:pt x="10" y="25"/>
                    </a:lnTo>
                    <a:lnTo>
                      <a:pt x="11" y="32"/>
                    </a:lnTo>
                    <a:lnTo>
                      <a:pt x="12" y="37"/>
                    </a:lnTo>
                    <a:lnTo>
                      <a:pt x="13" y="42"/>
                    </a:lnTo>
                    <a:lnTo>
                      <a:pt x="16" y="45"/>
                    </a:lnTo>
                    <a:lnTo>
                      <a:pt x="16" y="44"/>
                    </a:lnTo>
                    <a:lnTo>
                      <a:pt x="19"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7" name="Freeform 150">
                <a:extLst>
                  <a:ext uri="{FF2B5EF4-FFF2-40B4-BE49-F238E27FC236}">
                    <a16:creationId xmlns:a16="http://schemas.microsoft.com/office/drawing/2014/main" id="{D17A5976-8FF6-4D53-923D-222532D34269}"/>
                  </a:ext>
                </a:extLst>
              </p:cNvPr>
              <p:cNvSpPr>
                <a:spLocks/>
              </p:cNvSpPr>
              <p:nvPr/>
            </p:nvSpPr>
            <p:spPr bwMode="auto">
              <a:xfrm>
                <a:off x="1391" y="2389"/>
                <a:ext cx="28" cy="14"/>
              </a:xfrm>
              <a:custGeom>
                <a:avLst/>
                <a:gdLst>
                  <a:gd name="T0" fmla="*/ 26 w 28"/>
                  <a:gd name="T1" fmla="*/ 9 h 14"/>
                  <a:gd name="T2" fmla="*/ 26 w 28"/>
                  <a:gd name="T3" fmla="*/ 8 h 14"/>
                  <a:gd name="T4" fmla="*/ 21 w 28"/>
                  <a:gd name="T5" fmla="*/ 10 h 14"/>
                  <a:gd name="T6" fmla="*/ 19 w 28"/>
                  <a:gd name="T7" fmla="*/ 10 h 14"/>
                  <a:gd name="T8" fmla="*/ 16 w 28"/>
                  <a:gd name="T9" fmla="*/ 10 h 14"/>
                  <a:gd name="T10" fmla="*/ 13 w 28"/>
                  <a:gd name="T11" fmla="*/ 9 h 14"/>
                  <a:gd name="T12" fmla="*/ 11 w 28"/>
                  <a:gd name="T13" fmla="*/ 7 h 14"/>
                  <a:gd name="T14" fmla="*/ 9 w 28"/>
                  <a:gd name="T15" fmla="*/ 5 h 14"/>
                  <a:gd name="T16" fmla="*/ 7 w 28"/>
                  <a:gd name="T17" fmla="*/ 2 h 14"/>
                  <a:gd name="T18" fmla="*/ 3 w 28"/>
                  <a:gd name="T19" fmla="*/ 0 h 14"/>
                  <a:gd name="T20" fmla="*/ 0 w 28"/>
                  <a:gd name="T21" fmla="*/ 2 h 14"/>
                  <a:gd name="T22" fmla="*/ 2 w 28"/>
                  <a:gd name="T23" fmla="*/ 5 h 14"/>
                  <a:gd name="T24" fmla="*/ 5 w 28"/>
                  <a:gd name="T25" fmla="*/ 8 h 14"/>
                  <a:gd name="T26" fmla="*/ 8 w 28"/>
                  <a:gd name="T27" fmla="*/ 10 h 14"/>
                  <a:gd name="T28" fmla="*/ 11 w 28"/>
                  <a:gd name="T29" fmla="*/ 12 h 14"/>
                  <a:gd name="T30" fmla="*/ 14 w 28"/>
                  <a:gd name="T31" fmla="*/ 14 h 14"/>
                  <a:gd name="T32" fmla="*/ 19 w 28"/>
                  <a:gd name="T33" fmla="*/ 14 h 14"/>
                  <a:gd name="T34" fmla="*/ 22 w 28"/>
                  <a:gd name="T35" fmla="*/ 14 h 14"/>
                  <a:gd name="T36" fmla="*/ 28 w 28"/>
                  <a:gd name="T37" fmla="*/ 12 h 14"/>
                  <a:gd name="T38" fmla="*/ 28 w 28"/>
                  <a:gd name="T39" fmla="*/ 12 h 14"/>
                  <a:gd name="T40" fmla="*/ 26 w 28"/>
                  <a:gd name="T41" fmla="*/ 9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4"/>
                  <a:gd name="T65" fmla="*/ 28 w 28"/>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4">
                    <a:moveTo>
                      <a:pt x="26" y="9"/>
                    </a:moveTo>
                    <a:lnTo>
                      <a:pt x="26" y="8"/>
                    </a:lnTo>
                    <a:lnTo>
                      <a:pt x="21" y="10"/>
                    </a:lnTo>
                    <a:lnTo>
                      <a:pt x="19" y="10"/>
                    </a:lnTo>
                    <a:lnTo>
                      <a:pt x="16" y="10"/>
                    </a:lnTo>
                    <a:lnTo>
                      <a:pt x="13" y="9"/>
                    </a:lnTo>
                    <a:lnTo>
                      <a:pt x="11" y="7"/>
                    </a:lnTo>
                    <a:lnTo>
                      <a:pt x="9" y="5"/>
                    </a:lnTo>
                    <a:lnTo>
                      <a:pt x="7" y="2"/>
                    </a:lnTo>
                    <a:lnTo>
                      <a:pt x="3" y="0"/>
                    </a:lnTo>
                    <a:lnTo>
                      <a:pt x="0" y="2"/>
                    </a:lnTo>
                    <a:lnTo>
                      <a:pt x="2" y="5"/>
                    </a:lnTo>
                    <a:lnTo>
                      <a:pt x="5" y="8"/>
                    </a:lnTo>
                    <a:lnTo>
                      <a:pt x="8" y="10"/>
                    </a:lnTo>
                    <a:lnTo>
                      <a:pt x="11" y="12"/>
                    </a:lnTo>
                    <a:lnTo>
                      <a:pt x="14" y="14"/>
                    </a:lnTo>
                    <a:lnTo>
                      <a:pt x="19" y="14"/>
                    </a:lnTo>
                    <a:lnTo>
                      <a:pt x="22" y="14"/>
                    </a:lnTo>
                    <a:lnTo>
                      <a:pt x="28" y="12"/>
                    </a:lnTo>
                    <a:lnTo>
                      <a:pt x="26"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8" name="Freeform 151">
                <a:extLst>
                  <a:ext uri="{FF2B5EF4-FFF2-40B4-BE49-F238E27FC236}">
                    <a16:creationId xmlns:a16="http://schemas.microsoft.com/office/drawing/2014/main" id="{20E73C20-A484-48BA-A7A2-F9977D3EC900}"/>
                  </a:ext>
                </a:extLst>
              </p:cNvPr>
              <p:cNvSpPr>
                <a:spLocks/>
              </p:cNvSpPr>
              <p:nvPr/>
            </p:nvSpPr>
            <p:spPr bwMode="auto">
              <a:xfrm>
                <a:off x="1414" y="2329"/>
                <a:ext cx="8" cy="72"/>
              </a:xfrm>
              <a:custGeom>
                <a:avLst/>
                <a:gdLst>
                  <a:gd name="T0" fmla="*/ 0 w 8"/>
                  <a:gd name="T1" fmla="*/ 0 h 72"/>
                  <a:gd name="T2" fmla="*/ 0 w 8"/>
                  <a:gd name="T3" fmla="*/ 0 h 72"/>
                  <a:gd name="T4" fmla="*/ 0 w 8"/>
                  <a:gd name="T5" fmla="*/ 9 h 72"/>
                  <a:gd name="T6" fmla="*/ 2 w 8"/>
                  <a:gd name="T7" fmla="*/ 19 h 72"/>
                  <a:gd name="T8" fmla="*/ 3 w 8"/>
                  <a:gd name="T9" fmla="*/ 30 h 72"/>
                  <a:gd name="T10" fmla="*/ 4 w 8"/>
                  <a:gd name="T11" fmla="*/ 41 h 72"/>
                  <a:gd name="T12" fmla="*/ 4 w 8"/>
                  <a:gd name="T13" fmla="*/ 52 h 72"/>
                  <a:gd name="T14" fmla="*/ 4 w 8"/>
                  <a:gd name="T15" fmla="*/ 60 h 72"/>
                  <a:gd name="T16" fmla="*/ 4 w 8"/>
                  <a:gd name="T17" fmla="*/ 66 h 72"/>
                  <a:gd name="T18" fmla="*/ 3 w 8"/>
                  <a:gd name="T19" fmla="*/ 69 h 72"/>
                  <a:gd name="T20" fmla="*/ 5 w 8"/>
                  <a:gd name="T21" fmla="*/ 72 h 72"/>
                  <a:gd name="T22" fmla="*/ 8 w 8"/>
                  <a:gd name="T23" fmla="*/ 68 h 72"/>
                  <a:gd name="T24" fmla="*/ 8 w 8"/>
                  <a:gd name="T25" fmla="*/ 61 h 72"/>
                  <a:gd name="T26" fmla="*/ 8 w 8"/>
                  <a:gd name="T27" fmla="*/ 52 h 72"/>
                  <a:gd name="T28" fmla="*/ 8 w 8"/>
                  <a:gd name="T29" fmla="*/ 40 h 72"/>
                  <a:gd name="T30" fmla="*/ 7 w 8"/>
                  <a:gd name="T31" fmla="*/ 29 h 72"/>
                  <a:gd name="T32" fmla="*/ 6 w 8"/>
                  <a:gd name="T33" fmla="*/ 19 h 72"/>
                  <a:gd name="T34" fmla="*/ 5 w 8"/>
                  <a:gd name="T35" fmla="*/ 9 h 72"/>
                  <a:gd name="T36" fmla="*/ 5 w 8"/>
                  <a:gd name="T37" fmla="*/ 0 h 72"/>
                  <a:gd name="T38" fmla="*/ 5 w 8"/>
                  <a:gd name="T39" fmla="*/ 0 h 72"/>
                  <a:gd name="T40" fmla="*/ 0 w 8"/>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2"/>
                  <a:gd name="T65" fmla="*/ 8 w 8"/>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2">
                    <a:moveTo>
                      <a:pt x="0" y="0"/>
                    </a:moveTo>
                    <a:lnTo>
                      <a:pt x="0" y="0"/>
                    </a:lnTo>
                    <a:lnTo>
                      <a:pt x="0" y="9"/>
                    </a:lnTo>
                    <a:lnTo>
                      <a:pt x="2" y="19"/>
                    </a:lnTo>
                    <a:lnTo>
                      <a:pt x="3" y="30"/>
                    </a:lnTo>
                    <a:lnTo>
                      <a:pt x="4" y="41"/>
                    </a:lnTo>
                    <a:lnTo>
                      <a:pt x="4" y="52"/>
                    </a:lnTo>
                    <a:lnTo>
                      <a:pt x="4" y="60"/>
                    </a:lnTo>
                    <a:lnTo>
                      <a:pt x="4" y="66"/>
                    </a:lnTo>
                    <a:lnTo>
                      <a:pt x="3" y="69"/>
                    </a:lnTo>
                    <a:lnTo>
                      <a:pt x="5" y="72"/>
                    </a:lnTo>
                    <a:lnTo>
                      <a:pt x="8" y="68"/>
                    </a:lnTo>
                    <a:lnTo>
                      <a:pt x="8" y="61"/>
                    </a:lnTo>
                    <a:lnTo>
                      <a:pt x="8" y="52"/>
                    </a:lnTo>
                    <a:lnTo>
                      <a:pt x="8" y="40"/>
                    </a:lnTo>
                    <a:lnTo>
                      <a:pt x="7" y="29"/>
                    </a:lnTo>
                    <a:lnTo>
                      <a:pt x="6" y="19"/>
                    </a:lnTo>
                    <a:lnTo>
                      <a:pt x="5" y="9"/>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99" name="Freeform 152">
                <a:extLst>
                  <a:ext uri="{FF2B5EF4-FFF2-40B4-BE49-F238E27FC236}">
                    <a16:creationId xmlns:a16="http://schemas.microsoft.com/office/drawing/2014/main" id="{362071D8-E823-43BB-9268-A5E229A1A0EF}"/>
                  </a:ext>
                </a:extLst>
              </p:cNvPr>
              <p:cNvSpPr>
                <a:spLocks/>
              </p:cNvSpPr>
              <p:nvPr/>
            </p:nvSpPr>
            <p:spPr bwMode="auto">
              <a:xfrm>
                <a:off x="1395" y="2263"/>
                <a:ext cx="24" cy="66"/>
              </a:xfrm>
              <a:custGeom>
                <a:avLst/>
                <a:gdLst>
                  <a:gd name="T0" fmla="*/ 0 w 24"/>
                  <a:gd name="T1" fmla="*/ 1 h 66"/>
                  <a:gd name="T2" fmla="*/ 0 w 24"/>
                  <a:gd name="T3" fmla="*/ 1 h 66"/>
                  <a:gd name="T4" fmla="*/ 4 w 24"/>
                  <a:gd name="T5" fmla="*/ 10 h 66"/>
                  <a:gd name="T6" fmla="*/ 7 w 24"/>
                  <a:gd name="T7" fmla="*/ 19 h 66"/>
                  <a:gd name="T8" fmla="*/ 10 w 24"/>
                  <a:gd name="T9" fmla="*/ 26 h 66"/>
                  <a:gd name="T10" fmla="*/ 13 w 24"/>
                  <a:gd name="T11" fmla="*/ 33 h 66"/>
                  <a:gd name="T12" fmla="*/ 15 w 24"/>
                  <a:gd name="T13" fmla="*/ 40 h 66"/>
                  <a:gd name="T14" fmla="*/ 17 w 24"/>
                  <a:gd name="T15" fmla="*/ 48 h 66"/>
                  <a:gd name="T16" fmla="*/ 18 w 24"/>
                  <a:gd name="T17" fmla="*/ 57 h 66"/>
                  <a:gd name="T18" fmla="*/ 19 w 24"/>
                  <a:gd name="T19" fmla="*/ 66 h 66"/>
                  <a:gd name="T20" fmla="*/ 24 w 24"/>
                  <a:gd name="T21" fmla="*/ 66 h 66"/>
                  <a:gd name="T22" fmla="*/ 23 w 24"/>
                  <a:gd name="T23" fmla="*/ 56 h 66"/>
                  <a:gd name="T24" fmla="*/ 22 w 24"/>
                  <a:gd name="T25" fmla="*/ 47 h 66"/>
                  <a:gd name="T26" fmla="*/ 21 w 24"/>
                  <a:gd name="T27" fmla="*/ 39 h 66"/>
                  <a:gd name="T28" fmla="*/ 17 w 24"/>
                  <a:gd name="T29" fmla="*/ 32 h 66"/>
                  <a:gd name="T30" fmla="*/ 15 w 24"/>
                  <a:gd name="T31" fmla="*/ 25 h 66"/>
                  <a:gd name="T32" fmla="*/ 12 w 24"/>
                  <a:gd name="T33" fmla="*/ 17 h 66"/>
                  <a:gd name="T34" fmla="*/ 8 w 24"/>
                  <a:gd name="T35" fmla="*/ 9 h 66"/>
                  <a:gd name="T36" fmla="*/ 5 w 24"/>
                  <a:gd name="T37" fmla="*/ 0 h 66"/>
                  <a:gd name="T38" fmla="*/ 5 w 24"/>
                  <a:gd name="T39" fmla="*/ 0 h 66"/>
                  <a:gd name="T40" fmla="*/ 0 w 24"/>
                  <a:gd name="T41" fmla="*/ 1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66"/>
                  <a:gd name="T65" fmla="*/ 24 w 2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66">
                    <a:moveTo>
                      <a:pt x="0" y="1"/>
                    </a:moveTo>
                    <a:lnTo>
                      <a:pt x="0" y="1"/>
                    </a:lnTo>
                    <a:lnTo>
                      <a:pt x="4" y="10"/>
                    </a:lnTo>
                    <a:lnTo>
                      <a:pt x="7" y="19"/>
                    </a:lnTo>
                    <a:lnTo>
                      <a:pt x="10" y="26"/>
                    </a:lnTo>
                    <a:lnTo>
                      <a:pt x="13" y="33"/>
                    </a:lnTo>
                    <a:lnTo>
                      <a:pt x="15" y="40"/>
                    </a:lnTo>
                    <a:lnTo>
                      <a:pt x="17" y="48"/>
                    </a:lnTo>
                    <a:lnTo>
                      <a:pt x="18" y="57"/>
                    </a:lnTo>
                    <a:lnTo>
                      <a:pt x="19" y="66"/>
                    </a:lnTo>
                    <a:lnTo>
                      <a:pt x="24" y="66"/>
                    </a:lnTo>
                    <a:lnTo>
                      <a:pt x="23" y="56"/>
                    </a:lnTo>
                    <a:lnTo>
                      <a:pt x="22" y="47"/>
                    </a:lnTo>
                    <a:lnTo>
                      <a:pt x="21" y="39"/>
                    </a:lnTo>
                    <a:lnTo>
                      <a:pt x="17" y="32"/>
                    </a:lnTo>
                    <a:lnTo>
                      <a:pt x="15" y="25"/>
                    </a:lnTo>
                    <a:lnTo>
                      <a:pt x="12" y="17"/>
                    </a:lnTo>
                    <a:lnTo>
                      <a:pt x="8" y="9"/>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0" name="Freeform 153">
                <a:extLst>
                  <a:ext uri="{FF2B5EF4-FFF2-40B4-BE49-F238E27FC236}">
                    <a16:creationId xmlns:a16="http://schemas.microsoft.com/office/drawing/2014/main" id="{5F1CFB38-0E2F-4593-8877-C53B8308D4ED}"/>
                  </a:ext>
                </a:extLst>
              </p:cNvPr>
              <p:cNvSpPr>
                <a:spLocks/>
              </p:cNvSpPr>
              <p:nvPr/>
            </p:nvSpPr>
            <p:spPr bwMode="auto">
              <a:xfrm>
                <a:off x="1376" y="2236"/>
                <a:ext cx="24" cy="28"/>
              </a:xfrm>
              <a:custGeom>
                <a:avLst/>
                <a:gdLst>
                  <a:gd name="T0" fmla="*/ 0 w 24"/>
                  <a:gd name="T1" fmla="*/ 3 h 28"/>
                  <a:gd name="T2" fmla="*/ 0 w 24"/>
                  <a:gd name="T3" fmla="*/ 3 h 28"/>
                  <a:gd name="T4" fmla="*/ 3 w 24"/>
                  <a:gd name="T5" fmla="*/ 6 h 28"/>
                  <a:gd name="T6" fmla="*/ 6 w 24"/>
                  <a:gd name="T7" fmla="*/ 8 h 28"/>
                  <a:gd name="T8" fmla="*/ 9 w 24"/>
                  <a:gd name="T9" fmla="*/ 11 h 28"/>
                  <a:gd name="T10" fmla="*/ 11 w 24"/>
                  <a:gd name="T11" fmla="*/ 14 h 28"/>
                  <a:gd name="T12" fmla="*/ 14 w 24"/>
                  <a:gd name="T13" fmla="*/ 18 h 28"/>
                  <a:gd name="T14" fmla="*/ 16 w 24"/>
                  <a:gd name="T15" fmla="*/ 21 h 28"/>
                  <a:gd name="T16" fmla="*/ 18 w 24"/>
                  <a:gd name="T17" fmla="*/ 25 h 28"/>
                  <a:gd name="T18" fmla="*/ 19 w 24"/>
                  <a:gd name="T19" fmla="*/ 28 h 28"/>
                  <a:gd name="T20" fmla="*/ 24 w 24"/>
                  <a:gd name="T21" fmla="*/ 27 h 28"/>
                  <a:gd name="T22" fmla="*/ 23 w 24"/>
                  <a:gd name="T23" fmla="*/ 22 h 28"/>
                  <a:gd name="T24" fmla="*/ 20 w 24"/>
                  <a:gd name="T25" fmla="*/ 19 h 28"/>
                  <a:gd name="T26" fmla="*/ 18 w 24"/>
                  <a:gd name="T27" fmla="*/ 15 h 28"/>
                  <a:gd name="T28" fmla="*/ 16 w 24"/>
                  <a:gd name="T29" fmla="*/ 12 h 28"/>
                  <a:gd name="T30" fmla="*/ 12 w 24"/>
                  <a:gd name="T31" fmla="*/ 9 h 28"/>
                  <a:gd name="T32" fmla="*/ 9 w 24"/>
                  <a:gd name="T33" fmla="*/ 5 h 28"/>
                  <a:gd name="T34" fmla="*/ 7 w 24"/>
                  <a:gd name="T35" fmla="*/ 3 h 28"/>
                  <a:gd name="T36" fmla="*/ 3 w 24"/>
                  <a:gd name="T37" fmla="*/ 0 h 28"/>
                  <a:gd name="T38" fmla="*/ 3 w 24"/>
                  <a:gd name="T39" fmla="*/ 0 h 28"/>
                  <a:gd name="T40" fmla="*/ 0 w 24"/>
                  <a:gd name="T41" fmla="*/ 3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8"/>
                  <a:gd name="T65" fmla="*/ 24 w 24"/>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8">
                    <a:moveTo>
                      <a:pt x="0" y="3"/>
                    </a:moveTo>
                    <a:lnTo>
                      <a:pt x="0" y="3"/>
                    </a:lnTo>
                    <a:lnTo>
                      <a:pt x="3" y="6"/>
                    </a:lnTo>
                    <a:lnTo>
                      <a:pt x="6" y="8"/>
                    </a:lnTo>
                    <a:lnTo>
                      <a:pt x="9" y="11"/>
                    </a:lnTo>
                    <a:lnTo>
                      <a:pt x="11" y="14"/>
                    </a:lnTo>
                    <a:lnTo>
                      <a:pt x="14" y="18"/>
                    </a:lnTo>
                    <a:lnTo>
                      <a:pt x="16" y="21"/>
                    </a:lnTo>
                    <a:lnTo>
                      <a:pt x="18" y="25"/>
                    </a:lnTo>
                    <a:lnTo>
                      <a:pt x="19" y="28"/>
                    </a:lnTo>
                    <a:lnTo>
                      <a:pt x="24" y="27"/>
                    </a:lnTo>
                    <a:lnTo>
                      <a:pt x="23" y="22"/>
                    </a:lnTo>
                    <a:lnTo>
                      <a:pt x="20" y="19"/>
                    </a:lnTo>
                    <a:lnTo>
                      <a:pt x="18" y="15"/>
                    </a:lnTo>
                    <a:lnTo>
                      <a:pt x="16" y="12"/>
                    </a:lnTo>
                    <a:lnTo>
                      <a:pt x="12" y="9"/>
                    </a:lnTo>
                    <a:lnTo>
                      <a:pt x="9" y="5"/>
                    </a:lnTo>
                    <a:lnTo>
                      <a:pt x="7" y="3"/>
                    </a:lnTo>
                    <a:lnTo>
                      <a:pt x="3"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1" name="Freeform 154">
                <a:extLst>
                  <a:ext uri="{FF2B5EF4-FFF2-40B4-BE49-F238E27FC236}">
                    <a16:creationId xmlns:a16="http://schemas.microsoft.com/office/drawing/2014/main" id="{278877D1-B960-414F-9488-E1597D61FF35}"/>
                  </a:ext>
                </a:extLst>
              </p:cNvPr>
              <p:cNvSpPr>
                <a:spLocks/>
              </p:cNvSpPr>
              <p:nvPr/>
            </p:nvSpPr>
            <p:spPr bwMode="auto">
              <a:xfrm>
                <a:off x="1349" y="2219"/>
                <a:ext cx="30" cy="20"/>
              </a:xfrm>
              <a:custGeom>
                <a:avLst/>
                <a:gdLst>
                  <a:gd name="T0" fmla="*/ 0 w 30"/>
                  <a:gd name="T1" fmla="*/ 0 h 20"/>
                  <a:gd name="T2" fmla="*/ 0 w 30"/>
                  <a:gd name="T3" fmla="*/ 0 h 20"/>
                  <a:gd name="T4" fmla="*/ 1 w 30"/>
                  <a:gd name="T5" fmla="*/ 4 h 20"/>
                  <a:gd name="T6" fmla="*/ 5 w 30"/>
                  <a:gd name="T7" fmla="*/ 7 h 20"/>
                  <a:gd name="T8" fmla="*/ 9 w 30"/>
                  <a:gd name="T9" fmla="*/ 10 h 20"/>
                  <a:gd name="T10" fmla="*/ 12 w 30"/>
                  <a:gd name="T11" fmla="*/ 12 h 20"/>
                  <a:gd name="T12" fmla="*/ 17 w 30"/>
                  <a:gd name="T13" fmla="*/ 14 h 20"/>
                  <a:gd name="T14" fmla="*/ 21 w 30"/>
                  <a:gd name="T15" fmla="*/ 16 h 20"/>
                  <a:gd name="T16" fmla="*/ 25 w 30"/>
                  <a:gd name="T17" fmla="*/ 18 h 20"/>
                  <a:gd name="T18" fmla="*/ 27 w 30"/>
                  <a:gd name="T19" fmla="*/ 20 h 20"/>
                  <a:gd name="T20" fmla="*/ 30 w 30"/>
                  <a:gd name="T21" fmla="*/ 17 h 20"/>
                  <a:gd name="T22" fmla="*/ 27 w 30"/>
                  <a:gd name="T23" fmla="*/ 15 h 20"/>
                  <a:gd name="T24" fmla="*/ 24 w 30"/>
                  <a:gd name="T25" fmla="*/ 13 h 20"/>
                  <a:gd name="T26" fmla="*/ 19 w 30"/>
                  <a:gd name="T27" fmla="*/ 11 h 20"/>
                  <a:gd name="T28" fmla="*/ 15 w 30"/>
                  <a:gd name="T29" fmla="*/ 9 h 20"/>
                  <a:gd name="T30" fmla="*/ 11 w 30"/>
                  <a:gd name="T31" fmla="*/ 6 h 20"/>
                  <a:gd name="T32" fmla="*/ 8 w 30"/>
                  <a:gd name="T33" fmla="*/ 4 h 20"/>
                  <a:gd name="T34" fmla="*/ 6 w 30"/>
                  <a:gd name="T35" fmla="*/ 2 h 20"/>
                  <a:gd name="T36" fmla="*/ 5 w 30"/>
                  <a:gd name="T37" fmla="*/ 0 h 20"/>
                  <a:gd name="T38" fmla="*/ 5 w 30"/>
                  <a:gd name="T39" fmla="*/ 0 h 20"/>
                  <a:gd name="T40" fmla="*/ 0 w 30"/>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0"/>
                    </a:moveTo>
                    <a:lnTo>
                      <a:pt x="0" y="0"/>
                    </a:lnTo>
                    <a:lnTo>
                      <a:pt x="1" y="4"/>
                    </a:lnTo>
                    <a:lnTo>
                      <a:pt x="5" y="7"/>
                    </a:lnTo>
                    <a:lnTo>
                      <a:pt x="9" y="10"/>
                    </a:lnTo>
                    <a:lnTo>
                      <a:pt x="12" y="12"/>
                    </a:lnTo>
                    <a:lnTo>
                      <a:pt x="17" y="14"/>
                    </a:lnTo>
                    <a:lnTo>
                      <a:pt x="21" y="16"/>
                    </a:lnTo>
                    <a:lnTo>
                      <a:pt x="25" y="18"/>
                    </a:lnTo>
                    <a:lnTo>
                      <a:pt x="27" y="20"/>
                    </a:lnTo>
                    <a:lnTo>
                      <a:pt x="30" y="17"/>
                    </a:lnTo>
                    <a:lnTo>
                      <a:pt x="27" y="15"/>
                    </a:lnTo>
                    <a:lnTo>
                      <a:pt x="24" y="13"/>
                    </a:lnTo>
                    <a:lnTo>
                      <a:pt x="19" y="11"/>
                    </a:lnTo>
                    <a:lnTo>
                      <a:pt x="15" y="9"/>
                    </a:lnTo>
                    <a:lnTo>
                      <a:pt x="11" y="6"/>
                    </a:lnTo>
                    <a:lnTo>
                      <a:pt x="8" y="4"/>
                    </a:lnTo>
                    <a:lnTo>
                      <a:pt x="6" y="2"/>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2" name="Freeform 155">
                <a:extLst>
                  <a:ext uri="{FF2B5EF4-FFF2-40B4-BE49-F238E27FC236}">
                    <a16:creationId xmlns:a16="http://schemas.microsoft.com/office/drawing/2014/main" id="{BF3FCA36-D8E5-4F3A-949C-4AC4E97C08B1}"/>
                  </a:ext>
                </a:extLst>
              </p:cNvPr>
              <p:cNvSpPr>
                <a:spLocks/>
              </p:cNvSpPr>
              <p:nvPr/>
            </p:nvSpPr>
            <p:spPr bwMode="auto">
              <a:xfrm>
                <a:off x="1303" y="1897"/>
                <a:ext cx="51" cy="322"/>
              </a:xfrm>
              <a:custGeom>
                <a:avLst/>
                <a:gdLst>
                  <a:gd name="T0" fmla="*/ 0 w 51"/>
                  <a:gd name="T1" fmla="*/ 1 h 322"/>
                  <a:gd name="T2" fmla="*/ 0 w 51"/>
                  <a:gd name="T3" fmla="*/ 1 h 322"/>
                  <a:gd name="T4" fmla="*/ 8 w 51"/>
                  <a:gd name="T5" fmla="*/ 35 h 322"/>
                  <a:gd name="T6" fmla="*/ 14 w 51"/>
                  <a:gd name="T7" fmla="*/ 73 h 322"/>
                  <a:gd name="T8" fmla="*/ 20 w 51"/>
                  <a:gd name="T9" fmla="*/ 116 h 322"/>
                  <a:gd name="T10" fmla="*/ 26 w 51"/>
                  <a:gd name="T11" fmla="*/ 162 h 322"/>
                  <a:gd name="T12" fmla="*/ 30 w 51"/>
                  <a:gd name="T13" fmla="*/ 207 h 322"/>
                  <a:gd name="T14" fmla="*/ 36 w 51"/>
                  <a:gd name="T15" fmla="*/ 249 h 322"/>
                  <a:gd name="T16" fmla="*/ 40 w 51"/>
                  <a:gd name="T17" fmla="*/ 289 h 322"/>
                  <a:gd name="T18" fmla="*/ 46 w 51"/>
                  <a:gd name="T19" fmla="*/ 322 h 322"/>
                  <a:gd name="T20" fmla="*/ 51 w 51"/>
                  <a:gd name="T21" fmla="*/ 322 h 322"/>
                  <a:gd name="T22" fmla="*/ 45 w 51"/>
                  <a:gd name="T23" fmla="*/ 288 h 322"/>
                  <a:gd name="T24" fmla="*/ 40 w 51"/>
                  <a:gd name="T25" fmla="*/ 249 h 322"/>
                  <a:gd name="T26" fmla="*/ 35 w 51"/>
                  <a:gd name="T27" fmla="*/ 206 h 322"/>
                  <a:gd name="T28" fmla="*/ 30 w 51"/>
                  <a:gd name="T29" fmla="*/ 161 h 322"/>
                  <a:gd name="T30" fmla="*/ 25 w 51"/>
                  <a:gd name="T31" fmla="*/ 116 h 322"/>
                  <a:gd name="T32" fmla="*/ 19 w 51"/>
                  <a:gd name="T33" fmla="*/ 72 h 322"/>
                  <a:gd name="T34" fmla="*/ 12 w 51"/>
                  <a:gd name="T35" fmla="*/ 34 h 322"/>
                  <a:gd name="T36" fmla="*/ 4 w 51"/>
                  <a:gd name="T37" fmla="*/ 0 h 322"/>
                  <a:gd name="T38" fmla="*/ 4 w 51"/>
                  <a:gd name="T39" fmla="*/ 0 h 322"/>
                  <a:gd name="T40" fmla="*/ 0 w 51"/>
                  <a:gd name="T41" fmla="*/ 1 h 3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22"/>
                  <a:gd name="T65" fmla="*/ 51 w 51"/>
                  <a:gd name="T66" fmla="*/ 322 h 3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22">
                    <a:moveTo>
                      <a:pt x="0" y="1"/>
                    </a:moveTo>
                    <a:lnTo>
                      <a:pt x="0" y="1"/>
                    </a:lnTo>
                    <a:lnTo>
                      <a:pt x="8" y="35"/>
                    </a:lnTo>
                    <a:lnTo>
                      <a:pt x="14" y="73"/>
                    </a:lnTo>
                    <a:lnTo>
                      <a:pt x="20" y="116"/>
                    </a:lnTo>
                    <a:lnTo>
                      <a:pt x="26" y="162"/>
                    </a:lnTo>
                    <a:lnTo>
                      <a:pt x="30" y="207"/>
                    </a:lnTo>
                    <a:lnTo>
                      <a:pt x="36" y="249"/>
                    </a:lnTo>
                    <a:lnTo>
                      <a:pt x="40" y="289"/>
                    </a:lnTo>
                    <a:lnTo>
                      <a:pt x="46" y="322"/>
                    </a:lnTo>
                    <a:lnTo>
                      <a:pt x="51" y="322"/>
                    </a:lnTo>
                    <a:lnTo>
                      <a:pt x="45" y="288"/>
                    </a:lnTo>
                    <a:lnTo>
                      <a:pt x="40" y="249"/>
                    </a:lnTo>
                    <a:lnTo>
                      <a:pt x="35" y="206"/>
                    </a:lnTo>
                    <a:lnTo>
                      <a:pt x="30" y="161"/>
                    </a:lnTo>
                    <a:lnTo>
                      <a:pt x="25" y="116"/>
                    </a:lnTo>
                    <a:lnTo>
                      <a:pt x="19" y="72"/>
                    </a:lnTo>
                    <a:lnTo>
                      <a:pt x="12" y="3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3" name="Freeform 156">
                <a:extLst>
                  <a:ext uri="{FF2B5EF4-FFF2-40B4-BE49-F238E27FC236}">
                    <a16:creationId xmlns:a16="http://schemas.microsoft.com/office/drawing/2014/main" id="{7F648B38-0F27-4611-8F8A-AD9A6AABD54C}"/>
                  </a:ext>
                </a:extLst>
              </p:cNvPr>
              <p:cNvSpPr>
                <a:spLocks/>
              </p:cNvSpPr>
              <p:nvPr/>
            </p:nvSpPr>
            <p:spPr bwMode="auto">
              <a:xfrm>
                <a:off x="1284" y="1658"/>
                <a:ext cx="23" cy="240"/>
              </a:xfrm>
              <a:custGeom>
                <a:avLst/>
                <a:gdLst>
                  <a:gd name="T0" fmla="*/ 0 w 23"/>
                  <a:gd name="T1" fmla="*/ 1 h 240"/>
                  <a:gd name="T2" fmla="*/ 0 w 23"/>
                  <a:gd name="T3" fmla="*/ 1 h 240"/>
                  <a:gd name="T4" fmla="*/ 1 w 23"/>
                  <a:gd name="T5" fmla="*/ 24 h 240"/>
                  <a:gd name="T6" fmla="*/ 2 w 23"/>
                  <a:gd name="T7" fmla="*/ 53 h 240"/>
                  <a:gd name="T8" fmla="*/ 4 w 23"/>
                  <a:gd name="T9" fmla="*/ 85 h 240"/>
                  <a:gd name="T10" fmla="*/ 5 w 23"/>
                  <a:gd name="T11" fmla="*/ 120 h 240"/>
                  <a:gd name="T12" fmla="*/ 7 w 23"/>
                  <a:gd name="T13" fmla="*/ 154 h 240"/>
                  <a:gd name="T14" fmla="*/ 10 w 23"/>
                  <a:gd name="T15" fmla="*/ 187 h 240"/>
                  <a:gd name="T16" fmla="*/ 13 w 23"/>
                  <a:gd name="T17" fmla="*/ 217 h 240"/>
                  <a:gd name="T18" fmla="*/ 19 w 23"/>
                  <a:gd name="T19" fmla="*/ 240 h 240"/>
                  <a:gd name="T20" fmla="*/ 23 w 23"/>
                  <a:gd name="T21" fmla="*/ 239 h 240"/>
                  <a:gd name="T22" fmla="*/ 18 w 23"/>
                  <a:gd name="T23" fmla="*/ 216 h 240"/>
                  <a:gd name="T24" fmla="*/ 14 w 23"/>
                  <a:gd name="T25" fmla="*/ 187 h 240"/>
                  <a:gd name="T26" fmla="*/ 12 w 23"/>
                  <a:gd name="T27" fmla="*/ 154 h 240"/>
                  <a:gd name="T28" fmla="*/ 10 w 23"/>
                  <a:gd name="T29" fmla="*/ 120 h 240"/>
                  <a:gd name="T30" fmla="*/ 9 w 23"/>
                  <a:gd name="T31" fmla="*/ 85 h 240"/>
                  <a:gd name="T32" fmla="*/ 7 w 23"/>
                  <a:gd name="T33" fmla="*/ 53 h 240"/>
                  <a:gd name="T34" fmla="*/ 6 w 23"/>
                  <a:gd name="T35" fmla="*/ 24 h 240"/>
                  <a:gd name="T36" fmla="*/ 4 w 23"/>
                  <a:gd name="T37" fmla="*/ 0 h 240"/>
                  <a:gd name="T38" fmla="*/ 4 w 23"/>
                  <a:gd name="T39" fmla="*/ 0 h 240"/>
                  <a:gd name="T40" fmla="*/ 0 w 23"/>
                  <a:gd name="T41" fmla="*/ 1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40"/>
                  <a:gd name="T65" fmla="*/ 23 w 23"/>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40">
                    <a:moveTo>
                      <a:pt x="0" y="1"/>
                    </a:moveTo>
                    <a:lnTo>
                      <a:pt x="0" y="1"/>
                    </a:lnTo>
                    <a:lnTo>
                      <a:pt x="1" y="24"/>
                    </a:lnTo>
                    <a:lnTo>
                      <a:pt x="2" y="53"/>
                    </a:lnTo>
                    <a:lnTo>
                      <a:pt x="4" y="85"/>
                    </a:lnTo>
                    <a:lnTo>
                      <a:pt x="5" y="120"/>
                    </a:lnTo>
                    <a:lnTo>
                      <a:pt x="7" y="154"/>
                    </a:lnTo>
                    <a:lnTo>
                      <a:pt x="10" y="187"/>
                    </a:lnTo>
                    <a:lnTo>
                      <a:pt x="13" y="217"/>
                    </a:lnTo>
                    <a:lnTo>
                      <a:pt x="19" y="240"/>
                    </a:lnTo>
                    <a:lnTo>
                      <a:pt x="23" y="239"/>
                    </a:lnTo>
                    <a:lnTo>
                      <a:pt x="18" y="216"/>
                    </a:lnTo>
                    <a:lnTo>
                      <a:pt x="14" y="187"/>
                    </a:lnTo>
                    <a:lnTo>
                      <a:pt x="12" y="154"/>
                    </a:lnTo>
                    <a:lnTo>
                      <a:pt x="10" y="120"/>
                    </a:lnTo>
                    <a:lnTo>
                      <a:pt x="9" y="85"/>
                    </a:lnTo>
                    <a:lnTo>
                      <a:pt x="7" y="53"/>
                    </a:lnTo>
                    <a:lnTo>
                      <a:pt x="6" y="2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4" name="Freeform 157">
                <a:extLst>
                  <a:ext uri="{FF2B5EF4-FFF2-40B4-BE49-F238E27FC236}">
                    <a16:creationId xmlns:a16="http://schemas.microsoft.com/office/drawing/2014/main" id="{397CDE6B-C200-4F27-9436-5D39E1B6AAB2}"/>
                  </a:ext>
                </a:extLst>
              </p:cNvPr>
              <p:cNvSpPr>
                <a:spLocks/>
              </p:cNvSpPr>
              <p:nvPr/>
            </p:nvSpPr>
            <p:spPr bwMode="auto">
              <a:xfrm>
                <a:off x="1279" y="1609"/>
                <a:ext cx="9" cy="50"/>
              </a:xfrm>
              <a:custGeom>
                <a:avLst/>
                <a:gdLst>
                  <a:gd name="T0" fmla="*/ 0 w 9"/>
                  <a:gd name="T1" fmla="*/ 1 h 50"/>
                  <a:gd name="T2" fmla="*/ 0 w 9"/>
                  <a:gd name="T3" fmla="*/ 1 h 50"/>
                  <a:gd name="T4" fmla="*/ 1 w 9"/>
                  <a:gd name="T5" fmla="*/ 7 h 50"/>
                  <a:gd name="T6" fmla="*/ 2 w 9"/>
                  <a:gd name="T7" fmla="*/ 13 h 50"/>
                  <a:gd name="T8" fmla="*/ 2 w 9"/>
                  <a:gd name="T9" fmla="*/ 19 h 50"/>
                  <a:gd name="T10" fmla="*/ 2 w 9"/>
                  <a:gd name="T11" fmla="*/ 24 h 50"/>
                  <a:gd name="T12" fmla="*/ 3 w 9"/>
                  <a:gd name="T13" fmla="*/ 30 h 50"/>
                  <a:gd name="T14" fmla="*/ 3 w 9"/>
                  <a:gd name="T15" fmla="*/ 37 h 50"/>
                  <a:gd name="T16" fmla="*/ 3 w 9"/>
                  <a:gd name="T17" fmla="*/ 44 h 50"/>
                  <a:gd name="T18" fmla="*/ 5 w 9"/>
                  <a:gd name="T19" fmla="*/ 50 h 50"/>
                  <a:gd name="T20" fmla="*/ 9 w 9"/>
                  <a:gd name="T21" fmla="*/ 49 h 50"/>
                  <a:gd name="T22" fmla="*/ 9 w 9"/>
                  <a:gd name="T23" fmla="*/ 43 h 50"/>
                  <a:gd name="T24" fmla="*/ 8 w 9"/>
                  <a:gd name="T25" fmla="*/ 36 h 50"/>
                  <a:gd name="T26" fmla="*/ 8 w 9"/>
                  <a:gd name="T27" fmla="*/ 30 h 50"/>
                  <a:gd name="T28" fmla="*/ 8 w 9"/>
                  <a:gd name="T29" fmla="*/ 24 h 50"/>
                  <a:gd name="T30" fmla="*/ 7 w 9"/>
                  <a:gd name="T31" fmla="*/ 18 h 50"/>
                  <a:gd name="T32" fmla="*/ 7 w 9"/>
                  <a:gd name="T33" fmla="*/ 12 h 50"/>
                  <a:gd name="T34" fmla="*/ 6 w 9"/>
                  <a:gd name="T35" fmla="*/ 6 h 50"/>
                  <a:gd name="T36" fmla="*/ 6 w 9"/>
                  <a:gd name="T37" fmla="*/ 0 h 50"/>
                  <a:gd name="T38" fmla="*/ 6 w 9"/>
                  <a:gd name="T39" fmla="*/ 0 h 50"/>
                  <a:gd name="T40" fmla="*/ 0 w 9"/>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0"/>
                  <a:gd name="T65" fmla="*/ 9 w 9"/>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0">
                    <a:moveTo>
                      <a:pt x="0" y="1"/>
                    </a:moveTo>
                    <a:lnTo>
                      <a:pt x="0" y="1"/>
                    </a:lnTo>
                    <a:lnTo>
                      <a:pt x="1" y="7"/>
                    </a:lnTo>
                    <a:lnTo>
                      <a:pt x="2" y="13"/>
                    </a:lnTo>
                    <a:lnTo>
                      <a:pt x="2" y="19"/>
                    </a:lnTo>
                    <a:lnTo>
                      <a:pt x="2" y="24"/>
                    </a:lnTo>
                    <a:lnTo>
                      <a:pt x="3" y="30"/>
                    </a:lnTo>
                    <a:lnTo>
                      <a:pt x="3" y="37"/>
                    </a:lnTo>
                    <a:lnTo>
                      <a:pt x="3" y="44"/>
                    </a:lnTo>
                    <a:lnTo>
                      <a:pt x="5" y="50"/>
                    </a:lnTo>
                    <a:lnTo>
                      <a:pt x="9" y="49"/>
                    </a:lnTo>
                    <a:lnTo>
                      <a:pt x="9" y="43"/>
                    </a:lnTo>
                    <a:lnTo>
                      <a:pt x="8" y="36"/>
                    </a:lnTo>
                    <a:lnTo>
                      <a:pt x="8" y="30"/>
                    </a:lnTo>
                    <a:lnTo>
                      <a:pt x="8" y="24"/>
                    </a:lnTo>
                    <a:lnTo>
                      <a:pt x="7" y="18"/>
                    </a:lnTo>
                    <a:lnTo>
                      <a:pt x="7" y="12"/>
                    </a:lnTo>
                    <a:lnTo>
                      <a:pt x="6" y="6"/>
                    </a:lnTo>
                    <a:lnTo>
                      <a:pt x="6"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5" name="Freeform 158">
                <a:extLst>
                  <a:ext uri="{FF2B5EF4-FFF2-40B4-BE49-F238E27FC236}">
                    <a16:creationId xmlns:a16="http://schemas.microsoft.com/office/drawing/2014/main" id="{0B1871F3-0AB5-4EDD-ADF8-9EB09EEB7697}"/>
                  </a:ext>
                </a:extLst>
              </p:cNvPr>
              <p:cNvSpPr>
                <a:spLocks/>
              </p:cNvSpPr>
              <p:nvPr/>
            </p:nvSpPr>
            <p:spPr bwMode="auto">
              <a:xfrm>
                <a:off x="1263" y="1489"/>
                <a:ext cx="22" cy="121"/>
              </a:xfrm>
              <a:custGeom>
                <a:avLst/>
                <a:gdLst>
                  <a:gd name="T0" fmla="*/ 0 w 22"/>
                  <a:gd name="T1" fmla="*/ 0 h 121"/>
                  <a:gd name="T2" fmla="*/ 0 w 22"/>
                  <a:gd name="T3" fmla="*/ 0 h 121"/>
                  <a:gd name="T4" fmla="*/ 0 w 22"/>
                  <a:gd name="T5" fmla="*/ 10 h 121"/>
                  <a:gd name="T6" fmla="*/ 0 w 22"/>
                  <a:gd name="T7" fmla="*/ 23 h 121"/>
                  <a:gd name="T8" fmla="*/ 2 w 22"/>
                  <a:gd name="T9" fmla="*/ 37 h 121"/>
                  <a:gd name="T10" fmla="*/ 5 w 22"/>
                  <a:gd name="T11" fmla="*/ 54 h 121"/>
                  <a:gd name="T12" fmla="*/ 7 w 22"/>
                  <a:gd name="T13" fmla="*/ 70 h 121"/>
                  <a:gd name="T14" fmla="*/ 10 w 22"/>
                  <a:gd name="T15" fmla="*/ 87 h 121"/>
                  <a:gd name="T16" fmla="*/ 14 w 22"/>
                  <a:gd name="T17" fmla="*/ 104 h 121"/>
                  <a:gd name="T18" fmla="*/ 16 w 22"/>
                  <a:gd name="T19" fmla="*/ 121 h 121"/>
                  <a:gd name="T20" fmla="*/ 22 w 22"/>
                  <a:gd name="T21" fmla="*/ 120 h 121"/>
                  <a:gd name="T22" fmla="*/ 18 w 22"/>
                  <a:gd name="T23" fmla="*/ 103 h 121"/>
                  <a:gd name="T24" fmla="*/ 15 w 22"/>
                  <a:gd name="T25" fmla="*/ 87 h 121"/>
                  <a:gd name="T26" fmla="*/ 11 w 22"/>
                  <a:gd name="T27" fmla="*/ 70 h 121"/>
                  <a:gd name="T28" fmla="*/ 9 w 22"/>
                  <a:gd name="T29" fmla="*/ 53 h 121"/>
                  <a:gd name="T30" fmla="*/ 7 w 22"/>
                  <a:gd name="T31" fmla="*/ 37 h 121"/>
                  <a:gd name="T32" fmla="*/ 6 w 22"/>
                  <a:gd name="T33" fmla="*/ 22 h 121"/>
                  <a:gd name="T34" fmla="*/ 5 w 22"/>
                  <a:gd name="T35" fmla="*/ 10 h 121"/>
                  <a:gd name="T36" fmla="*/ 6 w 22"/>
                  <a:gd name="T37" fmla="*/ 1 h 121"/>
                  <a:gd name="T38" fmla="*/ 6 w 22"/>
                  <a:gd name="T39" fmla="*/ 1 h 121"/>
                  <a:gd name="T40" fmla="*/ 0 w 22"/>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21"/>
                  <a:gd name="T65" fmla="*/ 22 w 22"/>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21">
                    <a:moveTo>
                      <a:pt x="0" y="0"/>
                    </a:moveTo>
                    <a:lnTo>
                      <a:pt x="0" y="0"/>
                    </a:lnTo>
                    <a:lnTo>
                      <a:pt x="0" y="10"/>
                    </a:lnTo>
                    <a:lnTo>
                      <a:pt x="0" y="23"/>
                    </a:lnTo>
                    <a:lnTo>
                      <a:pt x="2" y="37"/>
                    </a:lnTo>
                    <a:lnTo>
                      <a:pt x="5" y="54"/>
                    </a:lnTo>
                    <a:lnTo>
                      <a:pt x="7" y="70"/>
                    </a:lnTo>
                    <a:lnTo>
                      <a:pt x="10" y="87"/>
                    </a:lnTo>
                    <a:lnTo>
                      <a:pt x="14" y="104"/>
                    </a:lnTo>
                    <a:lnTo>
                      <a:pt x="16" y="121"/>
                    </a:lnTo>
                    <a:lnTo>
                      <a:pt x="22" y="120"/>
                    </a:lnTo>
                    <a:lnTo>
                      <a:pt x="18" y="103"/>
                    </a:lnTo>
                    <a:lnTo>
                      <a:pt x="15" y="87"/>
                    </a:lnTo>
                    <a:lnTo>
                      <a:pt x="11" y="70"/>
                    </a:lnTo>
                    <a:lnTo>
                      <a:pt x="9" y="53"/>
                    </a:lnTo>
                    <a:lnTo>
                      <a:pt x="7" y="37"/>
                    </a:lnTo>
                    <a:lnTo>
                      <a:pt x="6" y="22"/>
                    </a:lnTo>
                    <a:lnTo>
                      <a:pt x="5" y="10"/>
                    </a:lnTo>
                    <a:lnTo>
                      <a:pt x="6" y="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6" name="Freeform 159">
                <a:extLst>
                  <a:ext uri="{FF2B5EF4-FFF2-40B4-BE49-F238E27FC236}">
                    <a16:creationId xmlns:a16="http://schemas.microsoft.com/office/drawing/2014/main" id="{0A36164D-3934-4F85-AEFF-853B6E52170A}"/>
                  </a:ext>
                </a:extLst>
              </p:cNvPr>
              <p:cNvSpPr>
                <a:spLocks/>
              </p:cNvSpPr>
              <p:nvPr/>
            </p:nvSpPr>
            <p:spPr bwMode="auto">
              <a:xfrm>
                <a:off x="1263" y="1409"/>
                <a:ext cx="14" cy="81"/>
              </a:xfrm>
              <a:custGeom>
                <a:avLst/>
                <a:gdLst>
                  <a:gd name="T0" fmla="*/ 9 w 14"/>
                  <a:gd name="T1" fmla="*/ 0 h 81"/>
                  <a:gd name="T2" fmla="*/ 9 w 14"/>
                  <a:gd name="T3" fmla="*/ 0 h 81"/>
                  <a:gd name="T4" fmla="*/ 9 w 14"/>
                  <a:gd name="T5" fmla="*/ 10 h 81"/>
                  <a:gd name="T6" fmla="*/ 9 w 14"/>
                  <a:gd name="T7" fmla="*/ 21 h 81"/>
                  <a:gd name="T8" fmla="*/ 8 w 14"/>
                  <a:gd name="T9" fmla="*/ 31 h 81"/>
                  <a:gd name="T10" fmla="*/ 7 w 14"/>
                  <a:gd name="T11" fmla="*/ 41 h 81"/>
                  <a:gd name="T12" fmla="*/ 5 w 14"/>
                  <a:gd name="T13" fmla="*/ 50 h 81"/>
                  <a:gd name="T14" fmla="*/ 4 w 14"/>
                  <a:gd name="T15" fmla="*/ 60 h 81"/>
                  <a:gd name="T16" fmla="*/ 2 w 14"/>
                  <a:gd name="T17" fmla="*/ 70 h 81"/>
                  <a:gd name="T18" fmla="*/ 0 w 14"/>
                  <a:gd name="T19" fmla="*/ 80 h 81"/>
                  <a:gd name="T20" fmla="*/ 6 w 14"/>
                  <a:gd name="T21" fmla="*/ 81 h 81"/>
                  <a:gd name="T22" fmla="*/ 7 w 14"/>
                  <a:gd name="T23" fmla="*/ 70 h 81"/>
                  <a:gd name="T24" fmla="*/ 8 w 14"/>
                  <a:gd name="T25" fmla="*/ 61 h 81"/>
                  <a:gd name="T26" fmla="*/ 10 w 14"/>
                  <a:gd name="T27" fmla="*/ 51 h 81"/>
                  <a:gd name="T28" fmla="*/ 11 w 14"/>
                  <a:gd name="T29" fmla="*/ 41 h 81"/>
                  <a:gd name="T30" fmla="*/ 13 w 14"/>
                  <a:gd name="T31" fmla="*/ 31 h 81"/>
                  <a:gd name="T32" fmla="*/ 14 w 14"/>
                  <a:gd name="T33" fmla="*/ 21 h 81"/>
                  <a:gd name="T34" fmla="*/ 14 w 14"/>
                  <a:gd name="T35" fmla="*/ 10 h 81"/>
                  <a:gd name="T36" fmla="*/ 14 w 14"/>
                  <a:gd name="T37" fmla="*/ 0 h 81"/>
                  <a:gd name="T38" fmla="*/ 14 w 14"/>
                  <a:gd name="T39" fmla="*/ 0 h 81"/>
                  <a:gd name="T40" fmla="*/ 9 w 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81"/>
                  <a:gd name="T65" fmla="*/ 14 w 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81">
                    <a:moveTo>
                      <a:pt x="9" y="0"/>
                    </a:moveTo>
                    <a:lnTo>
                      <a:pt x="9" y="0"/>
                    </a:lnTo>
                    <a:lnTo>
                      <a:pt x="9" y="10"/>
                    </a:lnTo>
                    <a:lnTo>
                      <a:pt x="9" y="21"/>
                    </a:lnTo>
                    <a:lnTo>
                      <a:pt x="8" y="31"/>
                    </a:lnTo>
                    <a:lnTo>
                      <a:pt x="7" y="41"/>
                    </a:lnTo>
                    <a:lnTo>
                      <a:pt x="5" y="50"/>
                    </a:lnTo>
                    <a:lnTo>
                      <a:pt x="4" y="60"/>
                    </a:lnTo>
                    <a:lnTo>
                      <a:pt x="2" y="70"/>
                    </a:lnTo>
                    <a:lnTo>
                      <a:pt x="0" y="80"/>
                    </a:lnTo>
                    <a:lnTo>
                      <a:pt x="6" y="81"/>
                    </a:lnTo>
                    <a:lnTo>
                      <a:pt x="7" y="70"/>
                    </a:lnTo>
                    <a:lnTo>
                      <a:pt x="8" y="61"/>
                    </a:lnTo>
                    <a:lnTo>
                      <a:pt x="10" y="51"/>
                    </a:lnTo>
                    <a:lnTo>
                      <a:pt x="11" y="41"/>
                    </a:lnTo>
                    <a:lnTo>
                      <a:pt x="13" y="31"/>
                    </a:lnTo>
                    <a:lnTo>
                      <a:pt x="14" y="21"/>
                    </a:lnTo>
                    <a:lnTo>
                      <a:pt x="14" y="10"/>
                    </a:lnTo>
                    <a:lnTo>
                      <a:pt x="14" y="0"/>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7" name="Freeform 160">
                <a:extLst>
                  <a:ext uri="{FF2B5EF4-FFF2-40B4-BE49-F238E27FC236}">
                    <a16:creationId xmlns:a16="http://schemas.microsoft.com/office/drawing/2014/main" id="{AF07F5F4-2BA7-495B-A90B-AD33F2BE484F}"/>
                  </a:ext>
                </a:extLst>
              </p:cNvPr>
              <p:cNvSpPr>
                <a:spLocks/>
              </p:cNvSpPr>
              <p:nvPr/>
            </p:nvSpPr>
            <p:spPr bwMode="auto">
              <a:xfrm>
                <a:off x="1264" y="1337"/>
                <a:ext cx="13" cy="72"/>
              </a:xfrm>
              <a:custGeom>
                <a:avLst/>
                <a:gdLst>
                  <a:gd name="T0" fmla="*/ 0 w 13"/>
                  <a:gd name="T1" fmla="*/ 1 h 72"/>
                  <a:gd name="T2" fmla="*/ 0 w 13"/>
                  <a:gd name="T3" fmla="*/ 1 h 72"/>
                  <a:gd name="T4" fmla="*/ 4 w 13"/>
                  <a:gd name="T5" fmla="*/ 9 h 72"/>
                  <a:gd name="T6" fmla="*/ 5 w 13"/>
                  <a:gd name="T7" fmla="*/ 18 h 72"/>
                  <a:gd name="T8" fmla="*/ 7 w 13"/>
                  <a:gd name="T9" fmla="*/ 26 h 72"/>
                  <a:gd name="T10" fmla="*/ 7 w 13"/>
                  <a:gd name="T11" fmla="*/ 35 h 72"/>
                  <a:gd name="T12" fmla="*/ 8 w 13"/>
                  <a:gd name="T13" fmla="*/ 45 h 72"/>
                  <a:gd name="T14" fmla="*/ 8 w 13"/>
                  <a:gd name="T15" fmla="*/ 54 h 72"/>
                  <a:gd name="T16" fmla="*/ 8 w 13"/>
                  <a:gd name="T17" fmla="*/ 63 h 72"/>
                  <a:gd name="T18" fmla="*/ 8 w 13"/>
                  <a:gd name="T19" fmla="*/ 72 h 72"/>
                  <a:gd name="T20" fmla="*/ 13 w 13"/>
                  <a:gd name="T21" fmla="*/ 72 h 72"/>
                  <a:gd name="T22" fmla="*/ 13 w 13"/>
                  <a:gd name="T23" fmla="*/ 63 h 72"/>
                  <a:gd name="T24" fmla="*/ 13 w 13"/>
                  <a:gd name="T25" fmla="*/ 54 h 72"/>
                  <a:gd name="T26" fmla="*/ 13 w 13"/>
                  <a:gd name="T27" fmla="*/ 44 h 72"/>
                  <a:gd name="T28" fmla="*/ 13 w 13"/>
                  <a:gd name="T29" fmla="*/ 34 h 72"/>
                  <a:gd name="T30" fmla="*/ 12 w 13"/>
                  <a:gd name="T31" fmla="*/ 26 h 72"/>
                  <a:gd name="T32" fmla="*/ 9 w 13"/>
                  <a:gd name="T33" fmla="*/ 17 h 72"/>
                  <a:gd name="T34" fmla="*/ 8 w 13"/>
                  <a:gd name="T35" fmla="*/ 8 h 72"/>
                  <a:gd name="T36" fmla="*/ 5 w 13"/>
                  <a:gd name="T37" fmla="*/ 0 h 72"/>
                  <a:gd name="T38" fmla="*/ 5 w 13"/>
                  <a:gd name="T39" fmla="*/ 0 h 72"/>
                  <a:gd name="T40" fmla="*/ 0 w 13"/>
                  <a:gd name="T41" fmla="*/ 1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72"/>
                  <a:gd name="T65" fmla="*/ 13 w 1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72">
                    <a:moveTo>
                      <a:pt x="0" y="1"/>
                    </a:moveTo>
                    <a:lnTo>
                      <a:pt x="0" y="1"/>
                    </a:lnTo>
                    <a:lnTo>
                      <a:pt x="4" y="9"/>
                    </a:lnTo>
                    <a:lnTo>
                      <a:pt x="5" y="18"/>
                    </a:lnTo>
                    <a:lnTo>
                      <a:pt x="7" y="26"/>
                    </a:lnTo>
                    <a:lnTo>
                      <a:pt x="7" y="35"/>
                    </a:lnTo>
                    <a:lnTo>
                      <a:pt x="8" y="45"/>
                    </a:lnTo>
                    <a:lnTo>
                      <a:pt x="8" y="54"/>
                    </a:lnTo>
                    <a:lnTo>
                      <a:pt x="8" y="63"/>
                    </a:lnTo>
                    <a:lnTo>
                      <a:pt x="8" y="72"/>
                    </a:lnTo>
                    <a:lnTo>
                      <a:pt x="13" y="72"/>
                    </a:lnTo>
                    <a:lnTo>
                      <a:pt x="13" y="63"/>
                    </a:lnTo>
                    <a:lnTo>
                      <a:pt x="13" y="54"/>
                    </a:lnTo>
                    <a:lnTo>
                      <a:pt x="13" y="44"/>
                    </a:lnTo>
                    <a:lnTo>
                      <a:pt x="13" y="34"/>
                    </a:lnTo>
                    <a:lnTo>
                      <a:pt x="12" y="26"/>
                    </a:lnTo>
                    <a:lnTo>
                      <a:pt x="9" y="17"/>
                    </a:lnTo>
                    <a:lnTo>
                      <a:pt x="8" y="8"/>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8" name="Freeform 161">
                <a:extLst>
                  <a:ext uri="{FF2B5EF4-FFF2-40B4-BE49-F238E27FC236}">
                    <a16:creationId xmlns:a16="http://schemas.microsoft.com/office/drawing/2014/main" id="{D1A6071A-5A03-4D49-926D-63F8739F25C8}"/>
                  </a:ext>
                </a:extLst>
              </p:cNvPr>
              <p:cNvSpPr>
                <a:spLocks/>
              </p:cNvSpPr>
              <p:nvPr/>
            </p:nvSpPr>
            <p:spPr bwMode="auto">
              <a:xfrm>
                <a:off x="1237" y="1289"/>
                <a:ext cx="32" cy="49"/>
              </a:xfrm>
              <a:custGeom>
                <a:avLst/>
                <a:gdLst>
                  <a:gd name="T0" fmla="*/ 0 w 32"/>
                  <a:gd name="T1" fmla="*/ 3 h 49"/>
                  <a:gd name="T2" fmla="*/ 0 w 32"/>
                  <a:gd name="T3" fmla="*/ 3 h 49"/>
                  <a:gd name="T4" fmla="*/ 5 w 32"/>
                  <a:gd name="T5" fmla="*/ 8 h 49"/>
                  <a:gd name="T6" fmla="*/ 9 w 32"/>
                  <a:gd name="T7" fmla="*/ 13 h 49"/>
                  <a:gd name="T8" fmla="*/ 14 w 32"/>
                  <a:gd name="T9" fmla="*/ 19 h 49"/>
                  <a:gd name="T10" fmla="*/ 16 w 32"/>
                  <a:gd name="T11" fmla="*/ 24 h 49"/>
                  <a:gd name="T12" fmla="*/ 19 w 32"/>
                  <a:gd name="T13" fmla="*/ 31 h 49"/>
                  <a:gd name="T14" fmla="*/ 23 w 32"/>
                  <a:gd name="T15" fmla="*/ 36 h 49"/>
                  <a:gd name="T16" fmla="*/ 25 w 32"/>
                  <a:gd name="T17" fmla="*/ 43 h 49"/>
                  <a:gd name="T18" fmla="*/ 27 w 32"/>
                  <a:gd name="T19" fmla="*/ 49 h 49"/>
                  <a:gd name="T20" fmla="*/ 32 w 32"/>
                  <a:gd name="T21" fmla="*/ 48 h 49"/>
                  <a:gd name="T22" fmla="*/ 30 w 32"/>
                  <a:gd name="T23" fmla="*/ 41 h 49"/>
                  <a:gd name="T24" fmla="*/ 27 w 32"/>
                  <a:gd name="T25" fmla="*/ 35 h 49"/>
                  <a:gd name="T26" fmla="*/ 24 w 32"/>
                  <a:gd name="T27" fmla="*/ 28 h 49"/>
                  <a:gd name="T28" fmla="*/ 21 w 32"/>
                  <a:gd name="T29" fmla="*/ 22 h 49"/>
                  <a:gd name="T30" fmla="*/ 17 w 32"/>
                  <a:gd name="T31" fmla="*/ 16 h 49"/>
                  <a:gd name="T32" fmla="*/ 14 w 32"/>
                  <a:gd name="T33" fmla="*/ 11 h 49"/>
                  <a:gd name="T34" fmla="*/ 9 w 32"/>
                  <a:gd name="T35" fmla="*/ 6 h 49"/>
                  <a:gd name="T36" fmla="*/ 4 w 32"/>
                  <a:gd name="T37" fmla="*/ 0 h 49"/>
                  <a:gd name="T38" fmla="*/ 4 w 32"/>
                  <a:gd name="T39" fmla="*/ 0 h 49"/>
                  <a:gd name="T40" fmla="*/ 0 w 32"/>
                  <a:gd name="T41" fmla="*/ 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49"/>
                  <a:gd name="T65" fmla="*/ 32 w 32"/>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49">
                    <a:moveTo>
                      <a:pt x="0" y="3"/>
                    </a:moveTo>
                    <a:lnTo>
                      <a:pt x="0" y="3"/>
                    </a:lnTo>
                    <a:lnTo>
                      <a:pt x="5" y="8"/>
                    </a:lnTo>
                    <a:lnTo>
                      <a:pt x="9" y="13"/>
                    </a:lnTo>
                    <a:lnTo>
                      <a:pt x="14" y="19"/>
                    </a:lnTo>
                    <a:lnTo>
                      <a:pt x="16" y="24"/>
                    </a:lnTo>
                    <a:lnTo>
                      <a:pt x="19" y="31"/>
                    </a:lnTo>
                    <a:lnTo>
                      <a:pt x="23" y="36"/>
                    </a:lnTo>
                    <a:lnTo>
                      <a:pt x="25" y="43"/>
                    </a:lnTo>
                    <a:lnTo>
                      <a:pt x="27" y="49"/>
                    </a:lnTo>
                    <a:lnTo>
                      <a:pt x="32" y="48"/>
                    </a:lnTo>
                    <a:lnTo>
                      <a:pt x="30" y="41"/>
                    </a:lnTo>
                    <a:lnTo>
                      <a:pt x="27" y="35"/>
                    </a:lnTo>
                    <a:lnTo>
                      <a:pt x="24" y="28"/>
                    </a:lnTo>
                    <a:lnTo>
                      <a:pt x="21" y="22"/>
                    </a:lnTo>
                    <a:lnTo>
                      <a:pt x="17" y="16"/>
                    </a:lnTo>
                    <a:lnTo>
                      <a:pt x="14" y="11"/>
                    </a:lnTo>
                    <a:lnTo>
                      <a:pt x="9" y="6"/>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09" name="Freeform 162">
                <a:extLst>
                  <a:ext uri="{FF2B5EF4-FFF2-40B4-BE49-F238E27FC236}">
                    <a16:creationId xmlns:a16="http://schemas.microsoft.com/office/drawing/2014/main" id="{573AE613-BC01-40B7-AD23-3AF5EAFCAA3A}"/>
                  </a:ext>
                </a:extLst>
              </p:cNvPr>
              <p:cNvSpPr>
                <a:spLocks/>
              </p:cNvSpPr>
              <p:nvPr/>
            </p:nvSpPr>
            <p:spPr bwMode="auto">
              <a:xfrm>
                <a:off x="1197" y="1248"/>
                <a:ext cx="44" cy="44"/>
              </a:xfrm>
              <a:custGeom>
                <a:avLst/>
                <a:gdLst>
                  <a:gd name="T0" fmla="*/ 1 w 44"/>
                  <a:gd name="T1" fmla="*/ 3 h 44"/>
                  <a:gd name="T2" fmla="*/ 0 w 44"/>
                  <a:gd name="T3" fmla="*/ 3 h 44"/>
                  <a:gd name="T4" fmla="*/ 5 w 44"/>
                  <a:gd name="T5" fmla="*/ 8 h 44"/>
                  <a:gd name="T6" fmla="*/ 11 w 44"/>
                  <a:gd name="T7" fmla="*/ 13 h 44"/>
                  <a:gd name="T8" fmla="*/ 17 w 44"/>
                  <a:gd name="T9" fmla="*/ 19 h 44"/>
                  <a:gd name="T10" fmla="*/ 21 w 44"/>
                  <a:gd name="T11" fmla="*/ 24 h 44"/>
                  <a:gd name="T12" fmla="*/ 26 w 44"/>
                  <a:gd name="T13" fmla="*/ 29 h 44"/>
                  <a:gd name="T14" fmla="*/ 30 w 44"/>
                  <a:gd name="T15" fmla="*/ 34 h 44"/>
                  <a:gd name="T16" fmla="*/ 36 w 44"/>
                  <a:gd name="T17" fmla="*/ 39 h 44"/>
                  <a:gd name="T18" fmla="*/ 40 w 44"/>
                  <a:gd name="T19" fmla="*/ 44 h 44"/>
                  <a:gd name="T20" fmla="*/ 44 w 44"/>
                  <a:gd name="T21" fmla="*/ 41 h 44"/>
                  <a:gd name="T22" fmla="*/ 39 w 44"/>
                  <a:gd name="T23" fmla="*/ 36 h 44"/>
                  <a:gd name="T24" fmla="*/ 35 w 44"/>
                  <a:gd name="T25" fmla="*/ 31 h 44"/>
                  <a:gd name="T26" fmla="*/ 29 w 44"/>
                  <a:gd name="T27" fmla="*/ 26 h 44"/>
                  <a:gd name="T28" fmla="*/ 24 w 44"/>
                  <a:gd name="T29" fmla="*/ 21 h 44"/>
                  <a:gd name="T30" fmla="*/ 20 w 44"/>
                  <a:gd name="T31" fmla="*/ 16 h 44"/>
                  <a:gd name="T32" fmla="*/ 14 w 44"/>
                  <a:gd name="T33" fmla="*/ 10 h 44"/>
                  <a:gd name="T34" fmla="*/ 9 w 44"/>
                  <a:gd name="T35" fmla="*/ 5 h 44"/>
                  <a:gd name="T36" fmla="*/ 3 w 44"/>
                  <a:gd name="T37" fmla="*/ 0 h 44"/>
                  <a:gd name="T38" fmla="*/ 3 w 44"/>
                  <a:gd name="T39" fmla="*/ 0 h 44"/>
                  <a:gd name="T40" fmla="*/ 1 w 44"/>
                  <a:gd name="T41" fmla="*/ 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1" y="3"/>
                    </a:moveTo>
                    <a:lnTo>
                      <a:pt x="0" y="3"/>
                    </a:lnTo>
                    <a:lnTo>
                      <a:pt x="5" y="8"/>
                    </a:lnTo>
                    <a:lnTo>
                      <a:pt x="11" y="13"/>
                    </a:lnTo>
                    <a:lnTo>
                      <a:pt x="17" y="19"/>
                    </a:lnTo>
                    <a:lnTo>
                      <a:pt x="21" y="24"/>
                    </a:lnTo>
                    <a:lnTo>
                      <a:pt x="26" y="29"/>
                    </a:lnTo>
                    <a:lnTo>
                      <a:pt x="30" y="34"/>
                    </a:lnTo>
                    <a:lnTo>
                      <a:pt x="36" y="39"/>
                    </a:lnTo>
                    <a:lnTo>
                      <a:pt x="40" y="44"/>
                    </a:lnTo>
                    <a:lnTo>
                      <a:pt x="44" y="41"/>
                    </a:lnTo>
                    <a:lnTo>
                      <a:pt x="39" y="36"/>
                    </a:lnTo>
                    <a:lnTo>
                      <a:pt x="35" y="31"/>
                    </a:lnTo>
                    <a:lnTo>
                      <a:pt x="29" y="26"/>
                    </a:lnTo>
                    <a:lnTo>
                      <a:pt x="24" y="21"/>
                    </a:lnTo>
                    <a:lnTo>
                      <a:pt x="20" y="16"/>
                    </a:lnTo>
                    <a:lnTo>
                      <a:pt x="14" y="10"/>
                    </a:lnTo>
                    <a:lnTo>
                      <a:pt x="9" y="5"/>
                    </a:lnTo>
                    <a:lnTo>
                      <a:pt x="3" y="0"/>
                    </a:lnTo>
                    <a:lnTo>
                      <a:pt x="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0" name="Freeform 163">
                <a:extLst>
                  <a:ext uri="{FF2B5EF4-FFF2-40B4-BE49-F238E27FC236}">
                    <a16:creationId xmlns:a16="http://schemas.microsoft.com/office/drawing/2014/main" id="{09E71E81-76C7-46ED-8665-D8BC72F43111}"/>
                  </a:ext>
                </a:extLst>
              </p:cNvPr>
              <p:cNvSpPr>
                <a:spLocks/>
              </p:cNvSpPr>
              <p:nvPr/>
            </p:nvSpPr>
            <p:spPr bwMode="auto">
              <a:xfrm>
                <a:off x="1167" y="1231"/>
                <a:ext cx="33" cy="20"/>
              </a:xfrm>
              <a:custGeom>
                <a:avLst/>
                <a:gdLst>
                  <a:gd name="T0" fmla="*/ 0 w 33"/>
                  <a:gd name="T1" fmla="*/ 4 h 20"/>
                  <a:gd name="T2" fmla="*/ 0 w 33"/>
                  <a:gd name="T3" fmla="*/ 4 h 20"/>
                  <a:gd name="T4" fmla="*/ 5 w 33"/>
                  <a:gd name="T5" fmla="*/ 5 h 20"/>
                  <a:gd name="T6" fmla="*/ 8 w 33"/>
                  <a:gd name="T7" fmla="*/ 6 h 20"/>
                  <a:gd name="T8" fmla="*/ 12 w 33"/>
                  <a:gd name="T9" fmla="*/ 8 h 20"/>
                  <a:gd name="T10" fmla="*/ 16 w 33"/>
                  <a:gd name="T11" fmla="*/ 10 h 20"/>
                  <a:gd name="T12" fmla="*/ 19 w 33"/>
                  <a:gd name="T13" fmla="*/ 13 h 20"/>
                  <a:gd name="T14" fmla="*/ 23 w 33"/>
                  <a:gd name="T15" fmla="*/ 15 h 20"/>
                  <a:gd name="T16" fmla="*/ 26 w 33"/>
                  <a:gd name="T17" fmla="*/ 18 h 20"/>
                  <a:gd name="T18" fmla="*/ 31 w 33"/>
                  <a:gd name="T19" fmla="*/ 20 h 20"/>
                  <a:gd name="T20" fmla="*/ 33 w 33"/>
                  <a:gd name="T21" fmla="*/ 17 h 20"/>
                  <a:gd name="T22" fmla="*/ 30 w 33"/>
                  <a:gd name="T23" fmla="*/ 15 h 20"/>
                  <a:gd name="T24" fmla="*/ 26 w 33"/>
                  <a:gd name="T25" fmla="*/ 12 h 20"/>
                  <a:gd name="T26" fmla="*/ 23 w 33"/>
                  <a:gd name="T27" fmla="*/ 9 h 20"/>
                  <a:gd name="T28" fmla="*/ 18 w 33"/>
                  <a:gd name="T29" fmla="*/ 7 h 20"/>
                  <a:gd name="T30" fmla="*/ 14 w 33"/>
                  <a:gd name="T31" fmla="*/ 4 h 20"/>
                  <a:gd name="T32" fmla="*/ 10 w 33"/>
                  <a:gd name="T33" fmla="*/ 2 h 20"/>
                  <a:gd name="T34" fmla="*/ 6 w 33"/>
                  <a:gd name="T35" fmla="*/ 1 h 20"/>
                  <a:gd name="T36" fmla="*/ 1 w 33"/>
                  <a:gd name="T37" fmla="*/ 0 h 20"/>
                  <a:gd name="T38" fmla="*/ 1 w 33"/>
                  <a:gd name="T39" fmla="*/ 0 h 20"/>
                  <a:gd name="T40" fmla="*/ 0 w 33"/>
                  <a:gd name="T41" fmla="*/ 4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20"/>
                  <a:gd name="T65" fmla="*/ 33 w 3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20">
                    <a:moveTo>
                      <a:pt x="0" y="4"/>
                    </a:moveTo>
                    <a:lnTo>
                      <a:pt x="0" y="4"/>
                    </a:lnTo>
                    <a:lnTo>
                      <a:pt x="5" y="5"/>
                    </a:lnTo>
                    <a:lnTo>
                      <a:pt x="8" y="6"/>
                    </a:lnTo>
                    <a:lnTo>
                      <a:pt x="12" y="8"/>
                    </a:lnTo>
                    <a:lnTo>
                      <a:pt x="16" y="10"/>
                    </a:lnTo>
                    <a:lnTo>
                      <a:pt x="19" y="13"/>
                    </a:lnTo>
                    <a:lnTo>
                      <a:pt x="23" y="15"/>
                    </a:lnTo>
                    <a:lnTo>
                      <a:pt x="26" y="18"/>
                    </a:lnTo>
                    <a:lnTo>
                      <a:pt x="31" y="20"/>
                    </a:lnTo>
                    <a:lnTo>
                      <a:pt x="33" y="17"/>
                    </a:lnTo>
                    <a:lnTo>
                      <a:pt x="30" y="15"/>
                    </a:lnTo>
                    <a:lnTo>
                      <a:pt x="26" y="12"/>
                    </a:lnTo>
                    <a:lnTo>
                      <a:pt x="23" y="9"/>
                    </a:lnTo>
                    <a:lnTo>
                      <a:pt x="18" y="7"/>
                    </a:lnTo>
                    <a:lnTo>
                      <a:pt x="14" y="4"/>
                    </a:lnTo>
                    <a:lnTo>
                      <a:pt x="10" y="2"/>
                    </a:lnTo>
                    <a:lnTo>
                      <a:pt x="6" y="1"/>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1" name="Freeform 164">
                <a:extLst>
                  <a:ext uri="{FF2B5EF4-FFF2-40B4-BE49-F238E27FC236}">
                    <a16:creationId xmlns:a16="http://schemas.microsoft.com/office/drawing/2014/main" id="{FF6D1212-353F-4C4A-AD2D-39DF5072F3FD}"/>
                  </a:ext>
                </a:extLst>
              </p:cNvPr>
              <p:cNvSpPr>
                <a:spLocks/>
              </p:cNvSpPr>
              <p:nvPr/>
            </p:nvSpPr>
            <p:spPr bwMode="auto">
              <a:xfrm>
                <a:off x="951" y="1131"/>
                <a:ext cx="217" cy="104"/>
              </a:xfrm>
              <a:custGeom>
                <a:avLst/>
                <a:gdLst>
                  <a:gd name="T0" fmla="*/ 0 w 217"/>
                  <a:gd name="T1" fmla="*/ 2 h 104"/>
                  <a:gd name="T2" fmla="*/ 1 w 217"/>
                  <a:gd name="T3" fmla="*/ 4 h 104"/>
                  <a:gd name="T4" fmla="*/ 12 w 217"/>
                  <a:gd name="T5" fmla="*/ 10 h 104"/>
                  <a:gd name="T6" fmla="*/ 23 w 217"/>
                  <a:gd name="T7" fmla="*/ 16 h 104"/>
                  <a:gd name="T8" fmla="*/ 33 w 217"/>
                  <a:gd name="T9" fmla="*/ 23 h 104"/>
                  <a:gd name="T10" fmla="*/ 45 w 217"/>
                  <a:gd name="T11" fmla="*/ 30 h 104"/>
                  <a:gd name="T12" fmla="*/ 65 w 217"/>
                  <a:gd name="T13" fmla="*/ 44 h 104"/>
                  <a:gd name="T14" fmla="*/ 88 w 217"/>
                  <a:gd name="T15" fmla="*/ 59 h 104"/>
                  <a:gd name="T16" fmla="*/ 100 w 217"/>
                  <a:gd name="T17" fmla="*/ 66 h 104"/>
                  <a:gd name="T18" fmla="*/ 114 w 217"/>
                  <a:gd name="T19" fmla="*/ 73 h 104"/>
                  <a:gd name="T20" fmla="*/ 127 w 217"/>
                  <a:gd name="T21" fmla="*/ 80 h 104"/>
                  <a:gd name="T22" fmla="*/ 142 w 217"/>
                  <a:gd name="T23" fmla="*/ 86 h 104"/>
                  <a:gd name="T24" fmla="*/ 159 w 217"/>
                  <a:gd name="T25" fmla="*/ 92 h 104"/>
                  <a:gd name="T26" fmla="*/ 176 w 217"/>
                  <a:gd name="T27" fmla="*/ 97 h 104"/>
                  <a:gd name="T28" fmla="*/ 196 w 217"/>
                  <a:gd name="T29" fmla="*/ 101 h 104"/>
                  <a:gd name="T30" fmla="*/ 216 w 217"/>
                  <a:gd name="T31" fmla="*/ 104 h 104"/>
                  <a:gd name="T32" fmla="*/ 217 w 217"/>
                  <a:gd name="T33" fmla="*/ 100 h 104"/>
                  <a:gd name="T34" fmla="*/ 197 w 217"/>
                  <a:gd name="T35" fmla="*/ 97 h 104"/>
                  <a:gd name="T36" fmla="*/ 178 w 217"/>
                  <a:gd name="T37" fmla="*/ 93 h 104"/>
                  <a:gd name="T38" fmla="*/ 160 w 217"/>
                  <a:gd name="T39" fmla="*/ 88 h 104"/>
                  <a:gd name="T40" fmla="*/ 144 w 217"/>
                  <a:gd name="T41" fmla="*/ 82 h 104"/>
                  <a:gd name="T42" fmla="*/ 129 w 217"/>
                  <a:gd name="T43" fmla="*/ 75 h 104"/>
                  <a:gd name="T44" fmla="*/ 116 w 217"/>
                  <a:gd name="T45" fmla="*/ 69 h 104"/>
                  <a:gd name="T46" fmla="*/ 102 w 217"/>
                  <a:gd name="T47" fmla="*/ 62 h 104"/>
                  <a:gd name="T48" fmla="*/ 91 w 217"/>
                  <a:gd name="T49" fmla="*/ 55 h 104"/>
                  <a:gd name="T50" fmla="*/ 68 w 217"/>
                  <a:gd name="T51" fmla="*/ 41 h 104"/>
                  <a:gd name="T52" fmla="*/ 47 w 217"/>
                  <a:gd name="T53" fmla="*/ 26 h 104"/>
                  <a:gd name="T54" fmla="*/ 37 w 217"/>
                  <a:gd name="T55" fmla="*/ 19 h 104"/>
                  <a:gd name="T56" fmla="*/ 25 w 217"/>
                  <a:gd name="T57" fmla="*/ 12 h 104"/>
                  <a:gd name="T58" fmla="*/ 15 w 217"/>
                  <a:gd name="T59" fmla="*/ 6 h 104"/>
                  <a:gd name="T60" fmla="*/ 3 w 217"/>
                  <a:gd name="T61" fmla="*/ 0 h 104"/>
                  <a:gd name="T62" fmla="*/ 4 w 217"/>
                  <a:gd name="T63" fmla="*/ 2 h 104"/>
                  <a:gd name="T64" fmla="*/ 0 w 217"/>
                  <a:gd name="T65" fmla="*/ 2 h 104"/>
                  <a:gd name="T66" fmla="*/ 0 w 217"/>
                  <a:gd name="T67" fmla="*/ 3 h 104"/>
                  <a:gd name="T68" fmla="*/ 1 w 217"/>
                  <a:gd name="T69" fmla="*/ 4 h 104"/>
                  <a:gd name="T70" fmla="*/ 0 w 217"/>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104"/>
                  <a:gd name="T110" fmla="*/ 217 w 217"/>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104">
                    <a:moveTo>
                      <a:pt x="0" y="2"/>
                    </a:moveTo>
                    <a:lnTo>
                      <a:pt x="1" y="4"/>
                    </a:lnTo>
                    <a:lnTo>
                      <a:pt x="12" y="10"/>
                    </a:lnTo>
                    <a:lnTo>
                      <a:pt x="23" y="16"/>
                    </a:lnTo>
                    <a:lnTo>
                      <a:pt x="33" y="23"/>
                    </a:lnTo>
                    <a:lnTo>
                      <a:pt x="45" y="30"/>
                    </a:lnTo>
                    <a:lnTo>
                      <a:pt x="65" y="44"/>
                    </a:lnTo>
                    <a:lnTo>
                      <a:pt x="88" y="59"/>
                    </a:lnTo>
                    <a:lnTo>
                      <a:pt x="100" y="66"/>
                    </a:lnTo>
                    <a:lnTo>
                      <a:pt x="114" y="73"/>
                    </a:lnTo>
                    <a:lnTo>
                      <a:pt x="127" y="80"/>
                    </a:lnTo>
                    <a:lnTo>
                      <a:pt x="142" y="86"/>
                    </a:lnTo>
                    <a:lnTo>
                      <a:pt x="159" y="92"/>
                    </a:lnTo>
                    <a:lnTo>
                      <a:pt x="176" y="97"/>
                    </a:lnTo>
                    <a:lnTo>
                      <a:pt x="196" y="101"/>
                    </a:lnTo>
                    <a:lnTo>
                      <a:pt x="216" y="104"/>
                    </a:lnTo>
                    <a:lnTo>
                      <a:pt x="217" y="100"/>
                    </a:lnTo>
                    <a:lnTo>
                      <a:pt x="197" y="97"/>
                    </a:lnTo>
                    <a:lnTo>
                      <a:pt x="178" y="93"/>
                    </a:lnTo>
                    <a:lnTo>
                      <a:pt x="160" y="88"/>
                    </a:lnTo>
                    <a:lnTo>
                      <a:pt x="144" y="82"/>
                    </a:lnTo>
                    <a:lnTo>
                      <a:pt x="129" y="75"/>
                    </a:lnTo>
                    <a:lnTo>
                      <a:pt x="116" y="69"/>
                    </a:lnTo>
                    <a:lnTo>
                      <a:pt x="102" y="62"/>
                    </a:lnTo>
                    <a:lnTo>
                      <a:pt x="91" y="55"/>
                    </a:lnTo>
                    <a:lnTo>
                      <a:pt x="68" y="41"/>
                    </a:lnTo>
                    <a:lnTo>
                      <a:pt x="47" y="26"/>
                    </a:lnTo>
                    <a:lnTo>
                      <a:pt x="37" y="19"/>
                    </a:lnTo>
                    <a:lnTo>
                      <a:pt x="25" y="12"/>
                    </a:lnTo>
                    <a:lnTo>
                      <a:pt x="15" y="6"/>
                    </a:lnTo>
                    <a:lnTo>
                      <a:pt x="3" y="0"/>
                    </a:lnTo>
                    <a:lnTo>
                      <a:pt x="4" y="2"/>
                    </a:lnTo>
                    <a:lnTo>
                      <a:pt x="0" y="2"/>
                    </a:lnTo>
                    <a:lnTo>
                      <a:pt x="0" y="3"/>
                    </a:lnTo>
                    <a:lnTo>
                      <a:pt x="1" y="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2" name="Freeform 165">
                <a:extLst>
                  <a:ext uri="{FF2B5EF4-FFF2-40B4-BE49-F238E27FC236}">
                    <a16:creationId xmlns:a16="http://schemas.microsoft.com/office/drawing/2014/main" id="{8D445162-515A-44C6-9966-0F3EF4C3B938}"/>
                  </a:ext>
                </a:extLst>
              </p:cNvPr>
              <p:cNvSpPr>
                <a:spLocks/>
              </p:cNvSpPr>
              <p:nvPr/>
            </p:nvSpPr>
            <p:spPr bwMode="auto">
              <a:xfrm>
                <a:off x="951" y="1078"/>
                <a:ext cx="11" cy="55"/>
              </a:xfrm>
              <a:custGeom>
                <a:avLst/>
                <a:gdLst>
                  <a:gd name="T0" fmla="*/ 6 w 11"/>
                  <a:gd name="T1" fmla="*/ 1 h 55"/>
                  <a:gd name="T2" fmla="*/ 6 w 11"/>
                  <a:gd name="T3" fmla="*/ 0 h 55"/>
                  <a:gd name="T4" fmla="*/ 0 w 11"/>
                  <a:gd name="T5" fmla="*/ 55 h 55"/>
                  <a:gd name="T6" fmla="*/ 4 w 11"/>
                  <a:gd name="T7" fmla="*/ 55 h 55"/>
                  <a:gd name="T8" fmla="*/ 11 w 11"/>
                  <a:gd name="T9" fmla="*/ 1 h 55"/>
                  <a:gd name="T10" fmla="*/ 11 w 11"/>
                  <a:gd name="T11" fmla="*/ 1 h 55"/>
                  <a:gd name="T12" fmla="*/ 6 w 11"/>
                  <a:gd name="T13" fmla="*/ 1 h 55"/>
                  <a:gd name="T14" fmla="*/ 0 60000 65536"/>
                  <a:gd name="T15" fmla="*/ 0 60000 65536"/>
                  <a:gd name="T16" fmla="*/ 0 60000 65536"/>
                  <a:gd name="T17" fmla="*/ 0 60000 65536"/>
                  <a:gd name="T18" fmla="*/ 0 60000 65536"/>
                  <a:gd name="T19" fmla="*/ 0 60000 65536"/>
                  <a:gd name="T20" fmla="*/ 0 60000 65536"/>
                  <a:gd name="T21" fmla="*/ 0 w 11"/>
                  <a:gd name="T22" fmla="*/ 0 h 55"/>
                  <a:gd name="T23" fmla="*/ 11 w 11"/>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5">
                    <a:moveTo>
                      <a:pt x="6" y="1"/>
                    </a:moveTo>
                    <a:lnTo>
                      <a:pt x="6" y="0"/>
                    </a:lnTo>
                    <a:lnTo>
                      <a:pt x="0" y="55"/>
                    </a:lnTo>
                    <a:lnTo>
                      <a:pt x="4" y="55"/>
                    </a:lnTo>
                    <a:lnTo>
                      <a:pt x="11" y="1"/>
                    </a:lnTo>
                    <a:lnTo>
                      <a:pt x="6"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3" name="Freeform 166">
                <a:extLst>
                  <a:ext uri="{FF2B5EF4-FFF2-40B4-BE49-F238E27FC236}">
                    <a16:creationId xmlns:a16="http://schemas.microsoft.com/office/drawing/2014/main" id="{F6786363-DD2D-4D47-BAE6-B72AB79D9B40}"/>
                  </a:ext>
                </a:extLst>
              </p:cNvPr>
              <p:cNvSpPr>
                <a:spLocks/>
              </p:cNvSpPr>
              <p:nvPr/>
            </p:nvSpPr>
            <p:spPr bwMode="auto">
              <a:xfrm>
                <a:off x="957" y="1023"/>
                <a:ext cx="6" cy="56"/>
              </a:xfrm>
              <a:custGeom>
                <a:avLst/>
                <a:gdLst>
                  <a:gd name="T0" fmla="*/ 0 w 6"/>
                  <a:gd name="T1" fmla="*/ 0 h 56"/>
                  <a:gd name="T2" fmla="*/ 0 w 6"/>
                  <a:gd name="T3" fmla="*/ 0 h 56"/>
                  <a:gd name="T4" fmla="*/ 0 w 6"/>
                  <a:gd name="T5" fmla="*/ 8 h 56"/>
                  <a:gd name="T6" fmla="*/ 1 w 6"/>
                  <a:gd name="T7" fmla="*/ 15 h 56"/>
                  <a:gd name="T8" fmla="*/ 1 w 6"/>
                  <a:gd name="T9" fmla="*/ 22 h 56"/>
                  <a:gd name="T10" fmla="*/ 1 w 6"/>
                  <a:gd name="T11" fmla="*/ 28 h 56"/>
                  <a:gd name="T12" fmla="*/ 0 w 6"/>
                  <a:gd name="T13" fmla="*/ 34 h 56"/>
                  <a:gd name="T14" fmla="*/ 0 w 6"/>
                  <a:gd name="T15" fmla="*/ 41 h 56"/>
                  <a:gd name="T16" fmla="*/ 0 w 6"/>
                  <a:gd name="T17" fmla="*/ 48 h 56"/>
                  <a:gd name="T18" fmla="*/ 0 w 6"/>
                  <a:gd name="T19" fmla="*/ 56 h 56"/>
                  <a:gd name="T20" fmla="*/ 5 w 6"/>
                  <a:gd name="T21" fmla="*/ 56 h 56"/>
                  <a:gd name="T22" fmla="*/ 5 w 6"/>
                  <a:gd name="T23" fmla="*/ 48 h 56"/>
                  <a:gd name="T24" fmla="*/ 5 w 6"/>
                  <a:gd name="T25" fmla="*/ 41 h 56"/>
                  <a:gd name="T26" fmla="*/ 5 w 6"/>
                  <a:gd name="T27" fmla="*/ 34 h 56"/>
                  <a:gd name="T28" fmla="*/ 6 w 6"/>
                  <a:gd name="T29" fmla="*/ 28 h 56"/>
                  <a:gd name="T30" fmla="*/ 6 w 6"/>
                  <a:gd name="T31" fmla="*/ 22 h 56"/>
                  <a:gd name="T32" fmla="*/ 6 w 6"/>
                  <a:gd name="T33" fmla="*/ 15 h 56"/>
                  <a:gd name="T34" fmla="*/ 6 w 6"/>
                  <a:gd name="T35" fmla="*/ 8 h 56"/>
                  <a:gd name="T36" fmla="*/ 5 w 6"/>
                  <a:gd name="T37" fmla="*/ 0 h 56"/>
                  <a:gd name="T38" fmla="*/ 5 w 6"/>
                  <a:gd name="T39" fmla="*/ 0 h 56"/>
                  <a:gd name="T40" fmla="*/ 0 w 6"/>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56"/>
                  <a:gd name="T65" fmla="*/ 6 w 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56">
                    <a:moveTo>
                      <a:pt x="0" y="0"/>
                    </a:moveTo>
                    <a:lnTo>
                      <a:pt x="0" y="0"/>
                    </a:lnTo>
                    <a:lnTo>
                      <a:pt x="0" y="8"/>
                    </a:lnTo>
                    <a:lnTo>
                      <a:pt x="1" y="15"/>
                    </a:lnTo>
                    <a:lnTo>
                      <a:pt x="1" y="22"/>
                    </a:lnTo>
                    <a:lnTo>
                      <a:pt x="1" y="28"/>
                    </a:lnTo>
                    <a:lnTo>
                      <a:pt x="0" y="34"/>
                    </a:lnTo>
                    <a:lnTo>
                      <a:pt x="0" y="41"/>
                    </a:lnTo>
                    <a:lnTo>
                      <a:pt x="0" y="48"/>
                    </a:lnTo>
                    <a:lnTo>
                      <a:pt x="0" y="56"/>
                    </a:lnTo>
                    <a:lnTo>
                      <a:pt x="5" y="56"/>
                    </a:lnTo>
                    <a:lnTo>
                      <a:pt x="5" y="48"/>
                    </a:lnTo>
                    <a:lnTo>
                      <a:pt x="5" y="41"/>
                    </a:lnTo>
                    <a:lnTo>
                      <a:pt x="5" y="34"/>
                    </a:lnTo>
                    <a:lnTo>
                      <a:pt x="6" y="28"/>
                    </a:lnTo>
                    <a:lnTo>
                      <a:pt x="6" y="22"/>
                    </a:lnTo>
                    <a:lnTo>
                      <a:pt x="6" y="15"/>
                    </a:lnTo>
                    <a:lnTo>
                      <a:pt x="6" y="8"/>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4" name="Freeform 167">
                <a:extLst>
                  <a:ext uri="{FF2B5EF4-FFF2-40B4-BE49-F238E27FC236}">
                    <a16:creationId xmlns:a16="http://schemas.microsoft.com/office/drawing/2014/main" id="{36142551-806A-4D3D-86A4-F0EC132659D1}"/>
                  </a:ext>
                </a:extLst>
              </p:cNvPr>
              <p:cNvSpPr>
                <a:spLocks/>
              </p:cNvSpPr>
              <p:nvPr/>
            </p:nvSpPr>
            <p:spPr bwMode="auto">
              <a:xfrm>
                <a:off x="957" y="988"/>
                <a:ext cx="22" cy="35"/>
              </a:xfrm>
              <a:custGeom>
                <a:avLst/>
                <a:gdLst>
                  <a:gd name="T0" fmla="*/ 17 w 22"/>
                  <a:gd name="T1" fmla="*/ 0 h 35"/>
                  <a:gd name="T2" fmla="*/ 17 w 22"/>
                  <a:gd name="T3" fmla="*/ 0 h 35"/>
                  <a:gd name="T4" fmla="*/ 15 w 22"/>
                  <a:gd name="T5" fmla="*/ 5 h 35"/>
                  <a:gd name="T6" fmla="*/ 12 w 22"/>
                  <a:gd name="T7" fmla="*/ 9 h 35"/>
                  <a:gd name="T8" fmla="*/ 9 w 22"/>
                  <a:gd name="T9" fmla="*/ 13 h 35"/>
                  <a:gd name="T10" fmla="*/ 6 w 22"/>
                  <a:gd name="T11" fmla="*/ 18 h 35"/>
                  <a:gd name="T12" fmla="*/ 4 w 22"/>
                  <a:gd name="T13" fmla="*/ 22 h 35"/>
                  <a:gd name="T14" fmla="*/ 1 w 22"/>
                  <a:gd name="T15" fmla="*/ 26 h 35"/>
                  <a:gd name="T16" fmla="*/ 0 w 22"/>
                  <a:gd name="T17" fmla="*/ 31 h 35"/>
                  <a:gd name="T18" fmla="*/ 0 w 22"/>
                  <a:gd name="T19" fmla="*/ 35 h 35"/>
                  <a:gd name="T20" fmla="*/ 5 w 22"/>
                  <a:gd name="T21" fmla="*/ 35 h 35"/>
                  <a:gd name="T22" fmla="*/ 5 w 22"/>
                  <a:gd name="T23" fmla="*/ 31 h 35"/>
                  <a:gd name="T24" fmla="*/ 6 w 22"/>
                  <a:gd name="T25" fmla="*/ 28 h 35"/>
                  <a:gd name="T26" fmla="*/ 8 w 22"/>
                  <a:gd name="T27" fmla="*/ 24 h 35"/>
                  <a:gd name="T28" fmla="*/ 10 w 22"/>
                  <a:gd name="T29" fmla="*/ 20 h 35"/>
                  <a:gd name="T30" fmla="*/ 13 w 22"/>
                  <a:gd name="T31" fmla="*/ 16 h 35"/>
                  <a:gd name="T32" fmla="*/ 16 w 22"/>
                  <a:gd name="T33" fmla="*/ 11 h 35"/>
                  <a:gd name="T34" fmla="*/ 18 w 22"/>
                  <a:gd name="T35" fmla="*/ 7 h 35"/>
                  <a:gd name="T36" fmla="*/ 22 w 22"/>
                  <a:gd name="T37" fmla="*/ 2 h 35"/>
                  <a:gd name="T38" fmla="*/ 22 w 22"/>
                  <a:gd name="T39" fmla="*/ 2 h 35"/>
                  <a:gd name="T40" fmla="*/ 17 w 22"/>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35"/>
                  <a:gd name="T65" fmla="*/ 22 w 22"/>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35">
                    <a:moveTo>
                      <a:pt x="17" y="0"/>
                    </a:moveTo>
                    <a:lnTo>
                      <a:pt x="17" y="0"/>
                    </a:lnTo>
                    <a:lnTo>
                      <a:pt x="15" y="5"/>
                    </a:lnTo>
                    <a:lnTo>
                      <a:pt x="12" y="9"/>
                    </a:lnTo>
                    <a:lnTo>
                      <a:pt x="9" y="13"/>
                    </a:lnTo>
                    <a:lnTo>
                      <a:pt x="6" y="18"/>
                    </a:lnTo>
                    <a:lnTo>
                      <a:pt x="4" y="22"/>
                    </a:lnTo>
                    <a:lnTo>
                      <a:pt x="1" y="26"/>
                    </a:lnTo>
                    <a:lnTo>
                      <a:pt x="0" y="31"/>
                    </a:lnTo>
                    <a:lnTo>
                      <a:pt x="0" y="35"/>
                    </a:lnTo>
                    <a:lnTo>
                      <a:pt x="5" y="35"/>
                    </a:lnTo>
                    <a:lnTo>
                      <a:pt x="5" y="31"/>
                    </a:lnTo>
                    <a:lnTo>
                      <a:pt x="6" y="28"/>
                    </a:lnTo>
                    <a:lnTo>
                      <a:pt x="8" y="24"/>
                    </a:lnTo>
                    <a:lnTo>
                      <a:pt x="10" y="20"/>
                    </a:lnTo>
                    <a:lnTo>
                      <a:pt x="13" y="16"/>
                    </a:lnTo>
                    <a:lnTo>
                      <a:pt x="16" y="11"/>
                    </a:lnTo>
                    <a:lnTo>
                      <a:pt x="18" y="7"/>
                    </a:lnTo>
                    <a:lnTo>
                      <a:pt x="22" y="2"/>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5" name="Freeform 168">
                <a:extLst>
                  <a:ext uri="{FF2B5EF4-FFF2-40B4-BE49-F238E27FC236}">
                    <a16:creationId xmlns:a16="http://schemas.microsoft.com/office/drawing/2014/main" id="{DD76532F-A56D-4B2A-97C1-B041AE87566F}"/>
                  </a:ext>
                </a:extLst>
              </p:cNvPr>
              <p:cNvSpPr>
                <a:spLocks/>
              </p:cNvSpPr>
              <p:nvPr/>
            </p:nvSpPr>
            <p:spPr bwMode="auto">
              <a:xfrm>
                <a:off x="974" y="943"/>
                <a:ext cx="15" cy="47"/>
              </a:xfrm>
              <a:custGeom>
                <a:avLst/>
                <a:gdLst>
                  <a:gd name="T0" fmla="*/ 10 w 15"/>
                  <a:gd name="T1" fmla="*/ 0 h 47"/>
                  <a:gd name="T2" fmla="*/ 10 w 15"/>
                  <a:gd name="T3" fmla="*/ 0 h 47"/>
                  <a:gd name="T4" fmla="*/ 9 w 15"/>
                  <a:gd name="T5" fmla="*/ 7 h 47"/>
                  <a:gd name="T6" fmla="*/ 8 w 15"/>
                  <a:gd name="T7" fmla="*/ 13 h 47"/>
                  <a:gd name="T8" fmla="*/ 7 w 15"/>
                  <a:gd name="T9" fmla="*/ 19 h 47"/>
                  <a:gd name="T10" fmla="*/ 6 w 15"/>
                  <a:gd name="T11" fmla="*/ 24 h 47"/>
                  <a:gd name="T12" fmla="*/ 5 w 15"/>
                  <a:gd name="T13" fmla="*/ 29 h 47"/>
                  <a:gd name="T14" fmla="*/ 4 w 15"/>
                  <a:gd name="T15" fmla="*/ 34 h 47"/>
                  <a:gd name="T16" fmla="*/ 1 w 15"/>
                  <a:gd name="T17" fmla="*/ 39 h 47"/>
                  <a:gd name="T18" fmla="*/ 0 w 15"/>
                  <a:gd name="T19" fmla="*/ 45 h 47"/>
                  <a:gd name="T20" fmla="*/ 5 w 15"/>
                  <a:gd name="T21" fmla="*/ 47 h 47"/>
                  <a:gd name="T22" fmla="*/ 6 w 15"/>
                  <a:gd name="T23" fmla="*/ 41 h 47"/>
                  <a:gd name="T24" fmla="*/ 8 w 15"/>
                  <a:gd name="T25" fmla="*/ 35 h 47"/>
                  <a:gd name="T26" fmla="*/ 9 w 15"/>
                  <a:gd name="T27" fmla="*/ 30 h 47"/>
                  <a:gd name="T28" fmla="*/ 10 w 15"/>
                  <a:gd name="T29" fmla="*/ 25 h 47"/>
                  <a:gd name="T30" fmla="*/ 12 w 15"/>
                  <a:gd name="T31" fmla="*/ 19 h 47"/>
                  <a:gd name="T32" fmla="*/ 13 w 15"/>
                  <a:gd name="T33" fmla="*/ 13 h 47"/>
                  <a:gd name="T34" fmla="*/ 14 w 15"/>
                  <a:gd name="T35" fmla="*/ 7 h 47"/>
                  <a:gd name="T36" fmla="*/ 15 w 15"/>
                  <a:gd name="T37" fmla="*/ 1 h 47"/>
                  <a:gd name="T38" fmla="*/ 15 w 15"/>
                  <a:gd name="T39" fmla="*/ 1 h 47"/>
                  <a:gd name="T40" fmla="*/ 10 w 1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7"/>
                  <a:gd name="T65" fmla="*/ 15 w 1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7">
                    <a:moveTo>
                      <a:pt x="10" y="0"/>
                    </a:moveTo>
                    <a:lnTo>
                      <a:pt x="10" y="0"/>
                    </a:lnTo>
                    <a:lnTo>
                      <a:pt x="9" y="7"/>
                    </a:lnTo>
                    <a:lnTo>
                      <a:pt x="8" y="13"/>
                    </a:lnTo>
                    <a:lnTo>
                      <a:pt x="7" y="19"/>
                    </a:lnTo>
                    <a:lnTo>
                      <a:pt x="6" y="24"/>
                    </a:lnTo>
                    <a:lnTo>
                      <a:pt x="5" y="29"/>
                    </a:lnTo>
                    <a:lnTo>
                      <a:pt x="4" y="34"/>
                    </a:lnTo>
                    <a:lnTo>
                      <a:pt x="1" y="39"/>
                    </a:lnTo>
                    <a:lnTo>
                      <a:pt x="0" y="45"/>
                    </a:lnTo>
                    <a:lnTo>
                      <a:pt x="5" y="47"/>
                    </a:lnTo>
                    <a:lnTo>
                      <a:pt x="6" y="41"/>
                    </a:lnTo>
                    <a:lnTo>
                      <a:pt x="8" y="35"/>
                    </a:lnTo>
                    <a:lnTo>
                      <a:pt x="9" y="30"/>
                    </a:lnTo>
                    <a:lnTo>
                      <a:pt x="10" y="25"/>
                    </a:lnTo>
                    <a:lnTo>
                      <a:pt x="12" y="19"/>
                    </a:lnTo>
                    <a:lnTo>
                      <a:pt x="13" y="13"/>
                    </a:lnTo>
                    <a:lnTo>
                      <a:pt x="14" y="7"/>
                    </a:lnTo>
                    <a:lnTo>
                      <a:pt x="15" y="1"/>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6" name="Freeform 169">
                <a:extLst>
                  <a:ext uri="{FF2B5EF4-FFF2-40B4-BE49-F238E27FC236}">
                    <a16:creationId xmlns:a16="http://schemas.microsoft.com/office/drawing/2014/main" id="{4FBDD23D-BAC0-4B78-B693-5C8DE17198DF}"/>
                  </a:ext>
                </a:extLst>
              </p:cNvPr>
              <p:cNvSpPr>
                <a:spLocks/>
              </p:cNvSpPr>
              <p:nvPr/>
            </p:nvSpPr>
            <p:spPr bwMode="auto">
              <a:xfrm>
                <a:off x="984" y="914"/>
                <a:ext cx="13" cy="30"/>
              </a:xfrm>
              <a:custGeom>
                <a:avLst/>
                <a:gdLst>
                  <a:gd name="T0" fmla="*/ 9 w 13"/>
                  <a:gd name="T1" fmla="*/ 0 h 30"/>
                  <a:gd name="T2" fmla="*/ 8 w 13"/>
                  <a:gd name="T3" fmla="*/ 1 h 30"/>
                  <a:gd name="T4" fmla="*/ 8 w 13"/>
                  <a:gd name="T5" fmla="*/ 2 h 30"/>
                  <a:gd name="T6" fmla="*/ 7 w 13"/>
                  <a:gd name="T7" fmla="*/ 4 h 30"/>
                  <a:gd name="T8" fmla="*/ 6 w 13"/>
                  <a:gd name="T9" fmla="*/ 6 h 30"/>
                  <a:gd name="T10" fmla="*/ 5 w 13"/>
                  <a:gd name="T11" fmla="*/ 10 h 30"/>
                  <a:gd name="T12" fmla="*/ 4 w 13"/>
                  <a:gd name="T13" fmla="*/ 14 h 30"/>
                  <a:gd name="T14" fmla="*/ 3 w 13"/>
                  <a:gd name="T15" fmla="*/ 20 h 30"/>
                  <a:gd name="T16" fmla="*/ 2 w 13"/>
                  <a:gd name="T17" fmla="*/ 25 h 30"/>
                  <a:gd name="T18" fmla="*/ 0 w 13"/>
                  <a:gd name="T19" fmla="*/ 29 h 30"/>
                  <a:gd name="T20" fmla="*/ 5 w 13"/>
                  <a:gd name="T21" fmla="*/ 30 h 30"/>
                  <a:gd name="T22" fmla="*/ 6 w 13"/>
                  <a:gd name="T23" fmla="*/ 25 h 30"/>
                  <a:gd name="T24" fmla="*/ 7 w 13"/>
                  <a:gd name="T25" fmla="*/ 21 h 30"/>
                  <a:gd name="T26" fmla="*/ 8 w 13"/>
                  <a:gd name="T27" fmla="*/ 15 h 30"/>
                  <a:gd name="T28" fmla="*/ 9 w 13"/>
                  <a:gd name="T29" fmla="*/ 11 h 30"/>
                  <a:gd name="T30" fmla="*/ 11 w 13"/>
                  <a:gd name="T31" fmla="*/ 8 h 30"/>
                  <a:gd name="T32" fmla="*/ 12 w 13"/>
                  <a:gd name="T33" fmla="*/ 5 h 30"/>
                  <a:gd name="T34" fmla="*/ 13 w 13"/>
                  <a:gd name="T35" fmla="*/ 3 h 30"/>
                  <a:gd name="T36" fmla="*/ 13 w 13"/>
                  <a:gd name="T37" fmla="*/ 3 h 30"/>
                  <a:gd name="T38" fmla="*/ 13 w 13"/>
                  <a:gd name="T39" fmla="*/ 3 h 30"/>
                  <a:gd name="T40" fmla="*/ 9 w 13"/>
                  <a:gd name="T41" fmla="*/ 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0"/>
                  <a:gd name="T65" fmla="*/ 13 w 13"/>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0">
                    <a:moveTo>
                      <a:pt x="9" y="0"/>
                    </a:moveTo>
                    <a:lnTo>
                      <a:pt x="8" y="1"/>
                    </a:lnTo>
                    <a:lnTo>
                      <a:pt x="8" y="2"/>
                    </a:lnTo>
                    <a:lnTo>
                      <a:pt x="7" y="4"/>
                    </a:lnTo>
                    <a:lnTo>
                      <a:pt x="6" y="6"/>
                    </a:lnTo>
                    <a:lnTo>
                      <a:pt x="5" y="10"/>
                    </a:lnTo>
                    <a:lnTo>
                      <a:pt x="4" y="14"/>
                    </a:lnTo>
                    <a:lnTo>
                      <a:pt x="3" y="20"/>
                    </a:lnTo>
                    <a:lnTo>
                      <a:pt x="2" y="25"/>
                    </a:lnTo>
                    <a:lnTo>
                      <a:pt x="0" y="29"/>
                    </a:lnTo>
                    <a:lnTo>
                      <a:pt x="5" y="30"/>
                    </a:lnTo>
                    <a:lnTo>
                      <a:pt x="6" y="25"/>
                    </a:lnTo>
                    <a:lnTo>
                      <a:pt x="7" y="21"/>
                    </a:lnTo>
                    <a:lnTo>
                      <a:pt x="8" y="15"/>
                    </a:lnTo>
                    <a:lnTo>
                      <a:pt x="9" y="11"/>
                    </a:lnTo>
                    <a:lnTo>
                      <a:pt x="11" y="8"/>
                    </a:lnTo>
                    <a:lnTo>
                      <a:pt x="12" y="5"/>
                    </a:lnTo>
                    <a:lnTo>
                      <a:pt x="13" y="3"/>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7" name="Freeform 170">
                <a:extLst>
                  <a:ext uri="{FF2B5EF4-FFF2-40B4-BE49-F238E27FC236}">
                    <a16:creationId xmlns:a16="http://schemas.microsoft.com/office/drawing/2014/main" id="{8106464F-EDD0-4DEE-ADC5-9CC477A33485}"/>
                  </a:ext>
                </a:extLst>
              </p:cNvPr>
              <p:cNvSpPr>
                <a:spLocks/>
              </p:cNvSpPr>
              <p:nvPr/>
            </p:nvSpPr>
            <p:spPr bwMode="auto">
              <a:xfrm>
                <a:off x="993" y="848"/>
                <a:ext cx="28" cy="69"/>
              </a:xfrm>
              <a:custGeom>
                <a:avLst/>
                <a:gdLst>
                  <a:gd name="T0" fmla="*/ 18 w 28"/>
                  <a:gd name="T1" fmla="*/ 0 h 69"/>
                  <a:gd name="T2" fmla="*/ 18 w 28"/>
                  <a:gd name="T3" fmla="*/ 0 h 69"/>
                  <a:gd name="T4" fmla="*/ 17 w 28"/>
                  <a:gd name="T5" fmla="*/ 4 h 69"/>
                  <a:gd name="T6" fmla="*/ 16 w 28"/>
                  <a:gd name="T7" fmla="*/ 7 h 69"/>
                  <a:gd name="T8" fmla="*/ 17 w 28"/>
                  <a:gd name="T9" fmla="*/ 11 h 69"/>
                  <a:gd name="T10" fmla="*/ 18 w 28"/>
                  <a:gd name="T11" fmla="*/ 14 h 69"/>
                  <a:gd name="T12" fmla="*/ 21 w 28"/>
                  <a:gd name="T13" fmla="*/ 19 h 69"/>
                  <a:gd name="T14" fmla="*/ 23 w 28"/>
                  <a:gd name="T15" fmla="*/ 25 h 69"/>
                  <a:gd name="T16" fmla="*/ 23 w 28"/>
                  <a:gd name="T17" fmla="*/ 29 h 69"/>
                  <a:gd name="T18" fmla="*/ 23 w 28"/>
                  <a:gd name="T19" fmla="*/ 33 h 69"/>
                  <a:gd name="T20" fmla="*/ 22 w 28"/>
                  <a:gd name="T21" fmla="*/ 37 h 69"/>
                  <a:gd name="T22" fmla="*/ 21 w 28"/>
                  <a:gd name="T23" fmla="*/ 41 h 69"/>
                  <a:gd name="T24" fmla="*/ 17 w 28"/>
                  <a:gd name="T25" fmla="*/ 46 h 69"/>
                  <a:gd name="T26" fmla="*/ 13 w 28"/>
                  <a:gd name="T27" fmla="*/ 52 h 69"/>
                  <a:gd name="T28" fmla="*/ 7 w 28"/>
                  <a:gd name="T29" fmla="*/ 59 h 69"/>
                  <a:gd name="T30" fmla="*/ 0 w 28"/>
                  <a:gd name="T31" fmla="*/ 66 h 69"/>
                  <a:gd name="T32" fmla="*/ 4 w 28"/>
                  <a:gd name="T33" fmla="*/ 69 h 69"/>
                  <a:gd name="T34" fmla="*/ 12 w 28"/>
                  <a:gd name="T35" fmla="*/ 62 h 69"/>
                  <a:gd name="T36" fmla="*/ 17 w 28"/>
                  <a:gd name="T37" fmla="*/ 55 h 69"/>
                  <a:gd name="T38" fmla="*/ 22 w 28"/>
                  <a:gd name="T39" fmla="*/ 48 h 69"/>
                  <a:gd name="T40" fmla="*/ 25 w 28"/>
                  <a:gd name="T41" fmla="*/ 43 h 69"/>
                  <a:gd name="T42" fmla="*/ 26 w 28"/>
                  <a:gd name="T43" fmla="*/ 38 h 69"/>
                  <a:gd name="T44" fmla="*/ 28 w 28"/>
                  <a:gd name="T45" fmla="*/ 33 h 69"/>
                  <a:gd name="T46" fmla="*/ 28 w 28"/>
                  <a:gd name="T47" fmla="*/ 29 h 69"/>
                  <a:gd name="T48" fmla="*/ 28 w 28"/>
                  <a:gd name="T49" fmla="*/ 24 h 69"/>
                  <a:gd name="T50" fmla="*/ 25 w 28"/>
                  <a:gd name="T51" fmla="*/ 18 h 69"/>
                  <a:gd name="T52" fmla="*/ 23 w 28"/>
                  <a:gd name="T53" fmla="*/ 12 h 69"/>
                  <a:gd name="T54" fmla="*/ 22 w 28"/>
                  <a:gd name="T55" fmla="*/ 10 h 69"/>
                  <a:gd name="T56" fmla="*/ 22 w 28"/>
                  <a:gd name="T57" fmla="*/ 7 h 69"/>
                  <a:gd name="T58" fmla="*/ 22 w 28"/>
                  <a:gd name="T59" fmla="*/ 5 h 69"/>
                  <a:gd name="T60" fmla="*/ 23 w 28"/>
                  <a:gd name="T61" fmla="*/ 2 h 69"/>
                  <a:gd name="T62" fmla="*/ 23 w 28"/>
                  <a:gd name="T63" fmla="*/ 2 h 69"/>
                  <a:gd name="T64" fmla="*/ 18 w 28"/>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69"/>
                  <a:gd name="T101" fmla="*/ 28 w 28"/>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69">
                    <a:moveTo>
                      <a:pt x="18" y="0"/>
                    </a:moveTo>
                    <a:lnTo>
                      <a:pt x="18" y="0"/>
                    </a:lnTo>
                    <a:lnTo>
                      <a:pt x="17" y="4"/>
                    </a:lnTo>
                    <a:lnTo>
                      <a:pt x="16" y="7"/>
                    </a:lnTo>
                    <a:lnTo>
                      <a:pt x="17" y="11"/>
                    </a:lnTo>
                    <a:lnTo>
                      <a:pt x="18" y="14"/>
                    </a:lnTo>
                    <a:lnTo>
                      <a:pt x="21" y="19"/>
                    </a:lnTo>
                    <a:lnTo>
                      <a:pt x="23" y="25"/>
                    </a:lnTo>
                    <a:lnTo>
                      <a:pt x="23" y="29"/>
                    </a:lnTo>
                    <a:lnTo>
                      <a:pt x="23" y="33"/>
                    </a:lnTo>
                    <a:lnTo>
                      <a:pt x="22" y="37"/>
                    </a:lnTo>
                    <a:lnTo>
                      <a:pt x="21" y="41"/>
                    </a:lnTo>
                    <a:lnTo>
                      <a:pt x="17" y="46"/>
                    </a:lnTo>
                    <a:lnTo>
                      <a:pt x="13" y="52"/>
                    </a:lnTo>
                    <a:lnTo>
                      <a:pt x="7" y="59"/>
                    </a:lnTo>
                    <a:lnTo>
                      <a:pt x="0" y="66"/>
                    </a:lnTo>
                    <a:lnTo>
                      <a:pt x="4" y="69"/>
                    </a:lnTo>
                    <a:lnTo>
                      <a:pt x="12" y="62"/>
                    </a:lnTo>
                    <a:lnTo>
                      <a:pt x="17" y="55"/>
                    </a:lnTo>
                    <a:lnTo>
                      <a:pt x="22" y="48"/>
                    </a:lnTo>
                    <a:lnTo>
                      <a:pt x="25" y="43"/>
                    </a:lnTo>
                    <a:lnTo>
                      <a:pt x="26" y="38"/>
                    </a:lnTo>
                    <a:lnTo>
                      <a:pt x="28" y="33"/>
                    </a:lnTo>
                    <a:lnTo>
                      <a:pt x="28" y="29"/>
                    </a:lnTo>
                    <a:lnTo>
                      <a:pt x="28" y="24"/>
                    </a:lnTo>
                    <a:lnTo>
                      <a:pt x="25" y="18"/>
                    </a:lnTo>
                    <a:lnTo>
                      <a:pt x="23" y="12"/>
                    </a:lnTo>
                    <a:lnTo>
                      <a:pt x="22" y="10"/>
                    </a:lnTo>
                    <a:lnTo>
                      <a:pt x="22" y="7"/>
                    </a:lnTo>
                    <a:lnTo>
                      <a:pt x="22" y="5"/>
                    </a:lnTo>
                    <a:lnTo>
                      <a:pt x="23" y="2"/>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8" name="Freeform 171">
                <a:extLst>
                  <a:ext uri="{FF2B5EF4-FFF2-40B4-BE49-F238E27FC236}">
                    <a16:creationId xmlns:a16="http://schemas.microsoft.com/office/drawing/2014/main" id="{14B87F49-0973-4BA3-AF0C-5951CE4C8276}"/>
                  </a:ext>
                </a:extLst>
              </p:cNvPr>
              <p:cNvSpPr>
                <a:spLocks/>
              </p:cNvSpPr>
              <p:nvPr/>
            </p:nvSpPr>
            <p:spPr bwMode="auto">
              <a:xfrm>
                <a:off x="1011" y="761"/>
                <a:ext cx="16" cy="89"/>
              </a:xfrm>
              <a:custGeom>
                <a:avLst/>
                <a:gdLst>
                  <a:gd name="T0" fmla="*/ 7 w 16"/>
                  <a:gd name="T1" fmla="*/ 1 h 89"/>
                  <a:gd name="T2" fmla="*/ 7 w 16"/>
                  <a:gd name="T3" fmla="*/ 1 h 89"/>
                  <a:gd name="T4" fmla="*/ 8 w 16"/>
                  <a:gd name="T5" fmla="*/ 12 h 89"/>
                  <a:gd name="T6" fmla="*/ 11 w 16"/>
                  <a:gd name="T7" fmla="*/ 23 h 89"/>
                  <a:gd name="T8" fmla="*/ 11 w 16"/>
                  <a:gd name="T9" fmla="*/ 33 h 89"/>
                  <a:gd name="T10" fmla="*/ 12 w 16"/>
                  <a:gd name="T11" fmla="*/ 43 h 89"/>
                  <a:gd name="T12" fmla="*/ 11 w 16"/>
                  <a:gd name="T13" fmla="*/ 54 h 89"/>
                  <a:gd name="T14" fmla="*/ 10 w 16"/>
                  <a:gd name="T15" fmla="*/ 65 h 89"/>
                  <a:gd name="T16" fmla="*/ 6 w 16"/>
                  <a:gd name="T17" fmla="*/ 76 h 89"/>
                  <a:gd name="T18" fmla="*/ 0 w 16"/>
                  <a:gd name="T19" fmla="*/ 87 h 89"/>
                  <a:gd name="T20" fmla="*/ 5 w 16"/>
                  <a:gd name="T21" fmla="*/ 89 h 89"/>
                  <a:gd name="T22" fmla="*/ 11 w 16"/>
                  <a:gd name="T23" fmla="*/ 77 h 89"/>
                  <a:gd name="T24" fmla="*/ 14 w 16"/>
                  <a:gd name="T25" fmla="*/ 66 h 89"/>
                  <a:gd name="T26" fmla="*/ 15 w 16"/>
                  <a:gd name="T27" fmla="*/ 54 h 89"/>
                  <a:gd name="T28" fmla="*/ 16 w 16"/>
                  <a:gd name="T29" fmla="*/ 43 h 89"/>
                  <a:gd name="T30" fmla="*/ 16 w 16"/>
                  <a:gd name="T31" fmla="*/ 33 h 89"/>
                  <a:gd name="T32" fmla="*/ 15 w 16"/>
                  <a:gd name="T33" fmla="*/ 22 h 89"/>
                  <a:gd name="T34" fmla="*/ 13 w 16"/>
                  <a:gd name="T35" fmla="*/ 12 h 89"/>
                  <a:gd name="T36" fmla="*/ 12 w 16"/>
                  <a:gd name="T37" fmla="*/ 0 h 89"/>
                  <a:gd name="T38" fmla="*/ 12 w 16"/>
                  <a:gd name="T39" fmla="*/ 0 h 89"/>
                  <a:gd name="T40" fmla="*/ 7 w 16"/>
                  <a:gd name="T41" fmla="*/ 1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89"/>
                  <a:gd name="T65" fmla="*/ 16 w 16"/>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89">
                    <a:moveTo>
                      <a:pt x="7" y="1"/>
                    </a:moveTo>
                    <a:lnTo>
                      <a:pt x="7" y="1"/>
                    </a:lnTo>
                    <a:lnTo>
                      <a:pt x="8" y="12"/>
                    </a:lnTo>
                    <a:lnTo>
                      <a:pt x="11" y="23"/>
                    </a:lnTo>
                    <a:lnTo>
                      <a:pt x="11" y="33"/>
                    </a:lnTo>
                    <a:lnTo>
                      <a:pt x="12" y="43"/>
                    </a:lnTo>
                    <a:lnTo>
                      <a:pt x="11" y="54"/>
                    </a:lnTo>
                    <a:lnTo>
                      <a:pt x="10" y="65"/>
                    </a:lnTo>
                    <a:lnTo>
                      <a:pt x="6" y="76"/>
                    </a:lnTo>
                    <a:lnTo>
                      <a:pt x="0" y="87"/>
                    </a:lnTo>
                    <a:lnTo>
                      <a:pt x="5" y="89"/>
                    </a:lnTo>
                    <a:lnTo>
                      <a:pt x="11" y="77"/>
                    </a:lnTo>
                    <a:lnTo>
                      <a:pt x="14" y="66"/>
                    </a:lnTo>
                    <a:lnTo>
                      <a:pt x="15" y="54"/>
                    </a:lnTo>
                    <a:lnTo>
                      <a:pt x="16" y="43"/>
                    </a:lnTo>
                    <a:lnTo>
                      <a:pt x="16" y="33"/>
                    </a:lnTo>
                    <a:lnTo>
                      <a:pt x="15" y="22"/>
                    </a:lnTo>
                    <a:lnTo>
                      <a:pt x="13" y="12"/>
                    </a:lnTo>
                    <a:lnTo>
                      <a:pt x="12" y="0"/>
                    </a:lnTo>
                    <a:lnTo>
                      <a:pt x="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19" name="Freeform 172">
                <a:extLst>
                  <a:ext uri="{FF2B5EF4-FFF2-40B4-BE49-F238E27FC236}">
                    <a16:creationId xmlns:a16="http://schemas.microsoft.com/office/drawing/2014/main" id="{2F614C69-C9C0-4AB7-86ED-11455A062A1B}"/>
                  </a:ext>
                </a:extLst>
              </p:cNvPr>
              <p:cNvSpPr>
                <a:spLocks/>
              </p:cNvSpPr>
              <p:nvPr/>
            </p:nvSpPr>
            <p:spPr bwMode="auto">
              <a:xfrm>
                <a:off x="955" y="667"/>
                <a:ext cx="68" cy="95"/>
              </a:xfrm>
              <a:custGeom>
                <a:avLst/>
                <a:gdLst>
                  <a:gd name="T0" fmla="*/ 0 w 68"/>
                  <a:gd name="T1" fmla="*/ 4 h 95"/>
                  <a:gd name="T2" fmla="*/ 0 w 68"/>
                  <a:gd name="T3" fmla="*/ 4 h 95"/>
                  <a:gd name="T4" fmla="*/ 6 w 68"/>
                  <a:gd name="T5" fmla="*/ 6 h 95"/>
                  <a:gd name="T6" fmla="*/ 11 w 68"/>
                  <a:gd name="T7" fmla="*/ 8 h 95"/>
                  <a:gd name="T8" fmla="*/ 16 w 68"/>
                  <a:gd name="T9" fmla="*/ 12 h 95"/>
                  <a:gd name="T10" fmla="*/ 21 w 68"/>
                  <a:gd name="T11" fmla="*/ 16 h 95"/>
                  <a:gd name="T12" fmla="*/ 32 w 68"/>
                  <a:gd name="T13" fmla="*/ 26 h 95"/>
                  <a:gd name="T14" fmla="*/ 41 w 68"/>
                  <a:gd name="T15" fmla="*/ 38 h 95"/>
                  <a:gd name="T16" fmla="*/ 49 w 68"/>
                  <a:gd name="T17" fmla="*/ 52 h 95"/>
                  <a:gd name="T18" fmla="*/ 55 w 68"/>
                  <a:gd name="T19" fmla="*/ 66 h 95"/>
                  <a:gd name="T20" fmla="*/ 60 w 68"/>
                  <a:gd name="T21" fmla="*/ 81 h 95"/>
                  <a:gd name="T22" fmla="*/ 63 w 68"/>
                  <a:gd name="T23" fmla="*/ 95 h 95"/>
                  <a:gd name="T24" fmla="*/ 68 w 68"/>
                  <a:gd name="T25" fmla="*/ 94 h 95"/>
                  <a:gd name="T26" fmla="*/ 64 w 68"/>
                  <a:gd name="T27" fmla="*/ 80 h 95"/>
                  <a:gd name="T28" fmla="*/ 60 w 68"/>
                  <a:gd name="T29" fmla="*/ 65 h 95"/>
                  <a:gd name="T30" fmla="*/ 53 w 68"/>
                  <a:gd name="T31" fmla="*/ 50 h 95"/>
                  <a:gd name="T32" fmla="*/ 44 w 68"/>
                  <a:gd name="T33" fmla="*/ 36 h 95"/>
                  <a:gd name="T34" fmla="*/ 35 w 68"/>
                  <a:gd name="T35" fmla="*/ 23 h 95"/>
                  <a:gd name="T36" fmla="*/ 25 w 68"/>
                  <a:gd name="T37" fmla="*/ 13 h 95"/>
                  <a:gd name="T38" fmla="*/ 19 w 68"/>
                  <a:gd name="T39" fmla="*/ 8 h 95"/>
                  <a:gd name="T40" fmla="*/ 14 w 68"/>
                  <a:gd name="T41" fmla="*/ 5 h 95"/>
                  <a:gd name="T42" fmla="*/ 8 w 68"/>
                  <a:gd name="T43" fmla="*/ 2 h 95"/>
                  <a:gd name="T44" fmla="*/ 2 w 68"/>
                  <a:gd name="T45" fmla="*/ 0 h 95"/>
                  <a:gd name="T46" fmla="*/ 2 w 68"/>
                  <a:gd name="T47" fmla="*/ 0 h 95"/>
                  <a:gd name="T48" fmla="*/ 0 w 68"/>
                  <a:gd name="T49" fmla="*/ 4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95"/>
                  <a:gd name="T77" fmla="*/ 68 w 68"/>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95">
                    <a:moveTo>
                      <a:pt x="0" y="4"/>
                    </a:moveTo>
                    <a:lnTo>
                      <a:pt x="0" y="4"/>
                    </a:lnTo>
                    <a:lnTo>
                      <a:pt x="6" y="6"/>
                    </a:lnTo>
                    <a:lnTo>
                      <a:pt x="11" y="8"/>
                    </a:lnTo>
                    <a:lnTo>
                      <a:pt x="16" y="12"/>
                    </a:lnTo>
                    <a:lnTo>
                      <a:pt x="21" y="16"/>
                    </a:lnTo>
                    <a:lnTo>
                      <a:pt x="32" y="26"/>
                    </a:lnTo>
                    <a:lnTo>
                      <a:pt x="41" y="38"/>
                    </a:lnTo>
                    <a:lnTo>
                      <a:pt x="49" y="52"/>
                    </a:lnTo>
                    <a:lnTo>
                      <a:pt x="55" y="66"/>
                    </a:lnTo>
                    <a:lnTo>
                      <a:pt x="60" y="81"/>
                    </a:lnTo>
                    <a:lnTo>
                      <a:pt x="63" y="95"/>
                    </a:lnTo>
                    <a:lnTo>
                      <a:pt x="68" y="94"/>
                    </a:lnTo>
                    <a:lnTo>
                      <a:pt x="64" y="80"/>
                    </a:lnTo>
                    <a:lnTo>
                      <a:pt x="60" y="65"/>
                    </a:lnTo>
                    <a:lnTo>
                      <a:pt x="53" y="50"/>
                    </a:lnTo>
                    <a:lnTo>
                      <a:pt x="44" y="36"/>
                    </a:lnTo>
                    <a:lnTo>
                      <a:pt x="35" y="23"/>
                    </a:lnTo>
                    <a:lnTo>
                      <a:pt x="25" y="13"/>
                    </a:lnTo>
                    <a:lnTo>
                      <a:pt x="19" y="8"/>
                    </a:lnTo>
                    <a:lnTo>
                      <a:pt x="14" y="5"/>
                    </a:lnTo>
                    <a:lnTo>
                      <a:pt x="8" y="2"/>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0" name="Freeform 173">
                <a:extLst>
                  <a:ext uri="{FF2B5EF4-FFF2-40B4-BE49-F238E27FC236}">
                    <a16:creationId xmlns:a16="http://schemas.microsoft.com/office/drawing/2014/main" id="{5E43D973-9107-47FE-AAC7-2C0D3227F578}"/>
                  </a:ext>
                </a:extLst>
              </p:cNvPr>
              <p:cNvSpPr>
                <a:spLocks/>
              </p:cNvSpPr>
              <p:nvPr/>
            </p:nvSpPr>
            <p:spPr bwMode="auto">
              <a:xfrm>
                <a:off x="881" y="635"/>
                <a:ext cx="76" cy="36"/>
              </a:xfrm>
              <a:custGeom>
                <a:avLst/>
                <a:gdLst>
                  <a:gd name="T0" fmla="*/ 0 w 76"/>
                  <a:gd name="T1" fmla="*/ 4 h 36"/>
                  <a:gd name="T2" fmla="*/ 0 w 76"/>
                  <a:gd name="T3" fmla="*/ 4 h 36"/>
                  <a:gd name="T4" fmla="*/ 9 w 76"/>
                  <a:gd name="T5" fmla="*/ 7 h 36"/>
                  <a:gd name="T6" fmla="*/ 18 w 76"/>
                  <a:gd name="T7" fmla="*/ 11 h 36"/>
                  <a:gd name="T8" fmla="*/ 27 w 76"/>
                  <a:gd name="T9" fmla="*/ 15 h 36"/>
                  <a:gd name="T10" fmla="*/ 36 w 76"/>
                  <a:gd name="T11" fmla="*/ 20 h 36"/>
                  <a:gd name="T12" fmla="*/ 45 w 76"/>
                  <a:gd name="T13" fmla="*/ 24 h 36"/>
                  <a:gd name="T14" fmla="*/ 54 w 76"/>
                  <a:gd name="T15" fmla="*/ 28 h 36"/>
                  <a:gd name="T16" fmla="*/ 64 w 76"/>
                  <a:gd name="T17" fmla="*/ 32 h 36"/>
                  <a:gd name="T18" fmla="*/ 74 w 76"/>
                  <a:gd name="T19" fmla="*/ 36 h 36"/>
                  <a:gd name="T20" fmla="*/ 76 w 76"/>
                  <a:gd name="T21" fmla="*/ 32 h 36"/>
                  <a:gd name="T22" fmla="*/ 65 w 76"/>
                  <a:gd name="T23" fmla="*/ 28 h 36"/>
                  <a:gd name="T24" fmla="*/ 55 w 76"/>
                  <a:gd name="T25" fmla="*/ 24 h 36"/>
                  <a:gd name="T26" fmla="*/ 46 w 76"/>
                  <a:gd name="T27" fmla="*/ 20 h 36"/>
                  <a:gd name="T28" fmla="*/ 38 w 76"/>
                  <a:gd name="T29" fmla="*/ 15 h 36"/>
                  <a:gd name="T30" fmla="*/ 29 w 76"/>
                  <a:gd name="T31" fmla="*/ 11 h 36"/>
                  <a:gd name="T32" fmla="*/ 20 w 76"/>
                  <a:gd name="T33" fmla="*/ 7 h 36"/>
                  <a:gd name="T34" fmla="*/ 11 w 76"/>
                  <a:gd name="T35" fmla="*/ 3 h 36"/>
                  <a:gd name="T36" fmla="*/ 1 w 76"/>
                  <a:gd name="T37" fmla="*/ 0 h 36"/>
                  <a:gd name="T38" fmla="*/ 1 w 76"/>
                  <a:gd name="T39" fmla="*/ 0 h 36"/>
                  <a:gd name="T40" fmla="*/ 0 w 76"/>
                  <a:gd name="T41" fmla="*/ 4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36"/>
                  <a:gd name="T65" fmla="*/ 76 w 7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36">
                    <a:moveTo>
                      <a:pt x="0" y="4"/>
                    </a:moveTo>
                    <a:lnTo>
                      <a:pt x="0" y="4"/>
                    </a:lnTo>
                    <a:lnTo>
                      <a:pt x="9" y="7"/>
                    </a:lnTo>
                    <a:lnTo>
                      <a:pt x="18" y="11"/>
                    </a:lnTo>
                    <a:lnTo>
                      <a:pt x="27" y="15"/>
                    </a:lnTo>
                    <a:lnTo>
                      <a:pt x="36" y="20"/>
                    </a:lnTo>
                    <a:lnTo>
                      <a:pt x="45" y="24"/>
                    </a:lnTo>
                    <a:lnTo>
                      <a:pt x="54" y="28"/>
                    </a:lnTo>
                    <a:lnTo>
                      <a:pt x="64" y="32"/>
                    </a:lnTo>
                    <a:lnTo>
                      <a:pt x="74" y="36"/>
                    </a:lnTo>
                    <a:lnTo>
                      <a:pt x="76" y="32"/>
                    </a:lnTo>
                    <a:lnTo>
                      <a:pt x="65" y="28"/>
                    </a:lnTo>
                    <a:lnTo>
                      <a:pt x="55" y="24"/>
                    </a:lnTo>
                    <a:lnTo>
                      <a:pt x="46" y="20"/>
                    </a:lnTo>
                    <a:lnTo>
                      <a:pt x="38" y="15"/>
                    </a:lnTo>
                    <a:lnTo>
                      <a:pt x="29" y="11"/>
                    </a:lnTo>
                    <a:lnTo>
                      <a:pt x="20" y="7"/>
                    </a:lnTo>
                    <a:lnTo>
                      <a:pt x="11" y="3"/>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1" name="Freeform 174">
                <a:extLst>
                  <a:ext uri="{FF2B5EF4-FFF2-40B4-BE49-F238E27FC236}">
                    <a16:creationId xmlns:a16="http://schemas.microsoft.com/office/drawing/2014/main" id="{317F603A-63DD-4D35-BD8F-D309F0D27C3B}"/>
                  </a:ext>
                </a:extLst>
              </p:cNvPr>
              <p:cNvSpPr>
                <a:spLocks/>
              </p:cNvSpPr>
              <p:nvPr/>
            </p:nvSpPr>
            <p:spPr bwMode="auto">
              <a:xfrm>
                <a:off x="827" y="631"/>
                <a:ext cx="55" cy="8"/>
              </a:xfrm>
              <a:custGeom>
                <a:avLst/>
                <a:gdLst>
                  <a:gd name="T0" fmla="*/ 0 w 55"/>
                  <a:gd name="T1" fmla="*/ 4 h 8"/>
                  <a:gd name="T2" fmla="*/ 7 w 55"/>
                  <a:gd name="T3" fmla="*/ 4 h 8"/>
                  <a:gd name="T4" fmla="*/ 15 w 55"/>
                  <a:gd name="T5" fmla="*/ 4 h 8"/>
                  <a:gd name="T6" fmla="*/ 22 w 55"/>
                  <a:gd name="T7" fmla="*/ 4 h 8"/>
                  <a:gd name="T8" fmla="*/ 29 w 55"/>
                  <a:gd name="T9" fmla="*/ 4 h 8"/>
                  <a:gd name="T10" fmla="*/ 35 w 55"/>
                  <a:gd name="T11" fmla="*/ 5 h 8"/>
                  <a:gd name="T12" fmla="*/ 42 w 55"/>
                  <a:gd name="T13" fmla="*/ 5 h 8"/>
                  <a:gd name="T14" fmla="*/ 48 w 55"/>
                  <a:gd name="T15" fmla="*/ 6 h 8"/>
                  <a:gd name="T16" fmla="*/ 54 w 55"/>
                  <a:gd name="T17" fmla="*/ 8 h 8"/>
                  <a:gd name="T18" fmla="*/ 55 w 55"/>
                  <a:gd name="T19" fmla="*/ 4 h 8"/>
                  <a:gd name="T20" fmla="*/ 49 w 55"/>
                  <a:gd name="T21" fmla="*/ 2 h 8"/>
                  <a:gd name="T22" fmla="*/ 43 w 55"/>
                  <a:gd name="T23" fmla="*/ 1 h 8"/>
                  <a:gd name="T24" fmla="*/ 37 w 55"/>
                  <a:gd name="T25" fmla="*/ 1 h 8"/>
                  <a:gd name="T26" fmla="*/ 30 w 55"/>
                  <a:gd name="T27" fmla="*/ 0 h 8"/>
                  <a:gd name="T28" fmla="*/ 22 w 55"/>
                  <a:gd name="T29" fmla="*/ 0 h 8"/>
                  <a:gd name="T30" fmla="*/ 15 w 55"/>
                  <a:gd name="T31" fmla="*/ 0 h 8"/>
                  <a:gd name="T32" fmla="*/ 7 w 55"/>
                  <a:gd name="T33" fmla="*/ 0 h 8"/>
                  <a:gd name="T34" fmla="*/ 0 w 55"/>
                  <a:gd name="T35" fmla="*/ 0 h 8"/>
                  <a:gd name="T36" fmla="*/ 0 w 55"/>
                  <a:gd name="T37" fmla="*/ 4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8"/>
                  <a:gd name="T59" fmla="*/ 55 w 55"/>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8">
                    <a:moveTo>
                      <a:pt x="0" y="4"/>
                    </a:moveTo>
                    <a:lnTo>
                      <a:pt x="7" y="4"/>
                    </a:lnTo>
                    <a:lnTo>
                      <a:pt x="15" y="4"/>
                    </a:lnTo>
                    <a:lnTo>
                      <a:pt x="22" y="4"/>
                    </a:lnTo>
                    <a:lnTo>
                      <a:pt x="29" y="4"/>
                    </a:lnTo>
                    <a:lnTo>
                      <a:pt x="35" y="5"/>
                    </a:lnTo>
                    <a:lnTo>
                      <a:pt x="42" y="5"/>
                    </a:lnTo>
                    <a:lnTo>
                      <a:pt x="48" y="6"/>
                    </a:lnTo>
                    <a:lnTo>
                      <a:pt x="54" y="8"/>
                    </a:lnTo>
                    <a:lnTo>
                      <a:pt x="55" y="4"/>
                    </a:lnTo>
                    <a:lnTo>
                      <a:pt x="49" y="2"/>
                    </a:lnTo>
                    <a:lnTo>
                      <a:pt x="43" y="1"/>
                    </a:lnTo>
                    <a:lnTo>
                      <a:pt x="37" y="1"/>
                    </a:lnTo>
                    <a:lnTo>
                      <a:pt x="30" y="0"/>
                    </a:lnTo>
                    <a:lnTo>
                      <a:pt x="22" y="0"/>
                    </a:lnTo>
                    <a:lnTo>
                      <a:pt x="15" y="0"/>
                    </a:lnTo>
                    <a:lnTo>
                      <a:pt x="7" y="0"/>
                    </a:lnTo>
                    <a:lnTo>
                      <a:pt x="0"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2" name="Freeform 175">
                <a:extLst>
                  <a:ext uri="{FF2B5EF4-FFF2-40B4-BE49-F238E27FC236}">
                    <a16:creationId xmlns:a16="http://schemas.microsoft.com/office/drawing/2014/main" id="{B65DF2D6-88E4-4DEC-9E4F-BFEFCE8D242E}"/>
                  </a:ext>
                </a:extLst>
              </p:cNvPr>
              <p:cNvSpPr>
                <a:spLocks/>
              </p:cNvSpPr>
              <p:nvPr/>
            </p:nvSpPr>
            <p:spPr bwMode="auto">
              <a:xfrm>
                <a:off x="837" y="751"/>
                <a:ext cx="89" cy="26"/>
              </a:xfrm>
              <a:custGeom>
                <a:avLst/>
                <a:gdLst>
                  <a:gd name="T0" fmla="*/ 0 w 89"/>
                  <a:gd name="T1" fmla="*/ 26 h 26"/>
                  <a:gd name="T2" fmla="*/ 6 w 89"/>
                  <a:gd name="T3" fmla="*/ 25 h 26"/>
                  <a:gd name="T4" fmla="*/ 13 w 89"/>
                  <a:gd name="T5" fmla="*/ 24 h 26"/>
                  <a:gd name="T6" fmla="*/ 21 w 89"/>
                  <a:gd name="T7" fmla="*/ 23 h 26"/>
                  <a:gd name="T8" fmla="*/ 28 w 89"/>
                  <a:gd name="T9" fmla="*/ 21 h 26"/>
                  <a:gd name="T10" fmla="*/ 35 w 89"/>
                  <a:gd name="T11" fmla="*/ 18 h 26"/>
                  <a:gd name="T12" fmla="*/ 40 w 89"/>
                  <a:gd name="T13" fmla="*/ 16 h 26"/>
                  <a:gd name="T14" fmla="*/ 47 w 89"/>
                  <a:gd name="T15" fmla="*/ 12 h 26"/>
                  <a:gd name="T16" fmla="*/ 53 w 89"/>
                  <a:gd name="T17" fmla="*/ 10 h 26"/>
                  <a:gd name="T18" fmla="*/ 59 w 89"/>
                  <a:gd name="T19" fmla="*/ 8 h 26"/>
                  <a:gd name="T20" fmla="*/ 64 w 89"/>
                  <a:gd name="T21" fmla="*/ 7 h 26"/>
                  <a:gd name="T22" fmla="*/ 68 w 89"/>
                  <a:gd name="T23" fmla="*/ 5 h 26"/>
                  <a:gd name="T24" fmla="*/ 73 w 89"/>
                  <a:gd name="T25" fmla="*/ 4 h 26"/>
                  <a:gd name="T26" fmla="*/ 77 w 89"/>
                  <a:gd name="T27" fmla="*/ 3 h 26"/>
                  <a:gd name="T28" fmla="*/ 81 w 89"/>
                  <a:gd name="T29" fmla="*/ 2 h 26"/>
                  <a:gd name="T30" fmla="*/ 84 w 89"/>
                  <a:gd name="T31" fmla="*/ 1 h 26"/>
                  <a:gd name="T32" fmla="*/ 89 w 89"/>
                  <a:gd name="T33" fmla="*/ 0 h 26"/>
                  <a:gd name="T34" fmla="*/ 0 w 89"/>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26"/>
                  <a:gd name="T56" fmla="*/ 89 w 8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26">
                    <a:moveTo>
                      <a:pt x="0" y="26"/>
                    </a:moveTo>
                    <a:lnTo>
                      <a:pt x="6" y="25"/>
                    </a:lnTo>
                    <a:lnTo>
                      <a:pt x="13" y="24"/>
                    </a:lnTo>
                    <a:lnTo>
                      <a:pt x="21" y="23"/>
                    </a:lnTo>
                    <a:lnTo>
                      <a:pt x="28" y="21"/>
                    </a:lnTo>
                    <a:lnTo>
                      <a:pt x="35" y="18"/>
                    </a:lnTo>
                    <a:lnTo>
                      <a:pt x="40" y="16"/>
                    </a:lnTo>
                    <a:lnTo>
                      <a:pt x="47" y="12"/>
                    </a:lnTo>
                    <a:lnTo>
                      <a:pt x="53" y="10"/>
                    </a:lnTo>
                    <a:lnTo>
                      <a:pt x="59" y="8"/>
                    </a:lnTo>
                    <a:lnTo>
                      <a:pt x="64" y="7"/>
                    </a:lnTo>
                    <a:lnTo>
                      <a:pt x="68" y="5"/>
                    </a:lnTo>
                    <a:lnTo>
                      <a:pt x="73" y="4"/>
                    </a:lnTo>
                    <a:lnTo>
                      <a:pt x="77" y="3"/>
                    </a:lnTo>
                    <a:lnTo>
                      <a:pt x="81" y="2"/>
                    </a:lnTo>
                    <a:lnTo>
                      <a:pt x="84" y="1"/>
                    </a:lnTo>
                    <a:lnTo>
                      <a:pt x="89" y="0"/>
                    </a:lnTo>
                    <a:lnTo>
                      <a:pt x="0" y="2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3" name="Freeform 176">
                <a:extLst>
                  <a:ext uri="{FF2B5EF4-FFF2-40B4-BE49-F238E27FC236}">
                    <a16:creationId xmlns:a16="http://schemas.microsoft.com/office/drawing/2014/main" id="{C261BC2C-3382-475D-9923-E198BDF5621E}"/>
                  </a:ext>
                </a:extLst>
              </p:cNvPr>
              <p:cNvSpPr>
                <a:spLocks/>
              </p:cNvSpPr>
              <p:nvPr/>
            </p:nvSpPr>
            <p:spPr bwMode="auto">
              <a:xfrm>
                <a:off x="837" y="759"/>
                <a:ext cx="54" cy="20"/>
              </a:xfrm>
              <a:custGeom>
                <a:avLst/>
                <a:gdLst>
                  <a:gd name="T0" fmla="*/ 51 w 54"/>
                  <a:gd name="T1" fmla="*/ 0 h 20"/>
                  <a:gd name="T2" fmla="*/ 53 w 54"/>
                  <a:gd name="T3" fmla="*/ 0 h 20"/>
                  <a:gd name="T4" fmla="*/ 46 w 54"/>
                  <a:gd name="T5" fmla="*/ 3 h 20"/>
                  <a:gd name="T6" fmla="*/ 40 w 54"/>
                  <a:gd name="T7" fmla="*/ 5 h 20"/>
                  <a:gd name="T8" fmla="*/ 33 w 54"/>
                  <a:gd name="T9" fmla="*/ 8 h 20"/>
                  <a:gd name="T10" fmla="*/ 27 w 54"/>
                  <a:gd name="T11" fmla="*/ 11 h 20"/>
                  <a:gd name="T12" fmla="*/ 20 w 54"/>
                  <a:gd name="T13" fmla="*/ 13 h 20"/>
                  <a:gd name="T14" fmla="*/ 13 w 54"/>
                  <a:gd name="T15" fmla="*/ 14 h 20"/>
                  <a:gd name="T16" fmla="*/ 6 w 54"/>
                  <a:gd name="T17" fmla="*/ 15 h 20"/>
                  <a:gd name="T18" fmla="*/ 0 w 54"/>
                  <a:gd name="T19" fmla="*/ 16 h 20"/>
                  <a:gd name="T20" fmla="*/ 0 w 54"/>
                  <a:gd name="T21" fmla="*/ 20 h 20"/>
                  <a:gd name="T22" fmla="*/ 6 w 54"/>
                  <a:gd name="T23" fmla="*/ 19 h 20"/>
                  <a:gd name="T24" fmla="*/ 14 w 54"/>
                  <a:gd name="T25" fmla="*/ 18 h 20"/>
                  <a:gd name="T26" fmla="*/ 21 w 54"/>
                  <a:gd name="T27" fmla="*/ 17 h 20"/>
                  <a:gd name="T28" fmla="*/ 28 w 54"/>
                  <a:gd name="T29" fmla="*/ 15 h 20"/>
                  <a:gd name="T30" fmla="*/ 35 w 54"/>
                  <a:gd name="T31" fmla="*/ 12 h 20"/>
                  <a:gd name="T32" fmla="*/ 41 w 54"/>
                  <a:gd name="T33" fmla="*/ 10 h 20"/>
                  <a:gd name="T34" fmla="*/ 48 w 54"/>
                  <a:gd name="T35" fmla="*/ 7 h 20"/>
                  <a:gd name="T36" fmla="*/ 54 w 54"/>
                  <a:gd name="T37" fmla="*/ 4 h 20"/>
                  <a:gd name="T38" fmla="*/ 54 w 54"/>
                  <a:gd name="T39" fmla="*/ 4 h 20"/>
                  <a:gd name="T40" fmla="*/ 51 w 54"/>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0"/>
                  <a:gd name="T65" fmla="*/ 54 w 54"/>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0">
                    <a:moveTo>
                      <a:pt x="51" y="0"/>
                    </a:moveTo>
                    <a:lnTo>
                      <a:pt x="53" y="0"/>
                    </a:lnTo>
                    <a:lnTo>
                      <a:pt x="46" y="3"/>
                    </a:lnTo>
                    <a:lnTo>
                      <a:pt x="40" y="5"/>
                    </a:lnTo>
                    <a:lnTo>
                      <a:pt x="33" y="8"/>
                    </a:lnTo>
                    <a:lnTo>
                      <a:pt x="27" y="11"/>
                    </a:lnTo>
                    <a:lnTo>
                      <a:pt x="20" y="13"/>
                    </a:lnTo>
                    <a:lnTo>
                      <a:pt x="13" y="14"/>
                    </a:lnTo>
                    <a:lnTo>
                      <a:pt x="6" y="15"/>
                    </a:lnTo>
                    <a:lnTo>
                      <a:pt x="0" y="16"/>
                    </a:lnTo>
                    <a:lnTo>
                      <a:pt x="0" y="20"/>
                    </a:lnTo>
                    <a:lnTo>
                      <a:pt x="6" y="19"/>
                    </a:lnTo>
                    <a:lnTo>
                      <a:pt x="14" y="18"/>
                    </a:lnTo>
                    <a:lnTo>
                      <a:pt x="21" y="17"/>
                    </a:lnTo>
                    <a:lnTo>
                      <a:pt x="28" y="15"/>
                    </a:lnTo>
                    <a:lnTo>
                      <a:pt x="35" y="12"/>
                    </a:lnTo>
                    <a:lnTo>
                      <a:pt x="41" y="10"/>
                    </a:lnTo>
                    <a:lnTo>
                      <a:pt x="48" y="7"/>
                    </a:lnTo>
                    <a:lnTo>
                      <a:pt x="54" y="4"/>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4" name="Freeform 177">
                <a:extLst>
                  <a:ext uri="{FF2B5EF4-FFF2-40B4-BE49-F238E27FC236}">
                    <a16:creationId xmlns:a16="http://schemas.microsoft.com/office/drawing/2014/main" id="{8C97F621-9DE0-4C84-A538-5ACC802562D3}"/>
                  </a:ext>
                </a:extLst>
              </p:cNvPr>
              <p:cNvSpPr>
                <a:spLocks/>
              </p:cNvSpPr>
              <p:nvPr/>
            </p:nvSpPr>
            <p:spPr bwMode="auto">
              <a:xfrm>
                <a:off x="888" y="749"/>
                <a:ext cx="39" cy="14"/>
              </a:xfrm>
              <a:custGeom>
                <a:avLst/>
                <a:gdLst>
                  <a:gd name="T0" fmla="*/ 37 w 39"/>
                  <a:gd name="T1" fmla="*/ 0 h 14"/>
                  <a:gd name="T2" fmla="*/ 33 w 39"/>
                  <a:gd name="T3" fmla="*/ 1 h 14"/>
                  <a:gd name="T4" fmla="*/ 29 w 39"/>
                  <a:gd name="T5" fmla="*/ 2 h 14"/>
                  <a:gd name="T6" fmla="*/ 25 w 39"/>
                  <a:gd name="T7" fmla="*/ 3 h 14"/>
                  <a:gd name="T8" fmla="*/ 21 w 39"/>
                  <a:gd name="T9" fmla="*/ 4 h 14"/>
                  <a:gd name="T10" fmla="*/ 17 w 39"/>
                  <a:gd name="T11" fmla="*/ 5 h 14"/>
                  <a:gd name="T12" fmla="*/ 12 w 39"/>
                  <a:gd name="T13" fmla="*/ 7 h 14"/>
                  <a:gd name="T14" fmla="*/ 7 w 39"/>
                  <a:gd name="T15" fmla="*/ 8 h 14"/>
                  <a:gd name="T16" fmla="*/ 0 w 39"/>
                  <a:gd name="T17" fmla="*/ 10 h 14"/>
                  <a:gd name="T18" fmla="*/ 3 w 39"/>
                  <a:gd name="T19" fmla="*/ 14 h 14"/>
                  <a:gd name="T20" fmla="*/ 8 w 39"/>
                  <a:gd name="T21" fmla="*/ 12 h 14"/>
                  <a:gd name="T22" fmla="*/ 14 w 39"/>
                  <a:gd name="T23" fmla="*/ 11 h 14"/>
                  <a:gd name="T24" fmla="*/ 19 w 39"/>
                  <a:gd name="T25" fmla="*/ 9 h 14"/>
                  <a:gd name="T26" fmla="*/ 23 w 39"/>
                  <a:gd name="T27" fmla="*/ 8 h 14"/>
                  <a:gd name="T28" fmla="*/ 26 w 39"/>
                  <a:gd name="T29" fmla="*/ 7 h 14"/>
                  <a:gd name="T30" fmla="*/ 31 w 39"/>
                  <a:gd name="T31" fmla="*/ 6 h 14"/>
                  <a:gd name="T32" fmla="*/ 34 w 39"/>
                  <a:gd name="T33" fmla="*/ 5 h 14"/>
                  <a:gd name="T34" fmla="*/ 39 w 39"/>
                  <a:gd name="T35" fmla="*/ 4 h 14"/>
                  <a:gd name="T36" fmla="*/ 37 w 39"/>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4"/>
                  <a:gd name="T59" fmla="*/ 39 w 3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4">
                    <a:moveTo>
                      <a:pt x="37" y="0"/>
                    </a:moveTo>
                    <a:lnTo>
                      <a:pt x="33" y="1"/>
                    </a:lnTo>
                    <a:lnTo>
                      <a:pt x="29" y="2"/>
                    </a:lnTo>
                    <a:lnTo>
                      <a:pt x="25" y="3"/>
                    </a:lnTo>
                    <a:lnTo>
                      <a:pt x="21" y="4"/>
                    </a:lnTo>
                    <a:lnTo>
                      <a:pt x="17" y="5"/>
                    </a:lnTo>
                    <a:lnTo>
                      <a:pt x="12" y="7"/>
                    </a:lnTo>
                    <a:lnTo>
                      <a:pt x="7" y="8"/>
                    </a:lnTo>
                    <a:lnTo>
                      <a:pt x="0" y="10"/>
                    </a:lnTo>
                    <a:lnTo>
                      <a:pt x="3" y="14"/>
                    </a:lnTo>
                    <a:lnTo>
                      <a:pt x="8" y="12"/>
                    </a:lnTo>
                    <a:lnTo>
                      <a:pt x="14" y="11"/>
                    </a:lnTo>
                    <a:lnTo>
                      <a:pt x="19" y="9"/>
                    </a:lnTo>
                    <a:lnTo>
                      <a:pt x="23" y="8"/>
                    </a:lnTo>
                    <a:lnTo>
                      <a:pt x="26" y="7"/>
                    </a:lnTo>
                    <a:lnTo>
                      <a:pt x="31" y="6"/>
                    </a:lnTo>
                    <a:lnTo>
                      <a:pt x="34" y="5"/>
                    </a:lnTo>
                    <a:lnTo>
                      <a:pt x="39" y="4"/>
                    </a:lnTo>
                    <a:lnTo>
                      <a:pt x="3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5" name="Freeform 178">
                <a:extLst>
                  <a:ext uri="{FF2B5EF4-FFF2-40B4-BE49-F238E27FC236}">
                    <a16:creationId xmlns:a16="http://schemas.microsoft.com/office/drawing/2014/main" id="{7D04A567-6496-44B3-9FD7-293F137BFB3C}"/>
                  </a:ext>
                </a:extLst>
              </p:cNvPr>
              <p:cNvSpPr>
                <a:spLocks/>
              </p:cNvSpPr>
              <p:nvPr/>
            </p:nvSpPr>
            <p:spPr bwMode="auto">
              <a:xfrm>
                <a:off x="926" y="736"/>
                <a:ext cx="87" cy="122"/>
              </a:xfrm>
              <a:custGeom>
                <a:avLst/>
                <a:gdLst>
                  <a:gd name="T0" fmla="*/ 0 w 87"/>
                  <a:gd name="T1" fmla="*/ 15 h 122"/>
                  <a:gd name="T2" fmla="*/ 2 w 87"/>
                  <a:gd name="T3" fmla="*/ 16 h 122"/>
                  <a:gd name="T4" fmla="*/ 4 w 87"/>
                  <a:gd name="T5" fmla="*/ 15 h 122"/>
                  <a:gd name="T6" fmla="*/ 9 w 87"/>
                  <a:gd name="T7" fmla="*/ 14 h 122"/>
                  <a:gd name="T8" fmla="*/ 13 w 87"/>
                  <a:gd name="T9" fmla="*/ 13 h 122"/>
                  <a:gd name="T10" fmla="*/ 18 w 87"/>
                  <a:gd name="T11" fmla="*/ 11 h 122"/>
                  <a:gd name="T12" fmla="*/ 21 w 87"/>
                  <a:gd name="T13" fmla="*/ 9 h 122"/>
                  <a:gd name="T14" fmla="*/ 25 w 87"/>
                  <a:gd name="T15" fmla="*/ 8 h 122"/>
                  <a:gd name="T16" fmla="*/ 27 w 87"/>
                  <a:gd name="T17" fmla="*/ 7 h 122"/>
                  <a:gd name="T18" fmla="*/ 34 w 87"/>
                  <a:gd name="T19" fmla="*/ 2 h 122"/>
                  <a:gd name="T20" fmla="*/ 37 w 87"/>
                  <a:gd name="T21" fmla="*/ 0 h 122"/>
                  <a:gd name="T22" fmla="*/ 39 w 87"/>
                  <a:gd name="T23" fmla="*/ 0 h 122"/>
                  <a:gd name="T24" fmla="*/ 40 w 87"/>
                  <a:gd name="T25" fmla="*/ 0 h 122"/>
                  <a:gd name="T26" fmla="*/ 40 w 87"/>
                  <a:gd name="T27" fmla="*/ 1 h 122"/>
                  <a:gd name="T28" fmla="*/ 40 w 87"/>
                  <a:gd name="T29" fmla="*/ 2 h 122"/>
                  <a:gd name="T30" fmla="*/ 40 w 87"/>
                  <a:gd name="T31" fmla="*/ 5 h 122"/>
                  <a:gd name="T32" fmla="*/ 40 w 87"/>
                  <a:gd name="T33" fmla="*/ 10 h 122"/>
                  <a:gd name="T34" fmla="*/ 39 w 87"/>
                  <a:gd name="T35" fmla="*/ 16 h 122"/>
                  <a:gd name="T36" fmla="*/ 39 w 87"/>
                  <a:gd name="T37" fmla="*/ 23 h 122"/>
                  <a:gd name="T38" fmla="*/ 39 w 87"/>
                  <a:gd name="T39" fmla="*/ 26 h 122"/>
                  <a:gd name="T40" fmla="*/ 39 w 87"/>
                  <a:gd name="T41" fmla="*/ 31 h 122"/>
                  <a:gd name="T42" fmla="*/ 39 w 87"/>
                  <a:gd name="T43" fmla="*/ 36 h 122"/>
                  <a:gd name="T44" fmla="*/ 40 w 87"/>
                  <a:gd name="T45" fmla="*/ 42 h 122"/>
                  <a:gd name="T46" fmla="*/ 40 w 87"/>
                  <a:gd name="T47" fmla="*/ 47 h 122"/>
                  <a:gd name="T48" fmla="*/ 40 w 87"/>
                  <a:gd name="T49" fmla="*/ 52 h 122"/>
                  <a:gd name="T50" fmla="*/ 41 w 87"/>
                  <a:gd name="T51" fmla="*/ 56 h 122"/>
                  <a:gd name="T52" fmla="*/ 41 w 87"/>
                  <a:gd name="T53" fmla="*/ 57 h 122"/>
                  <a:gd name="T54" fmla="*/ 41 w 87"/>
                  <a:gd name="T55" fmla="*/ 63 h 122"/>
                  <a:gd name="T56" fmla="*/ 40 w 87"/>
                  <a:gd name="T57" fmla="*/ 70 h 122"/>
                  <a:gd name="T58" fmla="*/ 40 w 87"/>
                  <a:gd name="T59" fmla="*/ 77 h 122"/>
                  <a:gd name="T60" fmla="*/ 40 w 87"/>
                  <a:gd name="T61" fmla="*/ 86 h 122"/>
                  <a:gd name="T62" fmla="*/ 40 w 87"/>
                  <a:gd name="T63" fmla="*/ 94 h 122"/>
                  <a:gd name="T64" fmla="*/ 40 w 87"/>
                  <a:gd name="T65" fmla="*/ 103 h 122"/>
                  <a:gd name="T66" fmla="*/ 40 w 87"/>
                  <a:gd name="T67" fmla="*/ 112 h 122"/>
                  <a:gd name="T68" fmla="*/ 41 w 87"/>
                  <a:gd name="T69" fmla="*/ 122 h 122"/>
                  <a:gd name="T70" fmla="*/ 46 w 87"/>
                  <a:gd name="T71" fmla="*/ 117 h 122"/>
                  <a:gd name="T72" fmla="*/ 50 w 87"/>
                  <a:gd name="T73" fmla="*/ 111 h 122"/>
                  <a:gd name="T74" fmla="*/ 57 w 87"/>
                  <a:gd name="T75" fmla="*/ 106 h 122"/>
                  <a:gd name="T76" fmla="*/ 64 w 87"/>
                  <a:gd name="T77" fmla="*/ 102 h 122"/>
                  <a:gd name="T78" fmla="*/ 67 w 87"/>
                  <a:gd name="T79" fmla="*/ 101 h 122"/>
                  <a:gd name="T80" fmla="*/ 71 w 87"/>
                  <a:gd name="T81" fmla="*/ 100 h 122"/>
                  <a:gd name="T82" fmla="*/ 74 w 87"/>
                  <a:gd name="T83" fmla="*/ 101 h 122"/>
                  <a:gd name="T84" fmla="*/ 76 w 87"/>
                  <a:gd name="T85" fmla="*/ 102 h 122"/>
                  <a:gd name="T86" fmla="*/ 80 w 87"/>
                  <a:gd name="T87" fmla="*/ 104 h 122"/>
                  <a:gd name="T88" fmla="*/ 82 w 87"/>
                  <a:gd name="T89" fmla="*/ 107 h 122"/>
                  <a:gd name="T90" fmla="*/ 84 w 87"/>
                  <a:gd name="T91" fmla="*/ 112 h 122"/>
                  <a:gd name="T92" fmla="*/ 87 w 87"/>
                  <a:gd name="T93" fmla="*/ 118 h 122"/>
                  <a:gd name="T94" fmla="*/ 0 w 87"/>
                  <a:gd name="T95" fmla="*/ 15 h 1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
                  <a:gd name="T145" fmla="*/ 0 h 122"/>
                  <a:gd name="T146" fmla="*/ 87 w 87"/>
                  <a:gd name="T147" fmla="*/ 122 h 1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 h="122">
                    <a:moveTo>
                      <a:pt x="0" y="15"/>
                    </a:moveTo>
                    <a:lnTo>
                      <a:pt x="2" y="16"/>
                    </a:lnTo>
                    <a:lnTo>
                      <a:pt x="4" y="15"/>
                    </a:lnTo>
                    <a:lnTo>
                      <a:pt x="9" y="14"/>
                    </a:lnTo>
                    <a:lnTo>
                      <a:pt x="13" y="13"/>
                    </a:lnTo>
                    <a:lnTo>
                      <a:pt x="18" y="11"/>
                    </a:lnTo>
                    <a:lnTo>
                      <a:pt x="21" y="9"/>
                    </a:lnTo>
                    <a:lnTo>
                      <a:pt x="25" y="8"/>
                    </a:lnTo>
                    <a:lnTo>
                      <a:pt x="27" y="7"/>
                    </a:lnTo>
                    <a:lnTo>
                      <a:pt x="34" y="2"/>
                    </a:lnTo>
                    <a:lnTo>
                      <a:pt x="37" y="0"/>
                    </a:lnTo>
                    <a:lnTo>
                      <a:pt x="39" y="0"/>
                    </a:lnTo>
                    <a:lnTo>
                      <a:pt x="40" y="0"/>
                    </a:lnTo>
                    <a:lnTo>
                      <a:pt x="40" y="1"/>
                    </a:lnTo>
                    <a:lnTo>
                      <a:pt x="40" y="2"/>
                    </a:lnTo>
                    <a:lnTo>
                      <a:pt x="40" y="5"/>
                    </a:lnTo>
                    <a:lnTo>
                      <a:pt x="40" y="10"/>
                    </a:lnTo>
                    <a:lnTo>
                      <a:pt x="39" y="16"/>
                    </a:lnTo>
                    <a:lnTo>
                      <a:pt x="39" y="23"/>
                    </a:lnTo>
                    <a:lnTo>
                      <a:pt x="39" y="26"/>
                    </a:lnTo>
                    <a:lnTo>
                      <a:pt x="39" y="31"/>
                    </a:lnTo>
                    <a:lnTo>
                      <a:pt x="39" y="36"/>
                    </a:lnTo>
                    <a:lnTo>
                      <a:pt x="40" y="42"/>
                    </a:lnTo>
                    <a:lnTo>
                      <a:pt x="40" y="47"/>
                    </a:lnTo>
                    <a:lnTo>
                      <a:pt x="40" y="52"/>
                    </a:lnTo>
                    <a:lnTo>
                      <a:pt x="41" y="56"/>
                    </a:lnTo>
                    <a:lnTo>
                      <a:pt x="41" y="57"/>
                    </a:lnTo>
                    <a:lnTo>
                      <a:pt x="41" y="63"/>
                    </a:lnTo>
                    <a:lnTo>
                      <a:pt x="40" y="70"/>
                    </a:lnTo>
                    <a:lnTo>
                      <a:pt x="40" y="77"/>
                    </a:lnTo>
                    <a:lnTo>
                      <a:pt x="40" y="86"/>
                    </a:lnTo>
                    <a:lnTo>
                      <a:pt x="40" y="94"/>
                    </a:lnTo>
                    <a:lnTo>
                      <a:pt x="40" y="103"/>
                    </a:lnTo>
                    <a:lnTo>
                      <a:pt x="40" y="112"/>
                    </a:lnTo>
                    <a:lnTo>
                      <a:pt x="41" y="122"/>
                    </a:lnTo>
                    <a:lnTo>
                      <a:pt x="46" y="117"/>
                    </a:lnTo>
                    <a:lnTo>
                      <a:pt x="50" y="111"/>
                    </a:lnTo>
                    <a:lnTo>
                      <a:pt x="57" y="106"/>
                    </a:lnTo>
                    <a:lnTo>
                      <a:pt x="64" y="102"/>
                    </a:lnTo>
                    <a:lnTo>
                      <a:pt x="67" y="101"/>
                    </a:lnTo>
                    <a:lnTo>
                      <a:pt x="71" y="100"/>
                    </a:lnTo>
                    <a:lnTo>
                      <a:pt x="74" y="101"/>
                    </a:lnTo>
                    <a:lnTo>
                      <a:pt x="76" y="102"/>
                    </a:lnTo>
                    <a:lnTo>
                      <a:pt x="80" y="104"/>
                    </a:lnTo>
                    <a:lnTo>
                      <a:pt x="82" y="107"/>
                    </a:lnTo>
                    <a:lnTo>
                      <a:pt x="84" y="112"/>
                    </a:lnTo>
                    <a:lnTo>
                      <a:pt x="87" y="118"/>
                    </a:lnTo>
                    <a:lnTo>
                      <a:pt x="0" y="1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6" name="Freeform 179">
                <a:extLst>
                  <a:ext uri="{FF2B5EF4-FFF2-40B4-BE49-F238E27FC236}">
                    <a16:creationId xmlns:a16="http://schemas.microsoft.com/office/drawing/2014/main" id="{7620BE6B-1525-4FF7-B995-D931F89C21FF}"/>
                  </a:ext>
                </a:extLst>
              </p:cNvPr>
              <p:cNvSpPr>
                <a:spLocks/>
              </p:cNvSpPr>
              <p:nvPr/>
            </p:nvSpPr>
            <p:spPr bwMode="auto">
              <a:xfrm>
                <a:off x="923" y="741"/>
                <a:ext cx="31" cy="13"/>
              </a:xfrm>
              <a:custGeom>
                <a:avLst/>
                <a:gdLst>
                  <a:gd name="T0" fmla="*/ 28 w 31"/>
                  <a:gd name="T1" fmla="*/ 0 h 13"/>
                  <a:gd name="T2" fmla="*/ 28 w 31"/>
                  <a:gd name="T3" fmla="*/ 0 h 13"/>
                  <a:gd name="T4" fmla="*/ 26 w 31"/>
                  <a:gd name="T5" fmla="*/ 1 h 13"/>
                  <a:gd name="T6" fmla="*/ 23 w 31"/>
                  <a:gd name="T7" fmla="*/ 3 h 13"/>
                  <a:gd name="T8" fmla="*/ 20 w 31"/>
                  <a:gd name="T9" fmla="*/ 4 h 13"/>
                  <a:gd name="T10" fmla="*/ 15 w 31"/>
                  <a:gd name="T11" fmla="*/ 6 h 13"/>
                  <a:gd name="T12" fmla="*/ 11 w 31"/>
                  <a:gd name="T13" fmla="*/ 7 h 13"/>
                  <a:gd name="T14" fmla="*/ 7 w 31"/>
                  <a:gd name="T15" fmla="*/ 8 h 13"/>
                  <a:gd name="T16" fmla="*/ 5 w 31"/>
                  <a:gd name="T17" fmla="*/ 9 h 13"/>
                  <a:gd name="T18" fmla="*/ 4 w 31"/>
                  <a:gd name="T19" fmla="*/ 9 h 13"/>
                  <a:gd name="T20" fmla="*/ 0 w 31"/>
                  <a:gd name="T21" fmla="*/ 11 h 13"/>
                  <a:gd name="T22" fmla="*/ 4 w 31"/>
                  <a:gd name="T23" fmla="*/ 13 h 13"/>
                  <a:gd name="T24" fmla="*/ 8 w 31"/>
                  <a:gd name="T25" fmla="*/ 12 h 13"/>
                  <a:gd name="T26" fmla="*/ 12 w 31"/>
                  <a:gd name="T27" fmla="*/ 11 h 13"/>
                  <a:gd name="T28" fmla="*/ 16 w 31"/>
                  <a:gd name="T29" fmla="*/ 10 h 13"/>
                  <a:gd name="T30" fmla="*/ 21 w 31"/>
                  <a:gd name="T31" fmla="*/ 8 h 13"/>
                  <a:gd name="T32" fmla="*/ 25 w 31"/>
                  <a:gd name="T33" fmla="*/ 6 h 13"/>
                  <a:gd name="T34" fmla="*/ 29 w 31"/>
                  <a:gd name="T35" fmla="*/ 5 h 13"/>
                  <a:gd name="T36" fmla="*/ 31 w 31"/>
                  <a:gd name="T37" fmla="*/ 3 h 13"/>
                  <a:gd name="T38" fmla="*/ 31 w 31"/>
                  <a:gd name="T39" fmla="*/ 3 h 13"/>
                  <a:gd name="T40" fmla="*/ 28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8" y="0"/>
                    </a:moveTo>
                    <a:lnTo>
                      <a:pt x="28" y="0"/>
                    </a:lnTo>
                    <a:lnTo>
                      <a:pt x="26" y="1"/>
                    </a:lnTo>
                    <a:lnTo>
                      <a:pt x="23" y="3"/>
                    </a:lnTo>
                    <a:lnTo>
                      <a:pt x="20" y="4"/>
                    </a:lnTo>
                    <a:lnTo>
                      <a:pt x="15" y="6"/>
                    </a:lnTo>
                    <a:lnTo>
                      <a:pt x="11" y="7"/>
                    </a:lnTo>
                    <a:lnTo>
                      <a:pt x="7" y="8"/>
                    </a:lnTo>
                    <a:lnTo>
                      <a:pt x="5" y="9"/>
                    </a:lnTo>
                    <a:lnTo>
                      <a:pt x="4" y="9"/>
                    </a:lnTo>
                    <a:lnTo>
                      <a:pt x="0" y="11"/>
                    </a:lnTo>
                    <a:lnTo>
                      <a:pt x="4" y="13"/>
                    </a:lnTo>
                    <a:lnTo>
                      <a:pt x="8" y="12"/>
                    </a:lnTo>
                    <a:lnTo>
                      <a:pt x="12" y="11"/>
                    </a:lnTo>
                    <a:lnTo>
                      <a:pt x="16" y="10"/>
                    </a:lnTo>
                    <a:lnTo>
                      <a:pt x="21" y="8"/>
                    </a:lnTo>
                    <a:lnTo>
                      <a:pt x="25" y="6"/>
                    </a:lnTo>
                    <a:lnTo>
                      <a:pt x="29" y="5"/>
                    </a:lnTo>
                    <a:lnTo>
                      <a:pt x="31" y="3"/>
                    </a:lnTo>
                    <a:lnTo>
                      <a:pt x="2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7" name="Freeform 180">
                <a:extLst>
                  <a:ext uri="{FF2B5EF4-FFF2-40B4-BE49-F238E27FC236}">
                    <a16:creationId xmlns:a16="http://schemas.microsoft.com/office/drawing/2014/main" id="{63DAABC4-CC5A-4615-9DF9-D6C7D7D120F0}"/>
                  </a:ext>
                </a:extLst>
              </p:cNvPr>
              <p:cNvSpPr>
                <a:spLocks/>
              </p:cNvSpPr>
              <p:nvPr/>
            </p:nvSpPr>
            <p:spPr bwMode="auto">
              <a:xfrm>
                <a:off x="951" y="734"/>
                <a:ext cx="19" cy="25"/>
              </a:xfrm>
              <a:custGeom>
                <a:avLst/>
                <a:gdLst>
                  <a:gd name="T0" fmla="*/ 16 w 19"/>
                  <a:gd name="T1" fmla="*/ 25 h 25"/>
                  <a:gd name="T2" fmla="*/ 16 w 19"/>
                  <a:gd name="T3" fmla="*/ 25 h 25"/>
                  <a:gd name="T4" fmla="*/ 16 w 19"/>
                  <a:gd name="T5" fmla="*/ 19 h 25"/>
                  <a:gd name="T6" fmla="*/ 18 w 19"/>
                  <a:gd name="T7" fmla="*/ 13 h 25"/>
                  <a:gd name="T8" fmla="*/ 19 w 19"/>
                  <a:gd name="T9" fmla="*/ 8 h 25"/>
                  <a:gd name="T10" fmla="*/ 19 w 19"/>
                  <a:gd name="T11" fmla="*/ 4 h 25"/>
                  <a:gd name="T12" fmla="*/ 18 w 19"/>
                  <a:gd name="T13" fmla="*/ 2 h 25"/>
                  <a:gd name="T14" fmla="*/ 16 w 19"/>
                  <a:gd name="T15" fmla="*/ 0 h 25"/>
                  <a:gd name="T16" fmla="*/ 14 w 19"/>
                  <a:gd name="T17" fmla="*/ 0 h 25"/>
                  <a:gd name="T18" fmla="*/ 12 w 19"/>
                  <a:gd name="T19" fmla="*/ 0 h 25"/>
                  <a:gd name="T20" fmla="*/ 6 w 19"/>
                  <a:gd name="T21" fmla="*/ 3 h 25"/>
                  <a:gd name="T22" fmla="*/ 0 w 19"/>
                  <a:gd name="T23" fmla="*/ 7 h 25"/>
                  <a:gd name="T24" fmla="*/ 3 w 19"/>
                  <a:gd name="T25" fmla="*/ 10 h 25"/>
                  <a:gd name="T26" fmla="*/ 10 w 19"/>
                  <a:gd name="T27" fmla="*/ 6 h 25"/>
                  <a:gd name="T28" fmla="*/ 13 w 19"/>
                  <a:gd name="T29" fmla="*/ 4 h 25"/>
                  <a:gd name="T30" fmla="*/ 14 w 19"/>
                  <a:gd name="T31" fmla="*/ 4 h 25"/>
                  <a:gd name="T32" fmla="*/ 13 w 19"/>
                  <a:gd name="T33" fmla="*/ 4 h 25"/>
                  <a:gd name="T34" fmla="*/ 13 w 19"/>
                  <a:gd name="T35" fmla="*/ 4 h 25"/>
                  <a:gd name="T36" fmla="*/ 13 w 19"/>
                  <a:gd name="T37" fmla="*/ 4 h 25"/>
                  <a:gd name="T38" fmla="*/ 13 w 19"/>
                  <a:gd name="T39" fmla="*/ 7 h 25"/>
                  <a:gd name="T40" fmla="*/ 13 w 19"/>
                  <a:gd name="T41" fmla="*/ 12 h 25"/>
                  <a:gd name="T42" fmla="*/ 12 w 19"/>
                  <a:gd name="T43" fmla="*/ 18 h 25"/>
                  <a:gd name="T44" fmla="*/ 12 w 19"/>
                  <a:gd name="T45" fmla="*/ 25 h 25"/>
                  <a:gd name="T46" fmla="*/ 12 w 19"/>
                  <a:gd name="T47" fmla="*/ 25 h 25"/>
                  <a:gd name="T48" fmla="*/ 16 w 19"/>
                  <a:gd name="T49" fmla="*/ 25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5"/>
                  <a:gd name="T77" fmla="*/ 19 w 19"/>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5">
                    <a:moveTo>
                      <a:pt x="16" y="25"/>
                    </a:moveTo>
                    <a:lnTo>
                      <a:pt x="16" y="25"/>
                    </a:lnTo>
                    <a:lnTo>
                      <a:pt x="16" y="19"/>
                    </a:lnTo>
                    <a:lnTo>
                      <a:pt x="18" y="13"/>
                    </a:lnTo>
                    <a:lnTo>
                      <a:pt x="19" y="8"/>
                    </a:lnTo>
                    <a:lnTo>
                      <a:pt x="19" y="4"/>
                    </a:lnTo>
                    <a:lnTo>
                      <a:pt x="18" y="2"/>
                    </a:lnTo>
                    <a:lnTo>
                      <a:pt x="16" y="0"/>
                    </a:lnTo>
                    <a:lnTo>
                      <a:pt x="14" y="0"/>
                    </a:lnTo>
                    <a:lnTo>
                      <a:pt x="12" y="0"/>
                    </a:lnTo>
                    <a:lnTo>
                      <a:pt x="6" y="3"/>
                    </a:lnTo>
                    <a:lnTo>
                      <a:pt x="0" y="7"/>
                    </a:lnTo>
                    <a:lnTo>
                      <a:pt x="3" y="10"/>
                    </a:lnTo>
                    <a:lnTo>
                      <a:pt x="10" y="6"/>
                    </a:lnTo>
                    <a:lnTo>
                      <a:pt x="13" y="4"/>
                    </a:lnTo>
                    <a:lnTo>
                      <a:pt x="14" y="4"/>
                    </a:lnTo>
                    <a:lnTo>
                      <a:pt x="13" y="4"/>
                    </a:lnTo>
                    <a:lnTo>
                      <a:pt x="13" y="7"/>
                    </a:lnTo>
                    <a:lnTo>
                      <a:pt x="13" y="12"/>
                    </a:lnTo>
                    <a:lnTo>
                      <a:pt x="12" y="18"/>
                    </a:lnTo>
                    <a:lnTo>
                      <a:pt x="12" y="25"/>
                    </a:lnTo>
                    <a:lnTo>
                      <a:pt x="1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8" name="Freeform 181">
                <a:extLst>
                  <a:ext uri="{FF2B5EF4-FFF2-40B4-BE49-F238E27FC236}">
                    <a16:creationId xmlns:a16="http://schemas.microsoft.com/office/drawing/2014/main" id="{670B85FD-188B-464A-AFD2-3145BB419F6E}"/>
                  </a:ext>
                </a:extLst>
              </p:cNvPr>
              <p:cNvSpPr>
                <a:spLocks/>
              </p:cNvSpPr>
              <p:nvPr/>
            </p:nvSpPr>
            <p:spPr bwMode="auto">
              <a:xfrm>
                <a:off x="963" y="759"/>
                <a:ext cx="7" cy="34"/>
              </a:xfrm>
              <a:custGeom>
                <a:avLst/>
                <a:gdLst>
                  <a:gd name="T0" fmla="*/ 7 w 7"/>
                  <a:gd name="T1" fmla="*/ 34 h 34"/>
                  <a:gd name="T2" fmla="*/ 7 w 7"/>
                  <a:gd name="T3" fmla="*/ 34 h 34"/>
                  <a:gd name="T4" fmla="*/ 7 w 7"/>
                  <a:gd name="T5" fmla="*/ 33 h 34"/>
                  <a:gd name="T6" fmla="*/ 7 w 7"/>
                  <a:gd name="T7" fmla="*/ 29 h 34"/>
                  <a:gd name="T8" fmla="*/ 6 w 7"/>
                  <a:gd name="T9" fmla="*/ 24 h 34"/>
                  <a:gd name="T10" fmla="*/ 6 w 7"/>
                  <a:gd name="T11" fmla="*/ 18 h 34"/>
                  <a:gd name="T12" fmla="*/ 6 w 7"/>
                  <a:gd name="T13" fmla="*/ 13 h 34"/>
                  <a:gd name="T14" fmla="*/ 4 w 7"/>
                  <a:gd name="T15" fmla="*/ 8 h 34"/>
                  <a:gd name="T16" fmla="*/ 4 w 7"/>
                  <a:gd name="T17" fmla="*/ 2 h 34"/>
                  <a:gd name="T18" fmla="*/ 4 w 7"/>
                  <a:gd name="T19" fmla="*/ 0 h 34"/>
                  <a:gd name="T20" fmla="*/ 0 w 7"/>
                  <a:gd name="T21" fmla="*/ 0 h 34"/>
                  <a:gd name="T22" fmla="*/ 0 w 7"/>
                  <a:gd name="T23" fmla="*/ 3 h 34"/>
                  <a:gd name="T24" fmla="*/ 0 w 7"/>
                  <a:gd name="T25" fmla="*/ 8 h 34"/>
                  <a:gd name="T26" fmla="*/ 0 w 7"/>
                  <a:gd name="T27" fmla="*/ 13 h 34"/>
                  <a:gd name="T28" fmla="*/ 1 w 7"/>
                  <a:gd name="T29" fmla="*/ 19 h 34"/>
                  <a:gd name="T30" fmla="*/ 1 w 7"/>
                  <a:gd name="T31" fmla="*/ 24 h 34"/>
                  <a:gd name="T32" fmla="*/ 1 w 7"/>
                  <a:gd name="T33" fmla="*/ 29 h 34"/>
                  <a:gd name="T34" fmla="*/ 2 w 7"/>
                  <a:gd name="T35" fmla="*/ 33 h 34"/>
                  <a:gd name="T36" fmla="*/ 2 w 7"/>
                  <a:gd name="T37" fmla="*/ 34 h 34"/>
                  <a:gd name="T38" fmla="*/ 2 w 7"/>
                  <a:gd name="T39" fmla="*/ 34 h 34"/>
                  <a:gd name="T40" fmla="*/ 7 w 7"/>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4"/>
                  <a:gd name="T65" fmla="*/ 7 w 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4">
                    <a:moveTo>
                      <a:pt x="7" y="34"/>
                    </a:moveTo>
                    <a:lnTo>
                      <a:pt x="7" y="34"/>
                    </a:lnTo>
                    <a:lnTo>
                      <a:pt x="7" y="33"/>
                    </a:lnTo>
                    <a:lnTo>
                      <a:pt x="7" y="29"/>
                    </a:lnTo>
                    <a:lnTo>
                      <a:pt x="6" y="24"/>
                    </a:lnTo>
                    <a:lnTo>
                      <a:pt x="6" y="18"/>
                    </a:lnTo>
                    <a:lnTo>
                      <a:pt x="6" y="13"/>
                    </a:lnTo>
                    <a:lnTo>
                      <a:pt x="4" y="8"/>
                    </a:lnTo>
                    <a:lnTo>
                      <a:pt x="4" y="2"/>
                    </a:lnTo>
                    <a:lnTo>
                      <a:pt x="4" y="0"/>
                    </a:lnTo>
                    <a:lnTo>
                      <a:pt x="0" y="0"/>
                    </a:lnTo>
                    <a:lnTo>
                      <a:pt x="0" y="3"/>
                    </a:lnTo>
                    <a:lnTo>
                      <a:pt x="0" y="8"/>
                    </a:lnTo>
                    <a:lnTo>
                      <a:pt x="0" y="13"/>
                    </a:lnTo>
                    <a:lnTo>
                      <a:pt x="1" y="19"/>
                    </a:lnTo>
                    <a:lnTo>
                      <a:pt x="1" y="24"/>
                    </a:lnTo>
                    <a:lnTo>
                      <a:pt x="1" y="29"/>
                    </a:lnTo>
                    <a:lnTo>
                      <a:pt x="2" y="33"/>
                    </a:lnTo>
                    <a:lnTo>
                      <a:pt x="2" y="34"/>
                    </a:lnTo>
                    <a:lnTo>
                      <a:pt x="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29" name="Freeform 182">
                <a:extLst>
                  <a:ext uri="{FF2B5EF4-FFF2-40B4-BE49-F238E27FC236}">
                    <a16:creationId xmlns:a16="http://schemas.microsoft.com/office/drawing/2014/main" id="{1D771A13-4ED0-4845-8AA5-FF0CB734D429}"/>
                  </a:ext>
                </a:extLst>
              </p:cNvPr>
              <p:cNvSpPr>
                <a:spLocks/>
              </p:cNvSpPr>
              <p:nvPr/>
            </p:nvSpPr>
            <p:spPr bwMode="auto">
              <a:xfrm>
                <a:off x="964" y="793"/>
                <a:ext cx="6" cy="66"/>
              </a:xfrm>
              <a:custGeom>
                <a:avLst/>
                <a:gdLst>
                  <a:gd name="T0" fmla="*/ 1 w 6"/>
                  <a:gd name="T1" fmla="*/ 64 h 66"/>
                  <a:gd name="T2" fmla="*/ 6 w 6"/>
                  <a:gd name="T3" fmla="*/ 65 h 66"/>
                  <a:gd name="T4" fmla="*/ 5 w 6"/>
                  <a:gd name="T5" fmla="*/ 55 h 66"/>
                  <a:gd name="T6" fmla="*/ 5 w 6"/>
                  <a:gd name="T7" fmla="*/ 46 h 66"/>
                  <a:gd name="T8" fmla="*/ 5 w 6"/>
                  <a:gd name="T9" fmla="*/ 37 h 66"/>
                  <a:gd name="T10" fmla="*/ 5 w 6"/>
                  <a:gd name="T11" fmla="*/ 29 h 66"/>
                  <a:gd name="T12" fmla="*/ 5 w 6"/>
                  <a:gd name="T13" fmla="*/ 20 h 66"/>
                  <a:gd name="T14" fmla="*/ 6 w 6"/>
                  <a:gd name="T15" fmla="*/ 13 h 66"/>
                  <a:gd name="T16" fmla="*/ 6 w 6"/>
                  <a:gd name="T17" fmla="*/ 6 h 66"/>
                  <a:gd name="T18" fmla="*/ 6 w 6"/>
                  <a:gd name="T19" fmla="*/ 0 h 66"/>
                  <a:gd name="T20" fmla="*/ 1 w 6"/>
                  <a:gd name="T21" fmla="*/ 0 h 66"/>
                  <a:gd name="T22" fmla="*/ 1 w 6"/>
                  <a:gd name="T23" fmla="*/ 6 h 66"/>
                  <a:gd name="T24" fmla="*/ 0 w 6"/>
                  <a:gd name="T25" fmla="*/ 13 h 66"/>
                  <a:gd name="T26" fmla="*/ 0 w 6"/>
                  <a:gd name="T27" fmla="*/ 20 h 66"/>
                  <a:gd name="T28" fmla="*/ 0 w 6"/>
                  <a:gd name="T29" fmla="*/ 29 h 66"/>
                  <a:gd name="T30" fmla="*/ 0 w 6"/>
                  <a:gd name="T31" fmla="*/ 37 h 66"/>
                  <a:gd name="T32" fmla="*/ 0 w 6"/>
                  <a:gd name="T33" fmla="*/ 46 h 66"/>
                  <a:gd name="T34" fmla="*/ 0 w 6"/>
                  <a:gd name="T35" fmla="*/ 55 h 66"/>
                  <a:gd name="T36" fmla="*/ 1 w 6"/>
                  <a:gd name="T37" fmla="*/ 65 h 66"/>
                  <a:gd name="T38" fmla="*/ 5 w 6"/>
                  <a:gd name="T39" fmla="*/ 66 h 66"/>
                  <a:gd name="T40" fmla="*/ 1 w 6"/>
                  <a:gd name="T41" fmla="*/ 64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66"/>
                  <a:gd name="T65" fmla="*/ 6 w 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66">
                    <a:moveTo>
                      <a:pt x="1" y="64"/>
                    </a:moveTo>
                    <a:lnTo>
                      <a:pt x="6" y="65"/>
                    </a:lnTo>
                    <a:lnTo>
                      <a:pt x="5" y="55"/>
                    </a:lnTo>
                    <a:lnTo>
                      <a:pt x="5" y="46"/>
                    </a:lnTo>
                    <a:lnTo>
                      <a:pt x="5" y="37"/>
                    </a:lnTo>
                    <a:lnTo>
                      <a:pt x="5" y="29"/>
                    </a:lnTo>
                    <a:lnTo>
                      <a:pt x="5" y="20"/>
                    </a:lnTo>
                    <a:lnTo>
                      <a:pt x="6" y="13"/>
                    </a:lnTo>
                    <a:lnTo>
                      <a:pt x="6" y="6"/>
                    </a:lnTo>
                    <a:lnTo>
                      <a:pt x="6" y="0"/>
                    </a:lnTo>
                    <a:lnTo>
                      <a:pt x="1" y="0"/>
                    </a:lnTo>
                    <a:lnTo>
                      <a:pt x="1" y="6"/>
                    </a:lnTo>
                    <a:lnTo>
                      <a:pt x="0" y="13"/>
                    </a:lnTo>
                    <a:lnTo>
                      <a:pt x="0" y="20"/>
                    </a:lnTo>
                    <a:lnTo>
                      <a:pt x="0" y="29"/>
                    </a:lnTo>
                    <a:lnTo>
                      <a:pt x="0" y="37"/>
                    </a:lnTo>
                    <a:lnTo>
                      <a:pt x="0" y="46"/>
                    </a:lnTo>
                    <a:lnTo>
                      <a:pt x="0" y="55"/>
                    </a:lnTo>
                    <a:lnTo>
                      <a:pt x="1" y="65"/>
                    </a:lnTo>
                    <a:lnTo>
                      <a:pt x="5" y="66"/>
                    </a:lnTo>
                    <a:lnTo>
                      <a:pt x="1"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0" name="Freeform 183">
                <a:extLst>
                  <a:ext uri="{FF2B5EF4-FFF2-40B4-BE49-F238E27FC236}">
                    <a16:creationId xmlns:a16="http://schemas.microsoft.com/office/drawing/2014/main" id="{2167166E-8043-47FD-AE2B-F0C30B1650DF}"/>
                  </a:ext>
                </a:extLst>
              </p:cNvPr>
              <p:cNvSpPr>
                <a:spLocks/>
              </p:cNvSpPr>
              <p:nvPr/>
            </p:nvSpPr>
            <p:spPr bwMode="auto">
              <a:xfrm>
                <a:off x="965" y="834"/>
                <a:ext cx="50" cy="25"/>
              </a:xfrm>
              <a:custGeom>
                <a:avLst/>
                <a:gdLst>
                  <a:gd name="T0" fmla="*/ 50 w 50"/>
                  <a:gd name="T1" fmla="*/ 20 h 25"/>
                  <a:gd name="T2" fmla="*/ 48 w 50"/>
                  <a:gd name="T3" fmla="*/ 13 h 25"/>
                  <a:gd name="T4" fmla="*/ 45 w 50"/>
                  <a:gd name="T5" fmla="*/ 8 h 25"/>
                  <a:gd name="T6" fmla="*/ 42 w 50"/>
                  <a:gd name="T7" fmla="*/ 5 h 25"/>
                  <a:gd name="T8" fmla="*/ 39 w 50"/>
                  <a:gd name="T9" fmla="*/ 2 h 25"/>
                  <a:gd name="T10" fmla="*/ 35 w 50"/>
                  <a:gd name="T11" fmla="*/ 1 h 25"/>
                  <a:gd name="T12" fmla="*/ 32 w 50"/>
                  <a:gd name="T13" fmla="*/ 0 h 25"/>
                  <a:gd name="T14" fmla="*/ 27 w 50"/>
                  <a:gd name="T15" fmla="*/ 1 h 25"/>
                  <a:gd name="T16" fmla="*/ 24 w 50"/>
                  <a:gd name="T17" fmla="*/ 2 h 25"/>
                  <a:gd name="T18" fmla="*/ 17 w 50"/>
                  <a:gd name="T19" fmla="*/ 6 h 25"/>
                  <a:gd name="T20" fmla="*/ 10 w 50"/>
                  <a:gd name="T21" fmla="*/ 12 h 25"/>
                  <a:gd name="T22" fmla="*/ 5 w 50"/>
                  <a:gd name="T23" fmla="*/ 18 h 25"/>
                  <a:gd name="T24" fmla="*/ 0 w 50"/>
                  <a:gd name="T25" fmla="*/ 23 h 25"/>
                  <a:gd name="T26" fmla="*/ 4 w 50"/>
                  <a:gd name="T27" fmla="*/ 25 h 25"/>
                  <a:gd name="T28" fmla="*/ 8 w 50"/>
                  <a:gd name="T29" fmla="*/ 20 h 25"/>
                  <a:gd name="T30" fmla="*/ 14 w 50"/>
                  <a:gd name="T31" fmla="*/ 15 h 25"/>
                  <a:gd name="T32" fmla="*/ 19 w 50"/>
                  <a:gd name="T33" fmla="*/ 10 h 25"/>
                  <a:gd name="T34" fmla="*/ 26 w 50"/>
                  <a:gd name="T35" fmla="*/ 6 h 25"/>
                  <a:gd name="T36" fmla="*/ 28 w 50"/>
                  <a:gd name="T37" fmla="*/ 5 h 25"/>
                  <a:gd name="T38" fmla="*/ 32 w 50"/>
                  <a:gd name="T39" fmla="*/ 4 h 25"/>
                  <a:gd name="T40" fmla="*/ 34 w 50"/>
                  <a:gd name="T41" fmla="*/ 5 h 25"/>
                  <a:gd name="T42" fmla="*/ 36 w 50"/>
                  <a:gd name="T43" fmla="*/ 6 h 25"/>
                  <a:gd name="T44" fmla="*/ 39 w 50"/>
                  <a:gd name="T45" fmla="*/ 7 h 25"/>
                  <a:gd name="T46" fmla="*/ 41 w 50"/>
                  <a:gd name="T47" fmla="*/ 10 h 25"/>
                  <a:gd name="T48" fmla="*/ 43 w 50"/>
                  <a:gd name="T49" fmla="*/ 15 h 25"/>
                  <a:gd name="T50" fmla="*/ 45 w 50"/>
                  <a:gd name="T51" fmla="*/ 21 h 25"/>
                  <a:gd name="T52" fmla="*/ 50 w 50"/>
                  <a:gd name="T53" fmla="*/ 20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25"/>
                  <a:gd name="T83" fmla="*/ 50 w 50"/>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25">
                    <a:moveTo>
                      <a:pt x="50" y="20"/>
                    </a:moveTo>
                    <a:lnTo>
                      <a:pt x="48" y="13"/>
                    </a:lnTo>
                    <a:lnTo>
                      <a:pt x="45" y="8"/>
                    </a:lnTo>
                    <a:lnTo>
                      <a:pt x="42" y="5"/>
                    </a:lnTo>
                    <a:lnTo>
                      <a:pt x="39" y="2"/>
                    </a:lnTo>
                    <a:lnTo>
                      <a:pt x="35" y="1"/>
                    </a:lnTo>
                    <a:lnTo>
                      <a:pt x="32" y="0"/>
                    </a:lnTo>
                    <a:lnTo>
                      <a:pt x="27" y="1"/>
                    </a:lnTo>
                    <a:lnTo>
                      <a:pt x="24" y="2"/>
                    </a:lnTo>
                    <a:lnTo>
                      <a:pt x="17" y="6"/>
                    </a:lnTo>
                    <a:lnTo>
                      <a:pt x="10" y="12"/>
                    </a:lnTo>
                    <a:lnTo>
                      <a:pt x="5" y="18"/>
                    </a:lnTo>
                    <a:lnTo>
                      <a:pt x="0" y="23"/>
                    </a:lnTo>
                    <a:lnTo>
                      <a:pt x="4" y="25"/>
                    </a:lnTo>
                    <a:lnTo>
                      <a:pt x="8" y="20"/>
                    </a:lnTo>
                    <a:lnTo>
                      <a:pt x="14" y="15"/>
                    </a:lnTo>
                    <a:lnTo>
                      <a:pt x="19" y="10"/>
                    </a:lnTo>
                    <a:lnTo>
                      <a:pt x="26" y="6"/>
                    </a:lnTo>
                    <a:lnTo>
                      <a:pt x="28" y="5"/>
                    </a:lnTo>
                    <a:lnTo>
                      <a:pt x="32" y="4"/>
                    </a:lnTo>
                    <a:lnTo>
                      <a:pt x="34" y="5"/>
                    </a:lnTo>
                    <a:lnTo>
                      <a:pt x="36" y="6"/>
                    </a:lnTo>
                    <a:lnTo>
                      <a:pt x="39" y="7"/>
                    </a:lnTo>
                    <a:lnTo>
                      <a:pt x="41" y="10"/>
                    </a:lnTo>
                    <a:lnTo>
                      <a:pt x="43" y="15"/>
                    </a:lnTo>
                    <a:lnTo>
                      <a:pt x="45" y="21"/>
                    </a:lnTo>
                    <a:lnTo>
                      <a:pt x="5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1" name="Freeform 184">
                <a:extLst>
                  <a:ext uri="{FF2B5EF4-FFF2-40B4-BE49-F238E27FC236}">
                    <a16:creationId xmlns:a16="http://schemas.microsoft.com/office/drawing/2014/main" id="{41B0921B-0B3F-4F0D-B1A9-43AC4B3C24B9}"/>
                  </a:ext>
                </a:extLst>
              </p:cNvPr>
              <p:cNvSpPr>
                <a:spLocks/>
              </p:cNvSpPr>
              <p:nvPr/>
            </p:nvSpPr>
            <p:spPr bwMode="auto">
              <a:xfrm>
                <a:off x="833" y="1019"/>
                <a:ext cx="127" cy="82"/>
              </a:xfrm>
              <a:custGeom>
                <a:avLst/>
                <a:gdLst>
                  <a:gd name="T0" fmla="*/ 127 w 127"/>
                  <a:gd name="T1" fmla="*/ 0 h 82"/>
                  <a:gd name="T2" fmla="*/ 124 w 127"/>
                  <a:gd name="T3" fmla="*/ 2 h 82"/>
                  <a:gd name="T4" fmla="*/ 121 w 127"/>
                  <a:gd name="T5" fmla="*/ 6 h 82"/>
                  <a:gd name="T6" fmla="*/ 118 w 127"/>
                  <a:gd name="T7" fmla="*/ 10 h 82"/>
                  <a:gd name="T8" fmla="*/ 113 w 127"/>
                  <a:gd name="T9" fmla="*/ 15 h 82"/>
                  <a:gd name="T10" fmla="*/ 109 w 127"/>
                  <a:gd name="T11" fmla="*/ 20 h 82"/>
                  <a:gd name="T12" fmla="*/ 104 w 127"/>
                  <a:gd name="T13" fmla="*/ 25 h 82"/>
                  <a:gd name="T14" fmla="*/ 102 w 127"/>
                  <a:gd name="T15" fmla="*/ 29 h 82"/>
                  <a:gd name="T16" fmla="*/ 99 w 127"/>
                  <a:gd name="T17" fmla="*/ 32 h 82"/>
                  <a:gd name="T18" fmla="*/ 95 w 127"/>
                  <a:gd name="T19" fmla="*/ 37 h 82"/>
                  <a:gd name="T20" fmla="*/ 89 w 127"/>
                  <a:gd name="T21" fmla="*/ 42 h 82"/>
                  <a:gd name="T22" fmla="*/ 85 w 127"/>
                  <a:gd name="T23" fmla="*/ 46 h 82"/>
                  <a:gd name="T24" fmla="*/ 80 w 127"/>
                  <a:gd name="T25" fmla="*/ 50 h 82"/>
                  <a:gd name="T26" fmla="*/ 76 w 127"/>
                  <a:gd name="T27" fmla="*/ 53 h 82"/>
                  <a:gd name="T28" fmla="*/ 71 w 127"/>
                  <a:gd name="T29" fmla="*/ 57 h 82"/>
                  <a:gd name="T30" fmla="*/ 66 w 127"/>
                  <a:gd name="T31" fmla="*/ 61 h 82"/>
                  <a:gd name="T32" fmla="*/ 60 w 127"/>
                  <a:gd name="T33" fmla="*/ 66 h 82"/>
                  <a:gd name="T34" fmla="*/ 55 w 127"/>
                  <a:gd name="T35" fmla="*/ 70 h 82"/>
                  <a:gd name="T36" fmla="*/ 51 w 127"/>
                  <a:gd name="T37" fmla="*/ 73 h 82"/>
                  <a:gd name="T38" fmla="*/ 46 w 127"/>
                  <a:gd name="T39" fmla="*/ 76 h 82"/>
                  <a:gd name="T40" fmla="*/ 41 w 127"/>
                  <a:gd name="T41" fmla="*/ 79 h 82"/>
                  <a:gd name="T42" fmla="*/ 34 w 127"/>
                  <a:gd name="T43" fmla="*/ 81 h 82"/>
                  <a:gd name="T44" fmla="*/ 25 w 127"/>
                  <a:gd name="T45" fmla="*/ 82 h 82"/>
                  <a:gd name="T46" fmla="*/ 15 w 127"/>
                  <a:gd name="T47" fmla="*/ 82 h 82"/>
                  <a:gd name="T48" fmla="*/ 0 w 127"/>
                  <a:gd name="T49" fmla="*/ 82 h 82"/>
                  <a:gd name="T50" fmla="*/ 127 w 12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82"/>
                  <a:gd name="T80" fmla="*/ 127 w 12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82">
                    <a:moveTo>
                      <a:pt x="127" y="0"/>
                    </a:moveTo>
                    <a:lnTo>
                      <a:pt x="124" y="2"/>
                    </a:lnTo>
                    <a:lnTo>
                      <a:pt x="121" y="6"/>
                    </a:lnTo>
                    <a:lnTo>
                      <a:pt x="118" y="10"/>
                    </a:lnTo>
                    <a:lnTo>
                      <a:pt x="113" y="15"/>
                    </a:lnTo>
                    <a:lnTo>
                      <a:pt x="109" y="20"/>
                    </a:lnTo>
                    <a:lnTo>
                      <a:pt x="104" y="25"/>
                    </a:lnTo>
                    <a:lnTo>
                      <a:pt x="102" y="29"/>
                    </a:lnTo>
                    <a:lnTo>
                      <a:pt x="99" y="32"/>
                    </a:lnTo>
                    <a:lnTo>
                      <a:pt x="95" y="37"/>
                    </a:lnTo>
                    <a:lnTo>
                      <a:pt x="89" y="42"/>
                    </a:lnTo>
                    <a:lnTo>
                      <a:pt x="85" y="46"/>
                    </a:lnTo>
                    <a:lnTo>
                      <a:pt x="80" y="50"/>
                    </a:lnTo>
                    <a:lnTo>
                      <a:pt x="76" y="53"/>
                    </a:lnTo>
                    <a:lnTo>
                      <a:pt x="71" y="57"/>
                    </a:lnTo>
                    <a:lnTo>
                      <a:pt x="66" y="61"/>
                    </a:lnTo>
                    <a:lnTo>
                      <a:pt x="60" y="66"/>
                    </a:lnTo>
                    <a:lnTo>
                      <a:pt x="55" y="70"/>
                    </a:lnTo>
                    <a:lnTo>
                      <a:pt x="51" y="73"/>
                    </a:lnTo>
                    <a:lnTo>
                      <a:pt x="46" y="76"/>
                    </a:lnTo>
                    <a:lnTo>
                      <a:pt x="41" y="79"/>
                    </a:lnTo>
                    <a:lnTo>
                      <a:pt x="34" y="81"/>
                    </a:lnTo>
                    <a:lnTo>
                      <a:pt x="25" y="82"/>
                    </a:lnTo>
                    <a:lnTo>
                      <a:pt x="15" y="82"/>
                    </a:lnTo>
                    <a:lnTo>
                      <a:pt x="0" y="82"/>
                    </a:lnTo>
                    <a:lnTo>
                      <a:pt x="12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2" name="Freeform 185">
                <a:extLst>
                  <a:ext uri="{FF2B5EF4-FFF2-40B4-BE49-F238E27FC236}">
                    <a16:creationId xmlns:a16="http://schemas.microsoft.com/office/drawing/2014/main" id="{B859EF99-308E-4685-AD5C-767A3EC46734}"/>
                  </a:ext>
                </a:extLst>
              </p:cNvPr>
              <p:cNvSpPr>
                <a:spLocks/>
              </p:cNvSpPr>
              <p:nvPr/>
            </p:nvSpPr>
            <p:spPr bwMode="auto">
              <a:xfrm>
                <a:off x="930" y="1018"/>
                <a:ext cx="31" cy="34"/>
              </a:xfrm>
              <a:custGeom>
                <a:avLst/>
                <a:gdLst>
                  <a:gd name="T0" fmla="*/ 5 w 31"/>
                  <a:gd name="T1" fmla="*/ 34 h 34"/>
                  <a:gd name="T2" fmla="*/ 5 w 31"/>
                  <a:gd name="T3" fmla="*/ 34 h 34"/>
                  <a:gd name="T4" fmla="*/ 6 w 31"/>
                  <a:gd name="T5" fmla="*/ 31 h 34"/>
                  <a:gd name="T6" fmla="*/ 9 w 31"/>
                  <a:gd name="T7" fmla="*/ 28 h 34"/>
                  <a:gd name="T8" fmla="*/ 14 w 31"/>
                  <a:gd name="T9" fmla="*/ 22 h 34"/>
                  <a:gd name="T10" fmla="*/ 17 w 31"/>
                  <a:gd name="T11" fmla="*/ 17 h 34"/>
                  <a:gd name="T12" fmla="*/ 22 w 31"/>
                  <a:gd name="T13" fmla="*/ 12 h 34"/>
                  <a:gd name="T14" fmla="*/ 26 w 31"/>
                  <a:gd name="T15" fmla="*/ 8 h 34"/>
                  <a:gd name="T16" fmla="*/ 30 w 31"/>
                  <a:gd name="T17" fmla="*/ 4 h 34"/>
                  <a:gd name="T18" fmla="*/ 31 w 31"/>
                  <a:gd name="T19" fmla="*/ 2 h 34"/>
                  <a:gd name="T20" fmla="*/ 27 w 31"/>
                  <a:gd name="T21" fmla="*/ 0 h 34"/>
                  <a:gd name="T22" fmla="*/ 25 w 31"/>
                  <a:gd name="T23" fmla="*/ 2 h 34"/>
                  <a:gd name="T24" fmla="*/ 23 w 31"/>
                  <a:gd name="T25" fmla="*/ 5 h 34"/>
                  <a:gd name="T26" fmla="*/ 18 w 31"/>
                  <a:gd name="T27" fmla="*/ 10 h 34"/>
                  <a:gd name="T28" fmla="*/ 14 w 31"/>
                  <a:gd name="T29" fmla="*/ 15 h 34"/>
                  <a:gd name="T30" fmla="*/ 9 w 31"/>
                  <a:gd name="T31" fmla="*/ 20 h 34"/>
                  <a:gd name="T32" fmla="*/ 6 w 31"/>
                  <a:gd name="T33" fmla="*/ 25 h 34"/>
                  <a:gd name="T34" fmla="*/ 2 w 31"/>
                  <a:gd name="T35" fmla="*/ 29 h 34"/>
                  <a:gd name="T36" fmla="*/ 0 w 31"/>
                  <a:gd name="T37" fmla="*/ 32 h 34"/>
                  <a:gd name="T38" fmla="*/ 0 w 31"/>
                  <a:gd name="T39" fmla="*/ 32 h 34"/>
                  <a:gd name="T40" fmla="*/ 5 w 31"/>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4"/>
                  <a:gd name="T65" fmla="*/ 31 w 31"/>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4">
                    <a:moveTo>
                      <a:pt x="5" y="34"/>
                    </a:moveTo>
                    <a:lnTo>
                      <a:pt x="5" y="34"/>
                    </a:lnTo>
                    <a:lnTo>
                      <a:pt x="6" y="31"/>
                    </a:lnTo>
                    <a:lnTo>
                      <a:pt x="9" y="28"/>
                    </a:lnTo>
                    <a:lnTo>
                      <a:pt x="14" y="22"/>
                    </a:lnTo>
                    <a:lnTo>
                      <a:pt x="17" y="17"/>
                    </a:lnTo>
                    <a:lnTo>
                      <a:pt x="22" y="12"/>
                    </a:lnTo>
                    <a:lnTo>
                      <a:pt x="26" y="8"/>
                    </a:lnTo>
                    <a:lnTo>
                      <a:pt x="30" y="4"/>
                    </a:lnTo>
                    <a:lnTo>
                      <a:pt x="31" y="2"/>
                    </a:lnTo>
                    <a:lnTo>
                      <a:pt x="27" y="0"/>
                    </a:lnTo>
                    <a:lnTo>
                      <a:pt x="25" y="2"/>
                    </a:lnTo>
                    <a:lnTo>
                      <a:pt x="23" y="5"/>
                    </a:lnTo>
                    <a:lnTo>
                      <a:pt x="18" y="10"/>
                    </a:lnTo>
                    <a:lnTo>
                      <a:pt x="14" y="15"/>
                    </a:lnTo>
                    <a:lnTo>
                      <a:pt x="9" y="20"/>
                    </a:lnTo>
                    <a:lnTo>
                      <a:pt x="6" y="25"/>
                    </a:lnTo>
                    <a:lnTo>
                      <a:pt x="2" y="29"/>
                    </a:lnTo>
                    <a:lnTo>
                      <a:pt x="0" y="32"/>
                    </a:lnTo>
                    <a:lnTo>
                      <a:pt x="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3" name="Freeform 186">
                <a:extLst>
                  <a:ext uri="{FF2B5EF4-FFF2-40B4-BE49-F238E27FC236}">
                    <a16:creationId xmlns:a16="http://schemas.microsoft.com/office/drawing/2014/main" id="{625E95B4-35CD-4C6E-A4AD-23427DE6E34C}"/>
                  </a:ext>
                </a:extLst>
              </p:cNvPr>
              <p:cNvSpPr>
                <a:spLocks/>
              </p:cNvSpPr>
              <p:nvPr/>
            </p:nvSpPr>
            <p:spPr bwMode="auto">
              <a:xfrm>
                <a:off x="891" y="1050"/>
                <a:ext cx="44" cy="36"/>
              </a:xfrm>
              <a:custGeom>
                <a:avLst/>
                <a:gdLst>
                  <a:gd name="T0" fmla="*/ 3 w 44"/>
                  <a:gd name="T1" fmla="*/ 36 h 36"/>
                  <a:gd name="T2" fmla="*/ 3 w 44"/>
                  <a:gd name="T3" fmla="*/ 36 h 36"/>
                  <a:gd name="T4" fmla="*/ 9 w 44"/>
                  <a:gd name="T5" fmla="*/ 31 h 36"/>
                  <a:gd name="T6" fmla="*/ 14 w 44"/>
                  <a:gd name="T7" fmla="*/ 27 h 36"/>
                  <a:gd name="T8" fmla="*/ 19 w 44"/>
                  <a:gd name="T9" fmla="*/ 24 h 36"/>
                  <a:gd name="T10" fmla="*/ 23 w 44"/>
                  <a:gd name="T11" fmla="*/ 20 h 36"/>
                  <a:gd name="T12" fmla="*/ 29 w 44"/>
                  <a:gd name="T13" fmla="*/ 17 h 36"/>
                  <a:gd name="T14" fmla="*/ 34 w 44"/>
                  <a:gd name="T15" fmla="*/ 13 h 36"/>
                  <a:gd name="T16" fmla="*/ 38 w 44"/>
                  <a:gd name="T17" fmla="*/ 8 h 36"/>
                  <a:gd name="T18" fmla="*/ 44 w 44"/>
                  <a:gd name="T19" fmla="*/ 2 h 36"/>
                  <a:gd name="T20" fmla="*/ 39 w 44"/>
                  <a:gd name="T21" fmla="*/ 0 h 36"/>
                  <a:gd name="T22" fmla="*/ 35 w 44"/>
                  <a:gd name="T23" fmla="*/ 5 h 36"/>
                  <a:gd name="T24" fmla="*/ 30 w 44"/>
                  <a:gd name="T25" fmla="*/ 10 h 36"/>
                  <a:gd name="T26" fmla="*/ 26 w 44"/>
                  <a:gd name="T27" fmla="*/ 13 h 36"/>
                  <a:gd name="T28" fmla="*/ 21 w 44"/>
                  <a:gd name="T29" fmla="*/ 17 h 36"/>
                  <a:gd name="T30" fmla="*/ 17 w 44"/>
                  <a:gd name="T31" fmla="*/ 20 h 36"/>
                  <a:gd name="T32" fmla="*/ 11 w 44"/>
                  <a:gd name="T33" fmla="*/ 24 h 36"/>
                  <a:gd name="T34" fmla="*/ 6 w 44"/>
                  <a:gd name="T35" fmla="*/ 28 h 36"/>
                  <a:gd name="T36" fmla="*/ 0 w 44"/>
                  <a:gd name="T37" fmla="*/ 33 h 36"/>
                  <a:gd name="T38" fmla="*/ 1 w 44"/>
                  <a:gd name="T39" fmla="*/ 33 h 36"/>
                  <a:gd name="T40" fmla="*/ 3 w 44"/>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6"/>
                  <a:gd name="T65" fmla="*/ 44 w 44"/>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6">
                    <a:moveTo>
                      <a:pt x="3" y="36"/>
                    </a:moveTo>
                    <a:lnTo>
                      <a:pt x="3" y="36"/>
                    </a:lnTo>
                    <a:lnTo>
                      <a:pt x="9" y="31"/>
                    </a:lnTo>
                    <a:lnTo>
                      <a:pt x="14" y="27"/>
                    </a:lnTo>
                    <a:lnTo>
                      <a:pt x="19" y="24"/>
                    </a:lnTo>
                    <a:lnTo>
                      <a:pt x="23" y="20"/>
                    </a:lnTo>
                    <a:lnTo>
                      <a:pt x="29" y="17"/>
                    </a:lnTo>
                    <a:lnTo>
                      <a:pt x="34" y="13"/>
                    </a:lnTo>
                    <a:lnTo>
                      <a:pt x="38" y="8"/>
                    </a:lnTo>
                    <a:lnTo>
                      <a:pt x="44" y="2"/>
                    </a:lnTo>
                    <a:lnTo>
                      <a:pt x="39" y="0"/>
                    </a:lnTo>
                    <a:lnTo>
                      <a:pt x="35" y="5"/>
                    </a:lnTo>
                    <a:lnTo>
                      <a:pt x="30" y="10"/>
                    </a:lnTo>
                    <a:lnTo>
                      <a:pt x="26" y="13"/>
                    </a:lnTo>
                    <a:lnTo>
                      <a:pt x="21" y="17"/>
                    </a:lnTo>
                    <a:lnTo>
                      <a:pt x="17" y="20"/>
                    </a:lnTo>
                    <a:lnTo>
                      <a:pt x="11" y="24"/>
                    </a:lnTo>
                    <a:lnTo>
                      <a:pt x="6" y="28"/>
                    </a:lnTo>
                    <a:lnTo>
                      <a:pt x="0" y="33"/>
                    </a:lnTo>
                    <a:lnTo>
                      <a:pt x="1" y="33"/>
                    </a:lnTo>
                    <a:lnTo>
                      <a:pt x="3"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4" name="Freeform 187">
                <a:extLst>
                  <a:ext uri="{FF2B5EF4-FFF2-40B4-BE49-F238E27FC236}">
                    <a16:creationId xmlns:a16="http://schemas.microsoft.com/office/drawing/2014/main" id="{4D267EBF-E832-426F-AA68-2411438BA71A}"/>
                  </a:ext>
                </a:extLst>
              </p:cNvPr>
              <p:cNvSpPr>
                <a:spLocks/>
              </p:cNvSpPr>
              <p:nvPr/>
            </p:nvSpPr>
            <p:spPr bwMode="auto">
              <a:xfrm>
                <a:off x="833" y="1083"/>
                <a:ext cx="61" cy="20"/>
              </a:xfrm>
              <a:custGeom>
                <a:avLst/>
                <a:gdLst>
                  <a:gd name="T0" fmla="*/ 0 w 61"/>
                  <a:gd name="T1" fmla="*/ 20 h 20"/>
                  <a:gd name="T2" fmla="*/ 15 w 61"/>
                  <a:gd name="T3" fmla="*/ 20 h 20"/>
                  <a:gd name="T4" fmla="*/ 26 w 61"/>
                  <a:gd name="T5" fmla="*/ 20 h 20"/>
                  <a:gd name="T6" fmla="*/ 35 w 61"/>
                  <a:gd name="T7" fmla="*/ 19 h 20"/>
                  <a:gd name="T8" fmla="*/ 42 w 61"/>
                  <a:gd name="T9" fmla="*/ 17 h 20"/>
                  <a:gd name="T10" fmla="*/ 48 w 61"/>
                  <a:gd name="T11" fmla="*/ 13 h 20"/>
                  <a:gd name="T12" fmla="*/ 52 w 61"/>
                  <a:gd name="T13" fmla="*/ 10 h 20"/>
                  <a:gd name="T14" fmla="*/ 57 w 61"/>
                  <a:gd name="T15" fmla="*/ 7 h 20"/>
                  <a:gd name="T16" fmla="*/ 61 w 61"/>
                  <a:gd name="T17" fmla="*/ 3 h 20"/>
                  <a:gd name="T18" fmla="*/ 59 w 61"/>
                  <a:gd name="T19" fmla="*/ 0 h 20"/>
                  <a:gd name="T20" fmla="*/ 54 w 61"/>
                  <a:gd name="T21" fmla="*/ 4 h 20"/>
                  <a:gd name="T22" fmla="*/ 50 w 61"/>
                  <a:gd name="T23" fmla="*/ 7 h 20"/>
                  <a:gd name="T24" fmla="*/ 45 w 61"/>
                  <a:gd name="T25" fmla="*/ 10 h 20"/>
                  <a:gd name="T26" fmla="*/ 40 w 61"/>
                  <a:gd name="T27" fmla="*/ 12 h 20"/>
                  <a:gd name="T28" fmla="*/ 34 w 61"/>
                  <a:gd name="T29" fmla="*/ 15 h 20"/>
                  <a:gd name="T30" fmla="*/ 25 w 61"/>
                  <a:gd name="T31" fmla="*/ 16 h 20"/>
                  <a:gd name="T32" fmla="*/ 15 w 61"/>
                  <a:gd name="T33" fmla="*/ 16 h 20"/>
                  <a:gd name="T34" fmla="*/ 0 w 61"/>
                  <a:gd name="T35" fmla="*/ 16 h 20"/>
                  <a:gd name="T36" fmla="*/ 0 w 61"/>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0"/>
                  <a:gd name="T59" fmla="*/ 61 w 6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0">
                    <a:moveTo>
                      <a:pt x="0" y="20"/>
                    </a:moveTo>
                    <a:lnTo>
                      <a:pt x="15" y="20"/>
                    </a:lnTo>
                    <a:lnTo>
                      <a:pt x="26" y="20"/>
                    </a:lnTo>
                    <a:lnTo>
                      <a:pt x="35" y="19"/>
                    </a:lnTo>
                    <a:lnTo>
                      <a:pt x="42" y="17"/>
                    </a:lnTo>
                    <a:lnTo>
                      <a:pt x="48" y="13"/>
                    </a:lnTo>
                    <a:lnTo>
                      <a:pt x="52" y="10"/>
                    </a:lnTo>
                    <a:lnTo>
                      <a:pt x="57" y="7"/>
                    </a:lnTo>
                    <a:lnTo>
                      <a:pt x="61" y="3"/>
                    </a:lnTo>
                    <a:lnTo>
                      <a:pt x="59" y="0"/>
                    </a:lnTo>
                    <a:lnTo>
                      <a:pt x="54" y="4"/>
                    </a:lnTo>
                    <a:lnTo>
                      <a:pt x="50" y="7"/>
                    </a:lnTo>
                    <a:lnTo>
                      <a:pt x="45" y="10"/>
                    </a:lnTo>
                    <a:lnTo>
                      <a:pt x="40" y="12"/>
                    </a:lnTo>
                    <a:lnTo>
                      <a:pt x="34" y="15"/>
                    </a:lnTo>
                    <a:lnTo>
                      <a:pt x="25" y="16"/>
                    </a:lnTo>
                    <a:lnTo>
                      <a:pt x="15" y="16"/>
                    </a:lnTo>
                    <a:lnTo>
                      <a:pt x="0" y="16"/>
                    </a:lnTo>
                    <a:lnTo>
                      <a:pt x="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5" name="Freeform 188">
                <a:extLst>
                  <a:ext uri="{FF2B5EF4-FFF2-40B4-BE49-F238E27FC236}">
                    <a16:creationId xmlns:a16="http://schemas.microsoft.com/office/drawing/2014/main" id="{10E3210E-C8CB-4779-8193-15681FFAA833}"/>
                  </a:ext>
                </a:extLst>
              </p:cNvPr>
              <p:cNvSpPr>
                <a:spLocks/>
              </p:cNvSpPr>
              <p:nvPr/>
            </p:nvSpPr>
            <p:spPr bwMode="auto">
              <a:xfrm>
                <a:off x="913" y="1488"/>
                <a:ext cx="222" cy="123"/>
              </a:xfrm>
              <a:custGeom>
                <a:avLst/>
                <a:gdLst>
                  <a:gd name="T0" fmla="*/ 222 w 222"/>
                  <a:gd name="T1" fmla="*/ 0 h 123"/>
                  <a:gd name="T2" fmla="*/ 219 w 222"/>
                  <a:gd name="T3" fmla="*/ 8 h 123"/>
                  <a:gd name="T4" fmla="*/ 216 w 222"/>
                  <a:gd name="T5" fmla="*/ 17 h 123"/>
                  <a:gd name="T6" fmla="*/ 212 w 222"/>
                  <a:gd name="T7" fmla="*/ 25 h 123"/>
                  <a:gd name="T8" fmla="*/ 209 w 222"/>
                  <a:gd name="T9" fmla="*/ 33 h 123"/>
                  <a:gd name="T10" fmla="*/ 205 w 222"/>
                  <a:gd name="T11" fmla="*/ 40 h 123"/>
                  <a:gd name="T12" fmla="*/ 200 w 222"/>
                  <a:gd name="T13" fmla="*/ 48 h 123"/>
                  <a:gd name="T14" fmla="*/ 194 w 222"/>
                  <a:gd name="T15" fmla="*/ 56 h 123"/>
                  <a:gd name="T16" fmla="*/ 190 w 222"/>
                  <a:gd name="T17" fmla="*/ 63 h 123"/>
                  <a:gd name="T18" fmla="*/ 184 w 222"/>
                  <a:gd name="T19" fmla="*/ 69 h 123"/>
                  <a:gd name="T20" fmla="*/ 180 w 222"/>
                  <a:gd name="T21" fmla="*/ 75 h 123"/>
                  <a:gd name="T22" fmla="*/ 174 w 222"/>
                  <a:gd name="T23" fmla="*/ 79 h 123"/>
                  <a:gd name="T24" fmla="*/ 168 w 222"/>
                  <a:gd name="T25" fmla="*/ 84 h 123"/>
                  <a:gd name="T26" fmla="*/ 163 w 222"/>
                  <a:gd name="T27" fmla="*/ 88 h 123"/>
                  <a:gd name="T28" fmla="*/ 156 w 222"/>
                  <a:gd name="T29" fmla="*/ 92 h 123"/>
                  <a:gd name="T30" fmla="*/ 149 w 222"/>
                  <a:gd name="T31" fmla="*/ 96 h 123"/>
                  <a:gd name="T32" fmla="*/ 144 w 222"/>
                  <a:gd name="T33" fmla="*/ 100 h 123"/>
                  <a:gd name="T34" fmla="*/ 135 w 222"/>
                  <a:gd name="T35" fmla="*/ 104 h 123"/>
                  <a:gd name="T36" fmla="*/ 127 w 222"/>
                  <a:gd name="T37" fmla="*/ 109 h 123"/>
                  <a:gd name="T38" fmla="*/ 118 w 222"/>
                  <a:gd name="T39" fmla="*/ 112 h 123"/>
                  <a:gd name="T40" fmla="*/ 109 w 222"/>
                  <a:gd name="T41" fmla="*/ 115 h 123"/>
                  <a:gd name="T42" fmla="*/ 92 w 222"/>
                  <a:gd name="T43" fmla="*/ 119 h 123"/>
                  <a:gd name="T44" fmla="*/ 74 w 222"/>
                  <a:gd name="T45" fmla="*/ 122 h 123"/>
                  <a:gd name="T46" fmla="*/ 56 w 222"/>
                  <a:gd name="T47" fmla="*/ 123 h 123"/>
                  <a:gd name="T48" fmla="*/ 38 w 222"/>
                  <a:gd name="T49" fmla="*/ 123 h 123"/>
                  <a:gd name="T50" fmla="*/ 19 w 222"/>
                  <a:gd name="T51" fmla="*/ 122 h 123"/>
                  <a:gd name="T52" fmla="*/ 0 w 222"/>
                  <a:gd name="T53" fmla="*/ 121 h 123"/>
                  <a:gd name="T54" fmla="*/ 222 w 222"/>
                  <a:gd name="T55" fmla="*/ 0 h 1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2"/>
                  <a:gd name="T85" fmla="*/ 0 h 123"/>
                  <a:gd name="T86" fmla="*/ 222 w 222"/>
                  <a:gd name="T87" fmla="*/ 123 h 1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2" h="123">
                    <a:moveTo>
                      <a:pt x="222" y="0"/>
                    </a:moveTo>
                    <a:lnTo>
                      <a:pt x="219" y="8"/>
                    </a:lnTo>
                    <a:lnTo>
                      <a:pt x="216" y="17"/>
                    </a:lnTo>
                    <a:lnTo>
                      <a:pt x="212" y="25"/>
                    </a:lnTo>
                    <a:lnTo>
                      <a:pt x="209" y="33"/>
                    </a:lnTo>
                    <a:lnTo>
                      <a:pt x="205" y="40"/>
                    </a:lnTo>
                    <a:lnTo>
                      <a:pt x="200" y="48"/>
                    </a:lnTo>
                    <a:lnTo>
                      <a:pt x="194" y="56"/>
                    </a:lnTo>
                    <a:lnTo>
                      <a:pt x="190" y="63"/>
                    </a:lnTo>
                    <a:lnTo>
                      <a:pt x="184" y="69"/>
                    </a:lnTo>
                    <a:lnTo>
                      <a:pt x="180" y="75"/>
                    </a:lnTo>
                    <a:lnTo>
                      <a:pt x="174" y="79"/>
                    </a:lnTo>
                    <a:lnTo>
                      <a:pt x="168" y="84"/>
                    </a:lnTo>
                    <a:lnTo>
                      <a:pt x="163" y="88"/>
                    </a:lnTo>
                    <a:lnTo>
                      <a:pt x="156" y="92"/>
                    </a:lnTo>
                    <a:lnTo>
                      <a:pt x="149" y="96"/>
                    </a:lnTo>
                    <a:lnTo>
                      <a:pt x="144" y="100"/>
                    </a:lnTo>
                    <a:lnTo>
                      <a:pt x="135" y="104"/>
                    </a:lnTo>
                    <a:lnTo>
                      <a:pt x="127" y="109"/>
                    </a:lnTo>
                    <a:lnTo>
                      <a:pt x="118" y="112"/>
                    </a:lnTo>
                    <a:lnTo>
                      <a:pt x="109" y="115"/>
                    </a:lnTo>
                    <a:lnTo>
                      <a:pt x="92" y="119"/>
                    </a:lnTo>
                    <a:lnTo>
                      <a:pt x="74" y="122"/>
                    </a:lnTo>
                    <a:lnTo>
                      <a:pt x="56" y="123"/>
                    </a:lnTo>
                    <a:lnTo>
                      <a:pt x="38" y="123"/>
                    </a:lnTo>
                    <a:lnTo>
                      <a:pt x="19" y="122"/>
                    </a:lnTo>
                    <a:lnTo>
                      <a:pt x="0" y="121"/>
                    </a:lnTo>
                    <a:lnTo>
                      <a:pt x="22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6" name="Freeform 189">
                <a:extLst>
                  <a:ext uri="{FF2B5EF4-FFF2-40B4-BE49-F238E27FC236}">
                    <a16:creationId xmlns:a16="http://schemas.microsoft.com/office/drawing/2014/main" id="{65C16919-621D-4C97-A7BD-41D8ACF48068}"/>
                  </a:ext>
                </a:extLst>
              </p:cNvPr>
              <p:cNvSpPr>
                <a:spLocks/>
              </p:cNvSpPr>
              <p:nvPr/>
            </p:nvSpPr>
            <p:spPr bwMode="auto">
              <a:xfrm>
                <a:off x="1101" y="1487"/>
                <a:ext cx="36" cy="66"/>
              </a:xfrm>
              <a:custGeom>
                <a:avLst/>
                <a:gdLst>
                  <a:gd name="T0" fmla="*/ 4 w 36"/>
                  <a:gd name="T1" fmla="*/ 66 h 66"/>
                  <a:gd name="T2" fmla="*/ 4 w 36"/>
                  <a:gd name="T3" fmla="*/ 66 h 66"/>
                  <a:gd name="T4" fmla="*/ 9 w 36"/>
                  <a:gd name="T5" fmla="*/ 58 h 66"/>
                  <a:gd name="T6" fmla="*/ 14 w 36"/>
                  <a:gd name="T7" fmla="*/ 50 h 66"/>
                  <a:gd name="T8" fmla="*/ 19 w 36"/>
                  <a:gd name="T9" fmla="*/ 42 h 66"/>
                  <a:gd name="T10" fmla="*/ 23 w 36"/>
                  <a:gd name="T11" fmla="*/ 35 h 66"/>
                  <a:gd name="T12" fmla="*/ 27 w 36"/>
                  <a:gd name="T13" fmla="*/ 27 h 66"/>
                  <a:gd name="T14" fmla="*/ 30 w 36"/>
                  <a:gd name="T15" fmla="*/ 18 h 66"/>
                  <a:gd name="T16" fmla="*/ 34 w 36"/>
                  <a:gd name="T17" fmla="*/ 10 h 66"/>
                  <a:gd name="T18" fmla="*/ 36 w 36"/>
                  <a:gd name="T19" fmla="*/ 1 h 66"/>
                  <a:gd name="T20" fmla="*/ 31 w 36"/>
                  <a:gd name="T21" fmla="*/ 0 h 66"/>
                  <a:gd name="T22" fmla="*/ 29 w 36"/>
                  <a:gd name="T23" fmla="*/ 9 h 66"/>
                  <a:gd name="T24" fmla="*/ 26 w 36"/>
                  <a:gd name="T25" fmla="*/ 17 h 66"/>
                  <a:gd name="T26" fmla="*/ 22 w 36"/>
                  <a:gd name="T27" fmla="*/ 25 h 66"/>
                  <a:gd name="T28" fmla="*/ 19 w 36"/>
                  <a:gd name="T29" fmla="*/ 33 h 66"/>
                  <a:gd name="T30" fmla="*/ 14 w 36"/>
                  <a:gd name="T31" fmla="*/ 40 h 66"/>
                  <a:gd name="T32" fmla="*/ 10 w 36"/>
                  <a:gd name="T33" fmla="*/ 48 h 66"/>
                  <a:gd name="T34" fmla="*/ 5 w 36"/>
                  <a:gd name="T35" fmla="*/ 56 h 66"/>
                  <a:gd name="T36" fmla="*/ 0 w 36"/>
                  <a:gd name="T37" fmla="*/ 63 h 66"/>
                  <a:gd name="T38" fmla="*/ 0 w 36"/>
                  <a:gd name="T39" fmla="*/ 63 h 66"/>
                  <a:gd name="T40" fmla="*/ 4 w 36"/>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66"/>
                  <a:gd name="T65" fmla="*/ 36 w 3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66">
                    <a:moveTo>
                      <a:pt x="4" y="66"/>
                    </a:moveTo>
                    <a:lnTo>
                      <a:pt x="4" y="66"/>
                    </a:lnTo>
                    <a:lnTo>
                      <a:pt x="9" y="58"/>
                    </a:lnTo>
                    <a:lnTo>
                      <a:pt x="14" y="50"/>
                    </a:lnTo>
                    <a:lnTo>
                      <a:pt x="19" y="42"/>
                    </a:lnTo>
                    <a:lnTo>
                      <a:pt x="23" y="35"/>
                    </a:lnTo>
                    <a:lnTo>
                      <a:pt x="27" y="27"/>
                    </a:lnTo>
                    <a:lnTo>
                      <a:pt x="30" y="18"/>
                    </a:lnTo>
                    <a:lnTo>
                      <a:pt x="34" y="10"/>
                    </a:lnTo>
                    <a:lnTo>
                      <a:pt x="36" y="1"/>
                    </a:lnTo>
                    <a:lnTo>
                      <a:pt x="31" y="0"/>
                    </a:lnTo>
                    <a:lnTo>
                      <a:pt x="29" y="9"/>
                    </a:lnTo>
                    <a:lnTo>
                      <a:pt x="26" y="17"/>
                    </a:lnTo>
                    <a:lnTo>
                      <a:pt x="22" y="25"/>
                    </a:lnTo>
                    <a:lnTo>
                      <a:pt x="19" y="33"/>
                    </a:lnTo>
                    <a:lnTo>
                      <a:pt x="14" y="40"/>
                    </a:lnTo>
                    <a:lnTo>
                      <a:pt x="10" y="48"/>
                    </a:lnTo>
                    <a:lnTo>
                      <a:pt x="5" y="56"/>
                    </a:lnTo>
                    <a:lnTo>
                      <a:pt x="0" y="63"/>
                    </a:lnTo>
                    <a:lnTo>
                      <a:pt x="4" y="6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7" name="Freeform 190">
                <a:extLst>
                  <a:ext uri="{FF2B5EF4-FFF2-40B4-BE49-F238E27FC236}">
                    <a16:creationId xmlns:a16="http://schemas.microsoft.com/office/drawing/2014/main" id="{DB0D14BE-C468-4A4D-BA70-37D93FE994CC}"/>
                  </a:ext>
                </a:extLst>
              </p:cNvPr>
              <p:cNvSpPr>
                <a:spLocks/>
              </p:cNvSpPr>
              <p:nvPr/>
            </p:nvSpPr>
            <p:spPr bwMode="auto">
              <a:xfrm>
                <a:off x="1054" y="1550"/>
                <a:ext cx="51" cy="39"/>
              </a:xfrm>
              <a:custGeom>
                <a:avLst/>
                <a:gdLst>
                  <a:gd name="T0" fmla="*/ 4 w 51"/>
                  <a:gd name="T1" fmla="*/ 39 h 39"/>
                  <a:gd name="T2" fmla="*/ 4 w 51"/>
                  <a:gd name="T3" fmla="*/ 39 h 39"/>
                  <a:gd name="T4" fmla="*/ 11 w 51"/>
                  <a:gd name="T5" fmla="*/ 35 h 39"/>
                  <a:gd name="T6" fmla="*/ 16 w 51"/>
                  <a:gd name="T7" fmla="*/ 32 h 39"/>
                  <a:gd name="T8" fmla="*/ 23 w 51"/>
                  <a:gd name="T9" fmla="*/ 28 h 39"/>
                  <a:gd name="T10" fmla="*/ 29 w 51"/>
                  <a:gd name="T11" fmla="*/ 23 h 39"/>
                  <a:gd name="T12" fmla="*/ 34 w 51"/>
                  <a:gd name="T13" fmla="*/ 19 h 39"/>
                  <a:gd name="T14" fmla="*/ 40 w 51"/>
                  <a:gd name="T15" fmla="*/ 14 h 39"/>
                  <a:gd name="T16" fmla="*/ 46 w 51"/>
                  <a:gd name="T17" fmla="*/ 9 h 39"/>
                  <a:gd name="T18" fmla="*/ 51 w 51"/>
                  <a:gd name="T19" fmla="*/ 3 h 39"/>
                  <a:gd name="T20" fmla="*/ 47 w 51"/>
                  <a:gd name="T21" fmla="*/ 0 h 39"/>
                  <a:gd name="T22" fmla="*/ 42 w 51"/>
                  <a:gd name="T23" fmla="*/ 6 h 39"/>
                  <a:gd name="T24" fmla="*/ 36 w 51"/>
                  <a:gd name="T25" fmla="*/ 11 h 39"/>
                  <a:gd name="T26" fmla="*/ 31 w 51"/>
                  <a:gd name="T27" fmla="*/ 16 h 39"/>
                  <a:gd name="T28" fmla="*/ 26 w 51"/>
                  <a:gd name="T29" fmla="*/ 20 h 39"/>
                  <a:gd name="T30" fmla="*/ 20 w 51"/>
                  <a:gd name="T31" fmla="*/ 24 h 39"/>
                  <a:gd name="T32" fmla="*/ 14 w 51"/>
                  <a:gd name="T33" fmla="*/ 28 h 39"/>
                  <a:gd name="T34" fmla="*/ 7 w 51"/>
                  <a:gd name="T35" fmla="*/ 32 h 39"/>
                  <a:gd name="T36" fmla="*/ 0 w 51"/>
                  <a:gd name="T37" fmla="*/ 36 h 39"/>
                  <a:gd name="T38" fmla="*/ 0 w 51"/>
                  <a:gd name="T39" fmla="*/ 36 h 39"/>
                  <a:gd name="T40" fmla="*/ 4 w 51"/>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9"/>
                  <a:gd name="T65" fmla="*/ 51 w 51"/>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9">
                    <a:moveTo>
                      <a:pt x="4" y="39"/>
                    </a:moveTo>
                    <a:lnTo>
                      <a:pt x="4" y="39"/>
                    </a:lnTo>
                    <a:lnTo>
                      <a:pt x="11" y="35"/>
                    </a:lnTo>
                    <a:lnTo>
                      <a:pt x="16" y="32"/>
                    </a:lnTo>
                    <a:lnTo>
                      <a:pt x="23" y="28"/>
                    </a:lnTo>
                    <a:lnTo>
                      <a:pt x="29" y="23"/>
                    </a:lnTo>
                    <a:lnTo>
                      <a:pt x="34" y="19"/>
                    </a:lnTo>
                    <a:lnTo>
                      <a:pt x="40" y="14"/>
                    </a:lnTo>
                    <a:lnTo>
                      <a:pt x="46" y="9"/>
                    </a:lnTo>
                    <a:lnTo>
                      <a:pt x="51" y="3"/>
                    </a:lnTo>
                    <a:lnTo>
                      <a:pt x="47" y="0"/>
                    </a:lnTo>
                    <a:lnTo>
                      <a:pt x="42" y="6"/>
                    </a:lnTo>
                    <a:lnTo>
                      <a:pt x="36" y="11"/>
                    </a:lnTo>
                    <a:lnTo>
                      <a:pt x="31" y="16"/>
                    </a:lnTo>
                    <a:lnTo>
                      <a:pt x="26" y="20"/>
                    </a:lnTo>
                    <a:lnTo>
                      <a:pt x="20" y="24"/>
                    </a:lnTo>
                    <a:lnTo>
                      <a:pt x="14" y="28"/>
                    </a:lnTo>
                    <a:lnTo>
                      <a:pt x="7" y="32"/>
                    </a:lnTo>
                    <a:lnTo>
                      <a:pt x="0" y="36"/>
                    </a:lnTo>
                    <a:lnTo>
                      <a:pt x="4"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8" name="Freeform 191">
                <a:extLst>
                  <a:ext uri="{FF2B5EF4-FFF2-40B4-BE49-F238E27FC236}">
                    <a16:creationId xmlns:a16="http://schemas.microsoft.com/office/drawing/2014/main" id="{FEAEECDF-CCD7-4F2E-95F4-314979043D3A}"/>
                  </a:ext>
                </a:extLst>
              </p:cNvPr>
              <p:cNvSpPr>
                <a:spLocks/>
              </p:cNvSpPr>
              <p:nvPr/>
            </p:nvSpPr>
            <p:spPr bwMode="auto">
              <a:xfrm>
                <a:off x="913" y="1586"/>
                <a:ext cx="145" cy="27"/>
              </a:xfrm>
              <a:custGeom>
                <a:avLst/>
                <a:gdLst>
                  <a:gd name="T0" fmla="*/ 0 w 145"/>
                  <a:gd name="T1" fmla="*/ 25 h 27"/>
                  <a:gd name="T2" fmla="*/ 19 w 145"/>
                  <a:gd name="T3" fmla="*/ 27 h 27"/>
                  <a:gd name="T4" fmla="*/ 38 w 145"/>
                  <a:gd name="T5" fmla="*/ 27 h 27"/>
                  <a:gd name="T6" fmla="*/ 56 w 145"/>
                  <a:gd name="T7" fmla="*/ 27 h 27"/>
                  <a:gd name="T8" fmla="*/ 74 w 145"/>
                  <a:gd name="T9" fmla="*/ 26 h 27"/>
                  <a:gd name="T10" fmla="*/ 92 w 145"/>
                  <a:gd name="T11" fmla="*/ 23 h 27"/>
                  <a:gd name="T12" fmla="*/ 110 w 145"/>
                  <a:gd name="T13" fmla="*/ 19 h 27"/>
                  <a:gd name="T14" fmla="*/ 119 w 145"/>
                  <a:gd name="T15" fmla="*/ 16 h 27"/>
                  <a:gd name="T16" fmla="*/ 128 w 145"/>
                  <a:gd name="T17" fmla="*/ 13 h 27"/>
                  <a:gd name="T18" fmla="*/ 136 w 145"/>
                  <a:gd name="T19" fmla="*/ 8 h 27"/>
                  <a:gd name="T20" fmla="*/ 145 w 145"/>
                  <a:gd name="T21" fmla="*/ 3 h 27"/>
                  <a:gd name="T22" fmla="*/ 141 w 145"/>
                  <a:gd name="T23" fmla="*/ 0 h 27"/>
                  <a:gd name="T24" fmla="*/ 133 w 145"/>
                  <a:gd name="T25" fmla="*/ 4 h 27"/>
                  <a:gd name="T26" fmla="*/ 126 w 145"/>
                  <a:gd name="T27" fmla="*/ 8 h 27"/>
                  <a:gd name="T28" fmla="*/ 117 w 145"/>
                  <a:gd name="T29" fmla="*/ 12 h 27"/>
                  <a:gd name="T30" fmla="*/ 109 w 145"/>
                  <a:gd name="T31" fmla="*/ 15 h 27"/>
                  <a:gd name="T32" fmla="*/ 91 w 145"/>
                  <a:gd name="T33" fmla="*/ 19 h 27"/>
                  <a:gd name="T34" fmla="*/ 74 w 145"/>
                  <a:gd name="T35" fmla="*/ 22 h 27"/>
                  <a:gd name="T36" fmla="*/ 56 w 145"/>
                  <a:gd name="T37" fmla="*/ 23 h 27"/>
                  <a:gd name="T38" fmla="*/ 38 w 145"/>
                  <a:gd name="T39" fmla="*/ 23 h 27"/>
                  <a:gd name="T40" fmla="*/ 19 w 145"/>
                  <a:gd name="T41" fmla="*/ 22 h 27"/>
                  <a:gd name="T42" fmla="*/ 1 w 145"/>
                  <a:gd name="T43" fmla="*/ 21 h 27"/>
                  <a:gd name="T44" fmla="*/ 0 w 145"/>
                  <a:gd name="T45" fmla="*/ 25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5"/>
                  <a:gd name="T70" fmla="*/ 0 h 27"/>
                  <a:gd name="T71" fmla="*/ 145 w 145"/>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5" h="27">
                    <a:moveTo>
                      <a:pt x="0" y="25"/>
                    </a:moveTo>
                    <a:lnTo>
                      <a:pt x="19" y="27"/>
                    </a:lnTo>
                    <a:lnTo>
                      <a:pt x="38" y="27"/>
                    </a:lnTo>
                    <a:lnTo>
                      <a:pt x="56" y="27"/>
                    </a:lnTo>
                    <a:lnTo>
                      <a:pt x="74" y="26"/>
                    </a:lnTo>
                    <a:lnTo>
                      <a:pt x="92" y="23"/>
                    </a:lnTo>
                    <a:lnTo>
                      <a:pt x="110" y="19"/>
                    </a:lnTo>
                    <a:lnTo>
                      <a:pt x="119" y="16"/>
                    </a:lnTo>
                    <a:lnTo>
                      <a:pt x="128" y="13"/>
                    </a:lnTo>
                    <a:lnTo>
                      <a:pt x="136" y="8"/>
                    </a:lnTo>
                    <a:lnTo>
                      <a:pt x="145" y="3"/>
                    </a:lnTo>
                    <a:lnTo>
                      <a:pt x="141" y="0"/>
                    </a:lnTo>
                    <a:lnTo>
                      <a:pt x="133" y="4"/>
                    </a:lnTo>
                    <a:lnTo>
                      <a:pt x="126" y="8"/>
                    </a:lnTo>
                    <a:lnTo>
                      <a:pt x="117" y="12"/>
                    </a:lnTo>
                    <a:lnTo>
                      <a:pt x="109" y="15"/>
                    </a:lnTo>
                    <a:lnTo>
                      <a:pt x="91" y="19"/>
                    </a:lnTo>
                    <a:lnTo>
                      <a:pt x="74" y="22"/>
                    </a:lnTo>
                    <a:lnTo>
                      <a:pt x="56" y="23"/>
                    </a:lnTo>
                    <a:lnTo>
                      <a:pt x="38" y="23"/>
                    </a:lnTo>
                    <a:lnTo>
                      <a:pt x="19" y="22"/>
                    </a:lnTo>
                    <a:lnTo>
                      <a:pt x="1" y="21"/>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39" name="Freeform 192">
                <a:extLst>
                  <a:ext uri="{FF2B5EF4-FFF2-40B4-BE49-F238E27FC236}">
                    <a16:creationId xmlns:a16="http://schemas.microsoft.com/office/drawing/2014/main" id="{39AF2766-11AC-425E-BF62-2F9751365ADA}"/>
                  </a:ext>
                </a:extLst>
              </p:cNvPr>
              <p:cNvSpPr>
                <a:spLocks/>
              </p:cNvSpPr>
              <p:nvPr/>
            </p:nvSpPr>
            <p:spPr bwMode="auto">
              <a:xfrm>
                <a:off x="1001" y="1524"/>
                <a:ext cx="53" cy="49"/>
              </a:xfrm>
              <a:custGeom>
                <a:avLst/>
                <a:gdLst>
                  <a:gd name="T0" fmla="*/ 24 w 53"/>
                  <a:gd name="T1" fmla="*/ 4 h 49"/>
                  <a:gd name="T2" fmla="*/ 20 w 53"/>
                  <a:gd name="T3" fmla="*/ 8 h 49"/>
                  <a:gd name="T4" fmla="*/ 14 w 53"/>
                  <a:gd name="T5" fmla="*/ 13 h 49"/>
                  <a:gd name="T6" fmla="*/ 10 w 53"/>
                  <a:gd name="T7" fmla="*/ 18 h 49"/>
                  <a:gd name="T8" fmla="*/ 6 w 53"/>
                  <a:gd name="T9" fmla="*/ 23 h 49"/>
                  <a:gd name="T10" fmla="*/ 4 w 53"/>
                  <a:gd name="T11" fmla="*/ 28 h 49"/>
                  <a:gd name="T12" fmla="*/ 1 w 53"/>
                  <a:gd name="T13" fmla="*/ 33 h 49"/>
                  <a:gd name="T14" fmla="*/ 0 w 53"/>
                  <a:gd name="T15" fmla="*/ 39 h 49"/>
                  <a:gd name="T16" fmla="*/ 1 w 53"/>
                  <a:gd name="T17" fmla="*/ 45 h 49"/>
                  <a:gd name="T18" fmla="*/ 4 w 53"/>
                  <a:gd name="T19" fmla="*/ 47 h 49"/>
                  <a:gd name="T20" fmla="*/ 7 w 53"/>
                  <a:gd name="T21" fmla="*/ 48 h 49"/>
                  <a:gd name="T22" fmla="*/ 9 w 53"/>
                  <a:gd name="T23" fmla="*/ 49 h 49"/>
                  <a:gd name="T24" fmla="*/ 13 w 53"/>
                  <a:gd name="T25" fmla="*/ 49 h 49"/>
                  <a:gd name="T26" fmla="*/ 16 w 53"/>
                  <a:gd name="T27" fmla="*/ 49 h 49"/>
                  <a:gd name="T28" fmla="*/ 18 w 53"/>
                  <a:gd name="T29" fmla="*/ 48 h 49"/>
                  <a:gd name="T30" fmla="*/ 22 w 53"/>
                  <a:gd name="T31" fmla="*/ 47 h 49"/>
                  <a:gd name="T32" fmla="*/ 24 w 53"/>
                  <a:gd name="T33" fmla="*/ 45 h 49"/>
                  <a:gd name="T34" fmla="*/ 27 w 53"/>
                  <a:gd name="T35" fmla="*/ 43 h 49"/>
                  <a:gd name="T36" fmla="*/ 31 w 53"/>
                  <a:gd name="T37" fmla="*/ 41 h 49"/>
                  <a:gd name="T38" fmla="*/ 34 w 53"/>
                  <a:gd name="T39" fmla="*/ 39 h 49"/>
                  <a:gd name="T40" fmla="*/ 38 w 53"/>
                  <a:gd name="T41" fmla="*/ 36 h 49"/>
                  <a:gd name="T42" fmla="*/ 40 w 53"/>
                  <a:gd name="T43" fmla="*/ 34 h 49"/>
                  <a:gd name="T44" fmla="*/ 43 w 53"/>
                  <a:gd name="T45" fmla="*/ 31 h 49"/>
                  <a:gd name="T46" fmla="*/ 45 w 53"/>
                  <a:gd name="T47" fmla="*/ 28 h 49"/>
                  <a:gd name="T48" fmla="*/ 48 w 53"/>
                  <a:gd name="T49" fmla="*/ 25 h 49"/>
                  <a:gd name="T50" fmla="*/ 48 w 53"/>
                  <a:gd name="T51" fmla="*/ 23 h 49"/>
                  <a:gd name="T52" fmla="*/ 49 w 53"/>
                  <a:gd name="T53" fmla="*/ 21 h 49"/>
                  <a:gd name="T54" fmla="*/ 51 w 53"/>
                  <a:gd name="T55" fmla="*/ 18 h 49"/>
                  <a:gd name="T56" fmla="*/ 52 w 53"/>
                  <a:gd name="T57" fmla="*/ 15 h 49"/>
                  <a:gd name="T58" fmla="*/ 53 w 53"/>
                  <a:gd name="T59" fmla="*/ 12 h 49"/>
                  <a:gd name="T60" fmla="*/ 53 w 53"/>
                  <a:gd name="T61" fmla="*/ 10 h 49"/>
                  <a:gd name="T62" fmla="*/ 53 w 53"/>
                  <a:gd name="T63" fmla="*/ 7 h 49"/>
                  <a:gd name="T64" fmla="*/ 52 w 53"/>
                  <a:gd name="T65" fmla="*/ 5 h 49"/>
                  <a:gd name="T66" fmla="*/ 52 w 53"/>
                  <a:gd name="T67" fmla="*/ 4 h 49"/>
                  <a:gd name="T68" fmla="*/ 51 w 53"/>
                  <a:gd name="T69" fmla="*/ 3 h 49"/>
                  <a:gd name="T70" fmla="*/ 50 w 53"/>
                  <a:gd name="T71" fmla="*/ 3 h 49"/>
                  <a:gd name="T72" fmla="*/ 50 w 53"/>
                  <a:gd name="T73" fmla="*/ 2 h 49"/>
                  <a:gd name="T74" fmla="*/ 49 w 53"/>
                  <a:gd name="T75" fmla="*/ 2 h 49"/>
                  <a:gd name="T76" fmla="*/ 48 w 53"/>
                  <a:gd name="T77" fmla="*/ 2 h 49"/>
                  <a:gd name="T78" fmla="*/ 47 w 53"/>
                  <a:gd name="T79" fmla="*/ 1 h 49"/>
                  <a:gd name="T80" fmla="*/ 47 w 53"/>
                  <a:gd name="T81" fmla="*/ 1 h 49"/>
                  <a:gd name="T82" fmla="*/ 44 w 53"/>
                  <a:gd name="T83" fmla="*/ 0 h 49"/>
                  <a:gd name="T84" fmla="*/ 42 w 53"/>
                  <a:gd name="T85" fmla="*/ 0 h 49"/>
                  <a:gd name="T86" fmla="*/ 40 w 53"/>
                  <a:gd name="T87" fmla="*/ 0 h 49"/>
                  <a:gd name="T88" fmla="*/ 38 w 53"/>
                  <a:gd name="T89" fmla="*/ 0 h 49"/>
                  <a:gd name="T90" fmla="*/ 35 w 53"/>
                  <a:gd name="T91" fmla="*/ 0 h 49"/>
                  <a:gd name="T92" fmla="*/ 33 w 53"/>
                  <a:gd name="T93" fmla="*/ 0 h 49"/>
                  <a:gd name="T94" fmla="*/ 32 w 53"/>
                  <a:gd name="T95" fmla="*/ 0 h 49"/>
                  <a:gd name="T96" fmla="*/ 30 w 53"/>
                  <a:gd name="T97" fmla="*/ 1 h 49"/>
                  <a:gd name="T98" fmla="*/ 29 w 53"/>
                  <a:gd name="T99" fmla="*/ 1 h 49"/>
                  <a:gd name="T100" fmla="*/ 27 w 53"/>
                  <a:gd name="T101" fmla="*/ 1 h 49"/>
                  <a:gd name="T102" fmla="*/ 27 w 53"/>
                  <a:gd name="T103" fmla="*/ 1 h 49"/>
                  <a:gd name="T104" fmla="*/ 26 w 53"/>
                  <a:gd name="T105" fmla="*/ 2 h 49"/>
                  <a:gd name="T106" fmla="*/ 26 w 53"/>
                  <a:gd name="T107" fmla="*/ 2 h 49"/>
                  <a:gd name="T108" fmla="*/ 25 w 53"/>
                  <a:gd name="T109" fmla="*/ 3 h 49"/>
                  <a:gd name="T110" fmla="*/ 24 w 53"/>
                  <a:gd name="T111" fmla="*/ 3 h 49"/>
                  <a:gd name="T112" fmla="*/ 24 w 53"/>
                  <a:gd name="T113" fmla="*/ 4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49"/>
                  <a:gd name="T173" fmla="*/ 53 w 53"/>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49">
                    <a:moveTo>
                      <a:pt x="24" y="4"/>
                    </a:moveTo>
                    <a:lnTo>
                      <a:pt x="20" y="8"/>
                    </a:lnTo>
                    <a:lnTo>
                      <a:pt x="14" y="13"/>
                    </a:lnTo>
                    <a:lnTo>
                      <a:pt x="10" y="18"/>
                    </a:lnTo>
                    <a:lnTo>
                      <a:pt x="6" y="23"/>
                    </a:lnTo>
                    <a:lnTo>
                      <a:pt x="4" y="28"/>
                    </a:lnTo>
                    <a:lnTo>
                      <a:pt x="1" y="33"/>
                    </a:lnTo>
                    <a:lnTo>
                      <a:pt x="0" y="39"/>
                    </a:lnTo>
                    <a:lnTo>
                      <a:pt x="1" y="45"/>
                    </a:lnTo>
                    <a:lnTo>
                      <a:pt x="4" y="47"/>
                    </a:lnTo>
                    <a:lnTo>
                      <a:pt x="7" y="48"/>
                    </a:lnTo>
                    <a:lnTo>
                      <a:pt x="9" y="49"/>
                    </a:lnTo>
                    <a:lnTo>
                      <a:pt x="13" y="49"/>
                    </a:lnTo>
                    <a:lnTo>
                      <a:pt x="16" y="49"/>
                    </a:lnTo>
                    <a:lnTo>
                      <a:pt x="18" y="48"/>
                    </a:lnTo>
                    <a:lnTo>
                      <a:pt x="22" y="47"/>
                    </a:lnTo>
                    <a:lnTo>
                      <a:pt x="24" y="45"/>
                    </a:lnTo>
                    <a:lnTo>
                      <a:pt x="27" y="43"/>
                    </a:lnTo>
                    <a:lnTo>
                      <a:pt x="31" y="41"/>
                    </a:lnTo>
                    <a:lnTo>
                      <a:pt x="34" y="39"/>
                    </a:lnTo>
                    <a:lnTo>
                      <a:pt x="38" y="36"/>
                    </a:lnTo>
                    <a:lnTo>
                      <a:pt x="40" y="34"/>
                    </a:lnTo>
                    <a:lnTo>
                      <a:pt x="43" y="31"/>
                    </a:lnTo>
                    <a:lnTo>
                      <a:pt x="45" y="28"/>
                    </a:lnTo>
                    <a:lnTo>
                      <a:pt x="48" y="25"/>
                    </a:lnTo>
                    <a:lnTo>
                      <a:pt x="48" y="23"/>
                    </a:lnTo>
                    <a:lnTo>
                      <a:pt x="49" y="21"/>
                    </a:lnTo>
                    <a:lnTo>
                      <a:pt x="51" y="18"/>
                    </a:lnTo>
                    <a:lnTo>
                      <a:pt x="52" y="15"/>
                    </a:lnTo>
                    <a:lnTo>
                      <a:pt x="53" y="12"/>
                    </a:lnTo>
                    <a:lnTo>
                      <a:pt x="53" y="10"/>
                    </a:lnTo>
                    <a:lnTo>
                      <a:pt x="53" y="7"/>
                    </a:lnTo>
                    <a:lnTo>
                      <a:pt x="52" y="5"/>
                    </a:lnTo>
                    <a:lnTo>
                      <a:pt x="52" y="4"/>
                    </a:lnTo>
                    <a:lnTo>
                      <a:pt x="51" y="3"/>
                    </a:lnTo>
                    <a:lnTo>
                      <a:pt x="50" y="3"/>
                    </a:lnTo>
                    <a:lnTo>
                      <a:pt x="50" y="2"/>
                    </a:lnTo>
                    <a:lnTo>
                      <a:pt x="49" y="2"/>
                    </a:lnTo>
                    <a:lnTo>
                      <a:pt x="48" y="2"/>
                    </a:lnTo>
                    <a:lnTo>
                      <a:pt x="47" y="1"/>
                    </a:lnTo>
                    <a:lnTo>
                      <a:pt x="44" y="0"/>
                    </a:lnTo>
                    <a:lnTo>
                      <a:pt x="42" y="0"/>
                    </a:lnTo>
                    <a:lnTo>
                      <a:pt x="40" y="0"/>
                    </a:lnTo>
                    <a:lnTo>
                      <a:pt x="38" y="0"/>
                    </a:lnTo>
                    <a:lnTo>
                      <a:pt x="35" y="0"/>
                    </a:lnTo>
                    <a:lnTo>
                      <a:pt x="33" y="0"/>
                    </a:lnTo>
                    <a:lnTo>
                      <a:pt x="32" y="0"/>
                    </a:lnTo>
                    <a:lnTo>
                      <a:pt x="30" y="1"/>
                    </a:lnTo>
                    <a:lnTo>
                      <a:pt x="29" y="1"/>
                    </a:lnTo>
                    <a:lnTo>
                      <a:pt x="27" y="1"/>
                    </a:lnTo>
                    <a:lnTo>
                      <a:pt x="26" y="2"/>
                    </a:lnTo>
                    <a:lnTo>
                      <a:pt x="25" y="3"/>
                    </a:lnTo>
                    <a:lnTo>
                      <a:pt x="24" y="3"/>
                    </a:lnTo>
                    <a:lnTo>
                      <a:pt x="24" y="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0" name="Freeform 193">
                <a:extLst>
                  <a:ext uri="{FF2B5EF4-FFF2-40B4-BE49-F238E27FC236}">
                    <a16:creationId xmlns:a16="http://schemas.microsoft.com/office/drawing/2014/main" id="{D89FB11A-690A-4891-8116-452D8677887C}"/>
                  </a:ext>
                </a:extLst>
              </p:cNvPr>
              <p:cNvSpPr>
                <a:spLocks/>
              </p:cNvSpPr>
              <p:nvPr/>
            </p:nvSpPr>
            <p:spPr bwMode="auto">
              <a:xfrm>
                <a:off x="999" y="1526"/>
                <a:ext cx="27" cy="45"/>
              </a:xfrm>
              <a:custGeom>
                <a:avLst/>
                <a:gdLst>
                  <a:gd name="T0" fmla="*/ 6 w 27"/>
                  <a:gd name="T1" fmla="*/ 42 h 45"/>
                  <a:gd name="T2" fmla="*/ 6 w 27"/>
                  <a:gd name="T3" fmla="*/ 42 h 45"/>
                  <a:gd name="T4" fmla="*/ 5 w 27"/>
                  <a:gd name="T5" fmla="*/ 37 h 45"/>
                  <a:gd name="T6" fmla="*/ 6 w 27"/>
                  <a:gd name="T7" fmla="*/ 32 h 45"/>
                  <a:gd name="T8" fmla="*/ 8 w 27"/>
                  <a:gd name="T9" fmla="*/ 27 h 45"/>
                  <a:gd name="T10" fmla="*/ 10 w 27"/>
                  <a:gd name="T11" fmla="*/ 22 h 45"/>
                  <a:gd name="T12" fmla="*/ 14 w 27"/>
                  <a:gd name="T13" fmla="*/ 17 h 45"/>
                  <a:gd name="T14" fmla="*/ 18 w 27"/>
                  <a:gd name="T15" fmla="*/ 12 h 45"/>
                  <a:gd name="T16" fmla="*/ 23 w 27"/>
                  <a:gd name="T17" fmla="*/ 8 h 45"/>
                  <a:gd name="T18" fmla="*/ 27 w 27"/>
                  <a:gd name="T19" fmla="*/ 3 h 45"/>
                  <a:gd name="T20" fmla="*/ 24 w 27"/>
                  <a:gd name="T21" fmla="*/ 0 h 45"/>
                  <a:gd name="T22" fmla="*/ 19 w 27"/>
                  <a:gd name="T23" fmla="*/ 5 h 45"/>
                  <a:gd name="T24" fmla="*/ 15 w 27"/>
                  <a:gd name="T25" fmla="*/ 9 h 45"/>
                  <a:gd name="T26" fmla="*/ 10 w 27"/>
                  <a:gd name="T27" fmla="*/ 15 h 45"/>
                  <a:gd name="T28" fmla="*/ 7 w 27"/>
                  <a:gd name="T29" fmla="*/ 20 h 45"/>
                  <a:gd name="T30" fmla="*/ 3 w 27"/>
                  <a:gd name="T31" fmla="*/ 25 h 45"/>
                  <a:gd name="T32" fmla="*/ 1 w 27"/>
                  <a:gd name="T33" fmla="*/ 31 h 45"/>
                  <a:gd name="T34" fmla="*/ 0 w 27"/>
                  <a:gd name="T35" fmla="*/ 37 h 45"/>
                  <a:gd name="T36" fmla="*/ 1 w 27"/>
                  <a:gd name="T37" fmla="*/ 44 h 45"/>
                  <a:gd name="T38" fmla="*/ 2 w 27"/>
                  <a:gd name="T39" fmla="*/ 45 h 45"/>
                  <a:gd name="T40" fmla="*/ 6 w 27"/>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6" y="42"/>
                    </a:moveTo>
                    <a:lnTo>
                      <a:pt x="6" y="42"/>
                    </a:lnTo>
                    <a:lnTo>
                      <a:pt x="5" y="37"/>
                    </a:lnTo>
                    <a:lnTo>
                      <a:pt x="6" y="32"/>
                    </a:lnTo>
                    <a:lnTo>
                      <a:pt x="8" y="27"/>
                    </a:lnTo>
                    <a:lnTo>
                      <a:pt x="10" y="22"/>
                    </a:lnTo>
                    <a:lnTo>
                      <a:pt x="14" y="17"/>
                    </a:lnTo>
                    <a:lnTo>
                      <a:pt x="18" y="12"/>
                    </a:lnTo>
                    <a:lnTo>
                      <a:pt x="23" y="8"/>
                    </a:lnTo>
                    <a:lnTo>
                      <a:pt x="27" y="3"/>
                    </a:lnTo>
                    <a:lnTo>
                      <a:pt x="24" y="0"/>
                    </a:lnTo>
                    <a:lnTo>
                      <a:pt x="19" y="5"/>
                    </a:lnTo>
                    <a:lnTo>
                      <a:pt x="15" y="9"/>
                    </a:lnTo>
                    <a:lnTo>
                      <a:pt x="10" y="15"/>
                    </a:lnTo>
                    <a:lnTo>
                      <a:pt x="7" y="20"/>
                    </a:lnTo>
                    <a:lnTo>
                      <a:pt x="3" y="25"/>
                    </a:lnTo>
                    <a:lnTo>
                      <a:pt x="1" y="31"/>
                    </a:lnTo>
                    <a:lnTo>
                      <a:pt x="0" y="37"/>
                    </a:lnTo>
                    <a:lnTo>
                      <a:pt x="1" y="44"/>
                    </a:lnTo>
                    <a:lnTo>
                      <a:pt x="2" y="45"/>
                    </a:lnTo>
                    <a:lnTo>
                      <a:pt x="6"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1" name="Freeform 194">
                <a:extLst>
                  <a:ext uri="{FF2B5EF4-FFF2-40B4-BE49-F238E27FC236}">
                    <a16:creationId xmlns:a16="http://schemas.microsoft.com/office/drawing/2014/main" id="{B1A54117-9CC8-4FC7-B54F-BF455A86CA92}"/>
                  </a:ext>
                </a:extLst>
              </p:cNvPr>
              <p:cNvSpPr>
                <a:spLocks/>
              </p:cNvSpPr>
              <p:nvPr/>
            </p:nvSpPr>
            <p:spPr bwMode="auto">
              <a:xfrm>
                <a:off x="1001" y="1567"/>
                <a:ext cx="26" cy="8"/>
              </a:xfrm>
              <a:custGeom>
                <a:avLst/>
                <a:gdLst>
                  <a:gd name="T0" fmla="*/ 23 w 26"/>
                  <a:gd name="T1" fmla="*/ 0 h 8"/>
                  <a:gd name="T2" fmla="*/ 23 w 26"/>
                  <a:gd name="T3" fmla="*/ 0 h 8"/>
                  <a:gd name="T4" fmla="*/ 21 w 26"/>
                  <a:gd name="T5" fmla="*/ 2 h 8"/>
                  <a:gd name="T6" fmla="*/ 18 w 26"/>
                  <a:gd name="T7" fmla="*/ 3 h 8"/>
                  <a:gd name="T8" fmla="*/ 15 w 26"/>
                  <a:gd name="T9" fmla="*/ 4 h 8"/>
                  <a:gd name="T10" fmla="*/ 13 w 26"/>
                  <a:gd name="T11" fmla="*/ 4 h 8"/>
                  <a:gd name="T12" fmla="*/ 10 w 26"/>
                  <a:gd name="T13" fmla="*/ 4 h 8"/>
                  <a:gd name="T14" fmla="*/ 8 w 26"/>
                  <a:gd name="T15" fmla="*/ 3 h 8"/>
                  <a:gd name="T16" fmla="*/ 6 w 26"/>
                  <a:gd name="T17" fmla="*/ 2 h 8"/>
                  <a:gd name="T18" fmla="*/ 4 w 26"/>
                  <a:gd name="T19" fmla="*/ 1 h 8"/>
                  <a:gd name="T20" fmla="*/ 0 w 26"/>
                  <a:gd name="T21" fmla="*/ 4 h 8"/>
                  <a:gd name="T22" fmla="*/ 3 w 26"/>
                  <a:gd name="T23" fmla="*/ 5 h 8"/>
                  <a:gd name="T24" fmla="*/ 6 w 26"/>
                  <a:gd name="T25" fmla="*/ 7 h 8"/>
                  <a:gd name="T26" fmla="*/ 9 w 26"/>
                  <a:gd name="T27" fmla="*/ 8 h 8"/>
                  <a:gd name="T28" fmla="*/ 13 w 26"/>
                  <a:gd name="T29" fmla="*/ 8 h 8"/>
                  <a:gd name="T30" fmla="*/ 16 w 26"/>
                  <a:gd name="T31" fmla="*/ 8 h 8"/>
                  <a:gd name="T32" fmla="*/ 20 w 26"/>
                  <a:gd name="T33" fmla="*/ 7 h 8"/>
                  <a:gd name="T34" fmla="*/ 23 w 26"/>
                  <a:gd name="T35" fmla="*/ 6 h 8"/>
                  <a:gd name="T36" fmla="*/ 26 w 26"/>
                  <a:gd name="T37" fmla="*/ 4 h 8"/>
                  <a:gd name="T38" fmla="*/ 26 w 26"/>
                  <a:gd name="T39" fmla="*/ 4 h 8"/>
                  <a:gd name="T40" fmla="*/ 23 w 26"/>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8"/>
                  <a:gd name="T65" fmla="*/ 26 w 26"/>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8">
                    <a:moveTo>
                      <a:pt x="23" y="0"/>
                    </a:moveTo>
                    <a:lnTo>
                      <a:pt x="23" y="0"/>
                    </a:lnTo>
                    <a:lnTo>
                      <a:pt x="21" y="2"/>
                    </a:lnTo>
                    <a:lnTo>
                      <a:pt x="18" y="3"/>
                    </a:lnTo>
                    <a:lnTo>
                      <a:pt x="15" y="4"/>
                    </a:lnTo>
                    <a:lnTo>
                      <a:pt x="13" y="4"/>
                    </a:lnTo>
                    <a:lnTo>
                      <a:pt x="10" y="4"/>
                    </a:lnTo>
                    <a:lnTo>
                      <a:pt x="8" y="3"/>
                    </a:lnTo>
                    <a:lnTo>
                      <a:pt x="6" y="2"/>
                    </a:lnTo>
                    <a:lnTo>
                      <a:pt x="4" y="1"/>
                    </a:lnTo>
                    <a:lnTo>
                      <a:pt x="0" y="4"/>
                    </a:lnTo>
                    <a:lnTo>
                      <a:pt x="3" y="5"/>
                    </a:lnTo>
                    <a:lnTo>
                      <a:pt x="6" y="7"/>
                    </a:lnTo>
                    <a:lnTo>
                      <a:pt x="9" y="8"/>
                    </a:lnTo>
                    <a:lnTo>
                      <a:pt x="13" y="8"/>
                    </a:lnTo>
                    <a:lnTo>
                      <a:pt x="16" y="8"/>
                    </a:lnTo>
                    <a:lnTo>
                      <a:pt x="20" y="7"/>
                    </a:lnTo>
                    <a:lnTo>
                      <a:pt x="23" y="6"/>
                    </a:lnTo>
                    <a:lnTo>
                      <a:pt x="26" y="4"/>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2" name="Freeform 195">
                <a:extLst>
                  <a:ext uri="{FF2B5EF4-FFF2-40B4-BE49-F238E27FC236}">
                    <a16:creationId xmlns:a16="http://schemas.microsoft.com/office/drawing/2014/main" id="{453C53F9-41C2-4594-B3DD-8D69CF4AA895}"/>
                  </a:ext>
                </a:extLst>
              </p:cNvPr>
              <p:cNvSpPr>
                <a:spLocks/>
              </p:cNvSpPr>
              <p:nvPr/>
            </p:nvSpPr>
            <p:spPr bwMode="auto">
              <a:xfrm>
                <a:off x="1024" y="1548"/>
                <a:ext cx="27" cy="23"/>
              </a:xfrm>
              <a:custGeom>
                <a:avLst/>
                <a:gdLst>
                  <a:gd name="T0" fmla="*/ 22 w 27"/>
                  <a:gd name="T1" fmla="*/ 1 h 23"/>
                  <a:gd name="T2" fmla="*/ 22 w 27"/>
                  <a:gd name="T3" fmla="*/ 0 h 23"/>
                  <a:gd name="T4" fmla="*/ 20 w 27"/>
                  <a:gd name="T5" fmla="*/ 3 h 23"/>
                  <a:gd name="T6" fmla="*/ 18 w 27"/>
                  <a:gd name="T7" fmla="*/ 6 h 23"/>
                  <a:gd name="T8" fmla="*/ 16 w 27"/>
                  <a:gd name="T9" fmla="*/ 8 h 23"/>
                  <a:gd name="T10" fmla="*/ 12 w 27"/>
                  <a:gd name="T11" fmla="*/ 11 h 23"/>
                  <a:gd name="T12" fmla="*/ 10 w 27"/>
                  <a:gd name="T13" fmla="*/ 13 h 23"/>
                  <a:gd name="T14" fmla="*/ 7 w 27"/>
                  <a:gd name="T15" fmla="*/ 15 h 23"/>
                  <a:gd name="T16" fmla="*/ 3 w 27"/>
                  <a:gd name="T17" fmla="*/ 17 h 23"/>
                  <a:gd name="T18" fmla="*/ 0 w 27"/>
                  <a:gd name="T19" fmla="*/ 19 h 23"/>
                  <a:gd name="T20" fmla="*/ 3 w 27"/>
                  <a:gd name="T21" fmla="*/ 23 h 23"/>
                  <a:gd name="T22" fmla="*/ 7 w 27"/>
                  <a:gd name="T23" fmla="*/ 21 h 23"/>
                  <a:gd name="T24" fmla="*/ 10 w 27"/>
                  <a:gd name="T25" fmla="*/ 19 h 23"/>
                  <a:gd name="T26" fmla="*/ 12 w 27"/>
                  <a:gd name="T27" fmla="*/ 16 h 23"/>
                  <a:gd name="T28" fmla="*/ 16 w 27"/>
                  <a:gd name="T29" fmla="*/ 14 h 23"/>
                  <a:gd name="T30" fmla="*/ 19 w 27"/>
                  <a:gd name="T31" fmla="*/ 11 h 23"/>
                  <a:gd name="T32" fmla="*/ 21 w 27"/>
                  <a:gd name="T33" fmla="*/ 9 h 23"/>
                  <a:gd name="T34" fmla="*/ 25 w 27"/>
                  <a:gd name="T35" fmla="*/ 6 h 23"/>
                  <a:gd name="T36" fmla="*/ 26 w 27"/>
                  <a:gd name="T37" fmla="*/ 2 h 23"/>
                  <a:gd name="T38" fmla="*/ 27 w 27"/>
                  <a:gd name="T39" fmla="*/ 2 h 23"/>
                  <a:gd name="T40" fmla="*/ 22 w 27"/>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23"/>
                  <a:gd name="T65" fmla="*/ 27 w 2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23">
                    <a:moveTo>
                      <a:pt x="22" y="1"/>
                    </a:moveTo>
                    <a:lnTo>
                      <a:pt x="22" y="0"/>
                    </a:lnTo>
                    <a:lnTo>
                      <a:pt x="20" y="3"/>
                    </a:lnTo>
                    <a:lnTo>
                      <a:pt x="18" y="6"/>
                    </a:lnTo>
                    <a:lnTo>
                      <a:pt x="16" y="8"/>
                    </a:lnTo>
                    <a:lnTo>
                      <a:pt x="12" y="11"/>
                    </a:lnTo>
                    <a:lnTo>
                      <a:pt x="10" y="13"/>
                    </a:lnTo>
                    <a:lnTo>
                      <a:pt x="7" y="15"/>
                    </a:lnTo>
                    <a:lnTo>
                      <a:pt x="3" y="17"/>
                    </a:lnTo>
                    <a:lnTo>
                      <a:pt x="0" y="19"/>
                    </a:lnTo>
                    <a:lnTo>
                      <a:pt x="3" y="23"/>
                    </a:lnTo>
                    <a:lnTo>
                      <a:pt x="7" y="21"/>
                    </a:lnTo>
                    <a:lnTo>
                      <a:pt x="10" y="19"/>
                    </a:lnTo>
                    <a:lnTo>
                      <a:pt x="12" y="16"/>
                    </a:lnTo>
                    <a:lnTo>
                      <a:pt x="16" y="14"/>
                    </a:lnTo>
                    <a:lnTo>
                      <a:pt x="19" y="11"/>
                    </a:lnTo>
                    <a:lnTo>
                      <a:pt x="21" y="9"/>
                    </a:lnTo>
                    <a:lnTo>
                      <a:pt x="25" y="6"/>
                    </a:lnTo>
                    <a:lnTo>
                      <a:pt x="26" y="2"/>
                    </a:lnTo>
                    <a:lnTo>
                      <a:pt x="27" y="2"/>
                    </a:lnTo>
                    <a:lnTo>
                      <a:pt x="22"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3" name="Freeform 196">
                <a:extLst>
                  <a:ext uri="{FF2B5EF4-FFF2-40B4-BE49-F238E27FC236}">
                    <a16:creationId xmlns:a16="http://schemas.microsoft.com/office/drawing/2014/main" id="{34EFDD80-1EBD-42CA-BA9C-38733C61BB30}"/>
                  </a:ext>
                </a:extLst>
              </p:cNvPr>
              <p:cNvSpPr>
                <a:spLocks/>
              </p:cNvSpPr>
              <p:nvPr/>
            </p:nvSpPr>
            <p:spPr bwMode="auto">
              <a:xfrm>
                <a:off x="1046" y="1528"/>
                <a:ext cx="11" cy="22"/>
              </a:xfrm>
              <a:custGeom>
                <a:avLst/>
                <a:gdLst>
                  <a:gd name="T0" fmla="*/ 5 w 11"/>
                  <a:gd name="T1" fmla="*/ 2 h 22"/>
                  <a:gd name="T2" fmla="*/ 5 w 11"/>
                  <a:gd name="T3" fmla="*/ 2 h 22"/>
                  <a:gd name="T4" fmla="*/ 6 w 11"/>
                  <a:gd name="T5" fmla="*/ 4 h 22"/>
                  <a:gd name="T6" fmla="*/ 6 w 11"/>
                  <a:gd name="T7" fmla="*/ 6 h 22"/>
                  <a:gd name="T8" fmla="*/ 6 w 11"/>
                  <a:gd name="T9" fmla="*/ 8 h 22"/>
                  <a:gd name="T10" fmla="*/ 5 w 11"/>
                  <a:gd name="T11" fmla="*/ 10 h 22"/>
                  <a:gd name="T12" fmla="*/ 4 w 11"/>
                  <a:gd name="T13" fmla="*/ 13 h 22"/>
                  <a:gd name="T14" fmla="*/ 3 w 11"/>
                  <a:gd name="T15" fmla="*/ 16 h 22"/>
                  <a:gd name="T16" fmla="*/ 0 w 11"/>
                  <a:gd name="T17" fmla="*/ 18 h 22"/>
                  <a:gd name="T18" fmla="*/ 0 w 11"/>
                  <a:gd name="T19" fmla="*/ 21 h 22"/>
                  <a:gd name="T20" fmla="*/ 5 w 11"/>
                  <a:gd name="T21" fmla="*/ 22 h 22"/>
                  <a:gd name="T22" fmla="*/ 5 w 11"/>
                  <a:gd name="T23" fmla="*/ 20 h 22"/>
                  <a:gd name="T24" fmla="*/ 6 w 11"/>
                  <a:gd name="T25" fmla="*/ 17 h 22"/>
                  <a:gd name="T26" fmla="*/ 8 w 11"/>
                  <a:gd name="T27" fmla="*/ 15 h 22"/>
                  <a:gd name="T28" fmla="*/ 10 w 11"/>
                  <a:gd name="T29" fmla="*/ 11 h 22"/>
                  <a:gd name="T30" fmla="*/ 11 w 11"/>
                  <a:gd name="T31" fmla="*/ 9 h 22"/>
                  <a:gd name="T32" fmla="*/ 11 w 11"/>
                  <a:gd name="T33" fmla="*/ 6 h 22"/>
                  <a:gd name="T34" fmla="*/ 11 w 11"/>
                  <a:gd name="T35" fmla="*/ 3 h 22"/>
                  <a:gd name="T36" fmla="*/ 10 w 11"/>
                  <a:gd name="T37" fmla="*/ 0 h 22"/>
                  <a:gd name="T38" fmla="*/ 10 w 11"/>
                  <a:gd name="T39" fmla="*/ 0 h 22"/>
                  <a:gd name="T40" fmla="*/ 5 w 11"/>
                  <a:gd name="T41" fmla="*/ 2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
                  <a:gd name="T65" fmla="*/ 11 w 11"/>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
                    <a:moveTo>
                      <a:pt x="5" y="2"/>
                    </a:moveTo>
                    <a:lnTo>
                      <a:pt x="5" y="2"/>
                    </a:lnTo>
                    <a:lnTo>
                      <a:pt x="6" y="4"/>
                    </a:lnTo>
                    <a:lnTo>
                      <a:pt x="6" y="6"/>
                    </a:lnTo>
                    <a:lnTo>
                      <a:pt x="6" y="8"/>
                    </a:lnTo>
                    <a:lnTo>
                      <a:pt x="5" y="10"/>
                    </a:lnTo>
                    <a:lnTo>
                      <a:pt x="4" y="13"/>
                    </a:lnTo>
                    <a:lnTo>
                      <a:pt x="3" y="16"/>
                    </a:lnTo>
                    <a:lnTo>
                      <a:pt x="0" y="18"/>
                    </a:lnTo>
                    <a:lnTo>
                      <a:pt x="0" y="21"/>
                    </a:lnTo>
                    <a:lnTo>
                      <a:pt x="5" y="22"/>
                    </a:lnTo>
                    <a:lnTo>
                      <a:pt x="5" y="20"/>
                    </a:lnTo>
                    <a:lnTo>
                      <a:pt x="6" y="17"/>
                    </a:lnTo>
                    <a:lnTo>
                      <a:pt x="8" y="15"/>
                    </a:lnTo>
                    <a:lnTo>
                      <a:pt x="10" y="11"/>
                    </a:lnTo>
                    <a:lnTo>
                      <a:pt x="11" y="9"/>
                    </a:lnTo>
                    <a:lnTo>
                      <a:pt x="11" y="6"/>
                    </a:lnTo>
                    <a:lnTo>
                      <a:pt x="11" y="3"/>
                    </a:lnTo>
                    <a:lnTo>
                      <a:pt x="10" y="0"/>
                    </a:lnTo>
                    <a:lnTo>
                      <a:pt x="5"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4" name="Freeform 197">
                <a:extLst>
                  <a:ext uri="{FF2B5EF4-FFF2-40B4-BE49-F238E27FC236}">
                    <a16:creationId xmlns:a16="http://schemas.microsoft.com/office/drawing/2014/main" id="{637877FC-B257-4E82-B737-649074D77017}"/>
                  </a:ext>
                </a:extLst>
              </p:cNvPr>
              <p:cNvSpPr>
                <a:spLocks/>
              </p:cNvSpPr>
              <p:nvPr/>
            </p:nvSpPr>
            <p:spPr bwMode="auto">
              <a:xfrm>
                <a:off x="1046" y="1523"/>
                <a:ext cx="10" cy="7"/>
              </a:xfrm>
              <a:custGeom>
                <a:avLst/>
                <a:gdLst>
                  <a:gd name="T0" fmla="*/ 0 w 10"/>
                  <a:gd name="T1" fmla="*/ 4 h 7"/>
                  <a:gd name="T2" fmla="*/ 0 w 10"/>
                  <a:gd name="T3" fmla="*/ 4 h 7"/>
                  <a:gd name="T4" fmla="*/ 0 w 10"/>
                  <a:gd name="T5" fmla="*/ 4 h 7"/>
                  <a:gd name="T6" fmla="*/ 2 w 10"/>
                  <a:gd name="T7" fmla="*/ 4 h 7"/>
                  <a:gd name="T8" fmla="*/ 3 w 10"/>
                  <a:gd name="T9" fmla="*/ 5 h 7"/>
                  <a:gd name="T10" fmla="*/ 3 w 10"/>
                  <a:gd name="T11" fmla="*/ 5 h 7"/>
                  <a:gd name="T12" fmla="*/ 4 w 10"/>
                  <a:gd name="T13" fmla="*/ 6 h 7"/>
                  <a:gd name="T14" fmla="*/ 5 w 10"/>
                  <a:gd name="T15" fmla="*/ 6 h 7"/>
                  <a:gd name="T16" fmla="*/ 5 w 10"/>
                  <a:gd name="T17" fmla="*/ 6 h 7"/>
                  <a:gd name="T18" fmla="*/ 5 w 10"/>
                  <a:gd name="T19" fmla="*/ 7 h 7"/>
                  <a:gd name="T20" fmla="*/ 10 w 10"/>
                  <a:gd name="T21" fmla="*/ 5 h 7"/>
                  <a:gd name="T22" fmla="*/ 8 w 10"/>
                  <a:gd name="T23" fmla="*/ 4 h 7"/>
                  <a:gd name="T24" fmla="*/ 8 w 10"/>
                  <a:gd name="T25" fmla="*/ 3 h 7"/>
                  <a:gd name="T26" fmla="*/ 7 w 10"/>
                  <a:gd name="T27" fmla="*/ 2 h 7"/>
                  <a:gd name="T28" fmla="*/ 6 w 10"/>
                  <a:gd name="T29" fmla="*/ 2 h 7"/>
                  <a:gd name="T30" fmla="*/ 5 w 10"/>
                  <a:gd name="T31" fmla="*/ 1 h 7"/>
                  <a:gd name="T32" fmla="*/ 4 w 10"/>
                  <a:gd name="T33" fmla="*/ 1 h 7"/>
                  <a:gd name="T34" fmla="*/ 3 w 10"/>
                  <a:gd name="T35" fmla="*/ 0 h 7"/>
                  <a:gd name="T36" fmla="*/ 3 w 10"/>
                  <a:gd name="T37" fmla="*/ 0 h 7"/>
                  <a:gd name="T38" fmla="*/ 2 w 10"/>
                  <a:gd name="T39" fmla="*/ 0 h 7"/>
                  <a:gd name="T40" fmla="*/ 0 w 10"/>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4"/>
                    </a:moveTo>
                    <a:lnTo>
                      <a:pt x="0" y="4"/>
                    </a:lnTo>
                    <a:lnTo>
                      <a:pt x="2" y="4"/>
                    </a:lnTo>
                    <a:lnTo>
                      <a:pt x="3" y="5"/>
                    </a:lnTo>
                    <a:lnTo>
                      <a:pt x="4" y="6"/>
                    </a:lnTo>
                    <a:lnTo>
                      <a:pt x="5" y="6"/>
                    </a:lnTo>
                    <a:lnTo>
                      <a:pt x="5" y="7"/>
                    </a:lnTo>
                    <a:lnTo>
                      <a:pt x="10" y="5"/>
                    </a:lnTo>
                    <a:lnTo>
                      <a:pt x="8" y="4"/>
                    </a:lnTo>
                    <a:lnTo>
                      <a:pt x="8" y="3"/>
                    </a:lnTo>
                    <a:lnTo>
                      <a:pt x="7" y="2"/>
                    </a:lnTo>
                    <a:lnTo>
                      <a:pt x="6" y="2"/>
                    </a:lnTo>
                    <a:lnTo>
                      <a:pt x="5" y="1"/>
                    </a:lnTo>
                    <a:lnTo>
                      <a:pt x="4" y="1"/>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5" name="Freeform 198">
                <a:extLst>
                  <a:ext uri="{FF2B5EF4-FFF2-40B4-BE49-F238E27FC236}">
                    <a16:creationId xmlns:a16="http://schemas.microsoft.com/office/drawing/2014/main" id="{F915AB52-1FD0-43B2-B178-C47438F813FC}"/>
                  </a:ext>
                </a:extLst>
              </p:cNvPr>
              <p:cNvSpPr>
                <a:spLocks/>
              </p:cNvSpPr>
              <p:nvPr/>
            </p:nvSpPr>
            <p:spPr bwMode="auto">
              <a:xfrm>
                <a:off x="1030" y="1522"/>
                <a:ext cx="18" cy="5"/>
              </a:xfrm>
              <a:custGeom>
                <a:avLst/>
                <a:gdLst>
                  <a:gd name="T0" fmla="*/ 1 w 18"/>
                  <a:gd name="T1" fmla="*/ 5 h 5"/>
                  <a:gd name="T2" fmla="*/ 1 w 18"/>
                  <a:gd name="T3" fmla="*/ 5 h 5"/>
                  <a:gd name="T4" fmla="*/ 3 w 18"/>
                  <a:gd name="T5" fmla="*/ 4 h 5"/>
                  <a:gd name="T6" fmla="*/ 5 w 18"/>
                  <a:gd name="T7" fmla="*/ 4 h 5"/>
                  <a:gd name="T8" fmla="*/ 6 w 18"/>
                  <a:gd name="T9" fmla="*/ 4 h 5"/>
                  <a:gd name="T10" fmla="*/ 9 w 18"/>
                  <a:gd name="T11" fmla="*/ 4 h 5"/>
                  <a:gd name="T12" fmla="*/ 11 w 18"/>
                  <a:gd name="T13" fmla="*/ 4 h 5"/>
                  <a:gd name="T14" fmla="*/ 13 w 18"/>
                  <a:gd name="T15" fmla="*/ 4 h 5"/>
                  <a:gd name="T16" fmla="*/ 15 w 18"/>
                  <a:gd name="T17" fmla="*/ 4 h 5"/>
                  <a:gd name="T18" fmla="*/ 16 w 18"/>
                  <a:gd name="T19" fmla="*/ 5 h 5"/>
                  <a:gd name="T20" fmla="*/ 18 w 18"/>
                  <a:gd name="T21" fmla="*/ 1 h 5"/>
                  <a:gd name="T22" fmla="*/ 15 w 18"/>
                  <a:gd name="T23" fmla="*/ 0 h 5"/>
                  <a:gd name="T24" fmla="*/ 13 w 18"/>
                  <a:gd name="T25" fmla="*/ 0 h 5"/>
                  <a:gd name="T26" fmla="*/ 11 w 18"/>
                  <a:gd name="T27" fmla="*/ 0 h 5"/>
                  <a:gd name="T28" fmla="*/ 9 w 18"/>
                  <a:gd name="T29" fmla="*/ 0 h 5"/>
                  <a:gd name="T30" fmla="*/ 6 w 18"/>
                  <a:gd name="T31" fmla="*/ 0 h 5"/>
                  <a:gd name="T32" fmla="*/ 4 w 18"/>
                  <a:gd name="T33" fmla="*/ 0 h 5"/>
                  <a:gd name="T34" fmla="*/ 2 w 18"/>
                  <a:gd name="T35" fmla="*/ 0 h 5"/>
                  <a:gd name="T36" fmla="*/ 0 w 18"/>
                  <a:gd name="T37" fmla="*/ 1 h 5"/>
                  <a:gd name="T38" fmla="*/ 1 w 18"/>
                  <a:gd name="T39" fmla="*/ 1 h 5"/>
                  <a:gd name="T40" fmla="*/ 1 w 18"/>
                  <a:gd name="T41" fmla="*/ 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
                  <a:gd name="T65" fmla="*/ 18 w 18"/>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
                    <a:moveTo>
                      <a:pt x="1" y="5"/>
                    </a:moveTo>
                    <a:lnTo>
                      <a:pt x="1" y="5"/>
                    </a:lnTo>
                    <a:lnTo>
                      <a:pt x="3" y="4"/>
                    </a:lnTo>
                    <a:lnTo>
                      <a:pt x="5" y="4"/>
                    </a:lnTo>
                    <a:lnTo>
                      <a:pt x="6" y="4"/>
                    </a:lnTo>
                    <a:lnTo>
                      <a:pt x="9" y="4"/>
                    </a:lnTo>
                    <a:lnTo>
                      <a:pt x="11" y="4"/>
                    </a:lnTo>
                    <a:lnTo>
                      <a:pt x="13" y="4"/>
                    </a:lnTo>
                    <a:lnTo>
                      <a:pt x="15" y="4"/>
                    </a:lnTo>
                    <a:lnTo>
                      <a:pt x="16" y="5"/>
                    </a:lnTo>
                    <a:lnTo>
                      <a:pt x="18" y="1"/>
                    </a:lnTo>
                    <a:lnTo>
                      <a:pt x="15" y="0"/>
                    </a:lnTo>
                    <a:lnTo>
                      <a:pt x="13" y="0"/>
                    </a:lnTo>
                    <a:lnTo>
                      <a:pt x="11" y="0"/>
                    </a:lnTo>
                    <a:lnTo>
                      <a:pt x="9" y="0"/>
                    </a:lnTo>
                    <a:lnTo>
                      <a:pt x="6" y="0"/>
                    </a:lnTo>
                    <a:lnTo>
                      <a:pt x="4" y="0"/>
                    </a:lnTo>
                    <a:lnTo>
                      <a:pt x="2" y="0"/>
                    </a:lnTo>
                    <a:lnTo>
                      <a:pt x="0" y="1"/>
                    </a:lnTo>
                    <a:lnTo>
                      <a:pt x="1" y="1"/>
                    </a:lnTo>
                    <a:lnTo>
                      <a:pt x="1"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6" name="Freeform 199">
                <a:extLst>
                  <a:ext uri="{FF2B5EF4-FFF2-40B4-BE49-F238E27FC236}">
                    <a16:creationId xmlns:a16="http://schemas.microsoft.com/office/drawing/2014/main" id="{9C129338-20F2-4EB2-898A-DBA1F7E0AC98}"/>
                  </a:ext>
                </a:extLst>
              </p:cNvPr>
              <p:cNvSpPr>
                <a:spLocks/>
              </p:cNvSpPr>
              <p:nvPr/>
            </p:nvSpPr>
            <p:spPr bwMode="auto">
              <a:xfrm>
                <a:off x="1023" y="1523"/>
                <a:ext cx="8" cy="7"/>
              </a:xfrm>
              <a:custGeom>
                <a:avLst/>
                <a:gdLst>
                  <a:gd name="T0" fmla="*/ 3 w 8"/>
                  <a:gd name="T1" fmla="*/ 6 h 7"/>
                  <a:gd name="T2" fmla="*/ 3 w 8"/>
                  <a:gd name="T3" fmla="*/ 7 h 7"/>
                  <a:gd name="T4" fmla="*/ 3 w 8"/>
                  <a:gd name="T5" fmla="*/ 6 h 7"/>
                  <a:gd name="T6" fmla="*/ 4 w 8"/>
                  <a:gd name="T7" fmla="*/ 6 h 7"/>
                  <a:gd name="T8" fmla="*/ 5 w 8"/>
                  <a:gd name="T9" fmla="*/ 5 h 7"/>
                  <a:gd name="T10" fmla="*/ 5 w 8"/>
                  <a:gd name="T11" fmla="*/ 5 h 7"/>
                  <a:gd name="T12" fmla="*/ 7 w 8"/>
                  <a:gd name="T13" fmla="*/ 4 h 7"/>
                  <a:gd name="T14" fmla="*/ 7 w 8"/>
                  <a:gd name="T15" fmla="*/ 4 h 7"/>
                  <a:gd name="T16" fmla="*/ 8 w 8"/>
                  <a:gd name="T17" fmla="*/ 4 h 7"/>
                  <a:gd name="T18" fmla="*/ 8 w 8"/>
                  <a:gd name="T19" fmla="*/ 4 h 7"/>
                  <a:gd name="T20" fmla="*/ 8 w 8"/>
                  <a:gd name="T21" fmla="*/ 0 h 7"/>
                  <a:gd name="T22" fmla="*/ 7 w 8"/>
                  <a:gd name="T23" fmla="*/ 0 h 7"/>
                  <a:gd name="T24" fmla="*/ 5 w 8"/>
                  <a:gd name="T25" fmla="*/ 0 h 7"/>
                  <a:gd name="T26" fmla="*/ 4 w 8"/>
                  <a:gd name="T27" fmla="*/ 1 h 7"/>
                  <a:gd name="T28" fmla="*/ 3 w 8"/>
                  <a:gd name="T29" fmla="*/ 1 h 7"/>
                  <a:gd name="T30" fmla="*/ 2 w 8"/>
                  <a:gd name="T31" fmla="*/ 2 h 7"/>
                  <a:gd name="T32" fmla="*/ 2 w 8"/>
                  <a:gd name="T33" fmla="*/ 2 h 7"/>
                  <a:gd name="T34" fmla="*/ 1 w 8"/>
                  <a:gd name="T35" fmla="*/ 3 h 7"/>
                  <a:gd name="T36" fmla="*/ 0 w 8"/>
                  <a:gd name="T37" fmla="*/ 3 h 7"/>
                  <a:gd name="T38" fmla="*/ 0 w 8"/>
                  <a:gd name="T39" fmla="*/ 3 h 7"/>
                  <a:gd name="T40" fmla="*/ 3 w 8"/>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3" y="6"/>
                    </a:moveTo>
                    <a:lnTo>
                      <a:pt x="3" y="7"/>
                    </a:lnTo>
                    <a:lnTo>
                      <a:pt x="3" y="6"/>
                    </a:lnTo>
                    <a:lnTo>
                      <a:pt x="4" y="6"/>
                    </a:lnTo>
                    <a:lnTo>
                      <a:pt x="5" y="5"/>
                    </a:lnTo>
                    <a:lnTo>
                      <a:pt x="7" y="4"/>
                    </a:lnTo>
                    <a:lnTo>
                      <a:pt x="8" y="4"/>
                    </a:lnTo>
                    <a:lnTo>
                      <a:pt x="8" y="0"/>
                    </a:lnTo>
                    <a:lnTo>
                      <a:pt x="7" y="0"/>
                    </a:lnTo>
                    <a:lnTo>
                      <a:pt x="5" y="0"/>
                    </a:lnTo>
                    <a:lnTo>
                      <a:pt x="4" y="1"/>
                    </a:lnTo>
                    <a:lnTo>
                      <a:pt x="3" y="1"/>
                    </a:lnTo>
                    <a:lnTo>
                      <a:pt x="2" y="2"/>
                    </a:lnTo>
                    <a:lnTo>
                      <a:pt x="1" y="3"/>
                    </a:lnTo>
                    <a:lnTo>
                      <a:pt x="0" y="3"/>
                    </a:lnTo>
                    <a:lnTo>
                      <a:pt x="3"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7" name="Freeform 200">
                <a:extLst>
                  <a:ext uri="{FF2B5EF4-FFF2-40B4-BE49-F238E27FC236}">
                    <a16:creationId xmlns:a16="http://schemas.microsoft.com/office/drawing/2014/main" id="{29D0FCAF-7FDE-48AB-8927-395DCD791E76}"/>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8 w 17"/>
                  <a:gd name="T67" fmla="*/ 1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lnTo>
                      <a:pt x="8" y="1"/>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48" name="Freeform 201">
                <a:extLst>
                  <a:ext uri="{FF2B5EF4-FFF2-40B4-BE49-F238E27FC236}">
                    <a16:creationId xmlns:a16="http://schemas.microsoft.com/office/drawing/2014/main" id="{00241394-10C3-4BDA-A545-A608A2DCE5EF}"/>
                  </a:ext>
                </a:extLst>
              </p:cNvPr>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349" name="Freeform 202">
                <a:extLst>
                  <a:ext uri="{FF2B5EF4-FFF2-40B4-BE49-F238E27FC236}">
                    <a16:creationId xmlns:a16="http://schemas.microsoft.com/office/drawing/2014/main" id="{C1965B8D-53AB-4598-BFBF-3BEB187EE95E}"/>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2 w 2"/>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8"/>
                  <a:gd name="T32" fmla="*/ 2 w 2"/>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8">
                    <a:moveTo>
                      <a:pt x="2" y="0"/>
                    </a:moveTo>
                    <a:lnTo>
                      <a:pt x="2" y="5"/>
                    </a:lnTo>
                    <a:lnTo>
                      <a:pt x="2" y="10"/>
                    </a:lnTo>
                    <a:lnTo>
                      <a:pt x="2" y="14"/>
                    </a:lnTo>
                    <a:lnTo>
                      <a:pt x="1" y="19"/>
                    </a:lnTo>
                    <a:lnTo>
                      <a:pt x="1" y="24"/>
                    </a:lnTo>
                    <a:lnTo>
                      <a:pt x="1" y="29"/>
                    </a:lnTo>
                    <a:lnTo>
                      <a:pt x="0" y="33"/>
                    </a:lnTo>
                    <a:lnTo>
                      <a:pt x="0" y="38"/>
                    </a:lnTo>
                    <a:lnTo>
                      <a:pt x="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50" name="Freeform 203">
                <a:extLst>
                  <a:ext uri="{FF2B5EF4-FFF2-40B4-BE49-F238E27FC236}">
                    <a16:creationId xmlns:a16="http://schemas.microsoft.com/office/drawing/2014/main" id="{19A25A42-DEA8-4A8B-A8EA-4D45E929D5EA}"/>
                  </a:ext>
                </a:extLst>
              </p:cNvPr>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8"/>
                  <a:gd name="T29" fmla="*/ 2 w 2"/>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8">
                    <a:moveTo>
                      <a:pt x="2" y="0"/>
                    </a:moveTo>
                    <a:lnTo>
                      <a:pt x="2" y="5"/>
                    </a:lnTo>
                    <a:lnTo>
                      <a:pt x="2" y="10"/>
                    </a:lnTo>
                    <a:lnTo>
                      <a:pt x="2" y="14"/>
                    </a:lnTo>
                    <a:lnTo>
                      <a:pt x="1" y="19"/>
                    </a:lnTo>
                    <a:lnTo>
                      <a:pt x="1" y="24"/>
                    </a:lnTo>
                    <a:lnTo>
                      <a:pt x="1" y="29"/>
                    </a:lnTo>
                    <a:lnTo>
                      <a:pt x="0" y="33"/>
                    </a:lnTo>
                    <a:lnTo>
                      <a:pt x="0" y="38"/>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351" name="Freeform 204">
                <a:extLst>
                  <a:ext uri="{FF2B5EF4-FFF2-40B4-BE49-F238E27FC236}">
                    <a16:creationId xmlns:a16="http://schemas.microsoft.com/office/drawing/2014/main" id="{5995E077-0599-4E8E-B057-C2DAEA52AD20}"/>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0" y="0"/>
                    </a:moveTo>
                    <a:lnTo>
                      <a:pt x="8" y="5"/>
                    </a:lnTo>
                    <a:lnTo>
                      <a:pt x="17" y="10"/>
                    </a:lnTo>
                    <a:lnTo>
                      <a:pt x="27" y="13"/>
                    </a:lnTo>
                    <a:lnTo>
                      <a:pt x="37" y="15"/>
                    </a:lnTo>
                    <a:lnTo>
                      <a:pt x="48" y="16"/>
                    </a:lnTo>
                    <a:lnTo>
                      <a:pt x="58" y="15"/>
                    </a:lnTo>
                    <a:lnTo>
                      <a:pt x="68" y="13"/>
                    </a:lnTo>
                    <a:lnTo>
                      <a:pt x="77" y="8"/>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52" name="Freeform 205">
                <a:extLst>
                  <a:ext uri="{FF2B5EF4-FFF2-40B4-BE49-F238E27FC236}">
                    <a16:creationId xmlns:a16="http://schemas.microsoft.com/office/drawing/2014/main" id="{013B318B-0B0D-4512-A46D-390B12EF14B8}"/>
                  </a:ext>
                </a:extLst>
              </p:cNvPr>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0" y="0"/>
                    </a:moveTo>
                    <a:lnTo>
                      <a:pt x="8" y="5"/>
                    </a:lnTo>
                    <a:lnTo>
                      <a:pt x="17" y="10"/>
                    </a:lnTo>
                    <a:lnTo>
                      <a:pt x="27" y="13"/>
                    </a:lnTo>
                    <a:lnTo>
                      <a:pt x="37" y="15"/>
                    </a:lnTo>
                    <a:lnTo>
                      <a:pt x="48" y="16"/>
                    </a:lnTo>
                    <a:lnTo>
                      <a:pt x="58" y="15"/>
                    </a:lnTo>
                    <a:lnTo>
                      <a:pt x="68" y="13"/>
                    </a:lnTo>
                    <a:lnTo>
                      <a:pt x="77" y="8"/>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353" name="Freeform 206">
                <a:extLst>
                  <a:ext uri="{FF2B5EF4-FFF2-40B4-BE49-F238E27FC236}">
                    <a16:creationId xmlns:a16="http://schemas.microsoft.com/office/drawing/2014/main" id="{A576237C-4870-4BE9-8B6C-ABBDFC7069A0}"/>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5 w 5"/>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4"/>
                  <a:gd name="T32" fmla="*/ 5 w 5"/>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4">
                    <a:moveTo>
                      <a:pt x="5" y="24"/>
                    </a:moveTo>
                    <a:lnTo>
                      <a:pt x="3" y="21"/>
                    </a:lnTo>
                    <a:lnTo>
                      <a:pt x="3" y="18"/>
                    </a:lnTo>
                    <a:lnTo>
                      <a:pt x="2" y="15"/>
                    </a:lnTo>
                    <a:lnTo>
                      <a:pt x="1" y="12"/>
                    </a:lnTo>
                    <a:lnTo>
                      <a:pt x="1" y="9"/>
                    </a:lnTo>
                    <a:lnTo>
                      <a:pt x="1" y="6"/>
                    </a:lnTo>
                    <a:lnTo>
                      <a:pt x="1" y="3"/>
                    </a:lnTo>
                    <a:lnTo>
                      <a:pt x="0" y="0"/>
                    </a:lnTo>
                    <a:lnTo>
                      <a:pt x="5" y="2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54" name="Freeform 207">
                <a:extLst>
                  <a:ext uri="{FF2B5EF4-FFF2-40B4-BE49-F238E27FC236}">
                    <a16:creationId xmlns:a16="http://schemas.microsoft.com/office/drawing/2014/main" id="{90C3F224-7D30-40F8-B4CC-BD2A9B4F3C49}"/>
                  </a:ext>
                </a:extLst>
              </p:cNvPr>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4"/>
                  <a:gd name="T29" fmla="*/ 5 w 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4">
                    <a:moveTo>
                      <a:pt x="5" y="24"/>
                    </a:moveTo>
                    <a:lnTo>
                      <a:pt x="3" y="21"/>
                    </a:lnTo>
                    <a:lnTo>
                      <a:pt x="3" y="18"/>
                    </a:lnTo>
                    <a:lnTo>
                      <a:pt x="2" y="15"/>
                    </a:lnTo>
                    <a:lnTo>
                      <a:pt x="1" y="12"/>
                    </a:lnTo>
                    <a:lnTo>
                      <a:pt x="1" y="9"/>
                    </a:lnTo>
                    <a:lnTo>
                      <a:pt x="1" y="6"/>
                    </a:lnTo>
                    <a:lnTo>
                      <a:pt x="1" y="3"/>
                    </a:lnTo>
                    <a:lnTo>
                      <a:pt x="0"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355" name="Freeform 208">
                <a:extLst>
                  <a:ext uri="{FF2B5EF4-FFF2-40B4-BE49-F238E27FC236}">
                    <a16:creationId xmlns:a16="http://schemas.microsoft.com/office/drawing/2014/main" id="{7B363899-97D1-4A3F-B824-D57D05DF16AB}"/>
                  </a:ext>
                </a:extLst>
              </p:cNvPr>
              <p:cNvSpPr>
                <a:spLocks/>
              </p:cNvSpPr>
              <p:nvPr/>
            </p:nvSpPr>
            <p:spPr bwMode="auto">
              <a:xfrm>
                <a:off x="703" y="704"/>
                <a:ext cx="134" cy="73"/>
              </a:xfrm>
              <a:custGeom>
                <a:avLst/>
                <a:gdLst>
                  <a:gd name="T0" fmla="*/ 134 w 134"/>
                  <a:gd name="T1" fmla="*/ 73 h 73"/>
                  <a:gd name="T2" fmla="*/ 126 w 134"/>
                  <a:gd name="T3" fmla="*/ 73 h 73"/>
                  <a:gd name="T4" fmla="*/ 118 w 134"/>
                  <a:gd name="T5" fmla="*/ 72 h 73"/>
                  <a:gd name="T6" fmla="*/ 108 w 134"/>
                  <a:gd name="T7" fmla="*/ 71 h 73"/>
                  <a:gd name="T8" fmla="*/ 99 w 134"/>
                  <a:gd name="T9" fmla="*/ 69 h 73"/>
                  <a:gd name="T10" fmla="*/ 90 w 134"/>
                  <a:gd name="T11" fmla="*/ 67 h 73"/>
                  <a:gd name="T12" fmla="*/ 80 w 134"/>
                  <a:gd name="T13" fmla="*/ 65 h 73"/>
                  <a:gd name="T14" fmla="*/ 73 w 134"/>
                  <a:gd name="T15" fmla="*/ 63 h 73"/>
                  <a:gd name="T16" fmla="*/ 65 w 134"/>
                  <a:gd name="T17" fmla="*/ 60 h 73"/>
                  <a:gd name="T18" fmla="*/ 58 w 134"/>
                  <a:gd name="T19" fmla="*/ 57 h 73"/>
                  <a:gd name="T20" fmla="*/ 50 w 134"/>
                  <a:gd name="T21" fmla="*/ 52 h 73"/>
                  <a:gd name="T22" fmla="*/ 40 w 134"/>
                  <a:gd name="T23" fmla="*/ 45 h 73"/>
                  <a:gd name="T24" fmla="*/ 31 w 134"/>
                  <a:gd name="T25" fmla="*/ 38 h 73"/>
                  <a:gd name="T26" fmla="*/ 22 w 134"/>
                  <a:gd name="T27" fmla="*/ 29 h 73"/>
                  <a:gd name="T28" fmla="*/ 13 w 134"/>
                  <a:gd name="T29" fmla="*/ 20 h 73"/>
                  <a:gd name="T30" fmla="*/ 6 w 134"/>
                  <a:gd name="T31" fmla="*/ 10 h 73"/>
                  <a:gd name="T32" fmla="*/ 0 w 134"/>
                  <a:gd name="T33" fmla="*/ 0 h 73"/>
                  <a:gd name="T34" fmla="*/ 134 w 134"/>
                  <a:gd name="T35" fmla="*/ 73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73"/>
                  <a:gd name="T56" fmla="*/ 134 w 13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73">
                    <a:moveTo>
                      <a:pt x="134" y="73"/>
                    </a:moveTo>
                    <a:lnTo>
                      <a:pt x="126" y="73"/>
                    </a:lnTo>
                    <a:lnTo>
                      <a:pt x="118" y="72"/>
                    </a:lnTo>
                    <a:lnTo>
                      <a:pt x="108" y="71"/>
                    </a:lnTo>
                    <a:lnTo>
                      <a:pt x="99" y="69"/>
                    </a:lnTo>
                    <a:lnTo>
                      <a:pt x="90" y="67"/>
                    </a:lnTo>
                    <a:lnTo>
                      <a:pt x="80" y="65"/>
                    </a:lnTo>
                    <a:lnTo>
                      <a:pt x="73" y="63"/>
                    </a:lnTo>
                    <a:lnTo>
                      <a:pt x="65" y="60"/>
                    </a:lnTo>
                    <a:lnTo>
                      <a:pt x="58" y="57"/>
                    </a:lnTo>
                    <a:lnTo>
                      <a:pt x="50" y="52"/>
                    </a:lnTo>
                    <a:lnTo>
                      <a:pt x="40" y="45"/>
                    </a:lnTo>
                    <a:lnTo>
                      <a:pt x="31" y="38"/>
                    </a:lnTo>
                    <a:lnTo>
                      <a:pt x="22" y="29"/>
                    </a:lnTo>
                    <a:lnTo>
                      <a:pt x="13" y="20"/>
                    </a:lnTo>
                    <a:lnTo>
                      <a:pt x="6" y="10"/>
                    </a:lnTo>
                    <a:lnTo>
                      <a:pt x="0" y="0"/>
                    </a:lnTo>
                    <a:lnTo>
                      <a:pt x="134" y="73"/>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56" name="Freeform 209">
                <a:extLst>
                  <a:ext uri="{FF2B5EF4-FFF2-40B4-BE49-F238E27FC236}">
                    <a16:creationId xmlns:a16="http://schemas.microsoft.com/office/drawing/2014/main" id="{86E3BB73-BE6A-4220-A33E-EC41E9F814FC}"/>
                  </a:ext>
                </a:extLst>
              </p:cNvPr>
              <p:cNvSpPr>
                <a:spLocks/>
              </p:cNvSpPr>
              <p:nvPr/>
            </p:nvSpPr>
            <p:spPr bwMode="auto">
              <a:xfrm>
                <a:off x="768" y="762"/>
                <a:ext cx="69" cy="17"/>
              </a:xfrm>
              <a:custGeom>
                <a:avLst/>
                <a:gdLst>
                  <a:gd name="T0" fmla="*/ 0 w 69"/>
                  <a:gd name="T1" fmla="*/ 5 h 17"/>
                  <a:gd name="T2" fmla="*/ 0 w 69"/>
                  <a:gd name="T3" fmla="*/ 5 h 17"/>
                  <a:gd name="T4" fmla="*/ 6 w 69"/>
                  <a:gd name="T5" fmla="*/ 7 h 17"/>
                  <a:gd name="T6" fmla="*/ 14 w 69"/>
                  <a:gd name="T7" fmla="*/ 9 h 17"/>
                  <a:gd name="T8" fmla="*/ 23 w 69"/>
                  <a:gd name="T9" fmla="*/ 11 h 17"/>
                  <a:gd name="T10" fmla="*/ 34 w 69"/>
                  <a:gd name="T11" fmla="*/ 13 h 17"/>
                  <a:gd name="T12" fmla="*/ 43 w 69"/>
                  <a:gd name="T13" fmla="*/ 15 h 17"/>
                  <a:gd name="T14" fmla="*/ 52 w 69"/>
                  <a:gd name="T15" fmla="*/ 16 h 17"/>
                  <a:gd name="T16" fmla="*/ 61 w 69"/>
                  <a:gd name="T17" fmla="*/ 17 h 17"/>
                  <a:gd name="T18" fmla="*/ 69 w 69"/>
                  <a:gd name="T19" fmla="*/ 17 h 17"/>
                  <a:gd name="T20" fmla="*/ 69 w 69"/>
                  <a:gd name="T21" fmla="*/ 13 h 17"/>
                  <a:gd name="T22" fmla="*/ 61 w 69"/>
                  <a:gd name="T23" fmla="*/ 12 h 17"/>
                  <a:gd name="T24" fmla="*/ 53 w 69"/>
                  <a:gd name="T25" fmla="*/ 12 h 17"/>
                  <a:gd name="T26" fmla="*/ 44 w 69"/>
                  <a:gd name="T27" fmla="*/ 11 h 17"/>
                  <a:gd name="T28" fmla="*/ 34 w 69"/>
                  <a:gd name="T29" fmla="*/ 9 h 17"/>
                  <a:gd name="T30" fmla="*/ 25 w 69"/>
                  <a:gd name="T31" fmla="*/ 7 h 17"/>
                  <a:gd name="T32" fmla="*/ 15 w 69"/>
                  <a:gd name="T33" fmla="*/ 5 h 17"/>
                  <a:gd name="T34" fmla="*/ 8 w 69"/>
                  <a:gd name="T35" fmla="*/ 2 h 17"/>
                  <a:gd name="T36" fmla="*/ 1 w 69"/>
                  <a:gd name="T37" fmla="*/ 0 h 17"/>
                  <a:gd name="T38" fmla="*/ 1 w 69"/>
                  <a:gd name="T39" fmla="*/ 1 h 17"/>
                  <a:gd name="T40" fmla="*/ 0 w 69"/>
                  <a:gd name="T41" fmla="*/ 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7"/>
                  <a:gd name="T65" fmla="*/ 69 w 6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7">
                    <a:moveTo>
                      <a:pt x="0" y="5"/>
                    </a:moveTo>
                    <a:lnTo>
                      <a:pt x="0" y="5"/>
                    </a:lnTo>
                    <a:lnTo>
                      <a:pt x="6" y="7"/>
                    </a:lnTo>
                    <a:lnTo>
                      <a:pt x="14" y="9"/>
                    </a:lnTo>
                    <a:lnTo>
                      <a:pt x="23" y="11"/>
                    </a:lnTo>
                    <a:lnTo>
                      <a:pt x="34" y="13"/>
                    </a:lnTo>
                    <a:lnTo>
                      <a:pt x="43" y="15"/>
                    </a:lnTo>
                    <a:lnTo>
                      <a:pt x="52" y="16"/>
                    </a:lnTo>
                    <a:lnTo>
                      <a:pt x="61" y="17"/>
                    </a:lnTo>
                    <a:lnTo>
                      <a:pt x="69" y="17"/>
                    </a:lnTo>
                    <a:lnTo>
                      <a:pt x="69" y="13"/>
                    </a:lnTo>
                    <a:lnTo>
                      <a:pt x="61" y="12"/>
                    </a:lnTo>
                    <a:lnTo>
                      <a:pt x="53" y="12"/>
                    </a:lnTo>
                    <a:lnTo>
                      <a:pt x="44" y="11"/>
                    </a:lnTo>
                    <a:lnTo>
                      <a:pt x="34" y="9"/>
                    </a:lnTo>
                    <a:lnTo>
                      <a:pt x="25" y="7"/>
                    </a:lnTo>
                    <a:lnTo>
                      <a:pt x="15" y="5"/>
                    </a:lnTo>
                    <a:lnTo>
                      <a:pt x="8" y="2"/>
                    </a:lnTo>
                    <a:lnTo>
                      <a:pt x="1" y="0"/>
                    </a:lnTo>
                    <a:lnTo>
                      <a:pt x="1" y="1"/>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57" name="Freeform 210">
                <a:extLst>
                  <a:ext uri="{FF2B5EF4-FFF2-40B4-BE49-F238E27FC236}">
                    <a16:creationId xmlns:a16="http://schemas.microsoft.com/office/drawing/2014/main" id="{013A688D-5DC9-4CC2-A6FB-63CF12BCF2B1}"/>
                  </a:ext>
                </a:extLst>
              </p:cNvPr>
              <p:cNvSpPr>
                <a:spLocks/>
              </p:cNvSpPr>
              <p:nvPr/>
            </p:nvSpPr>
            <p:spPr bwMode="auto">
              <a:xfrm>
                <a:off x="702" y="703"/>
                <a:ext cx="67" cy="64"/>
              </a:xfrm>
              <a:custGeom>
                <a:avLst/>
                <a:gdLst>
                  <a:gd name="T0" fmla="*/ 0 w 67"/>
                  <a:gd name="T1" fmla="*/ 1 h 64"/>
                  <a:gd name="T2" fmla="*/ 5 w 67"/>
                  <a:gd name="T3" fmla="*/ 12 h 64"/>
                  <a:gd name="T4" fmla="*/ 13 w 67"/>
                  <a:gd name="T5" fmla="*/ 22 h 64"/>
                  <a:gd name="T6" fmla="*/ 21 w 67"/>
                  <a:gd name="T7" fmla="*/ 31 h 64"/>
                  <a:gd name="T8" fmla="*/ 31 w 67"/>
                  <a:gd name="T9" fmla="*/ 40 h 64"/>
                  <a:gd name="T10" fmla="*/ 40 w 67"/>
                  <a:gd name="T11" fmla="*/ 48 h 64"/>
                  <a:gd name="T12" fmla="*/ 49 w 67"/>
                  <a:gd name="T13" fmla="*/ 55 h 64"/>
                  <a:gd name="T14" fmla="*/ 58 w 67"/>
                  <a:gd name="T15" fmla="*/ 60 h 64"/>
                  <a:gd name="T16" fmla="*/ 66 w 67"/>
                  <a:gd name="T17" fmla="*/ 64 h 64"/>
                  <a:gd name="T18" fmla="*/ 67 w 67"/>
                  <a:gd name="T19" fmla="*/ 60 h 64"/>
                  <a:gd name="T20" fmla="*/ 60 w 67"/>
                  <a:gd name="T21" fmla="*/ 56 h 64"/>
                  <a:gd name="T22" fmla="*/ 52 w 67"/>
                  <a:gd name="T23" fmla="*/ 51 h 64"/>
                  <a:gd name="T24" fmla="*/ 43 w 67"/>
                  <a:gd name="T25" fmla="*/ 45 h 64"/>
                  <a:gd name="T26" fmla="*/ 33 w 67"/>
                  <a:gd name="T27" fmla="*/ 37 h 64"/>
                  <a:gd name="T28" fmla="*/ 24 w 67"/>
                  <a:gd name="T29" fmla="*/ 28 h 64"/>
                  <a:gd name="T30" fmla="*/ 16 w 67"/>
                  <a:gd name="T31" fmla="*/ 19 h 64"/>
                  <a:gd name="T32" fmla="*/ 9 w 67"/>
                  <a:gd name="T33" fmla="*/ 10 h 64"/>
                  <a:gd name="T34" fmla="*/ 4 w 67"/>
                  <a:gd name="T35" fmla="*/ 0 h 64"/>
                  <a:gd name="T36" fmla="*/ 0 w 67"/>
                  <a:gd name="T37" fmla="*/ 1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64"/>
                  <a:gd name="T59" fmla="*/ 67 w 67"/>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64">
                    <a:moveTo>
                      <a:pt x="0" y="1"/>
                    </a:moveTo>
                    <a:lnTo>
                      <a:pt x="5" y="12"/>
                    </a:lnTo>
                    <a:lnTo>
                      <a:pt x="13" y="22"/>
                    </a:lnTo>
                    <a:lnTo>
                      <a:pt x="21" y="31"/>
                    </a:lnTo>
                    <a:lnTo>
                      <a:pt x="31" y="40"/>
                    </a:lnTo>
                    <a:lnTo>
                      <a:pt x="40" y="48"/>
                    </a:lnTo>
                    <a:lnTo>
                      <a:pt x="49" y="55"/>
                    </a:lnTo>
                    <a:lnTo>
                      <a:pt x="58" y="60"/>
                    </a:lnTo>
                    <a:lnTo>
                      <a:pt x="66" y="64"/>
                    </a:lnTo>
                    <a:lnTo>
                      <a:pt x="67" y="60"/>
                    </a:lnTo>
                    <a:lnTo>
                      <a:pt x="60" y="56"/>
                    </a:lnTo>
                    <a:lnTo>
                      <a:pt x="52" y="51"/>
                    </a:lnTo>
                    <a:lnTo>
                      <a:pt x="43" y="45"/>
                    </a:lnTo>
                    <a:lnTo>
                      <a:pt x="33" y="37"/>
                    </a:lnTo>
                    <a:lnTo>
                      <a:pt x="24" y="28"/>
                    </a:lnTo>
                    <a:lnTo>
                      <a:pt x="16" y="19"/>
                    </a:lnTo>
                    <a:lnTo>
                      <a:pt x="9" y="10"/>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358" name="Freeform 211">
                <a:extLst>
                  <a:ext uri="{FF2B5EF4-FFF2-40B4-BE49-F238E27FC236}">
                    <a16:creationId xmlns:a16="http://schemas.microsoft.com/office/drawing/2014/main" id="{00D68C19-6F87-4AD8-AD40-B63592BDF342}"/>
                  </a:ext>
                </a:extLst>
              </p:cNvPr>
              <p:cNvSpPr>
                <a:spLocks/>
              </p:cNvSpPr>
              <p:nvPr/>
            </p:nvSpPr>
            <p:spPr bwMode="auto">
              <a:xfrm>
                <a:off x="642" y="704"/>
                <a:ext cx="61" cy="155"/>
              </a:xfrm>
              <a:custGeom>
                <a:avLst/>
                <a:gdLst>
                  <a:gd name="T0" fmla="*/ 61 w 61"/>
                  <a:gd name="T1" fmla="*/ 0 h 155"/>
                  <a:gd name="T2" fmla="*/ 61 w 61"/>
                  <a:gd name="T3" fmla="*/ 2 h 155"/>
                  <a:gd name="T4" fmla="*/ 60 w 61"/>
                  <a:gd name="T5" fmla="*/ 8 h 155"/>
                  <a:gd name="T6" fmla="*/ 60 w 61"/>
                  <a:gd name="T7" fmla="*/ 15 h 155"/>
                  <a:gd name="T8" fmla="*/ 60 w 61"/>
                  <a:gd name="T9" fmla="*/ 22 h 155"/>
                  <a:gd name="T10" fmla="*/ 60 w 61"/>
                  <a:gd name="T11" fmla="*/ 30 h 155"/>
                  <a:gd name="T12" fmla="*/ 60 w 61"/>
                  <a:gd name="T13" fmla="*/ 36 h 155"/>
                  <a:gd name="T14" fmla="*/ 60 w 61"/>
                  <a:gd name="T15" fmla="*/ 41 h 155"/>
                  <a:gd name="T16" fmla="*/ 60 w 61"/>
                  <a:gd name="T17" fmla="*/ 44 h 155"/>
                  <a:gd name="T18" fmla="*/ 59 w 61"/>
                  <a:gd name="T19" fmla="*/ 49 h 155"/>
                  <a:gd name="T20" fmla="*/ 59 w 61"/>
                  <a:gd name="T21" fmla="*/ 52 h 155"/>
                  <a:gd name="T22" fmla="*/ 60 w 61"/>
                  <a:gd name="T23" fmla="*/ 55 h 155"/>
                  <a:gd name="T24" fmla="*/ 60 w 61"/>
                  <a:gd name="T25" fmla="*/ 57 h 155"/>
                  <a:gd name="T26" fmla="*/ 59 w 61"/>
                  <a:gd name="T27" fmla="*/ 59 h 155"/>
                  <a:gd name="T28" fmla="*/ 58 w 61"/>
                  <a:gd name="T29" fmla="*/ 62 h 155"/>
                  <a:gd name="T30" fmla="*/ 56 w 61"/>
                  <a:gd name="T31" fmla="*/ 65 h 155"/>
                  <a:gd name="T32" fmla="*/ 52 w 61"/>
                  <a:gd name="T33" fmla="*/ 70 h 155"/>
                  <a:gd name="T34" fmla="*/ 51 w 61"/>
                  <a:gd name="T35" fmla="*/ 71 h 155"/>
                  <a:gd name="T36" fmla="*/ 50 w 61"/>
                  <a:gd name="T37" fmla="*/ 72 h 155"/>
                  <a:gd name="T38" fmla="*/ 49 w 61"/>
                  <a:gd name="T39" fmla="*/ 72 h 155"/>
                  <a:gd name="T40" fmla="*/ 49 w 61"/>
                  <a:gd name="T41" fmla="*/ 73 h 155"/>
                  <a:gd name="T42" fmla="*/ 48 w 61"/>
                  <a:gd name="T43" fmla="*/ 73 h 155"/>
                  <a:gd name="T44" fmla="*/ 48 w 61"/>
                  <a:gd name="T45" fmla="*/ 74 h 155"/>
                  <a:gd name="T46" fmla="*/ 47 w 61"/>
                  <a:gd name="T47" fmla="*/ 74 h 155"/>
                  <a:gd name="T48" fmla="*/ 47 w 61"/>
                  <a:gd name="T49" fmla="*/ 74 h 155"/>
                  <a:gd name="T50" fmla="*/ 46 w 61"/>
                  <a:gd name="T51" fmla="*/ 84 h 155"/>
                  <a:gd name="T52" fmla="*/ 44 w 61"/>
                  <a:gd name="T53" fmla="*/ 95 h 155"/>
                  <a:gd name="T54" fmla="*/ 43 w 61"/>
                  <a:gd name="T55" fmla="*/ 105 h 155"/>
                  <a:gd name="T56" fmla="*/ 42 w 61"/>
                  <a:gd name="T57" fmla="*/ 114 h 155"/>
                  <a:gd name="T58" fmla="*/ 41 w 61"/>
                  <a:gd name="T59" fmla="*/ 125 h 155"/>
                  <a:gd name="T60" fmla="*/ 41 w 61"/>
                  <a:gd name="T61" fmla="*/ 135 h 155"/>
                  <a:gd name="T62" fmla="*/ 40 w 61"/>
                  <a:gd name="T63" fmla="*/ 145 h 155"/>
                  <a:gd name="T64" fmla="*/ 39 w 61"/>
                  <a:gd name="T65" fmla="*/ 155 h 155"/>
                  <a:gd name="T66" fmla="*/ 35 w 61"/>
                  <a:gd name="T67" fmla="*/ 150 h 155"/>
                  <a:gd name="T68" fmla="*/ 30 w 61"/>
                  <a:gd name="T69" fmla="*/ 145 h 155"/>
                  <a:gd name="T70" fmla="*/ 24 w 61"/>
                  <a:gd name="T71" fmla="*/ 140 h 155"/>
                  <a:gd name="T72" fmla="*/ 18 w 61"/>
                  <a:gd name="T73" fmla="*/ 136 h 155"/>
                  <a:gd name="T74" fmla="*/ 16 w 61"/>
                  <a:gd name="T75" fmla="*/ 135 h 155"/>
                  <a:gd name="T76" fmla="*/ 13 w 61"/>
                  <a:gd name="T77" fmla="*/ 134 h 155"/>
                  <a:gd name="T78" fmla="*/ 11 w 61"/>
                  <a:gd name="T79" fmla="*/ 134 h 155"/>
                  <a:gd name="T80" fmla="*/ 8 w 61"/>
                  <a:gd name="T81" fmla="*/ 135 h 155"/>
                  <a:gd name="T82" fmla="*/ 6 w 61"/>
                  <a:gd name="T83" fmla="*/ 137 h 155"/>
                  <a:gd name="T84" fmla="*/ 4 w 61"/>
                  <a:gd name="T85" fmla="*/ 140 h 155"/>
                  <a:gd name="T86" fmla="*/ 2 w 61"/>
                  <a:gd name="T87" fmla="*/ 144 h 155"/>
                  <a:gd name="T88" fmla="*/ 0 w 61"/>
                  <a:gd name="T89" fmla="*/ 149 h 155"/>
                  <a:gd name="T90" fmla="*/ 61 w 61"/>
                  <a:gd name="T91" fmla="*/ 0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5"/>
                  <a:gd name="T140" fmla="*/ 61 w 61"/>
                  <a:gd name="T141" fmla="*/ 155 h 1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5">
                    <a:moveTo>
                      <a:pt x="61" y="0"/>
                    </a:moveTo>
                    <a:lnTo>
                      <a:pt x="61" y="2"/>
                    </a:lnTo>
                    <a:lnTo>
                      <a:pt x="60" y="8"/>
                    </a:lnTo>
                    <a:lnTo>
                      <a:pt x="60" y="15"/>
                    </a:lnTo>
                    <a:lnTo>
                      <a:pt x="60" y="22"/>
                    </a:lnTo>
                    <a:lnTo>
                      <a:pt x="60" y="30"/>
                    </a:lnTo>
                    <a:lnTo>
                      <a:pt x="60" y="36"/>
                    </a:lnTo>
                    <a:lnTo>
                      <a:pt x="60" y="41"/>
                    </a:lnTo>
                    <a:lnTo>
                      <a:pt x="60" y="44"/>
                    </a:lnTo>
                    <a:lnTo>
                      <a:pt x="59" y="49"/>
                    </a:lnTo>
                    <a:lnTo>
                      <a:pt x="59" y="52"/>
                    </a:lnTo>
                    <a:lnTo>
                      <a:pt x="60" y="55"/>
                    </a:lnTo>
                    <a:lnTo>
                      <a:pt x="60" y="57"/>
                    </a:lnTo>
                    <a:lnTo>
                      <a:pt x="59" y="59"/>
                    </a:lnTo>
                    <a:lnTo>
                      <a:pt x="58" y="62"/>
                    </a:lnTo>
                    <a:lnTo>
                      <a:pt x="56" y="65"/>
                    </a:lnTo>
                    <a:lnTo>
                      <a:pt x="52" y="70"/>
                    </a:lnTo>
                    <a:lnTo>
                      <a:pt x="51" y="71"/>
                    </a:lnTo>
                    <a:lnTo>
                      <a:pt x="50" y="72"/>
                    </a:lnTo>
                    <a:lnTo>
                      <a:pt x="49" y="72"/>
                    </a:lnTo>
                    <a:lnTo>
                      <a:pt x="49" y="73"/>
                    </a:lnTo>
                    <a:lnTo>
                      <a:pt x="48" y="73"/>
                    </a:lnTo>
                    <a:lnTo>
                      <a:pt x="48" y="74"/>
                    </a:lnTo>
                    <a:lnTo>
                      <a:pt x="47" y="74"/>
                    </a:lnTo>
                    <a:lnTo>
                      <a:pt x="46" y="84"/>
                    </a:lnTo>
                    <a:lnTo>
                      <a:pt x="44" y="95"/>
                    </a:lnTo>
                    <a:lnTo>
                      <a:pt x="43" y="105"/>
                    </a:lnTo>
                    <a:lnTo>
                      <a:pt x="42" y="114"/>
                    </a:lnTo>
                    <a:lnTo>
                      <a:pt x="41" y="125"/>
                    </a:lnTo>
                    <a:lnTo>
                      <a:pt x="41" y="135"/>
                    </a:lnTo>
                    <a:lnTo>
                      <a:pt x="40" y="145"/>
                    </a:lnTo>
                    <a:lnTo>
                      <a:pt x="39" y="155"/>
                    </a:lnTo>
                    <a:lnTo>
                      <a:pt x="35" y="150"/>
                    </a:lnTo>
                    <a:lnTo>
                      <a:pt x="30" y="145"/>
                    </a:lnTo>
                    <a:lnTo>
                      <a:pt x="24" y="140"/>
                    </a:lnTo>
                    <a:lnTo>
                      <a:pt x="18" y="136"/>
                    </a:lnTo>
                    <a:lnTo>
                      <a:pt x="16" y="135"/>
                    </a:lnTo>
                    <a:lnTo>
                      <a:pt x="13" y="134"/>
                    </a:lnTo>
                    <a:lnTo>
                      <a:pt x="11" y="134"/>
                    </a:lnTo>
                    <a:lnTo>
                      <a:pt x="8" y="135"/>
                    </a:lnTo>
                    <a:lnTo>
                      <a:pt x="6" y="137"/>
                    </a:lnTo>
                    <a:lnTo>
                      <a:pt x="4" y="140"/>
                    </a:lnTo>
                    <a:lnTo>
                      <a:pt x="2" y="144"/>
                    </a:lnTo>
                    <a:lnTo>
                      <a:pt x="0" y="149"/>
                    </a:lnTo>
                    <a:lnTo>
                      <a:pt x="6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4118" name="Freeform 212">
              <a:extLst>
                <a:ext uri="{FF2B5EF4-FFF2-40B4-BE49-F238E27FC236}">
                  <a16:creationId xmlns:a16="http://schemas.microsoft.com/office/drawing/2014/main" id="{E8AB774E-2D2F-42D4-8A2B-A6E694B32716}"/>
                </a:ext>
              </a:extLst>
            </p:cNvPr>
            <p:cNvSpPr>
              <a:spLocks/>
            </p:cNvSpPr>
            <p:nvPr/>
          </p:nvSpPr>
          <p:spPr bwMode="auto">
            <a:xfrm>
              <a:off x="3771" y="353"/>
              <a:ext cx="5" cy="43"/>
            </a:xfrm>
            <a:custGeom>
              <a:avLst/>
              <a:gdLst>
                <a:gd name="T0" fmla="*/ 3 w 6"/>
                <a:gd name="T1" fmla="*/ 38 h 47"/>
                <a:gd name="T2" fmla="*/ 3 w 6"/>
                <a:gd name="T3" fmla="*/ 39 h 47"/>
                <a:gd name="T4" fmla="*/ 3 w 6"/>
                <a:gd name="T5" fmla="*/ 36 h 47"/>
                <a:gd name="T6" fmla="*/ 3 w 6"/>
                <a:gd name="T7" fmla="*/ 32 h 47"/>
                <a:gd name="T8" fmla="*/ 3 w 6"/>
                <a:gd name="T9" fmla="*/ 27 h 47"/>
                <a:gd name="T10" fmla="*/ 3 w 6"/>
                <a:gd name="T11" fmla="*/ 20 h 47"/>
                <a:gd name="T12" fmla="*/ 3 w 6"/>
                <a:gd name="T13" fmla="*/ 15 h 47"/>
                <a:gd name="T14" fmla="*/ 3 w 6"/>
                <a:gd name="T15" fmla="*/ 8 h 47"/>
                <a:gd name="T16" fmla="*/ 4 w 6"/>
                <a:gd name="T17" fmla="*/ 5 h 47"/>
                <a:gd name="T18" fmla="*/ 4 w 6"/>
                <a:gd name="T19" fmla="*/ 3 h 47"/>
                <a:gd name="T20" fmla="*/ 2 w 6"/>
                <a:gd name="T21" fmla="*/ 0 h 47"/>
                <a:gd name="T22" fmla="*/ 1 w 6"/>
                <a:gd name="T23" fmla="*/ 4 h 47"/>
                <a:gd name="T24" fmla="*/ 0 w 6"/>
                <a:gd name="T25" fmla="*/ 8 h 47"/>
                <a:gd name="T26" fmla="*/ 0 w 6"/>
                <a:gd name="T27" fmla="*/ 15 h 47"/>
                <a:gd name="T28" fmla="*/ 0 w 6"/>
                <a:gd name="T29" fmla="*/ 20 h 47"/>
                <a:gd name="T30" fmla="*/ 0 w 6"/>
                <a:gd name="T31" fmla="*/ 27 h 47"/>
                <a:gd name="T32" fmla="*/ 0 w 6"/>
                <a:gd name="T33" fmla="*/ 32 h 47"/>
                <a:gd name="T34" fmla="*/ 0 w 6"/>
                <a:gd name="T35" fmla="*/ 36 h 47"/>
                <a:gd name="T36" fmla="*/ 0 w 6"/>
                <a:gd name="T37" fmla="*/ 38 h 47"/>
                <a:gd name="T38" fmla="*/ 0 w 6"/>
                <a:gd name="T39" fmla="*/ 38 h 47"/>
                <a:gd name="T40" fmla="*/ 3 w 6"/>
                <a:gd name="T41" fmla="*/ 38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47"/>
                <a:gd name="T65" fmla="*/ 6 w 6"/>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47">
                  <a:moveTo>
                    <a:pt x="4" y="46"/>
                  </a:moveTo>
                  <a:lnTo>
                    <a:pt x="4" y="47"/>
                  </a:lnTo>
                  <a:lnTo>
                    <a:pt x="4" y="43"/>
                  </a:lnTo>
                  <a:lnTo>
                    <a:pt x="4" y="38"/>
                  </a:lnTo>
                  <a:lnTo>
                    <a:pt x="4" y="32"/>
                  </a:lnTo>
                  <a:lnTo>
                    <a:pt x="4" y="24"/>
                  </a:lnTo>
                  <a:lnTo>
                    <a:pt x="4" y="17"/>
                  </a:lnTo>
                  <a:lnTo>
                    <a:pt x="4" y="10"/>
                  </a:lnTo>
                  <a:lnTo>
                    <a:pt x="6" y="5"/>
                  </a:lnTo>
                  <a:lnTo>
                    <a:pt x="6" y="3"/>
                  </a:lnTo>
                  <a:lnTo>
                    <a:pt x="2" y="0"/>
                  </a:lnTo>
                  <a:lnTo>
                    <a:pt x="1" y="4"/>
                  </a:lnTo>
                  <a:lnTo>
                    <a:pt x="0" y="10"/>
                  </a:lnTo>
                  <a:lnTo>
                    <a:pt x="0" y="17"/>
                  </a:lnTo>
                  <a:lnTo>
                    <a:pt x="0" y="24"/>
                  </a:lnTo>
                  <a:lnTo>
                    <a:pt x="0" y="32"/>
                  </a:lnTo>
                  <a:lnTo>
                    <a:pt x="0" y="38"/>
                  </a:lnTo>
                  <a:lnTo>
                    <a:pt x="0" y="43"/>
                  </a:lnTo>
                  <a:lnTo>
                    <a:pt x="0" y="45"/>
                  </a:lnTo>
                  <a:lnTo>
                    <a:pt x="0" y="46"/>
                  </a:lnTo>
                  <a:lnTo>
                    <a:pt x="4"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19" name="Freeform 213">
              <a:extLst>
                <a:ext uri="{FF2B5EF4-FFF2-40B4-BE49-F238E27FC236}">
                  <a16:creationId xmlns:a16="http://schemas.microsoft.com/office/drawing/2014/main" id="{09BF5313-0032-446A-86C3-F557C1B0008D}"/>
                </a:ext>
              </a:extLst>
            </p:cNvPr>
            <p:cNvSpPr>
              <a:spLocks/>
            </p:cNvSpPr>
            <p:nvPr/>
          </p:nvSpPr>
          <p:spPr bwMode="auto">
            <a:xfrm>
              <a:off x="3764" y="395"/>
              <a:ext cx="10" cy="24"/>
            </a:xfrm>
            <a:custGeom>
              <a:avLst/>
              <a:gdLst>
                <a:gd name="T0" fmla="*/ 3 w 12"/>
                <a:gd name="T1" fmla="*/ 21 h 27"/>
                <a:gd name="T2" fmla="*/ 3 w 12"/>
                <a:gd name="T3" fmla="*/ 21 h 27"/>
                <a:gd name="T4" fmla="*/ 6 w 12"/>
                <a:gd name="T5" fmla="*/ 18 h 27"/>
                <a:gd name="T6" fmla="*/ 7 w 12"/>
                <a:gd name="T7" fmla="*/ 15 h 27"/>
                <a:gd name="T8" fmla="*/ 8 w 12"/>
                <a:gd name="T9" fmla="*/ 12 h 27"/>
                <a:gd name="T10" fmla="*/ 8 w 12"/>
                <a:gd name="T11" fmla="*/ 11 h 27"/>
                <a:gd name="T12" fmla="*/ 8 w 12"/>
                <a:gd name="T13" fmla="*/ 9 h 27"/>
                <a:gd name="T14" fmla="*/ 8 w 12"/>
                <a:gd name="T15" fmla="*/ 6 h 27"/>
                <a:gd name="T16" fmla="*/ 8 w 12"/>
                <a:gd name="T17" fmla="*/ 4 h 27"/>
                <a:gd name="T18" fmla="*/ 8 w 12"/>
                <a:gd name="T19" fmla="*/ 0 h 27"/>
                <a:gd name="T20" fmla="*/ 6 w 12"/>
                <a:gd name="T21" fmla="*/ 0 h 27"/>
                <a:gd name="T22" fmla="*/ 5 w 12"/>
                <a:gd name="T23" fmla="*/ 4 h 27"/>
                <a:gd name="T24" fmla="*/ 5 w 12"/>
                <a:gd name="T25" fmla="*/ 6 h 27"/>
                <a:gd name="T26" fmla="*/ 5 w 12"/>
                <a:gd name="T27" fmla="*/ 9 h 27"/>
                <a:gd name="T28" fmla="*/ 5 w 12"/>
                <a:gd name="T29" fmla="*/ 11 h 27"/>
                <a:gd name="T30" fmla="*/ 5 w 12"/>
                <a:gd name="T31" fmla="*/ 11 h 27"/>
                <a:gd name="T32" fmla="*/ 4 w 12"/>
                <a:gd name="T33" fmla="*/ 12 h 27"/>
                <a:gd name="T34" fmla="*/ 3 w 12"/>
                <a:gd name="T35" fmla="*/ 16 h 27"/>
                <a:gd name="T36" fmla="*/ 0 w 12"/>
                <a:gd name="T37" fmla="*/ 19 h 27"/>
                <a:gd name="T38" fmla="*/ 0 w 12"/>
                <a:gd name="T39" fmla="*/ 19 h 27"/>
                <a:gd name="T40" fmla="*/ 3 w 12"/>
                <a:gd name="T41" fmla="*/ 21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3" y="27"/>
                  </a:moveTo>
                  <a:lnTo>
                    <a:pt x="3" y="27"/>
                  </a:lnTo>
                  <a:lnTo>
                    <a:pt x="8" y="23"/>
                  </a:lnTo>
                  <a:lnTo>
                    <a:pt x="10" y="19"/>
                  </a:lnTo>
                  <a:lnTo>
                    <a:pt x="11" y="15"/>
                  </a:lnTo>
                  <a:lnTo>
                    <a:pt x="12" y="13"/>
                  </a:lnTo>
                  <a:lnTo>
                    <a:pt x="12" y="11"/>
                  </a:lnTo>
                  <a:lnTo>
                    <a:pt x="11" y="8"/>
                  </a:lnTo>
                  <a:lnTo>
                    <a:pt x="11" y="5"/>
                  </a:lnTo>
                  <a:lnTo>
                    <a:pt x="12" y="0"/>
                  </a:lnTo>
                  <a:lnTo>
                    <a:pt x="8" y="0"/>
                  </a:lnTo>
                  <a:lnTo>
                    <a:pt x="7" y="5"/>
                  </a:lnTo>
                  <a:lnTo>
                    <a:pt x="7" y="8"/>
                  </a:lnTo>
                  <a:lnTo>
                    <a:pt x="7" y="11"/>
                  </a:lnTo>
                  <a:lnTo>
                    <a:pt x="7" y="13"/>
                  </a:lnTo>
                  <a:lnTo>
                    <a:pt x="7" y="14"/>
                  </a:lnTo>
                  <a:lnTo>
                    <a:pt x="6" y="16"/>
                  </a:lnTo>
                  <a:lnTo>
                    <a:pt x="3" y="20"/>
                  </a:lnTo>
                  <a:lnTo>
                    <a:pt x="0" y="24"/>
                  </a:lnTo>
                  <a:lnTo>
                    <a:pt x="3"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0" name="Freeform 214">
              <a:extLst>
                <a:ext uri="{FF2B5EF4-FFF2-40B4-BE49-F238E27FC236}">
                  <a16:creationId xmlns:a16="http://schemas.microsoft.com/office/drawing/2014/main" id="{36F8F3A3-E39A-44F8-B3D5-B513B83B6782}"/>
                </a:ext>
              </a:extLst>
            </p:cNvPr>
            <p:cNvSpPr>
              <a:spLocks/>
            </p:cNvSpPr>
            <p:nvPr/>
          </p:nvSpPr>
          <p:spPr bwMode="auto">
            <a:xfrm>
              <a:off x="3759" y="417"/>
              <a:ext cx="8" cy="7"/>
            </a:xfrm>
            <a:custGeom>
              <a:avLst/>
              <a:gdLst>
                <a:gd name="T0" fmla="*/ 4 w 9"/>
                <a:gd name="T1" fmla="*/ 4 h 8"/>
                <a:gd name="T2" fmla="*/ 4 w 9"/>
                <a:gd name="T3" fmla="*/ 6 h 8"/>
                <a:gd name="T4" fmla="*/ 4 w 9"/>
                <a:gd name="T5" fmla="*/ 6 h 8"/>
                <a:gd name="T6" fmla="*/ 4 w 9"/>
                <a:gd name="T7" fmla="*/ 5 h 8"/>
                <a:gd name="T8" fmla="*/ 4 w 9"/>
                <a:gd name="T9" fmla="*/ 5 h 8"/>
                <a:gd name="T10" fmla="*/ 4 w 9"/>
                <a:gd name="T11" fmla="*/ 5 h 8"/>
                <a:gd name="T12" fmla="*/ 5 w 9"/>
                <a:gd name="T13" fmla="*/ 4 h 8"/>
                <a:gd name="T14" fmla="*/ 5 w 9"/>
                <a:gd name="T15" fmla="*/ 4 h 8"/>
                <a:gd name="T16" fmla="*/ 6 w 9"/>
                <a:gd name="T17" fmla="*/ 4 h 8"/>
                <a:gd name="T18" fmla="*/ 7 w 9"/>
                <a:gd name="T19" fmla="*/ 3 h 8"/>
                <a:gd name="T20" fmla="*/ 4 w 9"/>
                <a:gd name="T21" fmla="*/ 0 h 8"/>
                <a:gd name="T22" fmla="*/ 4 w 9"/>
                <a:gd name="T23" fmla="*/ 1 h 8"/>
                <a:gd name="T24" fmla="*/ 4 w 9"/>
                <a:gd name="T25" fmla="*/ 2 h 8"/>
                <a:gd name="T26" fmla="*/ 4 w 9"/>
                <a:gd name="T27" fmla="*/ 3 h 8"/>
                <a:gd name="T28" fmla="*/ 3 w 9"/>
                <a:gd name="T29" fmla="*/ 3 h 8"/>
                <a:gd name="T30" fmla="*/ 3 w 9"/>
                <a:gd name="T31" fmla="*/ 4 h 8"/>
                <a:gd name="T32" fmla="*/ 2 w 9"/>
                <a:gd name="T33" fmla="*/ 4 h 8"/>
                <a:gd name="T34" fmla="*/ 2 w 9"/>
                <a:gd name="T35" fmla="*/ 4 h 8"/>
                <a:gd name="T36" fmla="*/ 2 w 9"/>
                <a:gd name="T37" fmla="*/ 4 h 8"/>
                <a:gd name="T38" fmla="*/ 0 w 9"/>
                <a:gd name="T39" fmla="*/ 4 h 8"/>
                <a:gd name="T40" fmla="*/ 4 w 9"/>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6"/>
                  </a:moveTo>
                  <a:lnTo>
                    <a:pt x="4" y="8"/>
                  </a:lnTo>
                  <a:lnTo>
                    <a:pt x="5" y="8"/>
                  </a:lnTo>
                  <a:lnTo>
                    <a:pt x="5" y="7"/>
                  </a:lnTo>
                  <a:lnTo>
                    <a:pt x="6" y="7"/>
                  </a:lnTo>
                  <a:lnTo>
                    <a:pt x="7" y="6"/>
                  </a:lnTo>
                  <a:lnTo>
                    <a:pt x="7" y="5"/>
                  </a:lnTo>
                  <a:lnTo>
                    <a:pt x="8" y="4"/>
                  </a:lnTo>
                  <a:lnTo>
                    <a:pt x="9" y="3"/>
                  </a:lnTo>
                  <a:lnTo>
                    <a:pt x="6" y="0"/>
                  </a:lnTo>
                  <a:lnTo>
                    <a:pt x="5" y="1"/>
                  </a:lnTo>
                  <a:lnTo>
                    <a:pt x="4" y="2"/>
                  </a:lnTo>
                  <a:lnTo>
                    <a:pt x="4" y="3"/>
                  </a:lnTo>
                  <a:lnTo>
                    <a:pt x="3" y="3"/>
                  </a:lnTo>
                  <a:lnTo>
                    <a:pt x="3" y="4"/>
                  </a:lnTo>
                  <a:lnTo>
                    <a:pt x="2" y="4"/>
                  </a:lnTo>
                  <a:lnTo>
                    <a:pt x="0" y="6"/>
                  </a:lnTo>
                  <a:lnTo>
                    <a:pt x="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1" name="Freeform 215">
              <a:extLst>
                <a:ext uri="{FF2B5EF4-FFF2-40B4-BE49-F238E27FC236}">
                  <a16:creationId xmlns:a16="http://schemas.microsoft.com/office/drawing/2014/main" id="{40FDE0C2-942A-4BF9-9B5C-CDA501788328}"/>
                </a:ext>
              </a:extLst>
            </p:cNvPr>
            <p:cNvSpPr>
              <a:spLocks/>
            </p:cNvSpPr>
            <p:nvPr/>
          </p:nvSpPr>
          <p:spPr bwMode="auto">
            <a:xfrm>
              <a:off x="3753" y="422"/>
              <a:ext cx="11" cy="75"/>
            </a:xfrm>
            <a:custGeom>
              <a:avLst/>
              <a:gdLst>
                <a:gd name="T0" fmla="*/ 2 w 13"/>
                <a:gd name="T1" fmla="*/ 69 h 82"/>
                <a:gd name="T2" fmla="*/ 3 w 13"/>
                <a:gd name="T3" fmla="*/ 68 h 82"/>
                <a:gd name="T4" fmla="*/ 4 w 13"/>
                <a:gd name="T5" fmla="*/ 59 h 82"/>
                <a:gd name="T6" fmla="*/ 5 w 13"/>
                <a:gd name="T7" fmla="*/ 51 h 82"/>
                <a:gd name="T8" fmla="*/ 5 w 13"/>
                <a:gd name="T9" fmla="*/ 43 h 82"/>
                <a:gd name="T10" fmla="*/ 6 w 13"/>
                <a:gd name="T11" fmla="*/ 35 h 82"/>
                <a:gd name="T12" fmla="*/ 7 w 13"/>
                <a:gd name="T13" fmla="*/ 26 h 82"/>
                <a:gd name="T14" fmla="*/ 8 w 13"/>
                <a:gd name="T15" fmla="*/ 17 h 82"/>
                <a:gd name="T16" fmla="*/ 8 w 13"/>
                <a:gd name="T17" fmla="*/ 9 h 82"/>
                <a:gd name="T18" fmla="*/ 9 w 13"/>
                <a:gd name="T19" fmla="*/ 0 h 82"/>
                <a:gd name="T20" fmla="*/ 6 w 13"/>
                <a:gd name="T21" fmla="*/ 0 h 82"/>
                <a:gd name="T22" fmla="*/ 5 w 13"/>
                <a:gd name="T23" fmla="*/ 8 h 82"/>
                <a:gd name="T24" fmla="*/ 4 w 13"/>
                <a:gd name="T25" fmla="*/ 16 h 82"/>
                <a:gd name="T26" fmla="*/ 3 w 13"/>
                <a:gd name="T27" fmla="*/ 25 h 82"/>
                <a:gd name="T28" fmla="*/ 3 w 13"/>
                <a:gd name="T29" fmla="*/ 34 h 82"/>
                <a:gd name="T30" fmla="*/ 3 w 13"/>
                <a:gd name="T31" fmla="*/ 43 h 82"/>
                <a:gd name="T32" fmla="*/ 2 w 13"/>
                <a:gd name="T33" fmla="*/ 51 h 82"/>
                <a:gd name="T34" fmla="*/ 2 w 13"/>
                <a:gd name="T35" fmla="*/ 59 h 82"/>
                <a:gd name="T36" fmla="*/ 0 w 13"/>
                <a:gd name="T37" fmla="*/ 68 h 82"/>
                <a:gd name="T38" fmla="*/ 3 w 13"/>
                <a:gd name="T39" fmla="*/ 67 h 82"/>
                <a:gd name="T40" fmla="*/ 2 w 13"/>
                <a:gd name="T41" fmla="*/ 69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2" y="82"/>
                  </a:moveTo>
                  <a:lnTo>
                    <a:pt x="5" y="81"/>
                  </a:lnTo>
                  <a:lnTo>
                    <a:pt x="6" y="71"/>
                  </a:lnTo>
                  <a:lnTo>
                    <a:pt x="7" y="61"/>
                  </a:lnTo>
                  <a:lnTo>
                    <a:pt x="7" y="51"/>
                  </a:lnTo>
                  <a:lnTo>
                    <a:pt x="8" y="41"/>
                  </a:lnTo>
                  <a:lnTo>
                    <a:pt x="10" y="31"/>
                  </a:lnTo>
                  <a:lnTo>
                    <a:pt x="11" y="21"/>
                  </a:lnTo>
                  <a:lnTo>
                    <a:pt x="12" y="11"/>
                  </a:lnTo>
                  <a:lnTo>
                    <a:pt x="13" y="0"/>
                  </a:lnTo>
                  <a:lnTo>
                    <a:pt x="8" y="0"/>
                  </a:lnTo>
                  <a:lnTo>
                    <a:pt x="7" y="10"/>
                  </a:lnTo>
                  <a:lnTo>
                    <a:pt x="6" y="20"/>
                  </a:lnTo>
                  <a:lnTo>
                    <a:pt x="5" y="30"/>
                  </a:lnTo>
                  <a:lnTo>
                    <a:pt x="4" y="40"/>
                  </a:lnTo>
                  <a:lnTo>
                    <a:pt x="3" y="51"/>
                  </a:lnTo>
                  <a:lnTo>
                    <a:pt x="2" y="61"/>
                  </a:lnTo>
                  <a:lnTo>
                    <a:pt x="2" y="71"/>
                  </a:lnTo>
                  <a:lnTo>
                    <a:pt x="0" y="81"/>
                  </a:lnTo>
                  <a:lnTo>
                    <a:pt x="5" y="80"/>
                  </a:lnTo>
                  <a:lnTo>
                    <a:pt x="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2" name="Freeform 216">
              <a:extLst>
                <a:ext uri="{FF2B5EF4-FFF2-40B4-BE49-F238E27FC236}">
                  <a16:creationId xmlns:a16="http://schemas.microsoft.com/office/drawing/2014/main" id="{BD82EA3C-3169-4BF8-B691-D2C14123B67B}"/>
                </a:ext>
              </a:extLst>
            </p:cNvPr>
            <p:cNvSpPr>
              <a:spLocks/>
            </p:cNvSpPr>
            <p:nvPr/>
          </p:nvSpPr>
          <p:spPr bwMode="auto">
            <a:xfrm>
              <a:off x="3722" y="475"/>
              <a:ext cx="35" cy="22"/>
            </a:xfrm>
            <a:custGeom>
              <a:avLst/>
              <a:gdLst>
                <a:gd name="T0" fmla="*/ 3 w 43"/>
                <a:gd name="T1" fmla="*/ 15 h 24"/>
                <a:gd name="T2" fmla="*/ 4 w 43"/>
                <a:gd name="T3" fmla="*/ 11 h 24"/>
                <a:gd name="T4" fmla="*/ 6 w 43"/>
                <a:gd name="T5" fmla="*/ 7 h 24"/>
                <a:gd name="T6" fmla="*/ 6 w 43"/>
                <a:gd name="T7" fmla="*/ 6 h 24"/>
                <a:gd name="T8" fmla="*/ 7 w 43"/>
                <a:gd name="T9" fmla="*/ 5 h 24"/>
                <a:gd name="T10" fmla="*/ 9 w 43"/>
                <a:gd name="T11" fmla="*/ 4 h 24"/>
                <a:gd name="T12" fmla="*/ 10 w 43"/>
                <a:gd name="T13" fmla="*/ 4 h 24"/>
                <a:gd name="T14" fmla="*/ 11 w 43"/>
                <a:gd name="T15" fmla="*/ 5 h 24"/>
                <a:gd name="T16" fmla="*/ 12 w 43"/>
                <a:gd name="T17" fmla="*/ 6 h 24"/>
                <a:gd name="T18" fmla="*/ 16 w 43"/>
                <a:gd name="T19" fmla="*/ 7 h 24"/>
                <a:gd name="T20" fmla="*/ 20 w 43"/>
                <a:gd name="T21" fmla="*/ 12 h 24"/>
                <a:gd name="T22" fmla="*/ 23 w 43"/>
                <a:gd name="T23" fmla="*/ 16 h 24"/>
                <a:gd name="T24" fmla="*/ 27 w 43"/>
                <a:gd name="T25" fmla="*/ 20 h 24"/>
                <a:gd name="T26" fmla="*/ 28 w 43"/>
                <a:gd name="T27" fmla="*/ 18 h 24"/>
                <a:gd name="T28" fmla="*/ 25 w 43"/>
                <a:gd name="T29" fmla="*/ 15 h 24"/>
                <a:gd name="T30" fmla="*/ 23 w 43"/>
                <a:gd name="T31" fmla="*/ 9 h 24"/>
                <a:gd name="T32" fmla="*/ 19 w 43"/>
                <a:gd name="T33" fmla="*/ 6 h 24"/>
                <a:gd name="T34" fmla="*/ 15 w 43"/>
                <a:gd name="T35" fmla="*/ 2 h 24"/>
                <a:gd name="T36" fmla="*/ 12 w 43"/>
                <a:gd name="T37" fmla="*/ 1 h 24"/>
                <a:gd name="T38" fmla="*/ 11 w 43"/>
                <a:gd name="T39" fmla="*/ 0 h 24"/>
                <a:gd name="T40" fmla="*/ 9 w 43"/>
                <a:gd name="T41" fmla="*/ 0 h 24"/>
                <a:gd name="T42" fmla="*/ 6 w 43"/>
                <a:gd name="T43" fmla="*/ 1 h 24"/>
                <a:gd name="T44" fmla="*/ 4 w 43"/>
                <a:gd name="T45" fmla="*/ 4 h 24"/>
                <a:gd name="T46" fmla="*/ 2 w 43"/>
                <a:gd name="T47" fmla="*/ 6 h 24"/>
                <a:gd name="T48" fmla="*/ 1 w 43"/>
                <a:gd name="T49" fmla="*/ 9 h 24"/>
                <a:gd name="T50" fmla="*/ 0 w 43"/>
                <a:gd name="T51" fmla="*/ 15 h 24"/>
                <a:gd name="T52" fmla="*/ 3 w 43"/>
                <a:gd name="T53" fmla="*/ 15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4"/>
                <a:gd name="T83" fmla="*/ 43 w 43"/>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4">
                  <a:moveTo>
                    <a:pt x="5" y="17"/>
                  </a:moveTo>
                  <a:lnTo>
                    <a:pt x="6" y="13"/>
                  </a:lnTo>
                  <a:lnTo>
                    <a:pt x="8" y="9"/>
                  </a:lnTo>
                  <a:lnTo>
                    <a:pt x="9" y="6"/>
                  </a:lnTo>
                  <a:lnTo>
                    <a:pt x="11" y="5"/>
                  </a:lnTo>
                  <a:lnTo>
                    <a:pt x="13" y="4"/>
                  </a:lnTo>
                  <a:lnTo>
                    <a:pt x="15" y="4"/>
                  </a:lnTo>
                  <a:lnTo>
                    <a:pt x="17" y="5"/>
                  </a:lnTo>
                  <a:lnTo>
                    <a:pt x="19" y="6"/>
                  </a:lnTo>
                  <a:lnTo>
                    <a:pt x="25" y="9"/>
                  </a:lnTo>
                  <a:lnTo>
                    <a:pt x="31" y="14"/>
                  </a:lnTo>
                  <a:lnTo>
                    <a:pt x="35" y="19"/>
                  </a:lnTo>
                  <a:lnTo>
                    <a:pt x="40" y="24"/>
                  </a:lnTo>
                  <a:lnTo>
                    <a:pt x="43" y="22"/>
                  </a:lnTo>
                  <a:lnTo>
                    <a:pt x="38" y="17"/>
                  </a:lnTo>
                  <a:lnTo>
                    <a:pt x="34" y="11"/>
                  </a:lnTo>
                  <a:lnTo>
                    <a:pt x="28" y="6"/>
                  </a:lnTo>
                  <a:lnTo>
                    <a:pt x="22" y="2"/>
                  </a:lnTo>
                  <a:lnTo>
                    <a:pt x="18" y="1"/>
                  </a:lnTo>
                  <a:lnTo>
                    <a:pt x="16" y="0"/>
                  </a:lnTo>
                  <a:lnTo>
                    <a:pt x="13" y="0"/>
                  </a:lnTo>
                  <a:lnTo>
                    <a:pt x="9" y="1"/>
                  </a:lnTo>
                  <a:lnTo>
                    <a:pt x="6" y="4"/>
                  </a:lnTo>
                  <a:lnTo>
                    <a:pt x="4" y="7"/>
                  </a:lnTo>
                  <a:lnTo>
                    <a:pt x="1" y="11"/>
                  </a:lnTo>
                  <a:lnTo>
                    <a:pt x="0" y="17"/>
                  </a:lnTo>
                  <a:lnTo>
                    <a:pt x="5"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3" name="Freeform 217">
              <a:extLst>
                <a:ext uri="{FF2B5EF4-FFF2-40B4-BE49-F238E27FC236}">
                  <a16:creationId xmlns:a16="http://schemas.microsoft.com/office/drawing/2014/main" id="{862CCBC9-A37A-4EA2-A64E-818400175C14}"/>
                </a:ext>
              </a:extLst>
            </p:cNvPr>
            <p:cNvSpPr>
              <a:spLocks/>
            </p:cNvSpPr>
            <p:nvPr/>
          </p:nvSpPr>
          <p:spPr bwMode="auto">
            <a:xfrm>
              <a:off x="3765" y="638"/>
              <a:ext cx="115" cy="80"/>
            </a:xfrm>
            <a:custGeom>
              <a:avLst/>
              <a:gdLst>
                <a:gd name="T0" fmla="*/ 0 w 140"/>
                <a:gd name="T1" fmla="*/ 0 h 88"/>
                <a:gd name="T2" fmla="*/ 2 w 140"/>
                <a:gd name="T3" fmla="*/ 2 h 88"/>
                <a:gd name="T4" fmla="*/ 4 w 140"/>
                <a:gd name="T5" fmla="*/ 5 h 88"/>
                <a:gd name="T6" fmla="*/ 7 w 140"/>
                <a:gd name="T7" fmla="*/ 8 h 88"/>
                <a:gd name="T8" fmla="*/ 10 w 140"/>
                <a:gd name="T9" fmla="*/ 13 h 88"/>
                <a:gd name="T10" fmla="*/ 13 w 140"/>
                <a:gd name="T11" fmla="*/ 16 h 88"/>
                <a:gd name="T12" fmla="*/ 17 w 140"/>
                <a:gd name="T13" fmla="*/ 20 h 88"/>
                <a:gd name="T14" fmla="*/ 19 w 140"/>
                <a:gd name="T15" fmla="*/ 23 h 88"/>
                <a:gd name="T16" fmla="*/ 21 w 140"/>
                <a:gd name="T17" fmla="*/ 25 h 88"/>
                <a:gd name="T18" fmla="*/ 25 w 140"/>
                <a:gd name="T19" fmla="*/ 31 h 88"/>
                <a:gd name="T20" fmla="*/ 29 w 140"/>
                <a:gd name="T21" fmla="*/ 35 h 88"/>
                <a:gd name="T22" fmla="*/ 34 w 140"/>
                <a:gd name="T23" fmla="*/ 41 h 88"/>
                <a:gd name="T24" fmla="*/ 39 w 140"/>
                <a:gd name="T25" fmla="*/ 45 h 88"/>
                <a:gd name="T26" fmla="*/ 44 w 140"/>
                <a:gd name="T27" fmla="*/ 50 h 88"/>
                <a:gd name="T28" fmla="*/ 50 w 140"/>
                <a:gd name="T29" fmla="*/ 55 h 88"/>
                <a:gd name="T30" fmla="*/ 53 w 140"/>
                <a:gd name="T31" fmla="*/ 59 h 88"/>
                <a:gd name="T32" fmla="*/ 57 w 140"/>
                <a:gd name="T33" fmla="*/ 64 h 88"/>
                <a:gd name="T34" fmla="*/ 59 w 140"/>
                <a:gd name="T35" fmla="*/ 66 h 88"/>
                <a:gd name="T36" fmla="*/ 64 w 140"/>
                <a:gd name="T37" fmla="*/ 68 h 88"/>
                <a:gd name="T38" fmla="*/ 69 w 140"/>
                <a:gd name="T39" fmla="*/ 70 h 88"/>
                <a:gd name="T40" fmla="*/ 75 w 140"/>
                <a:gd name="T41" fmla="*/ 71 h 88"/>
                <a:gd name="T42" fmla="*/ 81 w 140"/>
                <a:gd name="T43" fmla="*/ 72 h 88"/>
                <a:gd name="T44" fmla="*/ 86 w 140"/>
                <a:gd name="T45" fmla="*/ 72 h 88"/>
                <a:gd name="T46" fmla="*/ 90 w 140"/>
                <a:gd name="T47" fmla="*/ 73 h 88"/>
                <a:gd name="T48" fmla="*/ 94 w 140"/>
                <a:gd name="T49" fmla="*/ 72 h 88"/>
                <a:gd name="T50" fmla="*/ 0 w 140"/>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88"/>
                <a:gd name="T80" fmla="*/ 140 w 140"/>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88">
                  <a:moveTo>
                    <a:pt x="0" y="0"/>
                  </a:moveTo>
                  <a:lnTo>
                    <a:pt x="2" y="2"/>
                  </a:lnTo>
                  <a:lnTo>
                    <a:pt x="6" y="6"/>
                  </a:lnTo>
                  <a:lnTo>
                    <a:pt x="10" y="10"/>
                  </a:lnTo>
                  <a:lnTo>
                    <a:pt x="15" y="15"/>
                  </a:lnTo>
                  <a:lnTo>
                    <a:pt x="20" y="20"/>
                  </a:lnTo>
                  <a:lnTo>
                    <a:pt x="25" y="24"/>
                  </a:lnTo>
                  <a:lnTo>
                    <a:pt x="28" y="27"/>
                  </a:lnTo>
                  <a:lnTo>
                    <a:pt x="31" y="31"/>
                  </a:lnTo>
                  <a:lnTo>
                    <a:pt x="36" y="37"/>
                  </a:lnTo>
                  <a:lnTo>
                    <a:pt x="43" y="43"/>
                  </a:lnTo>
                  <a:lnTo>
                    <a:pt x="51" y="49"/>
                  </a:lnTo>
                  <a:lnTo>
                    <a:pt x="59" y="55"/>
                  </a:lnTo>
                  <a:lnTo>
                    <a:pt x="66" y="61"/>
                  </a:lnTo>
                  <a:lnTo>
                    <a:pt x="74" y="66"/>
                  </a:lnTo>
                  <a:lnTo>
                    <a:pt x="79" y="72"/>
                  </a:lnTo>
                  <a:lnTo>
                    <a:pt x="84" y="77"/>
                  </a:lnTo>
                  <a:lnTo>
                    <a:pt x="88" y="80"/>
                  </a:lnTo>
                  <a:lnTo>
                    <a:pt x="95" y="82"/>
                  </a:lnTo>
                  <a:lnTo>
                    <a:pt x="102" y="85"/>
                  </a:lnTo>
                  <a:lnTo>
                    <a:pt x="111" y="86"/>
                  </a:lnTo>
                  <a:lnTo>
                    <a:pt x="120" y="87"/>
                  </a:lnTo>
                  <a:lnTo>
                    <a:pt x="128" y="87"/>
                  </a:lnTo>
                  <a:lnTo>
                    <a:pt x="134" y="88"/>
                  </a:lnTo>
                  <a:lnTo>
                    <a:pt x="140" y="8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4" name="Freeform 218">
              <a:extLst>
                <a:ext uri="{FF2B5EF4-FFF2-40B4-BE49-F238E27FC236}">
                  <a16:creationId xmlns:a16="http://schemas.microsoft.com/office/drawing/2014/main" id="{F2CD8565-2E2C-4F39-86B0-310F98A61B53}"/>
                </a:ext>
              </a:extLst>
            </p:cNvPr>
            <p:cNvSpPr>
              <a:spLocks/>
            </p:cNvSpPr>
            <p:nvPr/>
          </p:nvSpPr>
          <p:spPr bwMode="auto">
            <a:xfrm>
              <a:off x="3764" y="637"/>
              <a:ext cx="28" cy="30"/>
            </a:xfrm>
            <a:custGeom>
              <a:avLst/>
              <a:gdLst>
                <a:gd name="T0" fmla="*/ 22 w 35"/>
                <a:gd name="T1" fmla="*/ 25 h 33"/>
                <a:gd name="T2" fmla="*/ 22 w 35"/>
                <a:gd name="T3" fmla="*/ 25 h 33"/>
                <a:gd name="T4" fmla="*/ 21 w 35"/>
                <a:gd name="T5" fmla="*/ 23 h 33"/>
                <a:gd name="T6" fmla="*/ 18 w 35"/>
                <a:gd name="T7" fmla="*/ 20 h 33"/>
                <a:gd name="T8" fmla="*/ 15 w 35"/>
                <a:gd name="T9" fmla="*/ 15 h 33"/>
                <a:gd name="T10" fmla="*/ 12 w 35"/>
                <a:gd name="T11" fmla="*/ 13 h 33"/>
                <a:gd name="T12" fmla="*/ 8 w 35"/>
                <a:gd name="T13" fmla="*/ 8 h 33"/>
                <a:gd name="T14" fmla="*/ 6 w 35"/>
                <a:gd name="T15" fmla="*/ 5 h 33"/>
                <a:gd name="T16" fmla="*/ 4 w 35"/>
                <a:gd name="T17" fmla="*/ 2 h 33"/>
                <a:gd name="T18" fmla="*/ 2 w 35"/>
                <a:gd name="T19" fmla="*/ 0 h 33"/>
                <a:gd name="T20" fmla="*/ 0 w 35"/>
                <a:gd name="T21" fmla="*/ 2 h 33"/>
                <a:gd name="T22" fmla="*/ 2 w 35"/>
                <a:gd name="T23" fmla="*/ 5 h 33"/>
                <a:gd name="T24" fmla="*/ 4 w 35"/>
                <a:gd name="T25" fmla="*/ 6 h 33"/>
                <a:gd name="T26" fmla="*/ 6 w 35"/>
                <a:gd name="T27" fmla="*/ 11 h 33"/>
                <a:gd name="T28" fmla="*/ 10 w 35"/>
                <a:gd name="T29" fmla="*/ 15 h 33"/>
                <a:gd name="T30" fmla="*/ 13 w 35"/>
                <a:gd name="T31" fmla="*/ 18 h 33"/>
                <a:gd name="T32" fmla="*/ 16 w 35"/>
                <a:gd name="T33" fmla="*/ 22 h 33"/>
                <a:gd name="T34" fmla="*/ 18 w 35"/>
                <a:gd name="T35" fmla="*/ 25 h 33"/>
                <a:gd name="T36" fmla="*/ 19 w 35"/>
                <a:gd name="T37" fmla="*/ 27 h 33"/>
                <a:gd name="T38" fmla="*/ 19 w 35"/>
                <a:gd name="T39" fmla="*/ 27 h 33"/>
                <a:gd name="T40" fmla="*/ 22 w 35"/>
                <a:gd name="T41" fmla="*/ 25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33"/>
                <a:gd name="T65" fmla="*/ 35 w 3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33">
                  <a:moveTo>
                    <a:pt x="35" y="30"/>
                  </a:moveTo>
                  <a:lnTo>
                    <a:pt x="35" y="30"/>
                  </a:lnTo>
                  <a:lnTo>
                    <a:pt x="32" y="27"/>
                  </a:lnTo>
                  <a:lnTo>
                    <a:pt x="28" y="24"/>
                  </a:lnTo>
                  <a:lnTo>
                    <a:pt x="24" y="19"/>
                  </a:lnTo>
                  <a:lnTo>
                    <a:pt x="19" y="15"/>
                  </a:lnTo>
                  <a:lnTo>
                    <a:pt x="13" y="10"/>
                  </a:lnTo>
                  <a:lnTo>
                    <a:pt x="9" y="6"/>
                  </a:lnTo>
                  <a:lnTo>
                    <a:pt x="6" y="2"/>
                  </a:lnTo>
                  <a:lnTo>
                    <a:pt x="4" y="0"/>
                  </a:lnTo>
                  <a:lnTo>
                    <a:pt x="0" y="2"/>
                  </a:lnTo>
                  <a:lnTo>
                    <a:pt x="2" y="5"/>
                  </a:lnTo>
                  <a:lnTo>
                    <a:pt x="6" y="8"/>
                  </a:lnTo>
                  <a:lnTo>
                    <a:pt x="10" y="13"/>
                  </a:lnTo>
                  <a:lnTo>
                    <a:pt x="16" y="18"/>
                  </a:lnTo>
                  <a:lnTo>
                    <a:pt x="20" y="22"/>
                  </a:lnTo>
                  <a:lnTo>
                    <a:pt x="25" y="26"/>
                  </a:lnTo>
                  <a:lnTo>
                    <a:pt x="28" y="31"/>
                  </a:lnTo>
                  <a:lnTo>
                    <a:pt x="30" y="33"/>
                  </a:lnTo>
                  <a:lnTo>
                    <a:pt x="35"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5" name="Freeform 219">
              <a:extLst>
                <a:ext uri="{FF2B5EF4-FFF2-40B4-BE49-F238E27FC236}">
                  <a16:creationId xmlns:a16="http://schemas.microsoft.com/office/drawing/2014/main" id="{5295FA09-D741-4437-963F-D0C8AF841FB2}"/>
                </a:ext>
              </a:extLst>
            </p:cNvPr>
            <p:cNvSpPr>
              <a:spLocks/>
            </p:cNvSpPr>
            <p:nvPr/>
          </p:nvSpPr>
          <p:spPr bwMode="auto">
            <a:xfrm>
              <a:off x="3788" y="664"/>
              <a:ext cx="48" cy="45"/>
            </a:xfrm>
            <a:custGeom>
              <a:avLst/>
              <a:gdLst>
                <a:gd name="T0" fmla="*/ 40 w 58"/>
                <a:gd name="T1" fmla="*/ 39 h 49"/>
                <a:gd name="T2" fmla="*/ 40 w 58"/>
                <a:gd name="T3" fmla="*/ 39 h 49"/>
                <a:gd name="T4" fmla="*/ 36 w 58"/>
                <a:gd name="T5" fmla="*/ 35 h 49"/>
                <a:gd name="T6" fmla="*/ 32 w 58"/>
                <a:gd name="T7" fmla="*/ 30 h 49"/>
                <a:gd name="T8" fmla="*/ 27 w 58"/>
                <a:gd name="T9" fmla="*/ 26 h 49"/>
                <a:gd name="T10" fmla="*/ 22 w 58"/>
                <a:gd name="T11" fmla="*/ 20 h 49"/>
                <a:gd name="T12" fmla="*/ 17 w 58"/>
                <a:gd name="T13" fmla="*/ 16 h 49"/>
                <a:gd name="T14" fmla="*/ 12 w 58"/>
                <a:gd name="T15" fmla="*/ 10 h 49"/>
                <a:gd name="T16" fmla="*/ 7 w 58"/>
                <a:gd name="T17" fmla="*/ 6 h 49"/>
                <a:gd name="T18" fmla="*/ 3 w 58"/>
                <a:gd name="T19" fmla="*/ 0 h 49"/>
                <a:gd name="T20" fmla="*/ 0 w 58"/>
                <a:gd name="T21" fmla="*/ 3 h 49"/>
                <a:gd name="T22" fmla="*/ 5 w 58"/>
                <a:gd name="T23" fmla="*/ 7 h 49"/>
                <a:gd name="T24" fmla="*/ 10 w 58"/>
                <a:gd name="T25" fmla="*/ 13 h 49"/>
                <a:gd name="T26" fmla="*/ 14 w 58"/>
                <a:gd name="T27" fmla="*/ 18 h 49"/>
                <a:gd name="T28" fmla="*/ 20 w 58"/>
                <a:gd name="T29" fmla="*/ 24 h 49"/>
                <a:gd name="T30" fmla="*/ 26 w 58"/>
                <a:gd name="T31" fmla="*/ 28 h 49"/>
                <a:gd name="T32" fmla="*/ 30 w 58"/>
                <a:gd name="T33" fmla="*/ 33 h 49"/>
                <a:gd name="T34" fmla="*/ 34 w 58"/>
                <a:gd name="T35" fmla="*/ 37 h 49"/>
                <a:gd name="T36" fmla="*/ 38 w 58"/>
                <a:gd name="T37" fmla="*/ 41 h 49"/>
                <a:gd name="T38" fmla="*/ 38 w 58"/>
                <a:gd name="T39" fmla="*/ 41 h 49"/>
                <a:gd name="T40" fmla="*/ 40 w 58"/>
                <a:gd name="T41" fmla="*/ 39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49"/>
                <a:gd name="T65" fmla="*/ 58 w 58"/>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49">
                  <a:moveTo>
                    <a:pt x="58" y="47"/>
                  </a:moveTo>
                  <a:lnTo>
                    <a:pt x="58" y="47"/>
                  </a:lnTo>
                  <a:lnTo>
                    <a:pt x="53" y="41"/>
                  </a:lnTo>
                  <a:lnTo>
                    <a:pt x="47" y="36"/>
                  </a:lnTo>
                  <a:lnTo>
                    <a:pt x="40" y="30"/>
                  </a:lnTo>
                  <a:lnTo>
                    <a:pt x="32" y="24"/>
                  </a:lnTo>
                  <a:lnTo>
                    <a:pt x="24" y="18"/>
                  </a:lnTo>
                  <a:lnTo>
                    <a:pt x="17" y="12"/>
                  </a:lnTo>
                  <a:lnTo>
                    <a:pt x="11" y="6"/>
                  </a:lnTo>
                  <a:lnTo>
                    <a:pt x="5" y="0"/>
                  </a:lnTo>
                  <a:lnTo>
                    <a:pt x="0" y="3"/>
                  </a:lnTo>
                  <a:lnTo>
                    <a:pt x="7" y="9"/>
                  </a:lnTo>
                  <a:lnTo>
                    <a:pt x="14" y="15"/>
                  </a:lnTo>
                  <a:lnTo>
                    <a:pt x="21" y="22"/>
                  </a:lnTo>
                  <a:lnTo>
                    <a:pt x="29" y="28"/>
                  </a:lnTo>
                  <a:lnTo>
                    <a:pt x="37" y="33"/>
                  </a:lnTo>
                  <a:lnTo>
                    <a:pt x="43" y="39"/>
                  </a:lnTo>
                  <a:lnTo>
                    <a:pt x="50" y="44"/>
                  </a:lnTo>
                  <a:lnTo>
                    <a:pt x="55" y="49"/>
                  </a:lnTo>
                  <a:lnTo>
                    <a:pt x="58"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6" name="Freeform 220">
              <a:extLst>
                <a:ext uri="{FF2B5EF4-FFF2-40B4-BE49-F238E27FC236}">
                  <a16:creationId xmlns:a16="http://schemas.microsoft.com/office/drawing/2014/main" id="{37FDD4AC-8494-4A06-B8D6-89A39BCD5EAC}"/>
                </a:ext>
              </a:extLst>
            </p:cNvPr>
            <p:cNvSpPr>
              <a:spLocks/>
            </p:cNvSpPr>
            <p:nvPr/>
          </p:nvSpPr>
          <p:spPr bwMode="auto">
            <a:xfrm>
              <a:off x="3833" y="707"/>
              <a:ext cx="48" cy="13"/>
            </a:xfrm>
            <a:custGeom>
              <a:avLst/>
              <a:gdLst>
                <a:gd name="T0" fmla="*/ 39 w 58"/>
                <a:gd name="T1" fmla="*/ 7 h 14"/>
                <a:gd name="T2" fmla="*/ 35 w 58"/>
                <a:gd name="T3" fmla="*/ 7 h 14"/>
                <a:gd name="T4" fmla="*/ 31 w 58"/>
                <a:gd name="T5" fmla="*/ 7 h 14"/>
                <a:gd name="T6" fmla="*/ 26 w 58"/>
                <a:gd name="T7" fmla="*/ 7 h 14"/>
                <a:gd name="T8" fmla="*/ 19 w 58"/>
                <a:gd name="T9" fmla="*/ 7 h 14"/>
                <a:gd name="T10" fmla="*/ 14 w 58"/>
                <a:gd name="T11" fmla="*/ 6 h 14"/>
                <a:gd name="T12" fmla="*/ 8 w 58"/>
                <a:gd name="T13" fmla="*/ 4 h 14"/>
                <a:gd name="T14" fmla="*/ 4 w 58"/>
                <a:gd name="T15" fmla="*/ 2 h 14"/>
                <a:gd name="T16" fmla="*/ 2 w 58"/>
                <a:gd name="T17" fmla="*/ 0 h 14"/>
                <a:gd name="T18" fmla="*/ 0 w 58"/>
                <a:gd name="T19" fmla="*/ 2 h 14"/>
                <a:gd name="T20" fmla="*/ 2 w 58"/>
                <a:gd name="T21" fmla="*/ 6 h 14"/>
                <a:gd name="T22" fmla="*/ 7 w 58"/>
                <a:gd name="T23" fmla="*/ 7 h 14"/>
                <a:gd name="T24" fmla="*/ 13 w 58"/>
                <a:gd name="T25" fmla="*/ 9 h 14"/>
                <a:gd name="T26" fmla="*/ 19 w 58"/>
                <a:gd name="T27" fmla="*/ 10 h 14"/>
                <a:gd name="T28" fmla="*/ 26 w 58"/>
                <a:gd name="T29" fmla="*/ 11 h 14"/>
                <a:gd name="T30" fmla="*/ 31 w 58"/>
                <a:gd name="T31" fmla="*/ 12 h 14"/>
                <a:gd name="T32" fmla="*/ 35 w 58"/>
                <a:gd name="T33" fmla="*/ 12 h 14"/>
                <a:gd name="T34" fmla="*/ 40 w 58"/>
                <a:gd name="T35" fmla="*/ 11 h 14"/>
                <a:gd name="T36" fmla="*/ 39 w 58"/>
                <a:gd name="T37" fmla="*/ 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4"/>
                <a:gd name="T59" fmla="*/ 58 w 5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4">
                  <a:moveTo>
                    <a:pt x="57" y="9"/>
                  </a:moveTo>
                  <a:lnTo>
                    <a:pt x="51" y="9"/>
                  </a:lnTo>
                  <a:lnTo>
                    <a:pt x="45" y="9"/>
                  </a:lnTo>
                  <a:lnTo>
                    <a:pt x="37" y="9"/>
                  </a:lnTo>
                  <a:lnTo>
                    <a:pt x="28" y="8"/>
                  </a:lnTo>
                  <a:lnTo>
                    <a:pt x="20" y="6"/>
                  </a:lnTo>
                  <a:lnTo>
                    <a:pt x="12" y="4"/>
                  </a:lnTo>
                  <a:lnTo>
                    <a:pt x="6" y="2"/>
                  </a:lnTo>
                  <a:lnTo>
                    <a:pt x="3" y="0"/>
                  </a:lnTo>
                  <a:lnTo>
                    <a:pt x="0" y="2"/>
                  </a:lnTo>
                  <a:lnTo>
                    <a:pt x="4" y="6"/>
                  </a:lnTo>
                  <a:lnTo>
                    <a:pt x="11" y="9"/>
                  </a:lnTo>
                  <a:lnTo>
                    <a:pt x="19" y="11"/>
                  </a:lnTo>
                  <a:lnTo>
                    <a:pt x="28" y="12"/>
                  </a:lnTo>
                  <a:lnTo>
                    <a:pt x="37" y="13"/>
                  </a:lnTo>
                  <a:lnTo>
                    <a:pt x="45" y="14"/>
                  </a:lnTo>
                  <a:lnTo>
                    <a:pt x="51" y="14"/>
                  </a:lnTo>
                  <a:lnTo>
                    <a:pt x="58" y="13"/>
                  </a:lnTo>
                  <a:lnTo>
                    <a:pt x="5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7" name="Freeform 221">
              <a:extLst>
                <a:ext uri="{FF2B5EF4-FFF2-40B4-BE49-F238E27FC236}">
                  <a16:creationId xmlns:a16="http://schemas.microsoft.com/office/drawing/2014/main" id="{ABF891EC-65CB-4155-83AE-90E9116D4AFA}"/>
                </a:ext>
              </a:extLst>
            </p:cNvPr>
            <p:cNvSpPr>
              <a:spLocks/>
            </p:cNvSpPr>
            <p:nvPr/>
          </p:nvSpPr>
          <p:spPr bwMode="auto">
            <a:xfrm>
              <a:off x="3607" y="1070"/>
              <a:ext cx="180" cy="111"/>
            </a:xfrm>
            <a:custGeom>
              <a:avLst/>
              <a:gdLst>
                <a:gd name="T0" fmla="*/ 0 w 220"/>
                <a:gd name="T1" fmla="*/ 0 h 122"/>
                <a:gd name="T2" fmla="*/ 2 w 220"/>
                <a:gd name="T3" fmla="*/ 6 h 122"/>
                <a:gd name="T4" fmla="*/ 3 w 220"/>
                <a:gd name="T5" fmla="*/ 14 h 122"/>
                <a:gd name="T6" fmla="*/ 6 w 220"/>
                <a:gd name="T7" fmla="*/ 20 h 122"/>
                <a:gd name="T8" fmla="*/ 9 w 220"/>
                <a:gd name="T9" fmla="*/ 26 h 122"/>
                <a:gd name="T10" fmla="*/ 11 w 220"/>
                <a:gd name="T11" fmla="*/ 32 h 122"/>
                <a:gd name="T12" fmla="*/ 15 w 220"/>
                <a:gd name="T13" fmla="*/ 39 h 122"/>
                <a:gd name="T14" fmla="*/ 18 w 220"/>
                <a:gd name="T15" fmla="*/ 45 h 122"/>
                <a:gd name="T16" fmla="*/ 22 w 220"/>
                <a:gd name="T17" fmla="*/ 51 h 122"/>
                <a:gd name="T18" fmla="*/ 25 w 220"/>
                <a:gd name="T19" fmla="*/ 56 h 122"/>
                <a:gd name="T20" fmla="*/ 28 w 220"/>
                <a:gd name="T21" fmla="*/ 61 h 122"/>
                <a:gd name="T22" fmla="*/ 32 w 220"/>
                <a:gd name="T23" fmla="*/ 65 h 122"/>
                <a:gd name="T24" fmla="*/ 35 w 220"/>
                <a:gd name="T25" fmla="*/ 69 h 122"/>
                <a:gd name="T26" fmla="*/ 39 w 220"/>
                <a:gd name="T27" fmla="*/ 72 h 122"/>
                <a:gd name="T28" fmla="*/ 44 w 220"/>
                <a:gd name="T29" fmla="*/ 76 h 122"/>
                <a:gd name="T30" fmla="*/ 47 w 220"/>
                <a:gd name="T31" fmla="*/ 78 h 122"/>
                <a:gd name="T32" fmla="*/ 52 w 220"/>
                <a:gd name="T33" fmla="*/ 82 h 122"/>
                <a:gd name="T34" fmla="*/ 58 w 220"/>
                <a:gd name="T35" fmla="*/ 86 h 122"/>
                <a:gd name="T36" fmla="*/ 64 w 220"/>
                <a:gd name="T37" fmla="*/ 88 h 122"/>
                <a:gd name="T38" fmla="*/ 70 w 220"/>
                <a:gd name="T39" fmla="*/ 92 h 122"/>
                <a:gd name="T40" fmla="*/ 75 w 220"/>
                <a:gd name="T41" fmla="*/ 95 h 122"/>
                <a:gd name="T42" fmla="*/ 87 w 220"/>
                <a:gd name="T43" fmla="*/ 97 h 122"/>
                <a:gd name="T44" fmla="*/ 99 w 220"/>
                <a:gd name="T45" fmla="*/ 100 h 122"/>
                <a:gd name="T46" fmla="*/ 111 w 220"/>
                <a:gd name="T47" fmla="*/ 101 h 122"/>
                <a:gd name="T48" fmla="*/ 124 w 220"/>
                <a:gd name="T49" fmla="*/ 101 h 122"/>
                <a:gd name="T50" fmla="*/ 135 w 220"/>
                <a:gd name="T51" fmla="*/ 100 h 122"/>
                <a:gd name="T52" fmla="*/ 147 w 220"/>
                <a:gd name="T53" fmla="*/ 99 h 122"/>
                <a:gd name="T54" fmla="*/ 0 w 220"/>
                <a:gd name="T55" fmla="*/ 0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122"/>
                <a:gd name="T86" fmla="*/ 220 w 220"/>
                <a:gd name="T87" fmla="*/ 122 h 1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122">
                  <a:moveTo>
                    <a:pt x="0" y="0"/>
                  </a:moveTo>
                  <a:lnTo>
                    <a:pt x="2" y="8"/>
                  </a:lnTo>
                  <a:lnTo>
                    <a:pt x="5" y="16"/>
                  </a:lnTo>
                  <a:lnTo>
                    <a:pt x="8" y="24"/>
                  </a:lnTo>
                  <a:lnTo>
                    <a:pt x="13" y="32"/>
                  </a:lnTo>
                  <a:lnTo>
                    <a:pt x="17" y="39"/>
                  </a:lnTo>
                  <a:lnTo>
                    <a:pt x="22" y="47"/>
                  </a:lnTo>
                  <a:lnTo>
                    <a:pt x="27" y="55"/>
                  </a:lnTo>
                  <a:lnTo>
                    <a:pt x="33" y="62"/>
                  </a:lnTo>
                  <a:lnTo>
                    <a:pt x="37" y="68"/>
                  </a:lnTo>
                  <a:lnTo>
                    <a:pt x="42" y="74"/>
                  </a:lnTo>
                  <a:lnTo>
                    <a:pt x="48" y="78"/>
                  </a:lnTo>
                  <a:lnTo>
                    <a:pt x="53" y="83"/>
                  </a:lnTo>
                  <a:lnTo>
                    <a:pt x="59" y="87"/>
                  </a:lnTo>
                  <a:lnTo>
                    <a:pt x="66" y="91"/>
                  </a:lnTo>
                  <a:lnTo>
                    <a:pt x="71" y="95"/>
                  </a:lnTo>
                  <a:lnTo>
                    <a:pt x="78" y="99"/>
                  </a:lnTo>
                  <a:lnTo>
                    <a:pt x="87" y="103"/>
                  </a:lnTo>
                  <a:lnTo>
                    <a:pt x="95" y="107"/>
                  </a:lnTo>
                  <a:lnTo>
                    <a:pt x="104" y="111"/>
                  </a:lnTo>
                  <a:lnTo>
                    <a:pt x="112" y="114"/>
                  </a:lnTo>
                  <a:lnTo>
                    <a:pt x="130" y="118"/>
                  </a:lnTo>
                  <a:lnTo>
                    <a:pt x="148" y="121"/>
                  </a:lnTo>
                  <a:lnTo>
                    <a:pt x="166" y="122"/>
                  </a:lnTo>
                  <a:lnTo>
                    <a:pt x="184" y="122"/>
                  </a:lnTo>
                  <a:lnTo>
                    <a:pt x="202" y="121"/>
                  </a:lnTo>
                  <a:lnTo>
                    <a:pt x="220" y="12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8" name="Freeform 222">
              <a:extLst>
                <a:ext uri="{FF2B5EF4-FFF2-40B4-BE49-F238E27FC236}">
                  <a16:creationId xmlns:a16="http://schemas.microsoft.com/office/drawing/2014/main" id="{AFA7C3C1-B910-48EF-A0E3-BF321A4EC206}"/>
                </a:ext>
              </a:extLst>
            </p:cNvPr>
            <p:cNvSpPr>
              <a:spLocks/>
            </p:cNvSpPr>
            <p:nvPr/>
          </p:nvSpPr>
          <p:spPr bwMode="auto">
            <a:xfrm>
              <a:off x="3606" y="1069"/>
              <a:ext cx="30" cy="60"/>
            </a:xfrm>
            <a:custGeom>
              <a:avLst/>
              <a:gdLst>
                <a:gd name="T0" fmla="*/ 24 w 37"/>
                <a:gd name="T1" fmla="*/ 53 h 65"/>
                <a:gd name="T2" fmla="*/ 24 w 37"/>
                <a:gd name="T3" fmla="*/ 53 h 65"/>
                <a:gd name="T4" fmla="*/ 21 w 37"/>
                <a:gd name="T5" fmla="*/ 47 h 65"/>
                <a:gd name="T6" fmla="*/ 17 w 37"/>
                <a:gd name="T7" fmla="*/ 40 h 65"/>
                <a:gd name="T8" fmla="*/ 14 w 37"/>
                <a:gd name="T9" fmla="*/ 33 h 65"/>
                <a:gd name="T10" fmla="*/ 11 w 37"/>
                <a:gd name="T11" fmla="*/ 28 h 65"/>
                <a:gd name="T12" fmla="*/ 8 w 37"/>
                <a:gd name="T13" fmla="*/ 20 h 65"/>
                <a:gd name="T14" fmla="*/ 6 w 37"/>
                <a:gd name="T15" fmla="*/ 14 h 65"/>
                <a:gd name="T16" fmla="*/ 5 w 37"/>
                <a:gd name="T17" fmla="*/ 6 h 65"/>
                <a:gd name="T18" fmla="*/ 2 w 37"/>
                <a:gd name="T19" fmla="*/ 0 h 65"/>
                <a:gd name="T20" fmla="*/ 0 w 37"/>
                <a:gd name="T21" fmla="*/ 1 h 65"/>
                <a:gd name="T22" fmla="*/ 2 w 37"/>
                <a:gd name="T23" fmla="*/ 8 h 65"/>
                <a:gd name="T24" fmla="*/ 2 w 37"/>
                <a:gd name="T25" fmla="*/ 16 h 65"/>
                <a:gd name="T26" fmla="*/ 6 w 37"/>
                <a:gd name="T27" fmla="*/ 22 h 65"/>
                <a:gd name="T28" fmla="*/ 8 w 37"/>
                <a:gd name="T29" fmla="*/ 29 h 65"/>
                <a:gd name="T30" fmla="*/ 11 w 37"/>
                <a:gd name="T31" fmla="*/ 35 h 65"/>
                <a:gd name="T32" fmla="*/ 15 w 37"/>
                <a:gd name="T33" fmla="*/ 42 h 65"/>
                <a:gd name="T34" fmla="*/ 18 w 37"/>
                <a:gd name="T35" fmla="*/ 49 h 65"/>
                <a:gd name="T36" fmla="*/ 22 w 37"/>
                <a:gd name="T37" fmla="*/ 55 h 65"/>
                <a:gd name="T38" fmla="*/ 22 w 37"/>
                <a:gd name="T39" fmla="*/ 55 h 65"/>
                <a:gd name="T40" fmla="*/ 24 w 37"/>
                <a:gd name="T41" fmla="*/ 53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65"/>
                <a:gd name="T65" fmla="*/ 37 w 37"/>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65">
                  <a:moveTo>
                    <a:pt x="37" y="62"/>
                  </a:moveTo>
                  <a:lnTo>
                    <a:pt x="37" y="62"/>
                  </a:lnTo>
                  <a:lnTo>
                    <a:pt x="32" y="55"/>
                  </a:lnTo>
                  <a:lnTo>
                    <a:pt x="26" y="47"/>
                  </a:lnTo>
                  <a:lnTo>
                    <a:pt x="21" y="39"/>
                  </a:lnTo>
                  <a:lnTo>
                    <a:pt x="17" y="32"/>
                  </a:lnTo>
                  <a:lnTo>
                    <a:pt x="12" y="24"/>
                  </a:lnTo>
                  <a:lnTo>
                    <a:pt x="9" y="16"/>
                  </a:lnTo>
                  <a:lnTo>
                    <a:pt x="7" y="8"/>
                  </a:lnTo>
                  <a:lnTo>
                    <a:pt x="4" y="0"/>
                  </a:lnTo>
                  <a:lnTo>
                    <a:pt x="0" y="1"/>
                  </a:lnTo>
                  <a:lnTo>
                    <a:pt x="2" y="10"/>
                  </a:lnTo>
                  <a:lnTo>
                    <a:pt x="4" y="18"/>
                  </a:lnTo>
                  <a:lnTo>
                    <a:pt x="9" y="26"/>
                  </a:lnTo>
                  <a:lnTo>
                    <a:pt x="12" y="34"/>
                  </a:lnTo>
                  <a:lnTo>
                    <a:pt x="17" y="41"/>
                  </a:lnTo>
                  <a:lnTo>
                    <a:pt x="22" y="49"/>
                  </a:lnTo>
                  <a:lnTo>
                    <a:pt x="27" y="57"/>
                  </a:lnTo>
                  <a:lnTo>
                    <a:pt x="33" y="65"/>
                  </a:lnTo>
                  <a:lnTo>
                    <a:pt x="37" y="6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29" name="Freeform 223">
              <a:extLst>
                <a:ext uri="{FF2B5EF4-FFF2-40B4-BE49-F238E27FC236}">
                  <a16:creationId xmlns:a16="http://schemas.microsoft.com/office/drawing/2014/main" id="{168C4130-284A-4733-A308-36F66514A2E5}"/>
                </a:ext>
              </a:extLst>
            </p:cNvPr>
            <p:cNvSpPr>
              <a:spLocks/>
            </p:cNvSpPr>
            <p:nvPr/>
          </p:nvSpPr>
          <p:spPr bwMode="auto">
            <a:xfrm>
              <a:off x="3633" y="1126"/>
              <a:ext cx="39" cy="35"/>
            </a:xfrm>
            <a:custGeom>
              <a:avLst/>
              <a:gdLst>
                <a:gd name="T0" fmla="*/ 32 w 48"/>
                <a:gd name="T1" fmla="*/ 29 h 39"/>
                <a:gd name="T2" fmla="*/ 32 w 48"/>
                <a:gd name="T3" fmla="*/ 29 h 39"/>
                <a:gd name="T4" fmla="*/ 27 w 48"/>
                <a:gd name="T5" fmla="*/ 26 h 39"/>
                <a:gd name="T6" fmla="*/ 24 w 48"/>
                <a:gd name="T7" fmla="*/ 22 h 39"/>
                <a:gd name="T8" fmla="*/ 20 w 48"/>
                <a:gd name="T9" fmla="*/ 20 h 39"/>
                <a:gd name="T10" fmla="*/ 15 w 48"/>
                <a:gd name="T11" fmla="*/ 16 h 39"/>
                <a:gd name="T12" fmla="*/ 12 w 48"/>
                <a:gd name="T13" fmla="*/ 13 h 39"/>
                <a:gd name="T14" fmla="*/ 9 w 48"/>
                <a:gd name="T15" fmla="*/ 9 h 39"/>
                <a:gd name="T16" fmla="*/ 6 w 48"/>
                <a:gd name="T17" fmla="*/ 4 h 39"/>
                <a:gd name="T18" fmla="*/ 2 w 48"/>
                <a:gd name="T19" fmla="*/ 0 h 39"/>
                <a:gd name="T20" fmla="*/ 0 w 48"/>
                <a:gd name="T21" fmla="*/ 3 h 39"/>
                <a:gd name="T22" fmla="*/ 2 w 48"/>
                <a:gd name="T23" fmla="*/ 7 h 39"/>
                <a:gd name="T24" fmla="*/ 7 w 48"/>
                <a:gd name="T25" fmla="*/ 12 h 39"/>
                <a:gd name="T26" fmla="*/ 10 w 48"/>
                <a:gd name="T27" fmla="*/ 15 h 39"/>
                <a:gd name="T28" fmla="*/ 14 w 48"/>
                <a:gd name="T29" fmla="*/ 19 h 39"/>
                <a:gd name="T30" fmla="*/ 18 w 48"/>
                <a:gd name="T31" fmla="*/ 22 h 39"/>
                <a:gd name="T32" fmla="*/ 21 w 48"/>
                <a:gd name="T33" fmla="*/ 26 h 39"/>
                <a:gd name="T34" fmla="*/ 26 w 48"/>
                <a:gd name="T35" fmla="*/ 28 h 39"/>
                <a:gd name="T36" fmla="*/ 30 w 48"/>
                <a:gd name="T37" fmla="*/ 31 h 39"/>
                <a:gd name="T38" fmla="*/ 30 w 48"/>
                <a:gd name="T39" fmla="*/ 31 h 39"/>
                <a:gd name="T40" fmla="*/ 32 w 48"/>
                <a:gd name="T41" fmla="*/ 2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39"/>
                <a:gd name="T65" fmla="*/ 48 w 48"/>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39">
                  <a:moveTo>
                    <a:pt x="48" y="36"/>
                  </a:moveTo>
                  <a:lnTo>
                    <a:pt x="48" y="36"/>
                  </a:lnTo>
                  <a:lnTo>
                    <a:pt x="41" y="32"/>
                  </a:lnTo>
                  <a:lnTo>
                    <a:pt x="36" y="28"/>
                  </a:lnTo>
                  <a:lnTo>
                    <a:pt x="29" y="24"/>
                  </a:lnTo>
                  <a:lnTo>
                    <a:pt x="23" y="20"/>
                  </a:lnTo>
                  <a:lnTo>
                    <a:pt x="18" y="16"/>
                  </a:lnTo>
                  <a:lnTo>
                    <a:pt x="13" y="11"/>
                  </a:lnTo>
                  <a:lnTo>
                    <a:pt x="9" y="6"/>
                  </a:lnTo>
                  <a:lnTo>
                    <a:pt x="4" y="0"/>
                  </a:lnTo>
                  <a:lnTo>
                    <a:pt x="0" y="3"/>
                  </a:lnTo>
                  <a:lnTo>
                    <a:pt x="4" y="9"/>
                  </a:lnTo>
                  <a:lnTo>
                    <a:pt x="10" y="14"/>
                  </a:lnTo>
                  <a:lnTo>
                    <a:pt x="15" y="19"/>
                  </a:lnTo>
                  <a:lnTo>
                    <a:pt x="21" y="23"/>
                  </a:lnTo>
                  <a:lnTo>
                    <a:pt x="27" y="28"/>
                  </a:lnTo>
                  <a:lnTo>
                    <a:pt x="32" y="32"/>
                  </a:lnTo>
                  <a:lnTo>
                    <a:pt x="39" y="35"/>
                  </a:lnTo>
                  <a:lnTo>
                    <a:pt x="46" y="39"/>
                  </a:lnTo>
                  <a:lnTo>
                    <a:pt x="48"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0" name="Freeform 224">
              <a:extLst>
                <a:ext uri="{FF2B5EF4-FFF2-40B4-BE49-F238E27FC236}">
                  <a16:creationId xmlns:a16="http://schemas.microsoft.com/office/drawing/2014/main" id="{D67B9525-E7A2-48B5-8E8C-581ACA5F0BE2}"/>
                </a:ext>
              </a:extLst>
            </p:cNvPr>
            <p:cNvSpPr>
              <a:spLocks/>
            </p:cNvSpPr>
            <p:nvPr/>
          </p:nvSpPr>
          <p:spPr bwMode="auto">
            <a:xfrm>
              <a:off x="3670" y="1159"/>
              <a:ext cx="118" cy="24"/>
            </a:xfrm>
            <a:custGeom>
              <a:avLst/>
              <a:gdLst>
                <a:gd name="T0" fmla="*/ 96 w 144"/>
                <a:gd name="T1" fmla="*/ 17 h 27"/>
                <a:gd name="T2" fmla="*/ 84 w 144"/>
                <a:gd name="T3" fmla="*/ 18 h 27"/>
                <a:gd name="T4" fmla="*/ 72 w 144"/>
                <a:gd name="T5" fmla="*/ 18 h 27"/>
                <a:gd name="T6" fmla="*/ 60 w 144"/>
                <a:gd name="T7" fmla="*/ 18 h 27"/>
                <a:gd name="T8" fmla="*/ 48 w 144"/>
                <a:gd name="T9" fmla="*/ 18 h 27"/>
                <a:gd name="T10" fmla="*/ 35 w 144"/>
                <a:gd name="T11" fmla="*/ 15 h 27"/>
                <a:gd name="T12" fmla="*/ 25 w 144"/>
                <a:gd name="T13" fmla="*/ 12 h 27"/>
                <a:gd name="T14" fmla="*/ 18 w 144"/>
                <a:gd name="T15" fmla="*/ 10 h 27"/>
                <a:gd name="T16" fmla="*/ 13 w 144"/>
                <a:gd name="T17" fmla="*/ 6 h 27"/>
                <a:gd name="T18" fmla="*/ 7 w 144"/>
                <a:gd name="T19" fmla="*/ 4 h 27"/>
                <a:gd name="T20" fmla="*/ 2 w 144"/>
                <a:gd name="T21" fmla="*/ 0 h 27"/>
                <a:gd name="T22" fmla="*/ 0 w 144"/>
                <a:gd name="T23" fmla="*/ 3 h 27"/>
                <a:gd name="T24" fmla="*/ 6 w 144"/>
                <a:gd name="T25" fmla="*/ 6 h 27"/>
                <a:gd name="T26" fmla="*/ 11 w 144"/>
                <a:gd name="T27" fmla="*/ 11 h 27"/>
                <a:gd name="T28" fmla="*/ 17 w 144"/>
                <a:gd name="T29" fmla="*/ 12 h 27"/>
                <a:gd name="T30" fmla="*/ 24 w 144"/>
                <a:gd name="T31" fmla="*/ 15 h 27"/>
                <a:gd name="T32" fmla="*/ 35 w 144"/>
                <a:gd name="T33" fmla="*/ 18 h 27"/>
                <a:gd name="T34" fmla="*/ 47 w 144"/>
                <a:gd name="T35" fmla="*/ 20 h 27"/>
                <a:gd name="T36" fmla="*/ 59 w 144"/>
                <a:gd name="T37" fmla="*/ 21 h 27"/>
                <a:gd name="T38" fmla="*/ 72 w 144"/>
                <a:gd name="T39" fmla="*/ 21 h 27"/>
                <a:gd name="T40" fmla="*/ 84 w 144"/>
                <a:gd name="T41" fmla="*/ 21 h 27"/>
                <a:gd name="T42" fmla="*/ 97 w 144"/>
                <a:gd name="T43" fmla="*/ 20 h 27"/>
                <a:gd name="T44" fmla="*/ 96 w 144"/>
                <a:gd name="T45" fmla="*/ 17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27"/>
                <a:gd name="T71" fmla="*/ 144 w 144"/>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27">
                  <a:moveTo>
                    <a:pt x="143" y="21"/>
                  </a:moveTo>
                  <a:lnTo>
                    <a:pt x="125" y="22"/>
                  </a:lnTo>
                  <a:lnTo>
                    <a:pt x="107" y="23"/>
                  </a:lnTo>
                  <a:lnTo>
                    <a:pt x="89" y="23"/>
                  </a:lnTo>
                  <a:lnTo>
                    <a:pt x="71" y="22"/>
                  </a:lnTo>
                  <a:lnTo>
                    <a:pt x="53" y="19"/>
                  </a:lnTo>
                  <a:lnTo>
                    <a:pt x="36" y="15"/>
                  </a:lnTo>
                  <a:lnTo>
                    <a:pt x="27" y="12"/>
                  </a:lnTo>
                  <a:lnTo>
                    <a:pt x="19" y="8"/>
                  </a:lnTo>
                  <a:lnTo>
                    <a:pt x="11" y="4"/>
                  </a:lnTo>
                  <a:lnTo>
                    <a:pt x="2" y="0"/>
                  </a:lnTo>
                  <a:lnTo>
                    <a:pt x="0" y="3"/>
                  </a:lnTo>
                  <a:lnTo>
                    <a:pt x="9" y="8"/>
                  </a:lnTo>
                  <a:lnTo>
                    <a:pt x="17" y="13"/>
                  </a:lnTo>
                  <a:lnTo>
                    <a:pt x="26" y="16"/>
                  </a:lnTo>
                  <a:lnTo>
                    <a:pt x="35" y="19"/>
                  </a:lnTo>
                  <a:lnTo>
                    <a:pt x="52" y="23"/>
                  </a:lnTo>
                  <a:lnTo>
                    <a:pt x="70" y="26"/>
                  </a:lnTo>
                  <a:lnTo>
                    <a:pt x="88" y="27"/>
                  </a:lnTo>
                  <a:lnTo>
                    <a:pt x="107" y="27"/>
                  </a:lnTo>
                  <a:lnTo>
                    <a:pt x="125" y="27"/>
                  </a:lnTo>
                  <a:lnTo>
                    <a:pt x="144" y="25"/>
                  </a:lnTo>
                  <a:lnTo>
                    <a:pt x="143"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1" name="Freeform 225">
              <a:extLst>
                <a:ext uri="{FF2B5EF4-FFF2-40B4-BE49-F238E27FC236}">
                  <a16:creationId xmlns:a16="http://schemas.microsoft.com/office/drawing/2014/main" id="{AA83041B-D1AE-4F57-A118-D730F606D65A}"/>
                </a:ext>
              </a:extLst>
            </p:cNvPr>
            <p:cNvSpPr>
              <a:spLocks/>
            </p:cNvSpPr>
            <p:nvPr/>
          </p:nvSpPr>
          <p:spPr bwMode="auto">
            <a:xfrm>
              <a:off x="3673" y="1101"/>
              <a:ext cx="43" cy="46"/>
            </a:xfrm>
            <a:custGeom>
              <a:avLst/>
              <a:gdLst>
                <a:gd name="T0" fmla="*/ 19 w 53"/>
                <a:gd name="T1" fmla="*/ 5 h 50"/>
                <a:gd name="T2" fmla="*/ 23 w 53"/>
                <a:gd name="T3" fmla="*/ 7 h 50"/>
                <a:gd name="T4" fmla="*/ 26 w 53"/>
                <a:gd name="T5" fmla="*/ 11 h 50"/>
                <a:gd name="T6" fmla="*/ 28 w 53"/>
                <a:gd name="T7" fmla="*/ 16 h 50"/>
                <a:gd name="T8" fmla="*/ 32 w 53"/>
                <a:gd name="T9" fmla="*/ 20 h 50"/>
                <a:gd name="T10" fmla="*/ 33 w 53"/>
                <a:gd name="T11" fmla="*/ 25 h 50"/>
                <a:gd name="T12" fmla="*/ 35 w 53"/>
                <a:gd name="T13" fmla="*/ 29 h 50"/>
                <a:gd name="T14" fmla="*/ 35 w 53"/>
                <a:gd name="T15" fmla="*/ 34 h 50"/>
                <a:gd name="T16" fmla="*/ 34 w 53"/>
                <a:gd name="T17" fmla="*/ 39 h 50"/>
                <a:gd name="T18" fmla="*/ 33 w 53"/>
                <a:gd name="T19" fmla="*/ 40 h 50"/>
                <a:gd name="T20" fmla="*/ 32 w 53"/>
                <a:gd name="T21" fmla="*/ 41 h 50"/>
                <a:gd name="T22" fmla="*/ 29 w 53"/>
                <a:gd name="T23" fmla="*/ 42 h 50"/>
                <a:gd name="T24" fmla="*/ 28 w 53"/>
                <a:gd name="T25" fmla="*/ 42 h 50"/>
                <a:gd name="T26" fmla="*/ 26 w 53"/>
                <a:gd name="T27" fmla="*/ 42 h 50"/>
                <a:gd name="T28" fmla="*/ 23 w 53"/>
                <a:gd name="T29" fmla="*/ 41 h 50"/>
                <a:gd name="T30" fmla="*/ 22 w 53"/>
                <a:gd name="T31" fmla="*/ 40 h 50"/>
                <a:gd name="T32" fmla="*/ 19 w 53"/>
                <a:gd name="T33" fmla="*/ 39 h 50"/>
                <a:gd name="T34" fmla="*/ 17 w 53"/>
                <a:gd name="T35" fmla="*/ 37 h 50"/>
                <a:gd name="T36" fmla="*/ 15 w 53"/>
                <a:gd name="T37" fmla="*/ 35 h 50"/>
                <a:gd name="T38" fmla="*/ 12 w 53"/>
                <a:gd name="T39" fmla="*/ 33 h 50"/>
                <a:gd name="T40" fmla="*/ 11 w 53"/>
                <a:gd name="T41" fmla="*/ 31 h 50"/>
                <a:gd name="T42" fmla="*/ 9 w 53"/>
                <a:gd name="T43" fmla="*/ 29 h 50"/>
                <a:gd name="T44" fmla="*/ 8 w 53"/>
                <a:gd name="T45" fmla="*/ 27 h 50"/>
                <a:gd name="T46" fmla="*/ 6 w 53"/>
                <a:gd name="T47" fmla="*/ 25 h 50"/>
                <a:gd name="T48" fmla="*/ 5 w 53"/>
                <a:gd name="T49" fmla="*/ 22 h 50"/>
                <a:gd name="T50" fmla="*/ 4 w 53"/>
                <a:gd name="T51" fmla="*/ 20 h 50"/>
                <a:gd name="T52" fmla="*/ 3 w 53"/>
                <a:gd name="T53" fmla="*/ 17 h 50"/>
                <a:gd name="T54" fmla="*/ 2 w 53"/>
                <a:gd name="T55" fmla="*/ 16 h 50"/>
                <a:gd name="T56" fmla="*/ 1 w 53"/>
                <a:gd name="T57" fmla="*/ 13 h 50"/>
                <a:gd name="T58" fmla="*/ 0 w 53"/>
                <a:gd name="T59" fmla="*/ 11 h 50"/>
                <a:gd name="T60" fmla="*/ 0 w 53"/>
                <a:gd name="T61" fmla="*/ 8 h 50"/>
                <a:gd name="T62" fmla="*/ 0 w 53"/>
                <a:gd name="T63" fmla="*/ 6 h 50"/>
                <a:gd name="T64" fmla="*/ 1 w 53"/>
                <a:gd name="T65" fmla="*/ 6 h 50"/>
                <a:gd name="T66" fmla="*/ 1 w 53"/>
                <a:gd name="T67" fmla="*/ 5 h 50"/>
                <a:gd name="T68" fmla="*/ 2 w 53"/>
                <a:gd name="T69" fmla="*/ 4 h 50"/>
                <a:gd name="T70" fmla="*/ 2 w 53"/>
                <a:gd name="T71" fmla="*/ 4 h 50"/>
                <a:gd name="T72" fmla="*/ 3 w 53"/>
                <a:gd name="T73" fmla="*/ 3 h 50"/>
                <a:gd name="T74" fmla="*/ 3 w 53"/>
                <a:gd name="T75" fmla="*/ 2 h 50"/>
                <a:gd name="T76" fmla="*/ 4 w 53"/>
                <a:gd name="T77" fmla="*/ 2 h 50"/>
                <a:gd name="T78" fmla="*/ 5 w 53"/>
                <a:gd name="T79" fmla="*/ 2 h 50"/>
                <a:gd name="T80" fmla="*/ 5 w 53"/>
                <a:gd name="T81" fmla="*/ 2 h 50"/>
                <a:gd name="T82" fmla="*/ 6 w 53"/>
                <a:gd name="T83" fmla="*/ 1 h 50"/>
                <a:gd name="T84" fmla="*/ 8 w 53"/>
                <a:gd name="T85" fmla="*/ 1 h 50"/>
                <a:gd name="T86" fmla="*/ 9 w 53"/>
                <a:gd name="T87" fmla="*/ 0 h 50"/>
                <a:gd name="T88" fmla="*/ 11 w 53"/>
                <a:gd name="T89" fmla="*/ 0 h 50"/>
                <a:gd name="T90" fmla="*/ 11 w 53"/>
                <a:gd name="T91" fmla="*/ 0 h 50"/>
                <a:gd name="T92" fmla="*/ 12 w 53"/>
                <a:gd name="T93" fmla="*/ 1 h 50"/>
                <a:gd name="T94" fmla="*/ 15 w 53"/>
                <a:gd name="T95" fmla="*/ 1 h 50"/>
                <a:gd name="T96" fmla="*/ 15 w 53"/>
                <a:gd name="T97" fmla="*/ 2 h 50"/>
                <a:gd name="T98" fmla="*/ 16 w 53"/>
                <a:gd name="T99" fmla="*/ 2 h 50"/>
                <a:gd name="T100" fmla="*/ 16 w 53"/>
                <a:gd name="T101" fmla="*/ 2 h 50"/>
                <a:gd name="T102" fmla="*/ 17 w 53"/>
                <a:gd name="T103" fmla="*/ 2 h 50"/>
                <a:gd name="T104" fmla="*/ 18 w 53"/>
                <a:gd name="T105" fmla="*/ 3 h 50"/>
                <a:gd name="T106" fmla="*/ 18 w 53"/>
                <a:gd name="T107" fmla="*/ 3 h 50"/>
                <a:gd name="T108" fmla="*/ 19 w 53"/>
                <a:gd name="T109" fmla="*/ 4 h 50"/>
                <a:gd name="T110" fmla="*/ 19 w 53"/>
                <a:gd name="T111" fmla="*/ 4 h 50"/>
                <a:gd name="T112" fmla="*/ 19 w 53"/>
                <a:gd name="T113" fmla="*/ 5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50"/>
                <a:gd name="T173" fmla="*/ 53 w 53"/>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50">
                  <a:moveTo>
                    <a:pt x="30" y="5"/>
                  </a:moveTo>
                  <a:lnTo>
                    <a:pt x="34" y="9"/>
                  </a:lnTo>
                  <a:lnTo>
                    <a:pt x="39" y="13"/>
                  </a:lnTo>
                  <a:lnTo>
                    <a:pt x="43" y="19"/>
                  </a:lnTo>
                  <a:lnTo>
                    <a:pt x="48" y="24"/>
                  </a:lnTo>
                  <a:lnTo>
                    <a:pt x="51" y="29"/>
                  </a:lnTo>
                  <a:lnTo>
                    <a:pt x="53" y="34"/>
                  </a:lnTo>
                  <a:lnTo>
                    <a:pt x="53" y="40"/>
                  </a:lnTo>
                  <a:lnTo>
                    <a:pt x="52" y="46"/>
                  </a:lnTo>
                  <a:lnTo>
                    <a:pt x="50" y="48"/>
                  </a:lnTo>
                  <a:lnTo>
                    <a:pt x="48" y="49"/>
                  </a:lnTo>
                  <a:lnTo>
                    <a:pt x="44" y="50"/>
                  </a:lnTo>
                  <a:lnTo>
                    <a:pt x="42" y="50"/>
                  </a:lnTo>
                  <a:lnTo>
                    <a:pt x="39" y="50"/>
                  </a:lnTo>
                  <a:lnTo>
                    <a:pt x="35" y="49"/>
                  </a:lnTo>
                  <a:lnTo>
                    <a:pt x="33" y="48"/>
                  </a:lnTo>
                  <a:lnTo>
                    <a:pt x="30" y="46"/>
                  </a:lnTo>
                  <a:lnTo>
                    <a:pt x="26" y="44"/>
                  </a:lnTo>
                  <a:lnTo>
                    <a:pt x="23" y="41"/>
                  </a:lnTo>
                  <a:lnTo>
                    <a:pt x="19" y="39"/>
                  </a:lnTo>
                  <a:lnTo>
                    <a:pt x="16" y="37"/>
                  </a:lnTo>
                  <a:lnTo>
                    <a:pt x="14" y="35"/>
                  </a:lnTo>
                  <a:lnTo>
                    <a:pt x="12" y="32"/>
                  </a:lnTo>
                  <a:lnTo>
                    <a:pt x="9" y="29"/>
                  </a:lnTo>
                  <a:lnTo>
                    <a:pt x="7" y="26"/>
                  </a:lnTo>
                  <a:lnTo>
                    <a:pt x="6" y="24"/>
                  </a:lnTo>
                  <a:lnTo>
                    <a:pt x="5" y="21"/>
                  </a:lnTo>
                  <a:lnTo>
                    <a:pt x="3" y="19"/>
                  </a:lnTo>
                  <a:lnTo>
                    <a:pt x="1" y="15"/>
                  </a:lnTo>
                  <a:lnTo>
                    <a:pt x="0" y="13"/>
                  </a:lnTo>
                  <a:lnTo>
                    <a:pt x="0" y="10"/>
                  </a:lnTo>
                  <a:lnTo>
                    <a:pt x="0" y="8"/>
                  </a:lnTo>
                  <a:lnTo>
                    <a:pt x="1" y="6"/>
                  </a:lnTo>
                  <a:lnTo>
                    <a:pt x="1" y="5"/>
                  </a:lnTo>
                  <a:lnTo>
                    <a:pt x="3" y="4"/>
                  </a:lnTo>
                  <a:lnTo>
                    <a:pt x="4" y="4"/>
                  </a:lnTo>
                  <a:lnTo>
                    <a:pt x="5" y="3"/>
                  </a:lnTo>
                  <a:lnTo>
                    <a:pt x="5" y="2"/>
                  </a:lnTo>
                  <a:lnTo>
                    <a:pt x="6" y="2"/>
                  </a:lnTo>
                  <a:lnTo>
                    <a:pt x="7" y="2"/>
                  </a:lnTo>
                  <a:lnTo>
                    <a:pt x="8" y="2"/>
                  </a:lnTo>
                  <a:lnTo>
                    <a:pt x="9" y="1"/>
                  </a:lnTo>
                  <a:lnTo>
                    <a:pt x="12" y="1"/>
                  </a:lnTo>
                  <a:lnTo>
                    <a:pt x="14" y="0"/>
                  </a:lnTo>
                  <a:lnTo>
                    <a:pt x="16" y="0"/>
                  </a:lnTo>
                  <a:lnTo>
                    <a:pt x="17" y="0"/>
                  </a:lnTo>
                  <a:lnTo>
                    <a:pt x="19" y="1"/>
                  </a:lnTo>
                  <a:lnTo>
                    <a:pt x="22" y="1"/>
                  </a:lnTo>
                  <a:lnTo>
                    <a:pt x="24" y="2"/>
                  </a:lnTo>
                  <a:lnTo>
                    <a:pt x="25" y="2"/>
                  </a:lnTo>
                  <a:lnTo>
                    <a:pt x="26" y="2"/>
                  </a:lnTo>
                  <a:lnTo>
                    <a:pt x="27" y="3"/>
                  </a:lnTo>
                  <a:lnTo>
                    <a:pt x="29" y="4"/>
                  </a:lnTo>
                  <a:lnTo>
                    <a:pt x="30" y="4"/>
                  </a:lnTo>
                  <a:lnTo>
                    <a:pt x="30" y="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2" name="Freeform 226">
              <a:extLst>
                <a:ext uri="{FF2B5EF4-FFF2-40B4-BE49-F238E27FC236}">
                  <a16:creationId xmlns:a16="http://schemas.microsoft.com/office/drawing/2014/main" id="{EFA9476E-2141-485A-B98F-432A052C469C}"/>
                </a:ext>
              </a:extLst>
            </p:cNvPr>
            <p:cNvSpPr>
              <a:spLocks/>
            </p:cNvSpPr>
            <p:nvPr/>
          </p:nvSpPr>
          <p:spPr bwMode="auto">
            <a:xfrm>
              <a:off x="3696" y="1104"/>
              <a:ext cx="23" cy="40"/>
            </a:xfrm>
            <a:custGeom>
              <a:avLst/>
              <a:gdLst>
                <a:gd name="T0" fmla="*/ 18 w 27"/>
                <a:gd name="T1" fmla="*/ 36 h 44"/>
                <a:gd name="T2" fmla="*/ 18 w 27"/>
                <a:gd name="T3" fmla="*/ 36 h 44"/>
                <a:gd name="T4" fmla="*/ 20 w 27"/>
                <a:gd name="T5" fmla="*/ 31 h 44"/>
                <a:gd name="T6" fmla="*/ 20 w 27"/>
                <a:gd name="T7" fmla="*/ 25 h 44"/>
                <a:gd name="T8" fmla="*/ 17 w 27"/>
                <a:gd name="T9" fmla="*/ 21 h 44"/>
                <a:gd name="T10" fmla="*/ 15 w 27"/>
                <a:gd name="T11" fmla="*/ 15 h 44"/>
                <a:gd name="T12" fmla="*/ 12 w 27"/>
                <a:gd name="T13" fmla="*/ 11 h 44"/>
                <a:gd name="T14" fmla="*/ 9 w 27"/>
                <a:gd name="T15" fmla="*/ 7 h 44"/>
                <a:gd name="T16" fmla="*/ 5 w 27"/>
                <a:gd name="T17" fmla="*/ 4 h 44"/>
                <a:gd name="T18" fmla="*/ 3 w 27"/>
                <a:gd name="T19" fmla="*/ 0 h 44"/>
                <a:gd name="T20" fmla="*/ 0 w 27"/>
                <a:gd name="T21" fmla="*/ 3 h 44"/>
                <a:gd name="T22" fmla="*/ 3 w 27"/>
                <a:gd name="T23" fmla="*/ 5 h 44"/>
                <a:gd name="T24" fmla="*/ 7 w 27"/>
                <a:gd name="T25" fmla="*/ 10 h 44"/>
                <a:gd name="T26" fmla="*/ 9 w 27"/>
                <a:gd name="T27" fmla="*/ 14 h 44"/>
                <a:gd name="T28" fmla="*/ 12 w 27"/>
                <a:gd name="T29" fmla="*/ 18 h 44"/>
                <a:gd name="T30" fmla="*/ 14 w 27"/>
                <a:gd name="T31" fmla="*/ 23 h 44"/>
                <a:gd name="T32" fmla="*/ 15 w 27"/>
                <a:gd name="T33" fmla="*/ 26 h 44"/>
                <a:gd name="T34" fmla="*/ 16 w 27"/>
                <a:gd name="T35" fmla="*/ 31 h 44"/>
                <a:gd name="T36" fmla="*/ 15 w 27"/>
                <a:gd name="T37" fmla="*/ 35 h 44"/>
                <a:gd name="T38" fmla="*/ 16 w 27"/>
                <a:gd name="T39" fmla="*/ 34 h 44"/>
                <a:gd name="T40" fmla="*/ 18 w 27"/>
                <a:gd name="T41" fmla="*/ 36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4"/>
                <a:gd name="T65" fmla="*/ 27 w 2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4">
                  <a:moveTo>
                    <a:pt x="25" y="44"/>
                  </a:moveTo>
                  <a:lnTo>
                    <a:pt x="25" y="44"/>
                  </a:lnTo>
                  <a:lnTo>
                    <a:pt x="27" y="37"/>
                  </a:lnTo>
                  <a:lnTo>
                    <a:pt x="27" y="31"/>
                  </a:lnTo>
                  <a:lnTo>
                    <a:pt x="24" y="25"/>
                  </a:lnTo>
                  <a:lnTo>
                    <a:pt x="21" y="19"/>
                  </a:lnTo>
                  <a:lnTo>
                    <a:pt x="16" y="13"/>
                  </a:lnTo>
                  <a:lnTo>
                    <a:pt x="12" y="9"/>
                  </a:lnTo>
                  <a:lnTo>
                    <a:pt x="7" y="4"/>
                  </a:lnTo>
                  <a:lnTo>
                    <a:pt x="3" y="0"/>
                  </a:lnTo>
                  <a:lnTo>
                    <a:pt x="0" y="3"/>
                  </a:lnTo>
                  <a:lnTo>
                    <a:pt x="4" y="7"/>
                  </a:lnTo>
                  <a:lnTo>
                    <a:pt x="9" y="12"/>
                  </a:lnTo>
                  <a:lnTo>
                    <a:pt x="13" y="17"/>
                  </a:lnTo>
                  <a:lnTo>
                    <a:pt x="16" y="22"/>
                  </a:lnTo>
                  <a:lnTo>
                    <a:pt x="20" y="27"/>
                  </a:lnTo>
                  <a:lnTo>
                    <a:pt x="21" y="32"/>
                  </a:lnTo>
                  <a:lnTo>
                    <a:pt x="22" y="37"/>
                  </a:lnTo>
                  <a:lnTo>
                    <a:pt x="21" y="42"/>
                  </a:lnTo>
                  <a:lnTo>
                    <a:pt x="22" y="41"/>
                  </a:lnTo>
                  <a:lnTo>
                    <a:pt x="25"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3" name="Freeform 227">
              <a:extLst>
                <a:ext uri="{FF2B5EF4-FFF2-40B4-BE49-F238E27FC236}">
                  <a16:creationId xmlns:a16="http://schemas.microsoft.com/office/drawing/2014/main" id="{3A88A262-2A94-49F5-AD79-0B16E2754012}"/>
                </a:ext>
              </a:extLst>
            </p:cNvPr>
            <p:cNvSpPr>
              <a:spLocks/>
            </p:cNvSpPr>
            <p:nvPr/>
          </p:nvSpPr>
          <p:spPr bwMode="auto">
            <a:xfrm>
              <a:off x="3696" y="1141"/>
              <a:ext cx="21" cy="8"/>
            </a:xfrm>
            <a:custGeom>
              <a:avLst/>
              <a:gdLst>
                <a:gd name="T0" fmla="*/ 0 w 25"/>
                <a:gd name="T1" fmla="*/ 4 h 8"/>
                <a:gd name="T2" fmla="*/ 0 w 25"/>
                <a:gd name="T3" fmla="*/ 4 h 8"/>
                <a:gd name="T4" fmla="*/ 3 w 25"/>
                <a:gd name="T5" fmla="*/ 5 h 8"/>
                <a:gd name="T6" fmla="*/ 3 w 25"/>
                <a:gd name="T7" fmla="*/ 7 h 8"/>
                <a:gd name="T8" fmla="*/ 7 w 25"/>
                <a:gd name="T9" fmla="*/ 8 h 8"/>
                <a:gd name="T10" fmla="*/ 9 w 25"/>
                <a:gd name="T11" fmla="*/ 8 h 8"/>
                <a:gd name="T12" fmla="*/ 11 w 25"/>
                <a:gd name="T13" fmla="*/ 8 h 8"/>
                <a:gd name="T14" fmla="*/ 14 w 25"/>
                <a:gd name="T15" fmla="*/ 7 h 8"/>
                <a:gd name="T16" fmla="*/ 15 w 25"/>
                <a:gd name="T17" fmla="*/ 5 h 8"/>
                <a:gd name="T18" fmla="*/ 18 w 25"/>
                <a:gd name="T19" fmla="*/ 3 h 8"/>
                <a:gd name="T20" fmla="*/ 15 w 25"/>
                <a:gd name="T21" fmla="*/ 0 h 8"/>
                <a:gd name="T22" fmla="*/ 14 w 25"/>
                <a:gd name="T23" fmla="*/ 2 h 8"/>
                <a:gd name="T24" fmla="*/ 13 w 25"/>
                <a:gd name="T25" fmla="*/ 3 h 8"/>
                <a:gd name="T26" fmla="*/ 11 w 25"/>
                <a:gd name="T27" fmla="*/ 4 h 8"/>
                <a:gd name="T28" fmla="*/ 9 w 25"/>
                <a:gd name="T29" fmla="*/ 4 h 8"/>
                <a:gd name="T30" fmla="*/ 7 w 25"/>
                <a:gd name="T31" fmla="*/ 4 h 8"/>
                <a:gd name="T32" fmla="*/ 5 w 25"/>
                <a:gd name="T33" fmla="*/ 3 h 8"/>
                <a:gd name="T34" fmla="*/ 3 w 25"/>
                <a:gd name="T35" fmla="*/ 2 h 8"/>
                <a:gd name="T36" fmla="*/ 3 w 25"/>
                <a:gd name="T37" fmla="*/ 0 h 8"/>
                <a:gd name="T38" fmla="*/ 2 w 25"/>
                <a:gd name="T39" fmla="*/ 0 h 8"/>
                <a:gd name="T40" fmla="*/ 0 w 25"/>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
                <a:gd name="T65" fmla="*/ 25 w 25"/>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
                  <a:moveTo>
                    <a:pt x="0" y="4"/>
                  </a:moveTo>
                  <a:lnTo>
                    <a:pt x="0" y="4"/>
                  </a:lnTo>
                  <a:lnTo>
                    <a:pt x="3" y="5"/>
                  </a:lnTo>
                  <a:lnTo>
                    <a:pt x="5" y="7"/>
                  </a:lnTo>
                  <a:lnTo>
                    <a:pt x="10" y="8"/>
                  </a:lnTo>
                  <a:lnTo>
                    <a:pt x="13" y="8"/>
                  </a:lnTo>
                  <a:lnTo>
                    <a:pt x="16" y="8"/>
                  </a:lnTo>
                  <a:lnTo>
                    <a:pt x="20" y="7"/>
                  </a:lnTo>
                  <a:lnTo>
                    <a:pt x="22" y="5"/>
                  </a:lnTo>
                  <a:lnTo>
                    <a:pt x="25" y="3"/>
                  </a:lnTo>
                  <a:lnTo>
                    <a:pt x="22" y="0"/>
                  </a:lnTo>
                  <a:lnTo>
                    <a:pt x="20" y="2"/>
                  </a:lnTo>
                  <a:lnTo>
                    <a:pt x="18" y="3"/>
                  </a:lnTo>
                  <a:lnTo>
                    <a:pt x="15" y="4"/>
                  </a:lnTo>
                  <a:lnTo>
                    <a:pt x="13" y="4"/>
                  </a:lnTo>
                  <a:lnTo>
                    <a:pt x="10" y="4"/>
                  </a:lnTo>
                  <a:lnTo>
                    <a:pt x="7" y="3"/>
                  </a:lnTo>
                  <a:lnTo>
                    <a:pt x="5" y="2"/>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4" name="Freeform 228">
              <a:extLst>
                <a:ext uri="{FF2B5EF4-FFF2-40B4-BE49-F238E27FC236}">
                  <a16:creationId xmlns:a16="http://schemas.microsoft.com/office/drawing/2014/main" id="{923EDE5E-0162-478A-BDFB-F1118944D617}"/>
                </a:ext>
              </a:extLst>
            </p:cNvPr>
            <p:cNvSpPr>
              <a:spLocks/>
            </p:cNvSpPr>
            <p:nvPr/>
          </p:nvSpPr>
          <p:spPr bwMode="auto">
            <a:xfrm>
              <a:off x="3677" y="1124"/>
              <a:ext cx="21" cy="21"/>
            </a:xfrm>
            <a:custGeom>
              <a:avLst/>
              <a:gdLst>
                <a:gd name="T0" fmla="*/ 0 w 26"/>
                <a:gd name="T1" fmla="*/ 2 h 23"/>
                <a:gd name="T2" fmla="*/ 0 w 26"/>
                <a:gd name="T3" fmla="*/ 2 h 23"/>
                <a:gd name="T4" fmla="*/ 2 w 26"/>
                <a:gd name="T5" fmla="*/ 5 h 23"/>
                <a:gd name="T6" fmla="*/ 2 w 26"/>
                <a:gd name="T7" fmla="*/ 6 h 23"/>
                <a:gd name="T8" fmla="*/ 5 w 26"/>
                <a:gd name="T9" fmla="*/ 9 h 23"/>
                <a:gd name="T10" fmla="*/ 6 w 26"/>
                <a:gd name="T11" fmla="*/ 12 h 23"/>
                <a:gd name="T12" fmla="*/ 9 w 26"/>
                <a:gd name="T13" fmla="*/ 14 h 23"/>
                <a:gd name="T14" fmla="*/ 11 w 26"/>
                <a:gd name="T15" fmla="*/ 15 h 23"/>
                <a:gd name="T16" fmla="*/ 13 w 26"/>
                <a:gd name="T17" fmla="*/ 16 h 23"/>
                <a:gd name="T18" fmla="*/ 15 w 26"/>
                <a:gd name="T19" fmla="*/ 19 h 23"/>
                <a:gd name="T20" fmla="*/ 17 w 26"/>
                <a:gd name="T21" fmla="*/ 16 h 23"/>
                <a:gd name="T22" fmla="*/ 15 w 26"/>
                <a:gd name="T23" fmla="*/ 15 h 23"/>
                <a:gd name="T24" fmla="*/ 12 w 26"/>
                <a:gd name="T25" fmla="*/ 13 h 23"/>
                <a:gd name="T26" fmla="*/ 11 w 26"/>
                <a:gd name="T27" fmla="*/ 11 h 23"/>
                <a:gd name="T28" fmla="*/ 9 w 26"/>
                <a:gd name="T29" fmla="*/ 8 h 23"/>
                <a:gd name="T30" fmla="*/ 7 w 26"/>
                <a:gd name="T31" fmla="*/ 6 h 23"/>
                <a:gd name="T32" fmla="*/ 5 w 26"/>
                <a:gd name="T33" fmla="*/ 5 h 23"/>
                <a:gd name="T34" fmla="*/ 5 w 26"/>
                <a:gd name="T35" fmla="*/ 3 h 23"/>
                <a:gd name="T36" fmla="*/ 2 w 26"/>
                <a:gd name="T37" fmla="*/ 0 h 23"/>
                <a:gd name="T38" fmla="*/ 2 w 26"/>
                <a:gd name="T39" fmla="*/ 1 h 23"/>
                <a:gd name="T40" fmla="*/ 0 w 26"/>
                <a:gd name="T41" fmla="*/ 2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3"/>
                <a:gd name="T65" fmla="*/ 26 w 2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3">
                  <a:moveTo>
                    <a:pt x="0" y="2"/>
                  </a:moveTo>
                  <a:lnTo>
                    <a:pt x="0" y="2"/>
                  </a:lnTo>
                  <a:lnTo>
                    <a:pt x="2" y="6"/>
                  </a:lnTo>
                  <a:lnTo>
                    <a:pt x="4" y="8"/>
                  </a:lnTo>
                  <a:lnTo>
                    <a:pt x="8" y="11"/>
                  </a:lnTo>
                  <a:lnTo>
                    <a:pt x="10" y="14"/>
                  </a:lnTo>
                  <a:lnTo>
                    <a:pt x="13" y="16"/>
                  </a:lnTo>
                  <a:lnTo>
                    <a:pt x="17" y="18"/>
                  </a:lnTo>
                  <a:lnTo>
                    <a:pt x="20" y="20"/>
                  </a:lnTo>
                  <a:lnTo>
                    <a:pt x="24" y="23"/>
                  </a:lnTo>
                  <a:lnTo>
                    <a:pt x="26" y="19"/>
                  </a:lnTo>
                  <a:lnTo>
                    <a:pt x="22" y="17"/>
                  </a:lnTo>
                  <a:lnTo>
                    <a:pt x="19" y="15"/>
                  </a:lnTo>
                  <a:lnTo>
                    <a:pt x="16" y="13"/>
                  </a:lnTo>
                  <a:lnTo>
                    <a:pt x="13" y="10"/>
                  </a:lnTo>
                  <a:lnTo>
                    <a:pt x="11" y="8"/>
                  </a:lnTo>
                  <a:lnTo>
                    <a:pt x="8" y="6"/>
                  </a:lnTo>
                  <a:lnTo>
                    <a:pt x="7" y="3"/>
                  </a:lnTo>
                  <a:lnTo>
                    <a:pt x="4" y="0"/>
                  </a:lnTo>
                  <a:lnTo>
                    <a:pt x="4" y="1"/>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5" name="Freeform 229">
              <a:extLst>
                <a:ext uri="{FF2B5EF4-FFF2-40B4-BE49-F238E27FC236}">
                  <a16:creationId xmlns:a16="http://schemas.microsoft.com/office/drawing/2014/main" id="{999D2F62-57FA-494D-BA8E-5CF54C81689D}"/>
                </a:ext>
              </a:extLst>
            </p:cNvPr>
            <p:cNvSpPr>
              <a:spLocks/>
            </p:cNvSpPr>
            <p:nvPr/>
          </p:nvSpPr>
          <p:spPr bwMode="auto">
            <a:xfrm>
              <a:off x="3671" y="1105"/>
              <a:ext cx="9" cy="21"/>
            </a:xfrm>
            <a:custGeom>
              <a:avLst/>
              <a:gdLst>
                <a:gd name="T0" fmla="*/ 1 w 11"/>
                <a:gd name="T1" fmla="*/ 0 h 23"/>
                <a:gd name="T2" fmla="*/ 1 w 11"/>
                <a:gd name="T3" fmla="*/ 1 h 23"/>
                <a:gd name="T4" fmla="*/ 0 w 11"/>
                <a:gd name="T5" fmla="*/ 3 h 23"/>
                <a:gd name="T6" fmla="*/ 0 w 11"/>
                <a:gd name="T7" fmla="*/ 5 h 23"/>
                <a:gd name="T8" fmla="*/ 0 w 11"/>
                <a:gd name="T9" fmla="*/ 7 h 23"/>
                <a:gd name="T10" fmla="*/ 1 w 11"/>
                <a:gd name="T11" fmla="*/ 10 h 23"/>
                <a:gd name="T12" fmla="*/ 2 w 11"/>
                <a:gd name="T13" fmla="*/ 14 h 23"/>
                <a:gd name="T14" fmla="*/ 3 w 11"/>
                <a:gd name="T15" fmla="*/ 15 h 23"/>
                <a:gd name="T16" fmla="*/ 4 w 11"/>
                <a:gd name="T17" fmla="*/ 17 h 23"/>
                <a:gd name="T18" fmla="*/ 5 w 11"/>
                <a:gd name="T19" fmla="*/ 19 h 23"/>
                <a:gd name="T20" fmla="*/ 7 w 11"/>
                <a:gd name="T21" fmla="*/ 18 h 23"/>
                <a:gd name="T22" fmla="*/ 7 w 11"/>
                <a:gd name="T23" fmla="*/ 16 h 23"/>
                <a:gd name="T24" fmla="*/ 6 w 11"/>
                <a:gd name="T25" fmla="*/ 15 h 23"/>
                <a:gd name="T26" fmla="*/ 5 w 11"/>
                <a:gd name="T27" fmla="*/ 11 h 23"/>
                <a:gd name="T28" fmla="*/ 4 w 11"/>
                <a:gd name="T29" fmla="*/ 8 h 23"/>
                <a:gd name="T30" fmla="*/ 3 w 11"/>
                <a:gd name="T31" fmla="*/ 6 h 23"/>
                <a:gd name="T32" fmla="*/ 3 w 11"/>
                <a:gd name="T33" fmla="*/ 5 h 23"/>
                <a:gd name="T34" fmla="*/ 3 w 11"/>
                <a:gd name="T35" fmla="*/ 4 h 23"/>
                <a:gd name="T36" fmla="*/ 4 w 11"/>
                <a:gd name="T37" fmla="*/ 3 h 23"/>
                <a:gd name="T38" fmla="*/ 3 w 11"/>
                <a:gd name="T39" fmla="*/ 3 h 23"/>
                <a:gd name="T40" fmla="*/ 1 w 11"/>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3"/>
                <a:gd name="T65" fmla="*/ 11 w 1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3">
                  <a:moveTo>
                    <a:pt x="1" y="0"/>
                  </a:moveTo>
                  <a:lnTo>
                    <a:pt x="1" y="1"/>
                  </a:lnTo>
                  <a:lnTo>
                    <a:pt x="0" y="3"/>
                  </a:lnTo>
                  <a:lnTo>
                    <a:pt x="0" y="6"/>
                  </a:lnTo>
                  <a:lnTo>
                    <a:pt x="0" y="9"/>
                  </a:lnTo>
                  <a:lnTo>
                    <a:pt x="1" y="12"/>
                  </a:lnTo>
                  <a:lnTo>
                    <a:pt x="2" y="16"/>
                  </a:lnTo>
                  <a:lnTo>
                    <a:pt x="5" y="18"/>
                  </a:lnTo>
                  <a:lnTo>
                    <a:pt x="6" y="21"/>
                  </a:lnTo>
                  <a:lnTo>
                    <a:pt x="7" y="23"/>
                  </a:lnTo>
                  <a:lnTo>
                    <a:pt x="11" y="22"/>
                  </a:lnTo>
                  <a:lnTo>
                    <a:pt x="10" y="19"/>
                  </a:lnTo>
                  <a:lnTo>
                    <a:pt x="8" y="17"/>
                  </a:lnTo>
                  <a:lnTo>
                    <a:pt x="7" y="13"/>
                  </a:lnTo>
                  <a:lnTo>
                    <a:pt x="6" y="10"/>
                  </a:lnTo>
                  <a:lnTo>
                    <a:pt x="5" y="8"/>
                  </a:lnTo>
                  <a:lnTo>
                    <a:pt x="5" y="6"/>
                  </a:lnTo>
                  <a:lnTo>
                    <a:pt x="5" y="4"/>
                  </a:lnTo>
                  <a:lnTo>
                    <a:pt x="6" y="3"/>
                  </a:lnTo>
                  <a:lnTo>
                    <a:pt x="5" y="3"/>
                  </a:lnTo>
                  <a:lnTo>
                    <a:pt x="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6" name="Freeform 230">
              <a:extLst>
                <a:ext uri="{FF2B5EF4-FFF2-40B4-BE49-F238E27FC236}">
                  <a16:creationId xmlns:a16="http://schemas.microsoft.com/office/drawing/2014/main" id="{3F91C4E4-4A3E-4163-A008-AA7B7905188C}"/>
                </a:ext>
              </a:extLst>
            </p:cNvPr>
            <p:cNvSpPr>
              <a:spLocks/>
            </p:cNvSpPr>
            <p:nvPr/>
          </p:nvSpPr>
          <p:spPr bwMode="auto">
            <a:xfrm>
              <a:off x="3672" y="1101"/>
              <a:ext cx="8" cy="7"/>
            </a:xfrm>
            <a:custGeom>
              <a:avLst/>
              <a:gdLst>
                <a:gd name="T0" fmla="*/ 5 w 10"/>
                <a:gd name="T1" fmla="*/ 0 h 7"/>
                <a:gd name="T2" fmla="*/ 6 w 10"/>
                <a:gd name="T3" fmla="*/ 0 h 7"/>
                <a:gd name="T4" fmla="*/ 5 w 10"/>
                <a:gd name="T5" fmla="*/ 0 h 7"/>
                <a:gd name="T6" fmla="*/ 4 w 10"/>
                <a:gd name="T7" fmla="*/ 0 h 7"/>
                <a:gd name="T8" fmla="*/ 3 w 10"/>
                <a:gd name="T9" fmla="*/ 1 h 7"/>
                <a:gd name="T10" fmla="*/ 2 w 10"/>
                <a:gd name="T11" fmla="*/ 1 h 7"/>
                <a:gd name="T12" fmla="*/ 2 w 10"/>
                <a:gd name="T13" fmla="*/ 2 h 7"/>
                <a:gd name="T14" fmla="*/ 2 w 10"/>
                <a:gd name="T15" fmla="*/ 3 h 7"/>
                <a:gd name="T16" fmla="*/ 1 w 10"/>
                <a:gd name="T17" fmla="*/ 4 h 7"/>
                <a:gd name="T18" fmla="*/ 0 w 10"/>
                <a:gd name="T19" fmla="*/ 4 h 7"/>
                <a:gd name="T20" fmla="*/ 2 w 10"/>
                <a:gd name="T21" fmla="*/ 7 h 7"/>
                <a:gd name="T22" fmla="*/ 3 w 10"/>
                <a:gd name="T23" fmla="*/ 6 h 7"/>
                <a:gd name="T24" fmla="*/ 4 w 10"/>
                <a:gd name="T25" fmla="*/ 6 h 7"/>
                <a:gd name="T26" fmla="*/ 4 w 10"/>
                <a:gd name="T27" fmla="*/ 5 h 7"/>
                <a:gd name="T28" fmla="*/ 5 w 10"/>
                <a:gd name="T29" fmla="*/ 5 h 7"/>
                <a:gd name="T30" fmla="*/ 5 w 10"/>
                <a:gd name="T31" fmla="*/ 4 h 7"/>
                <a:gd name="T32" fmla="*/ 5 w 10"/>
                <a:gd name="T33" fmla="*/ 4 h 7"/>
                <a:gd name="T34" fmla="*/ 5 w 10"/>
                <a:gd name="T35" fmla="*/ 4 h 7"/>
                <a:gd name="T36" fmla="*/ 6 w 10"/>
                <a:gd name="T37" fmla="*/ 4 h 7"/>
                <a:gd name="T38" fmla="*/ 6 w 10"/>
                <a:gd name="T39" fmla="*/ 3 h 7"/>
                <a:gd name="T40" fmla="*/ 5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8" y="0"/>
                  </a:moveTo>
                  <a:lnTo>
                    <a:pt x="9" y="0"/>
                  </a:lnTo>
                  <a:lnTo>
                    <a:pt x="8" y="0"/>
                  </a:lnTo>
                  <a:lnTo>
                    <a:pt x="6" y="0"/>
                  </a:lnTo>
                  <a:lnTo>
                    <a:pt x="5" y="1"/>
                  </a:lnTo>
                  <a:lnTo>
                    <a:pt x="4" y="1"/>
                  </a:lnTo>
                  <a:lnTo>
                    <a:pt x="2" y="2"/>
                  </a:lnTo>
                  <a:lnTo>
                    <a:pt x="2" y="3"/>
                  </a:lnTo>
                  <a:lnTo>
                    <a:pt x="1" y="4"/>
                  </a:lnTo>
                  <a:lnTo>
                    <a:pt x="0" y="4"/>
                  </a:lnTo>
                  <a:lnTo>
                    <a:pt x="4" y="7"/>
                  </a:lnTo>
                  <a:lnTo>
                    <a:pt x="5" y="6"/>
                  </a:lnTo>
                  <a:lnTo>
                    <a:pt x="6" y="6"/>
                  </a:lnTo>
                  <a:lnTo>
                    <a:pt x="6" y="5"/>
                  </a:lnTo>
                  <a:lnTo>
                    <a:pt x="7" y="5"/>
                  </a:lnTo>
                  <a:lnTo>
                    <a:pt x="7" y="4"/>
                  </a:lnTo>
                  <a:lnTo>
                    <a:pt x="8" y="4"/>
                  </a:lnTo>
                  <a:lnTo>
                    <a:pt x="9" y="4"/>
                  </a:lnTo>
                  <a:lnTo>
                    <a:pt x="10" y="3"/>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7" name="Freeform 231">
              <a:extLst>
                <a:ext uri="{FF2B5EF4-FFF2-40B4-BE49-F238E27FC236}">
                  <a16:creationId xmlns:a16="http://schemas.microsoft.com/office/drawing/2014/main" id="{3B9F367A-33A0-4739-9066-6996B02AFE3D}"/>
                </a:ext>
              </a:extLst>
            </p:cNvPr>
            <p:cNvSpPr>
              <a:spLocks/>
            </p:cNvSpPr>
            <p:nvPr/>
          </p:nvSpPr>
          <p:spPr bwMode="auto">
            <a:xfrm>
              <a:off x="3678" y="1099"/>
              <a:ext cx="15" cy="6"/>
            </a:xfrm>
            <a:custGeom>
              <a:avLst/>
              <a:gdLst>
                <a:gd name="T0" fmla="*/ 12 w 18"/>
                <a:gd name="T1" fmla="*/ 2 h 6"/>
                <a:gd name="T2" fmla="*/ 12 w 18"/>
                <a:gd name="T3" fmla="*/ 2 h 6"/>
                <a:gd name="T4" fmla="*/ 11 w 18"/>
                <a:gd name="T5" fmla="*/ 1 h 6"/>
                <a:gd name="T6" fmla="*/ 10 w 18"/>
                <a:gd name="T7" fmla="*/ 0 h 6"/>
                <a:gd name="T8" fmla="*/ 8 w 18"/>
                <a:gd name="T9" fmla="*/ 0 h 6"/>
                <a:gd name="T10" fmla="*/ 7 w 18"/>
                <a:gd name="T11" fmla="*/ 0 h 6"/>
                <a:gd name="T12" fmla="*/ 5 w 18"/>
                <a:gd name="T13" fmla="*/ 0 h 6"/>
                <a:gd name="T14" fmla="*/ 3 w 18"/>
                <a:gd name="T15" fmla="*/ 0 h 6"/>
                <a:gd name="T16" fmla="*/ 2 w 18"/>
                <a:gd name="T17" fmla="*/ 1 h 6"/>
                <a:gd name="T18" fmla="*/ 0 w 18"/>
                <a:gd name="T19" fmla="*/ 2 h 6"/>
                <a:gd name="T20" fmla="*/ 2 w 18"/>
                <a:gd name="T21" fmla="*/ 5 h 6"/>
                <a:gd name="T22" fmla="*/ 2 w 18"/>
                <a:gd name="T23" fmla="*/ 5 h 6"/>
                <a:gd name="T24" fmla="*/ 3 w 18"/>
                <a:gd name="T25" fmla="*/ 5 h 6"/>
                <a:gd name="T26" fmla="*/ 5 w 18"/>
                <a:gd name="T27" fmla="*/ 4 h 6"/>
                <a:gd name="T28" fmla="*/ 7 w 18"/>
                <a:gd name="T29" fmla="*/ 4 h 6"/>
                <a:gd name="T30" fmla="*/ 7 w 18"/>
                <a:gd name="T31" fmla="*/ 4 h 6"/>
                <a:gd name="T32" fmla="*/ 8 w 18"/>
                <a:gd name="T33" fmla="*/ 5 h 6"/>
                <a:gd name="T34" fmla="*/ 10 w 18"/>
                <a:gd name="T35" fmla="*/ 5 h 6"/>
                <a:gd name="T36" fmla="*/ 11 w 18"/>
                <a:gd name="T37" fmla="*/ 6 h 6"/>
                <a:gd name="T38" fmla="*/ 12 w 18"/>
                <a:gd name="T39" fmla="*/ 6 h 6"/>
                <a:gd name="T40" fmla="*/ 12 w 18"/>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6"/>
                <a:gd name="T65" fmla="*/ 18 w 18"/>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6">
                  <a:moveTo>
                    <a:pt x="17" y="2"/>
                  </a:moveTo>
                  <a:lnTo>
                    <a:pt x="18" y="2"/>
                  </a:lnTo>
                  <a:lnTo>
                    <a:pt x="16" y="1"/>
                  </a:lnTo>
                  <a:lnTo>
                    <a:pt x="14" y="0"/>
                  </a:lnTo>
                  <a:lnTo>
                    <a:pt x="11" y="0"/>
                  </a:lnTo>
                  <a:lnTo>
                    <a:pt x="9" y="0"/>
                  </a:lnTo>
                  <a:lnTo>
                    <a:pt x="7" y="0"/>
                  </a:lnTo>
                  <a:lnTo>
                    <a:pt x="5" y="0"/>
                  </a:lnTo>
                  <a:lnTo>
                    <a:pt x="2" y="1"/>
                  </a:lnTo>
                  <a:lnTo>
                    <a:pt x="0" y="2"/>
                  </a:lnTo>
                  <a:lnTo>
                    <a:pt x="2" y="5"/>
                  </a:lnTo>
                  <a:lnTo>
                    <a:pt x="3" y="5"/>
                  </a:lnTo>
                  <a:lnTo>
                    <a:pt x="5" y="5"/>
                  </a:lnTo>
                  <a:lnTo>
                    <a:pt x="7" y="4"/>
                  </a:lnTo>
                  <a:lnTo>
                    <a:pt x="9" y="4"/>
                  </a:lnTo>
                  <a:lnTo>
                    <a:pt x="10" y="4"/>
                  </a:lnTo>
                  <a:lnTo>
                    <a:pt x="12" y="5"/>
                  </a:lnTo>
                  <a:lnTo>
                    <a:pt x="15" y="5"/>
                  </a:lnTo>
                  <a:lnTo>
                    <a:pt x="16" y="6"/>
                  </a:lnTo>
                  <a:lnTo>
                    <a:pt x="17"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8" name="Freeform 232">
              <a:extLst>
                <a:ext uri="{FF2B5EF4-FFF2-40B4-BE49-F238E27FC236}">
                  <a16:creationId xmlns:a16="http://schemas.microsoft.com/office/drawing/2014/main" id="{1468FEE5-826D-495C-9F6C-99EEF8595E59}"/>
                </a:ext>
              </a:extLst>
            </p:cNvPr>
            <p:cNvSpPr>
              <a:spLocks/>
            </p:cNvSpPr>
            <p:nvPr/>
          </p:nvSpPr>
          <p:spPr bwMode="auto">
            <a:xfrm>
              <a:off x="3692" y="1101"/>
              <a:ext cx="7" cy="7"/>
            </a:xfrm>
            <a:custGeom>
              <a:avLst/>
              <a:gdLst>
                <a:gd name="T0" fmla="*/ 6 w 8"/>
                <a:gd name="T1" fmla="*/ 3 h 7"/>
                <a:gd name="T2" fmla="*/ 5 w 8"/>
                <a:gd name="T3" fmla="*/ 3 h 7"/>
                <a:gd name="T4" fmla="*/ 5 w 8"/>
                <a:gd name="T5" fmla="*/ 3 h 7"/>
                <a:gd name="T6" fmla="*/ 4 w 8"/>
                <a:gd name="T7" fmla="*/ 2 h 7"/>
                <a:gd name="T8" fmla="*/ 4 w 8"/>
                <a:gd name="T9" fmla="*/ 2 h 7"/>
                <a:gd name="T10" fmla="*/ 4 w 8"/>
                <a:gd name="T11" fmla="*/ 1 h 7"/>
                <a:gd name="T12" fmla="*/ 3 w 8"/>
                <a:gd name="T13" fmla="*/ 1 h 7"/>
                <a:gd name="T14" fmla="*/ 2 w 8"/>
                <a:gd name="T15" fmla="*/ 0 h 7"/>
                <a:gd name="T16" fmla="*/ 1 w 8"/>
                <a:gd name="T17" fmla="*/ 0 h 7"/>
                <a:gd name="T18" fmla="*/ 0 w 8"/>
                <a:gd name="T19" fmla="*/ 0 h 7"/>
                <a:gd name="T20" fmla="*/ 0 w 8"/>
                <a:gd name="T21" fmla="*/ 4 h 7"/>
                <a:gd name="T22" fmla="*/ 0 w 8"/>
                <a:gd name="T23" fmla="*/ 4 h 7"/>
                <a:gd name="T24" fmla="*/ 0 w 8"/>
                <a:gd name="T25" fmla="*/ 4 h 7"/>
                <a:gd name="T26" fmla="*/ 1 w 8"/>
                <a:gd name="T27" fmla="*/ 4 h 7"/>
                <a:gd name="T28" fmla="*/ 1 w 8"/>
                <a:gd name="T29" fmla="*/ 5 h 7"/>
                <a:gd name="T30" fmla="*/ 2 w 8"/>
                <a:gd name="T31" fmla="*/ 5 h 7"/>
                <a:gd name="T32" fmla="*/ 3 w 8"/>
                <a:gd name="T33" fmla="*/ 6 h 7"/>
                <a:gd name="T34" fmla="*/ 3 w 8"/>
                <a:gd name="T35" fmla="*/ 6 h 7"/>
                <a:gd name="T36" fmla="*/ 4 w 8"/>
                <a:gd name="T37" fmla="*/ 7 h 7"/>
                <a:gd name="T38" fmla="*/ 4 w 8"/>
                <a:gd name="T39" fmla="*/ 6 h 7"/>
                <a:gd name="T40" fmla="*/ 6 w 8"/>
                <a:gd name="T41" fmla="*/ 3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3"/>
                  </a:moveTo>
                  <a:lnTo>
                    <a:pt x="7" y="3"/>
                  </a:lnTo>
                  <a:lnTo>
                    <a:pt x="6" y="2"/>
                  </a:lnTo>
                  <a:lnTo>
                    <a:pt x="5" y="1"/>
                  </a:lnTo>
                  <a:lnTo>
                    <a:pt x="3" y="1"/>
                  </a:lnTo>
                  <a:lnTo>
                    <a:pt x="2" y="0"/>
                  </a:lnTo>
                  <a:lnTo>
                    <a:pt x="1" y="0"/>
                  </a:lnTo>
                  <a:lnTo>
                    <a:pt x="0" y="0"/>
                  </a:lnTo>
                  <a:lnTo>
                    <a:pt x="0" y="4"/>
                  </a:lnTo>
                  <a:lnTo>
                    <a:pt x="1" y="4"/>
                  </a:lnTo>
                  <a:lnTo>
                    <a:pt x="1" y="5"/>
                  </a:lnTo>
                  <a:lnTo>
                    <a:pt x="2" y="5"/>
                  </a:lnTo>
                  <a:lnTo>
                    <a:pt x="3" y="6"/>
                  </a:lnTo>
                  <a:lnTo>
                    <a:pt x="5" y="7"/>
                  </a:lnTo>
                  <a:lnTo>
                    <a:pt x="5" y="6"/>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39" name="Freeform 233">
              <a:extLst>
                <a:ext uri="{FF2B5EF4-FFF2-40B4-BE49-F238E27FC236}">
                  <a16:creationId xmlns:a16="http://schemas.microsoft.com/office/drawing/2014/main" id="{120A9B28-E471-4281-82B1-EB10B78A6CEE}"/>
                </a:ext>
              </a:extLst>
            </p:cNvPr>
            <p:cNvSpPr>
              <a:spLocks/>
            </p:cNvSpPr>
            <p:nvPr/>
          </p:nvSpPr>
          <p:spPr bwMode="auto">
            <a:xfrm>
              <a:off x="3685" y="1115"/>
              <a:ext cx="14" cy="14"/>
            </a:xfrm>
            <a:custGeom>
              <a:avLst/>
              <a:gdLst>
                <a:gd name="T0" fmla="*/ 6 w 17"/>
                <a:gd name="T1" fmla="*/ 0 h 15"/>
                <a:gd name="T2" fmla="*/ 7 w 17"/>
                <a:gd name="T3" fmla="*/ 2 h 15"/>
                <a:gd name="T4" fmla="*/ 7 w 17"/>
                <a:gd name="T5" fmla="*/ 4 h 15"/>
                <a:gd name="T6" fmla="*/ 10 w 17"/>
                <a:gd name="T7" fmla="*/ 6 h 15"/>
                <a:gd name="T8" fmla="*/ 10 w 17"/>
                <a:gd name="T9" fmla="*/ 7 h 15"/>
                <a:gd name="T10" fmla="*/ 11 w 17"/>
                <a:gd name="T11" fmla="*/ 7 h 15"/>
                <a:gd name="T12" fmla="*/ 12 w 17"/>
                <a:gd name="T13" fmla="*/ 9 h 15"/>
                <a:gd name="T14" fmla="*/ 11 w 17"/>
                <a:gd name="T15" fmla="*/ 10 h 15"/>
                <a:gd name="T16" fmla="*/ 10 w 17"/>
                <a:gd name="T17" fmla="*/ 11 h 15"/>
                <a:gd name="T18" fmla="*/ 10 w 17"/>
                <a:gd name="T19" fmla="*/ 12 h 15"/>
                <a:gd name="T20" fmla="*/ 8 w 17"/>
                <a:gd name="T21" fmla="*/ 13 h 15"/>
                <a:gd name="T22" fmla="*/ 7 w 17"/>
                <a:gd name="T23" fmla="*/ 13 h 15"/>
                <a:gd name="T24" fmla="*/ 7 w 17"/>
                <a:gd name="T25" fmla="*/ 13 h 15"/>
                <a:gd name="T26" fmla="*/ 6 w 17"/>
                <a:gd name="T27" fmla="*/ 13 h 15"/>
                <a:gd name="T28" fmla="*/ 5 w 17"/>
                <a:gd name="T29" fmla="*/ 13 h 15"/>
                <a:gd name="T30" fmla="*/ 2 w 17"/>
                <a:gd name="T31" fmla="*/ 12 h 15"/>
                <a:gd name="T32" fmla="*/ 2 w 17"/>
                <a:gd name="T33" fmla="*/ 10 h 15"/>
                <a:gd name="T34" fmla="*/ 2 w 17"/>
                <a:gd name="T35" fmla="*/ 10 h 15"/>
                <a:gd name="T36" fmla="*/ 1 w 17"/>
                <a:gd name="T37" fmla="*/ 9 h 15"/>
                <a:gd name="T38" fmla="*/ 0 w 17"/>
                <a:gd name="T39" fmla="*/ 8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6 w 17"/>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lnTo>
                    <a:pt x="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40" name="Freeform 234">
              <a:extLst>
                <a:ext uri="{FF2B5EF4-FFF2-40B4-BE49-F238E27FC236}">
                  <a16:creationId xmlns:a16="http://schemas.microsoft.com/office/drawing/2014/main" id="{4C77F1B1-EEA6-4CDF-9458-F00A3D9EB391}"/>
                </a:ext>
              </a:extLst>
            </p:cNvPr>
            <p:cNvSpPr>
              <a:spLocks/>
            </p:cNvSpPr>
            <p:nvPr/>
          </p:nvSpPr>
          <p:spPr bwMode="auto">
            <a:xfrm>
              <a:off x="3685" y="1115"/>
              <a:ext cx="14" cy="14"/>
            </a:xfrm>
            <a:custGeom>
              <a:avLst/>
              <a:gdLst>
                <a:gd name="T0" fmla="*/ 6 w 17"/>
                <a:gd name="T1" fmla="*/ 0 h 15"/>
                <a:gd name="T2" fmla="*/ 7 w 17"/>
                <a:gd name="T3" fmla="*/ 2 h 15"/>
                <a:gd name="T4" fmla="*/ 7 w 17"/>
                <a:gd name="T5" fmla="*/ 4 h 15"/>
                <a:gd name="T6" fmla="*/ 10 w 17"/>
                <a:gd name="T7" fmla="*/ 6 h 15"/>
                <a:gd name="T8" fmla="*/ 10 w 17"/>
                <a:gd name="T9" fmla="*/ 7 h 15"/>
                <a:gd name="T10" fmla="*/ 11 w 17"/>
                <a:gd name="T11" fmla="*/ 7 h 15"/>
                <a:gd name="T12" fmla="*/ 12 w 17"/>
                <a:gd name="T13" fmla="*/ 9 h 15"/>
                <a:gd name="T14" fmla="*/ 11 w 17"/>
                <a:gd name="T15" fmla="*/ 10 h 15"/>
                <a:gd name="T16" fmla="*/ 10 w 17"/>
                <a:gd name="T17" fmla="*/ 11 h 15"/>
                <a:gd name="T18" fmla="*/ 10 w 17"/>
                <a:gd name="T19" fmla="*/ 12 h 15"/>
                <a:gd name="T20" fmla="*/ 8 w 17"/>
                <a:gd name="T21" fmla="*/ 13 h 15"/>
                <a:gd name="T22" fmla="*/ 7 w 17"/>
                <a:gd name="T23" fmla="*/ 13 h 15"/>
                <a:gd name="T24" fmla="*/ 7 w 17"/>
                <a:gd name="T25" fmla="*/ 13 h 15"/>
                <a:gd name="T26" fmla="*/ 6 w 17"/>
                <a:gd name="T27" fmla="*/ 13 h 15"/>
                <a:gd name="T28" fmla="*/ 5 w 17"/>
                <a:gd name="T29" fmla="*/ 13 h 15"/>
                <a:gd name="T30" fmla="*/ 2 w 17"/>
                <a:gd name="T31" fmla="*/ 12 h 15"/>
                <a:gd name="T32" fmla="*/ 2 w 17"/>
                <a:gd name="T33" fmla="*/ 10 h 15"/>
                <a:gd name="T34" fmla="*/ 2 w 17"/>
                <a:gd name="T35" fmla="*/ 10 h 15"/>
                <a:gd name="T36" fmla="*/ 1 w 17"/>
                <a:gd name="T37" fmla="*/ 9 h 15"/>
                <a:gd name="T38" fmla="*/ 0 w 17"/>
                <a:gd name="T39" fmla="*/ 8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41" name="Freeform 235">
              <a:extLst>
                <a:ext uri="{FF2B5EF4-FFF2-40B4-BE49-F238E27FC236}">
                  <a16:creationId xmlns:a16="http://schemas.microsoft.com/office/drawing/2014/main" id="{5D44142F-7FB1-4C6D-BB9D-66BEE0BCD961}"/>
                </a:ext>
              </a:extLst>
            </p:cNvPr>
            <p:cNvSpPr>
              <a:spLocks/>
            </p:cNvSpPr>
            <p:nvPr/>
          </p:nvSpPr>
          <p:spPr bwMode="auto">
            <a:xfrm>
              <a:off x="3649" y="1655"/>
              <a:ext cx="29" cy="47"/>
            </a:xfrm>
            <a:custGeom>
              <a:avLst/>
              <a:gdLst>
                <a:gd name="T0" fmla="*/ 0 w 36"/>
                <a:gd name="T1" fmla="*/ 0 h 51"/>
                <a:gd name="T2" fmla="*/ 2 w 36"/>
                <a:gd name="T3" fmla="*/ 6 h 51"/>
                <a:gd name="T4" fmla="*/ 4 w 36"/>
                <a:gd name="T5" fmla="*/ 11 h 51"/>
                <a:gd name="T6" fmla="*/ 6 w 36"/>
                <a:gd name="T7" fmla="*/ 17 h 51"/>
                <a:gd name="T8" fmla="*/ 10 w 36"/>
                <a:gd name="T9" fmla="*/ 23 h 51"/>
                <a:gd name="T10" fmla="*/ 13 w 36"/>
                <a:gd name="T11" fmla="*/ 29 h 51"/>
                <a:gd name="T12" fmla="*/ 17 w 36"/>
                <a:gd name="T13" fmla="*/ 34 h 51"/>
                <a:gd name="T14" fmla="*/ 19 w 36"/>
                <a:gd name="T15" fmla="*/ 39 h 51"/>
                <a:gd name="T16" fmla="*/ 23 w 36"/>
                <a:gd name="T17" fmla="*/ 43 h 51"/>
                <a:gd name="T18" fmla="*/ 0 w 36"/>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1"/>
                <a:gd name="T32" fmla="*/ 36 w 3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1">
                  <a:moveTo>
                    <a:pt x="0" y="0"/>
                  </a:moveTo>
                  <a:lnTo>
                    <a:pt x="2" y="6"/>
                  </a:lnTo>
                  <a:lnTo>
                    <a:pt x="6" y="13"/>
                  </a:lnTo>
                  <a:lnTo>
                    <a:pt x="10" y="20"/>
                  </a:lnTo>
                  <a:lnTo>
                    <a:pt x="15" y="27"/>
                  </a:lnTo>
                  <a:lnTo>
                    <a:pt x="20" y="34"/>
                  </a:lnTo>
                  <a:lnTo>
                    <a:pt x="26" y="40"/>
                  </a:lnTo>
                  <a:lnTo>
                    <a:pt x="30" y="46"/>
                  </a:lnTo>
                  <a:lnTo>
                    <a:pt x="36" y="51"/>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42" name="Freeform 236">
              <a:extLst>
                <a:ext uri="{FF2B5EF4-FFF2-40B4-BE49-F238E27FC236}">
                  <a16:creationId xmlns:a16="http://schemas.microsoft.com/office/drawing/2014/main" id="{6144E284-373F-49C1-A12C-BFCC65831414}"/>
                </a:ext>
              </a:extLst>
            </p:cNvPr>
            <p:cNvSpPr>
              <a:spLocks/>
            </p:cNvSpPr>
            <p:nvPr/>
          </p:nvSpPr>
          <p:spPr bwMode="auto">
            <a:xfrm>
              <a:off x="3649" y="1655"/>
              <a:ext cx="29" cy="47"/>
            </a:xfrm>
            <a:custGeom>
              <a:avLst/>
              <a:gdLst>
                <a:gd name="T0" fmla="*/ 0 w 36"/>
                <a:gd name="T1" fmla="*/ 0 h 51"/>
                <a:gd name="T2" fmla="*/ 2 w 36"/>
                <a:gd name="T3" fmla="*/ 6 h 51"/>
                <a:gd name="T4" fmla="*/ 4 w 36"/>
                <a:gd name="T5" fmla="*/ 11 h 51"/>
                <a:gd name="T6" fmla="*/ 6 w 36"/>
                <a:gd name="T7" fmla="*/ 17 h 51"/>
                <a:gd name="T8" fmla="*/ 10 w 36"/>
                <a:gd name="T9" fmla="*/ 23 h 51"/>
                <a:gd name="T10" fmla="*/ 13 w 36"/>
                <a:gd name="T11" fmla="*/ 29 h 51"/>
                <a:gd name="T12" fmla="*/ 17 w 36"/>
                <a:gd name="T13" fmla="*/ 34 h 51"/>
                <a:gd name="T14" fmla="*/ 19 w 36"/>
                <a:gd name="T15" fmla="*/ 39 h 51"/>
                <a:gd name="T16" fmla="*/ 23 w 36"/>
                <a:gd name="T17" fmla="*/ 43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1"/>
                <a:gd name="T29" fmla="*/ 36 w 36"/>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1">
                  <a:moveTo>
                    <a:pt x="0" y="0"/>
                  </a:moveTo>
                  <a:lnTo>
                    <a:pt x="2" y="6"/>
                  </a:lnTo>
                  <a:lnTo>
                    <a:pt x="6" y="13"/>
                  </a:lnTo>
                  <a:lnTo>
                    <a:pt x="10" y="20"/>
                  </a:lnTo>
                  <a:lnTo>
                    <a:pt x="15" y="27"/>
                  </a:lnTo>
                  <a:lnTo>
                    <a:pt x="20" y="34"/>
                  </a:lnTo>
                  <a:lnTo>
                    <a:pt x="26" y="40"/>
                  </a:lnTo>
                  <a:lnTo>
                    <a:pt x="30" y="46"/>
                  </a:lnTo>
                  <a:lnTo>
                    <a:pt x="36" y="51"/>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43" name="Freeform 237">
              <a:extLst>
                <a:ext uri="{FF2B5EF4-FFF2-40B4-BE49-F238E27FC236}">
                  <a16:creationId xmlns:a16="http://schemas.microsoft.com/office/drawing/2014/main" id="{F49A8E06-192C-4A12-B5E2-1F251E406DE5}"/>
                </a:ext>
              </a:extLst>
            </p:cNvPr>
            <p:cNvSpPr>
              <a:spLocks/>
            </p:cNvSpPr>
            <p:nvPr/>
          </p:nvSpPr>
          <p:spPr bwMode="auto">
            <a:xfrm>
              <a:off x="3795" y="2338"/>
              <a:ext cx="1" cy="34"/>
            </a:xfrm>
            <a:custGeom>
              <a:avLst/>
              <a:gdLst>
                <a:gd name="T0" fmla="*/ 0 w 1"/>
                <a:gd name="T1" fmla="*/ 0 h 37"/>
                <a:gd name="T2" fmla="*/ 0 w 1"/>
                <a:gd name="T3" fmla="*/ 5 h 37"/>
                <a:gd name="T4" fmla="*/ 0 w 1"/>
                <a:gd name="T5" fmla="*/ 8 h 37"/>
                <a:gd name="T6" fmla="*/ 0 w 1"/>
                <a:gd name="T7" fmla="*/ 12 h 37"/>
                <a:gd name="T8" fmla="*/ 1 w 1"/>
                <a:gd name="T9" fmla="*/ 16 h 37"/>
                <a:gd name="T10" fmla="*/ 1 w 1"/>
                <a:gd name="T11" fmla="*/ 20 h 37"/>
                <a:gd name="T12" fmla="*/ 1 w 1"/>
                <a:gd name="T13" fmla="*/ 25 h 37"/>
                <a:gd name="T14" fmla="*/ 1 w 1"/>
                <a:gd name="T15" fmla="*/ 28 h 37"/>
                <a:gd name="T16" fmla="*/ 1 w 1"/>
                <a:gd name="T17" fmla="*/ 31 h 37"/>
                <a:gd name="T18" fmla="*/ 0 w 1"/>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37"/>
                <a:gd name="T32" fmla="*/ 1 w 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37">
                  <a:moveTo>
                    <a:pt x="0" y="0"/>
                  </a:moveTo>
                  <a:lnTo>
                    <a:pt x="0" y="5"/>
                  </a:lnTo>
                  <a:lnTo>
                    <a:pt x="0" y="10"/>
                  </a:lnTo>
                  <a:lnTo>
                    <a:pt x="0" y="14"/>
                  </a:lnTo>
                  <a:lnTo>
                    <a:pt x="1" y="19"/>
                  </a:lnTo>
                  <a:lnTo>
                    <a:pt x="1" y="24"/>
                  </a:lnTo>
                  <a:lnTo>
                    <a:pt x="1" y="29"/>
                  </a:lnTo>
                  <a:lnTo>
                    <a:pt x="1" y="33"/>
                  </a:lnTo>
                  <a:lnTo>
                    <a:pt x="1" y="3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44" name="Freeform 238">
              <a:extLst>
                <a:ext uri="{FF2B5EF4-FFF2-40B4-BE49-F238E27FC236}">
                  <a16:creationId xmlns:a16="http://schemas.microsoft.com/office/drawing/2014/main" id="{A9F70EB7-44E5-44CD-B97B-E73CE239DD5F}"/>
                </a:ext>
              </a:extLst>
            </p:cNvPr>
            <p:cNvSpPr>
              <a:spLocks/>
            </p:cNvSpPr>
            <p:nvPr/>
          </p:nvSpPr>
          <p:spPr bwMode="auto">
            <a:xfrm>
              <a:off x="3795" y="2338"/>
              <a:ext cx="1" cy="34"/>
            </a:xfrm>
            <a:custGeom>
              <a:avLst/>
              <a:gdLst>
                <a:gd name="T0" fmla="*/ 0 w 1"/>
                <a:gd name="T1" fmla="*/ 0 h 37"/>
                <a:gd name="T2" fmla="*/ 0 w 1"/>
                <a:gd name="T3" fmla="*/ 5 h 37"/>
                <a:gd name="T4" fmla="*/ 0 w 1"/>
                <a:gd name="T5" fmla="*/ 8 h 37"/>
                <a:gd name="T6" fmla="*/ 0 w 1"/>
                <a:gd name="T7" fmla="*/ 12 h 37"/>
                <a:gd name="T8" fmla="*/ 1 w 1"/>
                <a:gd name="T9" fmla="*/ 16 h 37"/>
                <a:gd name="T10" fmla="*/ 1 w 1"/>
                <a:gd name="T11" fmla="*/ 20 h 37"/>
                <a:gd name="T12" fmla="*/ 1 w 1"/>
                <a:gd name="T13" fmla="*/ 25 h 37"/>
                <a:gd name="T14" fmla="*/ 1 w 1"/>
                <a:gd name="T15" fmla="*/ 28 h 37"/>
                <a:gd name="T16" fmla="*/ 1 w 1"/>
                <a:gd name="T17" fmla="*/ 3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7"/>
                <a:gd name="T29" fmla="*/ 1 w 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7">
                  <a:moveTo>
                    <a:pt x="0" y="0"/>
                  </a:moveTo>
                  <a:lnTo>
                    <a:pt x="0" y="5"/>
                  </a:lnTo>
                  <a:lnTo>
                    <a:pt x="0" y="10"/>
                  </a:lnTo>
                  <a:lnTo>
                    <a:pt x="0" y="14"/>
                  </a:lnTo>
                  <a:lnTo>
                    <a:pt x="1" y="19"/>
                  </a:lnTo>
                  <a:lnTo>
                    <a:pt x="1" y="24"/>
                  </a:lnTo>
                  <a:lnTo>
                    <a:pt x="1" y="29"/>
                  </a:lnTo>
                  <a:lnTo>
                    <a:pt x="1" y="33"/>
                  </a:lnTo>
                  <a:lnTo>
                    <a:pt x="1" y="37"/>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45" name="Freeform 239">
              <a:extLst>
                <a:ext uri="{FF2B5EF4-FFF2-40B4-BE49-F238E27FC236}">
                  <a16:creationId xmlns:a16="http://schemas.microsoft.com/office/drawing/2014/main" id="{F708EF62-AFAE-4CFD-8342-9874D3D1C8F9}"/>
                </a:ext>
              </a:extLst>
            </p:cNvPr>
            <p:cNvSpPr>
              <a:spLocks/>
            </p:cNvSpPr>
            <p:nvPr/>
          </p:nvSpPr>
          <p:spPr bwMode="auto">
            <a:xfrm>
              <a:off x="3723" y="2425"/>
              <a:ext cx="63" cy="15"/>
            </a:xfrm>
            <a:custGeom>
              <a:avLst/>
              <a:gdLst>
                <a:gd name="T0" fmla="*/ 52 w 77"/>
                <a:gd name="T1" fmla="*/ 0 h 16"/>
                <a:gd name="T2" fmla="*/ 46 w 77"/>
                <a:gd name="T3" fmla="*/ 5 h 16"/>
                <a:gd name="T4" fmla="*/ 40 w 77"/>
                <a:gd name="T5" fmla="*/ 8 h 16"/>
                <a:gd name="T6" fmla="*/ 34 w 77"/>
                <a:gd name="T7" fmla="*/ 11 h 16"/>
                <a:gd name="T8" fmla="*/ 28 w 77"/>
                <a:gd name="T9" fmla="*/ 13 h 16"/>
                <a:gd name="T10" fmla="*/ 20 w 77"/>
                <a:gd name="T11" fmla="*/ 14 h 16"/>
                <a:gd name="T12" fmla="*/ 14 w 77"/>
                <a:gd name="T13" fmla="*/ 13 h 16"/>
                <a:gd name="T14" fmla="*/ 7 w 77"/>
                <a:gd name="T15" fmla="*/ 12 h 16"/>
                <a:gd name="T16" fmla="*/ 0 w 77"/>
                <a:gd name="T17" fmla="*/ 8 h 16"/>
                <a:gd name="T18" fmla="*/ 52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77" y="0"/>
                  </a:moveTo>
                  <a:lnTo>
                    <a:pt x="69" y="5"/>
                  </a:lnTo>
                  <a:lnTo>
                    <a:pt x="60" y="10"/>
                  </a:lnTo>
                  <a:lnTo>
                    <a:pt x="50" y="13"/>
                  </a:lnTo>
                  <a:lnTo>
                    <a:pt x="41" y="15"/>
                  </a:lnTo>
                  <a:lnTo>
                    <a:pt x="31" y="16"/>
                  </a:lnTo>
                  <a:lnTo>
                    <a:pt x="21" y="15"/>
                  </a:lnTo>
                  <a:lnTo>
                    <a:pt x="10" y="14"/>
                  </a:lnTo>
                  <a:lnTo>
                    <a:pt x="0" y="10"/>
                  </a:lnTo>
                  <a:lnTo>
                    <a:pt x="7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46" name="Freeform 240">
              <a:extLst>
                <a:ext uri="{FF2B5EF4-FFF2-40B4-BE49-F238E27FC236}">
                  <a16:creationId xmlns:a16="http://schemas.microsoft.com/office/drawing/2014/main" id="{C56439A6-E01A-4B80-9235-070696CDF53C}"/>
                </a:ext>
              </a:extLst>
            </p:cNvPr>
            <p:cNvSpPr>
              <a:spLocks/>
            </p:cNvSpPr>
            <p:nvPr/>
          </p:nvSpPr>
          <p:spPr bwMode="auto">
            <a:xfrm>
              <a:off x="3723" y="2425"/>
              <a:ext cx="63" cy="15"/>
            </a:xfrm>
            <a:custGeom>
              <a:avLst/>
              <a:gdLst>
                <a:gd name="T0" fmla="*/ 52 w 77"/>
                <a:gd name="T1" fmla="*/ 0 h 16"/>
                <a:gd name="T2" fmla="*/ 46 w 77"/>
                <a:gd name="T3" fmla="*/ 5 h 16"/>
                <a:gd name="T4" fmla="*/ 40 w 77"/>
                <a:gd name="T5" fmla="*/ 8 h 16"/>
                <a:gd name="T6" fmla="*/ 34 w 77"/>
                <a:gd name="T7" fmla="*/ 11 h 16"/>
                <a:gd name="T8" fmla="*/ 28 w 77"/>
                <a:gd name="T9" fmla="*/ 13 h 16"/>
                <a:gd name="T10" fmla="*/ 20 w 77"/>
                <a:gd name="T11" fmla="*/ 14 h 16"/>
                <a:gd name="T12" fmla="*/ 14 w 77"/>
                <a:gd name="T13" fmla="*/ 13 h 16"/>
                <a:gd name="T14" fmla="*/ 7 w 77"/>
                <a:gd name="T15" fmla="*/ 12 h 16"/>
                <a:gd name="T16" fmla="*/ 0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77" y="0"/>
                  </a:moveTo>
                  <a:lnTo>
                    <a:pt x="69" y="5"/>
                  </a:lnTo>
                  <a:lnTo>
                    <a:pt x="60" y="10"/>
                  </a:lnTo>
                  <a:lnTo>
                    <a:pt x="50" y="13"/>
                  </a:lnTo>
                  <a:lnTo>
                    <a:pt x="41" y="15"/>
                  </a:lnTo>
                  <a:lnTo>
                    <a:pt x="31" y="16"/>
                  </a:lnTo>
                  <a:lnTo>
                    <a:pt x="21" y="15"/>
                  </a:lnTo>
                  <a:lnTo>
                    <a:pt x="10" y="14"/>
                  </a:lnTo>
                  <a:lnTo>
                    <a:pt x="0" y="1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47" name="Freeform 241">
              <a:extLst>
                <a:ext uri="{FF2B5EF4-FFF2-40B4-BE49-F238E27FC236}">
                  <a16:creationId xmlns:a16="http://schemas.microsoft.com/office/drawing/2014/main" id="{A7537B48-868C-40CC-8881-EC0FB9B71F7D}"/>
                </a:ext>
              </a:extLst>
            </p:cNvPr>
            <p:cNvSpPr>
              <a:spLocks/>
            </p:cNvSpPr>
            <p:nvPr/>
          </p:nvSpPr>
          <p:spPr bwMode="auto">
            <a:xfrm>
              <a:off x="3400" y="1809"/>
              <a:ext cx="7" cy="27"/>
            </a:xfrm>
            <a:custGeom>
              <a:avLst/>
              <a:gdLst>
                <a:gd name="T0" fmla="*/ 0 w 8"/>
                <a:gd name="T1" fmla="*/ 25 h 29"/>
                <a:gd name="T2" fmla="*/ 1 w 8"/>
                <a:gd name="T3" fmla="*/ 22 h 29"/>
                <a:gd name="T4" fmla="*/ 3 w 8"/>
                <a:gd name="T5" fmla="*/ 19 h 29"/>
                <a:gd name="T6" fmla="*/ 4 w 8"/>
                <a:gd name="T7" fmla="*/ 15 h 29"/>
                <a:gd name="T8" fmla="*/ 4 w 8"/>
                <a:gd name="T9" fmla="*/ 11 h 29"/>
                <a:gd name="T10" fmla="*/ 4 w 8"/>
                <a:gd name="T11" fmla="*/ 7 h 29"/>
                <a:gd name="T12" fmla="*/ 5 w 8"/>
                <a:gd name="T13" fmla="*/ 6 h 29"/>
                <a:gd name="T14" fmla="*/ 6 w 8"/>
                <a:gd name="T15" fmla="*/ 3 h 29"/>
                <a:gd name="T16" fmla="*/ 6 w 8"/>
                <a:gd name="T17" fmla="*/ 0 h 29"/>
                <a:gd name="T18" fmla="*/ 0 w 8"/>
                <a:gd name="T19" fmla="*/ 2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9"/>
                <a:gd name="T32" fmla="*/ 8 w 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9">
                  <a:moveTo>
                    <a:pt x="0" y="29"/>
                  </a:moveTo>
                  <a:lnTo>
                    <a:pt x="1" y="26"/>
                  </a:lnTo>
                  <a:lnTo>
                    <a:pt x="3" y="22"/>
                  </a:lnTo>
                  <a:lnTo>
                    <a:pt x="4" y="17"/>
                  </a:lnTo>
                  <a:lnTo>
                    <a:pt x="5" y="13"/>
                  </a:lnTo>
                  <a:lnTo>
                    <a:pt x="6" y="9"/>
                  </a:lnTo>
                  <a:lnTo>
                    <a:pt x="7" y="6"/>
                  </a:lnTo>
                  <a:lnTo>
                    <a:pt x="8" y="3"/>
                  </a:lnTo>
                  <a:lnTo>
                    <a:pt x="8" y="0"/>
                  </a:lnTo>
                  <a:lnTo>
                    <a:pt x="0" y="2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48" name="Freeform 242">
              <a:extLst>
                <a:ext uri="{FF2B5EF4-FFF2-40B4-BE49-F238E27FC236}">
                  <a16:creationId xmlns:a16="http://schemas.microsoft.com/office/drawing/2014/main" id="{E2C5217A-CD70-4241-8738-030675E8605D}"/>
                </a:ext>
              </a:extLst>
            </p:cNvPr>
            <p:cNvSpPr>
              <a:spLocks/>
            </p:cNvSpPr>
            <p:nvPr/>
          </p:nvSpPr>
          <p:spPr bwMode="auto">
            <a:xfrm>
              <a:off x="3400" y="1809"/>
              <a:ext cx="7" cy="27"/>
            </a:xfrm>
            <a:custGeom>
              <a:avLst/>
              <a:gdLst>
                <a:gd name="T0" fmla="*/ 0 w 8"/>
                <a:gd name="T1" fmla="*/ 25 h 29"/>
                <a:gd name="T2" fmla="*/ 1 w 8"/>
                <a:gd name="T3" fmla="*/ 22 h 29"/>
                <a:gd name="T4" fmla="*/ 3 w 8"/>
                <a:gd name="T5" fmla="*/ 19 h 29"/>
                <a:gd name="T6" fmla="*/ 4 w 8"/>
                <a:gd name="T7" fmla="*/ 15 h 29"/>
                <a:gd name="T8" fmla="*/ 4 w 8"/>
                <a:gd name="T9" fmla="*/ 11 h 29"/>
                <a:gd name="T10" fmla="*/ 4 w 8"/>
                <a:gd name="T11" fmla="*/ 7 h 29"/>
                <a:gd name="T12" fmla="*/ 5 w 8"/>
                <a:gd name="T13" fmla="*/ 6 h 29"/>
                <a:gd name="T14" fmla="*/ 6 w 8"/>
                <a:gd name="T15" fmla="*/ 3 h 29"/>
                <a:gd name="T16" fmla="*/ 6 w 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9"/>
                <a:gd name="T29" fmla="*/ 8 w 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9">
                  <a:moveTo>
                    <a:pt x="0" y="29"/>
                  </a:moveTo>
                  <a:lnTo>
                    <a:pt x="1" y="26"/>
                  </a:lnTo>
                  <a:lnTo>
                    <a:pt x="3" y="22"/>
                  </a:lnTo>
                  <a:lnTo>
                    <a:pt x="4" y="17"/>
                  </a:lnTo>
                  <a:lnTo>
                    <a:pt x="5" y="13"/>
                  </a:lnTo>
                  <a:lnTo>
                    <a:pt x="6" y="9"/>
                  </a:lnTo>
                  <a:lnTo>
                    <a:pt x="7" y="6"/>
                  </a:lnTo>
                  <a:lnTo>
                    <a:pt x="8" y="3"/>
                  </a:lnTo>
                  <a:lnTo>
                    <a:pt x="8"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49" name="Freeform 243">
              <a:extLst>
                <a:ext uri="{FF2B5EF4-FFF2-40B4-BE49-F238E27FC236}">
                  <a16:creationId xmlns:a16="http://schemas.microsoft.com/office/drawing/2014/main" id="{0D402973-62BE-487C-B669-2E16859B361D}"/>
                </a:ext>
              </a:extLst>
            </p:cNvPr>
            <p:cNvSpPr>
              <a:spLocks/>
            </p:cNvSpPr>
            <p:nvPr/>
          </p:nvSpPr>
          <p:spPr bwMode="auto">
            <a:xfrm>
              <a:off x="3856" y="1825"/>
              <a:ext cx="16" cy="74"/>
            </a:xfrm>
            <a:custGeom>
              <a:avLst/>
              <a:gdLst>
                <a:gd name="T0" fmla="*/ 13 w 20"/>
                <a:gd name="T1" fmla="*/ 0 h 81"/>
                <a:gd name="T2" fmla="*/ 13 w 20"/>
                <a:gd name="T3" fmla="*/ 6 h 81"/>
                <a:gd name="T4" fmla="*/ 13 w 20"/>
                <a:gd name="T5" fmla="*/ 12 h 81"/>
                <a:gd name="T6" fmla="*/ 13 w 20"/>
                <a:gd name="T7" fmla="*/ 17 h 81"/>
                <a:gd name="T8" fmla="*/ 13 w 20"/>
                <a:gd name="T9" fmla="*/ 23 h 81"/>
                <a:gd name="T10" fmla="*/ 13 w 20"/>
                <a:gd name="T11" fmla="*/ 27 h 81"/>
                <a:gd name="T12" fmla="*/ 13 w 20"/>
                <a:gd name="T13" fmla="*/ 33 h 81"/>
                <a:gd name="T14" fmla="*/ 13 w 20"/>
                <a:gd name="T15" fmla="*/ 37 h 81"/>
                <a:gd name="T16" fmla="*/ 13 w 20"/>
                <a:gd name="T17" fmla="*/ 43 h 81"/>
                <a:gd name="T18" fmla="*/ 12 w 20"/>
                <a:gd name="T19" fmla="*/ 48 h 81"/>
                <a:gd name="T20" fmla="*/ 11 w 20"/>
                <a:gd name="T21" fmla="*/ 53 h 81"/>
                <a:gd name="T22" fmla="*/ 10 w 20"/>
                <a:gd name="T23" fmla="*/ 58 h 81"/>
                <a:gd name="T24" fmla="*/ 8 w 20"/>
                <a:gd name="T25" fmla="*/ 62 h 81"/>
                <a:gd name="T26" fmla="*/ 6 w 20"/>
                <a:gd name="T27" fmla="*/ 64 h 81"/>
                <a:gd name="T28" fmla="*/ 5 w 20"/>
                <a:gd name="T29" fmla="*/ 66 h 81"/>
                <a:gd name="T30" fmla="*/ 2 w 20"/>
                <a:gd name="T31" fmla="*/ 68 h 81"/>
                <a:gd name="T32" fmla="*/ 0 w 20"/>
                <a:gd name="T33" fmla="*/ 67 h 81"/>
                <a:gd name="T34" fmla="*/ 13 w 20"/>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81"/>
                <a:gd name="T56" fmla="*/ 20 w 20"/>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lnTo>
                    <a:pt x="2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50" name="Freeform 244">
              <a:extLst>
                <a:ext uri="{FF2B5EF4-FFF2-40B4-BE49-F238E27FC236}">
                  <a16:creationId xmlns:a16="http://schemas.microsoft.com/office/drawing/2014/main" id="{4430E163-E753-494E-890A-7E01E66F4AB8}"/>
                </a:ext>
              </a:extLst>
            </p:cNvPr>
            <p:cNvSpPr>
              <a:spLocks/>
            </p:cNvSpPr>
            <p:nvPr/>
          </p:nvSpPr>
          <p:spPr bwMode="auto">
            <a:xfrm>
              <a:off x="3856" y="1825"/>
              <a:ext cx="16" cy="74"/>
            </a:xfrm>
            <a:custGeom>
              <a:avLst/>
              <a:gdLst>
                <a:gd name="T0" fmla="*/ 13 w 20"/>
                <a:gd name="T1" fmla="*/ 0 h 81"/>
                <a:gd name="T2" fmla="*/ 13 w 20"/>
                <a:gd name="T3" fmla="*/ 6 h 81"/>
                <a:gd name="T4" fmla="*/ 13 w 20"/>
                <a:gd name="T5" fmla="*/ 12 h 81"/>
                <a:gd name="T6" fmla="*/ 13 w 20"/>
                <a:gd name="T7" fmla="*/ 17 h 81"/>
                <a:gd name="T8" fmla="*/ 13 w 20"/>
                <a:gd name="T9" fmla="*/ 23 h 81"/>
                <a:gd name="T10" fmla="*/ 13 w 20"/>
                <a:gd name="T11" fmla="*/ 27 h 81"/>
                <a:gd name="T12" fmla="*/ 13 w 20"/>
                <a:gd name="T13" fmla="*/ 33 h 81"/>
                <a:gd name="T14" fmla="*/ 13 w 20"/>
                <a:gd name="T15" fmla="*/ 37 h 81"/>
                <a:gd name="T16" fmla="*/ 13 w 20"/>
                <a:gd name="T17" fmla="*/ 43 h 81"/>
                <a:gd name="T18" fmla="*/ 12 w 20"/>
                <a:gd name="T19" fmla="*/ 48 h 81"/>
                <a:gd name="T20" fmla="*/ 11 w 20"/>
                <a:gd name="T21" fmla="*/ 53 h 81"/>
                <a:gd name="T22" fmla="*/ 10 w 20"/>
                <a:gd name="T23" fmla="*/ 58 h 81"/>
                <a:gd name="T24" fmla="*/ 8 w 20"/>
                <a:gd name="T25" fmla="*/ 62 h 81"/>
                <a:gd name="T26" fmla="*/ 6 w 20"/>
                <a:gd name="T27" fmla="*/ 64 h 81"/>
                <a:gd name="T28" fmla="*/ 5 w 20"/>
                <a:gd name="T29" fmla="*/ 66 h 81"/>
                <a:gd name="T30" fmla="*/ 2 w 20"/>
                <a:gd name="T31" fmla="*/ 68 h 81"/>
                <a:gd name="T32" fmla="*/ 0 w 20"/>
                <a:gd name="T33" fmla="*/ 67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81"/>
                <a:gd name="T53" fmla="*/ 20 w 20"/>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51" name="Freeform 245">
              <a:extLst>
                <a:ext uri="{FF2B5EF4-FFF2-40B4-BE49-F238E27FC236}">
                  <a16:creationId xmlns:a16="http://schemas.microsoft.com/office/drawing/2014/main" id="{7F198FCB-2733-44DE-94E8-575BDCDC158A}"/>
                </a:ext>
              </a:extLst>
            </p:cNvPr>
            <p:cNvSpPr>
              <a:spLocks/>
            </p:cNvSpPr>
            <p:nvPr/>
          </p:nvSpPr>
          <p:spPr bwMode="auto">
            <a:xfrm>
              <a:off x="3867" y="1824"/>
              <a:ext cx="35" cy="71"/>
            </a:xfrm>
            <a:custGeom>
              <a:avLst/>
              <a:gdLst>
                <a:gd name="T0" fmla="*/ 0 w 43"/>
                <a:gd name="T1" fmla="*/ 64 h 78"/>
                <a:gd name="T2" fmla="*/ 3 w 43"/>
                <a:gd name="T3" fmla="*/ 64 h 78"/>
                <a:gd name="T4" fmla="*/ 6 w 43"/>
                <a:gd name="T5" fmla="*/ 64 h 78"/>
                <a:gd name="T6" fmla="*/ 8 w 43"/>
                <a:gd name="T7" fmla="*/ 65 h 78"/>
                <a:gd name="T8" fmla="*/ 9 w 43"/>
                <a:gd name="T9" fmla="*/ 65 h 78"/>
                <a:gd name="T10" fmla="*/ 11 w 43"/>
                <a:gd name="T11" fmla="*/ 65 h 78"/>
                <a:gd name="T12" fmla="*/ 12 w 43"/>
                <a:gd name="T13" fmla="*/ 65 h 78"/>
                <a:gd name="T14" fmla="*/ 14 w 43"/>
                <a:gd name="T15" fmla="*/ 64 h 78"/>
                <a:gd name="T16" fmla="*/ 15 w 43"/>
                <a:gd name="T17" fmla="*/ 63 h 78"/>
                <a:gd name="T18" fmla="*/ 17 w 43"/>
                <a:gd name="T19" fmla="*/ 62 h 78"/>
                <a:gd name="T20" fmla="*/ 20 w 43"/>
                <a:gd name="T21" fmla="*/ 60 h 78"/>
                <a:gd name="T22" fmla="*/ 21 w 43"/>
                <a:gd name="T23" fmla="*/ 58 h 78"/>
                <a:gd name="T24" fmla="*/ 23 w 43"/>
                <a:gd name="T25" fmla="*/ 56 h 78"/>
                <a:gd name="T26" fmla="*/ 24 w 43"/>
                <a:gd name="T27" fmla="*/ 54 h 78"/>
                <a:gd name="T28" fmla="*/ 26 w 43"/>
                <a:gd name="T29" fmla="*/ 51 h 78"/>
                <a:gd name="T30" fmla="*/ 27 w 43"/>
                <a:gd name="T31" fmla="*/ 49 h 78"/>
                <a:gd name="T32" fmla="*/ 27 w 43"/>
                <a:gd name="T33" fmla="*/ 46 h 78"/>
                <a:gd name="T34" fmla="*/ 28 w 43"/>
                <a:gd name="T35" fmla="*/ 42 h 78"/>
                <a:gd name="T36" fmla="*/ 28 w 43"/>
                <a:gd name="T37" fmla="*/ 37 h 78"/>
                <a:gd name="T38" fmla="*/ 28 w 43"/>
                <a:gd name="T39" fmla="*/ 34 h 78"/>
                <a:gd name="T40" fmla="*/ 28 w 43"/>
                <a:gd name="T41" fmla="*/ 31 h 78"/>
                <a:gd name="T42" fmla="*/ 28 w 43"/>
                <a:gd name="T43" fmla="*/ 27 h 78"/>
                <a:gd name="T44" fmla="*/ 27 w 43"/>
                <a:gd name="T45" fmla="*/ 23 h 78"/>
                <a:gd name="T46" fmla="*/ 27 w 43"/>
                <a:gd name="T47" fmla="*/ 19 h 78"/>
                <a:gd name="T48" fmla="*/ 25 w 43"/>
                <a:gd name="T49" fmla="*/ 14 h 78"/>
                <a:gd name="T50" fmla="*/ 25 w 43"/>
                <a:gd name="T51" fmla="*/ 14 h 78"/>
                <a:gd name="T52" fmla="*/ 25 w 43"/>
                <a:gd name="T53" fmla="*/ 13 h 78"/>
                <a:gd name="T54" fmla="*/ 25 w 43"/>
                <a:gd name="T55" fmla="*/ 11 h 78"/>
                <a:gd name="T56" fmla="*/ 25 w 43"/>
                <a:gd name="T57" fmla="*/ 8 h 78"/>
                <a:gd name="T58" fmla="*/ 25 w 43"/>
                <a:gd name="T59" fmla="*/ 6 h 78"/>
                <a:gd name="T60" fmla="*/ 25 w 43"/>
                <a:gd name="T61" fmla="*/ 5 h 78"/>
                <a:gd name="T62" fmla="*/ 26 w 43"/>
                <a:gd name="T63" fmla="*/ 3 h 78"/>
                <a:gd name="T64" fmla="*/ 26 w 43"/>
                <a:gd name="T65" fmla="*/ 0 h 78"/>
                <a:gd name="T66" fmla="*/ 0 w 43"/>
                <a:gd name="T67" fmla="*/ 64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78"/>
                <a:gd name="T104" fmla="*/ 43 w 4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lnTo>
                    <a:pt x="0" y="77"/>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52" name="Freeform 246">
              <a:extLst>
                <a:ext uri="{FF2B5EF4-FFF2-40B4-BE49-F238E27FC236}">
                  <a16:creationId xmlns:a16="http://schemas.microsoft.com/office/drawing/2014/main" id="{250C4A4A-9468-4D11-A424-29C0486D91AE}"/>
                </a:ext>
              </a:extLst>
            </p:cNvPr>
            <p:cNvSpPr>
              <a:spLocks/>
            </p:cNvSpPr>
            <p:nvPr/>
          </p:nvSpPr>
          <p:spPr bwMode="auto">
            <a:xfrm>
              <a:off x="3867" y="1824"/>
              <a:ext cx="35" cy="71"/>
            </a:xfrm>
            <a:custGeom>
              <a:avLst/>
              <a:gdLst>
                <a:gd name="T0" fmla="*/ 0 w 43"/>
                <a:gd name="T1" fmla="*/ 64 h 78"/>
                <a:gd name="T2" fmla="*/ 3 w 43"/>
                <a:gd name="T3" fmla="*/ 64 h 78"/>
                <a:gd name="T4" fmla="*/ 6 w 43"/>
                <a:gd name="T5" fmla="*/ 64 h 78"/>
                <a:gd name="T6" fmla="*/ 8 w 43"/>
                <a:gd name="T7" fmla="*/ 65 h 78"/>
                <a:gd name="T8" fmla="*/ 9 w 43"/>
                <a:gd name="T9" fmla="*/ 65 h 78"/>
                <a:gd name="T10" fmla="*/ 11 w 43"/>
                <a:gd name="T11" fmla="*/ 65 h 78"/>
                <a:gd name="T12" fmla="*/ 12 w 43"/>
                <a:gd name="T13" fmla="*/ 65 h 78"/>
                <a:gd name="T14" fmla="*/ 14 w 43"/>
                <a:gd name="T15" fmla="*/ 64 h 78"/>
                <a:gd name="T16" fmla="*/ 15 w 43"/>
                <a:gd name="T17" fmla="*/ 63 h 78"/>
                <a:gd name="T18" fmla="*/ 17 w 43"/>
                <a:gd name="T19" fmla="*/ 62 h 78"/>
                <a:gd name="T20" fmla="*/ 20 w 43"/>
                <a:gd name="T21" fmla="*/ 60 h 78"/>
                <a:gd name="T22" fmla="*/ 21 w 43"/>
                <a:gd name="T23" fmla="*/ 58 h 78"/>
                <a:gd name="T24" fmla="*/ 23 w 43"/>
                <a:gd name="T25" fmla="*/ 56 h 78"/>
                <a:gd name="T26" fmla="*/ 24 w 43"/>
                <a:gd name="T27" fmla="*/ 54 h 78"/>
                <a:gd name="T28" fmla="*/ 26 w 43"/>
                <a:gd name="T29" fmla="*/ 51 h 78"/>
                <a:gd name="T30" fmla="*/ 27 w 43"/>
                <a:gd name="T31" fmla="*/ 49 h 78"/>
                <a:gd name="T32" fmla="*/ 27 w 43"/>
                <a:gd name="T33" fmla="*/ 46 h 78"/>
                <a:gd name="T34" fmla="*/ 28 w 43"/>
                <a:gd name="T35" fmla="*/ 42 h 78"/>
                <a:gd name="T36" fmla="*/ 28 w 43"/>
                <a:gd name="T37" fmla="*/ 37 h 78"/>
                <a:gd name="T38" fmla="*/ 28 w 43"/>
                <a:gd name="T39" fmla="*/ 34 h 78"/>
                <a:gd name="T40" fmla="*/ 28 w 43"/>
                <a:gd name="T41" fmla="*/ 31 h 78"/>
                <a:gd name="T42" fmla="*/ 28 w 43"/>
                <a:gd name="T43" fmla="*/ 27 h 78"/>
                <a:gd name="T44" fmla="*/ 27 w 43"/>
                <a:gd name="T45" fmla="*/ 23 h 78"/>
                <a:gd name="T46" fmla="*/ 27 w 43"/>
                <a:gd name="T47" fmla="*/ 19 h 78"/>
                <a:gd name="T48" fmla="*/ 25 w 43"/>
                <a:gd name="T49" fmla="*/ 14 h 78"/>
                <a:gd name="T50" fmla="*/ 25 w 43"/>
                <a:gd name="T51" fmla="*/ 14 h 78"/>
                <a:gd name="T52" fmla="*/ 25 w 43"/>
                <a:gd name="T53" fmla="*/ 13 h 78"/>
                <a:gd name="T54" fmla="*/ 25 w 43"/>
                <a:gd name="T55" fmla="*/ 11 h 78"/>
                <a:gd name="T56" fmla="*/ 25 w 43"/>
                <a:gd name="T57" fmla="*/ 8 h 78"/>
                <a:gd name="T58" fmla="*/ 25 w 43"/>
                <a:gd name="T59" fmla="*/ 6 h 78"/>
                <a:gd name="T60" fmla="*/ 25 w 43"/>
                <a:gd name="T61" fmla="*/ 5 h 78"/>
                <a:gd name="T62" fmla="*/ 26 w 43"/>
                <a:gd name="T63" fmla="*/ 3 h 78"/>
                <a:gd name="T64" fmla="*/ 26 w 43"/>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78"/>
                <a:gd name="T101" fmla="*/ 43 w 4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53" name="Freeform 247">
              <a:extLst>
                <a:ext uri="{FF2B5EF4-FFF2-40B4-BE49-F238E27FC236}">
                  <a16:creationId xmlns:a16="http://schemas.microsoft.com/office/drawing/2014/main" id="{521E4D26-94DA-4550-837C-E7D20145AF92}"/>
                </a:ext>
              </a:extLst>
            </p:cNvPr>
            <p:cNvSpPr>
              <a:spLocks/>
            </p:cNvSpPr>
            <p:nvPr/>
          </p:nvSpPr>
          <p:spPr bwMode="auto">
            <a:xfrm>
              <a:off x="4038" y="1653"/>
              <a:ext cx="28" cy="47"/>
            </a:xfrm>
            <a:custGeom>
              <a:avLst/>
              <a:gdLst>
                <a:gd name="T0" fmla="*/ 22 w 35"/>
                <a:gd name="T1" fmla="*/ 0 h 51"/>
                <a:gd name="T2" fmla="*/ 21 w 35"/>
                <a:gd name="T3" fmla="*/ 6 h 51"/>
                <a:gd name="T4" fmla="*/ 18 w 35"/>
                <a:gd name="T5" fmla="*/ 11 h 51"/>
                <a:gd name="T6" fmla="*/ 16 w 35"/>
                <a:gd name="T7" fmla="*/ 17 h 51"/>
                <a:gd name="T8" fmla="*/ 13 w 35"/>
                <a:gd name="T9" fmla="*/ 24 h 51"/>
                <a:gd name="T10" fmla="*/ 10 w 35"/>
                <a:gd name="T11" fmla="*/ 29 h 51"/>
                <a:gd name="T12" fmla="*/ 6 w 35"/>
                <a:gd name="T13" fmla="*/ 35 h 51"/>
                <a:gd name="T14" fmla="*/ 4 w 35"/>
                <a:gd name="T15" fmla="*/ 39 h 51"/>
                <a:gd name="T16" fmla="*/ 0 w 35"/>
                <a:gd name="T17" fmla="*/ 43 h 51"/>
                <a:gd name="T18" fmla="*/ 22 w 35"/>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1"/>
                <a:gd name="T32" fmla="*/ 35 w 35"/>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1">
                  <a:moveTo>
                    <a:pt x="35" y="0"/>
                  </a:moveTo>
                  <a:lnTo>
                    <a:pt x="32" y="7"/>
                  </a:lnTo>
                  <a:lnTo>
                    <a:pt x="28" y="13"/>
                  </a:lnTo>
                  <a:lnTo>
                    <a:pt x="25" y="20"/>
                  </a:lnTo>
                  <a:lnTo>
                    <a:pt x="20" y="28"/>
                  </a:lnTo>
                  <a:lnTo>
                    <a:pt x="16" y="35"/>
                  </a:lnTo>
                  <a:lnTo>
                    <a:pt x="10" y="41"/>
                  </a:lnTo>
                  <a:lnTo>
                    <a:pt x="6" y="46"/>
                  </a:lnTo>
                  <a:lnTo>
                    <a:pt x="0" y="51"/>
                  </a:lnTo>
                  <a:lnTo>
                    <a:pt x="35"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54" name="Freeform 248">
              <a:extLst>
                <a:ext uri="{FF2B5EF4-FFF2-40B4-BE49-F238E27FC236}">
                  <a16:creationId xmlns:a16="http://schemas.microsoft.com/office/drawing/2014/main" id="{944C982F-2929-45D9-A339-A7F077E5770A}"/>
                </a:ext>
              </a:extLst>
            </p:cNvPr>
            <p:cNvSpPr>
              <a:spLocks/>
            </p:cNvSpPr>
            <p:nvPr/>
          </p:nvSpPr>
          <p:spPr bwMode="auto">
            <a:xfrm>
              <a:off x="4038" y="1653"/>
              <a:ext cx="28" cy="47"/>
            </a:xfrm>
            <a:custGeom>
              <a:avLst/>
              <a:gdLst>
                <a:gd name="T0" fmla="*/ 22 w 35"/>
                <a:gd name="T1" fmla="*/ 0 h 51"/>
                <a:gd name="T2" fmla="*/ 21 w 35"/>
                <a:gd name="T3" fmla="*/ 6 h 51"/>
                <a:gd name="T4" fmla="*/ 18 w 35"/>
                <a:gd name="T5" fmla="*/ 11 h 51"/>
                <a:gd name="T6" fmla="*/ 16 w 35"/>
                <a:gd name="T7" fmla="*/ 17 h 51"/>
                <a:gd name="T8" fmla="*/ 13 w 35"/>
                <a:gd name="T9" fmla="*/ 24 h 51"/>
                <a:gd name="T10" fmla="*/ 10 w 35"/>
                <a:gd name="T11" fmla="*/ 29 h 51"/>
                <a:gd name="T12" fmla="*/ 6 w 35"/>
                <a:gd name="T13" fmla="*/ 35 h 51"/>
                <a:gd name="T14" fmla="*/ 4 w 35"/>
                <a:gd name="T15" fmla="*/ 39 h 51"/>
                <a:gd name="T16" fmla="*/ 0 w 35"/>
                <a:gd name="T17" fmla="*/ 43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1"/>
                <a:gd name="T29" fmla="*/ 35 w 35"/>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1">
                  <a:moveTo>
                    <a:pt x="35" y="0"/>
                  </a:moveTo>
                  <a:lnTo>
                    <a:pt x="32" y="7"/>
                  </a:lnTo>
                  <a:lnTo>
                    <a:pt x="28" y="13"/>
                  </a:lnTo>
                  <a:lnTo>
                    <a:pt x="25" y="20"/>
                  </a:lnTo>
                  <a:lnTo>
                    <a:pt x="20" y="28"/>
                  </a:lnTo>
                  <a:lnTo>
                    <a:pt x="16" y="35"/>
                  </a:lnTo>
                  <a:lnTo>
                    <a:pt x="10" y="41"/>
                  </a:lnTo>
                  <a:lnTo>
                    <a:pt x="6" y="46"/>
                  </a:lnTo>
                  <a:lnTo>
                    <a:pt x="0" y="51"/>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55" name="Freeform 249">
              <a:extLst>
                <a:ext uri="{FF2B5EF4-FFF2-40B4-BE49-F238E27FC236}">
                  <a16:creationId xmlns:a16="http://schemas.microsoft.com/office/drawing/2014/main" id="{8C9EDEE0-216B-4157-ACD0-625733C38990}"/>
                </a:ext>
              </a:extLst>
            </p:cNvPr>
            <p:cNvSpPr>
              <a:spLocks/>
            </p:cNvSpPr>
            <p:nvPr/>
          </p:nvSpPr>
          <p:spPr bwMode="auto">
            <a:xfrm>
              <a:off x="3810" y="1827"/>
              <a:ext cx="35" cy="70"/>
            </a:xfrm>
            <a:custGeom>
              <a:avLst/>
              <a:gdLst>
                <a:gd name="T0" fmla="*/ 29 w 42"/>
                <a:gd name="T1" fmla="*/ 63 h 77"/>
                <a:gd name="T2" fmla="*/ 27 w 42"/>
                <a:gd name="T3" fmla="*/ 63 h 77"/>
                <a:gd name="T4" fmla="*/ 23 w 42"/>
                <a:gd name="T5" fmla="*/ 63 h 77"/>
                <a:gd name="T6" fmla="*/ 22 w 42"/>
                <a:gd name="T7" fmla="*/ 64 h 77"/>
                <a:gd name="T8" fmla="*/ 20 w 42"/>
                <a:gd name="T9" fmla="*/ 64 h 77"/>
                <a:gd name="T10" fmla="*/ 18 w 42"/>
                <a:gd name="T11" fmla="*/ 64 h 77"/>
                <a:gd name="T12" fmla="*/ 17 w 42"/>
                <a:gd name="T13" fmla="*/ 64 h 77"/>
                <a:gd name="T14" fmla="*/ 16 w 42"/>
                <a:gd name="T15" fmla="*/ 63 h 77"/>
                <a:gd name="T16" fmla="*/ 14 w 42"/>
                <a:gd name="T17" fmla="*/ 62 h 77"/>
                <a:gd name="T18" fmla="*/ 12 w 42"/>
                <a:gd name="T19" fmla="*/ 61 h 77"/>
                <a:gd name="T20" fmla="*/ 10 w 42"/>
                <a:gd name="T21" fmla="*/ 59 h 77"/>
                <a:gd name="T22" fmla="*/ 8 w 42"/>
                <a:gd name="T23" fmla="*/ 57 h 77"/>
                <a:gd name="T24" fmla="*/ 7 w 42"/>
                <a:gd name="T25" fmla="*/ 55 h 77"/>
                <a:gd name="T26" fmla="*/ 5 w 42"/>
                <a:gd name="T27" fmla="*/ 53 h 77"/>
                <a:gd name="T28" fmla="*/ 3 w 42"/>
                <a:gd name="T29" fmla="*/ 50 h 77"/>
                <a:gd name="T30" fmla="*/ 2 w 42"/>
                <a:gd name="T31" fmla="*/ 48 h 77"/>
                <a:gd name="T32" fmla="*/ 2 w 42"/>
                <a:gd name="T33" fmla="*/ 46 h 77"/>
                <a:gd name="T34" fmla="*/ 2 w 42"/>
                <a:gd name="T35" fmla="*/ 41 h 77"/>
                <a:gd name="T36" fmla="*/ 0 w 42"/>
                <a:gd name="T37" fmla="*/ 36 h 77"/>
                <a:gd name="T38" fmla="*/ 0 w 42"/>
                <a:gd name="T39" fmla="*/ 33 h 77"/>
                <a:gd name="T40" fmla="*/ 0 w 42"/>
                <a:gd name="T41" fmla="*/ 30 h 77"/>
                <a:gd name="T42" fmla="*/ 2 w 42"/>
                <a:gd name="T43" fmla="*/ 26 h 77"/>
                <a:gd name="T44" fmla="*/ 2 w 42"/>
                <a:gd name="T45" fmla="*/ 23 h 77"/>
                <a:gd name="T46" fmla="*/ 2 w 42"/>
                <a:gd name="T47" fmla="*/ 19 h 77"/>
                <a:gd name="T48" fmla="*/ 4 w 42"/>
                <a:gd name="T49" fmla="*/ 14 h 77"/>
                <a:gd name="T50" fmla="*/ 4 w 42"/>
                <a:gd name="T51" fmla="*/ 14 h 77"/>
                <a:gd name="T52" fmla="*/ 4 w 42"/>
                <a:gd name="T53" fmla="*/ 12 h 77"/>
                <a:gd name="T54" fmla="*/ 4 w 42"/>
                <a:gd name="T55" fmla="*/ 10 h 77"/>
                <a:gd name="T56" fmla="*/ 3 w 42"/>
                <a:gd name="T57" fmla="*/ 7 h 77"/>
                <a:gd name="T58" fmla="*/ 3 w 42"/>
                <a:gd name="T59" fmla="*/ 5 h 77"/>
                <a:gd name="T60" fmla="*/ 3 w 42"/>
                <a:gd name="T61" fmla="*/ 4 h 77"/>
                <a:gd name="T62" fmla="*/ 3 w 42"/>
                <a:gd name="T63" fmla="*/ 2 h 77"/>
                <a:gd name="T64" fmla="*/ 2 w 42"/>
                <a:gd name="T65" fmla="*/ 0 h 77"/>
                <a:gd name="T66" fmla="*/ 29 w 42"/>
                <a:gd name="T67" fmla="*/ 63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77"/>
                <a:gd name="T104" fmla="*/ 42 w 42"/>
                <a:gd name="T105" fmla="*/ 77 h 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lnTo>
                    <a:pt x="42" y="7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56" name="Freeform 250">
              <a:extLst>
                <a:ext uri="{FF2B5EF4-FFF2-40B4-BE49-F238E27FC236}">
                  <a16:creationId xmlns:a16="http://schemas.microsoft.com/office/drawing/2014/main" id="{38C62889-3B56-444E-A38A-2611D838396E}"/>
                </a:ext>
              </a:extLst>
            </p:cNvPr>
            <p:cNvSpPr>
              <a:spLocks/>
            </p:cNvSpPr>
            <p:nvPr/>
          </p:nvSpPr>
          <p:spPr bwMode="auto">
            <a:xfrm>
              <a:off x="3810" y="1827"/>
              <a:ext cx="35" cy="70"/>
            </a:xfrm>
            <a:custGeom>
              <a:avLst/>
              <a:gdLst>
                <a:gd name="T0" fmla="*/ 29 w 42"/>
                <a:gd name="T1" fmla="*/ 63 h 77"/>
                <a:gd name="T2" fmla="*/ 27 w 42"/>
                <a:gd name="T3" fmla="*/ 63 h 77"/>
                <a:gd name="T4" fmla="*/ 23 w 42"/>
                <a:gd name="T5" fmla="*/ 63 h 77"/>
                <a:gd name="T6" fmla="*/ 22 w 42"/>
                <a:gd name="T7" fmla="*/ 64 h 77"/>
                <a:gd name="T8" fmla="*/ 20 w 42"/>
                <a:gd name="T9" fmla="*/ 64 h 77"/>
                <a:gd name="T10" fmla="*/ 18 w 42"/>
                <a:gd name="T11" fmla="*/ 64 h 77"/>
                <a:gd name="T12" fmla="*/ 17 w 42"/>
                <a:gd name="T13" fmla="*/ 64 h 77"/>
                <a:gd name="T14" fmla="*/ 16 w 42"/>
                <a:gd name="T15" fmla="*/ 63 h 77"/>
                <a:gd name="T16" fmla="*/ 14 w 42"/>
                <a:gd name="T17" fmla="*/ 62 h 77"/>
                <a:gd name="T18" fmla="*/ 12 w 42"/>
                <a:gd name="T19" fmla="*/ 61 h 77"/>
                <a:gd name="T20" fmla="*/ 10 w 42"/>
                <a:gd name="T21" fmla="*/ 59 h 77"/>
                <a:gd name="T22" fmla="*/ 8 w 42"/>
                <a:gd name="T23" fmla="*/ 57 h 77"/>
                <a:gd name="T24" fmla="*/ 7 w 42"/>
                <a:gd name="T25" fmla="*/ 55 h 77"/>
                <a:gd name="T26" fmla="*/ 5 w 42"/>
                <a:gd name="T27" fmla="*/ 53 h 77"/>
                <a:gd name="T28" fmla="*/ 3 w 42"/>
                <a:gd name="T29" fmla="*/ 50 h 77"/>
                <a:gd name="T30" fmla="*/ 2 w 42"/>
                <a:gd name="T31" fmla="*/ 48 h 77"/>
                <a:gd name="T32" fmla="*/ 2 w 42"/>
                <a:gd name="T33" fmla="*/ 46 h 77"/>
                <a:gd name="T34" fmla="*/ 2 w 42"/>
                <a:gd name="T35" fmla="*/ 41 h 77"/>
                <a:gd name="T36" fmla="*/ 0 w 42"/>
                <a:gd name="T37" fmla="*/ 36 h 77"/>
                <a:gd name="T38" fmla="*/ 0 w 42"/>
                <a:gd name="T39" fmla="*/ 33 h 77"/>
                <a:gd name="T40" fmla="*/ 0 w 42"/>
                <a:gd name="T41" fmla="*/ 30 h 77"/>
                <a:gd name="T42" fmla="*/ 2 w 42"/>
                <a:gd name="T43" fmla="*/ 26 h 77"/>
                <a:gd name="T44" fmla="*/ 2 w 42"/>
                <a:gd name="T45" fmla="*/ 23 h 77"/>
                <a:gd name="T46" fmla="*/ 2 w 42"/>
                <a:gd name="T47" fmla="*/ 19 h 77"/>
                <a:gd name="T48" fmla="*/ 4 w 42"/>
                <a:gd name="T49" fmla="*/ 14 h 77"/>
                <a:gd name="T50" fmla="*/ 4 w 42"/>
                <a:gd name="T51" fmla="*/ 14 h 77"/>
                <a:gd name="T52" fmla="*/ 4 w 42"/>
                <a:gd name="T53" fmla="*/ 12 h 77"/>
                <a:gd name="T54" fmla="*/ 4 w 42"/>
                <a:gd name="T55" fmla="*/ 10 h 77"/>
                <a:gd name="T56" fmla="*/ 3 w 42"/>
                <a:gd name="T57" fmla="*/ 7 h 77"/>
                <a:gd name="T58" fmla="*/ 3 w 42"/>
                <a:gd name="T59" fmla="*/ 5 h 77"/>
                <a:gd name="T60" fmla="*/ 3 w 42"/>
                <a:gd name="T61" fmla="*/ 4 h 77"/>
                <a:gd name="T62" fmla="*/ 3 w 42"/>
                <a:gd name="T63" fmla="*/ 2 h 77"/>
                <a:gd name="T64" fmla="*/ 2 w 42"/>
                <a:gd name="T65" fmla="*/ 0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77"/>
                <a:gd name="T101" fmla="*/ 42 w 42"/>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4157" name="Freeform 251">
              <a:extLst>
                <a:ext uri="{FF2B5EF4-FFF2-40B4-BE49-F238E27FC236}">
                  <a16:creationId xmlns:a16="http://schemas.microsoft.com/office/drawing/2014/main" id="{85945961-4EC3-4BF4-8201-47FFE348C662}"/>
                </a:ext>
              </a:extLst>
            </p:cNvPr>
            <p:cNvSpPr>
              <a:spLocks/>
            </p:cNvSpPr>
            <p:nvPr/>
          </p:nvSpPr>
          <p:spPr bwMode="auto">
            <a:xfrm>
              <a:off x="3837" y="1827"/>
              <a:ext cx="19" cy="71"/>
            </a:xfrm>
            <a:custGeom>
              <a:avLst/>
              <a:gdLst>
                <a:gd name="T0" fmla="*/ 1 w 23"/>
                <a:gd name="T1" fmla="*/ 0 h 78"/>
                <a:gd name="T2" fmla="*/ 1 w 23"/>
                <a:gd name="T3" fmla="*/ 5 h 78"/>
                <a:gd name="T4" fmla="*/ 0 w 23"/>
                <a:gd name="T5" fmla="*/ 11 h 78"/>
                <a:gd name="T6" fmla="*/ 0 w 23"/>
                <a:gd name="T7" fmla="*/ 15 h 78"/>
                <a:gd name="T8" fmla="*/ 0 w 23"/>
                <a:gd name="T9" fmla="*/ 21 h 78"/>
                <a:gd name="T10" fmla="*/ 0 w 23"/>
                <a:gd name="T11" fmla="*/ 26 h 78"/>
                <a:gd name="T12" fmla="*/ 0 w 23"/>
                <a:gd name="T13" fmla="*/ 32 h 78"/>
                <a:gd name="T14" fmla="*/ 0 w 23"/>
                <a:gd name="T15" fmla="*/ 36 h 78"/>
                <a:gd name="T16" fmla="*/ 0 w 23"/>
                <a:gd name="T17" fmla="*/ 41 h 78"/>
                <a:gd name="T18" fmla="*/ 0 w 23"/>
                <a:gd name="T19" fmla="*/ 46 h 78"/>
                <a:gd name="T20" fmla="*/ 1 w 23"/>
                <a:gd name="T21" fmla="*/ 50 h 78"/>
                <a:gd name="T22" fmla="*/ 2 w 23"/>
                <a:gd name="T23" fmla="*/ 54 h 78"/>
                <a:gd name="T24" fmla="*/ 3 w 23"/>
                <a:gd name="T25" fmla="*/ 57 h 78"/>
                <a:gd name="T26" fmla="*/ 6 w 23"/>
                <a:gd name="T27" fmla="*/ 60 h 78"/>
                <a:gd name="T28" fmla="*/ 9 w 23"/>
                <a:gd name="T29" fmla="*/ 63 h 78"/>
                <a:gd name="T30" fmla="*/ 12 w 23"/>
                <a:gd name="T31" fmla="*/ 65 h 78"/>
                <a:gd name="T32" fmla="*/ 16 w 23"/>
                <a:gd name="T33" fmla="*/ 65 h 78"/>
                <a:gd name="T34" fmla="*/ 1 w 23"/>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78"/>
                <a:gd name="T56" fmla="*/ 23 w 23"/>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lnTo>
                    <a:pt x="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58" name="Freeform 252">
              <a:extLst>
                <a:ext uri="{FF2B5EF4-FFF2-40B4-BE49-F238E27FC236}">
                  <a16:creationId xmlns:a16="http://schemas.microsoft.com/office/drawing/2014/main" id="{DB0B324A-1F80-4137-B921-D28DFAFD4035}"/>
                </a:ext>
              </a:extLst>
            </p:cNvPr>
            <p:cNvSpPr>
              <a:spLocks/>
            </p:cNvSpPr>
            <p:nvPr/>
          </p:nvSpPr>
          <p:spPr bwMode="auto">
            <a:xfrm>
              <a:off x="3837" y="1827"/>
              <a:ext cx="19" cy="71"/>
            </a:xfrm>
            <a:custGeom>
              <a:avLst/>
              <a:gdLst>
                <a:gd name="T0" fmla="*/ 1 w 23"/>
                <a:gd name="T1" fmla="*/ 0 h 78"/>
                <a:gd name="T2" fmla="*/ 1 w 23"/>
                <a:gd name="T3" fmla="*/ 5 h 78"/>
                <a:gd name="T4" fmla="*/ 0 w 23"/>
                <a:gd name="T5" fmla="*/ 11 h 78"/>
                <a:gd name="T6" fmla="*/ 0 w 23"/>
                <a:gd name="T7" fmla="*/ 15 h 78"/>
                <a:gd name="T8" fmla="*/ 0 w 23"/>
                <a:gd name="T9" fmla="*/ 21 h 78"/>
                <a:gd name="T10" fmla="*/ 0 w 23"/>
                <a:gd name="T11" fmla="*/ 26 h 78"/>
                <a:gd name="T12" fmla="*/ 0 w 23"/>
                <a:gd name="T13" fmla="*/ 32 h 78"/>
                <a:gd name="T14" fmla="*/ 0 w 23"/>
                <a:gd name="T15" fmla="*/ 36 h 78"/>
                <a:gd name="T16" fmla="*/ 0 w 23"/>
                <a:gd name="T17" fmla="*/ 41 h 78"/>
                <a:gd name="T18" fmla="*/ 0 w 23"/>
                <a:gd name="T19" fmla="*/ 46 h 78"/>
                <a:gd name="T20" fmla="*/ 1 w 23"/>
                <a:gd name="T21" fmla="*/ 50 h 78"/>
                <a:gd name="T22" fmla="*/ 2 w 23"/>
                <a:gd name="T23" fmla="*/ 54 h 78"/>
                <a:gd name="T24" fmla="*/ 3 w 23"/>
                <a:gd name="T25" fmla="*/ 57 h 78"/>
                <a:gd name="T26" fmla="*/ 6 w 23"/>
                <a:gd name="T27" fmla="*/ 60 h 78"/>
                <a:gd name="T28" fmla="*/ 9 w 23"/>
                <a:gd name="T29" fmla="*/ 63 h 78"/>
                <a:gd name="T30" fmla="*/ 12 w 23"/>
                <a:gd name="T31" fmla="*/ 65 h 78"/>
                <a:gd name="T32" fmla="*/ 16 w 23"/>
                <a:gd name="T33" fmla="*/ 65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78"/>
                <a:gd name="T53" fmla="*/ 23 w 23"/>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4101" name="Group 253">
            <a:extLst>
              <a:ext uri="{FF2B5EF4-FFF2-40B4-BE49-F238E27FC236}">
                <a16:creationId xmlns:a16="http://schemas.microsoft.com/office/drawing/2014/main" id="{58BBBA68-FFFA-4ECA-A26D-49162276C706}"/>
              </a:ext>
            </a:extLst>
          </p:cNvPr>
          <p:cNvGrpSpPr>
            <a:grpSpLocks/>
          </p:cNvGrpSpPr>
          <p:nvPr/>
        </p:nvGrpSpPr>
        <p:grpSpPr bwMode="auto">
          <a:xfrm>
            <a:off x="663223" y="4223456"/>
            <a:ext cx="285044" cy="179211"/>
            <a:chOff x="5712" y="2928"/>
            <a:chExt cx="202" cy="127"/>
          </a:xfrm>
        </p:grpSpPr>
        <p:sp>
          <p:nvSpPr>
            <p:cNvPr id="4115" name="Freeform 254">
              <a:extLst>
                <a:ext uri="{FF2B5EF4-FFF2-40B4-BE49-F238E27FC236}">
                  <a16:creationId xmlns:a16="http://schemas.microsoft.com/office/drawing/2014/main" id="{AF6652C2-FF21-489C-9576-20E837BFA06B}"/>
                </a:ext>
              </a:extLst>
            </p:cNvPr>
            <p:cNvSpPr>
              <a:spLocks/>
            </p:cNvSpPr>
            <p:nvPr/>
          </p:nvSpPr>
          <p:spPr bwMode="auto">
            <a:xfrm>
              <a:off x="5712" y="2928"/>
              <a:ext cx="202" cy="127"/>
            </a:xfrm>
            <a:custGeom>
              <a:avLst/>
              <a:gdLst>
                <a:gd name="T0" fmla="*/ 8 w 208"/>
                <a:gd name="T1" fmla="*/ 39 h 152"/>
                <a:gd name="T2" fmla="*/ 52 w 208"/>
                <a:gd name="T3" fmla="*/ 6 h 152"/>
                <a:gd name="T4" fmla="*/ 188 w 208"/>
                <a:gd name="T5" fmla="*/ 73 h 152"/>
                <a:gd name="T6" fmla="*/ 98 w 208"/>
                <a:gd name="T7" fmla="*/ 106 h 152"/>
                <a:gd name="T8" fmla="*/ 8 w 208"/>
                <a:gd name="T9" fmla="*/ 39 h 152"/>
                <a:gd name="T10" fmla="*/ 0 60000 65536"/>
                <a:gd name="T11" fmla="*/ 0 60000 65536"/>
                <a:gd name="T12" fmla="*/ 0 60000 65536"/>
                <a:gd name="T13" fmla="*/ 0 60000 65536"/>
                <a:gd name="T14" fmla="*/ 0 60000 65536"/>
                <a:gd name="T15" fmla="*/ 0 w 208"/>
                <a:gd name="T16" fmla="*/ 0 h 152"/>
                <a:gd name="T17" fmla="*/ 208 w 208"/>
                <a:gd name="T18" fmla="*/ 152 h 152"/>
              </a:gdLst>
              <a:ahLst/>
              <a:cxnLst>
                <a:cxn ang="T10">
                  <a:pos x="T0" y="T1"/>
                </a:cxn>
                <a:cxn ang="T11">
                  <a:pos x="T2" y="T3"/>
                </a:cxn>
                <a:cxn ang="T12">
                  <a:pos x="T4" y="T5"/>
                </a:cxn>
                <a:cxn ang="T13">
                  <a:pos x="T6" y="T7"/>
                </a:cxn>
                <a:cxn ang="T14">
                  <a:pos x="T8" y="T9"/>
                </a:cxn>
              </a:cxnLst>
              <a:rect l="T15" t="T16" r="T17" b="T18"/>
              <a:pathLst>
                <a:path w="208" h="152">
                  <a:moveTo>
                    <a:pt x="8" y="56"/>
                  </a:moveTo>
                  <a:cubicBezTo>
                    <a:pt x="0" y="32"/>
                    <a:pt x="24" y="0"/>
                    <a:pt x="56" y="8"/>
                  </a:cubicBezTo>
                  <a:cubicBezTo>
                    <a:pt x="88" y="16"/>
                    <a:pt x="192" y="80"/>
                    <a:pt x="200" y="104"/>
                  </a:cubicBezTo>
                  <a:cubicBezTo>
                    <a:pt x="208" y="128"/>
                    <a:pt x="136" y="152"/>
                    <a:pt x="104" y="152"/>
                  </a:cubicBezTo>
                  <a:cubicBezTo>
                    <a:pt x="72" y="152"/>
                    <a:pt x="16" y="80"/>
                    <a:pt x="8" y="56"/>
                  </a:cubicBezTo>
                  <a:close/>
                </a:path>
              </a:pathLst>
            </a:custGeom>
            <a:solidFill>
              <a:srgbClr val="996633"/>
            </a:solidFill>
            <a:ln w="9525">
              <a:solidFill>
                <a:schemeClr val="bg2"/>
              </a:solidFill>
              <a:round/>
              <a:headEnd/>
              <a:tailEnd/>
            </a:ln>
          </p:spPr>
          <p:txBody>
            <a:bodyPr/>
            <a:lstStyle/>
            <a:p>
              <a:endParaRPr lang="en-US" sz="1600"/>
            </a:p>
          </p:txBody>
        </p:sp>
        <p:sp>
          <p:nvSpPr>
            <p:cNvPr id="4116" name="Oval 255">
              <a:extLst>
                <a:ext uri="{FF2B5EF4-FFF2-40B4-BE49-F238E27FC236}">
                  <a16:creationId xmlns:a16="http://schemas.microsoft.com/office/drawing/2014/main" id="{EE2A9543-8F8C-4A09-9100-283E69C73E5C}"/>
                </a:ext>
              </a:extLst>
            </p:cNvPr>
            <p:cNvSpPr>
              <a:spLocks noChangeArrowheads="1"/>
            </p:cNvSpPr>
            <p:nvPr/>
          </p:nvSpPr>
          <p:spPr bwMode="auto">
            <a:xfrm>
              <a:off x="5772" y="2976"/>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grpSp>
      <p:sp>
        <p:nvSpPr>
          <p:cNvPr id="1114368" name="Freeform 256">
            <a:extLst>
              <a:ext uri="{FF2B5EF4-FFF2-40B4-BE49-F238E27FC236}">
                <a16:creationId xmlns:a16="http://schemas.microsoft.com/office/drawing/2014/main" id="{0DFA6DD9-FE1F-4D25-B24F-F4BCC9BA8A84}"/>
              </a:ext>
            </a:extLst>
          </p:cNvPr>
          <p:cNvSpPr>
            <a:spLocks/>
          </p:cNvSpPr>
          <p:nvPr/>
        </p:nvSpPr>
        <p:spPr bwMode="auto">
          <a:xfrm>
            <a:off x="743656" y="3522134"/>
            <a:ext cx="67733" cy="677333"/>
          </a:xfrm>
          <a:custGeom>
            <a:avLst/>
            <a:gdLst>
              <a:gd name="T0" fmla="*/ 0 w 48"/>
              <a:gd name="T1" fmla="*/ 1209675089 h 480"/>
              <a:gd name="T2" fmla="*/ 120967511 w 48"/>
              <a:gd name="T3" fmla="*/ 846772682 h 480"/>
              <a:gd name="T4" fmla="*/ 0 w 48"/>
              <a:gd name="T5" fmla="*/ 604837545 h 480"/>
              <a:gd name="T6" fmla="*/ 120967511 w 48"/>
              <a:gd name="T7" fmla="*/ 0 h 480"/>
              <a:gd name="T8" fmla="*/ 0 60000 65536"/>
              <a:gd name="T9" fmla="*/ 0 60000 65536"/>
              <a:gd name="T10" fmla="*/ 0 60000 65536"/>
              <a:gd name="T11" fmla="*/ 0 60000 65536"/>
              <a:gd name="T12" fmla="*/ 0 w 48"/>
              <a:gd name="T13" fmla="*/ 0 h 480"/>
              <a:gd name="T14" fmla="*/ 48 w 48"/>
              <a:gd name="T15" fmla="*/ 480 h 480"/>
            </a:gdLst>
            <a:ahLst/>
            <a:cxnLst>
              <a:cxn ang="T8">
                <a:pos x="T0" y="T1"/>
              </a:cxn>
              <a:cxn ang="T9">
                <a:pos x="T2" y="T3"/>
              </a:cxn>
              <a:cxn ang="T10">
                <a:pos x="T4" y="T5"/>
              </a:cxn>
              <a:cxn ang="T11">
                <a:pos x="T6" y="T7"/>
              </a:cxn>
            </a:cxnLst>
            <a:rect l="T12" t="T13" r="T14" b="T15"/>
            <a:pathLst>
              <a:path w="48" h="480">
                <a:moveTo>
                  <a:pt x="0" y="480"/>
                </a:moveTo>
                <a:cubicBezTo>
                  <a:pt x="24" y="428"/>
                  <a:pt x="48" y="376"/>
                  <a:pt x="48" y="336"/>
                </a:cubicBezTo>
                <a:cubicBezTo>
                  <a:pt x="48" y="296"/>
                  <a:pt x="0" y="296"/>
                  <a:pt x="0" y="240"/>
                </a:cubicBezTo>
                <a:cubicBezTo>
                  <a:pt x="0" y="184"/>
                  <a:pt x="40" y="40"/>
                  <a:pt x="48" y="0"/>
                </a:cubicBezTo>
              </a:path>
            </a:pathLst>
          </a:custGeom>
          <a:noFill/>
          <a:ln w="38100">
            <a:solidFill>
              <a:srgbClr val="996633"/>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114369" name="Oval 257">
            <a:extLst>
              <a:ext uri="{FF2B5EF4-FFF2-40B4-BE49-F238E27FC236}">
                <a16:creationId xmlns:a16="http://schemas.microsoft.com/office/drawing/2014/main" id="{8CEAF8F2-0F69-44C8-B1A8-8F58BF5CD71E}"/>
              </a:ext>
            </a:extLst>
          </p:cNvPr>
          <p:cNvSpPr>
            <a:spLocks noChangeArrowheads="1"/>
          </p:cNvSpPr>
          <p:nvPr/>
        </p:nvSpPr>
        <p:spPr bwMode="auto">
          <a:xfrm>
            <a:off x="747889" y="3454400"/>
            <a:ext cx="203200" cy="135467"/>
          </a:xfrm>
          <a:prstGeom prst="ellipse">
            <a:avLst/>
          </a:prstGeom>
          <a:solidFill>
            <a:schemeClr val="accent1"/>
          </a:solidFill>
          <a:ln w="9525">
            <a:solidFill>
              <a:srgbClr val="996633"/>
            </a:solidFill>
            <a:round/>
            <a:headEnd/>
            <a:tailEnd/>
          </a:ln>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sp>
        <p:nvSpPr>
          <p:cNvPr id="1114370" name="Oval 258">
            <a:extLst>
              <a:ext uri="{FF2B5EF4-FFF2-40B4-BE49-F238E27FC236}">
                <a16:creationId xmlns:a16="http://schemas.microsoft.com/office/drawing/2014/main" id="{558B19EF-F3D4-4DFF-801D-953B0A1BCC39}"/>
              </a:ext>
            </a:extLst>
          </p:cNvPr>
          <p:cNvSpPr>
            <a:spLocks noChangeArrowheads="1"/>
          </p:cNvSpPr>
          <p:nvPr/>
        </p:nvSpPr>
        <p:spPr bwMode="auto">
          <a:xfrm>
            <a:off x="783167" y="3465689"/>
            <a:ext cx="67733" cy="67733"/>
          </a:xfrm>
          <a:prstGeom prst="ellipse">
            <a:avLst/>
          </a:prstGeom>
          <a:solidFill>
            <a:srgbClr val="996633"/>
          </a:solidFill>
          <a:ln w="9525">
            <a:solidFill>
              <a:schemeClr val="bg2"/>
            </a:solidFill>
            <a:round/>
            <a:headEnd/>
            <a:tailEnd/>
          </a:ln>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sp>
        <p:nvSpPr>
          <p:cNvPr id="1114371" name="Oval 259">
            <a:extLst>
              <a:ext uri="{FF2B5EF4-FFF2-40B4-BE49-F238E27FC236}">
                <a16:creationId xmlns:a16="http://schemas.microsoft.com/office/drawing/2014/main" id="{16818DBD-056C-4CDE-9503-25DD602FDE4E}"/>
              </a:ext>
            </a:extLst>
          </p:cNvPr>
          <p:cNvSpPr>
            <a:spLocks noChangeArrowheads="1"/>
          </p:cNvSpPr>
          <p:nvPr/>
        </p:nvSpPr>
        <p:spPr bwMode="auto">
          <a:xfrm>
            <a:off x="862190" y="3493911"/>
            <a:ext cx="67733" cy="67733"/>
          </a:xfrm>
          <a:prstGeom prst="ellipse">
            <a:avLst/>
          </a:prstGeom>
          <a:solidFill>
            <a:srgbClr val="996633"/>
          </a:solidFill>
          <a:ln w="9525">
            <a:solidFill>
              <a:schemeClr val="bg2"/>
            </a:solidFill>
            <a:round/>
            <a:headEnd/>
            <a:tailEnd/>
          </a:ln>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graphicFrame>
        <p:nvGraphicFramePr>
          <p:cNvPr id="1114372" name="Object 260">
            <a:extLst>
              <a:ext uri="{FF2B5EF4-FFF2-40B4-BE49-F238E27FC236}">
                <a16:creationId xmlns:a16="http://schemas.microsoft.com/office/drawing/2014/main" id="{363ECBA1-1685-4610-8DFC-28FFFA637B8D}"/>
              </a:ext>
            </a:extLst>
          </p:cNvPr>
          <p:cNvGraphicFramePr>
            <a:graphicFrameLocks noChangeAspect="1"/>
          </p:cNvGraphicFramePr>
          <p:nvPr/>
        </p:nvGraphicFramePr>
        <p:xfrm>
          <a:off x="6427788" y="677863"/>
          <a:ext cx="2495550" cy="2559050"/>
        </p:xfrm>
        <a:graphic>
          <a:graphicData uri="http://schemas.openxmlformats.org/presentationml/2006/ole">
            <mc:AlternateContent xmlns:mc="http://schemas.openxmlformats.org/markup-compatibility/2006">
              <mc:Choice xmlns:v="urn:schemas-microsoft-com:vml" Requires="v">
                <p:oleObj spid="_x0000_s2064" name="Photo Editor Photo" r:id="rId4" imgW="3277057" imgH="3010320" progId="MSPhotoEd.3">
                  <p:embed/>
                </p:oleObj>
              </mc:Choice>
              <mc:Fallback>
                <p:oleObj name="Photo Editor Photo" r:id="rId4" imgW="3277057" imgH="3010320" progId="MSPhotoEd.3">
                  <p:embed/>
                  <p:pic>
                    <p:nvPicPr>
                      <p:cNvPr id="1114372" name="Object 260">
                        <a:extLst>
                          <a:ext uri="{FF2B5EF4-FFF2-40B4-BE49-F238E27FC236}">
                            <a16:creationId xmlns:a16="http://schemas.microsoft.com/office/drawing/2014/main" id="{363ECBA1-1685-4610-8DFC-28FFFA637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745"/>
                      <a:stretch>
                        <a:fillRect/>
                      </a:stretch>
                    </p:blipFill>
                    <p:spPr bwMode="auto">
                      <a:xfrm>
                        <a:off x="6427788" y="677863"/>
                        <a:ext cx="2495550" cy="2559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6" name="Rectangle 261">
            <a:extLst>
              <a:ext uri="{FF2B5EF4-FFF2-40B4-BE49-F238E27FC236}">
                <a16:creationId xmlns:a16="http://schemas.microsoft.com/office/drawing/2014/main" id="{5CB3BBD6-CE4D-4EDE-B392-1CCDB2235DD3}"/>
              </a:ext>
            </a:extLst>
          </p:cNvPr>
          <p:cNvSpPr>
            <a:spLocks noChangeArrowheads="1"/>
          </p:cNvSpPr>
          <p:nvPr/>
        </p:nvSpPr>
        <p:spPr bwMode="auto">
          <a:xfrm>
            <a:off x="6427611" y="3237089"/>
            <a:ext cx="2497800"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l-GR" altLang="en-US" sz="1778">
                <a:solidFill>
                  <a:schemeClr val="bg1"/>
                </a:solidFill>
                <a:latin typeface="Times New Roman" panose="02020603050405020304" pitchFamily="18" charset="0"/>
              </a:rPr>
              <a:t>Λεμφοσπινθηρογράφημα</a:t>
            </a:r>
          </a:p>
        </p:txBody>
      </p:sp>
      <p:pic>
        <p:nvPicPr>
          <p:cNvPr id="4107" name="Picture 262" descr="Blue node 2">
            <a:extLst>
              <a:ext uri="{FF2B5EF4-FFF2-40B4-BE49-F238E27FC236}">
                <a16:creationId xmlns:a16="http://schemas.microsoft.com/office/drawing/2014/main" id="{ABE142BD-9287-424B-946B-FDBFC4D68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612" y="3853745"/>
            <a:ext cx="2496255" cy="226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263">
            <a:extLst>
              <a:ext uri="{FF2B5EF4-FFF2-40B4-BE49-F238E27FC236}">
                <a16:creationId xmlns:a16="http://schemas.microsoft.com/office/drawing/2014/main" id="{4ABD78BC-861D-4233-8EAB-D985B7B9F89E}"/>
              </a:ext>
            </a:extLst>
          </p:cNvPr>
          <p:cNvSpPr>
            <a:spLocks noChangeArrowheads="1"/>
          </p:cNvSpPr>
          <p:nvPr/>
        </p:nvSpPr>
        <p:spPr bwMode="auto">
          <a:xfrm>
            <a:off x="6364112" y="6117167"/>
            <a:ext cx="2793457"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l-GR" altLang="en-US" sz="1778">
                <a:solidFill>
                  <a:schemeClr val="bg1"/>
                </a:solidFill>
                <a:latin typeface="Times New Roman" panose="02020603050405020304" pitchFamily="18" charset="0"/>
              </a:rPr>
              <a:t>Ανεύρεση χρωσμένου αδένα</a:t>
            </a:r>
          </a:p>
        </p:txBody>
      </p:sp>
      <p:sp>
        <p:nvSpPr>
          <p:cNvPr id="4109" name="Text Box 265">
            <a:extLst>
              <a:ext uri="{FF2B5EF4-FFF2-40B4-BE49-F238E27FC236}">
                <a16:creationId xmlns:a16="http://schemas.microsoft.com/office/drawing/2014/main" id="{8EC34C19-1ED8-4830-BB49-6DEAA9811D0C}"/>
              </a:ext>
            </a:extLst>
          </p:cNvPr>
          <p:cNvSpPr txBox="1">
            <a:spLocks noChangeArrowheads="1"/>
          </p:cNvSpPr>
          <p:nvPr/>
        </p:nvSpPr>
        <p:spPr bwMode="auto">
          <a:xfrm>
            <a:off x="2651478" y="1408289"/>
            <a:ext cx="2753077" cy="1405256"/>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l-GR" altLang="en-US" sz="2133" dirty="0">
                <a:latin typeface="Times New Roman" panose="02020603050405020304" pitchFamily="18" charset="0"/>
              </a:rPr>
              <a:t>Έγχυση ραδιενεργού </a:t>
            </a:r>
            <a:r>
              <a:rPr lang="el-GR" altLang="en-US" sz="2133" dirty="0" err="1">
                <a:latin typeface="Times New Roman" panose="02020603050405020304" pitchFamily="18" charset="0"/>
              </a:rPr>
              <a:t>τεχνήτιου</a:t>
            </a:r>
            <a:r>
              <a:rPr lang="el-GR" altLang="en-US" sz="2133" dirty="0">
                <a:latin typeface="Times New Roman" panose="02020603050405020304" pitchFamily="18" charset="0"/>
              </a:rPr>
              <a:t> και κυανής χρωστικής στη εστία του μελανώματος</a:t>
            </a:r>
          </a:p>
        </p:txBody>
      </p:sp>
      <p:sp>
        <p:nvSpPr>
          <p:cNvPr id="4110" name="Line 266">
            <a:extLst>
              <a:ext uri="{FF2B5EF4-FFF2-40B4-BE49-F238E27FC236}">
                <a16:creationId xmlns:a16="http://schemas.microsoft.com/office/drawing/2014/main" id="{699DD98B-6FD7-4419-B846-AE5123A49491}"/>
              </a:ext>
            </a:extLst>
          </p:cNvPr>
          <p:cNvSpPr>
            <a:spLocks noChangeShapeType="1"/>
          </p:cNvSpPr>
          <p:nvPr/>
        </p:nvSpPr>
        <p:spPr bwMode="auto">
          <a:xfrm>
            <a:off x="5531556" y="2084212"/>
            <a:ext cx="640644"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4111" name="Line 267">
            <a:extLst>
              <a:ext uri="{FF2B5EF4-FFF2-40B4-BE49-F238E27FC236}">
                <a16:creationId xmlns:a16="http://schemas.microsoft.com/office/drawing/2014/main" id="{6F7DD666-8B0C-4C15-A789-0AAC982A7FCB}"/>
              </a:ext>
            </a:extLst>
          </p:cNvPr>
          <p:cNvSpPr>
            <a:spLocks noChangeShapeType="1"/>
          </p:cNvSpPr>
          <p:nvPr/>
        </p:nvSpPr>
        <p:spPr bwMode="auto">
          <a:xfrm flipH="1">
            <a:off x="5596467" y="4900789"/>
            <a:ext cx="70414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pic>
        <p:nvPicPr>
          <p:cNvPr id="4112" name="Picture 268">
            <a:extLst>
              <a:ext uri="{FF2B5EF4-FFF2-40B4-BE49-F238E27FC236}">
                <a16:creationId xmlns:a16="http://schemas.microsoft.com/office/drawing/2014/main" id="{FA7C29A7-8F2F-4D69-A6FA-581EE352B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81" r="981" b="1648"/>
          <a:stretch>
            <a:fillRect/>
          </a:stretch>
        </p:blipFill>
        <p:spPr bwMode="auto">
          <a:xfrm>
            <a:off x="2524479" y="3812823"/>
            <a:ext cx="2880077" cy="231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13" name="Oval 269">
            <a:extLst>
              <a:ext uri="{FF2B5EF4-FFF2-40B4-BE49-F238E27FC236}">
                <a16:creationId xmlns:a16="http://schemas.microsoft.com/office/drawing/2014/main" id="{BDD6D248-F715-41C9-BB95-529C9DAE0A6E}"/>
              </a:ext>
            </a:extLst>
          </p:cNvPr>
          <p:cNvSpPr>
            <a:spLocks noChangeArrowheads="1"/>
          </p:cNvSpPr>
          <p:nvPr/>
        </p:nvSpPr>
        <p:spPr bwMode="auto">
          <a:xfrm>
            <a:off x="3547534" y="4516967"/>
            <a:ext cx="615244" cy="708378"/>
          </a:xfrm>
          <a:prstGeom prst="ellipse">
            <a:avLst/>
          </a:prstGeom>
          <a:noFill/>
          <a:ln w="349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sp>
        <p:nvSpPr>
          <p:cNvPr id="4114" name="Rectangle 270">
            <a:extLst>
              <a:ext uri="{FF2B5EF4-FFF2-40B4-BE49-F238E27FC236}">
                <a16:creationId xmlns:a16="http://schemas.microsoft.com/office/drawing/2014/main" id="{684C500E-E54B-4322-97C9-F232108DD234}"/>
              </a:ext>
            </a:extLst>
          </p:cNvPr>
          <p:cNvSpPr>
            <a:spLocks noChangeArrowheads="1"/>
          </p:cNvSpPr>
          <p:nvPr/>
        </p:nvSpPr>
        <p:spPr bwMode="auto">
          <a:xfrm>
            <a:off x="2459568" y="6084711"/>
            <a:ext cx="3110147"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l-GR" altLang="en-US" sz="1778">
                <a:solidFill>
                  <a:schemeClr val="bg1"/>
                </a:solidFill>
                <a:latin typeface="Times New Roman" panose="02020603050405020304" pitchFamily="18" charset="0"/>
              </a:rPr>
              <a:t>Ιστολογική εξέταση «φρουρού»</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14368"/>
                                        </p:tgtEl>
                                        <p:attrNameLst>
                                          <p:attrName>style.visibility</p:attrName>
                                        </p:attrNameLst>
                                      </p:cBhvr>
                                      <p:to>
                                        <p:strVal val="visible"/>
                                      </p:to>
                                    </p:set>
                                    <p:animEffect transition="in" filter="wipe(down)">
                                      <p:cBhvr>
                                        <p:cTn id="7" dur="500"/>
                                        <p:tgtEl>
                                          <p:spTgt spid="111436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4369"/>
                                        </p:tgtEl>
                                        <p:attrNameLst>
                                          <p:attrName>style.visibility</p:attrName>
                                        </p:attrNameLst>
                                      </p:cBhvr>
                                      <p:to>
                                        <p:strVal val="visible"/>
                                      </p:to>
                                    </p:set>
                                    <p:animEffect transition="in" filter="dissolve">
                                      <p:cBhvr>
                                        <p:cTn id="11" dur="500"/>
                                        <p:tgtEl>
                                          <p:spTgt spid="111436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14370"/>
                                        </p:tgtEl>
                                        <p:attrNameLst>
                                          <p:attrName>style.visibility</p:attrName>
                                        </p:attrNameLst>
                                      </p:cBhvr>
                                      <p:to>
                                        <p:strVal val="visible"/>
                                      </p:to>
                                    </p:set>
                                    <p:animEffect transition="in" filter="dissolve">
                                      <p:cBhvr>
                                        <p:cTn id="15" dur="500"/>
                                        <p:tgtEl>
                                          <p:spTgt spid="11143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14371"/>
                                        </p:tgtEl>
                                        <p:attrNameLst>
                                          <p:attrName>style.visibility</p:attrName>
                                        </p:attrNameLst>
                                      </p:cBhvr>
                                      <p:to>
                                        <p:strVal val="visible"/>
                                      </p:to>
                                    </p:set>
                                    <p:animEffect transition="in" filter="dissolve">
                                      <p:cBhvr>
                                        <p:cTn id="19" dur="500"/>
                                        <p:tgtEl>
                                          <p:spTgt spid="11143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09"/>
                                        </p:tgtEl>
                                        <p:attrNameLst>
                                          <p:attrName>style.visibility</p:attrName>
                                        </p:attrNameLst>
                                      </p:cBhvr>
                                      <p:to>
                                        <p:strVal val="visible"/>
                                      </p:to>
                                    </p:set>
                                    <p:animEffect transition="in" filter="fade">
                                      <p:cBhvr>
                                        <p:cTn id="24" dur="500"/>
                                        <p:tgtEl>
                                          <p:spTgt spid="410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14372"/>
                                        </p:tgtEl>
                                        <p:attrNameLst>
                                          <p:attrName>style.visibility</p:attrName>
                                        </p:attrNameLst>
                                      </p:cBhvr>
                                      <p:to>
                                        <p:strVal val="visible"/>
                                      </p:to>
                                    </p:set>
                                    <p:animEffect transition="in" filter="fade">
                                      <p:cBhvr>
                                        <p:cTn id="29" dur="500"/>
                                        <p:tgtEl>
                                          <p:spTgt spid="111437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07"/>
                                        </p:tgtEl>
                                        <p:attrNameLst>
                                          <p:attrName>style.visibility</p:attrName>
                                        </p:attrNameLst>
                                      </p:cBhvr>
                                      <p:to>
                                        <p:strVal val="visible"/>
                                      </p:to>
                                    </p:set>
                                    <p:animEffect transition="in" filter="fade">
                                      <p:cBhvr>
                                        <p:cTn id="34" dur="500"/>
                                        <p:tgtEl>
                                          <p:spTgt spid="410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113"/>
                                        </p:tgtEl>
                                        <p:attrNameLst>
                                          <p:attrName>style.visibility</p:attrName>
                                        </p:attrNameLst>
                                      </p:cBhvr>
                                      <p:to>
                                        <p:strVal val="visible"/>
                                      </p:to>
                                    </p:set>
                                    <p:animEffect transition="in" filter="fade">
                                      <p:cBhvr>
                                        <p:cTn id="39" dur="500"/>
                                        <p:tgtEl>
                                          <p:spTgt spid="4113"/>
                                        </p:tgtEl>
                                      </p:cBhvr>
                                    </p:animEffect>
                                  </p:childTnLst>
                                </p:cTn>
                              </p:par>
                              <p:par>
                                <p:cTn id="40" presetID="10" presetClass="entr" presetSubtype="0" fill="hold" nodeType="withEffect">
                                  <p:stCondLst>
                                    <p:cond delay="0"/>
                                  </p:stCondLst>
                                  <p:childTnLst>
                                    <p:set>
                                      <p:cBhvr>
                                        <p:cTn id="41" dur="1" fill="hold">
                                          <p:stCondLst>
                                            <p:cond delay="0"/>
                                          </p:stCondLst>
                                        </p:cTn>
                                        <p:tgtEl>
                                          <p:spTgt spid="4112"/>
                                        </p:tgtEl>
                                        <p:attrNameLst>
                                          <p:attrName>style.visibility</p:attrName>
                                        </p:attrNameLst>
                                      </p:cBhvr>
                                      <p:to>
                                        <p:strVal val="visible"/>
                                      </p:to>
                                    </p:set>
                                    <p:animEffect transition="in" filter="fade">
                                      <p:cBhvr>
                                        <p:cTn id="42"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369" grpId="0" animBg="1"/>
      <p:bldP spid="1114370" grpId="0" animBg="1"/>
      <p:bldP spid="1114371" grpId="0" animBg="1"/>
      <p:bldP spid="4109" grpId="0" animBg="1"/>
      <p:bldP spid="41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Group 2"/>
          <p:cNvGrpSpPr>
            <a:grpSpLocks/>
          </p:cNvGrpSpPr>
          <p:nvPr/>
        </p:nvGrpSpPr>
        <p:grpSpPr bwMode="auto">
          <a:xfrm>
            <a:off x="4603045" y="990600"/>
            <a:ext cx="1899356" cy="4944533"/>
            <a:chOff x="3360" y="288"/>
            <a:chExt cx="1002" cy="2873"/>
          </a:xfrm>
        </p:grpSpPr>
        <p:grpSp>
          <p:nvGrpSpPr>
            <p:cNvPr id="159519" name="Group 3"/>
            <p:cNvGrpSpPr>
              <a:grpSpLocks/>
            </p:cNvGrpSpPr>
            <p:nvPr/>
          </p:nvGrpSpPr>
          <p:grpSpPr bwMode="auto">
            <a:xfrm>
              <a:off x="3360" y="288"/>
              <a:ext cx="1002" cy="2873"/>
              <a:chOff x="198" y="631"/>
              <a:chExt cx="1224" cy="3148"/>
            </a:xfrm>
          </p:grpSpPr>
          <p:sp>
            <p:nvSpPr>
              <p:cNvPr id="159561" name="Freeform 4"/>
              <p:cNvSpPr>
                <a:spLocks/>
              </p:cNvSpPr>
              <p:nvPr/>
            </p:nvSpPr>
            <p:spPr bwMode="auto">
              <a:xfrm>
                <a:off x="200" y="2202"/>
                <a:ext cx="202" cy="253"/>
              </a:xfrm>
              <a:custGeom>
                <a:avLst/>
                <a:gdLst>
                  <a:gd name="T0" fmla="*/ 73 w 202"/>
                  <a:gd name="T1" fmla="*/ 5 h 253"/>
                  <a:gd name="T2" fmla="*/ 61 w 202"/>
                  <a:gd name="T3" fmla="*/ 10 h 253"/>
                  <a:gd name="T4" fmla="*/ 51 w 202"/>
                  <a:gd name="T5" fmla="*/ 15 h 253"/>
                  <a:gd name="T6" fmla="*/ 42 w 202"/>
                  <a:gd name="T7" fmla="*/ 22 h 253"/>
                  <a:gd name="T8" fmla="*/ 34 w 202"/>
                  <a:gd name="T9" fmla="*/ 32 h 253"/>
                  <a:gd name="T10" fmla="*/ 26 w 202"/>
                  <a:gd name="T11" fmla="*/ 48 h 253"/>
                  <a:gd name="T12" fmla="*/ 16 w 202"/>
                  <a:gd name="T13" fmla="*/ 70 h 253"/>
                  <a:gd name="T14" fmla="*/ 8 w 202"/>
                  <a:gd name="T15" fmla="*/ 92 h 253"/>
                  <a:gd name="T16" fmla="*/ 4 w 202"/>
                  <a:gd name="T17" fmla="*/ 121 h 253"/>
                  <a:gd name="T18" fmla="*/ 0 w 202"/>
                  <a:gd name="T19" fmla="*/ 154 h 253"/>
                  <a:gd name="T20" fmla="*/ 0 w 202"/>
                  <a:gd name="T21" fmla="*/ 170 h 253"/>
                  <a:gd name="T22" fmla="*/ 6 w 202"/>
                  <a:gd name="T23" fmla="*/ 175 h 253"/>
                  <a:gd name="T24" fmla="*/ 16 w 202"/>
                  <a:gd name="T25" fmla="*/ 174 h 253"/>
                  <a:gd name="T26" fmla="*/ 25 w 202"/>
                  <a:gd name="T27" fmla="*/ 167 h 253"/>
                  <a:gd name="T28" fmla="*/ 30 w 202"/>
                  <a:gd name="T29" fmla="*/ 158 h 253"/>
                  <a:gd name="T30" fmla="*/ 36 w 202"/>
                  <a:gd name="T31" fmla="*/ 140 h 253"/>
                  <a:gd name="T32" fmla="*/ 46 w 202"/>
                  <a:gd name="T33" fmla="*/ 125 h 253"/>
                  <a:gd name="T34" fmla="*/ 38 w 202"/>
                  <a:gd name="T35" fmla="*/ 142 h 253"/>
                  <a:gd name="T36" fmla="*/ 35 w 202"/>
                  <a:gd name="T37" fmla="*/ 163 h 253"/>
                  <a:gd name="T38" fmla="*/ 35 w 202"/>
                  <a:gd name="T39" fmla="*/ 187 h 253"/>
                  <a:gd name="T40" fmla="*/ 36 w 202"/>
                  <a:gd name="T41" fmla="*/ 208 h 253"/>
                  <a:gd name="T42" fmla="*/ 38 w 202"/>
                  <a:gd name="T43" fmla="*/ 229 h 253"/>
                  <a:gd name="T44" fmla="*/ 39 w 202"/>
                  <a:gd name="T45" fmla="*/ 239 h 253"/>
                  <a:gd name="T46" fmla="*/ 42 w 202"/>
                  <a:gd name="T47" fmla="*/ 241 h 253"/>
                  <a:gd name="T48" fmla="*/ 44 w 202"/>
                  <a:gd name="T49" fmla="*/ 243 h 253"/>
                  <a:gd name="T50" fmla="*/ 47 w 202"/>
                  <a:gd name="T51" fmla="*/ 243 h 253"/>
                  <a:gd name="T52" fmla="*/ 55 w 202"/>
                  <a:gd name="T53" fmla="*/ 243 h 253"/>
                  <a:gd name="T54" fmla="*/ 62 w 202"/>
                  <a:gd name="T55" fmla="*/ 243 h 253"/>
                  <a:gd name="T56" fmla="*/ 66 w 202"/>
                  <a:gd name="T57" fmla="*/ 250 h 253"/>
                  <a:gd name="T58" fmla="*/ 74 w 202"/>
                  <a:gd name="T59" fmla="*/ 253 h 253"/>
                  <a:gd name="T60" fmla="*/ 83 w 202"/>
                  <a:gd name="T61" fmla="*/ 251 h 253"/>
                  <a:gd name="T62" fmla="*/ 88 w 202"/>
                  <a:gd name="T63" fmla="*/ 247 h 253"/>
                  <a:gd name="T64" fmla="*/ 90 w 202"/>
                  <a:gd name="T65" fmla="*/ 247 h 253"/>
                  <a:gd name="T66" fmla="*/ 96 w 202"/>
                  <a:gd name="T67" fmla="*/ 250 h 253"/>
                  <a:gd name="T68" fmla="*/ 103 w 202"/>
                  <a:gd name="T69" fmla="*/ 250 h 253"/>
                  <a:gd name="T70" fmla="*/ 107 w 202"/>
                  <a:gd name="T71" fmla="*/ 248 h 253"/>
                  <a:gd name="T72" fmla="*/ 109 w 202"/>
                  <a:gd name="T73" fmla="*/ 247 h 253"/>
                  <a:gd name="T74" fmla="*/ 113 w 202"/>
                  <a:gd name="T75" fmla="*/ 243 h 253"/>
                  <a:gd name="T76" fmla="*/ 118 w 202"/>
                  <a:gd name="T77" fmla="*/ 245 h 253"/>
                  <a:gd name="T78" fmla="*/ 126 w 202"/>
                  <a:gd name="T79" fmla="*/ 245 h 253"/>
                  <a:gd name="T80" fmla="*/ 131 w 202"/>
                  <a:gd name="T81" fmla="*/ 245 h 253"/>
                  <a:gd name="T82" fmla="*/ 144 w 202"/>
                  <a:gd name="T83" fmla="*/ 232 h 253"/>
                  <a:gd name="T84" fmla="*/ 152 w 202"/>
                  <a:gd name="T85" fmla="*/ 214 h 253"/>
                  <a:gd name="T86" fmla="*/ 158 w 202"/>
                  <a:gd name="T87" fmla="*/ 184 h 253"/>
                  <a:gd name="T88" fmla="*/ 170 w 202"/>
                  <a:gd name="T89" fmla="*/ 138 h 253"/>
                  <a:gd name="T90" fmla="*/ 184 w 202"/>
                  <a:gd name="T91" fmla="*/ 95 h 253"/>
                  <a:gd name="T92" fmla="*/ 187 w 202"/>
                  <a:gd name="T93" fmla="*/ 59 h 253"/>
                  <a:gd name="T94" fmla="*/ 186 w 202"/>
                  <a:gd name="T95" fmla="*/ 37 h 253"/>
                  <a:gd name="T96" fmla="*/ 187 w 202"/>
                  <a:gd name="T97" fmla="*/ 26 h 253"/>
                  <a:gd name="T98" fmla="*/ 192 w 202"/>
                  <a:gd name="T99" fmla="*/ 20 h 253"/>
                  <a:gd name="T100" fmla="*/ 197 w 202"/>
                  <a:gd name="T101" fmla="*/ 8 h 253"/>
                  <a:gd name="T102" fmla="*/ 79 w 202"/>
                  <a:gd name="T103" fmla="*/ 0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2"/>
                  <a:gd name="T157" fmla="*/ 0 h 253"/>
                  <a:gd name="T158" fmla="*/ 202 w 202"/>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2" h="253">
                    <a:moveTo>
                      <a:pt x="79" y="0"/>
                    </a:moveTo>
                    <a:lnTo>
                      <a:pt x="77" y="2"/>
                    </a:lnTo>
                    <a:lnTo>
                      <a:pt x="73" y="5"/>
                    </a:lnTo>
                    <a:lnTo>
                      <a:pt x="70" y="6"/>
                    </a:lnTo>
                    <a:lnTo>
                      <a:pt x="65" y="8"/>
                    </a:lnTo>
                    <a:lnTo>
                      <a:pt x="61" y="10"/>
                    </a:lnTo>
                    <a:lnTo>
                      <a:pt x="57" y="11"/>
                    </a:lnTo>
                    <a:lnTo>
                      <a:pt x="54" y="13"/>
                    </a:lnTo>
                    <a:lnTo>
                      <a:pt x="51" y="15"/>
                    </a:lnTo>
                    <a:lnTo>
                      <a:pt x="48" y="17"/>
                    </a:lnTo>
                    <a:lnTo>
                      <a:pt x="45" y="20"/>
                    </a:lnTo>
                    <a:lnTo>
                      <a:pt x="42" y="22"/>
                    </a:lnTo>
                    <a:lnTo>
                      <a:pt x="39" y="25"/>
                    </a:lnTo>
                    <a:lnTo>
                      <a:pt x="36" y="28"/>
                    </a:lnTo>
                    <a:lnTo>
                      <a:pt x="34" y="32"/>
                    </a:lnTo>
                    <a:lnTo>
                      <a:pt x="32" y="35"/>
                    </a:lnTo>
                    <a:lnTo>
                      <a:pt x="30" y="39"/>
                    </a:lnTo>
                    <a:lnTo>
                      <a:pt x="26" y="48"/>
                    </a:lnTo>
                    <a:lnTo>
                      <a:pt x="22" y="55"/>
                    </a:lnTo>
                    <a:lnTo>
                      <a:pt x="19" y="64"/>
                    </a:lnTo>
                    <a:lnTo>
                      <a:pt x="16" y="70"/>
                    </a:lnTo>
                    <a:lnTo>
                      <a:pt x="12" y="77"/>
                    </a:lnTo>
                    <a:lnTo>
                      <a:pt x="10" y="84"/>
                    </a:lnTo>
                    <a:lnTo>
                      <a:pt x="8" y="92"/>
                    </a:lnTo>
                    <a:lnTo>
                      <a:pt x="7" y="102"/>
                    </a:lnTo>
                    <a:lnTo>
                      <a:pt x="7" y="110"/>
                    </a:lnTo>
                    <a:lnTo>
                      <a:pt x="4" y="121"/>
                    </a:lnTo>
                    <a:lnTo>
                      <a:pt x="3" y="132"/>
                    </a:lnTo>
                    <a:lnTo>
                      <a:pt x="1" y="143"/>
                    </a:lnTo>
                    <a:lnTo>
                      <a:pt x="0" y="154"/>
                    </a:lnTo>
                    <a:lnTo>
                      <a:pt x="0" y="163"/>
                    </a:lnTo>
                    <a:lnTo>
                      <a:pt x="0" y="166"/>
                    </a:lnTo>
                    <a:lnTo>
                      <a:pt x="0" y="170"/>
                    </a:lnTo>
                    <a:lnTo>
                      <a:pt x="1" y="172"/>
                    </a:lnTo>
                    <a:lnTo>
                      <a:pt x="2" y="174"/>
                    </a:lnTo>
                    <a:lnTo>
                      <a:pt x="6" y="175"/>
                    </a:lnTo>
                    <a:lnTo>
                      <a:pt x="10" y="176"/>
                    </a:lnTo>
                    <a:lnTo>
                      <a:pt x="13" y="175"/>
                    </a:lnTo>
                    <a:lnTo>
                      <a:pt x="16" y="174"/>
                    </a:lnTo>
                    <a:lnTo>
                      <a:pt x="19" y="173"/>
                    </a:lnTo>
                    <a:lnTo>
                      <a:pt x="21" y="170"/>
                    </a:lnTo>
                    <a:lnTo>
                      <a:pt x="25" y="167"/>
                    </a:lnTo>
                    <a:lnTo>
                      <a:pt x="27" y="164"/>
                    </a:lnTo>
                    <a:lnTo>
                      <a:pt x="28" y="162"/>
                    </a:lnTo>
                    <a:lnTo>
                      <a:pt x="30" y="158"/>
                    </a:lnTo>
                    <a:lnTo>
                      <a:pt x="32" y="153"/>
                    </a:lnTo>
                    <a:lnTo>
                      <a:pt x="34" y="146"/>
                    </a:lnTo>
                    <a:lnTo>
                      <a:pt x="36" y="140"/>
                    </a:lnTo>
                    <a:lnTo>
                      <a:pt x="39" y="134"/>
                    </a:lnTo>
                    <a:lnTo>
                      <a:pt x="42" y="129"/>
                    </a:lnTo>
                    <a:lnTo>
                      <a:pt x="46" y="125"/>
                    </a:lnTo>
                    <a:lnTo>
                      <a:pt x="43" y="130"/>
                    </a:lnTo>
                    <a:lnTo>
                      <a:pt x="39" y="136"/>
                    </a:lnTo>
                    <a:lnTo>
                      <a:pt x="38" y="142"/>
                    </a:lnTo>
                    <a:lnTo>
                      <a:pt x="36" y="149"/>
                    </a:lnTo>
                    <a:lnTo>
                      <a:pt x="35" y="156"/>
                    </a:lnTo>
                    <a:lnTo>
                      <a:pt x="35" y="163"/>
                    </a:lnTo>
                    <a:lnTo>
                      <a:pt x="35" y="172"/>
                    </a:lnTo>
                    <a:lnTo>
                      <a:pt x="35" y="181"/>
                    </a:lnTo>
                    <a:lnTo>
                      <a:pt x="35" y="187"/>
                    </a:lnTo>
                    <a:lnTo>
                      <a:pt x="35" y="194"/>
                    </a:lnTo>
                    <a:lnTo>
                      <a:pt x="36" y="201"/>
                    </a:lnTo>
                    <a:lnTo>
                      <a:pt x="36" y="208"/>
                    </a:lnTo>
                    <a:lnTo>
                      <a:pt x="36" y="215"/>
                    </a:lnTo>
                    <a:lnTo>
                      <a:pt x="37" y="222"/>
                    </a:lnTo>
                    <a:lnTo>
                      <a:pt x="38" y="229"/>
                    </a:lnTo>
                    <a:lnTo>
                      <a:pt x="38" y="236"/>
                    </a:lnTo>
                    <a:lnTo>
                      <a:pt x="39" y="238"/>
                    </a:lnTo>
                    <a:lnTo>
                      <a:pt x="39" y="239"/>
                    </a:lnTo>
                    <a:lnTo>
                      <a:pt x="41" y="240"/>
                    </a:lnTo>
                    <a:lnTo>
                      <a:pt x="42" y="241"/>
                    </a:lnTo>
                    <a:lnTo>
                      <a:pt x="42" y="242"/>
                    </a:lnTo>
                    <a:lnTo>
                      <a:pt x="43" y="242"/>
                    </a:lnTo>
                    <a:lnTo>
                      <a:pt x="44" y="243"/>
                    </a:lnTo>
                    <a:lnTo>
                      <a:pt x="46" y="243"/>
                    </a:lnTo>
                    <a:lnTo>
                      <a:pt x="47" y="243"/>
                    </a:lnTo>
                    <a:lnTo>
                      <a:pt x="50" y="244"/>
                    </a:lnTo>
                    <a:lnTo>
                      <a:pt x="53" y="243"/>
                    </a:lnTo>
                    <a:lnTo>
                      <a:pt x="55" y="243"/>
                    </a:lnTo>
                    <a:lnTo>
                      <a:pt x="59" y="242"/>
                    </a:lnTo>
                    <a:lnTo>
                      <a:pt x="62" y="241"/>
                    </a:lnTo>
                    <a:lnTo>
                      <a:pt x="62" y="243"/>
                    </a:lnTo>
                    <a:lnTo>
                      <a:pt x="63" y="245"/>
                    </a:lnTo>
                    <a:lnTo>
                      <a:pt x="64" y="248"/>
                    </a:lnTo>
                    <a:lnTo>
                      <a:pt x="66" y="250"/>
                    </a:lnTo>
                    <a:lnTo>
                      <a:pt x="69" y="252"/>
                    </a:lnTo>
                    <a:lnTo>
                      <a:pt x="71" y="253"/>
                    </a:lnTo>
                    <a:lnTo>
                      <a:pt x="74" y="253"/>
                    </a:lnTo>
                    <a:lnTo>
                      <a:pt x="79" y="253"/>
                    </a:lnTo>
                    <a:lnTo>
                      <a:pt x="81" y="252"/>
                    </a:lnTo>
                    <a:lnTo>
                      <a:pt x="83" y="251"/>
                    </a:lnTo>
                    <a:lnTo>
                      <a:pt x="86" y="249"/>
                    </a:lnTo>
                    <a:lnTo>
                      <a:pt x="87" y="248"/>
                    </a:lnTo>
                    <a:lnTo>
                      <a:pt x="88" y="247"/>
                    </a:lnTo>
                    <a:lnTo>
                      <a:pt x="88" y="246"/>
                    </a:lnTo>
                    <a:lnTo>
                      <a:pt x="89" y="246"/>
                    </a:lnTo>
                    <a:lnTo>
                      <a:pt x="90" y="247"/>
                    </a:lnTo>
                    <a:lnTo>
                      <a:pt x="91" y="248"/>
                    </a:lnTo>
                    <a:lnTo>
                      <a:pt x="94" y="250"/>
                    </a:lnTo>
                    <a:lnTo>
                      <a:pt x="96" y="250"/>
                    </a:lnTo>
                    <a:lnTo>
                      <a:pt x="98" y="250"/>
                    </a:lnTo>
                    <a:lnTo>
                      <a:pt x="100" y="250"/>
                    </a:lnTo>
                    <a:lnTo>
                      <a:pt x="103" y="250"/>
                    </a:lnTo>
                    <a:lnTo>
                      <a:pt x="105" y="250"/>
                    </a:lnTo>
                    <a:lnTo>
                      <a:pt x="107" y="249"/>
                    </a:lnTo>
                    <a:lnTo>
                      <a:pt x="107" y="248"/>
                    </a:lnTo>
                    <a:lnTo>
                      <a:pt x="108" y="248"/>
                    </a:lnTo>
                    <a:lnTo>
                      <a:pt x="108" y="247"/>
                    </a:lnTo>
                    <a:lnTo>
                      <a:pt x="109" y="247"/>
                    </a:lnTo>
                    <a:lnTo>
                      <a:pt x="111" y="246"/>
                    </a:lnTo>
                    <a:lnTo>
                      <a:pt x="112" y="245"/>
                    </a:lnTo>
                    <a:lnTo>
                      <a:pt x="113" y="243"/>
                    </a:lnTo>
                    <a:lnTo>
                      <a:pt x="115" y="242"/>
                    </a:lnTo>
                    <a:lnTo>
                      <a:pt x="116" y="244"/>
                    </a:lnTo>
                    <a:lnTo>
                      <a:pt x="118" y="245"/>
                    </a:lnTo>
                    <a:lnTo>
                      <a:pt x="121" y="245"/>
                    </a:lnTo>
                    <a:lnTo>
                      <a:pt x="123" y="245"/>
                    </a:lnTo>
                    <a:lnTo>
                      <a:pt x="126" y="245"/>
                    </a:lnTo>
                    <a:lnTo>
                      <a:pt x="129" y="245"/>
                    </a:lnTo>
                    <a:lnTo>
                      <a:pt x="130" y="245"/>
                    </a:lnTo>
                    <a:lnTo>
                      <a:pt x="131" y="245"/>
                    </a:lnTo>
                    <a:lnTo>
                      <a:pt x="136" y="241"/>
                    </a:lnTo>
                    <a:lnTo>
                      <a:pt x="141" y="237"/>
                    </a:lnTo>
                    <a:lnTo>
                      <a:pt x="144" y="232"/>
                    </a:lnTo>
                    <a:lnTo>
                      <a:pt x="148" y="227"/>
                    </a:lnTo>
                    <a:lnTo>
                      <a:pt x="150" y="220"/>
                    </a:lnTo>
                    <a:lnTo>
                      <a:pt x="152" y="214"/>
                    </a:lnTo>
                    <a:lnTo>
                      <a:pt x="153" y="208"/>
                    </a:lnTo>
                    <a:lnTo>
                      <a:pt x="155" y="202"/>
                    </a:lnTo>
                    <a:lnTo>
                      <a:pt x="158" y="184"/>
                    </a:lnTo>
                    <a:lnTo>
                      <a:pt x="161" y="166"/>
                    </a:lnTo>
                    <a:lnTo>
                      <a:pt x="166" y="152"/>
                    </a:lnTo>
                    <a:lnTo>
                      <a:pt x="170" y="138"/>
                    </a:lnTo>
                    <a:lnTo>
                      <a:pt x="175" y="125"/>
                    </a:lnTo>
                    <a:lnTo>
                      <a:pt x="179" y="110"/>
                    </a:lnTo>
                    <a:lnTo>
                      <a:pt x="184" y="95"/>
                    </a:lnTo>
                    <a:lnTo>
                      <a:pt x="187" y="77"/>
                    </a:lnTo>
                    <a:lnTo>
                      <a:pt x="188" y="68"/>
                    </a:lnTo>
                    <a:lnTo>
                      <a:pt x="187" y="59"/>
                    </a:lnTo>
                    <a:lnTo>
                      <a:pt x="187" y="50"/>
                    </a:lnTo>
                    <a:lnTo>
                      <a:pt x="186" y="43"/>
                    </a:lnTo>
                    <a:lnTo>
                      <a:pt x="186" y="37"/>
                    </a:lnTo>
                    <a:lnTo>
                      <a:pt x="185" y="32"/>
                    </a:lnTo>
                    <a:lnTo>
                      <a:pt x="186" y="29"/>
                    </a:lnTo>
                    <a:lnTo>
                      <a:pt x="187" y="26"/>
                    </a:lnTo>
                    <a:lnTo>
                      <a:pt x="188" y="25"/>
                    </a:lnTo>
                    <a:lnTo>
                      <a:pt x="190" y="22"/>
                    </a:lnTo>
                    <a:lnTo>
                      <a:pt x="192" y="20"/>
                    </a:lnTo>
                    <a:lnTo>
                      <a:pt x="194" y="16"/>
                    </a:lnTo>
                    <a:lnTo>
                      <a:pt x="195" y="12"/>
                    </a:lnTo>
                    <a:lnTo>
                      <a:pt x="197" y="8"/>
                    </a:lnTo>
                    <a:lnTo>
                      <a:pt x="200" y="4"/>
                    </a:lnTo>
                    <a:lnTo>
                      <a:pt x="202" y="0"/>
                    </a:lnTo>
                    <a:lnTo>
                      <a:pt x="7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2" name="Freeform 5"/>
              <p:cNvSpPr>
                <a:spLocks/>
              </p:cNvSpPr>
              <p:nvPr/>
            </p:nvSpPr>
            <p:spPr bwMode="auto">
              <a:xfrm>
                <a:off x="499" y="2202"/>
                <a:ext cx="615" cy="1575"/>
              </a:xfrm>
              <a:custGeom>
                <a:avLst/>
                <a:gdLst>
                  <a:gd name="T0" fmla="*/ 8 w 615"/>
                  <a:gd name="T1" fmla="*/ 49 h 1575"/>
                  <a:gd name="T2" fmla="*/ 2 w 615"/>
                  <a:gd name="T3" fmla="*/ 193 h 1575"/>
                  <a:gd name="T4" fmla="*/ 42 w 615"/>
                  <a:gd name="T5" fmla="*/ 581 h 1575"/>
                  <a:gd name="T6" fmla="*/ 91 w 615"/>
                  <a:gd name="T7" fmla="*/ 737 h 1575"/>
                  <a:gd name="T8" fmla="*/ 93 w 615"/>
                  <a:gd name="T9" fmla="*/ 782 h 1575"/>
                  <a:gd name="T10" fmla="*/ 93 w 615"/>
                  <a:gd name="T11" fmla="*/ 940 h 1575"/>
                  <a:gd name="T12" fmla="*/ 132 w 615"/>
                  <a:gd name="T13" fmla="*/ 1209 h 1575"/>
                  <a:gd name="T14" fmla="*/ 164 w 615"/>
                  <a:gd name="T15" fmla="*/ 1367 h 1575"/>
                  <a:gd name="T16" fmla="*/ 158 w 615"/>
                  <a:gd name="T17" fmla="*/ 1423 h 1575"/>
                  <a:gd name="T18" fmla="*/ 137 w 615"/>
                  <a:gd name="T19" fmla="*/ 1478 h 1575"/>
                  <a:gd name="T20" fmla="*/ 111 w 615"/>
                  <a:gd name="T21" fmla="*/ 1530 h 1575"/>
                  <a:gd name="T22" fmla="*/ 130 w 615"/>
                  <a:gd name="T23" fmla="*/ 1538 h 1575"/>
                  <a:gd name="T24" fmla="*/ 143 w 615"/>
                  <a:gd name="T25" fmla="*/ 1547 h 1575"/>
                  <a:gd name="T26" fmla="*/ 168 w 615"/>
                  <a:gd name="T27" fmla="*/ 1555 h 1575"/>
                  <a:gd name="T28" fmla="*/ 196 w 615"/>
                  <a:gd name="T29" fmla="*/ 1560 h 1575"/>
                  <a:gd name="T30" fmla="*/ 220 w 615"/>
                  <a:gd name="T31" fmla="*/ 1564 h 1575"/>
                  <a:gd name="T32" fmla="*/ 229 w 615"/>
                  <a:gd name="T33" fmla="*/ 1572 h 1575"/>
                  <a:gd name="T34" fmla="*/ 278 w 615"/>
                  <a:gd name="T35" fmla="*/ 1560 h 1575"/>
                  <a:gd name="T36" fmla="*/ 271 w 615"/>
                  <a:gd name="T37" fmla="*/ 1492 h 1575"/>
                  <a:gd name="T38" fmla="*/ 261 w 615"/>
                  <a:gd name="T39" fmla="*/ 1418 h 1575"/>
                  <a:gd name="T40" fmla="*/ 259 w 615"/>
                  <a:gd name="T41" fmla="*/ 1343 h 1575"/>
                  <a:gd name="T42" fmla="*/ 270 w 615"/>
                  <a:gd name="T43" fmla="*/ 1144 h 1575"/>
                  <a:gd name="T44" fmla="*/ 278 w 615"/>
                  <a:gd name="T45" fmla="*/ 864 h 1575"/>
                  <a:gd name="T46" fmla="*/ 264 w 615"/>
                  <a:gd name="T47" fmla="*/ 788 h 1575"/>
                  <a:gd name="T48" fmla="*/ 256 w 615"/>
                  <a:gd name="T49" fmla="*/ 762 h 1575"/>
                  <a:gd name="T50" fmla="*/ 268 w 615"/>
                  <a:gd name="T51" fmla="*/ 703 h 1575"/>
                  <a:gd name="T52" fmla="*/ 280 w 615"/>
                  <a:gd name="T53" fmla="*/ 491 h 1575"/>
                  <a:gd name="T54" fmla="*/ 296 w 615"/>
                  <a:gd name="T55" fmla="*/ 215 h 1575"/>
                  <a:gd name="T56" fmla="*/ 312 w 615"/>
                  <a:gd name="T57" fmla="*/ 196 h 1575"/>
                  <a:gd name="T58" fmla="*/ 318 w 615"/>
                  <a:gd name="T59" fmla="*/ 233 h 1575"/>
                  <a:gd name="T60" fmla="*/ 349 w 615"/>
                  <a:gd name="T61" fmla="*/ 582 h 1575"/>
                  <a:gd name="T62" fmla="*/ 352 w 615"/>
                  <a:gd name="T63" fmla="*/ 735 h 1575"/>
                  <a:gd name="T64" fmla="*/ 360 w 615"/>
                  <a:gd name="T65" fmla="*/ 760 h 1575"/>
                  <a:gd name="T66" fmla="*/ 343 w 615"/>
                  <a:gd name="T67" fmla="*/ 809 h 1575"/>
                  <a:gd name="T68" fmla="*/ 340 w 615"/>
                  <a:gd name="T69" fmla="*/ 960 h 1575"/>
                  <a:gd name="T70" fmla="*/ 365 w 615"/>
                  <a:gd name="T71" fmla="*/ 1214 h 1575"/>
                  <a:gd name="T72" fmla="*/ 362 w 615"/>
                  <a:gd name="T73" fmla="*/ 1351 h 1575"/>
                  <a:gd name="T74" fmla="*/ 363 w 615"/>
                  <a:gd name="T75" fmla="*/ 1437 h 1575"/>
                  <a:gd name="T76" fmla="*/ 342 w 615"/>
                  <a:gd name="T77" fmla="*/ 1530 h 1575"/>
                  <a:gd name="T78" fmla="*/ 349 w 615"/>
                  <a:gd name="T79" fmla="*/ 1566 h 1575"/>
                  <a:gd name="T80" fmla="*/ 397 w 615"/>
                  <a:gd name="T81" fmla="*/ 1564 h 1575"/>
                  <a:gd name="T82" fmla="*/ 404 w 615"/>
                  <a:gd name="T83" fmla="*/ 1563 h 1575"/>
                  <a:gd name="T84" fmla="*/ 433 w 615"/>
                  <a:gd name="T85" fmla="*/ 1558 h 1575"/>
                  <a:gd name="T86" fmla="*/ 463 w 615"/>
                  <a:gd name="T87" fmla="*/ 1547 h 1575"/>
                  <a:gd name="T88" fmla="*/ 482 w 615"/>
                  <a:gd name="T89" fmla="*/ 1544 h 1575"/>
                  <a:gd name="T90" fmla="*/ 498 w 615"/>
                  <a:gd name="T91" fmla="*/ 1537 h 1575"/>
                  <a:gd name="T92" fmla="*/ 506 w 615"/>
                  <a:gd name="T93" fmla="*/ 1514 h 1575"/>
                  <a:gd name="T94" fmla="*/ 481 w 615"/>
                  <a:gd name="T95" fmla="*/ 1451 h 1575"/>
                  <a:gd name="T96" fmla="*/ 475 w 615"/>
                  <a:gd name="T97" fmla="*/ 1415 h 1575"/>
                  <a:gd name="T98" fmla="*/ 463 w 615"/>
                  <a:gd name="T99" fmla="*/ 1355 h 1575"/>
                  <a:gd name="T100" fmla="*/ 506 w 615"/>
                  <a:gd name="T101" fmla="*/ 1168 h 1575"/>
                  <a:gd name="T102" fmla="*/ 531 w 615"/>
                  <a:gd name="T103" fmla="*/ 883 h 1575"/>
                  <a:gd name="T104" fmla="*/ 518 w 615"/>
                  <a:gd name="T105" fmla="*/ 765 h 1575"/>
                  <a:gd name="T106" fmla="*/ 540 w 615"/>
                  <a:gd name="T107" fmla="*/ 694 h 1575"/>
                  <a:gd name="T108" fmla="*/ 590 w 615"/>
                  <a:gd name="T109" fmla="*/ 487 h 1575"/>
                  <a:gd name="T110" fmla="*/ 615 w 615"/>
                  <a:gd name="T111" fmla="*/ 123 h 1575"/>
                  <a:gd name="T112" fmla="*/ 604 w 615"/>
                  <a:gd name="T113" fmla="*/ 32 h 15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1575"/>
                  <a:gd name="T173" fmla="*/ 615 w 615"/>
                  <a:gd name="T174" fmla="*/ 1575 h 15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1575">
                    <a:moveTo>
                      <a:pt x="18" y="0"/>
                    </a:moveTo>
                    <a:lnTo>
                      <a:pt x="17" y="7"/>
                    </a:lnTo>
                    <a:lnTo>
                      <a:pt x="15" y="14"/>
                    </a:lnTo>
                    <a:lnTo>
                      <a:pt x="14" y="21"/>
                    </a:lnTo>
                    <a:lnTo>
                      <a:pt x="12" y="27"/>
                    </a:lnTo>
                    <a:lnTo>
                      <a:pt x="11" y="33"/>
                    </a:lnTo>
                    <a:lnTo>
                      <a:pt x="10" y="39"/>
                    </a:lnTo>
                    <a:lnTo>
                      <a:pt x="9" y="44"/>
                    </a:lnTo>
                    <a:lnTo>
                      <a:pt x="8" y="49"/>
                    </a:lnTo>
                    <a:lnTo>
                      <a:pt x="5" y="66"/>
                    </a:lnTo>
                    <a:lnTo>
                      <a:pt x="2" y="80"/>
                    </a:lnTo>
                    <a:lnTo>
                      <a:pt x="1" y="92"/>
                    </a:lnTo>
                    <a:lnTo>
                      <a:pt x="0" y="103"/>
                    </a:lnTo>
                    <a:lnTo>
                      <a:pt x="0" y="115"/>
                    </a:lnTo>
                    <a:lnTo>
                      <a:pt x="0" y="124"/>
                    </a:lnTo>
                    <a:lnTo>
                      <a:pt x="1" y="133"/>
                    </a:lnTo>
                    <a:lnTo>
                      <a:pt x="1" y="142"/>
                    </a:lnTo>
                    <a:lnTo>
                      <a:pt x="2" y="193"/>
                    </a:lnTo>
                    <a:lnTo>
                      <a:pt x="3" y="253"/>
                    </a:lnTo>
                    <a:lnTo>
                      <a:pt x="8" y="319"/>
                    </a:lnTo>
                    <a:lnTo>
                      <a:pt x="14" y="387"/>
                    </a:lnTo>
                    <a:lnTo>
                      <a:pt x="17" y="422"/>
                    </a:lnTo>
                    <a:lnTo>
                      <a:pt x="20" y="456"/>
                    </a:lnTo>
                    <a:lnTo>
                      <a:pt x="25" y="489"/>
                    </a:lnTo>
                    <a:lnTo>
                      <a:pt x="31" y="521"/>
                    </a:lnTo>
                    <a:lnTo>
                      <a:pt x="36" y="551"/>
                    </a:lnTo>
                    <a:lnTo>
                      <a:pt x="42" y="581"/>
                    </a:lnTo>
                    <a:lnTo>
                      <a:pt x="49" y="607"/>
                    </a:lnTo>
                    <a:lnTo>
                      <a:pt x="55" y="631"/>
                    </a:lnTo>
                    <a:lnTo>
                      <a:pt x="60" y="646"/>
                    </a:lnTo>
                    <a:lnTo>
                      <a:pt x="65" y="662"/>
                    </a:lnTo>
                    <a:lnTo>
                      <a:pt x="71" y="679"/>
                    </a:lnTo>
                    <a:lnTo>
                      <a:pt x="76" y="696"/>
                    </a:lnTo>
                    <a:lnTo>
                      <a:pt x="81" y="711"/>
                    </a:lnTo>
                    <a:lnTo>
                      <a:pt x="87" y="725"/>
                    </a:lnTo>
                    <a:lnTo>
                      <a:pt x="91" y="737"/>
                    </a:lnTo>
                    <a:lnTo>
                      <a:pt x="97" y="745"/>
                    </a:lnTo>
                    <a:lnTo>
                      <a:pt x="99" y="749"/>
                    </a:lnTo>
                    <a:lnTo>
                      <a:pt x="100" y="753"/>
                    </a:lnTo>
                    <a:lnTo>
                      <a:pt x="99" y="757"/>
                    </a:lnTo>
                    <a:lnTo>
                      <a:pt x="98" y="761"/>
                    </a:lnTo>
                    <a:lnTo>
                      <a:pt x="97" y="766"/>
                    </a:lnTo>
                    <a:lnTo>
                      <a:pt x="96" y="771"/>
                    </a:lnTo>
                    <a:lnTo>
                      <a:pt x="94" y="776"/>
                    </a:lnTo>
                    <a:lnTo>
                      <a:pt x="93" y="782"/>
                    </a:lnTo>
                    <a:lnTo>
                      <a:pt x="89" y="804"/>
                    </a:lnTo>
                    <a:lnTo>
                      <a:pt x="87" y="823"/>
                    </a:lnTo>
                    <a:lnTo>
                      <a:pt x="86" y="841"/>
                    </a:lnTo>
                    <a:lnTo>
                      <a:pt x="85" y="856"/>
                    </a:lnTo>
                    <a:lnTo>
                      <a:pt x="85" y="870"/>
                    </a:lnTo>
                    <a:lnTo>
                      <a:pt x="85" y="884"/>
                    </a:lnTo>
                    <a:lnTo>
                      <a:pt x="86" y="898"/>
                    </a:lnTo>
                    <a:lnTo>
                      <a:pt x="88" y="911"/>
                    </a:lnTo>
                    <a:lnTo>
                      <a:pt x="93" y="940"/>
                    </a:lnTo>
                    <a:lnTo>
                      <a:pt x="96" y="973"/>
                    </a:lnTo>
                    <a:lnTo>
                      <a:pt x="99" y="1006"/>
                    </a:lnTo>
                    <a:lnTo>
                      <a:pt x="103" y="1039"/>
                    </a:lnTo>
                    <a:lnTo>
                      <a:pt x="107" y="1072"/>
                    </a:lnTo>
                    <a:lnTo>
                      <a:pt x="112" y="1105"/>
                    </a:lnTo>
                    <a:lnTo>
                      <a:pt x="117" y="1137"/>
                    </a:lnTo>
                    <a:lnTo>
                      <a:pt x="123" y="1168"/>
                    </a:lnTo>
                    <a:lnTo>
                      <a:pt x="128" y="1188"/>
                    </a:lnTo>
                    <a:lnTo>
                      <a:pt x="132" y="1209"/>
                    </a:lnTo>
                    <a:lnTo>
                      <a:pt x="138" y="1232"/>
                    </a:lnTo>
                    <a:lnTo>
                      <a:pt x="143" y="1255"/>
                    </a:lnTo>
                    <a:lnTo>
                      <a:pt x="149" y="1278"/>
                    </a:lnTo>
                    <a:lnTo>
                      <a:pt x="155" y="1300"/>
                    </a:lnTo>
                    <a:lnTo>
                      <a:pt x="160" y="1321"/>
                    </a:lnTo>
                    <a:lnTo>
                      <a:pt x="165" y="1342"/>
                    </a:lnTo>
                    <a:lnTo>
                      <a:pt x="166" y="1350"/>
                    </a:lnTo>
                    <a:lnTo>
                      <a:pt x="166" y="1358"/>
                    </a:lnTo>
                    <a:lnTo>
                      <a:pt x="164" y="1367"/>
                    </a:lnTo>
                    <a:lnTo>
                      <a:pt x="161" y="1376"/>
                    </a:lnTo>
                    <a:lnTo>
                      <a:pt x="159" y="1385"/>
                    </a:lnTo>
                    <a:lnTo>
                      <a:pt x="157" y="1395"/>
                    </a:lnTo>
                    <a:lnTo>
                      <a:pt x="156" y="1402"/>
                    </a:lnTo>
                    <a:lnTo>
                      <a:pt x="156" y="1409"/>
                    </a:lnTo>
                    <a:lnTo>
                      <a:pt x="157" y="1414"/>
                    </a:lnTo>
                    <a:lnTo>
                      <a:pt x="157" y="1417"/>
                    </a:lnTo>
                    <a:lnTo>
                      <a:pt x="158" y="1420"/>
                    </a:lnTo>
                    <a:lnTo>
                      <a:pt x="158" y="1423"/>
                    </a:lnTo>
                    <a:lnTo>
                      <a:pt x="158" y="1425"/>
                    </a:lnTo>
                    <a:lnTo>
                      <a:pt x="159" y="1428"/>
                    </a:lnTo>
                    <a:lnTo>
                      <a:pt x="160" y="1431"/>
                    </a:lnTo>
                    <a:lnTo>
                      <a:pt x="163" y="1436"/>
                    </a:lnTo>
                    <a:lnTo>
                      <a:pt x="156" y="1448"/>
                    </a:lnTo>
                    <a:lnTo>
                      <a:pt x="150" y="1457"/>
                    </a:lnTo>
                    <a:lnTo>
                      <a:pt x="146" y="1465"/>
                    </a:lnTo>
                    <a:lnTo>
                      <a:pt x="141" y="1472"/>
                    </a:lnTo>
                    <a:lnTo>
                      <a:pt x="137" y="1478"/>
                    </a:lnTo>
                    <a:lnTo>
                      <a:pt x="132" y="1485"/>
                    </a:lnTo>
                    <a:lnTo>
                      <a:pt x="128" y="1492"/>
                    </a:lnTo>
                    <a:lnTo>
                      <a:pt x="122" y="1501"/>
                    </a:lnTo>
                    <a:lnTo>
                      <a:pt x="120" y="1506"/>
                    </a:lnTo>
                    <a:lnTo>
                      <a:pt x="116" y="1510"/>
                    </a:lnTo>
                    <a:lnTo>
                      <a:pt x="114" y="1515"/>
                    </a:lnTo>
                    <a:lnTo>
                      <a:pt x="113" y="1521"/>
                    </a:lnTo>
                    <a:lnTo>
                      <a:pt x="112" y="1525"/>
                    </a:lnTo>
                    <a:lnTo>
                      <a:pt x="111" y="1530"/>
                    </a:lnTo>
                    <a:lnTo>
                      <a:pt x="112" y="1534"/>
                    </a:lnTo>
                    <a:lnTo>
                      <a:pt x="113" y="1537"/>
                    </a:lnTo>
                    <a:lnTo>
                      <a:pt x="115" y="1538"/>
                    </a:lnTo>
                    <a:lnTo>
                      <a:pt x="117" y="1538"/>
                    </a:lnTo>
                    <a:lnTo>
                      <a:pt x="120" y="1538"/>
                    </a:lnTo>
                    <a:lnTo>
                      <a:pt x="123" y="1538"/>
                    </a:lnTo>
                    <a:lnTo>
                      <a:pt x="125" y="1538"/>
                    </a:lnTo>
                    <a:lnTo>
                      <a:pt x="128" y="1538"/>
                    </a:lnTo>
                    <a:lnTo>
                      <a:pt x="130" y="1538"/>
                    </a:lnTo>
                    <a:lnTo>
                      <a:pt x="131" y="1539"/>
                    </a:lnTo>
                    <a:lnTo>
                      <a:pt x="132" y="1541"/>
                    </a:lnTo>
                    <a:lnTo>
                      <a:pt x="133" y="1542"/>
                    </a:lnTo>
                    <a:lnTo>
                      <a:pt x="135" y="1544"/>
                    </a:lnTo>
                    <a:lnTo>
                      <a:pt x="137" y="1545"/>
                    </a:lnTo>
                    <a:lnTo>
                      <a:pt x="139" y="1545"/>
                    </a:lnTo>
                    <a:lnTo>
                      <a:pt x="140" y="1546"/>
                    </a:lnTo>
                    <a:lnTo>
                      <a:pt x="142" y="1546"/>
                    </a:lnTo>
                    <a:lnTo>
                      <a:pt x="143" y="1547"/>
                    </a:lnTo>
                    <a:lnTo>
                      <a:pt x="148" y="1547"/>
                    </a:lnTo>
                    <a:lnTo>
                      <a:pt x="151" y="1547"/>
                    </a:lnTo>
                    <a:lnTo>
                      <a:pt x="154" y="1547"/>
                    </a:lnTo>
                    <a:lnTo>
                      <a:pt x="155" y="1547"/>
                    </a:lnTo>
                    <a:lnTo>
                      <a:pt x="157" y="1547"/>
                    </a:lnTo>
                    <a:lnTo>
                      <a:pt x="158" y="1548"/>
                    </a:lnTo>
                    <a:lnTo>
                      <a:pt x="160" y="1549"/>
                    </a:lnTo>
                    <a:lnTo>
                      <a:pt x="165" y="1551"/>
                    </a:lnTo>
                    <a:lnTo>
                      <a:pt x="168" y="1555"/>
                    </a:lnTo>
                    <a:lnTo>
                      <a:pt x="173" y="1556"/>
                    </a:lnTo>
                    <a:lnTo>
                      <a:pt x="176" y="1558"/>
                    </a:lnTo>
                    <a:lnTo>
                      <a:pt x="179" y="1558"/>
                    </a:lnTo>
                    <a:lnTo>
                      <a:pt x="182" y="1558"/>
                    </a:lnTo>
                    <a:lnTo>
                      <a:pt x="185" y="1558"/>
                    </a:lnTo>
                    <a:lnTo>
                      <a:pt x="189" y="1558"/>
                    </a:lnTo>
                    <a:lnTo>
                      <a:pt x="191" y="1558"/>
                    </a:lnTo>
                    <a:lnTo>
                      <a:pt x="194" y="1559"/>
                    </a:lnTo>
                    <a:lnTo>
                      <a:pt x="196" y="1560"/>
                    </a:lnTo>
                    <a:lnTo>
                      <a:pt x="199" y="1561"/>
                    </a:lnTo>
                    <a:lnTo>
                      <a:pt x="201" y="1562"/>
                    </a:lnTo>
                    <a:lnTo>
                      <a:pt x="203" y="1563"/>
                    </a:lnTo>
                    <a:lnTo>
                      <a:pt x="208" y="1564"/>
                    </a:lnTo>
                    <a:lnTo>
                      <a:pt x="212" y="1564"/>
                    </a:lnTo>
                    <a:lnTo>
                      <a:pt x="218" y="1564"/>
                    </a:lnTo>
                    <a:lnTo>
                      <a:pt x="219" y="1564"/>
                    </a:lnTo>
                    <a:lnTo>
                      <a:pt x="220" y="1564"/>
                    </a:lnTo>
                    <a:lnTo>
                      <a:pt x="221" y="1563"/>
                    </a:lnTo>
                    <a:lnTo>
                      <a:pt x="222" y="1563"/>
                    </a:lnTo>
                    <a:lnTo>
                      <a:pt x="224" y="1563"/>
                    </a:lnTo>
                    <a:lnTo>
                      <a:pt x="222" y="1563"/>
                    </a:lnTo>
                    <a:lnTo>
                      <a:pt x="224" y="1566"/>
                    </a:lnTo>
                    <a:lnTo>
                      <a:pt x="225" y="1568"/>
                    </a:lnTo>
                    <a:lnTo>
                      <a:pt x="227" y="1570"/>
                    </a:lnTo>
                    <a:lnTo>
                      <a:pt x="229" y="1572"/>
                    </a:lnTo>
                    <a:lnTo>
                      <a:pt x="235" y="1574"/>
                    </a:lnTo>
                    <a:lnTo>
                      <a:pt x="243" y="1575"/>
                    </a:lnTo>
                    <a:lnTo>
                      <a:pt x="251" y="1575"/>
                    </a:lnTo>
                    <a:lnTo>
                      <a:pt x="259" y="1574"/>
                    </a:lnTo>
                    <a:lnTo>
                      <a:pt x="265" y="1571"/>
                    </a:lnTo>
                    <a:lnTo>
                      <a:pt x="271" y="1567"/>
                    </a:lnTo>
                    <a:lnTo>
                      <a:pt x="273" y="1565"/>
                    </a:lnTo>
                    <a:lnTo>
                      <a:pt x="275" y="1563"/>
                    </a:lnTo>
                    <a:lnTo>
                      <a:pt x="278" y="1560"/>
                    </a:lnTo>
                    <a:lnTo>
                      <a:pt x="280" y="1557"/>
                    </a:lnTo>
                    <a:lnTo>
                      <a:pt x="281" y="1553"/>
                    </a:lnTo>
                    <a:lnTo>
                      <a:pt x="281" y="1549"/>
                    </a:lnTo>
                    <a:lnTo>
                      <a:pt x="281" y="1545"/>
                    </a:lnTo>
                    <a:lnTo>
                      <a:pt x="281" y="1542"/>
                    </a:lnTo>
                    <a:lnTo>
                      <a:pt x="279" y="1530"/>
                    </a:lnTo>
                    <a:lnTo>
                      <a:pt x="277" y="1518"/>
                    </a:lnTo>
                    <a:lnTo>
                      <a:pt x="274" y="1506"/>
                    </a:lnTo>
                    <a:lnTo>
                      <a:pt x="271" y="1492"/>
                    </a:lnTo>
                    <a:lnTo>
                      <a:pt x="269" y="1480"/>
                    </a:lnTo>
                    <a:lnTo>
                      <a:pt x="265" y="1467"/>
                    </a:lnTo>
                    <a:lnTo>
                      <a:pt x="263" y="1455"/>
                    </a:lnTo>
                    <a:lnTo>
                      <a:pt x="260" y="1444"/>
                    </a:lnTo>
                    <a:lnTo>
                      <a:pt x="259" y="1437"/>
                    </a:lnTo>
                    <a:lnTo>
                      <a:pt x="259" y="1432"/>
                    </a:lnTo>
                    <a:lnTo>
                      <a:pt x="259" y="1428"/>
                    </a:lnTo>
                    <a:lnTo>
                      <a:pt x="260" y="1423"/>
                    </a:lnTo>
                    <a:lnTo>
                      <a:pt x="261" y="1418"/>
                    </a:lnTo>
                    <a:lnTo>
                      <a:pt x="263" y="1412"/>
                    </a:lnTo>
                    <a:lnTo>
                      <a:pt x="264" y="1405"/>
                    </a:lnTo>
                    <a:lnTo>
                      <a:pt x="264" y="1396"/>
                    </a:lnTo>
                    <a:lnTo>
                      <a:pt x="264" y="1385"/>
                    </a:lnTo>
                    <a:lnTo>
                      <a:pt x="264" y="1376"/>
                    </a:lnTo>
                    <a:lnTo>
                      <a:pt x="263" y="1367"/>
                    </a:lnTo>
                    <a:lnTo>
                      <a:pt x="262" y="1359"/>
                    </a:lnTo>
                    <a:lnTo>
                      <a:pt x="261" y="1351"/>
                    </a:lnTo>
                    <a:lnTo>
                      <a:pt x="259" y="1343"/>
                    </a:lnTo>
                    <a:lnTo>
                      <a:pt x="257" y="1332"/>
                    </a:lnTo>
                    <a:lnTo>
                      <a:pt x="256" y="1322"/>
                    </a:lnTo>
                    <a:lnTo>
                      <a:pt x="254" y="1295"/>
                    </a:lnTo>
                    <a:lnTo>
                      <a:pt x="255" y="1266"/>
                    </a:lnTo>
                    <a:lnTo>
                      <a:pt x="256" y="1239"/>
                    </a:lnTo>
                    <a:lnTo>
                      <a:pt x="260" y="1212"/>
                    </a:lnTo>
                    <a:lnTo>
                      <a:pt x="263" y="1187"/>
                    </a:lnTo>
                    <a:lnTo>
                      <a:pt x="266" y="1164"/>
                    </a:lnTo>
                    <a:lnTo>
                      <a:pt x="270" y="1144"/>
                    </a:lnTo>
                    <a:lnTo>
                      <a:pt x="272" y="1129"/>
                    </a:lnTo>
                    <a:lnTo>
                      <a:pt x="275" y="1101"/>
                    </a:lnTo>
                    <a:lnTo>
                      <a:pt x="277" y="1070"/>
                    </a:lnTo>
                    <a:lnTo>
                      <a:pt x="278" y="1035"/>
                    </a:lnTo>
                    <a:lnTo>
                      <a:pt x="279" y="997"/>
                    </a:lnTo>
                    <a:lnTo>
                      <a:pt x="279" y="961"/>
                    </a:lnTo>
                    <a:lnTo>
                      <a:pt x="278" y="925"/>
                    </a:lnTo>
                    <a:lnTo>
                      <a:pt x="278" y="892"/>
                    </a:lnTo>
                    <a:lnTo>
                      <a:pt x="278" y="864"/>
                    </a:lnTo>
                    <a:lnTo>
                      <a:pt x="279" y="854"/>
                    </a:lnTo>
                    <a:lnTo>
                      <a:pt x="278" y="845"/>
                    </a:lnTo>
                    <a:lnTo>
                      <a:pt x="278" y="836"/>
                    </a:lnTo>
                    <a:lnTo>
                      <a:pt x="277" y="827"/>
                    </a:lnTo>
                    <a:lnTo>
                      <a:pt x="275" y="818"/>
                    </a:lnTo>
                    <a:lnTo>
                      <a:pt x="273" y="810"/>
                    </a:lnTo>
                    <a:lnTo>
                      <a:pt x="270" y="801"/>
                    </a:lnTo>
                    <a:lnTo>
                      <a:pt x="266" y="793"/>
                    </a:lnTo>
                    <a:lnTo>
                      <a:pt x="264" y="788"/>
                    </a:lnTo>
                    <a:lnTo>
                      <a:pt x="262" y="782"/>
                    </a:lnTo>
                    <a:lnTo>
                      <a:pt x="260" y="776"/>
                    </a:lnTo>
                    <a:lnTo>
                      <a:pt x="259" y="771"/>
                    </a:lnTo>
                    <a:lnTo>
                      <a:pt x="257" y="766"/>
                    </a:lnTo>
                    <a:lnTo>
                      <a:pt x="256" y="763"/>
                    </a:lnTo>
                    <a:lnTo>
                      <a:pt x="255" y="761"/>
                    </a:lnTo>
                    <a:lnTo>
                      <a:pt x="255" y="760"/>
                    </a:lnTo>
                    <a:lnTo>
                      <a:pt x="256" y="762"/>
                    </a:lnTo>
                    <a:lnTo>
                      <a:pt x="257" y="762"/>
                    </a:lnTo>
                    <a:lnTo>
                      <a:pt x="257" y="761"/>
                    </a:lnTo>
                    <a:lnTo>
                      <a:pt x="260" y="757"/>
                    </a:lnTo>
                    <a:lnTo>
                      <a:pt x="261" y="751"/>
                    </a:lnTo>
                    <a:lnTo>
                      <a:pt x="262" y="743"/>
                    </a:lnTo>
                    <a:lnTo>
                      <a:pt x="263" y="736"/>
                    </a:lnTo>
                    <a:lnTo>
                      <a:pt x="264" y="729"/>
                    </a:lnTo>
                    <a:lnTo>
                      <a:pt x="265" y="724"/>
                    </a:lnTo>
                    <a:lnTo>
                      <a:pt x="268" y="703"/>
                    </a:lnTo>
                    <a:lnTo>
                      <a:pt x="268" y="683"/>
                    </a:lnTo>
                    <a:lnTo>
                      <a:pt x="268" y="663"/>
                    </a:lnTo>
                    <a:lnTo>
                      <a:pt x="266" y="643"/>
                    </a:lnTo>
                    <a:lnTo>
                      <a:pt x="265" y="624"/>
                    </a:lnTo>
                    <a:lnTo>
                      <a:pt x="265" y="603"/>
                    </a:lnTo>
                    <a:lnTo>
                      <a:pt x="266" y="583"/>
                    </a:lnTo>
                    <a:lnTo>
                      <a:pt x="269" y="563"/>
                    </a:lnTo>
                    <a:lnTo>
                      <a:pt x="274" y="531"/>
                    </a:lnTo>
                    <a:lnTo>
                      <a:pt x="280" y="491"/>
                    </a:lnTo>
                    <a:lnTo>
                      <a:pt x="286" y="447"/>
                    </a:lnTo>
                    <a:lnTo>
                      <a:pt x="290" y="398"/>
                    </a:lnTo>
                    <a:lnTo>
                      <a:pt x="294" y="350"/>
                    </a:lnTo>
                    <a:lnTo>
                      <a:pt x="297" y="305"/>
                    </a:lnTo>
                    <a:lnTo>
                      <a:pt x="298" y="265"/>
                    </a:lnTo>
                    <a:lnTo>
                      <a:pt x="297" y="234"/>
                    </a:lnTo>
                    <a:lnTo>
                      <a:pt x="296" y="229"/>
                    </a:lnTo>
                    <a:lnTo>
                      <a:pt x="296" y="221"/>
                    </a:lnTo>
                    <a:lnTo>
                      <a:pt x="296" y="215"/>
                    </a:lnTo>
                    <a:lnTo>
                      <a:pt x="296" y="209"/>
                    </a:lnTo>
                    <a:lnTo>
                      <a:pt x="297" y="203"/>
                    </a:lnTo>
                    <a:lnTo>
                      <a:pt x="299" y="199"/>
                    </a:lnTo>
                    <a:lnTo>
                      <a:pt x="300" y="197"/>
                    </a:lnTo>
                    <a:lnTo>
                      <a:pt x="301" y="196"/>
                    </a:lnTo>
                    <a:lnTo>
                      <a:pt x="303" y="195"/>
                    </a:lnTo>
                    <a:lnTo>
                      <a:pt x="305" y="195"/>
                    </a:lnTo>
                    <a:lnTo>
                      <a:pt x="309" y="195"/>
                    </a:lnTo>
                    <a:lnTo>
                      <a:pt x="312" y="196"/>
                    </a:lnTo>
                    <a:lnTo>
                      <a:pt x="314" y="196"/>
                    </a:lnTo>
                    <a:lnTo>
                      <a:pt x="315" y="197"/>
                    </a:lnTo>
                    <a:lnTo>
                      <a:pt x="316" y="199"/>
                    </a:lnTo>
                    <a:lnTo>
                      <a:pt x="318" y="203"/>
                    </a:lnTo>
                    <a:lnTo>
                      <a:pt x="319" y="208"/>
                    </a:lnTo>
                    <a:lnTo>
                      <a:pt x="321" y="214"/>
                    </a:lnTo>
                    <a:lnTo>
                      <a:pt x="319" y="220"/>
                    </a:lnTo>
                    <a:lnTo>
                      <a:pt x="319" y="228"/>
                    </a:lnTo>
                    <a:lnTo>
                      <a:pt x="318" y="233"/>
                    </a:lnTo>
                    <a:lnTo>
                      <a:pt x="318" y="264"/>
                    </a:lnTo>
                    <a:lnTo>
                      <a:pt x="319" y="303"/>
                    </a:lnTo>
                    <a:lnTo>
                      <a:pt x="322" y="349"/>
                    </a:lnTo>
                    <a:lnTo>
                      <a:pt x="325" y="397"/>
                    </a:lnTo>
                    <a:lnTo>
                      <a:pt x="330" y="444"/>
                    </a:lnTo>
                    <a:lnTo>
                      <a:pt x="335" y="489"/>
                    </a:lnTo>
                    <a:lnTo>
                      <a:pt x="341" y="529"/>
                    </a:lnTo>
                    <a:lnTo>
                      <a:pt x="347" y="561"/>
                    </a:lnTo>
                    <a:lnTo>
                      <a:pt x="349" y="582"/>
                    </a:lnTo>
                    <a:lnTo>
                      <a:pt x="350" y="602"/>
                    </a:lnTo>
                    <a:lnTo>
                      <a:pt x="350" y="623"/>
                    </a:lnTo>
                    <a:lnTo>
                      <a:pt x="349" y="642"/>
                    </a:lnTo>
                    <a:lnTo>
                      <a:pt x="348" y="662"/>
                    </a:lnTo>
                    <a:lnTo>
                      <a:pt x="348" y="682"/>
                    </a:lnTo>
                    <a:lnTo>
                      <a:pt x="348" y="702"/>
                    </a:lnTo>
                    <a:lnTo>
                      <a:pt x="350" y="722"/>
                    </a:lnTo>
                    <a:lnTo>
                      <a:pt x="351" y="728"/>
                    </a:lnTo>
                    <a:lnTo>
                      <a:pt x="352" y="735"/>
                    </a:lnTo>
                    <a:lnTo>
                      <a:pt x="353" y="742"/>
                    </a:lnTo>
                    <a:lnTo>
                      <a:pt x="354" y="750"/>
                    </a:lnTo>
                    <a:lnTo>
                      <a:pt x="356" y="756"/>
                    </a:lnTo>
                    <a:lnTo>
                      <a:pt x="358" y="760"/>
                    </a:lnTo>
                    <a:lnTo>
                      <a:pt x="358" y="761"/>
                    </a:lnTo>
                    <a:lnTo>
                      <a:pt x="359" y="761"/>
                    </a:lnTo>
                    <a:lnTo>
                      <a:pt x="360" y="759"/>
                    </a:lnTo>
                    <a:lnTo>
                      <a:pt x="360" y="760"/>
                    </a:lnTo>
                    <a:lnTo>
                      <a:pt x="359" y="762"/>
                    </a:lnTo>
                    <a:lnTo>
                      <a:pt x="358" y="765"/>
                    </a:lnTo>
                    <a:lnTo>
                      <a:pt x="357" y="769"/>
                    </a:lnTo>
                    <a:lnTo>
                      <a:pt x="356" y="774"/>
                    </a:lnTo>
                    <a:lnTo>
                      <a:pt x="353" y="781"/>
                    </a:lnTo>
                    <a:lnTo>
                      <a:pt x="351" y="786"/>
                    </a:lnTo>
                    <a:lnTo>
                      <a:pt x="349" y="792"/>
                    </a:lnTo>
                    <a:lnTo>
                      <a:pt x="345" y="800"/>
                    </a:lnTo>
                    <a:lnTo>
                      <a:pt x="343" y="809"/>
                    </a:lnTo>
                    <a:lnTo>
                      <a:pt x="341" y="817"/>
                    </a:lnTo>
                    <a:lnTo>
                      <a:pt x="339" y="826"/>
                    </a:lnTo>
                    <a:lnTo>
                      <a:pt x="338" y="835"/>
                    </a:lnTo>
                    <a:lnTo>
                      <a:pt x="338" y="844"/>
                    </a:lnTo>
                    <a:lnTo>
                      <a:pt x="336" y="853"/>
                    </a:lnTo>
                    <a:lnTo>
                      <a:pt x="336" y="863"/>
                    </a:lnTo>
                    <a:lnTo>
                      <a:pt x="338" y="891"/>
                    </a:lnTo>
                    <a:lnTo>
                      <a:pt x="339" y="924"/>
                    </a:lnTo>
                    <a:lnTo>
                      <a:pt x="340" y="960"/>
                    </a:lnTo>
                    <a:lnTo>
                      <a:pt x="342" y="996"/>
                    </a:lnTo>
                    <a:lnTo>
                      <a:pt x="344" y="1034"/>
                    </a:lnTo>
                    <a:lnTo>
                      <a:pt x="348" y="1069"/>
                    </a:lnTo>
                    <a:lnTo>
                      <a:pt x="350" y="1100"/>
                    </a:lnTo>
                    <a:lnTo>
                      <a:pt x="353" y="1128"/>
                    </a:lnTo>
                    <a:lnTo>
                      <a:pt x="357" y="1148"/>
                    </a:lnTo>
                    <a:lnTo>
                      <a:pt x="360" y="1170"/>
                    </a:lnTo>
                    <a:lnTo>
                      <a:pt x="362" y="1192"/>
                    </a:lnTo>
                    <a:lnTo>
                      <a:pt x="365" y="1214"/>
                    </a:lnTo>
                    <a:lnTo>
                      <a:pt x="367" y="1236"/>
                    </a:lnTo>
                    <a:lnTo>
                      <a:pt x="367" y="1258"/>
                    </a:lnTo>
                    <a:lnTo>
                      <a:pt x="367" y="1281"/>
                    </a:lnTo>
                    <a:lnTo>
                      <a:pt x="366" y="1302"/>
                    </a:lnTo>
                    <a:lnTo>
                      <a:pt x="365" y="1312"/>
                    </a:lnTo>
                    <a:lnTo>
                      <a:pt x="363" y="1322"/>
                    </a:lnTo>
                    <a:lnTo>
                      <a:pt x="363" y="1332"/>
                    </a:lnTo>
                    <a:lnTo>
                      <a:pt x="363" y="1342"/>
                    </a:lnTo>
                    <a:lnTo>
                      <a:pt x="362" y="1351"/>
                    </a:lnTo>
                    <a:lnTo>
                      <a:pt x="362" y="1361"/>
                    </a:lnTo>
                    <a:lnTo>
                      <a:pt x="360" y="1371"/>
                    </a:lnTo>
                    <a:lnTo>
                      <a:pt x="358" y="1381"/>
                    </a:lnTo>
                    <a:lnTo>
                      <a:pt x="357" y="1391"/>
                    </a:lnTo>
                    <a:lnTo>
                      <a:pt x="358" y="1400"/>
                    </a:lnTo>
                    <a:lnTo>
                      <a:pt x="359" y="1409"/>
                    </a:lnTo>
                    <a:lnTo>
                      <a:pt x="361" y="1419"/>
                    </a:lnTo>
                    <a:lnTo>
                      <a:pt x="362" y="1428"/>
                    </a:lnTo>
                    <a:lnTo>
                      <a:pt x="363" y="1437"/>
                    </a:lnTo>
                    <a:lnTo>
                      <a:pt x="363" y="1446"/>
                    </a:lnTo>
                    <a:lnTo>
                      <a:pt x="361" y="1454"/>
                    </a:lnTo>
                    <a:lnTo>
                      <a:pt x="357" y="1465"/>
                    </a:lnTo>
                    <a:lnTo>
                      <a:pt x="353" y="1476"/>
                    </a:lnTo>
                    <a:lnTo>
                      <a:pt x="351" y="1486"/>
                    </a:lnTo>
                    <a:lnTo>
                      <a:pt x="348" y="1497"/>
                    </a:lnTo>
                    <a:lnTo>
                      <a:pt x="345" y="1509"/>
                    </a:lnTo>
                    <a:lnTo>
                      <a:pt x="343" y="1519"/>
                    </a:lnTo>
                    <a:lnTo>
                      <a:pt x="342" y="1530"/>
                    </a:lnTo>
                    <a:lnTo>
                      <a:pt x="340" y="1541"/>
                    </a:lnTo>
                    <a:lnTo>
                      <a:pt x="339" y="1544"/>
                    </a:lnTo>
                    <a:lnTo>
                      <a:pt x="340" y="1548"/>
                    </a:lnTo>
                    <a:lnTo>
                      <a:pt x="340" y="1552"/>
                    </a:lnTo>
                    <a:lnTo>
                      <a:pt x="341" y="1556"/>
                    </a:lnTo>
                    <a:lnTo>
                      <a:pt x="343" y="1559"/>
                    </a:lnTo>
                    <a:lnTo>
                      <a:pt x="345" y="1562"/>
                    </a:lnTo>
                    <a:lnTo>
                      <a:pt x="348" y="1564"/>
                    </a:lnTo>
                    <a:lnTo>
                      <a:pt x="349" y="1566"/>
                    </a:lnTo>
                    <a:lnTo>
                      <a:pt x="356" y="1570"/>
                    </a:lnTo>
                    <a:lnTo>
                      <a:pt x="362" y="1572"/>
                    </a:lnTo>
                    <a:lnTo>
                      <a:pt x="370" y="1574"/>
                    </a:lnTo>
                    <a:lnTo>
                      <a:pt x="378" y="1573"/>
                    </a:lnTo>
                    <a:lnTo>
                      <a:pt x="386" y="1572"/>
                    </a:lnTo>
                    <a:lnTo>
                      <a:pt x="392" y="1570"/>
                    </a:lnTo>
                    <a:lnTo>
                      <a:pt x="394" y="1568"/>
                    </a:lnTo>
                    <a:lnTo>
                      <a:pt x="396" y="1566"/>
                    </a:lnTo>
                    <a:lnTo>
                      <a:pt x="397" y="1564"/>
                    </a:lnTo>
                    <a:lnTo>
                      <a:pt x="397" y="1561"/>
                    </a:lnTo>
                    <a:lnTo>
                      <a:pt x="397" y="1562"/>
                    </a:lnTo>
                    <a:lnTo>
                      <a:pt x="398" y="1562"/>
                    </a:lnTo>
                    <a:lnTo>
                      <a:pt x="400" y="1562"/>
                    </a:lnTo>
                    <a:lnTo>
                      <a:pt x="401" y="1562"/>
                    </a:lnTo>
                    <a:lnTo>
                      <a:pt x="402" y="1563"/>
                    </a:lnTo>
                    <a:lnTo>
                      <a:pt x="403" y="1563"/>
                    </a:lnTo>
                    <a:lnTo>
                      <a:pt x="404" y="1563"/>
                    </a:lnTo>
                    <a:lnTo>
                      <a:pt x="410" y="1563"/>
                    </a:lnTo>
                    <a:lnTo>
                      <a:pt x="414" y="1563"/>
                    </a:lnTo>
                    <a:lnTo>
                      <a:pt x="418" y="1562"/>
                    </a:lnTo>
                    <a:lnTo>
                      <a:pt x="420" y="1561"/>
                    </a:lnTo>
                    <a:lnTo>
                      <a:pt x="423" y="1560"/>
                    </a:lnTo>
                    <a:lnTo>
                      <a:pt x="426" y="1559"/>
                    </a:lnTo>
                    <a:lnTo>
                      <a:pt x="428" y="1558"/>
                    </a:lnTo>
                    <a:lnTo>
                      <a:pt x="430" y="1558"/>
                    </a:lnTo>
                    <a:lnTo>
                      <a:pt x="433" y="1558"/>
                    </a:lnTo>
                    <a:lnTo>
                      <a:pt x="436" y="1557"/>
                    </a:lnTo>
                    <a:lnTo>
                      <a:pt x="439" y="1557"/>
                    </a:lnTo>
                    <a:lnTo>
                      <a:pt x="441" y="1557"/>
                    </a:lnTo>
                    <a:lnTo>
                      <a:pt x="445" y="1557"/>
                    </a:lnTo>
                    <a:lnTo>
                      <a:pt x="448" y="1556"/>
                    </a:lnTo>
                    <a:lnTo>
                      <a:pt x="453" y="1553"/>
                    </a:lnTo>
                    <a:lnTo>
                      <a:pt x="456" y="1551"/>
                    </a:lnTo>
                    <a:lnTo>
                      <a:pt x="461" y="1548"/>
                    </a:lnTo>
                    <a:lnTo>
                      <a:pt x="463" y="1547"/>
                    </a:lnTo>
                    <a:lnTo>
                      <a:pt x="465" y="1546"/>
                    </a:lnTo>
                    <a:lnTo>
                      <a:pt x="466" y="1546"/>
                    </a:lnTo>
                    <a:lnTo>
                      <a:pt x="468" y="1546"/>
                    </a:lnTo>
                    <a:lnTo>
                      <a:pt x="470" y="1546"/>
                    </a:lnTo>
                    <a:lnTo>
                      <a:pt x="473" y="1546"/>
                    </a:lnTo>
                    <a:lnTo>
                      <a:pt x="477" y="1545"/>
                    </a:lnTo>
                    <a:lnTo>
                      <a:pt x="479" y="1545"/>
                    </a:lnTo>
                    <a:lnTo>
                      <a:pt x="481" y="1545"/>
                    </a:lnTo>
                    <a:lnTo>
                      <a:pt x="482" y="1544"/>
                    </a:lnTo>
                    <a:lnTo>
                      <a:pt x="484" y="1543"/>
                    </a:lnTo>
                    <a:lnTo>
                      <a:pt x="487" y="1543"/>
                    </a:lnTo>
                    <a:lnTo>
                      <a:pt x="488" y="1541"/>
                    </a:lnTo>
                    <a:lnTo>
                      <a:pt x="489" y="1540"/>
                    </a:lnTo>
                    <a:lnTo>
                      <a:pt x="491" y="1538"/>
                    </a:lnTo>
                    <a:lnTo>
                      <a:pt x="492" y="1537"/>
                    </a:lnTo>
                    <a:lnTo>
                      <a:pt x="493" y="1537"/>
                    </a:lnTo>
                    <a:lnTo>
                      <a:pt x="496" y="1537"/>
                    </a:lnTo>
                    <a:lnTo>
                      <a:pt x="498" y="1537"/>
                    </a:lnTo>
                    <a:lnTo>
                      <a:pt x="501" y="1537"/>
                    </a:lnTo>
                    <a:lnTo>
                      <a:pt x="503" y="1537"/>
                    </a:lnTo>
                    <a:lnTo>
                      <a:pt x="506" y="1537"/>
                    </a:lnTo>
                    <a:lnTo>
                      <a:pt x="508" y="1535"/>
                    </a:lnTo>
                    <a:lnTo>
                      <a:pt x="509" y="1533"/>
                    </a:lnTo>
                    <a:lnTo>
                      <a:pt x="509" y="1529"/>
                    </a:lnTo>
                    <a:lnTo>
                      <a:pt x="509" y="1524"/>
                    </a:lnTo>
                    <a:lnTo>
                      <a:pt x="508" y="1519"/>
                    </a:lnTo>
                    <a:lnTo>
                      <a:pt x="506" y="1514"/>
                    </a:lnTo>
                    <a:lnTo>
                      <a:pt x="505" y="1509"/>
                    </a:lnTo>
                    <a:lnTo>
                      <a:pt x="502" y="1504"/>
                    </a:lnTo>
                    <a:lnTo>
                      <a:pt x="500" y="1498"/>
                    </a:lnTo>
                    <a:lnTo>
                      <a:pt x="494" y="1490"/>
                    </a:lnTo>
                    <a:lnTo>
                      <a:pt x="491" y="1482"/>
                    </a:lnTo>
                    <a:lnTo>
                      <a:pt x="489" y="1475"/>
                    </a:lnTo>
                    <a:lnTo>
                      <a:pt x="487" y="1467"/>
                    </a:lnTo>
                    <a:lnTo>
                      <a:pt x="484" y="1460"/>
                    </a:lnTo>
                    <a:lnTo>
                      <a:pt x="481" y="1451"/>
                    </a:lnTo>
                    <a:lnTo>
                      <a:pt x="477" y="1441"/>
                    </a:lnTo>
                    <a:lnTo>
                      <a:pt x="471" y="1429"/>
                    </a:lnTo>
                    <a:lnTo>
                      <a:pt x="472" y="1427"/>
                    </a:lnTo>
                    <a:lnTo>
                      <a:pt x="473" y="1425"/>
                    </a:lnTo>
                    <a:lnTo>
                      <a:pt x="474" y="1423"/>
                    </a:lnTo>
                    <a:lnTo>
                      <a:pt x="474" y="1420"/>
                    </a:lnTo>
                    <a:lnTo>
                      <a:pt x="475" y="1418"/>
                    </a:lnTo>
                    <a:lnTo>
                      <a:pt x="475" y="1416"/>
                    </a:lnTo>
                    <a:lnTo>
                      <a:pt x="475" y="1415"/>
                    </a:lnTo>
                    <a:lnTo>
                      <a:pt x="475" y="1413"/>
                    </a:lnTo>
                    <a:lnTo>
                      <a:pt x="474" y="1407"/>
                    </a:lnTo>
                    <a:lnTo>
                      <a:pt x="473" y="1400"/>
                    </a:lnTo>
                    <a:lnTo>
                      <a:pt x="470" y="1393"/>
                    </a:lnTo>
                    <a:lnTo>
                      <a:pt x="467" y="1385"/>
                    </a:lnTo>
                    <a:lnTo>
                      <a:pt x="465" y="1378"/>
                    </a:lnTo>
                    <a:lnTo>
                      <a:pt x="463" y="1370"/>
                    </a:lnTo>
                    <a:lnTo>
                      <a:pt x="462" y="1363"/>
                    </a:lnTo>
                    <a:lnTo>
                      <a:pt x="463" y="1355"/>
                    </a:lnTo>
                    <a:lnTo>
                      <a:pt x="467" y="1336"/>
                    </a:lnTo>
                    <a:lnTo>
                      <a:pt x="473" y="1317"/>
                    </a:lnTo>
                    <a:lnTo>
                      <a:pt x="477" y="1299"/>
                    </a:lnTo>
                    <a:lnTo>
                      <a:pt x="481" y="1282"/>
                    </a:lnTo>
                    <a:lnTo>
                      <a:pt x="485" y="1263"/>
                    </a:lnTo>
                    <a:lnTo>
                      <a:pt x="490" y="1245"/>
                    </a:lnTo>
                    <a:lnTo>
                      <a:pt x="494" y="1226"/>
                    </a:lnTo>
                    <a:lnTo>
                      <a:pt x="499" y="1206"/>
                    </a:lnTo>
                    <a:lnTo>
                      <a:pt x="506" y="1168"/>
                    </a:lnTo>
                    <a:lnTo>
                      <a:pt x="511" y="1128"/>
                    </a:lnTo>
                    <a:lnTo>
                      <a:pt x="515" y="1085"/>
                    </a:lnTo>
                    <a:lnTo>
                      <a:pt x="518" y="1044"/>
                    </a:lnTo>
                    <a:lnTo>
                      <a:pt x="520" y="1005"/>
                    </a:lnTo>
                    <a:lnTo>
                      <a:pt x="523" y="968"/>
                    </a:lnTo>
                    <a:lnTo>
                      <a:pt x="525" y="935"/>
                    </a:lnTo>
                    <a:lnTo>
                      <a:pt x="528" y="910"/>
                    </a:lnTo>
                    <a:lnTo>
                      <a:pt x="531" y="897"/>
                    </a:lnTo>
                    <a:lnTo>
                      <a:pt x="531" y="883"/>
                    </a:lnTo>
                    <a:lnTo>
                      <a:pt x="532" y="869"/>
                    </a:lnTo>
                    <a:lnTo>
                      <a:pt x="531" y="855"/>
                    </a:lnTo>
                    <a:lnTo>
                      <a:pt x="531" y="839"/>
                    </a:lnTo>
                    <a:lnTo>
                      <a:pt x="528" y="821"/>
                    </a:lnTo>
                    <a:lnTo>
                      <a:pt x="526" y="803"/>
                    </a:lnTo>
                    <a:lnTo>
                      <a:pt x="523" y="781"/>
                    </a:lnTo>
                    <a:lnTo>
                      <a:pt x="522" y="775"/>
                    </a:lnTo>
                    <a:lnTo>
                      <a:pt x="519" y="770"/>
                    </a:lnTo>
                    <a:lnTo>
                      <a:pt x="518" y="765"/>
                    </a:lnTo>
                    <a:lnTo>
                      <a:pt x="516" y="760"/>
                    </a:lnTo>
                    <a:lnTo>
                      <a:pt x="516" y="756"/>
                    </a:lnTo>
                    <a:lnTo>
                      <a:pt x="515" y="751"/>
                    </a:lnTo>
                    <a:lnTo>
                      <a:pt x="516" y="747"/>
                    </a:lnTo>
                    <a:lnTo>
                      <a:pt x="518" y="743"/>
                    </a:lnTo>
                    <a:lnTo>
                      <a:pt x="523" y="735"/>
                    </a:lnTo>
                    <a:lnTo>
                      <a:pt x="528" y="724"/>
                    </a:lnTo>
                    <a:lnTo>
                      <a:pt x="534" y="709"/>
                    </a:lnTo>
                    <a:lnTo>
                      <a:pt x="540" y="694"/>
                    </a:lnTo>
                    <a:lnTo>
                      <a:pt x="545" y="678"/>
                    </a:lnTo>
                    <a:lnTo>
                      <a:pt x="550" y="661"/>
                    </a:lnTo>
                    <a:lnTo>
                      <a:pt x="555" y="645"/>
                    </a:lnTo>
                    <a:lnTo>
                      <a:pt x="560" y="630"/>
                    </a:lnTo>
                    <a:lnTo>
                      <a:pt x="568" y="605"/>
                    </a:lnTo>
                    <a:lnTo>
                      <a:pt x="573" y="579"/>
                    </a:lnTo>
                    <a:lnTo>
                      <a:pt x="580" y="550"/>
                    </a:lnTo>
                    <a:lnTo>
                      <a:pt x="586" y="520"/>
                    </a:lnTo>
                    <a:lnTo>
                      <a:pt x="590" y="487"/>
                    </a:lnTo>
                    <a:lnTo>
                      <a:pt x="595" y="455"/>
                    </a:lnTo>
                    <a:lnTo>
                      <a:pt x="598" y="420"/>
                    </a:lnTo>
                    <a:lnTo>
                      <a:pt x="602" y="386"/>
                    </a:lnTo>
                    <a:lnTo>
                      <a:pt x="607" y="317"/>
                    </a:lnTo>
                    <a:lnTo>
                      <a:pt x="612" y="252"/>
                    </a:lnTo>
                    <a:lnTo>
                      <a:pt x="614" y="192"/>
                    </a:lnTo>
                    <a:lnTo>
                      <a:pt x="614" y="141"/>
                    </a:lnTo>
                    <a:lnTo>
                      <a:pt x="615" y="132"/>
                    </a:lnTo>
                    <a:lnTo>
                      <a:pt x="615" y="123"/>
                    </a:lnTo>
                    <a:lnTo>
                      <a:pt x="615" y="112"/>
                    </a:lnTo>
                    <a:lnTo>
                      <a:pt x="615" y="102"/>
                    </a:lnTo>
                    <a:lnTo>
                      <a:pt x="614" y="90"/>
                    </a:lnTo>
                    <a:lnTo>
                      <a:pt x="613" y="78"/>
                    </a:lnTo>
                    <a:lnTo>
                      <a:pt x="611" y="64"/>
                    </a:lnTo>
                    <a:lnTo>
                      <a:pt x="607" y="48"/>
                    </a:lnTo>
                    <a:lnTo>
                      <a:pt x="606" y="43"/>
                    </a:lnTo>
                    <a:lnTo>
                      <a:pt x="605" y="38"/>
                    </a:lnTo>
                    <a:lnTo>
                      <a:pt x="604" y="32"/>
                    </a:lnTo>
                    <a:lnTo>
                      <a:pt x="603" y="26"/>
                    </a:lnTo>
                    <a:lnTo>
                      <a:pt x="602" y="20"/>
                    </a:lnTo>
                    <a:lnTo>
                      <a:pt x="601" y="14"/>
                    </a:lnTo>
                    <a:lnTo>
                      <a:pt x="599" y="7"/>
                    </a:lnTo>
                    <a:lnTo>
                      <a:pt x="598" y="0"/>
                    </a:lnTo>
                    <a:lnTo>
                      <a:pt x="18"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3" name="Freeform 6"/>
              <p:cNvSpPr>
                <a:spLocks/>
              </p:cNvSpPr>
              <p:nvPr/>
            </p:nvSpPr>
            <p:spPr bwMode="auto">
              <a:xfrm>
                <a:off x="1232" y="2202"/>
                <a:ext cx="188" cy="272"/>
              </a:xfrm>
              <a:custGeom>
                <a:avLst/>
                <a:gdLst>
                  <a:gd name="T0" fmla="*/ 0 w 188"/>
                  <a:gd name="T1" fmla="*/ 0 h 272"/>
                  <a:gd name="T2" fmla="*/ 0 w 188"/>
                  <a:gd name="T3" fmla="*/ 1 h 272"/>
                  <a:gd name="T4" fmla="*/ 1 w 188"/>
                  <a:gd name="T5" fmla="*/ 4 h 272"/>
                  <a:gd name="T6" fmla="*/ 3 w 188"/>
                  <a:gd name="T7" fmla="*/ 13 h 272"/>
                  <a:gd name="T8" fmla="*/ 9 w 188"/>
                  <a:gd name="T9" fmla="*/ 25 h 272"/>
                  <a:gd name="T10" fmla="*/ 13 w 188"/>
                  <a:gd name="T11" fmla="*/ 33 h 272"/>
                  <a:gd name="T12" fmla="*/ 11 w 188"/>
                  <a:gd name="T13" fmla="*/ 51 h 272"/>
                  <a:gd name="T14" fmla="*/ 7 w 188"/>
                  <a:gd name="T15" fmla="*/ 79 h 272"/>
                  <a:gd name="T16" fmla="*/ 12 w 188"/>
                  <a:gd name="T17" fmla="*/ 124 h 272"/>
                  <a:gd name="T18" fmla="*/ 23 w 188"/>
                  <a:gd name="T19" fmla="*/ 165 h 272"/>
                  <a:gd name="T20" fmla="*/ 32 w 188"/>
                  <a:gd name="T21" fmla="*/ 217 h 272"/>
                  <a:gd name="T22" fmla="*/ 35 w 188"/>
                  <a:gd name="T23" fmla="*/ 236 h 272"/>
                  <a:gd name="T24" fmla="*/ 42 w 188"/>
                  <a:gd name="T25" fmla="*/ 251 h 272"/>
                  <a:gd name="T26" fmla="*/ 54 w 188"/>
                  <a:gd name="T27" fmla="*/ 260 h 272"/>
                  <a:gd name="T28" fmla="*/ 61 w 188"/>
                  <a:gd name="T29" fmla="*/ 261 h 272"/>
                  <a:gd name="T30" fmla="*/ 67 w 188"/>
                  <a:gd name="T31" fmla="*/ 260 h 272"/>
                  <a:gd name="T32" fmla="*/ 72 w 188"/>
                  <a:gd name="T33" fmla="*/ 261 h 272"/>
                  <a:gd name="T34" fmla="*/ 74 w 188"/>
                  <a:gd name="T35" fmla="*/ 264 h 272"/>
                  <a:gd name="T36" fmla="*/ 76 w 188"/>
                  <a:gd name="T37" fmla="*/ 265 h 272"/>
                  <a:gd name="T38" fmla="*/ 82 w 188"/>
                  <a:gd name="T39" fmla="*/ 268 h 272"/>
                  <a:gd name="T40" fmla="*/ 89 w 188"/>
                  <a:gd name="T41" fmla="*/ 267 h 272"/>
                  <a:gd name="T42" fmla="*/ 94 w 188"/>
                  <a:gd name="T43" fmla="*/ 263 h 272"/>
                  <a:gd name="T44" fmla="*/ 97 w 188"/>
                  <a:gd name="T45" fmla="*/ 266 h 272"/>
                  <a:gd name="T46" fmla="*/ 101 w 188"/>
                  <a:gd name="T47" fmla="*/ 270 h 272"/>
                  <a:gd name="T48" fmla="*/ 111 w 188"/>
                  <a:gd name="T49" fmla="*/ 272 h 272"/>
                  <a:gd name="T50" fmla="*/ 118 w 188"/>
                  <a:gd name="T51" fmla="*/ 268 h 272"/>
                  <a:gd name="T52" fmla="*/ 122 w 188"/>
                  <a:gd name="T53" fmla="*/ 261 h 272"/>
                  <a:gd name="T54" fmla="*/ 131 w 188"/>
                  <a:gd name="T55" fmla="*/ 264 h 272"/>
                  <a:gd name="T56" fmla="*/ 137 w 188"/>
                  <a:gd name="T57" fmla="*/ 265 h 272"/>
                  <a:gd name="T58" fmla="*/ 141 w 188"/>
                  <a:gd name="T59" fmla="*/ 264 h 272"/>
                  <a:gd name="T60" fmla="*/ 143 w 188"/>
                  <a:gd name="T61" fmla="*/ 262 h 272"/>
                  <a:gd name="T62" fmla="*/ 144 w 188"/>
                  <a:gd name="T63" fmla="*/ 259 h 272"/>
                  <a:gd name="T64" fmla="*/ 147 w 188"/>
                  <a:gd name="T65" fmla="*/ 244 h 272"/>
                  <a:gd name="T66" fmla="*/ 150 w 188"/>
                  <a:gd name="T67" fmla="*/ 223 h 272"/>
                  <a:gd name="T68" fmla="*/ 152 w 188"/>
                  <a:gd name="T69" fmla="*/ 202 h 272"/>
                  <a:gd name="T70" fmla="*/ 153 w 188"/>
                  <a:gd name="T71" fmla="*/ 178 h 272"/>
                  <a:gd name="T72" fmla="*/ 150 w 188"/>
                  <a:gd name="T73" fmla="*/ 158 h 272"/>
                  <a:gd name="T74" fmla="*/ 149 w 188"/>
                  <a:gd name="T75" fmla="*/ 151 h 272"/>
                  <a:gd name="T76" fmla="*/ 155 w 188"/>
                  <a:gd name="T77" fmla="*/ 170 h 272"/>
                  <a:gd name="T78" fmla="*/ 159 w 188"/>
                  <a:gd name="T79" fmla="*/ 186 h 272"/>
                  <a:gd name="T80" fmla="*/ 166 w 188"/>
                  <a:gd name="T81" fmla="*/ 193 h 272"/>
                  <a:gd name="T82" fmla="*/ 175 w 188"/>
                  <a:gd name="T83" fmla="*/ 199 h 272"/>
                  <a:gd name="T84" fmla="*/ 186 w 188"/>
                  <a:gd name="T85" fmla="*/ 197 h 272"/>
                  <a:gd name="T86" fmla="*/ 188 w 188"/>
                  <a:gd name="T87" fmla="*/ 179 h 272"/>
                  <a:gd name="T88" fmla="*/ 186 w 188"/>
                  <a:gd name="T89" fmla="*/ 146 h 272"/>
                  <a:gd name="T90" fmla="*/ 184 w 188"/>
                  <a:gd name="T91" fmla="*/ 118 h 272"/>
                  <a:gd name="T92" fmla="*/ 178 w 188"/>
                  <a:gd name="T93" fmla="*/ 93 h 272"/>
                  <a:gd name="T94" fmla="*/ 169 w 188"/>
                  <a:gd name="T95" fmla="*/ 71 h 272"/>
                  <a:gd name="T96" fmla="*/ 162 w 188"/>
                  <a:gd name="T97" fmla="*/ 54 h 272"/>
                  <a:gd name="T98" fmla="*/ 154 w 188"/>
                  <a:gd name="T99" fmla="*/ 44 h 272"/>
                  <a:gd name="T100" fmla="*/ 146 w 188"/>
                  <a:gd name="T101" fmla="*/ 36 h 272"/>
                  <a:gd name="T102" fmla="*/ 135 w 188"/>
                  <a:gd name="T103" fmla="*/ 30 h 272"/>
                  <a:gd name="T104" fmla="*/ 124 w 188"/>
                  <a:gd name="T105" fmla="*/ 23 h 272"/>
                  <a:gd name="T106" fmla="*/ 119 w 188"/>
                  <a:gd name="T107" fmla="*/ 15 h 272"/>
                  <a:gd name="T108" fmla="*/ 118 w 188"/>
                  <a:gd name="T109" fmla="*/ 9 h 272"/>
                  <a:gd name="T110" fmla="*/ 117 w 188"/>
                  <a:gd name="T111" fmla="*/ 2 h 2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272"/>
                  <a:gd name="T170" fmla="*/ 188 w 188"/>
                  <a:gd name="T171" fmla="*/ 272 h 2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272">
                    <a:moveTo>
                      <a:pt x="0" y="0"/>
                    </a:moveTo>
                    <a:lnTo>
                      <a:pt x="0" y="0"/>
                    </a:lnTo>
                    <a:lnTo>
                      <a:pt x="0" y="1"/>
                    </a:lnTo>
                    <a:lnTo>
                      <a:pt x="1" y="2"/>
                    </a:lnTo>
                    <a:lnTo>
                      <a:pt x="1" y="4"/>
                    </a:lnTo>
                    <a:lnTo>
                      <a:pt x="1" y="6"/>
                    </a:lnTo>
                    <a:lnTo>
                      <a:pt x="2" y="9"/>
                    </a:lnTo>
                    <a:lnTo>
                      <a:pt x="3" y="13"/>
                    </a:lnTo>
                    <a:lnTo>
                      <a:pt x="5" y="17"/>
                    </a:lnTo>
                    <a:lnTo>
                      <a:pt x="6" y="21"/>
                    </a:lnTo>
                    <a:lnTo>
                      <a:pt x="9" y="25"/>
                    </a:lnTo>
                    <a:lnTo>
                      <a:pt x="10" y="28"/>
                    </a:lnTo>
                    <a:lnTo>
                      <a:pt x="12" y="30"/>
                    </a:lnTo>
                    <a:lnTo>
                      <a:pt x="13" y="33"/>
                    </a:lnTo>
                    <a:lnTo>
                      <a:pt x="13" y="38"/>
                    </a:lnTo>
                    <a:lnTo>
                      <a:pt x="12" y="44"/>
                    </a:lnTo>
                    <a:lnTo>
                      <a:pt x="11" y="51"/>
                    </a:lnTo>
                    <a:lnTo>
                      <a:pt x="9" y="61"/>
                    </a:lnTo>
                    <a:lnTo>
                      <a:pt x="7" y="70"/>
                    </a:lnTo>
                    <a:lnTo>
                      <a:pt x="7" y="79"/>
                    </a:lnTo>
                    <a:lnTo>
                      <a:pt x="7" y="89"/>
                    </a:lnTo>
                    <a:lnTo>
                      <a:pt x="10" y="107"/>
                    </a:lnTo>
                    <a:lnTo>
                      <a:pt x="12" y="124"/>
                    </a:lnTo>
                    <a:lnTo>
                      <a:pt x="15" y="138"/>
                    </a:lnTo>
                    <a:lnTo>
                      <a:pt x="20" y="151"/>
                    </a:lnTo>
                    <a:lnTo>
                      <a:pt x="23" y="165"/>
                    </a:lnTo>
                    <a:lnTo>
                      <a:pt x="27" y="181"/>
                    </a:lnTo>
                    <a:lnTo>
                      <a:pt x="30" y="198"/>
                    </a:lnTo>
                    <a:lnTo>
                      <a:pt x="32" y="217"/>
                    </a:lnTo>
                    <a:lnTo>
                      <a:pt x="32" y="223"/>
                    </a:lnTo>
                    <a:lnTo>
                      <a:pt x="33" y="230"/>
                    </a:lnTo>
                    <a:lnTo>
                      <a:pt x="35" y="236"/>
                    </a:lnTo>
                    <a:lnTo>
                      <a:pt x="37" y="241"/>
                    </a:lnTo>
                    <a:lnTo>
                      <a:pt x="39" y="247"/>
                    </a:lnTo>
                    <a:lnTo>
                      <a:pt x="42" y="251"/>
                    </a:lnTo>
                    <a:lnTo>
                      <a:pt x="47" y="256"/>
                    </a:lnTo>
                    <a:lnTo>
                      <a:pt x="53" y="259"/>
                    </a:lnTo>
                    <a:lnTo>
                      <a:pt x="54" y="260"/>
                    </a:lnTo>
                    <a:lnTo>
                      <a:pt x="55" y="260"/>
                    </a:lnTo>
                    <a:lnTo>
                      <a:pt x="57" y="261"/>
                    </a:lnTo>
                    <a:lnTo>
                      <a:pt x="61" y="261"/>
                    </a:lnTo>
                    <a:lnTo>
                      <a:pt x="63" y="261"/>
                    </a:lnTo>
                    <a:lnTo>
                      <a:pt x="65" y="261"/>
                    </a:lnTo>
                    <a:lnTo>
                      <a:pt x="67" y="260"/>
                    </a:lnTo>
                    <a:lnTo>
                      <a:pt x="68" y="258"/>
                    </a:lnTo>
                    <a:lnTo>
                      <a:pt x="71" y="260"/>
                    </a:lnTo>
                    <a:lnTo>
                      <a:pt x="72" y="261"/>
                    </a:lnTo>
                    <a:lnTo>
                      <a:pt x="73" y="262"/>
                    </a:lnTo>
                    <a:lnTo>
                      <a:pt x="74" y="263"/>
                    </a:lnTo>
                    <a:lnTo>
                      <a:pt x="74" y="264"/>
                    </a:lnTo>
                    <a:lnTo>
                      <a:pt x="75" y="264"/>
                    </a:lnTo>
                    <a:lnTo>
                      <a:pt x="76" y="265"/>
                    </a:lnTo>
                    <a:lnTo>
                      <a:pt x="77" y="266"/>
                    </a:lnTo>
                    <a:lnTo>
                      <a:pt x="80" y="267"/>
                    </a:lnTo>
                    <a:lnTo>
                      <a:pt x="82" y="268"/>
                    </a:lnTo>
                    <a:lnTo>
                      <a:pt x="84" y="268"/>
                    </a:lnTo>
                    <a:lnTo>
                      <a:pt x="87" y="268"/>
                    </a:lnTo>
                    <a:lnTo>
                      <a:pt x="89" y="267"/>
                    </a:lnTo>
                    <a:lnTo>
                      <a:pt x="91" y="266"/>
                    </a:lnTo>
                    <a:lnTo>
                      <a:pt x="93" y="264"/>
                    </a:lnTo>
                    <a:lnTo>
                      <a:pt x="94" y="263"/>
                    </a:lnTo>
                    <a:lnTo>
                      <a:pt x="96" y="263"/>
                    </a:lnTo>
                    <a:lnTo>
                      <a:pt x="96" y="264"/>
                    </a:lnTo>
                    <a:lnTo>
                      <a:pt x="97" y="266"/>
                    </a:lnTo>
                    <a:lnTo>
                      <a:pt x="98" y="267"/>
                    </a:lnTo>
                    <a:lnTo>
                      <a:pt x="99" y="269"/>
                    </a:lnTo>
                    <a:lnTo>
                      <a:pt x="101" y="270"/>
                    </a:lnTo>
                    <a:lnTo>
                      <a:pt x="105" y="271"/>
                    </a:lnTo>
                    <a:lnTo>
                      <a:pt x="108" y="272"/>
                    </a:lnTo>
                    <a:lnTo>
                      <a:pt x="111" y="272"/>
                    </a:lnTo>
                    <a:lnTo>
                      <a:pt x="115" y="271"/>
                    </a:lnTo>
                    <a:lnTo>
                      <a:pt x="117" y="269"/>
                    </a:lnTo>
                    <a:lnTo>
                      <a:pt x="118" y="268"/>
                    </a:lnTo>
                    <a:lnTo>
                      <a:pt x="120" y="265"/>
                    </a:lnTo>
                    <a:lnTo>
                      <a:pt x="120" y="263"/>
                    </a:lnTo>
                    <a:lnTo>
                      <a:pt x="122" y="261"/>
                    </a:lnTo>
                    <a:lnTo>
                      <a:pt x="124" y="263"/>
                    </a:lnTo>
                    <a:lnTo>
                      <a:pt x="127" y="264"/>
                    </a:lnTo>
                    <a:lnTo>
                      <a:pt x="131" y="264"/>
                    </a:lnTo>
                    <a:lnTo>
                      <a:pt x="133" y="265"/>
                    </a:lnTo>
                    <a:lnTo>
                      <a:pt x="135" y="265"/>
                    </a:lnTo>
                    <a:lnTo>
                      <a:pt x="137" y="265"/>
                    </a:lnTo>
                    <a:lnTo>
                      <a:pt x="140" y="264"/>
                    </a:lnTo>
                    <a:lnTo>
                      <a:pt x="141" y="264"/>
                    </a:lnTo>
                    <a:lnTo>
                      <a:pt x="142" y="263"/>
                    </a:lnTo>
                    <a:lnTo>
                      <a:pt x="143" y="262"/>
                    </a:lnTo>
                    <a:lnTo>
                      <a:pt x="143" y="261"/>
                    </a:lnTo>
                    <a:lnTo>
                      <a:pt x="144" y="260"/>
                    </a:lnTo>
                    <a:lnTo>
                      <a:pt x="144" y="259"/>
                    </a:lnTo>
                    <a:lnTo>
                      <a:pt x="145" y="258"/>
                    </a:lnTo>
                    <a:lnTo>
                      <a:pt x="146" y="251"/>
                    </a:lnTo>
                    <a:lnTo>
                      <a:pt x="147" y="244"/>
                    </a:lnTo>
                    <a:lnTo>
                      <a:pt x="149" y="237"/>
                    </a:lnTo>
                    <a:lnTo>
                      <a:pt x="149" y="230"/>
                    </a:lnTo>
                    <a:lnTo>
                      <a:pt x="150" y="223"/>
                    </a:lnTo>
                    <a:lnTo>
                      <a:pt x="151" y="216"/>
                    </a:lnTo>
                    <a:lnTo>
                      <a:pt x="151" y="209"/>
                    </a:lnTo>
                    <a:lnTo>
                      <a:pt x="152" y="202"/>
                    </a:lnTo>
                    <a:lnTo>
                      <a:pt x="153" y="194"/>
                    </a:lnTo>
                    <a:lnTo>
                      <a:pt x="153" y="186"/>
                    </a:lnTo>
                    <a:lnTo>
                      <a:pt x="153" y="178"/>
                    </a:lnTo>
                    <a:lnTo>
                      <a:pt x="153" y="171"/>
                    </a:lnTo>
                    <a:lnTo>
                      <a:pt x="152" y="164"/>
                    </a:lnTo>
                    <a:lnTo>
                      <a:pt x="150" y="158"/>
                    </a:lnTo>
                    <a:lnTo>
                      <a:pt x="147" y="152"/>
                    </a:lnTo>
                    <a:lnTo>
                      <a:pt x="145" y="147"/>
                    </a:lnTo>
                    <a:lnTo>
                      <a:pt x="149" y="151"/>
                    </a:lnTo>
                    <a:lnTo>
                      <a:pt x="151" y="156"/>
                    </a:lnTo>
                    <a:lnTo>
                      <a:pt x="153" y="162"/>
                    </a:lnTo>
                    <a:lnTo>
                      <a:pt x="155" y="170"/>
                    </a:lnTo>
                    <a:lnTo>
                      <a:pt x="156" y="176"/>
                    </a:lnTo>
                    <a:lnTo>
                      <a:pt x="158" y="182"/>
                    </a:lnTo>
                    <a:lnTo>
                      <a:pt x="159" y="186"/>
                    </a:lnTo>
                    <a:lnTo>
                      <a:pt x="161" y="188"/>
                    </a:lnTo>
                    <a:lnTo>
                      <a:pt x="163" y="191"/>
                    </a:lnTo>
                    <a:lnTo>
                      <a:pt x="166" y="193"/>
                    </a:lnTo>
                    <a:lnTo>
                      <a:pt x="169" y="196"/>
                    </a:lnTo>
                    <a:lnTo>
                      <a:pt x="171" y="197"/>
                    </a:lnTo>
                    <a:lnTo>
                      <a:pt x="175" y="199"/>
                    </a:lnTo>
                    <a:lnTo>
                      <a:pt x="178" y="199"/>
                    </a:lnTo>
                    <a:lnTo>
                      <a:pt x="181" y="199"/>
                    </a:lnTo>
                    <a:lnTo>
                      <a:pt x="186" y="197"/>
                    </a:lnTo>
                    <a:lnTo>
                      <a:pt x="188" y="194"/>
                    </a:lnTo>
                    <a:lnTo>
                      <a:pt x="188" y="188"/>
                    </a:lnTo>
                    <a:lnTo>
                      <a:pt x="188" y="179"/>
                    </a:lnTo>
                    <a:lnTo>
                      <a:pt x="188" y="168"/>
                    </a:lnTo>
                    <a:lnTo>
                      <a:pt x="187" y="157"/>
                    </a:lnTo>
                    <a:lnTo>
                      <a:pt x="186" y="146"/>
                    </a:lnTo>
                    <a:lnTo>
                      <a:pt x="185" y="136"/>
                    </a:lnTo>
                    <a:lnTo>
                      <a:pt x="185" y="127"/>
                    </a:lnTo>
                    <a:lnTo>
                      <a:pt x="184" y="118"/>
                    </a:lnTo>
                    <a:lnTo>
                      <a:pt x="182" y="108"/>
                    </a:lnTo>
                    <a:lnTo>
                      <a:pt x="181" y="101"/>
                    </a:lnTo>
                    <a:lnTo>
                      <a:pt x="178" y="93"/>
                    </a:lnTo>
                    <a:lnTo>
                      <a:pt x="176" y="86"/>
                    </a:lnTo>
                    <a:lnTo>
                      <a:pt x="172" y="79"/>
                    </a:lnTo>
                    <a:lnTo>
                      <a:pt x="169" y="71"/>
                    </a:lnTo>
                    <a:lnTo>
                      <a:pt x="166" y="61"/>
                    </a:lnTo>
                    <a:lnTo>
                      <a:pt x="164" y="57"/>
                    </a:lnTo>
                    <a:lnTo>
                      <a:pt x="162" y="54"/>
                    </a:lnTo>
                    <a:lnTo>
                      <a:pt x="160" y="51"/>
                    </a:lnTo>
                    <a:lnTo>
                      <a:pt x="158" y="47"/>
                    </a:lnTo>
                    <a:lnTo>
                      <a:pt x="154" y="44"/>
                    </a:lnTo>
                    <a:lnTo>
                      <a:pt x="152" y="41"/>
                    </a:lnTo>
                    <a:lnTo>
                      <a:pt x="149" y="38"/>
                    </a:lnTo>
                    <a:lnTo>
                      <a:pt x="146" y="36"/>
                    </a:lnTo>
                    <a:lnTo>
                      <a:pt x="143" y="34"/>
                    </a:lnTo>
                    <a:lnTo>
                      <a:pt x="140" y="32"/>
                    </a:lnTo>
                    <a:lnTo>
                      <a:pt x="135" y="30"/>
                    </a:lnTo>
                    <a:lnTo>
                      <a:pt x="131" y="27"/>
                    </a:lnTo>
                    <a:lnTo>
                      <a:pt x="127" y="25"/>
                    </a:lnTo>
                    <a:lnTo>
                      <a:pt x="124" y="23"/>
                    </a:lnTo>
                    <a:lnTo>
                      <a:pt x="120" y="20"/>
                    </a:lnTo>
                    <a:lnTo>
                      <a:pt x="119" y="17"/>
                    </a:lnTo>
                    <a:lnTo>
                      <a:pt x="119" y="15"/>
                    </a:lnTo>
                    <a:lnTo>
                      <a:pt x="118" y="13"/>
                    </a:lnTo>
                    <a:lnTo>
                      <a:pt x="118" y="11"/>
                    </a:lnTo>
                    <a:lnTo>
                      <a:pt x="118" y="9"/>
                    </a:lnTo>
                    <a:lnTo>
                      <a:pt x="118" y="7"/>
                    </a:lnTo>
                    <a:lnTo>
                      <a:pt x="117" y="5"/>
                    </a:lnTo>
                    <a:lnTo>
                      <a:pt x="117" y="2"/>
                    </a:lnTo>
                    <a:lnTo>
                      <a:pt x="116" y="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4" name="Freeform 7"/>
              <p:cNvSpPr>
                <a:spLocks/>
              </p:cNvSpPr>
              <p:nvPr/>
            </p:nvSpPr>
            <p:spPr bwMode="auto">
              <a:xfrm>
                <a:off x="279" y="633"/>
                <a:ext cx="1069" cy="1569"/>
              </a:xfrm>
              <a:custGeom>
                <a:avLst/>
                <a:gdLst>
                  <a:gd name="T0" fmla="*/ 1026 w 1069"/>
                  <a:gd name="T1" fmla="*/ 1265 h 1569"/>
                  <a:gd name="T2" fmla="*/ 1006 w 1069"/>
                  <a:gd name="T3" fmla="*/ 1019 h 1569"/>
                  <a:gd name="T4" fmla="*/ 997 w 1069"/>
                  <a:gd name="T5" fmla="*/ 943 h 1569"/>
                  <a:gd name="T6" fmla="*/ 991 w 1069"/>
                  <a:gd name="T7" fmla="*/ 827 h 1569"/>
                  <a:gd name="T8" fmla="*/ 994 w 1069"/>
                  <a:gd name="T9" fmla="*/ 739 h 1569"/>
                  <a:gd name="T10" fmla="*/ 973 w 1069"/>
                  <a:gd name="T11" fmla="*/ 673 h 1569"/>
                  <a:gd name="T12" fmla="*/ 931 w 1069"/>
                  <a:gd name="T13" fmla="*/ 627 h 1569"/>
                  <a:gd name="T14" fmla="*/ 893 w 1069"/>
                  <a:gd name="T15" fmla="*/ 601 h 1569"/>
                  <a:gd name="T16" fmla="*/ 761 w 1069"/>
                  <a:gd name="T17" fmla="*/ 555 h 1569"/>
                  <a:gd name="T18" fmla="*/ 681 w 1069"/>
                  <a:gd name="T19" fmla="*/ 431 h 1569"/>
                  <a:gd name="T20" fmla="*/ 684 w 1069"/>
                  <a:gd name="T21" fmla="*/ 378 h 1569"/>
                  <a:gd name="T22" fmla="*/ 703 w 1069"/>
                  <a:gd name="T23" fmla="*/ 334 h 1569"/>
                  <a:gd name="T24" fmla="*/ 713 w 1069"/>
                  <a:gd name="T25" fmla="*/ 288 h 1569"/>
                  <a:gd name="T26" fmla="*/ 739 w 1069"/>
                  <a:gd name="T27" fmla="*/ 248 h 1569"/>
                  <a:gd name="T28" fmla="*/ 740 w 1069"/>
                  <a:gd name="T29" fmla="*/ 205 h 1569"/>
                  <a:gd name="T30" fmla="*/ 734 w 1069"/>
                  <a:gd name="T31" fmla="*/ 100 h 1569"/>
                  <a:gd name="T32" fmla="*/ 666 w 1069"/>
                  <a:gd name="T33" fmla="*/ 32 h 1569"/>
                  <a:gd name="T34" fmla="*/ 590 w 1069"/>
                  <a:gd name="T35" fmla="*/ 1 h 1569"/>
                  <a:gd name="T36" fmla="*/ 526 w 1069"/>
                  <a:gd name="T37" fmla="*/ 1 h 1569"/>
                  <a:gd name="T38" fmla="*/ 457 w 1069"/>
                  <a:gd name="T39" fmla="*/ 24 h 1569"/>
                  <a:gd name="T40" fmla="*/ 386 w 1069"/>
                  <a:gd name="T41" fmla="*/ 63 h 1569"/>
                  <a:gd name="T42" fmla="*/ 350 w 1069"/>
                  <a:gd name="T43" fmla="*/ 177 h 1569"/>
                  <a:gd name="T44" fmla="*/ 357 w 1069"/>
                  <a:gd name="T45" fmla="*/ 251 h 1569"/>
                  <a:gd name="T46" fmla="*/ 387 w 1069"/>
                  <a:gd name="T47" fmla="*/ 305 h 1569"/>
                  <a:gd name="T48" fmla="*/ 402 w 1069"/>
                  <a:gd name="T49" fmla="*/ 352 h 1569"/>
                  <a:gd name="T50" fmla="*/ 416 w 1069"/>
                  <a:gd name="T51" fmla="*/ 397 h 1569"/>
                  <a:gd name="T52" fmla="*/ 385 w 1069"/>
                  <a:gd name="T53" fmla="*/ 516 h 1569"/>
                  <a:gd name="T54" fmla="*/ 243 w 1069"/>
                  <a:gd name="T55" fmla="*/ 588 h 1569"/>
                  <a:gd name="T56" fmla="*/ 164 w 1069"/>
                  <a:gd name="T57" fmla="*/ 611 h 1569"/>
                  <a:gd name="T58" fmla="*/ 121 w 1069"/>
                  <a:gd name="T59" fmla="*/ 651 h 1569"/>
                  <a:gd name="T60" fmla="*/ 89 w 1069"/>
                  <a:gd name="T61" fmla="*/ 703 h 1569"/>
                  <a:gd name="T62" fmla="*/ 81 w 1069"/>
                  <a:gd name="T63" fmla="*/ 785 h 1569"/>
                  <a:gd name="T64" fmla="*/ 90 w 1069"/>
                  <a:gd name="T65" fmla="*/ 877 h 1569"/>
                  <a:gd name="T66" fmla="*/ 71 w 1069"/>
                  <a:gd name="T67" fmla="*/ 993 h 1569"/>
                  <a:gd name="T68" fmla="*/ 64 w 1069"/>
                  <a:gd name="T69" fmla="*/ 1161 h 1569"/>
                  <a:gd name="T70" fmla="*/ 41 w 1069"/>
                  <a:gd name="T71" fmla="*/ 1318 h 1569"/>
                  <a:gd name="T72" fmla="*/ 0 w 1069"/>
                  <a:gd name="T73" fmla="*/ 1567 h 1569"/>
                  <a:gd name="T74" fmla="*/ 126 w 1069"/>
                  <a:gd name="T75" fmla="*/ 1560 h 1569"/>
                  <a:gd name="T76" fmla="*/ 159 w 1069"/>
                  <a:gd name="T77" fmla="*/ 1447 h 1569"/>
                  <a:gd name="T78" fmla="*/ 216 w 1069"/>
                  <a:gd name="T79" fmla="*/ 1254 h 1569"/>
                  <a:gd name="T80" fmla="*/ 221 w 1069"/>
                  <a:gd name="T81" fmla="*/ 1159 h 1569"/>
                  <a:gd name="T82" fmla="*/ 245 w 1069"/>
                  <a:gd name="T83" fmla="*/ 1031 h 1569"/>
                  <a:gd name="T84" fmla="*/ 243 w 1069"/>
                  <a:gd name="T85" fmla="*/ 998 h 1569"/>
                  <a:gd name="T86" fmla="*/ 274 w 1069"/>
                  <a:gd name="T87" fmla="*/ 1181 h 1569"/>
                  <a:gd name="T88" fmla="*/ 272 w 1069"/>
                  <a:gd name="T89" fmla="*/ 1378 h 1569"/>
                  <a:gd name="T90" fmla="*/ 269 w 1069"/>
                  <a:gd name="T91" fmla="*/ 1487 h 1569"/>
                  <a:gd name="T92" fmla="*/ 266 w 1069"/>
                  <a:gd name="T93" fmla="*/ 1482 h 1569"/>
                  <a:gd name="T94" fmla="*/ 238 w 1069"/>
                  <a:gd name="T95" fmla="*/ 1569 h 1569"/>
                  <a:gd name="T96" fmla="*/ 789 w 1069"/>
                  <a:gd name="T97" fmla="*/ 1479 h 1569"/>
                  <a:gd name="T98" fmla="*/ 783 w 1069"/>
                  <a:gd name="T99" fmla="*/ 1491 h 1569"/>
                  <a:gd name="T100" fmla="*/ 791 w 1069"/>
                  <a:gd name="T101" fmla="*/ 1410 h 1569"/>
                  <a:gd name="T102" fmla="*/ 809 w 1069"/>
                  <a:gd name="T103" fmla="*/ 1158 h 1569"/>
                  <a:gd name="T104" fmla="*/ 834 w 1069"/>
                  <a:gd name="T105" fmla="*/ 987 h 1569"/>
                  <a:gd name="T106" fmla="*/ 843 w 1069"/>
                  <a:gd name="T107" fmla="*/ 1103 h 1569"/>
                  <a:gd name="T108" fmla="*/ 870 w 1069"/>
                  <a:gd name="T109" fmla="*/ 1228 h 1569"/>
                  <a:gd name="T110" fmla="*/ 874 w 1069"/>
                  <a:gd name="T111" fmla="*/ 1289 h 1569"/>
                  <a:gd name="T112" fmla="*/ 937 w 1069"/>
                  <a:gd name="T113" fmla="*/ 1505 h 15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9"/>
                  <a:gd name="T172" fmla="*/ 0 h 1569"/>
                  <a:gd name="T173" fmla="*/ 1069 w 1069"/>
                  <a:gd name="T174" fmla="*/ 1569 h 15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9" h="1569">
                    <a:moveTo>
                      <a:pt x="1069" y="1569"/>
                    </a:moveTo>
                    <a:lnTo>
                      <a:pt x="1064" y="1535"/>
                    </a:lnTo>
                    <a:lnTo>
                      <a:pt x="1060" y="1496"/>
                    </a:lnTo>
                    <a:lnTo>
                      <a:pt x="1055" y="1454"/>
                    </a:lnTo>
                    <a:lnTo>
                      <a:pt x="1051" y="1413"/>
                    </a:lnTo>
                    <a:lnTo>
                      <a:pt x="1045" y="1371"/>
                    </a:lnTo>
                    <a:lnTo>
                      <a:pt x="1040" y="1331"/>
                    </a:lnTo>
                    <a:lnTo>
                      <a:pt x="1033" y="1296"/>
                    </a:lnTo>
                    <a:lnTo>
                      <a:pt x="1026" y="1265"/>
                    </a:lnTo>
                    <a:lnTo>
                      <a:pt x="1020" y="1242"/>
                    </a:lnTo>
                    <a:lnTo>
                      <a:pt x="1017" y="1212"/>
                    </a:lnTo>
                    <a:lnTo>
                      <a:pt x="1015" y="1179"/>
                    </a:lnTo>
                    <a:lnTo>
                      <a:pt x="1012" y="1145"/>
                    </a:lnTo>
                    <a:lnTo>
                      <a:pt x="1011" y="1110"/>
                    </a:lnTo>
                    <a:lnTo>
                      <a:pt x="1010" y="1078"/>
                    </a:lnTo>
                    <a:lnTo>
                      <a:pt x="1008" y="1049"/>
                    </a:lnTo>
                    <a:lnTo>
                      <a:pt x="1007" y="1026"/>
                    </a:lnTo>
                    <a:lnTo>
                      <a:pt x="1006" y="1019"/>
                    </a:lnTo>
                    <a:lnTo>
                      <a:pt x="1006" y="1012"/>
                    </a:lnTo>
                    <a:lnTo>
                      <a:pt x="1006" y="1006"/>
                    </a:lnTo>
                    <a:lnTo>
                      <a:pt x="1006" y="1000"/>
                    </a:lnTo>
                    <a:lnTo>
                      <a:pt x="1005" y="994"/>
                    </a:lnTo>
                    <a:lnTo>
                      <a:pt x="1005" y="988"/>
                    </a:lnTo>
                    <a:lnTo>
                      <a:pt x="1003" y="982"/>
                    </a:lnTo>
                    <a:lnTo>
                      <a:pt x="1002" y="976"/>
                    </a:lnTo>
                    <a:lnTo>
                      <a:pt x="1000" y="959"/>
                    </a:lnTo>
                    <a:lnTo>
                      <a:pt x="997" y="943"/>
                    </a:lnTo>
                    <a:lnTo>
                      <a:pt x="993" y="926"/>
                    </a:lnTo>
                    <a:lnTo>
                      <a:pt x="991" y="909"/>
                    </a:lnTo>
                    <a:lnTo>
                      <a:pt x="989" y="893"/>
                    </a:lnTo>
                    <a:lnTo>
                      <a:pt x="988" y="879"/>
                    </a:lnTo>
                    <a:lnTo>
                      <a:pt x="986" y="866"/>
                    </a:lnTo>
                    <a:lnTo>
                      <a:pt x="986" y="857"/>
                    </a:lnTo>
                    <a:lnTo>
                      <a:pt x="989" y="846"/>
                    </a:lnTo>
                    <a:lnTo>
                      <a:pt x="990" y="836"/>
                    </a:lnTo>
                    <a:lnTo>
                      <a:pt x="991" y="827"/>
                    </a:lnTo>
                    <a:lnTo>
                      <a:pt x="993" y="817"/>
                    </a:lnTo>
                    <a:lnTo>
                      <a:pt x="994" y="807"/>
                    </a:lnTo>
                    <a:lnTo>
                      <a:pt x="995" y="797"/>
                    </a:lnTo>
                    <a:lnTo>
                      <a:pt x="995" y="786"/>
                    </a:lnTo>
                    <a:lnTo>
                      <a:pt x="995" y="776"/>
                    </a:lnTo>
                    <a:lnTo>
                      <a:pt x="995" y="767"/>
                    </a:lnTo>
                    <a:lnTo>
                      <a:pt x="995" y="758"/>
                    </a:lnTo>
                    <a:lnTo>
                      <a:pt x="995" y="748"/>
                    </a:lnTo>
                    <a:lnTo>
                      <a:pt x="994" y="739"/>
                    </a:lnTo>
                    <a:lnTo>
                      <a:pt x="994" y="730"/>
                    </a:lnTo>
                    <a:lnTo>
                      <a:pt x="992" y="721"/>
                    </a:lnTo>
                    <a:lnTo>
                      <a:pt x="991" y="713"/>
                    </a:lnTo>
                    <a:lnTo>
                      <a:pt x="988" y="704"/>
                    </a:lnTo>
                    <a:lnTo>
                      <a:pt x="985" y="698"/>
                    </a:lnTo>
                    <a:lnTo>
                      <a:pt x="983" y="692"/>
                    </a:lnTo>
                    <a:lnTo>
                      <a:pt x="980" y="685"/>
                    </a:lnTo>
                    <a:lnTo>
                      <a:pt x="976" y="679"/>
                    </a:lnTo>
                    <a:lnTo>
                      <a:pt x="973" y="673"/>
                    </a:lnTo>
                    <a:lnTo>
                      <a:pt x="970" y="668"/>
                    </a:lnTo>
                    <a:lnTo>
                      <a:pt x="965" y="663"/>
                    </a:lnTo>
                    <a:lnTo>
                      <a:pt x="960" y="658"/>
                    </a:lnTo>
                    <a:lnTo>
                      <a:pt x="955" y="653"/>
                    </a:lnTo>
                    <a:lnTo>
                      <a:pt x="950" y="648"/>
                    </a:lnTo>
                    <a:lnTo>
                      <a:pt x="946" y="643"/>
                    </a:lnTo>
                    <a:lnTo>
                      <a:pt x="940" y="638"/>
                    </a:lnTo>
                    <a:lnTo>
                      <a:pt x="936" y="633"/>
                    </a:lnTo>
                    <a:lnTo>
                      <a:pt x="931" y="627"/>
                    </a:lnTo>
                    <a:lnTo>
                      <a:pt x="926" y="622"/>
                    </a:lnTo>
                    <a:lnTo>
                      <a:pt x="920" y="617"/>
                    </a:lnTo>
                    <a:lnTo>
                      <a:pt x="916" y="614"/>
                    </a:lnTo>
                    <a:lnTo>
                      <a:pt x="913" y="612"/>
                    </a:lnTo>
                    <a:lnTo>
                      <a:pt x="909" y="609"/>
                    </a:lnTo>
                    <a:lnTo>
                      <a:pt x="905" y="606"/>
                    </a:lnTo>
                    <a:lnTo>
                      <a:pt x="901" y="604"/>
                    </a:lnTo>
                    <a:lnTo>
                      <a:pt x="897" y="602"/>
                    </a:lnTo>
                    <a:lnTo>
                      <a:pt x="893" y="601"/>
                    </a:lnTo>
                    <a:lnTo>
                      <a:pt x="889" y="600"/>
                    </a:lnTo>
                    <a:lnTo>
                      <a:pt x="868" y="597"/>
                    </a:lnTo>
                    <a:lnTo>
                      <a:pt x="849" y="593"/>
                    </a:lnTo>
                    <a:lnTo>
                      <a:pt x="831" y="588"/>
                    </a:lnTo>
                    <a:lnTo>
                      <a:pt x="815" y="582"/>
                    </a:lnTo>
                    <a:lnTo>
                      <a:pt x="800" y="576"/>
                    </a:lnTo>
                    <a:lnTo>
                      <a:pt x="787" y="569"/>
                    </a:lnTo>
                    <a:lnTo>
                      <a:pt x="773" y="562"/>
                    </a:lnTo>
                    <a:lnTo>
                      <a:pt x="761" y="555"/>
                    </a:lnTo>
                    <a:lnTo>
                      <a:pt x="739" y="540"/>
                    </a:lnTo>
                    <a:lnTo>
                      <a:pt x="718" y="526"/>
                    </a:lnTo>
                    <a:lnTo>
                      <a:pt x="708" y="518"/>
                    </a:lnTo>
                    <a:lnTo>
                      <a:pt x="696" y="512"/>
                    </a:lnTo>
                    <a:lnTo>
                      <a:pt x="686" y="506"/>
                    </a:lnTo>
                    <a:lnTo>
                      <a:pt x="674" y="500"/>
                    </a:lnTo>
                    <a:lnTo>
                      <a:pt x="681" y="446"/>
                    </a:lnTo>
                    <a:lnTo>
                      <a:pt x="681" y="438"/>
                    </a:lnTo>
                    <a:lnTo>
                      <a:pt x="681" y="431"/>
                    </a:lnTo>
                    <a:lnTo>
                      <a:pt x="681" y="424"/>
                    </a:lnTo>
                    <a:lnTo>
                      <a:pt x="682" y="418"/>
                    </a:lnTo>
                    <a:lnTo>
                      <a:pt x="682" y="412"/>
                    </a:lnTo>
                    <a:lnTo>
                      <a:pt x="682" y="405"/>
                    </a:lnTo>
                    <a:lnTo>
                      <a:pt x="681" y="398"/>
                    </a:lnTo>
                    <a:lnTo>
                      <a:pt x="681" y="390"/>
                    </a:lnTo>
                    <a:lnTo>
                      <a:pt x="681" y="386"/>
                    </a:lnTo>
                    <a:lnTo>
                      <a:pt x="682" y="382"/>
                    </a:lnTo>
                    <a:lnTo>
                      <a:pt x="684" y="378"/>
                    </a:lnTo>
                    <a:lnTo>
                      <a:pt x="686" y="374"/>
                    </a:lnTo>
                    <a:lnTo>
                      <a:pt x="688" y="370"/>
                    </a:lnTo>
                    <a:lnTo>
                      <a:pt x="692" y="365"/>
                    </a:lnTo>
                    <a:lnTo>
                      <a:pt x="694" y="361"/>
                    </a:lnTo>
                    <a:lnTo>
                      <a:pt x="697" y="356"/>
                    </a:lnTo>
                    <a:lnTo>
                      <a:pt x="699" y="350"/>
                    </a:lnTo>
                    <a:lnTo>
                      <a:pt x="701" y="345"/>
                    </a:lnTo>
                    <a:lnTo>
                      <a:pt x="702" y="340"/>
                    </a:lnTo>
                    <a:lnTo>
                      <a:pt x="703" y="334"/>
                    </a:lnTo>
                    <a:lnTo>
                      <a:pt x="704" y="329"/>
                    </a:lnTo>
                    <a:lnTo>
                      <a:pt x="705" y="323"/>
                    </a:lnTo>
                    <a:lnTo>
                      <a:pt x="707" y="317"/>
                    </a:lnTo>
                    <a:lnTo>
                      <a:pt x="708" y="311"/>
                    </a:lnTo>
                    <a:lnTo>
                      <a:pt x="709" y="306"/>
                    </a:lnTo>
                    <a:lnTo>
                      <a:pt x="710" y="301"/>
                    </a:lnTo>
                    <a:lnTo>
                      <a:pt x="711" y="296"/>
                    </a:lnTo>
                    <a:lnTo>
                      <a:pt x="712" y="292"/>
                    </a:lnTo>
                    <a:lnTo>
                      <a:pt x="713" y="288"/>
                    </a:lnTo>
                    <a:lnTo>
                      <a:pt x="714" y="285"/>
                    </a:lnTo>
                    <a:lnTo>
                      <a:pt x="716" y="284"/>
                    </a:lnTo>
                    <a:lnTo>
                      <a:pt x="716" y="283"/>
                    </a:lnTo>
                    <a:lnTo>
                      <a:pt x="723" y="275"/>
                    </a:lnTo>
                    <a:lnTo>
                      <a:pt x="729" y="268"/>
                    </a:lnTo>
                    <a:lnTo>
                      <a:pt x="734" y="262"/>
                    </a:lnTo>
                    <a:lnTo>
                      <a:pt x="737" y="257"/>
                    </a:lnTo>
                    <a:lnTo>
                      <a:pt x="738" y="252"/>
                    </a:lnTo>
                    <a:lnTo>
                      <a:pt x="739" y="248"/>
                    </a:lnTo>
                    <a:lnTo>
                      <a:pt x="739" y="244"/>
                    </a:lnTo>
                    <a:lnTo>
                      <a:pt x="739" y="240"/>
                    </a:lnTo>
                    <a:lnTo>
                      <a:pt x="737" y="234"/>
                    </a:lnTo>
                    <a:lnTo>
                      <a:pt x="735" y="228"/>
                    </a:lnTo>
                    <a:lnTo>
                      <a:pt x="734" y="225"/>
                    </a:lnTo>
                    <a:lnTo>
                      <a:pt x="734" y="222"/>
                    </a:lnTo>
                    <a:lnTo>
                      <a:pt x="734" y="219"/>
                    </a:lnTo>
                    <a:lnTo>
                      <a:pt x="735" y="216"/>
                    </a:lnTo>
                    <a:lnTo>
                      <a:pt x="740" y="205"/>
                    </a:lnTo>
                    <a:lnTo>
                      <a:pt x="744" y="194"/>
                    </a:lnTo>
                    <a:lnTo>
                      <a:pt x="745" y="182"/>
                    </a:lnTo>
                    <a:lnTo>
                      <a:pt x="746" y="171"/>
                    </a:lnTo>
                    <a:lnTo>
                      <a:pt x="746" y="161"/>
                    </a:lnTo>
                    <a:lnTo>
                      <a:pt x="745" y="151"/>
                    </a:lnTo>
                    <a:lnTo>
                      <a:pt x="743" y="140"/>
                    </a:lnTo>
                    <a:lnTo>
                      <a:pt x="742" y="128"/>
                    </a:lnTo>
                    <a:lnTo>
                      <a:pt x="738" y="114"/>
                    </a:lnTo>
                    <a:lnTo>
                      <a:pt x="734" y="100"/>
                    </a:lnTo>
                    <a:lnTo>
                      <a:pt x="727" y="85"/>
                    </a:lnTo>
                    <a:lnTo>
                      <a:pt x="718" y="71"/>
                    </a:lnTo>
                    <a:lnTo>
                      <a:pt x="709" y="59"/>
                    </a:lnTo>
                    <a:lnTo>
                      <a:pt x="699" y="48"/>
                    </a:lnTo>
                    <a:lnTo>
                      <a:pt x="694" y="44"/>
                    </a:lnTo>
                    <a:lnTo>
                      <a:pt x="688" y="40"/>
                    </a:lnTo>
                    <a:lnTo>
                      <a:pt x="683" y="38"/>
                    </a:lnTo>
                    <a:lnTo>
                      <a:pt x="677" y="36"/>
                    </a:lnTo>
                    <a:lnTo>
                      <a:pt x="666" y="32"/>
                    </a:lnTo>
                    <a:lnTo>
                      <a:pt x="657" y="28"/>
                    </a:lnTo>
                    <a:lnTo>
                      <a:pt x="647" y="24"/>
                    </a:lnTo>
                    <a:lnTo>
                      <a:pt x="639" y="19"/>
                    </a:lnTo>
                    <a:lnTo>
                      <a:pt x="630" y="15"/>
                    </a:lnTo>
                    <a:lnTo>
                      <a:pt x="621" y="11"/>
                    </a:lnTo>
                    <a:lnTo>
                      <a:pt x="612" y="7"/>
                    </a:lnTo>
                    <a:lnTo>
                      <a:pt x="602" y="4"/>
                    </a:lnTo>
                    <a:lnTo>
                      <a:pt x="597" y="2"/>
                    </a:lnTo>
                    <a:lnTo>
                      <a:pt x="590" y="1"/>
                    </a:lnTo>
                    <a:lnTo>
                      <a:pt x="583" y="1"/>
                    </a:lnTo>
                    <a:lnTo>
                      <a:pt x="577" y="0"/>
                    </a:lnTo>
                    <a:lnTo>
                      <a:pt x="570" y="0"/>
                    </a:lnTo>
                    <a:lnTo>
                      <a:pt x="563" y="0"/>
                    </a:lnTo>
                    <a:lnTo>
                      <a:pt x="555" y="0"/>
                    </a:lnTo>
                    <a:lnTo>
                      <a:pt x="548" y="0"/>
                    </a:lnTo>
                    <a:lnTo>
                      <a:pt x="542" y="0"/>
                    </a:lnTo>
                    <a:lnTo>
                      <a:pt x="534" y="0"/>
                    </a:lnTo>
                    <a:lnTo>
                      <a:pt x="526" y="1"/>
                    </a:lnTo>
                    <a:lnTo>
                      <a:pt x="519" y="2"/>
                    </a:lnTo>
                    <a:lnTo>
                      <a:pt x="511" y="3"/>
                    </a:lnTo>
                    <a:lnTo>
                      <a:pt x="504" y="5"/>
                    </a:lnTo>
                    <a:lnTo>
                      <a:pt x="499" y="6"/>
                    </a:lnTo>
                    <a:lnTo>
                      <a:pt x="493" y="8"/>
                    </a:lnTo>
                    <a:lnTo>
                      <a:pt x="483" y="11"/>
                    </a:lnTo>
                    <a:lnTo>
                      <a:pt x="474" y="15"/>
                    </a:lnTo>
                    <a:lnTo>
                      <a:pt x="465" y="19"/>
                    </a:lnTo>
                    <a:lnTo>
                      <a:pt x="457" y="24"/>
                    </a:lnTo>
                    <a:lnTo>
                      <a:pt x="448" y="28"/>
                    </a:lnTo>
                    <a:lnTo>
                      <a:pt x="439" y="32"/>
                    </a:lnTo>
                    <a:lnTo>
                      <a:pt x="429" y="36"/>
                    </a:lnTo>
                    <a:lnTo>
                      <a:pt x="416" y="40"/>
                    </a:lnTo>
                    <a:lnTo>
                      <a:pt x="412" y="42"/>
                    </a:lnTo>
                    <a:lnTo>
                      <a:pt x="406" y="45"/>
                    </a:lnTo>
                    <a:lnTo>
                      <a:pt x="401" y="48"/>
                    </a:lnTo>
                    <a:lnTo>
                      <a:pt x="396" y="52"/>
                    </a:lnTo>
                    <a:lnTo>
                      <a:pt x="386" y="63"/>
                    </a:lnTo>
                    <a:lnTo>
                      <a:pt x="377" y="75"/>
                    </a:lnTo>
                    <a:lnTo>
                      <a:pt x="369" y="89"/>
                    </a:lnTo>
                    <a:lnTo>
                      <a:pt x="362" y="103"/>
                    </a:lnTo>
                    <a:lnTo>
                      <a:pt x="357" y="118"/>
                    </a:lnTo>
                    <a:lnTo>
                      <a:pt x="353" y="131"/>
                    </a:lnTo>
                    <a:lnTo>
                      <a:pt x="352" y="144"/>
                    </a:lnTo>
                    <a:lnTo>
                      <a:pt x="351" y="155"/>
                    </a:lnTo>
                    <a:lnTo>
                      <a:pt x="350" y="166"/>
                    </a:lnTo>
                    <a:lnTo>
                      <a:pt x="350" y="177"/>
                    </a:lnTo>
                    <a:lnTo>
                      <a:pt x="350" y="189"/>
                    </a:lnTo>
                    <a:lnTo>
                      <a:pt x="352" y="200"/>
                    </a:lnTo>
                    <a:lnTo>
                      <a:pt x="355" y="211"/>
                    </a:lnTo>
                    <a:lnTo>
                      <a:pt x="361" y="222"/>
                    </a:lnTo>
                    <a:lnTo>
                      <a:pt x="362" y="227"/>
                    </a:lnTo>
                    <a:lnTo>
                      <a:pt x="362" y="233"/>
                    </a:lnTo>
                    <a:lnTo>
                      <a:pt x="361" y="239"/>
                    </a:lnTo>
                    <a:lnTo>
                      <a:pt x="359" y="245"/>
                    </a:lnTo>
                    <a:lnTo>
                      <a:pt x="357" y="251"/>
                    </a:lnTo>
                    <a:lnTo>
                      <a:pt x="355" y="257"/>
                    </a:lnTo>
                    <a:lnTo>
                      <a:pt x="355" y="263"/>
                    </a:lnTo>
                    <a:lnTo>
                      <a:pt x="358" y="268"/>
                    </a:lnTo>
                    <a:lnTo>
                      <a:pt x="362" y="275"/>
                    </a:lnTo>
                    <a:lnTo>
                      <a:pt x="367" y="281"/>
                    </a:lnTo>
                    <a:lnTo>
                      <a:pt x="372" y="288"/>
                    </a:lnTo>
                    <a:lnTo>
                      <a:pt x="377" y="293"/>
                    </a:lnTo>
                    <a:lnTo>
                      <a:pt x="383" y="300"/>
                    </a:lnTo>
                    <a:lnTo>
                      <a:pt x="387" y="305"/>
                    </a:lnTo>
                    <a:lnTo>
                      <a:pt x="390" y="310"/>
                    </a:lnTo>
                    <a:lnTo>
                      <a:pt x="393" y="315"/>
                    </a:lnTo>
                    <a:lnTo>
                      <a:pt x="395" y="320"/>
                    </a:lnTo>
                    <a:lnTo>
                      <a:pt x="396" y="325"/>
                    </a:lnTo>
                    <a:lnTo>
                      <a:pt x="397" y="331"/>
                    </a:lnTo>
                    <a:lnTo>
                      <a:pt x="398" y="336"/>
                    </a:lnTo>
                    <a:lnTo>
                      <a:pt x="398" y="341"/>
                    </a:lnTo>
                    <a:lnTo>
                      <a:pt x="399" y="347"/>
                    </a:lnTo>
                    <a:lnTo>
                      <a:pt x="402" y="352"/>
                    </a:lnTo>
                    <a:lnTo>
                      <a:pt x="403" y="358"/>
                    </a:lnTo>
                    <a:lnTo>
                      <a:pt x="405" y="363"/>
                    </a:lnTo>
                    <a:lnTo>
                      <a:pt x="409" y="368"/>
                    </a:lnTo>
                    <a:lnTo>
                      <a:pt x="411" y="372"/>
                    </a:lnTo>
                    <a:lnTo>
                      <a:pt x="413" y="377"/>
                    </a:lnTo>
                    <a:lnTo>
                      <a:pt x="415" y="382"/>
                    </a:lnTo>
                    <a:lnTo>
                      <a:pt x="416" y="387"/>
                    </a:lnTo>
                    <a:lnTo>
                      <a:pt x="416" y="392"/>
                    </a:lnTo>
                    <a:lnTo>
                      <a:pt x="416" y="397"/>
                    </a:lnTo>
                    <a:lnTo>
                      <a:pt x="415" y="405"/>
                    </a:lnTo>
                    <a:lnTo>
                      <a:pt x="414" y="418"/>
                    </a:lnTo>
                    <a:lnTo>
                      <a:pt x="414" y="433"/>
                    </a:lnTo>
                    <a:lnTo>
                      <a:pt x="414" y="449"/>
                    </a:lnTo>
                    <a:lnTo>
                      <a:pt x="415" y="466"/>
                    </a:lnTo>
                    <a:lnTo>
                      <a:pt x="415" y="481"/>
                    </a:lnTo>
                    <a:lnTo>
                      <a:pt x="416" y="493"/>
                    </a:lnTo>
                    <a:lnTo>
                      <a:pt x="418" y="502"/>
                    </a:lnTo>
                    <a:lnTo>
                      <a:pt x="385" y="516"/>
                    </a:lnTo>
                    <a:lnTo>
                      <a:pt x="361" y="528"/>
                    </a:lnTo>
                    <a:lnTo>
                      <a:pt x="341" y="540"/>
                    </a:lnTo>
                    <a:lnTo>
                      <a:pt x="322" y="552"/>
                    </a:lnTo>
                    <a:lnTo>
                      <a:pt x="304" y="563"/>
                    </a:lnTo>
                    <a:lnTo>
                      <a:pt x="293" y="568"/>
                    </a:lnTo>
                    <a:lnTo>
                      <a:pt x="282" y="573"/>
                    </a:lnTo>
                    <a:lnTo>
                      <a:pt x="271" y="579"/>
                    </a:lnTo>
                    <a:lnTo>
                      <a:pt x="257" y="583"/>
                    </a:lnTo>
                    <a:lnTo>
                      <a:pt x="243" y="588"/>
                    </a:lnTo>
                    <a:lnTo>
                      <a:pt x="227" y="591"/>
                    </a:lnTo>
                    <a:lnTo>
                      <a:pt x="208" y="595"/>
                    </a:lnTo>
                    <a:lnTo>
                      <a:pt x="187" y="598"/>
                    </a:lnTo>
                    <a:lnTo>
                      <a:pt x="183" y="599"/>
                    </a:lnTo>
                    <a:lnTo>
                      <a:pt x="179" y="601"/>
                    </a:lnTo>
                    <a:lnTo>
                      <a:pt x="175" y="603"/>
                    </a:lnTo>
                    <a:lnTo>
                      <a:pt x="171" y="605"/>
                    </a:lnTo>
                    <a:lnTo>
                      <a:pt x="167" y="608"/>
                    </a:lnTo>
                    <a:lnTo>
                      <a:pt x="164" y="611"/>
                    </a:lnTo>
                    <a:lnTo>
                      <a:pt x="160" y="613"/>
                    </a:lnTo>
                    <a:lnTo>
                      <a:pt x="157" y="616"/>
                    </a:lnTo>
                    <a:lnTo>
                      <a:pt x="151" y="620"/>
                    </a:lnTo>
                    <a:lnTo>
                      <a:pt x="146" y="625"/>
                    </a:lnTo>
                    <a:lnTo>
                      <a:pt x="141" y="631"/>
                    </a:lnTo>
                    <a:lnTo>
                      <a:pt x="135" y="636"/>
                    </a:lnTo>
                    <a:lnTo>
                      <a:pt x="131" y="641"/>
                    </a:lnTo>
                    <a:lnTo>
                      <a:pt x="126" y="646"/>
                    </a:lnTo>
                    <a:lnTo>
                      <a:pt x="121" y="651"/>
                    </a:lnTo>
                    <a:lnTo>
                      <a:pt x="116" y="657"/>
                    </a:lnTo>
                    <a:lnTo>
                      <a:pt x="112" y="662"/>
                    </a:lnTo>
                    <a:lnTo>
                      <a:pt x="107" y="667"/>
                    </a:lnTo>
                    <a:lnTo>
                      <a:pt x="103" y="672"/>
                    </a:lnTo>
                    <a:lnTo>
                      <a:pt x="99" y="678"/>
                    </a:lnTo>
                    <a:lnTo>
                      <a:pt x="97" y="684"/>
                    </a:lnTo>
                    <a:lnTo>
                      <a:pt x="94" y="691"/>
                    </a:lnTo>
                    <a:lnTo>
                      <a:pt x="91" y="697"/>
                    </a:lnTo>
                    <a:lnTo>
                      <a:pt x="89" y="703"/>
                    </a:lnTo>
                    <a:lnTo>
                      <a:pt x="87" y="712"/>
                    </a:lnTo>
                    <a:lnTo>
                      <a:pt x="85" y="720"/>
                    </a:lnTo>
                    <a:lnTo>
                      <a:pt x="83" y="729"/>
                    </a:lnTo>
                    <a:lnTo>
                      <a:pt x="82" y="738"/>
                    </a:lnTo>
                    <a:lnTo>
                      <a:pt x="81" y="747"/>
                    </a:lnTo>
                    <a:lnTo>
                      <a:pt x="81" y="757"/>
                    </a:lnTo>
                    <a:lnTo>
                      <a:pt x="81" y="766"/>
                    </a:lnTo>
                    <a:lnTo>
                      <a:pt x="81" y="775"/>
                    </a:lnTo>
                    <a:lnTo>
                      <a:pt x="81" y="785"/>
                    </a:lnTo>
                    <a:lnTo>
                      <a:pt x="82" y="795"/>
                    </a:lnTo>
                    <a:lnTo>
                      <a:pt x="83" y="806"/>
                    </a:lnTo>
                    <a:lnTo>
                      <a:pt x="85" y="816"/>
                    </a:lnTo>
                    <a:lnTo>
                      <a:pt x="86" y="826"/>
                    </a:lnTo>
                    <a:lnTo>
                      <a:pt x="87" y="836"/>
                    </a:lnTo>
                    <a:lnTo>
                      <a:pt x="89" y="846"/>
                    </a:lnTo>
                    <a:lnTo>
                      <a:pt x="90" y="857"/>
                    </a:lnTo>
                    <a:lnTo>
                      <a:pt x="91" y="866"/>
                    </a:lnTo>
                    <a:lnTo>
                      <a:pt x="90" y="877"/>
                    </a:lnTo>
                    <a:lnTo>
                      <a:pt x="88" y="892"/>
                    </a:lnTo>
                    <a:lnTo>
                      <a:pt x="86" y="908"/>
                    </a:lnTo>
                    <a:lnTo>
                      <a:pt x="83" y="925"/>
                    </a:lnTo>
                    <a:lnTo>
                      <a:pt x="80" y="942"/>
                    </a:lnTo>
                    <a:lnTo>
                      <a:pt x="77" y="958"/>
                    </a:lnTo>
                    <a:lnTo>
                      <a:pt x="73" y="975"/>
                    </a:lnTo>
                    <a:lnTo>
                      <a:pt x="72" y="981"/>
                    </a:lnTo>
                    <a:lnTo>
                      <a:pt x="72" y="987"/>
                    </a:lnTo>
                    <a:lnTo>
                      <a:pt x="71" y="993"/>
                    </a:lnTo>
                    <a:lnTo>
                      <a:pt x="71" y="999"/>
                    </a:lnTo>
                    <a:lnTo>
                      <a:pt x="71" y="1005"/>
                    </a:lnTo>
                    <a:lnTo>
                      <a:pt x="71" y="1011"/>
                    </a:lnTo>
                    <a:lnTo>
                      <a:pt x="70" y="1017"/>
                    </a:lnTo>
                    <a:lnTo>
                      <a:pt x="70" y="1025"/>
                    </a:lnTo>
                    <a:lnTo>
                      <a:pt x="68" y="1054"/>
                    </a:lnTo>
                    <a:lnTo>
                      <a:pt x="67" y="1088"/>
                    </a:lnTo>
                    <a:lnTo>
                      <a:pt x="65" y="1124"/>
                    </a:lnTo>
                    <a:lnTo>
                      <a:pt x="64" y="1161"/>
                    </a:lnTo>
                    <a:lnTo>
                      <a:pt x="63" y="1196"/>
                    </a:lnTo>
                    <a:lnTo>
                      <a:pt x="61" y="1227"/>
                    </a:lnTo>
                    <a:lnTo>
                      <a:pt x="60" y="1241"/>
                    </a:lnTo>
                    <a:lnTo>
                      <a:pt x="59" y="1252"/>
                    </a:lnTo>
                    <a:lnTo>
                      <a:pt x="56" y="1262"/>
                    </a:lnTo>
                    <a:lnTo>
                      <a:pt x="55" y="1269"/>
                    </a:lnTo>
                    <a:lnTo>
                      <a:pt x="50" y="1284"/>
                    </a:lnTo>
                    <a:lnTo>
                      <a:pt x="45" y="1301"/>
                    </a:lnTo>
                    <a:lnTo>
                      <a:pt x="41" y="1318"/>
                    </a:lnTo>
                    <a:lnTo>
                      <a:pt x="37" y="1336"/>
                    </a:lnTo>
                    <a:lnTo>
                      <a:pt x="30" y="1376"/>
                    </a:lnTo>
                    <a:lnTo>
                      <a:pt x="25" y="1417"/>
                    </a:lnTo>
                    <a:lnTo>
                      <a:pt x="19" y="1458"/>
                    </a:lnTo>
                    <a:lnTo>
                      <a:pt x="13" y="1498"/>
                    </a:lnTo>
                    <a:lnTo>
                      <a:pt x="7" y="1535"/>
                    </a:lnTo>
                    <a:lnTo>
                      <a:pt x="0" y="1566"/>
                    </a:lnTo>
                    <a:lnTo>
                      <a:pt x="0" y="1567"/>
                    </a:lnTo>
                    <a:lnTo>
                      <a:pt x="0" y="1568"/>
                    </a:lnTo>
                    <a:lnTo>
                      <a:pt x="0" y="1569"/>
                    </a:lnTo>
                    <a:lnTo>
                      <a:pt x="123" y="1569"/>
                    </a:lnTo>
                    <a:lnTo>
                      <a:pt x="124" y="1564"/>
                    </a:lnTo>
                    <a:lnTo>
                      <a:pt x="126" y="1560"/>
                    </a:lnTo>
                    <a:lnTo>
                      <a:pt x="127" y="1557"/>
                    </a:lnTo>
                    <a:lnTo>
                      <a:pt x="129" y="1553"/>
                    </a:lnTo>
                    <a:lnTo>
                      <a:pt x="130" y="1550"/>
                    </a:lnTo>
                    <a:lnTo>
                      <a:pt x="131" y="1548"/>
                    </a:lnTo>
                    <a:lnTo>
                      <a:pt x="132" y="1546"/>
                    </a:lnTo>
                    <a:lnTo>
                      <a:pt x="132" y="1545"/>
                    </a:lnTo>
                    <a:lnTo>
                      <a:pt x="140" y="1514"/>
                    </a:lnTo>
                    <a:lnTo>
                      <a:pt x="149" y="1482"/>
                    </a:lnTo>
                    <a:lnTo>
                      <a:pt x="159" y="1447"/>
                    </a:lnTo>
                    <a:lnTo>
                      <a:pt x="170" y="1411"/>
                    </a:lnTo>
                    <a:lnTo>
                      <a:pt x="182" y="1375"/>
                    </a:lnTo>
                    <a:lnTo>
                      <a:pt x="193" y="1341"/>
                    </a:lnTo>
                    <a:lnTo>
                      <a:pt x="203" y="1309"/>
                    </a:lnTo>
                    <a:lnTo>
                      <a:pt x="212" y="1280"/>
                    </a:lnTo>
                    <a:lnTo>
                      <a:pt x="213" y="1276"/>
                    </a:lnTo>
                    <a:lnTo>
                      <a:pt x="214" y="1269"/>
                    </a:lnTo>
                    <a:lnTo>
                      <a:pt x="216" y="1262"/>
                    </a:lnTo>
                    <a:lnTo>
                      <a:pt x="216" y="1254"/>
                    </a:lnTo>
                    <a:lnTo>
                      <a:pt x="217" y="1246"/>
                    </a:lnTo>
                    <a:lnTo>
                      <a:pt x="217" y="1238"/>
                    </a:lnTo>
                    <a:lnTo>
                      <a:pt x="217" y="1232"/>
                    </a:lnTo>
                    <a:lnTo>
                      <a:pt x="217" y="1229"/>
                    </a:lnTo>
                    <a:lnTo>
                      <a:pt x="218" y="1218"/>
                    </a:lnTo>
                    <a:lnTo>
                      <a:pt x="218" y="1205"/>
                    </a:lnTo>
                    <a:lnTo>
                      <a:pt x="219" y="1190"/>
                    </a:lnTo>
                    <a:lnTo>
                      <a:pt x="220" y="1174"/>
                    </a:lnTo>
                    <a:lnTo>
                      <a:pt x="221" y="1159"/>
                    </a:lnTo>
                    <a:lnTo>
                      <a:pt x="223" y="1144"/>
                    </a:lnTo>
                    <a:lnTo>
                      <a:pt x="226" y="1132"/>
                    </a:lnTo>
                    <a:lnTo>
                      <a:pt x="229" y="1121"/>
                    </a:lnTo>
                    <a:lnTo>
                      <a:pt x="234" y="1110"/>
                    </a:lnTo>
                    <a:lnTo>
                      <a:pt x="237" y="1099"/>
                    </a:lnTo>
                    <a:lnTo>
                      <a:pt x="239" y="1088"/>
                    </a:lnTo>
                    <a:lnTo>
                      <a:pt x="241" y="1077"/>
                    </a:lnTo>
                    <a:lnTo>
                      <a:pt x="245" y="1053"/>
                    </a:lnTo>
                    <a:lnTo>
                      <a:pt x="245" y="1031"/>
                    </a:lnTo>
                    <a:lnTo>
                      <a:pt x="245" y="1007"/>
                    </a:lnTo>
                    <a:lnTo>
                      <a:pt x="243" y="984"/>
                    </a:lnTo>
                    <a:lnTo>
                      <a:pt x="241" y="960"/>
                    </a:lnTo>
                    <a:lnTo>
                      <a:pt x="240" y="937"/>
                    </a:lnTo>
                    <a:lnTo>
                      <a:pt x="241" y="949"/>
                    </a:lnTo>
                    <a:lnTo>
                      <a:pt x="243" y="961"/>
                    </a:lnTo>
                    <a:lnTo>
                      <a:pt x="243" y="974"/>
                    </a:lnTo>
                    <a:lnTo>
                      <a:pt x="243" y="986"/>
                    </a:lnTo>
                    <a:lnTo>
                      <a:pt x="243" y="998"/>
                    </a:lnTo>
                    <a:lnTo>
                      <a:pt x="243" y="1010"/>
                    </a:lnTo>
                    <a:lnTo>
                      <a:pt x="244" y="1023"/>
                    </a:lnTo>
                    <a:lnTo>
                      <a:pt x="245" y="1035"/>
                    </a:lnTo>
                    <a:lnTo>
                      <a:pt x="248" y="1059"/>
                    </a:lnTo>
                    <a:lnTo>
                      <a:pt x="253" y="1084"/>
                    </a:lnTo>
                    <a:lnTo>
                      <a:pt x="257" y="1108"/>
                    </a:lnTo>
                    <a:lnTo>
                      <a:pt x="263" y="1133"/>
                    </a:lnTo>
                    <a:lnTo>
                      <a:pt x="269" y="1157"/>
                    </a:lnTo>
                    <a:lnTo>
                      <a:pt x="274" y="1181"/>
                    </a:lnTo>
                    <a:lnTo>
                      <a:pt x="280" y="1206"/>
                    </a:lnTo>
                    <a:lnTo>
                      <a:pt x="285" y="1229"/>
                    </a:lnTo>
                    <a:lnTo>
                      <a:pt x="287" y="1236"/>
                    </a:lnTo>
                    <a:lnTo>
                      <a:pt x="287" y="1247"/>
                    </a:lnTo>
                    <a:lnTo>
                      <a:pt x="287" y="1259"/>
                    </a:lnTo>
                    <a:lnTo>
                      <a:pt x="285" y="1274"/>
                    </a:lnTo>
                    <a:lnTo>
                      <a:pt x="282" y="1307"/>
                    </a:lnTo>
                    <a:lnTo>
                      <a:pt x="278" y="1342"/>
                    </a:lnTo>
                    <a:lnTo>
                      <a:pt x="272" y="1378"/>
                    </a:lnTo>
                    <a:lnTo>
                      <a:pt x="267" y="1411"/>
                    </a:lnTo>
                    <a:lnTo>
                      <a:pt x="263" y="1438"/>
                    </a:lnTo>
                    <a:lnTo>
                      <a:pt x="261" y="1456"/>
                    </a:lnTo>
                    <a:lnTo>
                      <a:pt x="261" y="1462"/>
                    </a:lnTo>
                    <a:lnTo>
                      <a:pt x="262" y="1467"/>
                    </a:lnTo>
                    <a:lnTo>
                      <a:pt x="263" y="1473"/>
                    </a:lnTo>
                    <a:lnTo>
                      <a:pt x="264" y="1478"/>
                    </a:lnTo>
                    <a:lnTo>
                      <a:pt x="266" y="1483"/>
                    </a:lnTo>
                    <a:lnTo>
                      <a:pt x="269" y="1487"/>
                    </a:lnTo>
                    <a:lnTo>
                      <a:pt x="270" y="1492"/>
                    </a:lnTo>
                    <a:lnTo>
                      <a:pt x="272" y="1496"/>
                    </a:lnTo>
                    <a:lnTo>
                      <a:pt x="271" y="1493"/>
                    </a:lnTo>
                    <a:lnTo>
                      <a:pt x="270" y="1490"/>
                    </a:lnTo>
                    <a:lnTo>
                      <a:pt x="269" y="1488"/>
                    </a:lnTo>
                    <a:lnTo>
                      <a:pt x="269" y="1487"/>
                    </a:lnTo>
                    <a:lnTo>
                      <a:pt x="267" y="1485"/>
                    </a:lnTo>
                    <a:lnTo>
                      <a:pt x="267" y="1484"/>
                    </a:lnTo>
                    <a:lnTo>
                      <a:pt x="266" y="1482"/>
                    </a:lnTo>
                    <a:lnTo>
                      <a:pt x="265" y="1480"/>
                    </a:lnTo>
                    <a:lnTo>
                      <a:pt x="261" y="1489"/>
                    </a:lnTo>
                    <a:lnTo>
                      <a:pt x="256" y="1498"/>
                    </a:lnTo>
                    <a:lnTo>
                      <a:pt x="253" y="1509"/>
                    </a:lnTo>
                    <a:lnTo>
                      <a:pt x="248" y="1521"/>
                    </a:lnTo>
                    <a:lnTo>
                      <a:pt x="246" y="1532"/>
                    </a:lnTo>
                    <a:lnTo>
                      <a:pt x="243" y="1544"/>
                    </a:lnTo>
                    <a:lnTo>
                      <a:pt x="240" y="1556"/>
                    </a:lnTo>
                    <a:lnTo>
                      <a:pt x="238" y="1569"/>
                    </a:lnTo>
                    <a:lnTo>
                      <a:pt x="818" y="1569"/>
                    </a:lnTo>
                    <a:lnTo>
                      <a:pt x="815" y="1556"/>
                    </a:lnTo>
                    <a:lnTo>
                      <a:pt x="813" y="1544"/>
                    </a:lnTo>
                    <a:lnTo>
                      <a:pt x="809" y="1532"/>
                    </a:lnTo>
                    <a:lnTo>
                      <a:pt x="806" y="1520"/>
                    </a:lnTo>
                    <a:lnTo>
                      <a:pt x="802" y="1508"/>
                    </a:lnTo>
                    <a:lnTo>
                      <a:pt x="798" y="1497"/>
                    </a:lnTo>
                    <a:lnTo>
                      <a:pt x="793" y="1488"/>
                    </a:lnTo>
                    <a:lnTo>
                      <a:pt x="789" y="1479"/>
                    </a:lnTo>
                    <a:lnTo>
                      <a:pt x="789" y="1481"/>
                    </a:lnTo>
                    <a:lnTo>
                      <a:pt x="788" y="1483"/>
                    </a:lnTo>
                    <a:lnTo>
                      <a:pt x="787" y="1485"/>
                    </a:lnTo>
                    <a:lnTo>
                      <a:pt x="786" y="1487"/>
                    </a:lnTo>
                    <a:lnTo>
                      <a:pt x="784" y="1489"/>
                    </a:lnTo>
                    <a:lnTo>
                      <a:pt x="783" y="1490"/>
                    </a:lnTo>
                    <a:lnTo>
                      <a:pt x="782" y="1492"/>
                    </a:lnTo>
                    <a:lnTo>
                      <a:pt x="782" y="1494"/>
                    </a:lnTo>
                    <a:lnTo>
                      <a:pt x="783" y="1491"/>
                    </a:lnTo>
                    <a:lnTo>
                      <a:pt x="784" y="1487"/>
                    </a:lnTo>
                    <a:lnTo>
                      <a:pt x="787" y="1483"/>
                    </a:lnTo>
                    <a:lnTo>
                      <a:pt x="789" y="1477"/>
                    </a:lnTo>
                    <a:lnTo>
                      <a:pt x="791" y="1472"/>
                    </a:lnTo>
                    <a:lnTo>
                      <a:pt x="792" y="1466"/>
                    </a:lnTo>
                    <a:lnTo>
                      <a:pt x="793" y="1460"/>
                    </a:lnTo>
                    <a:lnTo>
                      <a:pt x="793" y="1454"/>
                    </a:lnTo>
                    <a:lnTo>
                      <a:pt x="792" y="1436"/>
                    </a:lnTo>
                    <a:lnTo>
                      <a:pt x="791" y="1410"/>
                    </a:lnTo>
                    <a:lnTo>
                      <a:pt x="790" y="1377"/>
                    </a:lnTo>
                    <a:lnTo>
                      <a:pt x="789" y="1342"/>
                    </a:lnTo>
                    <a:lnTo>
                      <a:pt x="789" y="1307"/>
                    </a:lnTo>
                    <a:lnTo>
                      <a:pt x="789" y="1275"/>
                    </a:lnTo>
                    <a:lnTo>
                      <a:pt x="790" y="1249"/>
                    </a:lnTo>
                    <a:lnTo>
                      <a:pt x="792" y="1231"/>
                    </a:lnTo>
                    <a:lnTo>
                      <a:pt x="798" y="1207"/>
                    </a:lnTo>
                    <a:lnTo>
                      <a:pt x="804" y="1182"/>
                    </a:lnTo>
                    <a:lnTo>
                      <a:pt x="809" y="1158"/>
                    </a:lnTo>
                    <a:lnTo>
                      <a:pt x="815" y="1134"/>
                    </a:lnTo>
                    <a:lnTo>
                      <a:pt x="819" y="1109"/>
                    </a:lnTo>
                    <a:lnTo>
                      <a:pt x="825" y="1085"/>
                    </a:lnTo>
                    <a:lnTo>
                      <a:pt x="828" y="1060"/>
                    </a:lnTo>
                    <a:lnTo>
                      <a:pt x="833" y="1036"/>
                    </a:lnTo>
                    <a:lnTo>
                      <a:pt x="834" y="1024"/>
                    </a:lnTo>
                    <a:lnTo>
                      <a:pt x="834" y="1011"/>
                    </a:lnTo>
                    <a:lnTo>
                      <a:pt x="834" y="999"/>
                    </a:lnTo>
                    <a:lnTo>
                      <a:pt x="834" y="987"/>
                    </a:lnTo>
                    <a:lnTo>
                      <a:pt x="834" y="975"/>
                    </a:lnTo>
                    <a:lnTo>
                      <a:pt x="834" y="962"/>
                    </a:lnTo>
                    <a:lnTo>
                      <a:pt x="835" y="950"/>
                    </a:lnTo>
                    <a:lnTo>
                      <a:pt x="836" y="938"/>
                    </a:lnTo>
                    <a:lnTo>
                      <a:pt x="836" y="965"/>
                    </a:lnTo>
                    <a:lnTo>
                      <a:pt x="836" y="996"/>
                    </a:lnTo>
                    <a:lnTo>
                      <a:pt x="837" y="1031"/>
                    </a:lnTo>
                    <a:lnTo>
                      <a:pt x="839" y="1067"/>
                    </a:lnTo>
                    <a:lnTo>
                      <a:pt x="843" y="1103"/>
                    </a:lnTo>
                    <a:lnTo>
                      <a:pt x="848" y="1138"/>
                    </a:lnTo>
                    <a:lnTo>
                      <a:pt x="851" y="1153"/>
                    </a:lnTo>
                    <a:lnTo>
                      <a:pt x="854" y="1168"/>
                    </a:lnTo>
                    <a:lnTo>
                      <a:pt x="859" y="1182"/>
                    </a:lnTo>
                    <a:lnTo>
                      <a:pt x="863" y="1195"/>
                    </a:lnTo>
                    <a:lnTo>
                      <a:pt x="866" y="1202"/>
                    </a:lnTo>
                    <a:lnTo>
                      <a:pt x="868" y="1210"/>
                    </a:lnTo>
                    <a:lnTo>
                      <a:pt x="869" y="1219"/>
                    </a:lnTo>
                    <a:lnTo>
                      <a:pt x="870" y="1228"/>
                    </a:lnTo>
                    <a:lnTo>
                      <a:pt x="870" y="1237"/>
                    </a:lnTo>
                    <a:lnTo>
                      <a:pt x="871" y="1247"/>
                    </a:lnTo>
                    <a:lnTo>
                      <a:pt x="871" y="1256"/>
                    </a:lnTo>
                    <a:lnTo>
                      <a:pt x="874" y="1265"/>
                    </a:lnTo>
                    <a:lnTo>
                      <a:pt x="874" y="1269"/>
                    </a:lnTo>
                    <a:lnTo>
                      <a:pt x="874" y="1273"/>
                    </a:lnTo>
                    <a:lnTo>
                      <a:pt x="874" y="1278"/>
                    </a:lnTo>
                    <a:lnTo>
                      <a:pt x="874" y="1284"/>
                    </a:lnTo>
                    <a:lnTo>
                      <a:pt x="874" y="1289"/>
                    </a:lnTo>
                    <a:lnTo>
                      <a:pt x="872" y="1293"/>
                    </a:lnTo>
                    <a:lnTo>
                      <a:pt x="872" y="1299"/>
                    </a:lnTo>
                    <a:lnTo>
                      <a:pt x="874" y="1303"/>
                    </a:lnTo>
                    <a:lnTo>
                      <a:pt x="881" y="1331"/>
                    </a:lnTo>
                    <a:lnTo>
                      <a:pt x="892" y="1364"/>
                    </a:lnTo>
                    <a:lnTo>
                      <a:pt x="903" y="1398"/>
                    </a:lnTo>
                    <a:lnTo>
                      <a:pt x="914" y="1434"/>
                    </a:lnTo>
                    <a:lnTo>
                      <a:pt x="927" y="1471"/>
                    </a:lnTo>
                    <a:lnTo>
                      <a:pt x="937" y="1505"/>
                    </a:lnTo>
                    <a:lnTo>
                      <a:pt x="946" y="1539"/>
                    </a:lnTo>
                    <a:lnTo>
                      <a:pt x="953" y="1569"/>
                    </a:lnTo>
                    <a:lnTo>
                      <a:pt x="1069" y="156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5" name="Freeform 8"/>
              <p:cNvSpPr>
                <a:spLocks/>
              </p:cNvSpPr>
              <p:nvPr/>
            </p:nvSpPr>
            <p:spPr bwMode="auto">
              <a:xfrm>
                <a:off x="771" y="631"/>
                <a:ext cx="56" cy="12"/>
              </a:xfrm>
              <a:custGeom>
                <a:avLst/>
                <a:gdLst>
                  <a:gd name="T0" fmla="*/ 2 w 56"/>
                  <a:gd name="T1" fmla="*/ 12 h 12"/>
                  <a:gd name="T2" fmla="*/ 2 w 56"/>
                  <a:gd name="T3" fmla="*/ 12 h 12"/>
                  <a:gd name="T4" fmla="*/ 7 w 56"/>
                  <a:gd name="T5" fmla="*/ 10 h 12"/>
                  <a:gd name="T6" fmla="*/ 14 w 56"/>
                  <a:gd name="T7" fmla="*/ 9 h 12"/>
                  <a:gd name="T8" fmla="*/ 20 w 56"/>
                  <a:gd name="T9" fmla="*/ 7 h 12"/>
                  <a:gd name="T10" fmla="*/ 27 w 56"/>
                  <a:gd name="T11" fmla="*/ 6 h 12"/>
                  <a:gd name="T12" fmla="*/ 35 w 56"/>
                  <a:gd name="T13" fmla="*/ 5 h 12"/>
                  <a:gd name="T14" fmla="*/ 42 w 56"/>
                  <a:gd name="T15" fmla="*/ 4 h 12"/>
                  <a:gd name="T16" fmla="*/ 50 w 56"/>
                  <a:gd name="T17" fmla="*/ 4 h 12"/>
                  <a:gd name="T18" fmla="*/ 56 w 56"/>
                  <a:gd name="T19" fmla="*/ 4 h 12"/>
                  <a:gd name="T20" fmla="*/ 56 w 56"/>
                  <a:gd name="T21" fmla="*/ 0 h 12"/>
                  <a:gd name="T22" fmla="*/ 50 w 56"/>
                  <a:gd name="T23" fmla="*/ 0 h 12"/>
                  <a:gd name="T24" fmla="*/ 42 w 56"/>
                  <a:gd name="T25" fmla="*/ 0 h 12"/>
                  <a:gd name="T26" fmla="*/ 34 w 56"/>
                  <a:gd name="T27" fmla="*/ 1 h 12"/>
                  <a:gd name="T28" fmla="*/ 26 w 56"/>
                  <a:gd name="T29" fmla="*/ 2 h 12"/>
                  <a:gd name="T30" fmla="*/ 19 w 56"/>
                  <a:gd name="T31" fmla="*/ 3 h 12"/>
                  <a:gd name="T32" fmla="*/ 12 w 56"/>
                  <a:gd name="T33" fmla="*/ 5 h 12"/>
                  <a:gd name="T34" fmla="*/ 6 w 56"/>
                  <a:gd name="T35" fmla="*/ 6 h 12"/>
                  <a:gd name="T36" fmla="*/ 0 w 56"/>
                  <a:gd name="T37" fmla="*/ 8 h 12"/>
                  <a:gd name="T38" fmla="*/ 0 w 56"/>
                  <a:gd name="T39" fmla="*/ 8 h 12"/>
                  <a:gd name="T40" fmla="*/ 2 w 56"/>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2"/>
                  <a:gd name="T65" fmla="*/ 56 w 5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2">
                    <a:moveTo>
                      <a:pt x="2" y="12"/>
                    </a:moveTo>
                    <a:lnTo>
                      <a:pt x="2" y="12"/>
                    </a:lnTo>
                    <a:lnTo>
                      <a:pt x="7" y="10"/>
                    </a:lnTo>
                    <a:lnTo>
                      <a:pt x="14" y="9"/>
                    </a:lnTo>
                    <a:lnTo>
                      <a:pt x="20" y="7"/>
                    </a:lnTo>
                    <a:lnTo>
                      <a:pt x="27" y="6"/>
                    </a:lnTo>
                    <a:lnTo>
                      <a:pt x="35" y="5"/>
                    </a:lnTo>
                    <a:lnTo>
                      <a:pt x="42" y="4"/>
                    </a:lnTo>
                    <a:lnTo>
                      <a:pt x="50" y="4"/>
                    </a:lnTo>
                    <a:lnTo>
                      <a:pt x="56" y="4"/>
                    </a:lnTo>
                    <a:lnTo>
                      <a:pt x="56" y="0"/>
                    </a:lnTo>
                    <a:lnTo>
                      <a:pt x="50" y="0"/>
                    </a:lnTo>
                    <a:lnTo>
                      <a:pt x="42" y="0"/>
                    </a:lnTo>
                    <a:lnTo>
                      <a:pt x="34" y="1"/>
                    </a:lnTo>
                    <a:lnTo>
                      <a:pt x="26" y="2"/>
                    </a:lnTo>
                    <a:lnTo>
                      <a:pt x="19" y="3"/>
                    </a:lnTo>
                    <a:lnTo>
                      <a:pt x="12" y="5"/>
                    </a:lnTo>
                    <a:lnTo>
                      <a:pt x="6" y="6"/>
                    </a:lnTo>
                    <a:lnTo>
                      <a:pt x="0" y="8"/>
                    </a:lnTo>
                    <a:lnTo>
                      <a:pt x="2" y="1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6" name="Freeform 9"/>
              <p:cNvSpPr>
                <a:spLocks/>
              </p:cNvSpPr>
              <p:nvPr/>
            </p:nvSpPr>
            <p:spPr bwMode="auto">
              <a:xfrm>
                <a:off x="695" y="639"/>
                <a:ext cx="78" cy="36"/>
              </a:xfrm>
              <a:custGeom>
                <a:avLst/>
                <a:gdLst>
                  <a:gd name="T0" fmla="*/ 2 w 78"/>
                  <a:gd name="T1" fmla="*/ 36 h 36"/>
                  <a:gd name="T2" fmla="*/ 2 w 78"/>
                  <a:gd name="T3" fmla="*/ 36 h 36"/>
                  <a:gd name="T4" fmla="*/ 13 w 78"/>
                  <a:gd name="T5" fmla="*/ 32 h 36"/>
                  <a:gd name="T6" fmla="*/ 24 w 78"/>
                  <a:gd name="T7" fmla="*/ 28 h 36"/>
                  <a:gd name="T8" fmla="*/ 33 w 78"/>
                  <a:gd name="T9" fmla="*/ 24 h 36"/>
                  <a:gd name="T10" fmla="*/ 42 w 78"/>
                  <a:gd name="T11" fmla="*/ 20 h 36"/>
                  <a:gd name="T12" fmla="*/ 50 w 78"/>
                  <a:gd name="T13" fmla="*/ 16 h 36"/>
                  <a:gd name="T14" fmla="*/ 59 w 78"/>
                  <a:gd name="T15" fmla="*/ 11 h 36"/>
                  <a:gd name="T16" fmla="*/ 68 w 78"/>
                  <a:gd name="T17" fmla="*/ 7 h 36"/>
                  <a:gd name="T18" fmla="*/ 78 w 78"/>
                  <a:gd name="T19" fmla="*/ 4 h 36"/>
                  <a:gd name="T20" fmla="*/ 76 w 78"/>
                  <a:gd name="T21" fmla="*/ 0 h 36"/>
                  <a:gd name="T22" fmla="*/ 66 w 78"/>
                  <a:gd name="T23" fmla="*/ 4 h 36"/>
                  <a:gd name="T24" fmla="*/ 57 w 78"/>
                  <a:gd name="T25" fmla="*/ 7 h 36"/>
                  <a:gd name="T26" fmla="*/ 48 w 78"/>
                  <a:gd name="T27" fmla="*/ 11 h 36"/>
                  <a:gd name="T28" fmla="*/ 40 w 78"/>
                  <a:gd name="T29" fmla="*/ 16 h 36"/>
                  <a:gd name="T30" fmla="*/ 31 w 78"/>
                  <a:gd name="T31" fmla="*/ 20 h 36"/>
                  <a:gd name="T32" fmla="*/ 22 w 78"/>
                  <a:gd name="T33" fmla="*/ 24 h 36"/>
                  <a:gd name="T34" fmla="*/ 12 w 78"/>
                  <a:gd name="T35" fmla="*/ 28 h 36"/>
                  <a:gd name="T36" fmla="*/ 0 w 78"/>
                  <a:gd name="T37" fmla="*/ 32 h 36"/>
                  <a:gd name="T38" fmla="*/ 0 w 78"/>
                  <a:gd name="T39" fmla="*/ 32 h 36"/>
                  <a:gd name="T40" fmla="*/ 2 w 78"/>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36"/>
                  <a:gd name="T65" fmla="*/ 78 w 7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36">
                    <a:moveTo>
                      <a:pt x="2" y="36"/>
                    </a:moveTo>
                    <a:lnTo>
                      <a:pt x="2" y="36"/>
                    </a:lnTo>
                    <a:lnTo>
                      <a:pt x="13" y="32"/>
                    </a:lnTo>
                    <a:lnTo>
                      <a:pt x="24" y="28"/>
                    </a:lnTo>
                    <a:lnTo>
                      <a:pt x="33" y="24"/>
                    </a:lnTo>
                    <a:lnTo>
                      <a:pt x="42" y="20"/>
                    </a:lnTo>
                    <a:lnTo>
                      <a:pt x="50" y="16"/>
                    </a:lnTo>
                    <a:lnTo>
                      <a:pt x="59" y="11"/>
                    </a:lnTo>
                    <a:lnTo>
                      <a:pt x="68" y="7"/>
                    </a:lnTo>
                    <a:lnTo>
                      <a:pt x="78" y="4"/>
                    </a:lnTo>
                    <a:lnTo>
                      <a:pt x="76" y="0"/>
                    </a:lnTo>
                    <a:lnTo>
                      <a:pt x="66" y="4"/>
                    </a:lnTo>
                    <a:lnTo>
                      <a:pt x="57" y="7"/>
                    </a:lnTo>
                    <a:lnTo>
                      <a:pt x="48" y="11"/>
                    </a:lnTo>
                    <a:lnTo>
                      <a:pt x="40" y="16"/>
                    </a:lnTo>
                    <a:lnTo>
                      <a:pt x="31" y="20"/>
                    </a:lnTo>
                    <a:lnTo>
                      <a:pt x="22" y="24"/>
                    </a:lnTo>
                    <a:lnTo>
                      <a:pt x="12" y="28"/>
                    </a:lnTo>
                    <a:lnTo>
                      <a:pt x="0" y="32"/>
                    </a:lnTo>
                    <a:lnTo>
                      <a:pt x="2"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7" name="Freeform 10"/>
              <p:cNvSpPr>
                <a:spLocks/>
              </p:cNvSpPr>
              <p:nvPr/>
            </p:nvSpPr>
            <p:spPr bwMode="auto">
              <a:xfrm>
                <a:off x="630" y="671"/>
                <a:ext cx="67" cy="95"/>
              </a:xfrm>
              <a:custGeom>
                <a:avLst/>
                <a:gdLst>
                  <a:gd name="T0" fmla="*/ 4 w 67"/>
                  <a:gd name="T1" fmla="*/ 95 h 95"/>
                  <a:gd name="T2" fmla="*/ 4 w 67"/>
                  <a:gd name="T3" fmla="*/ 95 h 95"/>
                  <a:gd name="T4" fmla="*/ 8 w 67"/>
                  <a:gd name="T5" fmla="*/ 80 h 95"/>
                  <a:gd name="T6" fmla="*/ 14 w 67"/>
                  <a:gd name="T7" fmla="*/ 66 h 95"/>
                  <a:gd name="T8" fmla="*/ 20 w 67"/>
                  <a:gd name="T9" fmla="*/ 52 h 95"/>
                  <a:gd name="T10" fmla="*/ 28 w 67"/>
                  <a:gd name="T11" fmla="*/ 39 h 95"/>
                  <a:gd name="T12" fmla="*/ 37 w 67"/>
                  <a:gd name="T13" fmla="*/ 26 h 95"/>
                  <a:gd name="T14" fmla="*/ 46 w 67"/>
                  <a:gd name="T15" fmla="*/ 16 h 95"/>
                  <a:gd name="T16" fmla="*/ 52 w 67"/>
                  <a:gd name="T17" fmla="*/ 12 h 95"/>
                  <a:gd name="T18" fmla="*/ 56 w 67"/>
                  <a:gd name="T19" fmla="*/ 8 h 95"/>
                  <a:gd name="T20" fmla="*/ 62 w 67"/>
                  <a:gd name="T21" fmla="*/ 6 h 95"/>
                  <a:gd name="T22" fmla="*/ 67 w 67"/>
                  <a:gd name="T23" fmla="*/ 4 h 95"/>
                  <a:gd name="T24" fmla="*/ 65 w 67"/>
                  <a:gd name="T25" fmla="*/ 0 h 95"/>
                  <a:gd name="T26" fmla="*/ 60 w 67"/>
                  <a:gd name="T27" fmla="*/ 2 h 95"/>
                  <a:gd name="T28" fmla="*/ 54 w 67"/>
                  <a:gd name="T29" fmla="*/ 5 h 95"/>
                  <a:gd name="T30" fmla="*/ 48 w 67"/>
                  <a:gd name="T31" fmla="*/ 9 h 95"/>
                  <a:gd name="T32" fmla="*/ 43 w 67"/>
                  <a:gd name="T33" fmla="*/ 13 h 95"/>
                  <a:gd name="T34" fmla="*/ 33 w 67"/>
                  <a:gd name="T35" fmla="*/ 23 h 95"/>
                  <a:gd name="T36" fmla="*/ 24 w 67"/>
                  <a:gd name="T37" fmla="*/ 36 h 95"/>
                  <a:gd name="T38" fmla="*/ 16 w 67"/>
                  <a:gd name="T39" fmla="*/ 50 h 95"/>
                  <a:gd name="T40" fmla="*/ 9 w 67"/>
                  <a:gd name="T41" fmla="*/ 65 h 95"/>
                  <a:gd name="T42" fmla="*/ 3 w 67"/>
                  <a:gd name="T43" fmla="*/ 79 h 95"/>
                  <a:gd name="T44" fmla="*/ 0 w 67"/>
                  <a:gd name="T45" fmla="*/ 93 h 95"/>
                  <a:gd name="T46" fmla="*/ 0 w 67"/>
                  <a:gd name="T47" fmla="*/ 93 h 95"/>
                  <a:gd name="T48" fmla="*/ 4 w 67"/>
                  <a:gd name="T49" fmla="*/ 95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95"/>
                  <a:gd name="T77" fmla="*/ 67 w 6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95">
                    <a:moveTo>
                      <a:pt x="4" y="95"/>
                    </a:moveTo>
                    <a:lnTo>
                      <a:pt x="4" y="95"/>
                    </a:lnTo>
                    <a:lnTo>
                      <a:pt x="8" y="80"/>
                    </a:lnTo>
                    <a:lnTo>
                      <a:pt x="14" y="66"/>
                    </a:lnTo>
                    <a:lnTo>
                      <a:pt x="20" y="52"/>
                    </a:lnTo>
                    <a:lnTo>
                      <a:pt x="28" y="39"/>
                    </a:lnTo>
                    <a:lnTo>
                      <a:pt x="37" y="26"/>
                    </a:lnTo>
                    <a:lnTo>
                      <a:pt x="46" y="16"/>
                    </a:lnTo>
                    <a:lnTo>
                      <a:pt x="52" y="12"/>
                    </a:lnTo>
                    <a:lnTo>
                      <a:pt x="56" y="8"/>
                    </a:lnTo>
                    <a:lnTo>
                      <a:pt x="62" y="6"/>
                    </a:lnTo>
                    <a:lnTo>
                      <a:pt x="67" y="4"/>
                    </a:lnTo>
                    <a:lnTo>
                      <a:pt x="65" y="0"/>
                    </a:lnTo>
                    <a:lnTo>
                      <a:pt x="60" y="2"/>
                    </a:lnTo>
                    <a:lnTo>
                      <a:pt x="54" y="5"/>
                    </a:lnTo>
                    <a:lnTo>
                      <a:pt x="48" y="9"/>
                    </a:lnTo>
                    <a:lnTo>
                      <a:pt x="43" y="13"/>
                    </a:lnTo>
                    <a:lnTo>
                      <a:pt x="33" y="23"/>
                    </a:lnTo>
                    <a:lnTo>
                      <a:pt x="24" y="36"/>
                    </a:lnTo>
                    <a:lnTo>
                      <a:pt x="16" y="50"/>
                    </a:lnTo>
                    <a:lnTo>
                      <a:pt x="9" y="65"/>
                    </a:lnTo>
                    <a:lnTo>
                      <a:pt x="3" y="79"/>
                    </a:lnTo>
                    <a:lnTo>
                      <a:pt x="0" y="93"/>
                    </a:lnTo>
                    <a:lnTo>
                      <a:pt x="4" y="9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8" name="Freeform 11"/>
              <p:cNvSpPr>
                <a:spLocks/>
              </p:cNvSpPr>
              <p:nvPr/>
            </p:nvSpPr>
            <p:spPr bwMode="auto">
              <a:xfrm>
                <a:off x="625" y="764"/>
                <a:ext cx="16" cy="92"/>
              </a:xfrm>
              <a:custGeom>
                <a:avLst/>
                <a:gdLst>
                  <a:gd name="T0" fmla="*/ 16 w 16"/>
                  <a:gd name="T1" fmla="*/ 90 h 92"/>
                  <a:gd name="T2" fmla="*/ 16 w 16"/>
                  <a:gd name="T3" fmla="*/ 90 h 92"/>
                  <a:gd name="T4" fmla="*/ 12 w 16"/>
                  <a:gd name="T5" fmla="*/ 79 h 92"/>
                  <a:gd name="T6" fmla="*/ 8 w 16"/>
                  <a:gd name="T7" fmla="*/ 68 h 92"/>
                  <a:gd name="T8" fmla="*/ 6 w 16"/>
                  <a:gd name="T9" fmla="*/ 58 h 92"/>
                  <a:gd name="T10" fmla="*/ 6 w 16"/>
                  <a:gd name="T11" fmla="*/ 46 h 92"/>
                  <a:gd name="T12" fmla="*/ 6 w 16"/>
                  <a:gd name="T13" fmla="*/ 35 h 92"/>
                  <a:gd name="T14" fmla="*/ 7 w 16"/>
                  <a:gd name="T15" fmla="*/ 24 h 92"/>
                  <a:gd name="T16" fmla="*/ 8 w 16"/>
                  <a:gd name="T17" fmla="*/ 13 h 92"/>
                  <a:gd name="T18" fmla="*/ 9 w 16"/>
                  <a:gd name="T19" fmla="*/ 2 h 92"/>
                  <a:gd name="T20" fmla="*/ 5 w 16"/>
                  <a:gd name="T21" fmla="*/ 0 h 92"/>
                  <a:gd name="T22" fmla="*/ 4 w 16"/>
                  <a:gd name="T23" fmla="*/ 12 h 92"/>
                  <a:gd name="T24" fmla="*/ 3 w 16"/>
                  <a:gd name="T25" fmla="*/ 24 h 92"/>
                  <a:gd name="T26" fmla="*/ 2 w 16"/>
                  <a:gd name="T27" fmla="*/ 35 h 92"/>
                  <a:gd name="T28" fmla="*/ 0 w 16"/>
                  <a:gd name="T29" fmla="*/ 46 h 92"/>
                  <a:gd name="T30" fmla="*/ 2 w 16"/>
                  <a:gd name="T31" fmla="*/ 58 h 92"/>
                  <a:gd name="T32" fmla="*/ 4 w 16"/>
                  <a:gd name="T33" fmla="*/ 69 h 92"/>
                  <a:gd name="T34" fmla="*/ 7 w 16"/>
                  <a:gd name="T35" fmla="*/ 81 h 92"/>
                  <a:gd name="T36" fmla="*/ 13 w 16"/>
                  <a:gd name="T37" fmla="*/ 92 h 92"/>
                  <a:gd name="T38" fmla="*/ 13 w 16"/>
                  <a:gd name="T39" fmla="*/ 92 h 92"/>
                  <a:gd name="T40" fmla="*/ 16 w 16"/>
                  <a:gd name="T41" fmla="*/ 90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92"/>
                  <a:gd name="T65" fmla="*/ 16 w 16"/>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92">
                    <a:moveTo>
                      <a:pt x="16" y="90"/>
                    </a:moveTo>
                    <a:lnTo>
                      <a:pt x="16" y="90"/>
                    </a:lnTo>
                    <a:lnTo>
                      <a:pt x="12" y="79"/>
                    </a:lnTo>
                    <a:lnTo>
                      <a:pt x="8" y="68"/>
                    </a:lnTo>
                    <a:lnTo>
                      <a:pt x="6" y="58"/>
                    </a:lnTo>
                    <a:lnTo>
                      <a:pt x="6" y="46"/>
                    </a:lnTo>
                    <a:lnTo>
                      <a:pt x="6" y="35"/>
                    </a:lnTo>
                    <a:lnTo>
                      <a:pt x="7" y="24"/>
                    </a:lnTo>
                    <a:lnTo>
                      <a:pt x="8" y="13"/>
                    </a:lnTo>
                    <a:lnTo>
                      <a:pt x="9" y="2"/>
                    </a:lnTo>
                    <a:lnTo>
                      <a:pt x="5" y="0"/>
                    </a:lnTo>
                    <a:lnTo>
                      <a:pt x="4" y="12"/>
                    </a:lnTo>
                    <a:lnTo>
                      <a:pt x="3" y="24"/>
                    </a:lnTo>
                    <a:lnTo>
                      <a:pt x="2" y="35"/>
                    </a:lnTo>
                    <a:lnTo>
                      <a:pt x="0" y="46"/>
                    </a:lnTo>
                    <a:lnTo>
                      <a:pt x="2" y="58"/>
                    </a:lnTo>
                    <a:lnTo>
                      <a:pt x="4" y="69"/>
                    </a:lnTo>
                    <a:lnTo>
                      <a:pt x="7" y="81"/>
                    </a:lnTo>
                    <a:lnTo>
                      <a:pt x="13" y="92"/>
                    </a:lnTo>
                    <a:lnTo>
                      <a:pt x="16" y="9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9" name="Freeform 12"/>
              <p:cNvSpPr>
                <a:spLocks/>
              </p:cNvSpPr>
              <p:nvPr/>
            </p:nvSpPr>
            <p:spPr bwMode="auto">
              <a:xfrm>
                <a:off x="632" y="854"/>
                <a:ext cx="12" cy="48"/>
              </a:xfrm>
              <a:custGeom>
                <a:avLst/>
                <a:gdLst>
                  <a:gd name="T0" fmla="*/ 7 w 12"/>
                  <a:gd name="T1" fmla="*/ 47 h 48"/>
                  <a:gd name="T2" fmla="*/ 7 w 12"/>
                  <a:gd name="T3" fmla="*/ 47 h 48"/>
                  <a:gd name="T4" fmla="*/ 5 w 12"/>
                  <a:gd name="T5" fmla="*/ 42 h 48"/>
                  <a:gd name="T6" fmla="*/ 5 w 12"/>
                  <a:gd name="T7" fmla="*/ 36 h 48"/>
                  <a:gd name="T8" fmla="*/ 6 w 12"/>
                  <a:gd name="T9" fmla="*/ 31 h 48"/>
                  <a:gd name="T10" fmla="*/ 8 w 12"/>
                  <a:gd name="T11" fmla="*/ 25 h 48"/>
                  <a:gd name="T12" fmla="*/ 10 w 12"/>
                  <a:gd name="T13" fmla="*/ 18 h 48"/>
                  <a:gd name="T14" fmla="*/ 12 w 12"/>
                  <a:gd name="T15" fmla="*/ 12 h 48"/>
                  <a:gd name="T16" fmla="*/ 12 w 12"/>
                  <a:gd name="T17" fmla="*/ 6 h 48"/>
                  <a:gd name="T18" fmla="*/ 9 w 12"/>
                  <a:gd name="T19" fmla="*/ 0 h 48"/>
                  <a:gd name="T20" fmla="*/ 6 w 12"/>
                  <a:gd name="T21" fmla="*/ 2 h 48"/>
                  <a:gd name="T22" fmla="*/ 7 w 12"/>
                  <a:gd name="T23" fmla="*/ 7 h 48"/>
                  <a:gd name="T24" fmla="*/ 7 w 12"/>
                  <a:gd name="T25" fmla="*/ 12 h 48"/>
                  <a:gd name="T26" fmla="*/ 5 w 12"/>
                  <a:gd name="T27" fmla="*/ 17 h 48"/>
                  <a:gd name="T28" fmla="*/ 4 w 12"/>
                  <a:gd name="T29" fmla="*/ 24 h 48"/>
                  <a:gd name="T30" fmla="*/ 1 w 12"/>
                  <a:gd name="T31" fmla="*/ 30 h 48"/>
                  <a:gd name="T32" fmla="*/ 0 w 12"/>
                  <a:gd name="T33" fmla="*/ 36 h 48"/>
                  <a:gd name="T34" fmla="*/ 0 w 12"/>
                  <a:gd name="T35" fmla="*/ 42 h 48"/>
                  <a:gd name="T36" fmla="*/ 2 w 12"/>
                  <a:gd name="T37" fmla="*/ 48 h 48"/>
                  <a:gd name="T38" fmla="*/ 2 w 12"/>
                  <a:gd name="T39" fmla="*/ 48 h 48"/>
                  <a:gd name="T40" fmla="*/ 7 w 12"/>
                  <a:gd name="T41" fmla="*/ 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48"/>
                  <a:gd name="T65" fmla="*/ 12 w 12"/>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48">
                    <a:moveTo>
                      <a:pt x="7" y="47"/>
                    </a:moveTo>
                    <a:lnTo>
                      <a:pt x="7" y="47"/>
                    </a:lnTo>
                    <a:lnTo>
                      <a:pt x="5" y="42"/>
                    </a:lnTo>
                    <a:lnTo>
                      <a:pt x="5" y="36"/>
                    </a:lnTo>
                    <a:lnTo>
                      <a:pt x="6" y="31"/>
                    </a:lnTo>
                    <a:lnTo>
                      <a:pt x="8" y="25"/>
                    </a:lnTo>
                    <a:lnTo>
                      <a:pt x="10" y="18"/>
                    </a:lnTo>
                    <a:lnTo>
                      <a:pt x="12" y="12"/>
                    </a:lnTo>
                    <a:lnTo>
                      <a:pt x="12" y="6"/>
                    </a:lnTo>
                    <a:lnTo>
                      <a:pt x="9" y="0"/>
                    </a:lnTo>
                    <a:lnTo>
                      <a:pt x="6" y="2"/>
                    </a:lnTo>
                    <a:lnTo>
                      <a:pt x="7" y="7"/>
                    </a:lnTo>
                    <a:lnTo>
                      <a:pt x="7" y="12"/>
                    </a:lnTo>
                    <a:lnTo>
                      <a:pt x="5" y="17"/>
                    </a:lnTo>
                    <a:lnTo>
                      <a:pt x="4" y="24"/>
                    </a:lnTo>
                    <a:lnTo>
                      <a:pt x="1" y="30"/>
                    </a:lnTo>
                    <a:lnTo>
                      <a:pt x="0" y="36"/>
                    </a:lnTo>
                    <a:lnTo>
                      <a:pt x="0" y="42"/>
                    </a:lnTo>
                    <a:lnTo>
                      <a:pt x="2" y="48"/>
                    </a:lnTo>
                    <a:lnTo>
                      <a:pt x="7"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0" name="Freeform 13"/>
              <p:cNvSpPr>
                <a:spLocks/>
              </p:cNvSpPr>
              <p:nvPr/>
            </p:nvSpPr>
            <p:spPr bwMode="auto">
              <a:xfrm>
                <a:off x="634" y="901"/>
                <a:ext cx="40" cy="48"/>
              </a:xfrm>
              <a:custGeom>
                <a:avLst/>
                <a:gdLst>
                  <a:gd name="T0" fmla="*/ 40 w 40"/>
                  <a:gd name="T1" fmla="*/ 46 h 48"/>
                  <a:gd name="T2" fmla="*/ 40 w 40"/>
                  <a:gd name="T3" fmla="*/ 46 h 48"/>
                  <a:gd name="T4" fmla="*/ 38 w 40"/>
                  <a:gd name="T5" fmla="*/ 41 h 48"/>
                  <a:gd name="T6" fmla="*/ 34 w 40"/>
                  <a:gd name="T7" fmla="*/ 36 h 48"/>
                  <a:gd name="T8" fmla="*/ 29 w 40"/>
                  <a:gd name="T9" fmla="*/ 31 h 48"/>
                  <a:gd name="T10" fmla="*/ 24 w 40"/>
                  <a:gd name="T11" fmla="*/ 24 h 48"/>
                  <a:gd name="T12" fmla="*/ 19 w 40"/>
                  <a:gd name="T13" fmla="*/ 18 h 48"/>
                  <a:gd name="T14" fmla="*/ 14 w 40"/>
                  <a:gd name="T15" fmla="*/ 12 h 48"/>
                  <a:gd name="T16" fmla="*/ 8 w 40"/>
                  <a:gd name="T17" fmla="*/ 6 h 48"/>
                  <a:gd name="T18" fmla="*/ 5 w 40"/>
                  <a:gd name="T19" fmla="*/ 0 h 48"/>
                  <a:gd name="T20" fmla="*/ 0 w 40"/>
                  <a:gd name="T21" fmla="*/ 1 h 48"/>
                  <a:gd name="T22" fmla="*/ 5 w 40"/>
                  <a:gd name="T23" fmla="*/ 8 h 48"/>
                  <a:gd name="T24" fmla="*/ 10 w 40"/>
                  <a:gd name="T25" fmla="*/ 15 h 48"/>
                  <a:gd name="T26" fmla="*/ 15 w 40"/>
                  <a:gd name="T27" fmla="*/ 21 h 48"/>
                  <a:gd name="T28" fmla="*/ 21 w 40"/>
                  <a:gd name="T29" fmla="*/ 27 h 48"/>
                  <a:gd name="T30" fmla="*/ 25 w 40"/>
                  <a:gd name="T31" fmla="*/ 33 h 48"/>
                  <a:gd name="T32" fmla="*/ 30 w 40"/>
                  <a:gd name="T33" fmla="*/ 39 h 48"/>
                  <a:gd name="T34" fmla="*/ 33 w 40"/>
                  <a:gd name="T35" fmla="*/ 43 h 48"/>
                  <a:gd name="T36" fmla="*/ 35 w 40"/>
                  <a:gd name="T37" fmla="*/ 48 h 48"/>
                  <a:gd name="T38" fmla="*/ 35 w 40"/>
                  <a:gd name="T39" fmla="*/ 48 h 48"/>
                  <a:gd name="T40" fmla="*/ 40 w 40"/>
                  <a:gd name="T41" fmla="*/ 46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8"/>
                  <a:gd name="T65" fmla="*/ 40 w 4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8">
                    <a:moveTo>
                      <a:pt x="40" y="46"/>
                    </a:moveTo>
                    <a:lnTo>
                      <a:pt x="40" y="46"/>
                    </a:lnTo>
                    <a:lnTo>
                      <a:pt x="38" y="41"/>
                    </a:lnTo>
                    <a:lnTo>
                      <a:pt x="34" y="36"/>
                    </a:lnTo>
                    <a:lnTo>
                      <a:pt x="29" y="31"/>
                    </a:lnTo>
                    <a:lnTo>
                      <a:pt x="24" y="24"/>
                    </a:lnTo>
                    <a:lnTo>
                      <a:pt x="19" y="18"/>
                    </a:lnTo>
                    <a:lnTo>
                      <a:pt x="14" y="12"/>
                    </a:lnTo>
                    <a:lnTo>
                      <a:pt x="8" y="6"/>
                    </a:lnTo>
                    <a:lnTo>
                      <a:pt x="5" y="0"/>
                    </a:lnTo>
                    <a:lnTo>
                      <a:pt x="0" y="1"/>
                    </a:lnTo>
                    <a:lnTo>
                      <a:pt x="5" y="8"/>
                    </a:lnTo>
                    <a:lnTo>
                      <a:pt x="10" y="15"/>
                    </a:lnTo>
                    <a:lnTo>
                      <a:pt x="15" y="21"/>
                    </a:lnTo>
                    <a:lnTo>
                      <a:pt x="21" y="27"/>
                    </a:lnTo>
                    <a:lnTo>
                      <a:pt x="25" y="33"/>
                    </a:lnTo>
                    <a:lnTo>
                      <a:pt x="30" y="39"/>
                    </a:lnTo>
                    <a:lnTo>
                      <a:pt x="33" y="43"/>
                    </a:lnTo>
                    <a:lnTo>
                      <a:pt x="35" y="48"/>
                    </a:lnTo>
                    <a:lnTo>
                      <a:pt x="40"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1" name="Freeform 14"/>
              <p:cNvSpPr>
                <a:spLocks/>
              </p:cNvSpPr>
              <p:nvPr/>
            </p:nvSpPr>
            <p:spPr bwMode="auto">
              <a:xfrm>
                <a:off x="669" y="947"/>
                <a:ext cx="15" cy="45"/>
              </a:xfrm>
              <a:custGeom>
                <a:avLst/>
                <a:gdLst>
                  <a:gd name="T0" fmla="*/ 15 w 15"/>
                  <a:gd name="T1" fmla="*/ 43 h 45"/>
                  <a:gd name="T2" fmla="*/ 15 w 15"/>
                  <a:gd name="T3" fmla="*/ 43 h 45"/>
                  <a:gd name="T4" fmla="*/ 14 w 15"/>
                  <a:gd name="T5" fmla="*/ 37 h 45"/>
                  <a:gd name="T6" fmla="*/ 12 w 15"/>
                  <a:gd name="T7" fmla="*/ 32 h 45"/>
                  <a:gd name="T8" fmla="*/ 12 w 15"/>
                  <a:gd name="T9" fmla="*/ 27 h 45"/>
                  <a:gd name="T10" fmla="*/ 11 w 15"/>
                  <a:gd name="T11" fmla="*/ 22 h 45"/>
                  <a:gd name="T12" fmla="*/ 9 w 15"/>
                  <a:gd name="T13" fmla="*/ 16 h 45"/>
                  <a:gd name="T14" fmla="*/ 8 w 15"/>
                  <a:gd name="T15" fmla="*/ 11 h 45"/>
                  <a:gd name="T16" fmla="*/ 7 w 15"/>
                  <a:gd name="T17" fmla="*/ 5 h 45"/>
                  <a:gd name="T18" fmla="*/ 5 w 15"/>
                  <a:gd name="T19" fmla="*/ 0 h 45"/>
                  <a:gd name="T20" fmla="*/ 0 w 15"/>
                  <a:gd name="T21" fmla="*/ 2 h 45"/>
                  <a:gd name="T22" fmla="*/ 3 w 15"/>
                  <a:gd name="T23" fmla="*/ 6 h 45"/>
                  <a:gd name="T24" fmla="*/ 4 w 15"/>
                  <a:gd name="T25" fmla="*/ 12 h 45"/>
                  <a:gd name="T26" fmla="*/ 5 w 15"/>
                  <a:gd name="T27" fmla="*/ 17 h 45"/>
                  <a:gd name="T28" fmla="*/ 6 w 15"/>
                  <a:gd name="T29" fmla="*/ 22 h 45"/>
                  <a:gd name="T30" fmla="*/ 6 w 15"/>
                  <a:gd name="T31" fmla="*/ 28 h 45"/>
                  <a:gd name="T32" fmla="*/ 7 w 15"/>
                  <a:gd name="T33" fmla="*/ 33 h 45"/>
                  <a:gd name="T34" fmla="*/ 9 w 15"/>
                  <a:gd name="T35" fmla="*/ 40 h 45"/>
                  <a:gd name="T36" fmla="*/ 11 w 15"/>
                  <a:gd name="T37" fmla="*/ 45 h 45"/>
                  <a:gd name="T38" fmla="*/ 11 w 15"/>
                  <a:gd name="T39" fmla="*/ 45 h 45"/>
                  <a:gd name="T40" fmla="*/ 15 w 15"/>
                  <a:gd name="T41" fmla="*/ 43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5"/>
                  <a:gd name="T65" fmla="*/ 15 w 15"/>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5">
                    <a:moveTo>
                      <a:pt x="15" y="43"/>
                    </a:moveTo>
                    <a:lnTo>
                      <a:pt x="15" y="43"/>
                    </a:lnTo>
                    <a:lnTo>
                      <a:pt x="14" y="37"/>
                    </a:lnTo>
                    <a:lnTo>
                      <a:pt x="12" y="32"/>
                    </a:lnTo>
                    <a:lnTo>
                      <a:pt x="12" y="27"/>
                    </a:lnTo>
                    <a:lnTo>
                      <a:pt x="11" y="22"/>
                    </a:lnTo>
                    <a:lnTo>
                      <a:pt x="9" y="16"/>
                    </a:lnTo>
                    <a:lnTo>
                      <a:pt x="8" y="11"/>
                    </a:lnTo>
                    <a:lnTo>
                      <a:pt x="7" y="5"/>
                    </a:lnTo>
                    <a:lnTo>
                      <a:pt x="5" y="0"/>
                    </a:lnTo>
                    <a:lnTo>
                      <a:pt x="0" y="2"/>
                    </a:lnTo>
                    <a:lnTo>
                      <a:pt x="3" y="6"/>
                    </a:lnTo>
                    <a:lnTo>
                      <a:pt x="4" y="12"/>
                    </a:lnTo>
                    <a:lnTo>
                      <a:pt x="5" y="17"/>
                    </a:lnTo>
                    <a:lnTo>
                      <a:pt x="6" y="22"/>
                    </a:lnTo>
                    <a:lnTo>
                      <a:pt x="6" y="28"/>
                    </a:lnTo>
                    <a:lnTo>
                      <a:pt x="7" y="33"/>
                    </a:lnTo>
                    <a:lnTo>
                      <a:pt x="9" y="40"/>
                    </a:lnTo>
                    <a:lnTo>
                      <a:pt x="11" y="45"/>
                    </a:lnTo>
                    <a:lnTo>
                      <a:pt x="15"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2" name="Freeform 15"/>
              <p:cNvSpPr>
                <a:spLocks/>
              </p:cNvSpPr>
              <p:nvPr/>
            </p:nvSpPr>
            <p:spPr bwMode="auto">
              <a:xfrm>
                <a:off x="680" y="990"/>
                <a:ext cx="18" cy="41"/>
              </a:xfrm>
              <a:custGeom>
                <a:avLst/>
                <a:gdLst>
                  <a:gd name="T0" fmla="*/ 18 w 18"/>
                  <a:gd name="T1" fmla="*/ 41 h 41"/>
                  <a:gd name="T2" fmla="*/ 18 w 18"/>
                  <a:gd name="T3" fmla="*/ 41 h 41"/>
                  <a:gd name="T4" fmla="*/ 18 w 18"/>
                  <a:gd name="T5" fmla="*/ 35 h 41"/>
                  <a:gd name="T6" fmla="*/ 18 w 18"/>
                  <a:gd name="T7" fmla="*/ 30 h 41"/>
                  <a:gd name="T8" fmla="*/ 17 w 18"/>
                  <a:gd name="T9" fmla="*/ 25 h 41"/>
                  <a:gd name="T10" fmla="*/ 14 w 18"/>
                  <a:gd name="T11" fmla="*/ 20 h 41"/>
                  <a:gd name="T12" fmla="*/ 12 w 18"/>
                  <a:gd name="T13" fmla="*/ 15 h 41"/>
                  <a:gd name="T14" fmla="*/ 9 w 18"/>
                  <a:gd name="T15" fmla="*/ 10 h 41"/>
                  <a:gd name="T16" fmla="*/ 6 w 18"/>
                  <a:gd name="T17" fmla="*/ 5 h 41"/>
                  <a:gd name="T18" fmla="*/ 4 w 18"/>
                  <a:gd name="T19" fmla="*/ 0 h 41"/>
                  <a:gd name="T20" fmla="*/ 0 w 18"/>
                  <a:gd name="T21" fmla="*/ 2 h 41"/>
                  <a:gd name="T22" fmla="*/ 2 w 18"/>
                  <a:gd name="T23" fmla="*/ 7 h 41"/>
                  <a:gd name="T24" fmla="*/ 5 w 18"/>
                  <a:gd name="T25" fmla="*/ 11 h 41"/>
                  <a:gd name="T26" fmla="*/ 8 w 18"/>
                  <a:gd name="T27" fmla="*/ 16 h 41"/>
                  <a:gd name="T28" fmla="*/ 10 w 18"/>
                  <a:gd name="T29" fmla="*/ 21 h 41"/>
                  <a:gd name="T30" fmla="*/ 12 w 18"/>
                  <a:gd name="T31" fmla="*/ 26 h 41"/>
                  <a:gd name="T32" fmla="*/ 13 w 18"/>
                  <a:gd name="T33" fmla="*/ 31 h 41"/>
                  <a:gd name="T34" fmla="*/ 13 w 18"/>
                  <a:gd name="T35" fmla="*/ 35 h 41"/>
                  <a:gd name="T36" fmla="*/ 13 w 18"/>
                  <a:gd name="T37" fmla="*/ 40 h 41"/>
                  <a:gd name="T38" fmla="*/ 13 w 18"/>
                  <a:gd name="T39" fmla="*/ 40 h 41"/>
                  <a:gd name="T40" fmla="*/ 18 w 18"/>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1"/>
                  <a:gd name="T65" fmla="*/ 18 w 18"/>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1">
                    <a:moveTo>
                      <a:pt x="18" y="41"/>
                    </a:moveTo>
                    <a:lnTo>
                      <a:pt x="18" y="41"/>
                    </a:lnTo>
                    <a:lnTo>
                      <a:pt x="18" y="35"/>
                    </a:lnTo>
                    <a:lnTo>
                      <a:pt x="18" y="30"/>
                    </a:lnTo>
                    <a:lnTo>
                      <a:pt x="17" y="25"/>
                    </a:lnTo>
                    <a:lnTo>
                      <a:pt x="14" y="20"/>
                    </a:lnTo>
                    <a:lnTo>
                      <a:pt x="12" y="15"/>
                    </a:lnTo>
                    <a:lnTo>
                      <a:pt x="9" y="10"/>
                    </a:lnTo>
                    <a:lnTo>
                      <a:pt x="6" y="5"/>
                    </a:lnTo>
                    <a:lnTo>
                      <a:pt x="4" y="0"/>
                    </a:lnTo>
                    <a:lnTo>
                      <a:pt x="0" y="2"/>
                    </a:lnTo>
                    <a:lnTo>
                      <a:pt x="2" y="7"/>
                    </a:lnTo>
                    <a:lnTo>
                      <a:pt x="5" y="11"/>
                    </a:lnTo>
                    <a:lnTo>
                      <a:pt x="8" y="16"/>
                    </a:lnTo>
                    <a:lnTo>
                      <a:pt x="10" y="21"/>
                    </a:lnTo>
                    <a:lnTo>
                      <a:pt x="12" y="26"/>
                    </a:lnTo>
                    <a:lnTo>
                      <a:pt x="13" y="31"/>
                    </a:lnTo>
                    <a:lnTo>
                      <a:pt x="13" y="35"/>
                    </a:lnTo>
                    <a:lnTo>
                      <a:pt x="13" y="40"/>
                    </a:lnTo>
                    <a:lnTo>
                      <a:pt x="18"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3" name="Freeform 16"/>
              <p:cNvSpPr>
                <a:spLocks/>
              </p:cNvSpPr>
              <p:nvPr/>
            </p:nvSpPr>
            <p:spPr bwMode="auto">
              <a:xfrm>
                <a:off x="691" y="1030"/>
                <a:ext cx="9" cy="107"/>
              </a:xfrm>
              <a:custGeom>
                <a:avLst/>
                <a:gdLst>
                  <a:gd name="T0" fmla="*/ 7 w 9"/>
                  <a:gd name="T1" fmla="*/ 107 h 107"/>
                  <a:gd name="T2" fmla="*/ 8 w 9"/>
                  <a:gd name="T3" fmla="*/ 105 h 107"/>
                  <a:gd name="T4" fmla="*/ 7 w 9"/>
                  <a:gd name="T5" fmla="*/ 96 h 107"/>
                  <a:gd name="T6" fmla="*/ 6 w 9"/>
                  <a:gd name="T7" fmla="*/ 84 h 107"/>
                  <a:gd name="T8" fmla="*/ 6 w 9"/>
                  <a:gd name="T9" fmla="*/ 69 h 107"/>
                  <a:gd name="T10" fmla="*/ 4 w 9"/>
                  <a:gd name="T11" fmla="*/ 52 h 107"/>
                  <a:gd name="T12" fmla="*/ 4 w 9"/>
                  <a:gd name="T13" fmla="*/ 36 h 107"/>
                  <a:gd name="T14" fmla="*/ 4 w 9"/>
                  <a:gd name="T15" fmla="*/ 21 h 107"/>
                  <a:gd name="T16" fmla="*/ 6 w 9"/>
                  <a:gd name="T17" fmla="*/ 9 h 107"/>
                  <a:gd name="T18" fmla="*/ 7 w 9"/>
                  <a:gd name="T19" fmla="*/ 1 h 107"/>
                  <a:gd name="T20" fmla="*/ 2 w 9"/>
                  <a:gd name="T21" fmla="*/ 0 h 107"/>
                  <a:gd name="T22" fmla="*/ 1 w 9"/>
                  <a:gd name="T23" fmla="*/ 8 h 107"/>
                  <a:gd name="T24" fmla="*/ 0 w 9"/>
                  <a:gd name="T25" fmla="*/ 21 h 107"/>
                  <a:gd name="T26" fmla="*/ 0 w 9"/>
                  <a:gd name="T27" fmla="*/ 36 h 107"/>
                  <a:gd name="T28" fmla="*/ 0 w 9"/>
                  <a:gd name="T29" fmla="*/ 52 h 107"/>
                  <a:gd name="T30" fmla="*/ 0 w 9"/>
                  <a:gd name="T31" fmla="*/ 69 h 107"/>
                  <a:gd name="T32" fmla="*/ 1 w 9"/>
                  <a:gd name="T33" fmla="*/ 84 h 107"/>
                  <a:gd name="T34" fmla="*/ 2 w 9"/>
                  <a:gd name="T35" fmla="*/ 97 h 107"/>
                  <a:gd name="T36" fmla="*/ 3 w 9"/>
                  <a:gd name="T37" fmla="*/ 106 h 107"/>
                  <a:gd name="T38" fmla="*/ 4 w 9"/>
                  <a:gd name="T39" fmla="*/ 103 h 107"/>
                  <a:gd name="T40" fmla="*/ 7 w 9"/>
                  <a:gd name="T41" fmla="*/ 107 h 107"/>
                  <a:gd name="T42" fmla="*/ 9 w 9"/>
                  <a:gd name="T43" fmla="*/ 107 h 107"/>
                  <a:gd name="T44" fmla="*/ 8 w 9"/>
                  <a:gd name="T45" fmla="*/ 105 h 107"/>
                  <a:gd name="T46" fmla="*/ 7 w 9"/>
                  <a:gd name="T47" fmla="*/ 107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07"/>
                  <a:gd name="T74" fmla="*/ 9 w 9"/>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07">
                    <a:moveTo>
                      <a:pt x="7" y="107"/>
                    </a:moveTo>
                    <a:lnTo>
                      <a:pt x="8" y="105"/>
                    </a:lnTo>
                    <a:lnTo>
                      <a:pt x="7" y="96"/>
                    </a:lnTo>
                    <a:lnTo>
                      <a:pt x="6" y="84"/>
                    </a:lnTo>
                    <a:lnTo>
                      <a:pt x="6" y="69"/>
                    </a:lnTo>
                    <a:lnTo>
                      <a:pt x="4" y="52"/>
                    </a:lnTo>
                    <a:lnTo>
                      <a:pt x="4" y="36"/>
                    </a:lnTo>
                    <a:lnTo>
                      <a:pt x="4" y="21"/>
                    </a:lnTo>
                    <a:lnTo>
                      <a:pt x="6" y="9"/>
                    </a:lnTo>
                    <a:lnTo>
                      <a:pt x="7" y="1"/>
                    </a:lnTo>
                    <a:lnTo>
                      <a:pt x="2" y="0"/>
                    </a:lnTo>
                    <a:lnTo>
                      <a:pt x="1" y="8"/>
                    </a:lnTo>
                    <a:lnTo>
                      <a:pt x="0" y="21"/>
                    </a:lnTo>
                    <a:lnTo>
                      <a:pt x="0" y="36"/>
                    </a:lnTo>
                    <a:lnTo>
                      <a:pt x="0" y="52"/>
                    </a:lnTo>
                    <a:lnTo>
                      <a:pt x="0" y="69"/>
                    </a:lnTo>
                    <a:lnTo>
                      <a:pt x="1" y="84"/>
                    </a:lnTo>
                    <a:lnTo>
                      <a:pt x="2" y="97"/>
                    </a:lnTo>
                    <a:lnTo>
                      <a:pt x="3" y="106"/>
                    </a:lnTo>
                    <a:lnTo>
                      <a:pt x="4" y="103"/>
                    </a:lnTo>
                    <a:lnTo>
                      <a:pt x="7" y="107"/>
                    </a:lnTo>
                    <a:lnTo>
                      <a:pt x="9" y="107"/>
                    </a:lnTo>
                    <a:lnTo>
                      <a:pt x="8" y="105"/>
                    </a:lnTo>
                    <a:lnTo>
                      <a:pt x="7"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4" name="Freeform 17"/>
              <p:cNvSpPr>
                <a:spLocks/>
              </p:cNvSpPr>
              <p:nvPr/>
            </p:nvSpPr>
            <p:spPr bwMode="auto">
              <a:xfrm>
                <a:off x="664" y="1133"/>
                <a:ext cx="34" cy="18"/>
              </a:xfrm>
              <a:custGeom>
                <a:avLst/>
                <a:gdLst>
                  <a:gd name="T0" fmla="*/ 1 w 34"/>
                  <a:gd name="T1" fmla="*/ 18 h 18"/>
                  <a:gd name="T2" fmla="*/ 1 w 34"/>
                  <a:gd name="T3" fmla="*/ 18 h 18"/>
                  <a:gd name="T4" fmla="*/ 34 w 34"/>
                  <a:gd name="T5" fmla="*/ 4 h 18"/>
                  <a:gd name="T6" fmla="*/ 31 w 34"/>
                  <a:gd name="T7" fmla="*/ 0 h 18"/>
                  <a:gd name="T8" fmla="*/ 0 w 34"/>
                  <a:gd name="T9" fmla="*/ 14 h 18"/>
                  <a:gd name="T10" fmla="*/ 0 w 34"/>
                  <a:gd name="T11" fmla="*/ 14 h 18"/>
                  <a:gd name="T12" fmla="*/ 1 w 34"/>
                  <a:gd name="T13" fmla="*/ 18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1" y="18"/>
                    </a:moveTo>
                    <a:lnTo>
                      <a:pt x="1" y="18"/>
                    </a:lnTo>
                    <a:lnTo>
                      <a:pt x="34" y="4"/>
                    </a:lnTo>
                    <a:lnTo>
                      <a:pt x="31" y="0"/>
                    </a:lnTo>
                    <a:lnTo>
                      <a:pt x="0" y="14"/>
                    </a:lnTo>
                    <a:lnTo>
                      <a:pt x="1"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5" name="Freeform 18"/>
              <p:cNvSpPr>
                <a:spLocks/>
              </p:cNvSpPr>
              <p:nvPr/>
            </p:nvSpPr>
            <p:spPr bwMode="auto">
              <a:xfrm>
                <a:off x="466" y="1147"/>
                <a:ext cx="199" cy="86"/>
              </a:xfrm>
              <a:custGeom>
                <a:avLst/>
                <a:gdLst>
                  <a:gd name="T0" fmla="*/ 1 w 199"/>
                  <a:gd name="T1" fmla="*/ 86 h 86"/>
                  <a:gd name="T2" fmla="*/ 0 w 199"/>
                  <a:gd name="T3" fmla="*/ 86 h 86"/>
                  <a:gd name="T4" fmla="*/ 22 w 199"/>
                  <a:gd name="T5" fmla="*/ 83 h 86"/>
                  <a:gd name="T6" fmla="*/ 40 w 199"/>
                  <a:gd name="T7" fmla="*/ 80 h 86"/>
                  <a:gd name="T8" fmla="*/ 57 w 199"/>
                  <a:gd name="T9" fmla="*/ 76 h 86"/>
                  <a:gd name="T10" fmla="*/ 71 w 199"/>
                  <a:gd name="T11" fmla="*/ 71 h 86"/>
                  <a:gd name="T12" fmla="*/ 85 w 199"/>
                  <a:gd name="T13" fmla="*/ 67 h 86"/>
                  <a:gd name="T14" fmla="*/ 96 w 199"/>
                  <a:gd name="T15" fmla="*/ 62 h 86"/>
                  <a:gd name="T16" fmla="*/ 108 w 199"/>
                  <a:gd name="T17" fmla="*/ 56 h 86"/>
                  <a:gd name="T18" fmla="*/ 118 w 199"/>
                  <a:gd name="T19" fmla="*/ 50 h 86"/>
                  <a:gd name="T20" fmla="*/ 136 w 199"/>
                  <a:gd name="T21" fmla="*/ 39 h 86"/>
                  <a:gd name="T22" fmla="*/ 155 w 199"/>
                  <a:gd name="T23" fmla="*/ 28 h 86"/>
                  <a:gd name="T24" fmla="*/ 175 w 199"/>
                  <a:gd name="T25" fmla="*/ 16 h 86"/>
                  <a:gd name="T26" fmla="*/ 199 w 199"/>
                  <a:gd name="T27" fmla="*/ 4 h 86"/>
                  <a:gd name="T28" fmla="*/ 198 w 199"/>
                  <a:gd name="T29" fmla="*/ 0 h 86"/>
                  <a:gd name="T30" fmla="*/ 173 w 199"/>
                  <a:gd name="T31" fmla="*/ 13 h 86"/>
                  <a:gd name="T32" fmla="*/ 152 w 199"/>
                  <a:gd name="T33" fmla="*/ 24 h 86"/>
                  <a:gd name="T34" fmla="*/ 133 w 199"/>
                  <a:gd name="T35" fmla="*/ 36 h 86"/>
                  <a:gd name="T36" fmla="*/ 114 w 199"/>
                  <a:gd name="T37" fmla="*/ 47 h 86"/>
                  <a:gd name="T38" fmla="*/ 105 w 199"/>
                  <a:gd name="T39" fmla="*/ 52 h 86"/>
                  <a:gd name="T40" fmla="*/ 94 w 199"/>
                  <a:gd name="T41" fmla="*/ 57 h 86"/>
                  <a:gd name="T42" fmla="*/ 83 w 199"/>
                  <a:gd name="T43" fmla="*/ 63 h 86"/>
                  <a:gd name="T44" fmla="*/ 69 w 199"/>
                  <a:gd name="T45" fmla="*/ 67 h 86"/>
                  <a:gd name="T46" fmla="*/ 56 w 199"/>
                  <a:gd name="T47" fmla="*/ 72 h 86"/>
                  <a:gd name="T48" fmla="*/ 39 w 199"/>
                  <a:gd name="T49" fmla="*/ 75 h 86"/>
                  <a:gd name="T50" fmla="*/ 21 w 199"/>
                  <a:gd name="T51" fmla="*/ 79 h 86"/>
                  <a:gd name="T52" fmla="*/ 0 w 199"/>
                  <a:gd name="T53" fmla="*/ 82 h 86"/>
                  <a:gd name="T54" fmla="*/ 0 w 199"/>
                  <a:gd name="T55" fmla="*/ 82 h 86"/>
                  <a:gd name="T56" fmla="*/ 1 w 199"/>
                  <a:gd name="T57" fmla="*/ 86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9"/>
                  <a:gd name="T88" fmla="*/ 0 h 86"/>
                  <a:gd name="T89" fmla="*/ 199 w 199"/>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9" h="86">
                    <a:moveTo>
                      <a:pt x="1" y="86"/>
                    </a:moveTo>
                    <a:lnTo>
                      <a:pt x="0" y="86"/>
                    </a:lnTo>
                    <a:lnTo>
                      <a:pt x="22" y="83"/>
                    </a:lnTo>
                    <a:lnTo>
                      <a:pt x="40" y="80"/>
                    </a:lnTo>
                    <a:lnTo>
                      <a:pt x="57" y="76"/>
                    </a:lnTo>
                    <a:lnTo>
                      <a:pt x="71" y="71"/>
                    </a:lnTo>
                    <a:lnTo>
                      <a:pt x="85" y="67"/>
                    </a:lnTo>
                    <a:lnTo>
                      <a:pt x="96" y="62"/>
                    </a:lnTo>
                    <a:lnTo>
                      <a:pt x="108" y="56"/>
                    </a:lnTo>
                    <a:lnTo>
                      <a:pt x="118" y="50"/>
                    </a:lnTo>
                    <a:lnTo>
                      <a:pt x="136" y="39"/>
                    </a:lnTo>
                    <a:lnTo>
                      <a:pt x="155" y="28"/>
                    </a:lnTo>
                    <a:lnTo>
                      <a:pt x="175" y="16"/>
                    </a:lnTo>
                    <a:lnTo>
                      <a:pt x="199" y="4"/>
                    </a:lnTo>
                    <a:lnTo>
                      <a:pt x="198" y="0"/>
                    </a:lnTo>
                    <a:lnTo>
                      <a:pt x="173" y="13"/>
                    </a:lnTo>
                    <a:lnTo>
                      <a:pt x="152" y="24"/>
                    </a:lnTo>
                    <a:lnTo>
                      <a:pt x="133" y="36"/>
                    </a:lnTo>
                    <a:lnTo>
                      <a:pt x="114" y="47"/>
                    </a:lnTo>
                    <a:lnTo>
                      <a:pt x="105" y="52"/>
                    </a:lnTo>
                    <a:lnTo>
                      <a:pt x="94" y="57"/>
                    </a:lnTo>
                    <a:lnTo>
                      <a:pt x="83" y="63"/>
                    </a:lnTo>
                    <a:lnTo>
                      <a:pt x="69" y="67"/>
                    </a:lnTo>
                    <a:lnTo>
                      <a:pt x="56" y="72"/>
                    </a:lnTo>
                    <a:lnTo>
                      <a:pt x="39" y="75"/>
                    </a:lnTo>
                    <a:lnTo>
                      <a:pt x="21" y="79"/>
                    </a:lnTo>
                    <a:lnTo>
                      <a:pt x="0" y="82"/>
                    </a:lnTo>
                    <a:lnTo>
                      <a:pt x="1" y="8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6" name="Freeform 19"/>
              <p:cNvSpPr>
                <a:spLocks/>
              </p:cNvSpPr>
              <p:nvPr/>
            </p:nvSpPr>
            <p:spPr bwMode="auto">
              <a:xfrm>
                <a:off x="435" y="1229"/>
                <a:ext cx="32" cy="21"/>
              </a:xfrm>
              <a:custGeom>
                <a:avLst/>
                <a:gdLst>
                  <a:gd name="T0" fmla="*/ 2 w 32"/>
                  <a:gd name="T1" fmla="*/ 21 h 21"/>
                  <a:gd name="T2" fmla="*/ 2 w 32"/>
                  <a:gd name="T3" fmla="*/ 21 h 21"/>
                  <a:gd name="T4" fmla="*/ 5 w 32"/>
                  <a:gd name="T5" fmla="*/ 19 h 21"/>
                  <a:gd name="T6" fmla="*/ 9 w 32"/>
                  <a:gd name="T7" fmla="*/ 16 h 21"/>
                  <a:gd name="T8" fmla="*/ 13 w 32"/>
                  <a:gd name="T9" fmla="*/ 14 h 21"/>
                  <a:gd name="T10" fmla="*/ 17 w 32"/>
                  <a:gd name="T11" fmla="*/ 11 h 21"/>
                  <a:gd name="T12" fmla="*/ 20 w 32"/>
                  <a:gd name="T13" fmla="*/ 9 h 21"/>
                  <a:gd name="T14" fmla="*/ 25 w 32"/>
                  <a:gd name="T15" fmla="*/ 7 h 21"/>
                  <a:gd name="T16" fmla="*/ 28 w 32"/>
                  <a:gd name="T17" fmla="*/ 5 h 21"/>
                  <a:gd name="T18" fmla="*/ 32 w 32"/>
                  <a:gd name="T19" fmla="*/ 4 h 21"/>
                  <a:gd name="T20" fmla="*/ 31 w 32"/>
                  <a:gd name="T21" fmla="*/ 0 h 21"/>
                  <a:gd name="T22" fmla="*/ 27 w 32"/>
                  <a:gd name="T23" fmla="*/ 1 h 21"/>
                  <a:gd name="T24" fmla="*/ 22 w 32"/>
                  <a:gd name="T25" fmla="*/ 3 h 21"/>
                  <a:gd name="T26" fmla="*/ 18 w 32"/>
                  <a:gd name="T27" fmla="*/ 5 h 21"/>
                  <a:gd name="T28" fmla="*/ 14 w 32"/>
                  <a:gd name="T29" fmla="*/ 8 h 21"/>
                  <a:gd name="T30" fmla="*/ 10 w 32"/>
                  <a:gd name="T31" fmla="*/ 10 h 21"/>
                  <a:gd name="T32" fmla="*/ 6 w 32"/>
                  <a:gd name="T33" fmla="*/ 13 h 21"/>
                  <a:gd name="T34" fmla="*/ 3 w 32"/>
                  <a:gd name="T35" fmla="*/ 16 h 21"/>
                  <a:gd name="T36" fmla="*/ 0 w 32"/>
                  <a:gd name="T37" fmla="*/ 18 h 21"/>
                  <a:gd name="T38" fmla="*/ 0 w 32"/>
                  <a:gd name="T39" fmla="*/ 18 h 21"/>
                  <a:gd name="T40" fmla="*/ 2 w 32"/>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21"/>
                  <a:gd name="T65" fmla="*/ 32 w 32"/>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21">
                    <a:moveTo>
                      <a:pt x="2" y="21"/>
                    </a:moveTo>
                    <a:lnTo>
                      <a:pt x="2" y="21"/>
                    </a:lnTo>
                    <a:lnTo>
                      <a:pt x="5" y="19"/>
                    </a:lnTo>
                    <a:lnTo>
                      <a:pt x="9" y="16"/>
                    </a:lnTo>
                    <a:lnTo>
                      <a:pt x="13" y="14"/>
                    </a:lnTo>
                    <a:lnTo>
                      <a:pt x="17" y="11"/>
                    </a:lnTo>
                    <a:lnTo>
                      <a:pt x="20" y="9"/>
                    </a:lnTo>
                    <a:lnTo>
                      <a:pt x="25" y="7"/>
                    </a:lnTo>
                    <a:lnTo>
                      <a:pt x="28" y="5"/>
                    </a:lnTo>
                    <a:lnTo>
                      <a:pt x="32" y="4"/>
                    </a:lnTo>
                    <a:lnTo>
                      <a:pt x="31" y="0"/>
                    </a:lnTo>
                    <a:lnTo>
                      <a:pt x="27" y="1"/>
                    </a:lnTo>
                    <a:lnTo>
                      <a:pt x="22" y="3"/>
                    </a:lnTo>
                    <a:lnTo>
                      <a:pt x="18" y="5"/>
                    </a:lnTo>
                    <a:lnTo>
                      <a:pt x="14" y="8"/>
                    </a:lnTo>
                    <a:lnTo>
                      <a:pt x="10" y="10"/>
                    </a:lnTo>
                    <a:lnTo>
                      <a:pt x="6" y="13"/>
                    </a:lnTo>
                    <a:lnTo>
                      <a:pt x="3" y="16"/>
                    </a:lnTo>
                    <a:lnTo>
                      <a:pt x="0" y="18"/>
                    </a:lnTo>
                    <a:lnTo>
                      <a:pt x="2"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7" name="Freeform 20"/>
              <p:cNvSpPr>
                <a:spLocks/>
              </p:cNvSpPr>
              <p:nvPr/>
            </p:nvSpPr>
            <p:spPr bwMode="auto">
              <a:xfrm>
                <a:off x="393" y="1247"/>
                <a:ext cx="44" cy="44"/>
              </a:xfrm>
              <a:custGeom>
                <a:avLst/>
                <a:gdLst>
                  <a:gd name="T0" fmla="*/ 4 w 44"/>
                  <a:gd name="T1" fmla="*/ 44 h 44"/>
                  <a:gd name="T2" fmla="*/ 4 w 44"/>
                  <a:gd name="T3" fmla="*/ 44 h 44"/>
                  <a:gd name="T4" fmla="*/ 9 w 44"/>
                  <a:gd name="T5" fmla="*/ 39 h 44"/>
                  <a:gd name="T6" fmla="*/ 13 w 44"/>
                  <a:gd name="T7" fmla="*/ 34 h 44"/>
                  <a:gd name="T8" fmla="*/ 19 w 44"/>
                  <a:gd name="T9" fmla="*/ 28 h 44"/>
                  <a:gd name="T10" fmla="*/ 24 w 44"/>
                  <a:gd name="T11" fmla="*/ 23 h 44"/>
                  <a:gd name="T12" fmla="*/ 28 w 44"/>
                  <a:gd name="T13" fmla="*/ 18 h 44"/>
                  <a:gd name="T14" fmla="*/ 34 w 44"/>
                  <a:gd name="T15" fmla="*/ 13 h 44"/>
                  <a:gd name="T16" fmla="*/ 38 w 44"/>
                  <a:gd name="T17" fmla="*/ 8 h 44"/>
                  <a:gd name="T18" fmla="*/ 44 w 44"/>
                  <a:gd name="T19" fmla="*/ 3 h 44"/>
                  <a:gd name="T20" fmla="*/ 42 w 44"/>
                  <a:gd name="T21" fmla="*/ 0 h 44"/>
                  <a:gd name="T22" fmla="*/ 35 w 44"/>
                  <a:gd name="T23" fmla="*/ 5 h 44"/>
                  <a:gd name="T24" fmla="*/ 30 w 44"/>
                  <a:gd name="T25" fmla="*/ 10 h 44"/>
                  <a:gd name="T26" fmla="*/ 25 w 44"/>
                  <a:gd name="T27" fmla="*/ 15 h 44"/>
                  <a:gd name="T28" fmla="*/ 20 w 44"/>
                  <a:gd name="T29" fmla="*/ 21 h 44"/>
                  <a:gd name="T30" fmla="*/ 15 w 44"/>
                  <a:gd name="T31" fmla="*/ 26 h 44"/>
                  <a:gd name="T32" fmla="*/ 10 w 44"/>
                  <a:gd name="T33" fmla="*/ 31 h 44"/>
                  <a:gd name="T34" fmla="*/ 6 w 44"/>
                  <a:gd name="T35" fmla="*/ 36 h 44"/>
                  <a:gd name="T36" fmla="*/ 0 w 44"/>
                  <a:gd name="T37" fmla="*/ 41 h 44"/>
                  <a:gd name="T38" fmla="*/ 0 w 44"/>
                  <a:gd name="T39" fmla="*/ 41 h 44"/>
                  <a:gd name="T40" fmla="*/ 4 w 44"/>
                  <a:gd name="T41" fmla="*/ 4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4" y="44"/>
                    </a:moveTo>
                    <a:lnTo>
                      <a:pt x="4" y="44"/>
                    </a:lnTo>
                    <a:lnTo>
                      <a:pt x="9" y="39"/>
                    </a:lnTo>
                    <a:lnTo>
                      <a:pt x="13" y="34"/>
                    </a:lnTo>
                    <a:lnTo>
                      <a:pt x="19" y="28"/>
                    </a:lnTo>
                    <a:lnTo>
                      <a:pt x="24" y="23"/>
                    </a:lnTo>
                    <a:lnTo>
                      <a:pt x="28" y="18"/>
                    </a:lnTo>
                    <a:lnTo>
                      <a:pt x="34" y="13"/>
                    </a:lnTo>
                    <a:lnTo>
                      <a:pt x="38" y="8"/>
                    </a:lnTo>
                    <a:lnTo>
                      <a:pt x="44" y="3"/>
                    </a:lnTo>
                    <a:lnTo>
                      <a:pt x="42" y="0"/>
                    </a:lnTo>
                    <a:lnTo>
                      <a:pt x="35" y="5"/>
                    </a:lnTo>
                    <a:lnTo>
                      <a:pt x="30" y="10"/>
                    </a:lnTo>
                    <a:lnTo>
                      <a:pt x="25" y="15"/>
                    </a:lnTo>
                    <a:lnTo>
                      <a:pt x="20" y="21"/>
                    </a:lnTo>
                    <a:lnTo>
                      <a:pt x="15" y="26"/>
                    </a:lnTo>
                    <a:lnTo>
                      <a:pt x="10" y="31"/>
                    </a:lnTo>
                    <a:lnTo>
                      <a:pt x="6" y="36"/>
                    </a:lnTo>
                    <a:lnTo>
                      <a:pt x="0" y="41"/>
                    </a:lnTo>
                    <a:lnTo>
                      <a:pt x="4"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8" name="Freeform 21"/>
              <p:cNvSpPr>
                <a:spLocks/>
              </p:cNvSpPr>
              <p:nvPr/>
            </p:nvSpPr>
            <p:spPr bwMode="auto">
              <a:xfrm>
                <a:off x="366" y="1288"/>
                <a:ext cx="31" cy="49"/>
              </a:xfrm>
              <a:custGeom>
                <a:avLst/>
                <a:gdLst>
                  <a:gd name="T0" fmla="*/ 4 w 31"/>
                  <a:gd name="T1" fmla="*/ 49 h 49"/>
                  <a:gd name="T2" fmla="*/ 4 w 31"/>
                  <a:gd name="T3" fmla="*/ 49 h 49"/>
                  <a:gd name="T4" fmla="*/ 7 w 31"/>
                  <a:gd name="T5" fmla="*/ 42 h 49"/>
                  <a:gd name="T6" fmla="*/ 9 w 31"/>
                  <a:gd name="T7" fmla="*/ 36 h 49"/>
                  <a:gd name="T8" fmla="*/ 12 w 31"/>
                  <a:gd name="T9" fmla="*/ 30 h 49"/>
                  <a:gd name="T10" fmla="*/ 15 w 31"/>
                  <a:gd name="T11" fmla="*/ 24 h 49"/>
                  <a:gd name="T12" fmla="*/ 18 w 31"/>
                  <a:gd name="T13" fmla="*/ 19 h 49"/>
                  <a:gd name="T14" fmla="*/ 22 w 31"/>
                  <a:gd name="T15" fmla="*/ 13 h 49"/>
                  <a:gd name="T16" fmla="*/ 26 w 31"/>
                  <a:gd name="T17" fmla="*/ 8 h 49"/>
                  <a:gd name="T18" fmla="*/ 31 w 31"/>
                  <a:gd name="T19" fmla="*/ 3 h 49"/>
                  <a:gd name="T20" fmla="*/ 27 w 31"/>
                  <a:gd name="T21" fmla="*/ 0 h 49"/>
                  <a:gd name="T22" fmla="*/ 22 w 31"/>
                  <a:gd name="T23" fmla="*/ 6 h 49"/>
                  <a:gd name="T24" fmla="*/ 18 w 31"/>
                  <a:gd name="T25" fmla="*/ 11 h 49"/>
                  <a:gd name="T26" fmla="*/ 15 w 31"/>
                  <a:gd name="T27" fmla="*/ 16 h 49"/>
                  <a:gd name="T28" fmla="*/ 11 w 31"/>
                  <a:gd name="T29" fmla="*/ 22 h 49"/>
                  <a:gd name="T30" fmla="*/ 8 w 31"/>
                  <a:gd name="T31" fmla="*/ 28 h 49"/>
                  <a:gd name="T32" fmla="*/ 5 w 31"/>
                  <a:gd name="T33" fmla="*/ 35 h 49"/>
                  <a:gd name="T34" fmla="*/ 2 w 31"/>
                  <a:gd name="T35" fmla="*/ 41 h 49"/>
                  <a:gd name="T36" fmla="*/ 0 w 31"/>
                  <a:gd name="T37" fmla="*/ 48 h 49"/>
                  <a:gd name="T38" fmla="*/ 0 w 31"/>
                  <a:gd name="T39" fmla="*/ 48 h 49"/>
                  <a:gd name="T40" fmla="*/ 4 w 31"/>
                  <a:gd name="T41" fmla="*/ 49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49"/>
                  <a:gd name="T65" fmla="*/ 31 w 3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49">
                    <a:moveTo>
                      <a:pt x="4" y="49"/>
                    </a:moveTo>
                    <a:lnTo>
                      <a:pt x="4" y="49"/>
                    </a:lnTo>
                    <a:lnTo>
                      <a:pt x="7" y="42"/>
                    </a:lnTo>
                    <a:lnTo>
                      <a:pt x="9" y="36"/>
                    </a:lnTo>
                    <a:lnTo>
                      <a:pt x="12" y="30"/>
                    </a:lnTo>
                    <a:lnTo>
                      <a:pt x="15" y="24"/>
                    </a:lnTo>
                    <a:lnTo>
                      <a:pt x="18" y="19"/>
                    </a:lnTo>
                    <a:lnTo>
                      <a:pt x="22" y="13"/>
                    </a:lnTo>
                    <a:lnTo>
                      <a:pt x="26" y="8"/>
                    </a:lnTo>
                    <a:lnTo>
                      <a:pt x="31" y="3"/>
                    </a:lnTo>
                    <a:lnTo>
                      <a:pt x="27" y="0"/>
                    </a:lnTo>
                    <a:lnTo>
                      <a:pt x="22" y="6"/>
                    </a:lnTo>
                    <a:lnTo>
                      <a:pt x="18" y="11"/>
                    </a:lnTo>
                    <a:lnTo>
                      <a:pt x="15" y="16"/>
                    </a:lnTo>
                    <a:lnTo>
                      <a:pt x="11" y="22"/>
                    </a:lnTo>
                    <a:lnTo>
                      <a:pt x="8" y="28"/>
                    </a:lnTo>
                    <a:lnTo>
                      <a:pt x="5" y="35"/>
                    </a:lnTo>
                    <a:lnTo>
                      <a:pt x="2" y="41"/>
                    </a:lnTo>
                    <a:lnTo>
                      <a:pt x="0" y="48"/>
                    </a:lnTo>
                    <a:lnTo>
                      <a:pt x="4" y="4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79" name="Freeform 22"/>
              <p:cNvSpPr>
                <a:spLocks/>
              </p:cNvSpPr>
              <p:nvPr/>
            </p:nvSpPr>
            <p:spPr bwMode="auto">
              <a:xfrm>
                <a:off x="358" y="1336"/>
                <a:ext cx="12" cy="72"/>
              </a:xfrm>
              <a:custGeom>
                <a:avLst/>
                <a:gdLst>
                  <a:gd name="T0" fmla="*/ 4 w 12"/>
                  <a:gd name="T1" fmla="*/ 72 h 72"/>
                  <a:gd name="T2" fmla="*/ 4 w 12"/>
                  <a:gd name="T3" fmla="*/ 72 h 72"/>
                  <a:gd name="T4" fmla="*/ 4 w 12"/>
                  <a:gd name="T5" fmla="*/ 63 h 72"/>
                  <a:gd name="T6" fmla="*/ 4 w 12"/>
                  <a:gd name="T7" fmla="*/ 54 h 72"/>
                  <a:gd name="T8" fmla="*/ 6 w 12"/>
                  <a:gd name="T9" fmla="*/ 45 h 72"/>
                  <a:gd name="T10" fmla="*/ 6 w 12"/>
                  <a:gd name="T11" fmla="*/ 35 h 72"/>
                  <a:gd name="T12" fmla="*/ 7 w 12"/>
                  <a:gd name="T13" fmla="*/ 26 h 72"/>
                  <a:gd name="T14" fmla="*/ 8 w 12"/>
                  <a:gd name="T15" fmla="*/ 18 h 72"/>
                  <a:gd name="T16" fmla="*/ 10 w 12"/>
                  <a:gd name="T17" fmla="*/ 9 h 72"/>
                  <a:gd name="T18" fmla="*/ 12 w 12"/>
                  <a:gd name="T19" fmla="*/ 1 h 72"/>
                  <a:gd name="T20" fmla="*/ 8 w 12"/>
                  <a:gd name="T21" fmla="*/ 0 h 72"/>
                  <a:gd name="T22" fmla="*/ 6 w 12"/>
                  <a:gd name="T23" fmla="*/ 8 h 72"/>
                  <a:gd name="T24" fmla="*/ 3 w 12"/>
                  <a:gd name="T25" fmla="*/ 17 h 72"/>
                  <a:gd name="T26" fmla="*/ 2 w 12"/>
                  <a:gd name="T27" fmla="*/ 26 h 72"/>
                  <a:gd name="T28" fmla="*/ 1 w 12"/>
                  <a:gd name="T29" fmla="*/ 34 h 72"/>
                  <a:gd name="T30" fmla="*/ 0 w 12"/>
                  <a:gd name="T31" fmla="*/ 44 h 72"/>
                  <a:gd name="T32" fmla="*/ 0 w 12"/>
                  <a:gd name="T33" fmla="*/ 54 h 72"/>
                  <a:gd name="T34" fmla="*/ 0 w 12"/>
                  <a:gd name="T35" fmla="*/ 63 h 72"/>
                  <a:gd name="T36" fmla="*/ 0 w 12"/>
                  <a:gd name="T37" fmla="*/ 72 h 72"/>
                  <a:gd name="T38" fmla="*/ 0 w 12"/>
                  <a:gd name="T39" fmla="*/ 72 h 72"/>
                  <a:gd name="T40" fmla="*/ 4 w 12"/>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2"/>
                  <a:gd name="T65" fmla="*/ 12 w 1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2">
                    <a:moveTo>
                      <a:pt x="4" y="72"/>
                    </a:moveTo>
                    <a:lnTo>
                      <a:pt x="4" y="72"/>
                    </a:lnTo>
                    <a:lnTo>
                      <a:pt x="4" y="63"/>
                    </a:lnTo>
                    <a:lnTo>
                      <a:pt x="4" y="54"/>
                    </a:lnTo>
                    <a:lnTo>
                      <a:pt x="6" y="45"/>
                    </a:lnTo>
                    <a:lnTo>
                      <a:pt x="6" y="35"/>
                    </a:lnTo>
                    <a:lnTo>
                      <a:pt x="7" y="26"/>
                    </a:lnTo>
                    <a:lnTo>
                      <a:pt x="8" y="18"/>
                    </a:lnTo>
                    <a:lnTo>
                      <a:pt x="10" y="9"/>
                    </a:lnTo>
                    <a:lnTo>
                      <a:pt x="12" y="1"/>
                    </a:lnTo>
                    <a:lnTo>
                      <a:pt x="8" y="0"/>
                    </a:lnTo>
                    <a:lnTo>
                      <a:pt x="6" y="8"/>
                    </a:lnTo>
                    <a:lnTo>
                      <a:pt x="3" y="17"/>
                    </a:lnTo>
                    <a:lnTo>
                      <a:pt x="2" y="26"/>
                    </a:lnTo>
                    <a:lnTo>
                      <a:pt x="1" y="34"/>
                    </a:lnTo>
                    <a:lnTo>
                      <a:pt x="0" y="44"/>
                    </a:lnTo>
                    <a:lnTo>
                      <a:pt x="0" y="54"/>
                    </a:lnTo>
                    <a:lnTo>
                      <a:pt x="0" y="63"/>
                    </a:lnTo>
                    <a:lnTo>
                      <a:pt x="0" y="72"/>
                    </a:lnTo>
                    <a:lnTo>
                      <a:pt x="4"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0" name="Freeform 23"/>
              <p:cNvSpPr>
                <a:spLocks/>
              </p:cNvSpPr>
              <p:nvPr/>
            </p:nvSpPr>
            <p:spPr bwMode="auto">
              <a:xfrm>
                <a:off x="358" y="1408"/>
                <a:ext cx="13" cy="82"/>
              </a:xfrm>
              <a:custGeom>
                <a:avLst/>
                <a:gdLst>
                  <a:gd name="T0" fmla="*/ 13 w 13"/>
                  <a:gd name="T1" fmla="*/ 81 h 82"/>
                  <a:gd name="T2" fmla="*/ 13 w 13"/>
                  <a:gd name="T3" fmla="*/ 81 h 82"/>
                  <a:gd name="T4" fmla="*/ 12 w 13"/>
                  <a:gd name="T5" fmla="*/ 70 h 82"/>
                  <a:gd name="T6" fmla="*/ 11 w 13"/>
                  <a:gd name="T7" fmla="*/ 60 h 82"/>
                  <a:gd name="T8" fmla="*/ 9 w 13"/>
                  <a:gd name="T9" fmla="*/ 51 h 82"/>
                  <a:gd name="T10" fmla="*/ 8 w 13"/>
                  <a:gd name="T11" fmla="*/ 41 h 82"/>
                  <a:gd name="T12" fmla="*/ 7 w 13"/>
                  <a:gd name="T13" fmla="*/ 31 h 82"/>
                  <a:gd name="T14" fmla="*/ 6 w 13"/>
                  <a:gd name="T15" fmla="*/ 20 h 82"/>
                  <a:gd name="T16" fmla="*/ 6 w 13"/>
                  <a:gd name="T17" fmla="*/ 10 h 82"/>
                  <a:gd name="T18" fmla="*/ 4 w 13"/>
                  <a:gd name="T19" fmla="*/ 0 h 82"/>
                  <a:gd name="T20" fmla="*/ 0 w 13"/>
                  <a:gd name="T21" fmla="*/ 0 h 82"/>
                  <a:gd name="T22" fmla="*/ 0 w 13"/>
                  <a:gd name="T23" fmla="*/ 10 h 82"/>
                  <a:gd name="T24" fmla="*/ 1 w 13"/>
                  <a:gd name="T25" fmla="*/ 20 h 82"/>
                  <a:gd name="T26" fmla="*/ 2 w 13"/>
                  <a:gd name="T27" fmla="*/ 31 h 82"/>
                  <a:gd name="T28" fmla="*/ 3 w 13"/>
                  <a:gd name="T29" fmla="*/ 41 h 82"/>
                  <a:gd name="T30" fmla="*/ 4 w 13"/>
                  <a:gd name="T31" fmla="*/ 51 h 82"/>
                  <a:gd name="T32" fmla="*/ 6 w 13"/>
                  <a:gd name="T33" fmla="*/ 61 h 82"/>
                  <a:gd name="T34" fmla="*/ 8 w 13"/>
                  <a:gd name="T35" fmla="*/ 71 h 82"/>
                  <a:gd name="T36" fmla="*/ 9 w 13"/>
                  <a:gd name="T37" fmla="*/ 82 h 82"/>
                  <a:gd name="T38" fmla="*/ 9 w 13"/>
                  <a:gd name="T39" fmla="*/ 82 h 82"/>
                  <a:gd name="T40" fmla="*/ 13 w 13"/>
                  <a:gd name="T41" fmla="*/ 81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13" y="81"/>
                    </a:moveTo>
                    <a:lnTo>
                      <a:pt x="13" y="81"/>
                    </a:lnTo>
                    <a:lnTo>
                      <a:pt x="12" y="70"/>
                    </a:lnTo>
                    <a:lnTo>
                      <a:pt x="11" y="60"/>
                    </a:lnTo>
                    <a:lnTo>
                      <a:pt x="9" y="51"/>
                    </a:lnTo>
                    <a:lnTo>
                      <a:pt x="8" y="41"/>
                    </a:lnTo>
                    <a:lnTo>
                      <a:pt x="7" y="31"/>
                    </a:lnTo>
                    <a:lnTo>
                      <a:pt x="6" y="20"/>
                    </a:lnTo>
                    <a:lnTo>
                      <a:pt x="6" y="10"/>
                    </a:lnTo>
                    <a:lnTo>
                      <a:pt x="4" y="0"/>
                    </a:lnTo>
                    <a:lnTo>
                      <a:pt x="0" y="0"/>
                    </a:lnTo>
                    <a:lnTo>
                      <a:pt x="0" y="10"/>
                    </a:lnTo>
                    <a:lnTo>
                      <a:pt x="1" y="20"/>
                    </a:lnTo>
                    <a:lnTo>
                      <a:pt x="2" y="31"/>
                    </a:lnTo>
                    <a:lnTo>
                      <a:pt x="3" y="41"/>
                    </a:lnTo>
                    <a:lnTo>
                      <a:pt x="4" y="51"/>
                    </a:lnTo>
                    <a:lnTo>
                      <a:pt x="6" y="61"/>
                    </a:lnTo>
                    <a:lnTo>
                      <a:pt x="8" y="71"/>
                    </a:lnTo>
                    <a:lnTo>
                      <a:pt x="9" y="82"/>
                    </a:lnTo>
                    <a:lnTo>
                      <a:pt x="13" y="8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1" name="Freeform 24"/>
              <p:cNvSpPr>
                <a:spLocks/>
              </p:cNvSpPr>
              <p:nvPr/>
            </p:nvSpPr>
            <p:spPr bwMode="auto">
              <a:xfrm>
                <a:off x="350" y="1489"/>
                <a:ext cx="23" cy="120"/>
              </a:xfrm>
              <a:custGeom>
                <a:avLst/>
                <a:gdLst>
                  <a:gd name="T0" fmla="*/ 5 w 23"/>
                  <a:gd name="T1" fmla="*/ 119 h 120"/>
                  <a:gd name="T2" fmla="*/ 5 w 23"/>
                  <a:gd name="T3" fmla="*/ 120 h 120"/>
                  <a:gd name="T4" fmla="*/ 8 w 23"/>
                  <a:gd name="T5" fmla="*/ 103 h 120"/>
                  <a:gd name="T6" fmla="*/ 11 w 23"/>
                  <a:gd name="T7" fmla="*/ 86 h 120"/>
                  <a:gd name="T8" fmla="*/ 15 w 23"/>
                  <a:gd name="T9" fmla="*/ 69 h 120"/>
                  <a:gd name="T10" fmla="*/ 17 w 23"/>
                  <a:gd name="T11" fmla="*/ 52 h 120"/>
                  <a:gd name="T12" fmla="*/ 20 w 23"/>
                  <a:gd name="T13" fmla="*/ 36 h 120"/>
                  <a:gd name="T14" fmla="*/ 21 w 23"/>
                  <a:gd name="T15" fmla="*/ 22 h 120"/>
                  <a:gd name="T16" fmla="*/ 23 w 23"/>
                  <a:gd name="T17" fmla="*/ 10 h 120"/>
                  <a:gd name="T18" fmla="*/ 21 w 23"/>
                  <a:gd name="T19" fmla="*/ 0 h 120"/>
                  <a:gd name="T20" fmla="*/ 17 w 23"/>
                  <a:gd name="T21" fmla="*/ 1 h 120"/>
                  <a:gd name="T22" fmla="*/ 17 w 23"/>
                  <a:gd name="T23" fmla="*/ 10 h 120"/>
                  <a:gd name="T24" fmla="*/ 17 w 23"/>
                  <a:gd name="T25" fmla="*/ 21 h 120"/>
                  <a:gd name="T26" fmla="*/ 15 w 23"/>
                  <a:gd name="T27" fmla="*/ 35 h 120"/>
                  <a:gd name="T28" fmla="*/ 12 w 23"/>
                  <a:gd name="T29" fmla="*/ 52 h 120"/>
                  <a:gd name="T30" fmla="*/ 10 w 23"/>
                  <a:gd name="T31" fmla="*/ 68 h 120"/>
                  <a:gd name="T32" fmla="*/ 7 w 23"/>
                  <a:gd name="T33" fmla="*/ 85 h 120"/>
                  <a:gd name="T34" fmla="*/ 3 w 23"/>
                  <a:gd name="T35" fmla="*/ 102 h 120"/>
                  <a:gd name="T36" fmla="*/ 0 w 23"/>
                  <a:gd name="T37" fmla="*/ 119 h 120"/>
                  <a:gd name="T38" fmla="*/ 0 w 23"/>
                  <a:gd name="T39" fmla="*/ 119 h 120"/>
                  <a:gd name="T40" fmla="*/ 5 w 23"/>
                  <a:gd name="T41" fmla="*/ 119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20"/>
                  <a:gd name="T65" fmla="*/ 23 w 23"/>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20">
                    <a:moveTo>
                      <a:pt x="5" y="119"/>
                    </a:moveTo>
                    <a:lnTo>
                      <a:pt x="5" y="120"/>
                    </a:lnTo>
                    <a:lnTo>
                      <a:pt x="8" y="103"/>
                    </a:lnTo>
                    <a:lnTo>
                      <a:pt x="11" y="86"/>
                    </a:lnTo>
                    <a:lnTo>
                      <a:pt x="15" y="69"/>
                    </a:lnTo>
                    <a:lnTo>
                      <a:pt x="17" y="52"/>
                    </a:lnTo>
                    <a:lnTo>
                      <a:pt x="20" y="36"/>
                    </a:lnTo>
                    <a:lnTo>
                      <a:pt x="21" y="22"/>
                    </a:lnTo>
                    <a:lnTo>
                      <a:pt x="23" y="10"/>
                    </a:lnTo>
                    <a:lnTo>
                      <a:pt x="21" y="0"/>
                    </a:lnTo>
                    <a:lnTo>
                      <a:pt x="17" y="1"/>
                    </a:lnTo>
                    <a:lnTo>
                      <a:pt x="17" y="10"/>
                    </a:lnTo>
                    <a:lnTo>
                      <a:pt x="17" y="21"/>
                    </a:lnTo>
                    <a:lnTo>
                      <a:pt x="15" y="35"/>
                    </a:lnTo>
                    <a:lnTo>
                      <a:pt x="12" y="52"/>
                    </a:lnTo>
                    <a:lnTo>
                      <a:pt x="10" y="68"/>
                    </a:lnTo>
                    <a:lnTo>
                      <a:pt x="7" y="85"/>
                    </a:lnTo>
                    <a:lnTo>
                      <a:pt x="3" y="102"/>
                    </a:lnTo>
                    <a:lnTo>
                      <a:pt x="0" y="119"/>
                    </a:lnTo>
                    <a:lnTo>
                      <a:pt x="5" y="1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2" name="Freeform 25"/>
              <p:cNvSpPr>
                <a:spLocks/>
              </p:cNvSpPr>
              <p:nvPr/>
            </p:nvSpPr>
            <p:spPr bwMode="auto">
              <a:xfrm>
                <a:off x="347" y="1608"/>
                <a:ext cx="8" cy="50"/>
              </a:xfrm>
              <a:custGeom>
                <a:avLst/>
                <a:gdLst>
                  <a:gd name="T0" fmla="*/ 4 w 8"/>
                  <a:gd name="T1" fmla="*/ 50 h 50"/>
                  <a:gd name="T2" fmla="*/ 4 w 8"/>
                  <a:gd name="T3" fmla="*/ 50 h 50"/>
                  <a:gd name="T4" fmla="*/ 4 w 8"/>
                  <a:gd name="T5" fmla="*/ 44 h 50"/>
                  <a:gd name="T6" fmla="*/ 5 w 8"/>
                  <a:gd name="T7" fmla="*/ 36 h 50"/>
                  <a:gd name="T8" fmla="*/ 5 w 8"/>
                  <a:gd name="T9" fmla="*/ 30 h 50"/>
                  <a:gd name="T10" fmla="*/ 5 w 8"/>
                  <a:gd name="T11" fmla="*/ 24 h 50"/>
                  <a:gd name="T12" fmla="*/ 6 w 8"/>
                  <a:gd name="T13" fmla="*/ 18 h 50"/>
                  <a:gd name="T14" fmla="*/ 6 w 8"/>
                  <a:gd name="T15" fmla="*/ 12 h 50"/>
                  <a:gd name="T16" fmla="*/ 8 w 8"/>
                  <a:gd name="T17" fmla="*/ 6 h 50"/>
                  <a:gd name="T18" fmla="*/ 8 w 8"/>
                  <a:gd name="T19" fmla="*/ 0 h 50"/>
                  <a:gd name="T20" fmla="*/ 3 w 8"/>
                  <a:gd name="T21" fmla="*/ 0 h 50"/>
                  <a:gd name="T22" fmla="*/ 2 w 8"/>
                  <a:gd name="T23" fmla="*/ 6 h 50"/>
                  <a:gd name="T24" fmla="*/ 2 w 8"/>
                  <a:gd name="T25" fmla="*/ 12 h 50"/>
                  <a:gd name="T26" fmla="*/ 1 w 8"/>
                  <a:gd name="T27" fmla="*/ 18 h 50"/>
                  <a:gd name="T28" fmla="*/ 1 w 8"/>
                  <a:gd name="T29" fmla="*/ 24 h 50"/>
                  <a:gd name="T30" fmla="*/ 1 w 8"/>
                  <a:gd name="T31" fmla="*/ 30 h 50"/>
                  <a:gd name="T32" fmla="*/ 1 w 8"/>
                  <a:gd name="T33" fmla="*/ 36 h 50"/>
                  <a:gd name="T34" fmla="*/ 0 w 8"/>
                  <a:gd name="T35" fmla="*/ 42 h 50"/>
                  <a:gd name="T36" fmla="*/ 0 w 8"/>
                  <a:gd name="T37" fmla="*/ 49 h 50"/>
                  <a:gd name="T38" fmla="*/ 0 w 8"/>
                  <a:gd name="T39" fmla="*/ 49 h 50"/>
                  <a:gd name="T40" fmla="*/ 4 w 8"/>
                  <a:gd name="T41" fmla="*/ 5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0"/>
                  <a:gd name="T65" fmla="*/ 8 w 8"/>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0">
                    <a:moveTo>
                      <a:pt x="4" y="50"/>
                    </a:moveTo>
                    <a:lnTo>
                      <a:pt x="4" y="50"/>
                    </a:lnTo>
                    <a:lnTo>
                      <a:pt x="4" y="44"/>
                    </a:lnTo>
                    <a:lnTo>
                      <a:pt x="5" y="36"/>
                    </a:lnTo>
                    <a:lnTo>
                      <a:pt x="5" y="30"/>
                    </a:lnTo>
                    <a:lnTo>
                      <a:pt x="5" y="24"/>
                    </a:lnTo>
                    <a:lnTo>
                      <a:pt x="6" y="18"/>
                    </a:lnTo>
                    <a:lnTo>
                      <a:pt x="6" y="12"/>
                    </a:lnTo>
                    <a:lnTo>
                      <a:pt x="8" y="6"/>
                    </a:lnTo>
                    <a:lnTo>
                      <a:pt x="8" y="0"/>
                    </a:lnTo>
                    <a:lnTo>
                      <a:pt x="3" y="0"/>
                    </a:lnTo>
                    <a:lnTo>
                      <a:pt x="2" y="6"/>
                    </a:lnTo>
                    <a:lnTo>
                      <a:pt x="2" y="12"/>
                    </a:lnTo>
                    <a:lnTo>
                      <a:pt x="1" y="18"/>
                    </a:lnTo>
                    <a:lnTo>
                      <a:pt x="1" y="24"/>
                    </a:lnTo>
                    <a:lnTo>
                      <a:pt x="1" y="30"/>
                    </a:lnTo>
                    <a:lnTo>
                      <a:pt x="1" y="36"/>
                    </a:lnTo>
                    <a:lnTo>
                      <a:pt x="0" y="42"/>
                    </a:lnTo>
                    <a:lnTo>
                      <a:pt x="0" y="49"/>
                    </a:lnTo>
                    <a:lnTo>
                      <a:pt x="4" y="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3" name="Freeform 26"/>
              <p:cNvSpPr>
                <a:spLocks/>
              </p:cNvSpPr>
              <p:nvPr/>
            </p:nvSpPr>
            <p:spPr bwMode="auto">
              <a:xfrm>
                <a:off x="332" y="1657"/>
                <a:ext cx="19" cy="245"/>
              </a:xfrm>
              <a:custGeom>
                <a:avLst/>
                <a:gdLst>
                  <a:gd name="T0" fmla="*/ 4 w 19"/>
                  <a:gd name="T1" fmla="*/ 245 h 245"/>
                  <a:gd name="T2" fmla="*/ 4 w 19"/>
                  <a:gd name="T3" fmla="*/ 245 h 245"/>
                  <a:gd name="T4" fmla="*/ 6 w 19"/>
                  <a:gd name="T5" fmla="*/ 238 h 245"/>
                  <a:gd name="T6" fmla="*/ 8 w 19"/>
                  <a:gd name="T7" fmla="*/ 228 h 245"/>
                  <a:gd name="T8" fmla="*/ 9 w 19"/>
                  <a:gd name="T9" fmla="*/ 217 h 245"/>
                  <a:gd name="T10" fmla="*/ 11 w 19"/>
                  <a:gd name="T11" fmla="*/ 203 h 245"/>
                  <a:gd name="T12" fmla="*/ 12 w 19"/>
                  <a:gd name="T13" fmla="*/ 172 h 245"/>
                  <a:gd name="T14" fmla="*/ 15 w 19"/>
                  <a:gd name="T15" fmla="*/ 137 h 245"/>
                  <a:gd name="T16" fmla="*/ 16 w 19"/>
                  <a:gd name="T17" fmla="*/ 100 h 245"/>
                  <a:gd name="T18" fmla="*/ 16 w 19"/>
                  <a:gd name="T19" fmla="*/ 64 h 245"/>
                  <a:gd name="T20" fmla="*/ 17 w 19"/>
                  <a:gd name="T21" fmla="*/ 30 h 245"/>
                  <a:gd name="T22" fmla="*/ 19 w 19"/>
                  <a:gd name="T23" fmla="*/ 1 h 245"/>
                  <a:gd name="T24" fmla="*/ 15 w 19"/>
                  <a:gd name="T25" fmla="*/ 0 h 245"/>
                  <a:gd name="T26" fmla="*/ 12 w 19"/>
                  <a:gd name="T27" fmla="*/ 30 h 245"/>
                  <a:gd name="T28" fmla="*/ 11 w 19"/>
                  <a:gd name="T29" fmla="*/ 64 h 245"/>
                  <a:gd name="T30" fmla="*/ 10 w 19"/>
                  <a:gd name="T31" fmla="*/ 100 h 245"/>
                  <a:gd name="T32" fmla="*/ 9 w 19"/>
                  <a:gd name="T33" fmla="*/ 137 h 245"/>
                  <a:gd name="T34" fmla="*/ 8 w 19"/>
                  <a:gd name="T35" fmla="*/ 172 h 245"/>
                  <a:gd name="T36" fmla="*/ 6 w 19"/>
                  <a:gd name="T37" fmla="*/ 202 h 245"/>
                  <a:gd name="T38" fmla="*/ 4 w 19"/>
                  <a:gd name="T39" fmla="*/ 217 h 245"/>
                  <a:gd name="T40" fmla="*/ 3 w 19"/>
                  <a:gd name="T41" fmla="*/ 228 h 245"/>
                  <a:gd name="T42" fmla="*/ 1 w 19"/>
                  <a:gd name="T43" fmla="*/ 237 h 245"/>
                  <a:gd name="T44" fmla="*/ 0 w 19"/>
                  <a:gd name="T45" fmla="*/ 244 h 245"/>
                  <a:gd name="T46" fmla="*/ 0 w 19"/>
                  <a:gd name="T47" fmla="*/ 244 h 245"/>
                  <a:gd name="T48" fmla="*/ 4 w 19"/>
                  <a:gd name="T49" fmla="*/ 245 h 2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45"/>
                  <a:gd name="T77" fmla="*/ 19 w 19"/>
                  <a:gd name="T78" fmla="*/ 245 h 2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45">
                    <a:moveTo>
                      <a:pt x="4" y="245"/>
                    </a:moveTo>
                    <a:lnTo>
                      <a:pt x="4" y="245"/>
                    </a:lnTo>
                    <a:lnTo>
                      <a:pt x="6" y="238"/>
                    </a:lnTo>
                    <a:lnTo>
                      <a:pt x="8" y="228"/>
                    </a:lnTo>
                    <a:lnTo>
                      <a:pt x="9" y="217"/>
                    </a:lnTo>
                    <a:lnTo>
                      <a:pt x="11" y="203"/>
                    </a:lnTo>
                    <a:lnTo>
                      <a:pt x="12" y="172"/>
                    </a:lnTo>
                    <a:lnTo>
                      <a:pt x="15" y="137"/>
                    </a:lnTo>
                    <a:lnTo>
                      <a:pt x="16" y="100"/>
                    </a:lnTo>
                    <a:lnTo>
                      <a:pt x="16" y="64"/>
                    </a:lnTo>
                    <a:lnTo>
                      <a:pt x="17" y="30"/>
                    </a:lnTo>
                    <a:lnTo>
                      <a:pt x="19" y="1"/>
                    </a:lnTo>
                    <a:lnTo>
                      <a:pt x="15" y="0"/>
                    </a:lnTo>
                    <a:lnTo>
                      <a:pt x="12" y="30"/>
                    </a:lnTo>
                    <a:lnTo>
                      <a:pt x="11" y="64"/>
                    </a:lnTo>
                    <a:lnTo>
                      <a:pt x="10" y="100"/>
                    </a:lnTo>
                    <a:lnTo>
                      <a:pt x="9" y="137"/>
                    </a:lnTo>
                    <a:lnTo>
                      <a:pt x="8" y="172"/>
                    </a:lnTo>
                    <a:lnTo>
                      <a:pt x="6" y="202"/>
                    </a:lnTo>
                    <a:lnTo>
                      <a:pt x="4" y="217"/>
                    </a:lnTo>
                    <a:lnTo>
                      <a:pt x="3" y="228"/>
                    </a:lnTo>
                    <a:lnTo>
                      <a:pt x="1" y="237"/>
                    </a:lnTo>
                    <a:lnTo>
                      <a:pt x="0" y="244"/>
                    </a:lnTo>
                    <a:lnTo>
                      <a:pt x="4" y="24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4" name="Freeform 27"/>
              <p:cNvSpPr>
                <a:spLocks/>
              </p:cNvSpPr>
              <p:nvPr/>
            </p:nvSpPr>
            <p:spPr bwMode="auto">
              <a:xfrm>
                <a:off x="277" y="1901"/>
                <a:ext cx="59" cy="299"/>
              </a:xfrm>
              <a:custGeom>
                <a:avLst/>
                <a:gdLst>
                  <a:gd name="T0" fmla="*/ 4 w 59"/>
                  <a:gd name="T1" fmla="*/ 299 h 299"/>
                  <a:gd name="T2" fmla="*/ 4 w 59"/>
                  <a:gd name="T3" fmla="*/ 299 h 299"/>
                  <a:gd name="T4" fmla="*/ 12 w 59"/>
                  <a:gd name="T5" fmla="*/ 267 h 299"/>
                  <a:gd name="T6" fmla="*/ 18 w 59"/>
                  <a:gd name="T7" fmla="*/ 230 h 299"/>
                  <a:gd name="T8" fmla="*/ 23 w 59"/>
                  <a:gd name="T9" fmla="*/ 190 h 299"/>
                  <a:gd name="T10" fmla="*/ 29 w 59"/>
                  <a:gd name="T11" fmla="*/ 150 h 299"/>
                  <a:gd name="T12" fmla="*/ 35 w 59"/>
                  <a:gd name="T13" fmla="*/ 108 h 299"/>
                  <a:gd name="T14" fmla="*/ 41 w 59"/>
                  <a:gd name="T15" fmla="*/ 69 h 299"/>
                  <a:gd name="T16" fmla="*/ 45 w 59"/>
                  <a:gd name="T17" fmla="*/ 50 h 299"/>
                  <a:gd name="T18" fmla="*/ 49 w 59"/>
                  <a:gd name="T19" fmla="*/ 33 h 299"/>
                  <a:gd name="T20" fmla="*/ 54 w 59"/>
                  <a:gd name="T21" fmla="*/ 16 h 299"/>
                  <a:gd name="T22" fmla="*/ 59 w 59"/>
                  <a:gd name="T23" fmla="*/ 1 h 299"/>
                  <a:gd name="T24" fmla="*/ 55 w 59"/>
                  <a:gd name="T25" fmla="*/ 0 h 299"/>
                  <a:gd name="T26" fmla="*/ 49 w 59"/>
                  <a:gd name="T27" fmla="*/ 15 h 299"/>
                  <a:gd name="T28" fmla="*/ 45 w 59"/>
                  <a:gd name="T29" fmla="*/ 32 h 299"/>
                  <a:gd name="T30" fmla="*/ 40 w 59"/>
                  <a:gd name="T31" fmla="*/ 50 h 299"/>
                  <a:gd name="T32" fmla="*/ 37 w 59"/>
                  <a:gd name="T33" fmla="*/ 68 h 299"/>
                  <a:gd name="T34" fmla="*/ 30 w 59"/>
                  <a:gd name="T35" fmla="*/ 108 h 299"/>
                  <a:gd name="T36" fmla="*/ 23 w 59"/>
                  <a:gd name="T37" fmla="*/ 149 h 299"/>
                  <a:gd name="T38" fmla="*/ 19 w 59"/>
                  <a:gd name="T39" fmla="*/ 189 h 299"/>
                  <a:gd name="T40" fmla="*/ 13 w 59"/>
                  <a:gd name="T41" fmla="*/ 229 h 299"/>
                  <a:gd name="T42" fmla="*/ 6 w 59"/>
                  <a:gd name="T43" fmla="*/ 266 h 299"/>
                  <a:gd name="T44" fmla="*/ 0 w 59"/>
                  <a:gd name="T45" fmla="*/ 298 h 299"/>
                  <a:gd name="T46" fmla="*/ 0 w 59"/>
                  <a:gd name="T47" fmla="*/ 298 h 299"/>
                  <a:gd name="T48" fmla="*/ 4 w 59"/>
                  <a:gd name="T49" fmla="*/ 299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299"/>
                  <a:gd name="T77" fmla="*/ 59 w 59"/>
                  <a:gd name="T78" fmla="*/ 299 h 2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299">
                    <a:moveTo>
                      <a:pt x="4" y="299"/>
                    </a:moveTo>
                    <a:lnTo>
                      <a:pt x="4" y="299"/>
                    </a:lnTo>
                    <a:lnTo>
                      <a:pt x="12" y="267"/>
                    </a:lnTo>
                    <a:lnTo>
                      <a:pt x="18" y="230"/>
                    </a:lnTo>
                    <a:lnTo>
                      <a:pt x="23" y="190"/>
                    </a:lnTo>
                    <a:lnTo>
                      <a:pt x="29" y="150"/>
                    </a:lnTo>
                    <a:lnTo>
                      <a:pt x="35" y="108"/>
                    </a:lnTo>
                    <a:lnTo>
                      <a:pt x="41" y="69"/>
                    </a:lnTo>
                    <a:lnTo>
                      <a:pt x="45" y="50"/>
                    </a:lnTo>
                    <a:lnTo>
                      <a:pt x="49" y="33"/>
                    </a:lnTo>
                    <a:lnTo>
                      <a:pt x="54" y="16"/>
                    </a:lnTo>
                    <a:lnTo>
                      <a:pt x="59" y="1"/>
                    </a:lnTo>
                    <a:lnTo>
                      <a:pt x="55" y="0"/>
                    </a:lnTo>
                    <a:lnTo>
                      <a:pt x="49" y="15"/>
                    </a:lnTo>
                    <a:lnTo>
                      <a:pt x="45" y="32"/>
                    </a:lnTo>
                    <a:lnTo>
                      <a:pt x="40" y="50"/>
                    </a:lnTo>
                    <a:lnTo>
                      <a:pt x="37" y="68"/>
                    </a:lnTo>
                    <a:lnTo>
                      <a:pt x="30" y="108"/>
                    </a:lnTo>
                    <a:lnTo>
                      <a:pt x="23" y="149"/>
                    </a:lnTo>
                    <a:lnTo>
                      <a:pt x="19" y="189"/>
                    </a:lnTo>
                    <a:lnTo>
                      <a:pt x="13" y="229"/>
                    </a:lnTo>
                    <a:lnTo>
                      <a:pt x="6" y="266"/>
                    </a:lnTo>
                    <a:lnTo>
                      <a:pt x="0" y="298"/>
                    </a:lnTo>
                    <a:lnTo>
                      <a:pt x="4" y="29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5" name="Freeform 28"/>
              <p:cNvSpPr>
                <a:spLocks/>
              </p:cNvSpPr>
              <p:nvPr/>
            </p:nvSpPr>
            <p:spPr bwMode="auto">
              <a:xfrm>
                <a:off x="250" y="2199"/>
                <a:ext cx="31" cy="20"/>
              </a:xfrm>
              <a:custGeom>
                <a:avLst/>
                <a:gdLst>
                  <a:gd name="T0" fmla="*/ 2 w 31"/>
                  <a:gd name="T1" fmla="*/ 20 h 20"/>
                  <a:gd name="T2" fmla="*/ 2 w 31"/>
                  <a:gd name="T3" fmla="*/ 20 h 20"/>
                  <a:gd name="T4" fmla="*/ 5 w 31"/>
                  <a:gd name="T5" fmla="*/ 18 h 20"/>
                  <a:gd name="T6" fmla="*/ 10 w 31"/>
                  <a:gd name="T7" fmla="*/ 16 h 20"/>
                  <a:gd name="T8" fmla="*/ 14 w 31"/>
                  <a:gd name="T9" fmla="*/ 14 h 20"/>
                  <a:gd name="T10" fmla="*/ 19 w 31"/>
                  <a:gd name="T11" fmla="*/ 12 h 20"/>
                  <a:gd name="T12" fmla="*/ 22 w 31"/>
                  <a:gd name="T13" fmla="*/ 10 h 20"/>
                  <a:gd name="T14" fmla="*/ 27 w 31"/>
                  <a:gd name="T15" fmla="*/ 8 h 20"/>
                  <a:gd name="T16" fmla="*/ 30 w 31"/>
                  <a:gd name="T17" fmla="*/ 4 h 20"/>
                  <a:gd name="T18" fmla="*/ 31 w 31"/>
                  <a:gd name="T19" fmla="*/ 1 h 20"/>
                  <a:gd name="T20" fmla="*/ 27 w 31"/>
                  <a:gd name="T21" fmla="*/ 0 h 20"/>
                  <a:gd name="T22" fmla="*/ 26 w 31"/>
                  <a:gd name="T23" fmla="*/ 2 h 20"/>
                  <a:gd name="T24" fmla="*/ 23 w 31"/>
                  <a:gd name="T25" fmla="*/ 4 h 20"/>
                  <a:gd name="T26" fmla="*/ 20 w 31"/>
                  <a:gd name="T27" fmla="*/ 5 h 20"/>
                  <a:gd name="T28" fmla="*/ 16 w 31"/>
                  <a:gd name="T29" fmla="*/ 8 h 20"/>
                  <a:gd name="T30" fmla="*/ 12 w 31"/>
                  <a:gd name="T31" fmla="*/ 10 h 20"/>
                  <a:gd name="T32" fmla="*/ 7 w 31"/>
                  <a:gd name="T33" fmla="*/ 12 h 20"/>
                  <a:gd name="T34" fmla="*/ 3 w 31"/>
                  <a:gd name="T35" fmla="*/ 14 h 20"/>
                  <a:gd name="T36" fmla="*/ 0 w 31"/>
                  <a:gd name="T37" fmla="*/ 16 h 20"/>
                  <a:gd name="T38" fmla="*/ 0 w 31"/>
                  <a:gd name="T39" fmla="*/ 16 h 20"/>
                  <a:gd name="T40" fmla="*/ 2 w 31"/>
                  <a:gd name="T41" fmla="*/ 2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20"/>
                  <a:gd name="T65" fmla="*/ 31 w 31"/>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20">
                    <a:moveTo>
                      <a:pt x="2" y="20"/>
                    </a:moveTo>
                    <a:lnTo>
                      <a:pt x="2" y="20"/>
                    </a:lnTo>
                    <a:lnTo>
                      <a:pt x="5" y="18"/>
                    </a:lnTo>
                    <a:lnTo>
                      <a:pt x="10" y="16"/>
                    </a:lnTo>
                    <a:lnTo>
                      <a:pt x="14" y="14"/>
                    </a:lnTo>
                    <a:lnTo>
                      <a:pt x="19" y="12"/>
                    </a:lnTo>
                    <a:lnTo>
                      <a:pt x="22" y="10"/>
                    </a:lnTo>
                    <a:lnTo>
                      <a:pt x="27" y="8"/>
                    </a:lnTo>
                    <a:lnTo>
                      <a:pt x="30" y="4"/>
                    </a:lnTo>
                    <a:lnTo>
                      <a:pt x="31" y="1"/>
                    </a:lnTo>
                    <a:lnTo>
                      <a:pt x="27" y="0"/>
                    </a:lnTo>
                    <a:lnTo>
                      <a:pt x="26" y="2"/>
                    </a:lnTo>
                    <a:lnTo>
                      <a:pt x="23" y="4"/>
                    </a:lnTo>
                    <a:lnTo>
                      <a:pt x="20" y="5"/>
                    </a:lnTo>
                    <a:lnTo>
                      <a:pt x="16" y="8"/>
                    </a:lnTo>
                    <a:lnTo>
                      <a:pt x="12" y="10"/>
                    </a:lnTo>
                    <a:lnTo>
                      <a:pt x="7" y="12"/>
                    </a:lnTo>
                    <a:lnTo>
                      <a:pt x="3" y="14"/>
                    </a:lnTo>
                    <a:lnTo>
                      <a:pt x="0" y="16"/>
                    </a:lnTo>
                    <a:lnTo>
                      <a:pt x="2"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6" name="Freeform 29"/>
              <p:cNvSpPr>
                <a:spLocks/>
              </p:cNvSpPr>
              <p:nvPr/>
            </p:nvSpPr>
            <p:spPr bwMode="auto">
              <a:xfrm>
                <a:off x="228" y="2215"/>
                <a:ext cx="24" cy="26"/>
              </a:xfrm>
              <a:custGeom>
                <a:avLst/>
                <a:gdLst>
                  <a:gd name="T0" fmla="*/ 5 w 24"/>
                  <a:gd name="T1" fmla="*/ 26 h 26"/>
                  <a:gd name="T2" fmla="*/ 5 w 24"/>
                  <a:gd name="T3" fmla="*/ 26 h 26"/>
                  <a:gd name="T4" fmla="*/ 6 w 24"/>
                  <a:gd name="T5" fmla="*/ 23 h 26"/>
                  <a:gd name="T6" fmla="*/ 8 w 24"/>
                  <a:gd name="T7" fmla="*/ 20 h 26"/>
                  <a:gd name="T8" fmla="*/ 10 w 24"/>
                  <a:gd name="T9" fmla="*/ 17 h 26"/>
                  <a:gd name="T10" fmla="*/ 13 w 24"/>
                  <a:gd name="T11" fmla="*/ 14 h 26"/>
                  <a:gd name="T12" fmla="*/ 16 w 24"/>
                  <a:gd name="T13" fmla="*/ 11 h 26"/>
                  <a:gd name="T14" fmla="*/ 18 w 24"/>
                  <a:gd name="T15" fmla="*/ 8 h 26"/>
                  <a:gd name="T16" fmla="*/ 22 w 24"/>
                  <a:gd name="T17" fmla="*/ 6 h 26"/>
                  <a:gd name="T18" fmla="*/ 24 w 24"/>
                  <a:gd name="T19" fmla="*/ 4 h 26"/>
                  <a:gd name="T20" fmla="*/ 22 w 24"/>
                  <a:gd name="T21" fmla="*/ 0 h 26"/>
                  <a:gd name="T22" fmla="*/ 18 w 24"/>
                  <a:gd name="T23" fmla="*/ 3 h 26"/>
                  <a:gd name="T24" fmla="*/ 16 w 24"/>
                  <a:gd name="T25" fmla="*/ 5 h 26"/>
                  <a:gd name="T26" fmla="*/ 13 w 24"/>
                  <a:gd name="T27" fmla="*/ 8 h 26"/>
                  <a:gd name="T28" fmla="*/ 9 w 24"/>
                  <a:gd name="T29" fmla="*/ 11 h 26"/>
                  <a:gd name="T30" fmla="*/ 7 w 24"/>
                  <a:gd name="T31" fmla="*/ 14 h 26"/>
                  <a:gd name="T32" fmla="*/ 4 w 24"/>
                  <a:gd name="T33" fmla="*/ 18 h 26"/>
                  <a:gd name="T34" fmla="*/ 1 w 24"/>
                  <a:gd name="T35" fmla="*/ 21 h 26"/>
                  <a:gd name="T36" fmla="*/ 0 w 24"/>
                  <a:gd name="T37" fmla="*/ 25 h 26"/>
                  <a:gd name="T38" fmla="*/ 0 w 24"/>
                  <a:gd name="T39" fmla="*/ 25 h 26"/>
                  <a:gd name="T40" fmla="*/ 5 w 24"/>
                  <a:gd name="T41" fmla="*/ 26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6"/>
                  <a:gd name="T65" fmla="*/ 24 w 24"/>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6">
                    <a:moveTo>
                      <a:pt x="5" y="26"/>
                    </a:moveTo>
                    <a:lnTo>
                      <a:pt x="5" y="26"/>
                    </a:lnTo>
                    <a:lnTo>
                      <a:pt x="6" y="23"/>
                    </a:lnTo>
                    <a:lnTo>
                      <a:pt x="8" y="20"/>
                    </a:lnTo>
                    <a:lnTo>
                      <a:pt x="10" y="17"/>
                    </a:lnTo>
                    <a:lnTo>
                      <a:pt x="13" y="14"/>
                    </a:lnTo>
                    <a:lnTo>
                      <a:pt x="16" y="11"/>
                    </a:lnTo>
                    <a:lnTo>
                      <a:pt x="18" y="8"/>
                    </a:lnTo>
                    <a:lnTo>
                      <a:pt x="22" y="6"/>
                    </a:lnTo>
                    <a:lnTo>
                      <a:pt x="24" y="4"/>
                    </a:lnTo>
                    <a:lnTo>
                      <a:pt x="22" y="0"/>
                    </a:lnTo>
                    <a:lnTo>
                      <a:pt x="18" y="3"/>
                    </a:lnTo>
                    <a:lnTo>
                      <a:pt x="16" y="5"/>
                    </a:lnTo>
                    <a:lnTo>
                      <a:pt x="13" y="8"/>
                    </a:lnTo>
                    <a:lnTo>
                      <a:pt x="9" y="11"/>
                    </a:lnTo>
                    <a:lnTo>
                      <a:pt x="7" y="14"/>
                    </a:lnTo>
                    <a:lnTo>
                      <a:pt x="4" y="18"/>
                    </a:lnTo>
                    <a:lnTo>
                      <a:pt x="1" y="21"/>
                    </a:lnTo>
                    <a:lnTo>
                      <a:pt x="0" y="25"/>
                    </a:lnTo>
                    <a:lnTo>
                      <a:pt x="5" y="2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7" name="Freeform 30"/>
              <p:cNvSpPr>
                <a:spLocks/>
              </p:cNvSpPr>
              <p:nvPr/>
            </p:nvSpPr>
            <p:spPr bwMode="auto">
              <a:xfrm>
                <a:off x="204" y="2240"/>
                <a:ext cx="29" cy="64"/>
              </a:xfrm>
              <a:custGeom>
                <a:avLst/>
                <a:gdLst>
                  <a:gd name="T0" fmla="*/ 5 w 29"/>
                  <a:gd name="T1" fmla="*/ 64 h 64"/>
                  <a:gd name="T2" fmla="*/ 5 w 29"/>
                  <a:gd name="T3" fmla="*/ 64 h 64"/>
                  <a:gd name="T4" fmla="*/ 6 w 29"/>
                  <a:gd name="T5" fmla="*/ 55 h 64"/>
                  <a:gd name="T6" fmla="*/ 8 w 29"/>
                  <a:gd name="T7" fmla="*/ 47 h 64"/>
                  <a:gd name="T8" fmla="*/ 11 w 29"/>
                  <a:gd name="T9" fmla="*/ 40 h 64"/>
                  <a:gd name="T10" fmla="*/ 14 w 29"/>
                  <a:gd name="T11" fmla="*/ 33 h 64"/>
                  <a:gd name="T12" fmla="*/ 17 w 29"/>
                  <a:gd name="T13" fmla="*/ 26 h 64"/>
                  <a:gd name="T14" fmla="*/ 21 w 29"/>
                  <a:gd name="T15" fmla="*/ 18 h 64"/>
                  <a:gd name="T16" fmla="*/ 24 w 29"/>
                  <a:gd name="T17" fmla="*/ 10 h 64"/>
                  <a:gd name="T18" fmla="*/ 29 w 29"/>
                  <a:gd name="T19" fmla="*/ 1 h 64"/>
                  <a:gd name="T20" fmla="*/ 24 w 29"/>
                  <a:gd name="T21" fmla="*/ 0 h 64"/>
                  <a:gd name="T22" fmla="*/ 20 w 29"/>
                  <a:gd name="T23" fmla="*/ 9 h 64"/>
                  <a:gd name="T24" fmla="*/ 16 w 29"/>
                  <a:gd name="T25" fmla="*/ 17 h 64"/>
                  <a:gd name="T26" fmla="*/ 13 w 29"/>
                  <a:gd name="T27" fmla="*/ 25 h 64"/>
                  <a:gd name="T28" fmla="*/ 9 w 29"/>
                  <a:gd name="T29" fmla="*/ 31 h 64"/>
                  <a:gd name="T30" fmla="*/ 6 w 29"/>
                  <a:gd name="T31" fmla="*/ 38 h 64"/>
                  <a:gd name="T32" fmla="*/ 4 w 29"/>
                  <a:gd name="T33" fmla="*/ 46 h 64"/>
                  <a:gd name="T34" fmla="*/ 2 w 29"/>
                  <a:gd name="T35" fmla="*/ 54 h 64"/>
                  <a:gd name="T36" fmla="*/ 0 w 29"/>
                  <a:gd name="T37" fmla="*/ 63 h 64"/>
                  <a:gd name="T38" fmla="*/ 0 w 29"/>
                  <a:gd name="T39" fmla="*/ 63 h 64"/>
                  <a:gd name="T40" fmla="*/ 5 w 29"/>
                  <a:gd name="T41" fmla="*/ 64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64"/>
                  <a:gd name="T65" fmla="*/ 29 w 29"/>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64">
                    <a:moveTo>
                      <a:pt x="5" y="64"/>
                    </a:moveTo>
                    <a:lnTo>
                      <a:pt x="5" y="64"/>
                    </a:lnTo>
                    <a:lnTo>
                      <a:pt x="6" y="55"/>
                    </a:lnTo>
                    <a:lnTo>
                      <a:pt x="8" y="47"/>
                    </a:lnTo>
                    <a:lnTo>
                      <a:pt x="11" y="40"/>
                    </a:lnTo>
                    <a:lnTo>
                      <a:pt x="14" y="33"/>
                    </a:lnTo>
                    <a:lnTo>
                      <a:pt x="17" y="26"/>
                    </a:lnTo>
                    <a:lnTo>
                      <a:pt x="21" y="18"/>
                    </a:lnTo>
                    <a:lnTo>
                      <a:pt x="24" y="10"/>
                    </a:lnTo>
                    <a:lnTo>
                      <a:pt x="29" y="1"/>
                    </a:lnTo>
                    <a:lnTo>
                      <a:pt x="24" y="0"/>
                    </a:lnTo>
                    <a:lnTo>
                      <a:pt x="20" y="9"/>
                    </a:lnTo>
                    <a:lnTo>
                      <a:pt x="16" y="17"/>
                    </a:lnTo>
                    <a:lnTo>
                      <a:pt x="13" y="25"/>
                    </a:lnTo>
                    <a:lnTo>
                      <a:pt x="9" y="31"/>
                    </a:lnTo>
                    <a:lnTo>
                      <a:pt x="6" y="38"/>
                    </a:lnTo>
                    <a:lnTo>
                      <a:pt x="4" y="46"/>
                    </a:lnTo>
                    <a:lnTo>
                      <a:pt x="2" y="54"/>
                    </a:lnTo>
                    <a:lnTo>
                      <a:pt x="0" y="63"/>
                    </a:lnTo>
                    <a:lnTo>
                      <a:pt x="5"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8" name="Freeform 31"/>
              <p:cNvSpPr>
                <a:spLocks/>
              </p:cNvSpPr>
              <p:nvPr/>
            </p:nvSpPr>
            <p:spPr bwMode="auto">
              <a:xfrm>
                <a:off x="198" y="2303"/>
                <a:ext cx="11" cy="74"/>
              </a:xfrm>
              <a:custGeom>
                <a:avLst/>
                <a:gdLst>
                  <a:gd name="T0" fmla="*/ 5 w 11"/>
                  <a:gd name="T1" fmla="*/ 71 h 74"/>
                  <a:gd name="T2" fmla="*/ 5 w 11"/>
                  <a:gd name="T3" fmla="*/ 71 h 74"/>
                  <a:gd name="T4" fmla="*/ 5 w 11"/>
                  <a:gd name="T5" fmla="*/ 70 h 74"/>
                  <a:gd name="T6" fmla="*/ 4 w 11"/>
                  <a:gd name="T7" fmla="*/ 69 h 74"/>
                  <a:gd name="T8" fmla="*/ 4 w 11"/>
                  <a:gd name="T9" fmla="*/ 65 h 74"/>
                  <a:gd name="T10" fmla="*/ 4 w 11"/>
                  <a:gd name="T11" fmla="*/ 62 h 74"/>
                  <a:gd name="T12" fmla="*/ 4 w 11"/>
                  <a:gd name="T13" fmla="*/ 53 h 74"/>
                  <a:gd name="T14" fmla="*/ 5 w 11"/>
                  <a:gd name="T15" fmla="*/ 43 h 74"/>
                  <a:gd name="T16" fmla="*/ 8 w 11"/>
                  <a:gd name="T17" fmla="*/ 32 h 74"/>
                  <a:gd name="T18" fmla="*/ 9 w 11"/>
                  <a:gd name="T19" fmla="*/ 20 h 74"/>
                  <a:gd name="T20" fmla="*/ 11 w 11"/>
                  <a:gd name="T21" fmla="*/ 9 h 74"/>
                  <a:gd name="T22" fmla="*/ 11 w 11"/>
                  <a:gd name="T23" fmla="*/ 1 h 74"/>
                  <a:gd name="T24" fmla="*/ 6 w 11"/>
                  <a:gd name="T25" fmla="*/ 0 h 74"/>
                  <a:gd name="T26" fmla="*/ 6 w 11"/>
                  <a:gd name="T27" fmla="*/ 9 h 74"/>
                  <a:gd name="T28" fmla="*/ 4 w 11"/>
                  <a:gd name="T29" fmla="*/ 20 h 74"/>
                  <a:gd name="T30" fmla="*/ 3 w 11"/>
                  <a:gd name="T31" fmla="*/ 31 h 74"/>
                  <a:gd name="T32" fmla="*/ 1 w 11"/>
                  <a:gd name="T33" fmla="*/ 42 h 74"/>
                  <a:gd name="T34" fmla="*/ 0 w 11"/>
                  <a:gd name="T35" fmla="*/ 53 h 74"/>
                  <a:gd name="T36" fmla="*/ 0 w 11"/>
                  <a:gd name="T37" fmla="*/ 62 h 74"/>
                  <a:gd name="T38" fmla="*/ 0 w 11"/>
                  <a:gd name="T39" fmla="*/ 65 h 74"/>
                  <a:gd name="T40" fmla="*/ 0 w 11"/>
                  <a:gd name="T41" fmla="*/ 70 h 74"/>
                  <a:gd name="T42" fmla="*/ 1 w 11"/>
                  <a:gd name="T43" fmla="*/ 72 h 74"/>
                  <a:gd name="T44" fmla="*/ 3 w 11"/>
                  <a:gd name="T45" fmla="*/ 74 h 74"/>
                  <a:gd name="T46" fmla="*/ 3 w 11"/>
                  <a:gd name="T47" fmla="*/ 74 h 74"/>
                  <a:gd name="T48" fmla="*/ 5 w 11"/>
                  <a:gd name="T49" fmla="*/ 71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74"/>
                  <a:gd name="T77" fmla="*/ 11 w 11"/>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74">
                    <a:moveTo>
                      <a:pt x="5" y="71"/>
                    </a:moveTo>
                    <a:lnTo>
                      <a:pt x="5" y="71"/>
                    </a:lnTo>
                    <a:lnTo>
                      <a:pt x="5" y="70"/>
                    </a:lnTo>
                    <a:lnTo>
                      <a:pt x="4" y="69"/>
                    </a:lnTo>
                    <a:lnTo>
                      <a:pt x="4" y="65"/>
                    </a:lnTo>
                    <a:lnTo>
                      <a:pt x="4" y="62"/>
                    </a:lnTo>
                    <a:lnTo>
                      <a:pt x="4" y="53"/>
                    </a:lnTo>
                    <a:lnTo>
                      <a:pt x="5" y="43"/>
                    </a:lnTo>
                    <a:lnTo>
                      <a:pt x="8" y="32"/>
                    </a:lnTo>
                    <a:lnTo>
                      <a:pt x="9" y="20"/>
                    </a:lnTo>
                    <a:lnTo>
                      <a:pt x="11" y="9"/>
                    </a:lnTo>
                    <a:lnTo>
                      <a:pt x="11" y="1"/>
                    </a:lnTo>
                    <a:lnTo>
                      <a:pt x="6" y="0"/>
                    </a:lnTo>
                    <a:lnTo>
                      <a:pt x="6" y="9"/>
                    </a:lnTo>
                    <a:lnTo>
                      <a:pt x="4" y="20"/>
                    </a:lnTo>
                    <a:lnTo>
                      <a:pt x="3" y="31"/>
                    </a:lnTo>
                    <a:lnTo>
                      <a:pt x="1" y="42"/>
                    </a:lnTo>
                    <a:lnTo>
                      <a:pt x="0" y="53"/>
                    </a:lnTo>
                    <a:lnTo>
                      <a:pt x="0" y="62"/>
                    </a:lnTo>
                    <a:lnTo>
                      <a:pt x="0" y="65"/>
                    </a:lnTo>
                    <a:lnTo>
                      <a:pt x="0" y="70"/>
                    </a:lnTo>
                    <a:lnTo>
                      <a:pt x="1" y="72"/>
                    </a:lnTo>
                    <a:lnTo>
                      <a:pt x="3" y="74"/>
                    </a:lnTo>
                    <a:lnTo>
                      <a:pt x="5" y="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89" name="Freeform 32"/>
              <p:cNvSpPr>
                <a:spLocks/>
              </p:cNvSpPr>
              <p:nvPr/>
            </p:nvSpPr>
            <p:spPr bwMode="auto">
              <a:xfrm>
                <a:off x="201" y="2365"/>
                <a:ext cx="28" cy="15"/>
              </a:xfrm>
              <a:custGeom>
                <a:avLst/>
                <a:gdLst>
                  <a:gd name="T0" fmla="*/ 25 w 28"/>
                  <a:gd name="T1" fmla="*/ 0 h 15"/>
                  <a:gd name="T2" fmla="*/ 24 w 28"/>
                  <a:gd name="T3" fmla="*/ 0 h 15"/>
                  <a:gd name="T4" fmla="*/ 21 w 28"/>
                  <a:gd name="T5" fmla="*/ 3 h 15"/>
                  <a:gd name="T6" fmla="*/ 19 w 28"/>
                  <a:gd name="T7" fmla="*/ 5 h 15"/>
                  <a:gd name="T8" fmla="*/ 17 w 28"/>
                  <a:gd name="T9" fmla="*/ 8 h 15"/>
                  <a:gd name="T10" fmla="*/ 14 w 28"/>
                  <a:gd name="T11" fmla="*/ 9 h 15"/>
                  <a:gd name="T12" fmla="*/ 11 w 28"/>
                  <a:gd name="T13" fmla="*/ 10 h 15"/>
                  <a:gd name="T14" fmla="*/ 9 w 28"/>
                  <a:gd name="T15" fmla="*/ 10 h 15"/>
                  <a:gd name="T16" fmla="*/ 6 w 28"/>
                  <a:gd name="T17" fmla="*/ 10 h 15"/>
                  <a:gd name="T18" fmla="*/ 2 w 28"/>
                  <a:gd name="T19" fmla="*/ 9 h 15"/>
                  <a:gd name="T20" fmla="*/ 0 w 28"/>
                  <a:gd name="T21" fmla="*/ 12 h 15"/>
                  <a:gd name="T22" fmla="*/ 5 w 28"/>
                  <a:gd name="T23" fmla="*/ 14 h 15"/>
                  <a:gd name="T24" fmla="*/ 9 w 28"/>
                  <a:gd name="T25" fmla="*/ 15 h 15"/>
                  <a:gd name="T26" fmla="*/ 12 w 28"/>
                  <a:gd name="T27" fmla="*/ 14 h 15"/>
                  <a:gd name="T28" fmla="*/ 16 w 28"/>
                  <a:gd name="T29" fmla="*/ 13 h 15"/>
                  <a:gd name="T30" fmla="*/ 19 w 28"/>
                  <a:gd name="T31" fmla="*/ 11 h 15"/>
                  <a:gd name="T32" fmla="*/ 23 w 28"/>
                  <a:gd name="T33" fmla="*/ 9 h 15"/>
                  <a:gd name="T34" fmla="*/ 25 w 28"/>
                  <a:gd name="T35" fmla="*/ 5 h 15"/>
                  <a:gd name="T36" fmla="*/ 28 w 28"/>
                  <a:gd name="T37" fmla="*/ 3 h 15"/>
                  <a:gd name="T38" fmla="*/ 27 w 28"/>
                  <a:gd name="T39" fmla="*/ 3 h 15"/>
                  <a:gd name="T40" fmla="*/ 25 w 28"/>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5"/>
                  <a:gd name="T65" fmla="*/ 28 w 28"/>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5">
                    <a:moveTo>
                      <a:pt x="25" y="0"/>
                    </a:moveTo>
                    <a:lnTo>
                      <a:pt x="24" y="0"/>
                    </a:lnTo>
                    <a:lnTo>
                      <a:pt x="21" y="3"/>
                    </a:lnTo>
                    <a:lnTo>
                      <a:pt x="19" y="5"/>
                    </a:lnTo>
                    <a:lnTo>
                      <a:pt x="17" y="8"/>
                    </a:lnTo>
                    <a:lnTo>
                      <a:pt x="14" y="9"/>
                    </a:lnTo>
                    <a:lnTo>
                      <a:pt x="11" y="10"/>
                    </a:lnTo>
                    <a:lnTo>
                      <a:pt x="9" y="10"/>
                    </a:lnTo>
                    <a:lnTo>
                      <a:pt x="6" y="10"/>
                    </a:lnTo>
                    <a:lnTo>
                      <a:pt x="2" y="9"/>
                    </a:lnTo>
                    <a:lnTo>
                      <a:pt x="0" y="12"/>
                    </a:lnTo>
                    <a:lnTo>
                      <a:pt x="5" y="14"/>
                    </a:lnTo>
                    <a:lnTo>
                      <a:pt x="9" y="15"/>
                    </a:lnTo>
                    <a:lnTo>
                      <a:pt x="12" y="14"/>
                    </a:lnTo>
                    <a:lnTo>
                      <a:pt x="16" y="13"/>
                    </a:lnTo>
                    <a:lnTo>
                      <a:pt x="19" y="11"/>
                    </a:lnTo>
                    <a:lnTo>
                      <a:pt x="23" y="9"/>
                    </a:lnTo>
                    <a:lnTo>
                      <a:pt x="25" y="5"/>
                    </a:lnTo>
                    <a:lnTo>
                      <a:pt x="28" y="3"/>
                    </a:lnTo>
                    <a:lnTo>
                      <a:pt x="27" y="3"/>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0" name="Freeform 33"/>
              <p:cNvSpPr>
                <a:spLocks/>
              </p:cNvSpPr>
              <p:nvPr/>
            </p:nvSpPr>
            <p:spPr bwMode="auto">
              <a:xfrm>
                <a:off x="226" y="2326"/>
                <a:ext cx="21" cy="42"/>
              </a:xfrm>
              <a:custGeom>
                <a:avLst/>
                <a:gdLst>
                  <a:gd name="T0" fmla="*/ 21 w 21"/>
                  <a:gd name="T1" fmla="*/ 2 h 42"/>
                  <a:gd name="T2" fmla="*/ 18 w 21"/>
                  <a:gd name="T3" fmla="*/ 0 h 42"/>
                  <a:gd name="T4" fmla="*/ 15 w 21"/>
                  <a:gd name="T5" fmla="*/ 4 h 42"/>
                  <a:gd name="T6" fmla="*/ 11 w 21"/>
                  <a:gd name="T7" fmla="*/ 9 h 42"/>
                  <a:gd name="T8" fmla="*/ 8 w 21"/>
                  <a:gd name="T9" fmla="*/ 15 h 42"/>
                  <a:gd name="T10" fmla="*/ 6 w 21"/>
                  <a:gd name="T11" fmla="*/ 22 h 42"/>
                  <a:gd name="T12" fmla="*/ 3 w 21"/>
                  <a:gd name="T13" fmla="*/ 28 h 42"/>
                  <a:gd name="T14" fmla="*/ 2 w 21"/>
                  <a:gd name="T15" fmla="*/ 33 h 42"/>
                  <a:gd name="T16" fmla="*/ 0 w 21"/>
                  <a:gd name="T17" fmla="*/ 37 h 42"/>
                  <a:gd name="T18" fmla="*/ 0 w 21"/>
                  <a:gd name="T19" fmla="*/ 39 h 42"/>
                  <a:gd name="T20" fmla="*/ 2 w 21"/>
                  <a:gd name="T21" fmla="*/ 42 h 42"/>
                  <a:gd name="T22" fmla="*/ 4 w 21"/>
                  <a:gd name="T23" fmla="*/ 39 h 42"/>
                  <a:gd name="T24" fmla="*/ 7 w 21"/>
                  <a:gd name="T25" fmla="*/ 35 h 42"/>
                  <a:gd name="T26" fmla="*/ 8 w 21"/>
                  <a:gd name="T27" fmla="*/ 29 h 42"/>
                  <a:gd name="T28" fmla="*/ 10 w 21"/>
                  <a:gd name="T29" fmla="*/ 23 h 42"/>
                  <a:gd name="T30" fmla="*/ 12 w 21"/>
                  <a:gd name="T31" fmla="*/ 17 h 42"/>
                  <a:gd name="T32" fmla="*/ 16 w 21"/>
                  <a:gd name="T33" fmla="*/ 11 h 42"/>
                  <a:gd name="T34" fmla="*/ 18 w 21"/>
                  <a:gd name="T35" fmla="*/ 6 h 42"/>
                  <a:gd name="T36" fmla="*/ 21 w 21"/>
                  <a:gd name="T37" fmla="*/ 3 h 42"/>
                  <a:gd name="T38" fmla="*/ 18 w 21"/>
                  <a:gd name="T39" fmla="*/ 0 h 42"/>
                  <a:gd name="T40" fmla="*/ 21 w 21"/>
                  <a:gd name="T41" fmla="*/ 2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42"/>
                  <a:gd name="T65" fmla="*/ 21 w 21"/>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42">
                    <a:moveTo>
                      <a:pt x="21" y="2"/>
                    </a:moveTo>
                    <a:lnTo>
                      <a:pt x="18" y="0"/>
                    </a:lnTo>
                    <a:lnTo>
                      <a:pt x="15" y="4"/>
                    </a:lnTo>
                    <a:lnTo>
                      <a:pt x="11" y="9"/>
                    </a:lnTo>
                    <a:lnTo>
                      <a:pt x="8" y="15"/>
                    </a:lnTo>
                    <a:lnTo>
                      <a:pt x="6" y="22"/>
                    </a:lnTo>
                    <a:lnTo>
                      <a:pt x="3" y="28"/>
                    </a:lnTo>
                    <a:lnTo>
                      <a:pt x="2" y="33"/>
                    </a:lnTo>
                    <a:lnTo>
                      <a:pt x="0" y="37"/>
                    </a:lnTo>
                    <a:lnTo>
                      <a:pt x="0" y="39"/>
                    </a:lnTo>
                    <a:lnTo>
                      <a:pt x="2" y="42"/>
                    </a:lnTo>
                    <a:lnTo>
                      <a:pt x="4" y="39"/>
                    </a:lnTo>
                    <a:lnTo>
                      <a:pt x="7" y="35"/>
                    </a:lnTo>
                    <a:lnTo>
                      <a:pt x="8" y="29"/>
                    </a:lnTo>
                    <a:lnTo>
                      <a:pt x="10" y="23"/>
                    </a:lnTo>
                    <a:lnTo>
                      <a:pt x="12" y="17"/>
                    </a:lnTo>
                    <a:lnTo>
                      <a:pt x="16" y="11"/>
                    </a:lnTo>
                    <a:lnTo>
                      <a:pt x="18" y="6"/>
                    </a:lnTo>
                    <a:lnTo>
                      <a:pt x="21" y="3"/>
                    </a:lnTo>
                    <a:lnTo>
                      <a:pt x="18" y="0"/>
                    </a:lnTo>
                    <a:lnTo>
                      <a:pt x="21"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1" name="Freeform 34"/>
              <p:cNvSpPr>
                <a:spLocks/>
              </p:cNvSpPr>
              <p:nvPr/>
            </p:nvSpPr>
            <p:spPr bwMode="auto">
              <a:xfrm>
                <a:off x="232" y="2326"/>
                <a:ext cx="15" cy="57"/>
              </a:xfrm>
              <a:custGeom>
                <a:avLst/>
                <a:gdLst>
                  <a:gd name="T0" fmla="*/ 5 w 15"/>
                  <a:gd name="T1" fmla="*/ 57 h 57"/>
                  <a:gd name="T2" fmla="*/ 5 w 15"/>
                  <a:gd name="T3" fmla="*/ 57 h 57"/>
                  <a:gd name="T4" fmla="*/ 5 w 15"/>
                  <a:gd name="T5" fmla="*/ 48 h 57"/>
                  <a:gd name="T6" fmla="*/ 5 w 15"/>
                  <a:gd name="T7" fmla="*/ 39 h 57"/>
                  <a:gd name="T8" fmla="*/ 5 w 15"/>
                  <a:gd name="T9" fmla="*/ 32 h 57"/>
                  <a:gd name="T10" fmla="*/ 6 w 15"/>
                  <a:gd name="T11" fmla="*/ 25 h 57"/>
                  <a:gd name="T12" fmla="*/ 9 w 15"/>
                  <a:gd name="T13" fmla="*/ 19 h 57"/>
                  <a:gd name="T14" fmla="*/ 10 w 15"/>
                  <a:gd name="T15" fmla="*/ 13 h 57"/>
                  <a:gd name="T16" fmla="*/ 13 w 15"/>
                  <a:gd name="T17" fmla="*/ 7 h 57"/>
                  <a:gd name="T18" fmla="*/ 15 w 15"/>
                  <a:gd name="T19" fmla="*/ 2 h 57"/>
                  <a:gd name="T20" fmla="*/ 12 w 15"/>
                  <a:gd name="T21" fmla="*/ 0 h 57"/>
                  <a:gd name="T22" fmla="*/ 9 w 15"/>
                  <a:gd name="T23" fmla="*/ 6 h 57"/>
                  <a:gd name="T24" fmla="*/ 6 w 15"/>
                  <a:gd name="T25" fmla="*/ 11 h 57"/>
                  <a:gd name="T26" fmla="*/ 4 w 15"/>
                  <a:gd name="T27" fmla="*/ 18 h 57"/>
                  <a:gd name="T28" fmla="*/ 2 w 15"/>
                  <a:gd name="T29" fmla="*/ 24 h 57"/>
                  <a:gd name="T30" fmla="*/ 1 w 15"/>
                  <a:gd name="T31" fmla="*/ 31 h 57"/>
                  <a:gd name="T32" fmla="*/ 0 w 15"/>
                  <a:gd name="T33" fmla="*/ 39 h 57"/>
                  <a:gd name="T34" fmla="*/ 0 w 15"/>
                  <a:gd name="T35" fmla="*/ 48 h 57"/>
                  <a:gd name="T36" fmla="*/ 1 w 15"/>
                  <a:gd name="T37" fmla="*/ 57 h 57"/>
                  <a:gd name="T38" fmla="*/ 1 w 15"/>
                  <a:gd name="T39" fmla="*/ 57 h 57"/>
                  <a:gd name="T40" fmla="*/ 5 w 15"/>
                  <a:gd name="T41" fmla="*/ 57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57"/>
                  <a:gd name="T65" fmla="*/ 15 w 15"/>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57">
                    <a:moveTo>
                      <a:pt x="5" y="57"/>
                    </a:moveTo>
                    <a:lnTo>
                      <a:pt x="5" y="57"/>
                    </a:lnTo>
                    <a:lnTo>
                      <a:pt x="5" y="48"/>
                    </a:lnTo>
                    <a:lnTo>
                      <a:pt x="5" y="39"/>
                    </a:lnTo>
                    <a:lnTo>
                      <a:pt x="5" y="32"/>
                    </a:lnTo>
                    <a:lnTo>
                      <a:pt x="6" y="25"/>
                    </a:lnTo>
                    <a:lnTo>
                      <a:pt x="9" y="19"/>
                    </a:lnTo>
                    <a:lnTo>
                      <a:pt x="10" y="13"/>
                    </a:lnTo>
                    <a:lnTo>
                      <a:pt x="13" y="7"/>
                    </a:lnTo>
                    <a:lnTo>
                      <a:pt x="15" y="2"/>
                    </a:lnTo>
                    <a:lnTo>
                      <a:pt x="12" y="0"/>
                    </a:lnTo>
                    <a:lnTo>
                      <a:pt x="9" y="6"/>
                    </a:lnTo>
                    <a:lnTo>
                      <a:pt x="6" y="11"/>
                    </a:lnTo>
                    <a:lnTo>
                      <a:pt x="4" y="18"/>
                    </a:lnTo>
                    <a:lnTo>
                      <a:pt x="2" y="24"/>
                    </a:lnTo>
                    <a:lnTo>
                      <a:pt x="1" y="31"/>
                    </a:lnTo>
                    <a:lnTo>
                      <a:pt x="0" y="39"/>
                    </a:lnTo>
                    <a:lnTo>
                      <a:pt x="0" y="48"/>
                    </a:lnTo>
                    <a:lnTo>
                      <a:pt x="1" y="57"/>
                    </a:lnTo>
                    <a:lnTo>
                      <a:pt x="5" y="5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2" name="Freeform 35"/>
              <p:cNvSpPr>
                <a:spLocks/>
              </p:cNvSpPr>
              <p:nvPr/>
            </p:nvSpPr>
            <p:spPr bwMode="auto">
              <a:xfrm>
                <a:off x="233" y="2383"/>
                <a:ext cx="9" cy="56"/>
              </a:xfrm>
              <a:custGeom>
                <a:avLst/>
                <a:gdLst>
                  <a:gd name="T0" fmla="*/ 9 w 9"/>
                  <a:gd name="T1" fmla="*/ 55 h 56"/>
                  <a:gd name="T2" fmla="*/ 9 w 9"/>
                  <a:gd name="T3" fmla="*/ 55 h 56"/>
                  <a:gd name="T4" fmla="*/ 8 w 9"/>
                  <a:gd name="T5" fmla="*/ 48 h 56"/>
                  <a:gd name="T6" fmla="*/ 6 w 9"/>
                  <a:gd name="T7" fmla="*/ 40 h 56"/>
                  <a:gd name="T8" fmla="*/ 5 w 9"/>
                  <a:gd name="T9" fmla="*/ 34 h 56"/>
                  <a:gd name="T10" fmla="*/ 5 w 9"/>
                  <a:gd name="T11" fmla="*/ 27 h 56"/>
                  <a:gd name="T12" fmla="*/ 5 w 9"/>
                  <a:gd name="T13" fmla="*/ 20 h 56"/>
                  <a:gd name="T14" fmla="*/ 5 w 9"/>
                  <a:gd name="T15" fmla="*/ 13 h 56"/>
                  <a:gd name="T16" fmla="*/ 4 w 9"/>
                  <a:gd name="T17" fmla="*/ 6 h 56"/>
                  <a:gd name="T18" fmla="*/ 4 w 9"/>
                  <a:gd name="T19" fmla="*/ 0 h 56"/>
                  <a:gd name="T20" fmla="*/ 0 w 9"/>
                  <a:gd name="T21" fmla="*/ 0 h 56"/>
                  <a:gd name="T22" fmla="*/ 0 w 9"/>
                  <a:gd name="T23" fmla="*/ 7 h 56"/>
                  <a:gd name="T24" fmla="*/ 0 w 9"/>
                  <a:gd name="T25" fmla="*/ 13 h 56"/>
                  <a:gd name="T26" fmla="*/ 1 w 9"/>
                  <a:gd name="T27" fmla="*/ 20 h 56"/>
                  <a:gd name="T28" fmla="*/ 1 w 9"/>
                  <a:gd name="T29" fmla="*/ 27 h 56"/>
                  <a:gd name="T30" fmla="*/ 1 w 9"/>
                  <a:gd name="T31" fmla="*/ 34 h 56"/>
                  <a:gd name="T32" fmla="*/ 2 w 9"/>
                  <a:gd name="T33" fmla="*/ 41 h 56"/>
                  <a:gd name="T34" fmla="*/ 2 w 9"/>
                  <a:gd name="T35" fmla="*/ 49 h 56"/>
                  <a:gd name="T36" fmla="*/ 3 w 9"/>
                  <a:gd name="T37" fmla="*/ 56 h 56"/>
                  <a:gd name="T38" fmla="*/ 3 w 9"/>
                  <a:gd name="T39" fmla="*/ 55 h 56"/>
                  <a:gd name="T40" fmla="*/ 9 w 9"/>
                  <a:gd name="T41" fmla="*/ 55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6"/>
                  <a:gd name="T65" fmla="*/ 9 w 9"/>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6">
                    <a:moveTo>
                      <a:pt x="9" y="55"/>
                    </a:moveTo>
                    <a:lnTo>
                      <a:pt x="9" y="55"/>
                    </a:lnTo>
                    <a:lnTo>
                      <a:pt x="8" y="48"/>
                    </a:lnTo>
                    <a:lnTo>
                      <a:pt x="6" y="40"/>
                    </a:lnTo>
                    <a:lnTo>
                      <a:pt x="5" y="34"/>
                    </a:lnTo>
                    <a:lnTo>
                      <a:pt x="5" y="27"/>
                    </a:lnTo>
                    <a:lnTo>
                      <a:pt x="5" y="20"/>
                    </a:lnTo>
                    <a:lnTo>
                      <a:pt x="5" y="13"/>
                    </a:lnTo>
                    <a:lnTo>
                      <a:pt x="4" y="6"/>
                    </a:lnTo>
                    <a:lnTo>
                      <a:pt x="4" y="0"/>
                    </a:lnTo>
                    <a:lnTo>
                      <a:pt x="0" y="0"/>
                    </a:lnTo>
                    <a:lnTo>
                      <a:pt x="0" y="7"/>
                    </a:lnTo>
                    <a:lnTo>
                      <a:pt x="0" y="13"/>
                    </a:lnTo>
                    <a:lnTo>
                      <a:pt x="1" y="20"/>
                    </a:lnTo>
                    <a:lnTo>
                      <a:pt x="1" y="27"/>
                    </a:lnTo>
                    <a:lnTo>
                      <a:pt x="1" y="34"/>
                    </a:lnTo>
                    <a:lnTo>
                      <a:pt x="2" y="41"/>
                    </a:lnTo>
                    <a:lnTo>
                      <a:pt x="2" y="49"/>
                    </a:lnTo>
                    <a:lnTo>
                      <a:pt x="3" y="56"/>
                    </a:lnTo>
                    <a:lnTo>
                      <a:pt x="3" y="55"/>
                    </a:lnTo>
                    <a:lnTo>
                      <a:pt x="9" y="5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3" name="Freeform 36"/>
              <p:cNvSpPr>
                <a:spLocks/>
              </p:cNvSpPr>
              <p:nvPr/>
            </p:nvSpPr>
            <p:spPr bwMode="auto">
              <a:xfrm>
                <a:off x="236" y="2438"/>
                <a:ext cx="9" cy="9"/>
              </a:xfrm>
              <a:custGeom>
                <a:avLst/>
                <a:gdLst>
                  <a:gd name="T0" fmla="*/ 8 w 9"/>
                  <a:gd name="T1" fmla="*/ 5 h 9"/>
                  <a:gd name="T2" fmla="*/ 9 w 9"/>
                  <a:gd name="T3" fmla="*/ 5 h 9"/>
                  <a:gd name="T4" fmla="*/ 8 w 9"/>
                  <a:gd name="T5" fmla="*/ 4 h 9"/>
                  <a:gd name="T6" fmla="*/ 8 w 9"/>
                  <a:gd name="T7" fmla="*/ 4 h 9"/>
                  <a:gd name="T8" fmla="*/ 7 w 9"/>
                  <a:gd name="T9" fmla="*/ 4 h 9"/>
                  <a:gd name="T10" fmla="*/ 7 w 9"/>
                  <a:gd name="T11" fmla="*/ 3 h 9"/>
                  <a:gd name="T12" fmla="*/ 6 w 9"/>
                  <a:gd name="T13" fmla="*/ 2 h 9"/>
                  <a:gd name="T14" fmla="*/ 6 w 9"/>
                  <a:gd name="T15" fmla="*/ 2 h 9"/>
                  <a:gd name="T16" fmla="*/ 6 w 9"/>
                  <a:gd name="T17" fmla="*/ 1 h 9"/>
                  <a:gd name="T18" fmla="*/ 6 w 9"/>
                  <a:gd name="T19" fmla="*/ 0 h 9"/>
                  <a:gd name="T20" fmla="*/ 0 w 9"/>
                  <a:gd name="T21" fmla="*/ 0 h 9"/>
                  <a:gd name="T22" fmla="*/ 1 w 9"/>
                  <a:gd name="T23" fmla="*/ 2 h 9"/>
                  <a:gd name="T24" fmla="*/ 1 w 9"/>
                  <a:gd name="T25" fmla="*/ 3 h 9"/>
                  <a:gd name="T26" fmla="*/ 2 w 9"/>
                  <a:gd name="T27" fmla="*/ 5 h 9"/>
                  <a:gd name="T28" fmla="*/ 2 w 9"/>
                  <a:gd name="T29" fmla="*/ 6 h 9"/>
                  <a:gd name="T30" fmla="*/ 3 w 9"/>
                  <a:gd name="T31" fmla="*/ 7 h 9"/>
                  <a:gd name="T32" fmla="*/ 5 w 9"/>
                  <a:gd name="T33" fmla="*/ 7 h 9"/>
                  <a:gd name="T34" fmla="*/ 6 w 9"/>
                  <a:gd name="T35" fmla="*/ 8 h 9"/>
                  <a:gd name="T36" fmla="*/ 7 w 9"/>
                  <a:gd name="T37" fmla="*/ 8 h 9"/>
                  <a:gd name="T38" fmla="*/ 8 w 9"/>
                  <a:gd name="T39" fmla="*/ 9 h 9"/>
                  <a:gd name="T40" fmla="*/ 8 w 9"/>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9"/>
                  <a:gd name="T65" fmla="*/ 9 w 9"/>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9">
                    <a:moveTo>
                      <a:pt x="8" y="5"/>
                    </a:moveTo>
                    <a:lnTo>
                      <a:pt x="9" y="5"/>
                    </a:lnTo>
                    <a:lnTo>
                      <a:pt x="8" y="4"/>
                    </a:lnTo>
                    <a:lnTo>
                      <a:pt x="7" y="4"/>
                    </a:lnTo>
                    <a:lnTo>
                      <a:pt x="7" y="3"/>
                    </a:lnTo>
                    <a:lnTo>
                      <a:pt x="6" y="2"/>
                    </a:lnTo>
                    <a:lnTo>
                      <a:pt x="6" y="1"/>
                    </a:lnTo>
                    <a:lnTo>
                      <a:pt x="6" y="0"/>
                    </a:lnTo>
                    <a:lnTo>
                      <a:pt x="0" y="0"/>
                    </a:lnTo>
                    <a:lnTo>
                      <a:pt x="1" y="2"/>
                    </a:lnTo>
                    <a:lnTo>
                      <a:pt x="1" y="3"/>
                    </a:lnTo>
                    <a:lnTo>
                      <a:pt x="2" y="5"/>
                    </a:lnTo>
                    <a:lnTo>
                      <a:pt x="2" y="6"/>
                    </a:lnTo>
                    <a:lnTo>
                      <a:pt x="3" y="7"/>
                    </a:lnTo>
                    <a:lnTo>
                      <a:pt x="5" y="7"/>
                    </a:lnTo>
                    <a:lnTo>
                      <a:pt x="6" y="8"/>
                    </a:lnTo>
                    <a:lnTo>
                      <a:pt x="7" y="8"/>
                    </a:lnTo>
                    <a:lnTo>
                      <a:pt x="8" y="9"/>
                    </a:lnTo>
                    <a:lnTo>
                      <a:pt x="8"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4" name="Freeform 37"/>
              <p:cNvSpPr>
                <a:spLocks/>
              </p:cNvSpPr>
              <p:nvPr/>
            </p:nvSpPr>
            <p:spPr bwMode="auto">
              <a:xfrm>
                <a:off x="244" y="2439"/>
                <a:ext cx="20" cy="9"/>
              </a:xfrm>
              <a:custGeom>
                <a:avLst/>
                <a:gdLst>
                  <a:gd name="T0" fmla="*/ 20 w 20"/>
                  <a:gd name="T1" fmla="*/ 3 h 9"/>
                  <a:gd name="T2" fmla="*/ 16 w 20"/>
                  <a:gd name="T3" fmla="*/ 2 h 9"/>
                  <a:gd name="T4" fmla="*/ 13 w 20"/>
                  <a:gd name="T5" fmla="*/ 3 h 9"/>
                  <a:gd name="T6" fmla="*/ 11 w 20"/>
                  <a:gd name="T7" fmla="*/ 4 h 9"/>
                  <a:gd name="T8" fmla="*/ 9 w 20"/>
                  <a:gd name="T9" fmla="*/ 4 h 9"/>
                  <a:gd name="T10" fmla="*/ 6 w 20"/>
                  <a:gd name="T11" fmla="*/ 4 h 9"/>
                  <a:gd name="T12" fmla="*/ 4 w 20"/>
                  <a:gd name="T13" fmla="*/ 4 h 9"/>
                  <a:gd name="T14" fmla="*/ 2 w 20"/>
                  <a:gd name="T15" fmla="*/ 4 h 9"/>
                  <a:gd name="T16" fmla="*/ 1 w 20"/>
                  <a:gd name="T17" fmla="*/ 4 h 9"/>
                  <a:gd name="T18" fmla="*/ 0 w 20"/>
                  <a:gd name="T19" fmla="*/ 4 h 9"/>
                  <a:gd name="T20" fmla="*/ 0 w 20"/>
                  <a:gd name="T21" fmla="*/ 8 h 9"/>
                  <a:gd name="T22" fmla="*/ 0 w 20"/>
                  <a:gd name="T23" fmla="*/ 8 h 9"/>
                  <a:gd name="T24" fmla="*/ 1 w 20"/>
                  <a:gd name="T25" fmla="*/ 8 h 9"/>
                  <a:gd name="T26" fmla="*/ 3 w 20"/>
                  <a:gd name="T27" fmla="*/ 8 h 9"/>
                  <a:gd name="T28" fmla="*/ 6 w 20"/>
                  <a:gd name="T29" fmla="*/ 9 h 9"/>
                  <a:gd name="T30" fmla="*/ 9 w 20"/>
                  <a:gd name="T31" fmla="*/ 9 h 9"/>
                  <a:gd name="T32" fmla="*/ 12 w 20"/>
                  <a:gd name="T33" fmla="*/ 8 h 9"/>
                  <a:gd name="T34" fmla="*/ 16 w 20"/>
                  <a:gd name="T35" fmla="*/ 7 h 9"/>
                  <a:gd name="T36" fmla="*/ 19 w 20"/>
                  <a:gd name="T37" fmla="*/ 5 h 9"/>
                  <a:gd name="T38" fmla="*/ 16 w 20"/>
                  <a:gd name="T39" fmla="*/ 4 h 9"/>
                  <a:gd name="T40" fmla="*/ 20 w 20"/>
                  <a:gd name="T41" fmla="*/ 3 h 9"/>
                  <a:gd name="T42" fmla="*/ 19 w 20"/>
                  <a:gd name="T43" fmla="*/ 0 h 9"/>
                  <a:gd name="T44" fmla="*/ 16 w 20"/>
                  <a:gd name="T45" fmla="*/ 2 h 9"/>
                  <a:gd name="T46" fmla="*/ 20 w 20"/>
                  <a:gd name="T47" fmla="*/ 3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9"/>
                  <a:gd name="T74" fmla="*/ 20 w 20"/>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9">
                    <a:moveTo>
                      <a:pt x="20" y="3"/>
                    </a:moveTo>
                    <a:lnTo>
                      <a:pt x="16" y="2"/>
                    </a:lnTo>
                    <a:lnTo>
                      <a:pt x="13" y="3"/>
                    </a:lnTo>
                    <a:lnTo>
                      <a:pt x="11" y="4"/>
                    </a:lnTo>
                    <a:lnTo>
                      <a:pt x="9" y="4"/>
                    </a:lnTo>
                    <a:lnTo>
                      <a:pt x="6" y="4"/>
                    </a:lnTo>
                    <a:lnTo>
                      <a:pt x="4" y="4"/>
                    </a:lnTo>
                    <a:lnTo>
                      <a:pt x="2" y="4"/>
                    </a:lnTo>
                    <a:lnTo>
                      <a:pt x="1" y="4"/>
                    </a:lnTo>
                    <a:lnTo>
                      <a:pt x="0" y="4"/>
                    </a:lnTo>
                    <a:lnTo>
                      <a:pt x="0" y="8"/>
                    </a:lnTo>
                    <a:lnTo>
                      <a:pt x="1" y="8"/>
                    </a:lnTo>
                    <a:lnTo>
                      <a:pt x="3" y="8"/>
                    </a:lnTo>
                    <a:lnTo>
                      <a:pt x="6" y="9"/>
                    </a:lnTo>
                    <a:lnTo>
                      <a:pt x="9" y="9"/>
                    </a:lnTo>
                    <a:lnTo>
                      <a:pt x="12" y="8"/>
                    </a:lnTo>
                    <a:lnTo>
                      <a:pt x="16" y="7"/>
                    </a:lnTo>
                    <a:lnTo>
                      <a:pt x="19" y="5"/>
                    </a:lnTo>
                    <a:lnTo>
                      <a:pt x="16" y="4"/>
                    </a:lnTo>
                    <a:lnTo>
                      <a:pt x="20" y="3"/>
                    </a:lnTo>
                    <a:lnTo>
                      <a:pt x="19" y="0"/>
                    </a:lnTo>
                    <a:lnTo>
                      <a:pt x="16" y="2"/>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5" name="Freeform 38"/>
              <p:cNvSpPr>
                <a:spLocks/>
              </p:cNvSpPr>
              <p:nvPr/>
            </p:nvSpPr>
            <p:spPr bwMode="auto">
              <a:xfrm>
                <a:off x="260" y="2442"/>
                <a:ext cx="19" cy="15"/>
              </a:xfrm>
              <a:custGeom>
                <a:avLst/>
                <a:gdLst>
                  <a:gd name="T0" fmla="*/ 18 w 19"/>
                  <a:gd name="T1" fmla="*/ 11 h 15"/>
                  <a:gd name="T2" fmla="*/ 18 w 19"/>
                  <a:gd name="T3" fmla="*/ 11 h 15"/>
                  <a:gd name="T4" fmla="*/ 14 w 19"/>
                  <a:gd name="T5" fmla="*/ 11 h 15"/>
                  <a:gd name="T6" fmla="*/ 12 w 19"/>
                  <a:gd name="T7" fmla="*/ 11 h 15"/>
                  <a:gd name="T8" fmla="*/ 10 w 19"/>
                  <a:gd name="T9" fmla="*/ 10 h 15"/>
                  <a:gd name="T10" fmla="*/ 8 w 19"/>
                  <a:gd name="T11" fmla="*/ 8 h 15"/>
                  <a:gd name="T12" fmla="*/ 6 w 19"/>
                  <a:gd name="T13" fmla="*/ 7 h 15"/>
                  <a:gd name="T14" fmla="*/ 5 w 19"/>
                  <a:gd name="T15" fmla="*/ 5 h 15"/>
                  <a:gd name="T16" fmla="*/ 4 w 19"/>
                  <a:gd name="T17" fmla="*/ 2 h 15"/>
                  <a:gd name="T18" fmla="*/ 4 w 19"/>
                  <a:gd name="T19" fmla="*/ 0 h 15"/>
                  <a:gd name="T20" fmla="*/ 0 w 19"/>
                  <a:gd name="T21" fmla="*/ 1 h 15"/>
                  <a:gd name="T22" fmla="*/ 0 w 19"/>
                  <a:gd name="T23" fmla="*/ 4 h 15"/>
                  <a:gd name="T24" fmla="*/ 1 w 19"/>
                  <a:gd name="T25" fmla="*/ 6 h 15"/>
                  <a:gd name="T26" fmla="*/ 2 w 19"/>
                  <a:gd name="T27" fmla="*/ 9 h 15"/>
                  <a:gd name="T28" fmla="*/ 4 w 19"/>
                  <a:gd name="T29" fmla="*/ 11 h 15"/>
                  <a:gd name="T30" fmla="*/ 8 w 19"/>
                  <a:gd name="T31" fmla="*/ 13 h 15"/>
                  <a:gd name="T32" fmla="*/ 11 w 19"/>
                  <a:gd name="T33" fmla="*/ 15 h 15"/>
                  <a:gd name="T34" fmla="*/ 14 w 19"/>
                  <a:gd name="T35" fmla="*/ 15 h 15"/>
                  <a:gd name="T36" fmla="*/ 19 w 19"/>
                  <a:gd name="T37" fmla="*/ 15 h 15"/>
                  <a:gd name="T38" fmla="*/ 19 w 19"/>
                  <a:gd name="T39" fmla="*/ 15 h 15"/>
                  <a:gd name="T40" fmla="*/ 18 w 19"/>
                  <a:gd name="T41" fmla="*/ 11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5"/>
                  <a:gd name="T65" fmla="*/ 19 w 19"/>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5">
                    <a:moveTo>
                      <a:pt x="18" y="11"/>
                    </a:moveTo>
                    <a:lnTo>
                      <a:pt x="18" y="11"/>
                    </a:lnTo>
                    <a:lnTo>
                      <a:pt x="14" y="11"/>
                    </a:lnTo>
                    <a:lnTo>
                      <a:pt x="12" y="11"/>
                    </a:lnTo>
                    <a:lnTo>
                      <a:pt x="10" y="10"/>
                    </a:lnTo>
                    <a:lnTo>
                      <a:pt x="8" y="8"/>
                    </a:lnTo>
                    <a:lnTo>
                      <a:pt x="6" y="7"/>
                    </a:lnTo>
                    <a:lnTo>
                      <a:pt x="5" y="5"/>
                    </a:lnTo>
                    <a:lnTo>
                      <a:pt x="4" y="2"/>
                    </a:lnTo>
                    <a:lnTo>
                      <a:pt x="4" y="0"/>
                    </a:lnTo>
                    <a:lnTo>
                      <a:pt x="0" y="1"/>
                    </a:lnTo>
                    <a:lnTo>
                      <a:pt x="0" y="4"/>
                    </a:lnTo>
                    <a:lnTo>
                      <a:pt x="1" y="6"/>
                    </a:lnTo>
                    <a:lnTo>
                      <a:pt x="2" y="9"/>
                    </a:lnTo>
                    <a:lnTo>
                      <a:pt x="4" y="11"/>
                    </a:lnTo>
                    <a:lnTo>
                      <a:pt x="8" y="13"/>
                    </a:lnTo>
                    <a:lnTo>
                      <a:pt x="11" y="15"/>
                    </a:lnTo>
                    <a:lnTo>
                      <a:pt x="14" y="15"/>
                    </a:lnTo>
                    <a:lnTo>
                      <a:pt x="19" y="15"/>
                    </a:lnTo>
                    <a:lnTo>
                      <a:pt x="18"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6" name="Freeform 39"/>
              <p:cNvSpPr>
                <a:spLocks/>
              </p:cNvSpPr>
              <p:nvPr/>
            </p:nvSpPr>
            <p:spPr bwMode="auto">
              <a:xfrm>
                <a:off x="278" y="2446"/>
                <a:ext cx="14" cy="11"/>
              </a:xfrm>
              <a:custGeom>
                <a:avLst/>
                <a:gdLst>
                  <a:gd name="T0" fmla="*/ 14 w 14"/>
                  <a:gd name="T1" fmla="*/ 2 h 11"/>
                  <a:gd name="T2" fmla="*/ 14 w 14"/>
                  <a:gd name="T3" fmla="*/ 2 h 11"/>
                  <a:gd name="T4" fmla="*/ 12 w 14"/>
                  <a:gd name="T5" fmla="*/ 0 h 11"/>
                  <a:gd name="T6" fmla="*/ 9 w 14"/>
                  <a:gd name="T7" fmla="*/ 0 h 11"/>
                  <a:gd name="T8" fmla="*/ 8 w 14"/>
                  <a:gd name="T9" fmla="*/ 1 h 11"/>
                  <a:gd name="T10" fmla="*/ 7 w 14"/>
                  <a:gd name="T11" fmla="*/ 3 h 11"/>
                  <a:gd name="T12" fmla="*/ 5 w 14"/>
                  <a:gd name="T13" fmla="*/ 4 h 11"/>
                  <a:gd name="T14" fmla="*/ 4 w 14"/>
                  <a:gd name="T15" fmla="*/ 5 h 11"/>
                  <a:gd name="T16" fmla="*/ 2 w 14"/>
                  <a:gd name="T17" fmla="*/ 6 h 11"/>
                  <a:gd name="T18" fmla="*/ 0 w 14"/>
                  <a:gd name="T19" fmla="*/ 7 h 11"/>
                  <a:gd name="T20" fmla="*/ 1 w 14"/>
                  <a:gd name="T21" fmla="*/ 11 h 11"/>
                  <a:gd name="T22" fmla="*/ 4 w 14"/>
                  <a:gd name="T23" fmla="*/ 10 h 11"/>
                  <a:gd name="T24" fmla="*/ 7 w 14"/>
                  <a:gd name="T25" fmla="*/ 9 h 11"/>
                  <a:gd name="T26" fmla="*/ 9 w 14"/>
                  <a:gd name="T27" fmla="*/ 7 h 11"/>
                  <a:gd name="T28" fmla="*/ 10 w 14"/>
                  <a:gd name="T29" fmla="*/ 5 h 11"/>
                  <a:gd name="T30" fmla="*/ 11 w 14"/>
                  <a:gd name="T31" fmla="*/ 4 h 11"/>
                  <a:gd name="T32" fmla="*/ 11 w 14"/>
                  <a:gd name="T33" fmla="*/ 4 h 11"/>
                  <a:gd name="T34" fmla="*/ 10 w 14"/>
                  <a:gd name="T35" fmla="*/ 4 h 11"/>
                  <a:gd name="T36" fmla="*/ 10 w 14"/>
                  <a:gd name="T37" fmla="*/ 4 h 11"/>
                  <a:gd name="T38" fmla="*/ 10 w 14"/>
                  <a:gd name="T39" fmla="*/ 4 h 11"/>
                  <a:gd name="T40" fmla="*/ 14 w 14"/>
                  <a:gd name="T41" fmla="*/ 2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1"/>
                  <a:gd name="T65" fmla="*/ 14 w 14"/>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1">
                    <a:moveTo>
                      <a:pt x="14" y="2"/>
                    </a:moveTo>
                    <a:lnTo>
                      <a:pt x="14" y="2"/>
                    </a:lnTo>
                    <a:lnTo>
                      <a:pt x="12" y="0"/>
                    </a:lnTo>
                    <a:lnTo>
                      <a:pt x="9" y="0"/>
                    </a:lnTo>
                    <a:lnTo>
                      <a:pt x="8" y="1"/>
                    </a:lnTo>
                    <a:lnTo>
                      <a:pt x="7" y="3"/>
                    </a:lnTo>
                    <a:lnTo>
                      <a:pt x="5" y="4"/>
                    </a:lnTo>
                    <a:lnTo>
                      <a:pt x="4" y="5"/>
                    </a:lnTo>
                    <a:lnTo>
                      <a:pt x="2" y="6"/>
                    </a:lnTo>
                    <a:lnTo>
                      <a:pt x="0" y="7"/>
                    </a:lnTo>
                    <a:lnTo>
                      <a:pt x="1" y="11"/>
                    </a:lnTo>
                    <a:lnTo>
                      <a:pt x="4" y="10"/>
                    </a:lnTo>
                    <a:lnTo>
                      <a:pt x="7" y="9"/>
                    </a:lnTo>
                    <a:lnTo>
                      <a:pt x="9" y="7"/>
                    </a:lnTo>
                    <a:lnTo>
                      <a:pt x="10" y="5"/>
                    </a:lnTo>
                    <a:lnTo>
                      <a:pt x="11" y="4"/>
                    </a:lnTo>
                    <a:lnTo>
                      <a:pt x="10" y="4"/>
                    </a:lnTo>
                    <a:lnTo>
                      <a:pt x="14"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7" name="Freeform 40"/>
              <p:cNvSpPr>
                <a:spLocks/>
              </p:cNvSpPr>
              <p:nvPr/>
            </p:nvSpPr>
            <p:spPr bwMode="auto">
              <a:xfrm>
                <a:off x="288" y="2448"/>
                <a:ext cx="21" cy="7"/>
              </a:xfrm>
              <a:custGeom>
                <a:avLst/>
                <a:gdLst>
                  <a:gd name="T0" fmla="*/ 17 w 21"/>
                  <a:gd name="T1" fmla="*/ 1 h 7"/>
                  <a:gd name="T2" fmla="*/ 18 w 21"/>
                  <a:gd name="T3" fmla="*/ 1 h 7"/>
                  <a:gd name="T4" fmla="*/ 16 w 21"/>
                  <a:gd name="T5" fmla="*/ 2 h 7"/>
                  <a:gd name="T6" fmla="*/ 15 w 21"/>
                  <a:gd name="T7" fmla="*/ 2 h 7"/>
                  <a:gd name="T8" fmla="*/ 12 w 21"/>
                  <a:gd name="T9" fmla="*/ 2 h 7"/>
                  <a:gd name="T10" fmla="*/ 10 w 21"/>
                  <a:gd name="T11" fmla="*/ 2 h 7"/>
                  <a:gd name="T12" fmla="*/ 9 w 21"/>
                  <a:gd name="T13" fmla="*/ 2 h 7"/>
                  <a:gd name="T14" fmla="*/ 7 w 21"/>
                  <a:gd name="T15" fmla="*/ 2 h 7"/>
                  <a:gd name="T16" fmla="*/ 6 w 21"/>
                  <a:gd name="T17" fmla="*/ 1 h 7"/>
                  <a:gd name="T18" fmla="*/ 4 w 21"/>
                  <a:gd name="T19" fmla="*/ 0 h 7"/>
                  <a:gd name="T20" fmla="*/ 0 w 21"/>
                  <a:gd name="T21" fmla="*/ 2 h 7"/>
                  <a:gd name="T22" fmla="*/ 2 w 21"/>
                  <a:gd name="T23" fmla="*/ 4 h 7"/>
                  <a:gd name="T24" fmla="*/ 4 w 21"/>
                  <a:gd name="T25" fmla="*/ 5 h 7"/>
                  <a:gd name="T26" fmla="*/ 8 w 21"/>
                  <a:gd name="T27" fmla="*/ 6 h 7"/>
                  <a:gd name="T28" fmla="*/ 10 w 21"/>
                  <a:gd name="T29" fmla="*/ 7 h 7"/>
                  <a:gd name="T30" fmla="*/ 12 w 21"/>
                  <a:gd name="T31" fmla="*/ 7 h 7"/>
                  <a:gd name="T32" fmla="*/ 16 w 21"/>
                  <a:gd name="T33" fmla="*/ 6 h 7"/>
                  <a:gd name="T34" fmla="*/ 18 w 21"/>
                  <a:gd name="T35" fmla="*/ 6 h 7"/>
                  <a:gd name="T36" fmla="*/ 20 w 21"/>
                  <a:gd name="T37" fmla="*/ 5 h 7"/>
                  <a:gd name="T38" fmla="*/ 21 w 21"/>
                  <a:gd name="T39" fmla="*/ 4 h 7"/>
                  <a:gd name="T40" fmla="*/ 17 w 21"/>
                  <a:gd name="T41" fmla="*/ 1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7" y="1"/>
                    </a:moveTo>
                    <a:lnTo>
                      <a:pt x="18" y="1"/>
                    </a:lnTo>
                    <a:lnTo>
                      <a:pt x="16" y="2"/>
                    </a:lnTo>
                    <a:lnTo>
                      <a:pt x="15" y="2"/>
                    </a:lnTo>
                    <a:lnTo>
                      <a:pt x="12" y="2"/>
                    </a:lnTo>
                    <a:lnTo>
                      <a:pt x="10" y="2"/>
                    </a:lnTo>
                    <a:lnTo>
                      <a:pt x="9" y="2"/>
                    </a:lnTo>
                    <a:lnTo>
                      <a:pt x="7" y="2"/>
                    </a:lnTo>
                    <a:lnTo>
                      <a:pt x="6" y="1"/>
                    </a:lnTo>
                    <a:lnTo>
                      <a:pt x="4" y="0"/>
                    </a:lnTo>
                    <a:lnTo>
                      <a:pt x="0" y="2"/>
                    </a:lnTo>
                    <a:lnTo>
                      <a:pt x="2" y="4"/>
                    </a:lnTo>
                    <a:lnTo>
                      <a:pt x="4" y="5"/>
                    </a:lnTo>
                    <a:lnTo>
                      <a:pt x="8" y="6"/>
                    </a:lnTo>
                    <a:lnTo>
                      <a:pt x="10" y="7"/>
                    </a:lnTo>
                    <a:lnTo>
                      <a:pt x="12" y="7"/>
                    </a:lnTo>
                    <a:lnTo>
                      <a:pt x="16" y="6"/>
                    </a:lnTo>
                    <a:lnTo>
                      <a:pt x="18" y="6"/>
                    </a:lnTo>
                    <a:lnTo>
                      <a:pt x="20" y="5"/>
                    </a:lnTo>
                    <a:lnTo>
                      <a:pt x="21" y="4"/>
                    </a:lnTo>
                    <a:lnTo>
                      <a:pt x="1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8" name="Freeform 41"/>
              <p:cNvSpPr>
                <a:spLocks/>
              </p:cNvSpPr>
              <p:nvPr/>
            </p:nvSpPr>
            <p:spPr bwMode="auto">
              <a:xfrm>
                <a:off x="305" y="2440"/>
                <a:ext cx="12" cy="12"/>
              </a:xfrm>
              <a:custGeom>
                <a:avLst/>
                <a:gdLst>
                  <a:gd name="T0" fmla="*/ 12 w 12"/>
                  <a:gd name="T1" fmla="*/ 3 h 12"/>
                  <a:gd name="T2" fmla="*/ 8 w 12"/>
                  <a:gd name="T3" fmla="*/ 2 h 12"/>
                  <a:gd name="T4" fmla="*/ 7 w 12"/>
                  <a:gd name="T5" fmla="*/ 4 h 12"/>
                  <a:gd name="T6" fmla="*/ 4 w 12"/>
                  <a:gd name="T7" fmla="*/ 5 h 12"/>
                  <a:gd name="T8" fmla="*/ 3 w 12"/>
                  <a:gd name="T9" fmla="*/ 6 h 12"/>
                  <a:gd name="T10" fmla="*/ 2 w 12"/>
                  <a:gd name="T11" fmla="*/ 7 h 12"/>
                  <a:gd name="T12" fmla="*/ 2 w 12"/>
                  <a:gd name="T13" fmla="*/ 8 h 12"/>
                  <a:gd name="T14" fmla="*/ 1 w 12"/>
                  <a:gd name="T15" fmla="*/ 9 h 12"/>
                  <a:gd name="T16" fmla="*/ 1 w 12"/>
                  <a:gd name="T17" fmla="*/ 9 h 12"/>
                  <a:gd name="T18" fmla="*/ 0 w 12"/>
                  <a:gd name="T19" fmla="*/ 9 h 12"/>
                  <a:gd name="T20" fmla="*/ 4 w 12"/>
                  <a:gd name="T21" fmla="*/ 12 h 12"/>
                  <a:gd name="T22" fmla="*/ 4 w 12"/>
                  <a:gd name="T23" fmla="*/ 12 h 12"/>
                  <a:gd name="T24" fmla="*/ 4 w 12"/>
                  <a:gd name="T25" fmla="*/ 11 h 12"/>
                  <a:gd name="T26" fmla="*/ 6 w 12"/>
                  <a:gd name="T27" fmla="*/ 11 h 12"/>
                  <a:gd name="T28" fmla="*/ 6 w 12"/>
                  <a:gd name="T29" fmla="*/ 10 h 12"/>
                  <a:gd name="T30" fmla="*/ 7 w 12"/>
                  <a:gd name="T31" fmla="*/ 9 h 12"/>
                  <a:gd name="T32" fmla="*/ 8 w 12"/>
                  <a:gd name="T33" fmla="*/ 8 h 12"/>
                  <a:gd name="T34" fmla="*/ 10 w 12"/>
                  <a:gd name="T35" fmla="*/ 7 h 12"/>
                  <a:gd name="T36" fmla="*/ 11 w 12"/>
                  <a:gd name="T37" fmla="*/ 5 h 12"/>
                  <a:gd name="T38" fmla="*/ 8 w 12"/>
                  <a:gd name="T39" fmla="*/ 4 h 12"/>
                  <a:gd name="T40" fmla="*/ 12 w 12"/>
                  <a:gd name="T41" fmla="*/ 3 h 12"/>
                  <a:gd name="T42" fmla="*/ 11 w 12"/>
                  <a:gd name="T43" fmla="*/ 0 h 12"/>
                  <a:gd name="T44" fmla="*/ 8 w 12"/>
                  <a:gd name="T45" fmla="*/ 2 h 12"/>
                  <a:gd name="T46" fmla="*/ 12 w 12"/>
                  <a:gd name="T47" fmla="*/ 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2" y="3"/>
                    </a:moveTo>
                    <a:lnTo>
                      <a:pt x="8" y="2"/>
                    </a:lnTo>
                    <a:lnTo>
                      <a:pt x="7" y="4"/>
                    </a:lnTo>
                    <a:lnTo>
                      <a:pt x="4" y="5"/>
                    </a:lnTo>
                    <a:lnTo>
                      <a:pt x="3" y="6"/>
                    </a:lnTo>
                    <a:lnTo>
                      <a:pt x="2" y="7"/>
                    </a:lnTo>
                    <a:lnTo>
                      <a:pt x="2" y="8"/>
                    </a:lnTo>
                    <a:lnTo>
                      <a:pt x="1" y="9"/>
                    </a:lnTo>
                    <a:lnTo>
                      <a:pt x="0" y="9"/>
                    </a:lnTo>
                    <a:lnTo>
                      <a:pt x="4" y="12"/>
                    </a:lnTo>
                    <a:lnTo>
                      <a:pt x="4" y="11"/>
                    </a:lnTo>
                    <a:lnTo>
                      <a:pt x="6" y="11"/>
                    </a:lnTo>
                    <a:lnTo>
                      <a:pt x="6" y="10"/>
                    </a:lnTo>
                    <a:lnTo>
                      <a:pt x="7" y="9"/>
                    </a:lnTo>
                    <a:lnTo>
                      <a:pt x="8" y="8"/>
                    </a:lnTo>
                    <a:lnTo>
                      <a:pt x="10" y="7"/>
                    </a:lnTo>
                    <a:lnTo>
                      <a:pt x="11" y="5"/>
                    </a:lnTo>
                    <a:lnTo>
                      <a:pt x="8" y="4"/>
                    </a:lnTo>
                    <a:lnTo>
                      <a:pt x="12" y="3"/>
                    </a:lnTo>
                    <a:lnTo>
                      <a:pt x="11" y="0"/>
                    </a:lnTo>
                    <a:lnTo>
                      <a:pt x="8" y="2"/>
                    </a:lnTo>
                    <a:lnTo>
                      <a:pt x="12"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99" name="Freeform 42"/>
              <p:cNvSpPr>
                <a:spLocks/>
              </p:cNvSpPr>
              <p:nvPr/>
            </p:nvSpPr>
            <p:spPr bwMode="auto">
              <a:xfrm>
                <a:off x="313" y="2443"/>
                <a:ext cx="19" cy="7"/>
              </a:xfrm>
              <a:custGeom>
                <a:avLst/>
                <a:gdLst>
                  <a:gd name="T0" fmla="*/ 17 w 19"/>
                  <a:gd name="T1" fmla="*/ 2 h 7"/>
                  <a:gd name="T2" fmla="*/ 18 w 19"/>
                  <a:gd name="T3" fmla="*/ 2 h 7"/>
                  <a:gd name="T4" fmla="*/ 17 w 19"/>
                  <a:gd name="T5" fmla="*/ 2 h 7"/>
                  <a:gd name="T6" fmla="*/ 14 w 19"/>
                  <a:gd name="T7" fmla="*/ 2 h 7"/>
                  <a:gd name="T8" fmla="*/ 12 w 19"/>
                  <a:gd name="T9" fmla="*/ 2 h 7"/>
                  <a:gd name="T10" fmla="*/ 10 w 19"/>
                  <a:gd name="T11" fmla="*/ 2 h 7"/>
                  <a:gd name="T12" fmla="*/ 8 w 19"/>
                  <a:gd name="T13" fmla="*/ 2 h 7"/>
                  <a:gd name="T14" fmla="*/ 7 w 19"/>
                  <a:gd name="T15" fmla="*/ 2 h 7"/>
                  <a:gd name="T16" fmla="*/ 5 w 19"/>
                  <a:gd name="T17" fmla="*/ 1 h 7"/>
                  <a:gd name="T18" fmla="*/ 4 w 19"/>
                  <a:gd name="T19" fmla="*/ 0 h 7"/>
                  <a:gd name="T20" fmla="*/ 0 w 19"/>
                  <a:gd name="T21" fmla="*/ 1 h 7"/>
                  <a:gd name="T22" fmla="*/ 1 w 19"/>
                  <a:gd name="T23" fmla="*/ 4 h 7"/>
                  <a:gd name="T24" fmla="*/ 4 w 19"/>
                  <a:gd name="T25" fmla="*/ 6 h 7"/>
                  <a:gd name="T26" fmla="*/ 8 w 19"/>
                  <a:gd name="T27" fmla="*/ 6 h 7"/>
                  <a:gd name="T28" fmla="*/ 10 w 19"/>
                  <a:gd name="T29" fmla="*/ 7 h 7"/>
                  <a:gd name="T30" fmla="*/ 13 w 19"/>
                  <a:gd name="T31" fmla="*/ 6 h 7"/>
                  <a:gd name="T32" fmla="*/ 16 w 19"/>
                  <a:gd name="T33" fmla="*/ 6 h 7"/>
                  <a:gd name="T34" fmla="*/ 18 w 19"/>
                  <a:gd name="T35" fmla="*/ 6 h 7"/>
                  <a:gd name="T36" fmla="*/ 18 w 19"/>
                  <a:gd name="T37" fmla="*/ 6 h 7"/>
                  <a:gd name="T38" fmla="*/ 19 w 19"/>
                  <a:gd name="T39" fmla="*/ 6 h 7"/>
                  <a:gd name="T40" fmla="*/ 17 w 19"/>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7"/>
                  <a:gd name="T65" fmla="*/ 19 w 1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7">
                    <a:moveTo>
                      <a:pt x="17" y="2"/>
                    </a:moveTo>
                    <a:lnTo>
                      <a:pt x="18" y="2"/>
                    </a:lnTo>
                    <a:lnTo>
                      <a:pt x="17" y="2"/>
                    </a:lnTo>
                    <a:lnTo>
                      <a:pt x="14" y="2"/>
                    </a:lnTo>
                    <a:lnTo>
                      <a:pt x="12" y="2"/>
                    </a:lnTo>
                    <a:lnTo>
                      <a:pt x="10" y="2"/>
                    </a:lnTo>
                    <a:lnTo>
                      <a:pt x="8" y="2"/>
                    </a:lnTo>
                    <a:lnTo>
                      <a:pt x="7" y="2"/>
                    </a:lnTo>
                    <a:lnTo>
                      <a:pt x="5" y="1"/>
                    </a:lnTo>
                    <a:lnTo>
                      <a:pt x="4" y="0"/>
                    </a:lnTo>
                    <a:lnTo>
                      <a:pt x="0" y="1"/>
                    </a:lnTo>
                    <a:lnTo>
                      <a:pt x="1" y="4"/>
                    </a:lnTo>
                    <a:lnTo>
                      <a:pt x="4" y="6"/>
                    </a:lnTo>
                    <a:lnTo>
                      <a:pt x="8" y="6"/>
                    </a:lnTo>
                    <a:lnTo>
                      <a:pt x="10" y="7"/>
                    </a:lnTo>
                    <a:lnTo>
                      <a:pt x="13" y="6"/>
                    </a:lnTo>
                    <a:lnTo>
                      <a:pt x="16" y="6"/>
                    </a:lnTo>
                    <a:lnTo>
                      <a:pt x="18" y="6"/>
                    </a:lnTo>
                    <a:lnTo>
                      <a:pt x="19"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0" name="Freeform 43"/>
              <p:cNvSpPr>
                <a:spLocks/>
              </p:cNvSpPr>
              <p:nvPr/>
            </p:nvSpPr>
            <p:spPr bwMode="auto">
              <a:xfrm>
                <a:off x="330" y="2404"/>
                <a:ext cx="27" cy="45"/>
              </a:xfrm>
              <a:custGeom>
                <a:avLst/>
                <a:gdLst>
                  <a:gd name="T0" fmla="*/ 22 w 27"/>
                  <a:gd name="T1" fmla="*/ 0 h 45"/>
                  <a:gd name="T2" fmla="*/ 22 w 27"/>
                  <a:gd name="T3" fmla="*/ 0 h 45"/>
                  <a:gd name="T4" fmla="*/ 21 w 27"/>
                  <a:gd name="T5" fmla="*/ 6 h 45"/>
                  <a:gd name="T6" fmla="*/ 20 w 27"/>
                  <a:gd name="T7" fmla="*/ 12 h 45"/>
                  <a:gd name="T8" fmla="*/ 18 w 27"/>
                  <a:gd name="T9" fmla="*/ 17 h 45"/>
                  <a:gd name="T10" fmla="*/ 16 w 27"/>
                  <a:gd name="T11" fmla="*/ 24 h 45"/>
                  <a:gd name="T12" fmla="*/ 13 w 27"/>
                  <a:gd name="T13" fmla="*/ 29 h 45"/>
                  <a:gd name="T14" fmla="*/ 9 w 27"/>
                  <a:gd name="T15" fmla="*/ 34 h 45"/>
                  <a:gd name="T16" fmla="*/ 4 w 27"/>
                  <a:gd name="T17" fmla="*/ 38 h 45"/>
                  <a:gd name="T18" fmla="*/ 0 w 27"/>
                  <a:gd name="T19" fmla="*/ 41 h 45"/>
                  <a:gd name="T20" fmla="*/ 2 w 27"/>
                  <a:gd name="T21" fmla="*/ 45 h 45"/>
                  <a:gd name="T22" fmla="*/ 8 w 27"/>
                  <a:gd name="T23" fmla="*/ 41 h 45"/>
                  <a:gd name="T24" fmla="*/ 13 w 27"/>
                  <a:gd name="T25" fmla="*/ 36 h 45"/>
                  <a:gd name="T26" fmla="*/ 17 w 27"/>
                  <a:gd name="T27" fmla="*/ 31 h 45"/>
                  <a:gd name="T28" fmla="*/ 20 w 27"/>
                  <a:gd name="T29" fmla="*/ 26 h 45"/>
                  <a:gd name="T30" fmla="*/ 22 w 27"/>
                  <a:gd name="T31" fmla="*/ 19 h 45"/>
                  <a:gd name="T32" fmla="*/ 25 w 27"/>
                  <a:gd name="T33" fmla="*/ 13 h 45"/>
                  <a:gd name="T34" fmla="*/ 26 w 27"/>
                  <a:gd name="T35" fmla="*/ 7 h 45"/>
                  <a:gd name="T36" fmla="*/ 27 w 27"/>
                  <a:gd name="T37" fmla="*/ 1 h 45"/>
                  <a:gd name="T38" fmla="*/ 27 w 27"/>
                  <a:gd name="T39" fmla="*/ 1 h 45"/>
                  <a:gd name="T40" fmla="*/ 22 w 27"/>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22" y="0"/>
                    </a:moveTo>
                    <a:lnTo>
                      <a:pt x="22" y="0"/>
                    </a:lnTo>
                    <a:lnTo>
                      <a:pt x="21" y="6"/>
                    </a:lnTo>
                    <a:lnTo>
                      <a:pt x="20" y="12"/>
                    </a:lnTo>
                    <a:lnTo>
                      <a:pt x="18" y="17"/>
                    </a:lnTo>
                    <a:lnTo>
                      <a:pt x="16" y="24"/>
                    </a:lnTo>
                    <a:lnTo>
                      <a:pt x="13" y="29"/>
                    </a:lnTo>
                    <a:lnTo>
                      <a:pt x="9" y="34"/>
                    </a:lnTo>
                    <a:lnTo>
                      <a:pt x="4" y="38"/>
                    </a:lnTo>
                    <a:lnTo>
                      <a:pt x="0" y="41"/>
                    </a:lnTo>
                    <a:lnTo>
                      <a:pt x="2" y="45"/>
                    </a:lnTo>
                    <a:lnTo>
                      <a:pt x="8" y="41"/>
                    </a:lnTo>
                    <a:lnTo>
                      <a:pt x="13" y="36"/>
                    </a:lnTo>
                    <a:lnTo>
                      <a:pt x="17" y="31"/>
                    </a:lnTo>
                    <a:lnTo>
                      <a:pt x="20" y="26"/>
                    </a:lnTo>
                    <a:lnTo>
                      <a:pt x="22" y="19"/>
                    </a:lnTo>
                    <a:lnTo>
                      <a:pt x="25" y="13"/>
                    </a:lnTo>
                    <a:lnTo>
                      <a:pt x="26" y="7"/>
                    </a:lnTo>
                    <a:lnTo>
                      <a:pt x="27" y="1"/>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1" name="Freeform 44"/>
              <p:cNvSpPr>
                <a:spLocks/>
              </p:cNvSpPr>
              <p:nvPr/>
            </p:nvSpPr>
            <p:spPr bwMode="auto">
              <a:xfrm>
                <a:off x="352" y="2279"/>
                <a:ext cx="38" cy="126"/>
              </a:xfrm>
              <a:custGeom>
                <a:avLst/>
                <a:gdLst>
                  <a:gd name="T0" fmla="*/ 33 w 38"/>
                  <a:gd name="T1" fmla="*/ 0 h 126"/>
                  <a:gd name="T2" fmla="*/ 33 w 38"/>
                  <a:gd name="T3" fmla="*/ 0 h 126"/>
                  <a:gd name="T4" fmla="*/ 30 w 38"/>
                  <a:gd name="T5" fmla="*/ 17 h 126"/>
                  <a:gd name="T6" fmla="*/ 25 w 38"/>
                  <a:gd name="T7" fmla="*/ 33 h 126"/>
                  <a:gd name="T8" fmla="*/ 21 w 38"/>
                  <a:gd name="T9" fmla="*/ 48 h 126"/>
                  <a:gd name="T10" fmla="*/ 16 w 38"/>
                  <a:gd name="T11" fmla="*/ 61 h 126"/>
                  <a:gd name="T12" fmla="*/ 12 w 38"/>
                  <a:gd name="T13" fmla="*/ 74 h 126"/>
                  <a:gd name="T14" fmla="*/ 7 w 38"/>
                  <a:gd name="T15" fmla="*/ 89 h 126"/>
                  <a:gd name="T16" fmla="*/ 4 w 38"/>
                  <a:gd name="T17" fmla="*/ 106 h 126"/>
                  <a:gd name="T18" fmla="*/ 0 w 38"/>
                  <a:gd name="T19" fmla="*/ 125 h 126"/>
                  <a:gd name="T20" fmla="*/ 5 w 38"/>
                  <a:gd name="T21" fmla="*/ 126 h 126"/>
                  <a:gd name="T22" fmla="*/ 8 w 38"/>
                  <a:gd name="T23" fmla="*/ 107 h 126"/>
                  <a:gd name="T24" fmla="*/ 12 w 38"/>
                  <a:gd name="T25" fmla="*/ 90 h 126"/>
                  <a:gd name="T26" fmla="*/ 16 w 38"/>
                  <a:gd name="T27" fmla="*/ 75 h 126"/>
                  <a:gd name="T28" fmla="*/ 21 w 38"/>
                  <a:gd name="T29" fmla="*/ 62 h 126"/>
                  <a:gd name="T30" fmla="*/ 25 w 38"/>
                  <a:gd name="T31" fmla="*/ 49 h 126"/>
                  <a:gd name="T32" fmla="*/ 30 w 38"/>
                  <a:gd name="T33" fmla="*/ 34 h 126"/>
                  <a:gd name="T34" fmla="*/ 34 w 38"/>
                  <a:gd name="T35" fmla="*/ 18 h 126"/>
                  <a:gd name="T36" fmla="*/ 38 w 38"/>
                  <a:gd name="T37" fmla="*/ 0 h 126"/>
                  <a:gd name="T38" fmla="*/ 38 w 38"/>
                  <a:gd name="T39" fmla="*/ 0 h 126"/>
                  <a:gd name="T40" fmla="*/ 33 w 38"/>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26"/>
                  <a:gd name="T65" fmla="*/ 38 w 38"/>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26">
                    <a:moveTo>
                      <a:pt x="33" y="0"/>
                    </a:moveTo>
                    <a:lnTo>
                      <a:pt x="33" y="0"/>
                    </a:lnTo>
                    <a:lnTo>
                      <a:pt x="30" y="17"/>
                    </a:lnTo>
                    <a:lnTo>
                      <a:pt x="25" y="33"/>
                    </a:lnTo>
                    <a:lnTo>
                      <a:pt x="21" y="48"/>
                    </a:lnTo>
                    <a:lnTo>
                      <a:pt x="16" y="61"/>
                    </a:lnTo>
                    <a:lnTo>
                      <a:pt x="12" y="74"/>
                    </a:lnTo>
                    <a:lnTo>
                      <a:pt x="7" y="89"/>
                    </a:lnTo>
                    <a:lnTo>
                      <a:pt x="4" y="106"/>
                    </a:lnTo>
                    <a:lnTo>
                      <a:pt x="0" y="125"/>
                    </a:lnTo>
                    <a:lnTo>
                      <a:pt x="5" y="126"/>
                    </a:lnTo>
                    <a:lnTo>
                      <a:pt x="8" y="107"/>
                    </a:lnTo>
                    <a:lnTo>
                      <a:pt x="12" y="90"/>
                    </a:lnTo>
                    <a:lnTo>
                      <a:pt x="16" y="75"/>
                    </a:lnTo>
                    <a:lnTo>
                      <a:pt x="21" y="62"/>
                    </a:lnTo>
                    <a:lnTo>
                      <a:pt x="25" y="49"/>
                    </a:lnTo>
                    <a:lnTo>
                      <a:pt x="30" y="34"/>
                    </a:lnTo>
                    <a:lnTo>
                      <a:pt x="34" y="18"/>
                    </a:lnTo>
                    <a:lnTo>
                      <a:pt x="38" y="0"/>
                    </a:lnTo>
                    <a:lnTo>
                      <a:pt x="3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2" name="Freeform 45"/>
              <p:cNvSpPr>
                <a:spLocks/>
              </p:cNvSpPr>
              <p:nvPr/>
            </p:nvSpPr>
            <p:spPr bwMode="auto">
              <a:xfrm>
                <a:off x="383" y="2227"/>
                <a:ext cx="8" cy="52"/>
              </a:xfrm>
              <a:custGeom>
                <a:avLst/>
                <a:gdLst>
                  <a:gd name="T0" fmla="*/ 2 w 8"/>
                  <a:gd name="T1" fmla="*/ 0 h 52"/>
                  <a:gd name="T2" fmla="*/ 3 w 8"/>
                  <a:gd name="T3" fmla="*/ 0 h 52"/>
                  <a:gd name="T4" fmla="*/ 1 w 8"/>
                  <a:gd name="T5" fmla="*/ 3 h 52"/>
                  <a:gd name="T6" fmla="*/ 0 w 8"/>
                  <a:gd name="T7" fmla="*/ 7 h 52"/>
                  <a:gd name="T8" fmla="*/ 1 w 8"/>
                  <a:gd name="T9" fmla="*/ 12 h 52"/>
                  <a:gd name="T10" fmla="*/ 1 w 8"/>
                  <a:gd name="T11" fmla="*/ 19 h 52"/>
                  <a:gd name="T12" fmla="*/ 2 w 8"/>
                  <a:gd name="T13" fmla="*/ 26 h 52"/>
                  <a:gd name="T14" fmla="*/ 2 w 8"/>
                  <a:gd name="T15" fmla="*/ 34 h 52"/>
                  <a:gd name="T16" fmla="*/ 2 w 8"/>
                  <a:gd name="T17" fmla="*/ 43 h 52"/>
                  <a:gd name="T18" fmla="*/ 2 w 8"/>
                  <a:gd name="T19" fmla="*/ 52 h 52"/>
                  <a:gd name="T20" fmla="*/ 7 w 8"/>
                  <a:gd name="T21" fmla="*/ 52 h 52"/>
                  <a:gd name="T22" fmla="*/ 8 w 8"/>
                  <a:gd name="T23" fmla="*/ 43 h 52"/>
                  <a:gd name="T24" fmla="*/ 8 w 8"/>
                  <a:gd name="T25" fmla="*/ 34 h 52"/>
                  <a:gd name="T26" fmla="*/ 7 w 8"/>
                  <a:gd name="T27" fmla="*/ 25 h 52"/>
                  <a:gd name="T28" fmla="*/ 5 w 8"/>
                  <a:gd name="T29" fmla="*/ 18 h 52"/>
                  <a:gd name="T30" fmla="*/ 5 w 8"/>
                  <a:gd name="T31" fmla="*/ 12 h 52"/>
                  <a:gd name="T32" fmla="*/ 5 w 8"/>
                  <a:gd name="T33" fmla="*/ 7 h 52"/>
                  <a:gd name="T34" fmla="*/ 5 w 8"/>
                  <a:gd name="T35" fmla="*/ 4 h 52"/>
                  <a:gd name="T36" fmla="*/ 5 w 8"/>
                  <a:gd name="T37" fmla="*/ 3 h 52"/>
                  <a:gd name="T38" fmla="*/ 7 w 8"/>
                  <a:gd name="T39" fmla="*/ 3 h 52"/>
                  <a:gd name="T40" fmla="*/ 2 w 8"/>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52"/>
                  <a:gd name="T65" fmla="*/ 8 w 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52">
                    <a:moveTo>
                      <a:pt x="2" y="0"/>
                    </a:moveTo>
                    <a:lnTo>
                      <a:pt x="3" y="0"/>
                    </a:lnTo>
                    <a:lnTo>
                      <a:pt x="1" y="3"/>
                    </a:lnTo>
                    <a:lnTo>
                      <a:pt x="0" y="7"/>
                    </a:lnTo>
                    <a:lnTo>
                      <a:pt x="1" y="12"/>
                    </a:lnTo>
                    <a:lnTo>
                      <a:pt x="1" y="19"/>
                    </a:lnTo>
                    <a:lnTo>
                      <a:pt x="2" y="26"/>
                    </a:lnTo>
                    <a:lnTo>
                      <a:pt x="2" y="34"/>
                    </a:lnTo>
                    <a:lnTo>
                      <a:pt x="2" y="43"/>
                    </a:lnTo>
                    <a:lnTo>
                      <a:pt x="2" y="52"/>
                    </a:lnTo>
                    <a:lnTo>
                      <a:pt x="7" y="52"/>
                    </a:lnTo>
                    <a:lnTo>
                      <a:pt x="8" y="43"/>
                    </a:lnTo>
                    <a:lnTo>
                      <a:pt x="8" y="34"/>
                    </a:lnTo>
                    <a:lnTo>
                      <a:pt x="7" y="25"/>
                    </a:lnTo>
                    <a:lnTo>
                      <a:pt x="5" y="18"/>
                    </a:lnTo>
                    <a:lnTo>
                      <a:pt x="5" y="12"/>
                    </a:lnTo>
                    <a:lnTo>
                      <a:pt x="5" y="7"/>
                    </a:lnTo>
                    <a:lnTo>
                      <a:pt x="5" y="4"/>
                    </a:lnTo>
                    <a:lnTo>
                      <a:pt x="5" y="3"/>
                    </a:lnTo>
                    <a:lnTo>
                      <a:pt x="7" y="3"/>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3" name="Freeform 46"/>
              <p:cNvSpPr>
                <a:spLocks/>
              </p:cNvSpPr>
              <p:nvPr/>
            </p:nvSpPr>
            <p:spPr bwMode="auto">
              <a:xfrm>
                <a:off x="385" y="2177"/>
                <a:ext cx="28" cy="53"/>
              </a:xfrm>
              <a:custGeom>
                <a:avLst/>
                <a:gdLst>
                  <a:gd name="T0" fmla="*/ 24 w 28"/>
                  <a:gd name="T1" fmla="*/ 0 h 53"/>
                  <a:gd name="T2" fmla="*/ 24 w 28"/>
                  <a:gd name="T3" fmla="*/ 0 h 53"/>
                  <a:gd name="T4" fmla="*/ 23 w 28"/>
                  <a:gd name="T5" fmla="*/ 4 h 53"/>
                  <a:gd name="T6" fmla="*/ 20 w 28"/>
                  <a:gd name="T7" fmla="*/ 9 h 53"/>
                  <a:gd name="T8" fmla="*/ 17 w 28"/>
                  <a:gd name="T9" fmla="*/ 17 h 53"/>
                  <a:gd name="T10" fmla="*/ 14 w 28"/>
                  <a:gd name="T11" fmla="*/ 25 h 53"/>
                  <a:gd name="T12" fmla="*/ 9 w 28"/>
                  <a:gd name="T13" fmla="*/ 34 h 53"/>
                  <a:gd name="T14" fmla="*/ 6 w 28"/>
                  <a:gd name="T15" fmla="*/ 41 h 53"/>
                  <a:gd name="T16" fmla="*/ 2 w 28"/>
                  <a:gd name="T17" fmla="*/ 47 h 53"/>
                  <a:gd name="T18" fmla="*/ 0 w 28"/>
                  <a:gd name="T19" fmla="*/ 50 h 53"/>
                  <a:gd name="T20" fmla="*/ 5 w 28"/>
                  <a:gd name="T21" fmla="*/ 53 h 53"/>
                  <a:gd name="T22" fmla="*/ 7 w 28"/>
                  <a:gd name="T23" fmla="*/ 49 h 53"/>
                  <a:gd name="T24" fmla="*/ 10 w 28"/>
                  <a:gd name="T25" fmla="*/ 43 h 53"/>
                  <a:gd name="T26" fmla="*/ 14 w 28"/>
                  <a:gd name="T27" fmla="*/ 36 h 53"/>
                  <a:gd name="T28" fmla="*/ 18 w 28"/>
                  <a:gd name="T29" fmla="*/ 26 h 53"/>
                  <a:gd name="T30" fmla="*/ 21 w 28"/>
                  <a:gd name="T31" fmla="*/ 18 h 53"/>
                  <a:gd name="T32" fmla="*/ 25 w 28"/>
                  <a:gd name="T33" fmla="*/ 11 h 53"/>
                  <a:gd name="T34" fmla="*/ 27 w 28"/>
                  <a:gd name="T35" fmla="*/ 5 h 53"/>
                  <a:gd name="T36" fmla="*/ 28 w 28"/>
                  <a:gd name="T37" fmla="*/ 1 h 53"/>
                  <a:gd name="T38" fmla="*/ 28 w 28"/>
                  <a:gd name="T39" fmla="*/ 1 h 53"/>
                  <a:gd name="T40" fmla="*/ 24 w 28"/>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53"/>
                  <a:gd name="T65" fmla="*/ 28 w 28"/>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53">
                    <a:moveTo>
                      <a:pt x="24" y="0"/>
                    </a:moveTo>
                    <a:lnTo>
                      <a:pt x="24" y="0"/>
                    </a:lnTo>
                    <a:lnTo>
                      <a:pt x="23" y="4"/>
                    </a:lnTo>
                    <a:lnTo>
                      <a:pt x="20" y="9"/>
                    </a:lnTo>
                    <a:lnTo>
                      <a:pt x="17" y="17"/>
                    </a:lnTo>
                    <a:lnTo>
                      <a:pt x="14" y="25"/>
                    </a:lnTo>
                    <a:lnTo>
                      <a:pt x="9" y="34"/>
                    </a:lnTo>
                    <a:lnTo>
                      <a:pt x="6" y="41"/>
                    </a:lnTo>
                    <a:lnTo>
                      <a:pt x="2" y="47"/>
                    </a:lnTo>
                    <a:lnTo>
                      <a:pt x="0" y="50"/>
                    </a:lnTo>
                    <a:lnTo>
                      <a:pt x="5" y="53"/>
                    </a:lnTo>
                    <a:lnTo>
                      <a:pt x="7" y="49"/>
                    </a:lnTo>
                    <a:lnTo>
                      <a:pt x="10" y="43"/>
                    </a:lnTo>
                    <a:lnTo>
                      <a:pt x="14" y="36"/>
                    </a:lnTo>
                    <a:lnTo>
                      <a:pt x="18" y="26"/>
                    </a:lnTo>
                    <a:lnTo>
                      <a:pt x="21" y="18"/>
                    </a:lnTo>
                    <a:lnTo>
                      <a:pt x="25" y="11"/>
                    </a:lnTo>
                    <a:lnTo>
                      <a:pt x="27" y="5"/>
                    </a:lnTo>
                    <a:lnTo>
                      <a:pt x="28" y="1"/>
                    </a:lnTo>
                    <a:lnTo>
                      <a:pt x="2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4" name="Freeform 47"/>
              <p:cNvSpPr>
                <a:spLocks/>
              </p:cNvSpPr>
              <p:nvPr/>
            </p:nvSpPr>
            <p:spPr bwMode="auto">
              <a:xfrm>
                <a:off x="409" y="1913"/>
                <a:ext cx="84" cy="265"/>
              </a:xfrm>
              <a:custGeom>
                <a:avLst/>
                <a:gdLst>
                  <a:gd name="T0" fmla="*/ 80 w 84"/>
                  <a:gd name="T1" fmla="*/ 0 h 265"/>
                  <a:gd name="T2" fmla="*/ 80 w 84"/>
                  <a:gd name="T3" fmla="*/ 0 h 265"/>
                  <a:gd name="T4" fmla="*/ 71 w 84"/>
                  <a:gd name="T5" fmla="*/ 28 h 265"/>
                  <a:gd name="T6" fmla="*/ 61 w 84"/>
                  <a:gd name="T7" fmla="*/ 60 h 265"/>
                  <a:gd name="T8" fmla="*/ 49 w 84"/>
                  <a:gd name="T9" fmla="*/ 95 h 265"/>
                  <a:gd name="T10" fmla="*/ 38 w 84"/>
                  <a:gd name="T11" fmla="*/ 131 h 265"/>
                  <a:gd name="T12" fmla="*/ 27 w 84"/>
                  <a:gd name="T13" fmla="*/ 166 h 265"/>
                  <a:gd name="T14" fmla="*/ 17 w 84"/>
                  <a:gd name="T15" fmla="*/ 202 h 265"/>
                  <a:gd name="T16" fmla="*/ 8 w 84"/>
                  <a:gd name="T17" fmla="*/ 234 h 265"/>
                  <a:gd name="T18" fmla="*/ 0 w 84"/>
                  <a:gd name="T19" fmla="*/ 264 h 265"/>
                  <a:gd name="T20" fmla="*/ 4 w 84"/>
                  <a:gd name="T21" fmla="*/ 265 h 265"/>
                  <a:gd name="T22" fmla="*/ 12 w 84"/>
                  <a:gd name="T23" fmla="*/ 235 h 265"/>
                  <a:gd name="T24" fmla="*/ 21 w 84"/>
                  <a:gd name="T25" fmla="*/ 203 h 265"/>
                  <a:gd name="T26" fmla="*/ 31 w 84"/>
                  <a:gd name="T27" fmla="*/ 167 h 265"/>
                  <a:gd name="T28" fmla="*/ 43 w 84"/>
                  <a:gd name="T29" fmla="*/ 132 h 265"/>
                  <a:gd name="T30" fmla="*/ 54 w 84"/>
                  <a:gd name="T31" fmla="*/ 96 h 265"/>
                  <a:gd name="T32" fmla="*/ 65 w 84"/>
                  <a:gd name="T33" fmla="*/ 61 h 265"/>
                  <a:gd name="T34" fmla="*/ 75 w 84"/>
                  <a:gd name="T35" fmla="*/ 30 h 265"/>
                  <a:gd name="T36" fmla="*/ 84 w 84"/>
                  <a:gd name="T37" fmla="*/ 1 h 265"/>
                  <a:gd name="T38" fmla="*/ 84 w 84"/>
                  <a:gd name="T39" fmla="*/ 1 h 265"/>
                  <a:gd name="T40" fmla="*/ 80 w 84"/>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65"/>
                  <a:gd name="T65" fmla="*/ 84 w 84"/>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65">
                    <a:moveTo>
                      <a:pt x="80" y="0"/>
                    </a:moveTo>
                    <a:lnTo>
                      <a:pt x="80" y="0"/>
                    </a:lnTo>
                    <a:lnTo>
                      <a:pt x="71" y="28"/>
                    </a:lnTo>
                    <a:lnTo>
                      <a:pt x="61" y="60"/>
                    </a:lnTo>
                    <a:lnTo>
                      <a:pt x="49" y="95"/>
                    </a:lnTo>
                    <a:lnTo>
                      <a:pt x="38" y="131"/>
                    </a:lnTo>
                    <a:lnTo>
                      <a:pt x="27" y="166"/>
                    </a:lnTo>
                    <a:lnTo>
                      <a:pt x="17" y="202"/>
                    </a:lnTo>
                    <a:lnTo>
                      <a:pt x="8" y="234"/>
                    </a:lnTo>
                    <a:lnTo>
                      <a:pt x="0" y="264"/>
                    </a:lnTo>
                    <a:lnTo>
                      <a:pt x="4" y="265"/>
                    </a:lnTo>
                    <a:lnTo>
                      <a:pt x="12" y="235"/>
                    </a:lnTo>
                    <a:lnTo>
                      <a:pt x="21" y="203"/>
                    </a:lnTo>
                    <a:lnTo>
                      <a:pt x="31" y="167"/>
                    </a:lnTo>
                    <a:lnTo>
                      <a:pt x="43" y="132"/>
                    </a:lnTo>
                    <a:lnTo>
                      <a:pt x="54" y="96"/>
                    </a:lnTo>
                    <a:lnTo>
                      <a:pt x="65" y="61"/>
                    </a:lnTo>
                    <a:lnTo>
                      <a:pt x="75" y="30"/>
                    </a:lnTo>
                    <a:lnTo>
                      <a:pt x="84" y="1"/>
                    </a:lnTo>
                    <a:lnTo>
                      <a:pt x="8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5" name="Freeform 48"/>
              <p:cNvSpPr>
                <a:spLocks/>
              </p:cNvSpPr>
              <p:nvPr/>
            </p:nvSpPr>
            <p:spPr bwMode="auto">
              <a:xfrm>
                <a:off x="489" y="1862"/>
                <a:ext cx="9" cy="52"/>
              </a:xfrm>
              <a:custGeom>
                <a:avLst/>
                <a:gdLst>
                  <a:gd name="T0" fmla="*/ 4 w 9"/>
                  <a:gd name="T1" fmla="*/ 0 h 52"/>
                  <a:gd name="T2" fmla="*/ 4 w 9"/>
                  <a:gd name="T3" fmla="*/ 0 h 52"/>
                  <a:gd name="T4" fmla="*/ 4 w 9"/>
                  <a:gd name="T5" fmla="*/ 3 h 52"/>
                  <a:gd name="T6" fmla="*/ 4 w 9"/>
                  <a:gd name="T7" fmla="*/ 9 h 52"/>
                  <a:gd name="T8" fmla="*/ 4 w 9"/>
                  <a:gd name="T9" fmla="*/ 17 h 52"/>
                  <a:gd name="T10" fmla="*/ 3 w 9"/>
                  <a:gd name="T11" fmla="*/ 25 h 52"/>
                  <a:gd name="T12" fmla="*/ 2 w 9"/>
                  <a:gd name="T13" fmla="*/ 32 h 52"/>
                  <a:gd name="T14" fmla="*/ 2 w 9"/>
                  <a:gd name="T15" fmla="*/ 40 h 52"/>
                  <a:gd name="T16" fmla="*/ 1 w 9"/>
                  <a:gd name="T17" fmla="*/ 46 h 52"/>
                  <a:gd name="T18" fmla="*/ 0 w 9"/>
                  <a:gd name="T19" fmla="*/ 51 h 52"/>
                  <a:gd name="T20" fmla="*/ 4 w 9"/>
                  <a:gd name="T21" fmla="*/ 52 h 52"/>
                  <a:gd name="T22" fmla="*/ 6 w 9"/>
                  <a:gd name="T23" fmla="*/ 47 h 52"/>
                  <a:gd name="T24" fmla="*/ 7 w 9"/>
                  <a:gd name="T25" fmla="*/ 40 h 52"/>
                  <a:gd name="T26" fmla="*/ 8 w 9"/>
                  <a:gd name="T27" fmla="*/ 33 h 52"/>
                  <a:gd name="T28" fmla="*/ 8 w 9"/>
                  <a:gd name="T29" fmla="*/ 25 h 52"/>
                  <a:gd name="T30" fmla="*/ 9 w 9"/>
                  <a:gd name="T31" fmla="*/ 17 h 52"/>
                  <a:gd name="T32" fmla="*/ 9 w 9"/>
                  <a:gd name="T33" fmla="*/ 9 h 52"/>
                  <a:gd name="T34" fmla="*/ 9 w 9"/>
                  <a:gd name="T35" fmla="*/ 3 h 52"/>
                  <a:gd name="T36" fmla="*/ 9 w 9"/>
                  <a:gd name="T37" fmla="*/ 0 h 52"/>
                  <a:gd name="T38" fmla="*/ 9 w 9"/>
                  <a:gd name="T39" fmla="*/ 0 h 52"/>
                  <a:gd name="T40" fmla="*/ 4 w 9"/>
                  <a:gd name="T41" fmla="*/ 0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2"/>
                  <a:gd name="T65" fmla="*/ 9 w 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2">
                    <a:moveTo>
                      <a:pt x="4" y="0"/>
                    </a:moveTo>
                    <a:lnTo>
                      <a:pt x="4" y="0"/>
                    </a:lnTo>
                    <a:lnTo>
                      <a:pt x="4" y="3"/>
                    </a:lnTo>
                    <a:lnTo>
                      <a:pt x="4" y="9"/>
                    </a:lnTo>
                    <a:lnTo>
                      <a:pt x="4" y="17"/>
                    </a:lnTo>
                    <a:lnTo>
                      <a:pt x="3" y="25"/>
                    </a:lnTo>
                    <a:lnTo>
                      <a:pt x="2" y="32"/>
                    </a:lnTo>
                    <a:lnTo>
                      <a:pt x="2" y="40"/>
                    </a:lnTo>
                    <a:lnTo>
                      <a:pt x="1" y="46"/>
                    </a:lnTo>
                    <a:lnTo>
                      <a:pt x="0" y="51"/>
                    </a:lnTo>
                    <a:lnTo>
                      <a:pt x="4" y="52"/>
                    </a:lnTo>
                    <a:lnTo>
                      <a:pt x="6" y="47"/>
                    </a:lnTo>
                    <a:lnTo>
                      <a:pt x="7" y="40"/>
                    </a:lnTo>
                    <a:lnTo>
                      <a:pt x="8" y="33"/>
                    </a:lnTo>
                    <a:lnTo>
                      <a:pt x="8" y="25"/>
                    </a:lnTo>
                    <a:lnTo>
                      <a:pt x="9" y="17"/>
                    </a:lnTo>
                    <a:lnTo>
                      <a:pt x="9" y="9"/>
                    </a:lnTo>
                    <a:lnTo>
                      <a:pt x="9" y="3"/>
                    </a:lnTo>
                    <a:lnTo>
                      <a:pt x="9"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6" name="Freeform 49"/>
              <p:cNvSpPr>
                <a:spLocks/>
              </p:cNvSpPr>
              <p:nvPr/>
            </p:nvSpPr>
            <p:spPr bwMode="auto">
              <a:xfrm>
                <a:off x="493" y="1754"/>
                <a:ext cx="17" cy="108"/>
              </a:xfrm>
              <a:custGeom>
                <a:avLst/>
                <a:gdLst>
                  <a:gd name="T0" fmla="*/ 13 w 17"/>
                  <a:gd name="T1" fmla="*/ 0 h 108"/>
                  <a:gd name="T2" fmla="*/ 13 w 17"/>
                  <a:gd name="T3" fmla="*/ 0 h 108"/>
                  <a:gd name="T4" fmla="*/ 9 w 17"/>
                  <a:gd name="T5" fmla="*/ 10 h 108"/>
                  <a:gd name="T6" fmla="*/ 7 w 17"/>
                  <a:gd name="T7" fmla="*/ 23 h 108"/>
                  <a:gd name="T8" fmla="*/ 5 w 17"/>
                  <a:gd name="T9" fmla="*/ 37 h 108"/>
                  <a:gd name="T10" fmla="*/ 4 w 17"/>
                  <a:gd name="T11" fmla="*/ 53 h 108"/>
                  <a:gd name="T12" fmla="*/ 3 w 17"/>
                  <a:gd name="T13" fmla="*/ 69 h 108"/>
                  <a:gd name="T14" fmla="*/ 2 w 17"/>
                  <a:gd name="T15" fmla="*/ 84 h 108"/>
                  <a:gd name="T16" fmla="*/ 0 w 17"/>
                  <a:gd name="T17" fmla="*/ 97 h 108"/>
                  <a:gd name="T18" fmla="*/ 0 w 17"/>
                  <a:gd name="T19" fmla="*/ 108 h 108"/>
                  <a:gd name="T20" fmla="*/ 5 w 17"/>
                  <a:gd name="T21" fmla="*/ 108 h 108"/>
                  <a:gd name="T22" fmla="*/ 6 w 17"/>
                  <a:gd name="T23" fmla="*/ 97 h 108"/>
                  <a:gd name="T24" fmla="*/ 6 w 17"/>
                  <a:gd name="T25" fmla="*/ 84 h 108"/>
                  <a:gd name="T26" fmla="*/ 7 w 17"/>
                  <a:gd name="T27" fmla="*/ 69 h 108"/>
                  <a:gd name="T28" fmla="*/ 8 w 17"/>
                  <a:gd name="T29" fmla="*/ 53 h 108"/>
                  <a:gd name="T30" fmla="*/ 9 w 17"/>
                  <a:gd name="T31" fmla="*/ 38 h 108"/>
                  <a:gd name="T32" fmla="*/ 12 w 17"/>
                  <a:gd name="T33" fmla="*/ 24 h 108"/>
                  <a:gd name="T34" fmla="*/ 14 w 17"/>
                  <a:gd name="T35" fmla="*/ 11 h 108"/>
                  <a:gd name="T36" fmla="*/ 17 w 17"/>
                  <a:gd name="T37" fmla="*/ 1 h 108"/>
                  <a:gd name="T38" fmla="*/ 17 w 17"/>
                  <a:gd name="T39" fmla="*/ 1 h 108"/>
                  <a:gd name="T40" fmla="*/ 13 w 17"/>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08"/>
                  <a:gd name="T65" fmla="*/ 17 w 1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08">
                    <a:moveTo>
                      <a:pt x="13" y="0"/>
                    </a:moveTo>
                    <a:lnTo>
                      <a:pt x="13" y="0"/>
                    </a:lnTo>
                    <a:lnTo>
                      <a:pt x="9" y="10"/>
                    </a:lnTo>
                    <a:lnTo>
                      <a:pt x="7" y="23"/>
                    </a:lnTo>
                    <a:lnTo>
                      <a:pt x="5" y="37"/>
                    </a:lnTo>
                    <a:lnTo>
                      <a:pt x="4" y="53"/>
                    </a:lnTo>
                    <a:lnTo>
                      <a:pt x="3" y="69"/>
                    </a:lnTo>
                    <a:lnTo>
                      <a:pt x="2" y="84"/>
                    </a:lnTo>
                    <a:lnTo>
                      <a:pt x="0" y="97"/>
                    </a:lnTo>
                    <a:lnTo>
                      <a:pt x="0" y="108"/>
                    </a:lnTo>
                    <a:lnTo>
                      <a:pt x="5" y="108"/>
                    </a:lnTo>
                    <a:lnTo>
                      <a:pt x="6" y="97"/>
                    </a:lnTo>
                    <a:lnTo>
                      <a:pt x="6" y="84"/>
                    </a:lnTo>
                    <a:lnTo>
                      <a:pt x="7" y="69"/>
                    </a:lnTo>
                    <a:lnTo>
                      <a:pt x="8" y="53"/>
                    </a:lnTo>
                    <a:lnTo>
                      <a:pt x="9" y="38"/>
                    </a:lnTo>
                    <a:lnTo>
                      <a:pt x="12" y="24"/>
                    </a:lnTo>
                    <a:lnTo>
                      <a:pt x="14" y="11"/>
                    </a:lnTo>
                    <a:lnTo>
                      <a:pt x="17" y="1"/>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7" name="Freeform 50"/>
              <p:cNvSpPr>
                <a:spLocks/>
              </p:cNvSpPr>
              <p:nvPr/>
            </p:nvSpPr>
            <p:spPr bwMode="auto">
              <a:xfrm>
                <a:off x="506" y="1570"/>
                <a:ext cx="20" cy="185"/>
              </a:xfrm>
              <a:custGeom>
                <a:avLst/>
                <a:gdLst>
                  <a:gd name="T0" fmla="*/ 16 w 20"/>
                  <a:gd name="T1" fmla="*/ 0 h 185"/>
                  <a:gd name="T2" fmla="*/ 10 w 20"/>
                  <a:gd name="T3" fmla="*/ 0 h 185"/>
                  <a:gd name="T4" fmla="*/ 12 w 20"/>
                  <a:gd name="T5" fmla="*/ 23 h 185"/>
                  <a:gd name="T6" fmla="*/ 13 w 20"/>
                  <a:gd name="T7" fmla="*/ 47 h 185"/>
                  <a:gd name="T8" fmla="*/ 16 w 20"/>
                  <a:gd name="T9" fmla="*/ 70 h 185"/>
                  <a:gd name="T10" fmla="*/ 16 w 20"/>
                  <a:gd name="T11" fmla="*/ 94 h 185"/>
                  <a:gd name="T12" fmla="*/ 16 w 20"/>
                  <a:gd name="T13" fmla="*/ 116 h 185"/>
                  <a:gd name="T14" fmla="*/ 12 w 20"/>
                  <a:gd name="T15" fmla="*/ 139 h 185"/>
                  <a:gd name="T16" fmla="*/ 10 w 20"/>
                  <a:gd name="T17" fmla="*/ 150 h 185"/>
                  <a:gd name="T18" fmla="*/ 8 w 20"/>
                  <a:gd name="T19" fmla="*/ 162 h 185"/>
                  <a:gd name="T20" fmla="*/ 4 w 20"/>
                  <a:gd name="T21" fmla="*/ 173 h 185"/>
                  <a:gd name="T22" fmla="*/ 0 w 20"/>
                  <a:gd name="T23" fmla="*/ 184 h 185"/>
                  <a:gd name="T24" fmla="*/ 4 w 20"/>
                  <a:gd name="T25" fmla="*/ 185 h 185"/>
                  <a:gd name="T26" fmla="*/ 9 w 20"/>
                  <a:gd name="T27" fmla="*/ 174 h 185"/>
                  <a:gd name="T28" fmla="*/ 12 w 20"/>
                  <a:gd name="T29" fmla="*/ 163 h 185"/>
                  <a:gd name="T30" fmla="*/ 16 w 20"/>
                  <a:gd name="T31" fmla="*/ 151 h 185"/>
                  <a:gd name="T32" fmla="*/ 17 w 20"/>
                  <a:gd name="T33" fmla="*/ 140 h 185"/>
                  <a:gd name="T34" fmla="*/ 20 w 20"/>
                  <a:gd name="T35" fmla="*/ 116 h 185"/>
                  <a:gd name="T36" fmla="*/ 20 w 20"/>
                  <a:gd name="T37" fmla="*/ 94 h 185"/>
                  <a:gd name="T38" fmla="*/ 20 w 20"/>
                  <a:gd name="T39" fmla="*/ 70 h 185"/>
                  <a:gd name="T40" fmla="*/ 18 w 20"/>
                  <a:gd name="T41" fmla="*/ 47 h 185"/>
                  <a:gd name="T42" fmla="*/ 17 w 20"/>
                  <a:gd name="T43" fmla="*/ 23 h 185"/>
                  <a:gd name="T44" fmla="*/ 16 w 20"/>
                  <a:gd name="T45" fmla="*/ 0 h 185"/>
                  <a:gd name="T46" fmla="*/ 10 w 20"/>
                  <a:gd name="T47" fmla="*/ 0 h 185"/>
                  <a:gd name="T48" fmla="*/ 16 w 20"/>
                  <a:gd name="T49" fmla="*/ 0 h 1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85"/>
                  <a:gd name="T77" fmla="*/ 20 w 20"/>
                  <a:gd name="T78" fmla="*/ 185 h 1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85">
                    <a:moveTo>
                      <a:pt x="16" y="0"/>
                    </a:moveTo>
                    <a:lnTo>
                      <a:pt x="10" y="0"/>
                    </a:lnTo>
                    <a:lnTo>
                      <a:pt x="12" y="23"/>
                    </a:lnTo>
                    <a:lnTo>
                      <a:pt x="13" y="47"/>
                    </a:lnTo>
                    <a:lnTo>
                      <a:pt x="16" y="70"/>
                    </a:lnTo>
                    <a:lnTo>
                      <a:pt x="16" y="94"/>
                    </a:lnTo>
                    <a:lnTo>
                      <a:pt x="16" y="116"/>
                    </a:lnTo>
                    <a:lnTo>
                      <a:pt x="12" y="139"/>
                    </a:lnTo>
                    <a:lnTo>
                      <a:pt x="10" y="150"/>
                    </a:lnTo>
                    <a:lnTo>
                      <a:pt x="8" y="162"/>
                    </a:lnTo>
                    <a:lnTo>
                      <a:pt x="4" y="173"/>
                    </a:lnTo>
                    <a:lnTo>
                      <a:pt x="0" y="184"/>
                    </a:lnTo>
                    <a:lnTo>
                      <a:pt x="4" y="185"/>
                    </a:lnTo>
                    <a:lnTo>
                      <a:pt x="9" y="174"/>
                    </a:lnTo>
                    <a:lnTo>
                      <a:pt x="12" y="163"/>
                    </a:lnTo>
                    <a:lnTo>
                      <a:pt x="16" y="151"/>
                    </a:lnTo>
                    <a:lnTo>
                      <a:pt x="17" y="140"/>
                    </a:lnTo>
                    <a:lnTo>
                      <a:pt x="20" y="116"/>
                    </a:lnTo>
                    <a:lnTo>
                      <a:pt x="20" y="94"/>
                    </a:lnTo>
                    <a:lnTo>
                      <a:pt x="20" y="70"/>
                    </a:lnTo>
                    <a:lnTo>
                      <a:pt x="18" y="47"/>
                    </a:lnTo>
                    <a:lnTo>
                      <a:pt x="17" y="23"/>
                    </a:lnTo>
                    <a:lnTo>
                      <a:pt x="16" y="0"/>
                    </a:lnTo>
                    <a:lnTo>
                      <a:pt x="10" y="0"/>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8" name="Freeform 51"/>
              <p:cNvSpPr>
                <a:spLocks/>
              </p:cNvSpPr>
              <p:nvPr/>
            </p:nvSpPr>
            <p:spPr bwMode="auto">
              <a:xfrm>
                <a:off x="516" y="1570"/>
                <a:ext cx="10" cy="98"/>
              </a:xfrm>
              <a:custGeom>
                <a:avLst/>
                <a:gdLst>
                  <a:gd name="T0" fmla="*/ 10 w 10"/>
                  <a:gd name="T1" fmla="*/ 98 h 98"/>
                  <a:gd name="T2" fmla="*/ 10 w 10"/>
                  <a:gd name="T3" fmla="*/ 98 h 98"/>
                  <a:gd name="T4" fmla="*/ 9 w 10"/>
                  <a:gd name="T5" fmla="*/ 86 h 98"/>
                  <a:gd name="T6" fmla="*/ 8 w 10"/>
                  <a:gd name="T7" fmla="*/ 73 h 98"/>
                  <a:gd name="T8" fmla="*/ 8 w 10"/>
                  <a:gd name="T9" fmla="*/ 61 h 98"/>
                  <a:gd name="T10" fmla="*/ 8 w 10"/>
                  <a:gd name="T11" fmla="*/ 49 h 98"/>
                  <a:gd name="T12" fmla="*/ 8 w 10"/>
                  <a:gd name="T13" fmla="*/ 37 h 98"/>
                  <a:gd name="T14" fmla="*/ 8 w 10"/>
                  <a:gd name="T15" fmla="*/ 23 h 98"/>
                  <a:gd name="T16" fmla="*/ 7 w 10"/>
                  <a:gd name="T17" fmla="*/ 12 h 98"/>
                  <a:gd name="T18" fmla="*/ 6 w 10"/>
                  <a:gd name="T19" fmla="*/ 0 h 98"/>
                  <a:gd name="T20" fmla="*/ 0 w 10"/>
                  <a:gd name="T21" fmla="*/ 0 h 98"/>
                  <a:gd name="T22" fmla="*/ 2 w 10"/>
                  <a:gd name="T23" fmla="*/ 12 h 98"/>
                  <a:gd name="T24" fmla="*/ 3 w 10"/>
                  <a:gd name="T25" fmla="*/ 24 h 98"/>
                  <a:gd name="T26" fmla="*/ 3 w 10"/>
                  <a:gd name="T27" fmla="*/ 37 h 98"/>
                  <a:gd name="T28" fmla="*/ 3 w 10"/>
                  <a:gd name="T29" fmla="*/ 49 h 98"/>
                  <a:gd name="T30" fmla="*/ 3 w 10"/>
                  <a:gd name="T31" fmla="*/ 61 h 98"/>
                  <a:gd name="T32" fmla="*/ 3 w 10"/>
                  <a:gd name="T33" fmla="*/ 73 h 98"/>
                  <a:gd name="T34" fmla="*/ 4 w 10"/>
                  <a:gd name="T35" fmla="*/ 86 h 98"/>
                  <a:gd name="T36" fmla="*/ 6 w 10"/>
                  <a:gd name="T37" fmla="*/ 98 h 98"/>
                  <a:gd name="T38" fmla="*/ 6 w 10"/>
                  <a:gd name="T39" fmla="*/ 98 h 98"/>
                  <a:gd name="T40" fmla="*/ 10 w 10"/>
                  <a:gd name="T41" fmla="*/ 98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8"/>
                  <a:gd name="T65" fmla="*/ 10 w 10"/>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8">
                    <a:moveTo>
                      <a:pt x="10" y="98"/>
                    </a:moveTo>
                    <a:lnTo>
                      <a:pt x="10" y="98"/>
                    </a:lnTo>
                    <a:lnTo>
                      <a:pt x="9" y="86"/>
                    </a:lnTo>
                    <a:lnTo>
                      <a:pt x="8" y="73"/>
                    </a:lnTo>
                    <a:lnTo>
                      <a:pt x="8" y="61"/>
                    </a:lnTo>
                    <a:lnTo>
                      <a:pt x="8" y="49"/>
                    </a:lnTo>
                    <a:lnTo>
                      <a:pt x="8" y="37"/>
                    </a:lnTo>
                    <a:lnTo>
                      <a:pt x="8" y="23"/>
                    </a:lnTo>
                    <a:lnTo>
                      <a:pt x="7" y="12"/>
                    </a:lnTo>
                    <a:lnTo>
                      <a:pt x="6" y="0"/>
                    </a:lnTo>
                    <a:lnTo>
                      <a:pt x="0" y="0"/>
                    </a:lnTo>
                    <a:lnTo>
                      <a:pt x="2" y="12"/>
                    </a:lnTo>
                    <a:lnTo>
                      <a:pt x="3" y="24"/>
                    </a:lnTo>
                    <a:lnTo>
                      <a:pt x="3" y="37"/>
                    </a:lnTo>
                    <a:lnTo>
                      <a:pt x="3" y="49"/>
                    </a:lnTo>
                    <a:lnTo>
                      <a:pt x="3" y="61"/>
                    </a:lnTo>
                    <a:lnTo>
                      <a:pt x="3" y="73"/>
                    </a:lnTo>
                    <a:lnTo>
                      <a:pt x="4" y="86"/>
                    </a:lnTo>
                    <a:lnTo>
                      <a:pt x="6" y="98"/>
                    </a:lnTo>
                    <a:lnTo>
                      <a:pt x="10" y="9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09" name="Freeform 52"/>
              <p:cNvSpPr>
                <a:spLocks/>
              </p:cNvSpPr>
              <p:nvPr/>
            </p:nvSpPr>
            <p:spPr bwMode="auto">
              <a:xfrm>
                <a:off x="522" y="1668"/>
                <a:ext cx="45" cy="194"/>
              </a:xfrm>
              <a:custGeom>
                <a:avLst/>
                <a:gdLst>
                  <a:gd name="T0" fmla="*/ 45 w 45"/>
                  <a:gd name="T1" fmla="*/ 193 h 194"/>
                  <a:gd name="T2" fmla="*/ 45 w 45"/>
                  <a:gd name="T3" fmla="*/ 193 h 194"/>
                  <a:gd name="T4" fmla="*/ 39 w 45"/>
                  <a:gd name="T5" fmla="*/ 170 h 194"/>
                  <a:gd name="T6" fmla="*/ 33 w 45"/>
                  <a:gd name="T7" fmla="*/ 146 h 194"/>
                  <a:gd name="T8" fmla="*/ 28 w 45"/>
                  <a:gd name="T9" fmla="*/ 122 h 194"/>
                  <a:gd name="T10" fmla="*/ 22 w 45"/>
                  <a:gd name="T11" fmla="*/ 98 h 194"/>
                  <a:gd name="T12" fmla="*/ 17 w 45"/>
                  <a:gd name="T13" fmla="*/ 72 h 194"/>
                  <a:gd name="T14" fmla="*/ 12 w 45"/>
                  <a:gd name="T15" fmla="*/ 48 h 194"/>
                  <a:gd name="T16" fmla="*/ 8 w 45"/>
                  <a:gd name="T17" fmla="*/ 23 h 194"/>
                  <a:gd name="T18" fmla="*/ 4 w 45"/>
                  <a:gd name="T19" fmla="*/ 0 h 194"/>
                  <a:gd name="T20" fmla="*/ 0 w 45"/>
                  <a:gd name="T21" fmla="*/ 0 h 194"/>
                  <a:gd name="T22" fmla="*/ 3 w 45"/>
                  <a:gd name="T23" fmla="*/ 24 h 194"/>
                  <a:gd name="T24" fmla="*/ 8 w 45"/>
                  <a:gd name="T25" fmla="*/ 49 h 194"/>
                  <a:gd name="T26" fmla="*/ 12 w 45"/>
                  <a:gd name="T27" fmla="*/ 73 h 194"/>
                  <a:gd name="T28" fmla="*/ 18 w 45"/>
                  <a:gd name="T29" fmla="*/ 98 h 194"/>
                  <a:gd name="T30" fmla="*/ 23 w 45"/>
                  <a:gd name="T31" fmla="*/ 123 h 194"/>
                  <a:gd name="T32" fmla="*/ 29 w 45"/>
                  <a:gd name="T33" fmla="*/ 146 h 194"/>
                  <a:gd name="T34" fmla="*/ 35 w 45"/>
                  <a:gd name="T35" fmla="*/ 171 h 194"/>
                  <a:gd name="T36" fmla="*/ 40 w 45"/>
                  <a:gd name="T37" fmla="*/ 194 h 194"/>
                  <a:gd name="T38" fmla="*/ 40 w 45"/>
                  <a:gd name="T39" fmla="*/ 194 h 194"/>
                  <a:gd name="T40" fmla="*/ 45 w 45"/>
                  <a:gd name="T41" fmla="*/ 193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4"/>
                  <a:gd name="T65" fmla="*/ 45 w 45"/>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4">
                    <a:moveTo>
                      <a:pt x="45" y="193"/>
                    </a:moveTo>
                    <a:lnTo>
                      <a:pt x="45" y="193"/>
                    </a:lnTo>
                    <a:lnTo>
                      <a:pt x="39" y="170"/>
                    </a:lnTo>
                    <a:lnTo>
                      <a:pt x="33" y="146"/>
                    </a:lnTo>
                    <a:lnTo>
                      <a:pt x="28" y="122"/>
                    </a:lnTo>
                    <a:lnTo>
                      <a:pt x="22" y="98"/>
                    </a:lnTo>
                    <a:lnTo>
                      <a:pt x="17" y="72"/>
                    </a:lnTo>
                    <a:lnTo>
                      <a:pt x="12" y="48"/>
                    </a:lnTo>
                    <a:lnTo>
                      <a:pt x="8" y="23"/>
                    </a:lnTo>
                    <a:lnTo>
                      <a:pt x="4" y="0"/>
                    </a:lnTo>
                    <a:lnTo>
                      <a:pt x="0" y="0"/>
                    </a:lnTo>
                    <a:lnTo>
                      <a:pt x="3" y="24"/>
                    </a:lnTo>
                    <a:lnTo>
                      <a:pt x="8" y="49"/>
                    </a:lnTo>
                    <a:lnTo>
                      <a:pt x="12" y="73"/>
                    </a:lnTo>
                    <a:lnTo>
                      <a:pt x="18" y="98"/>
                    </a:lnTo>
                    <a:lnTo>
                      <a:pt x="23" y="123"/>
                    </a:lnTo>
                    <a:lnTo>
                      <a:pt x="29" y="146"/>
                    </a:lnTo>
                    <a:lnTo>
                      <a:pt x="35" y="171"/>
                    </a:lnTo>
                    <a:lnTo>
                      <a:pt x="40" y="194"/>
                    </a:lnTo>
                    <a:lnTo>
                      <a:pt x="45" y="1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0" name="Freeform 53"/>
              <p:cNvSpPr>
                <a:spLocks/>
              </p:cNvSpPr>
              <p:nvPr/>
            </p:nvSpPr>
            <p:spPr bwMode="auto">
              <a:xfrm>
                <a:off x="537" y="1861"/>
                <a:ext cx="31" cy="228"/>
              </a:xfrm>
              <a:custGeom>
                <a:avLst/>
                <a:gdLst>
                  <a:gd name="T0" fmla="*/ 5 w 31"/>
                  <a:gd name="T1" fmla="*/ 228 h 228"/>
                  <a:gd name="T2" fmla="*/ 5 w 31"/>
                  <a:gd name="T3" fmla="*/ 228 h 228"/>
                  <a:gd name="T4" fmla="*/ 7 w 31"/>
                  <a:gd name="T5" fmla="*/ 210 h 228"/>
                  <a:gd name="T6" fmla="*/ 12 w 31"/>
                  <a:gd name="T7" fmla="*/ 183 h 228"/>
                  <a:gd name="T8" fmla="*/ 16 w 31"/>
                  <a:gd name="T9" fmla="*/ 150 h 228"/>
                  <a:gd name="T10" fmla="*/ 22 w 31"/>
                  <a:gd name="T11" fmla="*/ 114 h 228"/>
                  <a:gd name="T12" fmla="*/ 26 w 31"/>
                  <a:gd name="T13" fmla="*/ 79 h 228"/>
                  <a:gd name="T14" fmla="*/ 30 w 31"/>
                  <a:gd name="T15" fmla="*/ 46 h 228"/>
                  <a:gd name="T16" fmla="*/ 31 w 31"/>
                  <a:gd name="T17" fmla="*/ 32 h 228"/>
                  <a:gd name="T18" fmla="*/ 31 w 31"/>
                  <a:gd name="T19" fmla="*/ 19 h 228"/>
                  <a:gd name="T20" fmla="*/ 31 w 31"/>
                  <a:gd name="T21" fmla="*/ 8 h 228"/>
                  <a:gd name="T22" fmla="*/ 30 w 31"/>
                  <a:gd name="T23" fmla="*/ 0 h 228"/>
                  <a:gd name="T24" fmla="*/ 25 w 31"/>
                  <a:gd name="T25" fmla="*/ 1 h 228"/>
                  <a:gd name="T26" fmla="*/ 26 w 31"/>
                  <a:gd name="T27" fmla="*/ 8 h 228"/>
                  <a:gd name="T28" fmla="*/ 26 w 31"/>
                  <a:gd name="T29" fmla="*/ 19 h 228"/>
                  <a:gd name="T30" fmla="*/ 26 w 31"/>
                  <a:gd name="T31" fmla="*/ 31 h 228"/>
                  <a:gd name="T32" fmla="*/ 25 w 31"/>
                  <a:gd name="T33" fmla="*/ 45 h 228"/>
                  <a:gd name="T34" fmla="*/ 22 w 31"/>
                  <a:gd name="T35" fmla="*/ 78 h 228"/>
                  <a:gd name="T36" fmla="*/ 17 w 31"/>
                  <a:gd name="T37" fmla="*/ 113 h 228"/>
                  <a:gd name="T38" fmla="*/ 12 w 31"/>
                  <a:gd name="T39" fmla="*/ 150 h 228"/>
                  <a:gd name="T40" fmla="*/ 7 w 31"/>
                  <a:gd name="T41" fmla="*/ 183 h 228"/>
                  <a:gd name="T42" fmla="*/ 3 w 31"/>
                  <a:gd name="T43" fmla="*/ 210 h 228"/>
                  <a:gd name="T44" fmla="*/ 0 w 31"/>
                  <a:gd name="T45" fmla="*/ 228 h 228"/>
                  <a:gd name="T46" fmla="*/ 0 w 31"/>
                  <a:gd name="T47" fmla="*/ 228 h 228"/>
                  <a:gd name="T48" fmla="*/ 5 w 31"/>
                  <a:gd name="T49" fmla="*/ 228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28"/>
                  <a:gd name="T77" fmla="*/ 31 w 31"/>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28">
                    <a:moveTo>
                      <a:pt x="5" y="228"/>
                    </a:moveTo>
                    <a:lnTo>
                      <a:pt x="5" y="228"/>
                    </a:lnTo>
                    <a:lnTo>
                      <a:pt x="7" y="210"/>
                    </a:lnTo>
                    <a:lnTo>
                      <a:pt x="12" y="183"/>
                    </a:lnTo>
                    <a:lnTo>
                      <a:pt x="16" y="150"/>
                    </a:lnTo>
                    <a:lnTo>
                      <a:pt x="22" y="114"/>
                    </a:lnTo>
                    <a:lnTo>
                      <a:pt x="26" y="79"/>
                    </a:lnTo>
                    <a:lnTo>
                      <a:pt x="30" y="46"/>
                    </a:lnTo>
                    <a:lnTo>
                      <a:pt x="31" y="32"/>
                    </a:lnTo>
                    <a:lnTo>
                      <a:pt x="31" y="19"/>
                    </a:lnTo>
                    <a:lnTo>
                      <a:pt x="31" y="8"/>
                    </a:lnTo>
                    <a:lnTo>
                      <a:pt x="30" y="0"/>
                    </a:lnTo>
                    <a:lnTo>
                      <a:pt x="25" y="1"/>
                    </a:lnTo>
                    <a:lnTo>
                      <a:pt x="26" y="8"/>
                    </a:lnTo>
                    <a:lnTo>
                      <a:pt x="26" y="19"/>
                    </a:lnTo>
                    <a:lnTo>
                      <a:pt x="26" y="31"/>
                    </a:lnTo>
                    <a:lnTo>
                      <a:pt x="25" y="45"/>
                    </a:lnTo>
                    <a:lnTo>
                      <a:pt x="22" y="78"/>
                    </a:lnTo>
                    <a:lnTo>
                      <a:pt x="17" y="113"/>
                    </a:lnTo>
                    <a:lnTo>
                      <a:pt x="12" y="150"/>
                    </a:lnTo>
                    <a:lnTo>
                      <a:pt x="7" y="183"/>
                    </a:lnTo>
                    <a:lnTo>
                      <a:pt x="3" y="210"/>
                    </a:lnTo>
                    <a:lnTo>
                      <a:pt x="0" y="228"/>
                    </a:lnTo>
                    <a:lnTo>
                      <a:pt x="5" y="2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1" name="Freeform 54"/>
              <p:cNvSpPr>
                <a:spLocks/>
              </p:cNvSpPr>
              <p:nvPr/>
            </p:nvSpPr>
            <p:spPr bwMode="auto">
              <a:xfrm>
                <a:off x="537" y="2089"/>
                <a:ext cx="16" cy="41"/>
              </a:xfrm>
              <a:custGeom>
                <a:avLst/>
                <a:gdLst>
                  <a:gd name="T0" fmla="*/ 12 w 16"/>
                  <a:gd name="T1" fmla="*/ 41 h 41"/>
                  <a:gd name="T2" fmla="*/ 16 w 16"/>
                  <a:gd name="T3" fmla="*/ 40 h 41"/>
                  <a:gd name="T4" fmla="*/ 14 w 16"/>
                  <a:gd name="T5" fmla="*/ 35 h 41"/>
                  <a:gd name="T6" fmla="*/ 13 w 16"/>
                  <a:gd name="T7" fmla="*/ 31 h 41"/>
                  <a:gd name="T8" fmla="*/ 11 w 16"/>
                  <a:gd name="T9" fmla="*/ 26 h 41"/>
                  <a:gd name="T10" fmla="*/ 8 w 16"/>
                  <a:gd name="T11" fmla="*/ 21 h 41"/>
                  <a:gd name="T12" fmla="*/ 7 w 16"/>
                  <a:gd name="T13" fmla="*/ 16 h 41"/>
                  <a:gd name="T14" fmla="*/ 6 w 16"/>
                  <a:gd name="T15" fmla="*/ 11 h 41"/>
                  <a:gd name="T16" fmla="*/ 5 w 16"/>
                  <a:gd name="T17" fmla="*/ 6 h 41"/>
                  <a:gd name="T18" fmla="*/ 5 w 16"/>
                  <a:gd name="T19" fmla="*/ 0 h 41"/>
                  <a:gd name="T20" fmla="*/ 0 w 16"/>
                  <a:gd name="T21" fmla="*/ 0 h 41"/>
                  <a:gd name="T22" fmla="*/ 0 w 16"/>
                  <a:gd name="T23" fmla="*/ 6 h 41"/>
                  <a:gd name="T24" fmla="*/ 2 w 16"/>
                  <a:gd name="T25" fmla="*/ 12 h 41"/>
                  <a:gd name="T26" fmla="*/ 3 w 16"/>
                  <a:gd name="T27" fmla="*/ 17 h 41"/>
                  <a:gd name="T28" fmla="*/ 4 w 16"/>
                  <a:gd name="T29" fmla="*/ 22 h 41"/>
                  <a:gd name="T30" fmla="*/ 6 w 16"/>
                  <a:gd name="T31" fmla="*/ 27 h 41"/>
                  <a:gd name="T32" fmla="*/ 8 w 16"/>
                  <a:gd name="T33" fmla="*/ 32 h 41"/>
                  <a:gd name="T34" fmla="*/ 9 w 16"/>
                  <a:gd name="T35" fmla="*/ 37 h 41"/>
                  <a:gd name="T36" fmla="*/ 12 w 16"/>
                  <a:gd name="T37" fmla="*/ 41 h 41"/>
                  <a:gd name="T38" fmla="*/ 16 w 16"/>
                  <a:gd name="T39" fmla="*/ 40 h 41"/>
                  <a:gd name="T40" fmla="*/ 12 w 16"/>
                  <a:gd name="T41" fmla="*/ 41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41"/>
                  <a:gd name="T65" fmla="*/ 16 w 16"/>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41">
                    <a:moveTo>
                      <a:pt x="12" y="41"/>
                    </a:moveTo>
                    <a:lnTo>
                      <a:pt x="16" y="40"/>
                    </a:lnTo>
                    <a:lnTo>
                      <a:pt x="14" y="35"/>
                    </a:lnTo>
                    <a:lnTo>
                      <a:pt x="13" y="31"/>
                    </a:lnTo>
                    <a:lnTo>
                      <a:pt x="11" y="26"/>
                    </a:lnTo>
                    <a:lnTo>
                      <a:pt x="8" y="21"/>
                    </a:lnTo>
                    <a:lnTo>
                      <a:pt x="7" y="16"/>
                    </a:lnTo>
                    <a:lnTo>
                      <a:pt x="6" y="11"/>
                    </a:lnTo>
                    <a:lnTo>
                      <a:pt x="5" y="6"/>
                    </a:lnTo>
                    <a:lnTo>
                      <a:pt x="5" y="0"/>
                    </a:lnTo>
                    <a:lnTo>
                      <a:pt x="0" y="0"/>
                    </a:lnTo>
                    <a:lnTo>
                      <a:pt x="0" y="6"/>
                    </a:lnTo>
                    <a:lnTo>
                      <a:pt x="2" y="12"/>
                    </a:lnTo>
                    <a:lnTo>
                      <a:pt x="3" y="17"/>
                    </a:lnTo>
                    <a:lnTo>
                      <a:pt x="4" y="22"/>
                    </a:lnTo>
                    <a:lnTo>
                      <a:pt x="6" y="27"/>
                    </a:lnTo>
                    <a:lnTo>
                      <a:pt x="8" y="32"/>
                    </a:lnTo>
                    <a:lnTo>
                      <a:pt x="9" y="37"/>
                    </a:lnTo>
                    <a:lnTo>
                      <a:pt x="12" y="41"/>
                    </a:lnTo>
                    <a:lnTo>
                      <a:pt x="16" y="40"/>
                    </a:lnTo>
                    <a:lnTo>
                      <a:pt x="12"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2" name="Freeform 55"/>
              <p:cNvSpPr>
                <a:spLocks/>
              </p:cNvSpPr>
              <p:nvPr/>
            </p:nvSpPr>
            <p:spPr bwMode="auto">
              <a:xfrm>
                <a:off x="542" y="2108"/>
                <a:ext cx="11" cy="22"/>
              </a:xfrm>
              <a:custGeom>
                <a:avLst/>
                <a:gdLst>
                  <a:gd name="T0" fmla="*/ 4 w 11"/>
                  <a:gd name="T1" fmla="*/ 6 h 22"/>
                  <a:gd name="T2" fmla="*/ 0 w 11"/>
                  <a:gd name="T3" fmla="*/ 6 h 22"/>
                  <a:gd name="T4" fmla="*/ 1 w 11"/>
                  <a:gd name="T5" fmla="*/ 8 h 22"/>
                  <a:gd name="T6" fmla="*/ 2 w 11"/>
                  <a:gd name="T7" fmla="*/ 10 h 22"/>
                  <a:gd name="T8" fmla="*/ 3 w 11"/>
                  <a:gd name="T9" fmla="*/ 11 h 22"/>
                  <a:gd name="T10" fmla="*/ 3 w 11"/>
                  <a:gd name="T11" fmla="*/ 12 h 22"/>
                  <a:gd name="T12" fmla="*/ 3 w 11"/>
                  <a:gd name="T13" fmla="*/ 14 h 22"/>
                  <a:gd name="T14" fmla="*/ 4 w 11"/>
                  <a:gd name="T15" fmla="*/ 16 h 22"/>
                  <a:gd name="T16" fmla="*/ 6 w 11"/>
                  <a:gd name="T17" fmla="*/ 18 h 22"/>
                  <a:gd name="T18" fmla="*/ 7 w 11"/>
                  <a:gd name="T19" fmla="*/ 22 h 22"/>
                  <a:gd name="T20" fmla="*/ 11 w 11"/>
                  <a:gd name="T21" fmla="*/ 21 h 22"/>
                  <a:gd name="T22" fmla="*/ 10 w 11"/>
                  <a:gd name="T23" fmla="*/ 17 h 22"/>
                  <a:gd name="T24" fmla="*/ 9 w 11"/>
                  <a:gd name="T25" fmla="*/ 15 h 22"/>
                  <a:gd name="T26" fmla="*/ 8 w 11"/>
                  <a:gd name="T27" fmla="*/ 13 h 22"/>
                  <a:gd name="T28" fmla="*/ 8 w 11"/>
                  <a:gd name="T29" fmla="*/ 11 h 22"/>
                  <a:gd name="T30" fmla="*/ 7 w 11"/>
                  <a:gd name="T31" fmla="*/ 10 h 22"/>
                  <a:gd name="T32" fmla="*/ 7 w 11"/>
                  <a:gd name="T33" fmla="*/ 8 h 22"/>
                  <a:gd name="T34" fmla="*/ 6 w 11"/>
                  <a:gd name="T35" fmla="*/ 6 h 22"/>
                  <a:gd name="T36" fmla="*/ 4 w 11"/>
                  <a:gd name="T37" fmla="*/ 4 h 22"/>
                  <a:gd name="T38" fmla="*/ 0 w 11"/>
                  <a:gd name="T39" fmla="*/ 4 h 22"/>
                  <a:gd name="T40" fmla="*/ 4 w 11"/>
                  <a:gd name="T41" fmla="*/ 4 h 22"/>
                  <a:gd name="T42" fmla="*/ 3 w 11"/>
                  <a:gd name="T43" fmla="*/ 0 h 22"/>
                  <a:gd name="T44" fmla="*/ 0 w 11"/>
                  <a:gd name="T45" fmla="*/ 4 h 22"/>
                  <a:gd name="T46" fmla="*/ 4 w 11"/>
                  <a:gd name="T47" fmla="*/ 6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2"/>
                  <a:gd name="T74" fmla="*/ 11 w 11"/>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2">
                    <a:moveTo>
                      <a:pt x="4" y="6"/>
                    </a:moveTo>
                    <a:lnTo>
                      <a:pt x="0" y="6"/>
                    </a:lnTo>
                    <a:lnTo>
                      <a:pt x="1" y="8"/>
                    </a:lnTo>
                    <a:lnTo>
                      <a:pt x="2" y="10"/>
                    </a:lnTo>
                    <a:lnTo>
                      <a:pt x="3" y="11"/>
                    </a:lnTo>
                    <a:lnTo>
                      <a:pt x="3" y="12"/>
                    </a:lnTo>
                    <a:lnTo>
                      <a:pt x="3" y="14"/>
                    </a:lnTo>
                    <a:lnTo>
                      <a:pt x="4" y="16"/>
                    </a:lnTo>
                    <a:lnTo>
                      <a:pt x="6" y="18"/>
                    </a:lnTo>
                    <a:lnTo>
                      <a:pt x="7" y="22"/>
                    </a:lnTo>
                    <a:lnTo>
                      <a:pt x="11" y="21"/>
                    </a:lnTo>
                    <a:lnTo>
                      <a:pt x="10" y="17"/>
                    </a:lnTo>
                    <a:lnTo>
                      <a:pt x="9" y="15"/>
                    </a:lnTo>
                    <a:lnTo>
                      <a:pt x="8" y="13"/>
                    </a:lnTo>
                    <a:lnTo>
                      <a:pt x="8" y="11"/>
                    </a:lnTo>
                    <a:lnTo>
                      <a:pt x="7" y="10"/>
                    </a:lnTo>
                    <a:lnTo>
                      <a:pt x="7" y="8"/>
                    </a:lnTo>
                    <a:lnTo>
                      <a:pt x="6" y="6"/>
                    </a:lnTo>
                    <a:lnTo>
                      <a:pt x="4" y="4"/>
                    </a:lnTo>
                    <a:lnTo>
                      <a:pt x="0" y="4"/>
                    </a:lnTo>
                    <a:lnTo>
                      <a:pt x="4" y="4"/>
                    </a:lnTo>
                    <a:lnTo>
                      <a:pt x="3" y="0"/>
                    </a:lnTo>
                    <a:lnTo>
                      <a:pt x="0" y="4"/>
                    </a:lnTo>
                    <a:lnTo>
                      <a:pt x="4"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3" name="Freeform 56"/>
              <p:cNvSpPr>
                <a:spLocks/>
              </p:cNvSpPr>
              <p:nvPr/>
            </p:nvSpPr>
            <p:spPr bwMode="auto">
              <a:xfrm>
                <a:off x="505" y="2112"/>
                <a:ext cx="41" cy="139"/>
              </a:xfrm>
              <a:custGeom>
                <a:avLst/>
                <a:gdLst>
                  <a:gd name="T0" fmla="*/ 4 w 41"/>
                  <a:gd name="T1" fmla="*/ 139 h 139"/>
                  <a:gd name="T2" fmla="*/ 4 w 41"/>
                  <a:gd name="T3" fmla="*/ 139 h 139"/>
                  <a:gd name="T4" fmla="*/ 8 w 41"/>
                  <a:gd name="T5" fmla="*/ 126 h 139"/>
                  <a:gd name="T6" fmla="*/ 11 w 41"/>
                  <a:gd name="T7" fmla="*/ 110 h 139"/>
                  <a:gd name="T8" fmla="*/ 14 w 41"/>
                  <a:gd name="T9" fmla="*/ 91 h 139"/>
                  <a:gd name="T10" fmla="*/ 18 w 41"/>
                  <a:gd name="T11" fmla="*/ 72 h 139"/>
                  <a:gd name="T12" fmla="*/ 22 w 41"/>
                  <a:gd name="T13" fmla="*/ 53 h 139"/>
                  <a:gd name="T14" fmla="*/ 28 w 41"/>
                  <a:gd name="T15" fmla="*/ 34 h 139"/>
                  <a:gd name="T16" fmla="*/ 35 w 41"/>
                  <a:gd name="T17" fmla="*/ 17 h 139"/>
                  <a:gd name="T18" fmla="*/ 41 w 41"/>
                  <a:gd name="T19" fmla="*/ 2 h 139"/>
                  <a:gd name="T20" fmla="*/ 37 w 41"/>
                  <a:gd name="T21" fmla="*/ 0 h 139"/>
                  <a:gd name="T22" fmla="*/ 30 w 41"/>
                  <a:gd name="T23" fmla="*/ 15 h 139"/>
                  <a:gd name="T24" fmla="*/ 23 w 41"/>
                  <a:gd name="T25" fmla="*/ 32 h 139"/>
                  <a:gd name="T26" fmla="*/ 18 w 41"/>
                  <a:gd name="T27" fmla="*/ 52 h 139"/>
                  <a:gd name="T28" fmla="*/ 13 w 41"/>
                  <a:gd name="T29" fmla="*/ 71 h 139"/>
                  <a:gd name="T30" fmla="*/ 9 w 41"/>
                  <a:gd name="T31" fmla="*/ 90 h 139"/>
                  <a:gd name="T32" fmla="*/ 5 w 41"/>
                  <a:gd name="T33" fmla="*/ 109 h 139"/>
                  <a:gd name="T34" fmla="*/ 3 w 41"/>
                  <a:gd name="T35" fmla="*/ 125 h 139"/>
                  <a:gd name="T36" fmla="*/ 0 w 41"/>
                  <a:gd name="T37" fmla="*/ 139 h 139"/>
                  <a:gd name="T38" fmla="*/ 0 w 41"/>
                  <a:gd name="T39" fmla="*/ 139 h 139"/>
                  <a:gd name="T40" fmla="*/ 4 w 41"/>
                  <a:gd name="T41" fmla="*/ 139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39"/>
                  <a:gd name="T65" fmla="*/ 41 w 41"/>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39">
                    <a:moveTo>
                      <a:pt x="4" y="139"/>
                    </a:moveTo>
                    <a:lnTo>
                      <a:pt x="4" y="139"/>
                    </a:lnTo>
                    <a:lnTo>
                      <a:pt x="8" y="126"/>
                    </a:lnTo>
                    <a:lnTo>
                      <a:pt x="11" y="110"/>
                    </a:lnTo>
                    <a:lnTo>
                      <a:pt x="14" y="91"/>
                    </a:lnTo>
                    <a:lnTo>
                      <a:pt x="18" y="72"/>
                    </a:lnTo>
                    <a:lnTo>
                      <a:pt x="22" y="53"/>
                    </a:lnTo>
                    <a:lnTo>
                      <a:pt x="28" y="34"/>
                    </a:lnTo>
                    <a:lnTo>
                      <a:pt x="35" y="17"/>
                    </a:lnTo>
                    <a:lnTo>
                      <a:pt x="41" y="2"/>
                    </a:lnTo>
                    <a:lnTo>
                      <a:pt x="37" y="0"/>
                    </a:lnTo>
                    <a:lnTo>
                      <a:pt x="30" y="15"/>
                    </a:lnTo>
                    <a:lnTo>
                      <a:pt x="23" y="32"/>
                    </a:lnTo>
                    <a:lnTo>
                      <a:pt x="18" y="52"/>
                    </a:lnTo>
                    <a:lnTo>
                      <a:pt x="13" y="71"/>
                    </a:lnTo>
                    <a:lnTo>
                      <a:pt x="9" y="90"/>
                    </a:lnTo>
                    <a:lnTo>
                      <a:pt x="5" y="109"/>
                    </a:lnTo>
                    <a:lnTo>
                      <a:pt x="3" y="125"/>
                    </a:lnTo>
                    <a:lnTo>
                      <a:pt x="0" y="139"/>
                    </a:lnTo>
                    <a:lnTo>
                      <a:pt x="4" y="1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4" name="Freeform 57"/>
              <p:cNvSpPr>
                <a:spLocks/>
              </p:cNvSpPr>
              <p:nvPr/>
            </p:nvSpPr>
            <p:spPr bwMode="auto">
              <a:xfrm>
                <a:off x="497" y="2251"/>
                <a:ext cx="12" cy="93"/>
              </a:xfrm>
              <a:custGeom>
                <a:avLst/>
                <a:gdLst>
                  <a:gd name="T0" fmla="*/ 5 w 12"/>
                  <a:gd name="T1" fmla="*/ 93 h 93"/>
                  <a:gd name="T2" fmla="*/ 5 w 12"/>
                  <a:gd name="T3" fmla="*/ 93 h 93"/>
                  <a:gd name="T4" fmla="*/ 5 w 12"/>
                  <a:gd name="T5" fmla="*/ 84 h 93"/>
                  <a:gd name="T6" fmla="*/ 5 w 12"/>
                  <a:gd name="T7" fmla="*/ 75 h 93"/>
                  <a:gd name="T8" fmla="*/ 4 w 12"/>
                  <a:gd name="T9" fmla="*/ 66 h 93"/>
                  <a:gd name="T10" fmla="*/ 4 w 12"/>
                  <a:gd name="T11" fmla="*/ 55 h 93"/>
                  <a:gd name="T12" fmla="*/ 5 w 12"/>
                  <a:gd name="T13" fmla="*/ 43 h 93"/>
                  <a:gd name="T14" fmla="*/ 7 w 12"/>
                  <a:gd name="T15" fmla="*/ 31 h 93"/>
                  <a:gd name="T16" fmla="*/ 9 w 12"/>
                  <a:gd name="T17" fmla="*/ 17 h 93"/>
                  <a:gd name="T18" fmla="*/ 12 w 12"/>
                  <a:gd name="T19" fmla="*/ 0 h 93"/>
                  <a:gd name="T20" fmla="*/ 8 w 12"/>
                  <a:gd name="T21" fmla="*/ 0 h 93"/>
                  <a:gd name="T22" fmla="*/ 4 w 12"/>
                  <a:gd name="T23" fmla="*/ 16 h 93"/>
                  <a:gd name="T24" fmla="*/ 2 w 12"/>
                  <a:gd name="T25" fmla="*/ 30 h 93"/>
                  <a:gd name="T26" fmla="*/ 1 w 12"/>
                  <a:gd name="T27" fmla="*/ 43 h 93"/>
                  <a:gd name="T28" fmla="*/ 0 w 12"/>
                  <a:gd name="T29" fmla="*/ 54 h 93"/>
                  <a:gd name="T30" fmla="*/ 0 w 12"/>
                  <a:gd name="T31" fmla="*/ 66 h 93"/>
                  <a:gd name="T32" fmla="*/ 0 w 12"/>
                  <a:gd name="T33" fmla="*/ 75 h 93"/>
                  <a:gd name="T34" fmla="*/ 1 w 12"/>
                  <a:gd name="T35" fmla="*/ 84 h 93"/>
                  <a:gd name="T36" fmla="*/ 1 w 12"/>
                  <a:gd name="T37" fmla="*/ 93 h 93"/>
                  <a:gd name="T38" fmla="*/ 1 w 12"/>
                  <a:gd name="T39" fmla="*/ 93 h 93"/>
                  <a:gd name="T40" fmla="*/ 5 w 12"/>
                  <a:gd name="T41" fmla="*/ 93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5" y="93"/>
                    </a:moveTo>
                    <a:lnTo>
                      <a:pt x="5" y="93"/>
                    </a:lnTo>
                    <a:lnTo>
                      <a:pt x="5" y="84"/>
                    </a:lnTo>
                    <a:lnTo>
                      <a:pt x="5" y="75"/>
                    </a:lnTo>
                    <a:lnTo>
                      <a:pt x="4" y="66"/>
                    </a:lnTo>
                    <a:lnTo>
                      <a:pt x="4" y="55"/>
                    </a:lnTo>
                    <a:lnTo>
                      <a:pt x="5" y="43"/>
                    </a:lnTo>
                    <a:lnTo>
                      <a:pt x="7" y="31"/>
                    </a:lnTo>
                    <a:lnTo>
                      <a:pt x="9" y="17"/>
                    </a:lnTo>
                    <a:lnTo>
                      <a:pt x="12" y="0"/>
                    </a:lnTo>
                    <a:lnTo>
                      <a:pt x="8" y="0"/>
                    </a:lnTo>
                    <a:lnTo>
                      <a:pt x="4" y="16"/>
                    </a:lnTo>
                    <a:lnTo>
                      <a:pt x="2" y="30"/>
                    </a:lnTo>
                    <a:lnTo>
                      <a:pt x="1" y="43"/>
                    </a:lnTo>
                    <a:lnTo>
                      <a:pt x="0" y="54"/>
                    </a:lnTo>
                    <a:lnTo>
                      <a:pt x="0" y="66"/>
                    </a:lnTo>
                    <a:lnTo>
                      <a:pt x="0" y="75"/>
                    </a:lnTo>
                    <a:lnTo>
                      <a:pt x="1" y="84"/>
                    </a:lnTo>
                    <a:lnTo>
                      <a:pt x="1" y="93"/>
                    </a:lnTo>
                    <a:lnTo>
                      <a:pt x="5"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5" name="Freeform 58"/>
              <p:cNvSpPr>
                <a:spLocks/>
              </p:cNvSpPr>
              <p:nvPr/>
            </p:nvSpPr>
            <p:spPr bwMode="auto">
              <a:xfrm>
                <a:off x="498" y="2344"/>
                <a:ext cx="59" cy="490"/>
              </a:xfrm>
              <a:custGeom>
                <a:avLst/>
                <a:gdLst>
                  <a:gd name="T0" fmla="*/ 59 w 59"/>
                  <a:gd name="T1" fmla="*/ 488 h 490"/>
                  <a:gd name="T2" fmla="*/ 59 w 59"/>
                  <a:gd name="T3" fmla="*/ 488 h 490"/>
                  <a:gd name="T4" fmla="*/ 52 w 59"/>
                  <a:gd name="T5" fmla="*/ 464 h 490"/>
                  <a:gd name="T6" fmla="*/ 45 w 59"/>
                  <a:gd name="T7" fmla="*/ 438 h 490"/>
                  <a:gd name="T8" fmla="*/ 39 w 59"/>
                  <a:gd name="T9" fmla="*/ 409 h 490"/>
                  <a:gd name="T10" fmla="*/ 34 w 59"/>
                  <a:gd name="T11" fmla="*/ 379 h 490"/>
                  <a:gd name="T12" fmla="*/ 28 w 59"/>
                  <a:gd name="T13" fmla="*/ 347 h 490"/>
                  <a:gd name="T14" fmla="*/ 25 w 59"/>
                  <a:gd name="T15" fmla="*/ 314 h 490"/>
                  <a:gd name="T16" fmla="*/ 20 w 59"/>
                  <a:gd name="T17" fmla="*/ 280 h 490"/>
                  <a:gd name="T18" fmla="*/ 17 w 59"/>
                  <a:gd name="T19" fmla="*/ 245 h 490"/>
                  <a:gd name="T20" fmla="*/ 11 w 59"/>
                  <a:gd name="T21" fmla="*/ 177 h 490"/>
                  <a:gd name="T22" fmla="*/ 8 w 59"/>
                  <a:gd name="T23" fmla="*/ 111 h 490"/>
                  <a:gd name="T24" fmla="*/ 6 w 59"/>
                  <a:gd name="T25" fmla="*/ 51 h 490"/>
                  <a:gd name="T26" fmla="*/ 4 w 59"/>
                  <a:gd name="T27" fmla="*/ 0 h 490"/>
                  <a:gd name="T28" fmla="*/ 0 w 59"/>
                  <a:gd name="T29" fmla="*/ 0 h 490"/>
                  <a:gd name="T30" fmla="*/ 0 w 59"/>
                  <a:gd name="T31" fmla="*/ 51 h 490"/>
                  <a:gd name="T32" fmla="*/ 2 w 59"/>
                  <a:gd name="T33" fmla="*/ 111 h 490"/>
                  <a:gd name="T34" fmla="*/ 7 w 59"/>
                  <a:gd name="T35" fmla="*/ 177 h 490"/>
                  <a:gd name="T36" fmla="*/ 12 w 59"/>
                  <a:gd name="T37" fmla="*/ 245 h 490"/>
                  <a:gd name="T38" fmla="*/ 16 w 59"/>
                  <a:gd name="T39" fmla="*/ 280 h 490"/>
                  <a:gd name="T40" fmla="*/ 19 w 59"/>
                  <a:gd name="T41" fmla="*/ 314 h 490"/>
                  <a:gd name="T42" fmla="*/ 24 w 59"/>
                  <a:gd name="T43" fmla="*/ 347 h 490"/>
                  <a:gd name="T44" fmla="*/ 29 w 59"/>
                  <a:gd name="T45" fmla="*/ 380 h 490"/>
                  <a:gd name="T46" fmla="*/ 35 w 59"/>
                  <a:gd name="T47" fmla="*/ 410 h 490"/>
                  <a:gd name="T48" fmla="*/ 41 w 59"/>
                  <a:gd name="T49" fmla="*/ 439 h 490"/>
                  <a:gd name="T50" fmla="*/ 47 w 59"/>
                  <a:gd name="T51" fmla="*/ 465 h 490"/>
                  <a:gd name="T52" fmla="*/ 54 w 59"/>
                  <a:gd name="T53" fmla="*/ 490 h 490"/>
                  <a:gd name="T54" fmla="*/ 54 w 59"/>
                  <a:gd name="T55" fmla="*/ 490 h 490"/>
                  <a:gd name="T56" fmla="*/ 59 w 59"/>
                  <a:gd name="T57" fmla="*/ 488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9" y="488"/>
                    </a:moveTo>
                    <a:lnTo>
                      <a:pt x="59" y="488"/>
                    </a:lnTo>
                    <a:lnTo>
                      <a:pt x="52" y="464"/>
                    </a:lnTo>
                    <a:lnTo>
                      <a:pt x="45" y="438"/>
                    </a:lnTo>
                    <a:lnTo>
                      <a:pt x="39" y="409"/>
                    </a:lnTo>
                    <a:lnTo>
                      <a:pt x="34" y="379"/>
                    </a:lnTo>
                    <a:lnTo>
                      <a:pt x="28" y="347"/>
                    </a:lnTo>
                    <a:lnTo>
                      <a:pt x="25" y="314"/>
                    </a:lnTo>
                    <a:lnTo>
                      <a:pt x="20" y="280"/>
                    </a:lnTo>
                    <a:lnTo>
                      <a:pt x="17" y="245"/>
                    </a:lnTo>
                    <a:lnTo>
                      <a:pt x="11" y="177"/>
                    </a:lnTo>
                    <a:lnTo>
                      <a:pt x="8" y="111"/>
                    </a:lnTo>
                    <a:lnTo>
                      <a:pt x="6" y="51"/>
                    </a:lnTo>
                    <a:lnTo>
                      <a:pt x="4" y="0"/>
                    </a:lnTo>
                    <a:lnTo>
                      <a:pt x="0" y="0"/>
                    </a:lnTo>
                    <a:lnTo>
                      <a:pt x="0" y="51"/>
                    </a:lnTo>
                    <a:lnTo>
                      <a:pt x="2" y="111"/>
                    </a:lnTo>
                    <a:lnTo>
                      <a:pt x="7" y="177"/>
                    </a:lnTo>
                    <a:lnTo>
                      <a:pt x="12" y="245"/>
                    </a:lnTo>
                    <a:lnTo>
                      <a:pt x="16" y="280"/>
                    </a:lnTo>
                    <a:lnTo>
                      <a:pt x="19" y="314"/>
                    </a:lnTo>
                    <a:lnTo>
                      <a:pt x="24" y="347"/>
                    </a:lnTo>
                    <a:lnTo>
                      <a:pt x="29" y="380"/>
                    </a:lnTo>
                    <a:lnTo>
                      <a:pt x="35" y="410"/>
                    </a:lnTo>
                    <a:lnTo>
                      <a:pt x="41" y="439"/>
                    </a:lnTo>
                    <a:lnTo>
                      <a:pt x="47" y="465"/>
                    </a:lnTo>
                    <a:lnTo>
                      <a:pt x="54" y="490"/>
                    </a:lnTo>
                    <a:lnTo>
                      <a:pt x="59" y="4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6" name="Freeform 59"/>
              <p:cNvSpPr>
                <a:spLocks/>
              </p:cNvSpPr>
              <p:nvPr/>
            </p:nvSpPr>
            <p:spPr bwMode="auto">
              <a:xfrm>
                <a:off x="552" y="2832"/>
                <a:ext cx="46" cy="117"/>
              </a:xfrm>
              <a:custGeom>
                <a:avLst/>
                <a:gdLst>
                  <a:gd name="T0" fmla="*/ 46 w 46"/>
                  <a:gd name="T1" fmla="*/ 114 h 117"/>
                  <a:gd name="T2" fmla="*/ 46 w 46"/>
                  <a:gd name="T3" fmla="*/ 114 h 117"/>
                  <a:gd name="T4" fmla="*/ 41 w 46"/>
                  <a:gd name="T5" fmla="*/ 106 h 117"/>
                  <a:gd name="T6" fmla="*/ 36 w 46"/>
                  <a:gd name="T7" fmla="*/ 95 h 117"/>
                  <a:gd name="T8" fmla="*/ 31 w 46"/>
                  <a:gd name="T9" fmla="*/ 80 h 117"/>
                  <a:gd name="T10" fmla="*/ 25 w 46"/>
                  <a:gd name="T11" fmla="*/ 65 h 117"/>
                  <a:gd name="T12" fmla="*/ 20 w 46"/>
                  <a:gd name="T13" fmla="*/ 49 h 117"/>
                  <a:gd name="T14" fmla="*/ 15 w 46"/>
                  <a:gd name="T15" fmla="*/ 31 h 117"/>
                  <a:gd name="T16" fmla="*/ 9 w 46"/>
                  <a:gd name="T17" fmla="*/ 15 h 117"/>
                  <a:gd name="T18" fmla="*/ 5 w 46"/>
                  <a:gd name="T19" fmla="*/ 0 h 117"/>
                  <a:gd name="T20" fmla="*/ 0 w 46"/>
                  <a:gd name="T21" fmla="*/ 2 h 117"/>
                  <a:gd name="T22" fmla="*/ 5 w 46"/>
                  <a:gd name="T23" fmla="*/ 17 h 117"/>
                  <a:gd name="T24" fmla="*/ 10 w 46"/>
                  <a:gd name="T25" fmla="*/ 33 h 117"/>
                  <a:gd name="T26" fmla="*/ 16 w 46"/>
                  <a:gd name="T27" fmla="*/ 50 h 117"/>
                  <a:gd name="T28" fmla="*/ 20 w 46"/>
                  <a:gd name="T29" fmla="*/ 66 h 117"/>
                  <a:gd name="T30" fmla="*/ 26 w 46"/>
                  <a:gd name="T31" fmla="*/ 81 h 117"/>
                  <a:gd name="T32" fmla="*/ 32 w 46"/>
                  <a:gd name="T33" fmla="*/ 96 h 117"/>
                  <a:gd name="T34" fmla="*/ 36 w 46"/>
                  <a:gd name="T35" fmla="*/ 108 h 117"/>
                  <a:gd name="T36" fmla="*/ 42 w 46"/>
                  <a:gd name="T37" fmla="*/ 117 h 117"/>
                  <a:gd name="T38" fmla="*/ 42 w 46"/>
                  <a:gd name="T39" fmla="*/ 117 h 117"/>
                  <a:gd name="T40" fmla="*/ 46 w 46"/>
                  <a:gd name="T41" fmla="*/ 114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7"/>
                  <a:gd name="T65" fmla="*/ 46 w 46"/>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7">
                    <a:moveTo>
                      <a:pt x="46" y="114"/>
                    </a:moveTo>
                    <a:lnTo>
                      <a:pt x="46" y="114"/>
                    </a:lnTo>
                    <a:lnTo>
                      <a:pt x="41" y="106"/>
                    </a:lnTo>
                    <a:lnTo>
                      <a:pt x="36" y="95"/>
                    </a:lnTo>
                    <a:lnTo>
                      <a:pt x="31" y="80"/>
                    </a:lnTo>
                    <a:lnTo>
                      <a:pt x="25" y="65"/>
                    </a:lnTo>
                    <a:lnTo>
                      <a:pt x="20" y="49"/>
                    </a:lnTo>
                    <a:lnTo>
                      <a:pt x="15" y="31"/>
                    </a:lnTo>
                    <a:lnTo>
                      <a:pt x="9" y="15"/>
                    </a:lnTo>
                    <a:lnTo>
                      <a:pt x="5" y="0"/>
                    </a:lnTo>
                    <a:lnTo>
                      <a:pt x="0" y="2"/>
                    </a:lnTo>
                    <a:lnTo>
                      <a:pt x="5" y="17"/>
                    </a:lnTo>
                    <a:lnTo>
                      <a:pt x="10" y="33"/>
                    </a:lnTo>
                    <a:lnTo>
                      <a:pt x="16" y="50"/>
                    </a:lnTo>
                    <a:lnTo>
                      <a:pt x="20" y="66"/>
                    </a:lnTo>
                    <a:lnTo>
                      <a:pt x="26" y="81"/>
                    </a:lnTo>
                    <a:lnTo>
                      <a:pt x="32" y="96"/>
                    </a:lnTo>
                    <a:lnTo>
                      <a:pt x="36" y="108"/>
                    </a:lnTo>
                    <a:lnTo>
                      <a:pt x="42" y="117"/>
                    </a:lnTo>
                    <a:lnTo>
                      <a:pt x="46" y="1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7" name="Freeform 60"/>
              <p:cNvSpPr>
                <a:spLocks/>
              </p:cNvSpPr>
              <p:nvPr/>
            </p:nvSpPr>
            <p:spPr bwMode="auto">
              <a:xfrm>
                <a:off x="589" y="2946"/>
                <a:ext cx="13" cy="39"/>
              </a:xfrm>
              <a:custGeom>
                <a:avLst/>
                <a:gdLst>
                  <a:gd name="T0" fmla="*/ 5 w 13"/>
                  <a:gd name="T1" fmla="*/ 39 h 39"/>
                  <a:gd name="T2" fmla="*/ 5 w 13"/>
                  <a:gd name="T3" fmla="*/ 39 h 39"/>
                  <a:gd name="T4" fmla="*/ 6 w 13"/>
                  <a:gd name="T5" fmla="*/ 33 h 39"/>
                  <a:gd name="T6" fmla="*/ 8 w 13"/>
                  <a:gd name="T7" fmla="*/ 28 h 39"/>
                  <a:gd name="T8" fmla="*/ 9 w 13"/>
                  <a:gd name="T9" fmla="*/ 23 h 39"/>
                  <a:gd name="T10" fmla="*/ 12 w 13"/>
                  <a:gd name="T11" fmla="*/ 18 h 39"/>
                  <a:gd name="T12" fmla="*/ 12 w 13"/>
                  <a:gd name="T13" fmla="*/ 13 h 39"/>
                  <a:gd name="T14" fmla="*/ 13 w 13"/>
                  <a:gd name="T15" fmla="*/ 8 h 39"/>
                  <a:gd name="T16" fmla="*/ 12 w 13"/>
                  <a:gd name="T17" fmla="*/ 4 h 39"/>
                  <a:gd name="T18" fmla="*/ 9 w 13"/>
                  <a:gd name="T19" fmla="*/ 0 h 39"/>
                  <a:gd name="T20" fmla="*/ 5 w 13"/>
                  <a:gd name="T21" fmla="*/ 3 h 39"/>
                  <a:gd name="T22" fmla="*/ 7 w 13"/>
                  <a:gd name="T23" fmla="*/ 5 h 39"/>
                  <a:gd name="T24" fmla="*/ 7 w 13"/>
                  <a:gd name="T25" fmla="*/ 9 h 39"/>
                  <a:gd name="T26" fmla="*/ 7 w 13"/>
                  <a:gd name="T27" fmla="*/ 13 h 39"/>
                  <a:gd name="T28" fmla="*/ 6 w 13"/>
                  <a:gd name="T29" fmla="*/ 17 h 39"/>
                  <a:gd name="T30" fmla="*/ 5 w 13"/>
                  <a:gd name="T31" fmla="*/ 22 h 39"/>
                  <a:gd name="T32" fmla="*/ 4 w 13"/>
                  <a:gd name="T33" fmla="*/ 27 h 39"/>
                  <a:gd name="T34" fmla="*/ 1 w 13"/>
                  <a:gd name="T35" fmla="*/ 32 h 39"/>
                  <a:gd name="T36" fmla="*/ 0 w 13"/>
                  <a:gd name="T37" fmla="*/ 38 h 39"/>
                  <a:gd name="T38" fmla="*/ 0 w 13"/>
                  <a:gd name="T39" fmla="*/ 38 h 39"/>
                  <a:gd name="T40" fmla="*/ 5 w 13"/>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9"/>
                  <a:gd name="T65" fmla="*/ 13 w 13"/>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9">
                    <a:moveTo>
                      <a:pt x="5" y="39"/>
                    </a:moveTo>
                    <a:lnTo>
                      <a:pt x="5" y="39"/>
                    </a:lnTo>
                    <a:lnTo>
                      <a:pt x="6" y="33"/>
                    </a:lnTo>
                    <a:lnTo>
                      <a:pt x="8" y="28"/>
                    </a:lnTo>
                    <a:lnTo>
                      <a:pt x="9" y="23"/>
                    </a:lnTo>
                    <a:lnTo>
                      <a:pt x="12" y="18"/>
                    </a:lnTo>
                    <a:lnTo>
                      <a:pt x="12" y="13"/>
                    </a:lnTo>
                    <a:lnTo>
                      <a:pt x="13" y="8"/>
                    </a:lnTo>
                    <a:lnTo>
                      <a:pt x="12" y="4"/>
                    </a:lnTo>
                    <a:lnTo>
                      <a:pt x="9" y="0"/>
                    </a:lnTo>
                    <a:lnTo>
                      <a:pt x="5" y="3"/>
                    </a:lnTo>
                    <a:lnTo>
                      <a:pt x="7" y="5"/>
                    </a:lnTo>
                    <a:lnTo>
                      <a:pt x="7" y="9"/>
                    </a:lnTo>
                    <a:lnTo>
                      <a:pt x="7" y="13"/>
                    </a:lnTo>
                    <a:lnTo>
                      <a:pt x="6" y="17"/>
                    </a:lnTo>
                    <a:lnTo>
                      <a:pt x="5" y="22"/>
                    </a:lnTo>
                    <a:lnTo>
                      <a:pt x="4" y="27"/>
                    </a:lnTo>
                    <a:lnTo>
                      <a:pt x="1" y="32"/>
                    </a:lnTo>
                    <a:lnTo>
                      <a:pt x="0" y="38"/>
                    </a:lnTo>
                    <a:lnTo>
                      <a:pt x="5"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8" name="Freeform 61"/>
              <p:cNvSpPr>
                <a:spLocks/>
              </p:cNvSpPr>
              <p:nvPr/>
            </p:nvSpPr>
            <p:spPr bwMode="auto">
              <a:xfrm>
                <a:off x="581" y="2984"/>
                <a:ext cx="13" cy="130"/>
              </a:xfrm>
              <a:custGeom>
                <a:avLst/>
                <a:gdLst>
                  <a:gd name="T0" fmla="*/ 8 w 13"/>
                  <a:gd name="T1" fmla="*/ 129 h 130"/>
                  <a:gd name="T2" fmla="*/ 8 w 13"/>
                  <a:gd name="T3" fmla="*/ 129 h 130"/>
                  <a:gd name="T4" fmla="*/ 6 w 13"/>
                  <a:gd name="T5" fmla="*/ 116 h 130"/>
                  <a:gd name="T6" fmla="*/ 5 w 13"/>
                  <a:gd name="T7" fmla="*/ 102 h 130"/>
                  <a:gd name="T8" fmla="*/ 5 w 13"/>
                  <a:gd name="T9" fmla="*/ 88 h 130"/>
                  <a:gd name="T10" fmla="*/ 5 w 13"/>
                  <a:gd name="T11" fmla="*/ 74 h 130"/>
                  <a:gd name="T12" fmla="*/ 6 w 13"/>
                  <a:gd name="T13" fmla="*/ 59 h 130"/>
                  <a:gd name="T14" fmla="*/ 7 w 13"/>
                  <a:gd name="T15" fmla="*/ 41 h 130"/>
                  <a:gd name="T16" fmla="*/ 11 w 13"/>
                  <a:gd name="T17" fmla="*/ 22 h 130"/>
                  <a:gd name="T18" fmla="*/ 13 w 13"/>
                  <a:gd name="T19" fmla="*/ 1 h 130"/>
                  <a:gd name="T20" fmla="*/ 8 w 13"/>
                  <a:gd name="T21" fmla="*/ 0 h 130"/>
                  <a:gd name="T22" fmla="*/ 5 w 13"/>
                  <a:gd name="T23" fmla="*/ 21 h 130"/>
                  <a:gd name="T24" fmla="*/ 3 w 13"/>
                  <a:gd name="T25" fmla="*/ 40 h 130"/>
                  <a:gd name="T26" fmla="*/ 2 w 13"/>
                  <a:gd name="T27" fmla="*/ 58 h 130"/>
                  <a:gd name="T28" fmla="*/ 0 w 13"/>
                  <a:gd name="T29" fmla="*/ 74 h 130"/>
                  <a:gd name="T30" fmla="*/ 0 w 13"/>
                  <a:gd name="T31" fmla="*/ 88 h 130"/>
                  <a:gd name="T32" fmla="*/ 0 w 13"/>
                  <a:gd name="T33" fmla="*/ 102 h 130"/>
                  <a:gd name="T34" fmla="*/ 2 w 13"/>
                  <a:gd name="T35" fmla="*/ 116 h 130"/>
                  <a:gd name="T36" fmla="*/ 4 w 13"/>
                  <a:gd name="T37" fmla="*/ 130 h 130"/>
                  <a:gd name="T38" fmla="*/ 4 w 13"/>
                  <a:gd name="T39" fmla="*/ 129 h 130"/>
                  <a:gd name="T40" fmla="*/ 8 w 13"/>
                  <a:gd name="T41" fmla="*/ 129 h 1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0"/>
                  <a:gd name="T65" fmla="*/ 13 w 13"/>
                  <a:gd name="T66" fmla="*/ 130 h 1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0">
                    <a:moveTo>
                      <a:pt x="8" y="129"/>
                    </a:moveTo>
                    <a:lnTo>
                      <a:pt x="8" y="129"/>
                    </a:lnTo>
                    <a:lnTo>
                      <a:pt x="6" y="116"/>
                    </a:lnTo>
                    <a:lnTo>
                      <a:pt x="5" y="102"/>
                    </a:lnTo>
                    <a:lnTo>
                      <a:pt x="5" y="88"/>
                    </a:lnTo>
                    <a:lnTo>
                      <a:pt x="5" y="74"/>
                    </a:lnTo>
                    <a:lnTo>
                      <a:pt x="6" y="59"/>
                    </a:lnTo>
                    <a:lnTo>
                      <a:pt x="7" y="41"/>
                    </a:lnTo>
                    <a:lnTo>
                      <a:pt x="11" y="22"/>
                    </a:lnTo>
                    <a:lnTo>
                      <a:pt x="13" y="1"/>
                    </a:lnTo>
                    <a:lnTo>
                      <a:pt x="8" y="0"/>
                    </a:lnTo>
                    <a:lnTo>
                      <a:pt x="5" y="21"/>
                    </a:lnTo>
                    <a:lnTo>
                      <a:pt x="3" y="40"/>
                    </a:lnTo>
                    <a:lnTo>
                      <a:pt x="2" y="58"/>
                    </a:lnTo>
                    <a:lnTo>
                      <a:pt x="0" y="74"/>
                    </a:lnTo>
                    <a:lnTo>
                      <a:pt x="0" y="88"/>
                    </a:lnTo>
                    <a:lnTo>
                      <a:pt x="0" y="102"/>
                    </a:lnTo>
                    <a:lnTo>
                      <a:pt x="2" y="116"/>
                    </a:lnTo>
                    <a:lnTo>
                      <a:pt x="4" y="130"/>
                    </a:lnTo>
                    <a:lnTo>
                      <a:pt x="4" y="129"/>
                    </a:lnTo>
                    <a:lnTo>
                      <a:pt x="8" y="12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19" name="Freeform 62"/>
              <p:cNvSpPr>
                <a:spLocks/>
              </p:cNvSpPr>
              <p:nvPr/>
            </p:nvSpPr>
            <p:spPr bwMode="auto">
              <a:xfrm>
                <a:off x="585" y="3113"/>
                <a:ext cx="39" cy="257"/>
              </a:xfrm>
              <a:custGeom>
                <a:avLst/>
                <a:gdLst>
                  <a:gd name="T0" fmla="*/ 39 w 39"/>
                  <a:gd name="T1" fmla="*/ 256 h 257"/>
                  <a:gd name="T2" fmla="*/ 39 w 39"/>
                  <a:gd name="T3" fmla="*/ 256 h 257"/>
                  <a:gd name="T4" fmla="*/ 34 w 39"/>
                  <a:gd name="T5" fmla="*/ 226 h 257"/>
                  <a:gd name="T6" fmla="*/ 28 w 39"/>
                  <a:gd name="T7" fmla="*/ 194 h 257"/>
                  <a:gd name="T8" fmla="*/ 24 w 39"/>
                  <a:gd name="T9" fmla="*/ 161 h 257"/>
                  <a:gd name="T10" fmla="*/ 19 w 39"/>
                  <a:gd name="T11" fmla="*/ 127 h 257"/>
                  <a:gd name="T12" fmla="*/ 16 w 39"/>
                  <a:gd name="T13" fmla="*/ 95 h 257"/>
                  <a:gd name="T14" fmla="*/ 12 w 39"/>
                  <a:gd name="T15" fmla="*/ 61 h 257"/>
                  <a:gd name="T16" fmla="*/ 9 w 39"/>
                  <a:gd name="T17" fmla="*/ 29 h 257"/>
                  <a:gd name="T18" fmla="*/ 4 w 39"/>
                  <a:gd name="T19" fmla="*/ 0 h 257"/>
                  <a:gd name="T20" fmla="*/ 0 w 39"/>
                  <a:gd name="T21" fmla="*/ 0 h 257"/>
                  <a:gd name="T22" fmla="*/ 3 w 39"/>
                  <a:gd name="T23" fmla="*/ 30 h 257"/>
                  <a:gd name="T24" fmla="*/ 8 w 39"/>
                  <a:gd name="T25" fmla="*/ 62 h 257"/>
                  <a:gd name="T26" fmla="*/ 11 w 39"/>
                  <a:gd name="T27" fmla="*/ 95 h 257"/>
                  <a:gd name="T28" fmla="*/ 14 w 39"/>
                  <a:gd name="T29" fmla="*/ 128 h 257"/>
                  <a:gd name="T30" fmla="*/ 19 w 39"/>
                  <a:gd name="T31" fmla="*/ 162 h 257"/>
                  <a:gd name="T32" fmla="*/ 24 w 39"/>
                  <a:gd name="T33" fmla="*/ 194 h 257"/>
                  <a:gd name="T34" fmla="*/ 28 w 39"/>
                  <a:gd name="T35" fmla="*/ 226 h 257"/>
                  <a:gd name="T36" fmla="*/ 35 w 39"/>
                  <a:gd name="T37" fmla="*/ 257 h 257"/>
                  <a:gd name="T38" fmla="*/ 35 w 39"/>
                  <a:gd name="T39" fmla="*/ 257 h 257"/>
                  <a:gd name="T40" fmla="*/ 39 w 39"/>
                  <a:gd name="T41" fmla="*/ 256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57"/>
                  <a:gd name="T65" fmla="*/ 39 w 39"/>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57">
                    <a:moveTo>
                      <a:pt x="39" y="256"/>
                    </a:moveTo>
                    <a:lnTo>
                      <a:pt x="39" y="256"/>
                    </a:lnTo>
                    <a:lnTo>
                      <a:pt x="34" y="226"/>
                    </a:lnTo>
                    <a:lnTo>
                      <a:pt x="28" y="194"/>
                    </a:lnTo>
                    <a:lnTo>
                      <a:pt x="24" y="161"/>
                    </a:lnTo>
                    <a:lnTo>
                      <a:pt x="19" y="127"/>
                    </a:lnTo>
                    <a:lnTo>
                      <a:pt x="16" y="95"/>
                    </a:lnTo>
                    <a:lnTo>
                      <a:pt x="12" y="61"/>
                    </a:lnTo>
                    <a:lnTo>
                      <a:pt x="9" y="29"/>
                    </a:lnTo>
                    <a:lnTo>
                      <a:pt x="4" y="0"/>
                    </a:lnTo>
                    <a:lnTo>
                      <a:pt x="0" y="0"/>
                    </a:lnTo>
                    <a:lnTo>
                      <a:pt x="3" y="30"/>
                    </a:lnTo>
                    <a:lnTo>
                      <a:pt x="8" y="62"/>
                    </a:lnTo>
                    <a:lnTo>
                      <a:pt x="11" y="95"/>
                    </a:lnTo>
                    <a:lnTo>
                      <a:pt x="14" y="128"/>
                    </a:lnTo>
                    <a:lnTo>
                      <a:pt x="19" y="162"/>
                    </a:lnTo>
                    <a:lnTo>
                      <a:pt x="24" y="194"/>
                    </a:lnTo>
                    <a:lnTo>
                      <a:pt x="28" y="226"/>
                    </a:lnTo>
                    <a:lnTo>
                      <a:pt x="35" y="257"/>
                    </a:lnTo>
                    <a:lnTo>
                      <a:pt x="39"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0" name="Freeform 63"/>
              <p:cNvSpPr>
                <a:spLocks/>
              </p:cNvSpPr>
              <p:nvPr/>
            </p:nvSpPr>
            <p:spPr bwMode="auto">
              <a:xfrm>
                <a:off x="620" y="3369"/>
                <a:ext cx="46" cy="175"/>
              </a:xfrm>
              <a:custGeom>
                <a:avLst/>
                <a:gdLst>
                  <a:gd name="T0" fmla="*/ 46 w 46"/>
                  <a:gd name="T1" fmla="*/ 174 h 175"/>
                  <a:gd name="T2" fmla="*/ 46 w 46"/>
                  <a:gd name="T3" fmla="*/ 174 h 175"/>
                  <a:gd name="T4" fmla="*/ 42 w 46"/>
                  <a:gd name="T5" fmla="*/ 153 h 175"/>
                  <a:gd name="T6" fmla="*/ 36 w 46"/>
                  <a:gd name="T7" fmla="*/ 132 h 175"/>
                  <a:gd name="T8" fmla="*/ 30 w 46"/>
                  <a:gd name="T9" fmla="*/ 109 h 175"/>
                  <a:gd name="T10" fmla="*/ 25 w 46"/>
                  <a:gd name="T11" fmla="*/ 87 h 175"/>
                  <a:gd name="T12" fmla="*/ 19 w 46"/>
                  <a:gd name="T13" fmla="*/ 65 h 175"/>
                  <a:gd name="T14" fmla="*/ 13 w 46"/>
                  <a:gd name="T15" fmla="*/ 42 h 175"/>
                  <a:gd name="T16" fmla="*/ 9 w 46"/>
                  <a:gd name="T17" fmla="*/ 21 h 175"/>
                  <a:gd name="T18" fmla="*/ 4 w 46"/>
                  <a:gd name="T19" fmla="*/ 0 h 175"/>
                  <a:gd name="T20" fmla="*/ 0 w 46"/>
                  <a:gd name="T21" fmla="*/ 1 h 175"/>
                  <a:gd name="T22" fmla="*/ 4 w 46"/>
                  <a:gd name="T23" fmla="*/ 21 h 175"/>
                  <a:gd name="T24" fmla="*/ 9 w 46"/>
                  <a:gd name="T25" fmla="*/ 43 h 175"/>
                  <a:gd name="T26" fmla="*/ 14 w 46"/>
                  <a:gd name="T27" fmla="*/ 66 h 175"/>
                  <a:gd name="T28" fmla="*/ 20 w 46"/>
                  <a:gd name="T29" fmla="*/ 88 h 175"/>
                  <a:gd name="T30" fmla="*/ 26 w 46"/>
                  <a:gd name="T31" fmla="*/ 111 h 175"/>
                  <a:gd name="T32" fmla="*/ 31 w 46"/>
                  <a:gd name="T33" fmla="*/ 133 h 175"/>
                  <a:gd name="T34" fmla="*/ 37 w 46"/>
                  <a:gd name="T35" fmla="*/ 154 h 175"/>
                  <a:gd name="T36" fmla="*/ 42 w 46"/>
                  <a:gd name="T37" fmla="*/ 175 h 175"/>
                  <a:gd name="T38" fmla="*/ 42 w 46"/>
                  <a:gd name="T39" fmla="*/ 175 h 175"/>
                  <a:gd name="T40" fmla="*/ 46 w 46"/>
                  <a:gd name="T41" fmla="*/ 174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75"/>
                  <a:gd name="T65" fmla="*/ 46 w 46"/>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75">
                    <a:moveTo>
                      <a:pt x="46" y="174"/>
                    </a:moveTo>
                    <a:lnTo>
                      <a:pt x="46" y="174"/>
                    </a:lnTo>
                    <a:lnTo>
                      <a:pt x="42" y="153"/>
                    </a:lnTo>
                    <a:lnTo>
                      <a:pt x="36" y="132"/>
                    </a:lnTo>
                    <a:lnTo>
                      <a:pt x="30" y="109"/>
                    </a:lnTo>
                    <a:lnTo>
                      <a:pt x="25" y="87"/>
                    </a:lnTo>
                    <a:lnTo>
                      <a:pt x="19" y="65"/>
                    </a:lnTo>
                    <a:lnTo>
                      <a:pt x="13" y="42"/>
                    </a:lnTo>
                    <a:lnTo>
                      <a:pt x="9" y="21"/>
                    </a:lnTo>
                    <a:lnTo>
                      <a:pt x="4" y="0"/>
                    </a:lnTo>
                    <a:lnTo>
                      <a:pt x="0" y="1"/>
                    </a:lnTo>
                    <a:lnTo>
                      <a:pt x="4" y="21"/>
                    </a:lnTo>
                    <a:lnTo>
                      <a:pt x="9" y="43"/>
                    </a:lnTo>
                    <a:lnTo>
                      <a:pt x="14" y="66"/>
                    </a:lnTo>
                    <a:lnTo>
                      <a:pt x="20" y="88"/>
                    </a:lnTo>
                    <a:lnTo>
                      <a:pt x="26" y="111"/>
                    </a:lnTo>
                    <a:lnTo>
                      <a:pt x="31" y="133"/>
                    </a:lnTo>
                    <a:lnTo>
                      <a:pt x="37" y="154"/>
                    </a:lnTo>
                    <a:lnTo>
                      <a:pt x="42" y="175"/>
                    </a:lnTo>
                    <a:lnTo>
                      <a:pt x="46" y="1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1" name="Freeform 64"/>
              <p:cNvSpPr>
                <a:spLocks/>
              </p:cNvSpPr>
              <p:nvPr/>
            </p:nvSpPr>
            <p:spPr bwMode="auto">
              <a:xfrm>
                <a:off x="653" y="3543"/>
                <a:ext cx="14" cy="68"/>
              </a:xfrm>
              <a:custGeom>
                <a:avLst/>
                <a:gdLst>
                  <a:gd name="T0" fmla="*/ 4 w 14"/>
                  <a:gd name="T1" fmla="*/ 67 h 68"/>
                  <a:gd name="T2" fmla="*/ 4 w 14"/>
                  <a:gd name="T3" fmla="*/ 68 h 68"/>
                  <a:gd name="T4" fmla="*/ 4 w 14"/>
                  <a:gd name="T5" fmla="*/ 62 h 68"/>
                  <a:gd name="T6" fmla="*/ 5 w 14"/>
                  <a:gd name="T7" fmla="*/ 54 h 68"/>
                  <a:gd name="T8" fmla="*/ 7 w 14"/>
                  <a:gd name="T9" fmla="*/ 45 h 68"/>
                  <a:gd name="T10" fmla="*/ 10 w 14"/>
                  <a:gd name="T11" fmla="*/ 36 h 68"/>
                  <a:gd name="T12" fmla="*/ 12 w 14"/>
                  <a:gd name="T13" fmla="*/ 27 h 68"/>
                  <a:gd name="T14" fmla="*/ 14 w 14"/>
                  <a:gd name="T15" fmla="*/ 17 h 68"/>
                  <a:gd name="T16" fmla="*/ 14 w 14"/>
                  <a:gd name="T17" fmla="*/ 9 h 68"/>
                  <a:gd name="T18" fmla="*/ 13 w 14"/>
                  <a:gd name="T19" fmla="*/ 0 h 68"/>
                  <a:gd name="T20" fmla="*/ 9 w 14"/>
                  <a:gd name="T21" fmla="*/ 1 h 68"/>
                  <a:gd name="T22" fmla="*/ 10 w 14"/>
                  <a:gd name="T23" fmla="*/ 9 h 68"/>
                  <a:gd name="T24" fmla="*/ 10 w 14"/>
                  <a:gd name="T25" fmla="*/ 17 h 68"/>
                  <a:gd name="T26" fmla="*/ 7 w 14"/>
                  <a:gd name="T27" fmla="*/ 26 h 68"/>
                  <a:gd name="T28" fmla="*/ 5 w 14"/>
                  <a:gd name="T29" fmla="*/ 35 h 68"/>
                  <a:gd name="T30" fmla="*/ 3 w 14"/>
                  <a:gd name="T31" fmla="*/ 44 h 68"/>
                  <a:gd name="T32" fmla="*/ 1 w 14"/>
                  <a:gd name="T33" fmla="*/ 53 h 68"/>
                  <a:gd name="T34" fmla="*/ 0 w 14"/>
                  <a:gd name="T35" fmla="*/ 61 h 68"/>
                  <a:gd name="T36" fmla="*/ 0 w 14"/>
                  <a:gd name="T37" fmla="*/ 68 h 68"/>
                  <a:gd name="T38" fmla="*/ 0 w 14"/>
                  <a:gd name="T39" fmla="*/ 68 h 68"/>
                  <a:gd name="T40" fmla="*/ 4 w 14"/>
                  <a:gd name="T41" fmla="*/ 67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68"/>
                  <a:gd name="T65" fmla="*/ 14 w 1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68">
                    <a:moveTo>
                      <a:pt x="4" y="67"/>
                    </a:moveTo>
                    <a:lnTo>
                      <a:pt x="4" y="68"/>
                    </a:lnTo>
                    <a:lnTo>
                      <a:pt x="4" y="62"/>
                    </a:lnTo>
                    <a:lnTo>
                      <a:pt x="5" y="54"/>
                    </a:lnTo>
                    <a:lnTo>
                      <a:pt x="7" y="45"/>
                    </a:lnTo>
                    <a:lnTo>
                      <a:pt x="10" y="36"/>
                    </a:lnTo>
                    <a:lnTo>
                      <a:pt x="12" y="27"/>
                    </a:lnTo>
                    <a:lnTo>
                      <a:pt x="14" y="17"/>
                    </a:lnTo>
                    <a:lnTo>
                      <a:pt x="14" y="9"/>
                    </a:lnTo>
                    <a:lnTo>
                      <a:pt x="13" y="0"/>
                    </a:lnTo>
                    <a:lnTo>
                      <a:pt x="9" y="1"/>
                    </a:lnTo>
                    <a:lnTo>
                      <a:pt x="10" y="9"/>
                    </a:lnTo>
                    <a:lnTo>
                      <a:pt x="10" y="17"/>
                    </a:lnTo>
                    <a:lnTo>
                      <a:pt x="7" y="26"/>
                    </a:lnTo>
                    <a:lnTo>
                      <a:pt x="5" y="35"/>
                    </a:lnTo>
                    <a:lnTo>
                      <a:pt x="3" y="44"/>
                    </a:lnTo>
                    <a:lnTo>
                      <a:pt x="1" y="53"/>
                    </a:lnTo>
                    <a:lnTo>
                      <a:pt x="0" y="61"/>
                    </a:lnTo>
                    <a:lnTo>
                      <a:pt x="0" y="68"/>
                    </a:lnTo>
                    <a:lnTo>
                      <a:pt x="4" y="6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2" name="Freeform 65"/>
              <p:cNvSpPr>
                <a:spLocks/>
              </p:cNvSpPr>
              <p:nvPr/>
            </p:nvSpPr>
            <p:spPr bwMode="auto">
              <a:xfrm>
                <a:off x="653" y="3610"/>
                <a:ext cx="11" cy="28"/>
              </a:xfrm>
              <a:custGeom>
                <a:avLst/>
                <a:gdLst>
                  <a:gd name="T0" fmla="*/ 11 w 11"/>
                  <a:gd name="T1" fmla="*/ 28 h 28"/>
                  <a:gd name="T2" fmla="*/ 11 w 11"/>
                  <a:gd name="T3" fmla="*/ 27 h 28"/>
                  <a:gd name="T4" fmla="*/ 9 w 11"/>
                  <a:gd name="T5" fmla="*/ 22 h 28"/>
                  <a:gd name="T6" fmla="*/ 7 w 11"/>
                  <a:gd name="T7" fmla="*/ 19 h 28"/>
                  <a:gd name="T8" fmla="*/ 6 w 11"/>
                  <a:gd name="T9" fmla="*/ 17 h 28"/>
                  <a:gd name="T10" fmla="*/ 6 w 11"/>
                  <a:gd name="T11" fmla="*/ 14 h 28"/>
                  <a:gd name="T12" fmla="*/ 6 w 11"/>
                  <a:gd name="T13" fmla="*/ 12 h 28"/>
                  <a:gd name="T14" fmla="*/ 5 w 11"/>
                  <a:gd name="T15" fmla="*/ 9 h 28"/>
                  <a:gd name="T16" fmla="*/ 5 w 11"/>
                  <a:gd name="T17" fmla="*/ 5 h 28"/>
                  <a:gd name="T18" fmla="*/ 4 w 11"/>
                  <a:gd name="T19" fmla="*/ 0 h 28"/>
                  <a:gd name="T20" fmla="*/ 0 w 11"/>
                  <a:gd name="T21" fmla="*/ 1 h 28"/>
                  <a:gd name="T22" fmla="*/ 1 w 11"/>
                  <a:gd name="T23" fmla="*/ 6 h 28"/>
                  <a:gd name="T24" fmla="*/ 1 w 11"/>
                  <a:gd name="T25" fmla="*/ 9 h 28"/>
                  <a:gd name="T26" fmla="*/ 1 w 11"/>
                  <a:gd name="T27" fmla="*/ 12 h 28"/>
                  <a:gd name="T28" fmla="*/ 2 w 11"/>
                  <a:gd name="T29" fmla="*/ 15 h 28"/>
                  <a:gd name="T30" fmla="*/ 2 w 11"/>
                  <a:gd name="T31" fmla="*/ 17 h 28"/>
                  <a:gd name="T32" fmla="*/ 3 w 11"/>
                  <a:gd name="T33" fmla="*/ 20 h 28"/>
                  <a:gd name="T34" fmla="*/ 4 w 11"/>
                  <a:gd name="T35" fmla="*/ 24 h 28"/>
                  <a:gd name="T36" fmla="*/ 6 w 11"/>
                  <a:gd name="T37" fmla="*/ 28 h 28"/>
                  <a:gd name="T38" fmla="*/ 6 w 11"/>
                  <a:gd name="T39" fmla="*/ 27 h 28"/>
                  <a:gd name="T40" fmla="*/ 11 w 11"/>
                  <a:gd name="T41" fmla="*/ 28 h 28"/>
                  <a:gd name="T42" fmla="*/ 11 w 11"/>
                  <a:gd name="T43" fmla="*/ 28 h 28"/>
                  <a:gd name="T44" fmla="*/ 11 w 11"/>
                  <a:gd name="T45" fmla="*/ 27 h 28"/>
                  <a:gd name="T46" fmla="*/ 11 w 11"/>
                  <a:gd name="T47" fmla="*/ 28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8"/>
                  <a:gd name="T74" fmla="*/ 11 w 11"/>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8">
                    <a:moveTo>
                      <a:pt x="11" y="28"/>
                    </a:moveTo>
                    <a:lnTo>
                      <a:pt x="11" y="27"/>
                    </a:lnTo>
                    <a:lnTo>
                      <a:pt x="9" y="22"/>
                    </a:lnTo>
                    <a:lnTo>
                      <a:pt x="7" y="19"/>
                    </a:lnTo>
                    <a:lnTo>
                      <a:pt x="6" y="17"/>
                    </a:lnTo>
                    <a:lnTo>
                      <a:pt x="6" y="14"/>
                    </a:lnTo>
                    <a:lnTo>
                      <a:pt x="6" y="12"/>
                    </a:lnTo>
                    <a:lnTo>
                      <a:pt x="5" y="9"/>
                    </a:lnTo>
                    <a:lnTo>
                      <a:pt x="5" y="5"/>
                    </a:lnTo>
                    <a:lnTo>
                      <a:pt x="4" y="0"/>
                    </a:lnTo>
                    <a:lnTo>
                      <a:pt x="0" y="1"/>
                    </a:lnTo>
                    <a:lnTo>
                      <a:pt x="1" y="6"/>
                    </a:lnTo>
                    <a:lnTo>
                      <a:pt x="1" y="9"/>
                    </a:lnTo>
                    <a:lnTo>
                      <a:pt x="1" y="12"/>
                    </a:lnTo>
                    <a:lnTo>
                      <a:pt x="2" y="15"/>
                    </a:lnTo>
                    <a:lnTo>
                      <a:pt x="2" y="17"/>
                    </a:lnTo>
                    <a:lnTo>
                      <a:pt x="3" y="20"/>
                    </a:lnTo>
                    <a:lnTo>
                      <a:pt x="4" y="24"/>
                    </a:lnTo>
                    <a:lnTo>
                      <a:pt x="6" y="28"/>
                    </a:lnTo>
                    <a:lnTo>
                      <a:pt x="6" y="27"/>
                    </a:lnTo>
                    <a:lnTo>
                      <a:pt x="11" y="28"/>
                    </a:lnTo>
                    <a:lnTo>
                      <a:pt x="11" y="27"/>
                    </a:lnTo>
                    <a:lnTo>
                      <a:pt x="11" y="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3" name="Freeform 66"/>
              <p:cNvSpPr>
                <a:spLocks/>
              </p:cNvSpPr>
              <p:nvPr/>
            </p:nvSpPr>
            <p:spPr bwMode="auto">
              <a:xfrm>
                <a:off x="619" y="3637"/>
                <a:ext cx="45" cy="68"/>
              </a:xfrm>
              <a:custGeom>
                <a:avLst/>
                <a:gdLst>
                  <a:gd name="T0" fmla="*/ 4 w 45"/>
                  <a:gd name="T1" fmla="*/ 68 h 68"/>
                  <a:gd name="T2" fmla="*/ 4 w 45"/>
                  <a:gd name="T3" fmla="*/ 67 h 68"/>
                  <a:gd name="T4" fmla="*/ 9 w 45"/>
                  <a:gd name="T5" fmla="*/ 58 h 68"/>
                  <a:gd name="T6" fmla="*/ 14 w 45"/>
                  <a:gd name="T7" fmla="*/ 51 h 68"/>
                  <a:gd name="T8" fmla="*/ 19 w 45"/>
                  <a:gd name="T9" fmla="*/ 44 h 68"/>
                  <a:gd name="T10" fmla="*/ 23 w 45"/>
                  <a:gd name="T11" fmla="*/ 38 h 68"/>
                  <a:gd name="T12" fmla="*/ 28 w 45"/>
                  <a:gd name="T13" fmla="*/ 31 h 68"/>
                  <a:gd name="T14" fmla="*/ 32 w 45"/>
                  <a:gd name="T15" fmla="*/ 23 h 68"/>
                  <a:gd name="T16" fmla="*/ 38 w 45"/>
                  <a:gd name="T17" fmla="*/ 14 h 68"/>
                  <a:gd name="T18" fmla="*/ 45 w 45"/>
                  <a:gd name="T19" fmla="*/ 1 h 68"/>
                  <a:gd name="T20" fmla="*/ 40 w 45"/>
                  <a:gd name="T21" fmla="*/ 0 h 68"/>
                  <a:gd name="T22" fmla="*/ 34 w 45"/>
                  <a:gd name="T23" fmla="*/ 12 h 68"/>
                  <a:gd name="T24" fmla="*/ 29 w 45"/>
                  <a:gd name="T25" fmla="*/ 21 h 68"/>
                  <a:gd name="T26" fmla="*/ 23 w 45"/>
                  <a:gd name="T27" fmla="*/ 29 h 68"/>
                  <a:gd name="T28" fmla="*/ 19 w 45"/>
                  <a:gd name="T29" fmla="*/ 36 h 68"/>
                  <a:gd name="T30" fmla="*/ 14 w 45"/>
                  <a:gd name="T31" fmla="*/ 42 h 68"/>
                  <a:gd name="T32" fmla="*/ 10 w 45"/>
                  <a:gd name="T33" fmla="*/ 49 h 68"/>
                  <a:gd name="T34" fmla="*/ 5 w 45"/>
                  <a:gd name="T35" fmla="*/ 56 h 68"/>
                  <a:gd name="T36" fmla="*/ 0 w 45"/>
                  <a:gd name="T37" fmla="*/ 65 h 68"/>
                  <a:gd name="T38" fmla="*/ 0 w 45"/>
                  <a:gd name="T39" fmla="*/ 65 h 68"/>
                  <a:gd name="T40" fmla="*/ 4 w 45"/>
                  <a:gd name="T41" fmla="*/ 68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68"/>
                  <a:gd name="T65" fmla="*/ 45 w 45"/>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68">
                    <a:moveTo>
                      <a:pt x="4" y="68"/>
                    </a:moveTo>
                    <a:lnTo>
                      <a:pt x="4" y="67"/>
                    </a:lnTo>
                    <a:lnTo>
                      <a:pt x="9" y="58"/>
                    </a:lnTo>
                    <a:lnTo>
                      <a:pt x="14" y="51"/>
                    </a:lnTo>
                    <a:lnTo>
                      <a:pt x="19" y="44"/>
                    </a:lnTo>
                    <a:lnTo>
                      <a:pt x="23" y="38"/>
                    </a:lnTo>
                    <a:lnTo>
                      <a:pt x="28" y="31"/>
                    </a:lnTo>
                    <a:lnTo>
                      <a:pt x="32" y="23"/>
                    </a:lnTo>
                    <a:lnTo>
                      <a:pt x="38" y="14"/>
                    </a:lnTo>
                    <a:lnTo>
                      <a:pt x="45" y="1"/>
                    </a:lnTo>
                    <a:lnTo>
                      <a:pt x="40" y="0"/>
                    </a:lnTo>
                    <a:lnTo>
                      <a:pt x="34" y="12"/>
                    </a:lnTo>
                    <a:lnTo>
                      <a:pt x="29" y="21"/>
                    </a:lnTo>
                    <a:lnTo>
                      <a:pt x="23" y="29"/>
                    </a:lnTo>
                    <a:lnTo>
                      <a:pt x="19" y="36"/>
                    </a:lnTo>
                    <a:lnTo>
                      <a:pt x="14" y="42"/>
                    </a:lnTo>
                    <a:lnTo>
                      <a:pt x="10" y="49"/>
                    </a:lnTo>
                    <a:lnTo>
                      <a:pt x="5" y="56"/>
                    </a:lnTo>
                    <a:lnTo>
                      <a:pt x="0" y="65"/>
                    </a:lnTo>
                    <a:lnTo>
                      <a:pt x="4" y="6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4" name="Freeform 67"/>
              <p:cNvSpPr>
                <a:spLocks/>
              </p:cNvSpPr>
              <p:nvPr/>
            </p:nvSpPr>
            <p:spPr bwMode="auto">
              <a:xfrm>
                <a:off x="607" y="3702"/>
                <a:ext cx="16" cy="38"/>
              </a:xfrm>
              <a:custGeom>
                <a:avLst/>
                <a:gdLst>
                  <a:gd name="T0" fmla="*/ 6 w 16"/>
                  <a:gd name="T1" fmla="*/ 35 h 38"/>
                  <a:gd name="T2" fmla="*/ 7 w 16"/>
                  <a:gd name="T3" fmla="*/ 35 h 38"/>
                  <a:gd name="T4" fmla="*/ 6 w 16"/>
                  <a:gd name="T5" fmla="*/ 33 h 38"/>
                  <a:gd name="T6" fmla="*/ 6 w 16"/>
                  <a:gd name="T7" fmla="*/ 30 h 38"/>
                  <a:gd name="T8" fmla="*/ 6 w 16"/>
                  <a:gd name="T9" fmla="*/ 26 h 38"/>
                  <a:gd name="T10" fmla="*/ 7 w 16"/>
                  <a:gd name="T11" fmla="*/ 21 h 38"/>
                  <a:gd name="T12" fmla="*/ 8 w 16"/>
                  <a:gd name="T13" fmla="*/ 16 h 38"/>
                  <a:gd name="T14" fmla="*/ 11 w 16"/>
                  <a:gd name="T15" fmla="*/ 11 h 38"/>
                  <a:gd name="T16" fmla="*/ 13 w 16"/>
                  <a:gd name="T17" fmla="*/ 7 h 38"/>
                  <a:gd name="T18" fmla="*/ 16 w 16"/>
                  <a:gd name="T19" fmla="*/ 3 h 38"/>
                  <a:gd name="T20" fmla="*/ 12 w 16"/>
                  <a:gd name="T21" fmla="*/ 0 h 38"/>
                  <a:gd name="T22" fmla="*/ 9 w 16"/>
                  <a:gd name="T23" fmla="*/ 5 h 38"/>
                  <a:gd name="T24" fmla="*/ 6 w 16"/>
                  <a:gd name="T25" fmla="*/ 10 h 38"/>
                  <a:gd name="T26" fmla="*/ 5 w 16"/>
                  <a:gd name="T27" fmla="*/ 15 h 38"/>
                  <a:gd name="T28" fmla="*/ 3 w 16"/>
                  <a:gd name="T29" fmla="*/ 20 h 38"/>
                  <a:gd name="T30" fmla="*/ 2 w 16"/>
                  <a:gd name="T31" fmla="*/ 25 h 38"/>
                  <a:gd name="T32" fmla="*/ 0 w 16"/>
                  <a:gd name="T33" fmla="*/ 30 h 38"/>
                  <a:gd name="T34" fmla="*/ 2 w 16"/>
                  <a:gd name="T35" fmla="*/ 34 h 38"/>
                  <a:gd name="T36" fmla="*/ 3 w 16"/>
                  <a:gd name="T37" fmla="*/ 38 h 38"/>
                  <a:gd name="T38" fmla="*/ 4 w 16"/>
                  <a:gd name="T39" fmla="*/ 38 h 38"/>
                  <a:gd name="T40" fmla="*/ 6 w 16"/>
                  <a:gd name="T41" fmla="*/ 35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8"/>
                  <a:gd name="T65" fmla="*/ 16 w 1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8">
                    <a:moveTo>
                      <a:pt x="6" y="35"/>
                    </a:moveTo>
                    <a:lnTo>
                      <a:pt x="7" y="35"/>
                    </a:lnTo>
                    <a:lnTo>
                      <a:pt x="6" y="33"/>
                    </a:lnTo>
                    <a:lnTo>
                      <a:pt x="6" y="30"/>
                    </a:lnTo>
                    <a:lnTo>
                      <a:pt x="6" y="26"/>
                    </a:lnTo>
                    <a:lnTo>
                      <a:pt x="7" y="21"/>
                    </a:lnTo>
                    <a:lnTo>
                      <a:pt x="8" y="16"/>
                    </a:lnTo>
                    <a:lnTo>
                      <a:pt x="11" y="11"/>
                    </a:lnTo>
                    <a:lnTo>
                      <a:pt x="13" y="7"/>
                    </a:lnTo>
                    <a:lnTo>
                      <a:pt x="16" y="3"/>
                    </a:lnTo>
                    <a:lnTo>
                      <a:pt x="12" y="0"/>
                    </a:lnTo>
                    <a:lnTo>
                      <a:pt x="9" y="5"/>
                    </a:lnTo>
                    <a:lnTo>
                      <a:pt x="6" y="10"/>
                    </a:lnTo>
                    <a:lnTo>
                      <a:pt x="5" y="15"/>
                    </a:lnTo>
                    <a:lnTo>
                      <a:pt x="3" y="20"/>
                    </a:lnTo>
                    <a:lnTo>
                      <a:pt x="2" y="25"/>
                    </a:lnTo>
                    <a:lnTo>
                      <a:pt x="0" y="30"/>
                    </a:lnTo>
                    <a:lnTo>
                      <a:pt x="2" y="34"/>
                    </a:lnTo>
                    <a:lnTo>
                      <a:pt x="3" y="38"/>
                    </a:lnTo>
                    <a:lnTo>
                      <a:pt x="4" y="38"/>
                    </a:lnTo>
                    <a:lnTo>
                      <a:pt x="6" y="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5" name="Freeform 68"/>
              <p:cNvSpPr>
                <a:spLocks/>
              </p:cNvSpPr>
              <p:nvPr/>
            </p:nvSpPr>
            <p:spPr bwMode="auto">
              <a:xfrm>
                <a:off x="611" y="3737"/>
                <a:ext cx="21" cy="6"/>
              </a:xfrm>
              <a:custGeom>
                <a:avLst/>
                <a:gdLst>
                  <a:gd name="T0" fmla="*/ 21 w 21"/>
                  <a:gd name="T1" fmla="*/ 3 h 6"/>
                  <a:gd name="T2" fmla="*/ 20 w 21"/>
                  <a:gd name="T3" fmla="*/ 2 h 6"/>
                  <a:gd name="T4" fmla="*/ 18 w 21"/>
                  <a:gd name="T5" fmla="*/ 1 h 6"/>
                  <a:gd name="T6" fmla="*/ 16 w 21"/>
                  <a:gd name="T7" fmla="*/ 1 h 6"/>
                  <a:gd name="T8" fmla="*/ 13 w 21"/>
                  <a:gd name="T9" fmla="*/ 1 h 6"/>
                  <a:gd name="T10" fmla="*/ 11 w 21"/>
                  <a:gd name="T11" fmla="*/ 1 h 6"/>
                  <a:gd name="T12" fmla="*/ 8 w 21"/>
                  <a:gd name="T13" fmla="*/ 1 h 6"/>
                  <a:gd name="T14" fmla="*/ 5 w 21"/>
                  <a:gd name="T15" fmla="*/ 1 h 6"/>
                  <a:gd name="T16" fmla="*/ 4 w 21"/>
                  <a:gd name="T17" fmla="*/ 1 h 6"/>
                  <a:gd name="T18" fmla="*/ 2 w 21"/>
                  <a:gd name="T19" fmla="*/ 0 h 6"/>
                  <a:gd name="T20" fmla="*/ 0 w 21"/>
                  <a:gd name="T21" fmla="*/ 3 h 6"/>
                  <a:gd name="T22" fmla="*/ 2 w 21"/>
                  <a:gd name="T23" fmla="*/ 5 h 6"/>
                  <a:gd name="T24" fmla="*/ 5 w 21"/>
                  <a:gd name="T25" fmla="*/ 5 h 6"/>
                  <a:gd name="T26" fmla="*/ 8 w 21"/>
                  <a:gd name="T27" fmla="*/ 6 h 6"/>
                  <a:gd name="T28" fmla="*/ 11 w 21"/>
                  <a:gd name="T29" fmla="*/ 5 h 6"/>
                  <a:gd name="T30" fmla="*/ 13 w 21"/>
                  <a:gd name="T31" fmla="*/ 5 h 6"/>
                  <a:gd name="T32" fmla="*/ 16 w 21"/>
                  <a:gd name="T33" fmla="*/ 5 h 6"/>
                  <a:gd name="T34" fmla="*/ 17 w 21"/>
                  <a:gd name="T35" fmla="*/ 5 h 6"/>
                  <a:gd name="T36" fmla="*/ 17 w 21"/>
                  <a:gd name="T37" fmla="*/ 5 h 6"/>
                  <a:gd name="T38" fmla="*/ 17 w 21"/>
                  <a:gd name="T39" fmla="*/ 5 h 6"/>
                  <a:gd name="T40" fmla="*/ 21 w 21"/>
                  <a:gd name="T41" fmla="*/ 3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6"/>
                  <a:gd name="T65" fmla="*/ 21 w 21"/>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6">
                    <a:moveTo>
                      <a:pt x="21" y="3"/>
                    </a:moveTo>
                    <a:lnTo>
                      <a:pt x="20" y="2"/>
                    </a:lnTo>
                    <a:lnTo>
                      <a:pt x="18" y="1"/>
                    </a:lnTo>
                    <a:lnTo>
                      <a:pt x="16" y="1"/>
                    </a:lnTo>
                    <a:lnTo>
                      <a:pt x="13" y="1"/>
                    </a:lnTo>
                    <a:lnTo>
                      <a:pt x="11" y="1"/>
                    </a:lnTo>
                    <a:lnTo>
                      <a:pt x="8" y="1"/>
                    </a:lnTo>
                    <a:lnTo>
                      <a:pt x="5" y="1"/>
                    </a:lnTo>
                    <a:lnTo>
                      <a:pt x="4" y="1"/>
                    </a:lnTo>
                    <a:lnTo>
                      <a:pt x="2" y="0"/>
                    </a:lnTo>
                    <a:lnTo>
                      <a:pt x="0" y="3"/>
                    </a:lnTo>
                    <a:lnTo>
                      <a:pt x="2" y="5"/>
                    </a:lnTo>
                    <a:lnTo>
                      <a:pt x="5" y="5"/>
                    </a:lnTo>
                    <a:lnTo>
                      <a:pt x="8" y="6"/>
                    </a:lnTo>
                    <a:lnTo>
                      <a:pt x="11" y="5"/>
                    </a:lnTo>
                    <a:lnTo>
                      <a:pt x="13" y="5"/>
                    </a:lnTo>
                    <a:lnTo>
                      <a:pt x="16" y="5"/>
                    </a:lnTo>
                    <a:lnTo>
                      <a:pt x="17" y="5"/>
                    </a:lnTo>
                    <a:lnTo>
                      <a:pt x="2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6" name="Freeform 69"/>
              <p:cNvSpPr>
                <a:spLocks/>
              </p:cNvSpPr>
              <p:nvPr/>
            </p:nvSpPr>
            <p:spPr bwMode="auto">
              <a:xfrm>
                <a:off x="628" y="3740"/>
                <a:ext cx="16" cy="11"/>
              </a:xfrm>
              <a:custGeom>
                <a:avLst/>
                <a:gdLst>
                  <a:gd name="T0" fmla="*/ 14 w 16"/>
                  <a:gd name="T1" fmla="*/ 7 h 11"/>
                  <a:gd name="T2" fmla="*/ 16 w 16"/>
                  <a:gd name="T3" fmla="*/ 7 h 11"/>
                  <a:gd name="T4" fmla="*/ 13 w 16"/>
                  <a:gd name="T5" fmla="*/ 6 h 11"/>
                  <a:gd name="T6" fmla="*/ 12 w 16"/>
                  <a:gd name="T7" fmla="*/ 6 h 11"/>
                  <a:gd name="T8" fmla="*/ 10 w 16"/>
                  <a:gd name="T9" fmla="*/ 5 h 11"/>
                  <a:gd name="T10" fmla="*/ 9 w 16"/>
                  <a:gd name="T11" fmla="*/ 5 h 11"/>
                  <a:gd name="T12" fmla="*/ 8 w 16"/>
                  <a:gd name="T13" fmla="*/ 4 h 11"/>
                  <a:gd name="T14" fmla="*/ 6 w 16"/>
                  <a:gd name="T15" fmla="*/ 3 h 11"/>
                  <a:gd name="T16" fmla="*/ 5 w 16"/>
                  <a:gd name="T17" fmla="*/ 1 h 11"/>
                  <a:gd name="T18" fmla="*/ 4 w 16"/>
                  <a:gd name="T19" fmla="*/ 0 h 11"/>
                  <a:gd name="T20" fmla="*/ 0 w 16"/>
                  <a:gd name="T21" fmla="*/ 2 h 11"/>
                  <a:gd name="T22" fmla="*/ 1 w 16"/>
                  <a:gd name="T23" fmla="*/ 4 h 11"/>
                  <a:gd name="T24" fmla="*/ 3 w 16"/>
                  <a:gd name="T25" fmla="*/ 6 h 11"/>
                  <a:gd name="T26" fmla="*/ 4 w 16"/>
                  <a:gd name="T27" fmla="*/ 7 h 11"/>
                  <a:gd name="T28" fmla="*/ 6 w 16"/>
                  <a:gd name="T29" fmla="*/ 8 h 11"/>
                  <a:gd name="T30" fmla="*/ 9 w 16"/>
                  <a:gd name="T31" fmla="*/ 9 h 11"/>
                  <a:gd name="T32" fmla="*/ 10 w 16"/>
                  <a:gd name="T33" fmla="*/ 10 h 11"/>
                  <a:gd name="T34" fmla="*/ 12 w 16"/>
                  <a:gd name="T35" fmla="*/ 10 h 11"/>
                  <a:gd name="T36" fmla="*/ 14 w 16"/>
                  <a:gd name="T37" fmla="*/ 11 h 11"/>
                  <a:gd name="T38" fmla="*/ 14 w 16"/>
                  <a:gd name="T39" fmla="*/ 11 h 11"/>
                  <a:gd name="T40" fmla="*/ 14 w 16"/>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1"/>
                  <a:gd name="T65" fmla="*/ 16 w 1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1">
                    <a:moveTo>
                      <a:pt x="14" y="7"/>
                    </a:moveTo>
                    <a:lnTo>
                      <a:pt x="16" y="7"/>
                    </a:lnTo>
                    <a:lnTo>
                      <a:pt x="13" y="6"/>
                    </a:lnTo>
                    <a:lnTo>
                      <a:pt x="12" y="6"/>
                    </a:lnTo>
                    <a:lnTo>
                      <a:pt x="10" y="5"/>
                    </a:lnTo>
                    <a:lnTo>
                      <a:pt x="9" y="5"/>
                    </a:lnTo>
                    <a:lnTo>
                      <a:pt x="8" y="4"/>
                    </a:lnTo>
                    <a:lnTo>
                      <a:pt x="6" y="3"/>
                    </a:lnTo>
                    <a:lnTo>
                      <a:pt x="5" y="1"/>
                    </a:lnTo>
                    <a:lnTo>
                      <a:pt x="4" y="0"/>
                    </a:lnTo>
                    <a:lnTo>
                      <a:pt x="0" y="2"/>
                    </a:lnTo>
                    <a:lnTo>
                      <a:pt x="1" y="4"/>
                    </a:lnTo>
                    <a:lnTo>
                      <a:pt x="3" y="6"/>
                    </a:lnTo>
                    <a:lnTo>
                      <a:pt x="4" y="7"/>
                    </a:lnTo>
                    <a:lnTo>
                      <a:pt x="6" y="8"/>
                    </a:lnTo>
                    <a:lnTo>
                      <a:pt x="9" y="9"/>
                    </a:lnTo>
                    <a:lnTo>
                      <a:pt x="10" y="10"/>
                    </a:lnTo>
                    <a:lnTo>
                      <a:pt x="12" y="10"/>
                    </a:lnTo>
                    <a:lnTo>
                      <a:pt x="14" y="11"/>
                    </a:lnTo>
                    <a:lnTo>
                      <a:pt x="14"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7" name="Freeform 70"/>
              <p:cNvSpPr>
                <a:spLocks/>
              </p:cNvSpPr>
              <p:nvPr/>
            </p:nvSpPr>
            <p:spPr bwMode="auto">
              <a:xfrm>
                <a:off x="642" y="3747"/>
                <a:ext cx="23" cy="8"/>
              </a:xfrm>
              <a:custGeom>
                <a:avLst/>
                <a:gdLst>
                  <a:gd name="T0" fmla="*/ 23 w 23"/>
                  <a:gd name="T1" fmla="*/ 4 h 8"/>
                  <a:gd name="T2" fmla="*/ 23 w 23"/>
                  <a:gd name="T3" fmla="*/ 4 h 8"/>
                  <a:gd name="T4" fmla="*/ 20 w 23"/>
                  <a:gd name="T5" fmla="*/ 2 h 8"/>
                  <a:gd name="T6" fmla="*/ 16 w 23"/>
                  <a:gd name="T7" fmla="*/ 1 h 8"/>
                  <a:gd name="T8" fmla="*/ 14 w 23"/>
                  <a:gd name="T9" fmla="*/ 0 h 8"/>
                  <a:gd name="T10" fmla="*/ 12 w 23"/>
                  <a:gd name="T11" fmla="*/ 0 h 8"/>
                  <a:gd name="T12" fmla="*/ 11 w 23"/>
                  <a:gd name="T13" fmla="*/ 0 h 8"/>
                  <a:gd name="T14" fmla="*/ 8 w 23"/>
                  <a:gd name="T15" fmla="*/ 0 h 8"/>
                  <a:gd name="T16" fmla="*/ 5 w 23"/>
                  <a:gd name="T17" fmla="*/ 0 h 8"/>
                  <a:gd name="T18" fmla="*/ 0 w 23"/>
                  <a:gd name="T19" fmla="*/ 0 h 8"/>
                  <a:gd name="T20" fmla="*/ 0 w 23"/>
                  <a:gd name="T21" fmla="*/ 4 h 8"/>
                  <a:gd name="T22" fmla="*/ 5 w 23"/>
                  <a:gd name="T23" fmla="*/ 4 h 8"/>
                  <a:gd name="T24" fmla="*/ 8 w 23"/>
                  <a:gd name="T25" fmla="*/ 4 h 8"/>
                  <a:gd name="T26" fmla="*/ 11 w 23"/>
                  <a:gd name="T27" fmla="*/ 4 h 8"/>
                  <a:gd name="T28" fmla="*/ 12 w 23"/>
                  <a:gd name="T29" fmla="*/ 4 h 8"/>
                  <a:gd name="T30" fmla="*/ 13 w 23"/>
                  <a:gd name="T31" fmla="*/ 4 h 8"/>
                  <a:gd name="T32" fmla="*/ 14 w 23"/>
                  <a:gd name="T33" fmla="*/ 4 h 8"/>
                  <a:gd name="T34" fmla="*/ 16 w 23"/>
                  <a:gd name="T35" fmla="*/ 6 h 8"/>
                  <a:gd name="T36" fmla="*/ 20 w 23"/>
                  <a:gd name="T37" fmla="*/ 8 h 8"/>
                  <a:gd name="T38" fmla="*/ 20 w 23"/>
                  <a:gd name="T39" fmla="*/ 8 h 8"/>
                  <a:gd name="T40" fmla="*/ 23 w 23"/>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8"/>
                  <a:gd name="T65" fmla="*/ 23 w 2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8">
                    <a:moveTo>
                      <a:pt x="23" y="4"/>
                    </a:moveTo>
                    <a:lnTo>
                      <a:pt x="23" y="4"/>
                    </a:lnTo>
                    <a:lnTo>
                      <a:pt x="20" y="2"/>
                    </a:lnTo>
                    <a:lnTo>
                      <a:pt x="16" y="1"/>
                    </a:lnTo>
                    <a:lnTo>
                      <a:pt x="14" y="0"/>
                    </a:lnTo>
                    <a:lnTo>
                      <a:pt x="12" y="0"/>
                    </a:lnTo>
                    <a:lnTo>
                      <a:pt x="11" y="0"/>
                    </a:lnTo>
                    <a:lnTo>
                      <a:pt x="8" y="0"/>
                    </a:lnTo>
                    <a:lnTo>
                      <a:pt x="5" y="0"/>
                    </a:lnTo>
                    <a:lnTo>
                      <a:pt x="0" y="0"/>
                    </a:lnTo>
                    <a:lnTo>
                      <a:pt x="0" y="4"/>
                    </a:lnTo>
                    <a:lnTo>
                      <a:pt x="5" y="4"/>
                    </a:lnTo>
                    <a:lnTo>
                      <a:pt x="8" y="4"/>
                    </a:lnTo>
                    <a:lnTo>
                      <a:pt x="11" y="4"/>
                    </a:lnTo>
                    <a:lnTo>
                      <a:pt x="12" y="4"/>
                    </a:lnTo>
                    <a:lnTo>
                      <a:pt x="13" y="4"/>
                    </a:lnTo>
                    <a:lnTo>
                      <a:pt x="14" y="4"/>
                    </a:lnTo>
                    <a:lnTo>
                      <a:pt x="16" y="6"/>
                    </a:lnTo>
                    <a:lnTo>
                      <a:pt x="20" y="8"/>
                    </a:lnTo>
                    <a:lnTo>
                      <a:pt x="23"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8" name="Freeform 71"/>
              <p:cNvSpPr>
                <a:spLocks/>
              </p:cNvSpPr>
              <p:nvPr/>
            </p:nvSpPr>
            <p:spPr bwMode="auto">
              <a:xfrm>
                <a:off x="662" y="3751"/>
                <a:ext cx="29" cy="11"/>
              </a:xfrm>
              <a:custGeom>
                <a:avLst/>
                <a:gdLst>
                  <a:gd name="T0" fmla="*/ 29 w 29"/>
                  <a:gd name="T1" fmla="*/ 7 h 11"/>
                  <a:gd name="T2" fmla="*/ 28 w 29"/>
                  <a:gd name="T3" fmla="*/ 7 h 11"/>
                  <a:gd name="T4" fmla="*/ 26 w 29"/>
                  <a:gd name="T5" fmla="*/ 7 h 11"/>
                  <a:gd name="T6" fmla="*/ 22 w 29"/>
                  <a:gd name="T7" fmla="*/ 7 h 11"/>
                  <a:gd name="T8" fmla="*/ 19 w 29"/>
                  <a:gd name="T9" fmla="*/ 7 h 11"/>
                  <a:gd name="T10" fmla="*/ 16 w 29"/>
                  <a:gd name="T11" fmla="*/ 7 h 11"/>
                  <a:gd name="T12" fmla="*/ 13 w 29"/>
                  <a:gd name="T13" fmla="*/ 7 h 11"/>
                  <a:gd name="T14" fmla="*/ 11 w 29"/>
                  <a:gd name="T15" fmla="*/ 4 h 11"/>
                  <a:gd name="T16" fmla="*/ 6 w 29"/>
                  <a:gd name="T17" fmla="*/ 3 h 11"/>
                  <a:gd name="T18" fmla="*/ 3 w 29"/>
                  <a:gd name="T19" fmla="*/ 0 h 11"/>
                  <a:gd name="T20" fmla="*/ 0 w 29"/>
                  <a:gd name="T21" fmla="*/ 4 h 11"/>
                  <a:gd name="T22" fmla="*/ 4 w 29"/>
                  <a:gd name="T23" fmla="*/ 7 h 11"/>
                  <a:gd name="T24" fmla="*/ 9 w 29"/>
                  <a:gd name="T25" fmla="*/ 9 h 11"/>
                  <a:gd name="T26" fmla="*/ 12 w 29"/>
                  <a:gd name="T27" fmla="*/ 11 h 11"/>
                  <a:gd name="T28" fmla="*/ 15 w 29"/>
                  <a:gd name="T29" fmla="*/ 11 h 11"/>
                  <a:gd name="T30" fmla="*/ 19 w 29"/>
                  <a:gd name="T31" fmla="*/ 11 h 11"/>
                  <a:gd name="T32" fmla="*/ 22 w 29"/>
                  <a:gd name="T33" fmla="*/ 11 h 11"/>
                  <a:gd name="T34" fmla="*/ 26 w 29"/>
                  <a:gd name="T35" fmla="*/ 11 h 11"/>
                  <a:gd name="T36" fmla="*/ 28 w 29"/>
                  <a:gd name="T37" fmla="*/ 11 h 11"/>
                  <a:gd name="T38" fmla="*/ 28 w 29"/>
                  <a:gd name="T39" fmla="*/ 11 h 11"/>
                  <a:gd name="T40" fmla="*/ 29 w 29"/>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11"/>
                  <a:gd name="T65" fmla="*/ 29 w 2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11">
                    <a:moveTo>
                      <a:pt x="29" y="7"/>
                    </a:moveTo>
                    <a:lnTo>
                      <a:pt x="28" y="7"/>
                    </a:lnTo>
                    <a:lnTo>
                      <a:pt x="26" y="7"/>
                    </a:lnTo>
                    <a:lnTo>
                      <a:pt x="22" y="7"/>
                    </a:lnTo>
                    <a:lnTo>
                      <a:pt x="19" y="7"/>
                    </a:lnTo>
                    <a:lnTo>
                      <a:pt x="16" y="7"/>
                    </a:lnTo>
                    <a:lnTo>
                      <a:pt x="13" y="7"/>
                    </a:lnTo>
                    <a:lnTo>
                      <a:pt x="11" y="4"/>
                    </a:lnTo>
                    <a:lnTo>
                      <a:pt x="6" y="3"/>
                    </a:lnTo>
                    <a:lnTo>
                      <a:pt x="3" y="0"/>
                    </a:lnTo>
                    <a:lnTo>
                      <a:pt x="0" y="4"/>
                    </a:lnTo>
                    <a:lnTo>
                      <a:pt x="4" y="7"/>
                    </a:lnTo>
                    <a:lnTo>
                      <a:pt x="9" y="9"/>
                    </a:lnTo>
                    <a:lnTo>
                      <a:pt x="12" y="11"/>
                    </a:lnTo>
                    <a:lnTo>
                      <a:pt x="15" y="11"/>
                    </a:lnTo>
                    <a:lnTo>
                      <a:pt x="19" y="11"/>
                    </a:lnTo>
                    <a:lnTo>
                      <a:pt x="22" y="11"/>
                    </a:lnTo>
                    <a:lnTo>
                      <a:pt x="26" y="11"/>
                    </a:lnTo>
                    <a:lnTo>
                      <a:pt x="28" y="11"/>
                    </a:lnTo>
                    <a:lnTo>
                      <a:pt x="29"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29" name="Freeform 72"/>
              <p:cNvSpPr>
                <a:spLocks/>
              </p:cNvSpPr>
              <p:nvPr/>
            </p:nvSpPr>
            <p:spPr bwMode="auto">
              <a:xfrm>
                <a:off x="690" y="3758"/>
                <a:ext cx="28" cy="10"/>
              </a:xfrm>
              <a:custGeom>
                <a:avLst/>
                <a:gdLst>
                  <a:gd name="T0" fmla="*/ 25 w 28"/>
                  <a:gd name="T1" fmla="*/ 7 h 10"/>
                  <a:gd name="T2" fmla="*/ 27 w 28"/>
                  <a:gd name="T3" fmla="*/ 6 h 10"/>
                  <a:gd name="T4" fmla="*/ 21 w 28"/>
                  <a:gd name="T5" fmla="*/ 6 h 10"/>
                  <a:gd name="T6" fmla="*/ 17 w 28"/>
                  <a:gd name="T7" fmla="*/ 6 h 10"/>
                  <a:gd name="T8" fmla="*/ 13 w 28"/>
                  <a:gd name="T9" fmla="*/ 5 h 10"/>
                  <a:gd name="T10" fmla="*/ 11 w 28"/>
                  <a:gd name="T11" fmla="*/ 4 h 10"/>
                  <a:gd name="T12" fmla="*/ 9 w 28"/>
                  <a:gd name="T13" fmla="*/ 3 h 10"/>
                  <a:gd name="T14" fmla="*/ 7 w 28"/>
                  <a:gd name="T15" fmla="*/ 2 h 10"/>
                  <a:gd name="T16" fmla="*/ 3 w 28"/>
                  <a:gd name="T17" fmla="*/ 1 h 10"/>
                  <a:gd name="T18" fmla="*/ 1 w 28"/>
                  <a:gd name="T19" fmla="*/ 0 h 10"/>
                  <a:gd name="T20" fmla="*/ 0 w 28"/>
                  <a:gd name="T21" fmla="*/ 4 h 10"/>
                  <a:gd name="T22" fmla="*/ 2 w 28"/>
                  <a:gd name="T23" fmla="*/ 5 h 10"/>
                  <a:gd name="T24" fmla="*/ 4 w 28"/>
                  <a:gd name="T25" fmla="*/ 6 h 10"/>
                  <a:gd name="T26" fmla="*/ 7 w 28"/>
                  <a:gd name="T27" fmla="*/ 7 h 10"/>
                  <a:gd name="T28" fmla="*/ 9 w 28"/>
                  <a:gd name="T29" fmla="*/ 8 h 10"/>
                  <a:gd name="T30" fmla="*/ 12 w 28"/>
                  <a:gd name="T31" fmla="*/ 9 h 10"/>
                  <a:gd name="T32" fmla="*/ 16 w 28"/>
                  <a:gd name="T33" fmla="*/ 10 h 10"/>
                  <a:gd name="T34" fmla="*/ 21 w 28"/>
                  <a:gd name="T35" fmla="*/ 10 h 10"/>
                  <a:gd name="T36" fmla="*/ 27 w 28"/>
                  <a:gd name="T37" fmla="*/ 10 h 10"/>
                  <a:gd name="T38" fmla="*/ 28 w 28"/>
                  <a:gd name="T39" fmla="*/ 10 h 10"/>
                  <a:gd name="T40" fmla="*/ 27 w 28"/>
                  <a:gd name="T41" fmla="*/ 10 h 10"/>
                  <a:gd name="T42" fmla="*/ 28 w 28"/>
                  <a:gd name="T43" fmla="*/ 10 h 10"/>
                  <a:gd name="T44" fmla="*/ 28 w 28"/>
                  <a:gd name="T45" fmla="*/ 10 h 10"/>
                  <a:gd name="T46" fmla="*/ 25 w 28"/>
                  <a:gd name="T47" fmla="*/ 7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10"/>
                  <a:gd name="T74" fmla="*/ 28 w 28"/>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10">
                    <a:moveTo>
                      <a:pt x="25" y="7"/>
                    </a:moveTo>
                    <a:lnTo>
                      <a:pt x="27" y="6"/>
                    </a:lnTo>
                    <a:lnTo>
                      <a:pt x="21" y="6"/>
                    </a:lnTo>
                    <a:lnTo>
                      <a:pt x="17" y="6"/>
                    </a:lnTo>
                    <a:lnTo>
                      <a:pt x="13" y="5"/>
                    </a:lnTo>
                    <a:lnTo>
                      <a:pt x="11" y="4"/>
                    </a:lnTo>
                    <a:lnTo>
                      <a:pt x="9" y="3"/>
                    </a:lnTo>
                    <a:lnTo>
                      <a:pt x="7" y="2"/>
                    </a:lnTo>
                    <a:lnTo>
                      <a:pt x="3" y="1"/>
                    </a:lnTo>
                    <a:lnTo>
                      <a:pt x="1" y="0"/>
                    </a:lnTo>
                    <a:lnTo>
                      <a:pt x="0" y="4"/>
                    </a:lnTo>
                    <a:lnTo>
                      <a:pt x="2" y="5"/>
                    </a:lnTo>
                    <a:lnTo>
                      <a:pt x="4" y="6"/>
                    </a:lnTo>
                    <a:lnTo>
                      <a:pt x="7" y="7"/>
                    </a:lnTo>
                    <a:lnTo>
                      <a:pt x="9" y="8"/>
                    </a:lnTo>
                    <a:lnTo>
                      <a:pt x="12" y="9"/>
                    </a:lnTo>
                    <a:lnTo>
                      <a:pt x="16" y="10"/>
                    </a:lnTo>
                    <a:lnTo>
                      <a:pt x="21" y="10"/>
                    </a:lnTo>
                    <a:lnTo>
                      <a:pt x="27" y="10"/>
                    </a:lnTo>
                    <a:lnTo>
                      <a:pt x="28" y="10"/>
                    </a:lnTo>
                    <a:lnTo>
                      <a:pt x="27" y="10"/>
                    </a:lnTo>
                    <a:lnTo>
                      <a:pt x="28" y="10"/>
                    </a:lnTo>
                    <a:lnTo>
                      <a:pt x="25"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0" name="Freeform 73"/>
              <p:cNvSpPr>
                <a:spLocks/>
              </p:cNvSpPr>
              <p:nvPr/>
            </p:nvSpPr>
            <p:spPr bwMode="auto">
              <a:xfrm>
                <a:off x="715" y="3763"/>
                <a:ext cx="9" cy="5"/>
              </a:xfrm>
              <a:custGeom>
                <a:avLst/>
                <a:gdLst>
                  <a:gd name="T0" fmla="*/ 9 w 9"/>
                  <a:gd name="T1" fmla="*/ 2 h 5"/>
                  <a:gd name="T2" fmla="*/ 6 w 9"/>
                  <a:gd name="T3" fmla="*/ 4 h 5"/>
                  <a:gd name="T4" fmla="*/ 6 w 9"/>
                  <a:gd name="T5" fmla="*/ 4 h 5"/>
                  <a:gd name="T6" fmla="*/ 6 w 9"/>
                  <a:gd name="T7" fmla="*/ 0 h 5"/>
                  <a:gd name="T8" fmla="*/ 6 w 9"/>
                  <a:gd name="T9" fmla="*/ 0 h 5"/>
                  <a:gd name="T10" fmla="*/ 5 w 9"/>
                  <a:gd name="T11" fmla="*/ 0 h 5"/>
                  <a:gd name="T12" fmla="*/ 4 w 9"/>
                  <a:gd name="T13" fmla="*/ 0 h 5"/>
                  <a:gd name="T14" fmla="*/ 3 w 9"/>
                  <a:gd name="T15" fmla="*/ 1 h 5"/>
                  <a:gd name="T16" fmla="*/ 2 w 9"/>
                  <a:gd name="T17" fmla="*/ 1 h 5"/>
                  <a:gd name="T18" fmla="*/ 0 w 9"/>
                  <a:gd name="T19" fmla="*/ 2 h 5"/>
                  <a:gd name="T20" fmla="*/ 3 w 9"/>
                  <a:gd name="T21" fmla="*/ 5 h 5"/>
                  <a:gd name="T22" fmla="*/ 3 w 9"/>
                  <a:gd name="T23" fmla="*/ 5 h 5"/>
                  <a:gd name="T24" fmla="*/ 4 w 9"/>
                  <a:gd name="T25" fmla="*/ 5 h 5"/>
                  <a:gd name="T26" fmla="*/ 4 w 9"/>
                  <a:gd name="T27" fmla="*/ 5 h 5"/>
                  <a:gd name="T28" fmla="*/ 5 w 9"/>
                  <a:gd name="T29" fmla="*/ 5 h 5"/>
                  <a:gd name="T30" fmla="*/ 6 w 9"/>
                  <a:gd name="T31" fmla="*/ 4 h 5"/>
                  <a:gd name="T32" fmla="*/ 8 w 9"/>
                  <a:gd name="T33" fmla="*/ 4 h 5"/>
                  <a:gd name="T34" fmla="*/ 8 w 9"/>
                  <a:gd name="T35" fmla="*/ 0 h 5"/>
                  <a:gd name="T36" fmla="*/ 6 w 9"/>
                  <a:gd name="T37" fmla="*/ 0 h 5"/>
                  <a:gd name="T38" fmla="*/ 4 w 9"/>
                  <a:gd name="T39" fmla="*/ 3 h 5"/>
                  <a:gd name="T40" fmla="*/ 6 w 9"/>
                  <a:gd name="T41" fmla="*/ 0 h 5"/>
                  <a:gd name="T42" fmla="*/ 4 w 9"/>
                  <a:gd name="T43" fmla="*/ 0 h 5"/>
                  <a:gd name="T44" fmla="*/ 4 w 9"/>
                  <a:gd name="T45" fmla="*/ 3 h 5"/>
                  <a:gd name="T46" fmla="*/ 9 w 9"/>
                  <a:gd name="T47" fmla="*/ 2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5"/>
                  <a:gd name="T74" fmla="*/ 9 w 9"/>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5">
                    <a:moveTo>
                      <a:pt x="9" y="2"/>
                    </a:moveTo>
                    <a:lnTo>
                      <a:pt x="6" y="4"/>
                    </a:lnTo>
                    <a:lnTo>
                      <a:pt x="6" y="0"/>
                    </a:lnTo>
                    <a:lnTo>
                      <a:pt x="5" y="0"/>
                    </a:lnTo>
                    <a:lnTo>
                      <a:pt x="4" y="0"/>
                    </a:lnTo>
                    <a:lnTo>
                      <a:pt x="3" y="1"/>
                    </a:lnTo>
                    <a:lnTo>
                      <a:pt x="2" y="1"/>
                    </a:lnTo>
                    <a:lnTo>
                      <a:pt x="0" y="2"/>
                    </a:lnTo>
                    <a:lnTo>
                      <a:pt x="3" y="5"/>
                    </a:lnTo>
                    <a:lnTo>
                      <a:pt x="4" y="5"/>
                    </a:lnTo>
                    <a:lnTo>
                      <a:pt x="5" y="5"/>
                    </a:lnTo>
                    <a:lnTo>
                      <a:pt x="6" y="4"/>
                    </a:lnTo>
                    <a:lnTo>
                      <a:pt x="8" y="4"/>
                    </a:lnTo>
                    <a:lnTo>
                      <a:pt x="8" y="0"/>
                    </a:lnTo>
                    <a:lnTo>
                      <a:pt x="6" y="0"/>
                    </a:lnTo>
                    <a:lnTo>
                      <a:pt x="4" y="3"/>
                    </a:lnTo>
                    <a:lnTo>
                      <a:pt x="6" y="0"/>
                    </a:lnTo>
                    <a:lnTo>
                      <a:pt x="4" y="0"/>
                    </a:lnTo>
                    <a:lnTo>
                      <a:pt x="4" y="3"/>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1" name="Freeform 74"/>
              <p:cNvSpPr>
                <a:spLocks/>
              </p:cNvSpPr>
              <p:nvPr/>
            </p:nvSpPr>
            <p:spPr bwMode="auto">
              <a:xfrm>
                <a:off x="719" y="3765"/>
                <a:ext cx="53" cy="14"/>
              </a:xfrm>
              <a:custGeom>
                <a:avLst/>
                <a:gdLst>
                  <a:gd name="T0" fmla="*/ 50 w 53"/>
                  <a:gd name="T1" fmla="*/ 3 h 14"/>
                  <a:gd name="T2" fmla="*/ 50 w 53"/>
                  <a:gd name="T3" fmla="*/ 3 h 14"/>
                  <a:gd name="T4" fmla="*/ 44 w 53"/>
                  <a:gd name="T5" fmla="*/ 7 h 14"/>
                  <a:gd name="T6" fmla="*/ 37 w 53"/>
                  <a:gd name="T7" fmla="*/ 9 h 14"/>
                  <a:gd name="T8" fmla="*/ 29 w 53"/>
                  <a:gd name="T9" fmla="*/ 10 h 14"/>
                  <a:gd name="T10" fmla="*/ 23 w 53"/>
                  <a:gd name="T11" fmla="*/ 10 h 14"/>
                  <a:gd name="T12" fmla="*/ 16 w 53"/>
                  <a:gd name="T13" fmla="*/ 9 h 14"/>
                  <a:gd name="T14" fmla="*/ 10 w 53"/>
                  <a:gd name="T15" fmla="*/ 7 h 14"/>
                  <a:gd name="T16" fmla="*/ 8 w 53"/>
                  <a:gd name="T17" fmla="*/ 6 h 14"/>
                  <a:gd name="T18" fmla="*/ 7 w 53"/>
                  <a:gd name="T19" fmla="*/ 4 h 14"/>
                  <a:gd name="T20" fmla="*/ 6 w 53"/>
                  <a:gd name="T21" fmla="*/ 2 h 14"/>
                  <a:gd name="T22" fmla="*/ 5 w 53"/>
                  <a:gd name="T23" fmla="*/ 0 h 14"/>
                  <a:gd name="T24" fmla="*/ 0 w 53"/>
                  <a:gd name="T25" fmla="*/ 1 h 14"/>
                  <a:gd name="T26" fmla="*/ 1 w 53"/>
                  <a:gd name="T27" fmla="*/ 4 h 14"/>
                  <a:gd name="T28" fmla="*/ 2 w 53"/>
                  <a:gd name="T29" fmla="*/ 6 h 14"/>
                  <a:gd name="T30" fmla="*/ 5 w 53"/>
                  <a:gd name="T31" fmla="*/ 9 h 14"/>
                  <a:gd name="T32" fmla="*/ 8 w 53"/>
                  <a:gd name="T33" fmla="*/ 11 h 14"/>
                  <a:gd name="T34" fmla="*/ 15 w 53"/>
                  <a:gd name="T35" fmla="*/ 13 h 14"/>
                  <a:gd name="T36" fmla="*/ 23 w 53"/>
                  <a:gd name="T37" fmla="*/ 14 h 14"/>
                  <a:gd name="T38" fmla="*/ 31 w 53"/>
                  <a:gd name="T39" fmla="*/ 14 h 14"/>
                  <a:gd name="T40" fmla="*/ 39 w 53"/>
                  <a:gd name="T41" fmla="*/ 13 h 14"/>
                  <a:gd name="T42" fmla="*/ 46 w 53"/>
                  <a:gd name="T43" fmla="*/ 10 h 14"/>
                  <a:gd name="T44" fmla="*/ 53 w 53"/>
                  <a:gd name="T45" fmla="*/ 6 h 14"/>
                  <a:gd name="T46" fmla="*/ 53 w 53"/>
                  <a:gd name="T47" fmla="*/ 6 h 14"/>
                  <a:gd name="T48" fmla="*/ 50 w 53"/>
                  <a:gd name="T49" fmla="*/ 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4"/>
                  <a:gd name="T77" fmla="*/ 53 w 53"/>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4">
                    <a:moveTo>
                      <a:pt x="50" y="3"/>
                    </a:moveTo>
                    <a:lnTo>
                      <a:pt x="50" y="3"/>
                    </a:lnTo>
                    <a:lnTo>
                      <a:pt x="44" y="7"/>
                    </a:lnTo>
                    <a:lnTo>
                      <a:pt x="37" y="9"/>
                    </a:lnTo>
                    <a:lnTo>
                      <a:pt x="29" y="10"/>
                    </a:lnTo>
                    <a:lnTo>
                      <a:pt x="23" y="10"/>
                    </a:lnTo>
                    <a:lnTo>
                      <a:pt x="16" y="9"/>
                    </a:lnTo>
                    <a:lnTo>
                      <a:pt x="10" y="7"/>
                    </a:lnTo>
                    <a:lnTo>
                      <a:pt x="8" y="6"/>
                    </a:lnTo>
                    <a:lnTo>
                      <a:pt x="7" y="4"/>
                    </a:lnTo>
                    <a:lnTo>
                      <a:pt x="6" y="2"/>
                    </a:lnTo>
                    <a:lnTo>
                      <a:pt x="5" y="0"/>
                    </a:lnTo>
                    <a:lnTo>
                      <a:pt x="0" y="1"/>
                    </a:lnTo>
                    <a:lnTo>
                      <a:pt x="1" y="4"/>
                    </a:lnTo>
                    <a:lnTo>
                      <a:pt x="2" y="6"/>
                    </a:lnTo>
                    <a:lnTo>
                      <a:pt x="5" y="9"/>
                    </a:lnTo>
                    <a:lnTo>
                      <a:pt x="8" y="11"/>
                    </a:lnTo>
                    <a:lnTo>
                      <a:pt x="15" y="13"/>
                    </a:lnTo>
                    <a:lnTo>
                      <a:pt x="23" y="14"/>
                    </a:lnTo>
                    <a:lnTo>
                      <a:pt x="31" y="14"/>
                    </a:lnTo>
                    <a:lnTo>
                      <a:pt x="39" y="13"/>
                    </a:lnTo>
                    <a:lnTo>
                      <a:pt x="46" y="10"/>
                    </a:lnTo>
                    <a:lnTo>
                      <a:pt x="53" y="6"/>
                    </a:lnTo>
                    <a:lnTo>
                      <a:pt x="5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2" name="Freeform 75"/>
              <p:cNvSpPr>
                <a:spLocks/>
              </p:cNvSpPr>
              <p:nvPr/>
            </p:nvSpPr>
            <p:spPr bwMode="auto">
              <a:xfrm>
                <a:off x="769" y="3743"/>
                <a:ext cx="13" cy="28"/>
              </a:xfrm>
              <a:custGeom>
                <a:avLst/>
                <a:gdLst>
                  <a:gd name="T0" fmla="*/ 9 w 13"/>
                  <a:gd name="T1" fmla="*/ 1 h 28"/>
                  <a:gd name="T2" fmla="*/ 9 w 13"/>
                  <a:gd name="T3" fmla="*/ 1 h 28"/>
                  <a:gd name="T4" fmla="*/ 9 w 13"/>
                  <a:gd name="T5" fmla="*/ 5 h 28"/>
                  <a:gd name="T6" fmla="*/ 9 w 13"/>
                  <a:gd name="T7" fmla="*/ 8 h 28"/>
                  <a:gd name="T8" fmla="*/ 9 w 13"/>
                  <a:gd name="T9" fmla="*/ 11 h 28"/>
                  <a:gd name="T10" fmla="*/ 8 w 13"/>
                  <a:gd name="T11" fmla="*/ 15 h 28"/>
                  <a:gd name="T12" fmla="*/ 5 w 13"/>
                  <a:gd name="T13" fmla="*/ 18 h 28"/>
                  <a:gd name="T14" fmla="*/ 4 w 13"/>
                  <a:gd name="T15" fmla="*/ 21 h 28"/>
                  <a:gd name="T16" fmla="*/ 2 w 13"/>
                  <a:gd name="T17" fmla="*/ 23 h 28"/>
                  <a:gd name="T18" fmla="*/ 0 w 13"/>
                  <a:gd name="T19" fmla="*/ 25 h 28"/>
                  <a:gd name="T20" fmla="*/ 3 w 13"/>
                  <a:gd name="T21" fmla="*/ 28 h 28"/>
                  <a:gd name="T22" fmla="*/ 5 w 13"/>
                  <a:gd name="T23" fmla="*/ 26 h 28"/>
                  <a:gd name="T24" fmla="*/ 8 w 13"/>
                  <a:gd name="T25" fmla="*/ 23 h 28"/>
                  <a:gd name="T26" fmla="*/ 10 w 13"/>
                  <a:gd name="T27" fmla="*/ 20 h 28"/>
                  <a:gd name="T28" fmla="*/ 12 w 13"/>
                  <a:gd name="T29" fmla="*/ 17 h 28"/>
                  <a:gd name="T30" fmla="*/ 13 w 13"/>
                  <a:gd name="T31" fmla="*/ 12 h 28"/>
                  <a:gd name="T32" fmla="*/ 13 w 13"/>
                  <a:gd name="T33" fmla="*/ 8 h 28"/>
                  <a:gd name="T34" fmla="*/ 13 w 13"/>
                  <a:gd name="T35" fmla="*/ 4 h 28"/>
                  <a:gd name="T36" fmla="*/ 13 w 13"/>
                  <a:gd name="T37" fmla="*/ 0 h 28"/>
                  <a:gd name="T38" fmla="*/ 13 w 13"/>
                  <a:gd name="T39" fmla="*/ 0 h 28"/>
                  <a:gd name="T40" fmla="*/ 9 w 13"/>
                  <a:gd name="T41" fmla="*/ 1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28"/>
                  <a:gd name="T65" fmla="*/ 13 w 1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28">
                    <a:moveTo>
                      <a:pt x="9" y="1"/>
                    </a:moveTo>
                    <a:lnTo>
                      <a:pt x="9" y="1"/>
                    </a:lnTo>
                    <a:lnTo>
                      <a:pt x="9" y="5"/>
                    </a:lnTo>
                    <a:lnTo>
                      <a:pt x="9" y="8"/>
                    </a:lnTo>
                    <a:lnTo>
                      <a:pt x="9" y="11"/>
                    </a:lnTo>
                    <a:lnTo>
                      <a:pt x="8" y="15"/>
                    </a:lnTo>
                    <a:lnTo>
                      <a:pt x="5" y="18"/>
                    </a:lnTo>
                    <a:lnTo>
                      <a:pt x="4" y="21"/>
                    </a:lnTo>
                    <a:lnTo>
                      <a:pt x="2" y="23"/>
                    </a:lnTo>
                    <a:lnTo>
                      <a:pt x="0" y="25"/>
                    </a:lnTo>
                    <a:lnTo>
                      <a:pt x="3" y="28"/>
                    </a:lnTo>
                    <a:lnTo>
                      <a:pt x="5" y="26"/>
                    </a:lnTo>
                    <a:lnTo>
                      <a:pt x="8" y="23"/>
                    </a:lnTo>
                    <a:lnTo>
                      <a:pt x="10" y="20"/>
                    </a:lnTo>
                    <a:lnTo>
                      <a:pt x="12" y="17"/>
                    </a:lnTo>
                    <a:lnTo>
                      <a:pt x="13" y="12"/>
                    </a:lnTo>
                    <a:lnTo>
                      <a:pt x="13" y="8"/>
                    </a:lnTo>
                    <a:lnTo>
                      <a:pt x="13" y="4"/>
                    </a:lnTo>
                    <a:lnTo>
                      <a:pt x="13" y="0"/>
                    </a:lnTo>
                    <a:lnTo>
                      <a:pt x="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3" name="Freeform 76"/>
              <p:cNvSpPr>
                <a:spLocks/>
              </p:cNvSpPr>
              <p:nvPr/>
            </p:nvSpPr>
            <p:spPr bwMode="auto">
              <a:xfrm>
                <a:off x="756" y="3644"/>
                <a:ext cx="26" cy="100"/>
              </a:xfrm>
              <a:custGeom>
                <a:avLst/>
                <a:gdLst>
                  <a:gd name="T0" fmla="*/ 0 w 26"/>
                  <a:gd name="T1" fmla="*/ 2 h 100"/>
                  <a:gd name="T2" fmla="*/ 0 w 26"/>
                  <a:gd name="T3" fmla="*/ 2 h 100"/>
                  <a:gd name="T4" fmla="*/ 4 w 26"/>
                  <a:gd name="T5" fmla="*/ 14 h 100"/>
                  <a:gd name="T6" fmla="*/ 6 w 26"/>
                  <a:gd name="T7" fmla="*/ 26 h 100"/>
                  <a:gd name="T8" fmla="*/ 9 w 26"/>
                  <a:gd name="T9" fmla="*/ 38 h 100"/>
                  <a:gd name="T10" fmla="*/ 12 w 26"/>
                  <a:gd name="T11" fmla="*/ 51 h 100"/>
                  <a:gd name="T12" fmla="*/ 15 w 26"/>
                  <a:gd name="T13" fmla="*/ 64 h 100"/>
                  <a:gd name="T14" fmla="*/ 17 w 26"/>
                  <a:gd name="T15" fmla="*/ 76 h 100"/>
                  <a:gd name="T16" fmla="*/ 20 w 26"/>
                  <a:gd name="T17" fmla="*/ 89 h 100"/>
                  <a:gd name="T18" fmla="*/ 22 w 26"/>
                  <a:gd name="T19" fmla="*/ 100 h 100"/>
                  <a:gd name="T20" fmla="*/ 26 w 26"/>
                  <a:gd name="T21" fmla="*/ 99 h 100"/>
                  <a:gd name="T22" fmla="*/ 24 w 26"/>
                  <a:gd name="T23" fmla="*/ 88 h 100"/>
                  <a:gd name="T24" fmla="*/ 22 w 26"/>
                  <a:gd name="T25" fmla="*/ 76 h 100"/>
                  <a:gd name="T26" fmla="*/ 20 w 26"/>
                  <a:gd name="T27" fmla="*/ 63 h 100"/>
                  <a:gd name="T28" fmla="*/ 16 w 26"/>
                  <a:gd name="T29" fmla="*/ 50 h 100"/>
                  <a:gd name="T30" fmla="*/ 14 w 26"/>
                  <a:gd name="T31" fmla="*/ 37 h 100"/>
                  <a:gd name="T32" fmla="*/ 11 w 26"/>
                  <a:gd name="T33" fmla="*/ 25 h 100"/>
                  <a:gd name="T34" fmla="*/ 8 w 26"/>
                  <a:gd name="T35" fmla="*/ 13 h 100"/>
                  <a:gd name="T36" fmla="*/ 5 w 26"/>
                  <a:gd name="T37" fmla="*/ 0 h 100"/>
                  <a:gd name="T38" fmla="*/ 5 w 26"/>
                  <a:gd name="T39" fmla="*/ 0 h 100"/>
                  <a:gd name="T40" fmla="*/ 0 w 26"/>
                  <a:gd name="T41" fmla="*/ 2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100"/>
                  <a:gd name="T65" fmla="*/ 26 w 26"/>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100">
                    <a:moveTo>
                      <a:pt x="0" y="2"/>
                    </a:moveTo>
                    <a:lnTo>
                      <a:pt x="0" y="2"/>
                    </a:lnTo>
                    <a:lnTo>
                      <a:pt x="4" y="14"/>
                    </a:lnTo>
                    <a:lnTo>
                      <a:pt x="6" y="26"/>
                    </a:lnTo>
                    <a:lnTo>
                      <a:pt x="9" y="38"/>
                    </a:lnTo>
                    <a:lnTo>
                      <a:pt x="12" y="51"/>
                    </a:lnTo>
                    <a:lnTo>
                      <a:pt x="15" y="64"/>
                    </a:lnTo>
                    <a:lnTo>
                      <a:pt x="17" y="76"/>
                    </a:lnTo>
                    <a:lnTo>
                      <a:pt x="20" y="89"/>
                    </a:lnTo>
                    <a:lnTo>
                      <a:pt x="22" y="100"/>
                    </a:lnTo>
                    <a:lnTo>
                      <a:pt x="26" y="99"/>
                    </a:lnTo>
                    <a:lnTo>
                      <a:pt x="24" y="88"/>
                    </a:lnTo>
                    <a:lnTo>
                      <a:pt x="22" y="76"/>
                    </a:lnTo>
                    <a:lnTo>
                      <a:pt x="20" y="63"/>
                    </a:lnTo>
                    <a:lnTo>
                      <a:pt x="16" y="50"/>
                    </a:lnTo>
                    <a:lnTo>
                      <a:pt x="14" y="37"/>
                    </a:lnTo>
                    <a:lnTo>
                      <a:pt x="11" y="25"/>
                    </a:lnTo>
                    <a:lnTo>
                      <a:pt x="8" y="13"/>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4" name="Freeform 77"/>
              <p:cNvSpPr>
                <a:spLocks/>
              </p:cNvSpPr>
              <p:nvPr/>
            </p:nvSpPr>
            <p:spPr bwMode="auto">
              <a:xfrm>
                <a:off x="755" y="3598"/>
                <a:ext cx="10" cy="48"/>
              </a:xfrm>
              <a:custGeom>
                <a:avLst/>
                <a:gdLst>
                  <a:gd name="T0" fmla="*/ 6 w 10"/>
                  <a:gd name="T1" fmla="*/ 0 h 48"/>
                  <a:gd name="T2" fmla="*/ 6 w 10"/>
                  <a:gd name="T3" fmla="*/ 0 h 48"/>
                  <a:gd name="T4" fmla="*/ 5 w 10"/>
                  <a:gd name="T5" fmla="*/ 9 h 48"/>
                  <a:gd name="T6" fmla="*/ 4 w 10"/>
                  <a:gd name="T7" fmla="*/ 16 h 48"/>
                  <a:gd name="T8" fmla="*/ 3 w 10"/>
                  <a:gd name="T9" fmla="*/ 21 h 48"/>
                  <a:gd name="T10" fmla="*/ 1 w 10"/>
                  <a:gd name="T11" fmla="*/ 27 h 48"/>
                  <a:gd name="T12" fmla="*/ 0 w 10"/>
                  <a:gd name="T13" fmla="*/ 32 h 48"/>
                  <a:gd name="T14" fmla="*/ 0 w 10"/>
                  <a:gd name="T15" fmla="*/ 36 h 48"/>
                  <a:gd name="T16" fmla="*/ 0 w 10"/>
                  <a:gd name="T17" fmla="*/ 42 h 48"/>
                  <a:gd name="T18" fmla="*/ 1 w 10"/>
                  <a:gd name="T19" fmla="*/ 48 h 48"/>
                  <a:gd name="T20" fmla="*/ 6 w 10"/>
                  <a:gd name="T21" fmla="*/ 46 h 48"/>
                  <a:gd name="T22" fmla="*/ 5 w 10"/>
                  <a:gd name="T23" fmla="*/ 41 h 48"/>
                  <a:gd name="T24" fmla="*/ 5 w 10"/>
                  <a:gd name="T25" fmla="*/ 37 h 48"/>
                  <a:gd name="T26" fmla="*/ 5 w 10"/>
                  <a:gd name="T27" fmla="*/ 32 h 48"/>
                  <a:gd name="T28" fmla="*/ 6 w 10"/>
                  <a:gd name="T29" fmla="*/ 28 h 48"/>
                  <a:gd name="T30" fmla="*/ 7 w 10"/>
                  <a:gd name="T31" fmla="*/ 22 h 48"/>
                  <a:gd name="T32" fmla="*/ 9 w 10"/>
                  <a:gd name="T33" fmla="*/ 16 h 48"/>
                  <a:gd name="T34" fmla="*/ 10 w 10"/>
                  <a:gd name="T35" fmla="*/ 9 h 48"/>
                  <a:gd name="T36" fmla="*/ 10 w 10"/>
                  <a:gd name="T37" fmla="*/ 0 h 48"/>
                  <a:gd name="T38" fmla="*/ 10 w 10"/>
                  <a:gd name="T39" fmla="*/ 0 h 48"/>
                  <a:gd name="T40" fmla="*/ 6 w 10"/>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48"/>
                  <a:gd name="T65" fmla="*/ 10 w 10"/>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48">
                    <a:moveTo>
                      <a:pt x="6" y="0"/>
                    </a:moveTo>
                    <a:lnTo>
                      <a:pt x="6" y="0"/>
                    </a:lnTo>
                    <a:lnTo>
                      <a:pt x="5" y="9"/>
                    </a:lnTo>
                    <a:lnTo>
                      <a:pt x="4" y="16"/>
                    </a:lnTo>
                    <a:lnTo>
                      <a:pt x="3" y="21"/>
                    </a:lnTo>
                    <a:lnTo>
                      <a:pt x="1" y="27"/>
                    </a:lnTo>
                    <a:lnTo>
                      <a:pt x="0" y="32"/>
                    </a:lnTo>
                    <a:lnTo>
                      <a:pt x="0" y="36"/>
                    </a:lnTo>
                    <a:lnTo>
                      <a:pt x="0" y="42"/>
                    </a:lnTo>
                    <a:lnTo>
                      <a:pt x="1" y="48"/>
                    </a:lnTo>
                    <a:lnTo>
                      <a:pt x="6" y="46"/>
                    </a:lnTo>
                    <a:lnTo>
                      <a:pt x="5" y="41"/>
                    </a:lnTo>
                    <a:lnTo>
                      <a:pt x="5" y="37"/>
                    </a:lnTo>
                    <a:lnTo>
                      <a:pt x="5" y="32"/>
                    </a:lnTo>
                    <a:lnTo>
                      <a:pt x="6" y="28"/>
                    </a:lnTo>
                    <a:lnTo>
                      <a:pt x="7" y="22"/>
                    </a:lnTo>
                    <a:lnTo>
                      <a:pt x="9" y="16"/>
                    </a:lnTo>
                    <a:lnTo>
                      <a:pt x="10" y="9"/>
                    </a:lnTo>
                    <a:lnTo>
                      <a:pt x="10" y="0"/>
                    </a:lnTo>
                    <a:lnTo>
                      <a:pt x="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5" name="Freeform 78"/>
              <p:cNvSpPr>
                <a:spLocks/>
              </p:cNvSpPr>
              <p:nvPr/>
            </p:nvSpPr>
            <p:spPr bwMode="auto">
              <a:xfrm>
                <a:off x="753" y="3524"/>
                <a:ext cx="12" cy="74"/>
              </a:xfrm>
              <a:custGeom>
                <a:avLst/>
                <a:gdLst>
                  <a:gd name="T0" fmla="*/ 0 w 12"/>
                  <a:gd name="T1" fmla="*/ 0 h 74"/>
                  <a:gd name="T2" fmla="*/ 0 w 12"/>
                  <a:gd name="T3" fmla="*/ 0 h 74"/>
                  <a:gd name="T4" fmla="*/ 1 w 12"/>
                  <a:gd name="T5" fmla="*/ 12 h 74"/>
                  <a:gd name="T6" fmla="*/ 2 w 12"/>
                  <a:gd name="T7" fmla="*/ 21 h 74"/>
                  <a:gd name="T8" fmla="*/ 5 w 12"/>
                  <a:gd name="T9" fmla="*/ 29 h 74"/>
                  <a:gd name="T10" fmla="*/ 6 w 12"/>
                  <a:gd name="T11" fmla="*/ 37 h 74"/>
                  <a:gd name="T12" fmla="*/ 7 w 12"/>
                  <a:gd name="T13" fmla="*/ 45 h 74"/>
                  <a:gd name="T14" fmla="*/ 8 w 12"/>
                  <a:gd name="T15" fmla="*/ 54 h 74"/>
                  <a:gd name="T16" fmla="*/ 8 w 12"/>
                  <a:gd name="T17" fmla="*/ 63 h 74"/>
                  <a:gd name="T18" fmla="*/ 8 w 12"/>
                  <a:gd name="T19" fmla="*/ 74 h 74"/>
                  <a:gd name="T20" fmla="*/ 12 w 12"/>
                  <a:gd name="T21" fmla="*/ 74 h 74"/>
                  <a:gd name="T22" fmla="*/ 12 w 12"/>
                  <a:gd name="T23" fmla="*/ 63 h 74"/>
                  <a:gd name="T24" fmla="*/ 12 w 12"/>
                  <a:gd name="T25" fmla="*/ 53 h 74"/>
                  <a:gd name="T26" fmla="*/ 11 w 12"/>
                  <a:gd name="T27" fmla="*/ 45 h 74"/>
                  <a:gd name="T28" fmla="*/ 10 w 12"/>
                  <a:gd name="T29" fmla="*/ 37 h 74"/>
                  <a:gd name="T30" fmla="*/ 9 w 12"/>
                  <a:gd name="T31" fmla="*/ 29 h 74"/>
                  <a:gd name="T32" fmla="*/ 7 w 12"/>
                  <a:gd name="T33" fmla="*/ 20 h 74"/>
                  <a:gd name="T34" fmla="*/ 6 w 12"/>
                  <a:gd name="T35" fmla="*/ 10 h 74"/>
                  <a:gd name="T36" fmla="*/ 5 w 12"/>
                  <a:gd name="T37" fmla="*/ 0 h 74"/>
                  <a:gd name="T38" fmla="*/ 5 w 12"/>
                  <a:gd name="T39" fmla="*/ 0 h 74"/>
                  <a:gd name="T40" fmla="*/ 0 w 1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0" y="0"/>
                    </a:moveTo>
                    <a:lnTo>
                      <a:pt x="0" y="0"/>
                    </a:lnTo>
                    <a:lnTo>
                      <a:pt x="1" y="12"/>
                    </a:lnTo>
                    <a:lnTo>
                      <a:pt x="2" y="21"/>
                    </a:lnTo>
                    <a:lnTo>
                      <a:pt x="5" y="29"/>
                    </a:lnTo>
                    <a:lnTo>
                      <a:pt x="6" y="37"/>
                    </a:lnTo>
                    <a:lnTo>
                      <a:pt x="7" y="45"/>
                    </a:lnTo>
                    <a:lnTo>
                      <a:pt x="8" y="54"/>
                    </a:lnTo>
                    <a:lnTo>
                      <a:pt x="8" y="63"/>
                    </a:lnTo>
                    <a:lnTo>
                      <a:pt x="8" y="74"/>
                    </a:lnTo>
                    <a:lnTo>
                      <a:pt x="12" y="74"/>
                    </a:lnTo>
                    <a:lnTo>
                      <a:pt x="12" y="63"/>
                    </a:lnTo>
                    <a:lnTo>
                      <a:pt x="12" y="53"/>
                    </a:lnTo>
                    <a:lnTo>
                      <a:pt x="11" y="45"/>
                    </a:lnTo>
                    <a:lnTo>
                      <a:pt x="10" y="37"/>
                    </a:lnTo>
                    <a:lnTo>
                      <a:pt x="9" y="29"/>
                    </a:lnTo>
                    <a:lnTo>
                      <a:pt x="7" y="20"/>
                    </a:lnTo>
                    <a:lnTo>
                      <a:pt x="6" y="10"/>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6" name="Freeform 79"/>
              <p:cNvSpPr>
                <a:spLocks/>
              </p:cNvSpPr>
              <p:nvPr/>
            </p:nvSpPr>
            <p:spPr bwMode="auto">
              <a:xfrm>
                <a:off x="751" y="3330"/>
                <a:ext cx="22" cy="194"/>
              </a:xfrm>
              <a:custGeom>
                <a:avLst/>
                <a:gdLst>
                  <a:gd name="T0" fmla="*/ 18 w 22"/>
                  <a:gd name="T1" fmla="*/ 0 h 194"/>
                  <a:gd name="T2" fmla="*/ 18 w 22"/>
                  <a:gd name="T3" fmla="*/ 0 h 194"/>
                  <a:gd name="T4" fmla="*/ 16 w 22"/>
                  <a:gd name="T5" fmla="*/ 16 h 194"/>
                  <a:gd name="T6" fmla="*/ 12 w 22"/>
                  <a:gd name="T7" fmla="*/ 36 h 194"/>
                  <a:gd name="T8" fmla="*/ 9 w 22"/>
                  <a:gd name="T9" fmla="*/ 59 h 194"/>
                  <a:gd name="T10" fmla="*/ 5 w 22"/>
                  <a:gd name="T11" fmla="*/ 84 h 194"/>
                  <a:gd name="T12" fmla="*/ 2 w 22"/>
                  <a:gd name="T13" fmla="*/ 111 h 194"/>
                  <a:gd name="T14" fmla="*/ 1 w 22"/>
                  <a:gd name="T15" fmla="*/ 138 h 194"/>
                  <a:gd name="T16" fmla="*/ 0 w 22"/>
                  <a:gd name="T17" fmla="*/ 167 h 194"/>
                  <a:gd name="T18" fmla="*/ 2 w 22"/>
                  <a:gd name="T19" fmla="*/ 194 h 194"/>
                  <a:gd name="T20" fmla="*/ 7 w 22"/>
                  <a:gd name="T21" fmla="*/ 194 h 194"/>
                  <a:gd name="T22" fmla="*/ 5 w 22"/>
                  <a:gd name="T23" fmla="*/ 167 h 194"/>
                  <a:gd name="T24" fmla="*/ 5 w 22"/>
                  <a:gd name="T25" fmla="*/ 138 h 194"/>
                  <a:gd name="T26" fmla="*/ 7 w 22"/>
                  <a:gd name="T27" fmla="*/ 111 h 194"/>
                  <a:gd name="T28" fmla="*/ 10 w 22"/>
                  <a:gd name="T29" fmla="*/ 84 h 194"/>
                  <a:gd name="T30" fmla="*/ 13 w 22"/>
                  <a:gd name="T31" fmla="*/ 59 h 194"/>
                  <a:gd name="T32" fmla="*/ 17 w 22"/>
                  <a:gd name="T33" fmla="*/ 36 h 194"/>
                  <a:gd name="T34" fmla="*/ 20 w 22"/>
                  <a:gd name="T35" fmla="*/ 17 h 194"/>
                  <a:gd name="T36" fmla="*/ 22 w 22"/>
                  <a:gd name="T37" fmla="*/ 1 h 194"/>
                  <a:gd name="T38" fmla="*/ 22 w 22"/>
                  <a:gd name="T39" fmla="*/ 1 h 194"/>
                  <a:gd name="T40" fmla="*/ 18 w 22"/>
                  <a:gd name="T41" fmla="*/ 0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94"/>
                  <a:gd name="T65" fmla="*/ 22 w 22"/>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94">
                    <a:moveTo>
                      <a:pt x="18" y="0"/>
                    </a:moveTo>
                    <a:lnTo>
                      <a:pt x="18" y="0"/>
                    </a:lnTo>
                    <a:lnTo>
                      <a:pt x="16" y="16"/>
                    </a:lnTo>
                    <a:lnTo>
                      <a:pt x="12" y="36"/>
                    </a:lnTo>
                    <a:lnTo>
                      <a:pt x="9" y="59"/>
                    </a:lnTo>
                    <a:lnTo>
                      <a:pt x="5" y="84"/>
                    </a:lnTo>
                    <a:lnTo>
                      <a:pt x="2" y="111"/>
                    </a:lnTo>
                    <a:lnTo>
                      <a:pt x="1" y="138"/>
                    </a:lnTo>
                    <a:lnTo>
                      <a:pt x="0" y="167"/>
                    </a:lnTo>
                    <a:lnTo>
                      <a:pt x="2" y="194"/>
                    </a:lnTo>
                    <a:lnTo>
                      <a:pt x="7" y="194"/>
                    </a:lnTo>
                    <a:lnTo>
                      <a:pt x="5" y="167"/>
                    </a:lnTo>
                    <a:lnTo>
                      <a:pt x="5" y="138"/>
                    </a:lnTo>
                    <a:lnTo>
                      <a:pt x="7" y="111"/>
                    </a:lnTo>
                    <a:lnTo>
                      <a:pt x="10" y="84"/>
                    </a:lnTo>
                    <a:lnTo>
                      <a:pt x="13" y="59"/>
                    </a:lnTo>
                    <a:lnTo>
                      <a:pt x="17" y="36"/>
                    </a:lnTo>
                    <a:lnTo>
                      <a:pt x="20" y="17"/>
                    </a:lnTo>
                    <a:lnTo>
                      <a:pt x="22" y="1"/>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7" name="Freeform 80"/>
              <p:cNvSpPr>
                <a:spLocks/>
              </p:cNvSpPr>
              <p:nvPr/>
            </p:nvSpPr>
            <p:spPr bwMode="auto">
              <a:xfrm>
                <a:off x="769" y="3066"/>
                <a:ext cx="11" cy="265"/>
              </a:xfrm>
              <a:custGeom>
                <a:avLst/>
                <a:gdLst>
                  <a:gd name="T0" fmla="*/ 5 w 11"/>
                  <a:gd name="T1" fmla="*/ 0 h 265"/>
                  <a:gd name="T2" fmla="*/ 5 w 11"/>
                  <a:gd name="T3" fmla="*/ 0 h 265"/>
                  <a:gd name="T4" fmla="*/ 5 w 11"/>
                  <a:gd name="T5" fmla="*/ 28 h 265"/>
                  <a:gd name="T6" fmla="*/ 5 w 11"/>
                  <a:gd name="T7" fmla="*/ 61 h 265"/>
                  <a:gd name="T8" fmla="*/ 7 w 11"/>
                  <a:gd name="T9" fmla="*/ 97 h 265"/>
                  <a:gd name="T10" fmla="*/ 7 w 11"/>
                  <a:gd name="T11" fmla="*/ 133 h 265"/>
                  <a:gd name="T12" fmla="*/ 5 w 11"/>
                  <a:gd name="T13" fmla="*/ 171 h 265"/>
                  <a:gd name="T14" fmla="*/ 4 w 11"/>
                  <a:gd name="T15" fmla="*/ 206 h 265"/>
                  <a:gd name="T16" fmla="*/ 3 w 11"/>
                  <a:gd name="T17" fmla="*/ 237 h 265"/>
                  <a:gd name="T18" fmla="*/ 0 w 11"/>
                  <a:gd name="T19" fmla="*/ 264 h 265"/>
                  <a:gd name="T20" fmla="*/ 4 w 11"/>
                  <a:gd name="T21" fmla="*/ 265 h 265"/>
                  <a:gd name="T22" fmla="*/ 8 w 11"/>
                  <a:gd name="T23" fmla="*/ 238 h 265"/>
                  <a:gd name="T24" fmla="*/ 10 w 11"/>
                  <a:gd name="T25" fmla="*/ 206 h 265"/>
                  <a:gd name="T26" fmla="*/ 10 w 11"/>
                  <a:gd name="T27" fmla="*/ 171 h 265"/>
                  <a:gd name="T28" fmla="*/ 11 w 11"/>
                  <a:gd name="T29" fmla="*/ 133 h 265"/>
                  <a:gd name="T30" fmla="*/ 11 w 11"/>
                  <a:gd name="T31" fmla="*/ 97 h 265"/>
                  <a:gd name="T32" fmla="*/ 11 w 11"/>
                  <a:gd name="T33" fmla="*/ 61 h 265"/>
                  <a:gd name="T34" fmla="*/ 10 w 11"/>
                  <a:gd name="T35" fmla="*/ 28 h 265"/>
                  <a:gd name="T36" fmla="*/ 10 w 11"/>
                  <a:gd name="T37" fmla="*/ 0 h 265"/>
                  <a:gd name="T38" fmla="*/ 10 w 11"/>
                  <a:gd name="T39" fmla="*/ 0 h 265"/>
                  <a:gd name="T40" fmla="*/ 5 w 11"/>
                  <a:gd name="T41" fmla="*/ 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65"/>
                  <a:gd name="T65" fmla="*/ 11 w 11"/>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65">
                    <a:moveTo>
                      <a:pt x="5" y="0"/>
                    </a:moveTo>
                    <a:lnTo>
                      <a:pt x="5" y="0"/>
                    </a:lnTo>
                    <a:lnTo>
                      <a:pt x="5" y="28"/>
                    </a:lnTo>
                    <a:lnTo>
                      <a:pt x="5" y="61"/>
                    </a:lnTo>
                    <a:lnTo>
                      <a:pt x="7" y="97"/>
                    </a:lnTo>
                    <a:lnTo>
                      <a:pt x="7" y="133"/>
                    </a:lnTo>
                    <a:lnTo>
                      <a:pt x="5" y="171"/>
                    </a:lnTo>
                    <a:lnTo>
                      <a:pt x="4" y="206"/>
                    </a:lnTo>
                    <a:lnTo>
                      <a:pt x="3" y="237"/>
                    </a:lnTo>
                    <a:lnTo>
                      <a:pt x="0" y="264"/>
                    </a:lnTo>
                    <a:lnTo>
                      <a:pt x="4" y="265"/>
                    </a:lnTo>
                    <a:lnTo>
                      <a:pt x="8" y="238"/>
                    </a:lnTo>
                    <a:lnTo>
                      <a:pt x="10" y="206"/>
                    </a:lnTo>
                    <a:lnTo>
                      <a:pt x="10" y="171"/>
                    </a:lnTo>
                    <a:lnTo>
                      <a:pt x="11" y="133"/>
                    </a:lnTo>
                    <a:lnTo>
                      <a:pt x="11" y="97"/>
                    </a:lnTo>
                    <a:lnTo>
                      <a:pt x="11" y="61"/>
                    </a:lnTo>
                    <a:lnTo>
                      <a:pt x="10" y="28"/>
                    </a:lnTo>
                    <a:lnTo>
                      <a:pt x="10"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8" name="Freeform 81"/>
              <p:cNvSpPr>
                <a:spLocks/>
              </p:cNvSpPr>
              <p:nvPr/>
            </p:nvSpPr>
            <p:spPr bwMode="auto">
              <a:xfrm>
                <a:off x="763" y="2994"/>
                <a:ext cx="17" cy="72"/>
              </a:xfrm>
              <a:custGeom>
                <a:avLst/>
                <a:gdLst>
                  <a:gd name="T0" fmla="*/ 0 w 17"/>
                  <a:gd name="T1" fmla="*/ 2 h 72"/>
                  <a:gd name="T2" fmla="*/ 0 w 17"/>
                  <a:gd name="T3" fmla="*/ 2 h 72"/>
                  <a:gd name="T4" fmla="*/ 4 w 17"/>
                  <a:gd name="T5" fmla="*/ 10 h 72"/>
                  <a:gd name="T6" fmla="*/ 7 w 17"/>
                  <a:gd name="T7" fmla="*/ 18 h 72"/>
                  <a:gd name="T8" fmla="*/ 9 w 17"/>
                  <a:gd name="T9" fmla="*/ 27 h 72"/>
                  <a:gd name="T10" fmla="*/ 10 w 17"/>
                  <a:gd name="T11" fmla="*/ 35 h 72"/>
                  <a:gd name="T12" fmla="*/ 11 w 17"/>
                  <a:gd name="T13" fmla="*/ 44 h 72"/>
                  <a:gd name="T14" fmla="*/ 11 w 17"/>
                  <a:gd name="T15" fmla="*/ 53 h 72"/>
                  <a:gd name="T16" fmla="*/ 11 w 17"/>
                  <a:gd name="T17" fmla="*/ 62 h 72"/>
                  <a:gd name="T18" fmla="*/ 11 w 17"/>
                  <a:gd name="T19" fmla="*/ 72 h 72"/>
                  <a:gd name="T20" fmla="*/ 16 w 17"/>
                  <a:gd name="T21" fmla="*/ 72 h 72"/>
                  <a:gd name="T22" fmla="*/ 17 w 17"/>
                  <a:gd name="T23" fmla="*/ 62 h 72"/>
                  <a:gd name="T24" fmla="*/ 17 w 17"/>
                  <a:gd name="T25" fmla="*/ 53 h 72"/>
                  <a:gd name="T26" fmla="*/ 16 w 17"/>
                  <a:gd name="T27" fmla="*/ 44 h 72"/>
                  <a:gd name="T28" fmla="*/ 15 w 17"/>
                  <a:gd name="T29" fmla="*/ 34 h 72"/>
                  <a:gd name="T30" fmla="*/ 14 w 17"/>
                  <a:gd name="T31" fmla="*/ 26 h 72"/>
                  <a:gd name="T32" fmla="*/ 11 w 17"/>
                  <a:gd name="T33" fmla="*/ 17 h 72"/>
                  <a:gd name="T34" fmla="*/ 8 w 17"/>
                  <a:gd name="T35" fmla="*/ 9 h 72"/>
                  <a:gd name="T36" fmla="*/ 5 w 17"/>
                  <a:gd name="T37" fmla="*/ 0 h 72"/>
                  <a:gd name="T38" fmla="*/ 5 w 17"/>
                  <a:gd name="T39" fmla="*/ 0 h 72"/>
                  <a:gd name="T40" fmla="*/ 0 w 17"/>
                  <a:gd name="T41" fmla="*/ 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0" y="2"/>
                    </a:moveTo>
                    <a:lnTo>
                      <a:pt x="0" y="2"/>
                    </a:lnTo>
                    <a:lnTo>
                      <a:pt x="4" y="10"/>
                    </a:lnTo>
                    <a:lnTo>
                      <a:pt x="7" y="18"/>
                    </a:lnTo>
                    <a:lnTo>
                      <a:pt x="9" y="27"/>
                    </a:lnTo>
                    <a:lnTo>
                      <a:pt x="10" y="35"/>
                    </a:lnTo>
                    <a:lnTo>
                      <a:pt x="11" y="44"/>
                    </a:lnTo>
                    <a:lnTo>
                      <a:pt x="11" y="53"/>
                    </a:lnTo>
                    <a:lnTo>
                      <a:pt x="11" y="62"/>
                    </a:lnTo>
                    <a:lnTo>
                      <a:pt x="11" y="72"/>
                    </a:lnTo>
                    <a:lnTo>
                      <a:pt x="16" y="72"/>
                    </a:lnTo>
                    <a:lnTo>
                      <a:pt x="17" y="62"/>
                    </a:lnTo>
                    <a:lnTo>
                      <a:pt x="17" y="53"/>
                    </a:lnTo>
                    <a:lnTo>
                      <a:pt x="16" y="44"/>
                    </a:lnTo>
                    <a:lnTo>
                      <a:pt x="15" y="34"/>
                    </a:lnTo>
                    <a:lnTo>
                      <a:pt x="14" y="26"/>
                    </a:lnTo>
                    <a:lnTo>
                      <a:pt x="11" y="17"/>
                    </a:lnTo>
                    <a:lnTo>
                      <a:pt x="8" y="9"/>
                    </a:lnTo>
                    <a:lnTo>
                      <a:pt x="5" y="0"/>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39" name="Freeform 82"/>
              <p:cNvSpPr>
                <a:spLocks/>
              </p:cNvSpPr>
              <p:nvPr/>
            </p:nvSpPr>
            <p:spPr bwMode="auto">
              <a:xfrm>
                <a:off x="752" y="2961"/>
                <a:ext cx="16" cy="35"/>
              </a:xfrm>
              <a:custGeom>
                <a:avLst/>
                <a:gdLst>
                  <a:gd name="T0" fmla="*/ 4 w 16"/>
                  <a:gd name="T1" fmla="*/ 0 h 35"/>
                  <a:gd name="T2" fmla="*/ 0 w 16"/>
                  <a:gd name="T3" fmla="*/ 1 h 35"/>
                  <a:gd name="T4" fmla="*/ 0 w 16"/>
                  <a:gd name="T5" fmla="*/ 2 h 35"/>
                  <a:gd name="T6" fmla="*/ 1 w 16"/>
                  <a:gd name="T7" fmla="*/ 4 h 35"/>
                  <a:gd name="T8" fmla="*/ 2 w 16"/>
                  <a:gd name="T9" fmla="*/ 8 h 35"/>
                  <a:gd name="T10" fmla="*/ 3 w 16"/>
                  <a:gd name="T11" fmla="*/ 12 h 35"/>
                  <a:gd name="T12" fmla="*/ 4 w 16"/>
                  <a:gd name="T13" fmla="*/ 17 h 35"/>
                  <a:gd name="T14" fmla="*/ 7 w 16"/>
                  <a:gd name="T15" fmla="*/ 24 h 35"/>
                  <a:gd name="T16" fmla="*/ 9 w 16"/>
                  <a:gd name="T17" fmla="*/ 29 h 35"/>
                  <a:gd name="T18" fmla="*/ 11 w 16"/>
                  <a:gd name="T19" fmla="*/ 35 h 35"/>
                  <a:gd name="T20" fmla="*/ 16 w 16"/>
                  <a:gd name="T21" fmla="*/ 33 h 35"/>
                  <a:gd name="T22" fmla="*/ 13 w 16"/>
                  <a:gd name="T23" fmla="*/ 28 h 35"/>
                  <a:gd name="T24" fmla="*/ 11 w 16"/>
                  <a:gd name="T25" fmla="*/ 22 h 35"/>
                  <a:gd name="T26" fmla="*/ 9 w 16"/>
                  <a:gd name="T27" fmla="*/ 16 h 35"/>
                  <a:gd name="T28" fmla="*/ 8 w 16"/>
                  <a:gd name="T29" fmla="*/ 11 h 35"/>
                  <a:gd name="T30" fmla="*/ 7 w 16"/>
                  <a:gd name="T31" fmla="*/ 7 h 35"/>
                  <a:gd name="T32" fmla="*/ 6 w 16"/>
                  <a:gd name="T33" fmla="*/ 3 h 35"/>
                  <a:gd name="T34" fmla="*/ 4 w 16"/>
                  <a:gd name="T35" fmla="*/ 1 h 35"/>
                  <a:gd name="T36" fmla="*/ 4 w 16"/>
                  <a:gd name="T37" fmla="*/ 0 h 35"/>
                  <a:gd name="T38" fmla="*/ 0 w 16"/>
                  <a:gd name="T39" fmla="*/ 1 h 35"/>
                  <a:gd name="T40" fmla="*/ 4 w 16"/>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5"/>
                  <a:gd name="T65" fmla="*/ 16 w 16"/>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5">
                    <a:moveTo>
                      <a:pt x="4" y="0"/>
                    </a:moveTo>
                    <a:lnTo>
                      <a:pt x="0" y="1"/>
                    </a:lnTo>
                    <a:lnTo>
                      <a:pt x="0" y="2"/>
                    </a:lnTo>
                    <a:lnTo>
                      <a:pt x="1" y="4"/>
                    </a:lnTo>
                    <a:lnTo>
                      <a:pt x="2" y="8"/>
                    </a:lnTo>
                    <a:lnTo>
                      <a:pt x="3" y="12"/>
                    </a:lnTo>
                    <a:lnTo>
                      <a:pt x="4" y="17"/>
                    </a:lnTo>
                    <a:lnTo>
                      <a:pt x="7" y="24"/>
                    </a:lnTo>
                    <a:lnTo>
                      <a:pt x="9" y="29"/>
                    </a:lnTo>
                    <a:lnTo>
                      <a:pt x="11" y="35"/>
                    </a:lnTo>
                    <a:lnTo>
                      <a:pt x="16" y="33"/>
                    </a:lnTo>
                    <a:lnTo>
                      <a:pt x="13" y="28"/>
                    </a:lnTo>
                    <a:lnTo>
                      <a:pt x="11" y="22"/>
                    </a:lnTo>
                    <a:lnTo>
                      <a:pt x="9" y="16"/>
                    </a:lnTo>
                    <a:lnTo>
                      <a:pt x="8" y="11"/>
                    </a:lnTo>
                    <a:lnTo>
                      <a:pt x="7" y="7"/>
                    </a:lnTo>
                    <a:lnTo>
                      <a:pt x="6" y="3"/>
                    </a:lnTo>
                    <a:lnTo>
                      <a:pt x="4" y="1"/>
                    </a:lnTo>
                    <a:lnTo>
                      <a:pt x="4" y="0"/>
                    </a:lnTo>
                    <a:lnTo>
                      <a:pt x="0"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0" name="Freeform 83"/>
              <p:cNvSpPr>
                <a:spLocks/>
              </p:cNvSpPr>
              <p:nvPr/>
            </p:nvSpPr>
            <p:spPr bwMode="auto">
              <a:xfrm>
                <a:off x="752" y="2924"/>
                <a:ext cx="15" cy="42"/>
              </a:xfrm>
              <a:custGeom>
                <a:avLst/>
                <a:gdLst>
                  <a:gd name="T0" fmla="*/ 10 w 15"/>
                  <a:gd name="T1" fmla="*/ 0 h 42"/>
                  <a:gd name="T2" fmla="*/ 10 w 15"/>
                  <a:gd name="T3" fmla="*/ 0 h 42"/>
                  <a:gd name="T4" fmla="*/ 9 w 15"/>
                  <a:gd name="T5" fmla="*/ 7 h 42"/>
                  <a:gd name="T6" fmla="*/ 8 w 15"/>
                  <a:gd name="T7" fmla="*/ 14 h 42"/>
                  <a:gd name="T8" fmla="*/ 7 w 15"/>
                  <a:gd name="T9" fmla="*/ 21 h 42"/>
                  <a:gd name="T10" fmla="*/ 6 w 15"/>
                  <a:gd name="T11" fmla="*/ 28 h 42"/>
                  <a:gd name="T12" fmla="*/ 4 w 15"/>
                  <a:gd name="T13" fmla="*/ 34 h 42"/>
                  <a:gd name="T14" fmla="*/ 2 w 15"/>
                  <a:gd name="T15" fmla="*/ 38 h 42"/>
                  <a:gd name="T16" fmla="*/ 2 w 15"/>
                  <a:gd name="T17" fmla="*/ 39 h 42"/>
                  <a:gd name="T18" fmla="*/ 4 w 15"/>
                  <a:gd name="T19" fmla="*/ 38 h 42"/>
                  <a:gd name="T20" fmla="*/ 6 w 15"/>
                  <a:gd name="T21" fmla="*/ 39 h 42"/>
                  <a:gd name="T22" fmla="*/ 4 w 15"/>
                  <a:gd name="T23" fmla="*/ 37 h 42"/>
                  <a:gd name="T24" fmla="*/ 0 w 15"/>
                  <a:gd name="T25" fmla="*/ 38 h 42"/>
                  <a:gd name="T26" fmla="*/ 1 w 15"/>
                  <a:gd name="T27" fmla="*/ 40 h 42"/>
                  <a:gd name="T28" fmla="*/ 2 w 15"/>
                  <a:gd name="T29" fmla="*/ 42 h 42"/>
                  <a:gd name="T30" fmla="*/ 6 w 15"/>
                  <a:gd name="T31" fmla="*/ 41 h 42"/>
                  <a:gd name="T32" fmla="*/ 7 w 15"/>
                  <a:gd name="T33" fmla="*/ 40 h 42"/>
                  <a:gd name="T34" fmla="*/ 9 w 15"/>
                  <a:gd name="T35" fmla="*/ 35 h 42"/>
                  <a:gd name="T36" fmla="*/ 10 w 15"/>
                  <a:gd name="T37" fmla="*/ 29 h 42"/>
                  <a:gd name="T38" fmla="*/ 11 w 15"/>
                  <a:gd name="T39" fmla="*/ 22 h 42"/>
                  <a:gd name="T40" fmla="*/ 12 w 15"/>
                  <a:gd name="T41" fmla="*/ 14 h 42"/>
                  <a:gd name="T42" fmla="*/ 13 w 15"/>
                  <a:gd name="T43" fmla="*/ 7 h 42"/>
                  <a:gd name="T44" fmla="*/ 15 w 15"/>
                  <a:gd name="T45" fmla="*/ 2 h 42"/>
                  <a:gd name="T46" fmla="*/ 15 w 15"/>
                  <a:gd name="T47" fmla="*/ 2 h 42"/>
                  <a:gd name="T48" fmla="*/ 10 w 15"/>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42"/>
                  <a:gd name="T77" fmla="*/ 15 w 15"/>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42">
                    <a:moveTo>
                      <a:pt x="10" y="0"/>
                    </a:moveTo>
                    <a:lnTo>
                      <a:pt x="10" y="0"/>
                    </a:lnTo>
                    <a:lnTo>
                      <a:pt x="9" y="7"/>
                    </a:lnTo>
                    <a:lnTo>
                      <a:pt x="8" y="14"/>
                    </a:lnTo>
                    <a:lnTo>
                      <a:pt x="7" y="21"/>
                    </a:lnTo>
                    <a:lnTo>
                      <a:pt x="6" y="28"/>
                    </a:lnTo>
                    <a:lnTo>
                      <a:pt x="4" y="34"/>
                    </a:lnTo>
                    <a:lnTo>
                      <a:pt x="2" y="38"/>
                    </a:lnTo>
                    <a:lnTo>
                      <a:pt x="2" y="39"/>
                    </a:lnTo>
                    <a:lnTo>
                      <a:pt x="4" y="38"/>
                    </a:lnTo>
                    <a:lnTo>
                      <a:pt x="6" y="39"/>
                    </a:lnTo>
                    <a:lnTo>
                      <a:pt x="4" y="37"/>
                    </a:lnTo>
                    <a:lnTo>
                      <a:pt x="0" y="38"/>
                    </a:lnTo>
                    <a:lnTo>
                      <a:pt x="1" y="40"/>
                    </a:lnTo>
                    <a:lnTo>
                      <a:pt x="2" y="42"/>
                    </a:lnTo>
                    <a:lnTo>
                      <a:pt x="6" y="41"/>
                    </a:lnTo>
                    <a:lnTo>
                      <a:pt x="7" y="40"/>
                    </a:lnTo>
                    <a:lnTo>
                      <a:pt x="9" y="35"/>
                    </a:lnTo>
                    <a:lnTo>
                      <a:pt x="10" y="29"/>
                    </a:lnTo>
                    <a:lnTo>
                      <a:pt x="11" y="22"/>
                    </a:lnTo>
                    <a:lnTo>
                      <a:pt x="12" y="14"/>
                    </a:lnTo>
                    <a:lnTo>
                      <a:pt x="13" y="7"/>
                    </a:lnTo>
                    <a:lnTo>
                      <a:pt x="15" y="2"/>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1" name="Freeform 84"/>
              <p:cNvSpPr>
                <a:spLocks/>
              </p:cNvSpPr>
              <p:nvPr/>
            </p:nvSpPr>
            <p:spPr bwMode="auto">
              <a:xfrm>
                <a:off x="761" y="2765"/>
                <a:ext cx="10" cy="161"/>
              </a:xfrm>
              <a:custGeom>
                <a:avLst/>
                <a:gdLst>
                  <a:gd name="T0" fmla="*/ 4 w 10"/>
                  <a:gd name="T1" fmla="*/ 0 h 161"/>
                  <a:gd name="T2" fmla="*/ 4 w 10"/>
                  <a:gd name="T3" fmla="*/ 0 h 161"/>
                  <a:gd name="T4" fmla="*/ 2 w 10"/>
                  <a:gd name="T5" fmla="*/ 20 h 161"/>
                  <a:gd name="T6" fmla="*/ 0 w 10"/>
                  <a:gd name="T7" fmla="*/ 40 h 161"/>
                  <a:gd name="T8" fmla="*/ 1 w 10"/>
                  <a:gd name="T9" fmla="*/ 61 h 161"/>
                  <a:gd name="T10" fmla="*/ 2 w 10"/>
                  <a:gd name="T11" fmla="*/ 80 h 161"/>
                  <a:gd name="T12" fmla="*/ 3 w 10"/>
                  <a:gd name="T13" fmla="*/ 100 h 161"/>
                  <a:gd name="T14" fmla="*/ 3 w 10"/>
                  <a:gd name="T15" fmla="*/ 120 h 161"/>
                  <a:gd name="T16" fmla="*/ 3 w 10"/>
                  <a:gd name="T17" fmla="*/ 140 h 161"/>
                  <a:gd name="T18" fmla="*/ 1 w 10"/>
                  <a:gd name="T19" fmla="*/ 159 h 161"/>
                  <a:gd name="T20" fmla="*/ 6 w 10"/>
                  <a:gd name="T21" fmla="*/ 161 h 161"/>
                  <a:gd name="T22" fmla="*/ 8 w 10"/>
                  <a:gd name="T23" fmla="*/ 140 h 161"/>
                  <a:gd name="T24" fmla="*/ 8 w 10"/>
                  <a:gd name="T25" fmla="*/ 120 h 161"/>
                  <a:gd name="T26" fmla="*/ 8 w 10"/>
                  <a:gd name="T27" fmla="*/ 100 h 161"/>
                  <a:gd name="T28" fmla="*/ 7 w 10"/>
                  <a:gd name="T29" fmla="*/ 80 h 161"/>
                  <a:gd name="T30" fmla="*/ 6 w 10"/>
                  <a:gd name="T31" fmla="*/ 61 h 161"/>
                  <a:gd name="T32" fmla="*/ 6 w 10"/>
                  <a:gd name="T33" fmla="*/ 40 h 161"/>
                  <a:gd name="T34" fmla="*/ 7 w 10"/>
                  <a:gd name="T35" fmla="*/ 20 h 161"/>
                  <a:gd name="T36" fmla="*/ 10 w 10"/>
                  <a:gd name="T37" fmla="*/ 0 h 161"/>
                  <a:gd name="T38" fmla="*/ 10 w 10"/>
                  <a:gd name="T39" fmla="*/ 0 h 161"/>
                  <a:gd name="T40" fmla="*/ 4 w 10"/>
                  <a:gd name="T41" fmla="*/ 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61"/>
                  <a:gd name="T65" fmla="*/ 10 w 10"/>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61">
                    <a:moveTo>
                      <a:pt x="4" y="0"/>
                    </a:moveTo>
                    <a:lnTo>
                      <a:pt x="4" y="0"/>
                    </a:lnTo>
                    <a:lnTo>
                      <a:pt x="2" y="20"/>
                    </a:lnTo>
                    <a:lnTo>
                      <a:pt x="0" y="40"/>
                    </a:lnTo>
                    <a:lnTo>
                      <a:pt x="1" y="61"/>
                    </a:lnTo>
                    <a:lnTo>
                      <a:pt x="2" y="80"/>
                    </a:lnTo>
                    <a:lnTo>
                      <a:pt x="3" y="100"/>
                    </a:lnTo>
                    <a:lnTo>
                      <a:pt x="3" y="120"/>
                    </a:lnTo>
                    <a:lnTo>
                      <a:pt x="3" y="140"/>
                    </a:lnTo>
                    <a:lnTo>
                      <a:pt x="1" y="159"/>
                    </a:lnTo>
                    <a:lnTo>
                      <a:pt x="6" y="161"/>
                    </a:lnTo>
                    <a:lnTo>
                      <a:pt x="8" y="140"/>
                    </a:lnTo>
                    <a:lnTo>
                      <a:pt x="8" y="120"/>
                    </a:lnTo>
                    <a:lnTo>
                      <a:pt x="8" y="100"/>
                    </a:lnTo>
                    <a:lnTo>
                      <a:pt x="7" y="80"/>
                    </a:lnTo>
                    <a:lnTo>
                      <a:pt x="6" y="61"/>
                    </a:lnTo>
                    <a:lnTo>
                      <a:pt x="6" y="40"/>
                    </a:lnTo>
                    <a:lnTo>
                      <a:pt x="7" y="20"/>
                    </a:lnTo>
                    <a:lnTo>
                      <a:pt x="10" y="0"/>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2" name="Freeform 85"/>
              <p:cNvSpPr>
                <a:spLocks/>
              </p:cNvSpPr>
              <p:nvPr/>
            </p:nvSpPr>
            <p:spPr bwMode="auto">
              <a:xfrm>
                <a:off x="765" y="2436"/>
                <a:ext cx="34" cy="329"/>
              </a:xfrm>
              <a:custGeom>
                <a:avLst/>
                <a:gdLst>
                  <a:gd name="T0" fmla="*/ 29 w 34"/>
                  <a:gd name="T1" fmla="*/ 1 h 329"/>
                  <a:gd name="T2" fmla="*/ 29 w 34"/>
                  <a:gd name="T3" fmla="*/ 0 h 329"/>
                  <a:gd name="T4" fmla="*/ 29 w 34"/>
                  <a:gd name="T5" fmla="*/ 31 h 329"/>
                  <a:gd name="T6" fmla="*/ 28 w 34"/>
                  <a:gd name="T7" fmla="*/ 70 h 329"/>
                  <a:gd name="T8" fmla="*/ 25 w 34"/>
                  <a:gd name="T9" fmla="*/ 116 h 329"/>
                  <a:gd name="T10" fmla="*/ 22 w 34"/>
                  <a:gd name="T11" fmla="*/ 164 h 329"/>
                  <a:gd name="T12" fmla="*/ 17 w 34"/>
                  <a:gd name="T13" fmla="*/ 213 h 329"/>
                  <a:gd name="T14" fmla="*/ 12 w 34"/>
                  <a:gd name="T15" fmla="*/ 257 h 329"/>
                  <a:gd name="T16" fmla="*/ 6 w 34"/>
                  <a:gd name="T17" fmla="*/ 297 h 329"/>
                  <a:gd name="T18" fmla="*/ 0 w 34"/>
                  <a:gd name="T19" fmla="*/ 329 h 329"/>
                  <a:gd name="T20" fmla="*/ 6 w 34"/>
                  <a:gd name="T21" fmla="*/ 329 h 329"/>
                  <a:gd name="T22" fmla="*/ 12 w 34"/>
                  <a:gd name="T23" fmla="*/ 298 h 329"/>
                  <a:gd name="T24" fmla="*/ 16 w 34"/>
                  <a:gd name="T25" fmla="*/ 258 h 329"/>
                  <a:gd name="T26" fmla="*/ 22 w 34"/>
                  <a:gd name="T27" fmla="*/ 213 h 329"/>
                  <a:gd name="T28" fmla="*/ 26 w 34"/>
                  <a:gd name="T29" fmla="*/ 164 h 329"/>
                  <a:gd name="T30" fmla="*/ 30 w 34"/>
                  <a:gd name="T31" fmla="*/ 116 h 329"/>
                  <a:gd name="T32" fmla="*/ 33 w 34"/>
                  <a:gd name="T33" fmla="*/ 71 h 329"/>
                  <a:gd name="T34" fmla="*/ 34 w 34"/>
                  <a:gd name="T35" fmla="*/ 31 h 329"/>
                  <a:gd name="T36" fmla="*/ 33 w 34"/>
                  <a:gd name="T37" fmla="*/ 0 h 329"/>
                  <a:gd name="T38" fmla="*/ 33 w 34"/>
                  <a:gd name="T39" fmla="*/ 0 h 329"/>
                  <a:gd name="T40" fmla="*/ 29 w 34"/>
                  <a:gd name="T41" fmla="*/ 1 h 3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9"/>
                  <a:gd name="T65" fmla="*/ 34 w 34"/>
                  <a:gd name="T66" fmla="*/ 329 h 3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9">
                    <a:moveTo>
                      <a:pt x="29" y="1"/>
                    </a:moveTo>
                    <a:lnTo>
                      <a:pt x="29" y="0"/>
                    </a:lnTo>
                    <a:lnTo>
                      <a:pt x="29" y="31"/>
                    </a:lnTo>
                    <a:lnTo>
                      <a:pt x="28" y="70"/>
                    </a:lnTo>
                    <a:lnTo>
                      <a:pt x="25" y="116"/>
                    </a:lnTo>
                    <a:lnTo>
                      <a:pt x="22" y="164"/>
                    </a:lnTo>
                    <a:lnTo>
                      <a:pt x="17" y="213"/>
                    </a:lnTo>
                    <a:lnTo>
                      <a:pt x="12" y="257"/>
                    </a:lnTo>
                    <a:lnTo>
                      <a:pt x="6" y="297"/>
                    </a:lnTo>
                    <a:lnTo>
                      <a:pt x="0" y="329"/>
                    </a:lnTo>
                    <a:lnTo>
                      <a:pt x="6" y="329"/>
                    </a:lnTo>
                    <a:lnTo>
                      <a:pt x="12" y="298"/>
                    </a:lnTo>
                    <a:lnTo>
                      <a:pt x="16" y="258"/>
                    </a:lnTo>
                    <a:lnTo>
                      <a:pt x="22" y="213"/>
                    </a:lnTo>
                    <a:lnTo>
                      <a:pt x="26" y="164"/>
                    </a:lnTo>
                    <a:lnTo>
                      <a:pt x="30" y="116"/>
                    </a:lnTo>
                    <a:lnTo>
                      <a:pt x="33" y="71"/>
                    </a:lnTo>
                    <a:lnTo>
                      <a:pt x="34" y="31"/>
                    </a:lnTo>
                    <a:lnTo>
                      <a:pt x="33" y="0"/>
                    </a:lnTo>
                    <a:lnTo>
                      <a:pt x="29"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3" name="Freeform 86"/>
              <p:cNvSpPr>
                <a:spLocks/>
              </p:cNvSpPr>
              <p:nvPr/>
            </p:nvSpPr>
            <p:spPr bwMode="auto">
              <a:xfrm>
                <a:off x="793" y="2395"/>
                <a:ext cx="11" cy="42"/>
              </a:xfrm>
              <a:custGeom>
                <a:avLst/>
                <a:gdLst>
                  <a:gd name="T0" fmla="*/ 11 w 11"/>
                  <a:gd name="T1" fmla="*/ 0 h 42"/>
                  <a:gd name="T2" fmla="*/ 11 w 11"/>
                  <a:gd name="T3" fmla="*/ 0 h 42"/>
                  <a:gd name="T4" fmla="*/ 9 w 11"/>
                  <a:gd name="T5" fmla="*/ 0 h 42"/>
                  <a:gd name="T6" fmla="*/ 6 w 11"/>
                  <a:gd name="T7" fmla="*/ 1 h 42"/>
                  <a:gd name="T8" fmla="*/ 4 w 11"/>
                  <a:gd name="T9" fmla="*/ 3 h 42"/>
                  <a:gd name="T10" fmla="*/ 3 w 11"/>
                  <a:gd name="T11" fmla="*/ 5 h 42"/>
                  <a:gd name="T12" fmla="*/ 1 w 11"/>
                  <a:gd name="T13" fmla="*/ 10 h 42"/>
                  <a:gd name="T14" fmla="*/ 0 w 11"/>
                  <a:gd name="T15" fmla="*/ 15 h 42"/>
                  <a:gd name="T16" fmla="*/ 0 w 11"/>
                  <a:gd name="T17" fmla="*/ 22 h 42"/>
                  <a:gd name="T18" fmla="*/ 0 w 11"/>
                  <a:gd name="T19" fmla="*/ 28 h 42"/>
                  <a:gd name="T20" fmla="*/ 0 w 11"/>
                  <a:gd name="T21" fmla="*/ 36 h 42"/>
                  <a:gd name="T22" fmla="*/ 1 w 11"/>
                  <a:gd name="T23" fmla="*/ 42 h 42"/>
                  <a:gd name="T24" fmla="*/ 5 w 11"/>
                  <a:gd name="T25" fmla="*/ 41 h 42"/>
                  <a:gd name="T26" fmla="*/ 5 w 11"/>
                  <a:gd name="T27" fmla="*/ 35 h 42"/>
                  <a:gd name="T28" fmla="*/ 4 w 11"/>
                  <a:gd name="T29" fmla="*/ 28 h 42"/>
                  <a:gd name="T30" fmla="*/ 4 w 11"/>
                  <a:gd name="T31" fmla="*/ 22 h 42"/>
                  <a:gd name="T32" fmla="*/ 4 w 11"/>
                  <a:gd name="T33" fmla="*/ 16 h 42"/>
                  <a:gd name="T34" fmla="*/ 5 w 11"/>
                  <a:gd name="T35" fmla="*/ 11 h 42"/>
                  <a:gd name="T36" fmla="*/ 7 w 11"/>
                  <a:gd name="T37" fmla="*/ 7 h 42"/>
                  <a:gd name="T38" fmla="*/ 7 w 11"/>
                  <a:gd name="T39" fmla="*/ 5 h 42"/>
                  <a:gd name="T40" fmla="*/ 9 w 11"/>
                  <a:gd name="T41" fmla="*/ 5 h 42"/>
                  <a:gd name="T42" fmla="*/ 10 w 11"/>
                  <a:gd name="T43" fmla="*/ 4 h 42"/>
                  <a:gd name="T44" fmla="*/ 11 w 11"/>
                  <a:gd name="T45" fmla="*/ 4 h 42"/>
                  <a:gd name="T46" fmla="*/ 11 w 11"/>
                  <a:gd name="T47" fmla="*/ 4 h 42"/>
                  <a:gd name="T48" fmla="*/ 11 w 11"/>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2"/>
                  <a:gd name="T77" fmla="*/ 11 w 11"/>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2">
                    <a:moveTo>
                      <a:pt x="11" y="0"/>
                    </a:moveTo>
                    <a:lnTo>
                      <a:pt x="11" y="0"/>
                    </a:lnTo>
                    <a:lnTo>
                      <a:pt x="9" y="0"/>
                    </a:lnTo>
                    <a:lnTo>
                      <a:pt x="6" y="1"/>
                    </a:lnTo>
                    <a:lnTo>
                      <a:pt x="4" y="3"/>
                    </a:lnTo>
                    <a:lnTo>
                      <a:pt x="3" y="5"/>
                    </a:lnTo>
                    <a:lnTo>
                      <a:pt x="1" y="10"/>
                    </a:lnTo>
                    <a:lnTo>
                      <a:pt x="0" y="15"/>
                    </a:lnTo>
                    <a:lnTo>
                      <a:pt x="0" y="22"/>
                    </a:lnTo>
                    <a:lnTo>
                      <a:pt x="0" y="28"/>
                    </a:lnTo>
                    <a:lnTo>
                      <a:pt x="0" y="36"/>
                    </a:lnTo>
                    <a:lnTo>
                      <a:pt x="1" y="42"/>
                    </a:lnTo>
                    <a:lnTo>
                      <a:pt x="5" y="41"/>
                    </a:lnTo>
                    <a:lnTo>
                      <a:pt x="5" y="35"/>
                    </a:lnTo>
                    <a:lnTo>
                      <a:pt x="4" y="28"/>
                    </a:lnTo>
                    <a:lnTo>
                      <a:pt x="4" y="22"/>
                    </a:lnTo>
                    <a:lnTo>
                      <a:pt x="4" y="16"/>
                    </a:lnTo>
                    <a:lnTo>
                      <a:pt x="5" y="11"/>
                    </a:lnTo>
                    <a:lnTo>
                      <a:pt x="7" y="7"/>
                    </a:lnTo>
                    <a:lnTo>
                      <a:pt x="7" y="5"/>
                    </a:lnTo>
                    <a:lnTo>
                      <a:pt x="9" y="5"/>
                    </a:lnTo>
                    <a:lnTo>
                      <a:pt x="10" y="4"/>
                    </a:lnTo>
                    <a:lnTo>
                      <a:pt x="11" y="4"/>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4" name="Freeform 87"/>
              <p:cNvSpPr>
                <a:spLocks/>
              </p:cNvSpPr>
              <p:nvPr/>
            </p:nvSpPr>
            <p:spPr bwMode="auto">
              <a:xfrm>
                <a:off x="804" y="2395"/>
                <a:ext cx="4" cy="4"/>
              </a:xfrm>
              <a:custGeom>
                <a:avLst/>
                <a:gdLst>
                  <a:gd name="T0" fmla="*/ 4 w 4"/>
                  <a:gd name="T1" fmla="*/ 0 h 4"/>
                  <a:gd name="T2" fmla="*/ 4 w 4"/>
                  <a:gd name="T3" fmla="*/ 0 h 4"/>
                  <a:gd name="T4" fmla="*/ 0 w 4"/>
                  <a:gd name="T5" fmla="*/ 0 h 4"/>
                  <a:gd name="T6" fmla="*/ 0 w 4"/>
                  <a:gd name="T7" fmla="*/ 4 h 4"/>
                  <a:gd name="T8" fmla="*/ 4 w 4"/>
                  <a:gd name="T9" fmla="*/ 4 h 4"/>
                  <a:gd name="T10" fmla="*/ 4 w 4"/>
                  <a:gd name="T11" fmla="*/ 4 h 4"/>
                  <a:gd name="T12" fmla="*/ 4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0"/>
                    </a:moveTo>
                    <a:lnTo>
                      <a:pt x="4" y="0"/>
                    </a:lnTo>
                    <a:lnTo>
                      <a:pt x="0" y="0"/>
                    </a:lnTo>
                    <a:lnTo>
                      <a:pt x="0" y="4"/>
                    </a:lnTo>
                    <a:lnTo>
                      <a:pt x="4" y="4"/>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5" name="Freeform 88"/>
              <p:cNvSpPr>
                <a:spLocks/>
              </p:cNvSpPr>
              <p:nvPr/>
            </p:nvSpPr>
            <p:spPr bwMode="auto">
              <a:xfrm>
                <a:off x="808" y="2395"/>
                <a:ext cx="14" cy="41"/>
              </a:xfrm>
              <a:custGeom>
                <a:avLst/>
                <a:gdLst>
                  <a:gd name="T0" fmla="*/ 12 w 14"/>
                  <a:gd name="T1" fmla="*/ 40 h 41"/>
                  <a:gd name="T2" fmla="*/ 12 w 14"/>
                  <a:gd name="T3" fmla="*/ 41 h 41"/>
                  <a:gd name="T4" fmla="*/ 13 w 14"/>
                  <a:gd name="T5" fmla="*/ 35 h 41"/>
                  <a:gd name="T6" fmla="*/ 13 w 14"/>
                  <a:gd name="T7" fmla="*/ 28 h 41"/>
                  <a:gd name="T8" fmla="*/ 14 w 14"/>
                  <a:gd name="T9" fmla="*/ 21 h 41"/>
                  <a:gd name="T10" fmla="*/ 13 w 14"/>
                  <a:gd name="T11" fmla="*/ 15 h 41"/>
                  <a:gd name="T12" fmla="*/ 12 w 14"/>
                  <a:gd name="T13" fmla="*/ 10 h 41"/>
                  <a:gd name="T14" fmla="*/ 9 w 14"/>
                  <a:gd name="T15" fmla="*/ 5 h 41"/>
                  <a:gd name="T16" fmla="*/ 8 w 14"/>
                  <a:gd name="T17" fmla="*/ 3 h 41"/>
                  <a:gd name="T18" fmla="*/ 6 w 14"/>
                  <a:gd name="T19" fmla="*/ 1 h 41"/>
                  <a:gd name="T20" fmla="*/ 3 w 14"/>
                  <a:gd name="T21" fmla="*/ 0 h 41"/>
                  <a:gd name="T22" fmla="*/ 0 w 14"/>
                  <a:gd name="T23" fmla="*/ 0 h 41"/>
                  <a:gd name="T24" fmla="*/ 0 w 14"/>
                  <a:gd name="T25" fmla="*/ 4 h 41"/>
                  <a:gd name="T26" fmla="*/ 1 w 14"/>
                  <a:gd name="T27" fmla="*/ 5 h 41"/>
                  <a:gd name="T28" fmla="*/ 3 w 14"/>
                  <a:gd name="T29" fmla="*/ 5 h 41"/>
                  <a:gd name="T30" fmla="*/ 5 w 14"/>
                  <a:gd name="T31" fmla="*/ 6 h 41"/>
                  <a:gd name="T32" fmla="*/ 5 w 14"/>
                  <a:gd name="T33" fmla="*/ 7 h 41"/>
                  <a:gd name="T34" fmla="*/ 7 w 14"/>
                  <a:gd name="T35" fmla="*/ 11 h 41"/>
                  <a:gd name="T36" fmla="*/ 8 w 14"/>
                  <a:gd name="T37" fmla="*/ 16 h 41"/>
                  <a:gd name="T38" fmla="*/ 8 w 14"/>
                  <a:gd name="T39" fmla="*/ 21 h 41"/>
                  <a:gd name="T40" fmla="*/ 8 w 14"/>
                  <a:gd name="T41" fmla="*/ 27 h 41"/>
                  <a:gd name="T42" fmla="*/ 8 w 14"/>
                  <a:gd name="T43" fmla="*/ 34 h 41"/>
                  <a:gd name="T44" fmla="*/ 7 w 14"/>
                  <a:gd name="T45" fmla="*/ 40 h 41"/>
                  <a:gd name="T46" fmla="*/ 7 w 14"/>
                  <a:gd name="T47" fmla="*/ 40 h 41"/>
                  <a:gd name="T48" fmla="*/ 12 w 14"/>
                  <a:gd name="T49" fmla="*/ 4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1"/>
                  <a:gd name="T77" fmla="*/ 14 w 14"/>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1">
                    <a:moveTo>
                      <a:pt x="12" y="40"/>
                    </a:moveTo>
                    <a:lnTo>
                      <a:pt x="12" y="41"/>
                    </a:lnTo>
                    <a:lnTo>
                      <a:pt x="13" y="35"/>
                    </a:lnTo>
                    <a:lnTo>
                      <a:pt x="13" y="28"/>
                    </a:lnTo>
                    <a:lnTo>
                      <a:pt x="14" y="21"/>
                    </a:lnTo>
                    <a:lnTo>
                      <a:pt x="13" y="15"/>
                    </a:lnTo>
                    <a:lnTo>
                      <a:pt x="12" y="10"/>
                    </a:lnTo>
                    <a:lnTo>
                      <a:pt x="9" y="5"/>
                    </a:lnTo>
                    <a:lnTo>
                      <a:pt x="8" y="3"/>
                    </a:lnTo>
                    <a:lnTo>
                      <a:pt x="6" y="1"/>
                    </a:lnTo>
                    <a:lnTo>
                      <a:pt x="3" y="0"/>
                    </a:lnTo>
                    <a:lnTo>
                      <a:pt x="0" y="0"/>
                    </a:lnTo>
                    <a:lnTo>
                      <a:pt x="0" y="4"/>
                    </a:lnTo>
                    <a:lnTo>
                      <a:pt x="1" y="5"/>
                    </a:lnTo>
                    <a:lnTo>
                      <a:pt x="3" y="5"/>
                    </a:lnTo>
                    <a:lnTo>
                      <a:pt x="5" y="6"/>
                    </a:lnTo>
                    <a:lnTo>
                      <a:pt x="5" y="7"/>
                    </a:lnTo>
                    <a:lnTo>
                      <a:pt x="7" y="11"/>
                    </a:lnTo>
                    <a:lnTo>
                      <a:pt x="8" y="16"/>
                    </a:lnTo>
                    <a:lnTo>
                      <a:pt x="8" y="21"/>
                    </a:lnTo>
                    <a:lnTo>
                      <a:pt x="8" y="27"/>
                    </a:lnTo>
                    <a:lnTo>
                      <a:pt x="8" y="34"/>
                    </a:lnTo>
                    <a:lnTo>
                      <a:pt x="7" y="40"/>
                    </a:lnTo>
                    <a:lnTo>
                      <a:pt x="12" y="4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6" name="Freeform 89"/>
              <p:cNvSpPr>
                <a:spLocks/>
              </p:cNvSpPr>
              <p:nvPr/>
            </p:nvSpPr>
            <p:spPr bwMode="auto">
              <a:xfrm>
                <a:off x="815" y="2435"/>
                <a:ext cx="33" cy="328"/>
              </a:xfrm>
              <a:custGeom>
                <a:avLst/>
                <a:gdLst>
                  <a:gd name="T0" fmla="*/ 33 w 33"/>
                  <a:gd name="T1" fmla="*/ 328 h 328"/>
                  <a:gd name="T2" fmla="*/ 33 w 33"/>
                  <a:gd name="T3" fmla="*/ 328 h 328"/>
                  <a:gd name="T4" fmla="*/ 27 w 33"/>
                  <a:gd name="T5" fmla="*/ 296 h 328"/>
                  <a:gd name="T6" fmla="*/ 22 w 33"/>
                  <a:gd name="T7" fmla="*/ 256 h 328"/>
                  <a:gd name="T8" fmla="*/ 16 w 33"/>
                  <a:gd name="T9" fmla="*/ 211 h 328"/>
                  <a:gd name="T10" fmla="*/ 11 w 33"/>
                  <a:gd name="T11" fmla="*/ 164 h 328"/>
                  <a:gd name="T12" fmla="*/ 8 w 33"/>
                  <a:gd name="T13" fmla="*/ 115 h 328"/>
                  <a:gd name="T14" fmla="*/ 6 w 33"/>
                  <a:gd name="T15" fmla="*/ 70 h 328"/>
                  <a:gd name="T16" fmla="*/ 5 w 33"/>
                  <a:gd name="T17" fmla="*/ 31 h 328"/>
                  <a:gd name="T18" fmla="*/ 5 w 33"/>
                  <a:gd name="T19" fmla="*/ 0 h 328"/>
                  <a:gd name="T20" fmla="*/ 0 w 33"/>
                  <a:gd name="T21" fmla="*/ 0 h 328"/>
                  <a:gd name="T22" fmla="*/ 0 w 33"/>
                  <a:gd name="T23" fmla="*/ 31 h 328"/>
                  <a:gd name="T24" fmla="*/ 1 w 33"/>
                  <a:gd name="T25" fmla="*/ 70 h 328"/>
                  <a:gd name="T26" fmla="*/ 3 w 33"/>
                  <a:gd name="T27" fmla="*/ 116 h 328"/>
                  <a:gd name="T28" fmla="*/ 7 w 33"/>
                  <a:gd name="T29" fmla="*/ 164 h 328"/>
                  <a:gd name="T30" fmla="*/ 11 w 33"/>
                  <a:gd name="T31" fmla="*/ 211 h 328"/>
                  <a:gd name="T32" fmla="*/ 17 w 33"/>
                  <a:gd name="T33" fmla="*/ 257 h 328"/>
                  <a:gd name="T34" fmla="*/ 23 w 33"/>
                  <a:gd name="T35" fmla="*/ 297 h 328"/>
                  <a:gd name="T36" fmla="*/ 28 w 33"/>
                  <a:gd name="T37" fmla="*/ 328 h 328"/>
                  <a:gd name="T38" fmla="*/ 28 w 33"/>
                  <a:gd name="T39" fmla="*/ 328 h 328"/>
                  <a:gd name="T40" fmla="*/ 33 w 33"/>
                  <a:gd name="T41" fmla="*/ 328 h 3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328"/>
                  <a:gd name="T65" fmla="*/ 33 w 33"/>
                  <a:gd name="T66" fmla="*/ 328 h 3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328">
                    <a:moveTo>
                      <a:pt x="33" y="328"/>
                    </a:moveTo>
                    <a:lnTo>
                      <a:pt x="33" y="328"/>
                    </a:lnTo>
                    <a:lnTo>
                      <a:pt x="27" y="296"/>
                    </a:lnTo>
                    <a:lnTo>
                      <a:pt x="22" y="256"/>
                    </a:lnTo>
                    <a:lnTo>
                      <a:pt x="16" y="211"/>
                    </a:lnTo>
                    <a:lnTo>
                      <a:pt x="11" y="164"/>
                    </a:lnTo>
                    <a:lnTo>
                      <a:pt x="8" y="115"/>
                    </a:lnTo>
                    <a:lnTo>
                      <a:pt x="6" y="70"/>
                    </a:lnTo>
                    <a:lnTo>
                      <a:pt x="5" y="31"/>
                    </a:lnTo>
                    <a:lnTo>
                      <a:pt x="5" y="0"/>
                    </a:lnTo>
                    <a:lnTo>
                      <a:pt x="0" y="0"/>
                    </a:lnTo>
                    <a:lnTo>
                      <a:pt x="0" y="31"/>
                    </a:lnTo>
                    <a:lnTo>
                      <a:pt x="1" y="70"/>
                    </a:lnTo>
                    <a:lnTo>
                      <a:pt x="3" y="116"/>
                    </a:lnTo>
                    <a:lnTo>
                      <a:pt x="7" y="164"/>
                    </a:lnTo>
                    <a:lnTo>
                      <a:pt x="11" y="211"/>
                    </a:lnTo>
                    <a:lnTo>
                      <a:pt x="17" y="257"/>
                    </a:lnTo>
                    <a:lnTo>
                      <a:pt x="23" y="297"/>
                    </a:lnTo>
                    <a:lnTo>
                      <a:pt x="28" y="328"/>
                    </a:lnTo>
                    <a:lnTo>
                      <a:pt x="33" y="3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7" name="Freeform 90"/>
              <p:cNvSpPr>
                <a:spLocks/>
              </p:cNvSpPr>
              <p:nvPr/>
            </p:nvSpPr>
            <p:spPr bwMode="auto">
              <a:xfrm>
                <a:off x="843" y="2763"/>
                <a:ext cx="8" cy="161"/>
              </a:xfrm>
              <a:custGeom>
                <a:avLst/>
                <a:gdLst>
                  <a:gd name="T0" fmla="*/ 8 w 8"/>
                  <a:gd name="T1" fmla="*/ 160 h 161"/>
                  <a:gd name="T2" fmla="*/ 8 w 8"/>
                  <a:gd name="T3" fmla="*/ 160 h 161"/>
                  <a:gd name="T4" fmla="*/ 6 w 8"/>
                  <a:gd name="T5" fmla="*/ 141 h 161"/>
                  <a:gd name="T6" fmla="*/ 6 w 8"/>
                  <a:gd name="T7" fmla="*/ 121 h 161"/>
                  <a:gd name="T8" fmla="*/ 6 w 8"/>
                  <a:gd name="T9" fmla="*/ 101 h 161"/>
                  <a:gd name="T10" fmla="*/ 7 w 8"/>
                  <a:gd name="T11" fmla="*/ 81 h 161"/>
                  <a:gd name="T12" fmla="*/ 8 w 8"/>
                  <a:gd name="T13" fmla="*/ 62 h 161"/>
                  <a:gd name="T14" fmla="*/ 8 w 8"/>
                  <a:gd name="T15" fmla="*/ 41 h 161"/>
                  <a:gd name="T16" fmla="*/ 8 w 8"/>
                  <a:gd name="T17" fmla="*/ 20 h 161"/>
                  <a:gd name="T18" fmla="*/ 5 w 8"/>
                  <a:gd name="T19" fmla="*/ 0 h 161"/>
                  <a:gd name="T20" fmla="*/ 0 w 8"/>
                  <a:gd name="T21" fmla="*/ 0 h 161"/>
                  <a:gd name="T22" fmla="*/ 3 w 8"/>
                  <a:gd name="T23" fmla="*/ 21 h 161"/>
                  <a:gd name="T24" fmla="*/ 4 w 8"/>
                  <a:gd name="T25" fmla="*/ 41 h 161"/>
                  <a:gd name="T26" fmla="*/ 4 w 8"/>
                  <a:gd name="T27" fmla="*/ 61 h 161"/>
                  <a:gd name="T28" fmla="*/ 3 w 8"/>
                  <a:gd name="T29" fmla="*/ 81 h 161"/>
                  <a:gd name="T30" fmla="*/ 1 w 8"/>
                  <a:gd name="T31" fmla="*/ 101 h 161"/>
                  <a:gd name="T32" fmla="*/ 1 w 8"/>
                  <a:gd name="T33" fmla="*/ 121 h 161"/>
                  <a:gd name="T34" fmla="*/ 1 w 8"/>
                  <a:gd name="T35" fmla="*/ 141 h 161"/>
                  <a:gd name="T36" fmla="*/ 4 w 8"/>
                  <a:gd name="T37" fmla="*/ 161 h 161"/>
                  <a:gd name="T38" fmla="*/ 4 w 8"/>
                  <a:gd name="T39" fmla="*/ 161 h 161"/>
                  <a:gd name="T40" fmla="*/ 8 w 8"/>
                  <a:gd name="T41" fmla="*/ 160 h 1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61"/>
                  <a:gd name="T65" fmla="*/ 8 w 8"/>
                  <a:gd name="T66" fmla="*/ 161 h 1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61">
                    <a:moveTo>
                      <a:pt x="8" y="160"/>
                    </a:moveTo>
                    <a:lnTo>
                      <a:pt x="8" y="160"/>
                    </a:lnTo>
                    <a:lnTo>
                      <a:pt x="6" y="141"/>
                    </a:lnTo>
                    <a:lnTo>
                      <a:pt x="6" y="121"/>
                    </a:lnTo>
                    <a:lnTo>
                      <a:pt x="6" y="101"/>
                    </a:lnTo>
                    <a:lnTo>
                      <a:pt x="7" y="81"/>
                    </a:lnTo>
                    <a:lnTo>
                      <a:pt x="8" y="62"/>
                    </a:lnTo>
                    <a:lnTo>
                      <a:pt x="8" y="41"/>
                    </a:lnTo>
                    <a:lnTo>
                      <a:pt x="8" y="20"/>
                    </a:lnTo>
                    <a:lnTo>
                      <a:pt x="5" y="0"/>
                    </a:lnTo>
                    <a:lnTo>
                      <a:pt x="0" y="0"/>
                    </a:lnTo>
                    <a:lnTo>
                      <a:pt x="3" y="21"/>
                    </a:lnTo>
                    <a:lnTo>
                      <a:pt x="4" y="41"/>
                    </a:lnTo>
                    <a:lnTo>
                      <a:pt x="4" y="61"/>
                    </a:lnTo>
                    <a:lnTo>
                      <a:pt x="3" y="81"/>
                    </a:lnTo>
                    <a:lnTo>
                      <a:pt x="1" y="101"/>
                    </a:lnTo>
                    <a:lnTo>
                      <a:pt x="1" y="121"/>
                    </a:lnTo>
                    <a:lnTo>
                      <a:pt x="1" y="141"/>
                    </a:lnTo>
                    <a:lnTo>
                      <a:pt x="4" y="161"/>
                    </a:lnTo>
                    <a:lnTo>
                      <a:pt x="8"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8" name="Freeform 91"/>
              <p:cNvSpPr>
                <a:spLocks/>
              </p:cNvSpPr>
              <p:nvPr/>
            </p:nvSpPr>
            <p:spPr bwMode="auto">
              <a:xfrm>
                <a:off x="847" y="2923"/>
                <a:ext cx="14" cy="42"/>
              </a:xfrm>
              <a:custGeom>
                <a:avLst/>
                <a:gdLst>
                  <a:gd name="T0" fmla="*/ 14 w 14"/>
                  <a:gd name="T1" fmla="*/ 38 h 42"/>
                  <a:gd name="T2" fmla="*/ 10 w 14"/>
                  <a:gd name="T3" fmla="*/ 37 h 42"/>
                  <a:gd name="T4" fmla="*/ 10 w 14"/>
                  <a:gd name="T5" fmla="*/ 39 h 42"/>
                  <a:gd name="T6" fmla="*/ 10 w 14"/>
                  <a:gd name="T7" fmla="*/ 38 h 42"/>
                  <a:gd name="T8" fmla="*/ 12 w 14"/>
                  <a:gd name="T9" fmla="*/ 39 h 42"/>
                  <a:gd name="T10" fmla="*/ 11 w 14"/>
                  <a:gd name="T11" fmla="*/ 38 h 42"/>
                  <a:gd name="T12" fmla="*/ 10 w 14"/>
                  <a:gd name="T13" fmla="*/ 34 h 42"/>
                  <a:gd name="T14" fmla="*/ 9 w 14"/>
                  <a:gd name="T15" fmla="*/ 28 h 42"/>
                  <a:gd name="T16" fmla="*/ 8 w 14"/>
                  <a:gd name="T17" fmla="*/ 21 h 42"/>
                  <a:gd name="T18" fmla="*/ 6 w 14"/>
                  <a:gd name="T19" fmla="*/ 14 h 42"/>
                  <a:gd name="T20" fmla="*/ 5 w 14"/>
                  <a:gd name="T21" fmla="*/ 7 h 42"/>
                  <a:gd name="T22" fmla="*/ 4 w 14"/>
                  <a:gd name="T23" fmla="*/ 0 h 42"/>
                  <a:gd name="T24" fmla="*/ 0 w 14"/>
                  <a:gd name="T25" fmla="*/ 1 h 42"/>
                  <a:gd name="T26" fmla="*/ 1 w 14"/>
                  <a:gd name="T27" fmla="*/ 7 h 42"/>
                  <a:gd name="T28" fmla="*/ 2 w 14"/>
                  <a:gd name="T29" fmla="*/ 14 h 42"/>
                  <a:gd name="T30" fmla="*/ 3 w 14"/>
                  <a:gd name="T31" fmla="*/ 22 h 42"/>
                  <a:gd name="T32" fmla="*/ 4 w 14"/>
                  <a:gd name="T33" fmla="*/ 29 h 42"/>
                  <a:gd name="T34" fmla="*/ 5 w 14"/>
                  <a:gd name="T35" fmla="*/ 35 h 42"/>
                  <a:gd name="T36" fmla="*/ 8 w 14"/>
                  <a:gd name="T37" fmla="*/ 40 h 42"/>
                  <a:gd name="T38" fmla="*/ 9 w 14"/>
                  <a:gd name="T39" fmla="*/ 41 h 42"/>
                  <a:gd name="T40" fmla="*/ 12 w 14"/>
                  <a:gd name="T41" fmla="*/ 42 h 42"/>
                  <a:gd name="T42" fmla="*/ 13 w 14"/>
                  <a:gd name="T43" fmla="*/ 41 h 42"/>
                  <a:gd name="T44" fmla="*/ 14 w 14"/>
                  <a:gd name="T45" fmla="*/ 38 h 42"/>
                  <a:gd name="T46" fmla="*/ 10 w 14"/>
                  <a:gd name="T47" fmla="*/ 37 h 42"/>
                  <a:gd name="T48" fmla="*/ 14 w 14"/>
                  <a:gd name="T49" fmla="*/ 38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42"/>
                  <a:gd name="T77" fmla="*/ 14 w 14"/>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42">
                    <a:moveTo>
                      <a:pt x="14" y="38"/>
                    </a:moveTo>
                    <a:lnTo>
                      <a:pt x="10" y="37"/>
                    </a:lnTo>
                    <a:lnTo>
                      <a:pt x="10" y="39"/>
                    </a:lnTo>
                    <a:lnTo>
                      <a:pt x="10" y="38"/>
                    </a:lnTo>
                    <a:lnTo>
                      <a:pt x="12" y="39"/>
                    </a:lnTo>
                    <a:lnTo>
                      <a:pt x="11" y="38"/>
                    </a:lnTo>
                    <a:lnTo>
                      <a:pt x="10" y="34"/>
                    </a:lnTo>
                    <a:lnTo>
                      <a:pt x="9" y="28"/>
                    </a:lnTo>
                    <a:lnTo>
                      <a:pt x="8" y="21"/>
                    </a:lnTo>
                    <a:lnTo>
                      <a:pt x="6" y="14"/>
                    </a:lnTo>
                    <a:lnTo>
                      <a:pt x="5" y="7"/>
                    </a:lnTo>
                    <a:lnTo>
                      <a:pt x="4" y="0"/>
                    </a:lnTo>
                    <a:lnTo>
                      <a:pt x="0" y="1"/>
                    </a:lnTo>
                    <a:lnTo>
                      <a:pt x="1" y="7"/>
                    </a:lnTo>
                    <a:lnTo>
                      <a:pt x="2" y="14"/>
                    </a:lnTo>
                    <a:lnTo>
                      <a:pt x="3" y="22"/>
                    </a:lnTo>
                    <a:lnTo>
                      <a:pt x="4" y="29"/>
                    </a:lnTo>
                    <a:lnTo>
                      <a:pt x="5" y="35"/>
                    </a:lnTo>
                    <a:lnTo>
                      <a:pt x="8" y="40"/>
                    </a:lnTo>
                    <a:lnTo>
                      <a:pt x="9" y="41"/>
                    </a:lnTo>
                    <a:lnTo>
                      <a:pt x="12" y="42"/>
                    </a:lnTo>
                    <a:lnTo>
                      <a:pt x="13" y="41"/>
                    </a:lnTo>
                    <a:lnTo>
                      <a:pt x="14" y="38"/>
                    </a:lnTo>
                    <a:lnTo>
                      <a:pt x="10" y="37"/>
                    </a:lnTo>
                    <a:lnTo>
                      <a:pt x="14"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49" name="Freeform 92"/>
              <p:cNvSpPr>
                <a:spLocks/>
              </p:cNvSpPr>
              <p:nvPr/>
            </p:nvSpPr>
            <p:spPr bwMode="auto">
              <a:xfrm>
                <a:off x="847" y="2960"/>
                <a:ext cx="14" cy="34"/>
              </a:xfrm>
              <a:custGeom>
                <a:avLst/>
                <a:gdLst>
                  <a:gd name="T0" fmla="*/ 3 w 14"/>
                  <a:gd name="T1" fmla="*/ 34 h 34"/>
                  <a:gd name="T2" fmla="*/ 3 w 14"/>
                  <a:gd name="T3" fmla="*/ 34 h 34"/>
                  <a:gd name="T4" fmla="*/ 5 w 14"/>
                  <a:gd name="T5" fmla="*/ 29 h 34"/>
                  <a:gd name="T6" fmla="*/ 8 w 14"/>
                  <a:gd name="T7" fmla="*/ 23 h 34"/>
                  <a:gd name="T8" fmla="*/ 10 w 14"/>
                  <a:gd name="T9" fmla="*/ 17 h 34"/>
                  <a:gd name="T10" fmla="*/ 11 w 14"/>
                  <a:gd name="T11" fmla="*/ 12 h 34"/>
                  <a:gd name="T12" fmla="*/ 12 w 14"/>
                  <a:gd name="T13" fmla="*/ 8 h 34"/>
                  <a:gd name="T14" fmla="*/ 13 w 14"/>
                  <a:gd name="T15" fmla="*/ 4 h 34"/>
                  <a:gd name="T16" fmla="*/ 14 w 14"/>
                  <a:gd name="T17" fmla="*/ 2 h 34"/>
                  <a:gd name="T18" fmla="*/ 14 w 14"/>
                  <a:gd name="T19" fmla="*/ 1 h 34"/>
                  <a:gd name="T20" fmla="*/ 10 w 14"/>
                  <a:gd name="T21" fmla="*/ 0 h 34"/>
                  <a:gd name="T22" fmla="*/ 10 w 14"/>
                  <a:gd name="T23" fmla="*/ 1 h 34"/>
                  <a:gd name="T24" fmla="*/ 9 w 14"/>
                  <a:gd name="T25" fmla="*/ 3 h 34"/>
                  <a:gd name="T26" fmla="*/ 8 w 14"/>
                  <a:gd name="T27" fmla="*/ 7 h 34"/>
                  <a:gd name="T28" fmla="*/ 6 w 14"/>
                  <a:gd name="T29" fmla="*/ 11 h 34"/>
                  <a:gd name="T30" fmla="*/ 5 w 14"/>
                  <a:gd name="T31" fmla="*/ 16 h 34"/>
                  <a:gd name="T32" fmla="*/ 3 w 14"/>
                  <a:gd name="T33" fmla="*/ 22 h 34"/>
                  <a:gd name="T34" fmla="*/ 1 w 14"/>
                  <a:gd name="T35" fmla="*/ 28 h 34"/>
                  <a:gd name="T36" fmla="*/ 0 w 14"/>
                  <a:gd name="T37" fmla="*/ 33 h 34"/>
                  <a:gd name="T38" fmla="*/ 0 w 14"/>
                  <a:gd name="T39" fmla="*/ 33 h 34"/>
                  <a:gd name="T40" fmla="*/ 3 w 14"/>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34"/>
                  <a:gd name="T65" fmla="*/ 14 w 14"/>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34">
                    <a:moveTo>
                      <a:pt x="3" y="34"/>
                    </a:moveTo>
                    <a:lnTo>
                      <a:pt x="3" y="34"/>
                    </a:lnTo>
                    <a:lnTo>
                      <a:pt x="5" y="29"/>
                    </a:lnTo>
                    <a:lnTo>
                      <a:pt x="8" y="23"/>
                    </a:lnTo>
                    <a:lnTo>
                      <a:pt x="10" y="17"/>
                    </a:lnTo>
                    <a:lnTo>
                      <a:pt x="11" y="12"/>
                    </a:lnTo>
                    <a:lnTo>
                      <a:pt x="12" y="8"/>
                    </a:lnTo>
                    <a:lnTo>
                      <a:pt x="13" y="4"/>
                    </a:lnTo>
                    <a:lnTo>
                      <a:pt x="14" y="2"/>
                    </a:lnTo>
                    <a:lnTo>
                      <a:pt x="14" y="1"/>
                    </a:lnTo>
                    <a:lnTo>
                      <a:pt x="10" y="0"/>
                    </a:lnTo>
                    <a:lnTo>
                      <a:pt x="10" y="1"/>
                    </a:lnTo>
                    <a:lnTo>
                      <a:pt x="9" y="3"/>
                    </a:lnTo>
                    <a:lnTo>
                      <a:pt x="8" y="7"/>
                    </a:lnTo>
                    <a:lnTo>
                      <a:pt x="6" y="11"/>
                    </a:lnTo>
                    <a:lnTo>
                      <a:pt x="5" y="16"/>
                    </a:lnTo>
                    <a:lnTo>
                      <a:pt x="3" y="22"/>
                    </a:lnTo>
                    <a:lnTo>
                      <a:pt x="1" y="28"/>
                    </a:lnTo>
                    <a:lnTo>
                      <a:pt x="0" y="33"/>
                    </a:lnTo>
                    <a:lnTo>
                      <a:pt x="3"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0" name="Freeform 93"/>
              <p:cNvSpPr>
                <a:spLocks/>
              </p:cNvSpPr>
              <p:nvPr/>
            </p:nvSpPr>
            <p:spPr bwMode="auto">
              <a:xfrm>
                <a:off x="833" y="2993"/>
                <a:ext cx="17" cy="72"/>
              </a:xfrm>
              <a:custGeom>
                <a:avLst/>
                <a:gdLst>
                  <a:gd name="T0" fmla="*/ 5 w 17"/>
                  <a:gd name="T1" fmla="*/ 72 h 72"/>
                  <a:gd name="T2" fmla="*/ 5 w 17"/>
                  <a:gd name="T3" fmla="*/ 72 h 72"/>
                  <a:gd name="T4" fmla="*/ 5 w 17"/>
                  <a:gd name="T5" fmla="*/ 62 h 72"/>
                  <a:gd name="T6" fmla="*/ 6 w 17"/>
                  <a:gd name="T7" fmla="*/ 53 h 72"/>
                  <a:gd name="T8" fmla="*/ 6 w 17"/>
                  <a:gd name="T9" fmla="*/ 44 h 72"/>
                  <a:gd name="T10" fmla="*/ 7 w 17"/>
                  <a:gd name="T11" fmla="*/ 35 h 72"/>
                  <a:gd name="T12" fmla="*/ 9 w 17"/>
                  <a:gd name="T13" fmla="*/ 27 h 72"/>
                  <a:gd name="T14" fmla="*/ 11 w 17"/>
                  <a:gd name="T15" fmla="*/ 18 h 72"/>
                  <a:gd name="T16" fmla="*/ 14 w 17"/>
                  <a:gd name="T17" fmla="*/ 10 h 72"/>
                  <a:gd name="T18" fmla="*/ 17 w 17"/>
                  <a:gd name="T19" fmla="*/ 1 h 72"/>
                  <a:gd name="T20" fmla="*/ 14 w 17"/>
                  <a:gd name="T21" fmla="*/ 0 h 72"/>
                  <a:gd name="T22" fmla="*/ 9 w 17"/>
                  <a:gd name="T23" fmla="*/ 9 h 72"/>
                  <a:gd name="T24" fmla="*/ 7 w 17"/>
                  <a:gd name="T25" fmla="*/ 17 h 72"/>
                  <a:gd name="T26" fmla="*/ 5 w 17"/>
                  <a:gd name="T27" fmla="*/ 26 h 72"/>
                  <a:gd name="T28" fmla="*/ 2 w 17"/>
                  <a:gd name="T29" fmla="*/ 34 h 72"/>
                  <a:gd name="T30" fmla="*/ 1 w 17"/>
                  <a:gd name="T31" fmla="*/ 44 h 72"/>
                  <a:gd name="T32" fmla="*/ 0 w 17"/>
                  <a:gd name="T33" fmla="*/ 53 h 72"/>
                  <a:gd name="T34" fmla="*/ 0 w 17"/>
                  <a:gd name="T35" fmla="*/ 62 h 72"/>
                  <a:gd name="T36" fmla="*/ 0 w 17"/>
                  <a:gd name="T37" fmla="*/ 72 h 72"/>
                  <a:gd name="T38" fmla="*/ 0 w 17"/>
                  <a:gd name="T39" fmla="*/ 72 h 72"/>
                  <a:gd name="T40" fmla="*/ 5 w 17"/>
                  <a:gd name="T41" fmla="*/ 72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72"/>
                  <a:gd name="T65" fmla="*/ 17 w 1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72">
                    <a:moveTo>
                      <a:pt x="5" y="72"/>
                    </a:moveTo>
                    <a:lnTo>
                      <a:pt x="5" y="72"/>
                    </a:lnTo>
                    <a:lnTo>
                      <a:pt x="5" y="62"/>
                    </a:lnTo>
                    <a:lnTo>
                      <a:pt x="6" y="53"/>
                    </a:lnTo>
                    <a:lnTo>
                      <a:pt x="6" y="44"/>
                    </a:lnTo>
                    <a:lnTo>
                      <a:pt x="7" y="35"/>
                    </a:lnTo>
                    <a:lnTo>
                      <a:pt x="9" y="27"/>
                    </a:lnTo>
                    <a:lnTo>
                      <a:pt x="11" y="18"/>
                    </a:lnTo>
                    <a:lnTo>
                      <a:pt x="14" y="10"/>
                    </a:lnTo>
                    <a:lnTo>
                      <a:pt x="17" y="1"/>
                    </a:lnTo>
                    <a:lnTo>
                      <a:pt x="14" y="0"/>
                    </a:lnTo>
                    <a:lnTo>
                      <a:pt x="9" y="9"/>
                    </a:lnTo>
                    <a:lnTo>
                      <a:pt x="7" y="17"/>
                    </a:lnTo>
                    <a:lnTo>
                      <a:pt x="5" y="26"/>
                    </a:lnTo>
                    <a:lnTo>
                      <a:pt x="2" y="34"/>
                    </a:lnTo>
                    <a:lnTo>
                      <a:pt x="1" y="44"/>
                    </a:lnTo>
                    <a:lnTo>
                      <a:pt x="0" y="53"/>
                    </a:lnTo>
                    <a:lnTo>
                      <a:pt x="0" y="62"/>
                    </a:lnTo>
                    <a:lnTo>
                      <a:pt x="0" y="72"/>
                    </a:lnTo>
                    <a:lnTo>
                      <a:pt x="5" y="7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1" name="Freeform 94"/>
              <p:cNvSpPr>
                <a:spLocks/>
              </p:cNvSpPr>
              <p:nvPr/>
            </p:nvSpPr>
            <p:spPr bwMode="auto">
              <a:xfrm>
                <a:off x="833" y="3065"/>
                <a:ext cx="22" cy="265"/>
              </a:xfrm>
              <a:custGeom>
                <a:avLst/>
                <a:gdLst>
                  <a:gd name="T0" fmla="*/ 22 w 22"/>
                  <a:gd name="T1" fmla="*/ 264 h 265"/>
                  <a:gd name="T2" fmla="*/ 22 w 22"/>
                  <a:gd name="T3" fmla="*/ 264 h 265"/>
                  <a:gd name="T4" fmla="*/ 18 w 22"/>
                  <a:gd name="T5" fmla="*/ 237 h 265"/>
                  <a:gd name="T6" fmla="*/ 16 w 22"/>
                  <a:gd name="T7" fmla="*/ 206 h 265"/>
                  <a:gd name="T8" fmla="*/ 13 w 22"/>
                  <a:gd name="T9" fmla="*/ 170 h 265"/>
                  <a:gd name="T10" fmla="*/ 10 w 22"/>
                  <a:gd name="T11" fmla="*/ 133 h 265"/>
                  <a:gd name="T12" fmla="*/ 9 w 22"/>
                  <a:gd name="T13" fmla="*/ 97 h 265"/>
                  <a:gd name="T14" fmla="*/ 7 w 22"/>
                  <a:gd name="T15" fmla="*/ 60 h 265"/>
                  <a:gd name="T16" fmla="*/ 6 w 22"/>
                  <a:gd name="T17" fmla="*/ 28 h 265"/>
                  <a:gd name="T18" fmla="*/ 5 w 22"/>
                  <a:gd name="T19" fmla="*/ 0 h 265"/>
                  <a:gd name="T20" fmla="*/ 0 w 22"/>
                  <a:gd name="T21" fmla="*/ 0 h 265"/>
                  <a:gd name="T22" fmla="*/ 1 w 22"/>
                  <a:gd name="T23" fmla="*/ 28 h 265"/>
                  <a:gd name="T24" fmla="*/ 2 w 22"/>
                  <a:gd name="T25" fmla="*/ 61 h 265"/>
                  <a:gd name="T26" fmla="*/ 4 w 22"/>
                  <a:gd name="T27" fmla="*/ 97 h 265"/>
                  <a:gd name="T28" fmla="*/ 6 w 22"/>
                  <a:gd name="T29" fmla="*/ 133 h 265"/>
                  <a:gd name="T30" fmla="*/ 8 w 22"/>
                  <a:gd name="T31" fmla="*/ 171 h 265"/>
                  <a:gd name="T32" fmla="*/ 10 w 22"/>
                  <a:gd name="T33" fmla="*/ 206 h 265"/>
                  <a:gd name="T34" fmla="*/ 14 w 22"/>
                  <a:gd name="T35" fmla="*/ 238 h 265"/>
                  <a:gd name="T36" fmla="*/ 17 w 22"/>
                  <a:gd name="T37" fmla="*/ 265 h 265"/>
                  <a:gd name="T38" fmla="*/ 17 w 22"/>
                  <a:gd name="T39" fmla="*/ 265 h 265"/>
                  <a:gd name="T40" fmla="*/ 22 w 22"/>
                  <a:gd name="T41" fmla="*/ 264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65"/>
                  <a:gd name="T65" fmla="*/ 22 w 22"/>
                  <a:gd name="T66" fmla="*/ 265 h 2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65">
                    <a:moveTo>
                      <a:pt x="22" y="264"/>
                    </a:moveTo>
                    <a:lnTo>
                      <a:pt x="22" y="264"/>
                    </a:lnTo>
                    <a:lnTo>
                      <a:pt x="18" y="237"/>
                    </a:lnTo>
                    <a:lnTo>
                      <a:pt x="16" y="206"/>
                    </a:lnTo>
                    <a:lnTo>
                      <a:pt x="13" y="170"/>
                    </a:lnTo>
                    <a:lnTo>
                      <a:pt x="10" y="133"/>
                    </a:lnTo>
                    <a:lnTo>
                      <a:pt x="9" y="97"/>
                    </a:lnTo>
                    <a:lnTo>
                      <a:pt x="7" y="60"/>
                    </a:lnTo>
                    <a:lnTo>
                      <a:pt x="6" y="28"/>
                    </a:lnTo>
                    <a:lnTo>
                      <a:pt x="5" y="0"/>
                    </a:lnTo>
                    <a:lnTo>
                      <a:pt x="0" y="0"/>
                    </a:lnTo>
                    <a:lnTo>
                      <a:pt x="1" y="28"/>
                    </a:lnTo>
                    <a:lnTo>
                      <a:pt x="2" y="61"/>
                    </a:lnTo>
                    <a:lnTo>
                      <a:pt x="4" y="97"/>
                    </a:lnTo>
                    <a:lnTo>
                      <a:pt x="6" y="133"/>
                    </a:lnTo>
                    <a:lnTo>
                      <a:pt x="8" y="171"/>
                    </a:lnTo>
                    <a:lnTo>
                      <a:pt x="10" y="206"/>
                    </a:lnTo>
                    <a:lnTo>
                      <a:pt x="14" y="238"/>
                    </a:lnTo>
                    <a:lnTo>
                      <a:pt x="17" y="265"/>
                    </a:lnTo>
                    <a:lnTo>
                      <a:pt x="22" y="2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2" name="Freeform 95"/>
              <p:cNvSpPr>
                <a:spLocks/>
              </p:cNvSpPr>
              <p:nvPr/>
            </p:nvSpPr>
            <p:spPr bwMode="auto">
              <a:xfrm>
                <a:off x="850" y="3329"/>
                <a:ext cx="18" cy="175"/>
              </a:xfrm>
              <a:custGeom>
                <a:avLst/>
                <a:gdLst>
                  <a:gd name="T0" fmla="*/ 17 w 18"/>
                  <a:gd name="T1" fmla="*/ 175 h 175"/>
                  <a:gd name="T2" fmla="*/ 17 w 18"/>
                  <a:gd name="T3" fmla="*/ 175 h 175"/>
                  <a:gd name="T4" fmla="*/ 18 w 18"/>
                  <a:gd name="T5" fmla="*/ 154 h 175"/>
                  <a:gd name="T6" fmla="*/ 18 w 18"/>
                  <a:gd name="T7" fmla="*/ 131 h 175"/>
                  <a:gd name="T8" fmla="*/ 18 w 18"/>
                  <a:gd name="T9" fmla="*/ 109 h 175"/>
                  <a:gd name="T10" fmla="*/ 16 w 18"/>
                  <a:gd name="T11" fmla="*/ 87 h 175"/>
                  <a:gd name="T12" fmla="*/ 14 w 18"/>
                  <a:gd name="T13" fmla="*/ 65 h 175"/>
                  <a:gd name="T14" fmla="*/ 11 w 18"/>
                  <a:gd name="T15" fmla="*/ 43 h 175"/>
                  <a:gd name="T16" fmla="*/ 8 w 18"/>
                  <a:gd name="T17" fmla="*/ 21 h 175"/>
                  <a:gd name="T18" fmla="*/ 5 w 18"/>
                  <a:gd name="T19" fmla="*/ 0 h 175"/>
                  <a:gd name="T20" fmla="*/ 0 w 18"/>
                  <a:gd name="T21" fmla="*/ 1 h 175"/>
                  <a:gd name="T22" fmla="*/ 3 w 18"/>
                  <a:gd name="T23" fmla="*/ 22 h 175"/>
                  <a:gd name="T24" fmla="*/ 7 w 18"/>
                  <a:gd name="T25" fmla="*/ 44 h 175"/>
                  <a:gd name="T26" fmla="*/ 9 w 18"/>
                  <a:gd name="T27" fmla="*/ 65 h 175"/>
                  <a:gd name="T28" fmla="*/ 11 w 18"/>
                  <a:gd name="T29" fmla="*/ 87 h 175"/>
                  <a:gd name="T30" fmla="*/ 12 w 18"/>
                  <a:gd name="T31" fmla="*/ 110 h 175"/>
                  <a:gd name="T32" fmla="*/ 14 w 18"/>
                  <a:gd name="T33" fmla="*/ 131 h 175"/>
                  <a:gd name="T34" fmla="*/ 14 w 18"/>
                  <a:gd name="T35" fmla="*/ 153 h 175"/>
                  <a:gd name="T36" fmla="*/ 11 w 18"/>
                  <a:gd name="T37" fmla="*/ 174 h 175"/>
                  <a:gd name="T38" fmla="*/ 11 w 18"/>
                  <a:gd name="T39" fmla="*/ 174 h 175"/>
                  <a:gd name="T40" fmla="*/ 17 w 18"/>
                  <a:gd name="T41" fmla="*/ 175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175"/>
                  <a:gd name="T65" fmla="*/ 18 w 18"/>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175">
                    <a:moveTo>
                      <a:pt x="17" y="175"/>
                    </a:moveTo>
                    <a:lnTo>
                      <a:pt x="17" y="175"/>
                    </a:lnTo>
                    <a:lnTo>
                      <a:pt x="18" y="154"/>
                    </a:lnTo>
                    <a:lnTo>
                      <a:pt x="18" y="131"/>
                    </a:lnTo>
                    <a:lnTo>
                      <a:pt x="18" y="109"/>
                    </a:lnTo>
                    <a:lnTo>
                      <a:pt x="16" y="87"/>
                    </a:lnTo>
                    <a:lnTo>
                      <a:pt x="14" y="65"/>
                    </a:lnTo>
                    <a:lnTo>
                      <a:pt x="11" y="43"/>
                    </a:lnTo>
                    <a:lnTo>
                      <a:pt x="8" y="21"/>
                    </a:lnTo>
                    <a:lnTo>
                      <a:pt x="5" y="0"/>
                    </a:lnTo>
                    <a:lnTo>
                      <a:pt x="0" y="1"/>
                    </a:lnTo>
                    <a:lnTo>
                      <a:pt x="3" y="22"/>
                    </a:lnTo>
                    <a:lnTo>
                      <a:pt x="7" y="44"/>
                    </a:lnTo>
                    <a:lnTo>
                      <a:pt x="9" y="65"/>
                    </a:lnTo>
                    <a:lnTo>
                      <a:pt x="11" y="87"/>
                    </a:lnTo>
                    <a:lnTo>
                      <a:pt x="12" y="110"/>
                    </a:lnTo>
                    <a:lnTo>
                      <a:pt x="14" y="131"/>
                    </a:lnTo>
                    <a:lnTo>
                      <a:pt x="14" y="153"/>
                    </a:lnTo>
                    <a:lnTo>
                      <a:pt x="11" y="174"/>
                    </a:lnTo>
                    <a:lnTo>
                      <a:pt x="17" y="17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3" name="Freeform 96"/>
              <p:cNvSpPr>
                <a:spLocks/>
              </p:cNvSpPr>
              <p:nvPr/>
            </p:nvSpPr>
            <p:spPr bwMode="auto">
              <a:xfrm>
                <a:off x="855" y="3503"/>
                <a:ext cx="12" cy="80"/>
              </a:xfrm>
              <a:custGeom>
                <a:avLst/>
                <a:gdLst>
                  <a:gd name="T0" fmla="*/ 4 w 12"/>
                  <a:gd name="T1" fmla="*/ 80 h 80"/>
                  <a:gd name="T2" fmla="*/ 4 w 12"/>
                  <a:gd name="T3" fmla="*/ 80 h 80"/>
                  <a:gd name="T4" fmla="*/ 6 w 12"/>
                  <a:gd name="T5" fmla="*/ 70 h 80"/>
                  <a:gd name="T6" fmla="*/ 9 w 12"/>
                  <a:gd name="T7" fmla="*/ 60 h 80"/>
                  <a:gd name="T8" fmla="*/ 9 w 12"/>
                  <a:gd name="T9" fmla="*/ 50 h 80"/>
                  <a:gd name="T10" fmla="*/ 10 w 12"/>
                  <a:gd name="T11" fmla="*/ 41 h 80"/>
                  <a:gd name="T12" fmla="*/ 10 w 12"/>
                  <a:gd name="T13" fmla="*/ 31 h 80"/>
                  <a:gd name="T14" fmla="*/ 10 w 12"/>
                  <a:gd name="T15" fmla="*/ 21 h 80"/>
                  <a:gd name="T16" fmla="*/ 11 w 12"/>
                  <a:gd name="T17" fmla="*/ 11 h 80"/>
                  <a:gd name="T18" fmla="*/ 12 w 12"/>
                  <a:gd name="T19" fmla="*/ 1 h 80"/>
                  <a:gd name="T20" fmla="*/ 6 w 12"/>
                  <a:gd name="T21" fmla="*/ 0 h 80"/>
                  <a:gd name="T22" fmla="*/ 6 w 12"/>
                  <a:gd name="T23" fmla="*/ 11 h 80"/>
                  <a:gd name="T24" fmla="*/ 5 w 12"/>
                  <a:gd name="T25" fmla="*/ 21 h 80"/>
                  <a:gd name="T26" fmla="*/ 5 w 12"/>
                  <a:gd name="T27" fmla="*/ 30 h 80"/>
                  <a:gd name="T28" fmla="*/ 5 w 12"/>
                  <a:gd name="T29" fmla="*/ 41 h 80"/>
                  <a:gd name="T30" fmla="*/ 4 w 12"/>
                  <a:gd name="T31" fmla="*/ 50 h 80"/>
                  <a:gd name="T32" fmla="*/ 3 w 12"/>
                  <a:gd name="T33" fmla="*/ 59 h 80"/>
                  <a:gd name="T34" fmla="*/ 2 w 12"/>
                  <a:gd name="T35" fmla="*/ 69 h 80"/>
                  <a:gd name="T36" fmla="*/ 0 w 12"/>
                  <a:gd name="T37" fmla="*/ 80 h 80"/>
                  <a:gd name="T38" fmla="*/ 0 w 12"/>
                  <a:gd name="T39" fmla="*/ 80 h 80"/>
                  <a:gd name="T40" fmla="*/ 4 w 12"/>
                  <a:gd name="T41" fmla="*/ 8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80"/>
                  <a:gd name="T65" fmla="*/ 12 w 12"/>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80">
                    <a:moveTo>
                      <a:pt x="4" y="80"/>
                    </a:moveTo>
                    <a:lnTo>
                      <a:pt x="4" y="80"/>
                    </a:lnTo>
                    <a:lnTo>
                      <a:pt x="6" y="70"/>
                    </a:lnTo>
                    <a:lnTo>
                      <a:pt x="9" y="60"/>
                    </a:lnTo>
                    <a:lnTo>
                      <a:pt x="9" y="50"/>
                    </a:lnTo>
                    <a:lnTo>
                      <a:pt x="10" y="41"/>
                    </a:lnTo>
                    <a:lnTo>
                      <a:pt x="10" y="31"/>
                    </a:lnTo>
                    <a:lnTo>
                      <a:pt x="10" y="21"/>
                    </a:lnTo>
                    <a:lnTo>
                      <a:pt x="11" y="11"/>
                    </a:lnTo>
                    <a:lnTo>
                      <a:pt x="12" y="1"/>
                    </a:lnTo>
                    <a:lnTo>
                      <a:pt x="6" y="0"/>
                    </a:lnTo>
                    <a:lnTo>
                      <a:pt x="6" y="11"/>
                    </a:lnTo>
                    <a:lnTo>
                      <a:pt x="5" y="21"/>
                    </a:lnTo>
                    <a:lnTo>
                      <a:pt x="5" y="30"/>
                    </a:lnTo>
                    <a:lnTo>
                      <a:pt x="5" y="41"/>
                    </a:lnTo>
                    <a:lnTo>
                      <a:pt x="4" y="50"/>
                    </a:lnTo>
                    <a:lnTo>
                      <a:pt x="3" y="59"/>
                    </a:lnTo>
                    <a:lnTo>
                      <a:pt x="2" y="69"/>
                    </a:lnTo>
                    <a:lnTo>
                      <a:pt x="0" y="80"/>
                    </a:lnTo>
                    <a:lnTo>
                      <a:pt x="4" y="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4" name="Freeform 97"/>
              <p:cNvSpPr>
                <a:spLocks/>
              </p:cNvSpPr>
              <p:nvPr/>
            </p:nvSpPr>
            <p:spPr bwMode="auto">
              <a:xfrm>
                <a:off x="853" y="3583"/>
                <a:ext cx="12" cy="74"/>
              </a:xfrm>
              <a:custGeom>
                <a:avLst/>
                <a:gdLst>
                  <a:gd name="T0" fmla="*/ 9 w 12"/>
                  <a:gd name="T1" fmla="*/ 74 h 74"/>
                  <a:gd name="T2" fmla="*/ 9 w 12"/>
                  <a:gd name="T3" fmla="*/ 74 h 74"/>
                  <a:gd name="T4" fmla="*/ 12 w 12"/>
                  <a:gd name="T5" fmla="*/ 65 h 74"/>
                  <a:gd name="T6" fmla="*/ 12 w 12"/>
                  <a:gd name="T7" fmla="*/ 56 h 74"/>
                  <a:gd name="T8" fmla="*/ 11 w 12"/>
                  <a:gd name="T9" fmla="*/ 47 h 74"/>
                  <a:gd name="T10" fmla="*/ 9 w 12"/>
                  <a:gd name="T11" fmla="*/ 37 h 74"/>
                  <a:gd name="T12" fmla="*/ 7 w 12"/>
                  <a:gd name="T13" fmla="*/ 28 h 74"/>
                  <a:gd name="T14" fmla="*/ 6 w 12"/>
                  <a:gd name="T15" fmla="*/ 19 h 74"/>
                  <a:gd name="T16" fmla="*/ 5 w 12"/>
                  <a:gd name="T17" fmla="*/ 10 h 74"/>
                  <a:gd name="T18" fmla="*/ 6 w 12"/>
                  <a:gd name="T19" fmla="*/ 0 h 74"/>
                  <a:gd name="T20" fmla="*/ 2 w 12"/>
                  <a:gd name="T21" fmla="*/ 0 h 74"/>
                  <a:gd name="T22" fmla="*/ 0 w 12"/>
                  <a:gd name="T23" fmla="*/ 10 h 74"/>
                  <a:gd name="T24" fmla="*/ 2 w 12"/>
                  <a:gd name="T25" fmla="*/ 19 h 74"/>
                  <a:gd name="T26" fmla="*/ 3 w 12"/>
                  <a:gd name="T27" fmla="*/ 29 h 74"/>
                  <a:gd name="T28" fmla="*/ 5 w 12"/>
                  <a:gd name="T29" fmla="*/ 38 h 74"/>
                  <a:gd name="T30" fmla="*/ 6 w 12"/>
                  <a:gd name="T31" fmla="*/ 47 h 74"/>
                  <a:gd name="T32" fmla="*/ 7 w 12"/>
                  <a:gd name="T33" fmla="*/ 56 h 74"/>
                  <a:gd name="T34" fmla="*/ 7 w 12"/>
                  <a:gd name="T35" fmla="*/ 65 h 74"/>
                  <a:gd name="T36" fmla="*/ 5 w 12"/>
                  <a:gd name="T37" fmla="*/ 72 h 74"/>
                  <a:gd name="T38" fmla="*/ 5 w 12"/>
                  <a:gd name="T39" fmla="*/ 72 h 74"/>
                  <a:gd name="T40" fmla="*/ 9 w 12"/>
                  <a:gd name="T41" fmla="*/ 74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74"/>
                  <a:gd name="T65" fmla="*/ 12 w 12"/>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74">
                    <a:moveTo>
                      <a:pt x="9" y="74"/>
                    </a:moveTo>
                    <a:lnTo>
                      <a:pt x="9" y="74"/>
                    </a:lnTo>
                    <a:lnTo>
                      <a:pt x="12" y="65"/>
                    </a:lnTo>
                    <a:lnTo>
                      <a:pt x="12" y="56"/>
                    </a:lnTo>
                    <a:lnTo>
                      <a:pt x="11" y="47"/>
                    </a:lnTo>
                    <a:lnTo>
                      <a:pt x="9" y="37"/>
                    </a:lnTo>
                    <a:lnTo>
                      <a:pt x="7" y="28"/>
                    </a:lnTo>
                    <a:lnTo>
                      <a:pt x="6" y="19"/>
                    </a:lnTo>
                    <a:lnTo>
                      <a:pt x="5" y="10"/>
                    </a:lnTo>
                    <a:lnTo>
                      <a:pt x="6" y="0"/>
                    </a:lnTo>
                    <a:lnTo>
                      <a:pt x="2" y="0"/>
                    </a:lnTo>
                    <a:lnTo>
                      <a:pt x="0" y="10"/>
                    </a:lnTo>
                    <a:lnTo>
                      <a:pt x="2" y="19"/>
                    </a:lnTo>
                    <a:lnTo>
                      <a:pt x="3" y="29"/>
                    </a:lnTo>
                    <a:lnTo>
                      <a:pt x="5" y="38"/>
                    </a:lnTo>
                    <a:lnTo>
                      <a:pt x="6" y="47"/>
                    </a:lnTo>
                    <a:lnTo>
                      <a:pt x="7" y="56"/>
                    </a:lnTo>
                    <a:lnTo>
                      <a:pt x="7" y="65"/>
                    </a:lnTo>
                    <a:lnTo>
                      <a:pt x="5" y="72"/>
                    </a:lnTo>
                    <a:lnTo>
                      <a:pt x="9" y="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5" name="Freeform 98"/>
              <p:cNvSpPr>
                <a:spLocks/>
              </p:cNvSpPr>
              <p:nvPr/>
            </p:nvSpPr>
            <p:spPr bwMode="auto">
              <a:xfrm>
                <a:off x="837" y="3655"/>
                <a:ext cx="25" cy="88"/>
              </a:xfrm>
              <a:custGeom>
                <a:avLst/>
                <a:gdLst>
                  <a:gd name="T0" fmla="*/ 4 w 25"/>
                  <a:gd name="T1" fmla="*/ 88 h 88"/>
                  <a:gd name="T2" fmla="*/ 4 w 25"/>
                  <a:gd name="T3" fmla="*/ 88 h 88"/>
                  <a:gd name="T4" fmla="*/ 6 w 25"/>
                  <a:gd name="T5" fmla="*/ 77 h 88"/>
                  <a:gd name="T6" fmla="*/ 9 w 25"/>
                  <a:gd name="T7" fmla="*/ 67 h 88"/>
                  <a:gd name="T8" fmla="*/ 10 w 25"/>
                  <a:gd name="T9" fmla="*/ 56 h 88"/>
                  <a:gd name="T10" fmla="*/ 12 w 25"/>
                  <a:gd name="T11" fmla="*/ 44 h 88"/>
                  <a:gd name="T12" fmla="*/ 15 w 25"/>
                  <a:gd name="T13" fmla="*/ 34 h 88"/>
                  <a:gd name="T14" fmla="*/ 18 w 25"/>
                  <a:gd name="T15" fmla="*/ 23 h 88"/>
                  <a:gd name="T16" fmla="*/ 21 w 25"/>
                  <a:gd name="T17" fmla="*/ 13 h 88"/>
                  <a:gd name="T18" fmla="*/ 25 w 25"/>
                  <a:gd name="T19" fmla="*/ 2 h 88"/>
                  <a:gd name="T20" fmla="*/ 21 w 25"/>
                  <a:gd name="T21" fmla="*/ 0 h 88"/>
                  <a:gd name="T22" fmla="*/ 16 w 25"/>
                  <a:gd name="T23" fmla="*/ 11 h 88"/>
                  <a:gd name="T24" fmla="*/ 13 w 25"/>
                  <a:gd name="T25" fmla="*/ 22 h 88"/>
                  <a:gd name="T26" fmla="*/ 11 w 25"/>
                  <a:gd name="T27" fmla="*/ 33 h 88"/>
                  <a:gd name="T28" fmla="*/ 7 w 25"/>
                  <a:gd name="T29" fmla="*/ 43 h 88"/>
                  <a:gd name="T30" fmla="*/ 5 w 25"/>
                  <a:gd name="T31" fmla="*/ 55 h 88"/>
                  <a:gd name="T32" fmla="*/ 3 w 25"/>
                  <a:gd name="T33" fmla="*/ 66 h 88"/>
                  <a:gd name="T34" fmla="*/ 2 w 25"/>
                  <a:gd name="T35" fmla="*/ 77 h 88"/>
                  <a:gd name="T36" fmla="*/ 0 w 25"/>
                  <a:gd name="T37" fmla="*/ 87 h 88"/>
                  <a:gd name="T38" fmla="*/ 0 w 25"/>
                  <a:gd name="T39" fmla="*/ 87 h 88"/>
                  <a:gd name="T40" fmla="*/ 4 w 25"/>
                  <a:gd name="T41" fmla="*/ 88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8"/>
                  <a:gd name="T65" fmla="*/ 25 w 25"/>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8">
                    <a:moveTo>
                      <a:pt x="4" y="88"/>
                    </a:moveTo>
                    <a:lnTo>
                      <a:pt x="4" y="88"/>
                    </a:lnTo>
                    <a:lnTo>
                      <a:pt x="6" y="77"/>
                    </a:lnTo>
                    <a:lnTo>
                      <a:pt x="9" y="67"/>
                    </a:lnTo>
                    <a:lnTo>
                      <a:pt x="10" y="56"/>
                    </a:lnTo>
                    <a:lnTo>
                      <a:pt x="12" y="44"/>
                    </a:lnTo>
                    <a:lnTo>
                      <a:pt x="15" y="34"/>
                    </a:lnTo>
                    <a:lnTo>
                      <a:pt x="18" y="23"/>
                    </a:lnTo>
                    <a:lnTo>
                      <a:pt x="21" y="13"/>
                    </a:lnTo>
                    <a:lnTo>
                      <a:pt x="25" y="2"/>
                    </a:lnTo>
                    <a:lnTo>
                      <a:pt x="21" y="0"/>
                    </a:lnTo>
                    <a:lnTo>
                      <a:pt x="16" y="11"/>
                    </a:lnTo>
                    <a:lnTo>
                      <a:pt x="13" y="22"/>
                    </a:lnTo>
                    <a:lnTo>
                      <a:pt x="11" y="33"/>
                    </a:lnTo>
                    <a:lnTo>
                      <a:pt x="7" y="43"/>
                    </a:lnTo>
                    <a:lnTo>
                      <a:pt x="5" y="55"/>
                    </a:lnTo>
                    <a:lnTo>
                      <a:pt x="3" y="66"/>
                    </a:lnTo>
                    <a:lnTo>
                      <a:pt x="2" y="77"/>
                    </a:lnTo>
                    <a:lnTo>
                      <a:pt x="0" y="87"/>
                    </a:lnTo>
                    <a:lnTo>
                      <a:pt x="4" y="8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6" name="Freeform 99"/>
              <p:cNvSpPr>
                <a:spLocks/>
              </p:cNvSpPr>
              <p:nvPr/>
            </p:nvSpPr>
            <p:spPr bwMode="auto">
              <a:xfrm>
                <a:off x="835" y="3742"/>
                <a:ext cx="15" cy="28"/>
              </a:xfrm>
              <a:custGeom>
                <a:avLst/>
                <a:gdLst>
                  <a:gd name="T0" fmla="*/ 15 w 15"/>
                  <a:gd name="T1" fmla="*/ 25 h 28"/>
                  <a:gd name="T2" fmla="*/ 15 w 15"/>
                  <a:gd name="T3" fmla="*/ 25 h 28"/>
                  <a:gd name="T4" fmla="*/ 13 w 15"/>
                  <a:gd name="T5" fmla="*/ 23 h 28"/>
                  <a:gd name="T6" fmla="*/ 11 w 15"/>
                  <a:gd name="T7" fmla="*/ 21 h 28"/>
                  <a:gd name="T8" fmla="*/ 9 w 15"/>
                  <a:gd name="T9" fmla="*/ 18 h 28"/>
                  <a:gd name="T10" fmla="*/ 7 w 15"/>
                  <a:gd name="T11" fmla="*/ 15 h 28"/>
                  <a:gd name="T12" fmla="*/ 6 w 15"/>
                  <a:gd name="T13" fmla="*/ 11 h 28"/>
                  <a:gd name="T14" fmla="*/ 6 w 15"/>
                  <a:gd name="T15" fmla="*/ 8 h 28"/>
                  <a:gd name="T16" fmla="*/ 5 w 15"/>
                  <a:gd name="T17" fmla="*/ 4 h 28"/>
                  <a:gd name="T18" fmla="*/ 6 w 15"/>
                  <a:gd name="T19" fmla="*/ 1 h 28"/>
                  <a:gd name="T20" fmla="*/ 2 w 15"/>
                  <a:gd name="T21" fmla="*/ 0 h 28"/>
                  <a:gd name="T22" fmla="*/ 0 w 15"/>
                  <a:gd name="T23" fmla="*/ 4 h 28"/>
                  <a:gd name="T24" fmla="*/ 2 w 15"/>
                  <a:gd name="T25" fmla="*/ 8 h 28"/>
                  <a:gd name="T26" fmla="*/ 2 w 15"/>
                  <a:gd name="T27" fmla="*/ 12 h 28"/>
                  <a:gd name="T28" fmla="*/ 4 w 15"/>
                  <a:gd name="T29" fmla="*/ 17 h 28"/>
                  <a:gd name="T30" fmla="*/ 5 w 15"/>
                  <a:gd name="T31" fmla="*/ 20 h 28"/>
                  <a:gd name="T32" fmla="*/ 7 w 15"/>
                  <a:gd name="T33" fmla="*/ 23 h 28"/>
                  <a:gd name="T34" fmla="*/ 9 w 15"/>
                  <a:gd name="T35" fmla="*/ 26 h 28"/>
                  <a:gd name="T36" fmla="*/ 12 w 15"/>
                  <a:gd name="T37" fmla="*/ 28 h 28"/>
                  <a:gd name="T38" fmla="*/ 12 w 15"/>
                  <a:gd name="T39" fmla="*/ 28 h 28"/>
                  <a:gd name="T40" fmla="*/ 15 w 15"/>
                  <a:gd name="T41" fmla="*/ 25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28"/>
                  <a:gd name="T65" fmla="*/ 15 w 15"/>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28">
                    <a:moveTo>
                      <a:pt x="15" y="25"/>
                    </a:moveTo>
                    <a:lnTo>
                      <a:pt x="15" y="25"/>
                    </a:lnTo>
                    <a:lnTo>
                      <a:pt x="13" y="23"/>
                    </a:lnTo>
                    <a:lnTo>
                      <a:pt x="11" y="21"/>
                    </a:lnTo>
                    <a:lnTo>
                      <a:pt x="9" y="18"/>
                    </a:lnTo>
                    <a:lnTo>
                      <a:pt x="7" y="15"/>
                    </a:lnTo>
                    <a:lnTo>
                      <a:pt x="6" y="11"/>
                    </a:lnTo>
                    <a:lnTo>
                      <a:pt x="6" y="8"/>
                    </a:lnTo>
                    <a:lnTo>
                      <a:pt x="5" y="4"/>
                    </a:lnTo>
                    <a:lnTo>
                      <a:pt x="6" y="1"/>
                    </a:lnTo>
                    <a:lnTo>
                      <a:pt x="2" y="0"/>
                    </a:lnTo>
                    <a:lnTo>
                      <a:pt x="0" y="4"/>
                    </a:lnTo>
                    <a:lnTo>
                      <a:pt x="2" y="8"/>
                    </a:lnTo>
                    <a:lnTo>
                      <a:pt x="2" y="12"/>
                    </a:lnTo>
                    <a:lnTo>
                      <a:pt x="4" y="17"/>
                    </a:lnTo>
                    <a:lnTo>
                      <a:pt x="5" y="20"/>
                    </a:lnTo>
                    <a:lnTo>
                      <a:pt x="7" y="23"/>
                    </a:lnTo>
                    <a:lnTo>
                      <a:pt x="9" y="26"/>
                    </a:lnTo>
                    <a:lnTo>
                      <a:pt x="12" y="28"/>
                    </a:lnTo>
                    <a:lnTo>
                      <a:pt x="15"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7" name="Freeform 100"/>
              <p:cNvSpPr>
                <a:spLocks/>
              </p:cNvSpPr>
              <p:nvPr/>
            </p:nvSpPr>
            <p:spPr bwMode="auto">
              <a:xfrm>
                <a:off x="847" y="3759"/>
                <a:ext cx="53" cy="19"/>
              </a:xfrm>
              <a:custGeom>
                <a:avLst/>
                <a:gdLst>
                  <a:gd name="T0" fmla="*/ 52 w 53"/>
                  <a:gd name="T1" fmla="*/ 6 h 19"/>
                  <a:gd name="T2" fmla="*/ 47 w 53"/>
                  <a:gd name="T3" fmla="*/ 4 h 19"/>
                  <a:gd name="T4" fmla="*/ 47 w 53"/>
                  <a:gd name="T5" fmla="*/ 6 h 19"/>
                  <a:gd name="T6" fmla="*/ 46 w 53"/>
                  <a:gd name="T7" fmla="*/ 8 h 19"/>
                  <a:gd name="T8" fmla="*/ 44 w 53"/>
                  <a:gd name="T9" fmla="*/ 10 h 19"/>
                  <a:gd name="T10" fmla="*/ 43 w 53"/>
                  <a:gd name="T11" fmla="*/ 11 h 19"/>
                  <a:gd name="T12" fmla="*/ 37 w 53"/>
                  <a:gd name="T13" fmla="*/ 13 h 19"/>
                  <a:gd name="T14" fmla="*/ 30 w 53"/>
                  <a:gd name="T15" fmla="*/ 14 h 19"/>
                  <a:gd name="T16" fmla="*/ 23 w 53"/>
                  <a:gd name="T17" fmla="*/ 14 h 19"/>
                  <a:gd name="T18" fmla="*/ 15 w 53"/>
                  <a:gd name="T19" fmla="*/ 13 h 19"/>
                  <a:gd name="T20" fmla="*/ 9 w 53"/>
                  <a:gd name="T21" fmla="*/ 11 h 19"/>
                  <a:gd name="T22" fmla="*/ 3 w 53"/>
                  <a:gd name="T23" fmla="*/ 8 h 19"/>
                  <a:gd name="T24" fmla="*/ 0 w 53"/>
                  <a:gd name="T25" fmla="*/ 11 h 19"/>
                  <a:gd name="T26" fmla="*/ 6 w 53"/>
                  <a:gd name="T27" fmla="*/ 15 h 19"/>
                  <a:gd name="T28" fmla="*/ 14 w 53"/>
                  <a:gd name="T29" fmla="*/ 17 h 19"/>
                  <a:gd name="T30" fmla="*/ 22 w 53"/>
                  <a:gd name="T31" fmla="*/ 19 h 19"/>
                  <a:gd name="T32" fmla="*/ 30 w 53"/>
                  <a:gd name="T33" fmla="*/ 19 h 19"/>
                  <a:gd name="T34" fmla="*/ 38 w 53"/>
                  <a:gd name="T35" fmla="*/ 17 h 19"/>
                  <a:gd name="T36" fmla="*/ 45 w 53"/>
                  <a:gd name="T37" fmla="*/ 15 h 19"/>
                  <a:gd name="T38" fmla="*/ 47 w 53"/>
                  <a:gd name="T39" fmla="*/ 13 h 19"/>
                  <a:gd name="T40" fmla="*/ 49 w 53"/>
                  <a:gd name="T41" fmla="*/ 10 h 19"/>
                  <a:gd name="T42" fmla="*/ 52 w 53"/>
                  <a:gd name="T43" fmla="*/ 8 h 19"/>
                  <a:gd name="T44" fmla="*/ 53 w 53"/>
                  <a:gd name="T45" fmla="*/ 4 h 19"/>
                  <a:gd name="T46" fmla="*/ 48 w 53"/>
                  <a:gd name="T47" fmla="*/ 2 h 19"/>
                  <a:gd name="T48" fmla="*/ 53 w 53"/>
                  <a:gd name="T49" fmla="*/ 4 h 19"/>
                  <a:gd name="T50" fmla="*/ 53 w 53"/>
                  <a:gd name="T51" fmla="*/ 0 h 19"/>
                  <a:gd name="T52" fmla="*/ 48 w 53"/>
                  <a:gd name="T53" fmla="*/ 2 h 19"/>
                  <a:gd name="T54" fmla="*/ 52 w 53"/>
                  <a:gd name="T55" fmla="*/ 6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19"/>
                  <a:gd name="T86" fmla="*/ 53 w 53"/>
                  <a:gd name="T87" fmla="*/ 19 h 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19">
                    <a:moveTo>
                      <a:pt x="52" y="6"/>
                    </a:moveTo>
                    <a:lnTo>
                      <a:pt x="47" y="4"/>
                    </a:lnTo>
                    <a:lnTo>
                      <a:pt x="47" y="6"/>
                    </a:lnTo>
                    <a:lnTo>
                      <a:pt x="46" y="8"/>
                    </a:lnTo>
                    <a:lnTo>
                      <a:pt x="44" y="10"/>
                    </a:lnTo>
                    <a:lnTo>
                      <a:pt x="43" y="11"/>
                    </a:lnTo>
                    <a:lnTo>
                      <a:pt x="37" y="13"/>
                    </a:lnTo>
                    <a:lnTo>
                      <a:pt x="30" y="14"/>
                    </a:lnTo>
                    <a:lnTo>
                      <a:pt x="23" y="14"/>
                    </a:lnTo>
                    <a:lnTo>
                      <a:pt x="15" y="13"/>
                    </a:lnTo>
                    <a:lnTo>
                      <a:pt x="9" y="11"/>
                    </a:lnTo>
                    <a:lnTo>
                      <a:pt x="3" y="8"/>
                    </a:lnTo>
                    <a:lnTo>
                      <a:pt x="0" y="11"/>
                    </a:lnTo>
                    <a:lnTo>
                      <a:pt x="6" y="15"/>
                    </a:lnTo>
                    <a:lnTo>
                      <a:pt x="14" y="17"/>
                    </a:lnTo>
                    <a:lnTo>
                      <a:pt x="22" y="19"/>
                    </a:lnTo>
                    <a:lnTo>
                      <a:pt x="30" y="19"/>
                    </a:lnTo>
                    <a:lnTo>
                      <a:pt x="38" y="17"/>
                    </a:lnTo>
                    <a:lnTo>
                      <a:pt x="45" y="15"/>
                    </a:lnTo>
                    <a:lnTo>
                      <a:pt x="47" y="13"/>
                    </a:lnTo>
                    <a:lnTo>
                      <a:pt x="49" y="10"/>
                    </a:lnTo>
                    <a:lnTo>
                      <a:pt x="52" y="8"/>
                    </a:lnTo>
                    <a:lnTo>
                      <a:pt x="53" y="4"/>
                    </a:lnTo>
                    <a:lnTo>
                      <a:pt x="48" y="2"/>
                    </a:lnTo>
                    <a:lnTo>
                      <a:pt x="53" y="4"/>
                    </a:lnTo>
                    <a:lnTo>
                      <a:pt x="53" y="0"/>
                    </a:lnTo>
                    <a:lnTo>
                      <a:pt x="48" y="2"/>
                    </a:lnTo>
                    <a:lnTo>
                      <a:pt x="52"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8" name="Freeform 101"/>
              <p:cNvSpPr>
                <a:spLocks/>
              </p:cNvSpPr>
              <p:nvPr/>
            </p:nvSpPr>
            <p:spPr bwMode="auto">
              <a:xfrm>
                <a:off x="894" y="3761"/>
                <a:ext cx="10" cy="6"/>
              </a:xfrm>
              <a:custGeom>
                <a:avLst/>
                <a:gdLst>
                  <a:gd name="T0" fmla="*/ 9 w 10"/>
                  <a:gd name="T1" fmla="*/ 2 h 6"/>
                  <a:gd name="T2" fmla="*/ 10 w 10"/>
                  <a:gd name="T3" fmla="*/ 2 h 6"/>
                  <a:gd name="T4" fmla="*/ 9 w 10"/>
                  <a:gd name="T5" fmla="*/ 2 h 6"/>
                  <a:gd name="T6" fmla="*/ 7 w 10"/>
                  <a:gd name="T7" fmla="*/ 2 h 6"/>
                  <a:gd name="T8" fmla="*/ 6 w 10"/>
                  <a:gd name="T9" fmla="*/ 1 h 6"/>
                  <a:gd name="T10" fmla="*/ 5 w 10"/>
                  <a:gd name="T11" fmla="*/ 1 h 6"/>
                  <a:gd name="T12" fmla="*/ 3 w 10"/>
                  <a:gd name="T13" fmla="*/ 1 h 6"/>
                  <a:gd name="T14" fmla="*/ 3 w 10"/>
                  <a:gd name="T15" fmla="*/ 1 h 6"/>
                  <a:gd name="T16" fmla="*/ 5 w 10"/>
                  <a:gd name="T17" fmla="*/ 3 h 6"/>
                  <a:gd name="T18" fmla="*/ 5 w 10"/>
                  <a:gd name="T19" fmla="*/ 4 h 6"/>
                  <a:gd name="T20" fmla="*/ 1 w 10"/>
                  <a:gd name="T21" fmla="*/ 0 h 6"/>
                  <a:gd name="T22" fmla="*/ 0 w 10"/>
                  <a:gd name="T23" fmla="*/ 2 h 6"/>
                  <a:gd name="T24" fmla="*/ 1 w 10"/>
                  <a:gd name="T25" fmla="*/ 5 h 6"/>
                  <a:gd name="T26" fmla="*/ 2 w 10"/>
                  <a:gd name="T27" fmla="*/ 5 h 6"/>
                  <a:gd name="T28" fmla="*/ 3 w 10"/>
                  <a:gd name="T29" fmla="*/ 5 h 6"/>
                  <a:gd name="T30" fmla="*/ 5 w 10"/>
                  <a:gd name="T31" fmla="*/ 6 h 6"/>
                  <a:gd name="T32" fmla="*/ 6 w 10"/>
                  <a:gd name="T33" fmla="*/ 6 h 6"/>
                  <a:gd name="T34" fmla="*/ 7 w 10"/>
                  <a:gd name="T35" fmla="*/ 6 h 6"/>
                  <a:gd name="T36" fmla="*/ 8 w 10"/>
                  <a:gd name="T37" fmla="*/ 6 h 6"/>
                  <a:gd name="T38" fmla="*/ 9 w 10"/>
                  <a:gd name="T39" fmla="*/ 6 h 6"/>
                  <a:gd name="T40" fmla="*/ 9 w 10"/>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
                  <a:gd name="T65" fmla="*/ 10 w 1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
                    <a:moveTo>
                      <a:pt x="9" y="2"/>
                    </a:moveTo>
                    <a:lnTo>
                      <a:pt x="10" y="2"/>
                    </a:lnTo>
                    <a:lnTo>
                      <a:pt x="9" y="2"/>
                    </a:lnTo>
                    <a:lnTo>
                      <a:pt x="7" y="2"/>
                    </a:lnTo>
                    <a:lnTo>
                      <a:pt x="6" y="1"/>
                    </a:lnTo>
                    <a:lnTo>
                      <a:pt x="5" y="1"/>
                    </a:lnTo>
                    <a:lnTo>
                      <a:pt x="3" y="1"/>
                    </a:lnTo>
                    <a:lnTo>
                      <a:pt x="5" y="3"/>
                    </a:lnTo>
                    <a:lnTo>
                      <a:pt x="5" y="4"/>
                    </a:lnTo>
                    <a:lnTo>
                      <a:pt x="1" y="0"/>
                    </a:lnTo>
                    <a:lnTo>
                      <a:pt x="0" y="2"/>
                    </a:lnTo>
                    <a:lnTo>
                      <a:pt x="1" y="5"/>
                    </a:lnTo>
                    <a:lnTo>
                      <a:pt x="2" y="5"/>
                    </a:lnTo>
                    <a:lnTo>
                      <a:pt x="3" y="5"/>
                    </a:lnTo>
                    <a:lnTo>
                      <a:pt x="5" y="6"/>
                    </a:lnTo>
                    <a:lnTo>
                      <a:pt x="6" y="6"/>
                    </a:lnTo>
                    <a:lnTo>
                      <a:pt x="7" y="6"/>
                    </a:lnTo>
                    <a:lnTo>
                      <a:pt x="8" y="6"/>
                    </a:lnTo>
                    <a:lnTo>
                      <a:pt x="9" y="6"/>
                    </a:lnTo>
                    <a:lnTo>
                      <a:pt x="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59" name="Freeform 102"/>
              <p:cNvSpPr>
                <a:spLocks/>
              </p:cNvSpPr>
              <p:nvPr/>
            </p:nvSpPr>
            <p:spPr bwMode="auto">
              <a:xfrm>
                <a:off x="903" y="3758"/>
                <a:ext cx="27" cy="9"/>
              </a:xfrm>
              <a:custGeom>
                <a:avLst/>
                <a:gdLst>
                  <a:gd name="T0" fmla="*/ 26 w 27"/>
                  <a:gd name="T1" fmla="*/ 0 h 9"/>
                  <a:gd name="T2" fmla="*/ 26 w 27"/>
                  <a:gd name="T3" fmla="*/ 0 h 9"/>
                  <a:gd name="T4" fmla="*/ 24 w 27"/>
                  <a:gd name="T5" fmla="*/ 0 h 9"/>
                  <a:gd name="T6" fmla="*/ 20 w 27"/>
                  <a:gd name="T7" fmla="*/ 1 h 9"/>
                  <a:gd name="T8" fmla="*/ 18 w 27"/>
                  <a:gd name="T9" fmla="*/ 2 h 9"/>
                  <a:gd name="T10" fmla="*/ 16 w 27"/>
                  <a:gd name="T11" fmla="*/ 3 h 9"/>
                  <a:gd name="T12" fmla="*/ 13 w 27"/>
                  <a:gd name="T13" fmla="*/ 4 h 9"/>
                  <a:gd name="T14" fmla="*/ 9 w 27"/>
                  <a:gd name="T15" fmla="*/ 5 h 9"/>
                  <a:gd name="T16" fmla="*/ 6 w 27"/>
                  <a:gd name="T17" fmla="*/ 5 h 9"/>
                  <a:gd name="T18" fmla="*/ 0 w 27"/>
                  <a:gd name="T19" fmla="*/ 5 h 9"/>
                  <a:gd name="T20" fmla="*/ 0 w 27"/>
                  <a:gd name="T21" fmla="*/ 9 h 9"/>
                  <a:gd name="T22" fmla="*/ 6 w 27"/>
                  <a:gd name="T23" fmla="*/ 9 h 9"/>
                  <a:gd name="T24" fmla="*/ 10 w 27"/>
                  <a:gd name="T25" fmla="*/ 9 h 9"/>
                  <a:gd name="T26" fmla="*/ 15 w 27"/>
                  <a:gd name="T27" fmla="*/ 8 h 9"/>
                  <a:gd name="T28" fmla="*/ 17 w 27"/>
                  <a:gd name="T29" fmla="*/ 7 h 9"/>
                  <a:gd name="T30" fmla="*/ 20 w 27"/>
                  <a:gd name="T31" fmla="*/ 6 h 9"/>
                  <a:gd name="T32" fmla="*/ 23 w 27"/>
                  <a:gd name="T33" fmla="*/ 5 h 9"/>
                  <a:gd name="T34" fmla="*/ 24 w 27"/>
                  <a:gd name="T35" fmla="*/ 4 h 9"/>
                  <a:gd name="T36" fmla="*/ 26 w 27"/>
                  <a:gd name="T37" fmla="*/ 4 h 9"/>
                  <a:gd name="T38" fmla="*/ 27 w 27"/>
                  <a:gd name="T39" fmla="*/ 4 h 9"/>
                  <a:gd name="T40" fmla="*/ 26 w 27"/>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9"/>
                  <a:gd name="T65" fmla="*/ 27 w 2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9">
                    <a:moveTo>
                      <a:pt x="26" y="0"/>
                    </a:moveTo>
                    <a:lnTo>
                      <a:pt x="26" y="0"/>
                    </a:lnTo>
                    <a:lnTo>
                      <a:pt x="24" y="0"/>
                    </a:lnTo>
                    <a:lnTo>
                      <a:pt x="20" y="1"/>
                    </a:lnTo>
                    <a:lnTo>
                      <a:pt x="18" y="2"/>
                    </a:lnTo>
                    <a:lnTo>
                      <a:pt x="16" y="3"/>
                    </a:lnTo>
                    <a:lnTo>
                      <a:pt x="13" y="4"/>
                    </a:lnTo>
                    <a:lnTo>
                      <a:pt x="9" y="5"/>
                    </a:lnTo>
                    <a:lnTo>
                      <a:pt x="6" y="5"/>
                    </a:lnTo>
                    <a:lnTo>
                      <a:pt x="0" y="5"/>
                    </a:lnTo>
                    <a:lnTo>
                      <a:pt x="0" y="9"/>
                    </a:lnTo>
                    <a:lnTo>
                      <a:pt x="6" y="9"/>
                    </a:lnTo>
                    <a:lnTo>
                      <a:pt x="10" y="9"/>
                    </a:lnTo>
                    <a:lnTo>
                      <a:pt x="15" y="8"/>
                    </a:lnTo>
                    <a:lnTo>
                      <a:pt x="17" y="7"/>
                    </a:lnTo>
                    <a:lnTo>
                      <a:pt x="20" y="6"/>
                    </a:lnTo>
                    <a:lnTo>
                      <a:pt x="23" y="5"/>
                    </a:lnTo>
                    <a:lnTo>
                      <a:pt x="24" y="4"/>
                    </a:lnTo>
                    <a:lnTo>
                      <a:pt x="26" y="4"/>
                    </a:lnTo>
                    <a:lnTo>
                      <a:pt x="27" y="4"/>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0" name="Freeform 103"/>
              <p:cNvSpPr>
                <a:spLocks/>
              </p:cNvSpPr>
              <p:nvPr/>
            </p:nvSpPr>
            <p:spPr bwMode="auto">
              <a:xfrm>
                <a:off x="929" y="3751"/>
                <a:ext cx="27" cy="11"/>
              </a:xfrm>
              <a:custGeom>
                <a:avLst/>
                <a:gdLst>
                  <a:gd name="T0" fmla="*/ 25 w 27"/>
                  <a:gd name="T1" fmla="*/ 0 h 11"/>
                  <a:gd name="T2" fmla="*/ 25 w 27"/>
                  <a:gd name="T3" fmla="*/ 0 h 11"/>
                  <a:gd name="T4" fmla="*/ 22 w 27"/>
                  <a:gd name="T5" fmla="*/ 2 h 11"/>
                  <a:gd name="T6" fmla="*/ 18 w 27"/>
                  <a:gd name="T7" fmla="*/ 4 h 11"/>
                  <a:gd name="T8" fmla="*/ 15 w 27"/>
                  <a:gd name="T9" fmla="*/ 4 h 11"/>
                  <a:gd name="T10" fmla="*/ 11 w 27"/>
                  <a:gd name="T11" fmla="*/ 6 h 11"/>
                  <a:gd name="T12" fmla="*/ 9 w 27"/>
                  <a:gd name="T13" fmla="*/ 6 h 11"/>
                  <a:gd name="T14" fmla="*/ 6 w 27"/>
                  <a:gd name="T15" fmla="*/ 6 h 11"/>
                  <a:gd name="T16" fmla="*/ 2 w 27"/>
                  <a:gd name="T17" fmla="*/ 7 h 11"/>
                  <a:gd name="T18" fmla="*/ 0 w 27"/>
                  <a:gd name="T19" fmla="*/ 7 h 11"/>
                  <a:gd name="T20" fmla="*/ 1 w 27"/>
                  <a:gd name="T21" fmla="*/ 11 h 11"/>
                  <a:gd name="T22" fmla="*/ 3 w 27"/>
                  <a:gd name="T23" fmla="*/ 11 h 11"/>
                  <a:gd name="T24" fmla="*/ 6 w 27"/>
                  <a:gd name="T25" fmla="*/ 10 h 11"/>
                  <a:gd name="T26" fmla="*/ 9 w 27"/>
                  <a:gd name="T27" fmla="*/ 10 h 11"/>
                  <a:gd name="T28" fmla="*/ 13 w 27"/>
                  <a:gd name="T29" fmla="*/ 10 h 11"/>
                  <a:gd name="T30" fmla="*/ 16 w 27"/>
                  <a:gd name="T31" fmla="*/ 10 h 11"/>
                  <a:gd name="T32" fmla="*/ 19 w 27"/>
                  <a:gd name="T33" fmla="*/ 9 h 11"/>
                  <a:gd name="T34" fmla="*/ 24 w 27"/>
                  <a:gd name="T35" fmla="*/ 7 h 11"/>
                  <a:gd name="T36" fmla="*/ 27 w 27"/>
                  <a:gd name="T37" fmla="*/ 4 h 11"/>
                  <a:gd name="T38" fmla="*/ 27 w 27"/>
                  <a:gd name="T39" fmla="*/ 4 h 11"/>
                  <a:gd name="T40" fmla="*/ 25 w 27"/>
                  <a:gd name="T41" fmla="*/ 0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1"/>
                  <a:gd name="T65" fmla="*/ 27 w 27"/>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1">
                    <a:moveTo>
                      <a:pt x="25" y="0"/>
                    </a:moveTo>
                    <a:lnTo>
                      <a:pt x="25" y="0"/>
                    </a:lnTo>
                    <a:lnTo>
                      <a:pt x="22" y="2"/>
                    </a:lnTo>
                    <a:lnTo>
                      <a:pt x="18" y="4"/>
                    </a:lnTo>
                    <a:lnTo>
                      <a:pt x="15" y="4"/>
                    </a:lnTo>
                    <a:lnTo>
                      <a:pt x="11" y="6"/>
                    </a:lnTo>
                    <a:lnTo>
                      <a:pt x="9" y="6"/>
                    </a:lnTo>
                    <a:lnTo>
                      <a:pt x="6" y="6"/>
                    </a:lnTo>
                    <a:lnTo>
                      <a:pt x="2" y="7"/>
                    </a:lnTo>
                    <a:lnTo>
                      <a:pt x="0" y="7"/>
                    </a:lnTo>
                    <a:lnTo>
                      <a:pt x="1" y="11"/>
                    </a:lnTo>
                    <a:lnTo>
                      <a:pt x="3" y="11"/>
                    </a:lnTo>
                    <a:lnTo>
                      <a:pt x="6" y="10"/>
                    </a:lnTo>
                    <a:lnTo>
                      <a:pt x="9" y="10"/>
                    </a:lnTo>
                    <a:lnTo>
                      <a:pt x="13" y="10"/>
                    </a:lnTo>
                    <a:lnTo>
                      <a:pt x="16" y="10"/>
                    </a:lnTo>
                    <a:lnTo>
                      <a:pt x="19" y="9"/>
                    </a:lnTo>
                    <a:lnTo>
                      <a:pt x="24" y="7"/>
                    </a:lnTo>
                    <a:lnTo>
                      <a:pt x="27" y="4"/>
                    </a:lnTo>
                    <a:lnTo>
                      <a:pt x="2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1" name="Freeform 104"/>
              <p:cNvSpPr>
                <a:spLocks/>
              </p:cNvSpPr>
              <p:nvPr/>
            </p:nvSpPr>
            <p:spPr bwMode="auto">
              <a:xfrm>
                <a:off x="954" y="3745"/>
                <a:ext cx="22" cy="10"/>
              </a:xfrm>
              <a:custGeom>
                <a:avLst/>
                <a:gdLst>
                  <a:gd name="T0" fmla="*/ 22 w 22"/>
                  <a:gd name="T1" fmla="*/ 0 h 10"/>
                  <a:gd name="T2" fmla="*/ 21 w 22"/>
                  <a:gd name="T3" fmla="*/ 0 h 10"/>
                  <a:gd name="T4" fmla="*/ 18 w 22"/>
                  <a:gd name="T5" fmla="*/ 1 h 10"/>
                  <a:gd name="T6" fmla="*/ 15 w 22"/>
                  <a:gd name="T7" fmla="*/ 1 h 10"/>
                  <a:gd name="T8" fmla="*/ 12 w 22"/>
                  <a:gd name="T9" fmla="*/ 1 h 10"/>
                  <a:gd name="T10" fmla="*/ 11 w 22"/>
                  <a:gd name="T11" fmla="*/ 1 h 10"/>
                  <a:gd name="T12" fmla="*/ 9 w 22"/>
                  <a:gd name="T13" fmla="*/ 1 h 10"/>
                  <a:gd name="T14" fmla="*/ 7 w 22"/>
                  <a:gd name="T15" fmla="*/ 2 h 10"/>
                  <a:gd name="T16" fmla="*/ 3 w 22"/>
                  <a:gd name="T17" fmla="*/ 4 h 10"/>
                  <a:gd name="T18" fmla="*/ 0 w 22"/>
                  <a:gd name="T19" fmla="*/ 6 h 10"/>
                  <a:gd name="T20" fmla="*/ 2 w 22"/>
                  <a:gd name="T21" fmla="*/ 10 h 10"/>
                  <a:gd name="T22" fmla="*/ 7 w 22"/>
                  <a:gd name="T23" fmla="*/ 7 h 10"/>
                  <a:gd name="T24" fmla="*/ 9 w 22"/>
                  <a:gd name="T25" fmla="*/ 6 h 10"/>
                  <a:gd name="T26" fmla="*/ 10 w 22"/>
                  <a:gd name="T27" fmla="*/ 5 h 10"/>
                  <a:gd name="T28" fmla="*/ 11 w 22"/>
                  <a:gd name="T29" fmla="*/ 5 h 10"/>
                  <a:gd name="T30" fmla="*/ 13 w 22"/>
                  <a:gd name="T31" fmla="*/ 5 h 10"/>
                  <a:gd name="T32" fmla="*/ 16 w 22"/>
                  <a:gd name="T33" fmla="*/ 5 h 10"/>
                  <a:gd name="T34" fmla="*/ 18 w 22"/>
                  <a:gd name="T35" fmla="*/ 5 h 10"/>
                  <a:gd name="T36" fmla="*/ 22 w 22"/>
                  <a:gd name="T37" fmla="*/ 4 h 10"/>
                  <a:gd name="T38" fmla="*/ 22 w 22"/>
                  <a:gd name="T39" fmla="*/ 4 h 10"/>
                  <a:gd name="T40" fmla="*/ 22 w 22"/>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0"/>
                  <a:gd name="T65" fmla="*/ 22 w 2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0">
                    <a:moveTo>
                      <a:pt x="22" y="0"/>
                    </a:moveTo>
                    <a:lnTo>
                      <a:pt x="21" y="0"/>
                    </a:lnTo>
                    <a:lnTo>
                      <a:pt x="18" y="1"/>
                    </a:lnTo>
                    <a:lnTo>
                      <a:pt x="15" y="1"/>
                    </a:lnTo>
                    <a:lnTo>
                      <a:pt x="12" y="1"/>
                    </a:lnTo>
                    <a:lnTo>
                      <a:pt x="11" y="1"/>
                    </a:lnTo>
                    <a:lnTo>
                      <a:pt x="9" y="1"/>
                    </a:lnTo>
                    <a:lnTo>
                      <a:pt x="7" y="2"/>
                    </a:lnTo>
                    <a:lnTo>
                      <a:pt x="3" y="4"/>
                    </a:lnTo>
                    <a:lnTo>
                      <a:pt x="0" y="6"/>
                    </a:lnTo>
                    <a:lnTo>
                      <a:pt x="2" y="10"/>
                    </a:lnTo>
                    <a:lnTo>
                      <a:pt x="7" y="7"/>
                    </a:lnTo>
                    <a:lnTo>
                      <a:pt x="9" y="6"/>
                    </a:lnTo>
                    <a:lnTo>
                      <a:pt x="10" y="5"/>
                    </a:lnTo>
                    <a:lnTo>
                      <a:pt x="11" y="5"/>
                    </a:lnTo>
                    <a:lnTo>
                      <a:pt x="13" y="5"/>
                    </a:lnTo>
                    <a:lnTo>
                      <a:pt x="16" y="5"/>
                    </a:lnTo>
                    <a:lnTo>
                      <a:pt x="18" y="5"/>
                    </a:lnTo>
                    <a:lnTo>
                      <a:pt x="22" y="4"/>
                    </a:lnTo>
                    <a:lnTo>
                      <a:pt x="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2" name="Freeform 105"/>
              <p:cNvSpPr>
                <a:spLocks/>
              </p:cNvSpPr>
              <p:nvPr/>
            </p:nvSpPr>
            <p:spPr bwMode="auto">
              <a:xfrm>
                <a:off x="976" y="3739"/>
                <a:ext cx="16" cy="10"/>
              </a:xfrm>
              <a:custGeom>
                <a:avLst/>
                <a:gdLst>
                  <a:gd name="T0" fmla="*/ 12 w 16"/>
                  <a:gd name="T1" fmla="*/ 0 h 10"/>
                  <a:gd name="T2" fmla="*/ 12 w 16"/>
                  <a:gd name="T3" fmla="*/ 0 h 10"/>
                  <a:gd name="T4" fmla="*/ 11 w 16"/>
                  <a:gd name="T5" fmla="*/ 1 h 10"/>
                  <a:gd name="T6" fmla="*/ 10 w 16"/>
                  <a:gd name="T7" fmla="*/ 3 h 10"/>
                  <a:gd name="T8" fmla="*/ 7 w 16"/>
                  <a:gd name="T9" fmla="*/ 4 h 10"/>
                  <a:gd name="T10" fmla="*/ 6 w 16"/>
                  <a:gd name="T11" fmla="*/ 5 h 10"/>
                  <a:gd name="T12" fmla="*/ 5 w 16"/>
                  <a:gd name="T13" fmla="*/ 5 h 10"/>
                  <a:gd name="T14" fmla="*/ 3 w 16"/>
                  <a:gd name="T15" fmla="*/ 5 h 10"/>
                  <a:gd name="T16" fmla="*/ 2 w 16"/>
                  <a:gd name="T17" fmla="*/ 6 h 10"/>
                  <a:gd name="T18" fmla="*/ 0 w 16"/>
                  <a:gd name="T19" fmla="*/ 6 h 10"/>
                  <a:gd name="T20" fmla="*/ 0 w 16"/>
                  <a:gd name="T21" fmla="*/ 10 h 10"/>
                  <a:gd name="T22" fmla="*/ 2 w 16"/>
                  <a:gd name="T23" fmla="*/ 10 h 10"/>
                  <a:gd name="T24" fmla="*/ 4 w 16"/>
                  <a:gd name="T25" fmla="*/ 10 h 10"/>
                  <a:gd name="T26" fmla="*/ 6 w 16"/>
                  <a:gd name="T27" fmla="*/ 9 h 10"/>
                  <a:gd name="T28" fmla="*/ 8 w 16"/>
                  <a:gd name="T29" fmla="*/ 8 h 10"/>
                  <a:gd name="T30" fmla="*/ 11 w 16"/>
                  <a:gd name="T31" fmla="*/ 7 h 10"/>
                  <a:gd name="T32" fmla="*/ 13 w 16"/>
                  <a:gd name="T33" fmla="*/ 6 h 10"/>
                  <a:gd name="T34" fmla="*/ 14 w 16"/>
                  <a:gd name="T35" fmla="*/ 4 h 10"/>
                  <a:gd name="T36" fmla="*/ 16 w 16"/>
                  <a:gd name="T37" fmla="*/ 2 h 10"/>
                  <a:gd name="T38" fmla="*/ 16 w 16"/>
                  <a:gd name="T39" fmla="*/ 1 h 10"/>
                  <a:gd name="T40" fmla="*/ 12 w 16"/>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0"/>
                  <a:gd name="T65" fmla="*/ 16 w 16"/>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0">
                    <a:moveTo>
                      <a:pt x="12" y="0"/>
                    </a:moveTo>
                    <a:lnTo>
                      <a:pt x="12" y="0"/>
                    </a:lnTo>
                    <a:lnTo>
                      <a:pt x="11" y="1"/>
                    </a:lnTo>
                    <a:lnTo>
                      <a:pt x="10" y="3"/>
                    </a:lnTo>
                    <a:lnTo>
                      <a:pt x="7" y="4"/>
                    </a:lnTo>
                    <a:lnTo>
                      <a:pt x="6" y="5"/>
                    </a:lnTo>
                    <a:lnTo>
                      <a:pt x="5" y="5"/>
                    </a:lnTo>
                    <a:lnTo>
                      <a:pt x="3" y="5"/>
                    </a:lnTo>
                    <a:lnTo>
                      <a:pt x="2" y="6"/>
                    </a:lnTo>
                    <a:lnTo>
                      <a:pt x="0" y="6"/>
                    </a:lnTo>
                    <a:lnTo>
                      <a:pt x="0" y="10"/>
                    </a:lnTo>
                    <a:lnTo>
                      <a:pt x="2" y="10"/>
                    </a:lnTo>
                    <a:lnTo>
                      <a:pt x="4" y="10"/>
                    </a:lnTo>
                    <a:lnTo>
                      <a:pt x="6" y="9"/>
                    </a:lnTo>
                    <a:lnTo>
                      <a:pt x="8" y="8"/>
                    </a:lnTo>
                    <a:lnTo>
                      <a:pt x="11" y="7"/>
                    </a:lnTo>
                    <a:lnTo>
                      <a:pt x="13" y="6"/>
                    </a:lnTo>
                    <a:lnTo>
                      <a:pt x="14" y="4"/>
                    </a:lnTo>
                    <a:lnTo>
                      <a:pt x="16" y="2"/>
                    </a:lnTo>
                    <a:lnTo>
                      <a:pt x="16" y="1"/>
                    </a:lnTo>
                    <a:lnTo>
                      <a:pt x="1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3" name="Freeform 106"/>
              <p:cNvSpPr>
                <a:spLocks/>
              </p:cNvSpPr>
              <p:nvPr/>
            </p:nvSpPr>
            <p:spPr bwMode="auto">
              <a:xfrm>
                <a:off x="988" y="3736"/>
                <a:ext cx="20" cy="6"/>
              </a:xfrm>
              <a:custGeom>
                <a:avLst/>
                <a:gdLst>
                  <a:gd name="T0" fmla="*/ 17 w 20"/>
                  <a:gd name="T1" fmla="*/ 0 h 6"/>
                  <a:gd name="T2" fmla="*/ 17 w 20"/>
                  <a:gd name="T3" fmla="*/ 0 h 6"/>
                  <a:gd name="T4" fmla="*/ 16 w 20"/>
                  <a:gd name="T5" fmla="*/ 1 h 6"/>
                  <a:gd name="T6" fmla="*/ 14 w 20"/>
                  <a:gd name="T7" fmla="*/ 1 h 6"/>
                  <a:gd name="T8" fmla="*/ 12 w 20"/>
                  <a:gd name="T9" fmla="*/ 1 h 6"/>
                  <a:gd name="T10" fmla="*/ 9 w 20"/>
                  <a:gd name="T11" fmla="*/ 1 h 6"/>
                  <a:gd name="T12" fmla="*/ 7 w 20"/>
                  <a:gd name="T13" fmla="*/ 1 h 6"/>
                  <a:gd name="T14" fmla="*/ 4 w 20"/>
                  <a:gd name="T15" fmla="*/ 1 h 6"/>
                  <a:gd name="T16" fmla="*/ 2 w 20"/>
                  <a:gd name="T17" fmla="*/ 1 h 6"/>
                  <a:gd name="T18" fmla="*/ 0 w 20"/>
                  <a:gd name="T19" fmla="*/ 3 h 6"/>
                  <a:gd name="T20" fmla="*/ 4 w 20"/>
                  <a:gd name="T21" fmla="*/ 4 h 6"/>
                  <a:gd name="T22" fmla="*/ 3 w 20"/>
                  <a:gd name="T23" fmla="*/ 5 h 6"/>
                  <a:gd name="T24" fmla="*/ 4 w 20"/>
                  <a:gd name="T25" fmla="*/ 5 h 6"/>
                  <a:gd name="T26" fmla="*/ 7 w 20"/>
                  <a:gd name="T27" fmla="*/ 5 h 6"/>
                  <a:gd name="T28" fmla="*/ 9 w 20"/>
                  <a:gd name="T29" fmla="*/ 5 h 6"/>
                  <a:gd name="T30" fmla="*/ 12 w 20"/>
                  <a:gd name="T31" fmla="*/ 6 h 6"/>
                  <a:gd name="T32" fmla="*/ 14 w 20"/>
                  <a:gd name="T33" fmla="*/ 5 h 6"/>
                  <a:gd name="T34" fmla="*/ 18 w 20"/>
                  <a:gd name="T35" fmla="*/ 5 h 6"/>
                  <a:gd name="T36" fmla="*/ 20 w 20"/>
                  <a:gd name="T37" fmla="*/ 3 h 6"/>
                  <a:gd name="T38" fmla="*/ 20 w 20"/>
                  <a:gd name="T39" fmla="*/ 3 h 6"/>
                  <a:gd name="T40" fmla="*/ 17 w 20"/>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6"/>
                  <a:gd name="T65" fmla="*/ 20 w 20"/>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6">
                    <a:moveTo>
                      <a:pt x="17" y="0"/>
                    </a:moveTo>
                    <a:lnTo>
                      <a:pt x="17" y="0"/>
                    </a:lnTo>
                    <a:lnTo>
                      <a:pt x="16" y="1"/>
                    </a:lnTo>
                    <a:lnTo>
                      <a:pt x="14" y="1"/>
                    </a:lnTo>
                    <a:lnTo>
                      <a:pt x="12" y="1"/>
                    </a:lnTo>
                    <a:lnTo>
                      <a:pt x="9" y="1"/>
                    </a:lnTo>
                    <a:lnTo>
                      <a:pt x="7" y="1"/>
                    </a:lnTo>
                    <a:lnTo>
                      <a:pt x="4" y="1"/>
                    </a:lnTo>
                    <a:lnTo>
                      <a:pt x="2" y="1"/>
                    </a:lnTo>
                    <a:lnTo>
                      <a:pt x="0" y="3"/>
                    </a:lnTo>
                    <a:lnTo>
                      <a:pt x="4" y="4"/>
                    </a:lnTo>
                    <a:lnTo>
                      <a:pt x="3" y="5"/>
                    </a:lnTo>
                    <a:lnTo>
                      <a:pt x="4" y="5"/>
                    </a:lnTo>
                    <a:lnTo>
                      <a:pt x="7" y="5"/>
                    </a:lnTo>
                    <a:lnTo>
                      <a:pt x="9" y="5"/>
                    </a:lnTo>
                    <a:lnTo>
                      <a:pt x="12" y="6"/>
                    </a:lnTo>
                    <a:lnTo>
                      <a:pt x="14" y="5"/>
                    </a:lnTo>
                    <a:lnTo>
                      <a:pt x="18" y="5"/>
                    </a:lnTo>
                    <a:lnTo>
                      <a:pt x="20" y="3"/>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4" name="Freeform 107"/>
              <p:cNvSpPr>
                <a:spLocks/>
              </p:cNvSpPr>
              <p:nvPr/>
            </p:nvSpPr>
            <p:spPr bwMode="auto">
              <a:xfrm>
                <a:off x="997" y="3699"/>
                <a:ext cx="13" cy="40"/>
              </a:xfrm>
              <a:custGeom>
                <a:avLst/>
                <a:gdLst>
                  <a:gd name="T0" fmla="*/ 0 w 13"/>
                  <a:gd name="T1" fmla="*/ 3 h 40"/>
                  <a:gd name="T2" fmla="*/ 0 w 13"/>
                  <a:gd name="T3" fmla="*/ 3 h 40"/>
                  <a:gd name="T4" fmla="*/ 2 w 13"/>
                  <a:gd name="T5" fmla="*/ 8 h 40"/>
                  <a:gd name="T6" fmla="*/ 4 w 13"/>
                  <a:gd name="T7" fmla="*/ 13 h 40"/>
                  <a:gd name="T8" fmla="*/ 5 w 13"/>
                  <a:gd name="T9" fmla="*/ 18 h 40"/>
                  <a:gd name="T10" fmla="*/ 8 w 13"/>
                  <a:gd name="T11" fmla="*/ 23 h 40"/>
                  <a:gd name="T12" fmla="*/ 9 w 13"/>
                  <a:gd name="T13" fmla="*/ 28 h 40"/>
                  <a:gd name="T14" fmla="*/ 9 w 13"/>
                  <a:gd name="T15" fmla="*/ 32 h 40"/>
                  <a:gd name="T16" fmla="*/ 9 w 13"/>
                  <a:gd name="T17" fmla="*/ 35 h 40"/>
                  <a:gd name="T18" fmla="*/ 8 w 13"/>
                  <a:gd name="T19" fmla="*/ 37 h 40"/>
                  <a:gd name="T20" fmla="*/ 11 w 13"/>
                  <a:gd name="T21" fmla="*/ 40 h 40"/>
                  <a:gd name="T22" fmla="*/ 13 w 13"/>
                  <a:gd name="T23" fmla="*/ 36 h 40"/>
                  <a:gd name="T24" fmla="*/ 13 w 13"/>
                  <a:gd name="T25" fmla="*/ 32 h 40"/>
                  <a:gd name="T26" fmla="*/ 13 w 13"/>
                  <a:gd name="T27" fmla="*/ 27 h 40"/>
                  <a:gd name="T28" fmla="*/ 12 w 13"/>
                  <a:gd name="T29" fmla="*/ 22 h 40"/>
                  <a:gd name="T30" fmla="*/ 10 w 13"/>
                  <a:gd name="T31" fmla="*/ 17 h 40"/>
                  <a:gd name="T32" fmla="*/ 9 w 13"/>
                  <a:gd name="T33" fmla="*/ 11 h 40"/>
                  <a:gd name="T34" fmla="*/ 7 w 13"/>
                  <a:gd name="T35" fmla="*/ 6 h 40"/>
                  <a:gd name="T36" fmla="*/ 4 w 13"/>
                  <a:gd name="T37" fmla="*/ 1 h 40"/>
                  <a:gd name="T38" fmla="*/ 4 w 13"/>
                  <a:gd name="T39" fmla="*/ 0 h 40"/>
                  <a:gd name="T40" fmla="*/ 0 w 13"/>
                  <a:gd name="T41" fmla="*/ 3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0" y="3"/>
                    </a:moveTo>
                    <a:lnTo>
                      <a:pt x="0" y="3"/>
                    </a:lnTo>
                    <a:lnTo>
                      <a:pt x="2" y="8"/>
                    </a:lnTo>
                    <a:lnTo>
                      <a:pt x="4" y="13"/>
                    </a:lnTo>
                    <a:lnTo>
                      <a:pt x="5" y="18"/>
                    </a:lnTo>
                    <a:lnTo>
                      <a:pt x="8" y="23"/>
                    </a:lnTo>
                    <a:lnTo>
                      <a:pt x="9" y="28"/>
                    </a:lnTo>
                    <a:lnTo>
                      <a:pt x="9" y="32"/>
                    </a:lnTo>
                    <a:lnTo>
                      <a:pt x="9" y="35"/>
                    </a:lnTo>
                    <a:lnTo>
                      <a:pt x="8" y="37"/>
                    </a:lnTo>
                    <a:lnTo>
                      <a:pt x="11" y="40"/>
                    </a:lnTo>
                    <a:lnTo>
                      <a:pt x="13" y="36"/>
                    </a:lnTo>
                    <a:lnTo>
                      <a:pt x="13" y="32"/>
                    </a:lnTo>
                    <a:lnTo>
                      <a:pt x="13" y="27"/>
                    </a:lnTo>
                    <a:lnTo>
                      <a:pt x="12" y="22"/>
                    </a:lnTo>
                    <a:lnTo>
                      <a:pt x="10" y="17"/>
                    </a:lnTo>
                    <a:lnTo>
                      <a:pt x="9" y="11"/>
                    </a:lnTo>
                    <a:lnTo>
                      <a:pt x="7" y="6"/>
                    </a:lnTo>
                    <a:lnTo>
                      <a:pt x="4" y="1"/>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5" name="Freeform 108"/>
              <p:cNvSpPr>
                <a:spLocks/>
              </p:cNvSpPr>
              <p:nvPr/>
            </p:nvSpPr>
            <p:spPr bwMode="auto">
              <a:xfrm>
                <a:off x="967" y="3630"/>
                <a:ext cx="34" cy="72"/>
              </a:xfrm>
              <a:custGeom>
                <a:avLst/>
                <a:gdLst>
                  <a:gd name="T0" fmla="*/ 0 w 34"/>
                  <a:gd name="T1" fmla="*/ 0 h 72"/>
                  <a:gd name="T2" fmla="*/ 0 w 34"/>
                  <a:gd name="T3" fmla="*/ 2 h 72"/>
                  <a:gd name="T4" fmla="*/ 7 w 34"/>
                  <a:gd name="T5" fmla="*/ 13 h 72"/>
                  <a:gd name="T6" fmla="*/ 11 w 34"/>
                  <a:gd name="T7" fmla="*/ 24 h 72"/>
                  <a:gd name="T8" fmla="*/ 14 w 34"/>
                  <a:gd name="T9" fmla="*/ 32 h 72"/>
                  <a:gd name="T10" fmla="*/ 16 w 34"/>
                  <a:gd name="T11" fmla="*/ 40 h 72"/>
                  <a:gd name="T12" fmla="*/ 19 w 34"/>
                  <a:gd name="T13" fmla="*/ 47 h 72"/>
                  <a:gd name="T14" fmla="*/ 21 w 34"/>
                  <a:gd name="T15" fmla="*/ 55 h 72"/>
                  <a:gd name="T16" fmla="*/ 24 w 34"/>
                  <a:gd name="T17" fmla="*/ 63 h 72"/>
                  <a:gd name="T18" fmla="*/ 30 w 34"/>
                  <a:gd name="T19" fmla="*/ 72 h 72"/>
                  <a:gd name="T20" fmla="*/ 34 w 34"/>
                  <a:gd name="T21" fmla="*/ 69 h 72"/>
                  <a:gd name="T22" fmla="*/ 29 w 34"/>
                  <a:gd name="T23" fmla="*/ 61 h 72"/>
                  <a:gd name="T24" fmla="*/ 25 w 34"/>
                  <a:gd name="T25" fmla="*/ 54 h 72"/>
                  <a:gd name="T26" fmla="*/ 23 w 34"/>
                  <a:gd name="T27" fmla="*/ 46 h 72"/>
                  <a:gd name="T28" fmla="*/ 21 w 34"/>
                  <a:gd name="T29" fmla="*/ 39 h 72"/>
                  <a:gd name="T30" fmla="*/ 19 w 34"/>
                  <a:gd name="T31" fmla="*/ 31 h 72"/>
                  <a:gd name="T32" fmla="*/ 15 w 34"/>
                  <a:gd name="T33" fmla="*/ 22 h 72"/>
                  <a:gd name="T34" fmla="*/ 12 w 34"/>
                  <a:gd name="T35" fmla="*/ 12 h 72"/>
                  <a:gd name="T36" fmla="*/ 5 w 34"/>
                  <a:gd name="T37" fmla="*/ 0 h 72"/>
                  <a:gd name="T38" fmla="*/ 5 w 34"/>
                  <a:gd name="T39" fmla="*/ 2 h 72"/>
                  <a:gd name="T40" fmla="*/ 0 w 34"/>
                  <a:gd name="T41" fmla="*/ 0 h 72"/>
                  <a:gd name="T42" fmla="*/ 0 w 34"/>
                  <a:gd name="T43" fmla="*/ 1 h 72"/>
                  <a:gd name="T44" fmla="*/ 0 w 34"/>
                  <a:gd name="T45" fmla="*/ 2 h 72"/>
                  <a:gd name="T46" fmla="*/ 0 w 34"/>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
                  <a:gd name="T73" fmla="*/ 0 h 72"/>
                  <a:gd name="T74" fmla="*/ 34 w 3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 h="72">
                    <a:moveTo>
                      <a:pt x="0" y="0"/>
                    </a:moveTo>
                    <a:lnTo>
                      <a:pt x="0" y="2"/>
                    </a:lnTo>
                    <a:lnTo>
                      <a:pt x="7" y="13"/>
                    </a:lnTo>
                    <a:lnTo>
                      <a:pt x="11" y="24"/>
                    </a:lnTo>
                    <a:lnTo>
                      <a:pt x="14" y="32"/>
                    </a:lnTo>
                    <a:lnTo>
                      <a:pt x="16" y="40"/>
                    </a:lnTo>
                    <a:lnTo>
                      <a:pt x="19" y="47"/>
                    </a:lnTo>
                    <a:lnTo>
                      <a:pt x="21" y="55"/>
                    </a:lnTo>
                    <a:lnTo>
                      <a:pt x="24" y="63"/>
                    </a:lnTo>
                    <a:lnTo>
                      <a:pt x="30" y="72"/>
                    </a:lnTo>
                    <a:lnTo>
                      <a:pt x="34" y="69"/>
                    </a:lnTo>
                    <a:lnTo>
                      <a:pt x="29" y="61"/>
                    </a:lnTo>
                    <a:lnTo>
                      <a:pt x="25" y="54"/>
                    </a:lnTo>
                    <a:lnTo>
                      <a:pt x="23" y="46"/>
                    </a:lnTo>
                    <a:lnTo>
                      <a:pt x="21" y="39"/>
                    </a:lnTo>
                    <a:lnTo>
                      <a:pt x="19" y="31"/>
                    </a:lnTo>
                    <a:lnTo>
                      <a:pt x="15" y="22"/>
                    </a:lnTo>
                    <a:lnTo>
                      <a:pt x="12" y="12"/>
                    </a:lnTo>
                    <a:lnTo>
                      <a:pt x="5" y="0"/>
                    </a:lnTo>
                    <a:lnTo>
                      <a:pt x="5" y="2"/>
                    </a:lnTo>
                    <a:lnTo>
                      <a:pt x="0" y="0"/>
                    </a:lnTo>
                    <a:lnTo>
                      <a:pt x="0" y="1"/>
                    </a:lnTo>
                    <a:lnTo>
                      <a:pt x="0" y="2"/>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6" name="Freeform 109"/>
              <p:cNvSpPr>
                <a:spLocks/>
              </p:cNvSpPr>
              <p:nvPr/>
            </p:nvSpPr>
            <p:spPr bwMode="auto">
              <a:xfrm>
                <a:off x="967" y="3615"/>
                <a:ext cx="9" cy="17"/>
              </a:xfrm>
              <a:custGeom>
                <a:avLst/>
                <a:gdLst>
                  <a:gd name="T0" fmla="*/ 5 w 9"/>
                  <a:gd name="T1" fmla="*/ 0 h 17"/>
                  <a:gd name="T2" fmla="*/ 5 w 9"/>
                  <a:gd name="T3" fmla="*/ 0 h 17"/>
                  <a:gd name="T4" fmla="*/ 5 w 9"/>
                  <a:gd name="T5" fmla="*/ 2 h 17"/>
                  <a:gd name="T6" fmla="*/ 5 w 9"/>
                  <a:gd name="T7" fmla="*/ 3 h 17"/>
                  <a:gd name="T8" fmla="*/ 5 w 9"/>
                  <a:gd name="T9" fmla="*/ 5 h 17"/>
                  <a:gd name="T10" fmla="*/ 4 w 9"/>
                  <a:gd name="T11" fmla="*/ 7 h 17"/>
                  <a:gd name="T12" fmla="*/ 4 w 9"/>
                  <a:gd name="T13" fmla="*/ 9 h 17"/>
                  <a:gd name="T14" fmla="*/ 3 w 9"/>
                  <a:gd name="T15" fmla="*/ 11 h 17"/>
                  <a:gd name="T16" fmla="*/ 3 w 9"/>
                  <a:gd name="T17" fmla="*/ 13 h 17"/>
                  <a:gd name="T18" fmla="*/ 0 w 9"/>
                  <a:gd name="T19" fmla="*/ 15 h 17"/>
                  <a:gd name="T20" fmla="*/ 5 w 9"/>
                  <a:gd name="T21" fmla="*/ 17 h 17"/>
                  <a:gd name="T22" fmla="*/ 6 w 9"/>
                  <a:gd name="T23" fmla="*/ 15 h 17"/>
                  <a:gd name="T24" fmla="*/ 7 w 9"/>
                  <a:gd name="T25" fmla="*/ 12 h 17"/>
                  <a:gd name="T26" fmla="*/ 8 w 9"/>
                  <a:gd name="T27" fmla="*/ 10 h 17"/>
                  <a:gd name="T28" fmla="*/ 8 w 9"/>
                  <a:gd name="T29" fmla="*/ 8 h 17"/>
                  <a:gd name="T30" fmla="*/ 9 w 9"/>
                  <a:gd name="T31" fmla="*/ 5 h 17"/>
                  <a:gd name="T32" fmla="*/ 9 w 9"/>
                  <a:gd name="T33" fmla="*/ 3 h 17"/>
                  <a:gd name="T34" fmla="*/ 9 w 9"/>
                  <a:gd name="T35" fmla="*/ 2 h 17"/>
                  <a:gd name="T36" fmla="*/ 9 w 9"/>
                  <a:gd name="T37" fmla="*/ 0 h 17"/>
                  <a:gd name="T38" fmla="*/ 9 w 9"/>
                  <a:gd name="T39" fmla="*/ 0 h 17"/>
                  <a:gd name="T40" fmla="*/ 5 w 9"/>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7"/>
                  <a:gd name="T65" fmla="*/ 9 w 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7">
                    <a:moveTo>
                      <a:pt x="5" y="0"/>
                    </a:moveTo>
                    <a:lnTo>
                      <a:pt x="5" y="0"/>
                    </a:lnTo>
                    <a:lnTo>
                      <a:pt x="5" y="2"/>
                    </a:lnTo>
                    <a:lnTo>
                      <a:pt x="5" y="3"/>
                    </a:lnTo>
                    <a:lnTo>
                      <a:pt x="5" y="5"/>
                    </a:lnTo>
                    <a:lnTo>
                      <a:pt x="4" y="7"/>
                    </a:lnTo>
                    <a:lnTo>
                      <a:pt x="4" y="9"/>
                    </a:lnTo>
                    <a:lnTo>
                      <a:pt x="3" y="11"/>
                    </a:lnTo>
                    <a:lnTo>
                      <a:pt x="3" y="13"/>
                    </a:lnTo>
                    <a:lnTo>
                      <a:pt x="0" y="15"/>
                    </a:lnTo>
                    <a:lnTo>
                      <a:pt x="5" y="17"/>
                    </a:lnTo>
                    <a:lnTo>
                      <a:pt x="6" y="15"/>
                    </a:lnTo>
                    <a:lnTo>
                      <a:pt x="7" y="12"/>
                    </a:lnTo>
                    <a:lnTo>
                      <a:pt x="8" y="10"/>
                    </a:lnTo>
                    <a:lnTo>
                      <a:pt x="8" y="8"/>
                    </a:lnTo>
                    <a:lnTo>
                      <a:pt x="9" y="5"/>
                    </a:lnTo>
                    <a:lnTo>
                      <a:pt x="9" y="3"/>
                    </a:lnTo>
                    <a:lnTo>
                      <a:pt x="9" y="2"/>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7" name="Freeform 110"/>
              <p:cNvSpPr>
                <a:spLocks/>
              </p:cNvSpPr>
              <p:nvPr/>
            </p:nvSpPr>
            <p:spPr bwMode="auto">
              <a:xfrm>
                <a:off x="958" y="3557"/>
                <a:ext cx="18" cy="58"/>
              </a:xfrm>
              <a:custGeom>
                <a:avLst/>
                <a:gdLst>
                  <a:gd name="T0" fmla="*/ 2 w 18"/>
                  <a:gd name="T1" fmla="*/ 0 h 58"/>
                  <a:gd name="T2" fmla="*/ 2 w 18"/>
                  <a:gd name="T3" fmla="*/ 0 h 58"/>
                  <a:gd name="T4" fmla="*/ 0 w 18"/>
                  <a:gd name="T5" fmla="*/ 8 h 58"/>
                  <a:gd name="T6" fmla="*/ 2 w 18"/>
                  <a:gd name="T7" fmla="*/ 15 h 58"/>
                  <a:gd name="T8" fmla="*/ 4 w 18"/>
                  <a:gd name="T9" fmla="*/ 23 h 58"/>
                  <a:gd name="T10" fmla="*/ 6 w 18"/>
                  <a:gd name="T11" fmla="*/ 31 h 58"/>
                  <a:gd name="T12" fmla="*/ 8 w 18"/>
                  <a:gd name="T13" fmla="*/ 39 h 58"/>
                  <a:gd name="T14" fmla="*/ 12 w 18"/>
                  <a:gd name="T15" fmla="*/ 46 h 58"/>
                  <a:gd name="T16" fmla="*/ 13 w 18"/>
                  <a:gd name="T17" fmla="*/ 52 h 58"/>
                  <a:gd name="T18" fmla="*/ 14 w 18"/>
                  <a:gd name="T19" fmla="*/ 58 h 58"/>
                  <a:gd name="T20" fmla="*/ 18 w 18"/>
                  <a:gd name="T21" fmla="*/ 58 h 58"/>
                  <a:gd name="T22" fmla="*/ 17 w 18"/>
                  <a:gd name="T23" fmla="*/ 51 h 58"/>
                  <a:gd name="T24" fmla="*/ 16 w 18"/>
                  <a:gd name="T25" fmla="*/ 45 h 58"/>
                  <a:gd name="T26" fmla="*/ 13 w 18"/>
                  <a:gd name="T27" fmla="*/ 38 h 58"/>
                  <a:gd name="T28" fmla="*/ 11 w 18"/>
                  <a:gd name="T29" fmla="*/ 29 h 58"/>
                  <a:gd name="T30" fmla="*/ 8 w 18"/>
                  <a:gd name="T31" fmla="*/ 22 h 58"/>
                  <a:gd name="T32" fmla="*/ 6 w 18"/>
                  <a:gd name="T33" fmla="*/ 15 h 58"/>
                  <a:gd name="T34" fmla="*/ 6 w 18"/>
                  <a:gd name="T35" fmla="*/ 8 h 58"/>
                  <a:gd name="T36" fmla="*/ 6 w 18"/>
                  <a:gd name="T37" fmla="*/ 1 h 58"/>
                  <a:gd name="T38" fmla="*/ 6 w 18"/>
                  <a:gd name="T39" fmla="*/ 1 h 58"/>
                  <a:gd name="T40" fmla="*/ 2 w 18"/>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8"/>
                  <a:gd name="T65" fmla="*/ 18 w 18"/>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8">
                    <a:moveTo>
                      <a:pt x="2" y="0"/>
                    </a:moveTo>
                    <a:lnTo>
                      <a:pt x="2" y="0"/>
                    </a:lnTo>
                    <a:lnTo>
                      <a:pt x="0" y="8"/>
                    </a:lnTo>
                    <a:lnTo>
                      <a:pt x="2" y="15"/>
                    </a:lnTo>
                    <a:lnTo>
                      <a:pt x="4" y="23"/>
                    </a:lnTo>
                    <a:lnTo>
                      <a:pt x="6" y="31"/>
                    </a:lnTo>
                    <a:lnTo>
                      <a:pt x="8" y="39"/>
                    </a:lnTo>
                    <a:lnTo>
                      <a:pt x="12" y="46"/>
                    </a:lnTo>
                    <a:lnTo>
                      <a:pt x="13" y="52"/>
                    </a:lnTo>
                    <a:lnTo>
                      <a:pt x="14" y="58"/>
                    </a:lnTo>
                    <a:lnTo>
                      <a:pt x="18" y="58"/>
                    </a:lnTo>
                    <a:lnTo>
                      <a:pt x="17" y="51"/>
                    </a:lnTo>
                    <a:lnTo>
                      <a:pt x="16" y="45"/>
                    </a:lnTo>
                    <a:lnTo>
                      <a:pt x="13" y="38"/>
                    </a:lnTo>
                    <a:lnTo>
                      <a:pt x="11" y="29"/>
                    </a:lnTo>
                    <a:lnTo>
                      <a:pt x="8" y="22"/>
                    </a:lnTo>
                    <a:lnTo>
                      <a:pt x="6" y="15"/>
                    </a:lnTo>
                    <a:lnTo>
                      <a:pt x="6" y="8"/>
                    </a:lnTo>
                    <a:lnTo>
                      <a:pt x="6" y="1"/>
                    </a:lnTo>
                    <a:lnTo>
                      <a:pt x="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8" name="Freeform 111"/>
              <p:cNvSpPr>
                <a:spLocks/>
              </p:cNvSpPr>
              <p:nvPr/>
            </p:nvSpPr>
            <p:spPr bwMode="auto">
              <a:xfrm>
                <a:off x="960" y="3407"/>
                <a:ext cx="40" cy="151"/>
              </a:xfrm>
              <a:custGeom>
                <a:avLst/>
                <a:gdLst>
                  <a:gd name="T0" fmla="*/ 36 w 40"/>
                  <a:gd name="T1" fmla="*/ 0 h 151"/>
                  <a:gd name="T2" fmla="*/ 36 w 40"/>
                  <a:gd name="T3" fmla="*/ 0 h 151"/>
                  <a:gd name="T4" fmla="*/ 31 w 40"/>
                  <a:gd name="T5" fmla="*/ 21 h 151"/>
                  <a:gd name="T6" fmla="*/ 27 w 40"/>
                  <a:gd name="T7" fmla="*/ 40 h 151"/>
                  <a:gd name="T8" fmla="*/ 22 w 40"/>
                  <a:gd name="T9" fmla="*/ 58 h 151"/>
                  <a:gd name="T10" fmla="*/ 18 w 40"/>
                  <a:gd name="T11" fmla="*/ 76 h 151"/>
                  <a:gd name="T12" fmla="*/ 13 w 40"/>
                  <a:gd name="T13" fmla="*/ 94 h 151"/>
                  <a:gd name="T14" fmla="*/ 10 w 40"/>
                  <a:gd name="T15" fmla="*/ 112 h 151"/>
                  <a:gd name="T16" fmla="*/ 4 w 40"/>
                  <a:gd name="T17" fmla="*/ 131 h 151"/>
                  <a:gd name="T18" fmla="*/ 0 w 40"/>
                  <a:gd name="T19" fmla="*/ 150 h 151"/>
                  <a:gd name="T20" fmla="*/ 4 w 40"/>
                  <a:gd name="T21" fmla="*/ 151 h 151"/>
                  <a:gd name="T22" fmla="*/ 10 w 40"/>
                  <a:gd name="T23" fmla="*/ 132 h 151"/>
                  <a:gd name="T24" fmla="*/ 14 w 40"/>
                  <a:gd name="T25" fmla="*/ 113 h 151"/>
                  <a:gd name="T26" fmla="*/ 19 w 40"/>
                  <a:gd name="T27" fmla="*/ 95 h 151"/>
                  <a:gd name="T28" fmla="*/ 22 w 40"/>
                  <a:gd name="T29" fmla="*/ 77 h 151"/>
                  <a:gd name="T30" fmla="*/ 27 w 40"/>
                  <a:gd name="T31" fmla="*/ 59 h 151"/>
                  <a:gd name="T32" fmla="*/ 31 w 40"/>
                  <a:gd name="T33" fmla="*/ 41 h 151"/>
                  <a:gd name="T34" fmla="*/ 36 w 40"/>
                  <a:gd name="T35" fmla="*/ 22 h 151"/>
                  <a:gd name="T36" fmla="*/ 40 w 40"/>
                  <a:gd name="T37" fmla="*/ 1 h 151"/>
                  <a:gd name="T38" fmla="*/ 40 w 40"/>
                  <a:gd name="T39" fmla="*/ 1 h 151"/>
                  <a:gd name="T40" fmla="*/ 36 w 40"/>
                  <a:gd name="T41" fmla="*/ 0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51"/>
                  <a:gd name="T65" fmla="*/ 40 w 40"/>
                  <a:gd name="T66" fmla="*/ 151 h 1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51">
                    <a:moveTo>
                      <a:pt x="36" y="0"/>
                    </a:moveTo>
                    <a:lnTo>
                      <a:pt x="36" y="0"/>
                    </a:lnTo>
                    <a:lnTo>
                      <a:pt x="31" y="21"/>
                    </a:lnTo>
                    <a:lnTo>
                      <a:pt x="27" y="40"/>
                    </a:lnTo>
                    <a:lnTo>
                      <a:pt x="22" y="58"/>
                    </a:lnTo>
                    <a:lnTo>
                      <a:pt x="18" y="76"/>
                    </a:lnTo>
                    <a:lnTo>
                      <a:pt x="13" y="94"/>
                    </a:lnTo>
                    <a:lnTo>
                      <a:pt x="10" y="112"/>
                    </a:lnTo>
                    <a:lnTo>
                      <a:pt x="4" y="131"/>
                    </a:lnTo>
                    <a:lnTo>
                      <a:pt x="0" y="150"/>
                    </a:lnTo>
                    <a:lnTo>
                      <a:pt x="4" y="151"/>
                    </a:lnTo>
                    <a:lnTo>
                      <a:pt x="10" y="132"/>
                    </a:lnTo>
                    <a:lnTo>
                      <a:pt x="14" y="113"/>
                    </a:lnTo>
                    <a:lnTo>
                      <a:pt x="19" y="95"/>
                    </a:lnTo>
                    <a:lnTo>
                      <a:pt x="22" y="77"/>
                    </a:lnTo>
                    <a:lnTo>
                      <a:pt x="27" y="59"/>
                    </a:lnTo>
                    <a:lnTo>
                      <a:pt x="31" y="41"/>
                    </a:lnTo>
                    <a:lnTo>
                      <a:pt x="36" y="22"/>
                    </a:lnTo>
                    <a:lnTo>
                      <a:pt x="40" y="1"/>
                    </a:lnTo>
                    <a:lnTo>
                      <a:pt x="3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69" name="Freeform 112"/>
              <p:cNvSpPr>
                <a:spLocks/>
              </p:cNvSpPr>
              <p:nvPr/>
            </p:nvSpPr>
            <p:spPr bwMode="auto">
              <a:xfrm>
                <a:off x="996" y="3112"/>
                <a:ext cx="34" cy="296"/>
              </a:xfrm>
              <a:custGeom>
                <a:avLst/>
                <a:gdLst>
                  <a:gd name="T0" fmla="*/ 29 w 34"/>
                  <a:gd name="T1" fmla="*/ 0 h 296"/>
                  <a:gd name="T2" fmla="*/ 29 w 34"/>
                  <a:gd name="T3" fmla="*/ 0 h 296"/>
                  <a:gd name="T4" fmla="*/ 26 w 34"/>
                  <a:gd name="T5" fmla="*/ 25 h 296"/>
                  <a:gd name="T6" fmla="*/ 23 w 34"/>
                  <a:gd name="T7" fmla="*/ 57 h 296"/>
                  <a:gd name="T8" fmla="*/ 21 w 34"/>
                  <a:gd name="T9" fmla="*/ 94 h 296"/>
                  <a:gd name="T10" fmla="*/ 19 w 34"/>
                  <a:gd name="T11" fmla="*/ 133 h 296"/>
                  <a:gd name="T12" fmla="*/ 15 w 34"/>
                  <a:gd name="T13" fmla="*/ 175 h 296"/>
                  <a:gd name="T14" fmla="*/ 11 w 34"/>
                  <a:gd name="T15" fmla="*/ 217 h 296"/>
                  <a:gd name="T16" fmla="*/ 6 w 34"/>
                  <a:gd name="T17" fmla="*/ 258 h 296"/>
                  <a:gd name="T18" fmla="*/ 0 w 34"/>
                  <a:gd name="T19" fmla="*/ 295 h 296"/>
                  <a:gd name="T20" fmla="*/ 4 w 34"/>
                  <a:gd name="T21" fmla="*/ 296 h 296"/>
                  <a:gd name="T22" fmla="*/ 11 w 34"/>
                  <a:gd name="T23" fmla="*/ 259 h 296"/>
                  <a:gd name="T24" fmla="*/ 17 w 34"/>
                  <a:gd name="T25" fmla="*/ 218 h 296"/>
                  <a:gd name="T26" fmla="*/ 20 w 34"/>
                  <a:gd name="T27" fmla="*/ 176 h 296"/>
                  <a:gd name="T28" fmla="*/ 23 w 34"/>
                  <a:gd name="T29" fmla="*/ 134 h 296"/>
                  <a:gd name="T30" fmla="*/ 26 w 34"/>
                  <a:gd name="T31" fmla="*/ 95 h 296"/>
                  <a:gd name="T32" fmla="*/ 28 w 34"/>
                  <a:gd name="T33" fmla="*/ 58 h 296"/>
                  <a:gd name="T34" fmla="*/ 30 w 34"/>
                  <a:gd name="T35" fmla="*/ 26 h 296"/>
                  <a:gd name="T36" fmla="*/ 34 w 34"/>
                  <a:gd name="T37" fmla="*/ 0 h 296"/>
                  <a:gd name="T38" fmla="*/ 34 w 34"/>
                  <a:gd name="T39" fmla="*/ 0 h 296"/>
                  <a:gd name="T40" fmla="*/ 29 w 34"/>
                  <a:gd name="T41" fmla="*/ 0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96"/>
                  <a:gd name="T65" fmla="*/ 34 w 34"/>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96">
                    <a:moveTo>
                      <a:pt x="29" y="0"/>
                    </a:moveTo>
                    <a:lnTo>
                      <a:pt x="29" y="0"/>
                    </a:lnTo>
                    <a:lnTo>
                      <a:pt x="26" y="25"/>
                    </a:lnTo>
                    <a:lnTo>
                      <a:pt x="23" y="57"/>
                    </a:lnTo>
                    <a:lnTo>
                      <a:pt x="21" y="94"/>
                    </a:lnTo>
                    <a:lnTo>
                      <a:pt x="19" y="133"/>
                    </a:lnTo>
                    <a:lnTo>
                      <a:pt x="15" y="175"/>
                    </a:lnTo>
                    <a:lnTo>
                      <a:pt x="11" y="217"/>
                    </a:lnTo>
                    <a:lnTo>
                      <a:pt x="6" y="258"/>
                    </a:lnTo>
                    <a:lnTo>
                      <a:pt x="0" y="295"/>
                    </a:lnTo>
                    <a:lnTo>
                      <a:pt x="4" y="296"/>
                    </a:lnTo>
                    <a:lnTo>
                      <a:pt x="11" y="259"/>
                    </a:lnTo>
                    <a:lnTo>
                      <a:pt x="17" y="218"/>
                    </a:lnTo>
                    <a:lnTo>
                      <a:pt x="20" y="176"/>
                    </a:lnTo>
                    <a:lnTo>
                      <a:pt x="23" y="134"/>
                    </a:lnTo>
                    <a:lnTo>
                      <a:pt x="26" y="95"/>
                    </a:lnTo>
                    <a:lnTo>
                      <a:pt x="28" y="58"/>
                    </a:lnTo>
                    <a:lnTo>
                      <a:pt x="30" y="26"/>
                    </a:lnTo>
                    <a:lnTo>
                      <a:pt x="34" y="0"/>
                    </a:lnTo>
                    <a:lnTo>
                      <a:pt x="2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0" name="Freeform 113"/>
              <p:cNvSpPr>
                <a:spLocks/>
              </p:cNvSpPr>
              <p:nvPr/>
            </p:nvSpPr>
            <p:spPr bwMode="auto">
              <a:xfrm>
                <a:off x="1019" y="2983"/>
                <a:ext cx="14" cy="129"/>
              </a:xfrm>
              <a:custGeom>
                <a:avLst/>
                <a:gdLst>
                  <a:gd name="T0" fmla="*/ 0 w 14"/>
                  <a:gd name="T1" fmla="*/ 1 h 129"/>
                  <a:gd name="T2" fmla="*/ 0 w 14"/>
                  <a:gd name="T3" fmla="*/ 1 h 129"/>
                  <a:gd name="T4" fmla="*/ 4 w 14"/>
                  <a:gd name="T5" fmla="*/ 22 h 129"/>
                  <a:gd name="T6" fmla="*/ 6 w 14"/>
                  <a:gd name="T7" fmla="*/ 41 h 129"/>
                  <a:gd name="T8" fmla="*/ 7 w 14"/>
                  <a:gd name="T9" fmla="*/ 58 h 129"/>
                  <a:gd name="T10" fmla="*/ 8 w 14"/>
                  <a:gd name="T11" fmla="*/ 74 h 129"/>
                  <a:gd name="T12" fmla="*/ 9 w 14"/>
                  <a:gd name="T13" fmla="*/ 88 h 129"/>
                  <a:gd name="T14" fmla="*/ 8 w 14"/>
                  <a:gd name="T15" fmla="*/ 101 h 129"/>
                  <a:gd name="T16" fmla="*/ 7 w 14"/>
                  <a:gd name="T17" fmla="*/ 116 h 129"/>
                  <a:gd name="T18" fmla="*/ 6 w 14"/>
                  <a:gd name="T19" fmla="*/ 129 h 129"/>
                  <a:gd name="T20" fmla="*/ 11 w 14"/>
                  <a:gd name="T21" fmla="*/ 129 h 129"/>
                  <a:gd name="T22" fmla="*/ 13 w 14"/>
                  <a:gd name="T23" fmla="*/ 116 h 129"/>
                  <a:gd name="T24" fmla="*/ 14 w 14"/>
                  <a:gd name="T25" fmla="*/ 102 h 129"/>
                  <a:gd name="T26" fmla="*/ 14 w 14"/>
                  <a:gd name="T27" fmla="*/ 88 h 129"/>
                  <a:gd name="T28" fmla="*/ 14 w 14"/>
                  <a:gd name="T29" fmla="*/ 74 h 129"/>
                  <a:gd name="T30" fmla="*/ 13 w 14"/>
                  <a:gd name="T31" fmla="*/ 58 h 129"/>
                  <a:gd name="T32" fmla="*/ 11 w 14"/>
                  <a:gd name="T33" fmla="*/ 40 h 129"/>
                  <a:gd name="T34" fmla="*/ 8 w 14"/>
                  <a:gd name="T35" fmla="*/ 21 h 129"/>
                  <a:gd name="T36" fmla="*/ 5 w 14"/>
                  <a:gd name="T37" fmla="*/ 0 h 129"/>
                  <a:gd name="T38" fmla="*/ 5 w 14"/>
                  <a:gd name="T39" fmla="*/ 0 h 129"/>
                  <a:gd name="T40" fmla="*/ 0 w 14"/>
                  <a:gd name="T41" fmla="*/ 1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9"/>
                  <a:gd name="T65" fmla="*/ 14 w 14"/>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9">
                    <a:moveTo>
                      <a:pt x="0" y="1"/>
                    </a:moveTo>
                    <a:lnTo>
                      <a:pt x="0" y="1"/>
                    </a:lnTo>
                    <a:lnTo>
                      <a:pt x="4" y="22"/>
                    </a:lnTo>
                    <a:lnTo>
                      <a:pt x="6" y="41"/>
                    </a:lnTo>
                    <a:lnTo>
                      <a:pt x="7" y="58"/>
                    </a:lnTo>
                    <a:lnTo>
                      <a:pt x="8" y="74"/>
                    </a:lnTo>
                    <a:lnTo>
                      <a:pt x="9" y="88"/>
                    </a:lnTo>
                    <a:lnTo>
                      <a:pt x="8" y="101"/>
                    </a:lnTo>
                    <a:lnTo>
                      <a:pt x="7" y="116"/>
                    </a:lnTo>
                    <a:lnTo>
                      <a:pt x="6" y="129"/>
                    </a:lnTo>
                    <a:lnTo>
                      <a:pt x="11" y="129"/>
                    </a:lnTo>
                    <a:lnTo>
                      <a:pt x="13" y="116"/>
                    </a:lnTo>
                    <a:lnTo>
                      <a:pt x="14" y="102"/>
                    </a:lnTo>
                    <a:lnTo>
                      <a:pt x="14" y="88"/>
                    </a:lnTo>
                    <a:lnTo>
                      <a:pt x="14" y="74"/>
                    </a:lnTo>
                    <a:lnTo>
                      <a:pt x="13" y="58"/>
                    </a:lnTo>
                    <a:lnTo>
                      <a:pt x="11" y="40"/>
                    </a:lnTo>
                    <a:lnTo>
                      <a:pt x="8" y="21"/>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1" name="Freeform 114"/>
              <p:cNvSpPr>
                <a:spLocks/>
              </p:cNvSpPr>
              <p:nvPr/>
            </p:nvSpPr>
            <p:spPr bwMode="auto">
              <a:xfrm>
                <a:off x="1011" y="2944"/>
                <a:ext cx="13" cy="40"/>
              </a:xfrm>
              <a:custGeom>
                <a:avLst/>
                <a:gdLst>
                  <a:gd name="T0" fmla="*/ 4 w 13"/>
                  <a:gd name="T1" fmla="*/ 0 h 40"/>
                  <a:gd name="T2" fmla="*/ 4 w 13"/>
                  <a:gd name="T3" fmla="*/ 0 h 40"/>
                  <a:gd name="T4" fmla="*/ 2 w 13"/>
                  <a:gd name="T5" fmla="*/ 4 h 40"/>
                  <a:gd name="T6" fmla="*/ 0 w 13"/>
                  <a:gd name="T7" fmla="*/ 9 h 40"/>
                  <a:gd name="T8" fmla="*/ 0 w 13"/>
                  <a:gd name="T9" fmla="*/ 14 h 40"/>
                  <a:gd name="T10" fmla="*/ 2 w 13"/>
                  <a:gd name="T11" fmla="*/ 19 h 40"/>
                  <a:gd name="T12" fmla="*/ 4 w 13"/>
                  <a:gd name="T13" fmla="*/ 24 h 40"/>
                  <a:gd name="T14" fmla="*/ 5 w 13"/>
                  <a:gd name="T15" fmla="*/ 29 h 40"/>
                  <a:gd name="T16" fmla="*/ 7 w 13"/>
                  <a:gd name="T17" fmla="*/ 34 h 40"/>
                  <a:gd name="T18" fmla="*/ 8 w 13"/>
                  <a:gd name="T19" fmla="*/ 40 h 40"/>
                  <a:gd name="T20" fmla="*/ 13 w 13"/>
                  <a:gd name="T21" fmla="*/ 39 h 40"/>
                  <a:gd name="T22" fmla="*/ 12 w 13"/>
                  <a:gd name="T23" fmla="*/ 33 h 40"/>
                  <a:gd name="T24" fmla="*/ 10 w 13"/>
                  <a:gd name="T25" fmla="*/ 28 h 40"/>
                  <a:gd name="T26" fmla="*/ 8 w 13"/>
                  <a:gd name="T27" fmla="*/ 23 h 40"/>
                  <a:gd name="T28" fmla="*/ 6 w 13"/>
                  <a:gd name="T29" fmla="*/ 18 h 40"/>
                  <a:gd name="T30" fmla="*/ 6 w 13"/>
                  <a:gd name="T31" fmla="*/ 13 h 40"/>
                  <a:gd name="T32" fmla="*/ 5 w 13"/>
                  <a:gd name="T33" fmla="*/ 9 h 40"/>
                  <a:gd name="T34" fmla="*/ 6 w 13"/>
                  <a:gd name="T35" fmla="*/ 6 h 40"/>
                  <a:gd name="T36" fmla="*/ 7 w 13"/>
                  <a:gd name="T37" fmla="*/ 2 h 40"/>
                  <a:gd name="T38" fmla="*/ 7 w 13"/>
                  <a:gd name="T39" fmla="*/ 3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0"/>
                    </a:lnTo>
                    <a:lnTo>
                      <a:pt x="2" y="4"/>
                    </a:lnTo>
                    <a:lnTo>
                      <a:pt x="0" y="9"/>
                    </a:lnTo>
                    <a:lnTo>
                      <a:pt x="0" y="14"/>
                    </a:lnTo>
                    <a:lnTo>
                      <a:pt x="2" y="19"/>
                    </a:lnTo>
                    <a:lnTo>
                      <a:pt x="4" y="24"/>
                    </a:lnTo>
                    <a:lnTo>
                      <a:pt x="5" y="29"/>
                    </a:lnTo>
                    <a:lnTo>
                      <a:pt x="7" y="34"/>
                    </a:lnTo>
                    <a:lnTo>
                      <a:pt x="8" y="40"/>
                    </a:lnTo>
                    <a:lnTo>
                      <a:pt x="13" y="39"/>
                    </a:lnTo>
                    <a:lnTo>
                      <a:pt x="12" y="33"/>
                    </a:lnTo>
                    <a:lnTo>
                      <a:pt x="10" y="28"/>
                    </a:lnTo>
                    <a:lnTo>
                      <a:pt x="8" y="23"/>
                    </a:lnTo>
                    <a:lnTo>
                      <a:pt x="6" y="18"/>
                    </a:lnTo>
                    <a:lnTo>
                      <a:pt x="6" y="13"/>
                    </a:lnTo>
                    <a:lnTo>
                      <a:pt x="5" y="9"/>
                    </a:lnTo>
                    <a:lnTo>
                      <a:pt x="6" y="6"/>
                    </a:lnTo>
                    <a:lnTo>
                      <a:pt x="7" y="2"/>
                    </a:lnTo>
                    <a:lnTo>
                      <a:pt x="7" y="3"/>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2" name="Freeform 115"/>
              <p:cNvSpPr>
                <a:spLocks/>
              </p:cNvSpPr>
              <p:nvPr/>
            </p:nvSpPr>
            <p:spPr bwMode="auto">
              <a:xfrm>
                <a:off x="1015" y="2831"/>
                <a:ext cx="46" cy="116"/>
              </a:xfrm>
              <a:custGeom>
                <a:avLst/>
                <a:gdLst>
                  <a:gd name="T0" fmla="*/ 42 w 46"/>
                  <a:gd name="T1" fmla="*/ 0 h 116"/>
                  <a:gd name="T2" fmla="*/ 42 w 46"/>
                  <a:gd name="T3" fmla="*/ 0 h 116"/>
                  <a:gd name="T4" fmla="*/ 37 w 46"/>
                  <a:gd name="T5" fmla="*/ 15 h 116"/>
                  <a:gd name="T6" fmla="*/ 31 w 46"/>
                  <a:gd name="T7" fmla="*/ 31 h 116"/>
                  <a:gd name="T8" fmla="*/ 27 w 46"/>
                  <a:gd name="T9" fmla="*/ 49 h 116"/>
                  <a:gd name="T10" fmla="*/ 21 w 46"/>
                  <a:gd name="T11" fmla="*/ 65 h 116"/>
                  <a:gd name="T12" fmla="*/ 16 w 46"/>
                  <a:gd name="T13" fmla="*/ 80 h 116"/>
                  <a:gd name="T14" fmla="*/ 10 w 46"/>
                  <a:gd name="T15" fmla="*/ 93 h 116"/>
                  <a:gd name="T16" fmla="*/ 6 w 46"/>
                  <a:gd name="T17" fmla="*/ 105 h 116"/>
                  <a:gd name="T18" fmla="*/ 0 w 46"/>
                  <a:gd name="T19" fmla="*/ 113 h 116"/>
                  <a:gd name="T20" fmla="*/ 3 w 46"/>
                  <a:gd name="T21" fmla="*/ 116 h 116"/>
                  <a:gd name="T22" fmla="*/ 9 w 46"/>
                  <a:gd name="T23" fmla="*/ 107 h 116"/>
                  <a:gd name="T24" fmla="*/ 15 w 46"/>
                  <a:gd name="T25" fmla="*/ 96 h 116"/>
                  <a:gd name="T26" fmla="*/ 20 w 46"/>
                  <a:gd name="T27" fmla="*/ 81 h 116"/>
                  <a:gd name="T28" fmla="*/ 26 w 46"/>
                  <a:gd name="T29" fmla="*/ 66 h 116"/>
                  <a:gd name="T30" fmla="*/ 31 w 46"/>
                  <a:gd name="T31" fmla="*/ 50 h 116"/>
                  <a:gd name="T32" fmla="*/ 36 w 46"/>
                  <a:gd name="T33" fmla="*/ 33 h 116"/>
                  <a:gd name="T34" fmla="*/ 42 w 46"/>
                  <a:gd name="T35" fmla="*/ 17 h 116"/>
                  <a:gd name="T36" fmla="*/ 46 w 46"/>
                  <a:gd name="T37" fmla="*/ 2 h 116"/>
                  <a:gd name="T38" fmla="*/ 46 w 46"/>
                  <a:gd name="T39" fmla="*/ 2 h 116"/>
                  <a:gd name="T40" fmla="*/ 42 w 46"/>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16"/>
                  <a:gd name="T65" fmla="*/ 46 w 46"/>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16">
                    <a:moveTo>
                      <a:pt x="42" y="0"/>
                    </a:moveTo>
                    <a:lnTo>
                      <a:pt x="42" y="0"/>
                    </a:lnTo>
                    <a:lnTo>
                      <a:pt x="37" y="15"/>
                    </a:lnTo>
                    <a:lnTo>
                      <a:pt x="31" y="31"/>
                    </a:lnTo>
                    <a:lnTo>
                      <a:pt x="27" y="49"/>
                    </a:lnTo>
                    <a:lnTo>
                      <a:pt x="21" y="65"/>
                    </a:lnTo>
                    <a:lnTo>
                      <a:pt x="16" y="80"/>
                    </a:lnTo>
                    <a:lnTo>
                      <a:pt x="10" y="93"/>
                    </a:lnTo>
                    <a:lnTo>
                      <a:pt x="6" y="105"/>
                    </a:lnTo>
                    <a:lnTo>
                      <a:pt x="0" y="113"/>
                    </a:lnTo>
                    <a:lnTo>
                      <a:pt x="3" y="116"/>
                    </a:lnTo>
                    <a:lnTo>
                      <a:pt x="9" y="107"/>
                    </a:lnTo>
                    <a:lnTo>
                      <a:pt x="15" y="96"/>
                    </a:lnTo>
                    <a:lnTo>
                      <a:pt x="20" y="81"/>
                    </a:lnTo>
                    <a:lnTo>
                      <a:pt x="26" y="66"/>
                    </a:lnTo>
                    <a:lnTo>
                      <a:pt x="31" y="50"/>
                    </a:lnTo>
                    <a:lnTo>
                      <a:pt x="36" y="33"/>
                    </a:lnTo>
                    <a:lnTo>
                      <a:pt x="42" y="17"/>
                    </a:lnTo>
                    <a:lnTo>
                      <a:pt x="46" y="2"/>
                    </a:lnTo>
                    <a:lnTo>
                      <a:pt x="4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3" name="Freeform 116"/>
              <p:cNvSpPr>
                <a:spLocks/>
              </p:cNvSpPr>
              <p:nvPr/>
            </p:nvSpPr>
            <p:spPr bwMode="auto">
              <a:xfrm>
                <a:off x="1057" y="2343"/>
                <a:ext cx="59" cy="490"/>
              </a:xfrm>
              <a:custGeom>
                <a:avLst/>
                <a:gdLst>
                  <a:gd name="T0" fmla="*/ 54 w 59"/>
                  <a:gd name="T1" fmla="*/ 0 h 490"/>
                  <a:gd name="T2" fmla="*/ 54 w 59"/>
                  <a:gd name="T3" fmla="*/ 0 h 490"/>
                  <a:gd name="T4" fmla="*/ 54 w 59"/>
                  <a:gd name="T5" fmla="*/ 51 h 490"/>
                  <a:gd name="T6" fmla="*/ 52 w 59"/>
                  <a:gd name="T7" fmla="*/ 111 h 490"/>
                  <a:gd name="T8" fmla="*/ 47 w 59"/>
                  <a:gd name="T9" fmla="*/ 176 h 490"/>
                  <a:gd name="T10" fmla="*/ 41 w 59"/>
                  <a:gd name="T11" fmla="*/ 244 h 490"/>
                  <a:gd name="T12" fmla="*/ 38 w 59"/>
                  <a:gd name="T13" fmla="*/ 279 h 490"/>
                  <a:gd name="T14" fmla="*/ 35 w 59"/>
                  <a:gd name="T15" fmla="*/ 313 h 490"/>
                  <a:gd name="T16" fmla="*/ 30 w 59"/>
                  <a:gd name="T17" fmla="*/ 346 h 490"/>
                  <a:gd name="T18" fmla="*/ 24 w 59"/>
                  <a:gd name="T19" fmla="*/ 379 h 490"/>
                  <a:gd name="T20" fmla="*/ 20 w 59"/>
                  <a:gd name="T21" fmla="*/ 409 h 490"/>
                  <a:gd name="T22" fmla="*/ 13 w 59"/>
                  <a:gd name="T23" fmla="*/ 438 h 490"/>
                  <a:gd name="T24" fmla="*/ 8 w 59"/>
                  <a:gd name="T25" fmla="*/ 464 h 490"/>
                  <a:gd name="T26" fmla="*/ 0 w 59"/>
                  <a:gd name="T27" fmla="*/ 488 h 490"/>
                  <a:gd name="T28" fmla="*/ 4 w 59"/>
                  <a:gd name="T29" fmla="*/ 490 h 490"/>
                  <a:gd name="T30" fmla="*/ 12 w 59"/>
                  <a:gd name="T31" fmla="*/ 465 h 490"/>
                  <a:gd name="T32" fmla="*/ 18 w 59"/>
                  <a:gd name="T33" fmla="*/ 439 h 490"/>
                  <a:gd name="T34" fmla="*/ 24 w 59"/>
                  <a:gd name="T35" fmla="*/ 409 h 490"/>
                  <a:gd name="T36" fmla="*/ 30 w 59"/>
                  <a:gd name="T37" fmla="*/ 379 h 490"/>
                  <a:gd name="T38" fmla="*/ 35 w 59"/>
                  <a:gd name="T39" fmla="*/ 347 h 490"/>
                  <a:gd name="T40" fmla="*/ 39 w 59"/>
                  <a:gd name="T41" fmla="*/ 314 h 490"/>
                  <a:gd name="T42" fmla="*/ 43 w 59"/>
                  <a:gd name="T43" fmla="*/ 280 h 490"/>
                  <a:gd name="T44" fmla="*/ 47 w 59"/>
                  <a:gd name="T45" fmla="*/ 245 h 490"/>
                  <a:gd name="T46" fmla="*/ 53 w 59"/>
                  <a:gd name="T47" fmla="*/ 177 h 490"/>
                  <a:gd name="T48" fmla="*/ 56 w 59"/>
                  <a:gd name="T49" fmla="*/ 111 h 490"/>
                  <a:gd name="T50" fmla="*/ 58 w 59"/>
                  <a:gd name="T51" fmla="*/ 51 h 490"/>
                  <a:gd name="T52" fmla="*/ 59 w 59"/>
                  <a:gd name="T53" fmla="*/ 0 h 490"/>
                  <a:gd name="T54" fmla="*/ 59 w 59"/>
                  <a:gd name="T55" fmla="*/ 0 h 490"/>
                  <a:gd name="T56" fmla="*/ 54 w 59"/>
                  <a:gd name="T57" fmla="*/ 0 h 4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90"/>
                  <a:gd name="T89" fmla="*/ 59 w 59"/>
                  <a:gd name="T90" fmla="*/ 490 h 4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90">
                    <a:moveTo>
                      <a:pt x="54" y="0"/>
                    </a:moveTo>
                    <a:lnTo>
                      <a:pt x="54" y="0"/>
                    </a:lnTo>
                    <a:lnTo>
                      <a:pt x="54" y="51"/>
                    </a:lnTo>
                    <a:lnTo>
                      <a:pt x="52" y="111"/>
                    </a:lnTo>
                    <a:lnTo>
                      <a:pt x="47" y="176"/>
                    </a:lnTo>
                    <a:lnTo>
                      <a:pt x="41" y="244"/>
                    </a:lnTo>
                    <a:lnTo>
                      <a:pt x="38" y="279"/>
                    </a:lnTo>
                    <a:lnTo>
                      <a:pt x="35" y="313"/>
                    </a:lnTo>
                    <a:lnTo>
                      <a:pt x="30" y="346"/>
                    </a:lnTo>
                    <a:lnTo>
                      <a:pt x="24" y="379"/>
                    </a:lnTo>
                    <a:lnTo>
                      <a:pt x="20" y="409"/>
                    </a:lnTo>
                    <a:lnTo>
                      <a:pt x="13" y="438"/>
                    </a:lnTo>
                    <a:lnTo>
                      <a:pt x="8" y="464"/>
                    </a:lnTo>
                    <a:lnTo>
                      <a:pt x="0" y="488"/>
                    </a:lnTo>
                    <a:lnTo>
                      <a:pt x="4" y="490"/>
                    </a:lnTo>
                    <a:lnTo>
                      <a:pt x="12" y="465"/>
                    </a:lnTo>
                    <a:lnTo>
                      <a:pt x="18" y="439"/>
                    </a:lnTo>
                    <a:lnTo>
                      <a:pt x="24" y="409"/>
                    </a:lnTo>
                    <a:lnTo>
                      <a:pt x="30" y="379"/>
                    </a:lnTo>
                    <a:lnTo>
                      <a:pt x="35" y="347"/>
                    </a:lnTo>
                    <a:lnTo>
                      <a:pt x="39" y="314"/>
                    </a:lnTo>
                    <a:lnTo>
                      <a:pt x="43" y="280"/>
                    </a:lnTo>
                    <a:lnTo>
                      <a:pt x="47" y="245"/>
                    </a:lnTo>
                    <a:lnTo>
                      <a:pt x="53" y="177"/>
                    </a:lnTo>
                    <a:lnTo>
                      <a:pt x="56" y="111"/>
                    </a:lnTo>
                    <a:lnTo>
                      <a:pt x="58" y="51"/>
                    </a:lnTo>
                    <a:lnTo>
                      <a:pt x="59" y="0"/>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4" name="Freeform 117"/>
              <p:cNvSpPr>
                <a:spLocks/>
              </p:cNvSpPr>
              <p:nvPr/>
            </p:nvSpPr>
            <p:spPr bwMode="auto">
              <a:xfrm>
                <a:off x="1104" y="2250"/>
                <a:ext cx="12" cy="93"/>
              </a:xfrm>
              <a:custGeom>
                <a:avLst/>
                <a:gdLst>
                  <a:gd name="T0" fmla="*/ 0 w 12"/>
                  <a:gd name="T1" fmla="*/ 0 h 93"/>
                  <a:gd name="T2" fmla="*/ 0 w 12"/>
                  <a:gd name="T3" fmla="*/ 0 h 93"/>
                  <a:gd name="T4" fmla="*/ 3 w 12"/>
                  <a:gd name="T5" fmla="*/ 17 h 93"/>
                  <a:gd name="T6" fmla="*/ 6 w 12"/>
                  <a:gd name="T7" fmla="*/ 30 h 93"/>
                  <a:gd name="T8" fmla="*/ 7 w 12"/>
                  <a:gd name="T9" fmla="*/ 43 h 93"/>
                  <a:gd name="T10" fmla="*/ 8 w 12"/>
                  <a:gd name="T11" fmla="*/ 54 h 93"/>
                  <a:gd name="T12" fmla="*/ 8 w 12"/>
                  <a:gd name="T13" fmla="*/ 64 h 93"/>
                  <a:gd name="T14" fmla="*/ 8 w 12"/>
                  <a:gd name="T15" fmla="*/ 75 h 93"/>
                  <a:gd name="T16" fmla="*/ 7 w 12"/>
                  <a:gd name="T17" fmla="*/ 84 h 93"/>
                  <a:gd name="T18" fmla="*/ 7 w 12"/>
                  <a:gd name="T19" fmla="*/ 93 h 93"/>
                  <a:gd name="T20" fmla="*/ 12 w 12"/>
                  <a:gd name="T21" fmla="*/ 93 h 93"/>
                  <a:gd name="T22" fmla="*/ 12 w 12"/>
                  <a:gd name="T23" fmla="*/ 84 h 93"/>
                  <a:gd name="T24" fmla="*/ 12 w 12"/>
                  <a:gd name="T25" fmla="*/ 75 h 93"/>
                  <a:gd name="T26" fmla="*/ 12 w 12"/>
                  <a:gd name="T27" fmla="*/ 64 h 93"/>
                  <a:gd name="T28" fmla="*/ 12 w 12"/>
                  <a:gd name="T29" fmla="*/ 54 h 93"/>
                  <a:gd name="T30" fmla="*/ 12 w 12"/>
                  <a:gd name="T31" fmla="*/ 42 h 93"/>
                  <a:gd name="T32" fmla="*/ 10 w 12"/>
                  <a:gd name="T33" fmla="*/ 30 h 93"/>
                  <a:gd name="T34" fmla="*/ 8 w 12"/>
                  <a:gd name="T35" fmla="*/ 16 h 93"/>
                  <a:gd name="T36" fmla="*/ 5 w 12"/>
                  <a:gd name="T37" fmla="*/ 0 h 93"/>
                  <a:gd name="T38" fmla="*/ 5 w 12"/>
                  <a:gd name="T39" fmla="*/ 0 h 93"/>
                  <a:gd name="T40" fmla="*/ 0 w 12"/>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93"/>
                  <a:gd name="T65" fmla="*/ 12 w 12"/>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93">
                    <a:moveTo>
                      <a:pt x="0" y="0"/>
                    </a:moveTo>
                    <a:lnTo>
                      <a:pt x="0" y="0"/>
                    </a:lnTo>
                    <a:lnTo>
                      <a:pt x="3" y="17"/>
                    </a:lnTo>
                    <a:lnTo>
                      <a:pt x="6" y="30"/>
                    </a:lnTo>
                    <a:lnTo>
                      <a:pt x="7" y="43"/>
                    </a:lnTo>
                    <a:lnTo>
                      <a:pt x="8" y="54"/>
                    </a:lnTo>
                    <a:lnTo>
                      <a:pt x="8" y="64"/>
                    </a:lnTo>
                    <a:lnTo>
                      <a:pt x="8" y="75"/>
                    </a:lnTo>
                    <a:lnTo>
                      <a:pt x="7" y="84"/>
                    </a:lnTo>
                    <a:lnTo>
                      <a:pt x="7" y="93"/>
                    </a:lnTo>
                    <a:lnTo>
                      <a:pt x="12" y="93"/>
                    </a:lnTo>
                    <a:lnTo>
                      <a:pt x="12" y="84"/>
                    </a:lnTo>
                    <a:lnTo>
                      <a:pt x="12" y="75"/>
                    </a:lnTo>
                    <a:lnTo>
                      <a:pt x="12" y="64"/>
                    </a:lnTo>
                    <a:lnTo>
                      <a:pt x="12" y="54"/>
                    </a:lnTo>
                    <a:lnTo>
                      <a:pt x="12" y="42"/>
                    </a:lnTo>
                    <a:lnTo>
                      <a:pt x="10" y="30"/>
                    </a:lnTo>
                    <a:lnTo>
                      <a:pt x="8" y="16"/>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5" name="Freeform 118"/>
              <p:cNvSpPr>
                <a:spLocks/>
              </p:cNvSpPr>
              <p:nvPr/>
            </p:nvSpPr>
            <p:spPr bwMode="auto">
              <a:xfrm>
                <a:off x="1066" y="2111"/>
                <a:ext cx="43" cy="139"/>
              </a:xfrm>
              <a:custGeom>
                <a:avLst/>
                <a:gdLst>
                  <a:gd name="T0" fmla="*/ 4 w 43"/>
                  <a:gd name="T1" fmla="*/ 1 h 139"/>
                  <a:gd name="T2" fmla="*/ 0 w 43"/>
                  <a:gd name="T3" fmla="*/ 2 h 139"/>
                  <a:gd name="T4" fmla="*/ 8 w 43"/>
                  <a:gd name="T5" fmla="*/ 16 h 139"/>
                  <a:gd name="T6" fmla="*/ 14 w 43"/>
                  <a:gd name="T7" fmla="*/ 33 h 139"/>
                  <a:gd name="T8" fmla="*/ 20 w 43"/>
                  <a:gd name="T9" fmla="*/ 52 h 139"/>
                  <a:gd name="T10" fmla="*/ 24 w 43"/>
                  <a:gd name="T11" fmla="*/ 71 h 139"/>
                  <a:gd name="T12" fmla="*/ 28 w 43"/>
                  <a:gd name="T13" fmla="*/ 90 h 139"/>
                  <a:gd name="T14" fmla="*/ 32 w 43"/>
                  <a:gd name="T15" fmla="*/ 109 h 139"/>
                  <a:gd name="T16" fmla="*/ 36 w 43"/>
                  <a:gd name="T17" fmla="*/ 125 h 139"/>
                  <a:gd name="T18" fmla="*/ 38 w 43"/>
                  <a:gd name="T19" fmla="*/ 139 h 139"/>
                  <a:gd name="T20" fmla="*/ 43 w 43"/>
                  <a:gd name="T21" fmla="*/ 139 h 139"/>
                  <a:gd name="T22" fmla="*/ 40 w 43"/>
                  <a:gd name="T23" fmla="*/ 125 h 139"/>
                  <a:gd name="T24" fmla="*/ 37 w 43"/>
                  <a:gd name="T25" fmla="*/ 108 h 139"/>
                  <a:gd name="T26" fmla="*/ 34 w 43"/>
                  <a:gd name="T27" fmla="*/ 89 h 139"/>
                  <a:gd name="T28" fmla="*/ 29 w 43"/>
                  <a:gd name="T29" fmla="*/ 70 h 139"/>
                  <a:gd name="T30" fmla="*/ 24 w 43"/>
                  <a:gd name="T31" fmla="*/ 51 h 139"/>
                  <a:gd name="T32" fmla="*/ 19 w 43"/>
                  <a:gd name="T33" fmla="*/ 32 h 139"/>
                  <a:gd name="T34" fmla="*/ 12 w 43"/>
                  <a:gd name="T35" fmla="*/ 15 h 139"/>
                  <a:gd name="T36" fmla="*/ 4 w 43"/>
                  <a:gd name="T37" fmla="*/ 0 h 139"/>
                  <a:gd name="T38" fmla="*/ 0 w 43"/>
                  <a:gd name="T39" fmla="*/ 1 h 139"/>
                  <a:gd name="T40" fmla="*/ 4 w 43"/>
                  <a:gd name="T41" fmla="*/ 1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39"/>
                  <a:gd name="T65" fmla="*/ 43 w 43"/>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39">
                    <a:moveTo>
                      <a:pt x="4" y="1"/>
                    </a:moveTo>
                    <a:lnTo>
                      <a:pt x="0" y="2"/>
                    </a:lnTo>
                    <a:lnTo>
                      <a:pt x="8" y="16"/>
                    </a:lnTo>
                    <a:lnTo>
                      <a:pt x="14" y="33"/>
                    </a:lnTo>
                    <a:lnTo>
                      <a:pt x="20" y="52"/>
                    </a:lnTo>
                    <a:lnTo>
                      <a:pt x="24" y="71"/>
                    </a:lnTo>
                    <a:lnTo>
                      <a:pt x="28" y="90"/>
                    </a:lnTo>
                    <a:lnTo>
                      <a:pt x="32" y="109"/>
                    </a:lnTo>
                    <a:lnTo>
                      <a:pt x="36" y="125"/>
                    </a:lnTo>
                    <a:lnTo>
                      <a:pt x="38" y="139"/>
                    </a:lnTo>
                    <a:lnTo>
                      <a:pt x="43" y="139"/>
                    </a:lnTo>
                    <a:lnTo>
                      <a:pt x="40" y="125"/>
                    </a:lnTo>
                    <a:lnTo>
                      <a:pt x="37" y="108"/>
                    </a:lnTo>
                    <a:lnTo>
                      <a:pt x="34" y="89"/>
                    </a:lnTo>
                    <a:lnTo>
                      <a:pt x="29" y="70"/>
                    </a:lnTo>
                    <a:lnTo>
                      <a:pt x="24" y="51"/>
                    </a:lnTo>
                    <a:lnTo>
                      <a:pt x="19" y="32"/>
                    </a:lnTo>
                    <a:lnTo>
                      <a:pt x="12" y="15"/>
                    </a:lnTo>
                    <a:lnTo>
                      <a:pt x="4" y="0"/>
                    </a:lnTo>
                    <a:lnTo>
                      <a:pt x="0" y="1"/>
                    </a:lnTo>
                    <a:lnTo>
                      <a:pt x="4"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6" name="Freeform 119"/>
              <p:cNvSpPr>
                <a:spLocks/>
              </p:cNvSpPr>
              <p:nvPr/>
            </p:nvSpPr>
            <p:spPr bwMode="auto">
              <a:xfrm>
                <a:off x="1059" y="2112"/>
                <a:ext cx="11" cy="16"/>
              </a:xfrm>
              <a:custGeom>
                <a:avLst/>
                <a:gdLst>
                  <a:gd name="T0" fmla="*/ 0 w 11"/>
                  <a:gd name="T1" fmla="*/ 15 h 16"/>
                  <a:gd name="T2" fmla="*/ 4 w 11"/>
                  <a:gd name="T3" fmla="*/ 16 h 16"/>
                  <a:gd name="T4" fmla="*/ 4 w 11"/>
                  <a:gd name="T5" fmla="*/ 14 h 16"/>
                  <a:gd name="T6" fmla="*/ 6 w 11"/>
                  <a:gd name="T7" fmla="*/ 12 h 16"/>
                  <a:gd name="T8" fmla="*/ 7 w 11"/>
                  <a:gd name="T9" fmla="*/ 10 h 16"/>
                  <a:gd name="T10" fmla="*/ 8 w 11"/>
                  <a:gd name="T11" fmla="*/ 9 h 16"/>
                  <a:gd name="T12" fmla="*/ 9 w 11"/>
                  <a:gd name="T13" fmla="*/ 7 h 16"/>
                  <a:gd name="T14" fmla="*/ 10 w 11"/>
                  <a:gd name="T15" fmla="*/ 5 h 16"/>
                  <a:gd name="T16" fmla="*/ 11 w 11"/>
                  <a:gd name="T17" fmla="*/ 2 h 16"/>
                  <a:gd name="T18" fmla="*/ 11 w 11"/>
                  <a:gd name="T19" fmla="*/ 0 h 16"/>
                  <a:gd name="T20" fmla="*/ 7 w 11"/>
                  <a:gd name="T21" fmla="*/ 0 h 16"/>
                  <a:gd name="T22" fmla="*/ 7 w 11"/>
                  <a:gd name="T23" fmla="*/ 1 h 16"/>
                  <a:gd name="T24" fmla="*/ 6 w 11"/>
                  <a:gd name="T25" fmla="*/ 3 h 16"/>
                  <a:gd name="T26" fmla="*/ 4 w 11"/>
                  <a:gd name="T27" fmla="*/ 5 h 16"/>
                  <a:gd name="T28" fmla="*/ 3 w 11"/>
                  <a:gd name="T29" fmla="*/ 7 h 16"/>
                  <a:gd name="T30" fmla="*/ 2 w 11"/>
                  <a:gd name="T31" fmla="*/ 9 h 16"/>
                  <a:gd name="T32" fmla="*/ 1 w 11"/>
                  <a:gd name="T33" fmla="*/ 11 h 16"/>
                  <a:gd name="T34" fmla="*/ 0 w 11"/>
                  <a:gd name="T35" fmla="*/ 13 h 16"/>
                  <a:gd name="T36" fmla="*/ 0 w 11"/>
                  <a:gd name="T37" fmla="*/ 15 h 16"/>
                  <a:gd name="T38" fmla="*/ 4 w 11"/>
                  <a:gd name="T39" fmla="*/ 16 h 16"/>
                  <a:gd name="T40" fmla="*/ 0 w 11"/>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16"/>
                  <a:gd name="T65" fmla="*/ 11 w 11"/>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16">
                    <a:moveTo>
                      <a:pt x="0" y="15"/>
                    </a:moveTo>
                    <a:lnTo>
                      <a:pt x="4" y="16"/>
                    </a:lnTo>
                    <a:lnTo>
                      <a:pt x="4" y="14"/>
                    </a:lnTo>
                    <a:lnTo>
                      <a:pt x="6" y="12"/>
                    </a:lnTo>
                    <a:lnTo>
                      <a:pt x="7" y="10"/>
                    </a:lnTo>
                    <a:lnTo>
                      <a:pt x="8" y="9"/>
                    </a:lnTo>
                    <a:lnTo>
                      <a:pt x="9" y="7"/>
                    </a:lnTo>
                    <a:lnTo>
                      <a:pt x="10" y="5"/>
                    </a:lnTo>
                    <a:lnTo>
                      <a:pt x="11" y="2"/>
                    </a:lnTo>
                    <a:lnTo>
                      <a:pt x="11" y="0"/>
                    </a:lnTo>
                    <a:lnTo>
                      <a:pt x="7" y="0"/>
                    </a:lnTo>
                    <a:lnTo>
                      <a:pt x="7" y="1"/>
                    </a:lnTo>
                    <a:lnTo>
                      <a:pt x="6" y="3"/>
                    </a:lnTo>
                    <a:lnTo>
                      <a:pt x="4" y="5"/>
                    </a:lnTo>
                    <a:lnTo>
                      <a:pt x="3" y="7"/>
                    </a:lnTo>
                    <a:lnTo>
                      <a:pt x="2" y="9"/>
                    </a:lnTo>
                    <a:lnTo>
                      <a:pt x="1" y="11"/>
                    </a:lnTo>
                    <a:lnTo>
                      <a:pt x="0" y="13"/>
                    </a:lnTo>
                    <a:lnTo>
                      <a:pt x="0" y="15"/>
                    </a:lnTo>
                    <a:lnTo>
                      <a:pt x="4" y="16"/>
                    </a:lnTo>
                    <a:lnTo>
                      <a:pt x="0"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7" name="Freeform 120"/>
              <p:cNvSpPr>
                <a:spLocks/>
              </p:cNvSpPr>
              <p:nvPr/>
            </p:nvSpPr>
            <p:spPr bwMode="auto">
              <a:xfrm>
                <a:off x="1059" y="2087"/>
                <a:ext cx="17" cy="41"/>
              </a:xfrm>
              <a:custGeom>
                <a:avLst/>
                <a:gdLst>
                  <a:gd name="T0" fmla="*/ 11 w 17"/>
                  <a:gd name="T1" fmla="*/ 0 h 41"/>
                  <a:gd name="T2" fmla="*/ 11 w 17"/>
                  <a:gd name="T3" fmla="*/ 0 h 41"/>
                  <a:gd name="T4" fmla="*/ 11 w 17"/>
                  <a:gd name="T5" fmla="*/ 6 h 41"/>
                  <a:gd name="T6" fmla="*/ 10 w 17"/>
                  <a:gd name="T7" fmla="*/ 12 h 41"/>
                  <a:gd name="T8" fmla="*/ 9 w 17"/>
                  <a:gd name="T9" fmla="*/ 17 h 41"/>
                  <a:gd name="T10" fmla="*/ 7 w 17"/>
                  <a:gd name="T11" fmla="*/ 23 h 41"/>
                  <a:gd name="T12" fmla="*/ 4 w 17"/>
                  <a:gd name="T13" fmla="*/ 28 h 41"/>
                  <a:gd name="T14" fmla="*/ 3 w 17"/>
                  <a:gd name="T15" fmla="*/ 32 h 41"/>
                  <a:gd name="T16" fmla="*/ 1 w 17"/>
                  <a:gd name="T17" fmla="*/ 37 h 41"/>
                  <a:gd name="T18" fmla="*/ 0 w 17"/>
                  <a:gd name="T19" fmla="*/ 40 h 41"/>
                  <a:gd name="T20" fmla="*/ 4 w 17"/>
                  <a:gd name="T21" fmla="*/ 41 h 41"/>
                  <a:gd name="T22" fmla="*/ 6 w 17"/>
                  <a:gd name="T23" fmla="*/ 38 h 41"/>
                  <a:gd name="T24" fmla="*/ 7 w 17"/>
                  <a:gd name="T25" fmla="*/ 34 h 41"/>
                  <a:gd name="T26" fmla="*/ 9 w 17"/>
                  <a:gd name="T27" fmla="*/ 29 h 41"/>
                  <a:gd name="T28" fmla="*/ 11 w 17"/>
                  <a:gd name="T29" fmla="*/ 24 h 41"/>
                  <a:gd name="T30" fmla="*/ 13 w 17"/>
                  <a:gd name="T31" fmla="*/ 19 h 41"/>
                  <a:gd name="T32" fmla="*/ 16 w 17"/>
                  <a:gd name="T33" fmla="*/ 13 h 41"/>
                  <a:gd name="T34" fmla="*/ 16 w 17"/>
                  <a:gd name="T35" fmla="*/ 6 h 41"/>
                  <a:gd name="T36" fmla="*/ 17 w 17"/>
                  <a:gd name="T37" fmla="*/ 0 h 41"/>
                  <a:gd name="T38" fmla="*/ 17 w 17"/>
                  <a:gd name="T39" fmla="*/ 0 h 41"/>
                  <a:gd name="T40" fmla="*/ 11 w 17"/>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1"/>
                  <a:gd name="T65" fmla="*/ 17 w 17"/>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1">
                    <a:moveTo>
                      <a:pt x="11" y="0"/>
                    </a:moveTo>
                    <a:lnTo>
                      <a:pt x="11" y="0"/>
                    </a:lnTo>
                    <a:lnTo>
                      <a:pt x="11" y="6"/>
                    </a:lnTo>
                    <a:lnTo>
                      <a:pt x="10" y="12"/>
                    </a:lnTo>
                    <a:lnTo>
                      <a:pt x="9" y="17"/>
                    </a:lnTo>
                    <a:lnTo>
                      <a:pt x="7" y="23"/>
                    </a:lnTo>
                    <a:lnTo>
                      <a:pt x="4" y="28"/>
                    </a:lnTo>
                    <a:lnTo>
                      <a:pt x="3" y="32"/>
                    </a:lnTo>
                    <a:lnTo>
                      <a:pt x="1" y="37"/>
                    </a:lnTo>
                    <a:lnTo>
                      <a:pt x="0" y="40"/>
                    </a:lnTo>
                    <a:lnTo>
                      <a:pt x="4" y="41"/>
                    </a:lnTo>
                    <a:lnTo>
                      <a:pt x="6" y="38"/>
                    </a:lnTo>
                    <a:lnTo>
                      <a:pt x="7" y="34"/>
                    </a:lnTo>
                    <a:lnTo>
                      <a:pt x="9" y="29"/>
                    </a:lnTo>
                    <a:lnTo>
                      <a:pt x="11" y="24"/>
                    </a:lnTo>
                    <a:lnTo>
                      <a:pt x="13" y="19"/>
                    </a:lnTo>
                    <a:lnTo>
                      <a:pt x="16" y="13"/>
                    </a:lnTo>
                    <a:lnTo>
                      <a:pt x="16" y="6"/>
                    </a:lnTo>
                    <a:lnTo>
                      <a:pt x="17" y="0"/>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8" name="Freeform 121"/>
              <p:cNvSpPr>
                <a:spLocks/>
              </p:cNvSpPr>
              <p:nvPr/>
            </p:nvSpPr>
            <p:spPr bwMode="auto">
              <a:xfrm>
                <a:off x="1065" y="1863"/>
                <a:ext cx="11" cy="224"/>
              </a:xfrm>
              <a:custGeom>
                <a:avLst/>
                <a:gdLst>
                  <a:gd name="T0" fmla="*/ 4 w 11"/>
                  <a:gd name="T1" fmla="*/ 0 h 224"/>
                  <a:gd name="T2" fmla="*/ 4 w 11"/>
                  <a:gd name="T3" fmla="*/ 0 h 224"/>
                  <a:gd name="T4" fmla="*/ 2 w 11"/>
                  <a:gd name="T5" fmla="*/ 19 h 224"/>
                  <a:gd name="T6" fmla="*/ 1 w 11"/>
                  <a:gd name="T7" fmla="*/ 45 h 224"/>
                  <a:gd name="T8" fmla="*/ 0 w 11"/>
                  <a:gd name="T9" fmla="*/ 77 h 224"/>
                  <a:gd name="T10" fmla="*/ 1 w 11"/>
                  <a:gd name="T11" fmla="*/ 112 h 224"/>
                  <a:gd name="T12" fmla="*/ 2 w 11"/>
                  <a:gd name="T13" fmla="*/ 147 h 224"/>
                  <a:gd name="T14" fmla="*/ 3 w 11"/>
                  <a:gd name="T15" fmla="*/ 180 h 224"/>
                  <a:gd name="T16" fmla="*/ 4 w 11"/>
                  <a:gd name="T17" fmla="*/ 206 h 224"/>
                  <a:gd name="T18" fmla="*/ 5 w 11"/>
                  <a:gd name="T19" fmla="*/ 224 h 224"/>
                  <a:gd name="T20" fmla="*/ 11 w 11"/>
                  <a:gd name="T21" fmla="*/ 224 h 224"/>
                  <a:gd name="T22" fmla="*/ 9 w 11"/>
                  <a:gd name="T23" fmla="*/ 206 h 224"/>
                  <a:gd name="T24" fmla="*/ 7 w 11"/>
                  <a:gd name="T25" fmla="*/ 180 h 224"/>
                  <a:gd name="T26" fmla="*/ 6 w 11"/>
                  <a:gd name="T27" fmla="*/ 147 h 224"/>
                  <a:gd name="T28" fmla="*/ 5 w 11"/>
                  <a:gd name="T29" fmla="*/ 112 h 224"/>
                  <a:gd name="T30" fmla="*/ 5 w 11"/>
                  <a:gd name="T31" fmla="*/ 77 h 224"/>
                  <a:gd name="T32" fmla="*/ 5 w 11"/>
                  <a:gd name="T33" fmla="*/ 45 h 224"/>
                  <a:gd name="T34" fmla="*/ 6 w 11"/>
                  <a:gd name="T35" fmla="*/ 19 h 224"/>
                  <a:gd name="T36" fmla="*/ 9 w 11"/>
                  <a:gd name="T37" fmla="*/ 1 h 224"/>
                  <a:gd name="T38" fmla="*/ 9 w 11"/>
                  <a:gd name="T39" fmla="*/ 1 h 224"/>
                  <a:gd name="T40" fmla="*/ 4 w 11"/>
                  <a:gd name="T41" fmla="*/ 0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4"/>
                  <a:gd name="T65" fmla="*/ 11 w 11"/>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4">
                    <a:moveTo>
                      <a:pt x="4" y="0"/>
                    </a:moveTo>
                    <a:lnTo>
                      <a:pt x="4" y="0"/>
                    </a:lnTo>
                    <a:lnTo>
                      <a:pt x="2" y="19"/>
                    </a:lnTo>
                    <a:lnTo>
                      <a:pt x="1" y="45"/>
                    </a:lnTo>
                    <a:lnTo>
                      <a:pt x="0" y="77"/>
                    </a:lnTo>
                    <a:lnTo>
                      <a:pt x="1" y="112"/>
                    </a:lnTo>
                    <a:lnTo>
                      <a:pt x="2" y="147"/>
                    </a:lnTo>
                    <a:lnTo>
                      <a:pt x="3" y="180"/>
                    </a:lnTo>
                    <a:lnTo>
                      <a:pt x="4" y="206"/>
                    </a:lnTo>
                    <a:lnTo>
                      <a:pt x="5" y="224"/>
                    </a:lnTo>
                    <a:lnTo>
                      <a:pt x="11" y="224"/>
                    </a:lnTo>
                    <a:lnTo>
                      <a:pt x="9" y="206"/>
                    </a:lnTo>
                    <a:lnTo>
                      <a:pt x="7" y="180"/>
                    </a:lnTo>
                    <a:lnTo>
                      <a:pt x="6" y="147"/>
                    </a:lnTo>
                    <a:lnTo>
                      <a:pt x="5" y="112"/>
                    </a:lnTo>
                    <a:lnTo>
                      <a:pt x="5" y="77"/>
                    </a:lnTo>
                    <a:lnTo>
                      <a:pt x="5" y="45"/>
                    </a:lnTo>
                    <a:lnTo>
                      <a:pt x="6" y="19"/>
                    </a:lnTo>
                    <a:lnTo>
                      <a:pt x="9" y="1"/>
                    </a:lnTo>
                    <a:lnTo>
                      <a:pt x="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79" name="Freeform 122"/>
              <p:cNvSpPr>
                <a:spLocks/>
              </p:cNvSpPr>
              <p:nvPr/>
            </p:nvSpPr>
            <p:spPr bwMode="auto">
              <a:xfrm>
                <a:off x="1069" y="1669"/>
                <a:ext cx="45" cy="195"/>
              </a:xfrm>
              <a:custGeom>
                <a:avLst/>
                <a:gdLst>
                  <a:gd name="T0" fmla="*/ 41 w 45"/>
                  <a:gd name="T1" fmla="*/ 0 h 195"/>
                  <a:gd name="T2" fmla="*/ 41 w 45"/>
                  <a:gd name="T3" fmla="*/ 0 h 195"/>
                  <a:gd name="T4" fmla="*/ 36 w 45"/>
                  <a:gd name="T5" fmla="*/ 23 h 195"/>
                  <a:gd name="T6" fmla="*/ 33 w 45"/>
                  <a:gd name="T7" fmla="*/ 48 h 195"/>
                  <a:gd name="T8" fmla="*/ 27 w 45"/>
                  <a:gd name="T9" fmla="*/ 73 h 195"/>
                  <a:gd name="T10" fmla="*/ 23 w 45"/>
                  <a:gd name="T11" fmla="*/ 98 h 195"/>
                  <a:gd name="T12" fmla="*/ 17 w 45"/>
                  <a:gd name="T13" fmla="*/ 122 h 195"/>
                  <a:gd name="T14" fmla="*/ 11 w 45"/>
                  <a:gd name="T15" fmla="*/ 146 h 195"/>
                  <a:gd name="T16" fmla="*/ 6 w 45"/>
                  <a:gd name="T17" fmla="*/ 171 h 195"/>
                  <a:gd name="T18" fmla="*/ 0 w 45"/>
                  <a:gd name="T19" fmla="*/ 194 h 195"/>
                  <a:gd name="T20" fmla="*/ 5 w 45"/>
                  <a:gd name="T21" fmla="*/ 195 h 195"/>
                  <a:gd name="T22" fmla="*/ 10 w 45"/>
                  <a:gd name="T23" fmla="*/ 172 h 195"/>
                  <a:gd name="T24" fmla="*/ 16 w 45"/>
                  <a:gd name="T25" fmla="*/ 147 h 195"/>
                  <a:gd name="T26" fmla="*/ 21 w 45"/>
                  <a:gd name="T27" fmla="*/ 123 h 195"/>
                  <a:gd name="T28" fmla="*/ 27 w 45"/>
                  <a:gd name="T29" fmla="*/ 99 h 195"/>
                  <a:gd name="T30" fmla="*/ 32 w 45"/>
                  <a:gd name="T31" fmla="*/ 73 h 195"/>
                  <a:gd name="T32" fmla="*/ 37 w 45"/>
                  <a:gd name="T33" fmla="*/ 49 h 195"/>
                  <a:gd name="T34" fmla="*/ 41 w 45"/>
                  <a:gd name="T35" fmla="*/ 24 h 195"/>
                  <a:gd name="T36" fmla="*/ 45 w 45"/>
                  <a:gd name="T37" fmla="*/ 0 h 195"/>
                  <a:gd name="T38" fmla="*/ 45 w 45"/>
                  <a:gd name="T39" fmla="*/ 0 h 195"/>
                  <a:gd name="T40" fmla="*/ 41 w 45"/>
                  <a:gd name="T41" fmla="*/ 0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95"/>
                  <a:gd name="T65" fmla="*/ 45 w 45"/>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95">
                    <a:moveTo>
                      <a:pt x="41" y="0"/>
                    </a:moveTo>
                    <a:lnTo>
                      <a:pt x="41" y="0"/>
                    </a:lnTo>
                    <a:lnTo>
                      <a:pt x="36" y="23"/>
                    </a:lnTo>
                    <a:lnTo>
                      <a:pt x="33" y="48"/>
                    </a:lnTo>
                    <a:lnTo>
                      <a:pt x="27" y="73"/>
                    </a:lnTo>
                    <a:lnTo>
                      <a:pt x="23" y="98"/>
                    </a:lnTo>
                    <a:lnTo>
                      <a:pt x="17" y="122"/>
                    </a:lnTo>
                    <a:lnTo>
                      <a:pt x="11" y="146"/>
                    </a:lnTo>
                    <a:lnTo>
                      <a:pt x="6" y="171"/>
                    </a:lnTo>
                    <a:lnTo>
                      <a:pt x="0" y="194"/>
                    </a:lnTo>
                    <a:lnTo>
                      <a:pt x="5" y="195"/>
                    </a:lnTo>
                    <a:lnTo>
                      <a:pt x="10" y="172"/>
                    </a:lnTo>
                    <a:lnTo>
                      <a:pt x="16" y="147"/>
                    </a:lnTo>
                    <a:lnTo>
                      <a:pt x="21" y="123"/>
                    </a:lnTo>
                    <a:lnTo>
                      <a:pt x="27" y="99"/>
                    </a:lnTo>
                    <a:lnTo>
                      <a:pt x="32" y="73"/>
                    </a:lnTo>
                    <a:lnTo>
                      <a:pt x="37" y="49"/>
                    </a:lnTo>
                    <a:lnTo>
                      <a:pt x="41" y="24"/>
                    </a:lnTo>
                    <a:lnTo>
                      <a:pt x="45" y="0"/>
                    </a:lnTo>
                    <a:lnTo>
                      <a:pt x="4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0" name="Freeform 123"/>
              <p:cNvSpPr>
                <a:spLocks/>
              </p:cNvSpPr>
              <p:nvPr/>
            </p:nvSpPr>
            <p:spPr bwMode="auto">
              <a:xfrm>
                <a:off x="1110" y="1571"/>
                <a:ext cx="8" cy="98"/>
              </a:xfrm>
              <a:custGeom>
                <a:avLst/>
                <a:gdLst>
                  <a:gd name="T0" fmla="*/ 8 w 8"/>
                  <a:gd name="T1" fmla="*/ 0 h 98"/>
                  <a:gd name="T2" fmla="*/ 3 w 8"/>
                  <a:gd name="T3" fmla="*/ 0 h 98"/>
                  <a:gd name="T4" fmla="*/ 2 w 8"/>
                  <a:gd name="T5" fmla="*/ 12 h 98"/>
                  <a:gd name="T6" fmla="*/ 1 w 8"/>
                  <a:gd name="T7" fmla="*/ 24 h 98"/>
                  <a:gd name="T8" fmla="*/ 1 w 8"/>
                  <a:gd name="T9" fmla="*/ 37 h 98"/>
                  <a:gd name="T10" fmla="*/ 1 w 8"/>
                  <a:gd name="T11" fmla="*/ 49 h 98"/>
                  <a:gd name="T12" fmla="*/ 1 w 8"/>
                  <a:gd name="T13" fmla="*/ 61 h 98"/>
                  <a:gd name="T14" fmla="*/ 1 w 8"/>
                  <a:gd name="T15" fmla="*/ 73 h 98"/>
                  <a:gd name="T16" fmla="*/ 1 w 8"/>
                  <a:gd name="T17" fmla="*/ 86 h 98"/>
                  <a:gd name="T18" fmla="*/ 0 w 8"/>
                  <a:gd name="T19" fmla="*/ 98 h 98"/>
                  <a:gd name="T20" fmla="*/ 4 w 8"/>
                  <a:gd name="T21" fmla="*/ 98 h 98"/>
                  <a:gd name="T22" fmla="*/ 5 w 8"/>
                  <a:gd name="T23" fmla="*/ 86 h 98"/>
                  <a:gd name="T24" fmla="*/ 5 w 8"/>
                  <a:gd name="T25" fmla="*/ 73 h 98"/>
                  <a:gd name="T26" fmla="*/ 5 w 8"/>
                  <a:gd name="T27" fmla="*/ 61 h 98"/>
                  <a:gd name="T28" fmla="*/ 5 w 8"/>
                  <a:gd name="T29" fmla="*/ 49 h 98"/>
                  <a:gd name="T30" fmla="*/ 5 w 8"/>
                  <a:gd name="T31" fmla="*/ 37 h 98"/>
                  <a:gd name="T32" fmla="*/ 5 w 8"/>
                  <a:gd name="T33" fmla="*/ 24 h 98"/>
                  <a:gd name="T34" fmla="*/ 6 w 8"/>
                  <a:gd name="T35" fmla="*/ 12 h 98"/>
                  <a:gd name="T36" fmla="*/ 8 w 8"/>
                  <a:gd name="T37" fmla="*/ 0 h 98"/>
                  <a:gd name="T38" fmla="*/ 3 w 8"/>
                  <a:gd name="T39" fmla="*/ 0 h 98"/>
                  <a:gd name="T40" fmla="*/ 8 w 8"/>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98"/>
                  <a:gd name="T65" fmla="*/ 8 w 8"/>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98">
                    <a:moveTo>
                      <a:pt x="8" y="0"/>
                    </a:moveTo>
                    <a:lnTo>
                      <a:pt x="3" y="0"/>
                    </a:lnTo>
                    <a:lnTo>
                      <a:pt x="2" y="12"/>
                    </a:lnTo>
                    <a:lnTo>
                      <a:pt x="1" y="24"/>
                    </a:lnTo>
                    <a:lnTo>
                      <a:pt x="1" y="37"/>
                    </a:lnTo>
                    <a:lnTo>
                      <a:pt x="1" y="49"/>
                    </a:lnTo>
                    <a:lnTo>
                      <a:pt x="1" y="61"/>
                    </a:lnTo>
                    <a:lnTo>
                      <a:pt x="1" y="73"/>
                    </a:lnTo>
                    <a:lnTo>
                      <a:pt x="1" y="86"/>
                    </a:lnTo>
                    <a:lnTo>
                      <a:pt x="0" y="98"/>
                    </a:lnTo>
                    <a:lnTo>
                      <a:pt x="4" y="98"/>
                    </a:lnTo>
                    <a:lnTo>
                      <a:pt x="5" y="86"/>
                    </a:lnTo>
                    <a:lnTo>
                      <a:pt x="5" y="73"/>
                    </a:lnTo>
                    <a:lnTo>
                      <a:pt x="5" y="61"/>
                    </a:lnTo>
                    <a:lnTo>
                      <a:pt x="5" y="49"/>
                    </a:lnTo>
                    <a:lnTo>
                      <a:pt x="5" y="37"/>
                    </a:lnTo>
                    <a:lnTo>
                      <a:pt x="5" y="24"/>
                    </a:lnTo>
                    <a:lnTo>
                      <a:pt x="6" y="12"/>
                    </a:lnTo>
                    <a:lnTo>
                      <a:pt x="8" y="0"/>
                    </a:lnTo>
                    <a:lnTo>
                      <a:pt x="3" y="0"/>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1" name="Freeform 124"/>
              <p:cNvSpPr>
                <a:spLocks/>
              </p:cNvSpPr>
              <p:nvPr/>
            </p:nvSpPr>
            <p:spPr bwMode="auto">
              <a:xfrm>
                <a:off x="1112" y="1571"/>
                <a:ext cx="33" cy="257"/>
              </a:xfrm>
              <a:custGeom>
                <a:avLst/>
                <a:gdLst>
                  <a:gd name="T0" fmla="*/ 33 w 33"/>
                  <a:gd name="T1" fmla="*/ 256 h 257"/>
                  <a:gd name="T2" fmla="*/ 33 w 33"/>
                  <a:gd name="T3" fmla="*/ 256 h 257"/>
                  <a:gd name="T4" fmla="*/ 28 w 33"/>
                  <a:gd name="T5" fmla="*/ 243 h 257"/>
                  <a:gd name="T6" fmla="*/ 24 w 33"/>
                  <a:gd name="T7" fmla="*/ 230 h 257"/>
                  <a:gd name="T8" fmla="*/ 20 w 33"/>
                  <a:gd name="T9" fmla="*/ 215 h 257"/>
                  <a:gd name="T10" fmla="*/ 17 w 33"/>
                  <a:gd name="T11" fmla="*/ 199 h 257"/>
                  <a:gd name="T12" fmla="*/ 12 w 33"/>
                  <a:gd name="T13" fmla="*/ 165 h 257"/>
                  <a:gd name="T14" fmla="*/ 9 w 33"/>
                  <a:gd name="T15" fmla="*/ 128 h 257"/>
                  <a:gd name="T16" fmla="*/ 7 w 33"/>
                  <a:gd name="T17" fmla="*/ 93 h 257"/>
                  <a:gd name="T18" fmla="*/ 6 w 33"/>
                  <a:gd name="T19" fmla="*/ 58 h 257"/>
                  <a:gd name="T20" fmla="*/ 6 w 33"/>
                  <a:gd name="T21" fmla="*/ 27 h 257"/>
                  <a:gd name="T22" fmla="*/ 6 w 33"/>
                  <a:gd name="T23" fmla="*/ 0 h 257"/>
                  <a:gd name="T24" fmla="*/ 1 w 33"/>
                  <a:gd name="T25" fmla="*/ 0 h 257"/>
                  <a:gd name="T26" fmla="*/ 0 w 33"/>
                  <a:gd name="T27" fmla="*/ 27 h 257"/>
                  <a:gd name="T28" fmla="*/ 0 w 33"/>
                  <a:gd name="T29" fmla="*/ 58 h 257"/>
                  <a:gd name="T30" fmla="*/ 1 w 33"/>
                  <a:gd name="T31" fmla="*/ 93 h 257"/>
                  <a:gd name="T32" fmla="*/ 3 w 33"/>
                  <a:gd name="T33" fmla="*/ 129 h 257"/>
                  <a:gd name="T34" fmla="*/ 8 w 33"/>
                  <a:gd name="T35" fmla="*/ 165 h 257"/>
                  <a:gd name="T36" fmla="*/ 12 w 33"/>
                  <a:gd name="T37" fmla="*/ 200 h 257"/>
                  <a:gd name="T38" fmla="*/ 16 w 33"/>
                  <a:gd name="T39" fmla="*/ 216 h 257"/>
                  <a:gd name="T40" fmla="*/ 19 w 33"/>
                  <a:gd name="T41" fmla="*/ 231 h 257"/>
                  <a:gd name="T42" fmla="*/ 24 w 33"/>
                  <a:gd name="T43" fmla="*/ 244 h 257"/>
                  <a:gd name="T44" fmla="*/ 28 w 33"/>
                  <a:gd name="T45" fmla="*/ 257 h 257"/>
                  <a:gd name="T46" fmla="*/ 28 w 33"/>
                  <a:gd name="T47" fmla="*/ 257 h 257"/>
                  <a:gd name="T48" fmla="*/ 33 w 33"/>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257"/>
                  <a:gd name="T77" fmla="*/ 33 w 33"/>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257">
                    <a:moveTo>
                      <a:pt x="33" y="256"/>
                    </a:moveTo>
                    <a:lnTo>
                      <a:pt x="33" y="256"/>
                    </a:lnTo>
                    <a:lnTo>
                      <a:pt x="28" y="243"/>
                    </a:lnTo>
                    <a:lnTo>
                      <a:pt x="24" y="230"/>
                    </a:lnTo>
                    <a:lnTo>
                      <a:pt x="20" y="215"/>
                    </a:lnTo>
                    <a:lnTo>
                      <a:pt x="17" y="199"/>
                    </a:lnTo>
                    <a:lnTo>
                      <a:pt x="12" y="165"/>
                    </a:lnTo>
                    <a:lnTo>
                      <a:pt x="9" y="128"/>
                    </a:lnTo>
                    <a:lnTo>
                      <a:pt x="7" y="93"/>
                    </a:lnTo>
                    <a:lnTo>
                      <a:pt x="6" y="58"/>
                    </a:lnTo>
                    <a:lnTo>
                      <a:pt x="6" y="27"/>
                    </a:lnTo>
                    <a:lnTo>
                      <a:pt x="6" y="0"/>
                    </a:lnTo>
                    <a:lnTo>
                      <a:pt x="1" y="0"/>
                    </a:lnTo>
                    <a:lnTo>
                      <a:pt x="0" y="27"/>
                    </a:lnTo>
                    <a:lnTo>
                      <a:pt x="0" y="58"/>
                    </a:lnTo>
                    <a:lnTo>
                      <a:pt x="1" y="93"/>
                    </a:lnTo>
                    <a:lnTo>
                      <a:pt x="3" y="129"/>
                    </a:lnTo>
                    <a:lnTo>
                      <a:pt x="8" y="165"/>
                    </a:lnTo>
                    <a:lnTo>
                      <a:pt x="12" y="200"/>
                    </a:lnTo>
                    <a:lnTo>
                      <a:pt x="16" y="216"/>
                    </a:lnTo>
                    <a:lnTo>
                      <a:pt x="19" y="231"/>
                    </a:lnTo>
                    <a:lnTo>
                      <a:pt x="24" y="244"/>
                    </a:lnTo>
                    <a:lnTo>
                      <a:pt x="28" y="257"/>
                    </a:lnTo>
                    <a:lnTo>
                      <a:pt x="33" y="25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2" name="Freeform 125"/>
              <p:cNvSpPr>
                <a:spLocks/>
              </p:cNvSpPr>
              <p:nvPr/>
            </p:nvSpPr>
            <p:spPr bwMode="auto">
              <a:xfrm>
                <a:off x="1140" y="1827"/>
                <a:ext cx="15" cy="71"/>
              </a:xfrm>
              <a:custGeom>
                <a:avLst/>
                <a:gdLst>
                  <a:gd name="T0" fmla="*/ 15 w 15"/>
                  <a:gd name="T1" fmla="*/ 70 h 71"/>
                  <a:gd name="T2" fmla="*/ 15 w 15"/>
                  <a:gd name="T3" fmla="*/ 70 h 71"/>
                  <a:gd name="T4" fmla="*/ 13 w 15"/>
                  <a:gd name="T5" fmla="*/ 61 h 71"/>
                  <a:gd name="T6" fmla="*/ 13 w 15"/>
                  <a:gd name="T7" fmla="*/ 52 h 71"/>
                  <a:gd name="T8" fmla="*/ 11 w 15"/>
                  <a:gd name="T9" fmla="*/ 42 h 71"/>
                  <a:gd name="T10" fmla="*/ 11 w 15"/>
                  <a:gd name="T11" fmla="*/ 33 h 71"/>
                  <a:gd name="T12" fmla="*/ 10 w 15"/>
                  <a:gd name="T13" fmla="*/ 25 h 71"/>
                  <a:gd name="T14" fmla="*/ 9 w 15"/>
                  <a:gd name="T15" fmla="*/ 16 h 71"/>
                  <a:gd name="T16" fmla="*/ 7 w 15"/>
                  <a:gd name="T17" fmla="*/ 8 h 71"/>
                  <a:gd name="T18" fmla="*/ 5 w 15"/>
                  <a:gd name="T19" fmla="*/ 0 h 71"/>
                  <a:gd name="T20" fmla="*/ 0 w 15"/>
                  <a:gd name="T21" fmla="*/ 1 h 71"/>
                  <a:gd name="T22" fmla="*/ 2 w 15"/>
                  <a:gd name="T23" fmla="*/ 9 h 71"/>
                  <a:gd name="T24" fmla="*/ 5 w 15"/>
                  <a:gd name="T25" fmla="*/ 17 h 71"/>
                  <a:gd name="T26" fmla="*/ 6 w 15"/>
                  <a:gd name="T27" fmla="*/ 25 h 71"/>
                  <a:gd name="T28" fmla="*/ 6 w 15"/>
                  <a:gd name="T29" fmla="*/ 34 h 71"/>
                  <a:gd name="T30" fmla="*/ 7 w 15"/>
                  <a:gd name="T31" fmla="*/ 43 h 71"/>
                  <a:gd name="T32" fmla="*/ 7 w 15"/>
                  <a:gd name="T33" fmla="*/ 53 h 71"/>
                  <a:gd name="T34" fmla="*/ 8 w 15"/>
                  <a:gd name="T35" fmla="*/ 62 h 71"/>
                  <a:gd name="T36" fmla="*/ 10 w 15"/>
                  <a:gd name="T37" fmla="*/ 71 h 71"/>
                  <a:gd name="T38" fmla="*/ 10 w 15"/>
                  <a:gd name="T39" fmla="*/ 71 h 71"/>
                  <a:gd name="T40" fmla="*/ 15 w 15"/>
                  <a:gd name="T41" fmla="*/ 7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1"/>
                  <a:gd name="T65" fmla="*/ 15 w 15"/>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1">
                    <a:moveTo>
                      <a:pt x="15" y="70"/>
                    </a:moveTo>
                    <a:lnTo>
                      <a:pt x="15" y="70"/>
                    </a:lnTo>
                    <a:lnTo>
                      <a:pt x="13" y="61"/>
                    </a:lnTo>
                    <a:lnTo>
                      <a:pt x="13" y="52"/>
                    </a:lnTo>
                    <a:lnTo>
                      <a:pt x="11" y="42"/>
                    </a:lnTo>
                    <a:lnTo>
                      <a:pt x="11" y="33"/>
                    </a:lnTo>
                    <a:lnTo>
                      <a:pt x="10" y="25"/>
                    </a:lnTo>
                    <a:lnTo>
                      <a:pt x="9" y="16"/>
                    </a:lnTo>
                    <a:lnTo>
                      <a:pt x="7" y="8"/>
                    </a:lnTo>
                    <a:lnTo>
                      <a:pt x="5" y="0"/>
                    </a:lnTo>
                    <a:lnTo>
                      <a:pt x="0" y="1"/>
                    </a:lnTo>
                    <a:lnTo>
                      <a:pt x="2" y="9"/>
                    </a:lnTo>
                    <a:lnTo>
                      <a:pt x="5" y="17"/>
                    </a:lnTo>
                    <a:lnTo>
                      <a:pt x="6" y="25"/>
                    </a:lnTo>
                    <a:lnTo>
                      <a:pt x="6" y="34"/>
                    </a:lnTo>
                    <a:lnTo>
                      <a:pt x="7" y="43"/>
                    </a:lnTo>
                    <a:lnTo>
                      <a:pt x="7" y="53"/>
                    </a:lnTo>
                    <a:lnTo>
                      <a:pt x="8" y="62"/>
                    </a:lnTo>
                    <a:lnTo>
                      <a:pt x="10" y="71"/>
                    </a:lnTo>
                    <a:lnTo>
                      <a:pt x="15" y="7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3" name="Freeform 126"/>
              <p:cNvSpPr>
                <a:spLocks/>
              </p:cNvSpPr>
              <p:nvPr/>
            </p:nvSpPr>
            <p:spPr bwMode="auto">
              <a:xfrm>
                <a:off x="1149" y="1897"/>
                <a:ext cx="7" cy="39"/>
              </a:xfrm>
              <a:custGeom>
                <a:avLst/>
                <a:gdLst>
                  <a:gd name="T0" fmla="*/ 6 w 7"/>
                  <a:gd name="T1" fmla="*/ 38 h 39"/>
                  <a:gd name="T2" fmla="*/ 6 w 7"/>
                  <a:gd name="T3" fmla="*/ 38 h 39"/>
                  <a:gd name="T4" fmla="*/ 5 w 7"/>
                  <a:gd name="T5" fmla="*/ 35 h 39"/>
                  <a:gd name="T6" fmla="*/ 5 w 7"/>
                  <a:gd name="T7" fmla="*/ 30 h 39"/>
                  <a:gd name="T8" fmla="*/ 6 w 7"/>
                  <a:gd name="T9" fmla="*/ 25 h 39"/>
                  <a:gd name="T10" fmla="*/ 6 w 7"/>
                  <a:gd name="T11" fmla="*/ 20 h 39"/>
                  <a:gd name="T12" fmla="*/ 6 w 7"/>
                  <a:gd name="T13" fmla="*/ 15 h 39"/>
                  <a:gd name="T14" fmla="*/ 7 w 7"/>
                  <a:gd name="T15" fmla="*/ 9 h 39"/>
                  <a:gd name="T16" fmla="*/ 6 w 7"/>
                  <a:gd name="T17" fmla="*/ 5 h 39"/>
                  <a:gd name="T18" fmla="*/ 6 w 7"/>
                  <a:gd name="T19" fmla="*/ 0 h 39"/>
                  <a:gd name="T20" fmla="*/ 1 w 7"/>
                  <a:gd name="T21" fmla="*/ 1 h 39"/>
                  <a:gd name="T22" fmla="*/ 1 w 7"/>
                  <a:gd name="T23" fmla="*/ 5 h 39"/>
                  <a:gd name="T24" fmla="*/ 1 w 7"/>
                  <a:gd name="T25" fmla="*/ 9 h 39"/>
                  <a:gd name="T26" fmla="*/ 1 w 7"/>
                  <a:gd name="T27" fmla="*/ 14 h 39"/>
                  <a:gd name="T28" fmla="*/ 1 w 7"/>
                  <a:gd name="T29" fmla="*/ 19 h 39"/>
                  <a:gd name="T30" fmla="*/ 0 w 7"/>
                  <a:gd name="T31" fmla="*/ 24 h 39"/>
                  <a:gd name="T32" fmla="*/ 0 w 7"/>
                  <a:gd name="T33" fmla="*/ 29 h 39"/>
                  <a:gd name="T34" fmla="*/ 0 w 7"/>
                  <a:gd name="T35" fmla="*/ 35 h 39"/>
                  <a:gd name="T36" fmla="*/ 1 w 7"/>
                  <a:gd name="T37" fmla="*/ 39 h 39"/>
                  <a:gd name="T38" fmla="*/ 1 w 7"/>
                  <a:gd name="T39" fmla="*/ 39 h 39"/>
                  <a:gd name="T40" fmla="*/ 6 w 7"/>
                  <a:gd name="T41" fmla="*/ 38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9"/>
                  <a:gd name="T65" fmla="*/ 7 w 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9">
                    <a:moveTo>
                      <a:pt x="6" y="38"/>
                    </a:moveTo>
                    <a:lnTo>
                      <a:pt x="6" y="38"/>
                    </a:lnTo>
                    <a:lnTo>
                      <a:pt x="5" y="35"/>
                    </a:lnTo>
                    <a:lnTo>
                      <a:pt x="5" y="30"/>
                    </a:lnTo>
                    <a:lnTo>
                      <a:pt x="6" y="25"/>
                    </a:lnTo>
                    <a:lnTo>
                      <a:pt x="6" y="20"/>
                    </a:lnTo>
                    <a:lnTo>
                      <a:pt x="6" y="15"/>
                    </a:lnTo>
                    <a:lnTo>
                      <a:pt x="7" y="9"/>
                    </a:lnTo>
                    <a:lnTo>
                      <a:pt x="6" y="5"/>
                    </a:lnTo>
                    <a:lnTo>
                      <a:pt x="6" y="0"/>
                    </a:lnTo>
                    <a:lnTo>
                      <a:pt x="1" y="1"/>
                    </a:lnTo>
                    <a:lnTo>
                      <a:pt x="1" y="5"/>
                    </a:lnTo>
                    <a:lnTo>
                      <a:pt x="1" y="9"/>
                    </a:lnTo>
                    <a:lnTo>
                      <a:pt x="1" y="14"/>
                    </a:lnTo>
                    <a:lnTo>
                      <a:pt x="1" y="19"/>
                    </a:lnTo>
                    <a:lnTo>
                      <a:pt x="0" y="24"/>
                    </a:lnTo>
                    <a:lnTo>
                      <a:pt x="0" y="29"/>
                    </a:lnTo>
                    <a:lnTo>
                      <a:pt x="0" y="35"/>
                    </a:lnTo>
                    <a:lnTo>
                      <a:pt x="1" y="39"/>
                    </a:lnTo>
                    <a:lnTo>
                      <a:pt x="6" y="3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4" name="Freeform 127"/>
              <p:cNvSpPr>
                <a:spLocks/>
              </p:cNvSpPr>
              <p:nvPr/>
            </p:nvSpPr>
            <p:spPr bwMode="auto">
              <a:xfrm>
                <a:off x="1150" y="1935"/>
                <a:ext cx="85" cy="271"/>
              </a:xfrm>
              <a:custGeom>
                <a:avLst/>
                <a:gdLst>
                  <a:gd name="T0" fmla="*/ 85 w 85"/>
                  <a:gd name="T1" fmla="*/ 269 h 271"/>
                  <a:gd name="T2" fmla="*/ 85 w 85"/>
                  <a:gd name="T3" fmla="*/ 269 h 271"/>
                  <a:gd name="T4" fmla="*/ 78 w 85"/>
                  <a:gd name="T5" fmla="*/ 239 h 271"/>
                  <a:gd name="T6" fmla="*/ 69 w 85"/>
                  <a:gd name="T7" fmla="*/ 205 h 271"/>
                  <a:gd name="T8" fmla="*/ 58 w 85"/>
                  <a:gd name="T9" fmla="*/ 170 h 271"/>
                  <a:gd name="T10" fmla="*/ 47 w 85"/>
                  <a:gd name="T11" fmla="*/ 133 h 271"/>
                  <a:gd name="T12" fmla="*/ 34 w 85"/>
                  <a:gd name="T13" fmla="*/ 97 h 271"/>
                  <a:gd name="T14" fmla="*/ 23 w 85"/>
                  <a:gd name="T15" fmla="*/ 62 h 271"/>
                  <a:gd name="T16" fmla="*/ 13 w 85"/>
                  <a:gd name="T17" fmla="*/ 29 h 271"/>
                  <a:gd name="T18" fmla="*/ 5 w 85"/>
                  <a:gd name="T19" fmla="*/ 0 h 271"/>
                  <a:gd name="T20" fmla="*/ 0 w 85"/>
                  <a:gd name="T21" fmla="*/ 1 h 271"/>
                  <a:gd name="T22" fmla="*/ 8 w 85"/>
                  <a:gd name="T23" fmla="*/ 30 h 271"/>
                  <a:gd name="T24" fmla="*/ 18 w 85"/>
                  <a:gd name="T25" fmla="*/ 63 h 271"/>
                  <a:gd name="T26" fmla="*/ 30 w 85"/>
                  <a:gd name="T27" fmla="*/ 98 h 271"/>
                  <a:gd name="T28" fmla="*/ 42 w 85"/>
                  <a:gd name="T29" fmla="*/ 135 h 271"/>
                  <a:gd name="T30" fmla="*/ 53 w 85"/>
                  <a:gd name="T31" fmla="*/ 172 h 271"/>
                  <a:gd name="T32" fmla="*/ 65 w 85"/>
                  <a:gd name="T33" fmla="*/ 206 h 271"/>
                  <a:gd name="T34" fmla="*/ 74 w 85"/>
                  <a:gd name="T35" fmla="*/ 240 h 271"/>
                  <a:gd name="T36" fmla="*/ 80 w 85"/>
                  <a:gd name="T37" fmla="*/ 271 h 271"/>
                  <a:gd name="T38" fmla="*/ 80 w 85"/>
                  <a:gd name="T39" fmla="*/ 271 h 271"/>
                  <a:gd name="T40" fmla="*/ 85 w 85"/>
                  <a:gd name="T41" fmla="*/ 269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271"/>
                  <a:gd name="T65" fmla="*/ 85 w 85"/>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271">
                    <a:moveTo>
                      <a:pt x="85" y="269"/>
                    </a:moveTo>
                    <a:lnTo>
                      <a:pt x="85" y="269"/>
                    </a:lnTo>
                    <a:lnTo>
                      <a:pt x="78" y="239"/>
                    </a:lnTo>
                    <a:lnTo>
                      <a:pt x="69" y="205"/>
                    </a:lnTo>
                    <a:lnTo>
                      <a:pt x="58" y="170"/>
                    </a:lnTo>
                    <a:lnTo>
                      <a:pt x="47" y="133"/>
                    </a:lnTo>
                    <a:lnTo>
                      <a:pt x="34" y="97"/>
                    </a:lnTo>
                    <a:lnTo>
                      <a:pt x="23" y="62"/>
                    </a:lnTo>
                    <a:lnTo>
                      <a:pt x="13" y="29"/>
                    </a:lnTo>
                    <a:lnTo>
                      <a:pt x="5" y="0"/>
                    </a:lnTo>
                    <a:lnTo>
                      <a:pt x="0" y="1"/>
                    </a:lnTo>
                    <a:lnTo>
                      <a:pt x="8" y="30"/>
                    </a:lnTo>
                    <a:lnTo>
                      <a:pt x="18" y="63"/>
                    </a:lnTo>
                    <a:lnTo>
                      <a:pt x="30" y="98"/>
                    </a:lnTo>
                    <a:lnTo>
                      <a:pt x="42" y="135"/>
                    </a:lnTo>
                    <a:lnTo>
                      <a:pt x="53" y="172"/>
                    </a:lnTo>
                    <a:lnTo>
                      <a:pt x="65" y="206"/>
                    </a:lnTo>
                    <a:lnTo>
                      <a:pt x="74" y="240"/>
                    </a:lnTo>
                    <a:lnTo>
                      <a:pt x="80" y="271"/>
                    </a:lnTo>
                    <a:lnTo>
                      <a:pt x="85" y="2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5" name="Freeform 128"/>
              <p:cNvSpPr>
                <a:spLocks/>
              </p:cNvSpPr>
              <p:nvPr/>
            </p:nvSpPr>
            <p:spPr bwMode="auto">
              <a:xfrm>
                <a:off x="1230" y="2204"/>
                <a:ext cx="16" cy="30"/>
              </a:xfrm>
              <a:custGeom>
                <a:avLst/>
                <a:gdLst>
                  <a:gd name="T0" fmla="*/ 16 w 16"/>
                  <a:gd name="T1" fmla="*/ 27 h 30"/>
                  <a:gd name="T2" fmla="*/ 16 w 16"/>
                  <a:gd name="T3" fmla="*/ 27 h 30"/>
                  <a:gd name="T4" fmla="*/ 14 w 16"/>
                  <a:gd name="T5" fmla="*/ 25 h 30"/>
                  <a:gd name="T6" fmla="*/ 13 w 16"/>
                  <a:gd name="T7" fmla="*/ 22 h 30"/>
                  <a:gd name="T8" fmla="*/ 11 w 16"/>
                  <a:gd name="T9" fmla="*/ 18 h 30"/>
                  <a:gd name="T10" fmla="*/ 9 w 16"/>
                  <a:gd name="T11" fmla="*/ 14 h 30"/>
                  <a:gd name="T12" fmla="*/ 7 w 16"/>
                  <a:gd name="T13" fmla="*/ 10 h 30"/>
                  <a:gd name="T14" fmla="*/ 6 w 16"/>
                  <a:gd name="T15" fmla="*/ 6 h 30"/>
                  <a:gd name="T16" fmla="*/ 5 w 16"/>
                  <a:gd name="T17" fmla="*/ 3 h 30"/>
                  <a:gd name="T18" fmla="*/ 5 w 16"/>
                  <a:gd name="T19" fmla="*/ 0 h 30"/>
                  <a:gd name="T20" fmla="*/ 0 w 16"/>
                  <a:gd name="T21" fmla="*/ 2 h 30"/>
                  <a:gd name="T22" fmla="*/ 0 w 16"/>
                  <a:gd name="T23" fmla="*/ 4 h 30"/>
                  <a:gd name="T24" fmla="*/ 2 w 16"/>
                  <a:gd name="T25" fmla="*/ 7 h 30"/>
                  <a:gd name="T26" fmla="*/ 3 w 16"/>
                  <a:gd name="T27" fmla="*/ 11 h 30"/>
                  <a:gd name="T28" fmla="*/ 5 w 16"/>
                  <a:gd name="T29" fmla="*/ 15 h 30"/>
                  <a:gd name="T30" fmla="*/ 6 w 16"/>
                  <a:gd name="T31" fmla="*/ 20 h 30"/>
                  <a:gd name="T32" fmla="*/ 8 w 16"/>
                  <a:gd name="T33" fmla="*/ 24 h 30"/>
                  <a:gd name="T34" fmla="*/ 11 w 16"/>
                  <a:gd name="T35" fmla="*/ 27 h 30"/>
                  <a:gd name="T36" fmla="*/ 13 w 16"/>
                  <a:gd name="T37" fmla="*/ 30 h 30"/>
                  <a:gd name="T38" fmla="*/ 13 w 16"/>
                  <a:gd name="T39" fmla="*/ 30 h 30"/>
                  <a:gd name="T40" fmla="*/ 16 w 16"/>
                  <a:gd name="T41" fmla="*/ 2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16" y="27"/>
                    </a:moveTo>
                    <a:lnTo>
                      <a:pt x="16" y="27"/>
                    </a:lnTo>
                    <a:lnTo>
                      <a:pt x="14" y="25"/>
                    </a:lnTo>
                    <a:lnTo>
                      <a:pt x="13" y="22"/>
                    </a:lnTo>
                    <a:lnTo>
                      <a:pt x="11" y="18"/>
                    </a:lnTo>
                    <a:lnTo>
                      <a:pt x="9" y="14"/>
                    </a:lnTo>
                    <a:lnTo>
                      <a:pt x="7" y="10"/>
                    </a:lnTo>
                    <a:lnTo>
                      <a:pt x="6" y="6"/>
                    </a:lnTo>
                    <a:lnTo>
                      <a:pt x="5" y="3"/>
                    </a:lnTo>
                    <a:lnTo>
                      <a:pt x="5" y="0"/>
                    </a:lnTo>
                    <a:lnTo>
                      <a:pt x="0" y="2"/>
                    </a:lnTo>
                    <a:lnTo>
                      <a:pt x="0" y="4"/>
                    </a:lnTo>
                    <a:lnTo>
                      <a:pt x="2" y="7"/>
                    </a:lnTo>
                    <a:lnTo>
                      <a:pt x="3" y="11"/>
                    </a:lnTo>
                    <a:lnTo>
                      <a:pt x="5" y="15"/>
                    </a:lnTo>
                    <a:lnTo>
                      <a:pt x="6" y="20"/>
                    </a:lnTo>
                    <a:lnTo>
                      <a:pt x="8" y="24"/>
                    </a:lnTo>
                    <a:lnTo>
                      <a:pt x="11" y="27"/>
                    </a:lnTo>
                    <a:lnTo>
                      <a:pt x="13" y="30"/>
                    </a:lnTo>
                    <a:lnTo>
                      <a:pt x="16"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6" name="Freeform 129"/>
              <p:cNvSpPr>
                <a:spLocks/>
              </p:cNvSpPr>
              <p:nvPr/>
            </p:nvSpPr>
            <p:spPr bwMode="auto">
              <a:xfrm>
                <a:off x="1237" y="2231"/>
                <a:ext cx="10" cy="60"/>
              </a:xfrm>
              <a:custGeom>
                <a:avLst/>
                <a:gdLst>
                  <a:gd name="T0" fmla="*/ 5 w 10"/>
                  <a:gd name="T1" fmla="*/ 60 h 60"/>
                  <a:gd name="T2" fmla="*/ 5 w 10"/>
                  <a:gd name="T3" fmla="*/ 60 h 60"/>
                  <a:gd name="T4" fmla="*/ 5 w 10"/>
                  <a:gd name="T5" fmla="*/ 50 h 60"/>
                  <a:gd name="T6" fmla="*/ 5 w 10"/>
                  <a:gd name="T7" fmla="*/ 41 h 60"/>
                  <a:gd name="T8" fmla="*/ 6 w 10"/>
                  <a:gd name="T9" fmla="*/ 32 h 60"/>
                  <a:gd name="T10" fmla="*/ 8 w 10"/>
                  <a:gd name="T11" fmla="*/ 23 h 60"/>
                  <a:gd name="T12" fmla="*/ 9 w 10"/>
                  <a:gd name="T13" fmla="*/ 15 h 60"/>
                  <a:gd name="T14" fmla="*/ 10 w 10"/>
                  <a:gd name="T15" fmla="*/ 9 h 60"/>
                  <a:gd name="T16" fmla="*/ 10 w 10"/>
                  <a:gd name="T17" fmla="*/ 4 h 60"/>
                  <a:gd name="T18" fmla="*/ 9 w 10"/>
                  <a:gd name="T19" fmla="*/ 0 h 60"/>
                  <a:gd name="T20" fmla="*/ 6 w 10"/>
                  <a:gd name="T21" fmla="*/ 3 h 60"/>
                  <a:gd name="T22" fmla="*/ 6 w 10"/>
                  <a:gd name="T23" fmla="*/ 4 h 60"/>
                  <a:gd name="T24" fmla="*/ 6 w 10"/>
                  <a:gd name="T25" fmla="*/ 8 h 60"/>
                  <a:gd name="T26" fmla="*/ 5 w 10"/>
                  <a:gd name="T27" fmla="*/ 14 h 60"/>
                  <a:gd name="T28" fmla="*/ 4 w 10"/>
                  <a:gd name="T29" fmla="*/ 22 h 60"/>
                  <a:gd name="T30" fmla="*/ 1 w 10"/>
                  <a:gd name="T31" fmla="*/ 31 h 60"/>
                  <a:gd name="T32" fmla="*/ 0 w 10"/>
                  <a:gd name="T33" fmla="*/ 41 h 60"/>
                  <a:gd name="T34" fmla="*/ 0 w 10"/>
                  <a:gd name="T35" fmla="*/ 50 h 60"/>
                  <a:gd name="T36" fmla="*/ 0 w 10"/>
                  <a:gd name="T37" fmla="*/ 60 h 60"/>
                  <a:gd name="T38" fmla="*/ 0 w 10"/>
                  <a:gd name="T39" fmla="*/ 60 h 60"/>
                  <a:gd name="T40" fmla="*/ 5 w 10"/>
                  <a:gd name="T41" fmla="*/ 6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60"/>
                  <a:gd name="T65" fmla="*/ 10 w 10"/>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60">
                    <a:moveTo>
                      <a:pt x="5" y="60"/>
                    </a:moveTo>
                    <a:lnTo>
                      <a:pt x="5" y="60"/>
                    </a:lnTo>
                    <a:lnTo>
                      <a:pt x="5" y="50"/>
                    </a:lnTo>
                    <a:lnTo>
                      <a:pt x="5" y="41"/>
                    </a:lnTo>
                    <a:lnTo>
                      <a:pt x="6" y="32"/>
                    </a:lnTo>
                    <a:lnTo>
                      <a:pt x="8" y="23"/>
                    </a:lnTo>
                    <a:lnTo>
                      <a:pt x="9" y="15"/>
                    </a:lnTo>
                    <a:lnTo>
                      <a:pt x="10" y="9"/>
                    </a:lnTo>
                    <a:lnTo>
                      <a:pt x="10" y="4"/>
                    </a:lnTo>
                    <a:lnTo>
                      <a:pt x="9" y="0"/>
                    </a:lnTo>
                    <a:lnTo>
                      <a:pt x="6" y="3"/>
                    </a:lnTo>
                    <a:lnTo>
                      <a:pt x="6" y="4"/>
                    </a:lnTo>
                    <a:lnTo>
                      <a:pt x="6" y="8"/>
                    </a:lnTo>
                    <a:lnTo>
                      <a:pt x="5" y="14"/>
                    </a:lnTo>
                    <a:lnTo>
                      <a:pt x="4" y="22"/>
                    </a:lnTo>
                    <a:lnTo>
                      <a:pt x="1" y="31"/>
                    </a:lnTo>
                    <a:lnTo>
                      <a:pt x="0" y="41"/>
                    </a:lnTo>
                    <a:lnTo>
                      <a:pt x="0" y="50"/>
                    </a:lnTo>
                    <a:lnTo>
                      <a:pt x="0" y="60"/>
                    </a:lnTo>
                    <a:lnTo>
                      <a:pt x="5" y="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7" name="Freeform 130"/>
              <p:cNvSpPr>
                <a:spLocks/>
              </p:cNvSpPr>
              <p:nvPr/>
            </p:nvSpPr>
            <p:spPr bwMode="auto">
              <a:xfrm>
                <a:off x="1237" y="2291"/>
                <a:ext cx="30" cy="128"/>
              </a:xfrm>
              <a:custGeom>
                <a:avLst/>
                <a:gdLst>
                  <a:gd name="T0" fmla="*/ 30 w 30"/>
                  <a:gd name="T1" fmla="*/ 128 h 128"/>
                  <a:gd name="T2" fmla="*/ 30 w 30"/>
                  <a:gd name="T3" fmla="*/ 128 h 128"/>
                  <a:gd name="T4" fmla="*/ 27 w 30"/>
                  <a:gd name="T5" fmla="*/ 108 h 128"/>
                  <a:gd name="T6" fmla="*/ 24 w 30"/>
                  <a:gd name="T7" fmla="*/ 92 h 128"/>
                  <a:gd name="T8" fmla="*/ 21 w 30"/>
                  <a:gd name="T9" fmla="*/ 76 h 128"/>
                  <a:gd name="T10" fmla="*/ 17 w 30"/>
                  <a:gd name="T11" fmla="*/ 62 h 128"/>
                  <a:gd name="T12" fmla="*/ 13 w 30"/>
                  <a:gd name="T13" fmla="*/ 48 h 128"/>
                  <a:gd name="T14" fmla="*/ 9 w 30"/>
                  <a:gd name="T15" fmla="*/ 34 h 128"/>
                  <a:gd name="T16" fmla="*/ 7 w 30"/>
                  <a:gd name="T17" fmla="*/ 18 h 128"/>
                  <a:gd name="T18" fmla="*/ 5 w 30"/>
                  <a:gd name="T19" fmla="*/ 0 h 128"/>
                  <a:gd name="T20" fmla="*/ 0 w 30"/>
                  <a:gd name="T21" fmla="*/ 0 h 128"/>
                  <a:gd name="T22" fmla="*/ 2 w 30"/>
                  <a:gd name="T23" fmla="*/ 18 h 128"/>
                  <a:gd name="T24" fmla="*/ 5 w 30"/>
                  <a:gd name="T25" fmla="*/ 35 h 128"/>
                  <a:gd name="T26" fmla="*/ 8 w 30"/>
                  <a:gd name="T27" fmla="*/ 49 h 128"/>
                  <a:gd name="T28" fmla="*/ 13 w 30"/>
                  <a:gd name="T29" fmla="*/ 63 h 128"/>
                  <a:gd name="T30" fmla="*/ 16 w 30"/>
                  <a:gd name="T31" fmla="*/ 77 h 128"/>
                  <a:gd name="T32" fmla="*/ 19 w 30"/>
                  <a:gd name="T33" fmla="*/ 92 h 128"/>
                  <a:gd name="T34" fmla="*/ 23 w 30"/>
                  <a:gd name="T35" fmla="*/ 109 h 128"/>
                  <a:gd name="T36" fmla="*/ 25 w 30"/>
                  <a:gd name="T37" fmla="*/ 128 h 128"/>
                  <a:gd name="T38" fmla="*/ 25 w 30"/>
                  <a:gd name="T39" fmla="*/ 128 h 128"/>
                  <a:gd name="T40" fmla="*/ 30 w 30"/>
                  <a:gd name="T41" fmla="*/ 128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128"/>
                  <a:gd name="T65" fmla="*/ 30 w 30"/>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128">
                    <a:moveTo>
                      <a:pt x="30" y="128"/>
                    </a:moveTo>
                    <a:lnTo>
                      <a:pt x="30" y="128"/>
                    </a:lnTo>
                    <a:lnTo>
                      <a:pt x="27" y="108"/>
                    </a:lnTo>
                    <a:lnTo>
                      <a:pt x="24" y="92"/>
                    </a:lnTo>
                    <a:lnTo>
                      <a:pt x="21" y="76"/>
                    </a:lnTo>
                    <a:lnTo>
                      <a:pt x="17" y="62"/>
                    </a:lnTo>
                    <a:lnTo>
                      <a:pt x="13" y="48"/>
                    </a:lnTo>
                    <a:lnTo>
                      <a:pt x="9" y="34"/>
                    </a:lnTo>
                    <a:lnTo>
                      <a:pt x="7" y="18"/>
                    </a:lnTo>
                    <a:lnTo>
                      <a:pt x="5" y="0"/>
                    </a:lnTo>
                    <a:lnTo>
                      <a:pt x="0" y="0"/>
                    </a:lnTo>
                    <a:lnTo>
                      <a:pt x="2" y="18"/>
                    </a:lnTo>
                    <a:lnTo>
                      <a:pt x="5" y="35"/>
                    </a:lnTo>
                    <a:lnTo>
                      <a:pt x="8" y="49"/>
                    </a:lnTo>
                    <a:lnTo>
                      <a:pt x="13" y="63"/>
                    </a:lnTo>
                    <a:lnTo>
                      <a:pt x="16" y="77"/>
                    </a:lnTo>
                    <a:lnTo>
                      <a:pt x="19" y="92"/>
                    </a:lnTo>
                    <a:lnTo>
                      <a:pt x="23" y="109"/>
                    </a:lnTo>
                    <a:lnTo>
                      <a:pt x="25" y="128"/>
                    </a:lnTo>
                    <a:lnTo>
                      <a:pt x="30" y="12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8" name="Freeform 131"/>
              <p:cNvSpPr>
                <a:spLocks/>
              </p:cNvSpPr>
              <p:nvPr/>
            </p:nvSpPr>
            <p:spPr bwMode="auto">
              <a:xfrm>
                <a:off x="1262" y="2419"/>
                <a:ext cx="25" cy="44"/>
              </a:xfrm>
              <a:custGeom>
                <a:avLst/>
                <a:gdLst>
                  <a:gd name="T0" fmla="*/ 25 w 25"/>
                  <a:gd name="T1" fmla="*/ 41 h 44"/>
                  <a:gd name="T2" fmla="*/ 24 w 25"/>
                  <a:gd name="T3" fmla="*/ 40 h 44"/>
                  <a:gd name="T4" fmla="*/ 19 w 25"/>
                  <a:gd name="T5" fmla="*/ 37 h 44"/>
                  <a:gd name="T6" fmla="*/ 15 w 25"/>
                  <a:gd name="T7" fmla="*/ 33 h 44"/>
                  <a:gd name="T8" fmla="*/ 11 w 25"/>
                  <a:gd name="T9" fmla="*/ 29 h 44"/>
                  <a:gd name="T10" fmla="*/ 9 w 25"/>
                  <a:gd name="T11" fmla="*/ 23 h 44"/>
                  <a:gd name="T12" fmla="*/ 7 w 25"/>
                  <a:gd name="T13" fmla="*/ 18 h 44"/>
                  <a:gd name="T14" fmla="*/ 6 w 25"/>
                  <a:gd name="T15" fmla="*/ 12 h 44"/>
                  <a:gd name="T16" fmla="*/ 5 w 25"/>
                  <a:gd name="T17" fmla="*/ 6 h 44"/>
                  <a:gd name="T18" fmla="*/ 5 w 25"/>
                  <a:gd name="T19" fmla="*/ 0 h 44"/>
                  <a:gd name="T20" fmla="*/ 0 w 25"/>
                  <a:gd name="T21" fmla="*/ 0 h 44"/>
                  <a:gd name="T22" fmla="*/ 0 w 25"/>
                  <a:gd name="T23" fmla="*/ 6 h 44"/>
                  <a:gd name="T24" fmla="*/ 1 w 25"/>
                  <a:gd name="T25" fmla="*/ 13 h 44"/>
                  <a:gd name="T26" fmla="*/ 2 w 25"/>
                  <a:gd name="T27" fmla="*/ 19 h 44"/>
                  <a:gd name="T28" fmla="*/ 5 w 25"/>
                  <a:gd name="T29" fmla="*/ 25 h 44"/>
                  <a:gd name="T30" fmla="*/ 7 w 25"/>
                  <a:gd name="T31" fmla="*/ 31 h 44"/>
                  <a:gd name="T32" fmla="*/ 11 w 25"/>
                  <a:gd name="T33" fmla="*/ 36 h 44"/>
                  <a:gd name="T34" fmla="*/ 16 w 25"/>
                  <a:gd name="T35" fmla="*/ 40 h 44"/>
                  <a:gd name="T36" fmla="*/ 22 w 25"/>
                  <a:gd name="T37" fmla="*/ 44 h 44"/>
                  <a:gd name="T38" fmla="*/ 22 w 25"/>
                  <a:gd name="T39" fmla="*/ 43 h 44"/>
                  <a:gd name="T40" fmla="*/ 25 w 25"/>
                  <a:gd name="T41" fmla="*/ 41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44"/>
                  <a:gd name="T65" fmla="*/ 25 w 2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44">
                    <a:moveTo>
                      <a:pt x="25" y="41"/>
                    </a:moveTo>
                    <a:lnTo>
                      <a:pt x="24" y="40"/>
                    </a:lnTo>
                    <a:lnTo>
                      <a:pt x="19" y="37"/>
                    </a:lnTo>
                    <a:lnTo>
                      <a:pt x="15" y="33"/>
                    </a:lnTo>
                    <a:lnTo>
                      <a:pt x="11" y="29"/>
                    </a:lnTo>
                    <a:lnTo>
                      <a:pt x="9" y="23"/>
                    </a:lnTo>
                    <a:lnTo>
                      <a:pt x="7" y="18"/>
                    </a:lnTo>
                    <a:lnTo>
                      <a:pt x="6" y="12"/>
                    </a:lnTo>
                    <a:lnTo>
                      <a:pt x="5" y="6"/>
                    </a:lnTo>
                    <a:lnTo>
                      <a:pt x="5" y="0"/>
                    </a:lnTo>
                    <a:lnTo>
                      <a:pt x="0" y="0"/>
                    </a:lnTo>
                    <a:lnTo>
                      <a:pt x="0" y="6"/>
                    </a:lnTo>
                    <a:lnTo>
                      <a:pt x="1" y="13"/>
                    </a:lnTo>
                    <a:lnTo>
                      <a:pt x="2" y="19"/>
                    </a:lnTo>
                    <a:lnTo>
                      <a:pt x="5" y="25"/>
                    </a:lnTo>
                    <a:lnTo>
                      <a:pt x="7" y="31"/>
                    </a:lnTo>
                    <a:lnTo>
                      <a:pt x="11" y="36"/>
                    </a:lnTo>
                    <a:lnTo>
                      <a:pt x="16" y="40"/>
                    </a:lnTo>
                    <a:lnTo>
                      <a:pt x="22" y="44"/>
                    </a:lnTo>
                    <a:lnTo>
                      <a:pt x="22" y="43"/>
                    </a:lnTo>
                    <a:lnTo>
                      <a:pt x="25"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89" name="Freeform 132"/>
              <p:cNvSpPr>
                <a:spLocks/>
              </p:cNvSpPr>
              <p:nvPr/>
            </p:nvSpPr>
            <p:spPr bwMode="auto">
              <a:xfrm>
                <a:off x="1284" y="2456"/>
                <a:ext cx="19" cy="10"/>
              </a:xfrm>
              <a:custGeom>
                <a:avLst/>
                <a:gdLst>
                  <a:gd name="T0" fmla="*/ 19 w 19"/>
                  <a:gd name="T1" fmla="*/ 3 h 10"/>
                  <a:gd name="T2" fmla="*/ 14 w 19"/>
                  <a:gd name="T3" fmla="*/ 4 h 10"/>
                  <a:gd name="T4" fmla="*/ 14 w 19"/>
                  <a:gd name="T5" fmla="*/ 5 h 10"/>
                  <a:gd name="T6" fmla="*/ 13 w 19"/>
                  <a:gd name="T7" fmla="*/ 5 h 10"/>
                  <a:gd name="T8" fmla="*/ 11 w 19"/>
                  <a:gd name="T9" fmla="*/ 5 h 10"/>
                  <a:gd name="T10" fmla="*/ 9 w 19"/>
                  <a:gd name="T11" fmla="*/ 5 h 10"/>
                  <a:gd name="T12" fmla="*/ 6 w 19"/>
                  <a:gd name="T13" fmla="*/ 5 h 10"/>
                  <a:gd name="T14" fmla="*/ 4 w 19"/>
                  <a:gd name="T15" fmla="*/ 4 h 10"/>
                  <a:gd name="T16" fmla="*/ 3 w 19"/>
                  <a:gd name="T17" fmla="*/ 4 h 10"/>
                  <a:gd name="T18" fmla="*/ 3 w 19"/>
                  <a:gd name="T19" fmla="*/ 4 h 10"/>
                  <a:gd name="T20" fmla="*/ 0 w 19"/>
                  <a:gd name="T21" fmla="*/ 6 h 10"/>
                  <a:gd name="T22" fmla="*/ 1 w 19"/>
                  <a:gd name="T23" fmla="*/ 8 h 10"/>
                  <a:gd name="T24" fmla="*/ 3 w 19"/>
                  <a:gd name="T25" fmla="*/ 8 h 10"/>
                  <a:gd name="T26" fmla="*/ 5 w 19"/>
                  <a:gd name="T27" fmla="*/ 9 h 10"/>
                  <a:gd name="T28" fmla="*/ 9 w 19"/>
                  <a:gd name="T29" fmla="*/ 9 h 10"/>
                  <a:gd name="T30" fmla="*/ 11 w 19"/>
                  <a:gd name="T31" fmla="*/ 10 h 10"/>
                  <a:gd name="T32" fmla="*/ 14 w 19"/>
                  <a:gd name="T33" fmla="*/ 9 h 10"/>
                  <a:gd name="T34" fmla="*/ 18 w 19"/>
                  <a:gd name="T35" fmla="*/ 7 h 10"/>
                  <a:gd name="T36" fmla="*/ 19 w 19"/>
                  <a:gd name="T37" fmla="*/ 5 h 10"/>
                  <a:gd name="T38" fmla="*/ 15 w 19"/>
                  <a:gd name="T39" fmla="*/ 5 h 10"/>
                  <a:gd name="T40" fmla="*/ 19 w 19"/>
                  <a:gd name="T41" fmla="*/ 3 h 10"/>
                  <a:gd name="T42" fmla="*/ 15 w 19"/>
                  <a:gd name="T43" fmla="*/ 0 h 10"/>
                  <a:gd name="T44" fmla="*/ 14 w 19"/>
                  <a:gd name="T45" fmla="*/ 4 h 10"/>
                  <a:gd name="T46" fmla="*/ 19 w 19"/>
                  <a:gd name="T47" fmla="*/ 3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0"/>
                  <a:gd name="T74" fmla="*/ 19 w 19"/>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0">
                    <a:moveTo>
                      <a:pt x="19" y="3"/>
                    </a:moveTo>
                    <a:lnTo>
                      <a:pt x="14" y="4"/>
                    </a:lnTo>
                    <a:lnTo>
                      <a:pt x="14" y="5"/>
                    </a:lnTo>
                    <a:lnTo>
                      <a:pt x="13" y="5"/>
                    </a:lnTo>
                    <a:lnTo>
                      <a:pt x="11" y="5"/>
                    </a:lnTo>
                    <a:lnTo>
                      <a:pt x="9" y="5"/>
                    </a:lnTo>
                    <a:lnTo>
                      <a:pt x="6" y="5"/>
                    </a:lnTo>
                    <a:lnTo>
                      <a:pt x="4" y="4"/>
                    </a:lnTo>
                    <a:lnTo>
                      <a:pt x="3" y="4"/>
                    </a:lnTo>
                    <a:lnTo>
                      <a:pt x="0" y="6"/>
                    </a:lnTo>
                    <a:lnTo>
                      <a:pt x="1" y="8"/>
                    </a:lnTo>
                    <a:lnTo>
                      <a:pt x="3" y="8"/>
                    </a:lnTo>
                    <a:lnTo>
                      <a:pt x="5" y="9"/>
                    </a:lnTo>
                    <a:lnTo>
                      <a:pt x="9" y="9"/>
                    </a:lnTo>
                    <a:lnTo>
                      <a:pt x="11" y="10"/>
                    </a:lnTo>
                    <a:lnTo>
                      <a:pt x="14" y="9"/>
                    </a:lnTo>
                    <a:lnTo>
                      <a:pt x="18" y="7"/>
                    </a:lnTo>
                    <a:lnTo>
                      <a:pt x="19" y="5"/>
                    </a:lnTo>
                    <a:lnTo>
                      <a:pt x="15" y="5"/>
                    </a:lnTo>
                    <a:lnTo>
                      <a:pt x="19" y="3"/>
                    </a:lnTo>
                    <a:lnTo>
                      <a:pt x="15" y="0"/>
                    </a:lnTo>
                    <a:lnTo>
                      <a:pt x="14" y="4"/>
                    </a:lnTo>
                    <a:lnTo>
                      <a:pt x="19"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0" name="Freeform 133"/>
              <p:cNvSpPr>
                <a:spLocks/>
              </p:cNvSpPr>
              <p:nvPr/>
            </p:nvSpPr>
            <p:spPr bwMode="auto">
              <a:xfrm>
                <a:off x="1299" y="2459"/>
                <a:ext cx="12" cy="10"/>
              </a:xfrm>
              <a:custGeom>
                <a:avLst/>
                <a:gdLst>
                  <a:gd name="T0" fmla="*/ 12 w 12"/>
                  <a:gd name="T1" fmla="*/ 7 h 10"/>
                  <a:gd name="T2" fmla="*/ 10 w 12"/>
                  <a:gd name="T3" fmla="*/ 7 h 10"/>
                  <a:gd name="T4" fmla="*/ 10 w 12"/>
                  <a:gd name="T5" fmla="*/ 6 h 10"/>
                  <a:gd name="T6" fmla="*/ 9 w 12"/>
                  <a:gd name="T7" fmla="*/ 6 h 10"/>
                  <a:gd name="T8" fmla="*/ 9 w 12"/>
                  <a:gd name="T9" fmla="*/ 5 h 10"/>
                  <a:gd name="T10" fmla="*/ 8 w 12"/>
                  <a:gd name="T11" fmla="*/ 5 h 10"/>
                  <a:gd name="T12" fmla="*/ 7 w 12"/>
                  <a:gd name="T13" fmla="*/ 4 h 10"/>
                  <a:gd name="T14" fmla="*/ 6 w 12"/>
                  <a:gd name="T15" fmla="*/ 3 h 10"/>
                  <a:gd name="T16" fmla="*/ 5 w 12"/>
                  <a:gd name="T17" fmla="*/ 1 h 10"/>
                  <a:gd name="T18" fmla="*/ 4 w 12"/>
                  <a:gd name="T19" fmla="*/ 0 h 10"/>
                  <a:gd name="T20" fmla="*/ 0 w 12"/>
                  <a:gd name="T21" fmla="*/ 2 h 10"/>
                  <a:gd name="T22" fmla="*/ 1 w 12"/>
                  <a:gd name="T23" fmla="*/ 4 h 10"/>
                  <a:gd name="T24" fmla="*/ 3 w 12"/>
                  <a:gd name="T25" fmla="*/ 6 h 10"/>
                  <a:gd name="T26" fmla="*/ 4 w 12"/>
                  <a:gd name="T27" fmla="*/ 7 h 10"/>
                  <a:gd name="T28" fmla="*/ 5 w 12"/>
                  <a:gd name="T29" fmla="*/ 8 h 10"/>
                  <a:gd name="T30" fmla="*/ 6 w 12"/>
                  <a:gd name="T31" fmla="*/ 8 h 10"/>
                  <a:gd name="T32" fmla="*/ 7 w 12"/>
                  <a:gd name="T33" fmla="*/ 9 h 10"/>
                  <a:gd name="T34" fmla="*/ 7 w 12"/>
                  <a:gd name="T35" fmla="*/ 10 h 10"/>
                  <a:gd name="T36" fmla="*/ 8 w 12"/>
                  <a:gd name="T37" fmla="*/ 10 h 10"/>
                  <a:gd name="T38" fmla="*/ 8 w 12"/>
                  <a:gd name="T39" fmla="*/ 10 h 10"/>
                  <a:gd name="T40" fmla="*/ 12 w 12"/>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0"/>
                  <a:gd name="T65" fmla="*/ 12 w 12"/>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0">
                    <a:moveTo>
                      <a:pt x="12" y="7"/>
                    </a:moveTo>
                    <a:lnTo>
                      <a:pt x="10" y="7"/>
                    </a:lnTo>
                    <a:lnTo>
                      <a:pt x="10" y="6"/>
                    </a:lnTo>
                    <a:lnTo>
                      <a:pt x="9" y="6"/>
                    </a:lnTo>
                    <a:lnTo>
                      <a:pt x="9" y="5"/>
                    </a:lnTo>
                    <a:lnTo>
                      <a:pt x="8" y="5"/>
                    </a:lnTo>
                    <a:lnTo>
                      <a:pt x="7" y="4"/>
                    </a:lnTo>
                    <a:lnTo>
                      <a:pt x="6" y="3"/>
                    </a:lnTo>
                    <a:lnTo>
                      <a:pt x="5" y="1"/>
                    </a:lnTo>
                    <a:lnTo>
                      <a:pt x="4" y="0"/>
                    </a:lnTo>
                    <a:lnTo>
                      <a:pt x="0" y="2"/>
                    </a:lnTo>
                    <a:lnTo>
                      <a:pt x="1" y="4"/>
                    </a:lnTo>
                    <a:lnTo>
                      <a:pt x="3" y="6"/>
                    </a:lnTo>
                    <a:lnTo>
                      <a:pt x="4" y="7"/>
                    </a:lnTo>
                    <a:lnTo>
                      <a:pt x="5" y="8"/>
                    </a:lnTo>
                    <a:lnTo>
                      <a:pt x="6" y="8"/>
                    </a:lnTo>
                    <a:lnTo>
                      <a:pt x="7" y="9"/>
                    </a:lnTo>
                    <a:lnTo>
                      <a:pt x="7" y="10"/>
                    </a:lnTo>
                    <a:lnTo>
                      <a:pt x="8" y="10"/>
                    </a:lnTo>
                    <a:lnTo>
                      <a:pt x="12"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1" name="Freeform 134"/>
              <p:cNvSpPr>
                <a:spLocks/>
              </p:cNvSpPr>
              <p:nvPr/>
            </p:nvSpPr>
            <p:spPr bwMode="auto">
              <a:xfrm>
                <a:off x="1307" y="2465"/>
                <a:ext cx="21" cy="7"/>
              </a:xfrm>
              <a:custGeom>
                <a:avLst/>
                <a:gdLst>
                  <a:gd name="T0" fmla="*/ 16 w 21"/>
                  <a:gd name="T1" fmla="*/ 0 h 7"/>
                  <a:gd name="T2" fmla="*/ 16 w 21"/>
                  <a:gd name="T3" fmla="*/ 0 h 7"/>
                  <a:gd name="T4" fmla="*/ 15 w 21"/>
                  <a:gd name="T5" fmla="*/ 1 h 7"/>
                  <a:gd name="T6" fmla="*/ 13 w 21"/>
                  <a:gd name="T7" fmla="*/ 2 h 7"/>
                  <a:gd name="T8" fmla="*/ 12 w 21"/>
                  <a:gd name="T9" fmla="*/ 3 h 7"/>
                  <a:gd name="T10" fmla="*/ 9 w 21"/>
                  <a:gd name="T11" fmla="*/ 3 h 7"/>
                  <a:gd name="T12" fmla="*/ 7 w 21"/>
                  <a:gd name="T13" fmla="*/ 3 h 7"/>
                  <a:gd name="T14" fmla="*/ 6 w 21"/>
                  <a:gd name="T15" fmla="*/ 2 h 7"/>
                  <a:gd name="T16" fmla="*/ 5 w 21"/>
                  <a:gd name="T17" fmla="*/ 2 h 7"/>
                  <a:gd name="T18" fmla="*/ 4 w 21"/>
                  <a:gd name="T19" fmla="*/ 1 h 7"/>
                  <a:gd name="T20" fmla="*/ 0 w 21"/>
                  <a:gd name="T21" fmla="*/ 4 h 7"/>
                  <a:gd name="T22" fmla="*/ 1 w 21"/>
                  <a:gd name="T23" fmla="*/ 5 h 7"/>
                  <a:gd name="T24" fmla="*/ 4 w 21"/>
                  <a:gd name="T25" fmla="*/ 6 h 7"/>
                  <a:gd name="T26" fmla="*/ 6 w 21"/>
                  <a:gd name="T27" fmla="*/ 7 h 7"/>
                  <a:gd name="T28" fmla="*/ 9 w 21"/>
                  <a:gd name="T29" fmla="*/ 7 h 7"/>
                  <a:gd name="T30" fmla="*/ 12 w 21"/>
                  <a:gd name="T31" fmla="*/ 7 h 7"/>
                  <a:gd name="T32" fmla="*/ 15 w 21"/>
                  <a:gd name="T33" fmla="*/ 6 h 7"/>
                  <a:gd name="T34" fmla="*/ 17 w 21"/>
                  <a:gd name="T35" fmla="*/ 5 h 7"/>
                  <a:gd name="T36" fmla="*/ 21 w 21"/>
                  <a:gd name="T37" fmla="*/ 3 h 7"/>
                  <a:gd name="T38" fmla="*/ 21 w 21"/>
                  <a:gd name="T39" fmla="*/ 2 h 7"/>
                  <a:gd name="T40" fmla="*/ 16 w 2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7"/>
                  <a:gd name="T65" fmla="*/ 21 w 2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7">
                    <a:moveTo>
                      <a:pt x="16" y="0"/>
                    </a:moveTo>
                    <a:lnTo>
                      <a:pt x="16" y="0"/>
                    </a:lnTo>
                    <a:lnTo>
                      <a:pt x="15" y="1"/>
                    </a:lnTo>
                    <a:lnTo>
                      <a:pt x="13" y="2"/>
                    </a:lnTo>
                    <a:lnTo>
                      <a:pt x="12" y="3"/>
                    </a:lnTo>
                    <a:lnTo>
                      <a:pt x="9" y="3"/>
                    </a:lnTo>
                    <a:lnTo>
                      <a:pt x="7" y="3"/>
                    </a:lnTo>
                    <a:lnTo>
                      <a:pt x="6" y="2"/>
                    </a:lnTo>
                    <a:lnTo>
                      <a:pt x="5" y="2"/>
                    </a:lnTo>
                    <a:lnTo>
                      <a:pt x="4" y="1"/>
                    </a:lnTo>
                    <a:lnTo>
                      <a:pt x="0" y="4"/>
                    </a:lnTo>
                    <a:lnTo>
                      <a:pt x="1" y="5"/>
                    </a:lnTo>
                    <a:lnTo>
                      <a:pt x="4" y="6"/>
                    </a:lnTo>
                    <a:lnTo>
                      <a:pt x="6" y="7"/>
                    </a:lnTo>
                    <a:lnTo>
                      <a:pt x="9" y="7"/>
                    </a:lnTo>
                    <a:lnTo>
                      <a:pt x="12" y="7"/>
                    </a:lnTo>
                    <a:lnTo>
                      <a:pt x="15" y="6"/>
                    </a:lnTo>
                    <a:lnTo>
                      <a:pt x="17" y="5"/>
                    </a:lnTo>
                    <a:lnTo>
                      <a:pt x="21" y="3"/>
                    </a:lnTo>
                    <a:lnTo>
                      <a:pt x="21" y="2"/>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2" name="Freeform 135"/>
              <p:cNvSpPr>
                <a:spLocks/>
              </p:cNvSpPr>
              <p:nvPr/>
            </p:nvSpPr>
            <p:spPr bwMode="auto">
              <a:xfrm>
                <a:off x="1323" y="2464"/>
                <a:ext cx="14" cy="12"/>
              </a:xfrm>
              <a:custGeom>
                <a:avLst/>
                <a:gdLst>
                  <a:gd name="T0" fmla="*/ 14 w 14"/>
                  <a:gd name="T1" fmla="*/ 8 h 12"/>
                  <a:gd name="T2" fmla="*/ 14 w 14"/>
                  <a:gd name="T3" fmla="*/ 7 h 12"/>
                  <a:gd name="T4" fmla="*/ 11 w 14"/>
                  <a:gd name="T5" fmla="*/ 7 h 12"/>
                  <a:gd name="T6" fmla="*/ 10 w 14"/>
                  <a:gd name="T7" fmla="*/ 5 h 12"/>
                  <a:gd name="T8" fmla="*/ 9 w 14"/>
                  <a:gd name="T9" fmla="*/ 4 h 12"/>
                  <a:gd name="T10" fmla="*/ 8 w 14"/>
                  <a:gd name="T11" fmla="*/ 3 h 12"/>
                  <a:gd name="T12" fmla="*/ 7 w 14"/>
                  <a:gd name="T13" fmla="*/ 1 h 12"/>
                  <a:gd name="T14" fmla="*/ 6 w 14"/>
                  <a:gd name="T15" fmla="*/ 0 h 12"/>
                  <a:gd name="T16" fmla="*/ 2 w 14"/>
                  <a:gd name="T17" fmla="*/ 0 h 12"/>
                  <a:gd name="T18" fmla="*/ 0 w 14"/>
                  <a:gd name="T19" fmla="*/ 1 h 12"/>
                  <a:gd name="T20" fmla="*/ 5 w 14"/>
                  <a:gd name="T21" fmla="*/ 3 h 12"/>
                  <a:gd name="T22" fmla="*/ 5 w 14"/>
                  <a:gd name="T23" fmla="*/ 3 h 12"/>
                  <a:gd name="T24" fmla="*/ 2 w 14"/>
                  <a:gd name="T25" fmla="*/ 3 h 12"/>
                  <a:gd name="T26" fmla="*/ 2 w 14"/>
                  <a:gd name="T27" fmla="*/ 3 h 12"/>
                  <a:gd name="T28" fmla="*/ 3 w 14"/>
                  <a:gd name="T29" fmla="*/ 5 h 12"/>
                  <a:gd name="T30" fmla="*/ 5 w 14"/>
                  <a:gd name="T31" fmla="*/ 6 h 12"/>
                  <a:gd name="T32" fmla="*/ 7 w 14"/>
                  <a:gd name="T33" fmla="*/ 8 h 12"/>
                  <a:gd name="T34" fmla="*/ 9 w 14"/>
                  <a:gd name="T35" fmla="*/ 10 h 12"/>
                  <a:gd name="T36" fmla="*/ 12 w 14"/>
                  <a:gd name="T37" fmla="*/ 12 h 12"/>
                  <a:gd name="T38" fmla="*/ 12 w 14"/>
                  <a:gd name="T39" fmla="*/ 11 h 12"/>
                  <a:gd name="T40" fmla="*/ 14 w 14"/>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2"/>
                  <a:gd name="T65" fmla="*/ 14 w 14"/>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2">
                    <a:moveTo>
                      <a:pt x="14" y="8"/>
                    </a:moveTo>
                    <a:lnTo>
                      <a:pt x="14" y="7"/>
                    </a:lnTo>
                    <a:lnTo>
                      <a:pt x="11" y="7"/>
                    </a:lnTo>
                    <a:lnTo>
                      <a:pt x="10" y="5"/>
                    </a:lnTo>
                    <a:lnTo>
                      <a:pt x="9" y="4"/>
                    </a:lnTo>
                    <a:lnTo>
                      <a:pt x="8" y="3"/>
                    </a:lnTo>
                    <a:lnTo>
                      <a:pt x="7" y="1"/>
                    </a:lnTo>
                    <a:lnTo>
                      <a:pt x="6" y="0"/>
                    </a:lnTo>
                    <a:lnTo>
                      <a:pt x="2" y="0"/>
                    </a:lnTo>
                    <a:lnTo>
                      <a:pt x="0" y="1"/>
                    </a:lnTo>
                    <a:lnTo>
                      <a:pt x="5" y="3"/>
                    </a:lnTo>
                    <a:lnTo>
                      <a:pt x="2" y="3"/>
                    </a:lnTo>
                    <a:lnTo>
                      <a:pt x="3" y="5"/>
                    </a:lnTo>
                    <a:lnTo>
                      <a:pt x="5" y="6"/>
                    </a:lnTo>
                    <a:lnTo>
                      <a:pt x="7" y="8"/>
                    </a:lnTo>
                    <a:lnTo>
                      <a:pt x="9" y="10"/>
                    </a:lnTo>
                    <a:lnTo>
                      <a:pt x="12" y="12"/>
                    </a:lnTo>
                    <a:lnTo>
                      <a:pt x="12" y="11"/>
                    </a:lnTo>
                    <a:lnTo>
                      <a:pt x="14" y="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3" name="Freeform 136"/>
              <p:cNvSpPr>
                <a:spLocks/>
              </p:cNvSpPr>
              <p:nvPr/>
            </p:nvSpPr>
            <p:spPr bwMode="auto">
              <a:xfrm>
                <a:off x="1335" y="2459"/>
                <a:ext cx="21" cy="17"/>
              </a:xfrm>
              <a:custGeom>
                <a:avLst/>
                <a:gdLst>
                  <a:gd name="T0" fmla="*/ 20 w 21"/>
                  <a:gd name="T1" fmla="*/ 3 h 17"/>
                  <a:gd name="T2" fmla="*/ 15 w 21"/>
                  <a:gd name="T3" fmla="*/ 4 h 17"/>
                  <a:gd name="T4" fmla="*/ 15 w 21"/>
                  <a:gd name="T5" fmla="*/ 6 h 17"/>
                  <a:gd name="T6" fmla="*/ 15 w 21"/>
                  <a:gd name="T7" fmla="*/ 8 h 17"/>
                  <a:gd name="T8" fmla="*/ 14 w 21"/>
                  <a:gd name="T9" fmla="*/ 9 h 17"/>
                  <a:gd name="T10" fmla="*/ 12 w 21"/>
                  <a:gd name="T11" fmla="*/ 11 h 17"/>
                  <a:gd name="T12" fmla="*/ 11 w 21"/>
                  <a:gd name="T13" fmla="*/ 12 h 17"/>
                  <a:gd name="T14" fmla="*/ 8 w 21"/>
                  <a:gd name="T15" fmla="*/ 13 h 17"/>
                  <a:gd name="T16" fmla="*/ 5 w 21"/>
                  <a:gd name="T17" fmla="*/ 13 h 17"/>
                  <a:gd name="T18" fmla="*/ 2 w 21"/>
                  <a:gd name="T19" fmla="*/ 13 h 17"/>
                  <a:gd name="T20" fmla="*/ 0 w 21"/>
                  <a:gd name="T21" fmla="*/ 16 h 17"/>
                  <a:gd name="T22" fmla="*/ 5 w 21"/>
                  <a:gd name="T23" fmla="*/ 17 h 17"/>
                  <a:gd name="T24" fmla="*/ 9 w 21"/>
                  <a:gd name="T25" fmla="*/ 17 h 17"/>
                  <a:gd name="T26" fmla="*/ 13 w 21"/>
                  <a:gd name="T27" fmla="*/ 16 h 17"/>
                  <a:gd name="T28" fmla="*/ 15 w 21"/>
                  <a:gd name="T29" fmla="*/ 14 h 17"/>
                  <a:gd name="T30" fmla="*/ 17 w 21"/>
                  <a:gd name="T31" fmla="*/ 12 h 17"/>
                  <a:gd name="T32" fmla="*/ 20 w 21"/>
                  <a:gd name="T33" fmla="*/ 9 h 17"/>
                  <a:gd name="T34" fmla="*/ 20 w 21"/>
                  <a:gd name="T35" fmla="*/ 7 h 17"/>
                  <a:gd name="T36" fmla="*/ 21 w 21"/>
                  <a:gd name="T37" fmla="*/ 4 h 17"/>
                  <a:gd name="T38" fmla="*/ 16 w 21"/>
                  <a:gd name="T39" fmla="*/ 6 h 17"/>
                  <a:gd name="T40" fmla="*/ 20 w 21"/>
                  <a:gd name="T41" fmla="*/ 3 h 17"/>
                  <a:gd name="T42" fmla="*/ 15 w 21"/>
                  <a:gd name="T43" fmla="*/ 0 h 17"/>
                  <a:gd name="T44" fmla="*/ 15 w 21"/>
                  <a:gd name="T45" fmla="*/ 4 h 17"/>
                  <a:gd name="T46" fmla="*/ 20 w 21"/>
                  <a:gd name="T47" fmla="*/ 3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
                  <a:gd name="T73" fmla="*/ 0 h 17"/>
                  <a:gd name="T74" fmla="*/ 21 w 21"/>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 h="17">
                    <a:moveTo>
                      <a:pt x="20" y="3"/>
                    </a:moveTo>
                    <a:lnTo>
                      <a:pt x="15" y="4"/>
                    </a:lnTo>
                    <a:lnTo>
                      <a:pt x="15" y="6"/>
                    </a:lnTo>
                    <a:lnTo>
                      <a:pt x="15" y="8"/>
                    </a:lnTo>
                    <a:lnTo>
                      <a:pt x="14" y="9"/>
                    </a:lnTo>
                    <a:lnTo>
                      <a:pt x="12" y="11"/>
                    </a:lnTo>
                    <a:lnTo>
                      <a:pt x="11" y="12"/>
                    </a:lnTo>
                    <a:lnTo>
                      <a:pt x="8" y="13"/>
                    </a:lnTo>
                    <a:lnTo>
                      <a:pt x="5" y="13"/>
                    </a:lnTo>
                    <a:lnTo>
                      <a:pt x="2" y="13"/>
                    </a:lnTo>
                    <a:lnTo>
                      <a:pt x="0" y="16"/>
                    </a:lnTo>
                    <a:lnTo>
                      <a:pt x="5" y="17"/>
                    </a:lnTo>
                    <a:lnTo>
                      <a:pt x="9" y="17"/>
                    </a:lnTo>
                    <a:lnTo>
                      <a:pt x="13" y="16"/>
                    </a:lnTo>
                    <a:lnTo>
                      <a:pt x="15" y="14"/>
                    </a:lnTo>
                    <a:lnTo>
                      <a:pt x="17" y="12"/>
                    </a:lnTo>
                    <a:lnTo>
                      <a:pt x="20" y="9"/>
                    </a:lnTo>
                    <a:lnTo>
                      <a:pt x="20" y="7"/>
                    </a:lnTo>
                    <a:lnTo>
                      <a:pt x="21" y="4"/>
                    </a:lnTo>
                    <a:lnTo>
                      <a:pt x="16" y="6"/>
                    </a:lnTo>
                    <a:lnTo>
                      <a:pt x="20" y="3"/>
                    </a:lnTo>
                    <a:lnTo>
                      <a:pt x="15" y="0"/>
                    </a:lnTo>
                    <a:lnTo>
                      <a:pt x="15" y="4"/>
                    </a:lnTo>
                    <a:lnTo>
                      <a:pt x="2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4" name="Freeform 137"/>
              <p:cNvSpPr>
                <a:spLocks/>
              </p:cNvSpPr>
              <p:nvPr/>
            </p:nvSpPr>
            <p:spPr bwMode="auto">
              <a:xfrm>
                <a:off x="1351" y="2462"/>
                <a:ext cx="22" cy="7"/>
              </a:xfrm>
              <a:custGeom>
                <a:avLst/>
                <a:gdLst>
                  <a:gd name="T0" fmla="*/ 19 w 22"/>
                  <a:gd name="T1" fmla="*/ 2 h 7"/>
                  <a:gd name="T2" fmla="*/ 21 w 22"/>
                  <a:gd name="T3" fmla="*/ 2 h 7"/>
                  <a:gd name="T4" fmla="*/ 19 w 22"/>
                  <a:gd name="T5" fmla="*/ 2 h 7"/>
                  <a:gd name="T6" fmla="*/ 18 w 22"/>
                  <a:gd name="T7" fmla="*/ 2 h 7"/>
                  <a:gd name="T8" fmla="*/ 16 w 22"/>
                  <a:gd name="T9" fmla="*/ 3 h 7"/>
                  <a:gd name="T10" fmla="*/ 14 w 22"/>
                  <a:gd name="T11" fmla="*/ 3 h 7"/>
                  <a:gd name="T12" fmla="*/ 12 w 22"/>
                  <a:gd name="T13" fmla="*/ 2 h 7"/>
                  <a:gd name="T14" fmla="*/ 9 w 22"/>
                  <a:gd name="T15" fmla="*/ 2 h 7"/>
                  <a:gd name="T16" fmla="*/ 6 w 22"/>
                  <a:gd name="T17" fmla="*/ 1 h 7"/>
                  <a:gd name="T18" fmla="*/ 4 w 22"/>
                  <a:gd name="T19" fmla="*/ 0 h 7"/>
                  <a:gd name="T20" fmla="*/ 0 w 22"/>
                  <a:gd name="T21" fmla="*/ 3 h 7"/>
                  <a:gd name="T22" fmla="*/ 4 w 22"/>
                  <a:gd name="T23" fmla="*/ 5 h 7"/>
                  <a:gd name="T24" fmla="*/ 7 w 22"/>
                  <a:gd name="T25" fmla="*/ 6 h 7"/>
                  <a:gd name="T26" fmla="*/ 10 w 22"/>
                  <a:gd name="T27" fmla="*/ 7 h 7"/>
                  <a:gd name="T28" fmla="*/ 14 w 22"/>
                  <a:gd name="T29" fmla="*/ 7 h 7"/>
                  <a:gd name="T30" fmla="*/ 17 w 22"/>
                  <a:gd name="T31" fmla="*/ 7 h 7"/>
                  <a:gd name="T32" fmla="*/ 18 w 22"/>
                  <a:gd name="T33" fmla="*/ 7 h 7"/>
                  <a:gd name="T34" fmla="*/ 21 w 22"/>
                  <a:gd name="T35" fmla="*/ 6 h 7"/>
                  <a:gd name="T36" fmla="*/ 21 w 22"/>
                  <a:gd name="T37" fmla="*/ 6 h 7"/>
                  <a:gd name="T38" fmla="*/ 22 w 22"/>
                  <a:gd name="T39" fmla="*/ 6 h 7"/>
                  <a:gd name="T40" fmla="*/ 19 w 22"/>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7"/>
                  <a:gd name="T65" fmla="*/ 22 w 22"/>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7">
                    <a:moveTo>
                      <a:pt x="19" y="2"/>
                    </a:moveTo>
                    <a:lnTo>
                      <a:pt x="21" y="2"/>
                    </a:lnTo>
                    <a:lnTo>
                      <a:pt x="19" y="2"/>
                    </a:lnTo>
                    <a:lnTo>
                      <a:pt x="18" y="2"/>
                    </a:lnTo>
                    <a:lnTo>
                      <a:pt x="16" y="3"/>
                    </a:lnTo>
                    <a:lnTo>
                      <a:pt x="14" y="3"/>
                    </a:lnTo>
                    <a:lnTo>
                      <a:pt x="12" y="2"/>
                    </a:lnTo>
                    <a:lnTo>
                      <a:pt x="9" y="2"/>
                    </a:lnTo>
                    <a:lnTo>
                      <a:pt x="6" y="1"/>
                    </a:lnTo>
                    <a:lnTo>
                      <a:pt x="4" y="0"/>
                    </a:lnTo>
                    <a:lnTo>
                      <a:pt x="0" y="3"/>
                    </a:lnTo>
                    <a:lnTo>
                      <a:pt x="4" y="5"/>
                    </a:lnTo>
                    <a:lnTo>
                      <a:pt x="7" y="6"/>
                    </a:lnTo>
                    <a:lnTo>
                      <a:pt x="10" y="7"/>
                    </a:lnTo>
                    <a:lnTo>
                      <a:pt x="14" y="7"/>
                    </a:lnTo>
                    <a:lnTo>
                      <a:pt x="17" y="7"/>
                    </a:lnTo>
                    <a:lnTo>
                      <a:pt x="18" y="7"/>
                    </a:lnTo>
                    <a:lnTo>
                      <a:pt x="21" y="6"/>
                    </a:lnTo>
                    <a:lnTo>
                      <a:pt x="22" y="6"/>
                    </a:lnTo>
                    <a:lnTo>
                      <a:pt x="19"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5" name="Freeform 138"/>
              <p:cNvSpPr>
                <a:spLocks/>
              </p:cNvSpPr>
              <p:nvPr/>
            </p:nvSpPr>
            <p:spPr bwMode="auto">
              <a:xfrm>
                <a:off x="1370" y="2460"/>
                <a:ext cx="9" cy="8"/>
              </a:xfrm>
              <a:custGeom>
                <a:avLst/>
                <a:gdLst>
                  <a:gd name="T0" fmla="*/ 5 w 9"/>
                  <a:gd name="T1" fmla="*/ 0 h 8"/>
                  <a:gd name="T2" fmla="*/ 5 w 9"/>
                  <a:gd name="T3" fmla="*/ 0 h 8"/>
                  <a:gd name="T4" fmla="*/ 4 w 9"/>
                  <a:gd name="T5" fmla="*/ 0 h 8"/>
                  <a:gd name="T6" fmla="*/ 4 w 9"/>
                  <a:gd name="T7" fmla="*/ 1 h 8"/>
                  <a:gd name="T8" fmla="*/ 4 w 9"/>
                  <a:gd name="T9" fmla="*/ 2 h 8"/>
                  <a:gd name="T10" fmla="*/ 3 w 9"/>
                  <a:gd name="T11" fmla="*/ 3 h 8"/>
                  <a:gd name="T12" fmla="*/ 3 w 9"/>
                  <a:gd name="T13" fmla="*/ 3 h 8"/>
                  <a:gd name="T14" fmla="*/ 2 w 9"/>
                  <a:gd name="T15" fmla="*/ 4 h 8"/>
                  <a:gd name="T16" fmla="*/ 2 w 9"/>
                  <a:gd name="T17" fmla="*/ 4 h 8"/>
                  <a:gd name="T18" fmla="*/ 0 w 9"/>
                  <a:gd name="T19" fmla="*/ 4 h 8"/>
                  <a:gd name="T20" fmla="*/ 3 w 9"/>
                  <a:gd name="T21" fmla="*/ 8 h 8"/>
                  <a:gd name="T22" fmla="*/ 4 w 9"/>
                  <a:gd name="T23" fmla="*/ 8 h 8"/>
                  <a:gd name="T24" fmla="*/ 5 w 9"/>
                  <a:gd name="T25" fmla="*/ 7 h 8"/>
                  <a:gd name="T26" fmla="*/ 6 w 9"/>
                  <a:gd name="T27" fmla="*/ 6 h 8"/>
                  <a:gd name="T28" fmla="*/ 6 w 9"/>
                  <a:gd name="T29" fmla="*/ 5 h 8"/>
                  <a:gd name="T30" fmla="*/ 7 w 9"/>
                  <a:gd name="T31" fmla="*/ 4 h 8"/>
                  <a:gd name="T32" fmla="*/ 8 w 9"/>
                  <a:gd name="T33" fmla="*/ 3 h 8"/>
                  <a:gd name="T34" fmla="*/ 8 w 9"/>
                  <a:gd name="T35" fmla="*/ 2 h 8"/>
                  <a:gd name="T36" fmla="*/ 9 w 9"/>
                  <a:gd name="T37" fmla="*/ 1 h 8"/>
                  <a:gd name="T38" fmla="*/ 9 w 9"/>
                  <a:gd name="T39" fmla="*/ 0 h 8"/>
                  <a:gd name="T40" fmla="*/ 5 w 9"/>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0"/>
                    </a:moveTo>
                    <a:lnTo>
                      <a:pt x="5" y="0"/>
                    </a:lnTo>
                    <a:lnTo>
                      <a:pt x="4" y="0"/>
                    </a:lnTo>
                    <a:lnTo>
                      <a:pt x="4" y="1"/>
                    </a:lnTo>
                    <a:lnTo>
                      <a:pt x="4" y="2"/>
                    </a:lnTo>
                    <a:lnTo>
                      <a:pt x="3" y="3"/>
                    </a:lnTo>
                    <a:lnTo>
                      <a:pt x="2" y="4"/>
                    </a:lnTo>
                    <a:lnTo>
                      <a:pt x="0" y="4"/>
                    </a:lnTo>
                    <a:lnTo>
                      <a:pt x="3" y="8"/>
                    </a:lnTo>
                    <a:lnTo>
                      <a:pt x="4" y="8"/>
                    </a:lnTo>
                    <a:lnTo>
                      <a:pt x="5" y="7"/>
                    </a:lnTo>
                    <a:lnTo>
                      <a:pt x="6" y="6"/>
                    </a:lnTo>
                    <a:lnTo>
                      <a:pt x="6" y="5"/>
                    </a:lnTo>
                    <a:lnTo>
                      <a:pt x="7" y="4"/>
                    </a:lnTo>
                    <a:lnTo>
                      <a:pt x="8" y="3"/>
                    </a:lnTo>
                    <a:lnTo>
                      <a:pt x="8" y="2"/>
                    </a:lnTo>
                    <a:lnTo>
                      <a:pt x="9" y="1"/>
                    </a:lnTo>
                    <a:lnTo>
                      <a:pt x="9" y="0"/>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6" name="Freeform 139"/>
              <p:cNvSpPr>
                <a:spLocks/>
              </p:cNvSpPr>
              <p:nvPr/>
            </p:nvSpPr>
            <p:spPr bwMode="auto">
              <a:xfrm>
                <a:off x="1375" y="2404"/>
                <a:ext cx="11" cy="56"/>
              </a:xfrm>
              <a:custGeom>
                <a:avLst/>
                <a:gdLst>
                  <a:gd name="T0" fmla="*/ 7 w 11"/>
                  <a:gd name="T1" fmla="*/ 0 h 56"/>
                  <a:gd name="T2" fmla="*/ 7 w 11"/>
                  <a:gd name="T3" fmla="*/ 0 h 56"/>
                  <a:gd name="T4" fmla="*/ 6 w 11"/>
                  <a:gd name="T5" fmla="*/ 7 h 56"/>
                  <a:gd name="T6" fmla="*/ 4 w 11"/>
                  <a:gd name="T7" fmla="*/ 14 h 56"/>
                  <a:gd name="T8" fmla="*/ 4 w 11"/>
                  <a:gd name="T9" fmla="*/ 20 h 56"/>
                  <a:gd name="T10" fmla="*/ 3 w 11"/>
                  <a:gd name="T11" fmla="*/ 28 h 56"/>
                  <a:gd name="T12" fmla="*/ 3 w 11"/>
                  <a:gd name="T13" fmla="*/ 35 h 56"/>
                  <a:gd name="T14" fmla="*/ 2 w 11"/>
                  <a:gd name="T15" fmla="*/ 42 h 56"/>
                  <a:gd name="T16" fmla="*/ 1 w 11"/>
                  <a:gd name="T17" fmla="*/ 49 h 56"/>
                  <a:gd name="T18" fmla="*/ 0 w 11"/>
                  <a:gd name="T19" fmla="*/ 56 h 56"/>
                  <a:gd name="T20" fmla="*/ 4 w 11"/>
                  <a:gd name="T21" fmla="*/ 56 h 56"/>
                  <a:gd name="T22" fmla="*/ 6 w 11"/>
                  <a:gd name="T23" fmla="*/ 49 h 56"/>
                  <a:gd name="T24" fmla="*/ 7 w 11"/>
                  <a:gd name="T25" fmla="*/ 42 h 56"/>
                  <a:gd name="T26" fmla="*/ 8 w 11"/>
                  <a:gd name="T27" fmla="*/ 36 h 56"/>
                  <a:gd name="T28" fmla="*/ 8 w 11"/>
                  <a:gd name="T29" fmla="*/ 29 h 56"/>
                  <a:gd name="T30" fmla="*/ 9 w 11"/>
                  <a:gd name="T31" fmla="*/ 21 h 56"/>
                  <a:gd name="T32" fmla="*/ 10 w 11"/>
                  <a:gd name="T33" fmla="*/ 14 h 56"/>
                  <a:gd name="T34" fmla="*/ 10 w 11"/>
                  <a:gd name="T35" fmla="*/ 7 h 56"/>
                  <a:gd name="T36" fmla="*/ 11 w 11"/>
                  <a:gd name="T37" fmla="*/ 1 h 56"/>
                  <a:gd name="T38" fmla="*/ 11 w 11"/>
                  <a:gd name="T39" fmla="*/ 1 h 56"/>
                  <a:gd name="T40" fmla="*/ 7 w 11"/>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56"/>
                  <a:gd name="T65" fmla="*/ 11 w 11"/>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56">
                    <a:moveTo>
                      <a:pt x="7" y="0"/>
                    </a:moveTo>
                    <a:lnTo>
                      <a:pt x="7" y="0"/>
                    </a:lnTo>
                    <a:lnTo>
                      <a:pt x="6" y="7"/>
                    </a:lnTo>
                    <a:lnTo>
                      <a:pt x="4" y="14"/>
                    </a:lnTo>
                    <a:lnTo>
                      <a:pt x="4" y="20"/>
                    </a:lnTo>
                    <a:lnTo>
                      <a:pt x="3" y="28"/>
                    </a:lnTo>
                    <a:lnTo>
                      <a:pt x="3" y="35"/>
                    </a:lnTo>
                    <a:lnTo>
                      <a:pt x="2" y="42"/>
                    </a:lnTo>
                    <a:lnTo>
                      <a:pt x="1" y="49"/>
                    </a:lnTo>
                    <a:lnTo>
                      <a:pt x="0" y="56"/>
                    </a:lnTo>
                    <a:lnTo>
                      <a:pt x="4" y="56"/>
                    </a:lnTo>
                    <a:lnTo>
                      <a:pt x="6" y="49"/>
                    </a:lnTo>
                    <a:lnTo>
                      <a:pt x="7" y="42"/>
                    </a:lnTo>
                    <a:lnTo>
                      <a:pt x="8" y="36"/>
                    </a:lnTo>
                    <a:lnTo>
                      <a:pt x="8" y="29"/>
                    </a:lnTo>
                    <a:lnTo>
                      <a:pt x="9" y="21"/>
                    </a:lnTo>
                    <a:lnTo>
                      <a:pt x="10" y="14"/>
                    </a:lnTo>
                    <a:lnTo>
                      <a:pt x="10" y="7"/>
                    </a:lnTo>
                    <a:lnTo>
                      <a:pt x="11" y="1"/>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7" name="Freeform 140"/>
              <p:cNvSpPr>
                <a:spLocks/>
              </p:cNvSpPr>
              <p:nvPr/>
            </p:nvSpPr>
            <p:spPr bwMode="auto">
              <a:xfrm>
                <a:off x="1375" y="2347"/>
                <a:ext cx="12" cy="58"/>
              </a:xfrm>
              <a:custGeom>
                <a:avLst/>
                <a:gdLst>
                  <a:gd name="T0" fmla="*/ 3 w 12"/>
                  <a:gd name="T1" fmla="*/ 0 h 58"/>
                  <a:gd name="T2" fmla="*/ 0 w 12"/>
                  <a:gd name="T3" fmla="*/ 3 h 58"/>
                  <a:gd name="T4" fmla="*/ 2 w 12"/>
                  <a:gd name="T5" fmla="*/ 8 h 58"/>
                  <a:gd name="T6" fmla="*/ 4 w 12"/>
                  <a:gd name="T7" fmla="*/ 13 h 58"/>
                  <a:gd name="T8" fmla="*/ 7 w 12"/>
                  <a:gd name="T9" fmla="*/ 19 h 58"/>
                  <a:gd name="T10" fmla="*/ 8 w 12"/>
                  <a:gd name="T11" fmla="*/ 27 h 58"/>
                  <a:gd name="T12" fmla="*/ 8 w 12"/>
                  <a:gd name="T13" fmla="*/ 33 h 58"/>
                  <a:gd name="T14" fmla="*/ 8 w 12"/>
                  <a:gd name="T15" fmla="*/ 41 h 58"/>
                  <a:gd name="T16" fmla="*/ 8 w 12"/>
                  <a:gd name="T17" fmla="*/ 49 h 58"/>
                  <a:gd name="T18" fmla="*/ 7 w 12"/>
                  <a:gd name="T19" fmla="*/ 57 h 58"/>
                  <a:gd name="T20" fmla="*/ 11 w 12"/>
                  <a:gd name="T21" fmla="*/ 58 h 58"/>
                  <a:gd name="T22" fmla="*/ 12 w 12"/>
                  <a:gd name="T23" fmla="*/ 49 h 58"/>
                  <a:gd name="T24" fmla="*/ 12 w 12"/>
                  <a:gd name="T25" fmla="*/ 41 h 58"/>
                  <a:gd name="T26" fmla="*/ 12 w 12"/>
                  <a:gd name="T27" fmla="*/ 33 h 58"/>
                  <a:gd name="T28" fmla="*/ 12 w 12"/>
                  <a:gd name="T29" fmla="*/ 26 h 58"/>
                  <a:gd name="T30" fmla="*/ 11 w 12"/>
                  <a:gd name="T31" fmla="*/ 18 h 58"/>
                  <a:gd name="T32" fmla="*/ 9 w 12"/>
                  <a:gd name="T33" fmla="*/ 12 h 58"/>
                  <a:gd name="T34" fmla="*/ 7 w 12"/>
                  <a:gd name="T35" fmla="*/ 6 h 58"/>
                  <a:gd name="T36" fmla="*/ 3 w 12"/>
                  <a:gd name="T37" fmla="*/ 1 h 58"/>
                  <a:gd name="T38" fmla="*/ 0 w 12"/>
                  <a:gd name="T39" fmla="*/ 3 h 58"/>
                  <a:gd name="T40" fmla="*/ 3 w 12"/>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58"/>
                  <a:gd name="T65" fmla="*/ 12 w 12"/>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58">
                    <a:moveTo>
                      <a:pt x="3" y="0"/>
                    </a:moveTo>
                    <a:lnTo>
                      <a:pt x="0" y="3"/>
                    </a:lnTo>
                    <a:lnTo>
                      <a:pt x="2" y="8"/>
                    </a:lnTo>
                    <a:lnTo>
                      <a:pt x="4" y="13"/>
                    </a:lnTo>
                    <a:lnTo>
                      <a:pt x="7" y="19"/>
                    </a:lnTo>
                    <a:lnTo>
                      <a:pt x="8" y="27"/>
                    </a:lnTo>
                    <a:lnTo>
                      <a:pt x="8" y="33"/>
                    </a:lnTo>
                    <a:lnTo>
                      <a:pt x="8" y="41"/>
                    </a:lnTo>
                    <a:lnTo>
                      <a:pt x="8" y="49"/>
                    </a:lnTo>
                    <a:lnTo>
                      <a:pt x="7" y="57"/>
                    </a:lnTo>
                    <a:lnTo>
                      <a:pt x="11" y="58"/>
                    </a:lnTo>
                    <a:lnTo>
                      <a:pt x="12" y="49"/>
                    </a:lnTo>
                    <a:lnTo>
                      <a:pt x="12" y="41"/>
                    </a:lnTo>
                    <a:lnTo>
                      <a:pt x="12" y="33"/>
                    </a:lnTo>
                    <a:lnTo>
                      <a:pt x="12" y="26"/>
                    </a:lnTo>
                    <a:lnTo>
                      <a:pt x="11" y="18"/>
                    </a:lnTo>
                    <a:lnTo>
                      <a:pt x="9" y="12"/>
                    </a:lnTo>
                    <a:lnTo>
                      <a:pt x="7" y="6"/>
                    </a:lnTo>
                    <a:lnTo>
                      <a:pt x="3" y="1"/>
                    </a:lnTo>
                    <a:lnTo>
                      <a:pt x="0" y="3"/>
                    </a:lnTo>
                    <a:lnTo>
                      <a:pt x="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8" name="Freeform 141"/>
              <p:cNvSpPr>
                <a:spLocks/>
              </p:cNvSpPr>
              <p:nvPr/>
            </p:nvSpPr>
            <p:spPr bwMode="auto">
              <a:xfrm>
                <a:off x="1375" y="2347"/>
                <a:ext cx="19" cy="45"/>
              </a:xfrm>
              <a:custGeom>
                <a:avLst/>
                <a:gdLst>
                  <a:gd name="T0" fmla="*/ 19 w 19"/>
                  <a:gd name="T1" fmla="*/ 42 h 45"/>
                  <a:gd name="T2" fmla="*/ 19 w 19"/>
                  <a:gd name="T3" fmla="*/ 41 h 45"/>
                  <a:gd name="T4" fmla="*/ 18 w 19"/>
                  <a:gd name="T5" fmla="*/ 40 h 45"/>
                  <a:gd name="T6" fmla="*/ 17 w 19"/>
                  <a:gd name="T7" fmla="*/ 36 h 45"/>
                  <a:gd name="T8" fmla="*/ 16 w 19"/>
                  <a:gd name="T9" fmla="*/ 31 h 45"/>
                  <a:gd name="T10" fmla="*/ 15 w 19"/>
                  <a:gd name="T11" fmla="*/ 23 h 45"/>
                  <a:gd name="T12" fmla="*/ 12 w 19"/>
                  <a:gd name="T13" fmla="*/ 17 h 45"/>
                  <a:gd name="T14" fmla="*/ 10 w 19"/>
                  <a:gd name="T15" fmla="*/ 10 h 45"/>
                  <a:gd name="T16" fmla="*/ 7 w 19"/>
                  <a:gd name="T17" fmla="*/ 5 h 45"/>
                  <a:gd name="T18" fmla="*/ 3 w 19"/>
                  <a:gd name="T19" fmla="*/ 0 h 45"/>
                  <a:gd name="T20" fmla="*/ 0 w 19"/>
                  <a:gd name="T21" fmla="*/ 3 h 45"/>
                  <a:gd name="T22" fmla="*/ 3 w 19"/>
                  <a:gd name="T23" fmla="*/ 7 h 45"/>
                  <a:gd name="T24" fmla="*/ 6 w 19"/>
                  <a:gd name="T25" fmla="*/ 12 h 45"/>
                  <a:gd name="T26" fmla="*/ 8 w 19"/>
                  <a:gd name="T27" fmla="*/ 18 h 45"/>
                  <a:gd name="T28" fmla="*/ 10 w 19"/>
                  <a:gd name="T29" fmla="*/ 25 h 45"/>
                  <a:gd name="T30" fmla="*/ 11 w 19"/>
                  <a:gd name="T31" fmla="*/ 32 h 45"/>
                  <a:gd name="T32" fmla="*/ 12 w 19"/>
                  <a:gd name="T33" fmla="*/ 37 h 45"/>
                  <a:gd name="T34" fmla="*/ 13 w 19"/>
                  <a:gd name="T35" fmla="*/ 42 h 45"/>
                  <a:gd name="T36" fmla="*/ 16 w 19"/>
                  <a:gd name="T37" fmla="*/ 45 h 45"/>
                  <a:gd name="T38" fmla="*/ 16 w 19"/>
                  <a:gd name="T39" fmla="*/ 44 h 45"/>
                  <a:gd name="T40" fmla="*/ 19 w 19"/>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5"/>
                  <a:gd name="T65" fmla="*/ 19 w 1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5">
                    <a:moveTo>
                      <a:pt x="19" y="42"/>
                    </a:moveTo>
                    <a:lnTo>
                      <a:pt x="19" y="41"/>
                    </a:lnTo>
                    <a:lnTo>
                      <a:pt x="18" y="40"/>
                    </a:lnTo>
                    <a:lnTo>
                      <a:pt x="17" y="36"/>
                    </a:lnTo>
                    <a:lnTo>
                      <a:pt x="16" y="31"/>
                    </a:lnTo>
                    <a:lnTo>
                      <a:pt x="15" y="23"/>
                    </a:lnTo>
                    <a:lnTo>
                      <a:pt x="12" y="17"/>
                    </a:lnTo>
                    <a:lnTo>
                      <a:pt x="10" y="10"/>
                    </a:lnTo>
                    <a:lnTo>
                      <a:pt x="7" y="5"/>
                    </a:lnTo>
                    <a:lnTo>
                      <a:pt x="3" y="0"/>
                    </a:lnTo>
                    <a:lnTo>
                      <a:pt x="0" y="3"/>
                    </a:lnTo>
                    <a:lnTo>
                      <a:pt x="3" y="7"/>
                    </a:lnTo>
                    <a:lnTo>
                      <a:pt x="6" y="12"/>
                    </a:lnTo>
                    <a:lnTo>
                      <a:pt x="8" y="18"/>
                    </a:lnTo>
                    <a:lnTo>
                      <a:pt x="10" y="25"/>
                    </a:lnTo>
                    <a:lnTo>
                      <a:pt x="11" y="32"/>
                    </a:lnTo>
                    <a:lnTo>
                      <a:pt x="12" y="37"/>
                    </a:lnTo>
                    <a:lnTo>
                      <a:pt x="13" y="42"/>
                    </a:lnTo>
                    <a:lnTo>
                      <a:pt x="16" y="45"/>
                    </a:lnTo>
                    <a:lnTo>
                      <a:pt x="16" y="44"/>
                    </a:lnTo>
                    <a:lnTo>
                      <a:pt x="19"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699" name="Freeform 142"/>
              <p:cNvSpPr>
                <a:spLocks/>
              </p:cNvSpPr>
              <p:nvPr/>
            </p:nvSpPr>
            <p:spPr bwMode="auto">
              <a:xfrm>
                <a:off x="1391" y="2389"/>
                <a:ext cx="28" cy="14"/>
              </a:xfrm>
              <a:custGeom>
                <a:avLst/>
                <a:gdLst>
                  <a:gd name="T0" fmla="*/ 26 w 28"/>
                  <a:gd name="T1" fmla="*/ 9 h 14"/>
                  <a:gd name="T2" fmla="*/ 26 w 28"/>
                  <a:gd name="T3" fmla="*/ 8 h 14"/>
                  <a:gd name="T4" fmla="*/ 21 w 28"/>
                  <a:gd name="T5" fmla="*/ 10 h 14"/>
                  <a:gd name="T6" fmla="*/ 19 w 28"/>
                  <a:gd name="T7" fmla="*/ 10 h 14"/>
                  <a:gd name="T8" fmla="*/ 16 w 28"/>
                  <a:gd name="T9" fmla="*/ 10 h 14"/>
                  <a:gd name="T10" fmla="*/ 13 w 28"/>
                  <a:gd name="T11" fmla="*/ 9 h 14"/>
                  <a:gd name="T12" fmla="*/ 11 w 28"/>
                  <a:gd name="T13" fmla="*/ 7 h 14"/>
                  <a:gd name="T14" fmla="*/ 9 w 28"/>
                  <a:gd name="T15" fmla="*/ 5 h 14"/>
                  <a:gd name="T16" fmla="*/ 7 w 28"/>
                  <a:gd name="T17" fmla="*/ 2 h 14"/>
                  <a:gd name="T18" fmla="*/ 3 w 28"/>
                  <a:gd name="T19" fmla="*/ 0 h 14"/>
                  <a:gd name="T20" fmla="*/ 0 w 28"/>
                  <a:gd name="T21" fmla="*/ 2 h 14"/>
                  <a:gd name="T22" fmla="*/ 2 w 28"/>
                  <a:gd name="T23" fmla="*/ 5 h 14"/>
                  <a:gd name="T24" fmla="*/ 5 w 28"/>
                  <a:gd name="T25" fmla="*/ 8 h 14"/>
                  <a:gd name="T26" fmla="*/ 8 w 28"/>
                  <a:gd name="T27" fmla="*/ 10 h 14"/>
                  <a:gd name="T28" fmla="*/ 11 w 28"/>
                  <a:gd name="T29" fmla="*/ 12 h 14"/>
                  <a:gd name="T30" fmla="*/ 14 w 28"/>
                  <a:gd name="T31" fmla="*/ 14 h 14"/>
                  <a:gd name="T32" fmla="*/ 19 w 28"/>
                  <a:gd name="T33" fmla="*/ 14 h 14"/>
                  <a:gd name="T34" fmla="*/ 22 w 28"/>
                  <a:gd name="T35" fmla="*/ 14 h 14"/>
                  <a:gd name="T36" fmla="*/ 28 w 28"/>
                  <a:gd name="T37" fmla="*/ 12 h 14"/>
                  <a:gd name="T38" fmla="*/ 28 w 28"/>
                  <a:gd name="T39" fmla="*/ 12 h 14"/>
                  <a:gd name="T40" fmla="*/ 26 w 28"/>
                  <a:gd name="T41" fmla="*/ 9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4"/>
                  <a:gd name="T65" fmla="*/ 28 w 28"/>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4">
                    <a:moveTo>
                      <a:pt x="26" y="9"/>
                    </a:moveTo>
                    <a:lnTo>
                      <a:pt x="26" y="8"/>
                    </a:lnTo>
                    <a:lnTo>
                      <a:pt x="21" y="10"/>
                    </a:lnTo>
                    <a:lnTo>
                      <a:pt x="19" y="10"/>
                    </a:lnTo>
                    <a:lnTo>
                      <a:pt x="16" y="10"/>
                    </a:lnTo>
                    <a:lnTo>
                      <a:pt x="13" y="9"/>
                    </a:lnTo>
                    <a:lnTo>
                      <a:pt x="11" y="7"/>
                    </a:lnTo>
                    <a:lnTo>
                      <a:pt x="9" y="5"/>
                    </a:lnTo>
                    <a:lnTo>
                      <a:pt x="7" y="2"/>
                    </a:lnTo>
                    <a:lnTo>
                      <a:pt x="3" y="0"/>
                    </a:lnTo>
                    <a:lnTo>
                      <a:pt x="0" y="2"/>
                    </a:lnTo>
                    <a:lnTo>
                      <a:pt x="2" y="5"/>
                    </a:lnTo>
                    <a:lnTo>
                      <a:pt x="5" y="8"/>
                    </a:lnTo>
                    <a:lnTo>
                      <a:pt x="8" y="10"/>
                    </a:lnTo>
                    <a:lnTo>
                      <a:pt x="11" y="12"/>
                    </a:lnTo>
                    <a:lnTo>
                      <a:pt x="14" y="14"/>
                    </a:lnTo>
                    <a:lnTo>
                      <a:pt x="19" y="14"/>
                    </a:lnTo>
                    <a:lnTo>
                      <a:pt x="22" y="14"/>
                    </a:lnTo>
                    <a:lnTo>
                      <a:pt x="28" y="12"/>
                    </a:lnTo>
                    <a:lnTo>
                      <a:pt x="26"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0" name="Freeform 143"/>
              <p:cNvSpPr>
                <a:spLocks/>
              </p:cNvSpPr>
              <p:nvPr/>
            </p:nvSpPr>
            <p:spPr bwMode="auto">
              <a:xfrm>
                <a:off x="1414" y="2329"/>
                <a:ext cx="8" cy="72"/>
              </a:xfrm>
              <a:custGeom>
                <a:avLst/>
                <a:gdLst>
                  <a:gd name="T0" fmla="*/ 0 w 8"/>
                  <a:gd name="T1" fmla="*/ 0 h 72"/>
                  <a:gd name="T2" fmla="*/ 0 w 8"/>
                  <a:gd name="T3" fmla="*/ 0 h 72"/>
                  <a:gd name="T4" fmla="*/ 0 w 8"/>
                  <a:gd name="T5" fmla="*/ 9 h 72"/>
                  <a:gd name="T6" fmla="*/ 2 w 8"/>
                  <a:gd name="T7" fmla="*/ 19 h 72"/>
                  <a:gd name="T8" fmla="*/ 3 w 8"/>
                  <a:gd name="T9" fmla="*/ 30 h 72"/>
                  <a:gd name="T10" fmla="*/ 4 w 8"/>
                  <a:gd name="T11" fmla="*/ 41 h 72"/>
                  <a:gd name="T12" fmla="*/ 4 w 8"/>
                  <a:gd name="T13" fmla="*/ 52 h 72"/>
                  <a:gd name="T14" fmla="*/ 4 w 8"/>
                  <a:gd name="T15" fmla="*/ 60 h 72"/>
                  <a:gd name="T16" fmla="*/ 4 w 8"/>
                  <a:gd name="T17" fmla="*/ 66 h 72"/>
                  <a:gd name="T18" fmla="*/ 3 w 8"/>
                  <a:gd name="T19" fmla="*/ 69 h 72"/>
                  <a:gd name="T20" fmla="*/ 5 w 8"/>
                  <a:gd name="T21" fmla="*/ 72 h 72"/>
                  <a:gd name="T22" fmla="*/ 8 w 8"/>
                  <a:gd name="T23" fmla="*/ 68 h 72"/>
                  <a:gd name="T24" fmla="*/ 8 w 8"/>
                  <a:gd name="T25" fmla="*/ 61 h 72"/>
                  <a:gd name="T26" fmla="*/ 8 w 8"/>
                  <a:gd name="T27" fmla="*/ 52 h 72"/>
                  <a:gd name="T28" fmla="*/ 8 w 8"/>
                  <a:gd name="T29" fmla="*/ 40 h 72"/>
                  <a:gd name="T30" fmla="*/ 7 w 8"/>
                  <a:gd name="T31" fmla="*/ 29 h 72"/>
                  <a:gd name="T32" fmla="*/ 6 w 8"/>
                  <a:gd name="T33" fmla="*/ 19 h 72"/>
                  <a:gd name="T34" fmla="*/ 5 w 8"/>
                  <a:gd name="T35" fmla="*/ 9 h 72"/>
                  <a:gd name="T36" fmla="*/ 5 w 8"/>
                  <a:gd name="T37" fmla="*/ 0 h 72"/>
                  <a:gd name="T38" fmla="*/ 5 w 8"/>
                  <a:gd name="T39" fmla="*/ 0 h 72"/>
                  <a:gd name="T40" fmla="*/ 0 w 8"/>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2"/>
                  <a:gd name="T65" fmla="*/ 8 w 8"/>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2">
                    <a:moveTo>
                      <a:pt x="0" y="0"/>
                    </a:moveTo>
                    <a:lnTo>
                      <a:pt x="0" y="0"/>
                    </a:lnTo>
                    <a:lnTo>
                      <a:pt x="0" y="9"/>
                    </a:lnTo>
                    <a:lnTo>
                      <a:pt x="2" y="19"/>
                    </a:lnTo>
                    <a:lnTo>
                      <a:pt x="3" y="30"/>
                    </a:lnTo>
                    <a:lnTo>
                      <a:pt x="4" y="41"/>
                    </a:lnTo>
                    <a:lnTo>
                      <a:pt x="4" y="52"/>
                    </a:lnTo>
                    <a:lnTo>
                      <a:pt x="4" y="60"/>
                    </a:lnTo>
                    <a:lnTo>
                      <a:pt x="4" y="66"/>
                    </a:lnTo>
                    <a:lnTo>
                      <a:pt x="3" y="69"/>
                    </a:lnTo>
                    <a:lnTo>
                      <a:pt x="5" y="72"/>
                    </a:lnTo>
                    <a:lnTo>
                      <a:pt x="8" y="68"/>
                    </a:lnTo>
                    <a:lnTo>
                      <a:pt x="8" y="61"/>
                    </a:lnTo>
                    <a:lnTo>
                      <a:pt x="8" y="52"/>
                    </a:lnTo>
                    <a:lnTo>
                      <a:pt x="8" y="40"/>
                    </a:lnTo>
                    <a:lnTo>
                      <a:pt x="7" y="29"/>
                    </a:lnTo>
                    <a:lnTo>
                      <a:pt x="6" y="19"/>
                    </a:lnTo>
                    <a:lnTo>
                      <a:pt x="5" y="9"/>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1" name="Freeform 144"/>
              <p:cNvSpPr>
                <a:spLocks/>
              </p:cNvSpPr>
              <p:nvPr/>
            </p:nvSpPr>
            <p:spPr bwMode="auto">
              <a:xfrm>
                <a:off x="1395" y="2263"/>
                <a:ext cx="24" cy="66"/>
              </a:xfrm>
              <a:custGeom>
                <a:avLst/>
                <a:gdLst>
                  <a:gd name="T0" fmla="*/ 0 w 24"/>
                  <a:gd name="T1" fmla="*/ 1 h 66"/>
                  <a:gd name="T2" fmla="*/ 0 w 24"/>
                  <a:gd name="T3" fmla="*/ 1 h 66"/>
                  <a:gd name="T4" fmla="*/ 4 w 24"/>
                  <a:gd name="T5" fmla="*/ 10 h 66"/>
                  <a:gd name="T6" fmla="*/ 7 w 24"/>
                  <a:gd name="T7" fmla="*/ 19 h 66"/>
                  <a:gd name="T8" fmla="*/ 10 w 24"/>
                  <a:gd name="T9" fmla="*/ 26 h 66"/>
                  <a:gd name="T10" fmla="*/ 13 w 24"/>
                  <a:gd name="T11" fmla="*/ 33 h 66"/>
                  <a:gd name="T12" fmla="*/ 15 w 24"/>
                  <a:gd name="T13" fmla="*/ 40 h 66"/>
                  <a:gd name="T14" fmla="*/ 17 w 24"/>
                  <a:gd name="T15" fmla="*/ 48 h 66"/>
                  <a:gd name="T16" fmla="*/ 18 w 24"/>
                  <a:gd name="T17" fmla="*/ 57 h 66"/>
                  <a:gd name="T18" fmla="*/ 19 w 24"/>
                  <a:gd name="T19" fmla="*/ 66 h 66"/>
                  <a:gd name="T20" fmla="*/ 24 w 24"/>
                  <a:gd name="T21" fmla="*/ 66 h 66"/>
                  <a:gd name="T22" fmla="*/ 23 w 24"/>
                  <a:gd name="T23" fmla="*/ 56 h 66"/>
                  <a:gd name="T24" fmla="*/ 22 w 24"/>
                  <a:gd name="T25" fmla="*/ 47 h 66"/>
                  <a:gd name="T26" fmla="*/ 21 w 24"/>
                  <a:gd name="T27" fmla="*/ 39 h 66"/>
                  <a:gd name="T28" fmla="*/ 17 w 24"/>
                  <a:gd name="T29" fmla="*/ 32 h 66"/>
                  <a:gd name="T30" fmla="*/ 15 w 24"/>
                  <a:gd name="T31" fmla="*/ 25 h 66"/>
                  <a:gd name="T32" fmla="*/ 12 w 24"/>
                  <a:gd name="T33" fmla="*/ 17 h 66"/>
                  <a:gd name="T34" fmla="*/ 8 w 24"/>
                  <a:gd name="T35" fmla="*/ 9 h 66"/>
                  <a:gd name="T36" fmla="*/ 5 w 24"/>
                  <a:gd name="T37" fmla="*/ 0 h 66"/>
                  <a:gd name="T38" fmla="*/ 5 w 24"/>
                  <a:gd name="T39" fmla="*/ 0 h 66"/>
                  <a:gd name="T40" fmla="*/ 0 w 24"/>
                  <a:gd name="T41" fmla="*/ 1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66"/>
                  <a:gd name="T65" fmla="*/ 24 w 24"/>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66">
                    <a:moveTo>
                      <a:pt x="0" y="1"/>
                    </a:moveTo>
                    <a:lnTo>
                      <a:pt x="0" y="1"/>
                    </a:lnTo>
                    <a:lnTo>
                      <a:pt x="4" y="10"/>
                    </a:lnTo>
                    <a:lnTo>
                      <a:pt x="7" y="19"/>
                    </a:lnTo>
                    <a:lnTo>
                      <a:pt x="10" y="26"/>
                    </a:lnTo>
                    <a:lnTo>
                      <a:pt x="13" y="33"/>
                    </a:lnTo>
                    <a:lnTo>
                      <a:pt x="15" y="40"/>
                    </a:lnTo>
                    <a:lnTo>
                      <a:pt x="17" y="48"/>
                    </a:lnTo>
                    <a:lnTo>
                      <a:pt x="18" y="57"/>
                    </a:lnTo>
                    <a:lnTo>
                      <a:pt x="19" y="66"/>
                    </a:lnTo>
                    <a:lnTo>
                      <a:pt x="24" y="66"/>
                    </a:lnTo>
                    <a:lnTo>
                      <a:pt x="23" y="56"/>
                    </a:lnTo>
                    <a:lnTo>
                      <a:pt x="22" y="47"/>
                    </a:lnTo>
                    <a:lnTo>
                      <a:pt x="21" y="39"/>
                    </a:lnTo>
                    <a:lnTo>
                      <a:pt x="17" y="32"/>
                    </a:lnTo>
                    <a:lnTo>
                      <a:pt x="15" y="25"/>
                    </a:lnTo>
                    <a:lnTo>
                      <a:pt x="12" y="17"/>
                    </a:lnTo>
                    <a:lnTo>
                      <a:pt x="8" y="9"/>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2" name="Freeform 145"/>
              <p:cNvSpPr>
                <a:spLocks/>
              </p:cNvSpPr>
              <p:nvPr/>
            </p:nvSpPr>
            <p:spPr bwMode="auto">
              <a:xfrm>
                <a:off x="1376" y="2236"/>
                <a:ext cx="24" cy="28"/>
              </a:xfrm>
              <a:custGeom>
                <a:avLst/>
                <a:gdLst>
                  <a:gd name="T0" fmla="*/ 0 w 24"/>
                  <a:gd name="T1" fmla="*/ 3 h 28"/>
                  <a:gd name="T2" fmla="*/ 0 w 24"/>
                  <a:gd name="T3" fmla="*/ 3 h 28"/>
                  <a:gd name="T4" fmla="*/ 3 w 24"/>
                  <a:gd name="T5" fmla="*/ 6 h 28"/>
                  <a:gd name="T6" fmla="*/ 6 w 24"/>
                  <a:gd name="T7" fmla="*/ 8 h 28"/>
                  <a:gd name="T8" fmla="*/ 9 w 24"/>
                  <a:gd name="T9" fmla="*/ 11 h 28"/>
                  <a:gd name="T10" fmla="*/ 11 w 24"/>
                  <a:gd name="T11" fmla="*/ 14 h 28"/>
                  <a:gd name="T12" fmla="*/ 14 w 24"/>
                  <a:gd name="T13" fmla="*/ 18 h 28"/>
                  <a:gd name="T14" fmla="*/ 16 w 24"/>
                  <a:gd name="T15" fmla="*/ 21 h 28"/>
                  <a:gd name="T16" fmla="*/ 18 w 24"/>
                  <a:gd name="T17" fmla="*/ 25 h 28"/>
                  <a:gd name="T18" fmla="*/ 19 w 24"/>
                  <a:gd name="T19" fmla="*/ 28 h 28"/>
                  <a:gd name="T20" fmla="*/ 24 w 24"/>
                  <a:gd name="T21" fmla="*/ 27 h 28"/>
                  <a:gd name="T22" fmla="*/ 23 w 24"/>
                  <a:gd name="T23" fmla="*/ 22 h 28"/>
                  <a:gd name="T24" fmla="*/ 20 w 24"/>
                  <a:gd name="T25" fmla="*/ 19 h 28"/>
                  <a:gd name="T26" fmla="*/ 18 w 24"/>
                  <a:gd name="T27" fmla="*/ 15 h 28"/>
                  <a:gd name="T28" fmla="*/ 16 w 24"/>
                  <a:gd name="T29" fmla="*/ 12 h 28"/>
                  <a:gd name="T30" fmla="*/ 12 w 24"/>
                  <a:gd name="T31" fmla="*/ 9 h 28"/>
                  <a:gd name="T32" fmla="*/ 9 w 24"/>
                  <a:gd name="T33" fmla="*/ 5 h 28"/>
                  <a:gd name="T34" fmla="*/ 7 w 24"/>
                  <a:gd name="T35" fmla="*/ 3 h 28"/>
                  <a:gd name="T36" fmla="*/ 3 w 24"/>
                  <a:gd name="T37" fmla="*/ 0 h 28"/>
                  <a:gd name="T38" fmla="*/ 3 w 24"/>
                  <a:gd name="T39" fmla="*/ 0 h 28"/>
                  <a:gd name="T40" fmla="*/ 0 w 24"/>
                  <a:gd name="T41" fmla="*/ 3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28"/>
                  <a:gd name="T65" fmla="*/ 24 w 24"/>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28">
                    <a:moveTo>
                      <a:pt x="0" y="3"/>
                    </a:moveTo>
                    <a:lnTo>
                      <a:pt x="0" y="3"/>
                    </a:lnTo>
                    <a:lnTo>
                      <a:pt x="3" y="6"/>
                    </a:lnTo>
                    <a:lnTo>
                      <a:pt x="6" y="8"/>
                    </a:lnTo>
                    <a:lnTo>
                      <a:pt x="9" y="11"/>
                    </a:lnTo>
                    <a:lnTo>
                      <a:pt x="11" y="14"/>
                    </a:lnTo>
                    <a:lnTo>
                      <a:pt x="14" y="18"/>
                    </a:lnTo>
                    <a:lnTo>
                      <a:pt x="16" y="21"/>
                    </a:lnTo>
                    <a:lnTo>
                      <a:pt x="18" y="25"/>
                    </a:lnTo>
                    <a:lnTo>
                      <a:pt x="19" y="28"/>
                    </a:lnTo>
                    <a:lnTo>
                      <a:pt x="24" y="27"/>
                    </a:lnTo>
                    <a:lnTo>
                      <a:pt x="23" y="22"/>
                    </a:lnTo>
                    <a:lnTo>
                      <a:pt x="20" y="19"/>
                    </a:lnTo>
                    <a:lnTo>
                      <a:pt x="18" y="15"/>
                    </a:lnTo>
                    <a:lnTo>
                      <a:pt x="16" y="12"/>
                    </a:lnTo>
                    <a:lnTo>
                      <a:pt x="12" y="9"/>
                    </a:lnTo>
                    <a:lnTo>
                      <a:pt x="9" y="5"/>
                    </a:lnTo>
                    <a:lnTo>
                      <a:pt x="7" y="3"/>
                    </a:lnTo>
                    <a:lnTo>
                      <a:pt x="3"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3" name="Freeform 146"/>
              <p:cNvSpPr>
                <a:spLocks/>
              </p:cNvSpPr>
              <p:nvPr/>
            </p:nvSpPr>
            <p:spPr bwMode="auto">
              <a:xfrm>
                <a:off x="1349" y="2219"/>
                <a:ext cx="30" cy="20"/>
              </a:xfrm>
              <a:custGeom>
                <a:avLst/>
                <a:gdLst>
                  <a:gd name="T0" fmla="*/ 0 w 30"/>
                  <a:gd name="T1" fmla="*/ 0 h 20"/>
                  <a:gd name="T2" fmla="*/ 0 w 30"/>
                  <a:gd name="T3" fmla="*/ 0 h 20"/>
                  <a:gd name="T4" fmla="*/ 1 w 30"/>
                  <a:gd name="T5" fmla="*/ 4 h 20"/>
                  <a:gd name="T6" fmla="*/ 5 w 30"/>
                  <a:gd name="T7" fmla="*/ 7 h 20"/>
                  <a:gd name="T8" fmla="*/ 9 w 30"/>
                  <a:gd name="T9" fmla="*/ 10 h 20"/>
                  <a:gd name="T10" fmla="*/ 12 w 30"/>
                  <a:gd name="T11" fmla="*/ 12 h 20"/>
                  <a:gd name="T12" fmla="*/ 17 w 30"/>
                  <a:gd name="T13" fmla="*/ 14 h 20"/>
                  <a:gd name="T14" fmla="*/ 21 w 30"/>
                  <a:gd name="T15" fmla="*/ 16 h 20"/>
                  <a:gd name="T16" fmla="*/ 25 w 30"/>
                  <a:gd name="T17" fmla="*/ 18 h 20"/>
                  <a:gd name="T18" fmla="*/ 27 w 30"/>
                  <a:gd name="T19" fmla="*/ 20 h 20"/>
                  <a:gd name="T20" fmla="*/ 30 w 30"/>
                  <a:gd name="T21" fmla="*/ 17 h 20"/>
                  <a:gd name="T22" fmla="*/ 27 w 30"/>
                  <a:gd name="T23" fmla="*/ 15 h 20"/>
                  <a:gd name="T24" fmla="*/ 24 w 30"/>
                  <a:gd name="T25" fmla="*/ 13 h 20"/>
                  <a:gd name="T26" fmla="*/ 19 w 30"/>
                  <a:gd name="T27" fmla="*/ 11 h 20"/>
                  <a:gd name="T28" fmla="*/ 15 w 30"/>
                  <a:gd name="T29" fmla="*/ 9 h 20"/>
                  <a:gd name="T30" fmla="*/ 11 w 30"/>
                  <a:gd name="T31" fmla="*/ 6 h 20"/>
                  <a:gd name="T32" fmla="*/ 8 w 30"/>
                  <a:gd name="T33" fmla="*/ 4 h 20"/>
                  <a:gd name="T34" fmla="*/ 6 w 30"/>
                  <a:gd name="T35" fmla="*/ 2 h 20"/>
                  <a:gd name="T36" fmla="*/ 5 w 30"/>
                  <a:gd name="T37" fmla="*/ 0 h 20"/>
                  <a:gd name="T38" fmla="*/ 5 w 30"/>
                  <a:gd name="T39" fmla="*/ 0 h 20"/>
                  <a:gd name="T40" fmla="*/ 0 w 30"/>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0"/>
                    </a:moveTo>
                    <a:lnTo>
                      <a:pt x="0" y="0"/>
                    </a:lnTo>
                    <a:lnTo>
                      <a:pt x="1" y="4"/>
                    </a:lnTo>
                    <a:lnTo>
                      <a:pt x="5" y="7"/>
                    </a:lnTo>
                    <a:lnTo>
                      <a:pt x="9" y="10"/>
                    </a:lnTo>
                    <a:lnTo>
                      <a:pt x="12" y="12"/>
                    </a:lnTo>
                    <a:lnTo>
                      <a:pt x="17" y="14"/>
                    </a:lnTo>
                    <a:lnTo>
                      <a:pt x="21" y="16"/>
                    </a:lnTo>
                    <a:lnTo>
                      <a:pt x="25" y="18"/>
                    </a:lnTo>
                    <a:lnTo>
                      <a:pt x="27" y="20"/>
                    </a:lnTo>
                    <a:lnTo>
                      <a:pt x="30" y="17"/>
                    </a:lnTo>
                    <a:lnTo>
                      <a:pt x="27" y="15"/>
                    </a:lnTo>
                    <a:lnTo>
                      <a:pt x="24" y="13"/>
                    </a:lnTo>
                    <a:lnTo>
                      <a:pt x="19" y="11"/>
                    </a:lnTo>
                    <a:lnTo>
                      <a:pt x="15" y="9"/>
                    </a:lnTo>
                    <a:lnTo>
                      <a:pt x="11" y="6"/>
                    </a:lnTo>
                    <a:lnTo>
                      <a:pt x="8" y="4"/>
                    </a:lnTo>
                    <a:lnTo>
                      <a:pt x="6" y="2"/>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4" name="Freeform 147"/>
              <p:cNvSpPr>
                <a:spLocks/>
              </p:cNvSpPr>
              <p:nvPr/>
            </p:nvSpPr>
            <p:spPr bwMode="auto">
              <a:xfrm>
                <a:off x="1303" y="1897"/>
                <a:ext cx="51" cy="322"/>
              </a:xfrm>
              <a:custGeom>
                <a:avLst/>
                <a:gdLst>
                  <a:gd name="T0" fmla="*/ 0 w 51"/>
                  <a:gd name="T1" fmla="*/ 1 h 322"/>
                  <a:gd name="T2" fmla="*/ 0 w 51"/>
                  <a:gd name="T3" fmla="*/ 1 h 322"/>
                  <a:gd name="T4" fmla="*/ 8 w 51"/>
                  <a:gd name="T5" fmla="*/ 35 h 322"/>
                  <a:gd name="T6" fmla="*/ 14 w 51"/>
                  <a:gd name="T7" fmla="*/ 73 h 322"/>
                  <a:gd name="T8" fmla="*/ 20 w 51"/>
                  <a:gd name="T9" fmla="*/ 116 h 322"/>
                  <a:gd name="T10" fmla="*/ 26 w 51"/>
                  <a:gd name="T11" fmla="*/ 162 h 322"/>
                  <a:gd name="T12" fmla="*/ 30 w 51"/>
                  <a:gd name="T13" fmla="*/ 207 h 322"/>
                  <a:gd name="T14" fmla="*/ 36 w 51"/>
                  <a:gd name="T15" fmla="*/ 249 h 322"/>
                  <a:gd name="T16" fmla="*/ 40 w 51"/>
                  <a:gd name="T17" fmla="*/ 289 h 322"/>
                  <a:gd name="T18" fmla="*/ 46 w 51"/>
                  <a:gd name="T19" fmla="*/ 322 h 322"/>
                  <a:gd name="T20" fmla="*/ 51 w 51"/>
                  <a:gd name="T21" fmla="*/ 322 h 322"/>
                  <a:gd name="T22" fmla="*/ 45 w 51"/>
                  <a:gd name="T23" fmla="*/ 288 h 322"/>
                  <a:gd name="T24" fmla="*/ 40 w 51"/>
                  <a:gd name="T25" fmla="*/ 249 h 322"/>
                  <a:gd name="T26" fmla="*/ 35 w 51"/>
                  <a:gd name="T27" fmla="*/ 206 h 322"/>
                  <a:gd name="T28" fmla="*/ 30 w 51"/>
                  <a:gd name="T29" fmla="*/ 161 h 322"/>
                  <a:gd name="T30" fmla="*/ 25 w 51"/>
                  <a:gd name="T31" fmla="*/ 116 h 322"/>
                  <a:gd name="T32" fmla="*/ 19 w 51"/>
                  <a:gd name="T33" fmla="*/ 72 h 322"/>
                  <a:gd name="T34" fmla="*/ 12 w 51"/>
                  <a:gd name="T35" fmla="*/ 34 h 322"/>
                  <a:gd name="T36" fmla="*/ 4 w 51"/>
                  <a:gd name="T37" fmla="*/ 0 h 322"/>
                  <a:gd name="T38" fmla="*/ 4 w 51"/>
                  <a:gd name="T39" fmla="*/ 0 h 322"/>
                  <a:gd name="T40" fmla="*/ 0 w 51"/>
                  <a:gd name="T41" fmla="*/ 1 h 3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22"/>
                  <a:gd name="T65" fmla="*/ 51 w 51"/>
                  <a:gd name="T66" fmla="*/ 322 h 3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22">
                    <a:moveTo>
                      <a:pt x="0" y="1"/>
                    </a:moveTo>
                    <a:lnTo>
                      <a:pt x="0" y="1"/>
                    </a:lnTo>
                    <a:lnTo>
                      <a:pt x="8" y="35"/>
                    </a:lnTo>
                    <a:lnTo>
                      <a:pt x="14" y="73"/>
                    </a:lnTo>
                    <a:lnTo>
                      <a:pt x="20" y="116"/>
                    </a:lnTo>
                    <a:lnTo>
                      <a:pt x="26" y="162"/>
                    </a:lnTo>
                    <a:lnTo>
                      <a:pt x="30" y="207"/>
                    </a:lnTo>
                    <a:lnTo>
                      <a:pt x="36" y="249"/>
                    </a:lnTo>
                    <a:lnTo>
                      <a:pt x="40" y="289"/>
                    </a:lnTo>
                    <a:lnTo>
                      <a:pt x="46" y="322"/>
                    </a:lnTo>
                    <a:lnTo>
                      <a:pt x="51" y="322"/>
                    </a:lnTo>
                    <a:lnTo>
                      <a:pt x="45" y="288"/>
                    </a:lnTo>
                    <a:lnTo>
                      <a:pt x="40" y="249"/>
                    </a:lnTo>
                    <a:lnTo>
                      <a:pt x="35" y="206"/>
                    </a:lnTo>
                    <a:lnTo>
                      <a:pt x="30" y="161"/>
                    </a:lnTo>
                    <a:lnTo>
                      <a:pt x="25" y="116"/>
                    </a:lnTo>
                    <a:lnTo>
                      <a:pt x="19" y="72"/>
                    </a:lnTo>
                    <a:lnTo>
                      <a:pt x="12" y="3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5" name="Freeform 148"/>
              <p:cNvSpPr>
                <a:spLocks/>
              </p:cNvSpPr>
              <p:nvPr/>
            </p:nvSpPr>
            <p:spPr bwMode="auto">
              <a:xfrm>
                <a:off x="1284" y="1658"/>
                <a:ext cx="23" cy="240"/>
              </a:xfrm>
              <a:custGeom>
                <a:avLst/>
                <a:gdLst>
                  <a:gd name="T0" fmla="*/ 0 w 23"/>
                  <a:gd name="T1" fmla="*/ 1 h 240"/>
                  <a:gd name="T2" fmla="*/ 0 w 23"/>
                  <a:gd name="T3" fmla="*/ 1 h 240"/>
                  <a:gd name="T4" fmla="*/ 1 w 23"/>
                  <a:gd name="T5" fmla="*/ 24 h 240"/>
                  <a:gd name="T6" fmla="*/ 2 w 23"/>
                  <a:gd name="T7" fmla="*/ 53 h 240"/>
                  <a:gd name="T8" fmla="*/ 4 w 23"/>
                  <a:gd name="T9" fmla="*/ 85 h 240"/>
                  <a:gd name="T10" fmla="*/ 5 w 23"/>
                  <a:gd name="T11" fmla="*/ 120 h 240"/>
                  <a:gd name="T12" fmla="*/ 7 w 23"/>
                  <a:gd name="T13" fmla="*/ 154 h 240"/>
                  <a:gd name="T14" fmla="*/ 10 w 23"/>
                  <a:gd name="T15" fmla="*/ 187 h 240"/>
                  <a:gd name="T16" fmla="*/ 13 w 23"/>
                  <a:gd name="T17" fmla="*/ 217 h 240"/>
                  <a:gd name="T18" fmla="*/ 19 w 23"/>
                  <a:gd name="T19" fmla="*/ 240 h 240"/>
                  <a:gd name="T20" fmla="*/ 23 w 23"/>
                  <a:gd name="T21" fmla="*/ 239 h 240"/>
                  <a:gd name="T22" fmla="*/ 18 w 23"/>
                  <a:gd name="T23" fmla="*/ 216 h 240"/>
                  <a:gd name="T24" fmla="*/ 14 w 23"/>
                  <a:gd name="T25" fmla="*/ 187 h 240"/>
                  <a:gd name="T26" fmla="*/ 12 w 23"/>
                  <a:gd name="T27" fmla="*/ 154 h 240"/>
                  <a:gd name="T28" fmla="*/ 10 w 23"/>
                  <a:gd name="T29" fmla="*/ 120 h 240"/>
                  <a:gd name="T30" fmla="*/ 9 w 23"/>
                  <a:gd name="T31" fmla="*/ 85 h 240"/>
                  <a:gd name="T32" fmla="*/ 7 w 23"/>
                  <a:gd name="T33" fmla="*/ 53 h 240"/>
                  <a:gd name="T34" fmla="*/ 6 w 23"/>
                  <a:gd name="T35" fmla="*/ 24 h 240"/>
                  <a:gd name="T36" fmla="*/ 4 w 23"/>
                  <a:gd name="T37" fmla="*/ 0 h 240"/>
                  <a:gd name="T38" fmla="*/ 4 w 23"/>
                  <a:gd name="T39" fmla="*/ 0 h 240"/>
                  <a:gd name="T40" fmla="*/ 0 w 23"/>
                  <a:gd name="T41" fmla="*/ 1 h 2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40"/>
                  <a:gd name="T65" fmla="*/ 23 w 23"/>
                  <a:gd name="T66" fmla="*/ 240 h 2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40">
                    <a:moveTo>
                      <a:pt x="0" y="1"/>
                    </a:moveTo>
                    <a:lnTo>
                      <a:pt x="0" y="1"/>
                    </a:lnTo>
                    <a:lnTo>
                      <a:pt x="1" y="24"/>
                    </a:lnTo>
                    <a:lnTo>
                      <a:pt x="2" y="53"/>
                    </a:lnTo>
                    <a:lnTo>
                      <a:pt x="4" y="85"/>
                    </a:lnTo>
                    <a:lnTo>
                      <a:pt x="5" y="120"/>
                    </a:lnTo>
                    <a:lnTo>
                      <a:pt x="7" y="154"/>
                    </a:lnTo>
                    <a:lnTo>
                      <a:pt x="10" y="187"/>
                    </a:lnTo>
                    <a:lnTo>
                      <a:pt x="13" y="217"/>
                    </a:lnTo>
                    <a:lnTo>
                      <a:pt x="19" y="240"/>
                    </a:lnTo>
                    <a:lnTo>
                      <a:pt x="23" y="239"/>
                    </a:lnTo>
                    <a:lnTo>
                      <a:pt x="18" y="216"/>
                    </a:lnTo>
                    <a:lnTo>
                      <a:pt x="14" y="187"/>
                    </a:lnTo>
                    <a:lnTo>
                      <a:pt x="12" y="154"/>
                    </a:lnTo>
                    <a:lnTo>
                      <a:pt x="10" y="120"/>
                    </a:lnTo>
                    <a:lnTo>
                      <a:pt x="9" y="85"/>
                    </a:lnTo>
                    <a:lnTo>
                      <a:pt x="7" y="53"/>
                    </a:lnTo>
                    <a:lnTo>
                      <a:pt x="6" y="24"/>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6" name="Freeform 149"/>
              <p:cNvSpPr>
                <a:spLocks/>
              </p:cNvSpPr>
              <p:nvPr/>
            </p:nvSpPr>
            <p:spPr bwMode="auto">
              <a:xfrm>
                <a:off x="1279" y="1609"/>
                <a:ext cx="9" cy="50"/>
              </a:xfrm>
              <a:custGeom>
                <a:avLst/>
                <a:gdLst>
                  <a:gd name="T0" fmla="*/ 0 w 9"/>
                  <a:gd name="T1" fmla="*/ 1 h 50"/>
                  <a:gd name="T2" fmla="*/ 0 w 9"/>
                  <a:gd name="T3" fmla="*/ 1 h 50"/>
                  <a:gd name="T4" fmla="*/ 1 w 9"/>
                  <a:gd name="T5" fmla="*/ 7 h 50"/>
                  <a:gd name="T6" fmla="*/ 2 w 9"/>
                  <a:gd name="T7" fmla="*/ 13 h 50"/>
                  <a:gd name="T8" fmla="*/ 2 w 9"/>
                  <a:gd name="T9" fmla="*/ 19 h 50"/>
                  <a:gd name="T10" fmla="*/ 2 w 9"/>
                  <a:gd name="T11" fmla="*/ 24 h 50"/>
                  <a:gd name="T12" fmla="*/ 3 w 9"/>
                  <a:gd name="T13" fmla="*/ 30 h 50"/>
                  <a:gd name="T14" fmla="*/ 3 w 9"/>
                  <a:gd name="T15" fmla="*/ 37 h 50"/>
                  <a:gd name="T16" fmla="*/ 3 w 9"/>
                  <a:gd name="T17" fmla="*/ 44 h 50"/>
                  <a:gd name="T18" fmla="*/ 5 w 9"/>
                  <a:gd name="T19" fmla="*/ 50 h 50"/>
                  <a:gd name="T20" fmla="*/ 9 w 9"/>
                  <a:gd name="T21" fmla="*/ 49 h 50"/>
                  <a:gd name="T22" fmla="*/ 9 w 9"/>
                  <a:gd name="T23" fmla="*/ 43 h 50"/>
                  <a:gd name="T24" fmla="*/ 8 w 9"/>
                  <a:gd name="T25" fmla="*/ 36 h 50"/>
                  <a:gd name="T26" fmla="*/ 8 w 9"/>
                  <a:gd name="T27" fmla="*/ 30 h 50"/>
                  <a:gd name="T28" fmla="*/ 8 w 9"/>
                  <a:gd name="T29" fmla="*/ 24 h 50"/>
                  <a:gd name="T30" fmla="*/ 7 w 9"/>
                  <a:gd name="T31" fmla="*/ 18 h 50"/>
                  <a:gd name="T32" fmla="*/ 7 w 9"/>
                  <a:gd name="T33" fmla="*/ 12 h 50"/>
                  <a:gd name="T34" fmla="*/ 6 w 9"/>
                  <a:gd name="T35" fmla="*/ 6 h 50"/>
                  <a:gd name="T36" fmla="*/ 6 w 9"/>
                  <a:gd name="T37" fmla="*/ 0 h 50"/>
                  <a:gd name="T38" fmla="*/ 6 w 9"/>
                  <a:gd name="T39" fmla="*/ 0 h 50"/>
                  <a:gd name="T40" fmla="*/ 0 w 9"/>
                  <a:gd name="T41" fmla="*/ 1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50"/>
                  <a:gd name="T65" fmla="*/ 9 w 9"/>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50">
                    <a:moveTo>
                      <a:pt x="0" y="1"/>
                    </a:moveTo>
                    <a:lnTo>
                      <a:pt x="0" y="1"/>
                    </a:lnTo>
                    <a:lnTo>
                      <a:pt x="1" y="7"/>
                    </a:lnTo>
                    <a:lnTo>
                      <a:pt x="2" y="13"/>
                    </a:lnTo>
                    <a:lnTo>
                      <a:pt x="2" y="19"/>
                    </a:lnTo>
                    <a:lnTo>
                      <a:pt x="2" y="24"/>
                    </a:lnTo>
                    <a:lnTo>
                      <a:pt x="3" y="30"/>
                    </a:lnTo>
                    <a:lnTo>
                      <a:pt x="3" y="37"/>
                    </a:lnTo>
                    <a:lnTo>
                      <a:pt x="3" y="44"/>
                    </a:lnTo>
                    <a:lnTo>
                      <a:pt x="5" y="50"/>
                    </a:lnTo>
                    <a:lnTo>
                      <a:pt x="9" y="49"/>
                    </a:lnTo>
                    <a:lnTo>
                      <a:pt x="9" y="43"/>
                    </a:lnTo>
                    <a:lnTo>
                      <a:pt x="8" y="36"/>
                    </a:lnTo>
                    <a:lnTo>
                      <a:pt x="8" y="30"/>
                    </a:lnTo>
                    <a:lnTo>
                      <a:pt x="8" y="24"/>
                    </a:lnTo>
                    <a:lnTo>
                      <a:pt x="7" y="18"/>
                    </a:lnTo>
                    <a:lnTo>
                      <a:pt x="7" y="12"/>
                    </a:lnTo>
                    <a:lnTo>
                      <a:pt x="6" y="6"/>
                    </a:lnTo>
                    <a:lnTo>
                      <a:pt x="6"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7" name="Freeform 150"/>
              <p:cNvSpPr>
                <a:spLocks/>
              </p:cNvSpPr>
              <p:nvPr/>
            </p:nvSpPr>
            <p:spPr bwMode="auto">
              <a:xfrm>
                <a:off x="1263" y="1489"/>
                <a:ext cx="22" cy="121"/>
              </a:xfrm>
              <a:custGeom>
                <a:avLst/>
                <a:gdLst>
                  <a:gd name="T0" fmla="*/ 0 w 22"/>
                  <a:gd name="T1" fmla="*/ 0 h 121"/>
                  <a:gd name="T2" fmla="*/ 0 w 22"/>
                  <a:gd name="T3" fmla="*/ 0 h 121"/>
                  <a:gd name="T4" fmla="*/ 0 w 22"/>
                  <a:gd name="T5" fmla="*/ 10 h 121"/>
                  <a:gd name="T6" fmla="*/ 0 w 22"/>
                  <a:gd name="T7" fmla="*/ 23 h 121"/>
                  <a:gd name="T8" fmla="*/ 2 w 22"/>
                  <a:gd name="T9" fmla="*/ 37 h 121"/>
                  <a:gd name="T10" fmla="*/ 5 w 22"/>
                  <a:gd name="T11" fmla="*/ 54 h 121"/>
                  <a:gd name="T12" fmla="*/ 7 w 22"/>
                  <a:gd name="T13" fmla="*/ 70 h 121"/>
                  <a:gd name="T14" fmla="*/ 10 w 22"/>
                  <a:gd name="T15" fmla="*/ 87 h 121"/>
                  <a:gd name="T16" fmla="*/ 14 w 22"/>
                  <a:gd name="T17" fmla="*/ 104 h 121"/>
                  <a:gd name="T18" fmla="*/ 16 w 22"/>
                  <a:gd name="T19" fmla="*/ 121 h 121"/>
                  <a:gd name="T20" fmla="*/ 22 w 22"/>
                  <a:gd name="T21" fmla="*/ 120 h 121"/>
                  <a:gd name="T22" fmla="*/ 18 w 22"/>
                  <a:gd name="T23" fmla="*/ 103 h 121"/>
                  <a:gd name="T24" fmla="*/ 15 w 22"/>
                  <a:gd name="T25" fmla="*/ 87 h 121"/>
                  <a:gd name="T26" fmla="*/ 11 w 22"/>
                  <a:gd name="T27" fmla="*/ 70 h 121"/>
                  <a:gd name="T28" fmla="*/ 9 w 22"/>
                  <a:gd name="T29" fmla="*/ 53 h 121"/>
                  <a:gd name="T30" fmla="*/ 7 w 22"/>
                  <a:gd name="T31" fmla="*/ 37 h 121"/>
                  <a:gd name="T32" fmla="*/ 6 w 22"/>
                  <a:gd name="T33" fmla="*/ 22 h 121"/>
                  <a:gd name="T34" fmla="*/ 5 w 22"/>
                  <a:gd name="T35" fmla="*/ 10 h 121"/>
                  <a:gd name="T36" fmla="*/ 6 w 22"/>
                  <a:gd name="T37" fmla="*/ 1 h 121"/>
                  <a:gd name="T38" fmla="*/ 6 w 22"/>
                  <a:gd name="T39" fmla="*/ 1 h 121"/>
                  <a:gd name="T40" fmla="*/ 0 w 22"/>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21"/>
                  <a:gd name="T65" fmla="*/ 22 w 22"/>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21">
                    <a:moveTo>
                      <a:pt x="0" y="0"/>
                    </a:moveTo>
                    <a:lnTo>
                      <a:pt x="0" y="0"/>
                    </a:lnTo>
                    <a:lnTo>
                      <a:pt x="0" y="10"/>
                    </a:lnTo>
                    <a:lnTo>
                      <a:pt x="0" y="23"/>
                    </a:lnTo>
                    <a:lnTo>
                      <a:pt x="2" y="37"/>
                    </a:lnTo>
                    <a:lnTo>
                      <a:pt x="5" y="54"/>
                    </a:lnTo>
                    <a:lnTo>
                      <a:pt x="7" y="70"/>
                    </a:lnTo>
                    <a:lnTo>
                      <a:pt x="10" y="87"/>
                    </a:lnTo>
                    <a:lnTo>
                      <a:pt x="14" y="104"/>
                    </a:lnTo>
                    <a:lnTo>
                      <a:pt x="16" y="121"/>
                    </a:lnTo>
                    <a:lnTo>
                      <a:pt x="22" y="120"/>
                    </a:lnTo>
                    <a:lnTo>
                      <a:pt x="18" y="103"/>
                    </a:lnTo>
                    <a:lnTo>
                      <a:pt x="15" y="87"/>
                    </a:lnTo>
                    <a:lnTo>
                      <a:pt x="11" y="70"/>
                    </a:lnTo>
                    <a:lnTo>
                      <a:pt x="9" y="53"/>
                    </a:lnTo>
                    <a:lnTo>
                      <a:pt x="7" y="37"/>
                    </a:lnTo>
                    <a:lnTo>
                      <a:pt x="6" y="22"/>
                    </a:lnTo>
                    <a:lnTo>
                      <a:pt x="5" y="10"/>
                    </a:lnTo>
                    <a:lnTo>
                      <a:pt x="6" y="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8" name="Freeform 151"/>
              <p:cNvSpPr>
                <a:spLocks/>
              </p:cNvSpPr>
              <p:nvPr/>
            </p:nvSpPr>
            <p:spPr bwMode="auto">
              <a:xfrm>
                <a:off x="1263" y="1409"/>
                <a:ext cx="14" cy="81"/>
              </a:xfrm>
              <a:custGeom>
                <a:avLst/>
                <a:gdLst>
                  <a:gd name="T0" fmla="*/ 9 w 14"/>
                  <a:gd name="T1" fmla="*/ 0 h 81"/>
                  <a:gd name="T2" fmla="*/ 9 w 14"/>
                  <a:gd name="T3" fmla="*/ 0 h 81"/>
                  <a:gd name="T4" fmla="*/ 9 w 14"/>
                  <a:gd name="T5" fmla="*/ 10 h 81"/>
                  <a:gd name="T6" fmla="*/ 9 w 14"/>
                  <a:gd name="T7" fmla="*/ 21 h 81"/>
                  <a:gd name="T8" fmla="*/ 8 w 14"/>
                  <a:gd name="T9" fmla="*/ 31 h 81"/>
                  <a:gd name="T10" fmla="*/ 7 w 14"/>
                  <a:gd name="T11" fmla="*/ 41 h 81"/>
                  <a:gd name="T12" fmla="*/ 5 w 14"/>
                  <a:gd name="T13" fmla="*/ 50 h 81"/>
                  <a:gd name="T14" fmla="*/ 4 w 14"/>
                  <a:gd name="T15" fmla="*/ 60 h 81"/>
                  <a:gd name="T16" fmla="*/ 2 w 14"/>
                  <a:gd name="T17" fmla="*/ 70 h 81"/>
                  <a:gd name="T18" fmla="*/ 0 w 14"/>
                  <a:gd name="T19" fmla="*/ 80 h 81"/>
                  <a:gd name="T20" fmla="*/ 6 w 14"/>
                  <a:gd name="T21" fmla="*/ 81 h 81"/>
                  <a:gd name="T22" fmla="*/ 7 w 14"/>
                  <a:gd name="T23" fmla="*/ 70 h 81"/>
                  <a:gd name="T24" fmla="*/ 8 w 14"/>
                  <a:gd name="T25" fmla="*/ 61 h 81"/>
                  <a:gd name="T26" fmla="*/ 10 w 14"/>
                  <a:gd name="T27" fmla="*/ 51 h 81"/>
                  <a:gd name="T28" fmla="*/ 11 w 14"/>
                  <a:gd name="T29" fmla="*/ 41 h 81"/>
                  <a:gd name="T30" fmla="*/ 13 w 14"/>
                  <a:gd name="T31" fmla="*/ 31 h 81"/>
                  <a:gd name="T32" fmla="*/ 14 w 14"/>
                  <a:gd name="T33" fmla="*/ 21 h 81"/>
                  <a:gd name="T34" fmla="*/ 14 w 14"/>
                  <a:gd name="T35" fmla="*/ 10 h 81"/>
                  <a:gd name="T36" fmla="*/ 14 w 14"/>
                  <a:gd name="T37" fmla="*/ 0 h 81"/>
                  <a:gd name="T38" fmla="*/ 14 w 14"/>
                  <a:gd name="T39" fmla="*/ 0 h 81"/>
                  <a:gd name="T40" fmla="*/ 9 w 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81"/>
                  <a:gd name="T65" fmla="*/ 14 w 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81">
                    <a:moveTo>
                      <a:pt x="9" y="0"/>
                    </a:moveTo>
                    <a:lnTo>
                      <a:pt x="9" y="0"/>
                    </a:lnTo>
                    <a:lnTo>
                      <a:pt x="9" y="10"/>
                    </a:lnTo>
                    <a:lnTo>
                      <a:pt x="9" y="21"/>
                    </a:lnTo>
                    <a:lnTo>
                      <a:pt x="8" y="31"/>
                    </a:lnTo>
                    <a:lnTo>
                      <a:pt x="7" y="41"/>
                    </a:lnTo>
                    <a:lnTo>
                      <a:pt x="5" y="50"/>
                    </a:lnTo>
                    <a:lnTo>
                      <a:pt x="4" y="60"/>
                    </a:lnTo>
                    <a:lnTo>
                      <a:pt x="2" y="70"/>
                    </a:lnTo>
                    <a:lnTo>
                      <a:pt x="0" y="80"/>
                    </a:lnTo>
                    <a:lnTo>
                      <a:pt x="6" y="81"/>
                    </a:lnTo>
                    <a:lnTo>
                      <a:pt x="7" y="70"/>
                    </a:lnTo>
                    <a:lnTo>
                      <a:pt x="8" y="61"/>
                    </a:lnTo>
                    <a:lnTo>
                      <a:pt x="10" y="51"/>
                    </a:lnTo>
                    <a:lnTo>
                      <a:pt x="11" y="41"/>
                    </a:lnTo>
                    <a:lnTo>
                      <a:pt x="13" y="31"/>
                    </a:lnTo>
                    <a:lnTo>
                      <a:pt x="14" y="21"/>
                    </a:lnTo>
                    <a:lnTo>
                      <a:pt x="14" y="10"/>
                    </a:lnTo>
                    <a:lnTo>
                      <a:pt x="14" y="0"/>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09" name="Freeform 152"/>
              <p:cNvSpPr>
                <a:spLocks/>
              </p:cNvSpPr>
              <p:nvPr/>
            </p:nvSpPr>
            <p:spPr bwMode="auto">
              <a:xfrm>
                <a:off x="1264" y="1337"/>
                <a:ext cx="13" cy="72"/>
              </a:xfrm>
              <a:custGeom>
                <a:avLst/>
                <a:gdLst>
                  <a:gd name="T0" fmla="*/ 0 w 13"/>
                  <a:gd name="T1" fmla="*/ 1 h 72"/>
                  <a:gd name="T2" fmla="*/ 0 w 13"/>
                  <a:gd name="T3" fmla="*/ 1 h 72"/>
                  <a:gd name="T4" fmla="*/ 4 w 13"/>
                  <a:gd name="T5" fmla="*/ 9 h 72"/>
                  <a:gd name="T6" fmla="*/ 5 w 13"/>
                  <a:gd name="T7" fmla="*/ 18 h 72"/>
                  <a:gd name="T8" fmla="*/ 7 w 13"/>
                  <a:gd name="T9" fmla="*/ 26 h 72"/>
                  <a:gd name="T10" fmla="*/ 7 w 13"/>
                  <a:gd name="T11" fmla="*/ 35 h 72"/>
                  <a:gd name="T12" fmla="*/ 8 w 13"/>
                  <a:gd name="T13" fmla="*/ 45 h 72"/>
                  <a:gd name="T14" fmla="*/ 8 w 13"/>
                  <a:gd name="T15" fmla="*/ 54 h 72"/>
                  <a:gd name="T16" fmla="*/ 8 w 13"/>
                  <a:gd name="T17" fmla="*/ 63 h 72"/>
                  <a:gd name="T18" fmla="*/ 8 w 13"/>
                  <a:gd name="T19" fmla="*/ 72 h 72"/>
                  <a:gd name="T20" fmla="*/ 13 w 13"/>
                  <a:gd name="T21" fmla="*/ 72 h 72"/>
                  <a:gd name="T22" fmla="*/ 13 w 13"/>
                  <a:gd name="T23" fmla="*/ 63 h 72"/>
                  <a:gd name="T24" fmla="*/ 13 w 13"/>
                  <a:gd name="T25" fmla="*/ 54 h 72"/>
                  <a:gd name="T26" fmla="*/ 13 w 13"/>
                  <a:gd name="T27" fmla="*/ 44 h 72"/>
                  <a:gd name="T28" fmla="*/ 13 w 13"/>
                  <a:gd name="T29" fmla="*/ 34 h 72"/>
                  <a:gd name="T30" fmla="*/ 12 w 13"/>
                  <a:gd name="T31" fmla="*/ 26 h 72"/>
                  <a:gd name="T32" fmla="*/ 9 w 13"/>
                  <a:gd name="T33" fmla="*/ 17 h 72"/>
                  <a:gd name="T34" fmla="*/ 8 w 13"/>
                  <a:gd name="T35" fmla="*/ 8 h 72"/>
                  <a:gd name="T36" fmla="*/ 5 w 13"/>
                  <a:gd name="T37" fmla="*/ 0 h 72"/>
                  <a:gd name="T38" fmla="*/ 5 w 13"/>
                  <a:gd name="T39" fmla="*/ 0 h 72"/>
                  <a:gd name="T40" fmla="*/ 0 w 13"/>
                  <a:gd name="T41" fmla="*/ 1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72"/>
                  <a:gd name="T65" fmla="*/ 13 w 1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72">
                    <a:moveTo>
                      <a:pt x="0" y="1"/>
                    </a:moveTo>
                    <a:lnTo>
                      <a:pt x="0" y="1"/>
                    </a:lnTo>
                    <a:lnTo>
                      <a:pt x="4" y="9"/>
                    </a:lnTo>
                    <a:lnTo>
                      <a:pt x="5" y="18"/>
                    </a:lnTo>
                    <a:lnTo>
                      <a:pt x="7" y="26"/>
                    </a:lnTo>
                    <a:lnTo>
                      <a:pt x="7" y="35"/>
                    </a:lnTo>
                    <a:lnTo>
                      <a:pt x="8" y="45"/>
                    </a:lnTo>
                    <a:lnTo>
                      <a:pt x="8" y="54"/>
                    </a:lnTo>
                    <a:lnTo>
                      <a:pt x="8" y="63"/>
                    </a:lnTo>
                    <a:lnTo>
                      <a:pt x="8" y="72"/>
                    </a:lnTo>
                    <a:lnTo>
                      <a:pt x="13" y="72"/>
                    </a:lnTo>
                    <a:lnTo>
                      <a:pt x="13" y="63"/>
                    </a:lnTo>
                    <a:lnTo>
                      <a:pt x="13" y="54"/>
                    </a:lnTo>
                    <a:lnTo>
                      <a:pt x="13" y="44"/>
                    </a:lnTo>
                    <a:lnTo>
                      <a:pt x="13" y="34"/>
                    </a:lnTo>
                    <a:lnTo>
                      <a:pt x="12" y="26"/>
                    </a:lnTo>
                    <a:lnTo>
                      <a:pt x="9" y="17"/>
                    </a:lnTo>
                    <a:lnTo>
                      <a:pt x="8" y="8"/>
                    </a:lnTo>
                    <a:lnTo>
                      <a:pt x="5"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0" name="Freeform 153"/>
              <p:cNvSpPr>
                <a:spLocks/>
              </p:cNvSpPr>
              <p:nvPr/>
            </p:nvSpPr>
            <p:spPr bwMode="auto">
              <a:xfrm>
                <a:off x="1237" y="1289"/>
                <a:ext cx="32" cy="49"/>
              </a:xfrm>
              <a:custGeom>
                <a:avLst/>
                <a:gdLst>
                  <a:gd name="T0" fmla="*/ 0 w 32"/>
                  <a:gd name="T1" fmla="*/ 3 h 49"/>
                  <a:gd name="T2" fmla="*/ 0 w 32"/>
                  <a:gd name="T3" fmla="*/ 3 h 49"/>
                  <a:gd name="T4" fmla="*/ 5 w 32"/>
                  <a:gd name="T5" fmla="*/ 8 h 49"/>
                  <a:gd name="T6" fmla="*/ 9 w 32"/>
                  <a:gd name="T7" fmla="*/ 13 h 49"/>
                  <a:gd name="T8" fmla="*/ 14 w 32"/>
                  <a:gd name="T9" fmla="*/ 19 h 49"/>
                  <a:gd name="T10" fmla="*/ 16 w 32"/>
                  <a:gd name="T11" fmla="*/ 24 h 49"/>
                  <a:gd name="T12" fmla="*/ 19 w 32"/>
                  <a:gd name="T13" fmla="*/ 31 h 49"/>
                  <a:gd name="T14" fmla="*/ 23 w 32"/>
                  <a:gd name="T15" fmla="*/ 36 h 49"/>
                  <a:gd name="T16" fmla="*/ 25 w 32"/>
                  <a:gd name="T17" fmla="*/ 43 h 49"/>
                  <a:gd name="T18" fmla="*/ 27 w 32"/>
                  <a:gd name="T19" fmla="*/ 49 h 49"/>
                  <a:gd name="T20" fmla="*/ 32 w 32"/>
                  <a:gd name="T21" fmla="*/ 48 h 49"/>
                  <a:gd name="T22" fmla="*/ 30 w 32"/>
                  <a:gd name="T23" fmla="*/ 41 h 49"/>
                  <a:gd name="T24" fmla="*/ 27 w 32"/>
                  <a:gd name="T25" fmla="*/ 35 h 49"/>
                  <a:gd name="T26" fmla="*/ 24 w 32"/>
                  <a:gd name="T27" fmla="*/ 28 h 49"/>
                  <a:gd name="T28" fmla="*/ 21 w 32"/>
                  <a:gd name="T29" fmla="*/ 22 h 49"/>
                  <a:gd name="T30" fmla="*/ 17 w 32"/>
                  <a:gd name="T31" fmla="*/ 16 h 49"/>
                  <a:gd name="T32" fmla="*/ 14 w 32"/>
                  <a:gd name="T33" fmla="*/ 11 h 49"/>
                  <a:gd name="T34" fmla="*/ 9 w 32"/>
                  <a:gd name="T35" fmla="*/ 6 h 49"/>
                  <a:gd name="T36" fmla="*/ 4 w 32"/>
                  <a:gd name="T37" fmla="*/ 0 h 49"/>
                  <a:gd name="T38" fmla="*/ 4 w 32"/>
                  <a:gd name="T39" fmla="*/ 0 h 49"/>
                  <a:gd name="T40" fmla="*/ 0 w 32"/>
                  <a:gd name="T41" fmla="*/ 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49"/>
                  <a:gd name="T65" fmla="*/ 32 w 32"/>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49">
                    <a:moveTo>
                      <a:pt x="0" y="3"/>
                    </a:moveTo>
                    <a:lnTo>
                      <a:pt x="0" y="3"/>
                    </a:lnTo>
                    <a:lnTo>
                      <a:pt x="5" y="8"/>
                    </a:lnTo>
                    <a:lnTo>
                      <a:pt x="9" y="13"/>
                    </a:lnTo>
                    <a:lnTo>
                      <a:pt x="14" y="19"/>
                    </a:lnTo>
                    <a:lnTo>
                      <a:pt x="16" y="24"/>
                    </a:lnTo>
                    <a:lnTo>
                      <a:pt x="19" y="31"/>
                    </a:lnTo>
                    <a:lnTo>
                      <a:pt x="23" y="36"/>
                    </a:lnTo>
                    <a:lnTo>
                      <a:pt x="25" y="43"/>
                    </a:lnTo>
                    <a:lnTo>
                      <a:pt x="27" y="49"/>
                    </a:lnTo>
                    <a:lnTo>
                      <a:pt x="32" y="48"/>
                    </a:lnTo>
                    <a:lnTo>
                      <a:pt x="30" y="41"/>
                    </a:lnTo>
                    <a:lnTo>
                      <a:pt x="27" y="35"/>
                    </a:lnTo>
                    <a:lnTo>
                      <a:pt x="24" y="28"/>
                    </a:lnTo>
                    <a:lnTo>
                      <a:pt x="21" y="22"/>
                    </a:lnTo>
                    <a:lnTo>
                      <a:pt x="17" y="16"/>
                    </a:lnTo>
                    <a:lnTo>
                      <a:pt x="14" y="11"/>
                    </a:lnTo>
                    <a:lnTo>
                      <a:pt x="9" y="6"/>
                    </a:lnTo>
                    <a:lnTo>
                      <a:pt x="4" y="0"/>
                    </a:lnTo>
                    <a:lnTo>
                      <a:pt x="0"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1" name="Freeform 154"/>
              <p:cNvSpPr>
                <a:spLocks/>
              </p:cNvSpPr>
              <p:nvPr/>
            </p:nvSpPr>
            <p:spPr bwMode="auto">
              <a:xfrm>
                <a:off x="1197" y="1248"/>
                <a:ext cx="44" cy="44"/>
              </a:xfrm>
              <a:custGeom>
                <a:avLst/>
                <a:gdLst>
                  <a:gd name="T0" fmla="*/ 1 w 44"/>
                  <a:gd name="T1" fmla="*/ 3 h 44"/>
                  <a:gd name="T2" fmla="*/ 0 w 44"/>
                  <a:gd name="T3" fmla="*/ 3 h 44"/>
                  <a:gd name="T4" fmla="*/ 5 w 44"/>
                  <a:gd name="T5" fmla="*/ 8 h 44"/>
                  <a:gd name="T6" fmla="*/ 11 w 44"/>
                  <a:gd name="T7" fmla="*/ 13 h 44"/>
                  <a:gd name="T8" fmla="*/ 17 w 44"/>
                  <a:gd name="T9" fmla="*/ 19 h 44"/>
                  <a:gd name="T10" fmla="*/ 21 w 44"/>
                  <a:gd name="T11" fmla="*/ 24 h 44"/>
                  <a:gd name="T12" fmla="*/ 26 w 44"/>
                  <a:gd name="T13" fmla="*/ 29 h 44"/>
                  <a:gd name="T14" fmla="*/ 30 w 44"/>
                  <a:gd name="T15" fmla="*/ 34 h 44"/>
                  <a:gd name="T16" fmla="*/ 36 w 44"/>
                  <a:gd name="T17" fmla="*/ 39 h 44"/>
                  <a:gd name="T18" fmla="*/ 40 w 44"/>
                  <a:gd name="T19" fmla="*/ 44 h 44"/>
                  <a:gd name="T20" fmla="*/ 44 w 44"/>
                  <a:gd name="T21" fmla="*/ 41 h 44"/>
                  <a:gd name="T22" fmla="*/ 39 w 44"/>
                  <a:gd name="T23" fmla="*/ 36 h 44"/>
                  <a:gd name="T24" fmla="*/ 35 w 44"/>
                  <a:gd name="T25" fmla="*/ 31 h 44"/>
                  <a:gd name="T26" fmla="*/ 29 w 44"/>
                  <a:gd name="T27" fmla="*/ 26 h 44"/>
                  <a:gd name="T28" fmla="*/ 24 w 44"/>
                  <a:gd name="T29" fmla="*/ 21 h 44"/>
                  <a:gd name="T30" fmla="*/ 20 w 44"/>
                  <a:gd name="T31" fmla="*/ 16 h 44"/>
                  <a:gd name="T32" fmla="*/ 14 w 44"/>
                  <a:gd name="T33" fmla="*/ 10 h 44"/>
                  <a:gd name="T34" fmla="*/ 9 w 44"/>
                  <a:gd name="T35" fmla="*/ 5 h 44"/>
                  <a:gd name="T36" fmla="*/ 3 w 44"/>
                  <a:gd name="T37" fmla="*/ 0 h 44"/>
                  <a:gd name="T38" fmla="*/ 3 w 44"/>
                  <a:gd name="T39" fmla="*/ 0 h 44"/>
                  <a:gd name="T40" fmla="*/ 1 w 44"/>
                  <a:gd name="T41" fmla="*/ 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4"/>
                  <a:gd name="T65" fmla="*/ 44 w 4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4">
                    <a:moveTo>
                      <a:pt x="1" y="3"/>
                    </a:moveTo>
                    <a:lnTo>
                      <a:pt x="0" y="3"/>
                    </a:lnTo>
                    <a:lnTo>
                      <a:pt x="5" y="8"/>
                    </a:lnTo>
                    <a:lnTo>
                      <a:pt x="11" y="13"/>
                    </a:lnTo>
                    <a:lnTo>
                      <a:pt x="17" y="19"/>
                    </a:lnTo>
                    <a:lnTo>
                      <a:pt x="21" y="24"/>
                    </a:lnTo>
                    <a:lnTo>
                      <a:pt x="26" y="29"/>
                    </a:lnTo>
                    <a:lnTo>
                      <a:pt x="30" y="34"/>
                    </a:lnTo>
                    <a:lnTo>
                      <a:pt x="36" y="39"/>
                    </a:lnTo>
                    <a:lnTo>
                      <a:pt x="40" y="44"/>
                    </a:lnTo>
                    <a:lnTo>
                      <a:pt x="44" y="41"/>
                    </a:lnTo>
                    <a:lnTo>
                      <a:pt x="39" y="36"/>
                    </a:lnTo>
                    <a:lnTo>
                      <a:pt x="35" y="31"/>
                    </a:lnTo>
                    <a:lnTo>
                      <a:pt x="29" y="26"/>
                    </a:lnTo>
                    <a:lnTo>
                      <a:pt x="24" y="21"/>
                    </a:lnTo>
                    <a:lnTo>
                      <a:pt x="20" y="16"/>
                    </a:lnTo>
                    <a:lnTo>
                      <a:pt x="14" y="10"/>
                    </a:lnTo>
                    <a:lnTo>
                      <a:pt x="9" y="5"/>
                    </a:lnTo>
                    <a:lnTo>
                      <a:pt x="3" y="0"/>
                    </a:lnTo>
                    <a:lnTo>
                      <a:pt x="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2" name="Freeform 155"/>
              <p:cNvSpPr>
                <a:spLocks/>
              </p:cNvSpPr>
              <p:nvPr/>
            </p:nvSpPr>
            <p:spPr bwMode="auto">
              <a:xfrm>
                <a:off x="1167" y="1231"/>
                <a:ext cx="33" cy="20"/>
              </a:xfrm>
              <a:custGeom>
                <a:avLst/>
                <a:gdLst>
                  <a:gd name="T0" fmla="*/ 0 w 33"/>
                  <a:gd name="T1" fmla="*/ 4 h 20"/>
                  <a:gd name="T2" fmla="*/ 0 w 33"/>
                  <a:gd name="T3" fmla="*/ 4 h 20"/>
                  <a:gd name="T4" fmla="*/ 5 w 33"/>
                  <a:gd name="T5" fmla="*/ 5 h 20"/>
                  <a:gd name="T6" fmla="*/ 8 w 33"/>
                  <a:gd name="T7" fmla="*/ 6 h 20"/>
                  <a:gd name="T8" fmla="*/ 12 w 33"/>
                  <a:gd name="T9" fmla="*/ 8 h 20"/>
                  <a:gd name="T10" fmla="*/ 16 w 33"/>
                  <a:gd name="T11" fmla="*/ 10 h 20"/>
                  <a:gd name="T12" fmla="*/ 19 w 33"/>
                  <a:gd name="T13" fmla="*/ 13 h 20"/>
                  <a:gd name="T14" fmla="*/ 23 w 33"/>
                  <a:gd name="T15" fmla="*/ 15 h 20"/>
                  <a:gd name="T16" fmla="*/ 26 w 33"/>
                  <a:gd name="T17" fmla="*/ 18 h 20"/>
                  <a:gd name="T18" fmla="*/ 31 w 33"/>
                  <a:gd name="T19" fmla="*/ 20 h 20"/>
                  <a:gd name="T20" fmla="*/ 33 w 33"/>
                  <a:gd name="T21" fmla="*/ 17 h 20"/>
                  <a:gd name="T22" fmla="*/ 30 w 33"/>
                  <a:gd name="T23" fmla="*/ 15 h 20"/>
                  <a:gd name="T24" fmla="*/ 26 w 33"/>
                  <a:gd name="T25" fmla="*/ 12 h 20"/>
                  <a:gd name="T26" fmla="*/ 23 w 33"/>
                  <a:gd name="T27" fmla="*/ 9 h 20"/>
                  <a:gd name="T28" fmla="*/ 18 w 33"/>
                  <a:gd name="T29" fmla="*/ 7 h 20"/>
                  <a:gd name="T30" fmla="*/ 14 w 33"/>
                  <a:gd name="T31" fmla="*/ 4 h 20"/>
                  <a:gd name="T32" fmla="*/ 10 w 33"/>
                  <a:gd name="T33" fmla="*/ 2 h 20"/>
                  <a:gd name="T34" fmla="*/ 6 w 33"/>
                  <a:gd name="T35" fmla="*/ 1 h 20"/>
                  <a:gd name="T36" fmla="*/ 1 w 33"/>
                  <a:gd name="T37" fmla="*/ 0 h 20"/>
                  <a:gd name="T38" fmla="*/ 1 w 33"/>
                  <a:gd name="T39" fmla="*/ 0 h 20"/>
                  <a:gd name="T40" fmla="*/ 0 w 33"/>
                  <a:gd name="T41" fmla="*/ 4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20"/>
                  <a:gd name="T65" fmla="*/ 33 w 3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20">
                    <a:moveTo>
                      <a:pt x="0" y="4"/>
                    </a:moveTo>
                    <a:lnTo>
                      <a:pt x="0" y="4"/>
                    </a:lnTo>
                    <a:lnTo>
                      <a:pt x="5" y="5"/>
                    </a:lnTo>
                    <a:lnTo>
                      <a:pt x="8" y="6"/>
                    </a:lnTo>
                    <a:lnTo>
                      <a:pt x="12" y="8"/>
                    </a:lnTo>
                    <a:lnTo>
                      <a:pt x="16" y="10"/>
                    </a:lnTo>
                    <a:lnTo>
                      <a:pt x="19" y="13"/>
                    </a:lnTo>
                    <a:lnTo>
                      <a:pt x="23" y="15"/>
                    </a:lnTo>
                    <a:lnTo>
                      <a:pt x="26" y="18"/>
                    </a:lnTo>
                    <a:lnTo>
                      <a:pt x="31" y="20"/>
                    </a:lnTo>
                    <a:lnTo>
                      <a:pt x="33" y="17"/>
                    </a:lnTo>
                    <a:lnTo>
                      <a:pt x="30" y="15"/>
                    </a:lnTo>
                    <a:lnTo>
                      <a:pt x="26" y="12"/>
                    </a:lnTo>
                    <a:lnTo>
                      <a:pt x="23" y="9"/>
                    </a:lnTo>
                    <a:lnTo>
                      <a:pt x="18" y="7"/>
                    </a:lnTo>
                    <a:lnTo>
                      <a:pt x="14" y="4"/>
                    </a:lnTo>
                    <a:lnTo>
                      <a:pt x="10" y="2"/>
                    </a:lnTo>
                    <a:lnTo>
                      <a:pt x="6" y="1"/>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3" name="Freeform 156"/>
              <p:cNvSpPr>
                <a:spLocks/>
              </p:cNvSpPr>
              <p:nvPr/>
            </p:nvSpPr>
            <p:spPr bwMode="auto">
              <a:xfrm>
                <a:off x="951" y="1131"/>
                <a:ext cx="217" cy="104"/>
              </a:xfrm>
              <a:custGeom>
                <a:avLst/>
                <a:gdLst>
                  <a:gd name="T0" fmla="*/ 0 w 217"/>
                  <a:gd name="T1" fmla="*/ 2 h 104"/>
                  <a:gd name="T2" fmla="*/ 1 w 217"/>
                  <a:gd name="T3" fmla="*/ 4 h 104"/>
                  <a:gd name="T4" fmla="*/ 12 w 217"/>
                  <a:gd name="T5" fmla="*/ 10 h 104"/>
                  <a:gd name="T6" fmla="*/ 23 w 217"/>
                  <a:gd name="T7" fmla="*/ 16 h 104"/>
                  <a:gd name="T8" fmla="*/ 33 w 217"/>
                  <a:gd name="T9" fmla="*/ 23 h 104"/>
                  <a:gd name="T10" fmla="*/ 45 w 217"/>
                  <a:gd name="T11" fmla="*/ 30 h 104"/>
                  <a:gd name="T12" fmla="*/ 65 w 217"/>
                  <a:gd name="T13" fmla="*/ 44 h 104"/>
                  <a:gd name="T14" fmla="*/ 88 w 217"/>
                  <a:gd name="T15" fmla="*/ 59 h 104"/>
                  <a:gd name="T16" fmla="*/ 100 w 217"/>
                  <a:gd name="T17" fmla="*/ 66 h 104"/>
                  <a:gd name="T18" fmla="*/ 114 w 217"/>
                  <a:gd name="T19" fmla="*/ 73 h 104"/>
                  <a:gd name="T20" fmla="*/ 127 w 217"/>
                  <a:gd name="T21" fmla="*/ 80 h 104"/>
                  <a:gd name="T22" fmla="*/ 142 w 217"/>
                  <a:gd name="T23" fmla="*/ 86 h 104"/>
                  <a:gd name="T24" fmla="*/ 159 w 217"/>
                  <a:gd name="T25" fmla="*/ 92 h 104"/>
                  <a:gd name="T26" fmla="*/ 176 w 217"/>
                  <a:gd name="T27" fmla="*/ 97 h 104"/>
                  <a:gd name="T28" fmla="*/ 196 w 217"/>
                  <a:gd name="T29" fmla="*/ 101 h 104"/>
                  <a:gd name="T30" fmla="*/ 216 w 217"/>
                  <a:gd name="T31" fmla="*/ 104 h 104"/>
                  <a:gd name="T32" fmla="*/ 217 w 217"/>
                  <a:gd name="T33" fmla="*/ 100 h 104"/>
                  <a:gd name="T34" fmla="*/ 197 w 217"/>
                  <a:gd name="T35" fmla="*/ 97 h 104"/>
                  <a:gd name="T36" fmla="*/ 178 w 217"/>
                  <a:gd name="T37" fmla="*/ 93 h 104"/>
                  <a:gd name="T38" fmla="*/ 160 w 217"/>
                  <a:gd name="T39" fmla="*/ 88 h 104"/>
                  <a:gd name="T40" fmla="*/ 144 w 217"/>
                  <a:gd name="T41" fmla="*/ 82 h 104"/>
                  <a:gd name="T42" fmla="*/ 129 w 217"/>
                  <a:gd name="T43" fmla="*/ 75 h 104"/>
                  <a:gd name="T44" fmla="*/ 116 w 217"/>
                  <a:gd name="T45" fmla="*/ 69 h 104"/>
                  <a:gd name="T46" fmla="*/ 102 w 217"/>
                  <a:gd name="T47" fmla="*/ 62 h 104"/>
                  <a:gd name="T48" fmla="*/ 91 w 217"/>
                  <a:gd name="T49" fmla="*/ 55 h 104"/>
                  <a:gd name="T50" fmla="*/ 68 w 217"/>
                  <a:gd name="T51" fmla="*/ 41 h 104"/>
                  <a:gd name="T52" fmla="*/ 47 w 217"/>
                  <a:gd name="T53" fmla="*/ 26 h 104"/>
                  <a:gd name="T54" fmla="*/ 37 w 217"/>
                  <a:gd name="T55" fmla="*/ 19 h 104"/>
                  <a:gd name="T56" fmla="*/ 25 w 217"/>
                  <a:gd name="T57" fmla="*/ 12 h 104"/>
                  <a:gd name="T58" fmla="*/ 15 w 217"/>
                  <a:gd name="T59" fmla="*/ 6 h 104"/>
                  <a:gd name="T60" fmla="*/ 3 w 217"/>
                  <a:gd name="T61" fmla="*/ 0 h 104"/>
                  <a:gd name="T62" fmla="*/ 4 w 217"/>
                  <a:gd name="T63" fmla="*/ 2 h 104"/>
                  <a:gd name="T64" fmla="*/ 0 w 217"/>
                  <a:gd name="T65" fmla="*/ 2 h 104"/>
                  <a:gd name="T66" fmla="*/ 0 w 217"/>
                  <a:gd name="T67" fmla="*/ 3 h 104"/>
                  <a:gd name="T68" fmla="*/ 1 w 217"/>
                  <a:gd name="T69" fmla="*/ 4 h 104"/>
                  <a:gd name="T70" fmla="*/ 0 w 217"/>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7"/>
                  <a:gd name="T109" fmla="*/ 0 h 104"/>
                  <a:gd name="T110" fmla="*/ 217 w 217"/>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7" h="104">
                    <a:moveTo>
                      <a:pt x="0" y="2"/>
                    </a:moveTo>
                    <a:lnTo>
                      <a:pt x="1" y="4"/>
                    </a:lnTo>
                    <a:lnTo>
                      <a:pt x="12" y="10"/>
                    </a:lnTo>
                    <a:lnTo>
                      <a:pt x="23" y="16"/>
                    </a:lnTo>
                    <a:lnTo>
                      <a:pt x="33" y="23"/>
                    </a:lnTo>
                    <a:lnTo>
                      <a:pt x="45" y="30"/>
                    </a:lnTo>
                    <a:lnTo>
                      <a:pt x="65" y="44"/>
                    </a:lnTo>
                    <a:lnTo>
                      <a:pt x="88" y="59"/>
                    </a:lnTo>
                    <a:lnTo>
                      <a:pt x="100" y="66"/>
                    </a:lnTo>
                    <a:lnTo>
                      <a:pt x="114" y="73"/>
                    </a:lnTo>
                    <a:lnTo>
                      <a:pt x="127" y="80"/>
                    </a:lnTo>
                    <a:lnTo>
                      <a:pt x="142" y="86"/>
                    </a:lnTo>
                    <a:lnTo>
                      <a:pt x="159" y="92"/>
                    </a:lnTo>
                    <a:lnTo>
                      <a:pt x="176" y="97"/>
                    </a:lnTo>
                    <a:lnTo>
                      <a:pt x="196" y="101"/>
                    </a:lnTo>
                    <a:lnTo>
                      <a:pt x="216" y="104"/>
                    </a:lnTo>
                    <a:lnTo>
                      <a:pt x="217" y="100"/>
                    </a:lnTo>
                    <a:lnTo>
                      <a:pt x="197" y="97"/>
                    </a:lnTo>
                    <a:lnTo>
                      <a:pt x="178" y="93"/>
                    </a:lnTo>
                    <a:lnTo>
                      <a:pt x="160" y="88"/>
                    </a:lnTo>
                    <a:lnTo>
                      <a:pt x="144" y="82"/>
                    </a:lnTo>
                    <a:lnTo>
                      <a:pt x="129" y="75"/>
                    </a:lnTo>
                    <a:lnTo>
                      <a:pt x="116" y="69"/>
                    </a:lnTo>
                    <a:lnTo>
                      <a:pt x="102" y="62"/>
                    </a:lnTo>
                    <a:lnTo>
                      <a:pt x="91" y="55"/>
                    </a:lnTo>
                    <a:lnTo>
                      <a:pt x="68" y="41"/>
                    </a:lnTo>
                    <a:lnTo>
                      <a:pt x="47" y="26"/>
                    </a:lnTo>
                    <a:lnTo>
                      <a:pt x="37" y="19"/>
                    </a:lnTo>
                    <a:lnTo>
                      <a:pt x="25" y="12"/>
                    </a:lnTo>
                    <a:lnTo>
                      <a:pt x="15" y="6"/>
                    </a:lnTo>
                    <a:lnTo>
                      <a:pt x="3" y="0"/>
                    </a:lnTo>
                    <a:lnTo>
                      <a:pt x="4" y="2"/>
                    </a:lnTo>
                    <a:lnTo>
                      <a:pt x="0" y="2"/>
                    </a:lnTo>
                    <a:lnTo>
                      <a:pt x="0" y="3"/>
                    </a:lnTo>
                    <a:lnTo>
                      <a:pt x="1" y="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4" name="Freeform 157"/>
              <p:cNvSpPr>
                <a:spLocks/>
              </p:cNvSpPr>
              <p:nvPr/>
            </p:nvSpPr>
            <p:spPr bwMode="auto">
              <a:xfrm>
                <a:off x="951" y="1078"/>
                <a:ext cx="11" cy="55"/>
              </a:xfrm>
              <a:custGeom>
                <a:avLst/>
                <a:gdLst>
                  <a:gd name="T0" fmla="*/ 6 w 11"/>
                  <a:gd name="T1" fmla="*/ 1 h 55"/>
                  <a:gd name="T2" fmla="*/ 6 w 11"/>
                  <a:gd name="T3" fmla="*/ 0 h 55"/>
                  <a:gd name="T4" fmla="*/ 0 w 11"/>
                  <a:gd name="T5" fmla="*/ 55 h 55"/>
                  <a:gd name="T6" fmla="*/ 4 w 11"/>
                  <a:gd name="T7" fmla="*/ 55 h 55"/>
                  <a:gd name="T8" fmla="*/ 11 w 11"/>
                  <a:gd name="T9" fmla="*/ 1 h 55"/>
                  <a:gd name="T10" fmla="*/ 11 w 11"/>
                  <a:gd name="T11" fmla="*/ 1 h 55"/>
                  <a:gd name="T12" fmla="*/ 6 w 11"/>
                  <a:gd name="T13" fmla="*/ 1 h 55"/>
                  <a:gd name="T14" fmla="*/ 0 60000 65536"/>
                  <a:gd name="T15" fmla="*/ 0 60000 65536"/>
                  <a:gd name="T16" fmla="*/ 0 60000 65536"/>
                  <a:gd name="T17" fmla="*/ 0 60000 65536"/>
                  <a:gd name="T18" fmla="*/ 0 60000 65536"/>
                  <a:gd name="T19" fmla="*/ 0 60000 65536"/>
                  <a:gd name="T20" fmla="*/ 0 60000 65536"/>
                  <a:gd name="T21" fmla="*/ 0 w 11"/>
                  <a:gd name="T22" fmla="*/ 0 h 55"/>
                  <a:gd name="T23" fmla="*/ 11 w 11"/>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5">
                    <a:moveTo>
                      <a:pt x="6" y="1"/>
                    </a:moveTo>
                    <a:lnTo>
                      <a:pt x="6" y="0"/>
                    </a:lnTo>
                    <a:lnTo>
                      <a:pt x="0" y="55"/>
                    </a:lnTo>
                    <a:lnTo>
                      <a:pt x="4" y="55"/>
                    </a:lnTo>
                    <a:lnTo>
                      <a:pt x="11" y="1"/>
                    </a:lnTo>
                    <a:lnTo>
                      <a:pt x="6"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5" name="Freeform 158"/>
              <p:cNvSpPr>
                <a:spLocks/>
              </p:cNvSpPr>
              <p:nvPr/>
            </p:nvSpPr>
            <p:spPr bwMode="auto">
              <a:xfrm>
                <a:off x="957" y="1023"/>
                <a:ext cx="6" cy="56"/>
              </a:xfrm>
              <a:custGeom>
                <a:avLst/>
                <a:gdLst>
                  <a:gd name="T0" fmla="*/ 0 w 6"/>
                  <a:gd name="T1" fmla="*/ 0 h 56"/>
                  <a:gd name="T2" fmla="*/ 0 w 6"/>
                  <a:gd name="T3" fmla="*/ 0 h 56"/>
                  <a:gd name="T4" fmla="*/ 0 w 6"/>
                  <a:gd name="T5" fmla="*/ 8 h 56"/>
                  <a:gd name="T6" fmla="*/ 1 w 6"/>
                  <a:gd name="T7" fmla="*/ 15 h 56"/>
                  <a:gd name="T8" fmla="*/ 1 w 6"/>
                  <a:gd name="T9" fmla="*/ 22 h 56"/>
                  <a:gd name="T10" fmla="*/ 1 w 6"/>
                  <a:gd name="T11" fmla="*/ 28 h 56"/>
                  <a:gd name="T12" fmla="*/ 0 w 6"/>
                  <a:gd name="T13" fmla="*/ 34 h 56"/>
                  <a:gd name="T14" fmla="*/ 0 w 6"/>
                  <a:gd name="T15" fmla="*/ 41 h 56"/>
                  <a:gd name="T16" fmla="*/ 0 w 6"/>
                  <a:gd name="T17" fmla="*/ 48 h 56"/>
                  <a:gd name="T18" fmla="*/ 0 w 6"/>
                  <a:gd name="T19" fmla="*/ 56 h 56"/>
                  <a:gd name="T20" fmla="*/ 5 w 6"/>
                  <a:gd name="T21" fmla="*/ 56 h 56"/>
                  <a:gd name="T22" fmla="*/ 5 w 6"/>
                  <a:gd name="T23" fmla="*/ 48 h 56"/>
                  <a:gd name="T24" fmla="*/ 5 w 6"/>
                  <a:gd name="T25" fmla="*/ 41 h 56"/>
                  <a:gd name="T26" fmla="*/ 5 w 6"/>
                  <a:gd name="T27" fmla="*/ 34 h 56"/>
                  <a:gd name="T28" fmla="*/ 6 w 6"/>
                  <a:gd name="T29" fmla="*/ 28 h 56"/>
                  <a:gd name="T30" fmla="*/ 6 w 6"/>
                  <a:gd name="T31" fmla="*/ 22 h 56"/>
                  <a:gd name="T32" fmla="*/ 6 w 6"/>
                  <a:gd name="T33" fmla="*/ 15 h 56"/>
                  <a:gd name="T34" fmla="*/ 6 w 6"/>
                  <a:gd name="T35" fmla="*/ 8 h 56"/>
                  <a:gd name="T36" fmla="*/ 5 w 6"/>
                  <a:gd name="T37" fmla="*/ 0 h 56"/>
                  <a:gd name="T38" fmla="*/ 5 w 6"/>
                  <a:gd name="T39" fmla="*/ 0 h 56"/>
                  <a:gd name="T40" fmla="*/ 0 w 6"/>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56"/>
                  <a:gd name="T65" fmla="*/ 6 w 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56">
                    <a:moveTo>
                      <a:pt x="0" y="0"/>
                    </a:moveTo>
                    <a:lnTo>
                      <a:pt x="0" y="0"/>
                    </a:lnTo>
                    <a:lnTo>
                      <a:pt x="0" y="8"/>
                    </a:lnTo>
                    <a:lnTo>
                      <a:pt x="1" y="15"/>
                    </a:lnTo>
                    <a:lnTo>
                      <a:pt x="1" y="22"/>
                    </a:lnTo>
                    <a:lnTo>
                      <a:pt x="1" y="28"/>
                    </a:lnTo>
                    <a:lnTo>
                      <a:pt x="0" y="34"/>
                    </a:lnTo>
                    <a:lnTo>
                      <a:pt x="0" y="41"/>
                    </a:lnTo>
                    <a:lnTo>
                      <a:pt x="0" y="48"/>
                    </a:lnTo>
                    <a:lnTo>
                      <a:pt x="0" y="56"/>
                    </a:lnTo>
                    <a:lnTo>
                      <a:pt x="5" y="56"/>
                    </a:lnTo>
                    <a:lnTo>
                      <a:pt x="5" y="48"/>
                    </a:lnTo>
                    <a:lnTo>
                      <a:pt x="5" y="41"/>
                    </a:lnTo>
                    <a:lnTo>
                      <a:pt x="5" y="34"/>
                    </a:lnTo>
                    <a:lnTo>
                      <a:pt x="6" y="28"/>
                    </a:lnTo>
                    <a:lnTo>
                      <a:pt x="6" y="22"/>
                    </a:lnTo>
                    <a:lnTo>
                      <a:pt x="6" y="15"/>
                    </a:lnTo>
                    <a:lnTo>
                      <a:pt x="6" y="8"/>
                    </a:lnTo>
                    <a:lnTo>
                      <a:pt x="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6" name="Freeform 159"/>
              <p:cNvSpPr>
                <a:spLocks/>
              </p:cNvSpPr>
              <p:nvPr/>
            </p:nvSpPr>
            <p:spPr bwMode="auto">
              <a:xfrm>
                <a:off x="957" y="988"/>
                <a:ext cx="22" cy="35"/>
              </a:xfrm>
              <a:custGeom>
                <a:avLst/>
                <a:gdLst>
                  <a:gd name="T0" fmla="*/ 17 w 22"/>
                  <a:gd name="T1" fmla="*/ 0 h 35"/>
                  <a:gd name="T2" fmla="*/ 17 w 22"/>
                  <a:gd name="T3" fmla="*/ 0 h 35"/>
                  <a:gd name="T4" fmla="*/ 15 w 22"/>
                  <a:gd name="T5" fmla="*/ 5 h 35"/>
                  <a:gd name="T6" fmla="*/ 12 w 22"/>
                  <a:gd name="T7" fmla="*/ 9 h 35"/>
                  <a:gd name="T8" fmla="*/ 9 w 22"/>
                  <a:gd name="T9" fmla="*/ 13 h 35"/>
                  <a:gd name="T10" fmla="*/ 6 w 22"/>
                  <a:gd name="T11" fmla="*/ 18 h 35"/>
                  <a:gd name="T12" fmla="*/ 4 w 22"/>
                  <a:gd name="T13" fmla="*/ 22 h 35"/>
                  <a:gd name="T14" fmla="*/ 1 w 22"/>
                  <a:gd name="T15" fmla="*/ 26 h 35"/>
                  <a:gd name="T16" fmla="*/ 0 w 22"/>
                  <a:gd name="T17" fmla="*/ 31 h 35"/>
                  <a:gd name="T18" fmla="*/ 0 w 22"/>
                  <a:gd name="T19" fmla="*/ 35 h 35"/>
                  <a:gd name="T20" fmla="*/ 5 w 22"/>
                  <a:gd name="T21" fmla="*/ 35 h 35"/>
                  <a:gd name="T22" fmla="*/ 5 w 22"/>
                  <a:gd name="T23" fmla="*/ 31 h 35"/>
                  <a:gd name="T24" fmla="*/ 6 w 22"/>
                  <a:gd name="T25" fmla="*/ 28 h 35"/>
                  <a:gd name="T26" fmla="*/ 8 w 22"/>
                  <a:gd name="T27" fmla="*/ 24 h 35"/>
                  <a:gd name="T28" fmla="*/ 10 w 22"/>
                  <a:gd name="T29" fmla="*/ 20 h 35"/>
                  <a:gd name="T30" fmla="*/ 13 w 22"/>
                  <a:gd name="T31" fmla="*/ 16 h 35"/>
                  <a:gd name="T32" fmla="*/ 16 w 22"/>
                  <a:gd name="T33" fmla="*/ 11 h 35"/>
                  <a:gd name="T34" fmla="*/ 18 w 22"/>
                  <a:gd name="T35" fmla="*/ 7 h 35"/>
                  <a:gd name="T36" fmla="*/ 22 w 22"/>
                  <a:gd name="T37" fmla="*/ 2 h 35"/>
                  <a:gd name="T38" fmla="*/ 22 w 22"/>
                  <a:gd name="T39" fmla="*/ 2 h 35"/>
                  <a:gd name="T40" fmla="*/ 17 w 22"/>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35"/>
                  <a:gd name="T65" fmla="*/ 22 w 22"/>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35">
                    <a:moveTo>
                      <a:pt x="17" y="0"/>
                    </a:moveTo>
                    <a:lnTo>
                      <a:pt x="17" y="0"/>
                    </a:lnTo>
                    <a:lnTo>
                      <a:pt x="15" y="5"/>
                    </a:lnTo>
                    <a:lnTo>
                      <a:pt x="12" y="9"/>
                    </a:lnTo>
                    <a:lnTo>
                      <a:pt x="9" y="13"/>
                    </a:lnTo>
                    <a:lnTo>
                      <a:pt x="6" y="18"/>
                    </a:lnTo>
                    <a:lnTo>
                      <a:pt x="4" y="22"/>
                    </a:lnTo>
                    <a:lnTo>
                      <a:pt x="1" y="26"/>
                    </a:lnTo>
                    <a:lnTo>
                      <a:pt x="0" y="31"/>
                    </a:lnTo>
                    <a:lnTo>
                      <a:pt x="0" y="35"/>
                    </a:lnTo>
                    <a:lnTo>
                      <a:pt x="5" y="35"/>
                    </a:lnTo>
                    <a:lnTo>
                      <a:pt x="5" y="31"/>
                    </a:lnTo>
                    <a:lnTo>
                      <a:pt x="6" y="28"/>
                    </a:lnTo>
                    <a:lnTo>
                      <a:pt x="8" y="24"/>
                    </a:lnTo>
                    <a:lnTo>
                      <a:pt x="10" y="20"/>
                    </a:lnTo>
                    <a:lnTo>
                      <a:pt x="13" y="16"/>
                    </a:lnTo>
                    <a:lnTo>
                      <a:pt x="16" y="11"/>
                    </a:lnTo>
                    <a:lnTo>
                      <a:pt x="18" y="7"/>
                    </a:lnTo>
                    <a:lnTo>
                      <a:pt x="22" y="2"/>
                    </a:lnTo>
                    <a:lnTo>
                      <a:pt x="1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7" name="Freeform 160"/>
              <p:cNvSpPr>
                <a:spLocks/>
              </p:cNvSpPr>
              <p:nvPr/>
            </p:nvSpPr>
            <p:spPr bwMode="auto">
              <a:xfrm>
                <a:off x="974" y="943"/>
                <a:ext cx="15" cy="47"/>
              </a:xfrm>
              <a:custGeom>
                <a:avLst/>
                <a:gdLst>
                  <a:gd name="T0" fmla="*/ 10 w 15"/>
                  <a:gd name="T1" fmla="*/ 0 h 47"/>
                  <a:gd name="T2" fmla="*/ 10 w 15"/>
                  <a:gd name="T3" fmla="*/ 0 h 47"/>
                  <a:gd name="T4" fmla="*/ 9 w 15"/>
                  <a:gd name="T5" fmla="*/ 7 h 47"/>
                  <a:gd name="T6" fmla="*/ 8 w 15"/>
                  <a:gd name="T7" fmla="*/ 13 h 47"/>
                  <a:gd name="T8" fmla="*/ 7 w 15"/>
                  <a:gd name="T9" fmla="*/ 19 h 47"/>
                  <a:gd name="T10" fmla="*/ 6 w 15"/>
                  <a:gd name="T11" fmla="*/ 24 h 47"/>
                  <a:gd name="T12" fmla="*/ 5 w 15"/>
                  <a:gd name="T13" fmla="*/ 29 h 47"/>
                  <a:gd name="T14" fmla="*/ 4 w 15"/>
                  <a:gd name="T15" fmla="*/ 34 h 47"/>
                  <a:gd name="T16" fmla="*/ 1 w 15"/>
                  <a:gd name="T17" fmla="*/ 39 h 47"/>
                  <a:gd name="T18" fmla="*/ 0 w 15"/>
                  <a:gd name="T19" fmla="*/ 45 h 47"/>
                  <a:gd name="T20" fmla="*/ 5 w 15"/>
                  <a:gd name="T21" fmla="*/ 47 h 47"/>
                  <a:gd name="T22" fmla="*/ 6 w 15"/>
                  <a:gd name="T23" fmla="*/ 41 h 47"/>
                  <a:gd name="T24" fmla="*/ 8 w 15"/>
                  <a:gd name="T25" fmla="*/ 35 h 47"/>
                  <a:gd name="T26" fmla="*/ 9 w 15"/>
                  <a:gd name="T27" fmla="*/ 30 h 47"/>
                  <a:gd name="T28" fmla="*/ 10 w 15"/>
                  <a:gd name="T29" fmla="*/ 25 h 47"/>
                  <a:gd name="T30" fmla="*/ 12 w 15"/>
                  <a:gd name="T31" fmla="*/ 19 h 47"/>
                  <a:gd name="T32" fmla="*/ 13 w 15"/>
                  <a:gd name="T33" fmla="*/ 13 h 47"/>
                  <a:gd name="T34" fmla="*/ 14 w 15"/>
                  <a:gd name="T35" fmla="*/ 7 h 47"/>
                  <a:gd name="T36" fmla="*/ 15 w 15"/>
                  <a:gd name="T37" fmla="*/ 1 h 47"/>
                  <a:gd name="T38" fmla="*/ 15 w 15"/>
                  <a:gd name="T39" fmla="*/ 1 h 47"/>
                  <a:gd name="T40" fmla="*/ 10 w 15"/>
                  <a:gd name="T41" fmla="*/ 0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7"/>
                  <a:gd name="T65" fmla="*/ 15 w 15"/>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7">
                    <a:moveTo>
                      <a:pt x="10" y="0"/>
                    </a:moveTo>
                    <a:lnTo>
                      <a:pt x="10" y="0"/>
                    </a:lnTo>
                    <a:lnTo>
                      <a:pt x="9" y="7"/>
                    </a:lnTo>
                    <a:lnTo>
                      <a:pt x="8" y="13"/>
                    </a:lnTo>
                    <a:lnTo>
                      <a:pt x="7" y="19"/>
                    </a:lnTo>
                    <a:lnTo>
                      <a:pt x="6" y="24"/>
                    </a:lnTo>
                    <a:lnTo>
                      <a:pt x="5" y="29"/>
                    </a:lnTo>
                    <a:lnTo>
                      <a:pt x="4" y="34"/>
                    </a:lnTo>
                    <a:lnTo>
                      <a:pt x="1" y="39"/>
                    </a:lnTo>
                    <a:lnTo>
                      <a:pt x="0" y="45"/>
                    </a:lnTo>
                    <a:lnTo>
                      <a:pt x="5" y="47"/>
                    </a:lnTo>
                    <a:lnTo>
                      <a:pt x="6" y="41"/>
                    </a:lnTo>
                    <a:lnTo>
                      <a:pt x="8" y="35"/>
                    </a:lnTo>
                    <a:lnTo>
                      <a:pt x="9" y="30"/>
                    </a:lnTo>
                    <a:lnTo>
                      <a:pt x="10" y="25"/>
                    </a:lnTo>
                    <a:lnTo>
                      <a:pt x="12" y="19"/>
                    </a:lnTo>
                    <a:lnTo>
                      <a:pt x="13" y="13"/>
                    </a:lnTo>
                    <a:lnTo>
                      <a:pt x="14" y="7"/>
                    </a:lnTo>
                    <a:lnTo>
                      <a:pt x="15" y="1"/>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8" name="Freeform 161"/>
              <p:cNvSpPr>
                <a:spLocks/>
              </p:cNvSpPr>
              <p:nvPr/>
            </p:nvSpPr>
            <p:spPr bwMode="auto">
              <a:xfrm>
                <a:off x="984" y="914"/>
                <a:ext cx="13" cy="30"/>
              </a:xfrm>
              <a:custGeom>
                <a:avLst/>
                <a:gdLst>
                  <a:gd name="T0" fmla="*/ 9 w 13"/>
                  <a:gd name="T1" fmla="*/ 0 h 30"/>
                  <a:gd name="T2" fmla="*/ 8 w 13"/>
                  <a:gd name="T3" fmla="*/ 1 h 30"/>
                  <a:gd name="T4" fmla="*/ 8 w 13"/>
                  <a:gd name="T5" fmla="*/ 2 h 30"/>
                  <a:gd name="T6" fmla="*/ 7 w 13"/>
                  <a:gd name="T7" fmla="*/ 4 h 30"/>
                  <a:gd name="T8" fmla="*/ 6 w 13"/>
                  <a:gd name="T9" fmla="*/ 6 h 30"/>
                  <a:gd name="T10" fmla="*/ 5 w 13"/>
                  <a:gd name="T11" fmla="*/ 10 h 30"/>
                  <a:gd name="T12" fmla="*/ 4 w 13"/>
                  <a:gd name="T13" fmla="*/ 14 h 30"/>
                  <a:gd name="T14" fmla="*/ 3 w 13"/>
                  <a:gd name="T15" fmla="*/ 20 h 30"/>
                  <a:gd name="T16" fmla="*/ 2 w 13"/>
                  <a:gd name="T17" fmla="*/ 25 h 30"/>
                  <a:gd name="T18" fmla="*/ 0 w 13"/>
                  <a:gd name="T19" fmla="*/ 29 h 30"/>
                  <a:gd name="T20" fmla="*/ 5 w 13"/>
                  <a:gd name="T21" fmla="*/ 30 h 30"/>
                  <a:gd name="T22" fmla="*/ 6 w 13"/>
                  <a:gd name="T23" fmla="*/ 25 h 30"/>
                  <a:gd name="T24" fmla="*/ 7 w 13"/>
                  <a:gd name="T25" fmla="*/ 21 h 30"/>
                  <a:gd name="T26" fmla="*/ 8 w 13"/>
                  <a:gd name="T27" fmla="*/ 15 h 30"/>
                  <a:gd name="T28" fmla="*/ 9 w 13"/>
                  <a:gd name="T29" fmla="*/ 11 h 30"/>
                  <a:gd name="T30" fmla="*/ 11 w 13"/>
                  <a:gd name="T31" fmla="*/ 8 h 30"/>
                  <a:gd name="T32" fmla="*/ 12 w 13"/>
                  <a:gd name="T33" fmla="*/ 5 h 30"/>
                  <a:gd name="T34" fmla="*/ 13 w 13"/>
                  <a:gd name="T35" fmla="*/ 3 h 30"/>
                  <a:gd name="T36" fmla="*/ 13 w 13"/>
                  <a:gd name="T37" fmla="*/ 3 h 30"/>
                  <a:gd name="T38" fmla="*/ 13 w 13"/>
                  <a:gd name="T39" fmla="*/ 3 h 30"/>
                  <a:gd name="T40" fmla="*/ 9 w 13"/>
                  <a:gd name="T41" fmla="*/ 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30"/>
                  <a:gd name="T65" fmla="*/ 13 w 13"/>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30">
                    <a:moveTo>
                      <a:pt x="9" y="0"/>
                    </a:moveTo>
                    <a:lnTo>
                      <a:pt x="8" y="1"/>
                    </a:lnTo>
                    <a:lnTo>
                      <a:pt x="8" y="2"/>
                    </a:lnTo>
                    <a:lnTo>
                      <a:pt x="7" y="4"/>
                    </a:lnTo>
                    <a:lnTo>
                      <a:pt x="6" y="6"/>
                    </a:lnTo>
                    <a:lnTo>
                      <a:pt x="5" y="10"/>
                    </a:lnTo>
                    <a:lnTo>
                      <a:pt x="4" y="14"/>
                    </a:lnTo>
                    <a:lnTo>
                      <a:pt x="3" y="20"/>
                    </a:lnTo>
                    <a:lnTo>
                      <a:pt x="2" y="25"/>
                    </a:lnTo>
                    <a:lnTo>
                      <a:pt x="0" y="29"/>
                    </a:lnTo>
                    <a:lnTo>
                      <a:pt x="5" y="30"/>
                    </a:lnTo>
                    <a:lnTo>
                      <a:pt x="6" y="25"/>
                    </a:lnTo>
                    <a:lnTo>
                      <a:pt x="7" y="21"/>
                    </a:lnTo>
                    <a:lnTo>
                      <a:pt x="8" y="15"/>
                    </a:lnTo>
                    <a:lnTo>
                      <a:pt x="9" y="11"/>
                    </a:lnTo>
                    <a:lnTo>
                      <a:pt x="11" y="8"/>
                    </a:lnTo>
                    <a:lnTo>
                      <a:pt x="12" y="5"/>
                    </a:lnTo>
                    <a:lnTo>
                      <a:pt x="13" y="3"/>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19" name="Freeform 162"/>
              <p:cNvSpPr>
                <a:spLocks/>
              </p:cNvSpPr>
              <p:nvPr/>
            </p:nvSpPr>
            <p:spPr bwMode="auto">
              <a:xfrm>
                <a:off x="993" y="848"/>
                <a:ext cx="28" cy="69"/>
              </a:xfrm>
              <a:custGeom>
                <a:avLst/>
                <a:gdLst>
                  <a:gd name="T0" fmla="*/ 18 w 28"/>
                  <a:gd name="T1" fmla="*/ 0 h 69"/>
                  <a:gd name="T2" fmla="*/ 18 w 28"/>
                  <a:gd name="T3" fmla="*/ 0 h 69"/>
                  <a:gd name="T4" fmla="*/ 17 w 28"/>
                  <a:gd name="T5" fmla="*/ 4 h 69"/>
                  <a:gd name="T6" fmla="*/ 16 w 28"/>
                  <a:gd name="T7" fmla="*/ 7 h 69"/>
                  <a:gd name="T8" fmla="*/ 17 w 28"/>
                  <a:gd name="T9" fmla="*/ 11 h 69"/>
                  <a:gd name="T10" fmla="*/ 18 w 28"/>
                  <a:gd name="T11" fmla="*/ 14 h 69"/>
                  <a:gd name="T12" fmla="*/ 21 w 28"/>
                  <a:gd name="T13" fmla="*/ 19 h 69"/>
                  <a:gd name="T14" fmla="*/ 23 w 28"/>
                  <a:gd name="T15" fmla="*/ 25 h 69"/>
                  <a:gd name="T16" fmla="*/ 23 w 28"/>
                  <a:gd name="T17" fmla="*/ 29 h 69"/>
                  <a:gd name="T18" fmla="*/ 23 w 28"/>
                  <a:gd name="T19" fmla="*/ 33 h 69"/>
                  <a:gd name="T20" fmla="*/ 22 w 28"/>
                  <a:gd name="T21" fmla="*/ 37 h 69"/>
                  <a:gd name="T22" fmla="*/ 21 w 28"/>
                  <a:gd name="T23" fmla="*/ 41 h 69"/>
                  <a:gd name="T24" fmla="*/ 17 w 28"/>
                  <a:gd name="T25" fmla="*/ 46 h 69"/>
                  <a:gd name="T26" fmla="*/ 13 w 28"/>
                  <a:gd name="T27" fmla="*/ 52 h 69"/>
                  <a:gd name="T28" fmla="*/ 7 w 28"/>
                  <a:gd name="T29" fmla="*/ 59 h 69"/>
                  <a:gd name="T30" fmla="*/ 0 w 28"/>
                  <a:gd name="T31" fmla="*/ 66 h 69"/>
                  <a:gd name="T32" fmla="*/ 4 w 28"/>
                  <a:gd name="T33" fmla="*/ 69 h 69"/>
                  <a:gd name="T34" fmla="*/ 12 w 28"/>
                  <a:gd name="T35" fmla="*/ 62 h 69"/>
                  <a:gd name="T36" fmla="*/ 17 w 28"/>
                  <a:gd name="T37" fmla="*/ 55 h 69"/>
                  <a:gd name="T38" fmla="*/ 22 w 28"/>
                  <a:gd name="T39" fmla="*/ 48 h 69"/>
                  <a:gd name="T40" fmla="*/ 25 w 28"/>
                  <a:gd name="T41" fmla="*/ 43 h 69"/>
                  <a:gd name="T42" fmla="*/ 26 w 28"/>
                  <a:gd name="T43" fmla="*/ 38 h 69"/>
                  <a:gd name="T44" fmla="*/ 28 w 28"/>
                  <a:gd name="T45" fmla="*/ 33 h 69"/>
                  <a:gd name="T46" fmla="*/ 28 w 28"/>
                  <a:gd name="T47" fmla="*/ 29 h 69"/>
                  <a:gd name="T48" fmla="*/ 28 w 28"/>
                  <a:gd name="T49" fmla="*/ 24 h 69"/>
                  <a:gd name="T50" fmla="*/ 25 w 28"/>
                  <a:gd name="T51" fmla="*/ 18 h 69"/>
                  <a:gd name="T52" fmla="*/ 23 w 28"/>
                  <a:gd name="T53" fmla="*/ 12 h 69"/>
                  <a:gd name="T54" fmla="*/ 22 w 28"/>
                  <a:gd name="T55" fmla="*/ 10 h 69"/>
                  <a:gd name="T56" fmla="*/ 22 w 28"/>
                  <a:gd name="T57" fmla="*/ 7 h 69"/>
                  <a:gd name="T58" fmla="*/ 22 w 28"/>
                  <a:gd name="T59" fmla="*/ 5 h 69"/>
                  <a:gd name="T60" fmla="*/ 23 w 28"/>
                  <a:gd name="T61" fmla="*/ 2 h 69"/>
                  <a:gd name="T62" fmla="*/ 23 w 28"/>
                  <a:gd name="T63" fmla="*/ 2 h 69"/>
                  <a:gd name="T64" fmla="*/ 18 w 28"/>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69"/>
                  <a:gd name="T101" fmla="*/ 28 w 28"/>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69">
                    <a:moveTo>
                      <a:pt x="18" y="0"/>
                    </a:moveTo>
                    <a:lnTo>
                      <a:pt x="18" y="0"/>
                    </a:lnTo>
                    <a:lnTo>
                      <a:pt x="17" y="4"/>
                    </a:lnTo>
                    <a:lnTo>
                      <a:pt x="16" y="7"/>
                    </a:lnTo>
                    <a:lnTo>
                      <a:pt x="17" y="11"/>
                    </a:lnTo>
                    <a:lnTo>
                      <a:pt x="18" y="14"/>
                    </a:lnTo>
                    <a:lnTo>
                      <a:pt x="21" y="19"/>
                    </a:lnTo>
                    <a:lnTo>
                      <a:pt x="23" y="25"/>
                    </a:lnTo>
                    <a:lnTo>
                      <a:pt x="23" y="29"/>
                    </a:lnTo>
                    <a:lnTo>
                      <a:pt x="23" y="33"/>
                    </a:lnTo>
                    <a:lnTo>
                      <a:pt x="22" y="37"/>
                    </a:lnTo>
                    <a:lnTo>
                      <a:pt x="21" y="41"/>
                    </a:lnTo>
                    <a:lnTo>
                      <a:pt x="17" y="46"/>
                    </a:lnTo>
                    <a:lnTo>
                      <a:pt x="13" y="52"/>
                    </a:lnTo>
                    <a:lnTo>
                      <a:pt x="7" y="59"/>
                    </a:lnTo>
                    <a:lnTo>
                      <a:pt x="0" y="66"/>
                    </a:lnTo>
                    <a:lnTo>
                      <a:pt x="4" y="69"/>
                    </a:lnTo>
                    <a:lnTo>
                      <a:pt x="12" y="62"/>
                    </a:lnTo>
                    <a:lnTo>
                      <a:pt x="17" y="55"/>
                    </a:lnTo>
                    <a:lnTo>
                      <a:pt x="22" y="48"/>
                    </a:lnTo>
                    <a:lnTo>
                      <a:pt x="25" y="43"/>
                    </a:lnTo>
                    <a:lnTo>
                      <a:pt x="26" y="38"/>
                    </a:lnTo>
                    <a:lnTo>
                      <a:pt x="28" y="33"/>
                    </a:lnTo>
                    <a:lnTo>
                      <a:pt x="28" y="29"/>
                    </a:lnTo>
                    <a:lnTo>
                      <a:pt x="28" y="24"/>
                    </a:lnTo>
                    <a:lnTo>
                      <a:pt x="25" y="18"/>
                    </a:lnTo>
                    <a:lnTo>
                      <a:pt x="23" y="12"/>
                    </a:lnTo>
                    <a:lnTo>
                      <a:pt x="22" y="10"/>
                    </a:lnTo>
                    <a:lnTo>
                      <a:pt x="22" y="7"/>
                    </a:lnTo>
                    <a:lnTo>
                      <a:pt x="22" y="5"/>
                    </a:lnTo>
                    <a:lnTo>
                      <a:pt x="23" y="2"/>
                    </a:lnTo>
                    <a:lnTo>
                      <a:pt x="1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0" name="Freeform 163"/>
              <p:cNvSpPr>
                <a:spLocks/>
              </p:cNvSpPr>
              <p:nvPr/>
            </p:nvSpPr>
            <p:spPr bwMode="auto">
              <a:xfrm>
                <a:off x="1011" y="761"/>
                <a:ext cx="16" cy="89"/>
              </a:xfrm>
              <a:custGeom>
                <a:avLst/>
                <a:gdLst>
                  <a:gd name="T0" fmla="*/ 7 w 16"/>
                  <a:gd name="T1" fmla="*/ 1 h 89"/>
                  <a:gd name="T2" fmla="*/ 7 w 16"/>
                  <a:gd name="T3" fmla="*/ 1 h 89"/>
                  <a:gd name="T4" fmla="*/ 8 w 16"/>
                  <a:gd name="T5" fmla="*/ 12 h 89"/>
                  <a:gd name="T6" fmla="*/ 11 w 16"/>
                  <a:gd name="T7" fmla="*/ 23 h 89"/>
                  <a:gd name="T8" fmla="*/ 11 w 16"/>
                  <a:gd name="T9" fmla="*/ 33 h 89"/>
                  <a:gd name="T10" fmla="*/ 12 w 16"/>
                  <a:gd name="T11" fmla="*/ 43 h 89"/>
                  <a:gd name="T12" fmla="*/ 11 w 16"/>
                  <a:gd name="T13" fmla="*/ 54 h 89"/>
                  <a:gd name="T14" fmla="*/ 10 w 16"/>
                  <a:gd name="T15" fmla="*/ 65 h 89"/>
                  <a:gd name="T16" fmla="*/ 6 w 16"/>
                  <a:gd name="T17" fmla="*/ 76 h 89"/>
                  <a:gd name="T18" fmla="*/ 0 w 16"/>
                  <a:gd name="T19" fmla="*/ 87 h 89"/>
                  <a:gd name="T20" fmla="*/ 5 w 16"/>
                  <a:gd name="T21" fmla="*/ 89 h 89"/>
                  <a:gd name="T22" fmla="*/ 11 w 16"/>
                  <a:gd name="T23" fmla="*/ 77 h 89"/>
                  <a:gd name="T24" fmla="*/ 14 w 16"/>
                  <a:gd name="T25" fmla="*/ 66 h 89"/>
                  <a:gd name="T26" fmla="*/ 15 w 16"/>
                  <a:gd name="T27" fmla="*/ 54 h 89"/>
                  <a:gd name="T28" fmla="*/ 16 w 16"/>
                  <a:gd name="T29" fmla="*/ 43 h 89"/>
                  <a:gd name="T30" fmla="*/ 16 w 16"/>
                  <a:gd name="T31" fmla="*/ 33 h 89"/>
                  <a:gd name="T32" fmla="*/ 15 w 16"/>
                  <a:gd name="T33" fmla="*/ 22 h 89"/>
                  <a:gd name="T34" fmla="*/ 13 w 16"/>
                  <a:gd name="T35" fmla="*/ 12 h 89"/>
                  <a:gd name="T36" fmla="*/ 12 w 16"/>
                  <a:gd name="T37" fmla="*/ 0 h 89"/>
                  <a:gd name="T38" fmla="*/ 12 w 16"/>
                  <a:gd name="T39" fmla="*/ 0 h 89"/>
                  <a:gd name="T40" fmla="*/ 7 w 16"/>
                  <a:gd name="T41" fmla="*/ 1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89"/>
                  <a:gd name="T65" fmla="*/ 16 w 16"/>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89">
                    <a:moveTo>
                      <a:pt x="7" y="1"/>
                    </a:moveTo>
                    <a:lnTo>
                      <a:pt x="7" y="1"/>
                    </a:lnTo>
                    <a:lnTo>
                      <a:pt x="8" y="12"/>
                    </a:lnTo>
                    <a:lnTo>
                      <a:pt x="11" y="23"/>
                    </a:lnTo>
                    <a:lnTo>
                      <a:pt x="11" y="33"/>
                    </a:lnTo>
                    <a:lnTo>
                      <a:pt x="12" y="43"/>
                    </a:lnTo>
                    <a:lnTo>
                      <a:pt x="11" y="54"/>
                    </a:lnTo>
                    <a:lnTo>
                      <a:pt x="10" y="65"/>
                    </a:lnTo>
                    <a:lnTo>
                      <a:pt x="6" y="76"/>
                    </a:lnTo>
                    <a:lnTo>
                      <a:pt x="0" y="87"/>
                    </a:lnTo>
                    <a:lnTo>
                      <a:pt x="5" y="89"/>
                    </a:lnTo>
                    <a:lnTo>
                      <a:pt x="11" y="77"/>
                    </a:lnTo>
                    <a:lnTo>
                      <a:pt x="14" y="66"/>
                    </a:lnTo>
                    <a:lnTo>
                      <a:pt x="15" y="54"/>
                    </a:lnTo>
                    <a:lnTo>
                      <a:pt x="16" y="43"/>
                    </a:lnTo>
                    <a:lnTo>
                      <a:pt x="16" y="33"/>
                    </a:lnTo>
                    <a:lnTo>
                      <a:pt x="15" y="22"/>
                    </a:lnTo>
                    <a:lnTo>
                      <a:pt x="13" y="12"/>
                    </a:lnTo>
                    <a:lnTo>
                      <a:pt x="12" y="0"/>
                    </a:lnTo>
                    <a:lnTo>
                      <a:pt x="7"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1" name="Freeform 164"/>
              <p:cNvSpPr>
                <a:spLocks/>
              </p:cNvSpPr>
              <p:nvPr/>
            </p:nvSpPr>
            <p:spPr bwMode="auto">
              <a:xfrm>
                <a:off x="955" y="667"/>
                <a:ext cx="68" cy="95"/>
              </a:xfrm>
              <a:custGeom>
                <a:avLst/>
                <a:gdLst>
                  <a:gd name="T0" fmla="*/ 0 w 68"/>
                  <a:gd name="T1" fmla="*/ 4 h 95"/>
                  <a:gd name="T2" fmla="*/ 0 w 68"/>
                  <a:gd name="T3" fmla="*/ 4 h 95"/>
                  <a:gd name="T4" fmla="*/ 6 w 68"/>
                  <a:gd name="T5" fmla="*/ 6 h 95"/>
                  <a:gd name="T6" fmla="*/ 11 w 68"/>
                  <a:gd name="T7" fmla="*/ 8 h 95"/>
                  <a:gd name="T8" fmla="*/ 16 w 68"/>
                  <a:gd name="T9" fmla="*/ 12 h 95"/>
                  <a:gd name="T10" fmla="*/ 21 w 68"/>
                  <a:gd name="T11" fmla="*/ 16 h 95"/>
                  <a:gd name="T12" fmla="*/ 32 w 68"/>
                  <a:gd name="T13" fmla="*/ 26 h 95"/>
                  <a:gd name="T14" fmla="*/ 41 w 68"/>
                  <a:gd name="T15" fmla="*/ 38 h 95"/>
                  <a:gd name="T16" fmla="*/ 49 w 68"/>
                  <a:gd name="T17" fmla="*/ 52 h 95"/>
                  <a:gd name="T18" fmla="*/ 55 w 68"/>
                  <a:gd name="T19" fmla="*/ 66 h 95"/>
                  <a:gd name="T20" fmla="*/ 60 w 68"/>
                  <a:gd name="T21" fmla="*/ 81 h 95"/>
                  <a:gd name="T22" fmla="*/ 63 w 68"/>
                  <a:gd name="T23" fmla="*/ 95 h 95"/>
                  <a:gd name="T24" fmla="*/ 68 w 68"/>
                  <a:gd name="T25" fmla="*/ 94 h 95"/>
                  <a:gd name="T26" fmla="*/ 64 w 68"/>
                  <a:gd name="T27" fmla="*/ 80 h 95"/>
                  <a:gd name="T28" fmla="*/ 60 w 68"/>
                  <a:gd name="T29" fmla="*/ 65 h 95"/>
                  <a:gd name="T30" fmla="*/ 53 w 68"/>
                  <a:gd name="T31" fmla="*/ 50 h 95"/>
                  <a:gd name="T32" fmla="*/ 44 w 68"/>
                  <a:gd name="T33" fmla="*/ 36 h 95"/>
                  <a:gd name="T34" fmla="*/ 35 w 68"/>
                  <a:gd name="T35" fmla="*/ 23 h 95"/>
                  <a:gd name="T36" fmla="*/ 25 w 68"/>
                  <a:gd name="T37" fmla="*/ 13 h 95"/>
                  <a:gd name="T38" fmla="*/ 19 w 68"/>
                  <a:gd name="T39" fmla="*/ 8 h 95"/>
                  <a:gd name="T40" fmla="*/ 14 w 68"/>
                  <a:gd name="T41" fmla="*/ 5 h 95"/>
                  <a:gd name="T42" fmla="*/ 8 w 68"/>
                  <a:gd name="T43" fmla="*/ 2 h 95"/>
                  <a:gd name="T44" fmla="*/ 2 w 68"/>
                  <a:gd name="T45" fmla="*/ 0 h 95"/>
                  <a:gd name="T46" fmla="*/ 2 w 68"/>
                  <a:gd name="T47" fmla="*/ 0 h 95"/>
                  <a:gd name="T48" fmla="*/ 0 w 68"/>
                  <a:gd name="T49" fmla="*/ 4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95"/>
                  <a:gd name="T77" fmla="*/ 68 w 68"/>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95">
                    <a:moveTo>
                      <a:pt x="0" y="4"/>
                    </a:moveTo>
                    <a:lnTo>
                      <a:pt x="0" y="4"/>
                    </a:lnTo>
                    <a:lnTo>
                      <a:pt x="6" y="6"/>
                    </a:lnTo>
                    <a:lnTo>
                      <a:pt x="11" y="8"/>
                    </a:lnTo>
                    <a:lnTo>
                      <a:pt x="16" y="12"/>
                    </a:lnTo>
                    <a:lnTo>
                      <a:pt x="21" y="16"/>
                    </a:lnTo>
                    <a:lnTo>
                      <a:pt x="32" y="26"/>
                    </a:lnTo>
                    <a:lnTo>
                      <a:pt x="41" y="38"/>
                    </a:lnTo>
                    <a:lnTo>
                      <a:pt x="49" y="52"/>
                    </a:lnTo>
                    <a:lnTo>
                      <a:pt x="55" y="66"/>
                    </a:lnTo>
                    <a:lnTo>
                      <a:pt x="60" y="81"/>
                    </a:lnTo>
                    <a:lnTo>
                      <a:pt x="63" y="95"/>
                    </a:lnTo>
                    <a:lnTo>
                      <a:pt x="68" y="94"/>
                    </a:lnTo>
                    <a:lnTo>
                      <a:pt x="64" y="80"/>
                    </a:lnTo>
                    <a:lnTo>
                      <a:pt x="60" y="65"/>
                    </a:lnTo>
                    <a:lnTo>
                      <a:pt x="53" y="50"/>
                    </a:lnTo>
                    <a:lnTo>
                      <a:pt x="44" y="36"/>
                    </a:lnTo>
                    <a:lnTo>
                      <a:pt x="35" y="23"/>
                    </a:lnTo>
                    <a:lnTo>
                      <a:pt x="25" y="13"/>
                    </a:lnTo>
                    <a:lnTo>
                      <a:pt x="19" y="8"/>
                    </a:lnTo>
                    <a:lnTo>
                      <a:pt x="14" y="5"/>
                    </a:lnTo>
                    <a:lnTo>
                      <a:pt x="8" y="2"/>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2" name="Freeform 165"/>
              <p:cNvSpPr>
                <a:spLocks/>
              </p:cNvSpPr>
              <p:nvPr/>
            </p:nvSpPr>
            <p:spPr bwMode="auto">
              <a:xfrm>
                <a:off x="881" y="635"/>
                <a:ext cx="76" cy="36"/>
              </a:xfrm>
              <a:custGeom>
                <a:avLst/>
                <a:gdLst>
                  <a:gd name="T0" fmla="*/ 0 w 76"/>
                  <a:gd name="T1" fmla="*/ 4 h 36"/>
                  <a:gd name="T2" fmla="*/ 0 w 76"/>
                  <a:gd name="T3" fmla="*/ 4 h 36"/>
                  <a:gd name="T4" fmla="*/ 9 w 76"/>
                  <a:gd name="T5" fmla="*/ 7 h 36"/>
                  <a:gd name="T6" fmla="*/ 18 w 76"/>
                  <a:gd name="T7" fmla="*/ 11 h 36"/>
                  <a:gd name="T8" fmla="*/ 27 w 76"/>
                  <a:gd name="T9" fmla="*/ 15 h 36"/>
                  <a:gd name="T10" fmla="*/ 36 w 76"/>
                  <a:gd name="T11" fmla="*/ 20 h 36"/>
                  <a:gd name="T12" fmla="*/ 45 w 76"/>
                  <a:gd name="T13" fmla="*/ 24 h 36"/>
                  <a:gd name="T14" fmla="*/ 54 w 76"/>
                  <a:gd name="T15" fmla="*/ 28 h 36"/>
                  <a:gd name="T16" fmla="*/ 64 w 76"/>
                  <a:gd name="T17" fmla="*/ 32 h 36"/>
                  <a:gd name="T18" fmla="*/ 74 w 76"/>
                  <a:gd name="T19" fmla="*/ 36 h 36"/>
                  <a:gd name="T20" fmla="*/ 76 w 76"/>
                  <a:gd name="T21" fmla="*/ 32 h 36"/>
                  <a:gd name="T22" fmla="*/ 65 w 76"/>
                  <a:gd name="T23" fmla="*/ 28 h 36"/>
                  <a:gd name="T24" fmla="*/ 55 w 76"/>
                  <a:gd name="T25" fmla="*/ 24 h 36"/>
                  <a:gd name="T26" fmla="*/ 46 w 76"/>
                  <a:gd name="T27" fmla="*/ 20 h 36"/>
                  <a:gd name="T28" fmla="*/ 38 w 76"/>
                  <a:gd name="T29" fmla="*/ 15 h 36"/>
                  <a:gd name="T30" fmla="*/ 29 w 76"/>
                  <a:gd name="T31" fmla="*/ 11 h 36"/>
                  <a:gd name="T32" fmla="*/ 20 w 76"/>
                  <a:gd name="T33" fmla="*/ 7 h 36"/>
                  <a:gd name="T34" fmla="*/ 11 w 76"/>
                  <a:gd name="T35" fmla="*/ 3 h 36"/>
                  <a:gd name="T36" fmla="*/ 1 w 76"/>
                  <a:gd name="T37" fmla="*/ 0 h 36"/>
                  <a:gd name="T38" fmla="*/ 1 w 76"/>
                  <a:gd name="T39" fmla="*/ 0 h 36"/>
                  <a:gd name="T40" fmla="*/ 0 w 76"/>
                  <a:gd name="T41" fmla="*/ 4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36"/>
                  <a:gd name="T65" fmla="*/ 76 w 7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36">
                    <a:moveTo>
                      <a:pt x="0" y="4"/>
                    </a:moveTo>
                    <a:lnTo>
                      <a:pt x="0" y="4"/>
                    </a:lnTo>
                    <a:lnTo>
                      <a:pt x="9" y="7"/>
                    </a:lnTo>
                    <a:lnTo>
                      <a:pt x="18" y="11"/>
                    </a:lnTo>
                    <a:lnTo>
                      <a:pt x="27" y="15"/>
                    </a:lnTo>
                    <a:lnTo>
                      <a:pt x="36" y="20"/>
                    </a:lnTo>
                    <a:lnTo>
                      <a:pt x="45" y="24"/>
                    </a:lnTo>
                    <a:lnTo>
                      <a:pt x="54" y="28"/>
                    </a:lnTo>
                    <a:lnTo>
                      <a:pt x="64" y="32"/>
                    </a:lnTo>
                    <a:lnTo>
                      <a:pt x="74" y="36"/>
                    </a:lnTo>
                    <a:lnTo>
                      <a:pt x="76" y="32"/>
                    </a:lnTo>
                    <a:lnTo>
                      <a:pt x="65" y="28"/>
                    </a:lnTo>
                    <a:lnTo>
                      <a:pt x="55" y="24"/>
                    </a:lnTo>
                    <a:lnTo>
                      <a:pt x="46" y="20"/>
                    </a:lnTo>
                    <a:lnTo>
                      <a:pt x="38" y="15"/>
                    </a:lnTo>
                    <a:lnTo>
                      <a:pt x="29" y="11"/>
                    </a:lnTo>
                    <a:lnTo>
                      <a:pt x="20" y="7"/>
                    </a:lnTo>
                    <a:lnTo>
                      <a:pt x="11" y="3"/>
                    </a:lnTo>
                    <a:lnTo>
                      <a:pt x="1"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3" name="Freeform 166"/>
              <p:cNvSpPr>
                <a:spLocks/>
              </p:cNvSpPr>
              <p:nvPr/>
            </p:nvSpPr>
            <p:spPr bwMode="auto">
              <a:xfrm>
                <a:off x="827" y="631"/>
                <a:ext cx="55" cy="8"/>
              </a:xfrm>
              <a:custGeom>
                <a:avLst/>
                <a:gdLst>
                  <a:gd name="T0" fmla="*/ 0 w 55"/>
                  <a:gd name="T1" fmla="*/ 4 h 8"/>
                  <a:gd name="T2" fmla="*/ 7 w 55"/>
                  <a:gd name="T3" fmla="*/ 4 h 8"/>
                  <a:gd name="T4" fmla="*/ 15 w 55"/>
                  <a:gd name="T5" fmla="*/ 4 h 8"/>
                  <a:gd name="T6" fmla="*/ 22 w 55"/>
                  <a:gd name="T7" fmla="*/ 4 h 8"/>
                  <a:gd name="T8" fmla="*/ 29 w 55"/>
                  <a:gd name="T9" fmla="*/ 4 h 8"/>
                  <a:gd name="T10" fmla="*/ 35 w 55"/>
                  <a:gd name="T11" fmla="*/ 5 h 8"/>
                  <a:gd name="T12" fmla="*/ 42 w 55"/>
                  <a:gd name="T13" fmla="*/ 5 h 8"/>
                  <a:gd name="T14" fmla="*/ 48 w 55"/>
                  <a:gd name="T15" fmla="*/ 6 h 8"/>
                  <a:gd name="T16" fmla="*/ 54 w 55"/>
                  <a:gd name="T17" fmla="*/ 8 h 8"/>
                  <a:gd name="T18" fmla="*/ 55 w 55"/>
                  <a:gd name="T19" fmla="*/ 4 h 8"/>
                  <a:gd name="T20" fmla="*/ 49 w 55"/>
                  <a:gd name="T21" fmla="*/ 2 h 8"/>
                  <a:gd name="T22" fmla="*/ 43 w 55"/>
                  <a:gd name="T23" fmla="*/ 1 h 8"/>
                  <a:gd name="T24" fmla="*/ 37 w 55"/>
                  <a:gd name="T25" fmla="*/ 1 h 8"/>
                  <a:gd name="T26" fmla="*/ 30 w 55"/>
                  <a:gd name="T27" fmla="*/ 0 h 8"/>
                  <a:gd name="T28" fmla="*/ 22 w 55"/>
                  <a:gd name="T29" fmla="*/ 0 h 8"/>
                  <a:gd name="T30" fmla="*/ 15 w 55"/>
                  <a:gd name="T31" fmla="*/ 0 h 8"/>
                  <a:gd name="T32" fmla="*/ 7 w 55"/>
                  <a:gd name="T33" fmla="*/ 0 h 8"/>
                  <a:gd name="T34" fmla="*/ 0 w 55"/>
                  <a:gd name="T35" fmla="*/ 0 h 8"/>
                  <a:gd name="T36" fmla="*/ 0 w 55"/>
                  <a:gd name="T37" fmla="*/ 4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8"/>
                  <a:gd name="T59" fmla="*/ 55 w 55"/>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8">
                    <a:moveTo>
                      <a:pt x="0" y="4"/>
                    </a:moveTo>
                    <a:lnTo>
                      <a:pt x="7" y="4"/>
                    </a:lnTo>
                    <a:lnTo>
                      <a:pt x="15" y="4"/>
                    </a:lnTo>
                    <a:lnTo>
                      <a:pt x="22" y="4"/>
                    </a:lnTo>
                    <a:lnTo>
                      <a:pt x="29" y="4"/>
                    </a:lnTo>
                    <a:lnTo>
                      <a:pt x="35" y="5"/>
                    </a:lnTo>
                    <a:lnTo>
                      <a:pt x="42" y="5"/>
                    </a:lnTo>
                    <a:lnTo>
                      <a:pt x="48" y="6"/>
                    </a:lnTo>
                    <a:lnTo>
                      <a:pt x="54" y="8"/>
                    </a:lnTo>
                    <a:lnTo>
                      <a:pt x="55" y="4"/>
                    </a:lnTo>
                    <a:lnTo>
                      <a:pt x="49" y="2"/>
                    </a:lnTo>
                    <a:lnTo>
                      <a:pt x="43" y="1"/>
                    </a:lnTo>
                    <a:lnTo>
                      <a:pt x="37" y="1"/>
                    </a:lnTo>
                    <a:lnTo>
                      <a:pt x="30" y="0"/>
                    </a:lnTo>
                    <a:lnTo>
                      <a:pt x="22" y="0"/>
                    </a:lnTo>
                    <a:lnTo>
                      <a:pt x="15" y="0"/>
                    </a:lnTo>
                    <a:lnTo>
                      <a:pt x="7" y="0"/>
                    </a:lnTo>
                    <a:lnTo>
                      <a:pt x="0"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4" name="Freeform 167"/>
              <p:cNvSpPr>
                <a:spLocks/>
              </p:cNvSpPr>
              <p:nvPr/>
            </p:nvSpPr>
            <p:spPr bwMode="auto">
              <a:xfrm>
                <a:off x="837" y="751"/>
                <a:ext cx="89" cy="26"/>
              </a:xfrm>
              <a:custGeom>
                <a:avLst/>
                <a:gdLst>
                  <a:gd name="T0" fmla="*/ 0 w 89"/>
                  <a:gd name="T1" fmla="*/ 26 h 26"/>
                  <a:gd name="T2" fmla="*/ 6 w 89"/>
                  <a:gd name="T3" fmla="*/ 25 h 26"/>
                  <a:gd name="T4" fmla="*/ 13 w 89"/>
                  <a:gd name="T5" fmla="*/ 24 h 26"/>
                  <a:gd name="T6" fmla="*/ 21 w 89"/>
                  <a:gd name="T7" fmla="*/ 23 h 26"/>
                  <a:gd name="T8" fmla="*/ 28 w 89"/>
                  <a:gd name="T9" fmla="*/ 21 h 26"/>
                  <a:gd name="T10" fmla="*/ 35 w 89"/>
                  <a:gd name="T11" fmla="*/ 18 h 26"/>
                  <a:gd name="T12" fmla="*/ 40 w 89"/>
                  <a:gd name="T13" fmla="*/ 16 h 26"/>
                  <a:gd name="T14" fmla="*/ 47 w 89"/>
                  <a:gd name="T15" fmla="*/ 12 h 26"/>
                  <a:gd name="T16" fmla="*/ 53 w 89"/>
                  <a:gd name="T17" fmla="*/ 10 h 26"/>
                  <a:gd name="T18" fmla="*/ 59 w 89"/>
                  <a:gd name="T19" fmla="*/ 8 h 26"/>
                  <a:gd name="T20" fmla="*/ 64 w 89"/>
                  <a:gd name="T21" fmla="*/ 7 h 26"/>
                  <a:gd name="T22" fmla="*/ 68 w 89"/>
                  <a:gd name="T23" fmla="*/ 5 h 26"/>
                  <a:gd name="T24" fmla="*/ 73 w 89"/>
                  <a:gd name="T25" fmla="*/ 4 h 26"/>
                  <a:gd name="T26" fmla="*/ 77 w 89"/>
                  <a:gd name="T27" fmla="*/ 3 h 26"/>
                  <a:gd name="T28" fmla="*/ 81 w 89"/>
                  <a:gd name="T29" fmla="*/ 2 h 26"/>
                  <a:gd name="T30" fmla="*/ 84 w 89"/>
                  <a:gd name="T31" fmla="*/ 1 h 26"/>
                  <a:gd name="T32" fmla="*/ 89 w 89"/>
                  <a:gd name="T33" fmla="*/ 0 h 26"/>
                  <a:gd name="T34" fmla="*/ 0 w 89"/>
                  <a:gd name="T35" fmla="*/ 2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26"/>
                  <a:gd name="T56" fmla="*/ 89 w 8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26">
                    <a:moveTo>
                      <a:pt x="0" y="26"/>
                    </a:moveTo>
                    <a:lnTo>
                      <a:pt x="6" y="25"/>
                    </a:lnTo>
                    <a:lnTo>
                      <a:pt x="13" y="24"/>
                    </a:lnTo>
                    <a:lnTo>
                      <a:pt x="21" y="23"/>
                    </a:lnTo>
                    <a:lnTo>
                      <a:pt x="28" y="21"/>
                    </a:lnTo>
                    <a:lnTo>
                      <a:pt x="35" y="18"/>
                    </a:lnTo>
                    <a:lnTo>
                      <a:pt x="40" y="16"/>
                    </a:lnTo>
                    <a:lnTo>
                      <a:pt x="47" y="12"/>
                    </a:lnTo>
                    <a:lnTo>
                      <a:pt x="53" y="10"/>
                    </a:lnTo>
                    <a:lnTo>
                      <a:pt x="59" y="8"/>
                    </a:lnTo>
                    <a:lnTo>
                      <a:pt x="64" y="7"/>
                    </a:lnTo>
                    <a:lnTo>
                      <a:pt x="68" y="5"/>
                    </a:lnTo>
                    <a:lnTo>
                      <a:pt x="73" y="4"/>
                    </a:lnTo>
                    <a:lnTo>
                      <a:pt x="77" y="3"/>
                    </a:lnTo>
                    <a:lnTo>
                      <a:pt x="81" y="2"/>
                    </a:lnTo>
                    <a:lnTo>
                      <a:pt x="84" y="1"/>
                    </a:lnTo>
                    <a:lnTo>
                      <a:pt x="89" y="0"/>
                    </a:lnTo>
                    <a:lnTo>
                      <a:pt x="0" y="2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5" name="Freeform 168"/>
              <p:cNvSpPr>
                <a:spLocks/>
              </p:cNvSpPr>
              <p:nvPr/>
            </p:nvSpPr>
            <p:spPr bwMode="auto">
              <a:xfrm>
                <a:off x="837" y="759"/>
                <a:ext cx="54" cy="20"/>
              </a:xfrm>
              <a:custGeom>
                <a:avLst/>
                <a:gdLst>
                  <a:gd name="T0" fmla="*/ 51 w 54"/>
                  <a:gd name="T1" fmla="*/ 0 h 20"/>
                  <a:gd name="T2" fmla="*/ 53 w 54"/>
                  <a:gd name="T3" fmla="*/ 0 h 20"/>
                  <a:gd name="T4" fmla="*/ 46 w 54"/>
                  <a:gd name="T5" fmla="*/ 3 h 20"/>
                  <a:gd name="T6" fmla="*/ 40 w 54"/>
                  <a:gd name="T7" fmla="*/ 5 h 20"/>
                  <a:gd name="T8" fmla="*/ 33 w 54"/>
                  <a:gd name="T9" fmla="*/ 8 h 20"/>
                  <a:gd name="T10" fmla="*/ 27 w 54"/>
                  <a:gd name="T11" fmla="*/ 11 h 20"/>
                  <a:gd name="T12" fmla="*/ 20 w 54"/>
                  <a:gd name="T13" fmla="*/ 13 h 20"/>
                  <a:gd name="T14" fmla="*/ 13 w 54"/>
                  <a:gd name="T15" fmla="*/ 14 h 20"/>
                  <a:gd name="T16" fmla="*/ 6 w 54"/>
                  <a:gd name="T17" fmla="*/ 15 h 20"/>
                  <a:gd name="T18" fmla="*/ 0 w 54"/>
                  <a:gd name="T19" fmla="*/ 16 h 20"/>
                  <a:gd name="T20" fmla="*/ 0 w 54"/>
                  <a:gd name="T21" fmla="*/ 20 h 20"/>
                  <a:gd name="T22" fmla="*/ 6 w 54"/>
                  <a:gd name="T23" fmla="*/ 19 h 20"/>
                  <a:gd name="T24" fmla="*/ 14 w 54"/>
                  <a:gd name="T25" fmla="*/ 18 h 20"/>
                  <a:gd name="T26" fmla="*/ 21 w 54"/>
                  <a:gd name="T27" fmla="*/ 17 h 20"/>
                  <a:gd name="T28" fmla="*/ 28 w 54"/>
                  <a:gd name="T29" fmla="*/ 15 h 20"/>
                  <a:gd name="T30" fmla="*/ 35 w 54"/>
                  <a:gd name="T31" fmla="*/ 12 h 20"/>
                  <a:gd name="T32" fmla="*/ 41 w 54"/>
                  <a:gd name="T33" fmla="*/ 10 h 20"/>
                  <a:gd name="T34" fmla="*/ 48 w 54"/>
                  <a:gd name="T35" fmla="*/ 7 h 20"/>
                  <a:gd name="T36" fmla="*/ 54 w 54"/>
                  <a:gd name="T37" fmla="*/ 4 h 20"/>
                  <a:gd name="T38" fmla="*/ 54 w 54"/>
                  <a:gd name="T39" fmla="*/ 4 h 20"/>
                  <a:gd name="T40" fmla="*/ 51 w 54"/>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0"/>
                  <a:gd name="T65" fmla="*/ 54 w 54"/>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0">
                    <a:moveTo>
                      <a:pt x="51" y="0"/>
                    </a:moveTo>
                    <a:lnTo>
                      <a:pt x="53" y="0"/>
                    </a:lnTo>
                    <a:lnTo>
                      <a:pt x="46" y="3"/>
                    </a:lnTo>
                    <a:lnTo>
                      <a:pt x="40" y="5"/>
                    </a:lnTo>
                    <a:lnTo>
                      <a:pt x="33" y="8"/>
                    </a:lnTo>
                    <a:lnTo>
                      <a:pt x="27" y="11"/>
                    </a:lnTo>
                    <a:lnTo>
                      <a:pt x="20" y="13"/>
                    </a:lnTo>
                    <a:lnTo>
                      <a:pt x="13" y="14"/>
                    </a:lnTo>
                    <a:lnTo>
                      <a:pt x="6" y="15"/>
                    </a:lnTo>
                    <a:lnTo>
                      <a:pt x="0" y="16"/>
                    </a:lnTo>
                    <a:lnTo>
                      <a:pt x="0" y="20"/>
                    </a:lnTo>
                    <a:lnTo>
                      <a:pt x="6" y="19"/>
                    </a:lnTo>
                    <a:lnTo>
                      <a:pt x="14" y="18"/>
                    </a:lnTo>
                    <a:lnTo>
                      <a:pt x="21" y="17"/>
                    </a:lnTo>
                    <a:lnTo>
                      <a:pt x="28" y="15"/>
                    </a:lnTo>
                    <a:lnTo>
                      <a:pt x="35" y="12"/>
                    </a:lnTo>
                    <a:lnTo>
                      <a:pt x="41" y="10"/>
                    </a:lnTo>
                    <a:lnTo>
                      <a:pt x="48" y="7"/>
                    </a:lnTo>
                    <a:lnTo>
                      <a:pt x="54" y="4"/>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6" name="Freeform 169"/>
              <p:cNvSpPr>
                <a:spLocks/>
              </p:cNvSpPr>
              <p:nvPr/>
            </p:nvSpPr>
            <p:spPr bwMode="auto">
              <a:xfrm>
                <a:off x="888" y="749"/>
                <a:ext cx="39" cy="14"/>
              </a:xfrm>
              <a:custGeom>
                <a:avLst/>
                <a:gdLst>
                  <a:gd name="T0" fmla="*/ 37 w 39"/>
                  <a:gd name="T1" fmla="*/ 0 h 14"/>
                  <a:gd name="T2" fmla="*/ 33 w 39"/>
                  <a:gd name="T3" fmla="*/ 1 h 14"/>
                  <a:gd name="T4" fmla="*/ 29 w 39"/>
                  <a:gd name="T5" fmla="*/ 2 h 14"/>
                  <a:gd name="T6" fmla="*/ 25 w 39"/>
                  <a:gd name="T7" fmla="*/ 3 h 14"/>
                  <a:gd name="T8" fmla="*/ 21 w 39"/>
                  <a:gd name="T9" fmla="*/ 4 h 14"/>
                  <a:gd name="T10" fmla="*/ 17 w 39"/>
                  <a:gd name="T11" fmla="*/ 5 h 14"/>
                  <a:gd name="T12" fmla="*/ 12 w 39"/>
                  <a:gd name="T13" fmla="*/ 7 h 14"/>
                  <a:gd name="T14" fmla="*/ 7 w 39"/>
                  <a:gd name="T15" fmla="*/ 8 h 14"/>
                  <a:gd name="T16" fmla="*/ 0 w 39"/>
                  <a:gd name="T17" fmla="*/ 10 h 14"/>
                  <a:gd name="T18" fmla="*/ 3 w 39"/>
                  <a:gd name="T19" fmla="*/ 14 h 14"/>
                  <a:gd name="T20" fmla="*/ 8 w 39"/>
                  <a:gd name="T21" fmla="*/ 12 h 14"/>
                  <a:gd name="T22" fmla="*/ 14 w 39"/>
                  <a:gd name="T23" fmla="*/ 11 h 14"/>
                  <a:gd name="T24" fmla="*/ 19 w 39"/>
                  <a:gd name="T25" fmla="*/ 9 h 14"/>
                  <a:gd name="T26" fmla="*/ 23 w 39"/>
                  <a:gd name="T27" fmla="*/ 8 h 14"/>
                  <a:gd name="T28" fmla="*/ 26 w 39"/>
                  <a:gd name="T29" fmla="*/ 7 h 14"/>
                  <a:gd name="T30" fmla="*/ 31 w 39"/>
                  <a:gd name="T31" fmla="*/ 6 h 14"/>
                  <a:gd name="T32" fmla="*/ 34 w 39"/>
                  <a:gd name="T33" fmla="*/ 5 h 14"/>
                  <a:gd name="T34" fmla="*/ 39 w 39"/>
                  <a:gd name="T35" fmla="*/ 4 h 14"/>
                  <a:gd name="T36" fmla="*/ 37 w 39"/>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4"/>
                  <a:gd name="T59" fmla="*/ 39 w 3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4">
                    <a:moveTo>
                      <a:pt x="37" y="0"/>
                    </a:moveTo>
                    <a:lnTo>
                      <a:pt x="33" y="1"/>
                    </a:lnTo>
                    <a:lnTo>
                      <a:pt x="29" y="2"/>
                    </a:lnTo>
                    <a:lnTo>
                      <a:pt x="25" y="3"/>
                    </a:lnTo>
                    <a:lnTo>
                      <a:pt x="21" y="4"/>
                    </a:lnTo>
                    <a:lnTo>
                      <a:pt x="17" y="5"/>
                    </a:lnTo>
                    <a:lnTo>
                      <a:pt x="12" y="7"/>
                    </a:lnTo>
                    <a:lnTo>
                      <a:pt x="7" y="8"/>
                    </a:lnTo>
                    <a:lnTo>
                      <a:pt x="0" y="10"/>
                    </a:lnTo>
                    <a:lnTo>
                      <a:pt x="3" y="14"/>
                    </a:lnTo>
                    <a:lnTo>
                      <a:pt x="8" y="12"/>
                    </a:lnTo>
                    <a:lnTo>
                      <a:pt x="14" y="11"/>
                    </a:lnTo>
                    <a:lnTo>
                      <a:pt x="19" y="9"/>
                    </a:lnTo>
                    <a:lnTo>
                      <a:pt x="23" y="8"/>
                    </a:lnTo>
                    <a:lnTo>
                      <a:pt x="26" y="7"/>
                    </a:lnTo>
                    <a:lnTo>
                      <a:pt x="31" y="6"/>
                    </a:lnTo>
                    <a:lnTo>
                      <a:pt x="34" y="5"/>
                    </a:lnTo>
                    <a:lnTo>
                      <a:pt x="39" y="4"/>
                    </a:lnTo>
                    <a:lnTo>
                      <a:pt x="3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7" name="Freeform 170"/>
              <p:cNvSpPr>
                <a:spLocks/>
              </p:cNvSpPr>
              <p:nvPr/>
            </p:nvSpPr>
            <p:spPr bwMode="auto">
              <a:xfrm>
                <a:off x="926" y="736"/>
                <a:ext cx="87" cy="122"/>
              </a:xfrm>
              <a:custGeom>
                <a:avLst/>
                <a:gdLst>
                  <a:gd name="T0" fmla="*/ 0 w 87"/>
                  <a:gd name="T1" fmla="*/ 15 h 122"/>
                  <a:gd name="T2" fmla="*/ 2 w 87"/>
                  <a:gd name="T3" fmla="*/ 16 h 122"/>
                  <a:gd name="T4" fmla="*/ 4 w 87"/>
                  <a:gd name="T5" fmla="*/ 15 h 122"/>
                  <a:gd name="T6" fmla="*/ 9 w 87"/>
                  <a:gd name="T7" fmla="*/ 14 h 122"/>
                  <a:gd name="T8" fmla="*/ 13 w 87"/>
                  <a:gd name="T9" fmla="*/ 13 h 122"/>
                  <a:gd name="T10" fmla="*/ 18 w 87"/>
                  <a:gd name="T11" fmla="*/ 11 h 122"/>
                  <a:gd name="T12" fmla="*/ 21 w 87"/>
                  <a:gd name="T13" fmla="*/ 9 h 122"/>
                  <a:gd name="T14" fmla="*/ 25 w 87"/>
                  <a:gd name="T15" fmla="*/ 8 h 122"/>
                  <a:gd name="T16" fmla="*/ 27 w 87"/>
                  <a:gd name="T17" fmla="*/ 7 h 122"/>
                  <a:gd name="T18" fmla="*/ 34 w 87"/>
                  <a:gd name="T19" fmla="*/ 2 h 122"/>
                  <a:gd name="T20" fmla="*/ 37 w 87"/>
                  <a:gd name="T21" fmla="*/ 0 h 122"/>
                  <a:gd name="T22" fmla="*/ 39 w 87"/>
                  <a:gd name="T23" fmla="*/ 0 h 122"/>
                  <a:gd name="T24" fmla="*/ 40 w 87"/>
                  <a:gd name="T25" fmla="*/ 0 h 122"/>
                  <a:gd name="T26" fmla="*/ 40 w 87"/>
                  <a:gd name="T27" fmla="*/ 1 h 122"/>
                  <a:gd name="T28" fmla="*/ 40 w 87"/>
                  <a:gd name="T29" fmla="*/ 2 h 122"/>
                  <a:gd name="T30" fmla="*/ 40 w 87"/>
                  <a:gd name="T31" fmla="*/ 5 h 122"/>
                  <a:gd name="T32" fmla="*/ 40 w 87"/>
                  <a:gd name="T33" fmla="*/ 10 h 122"/>
                  <a:gd name="T34" fmla="*/ 39 w 87"/>
                  <a:gd name="T35" fmla="*/ 16 h 122"/>
                  <a:gd name="T36" fmla="*/ 39 w 87"/>
                  <a:gd name="T37" fmla="*/ 23 h 122"/>
                  <a:gd name="T38" fmla="*/ 39 w 87"/>
                  <a:gd name="T39" fmla="*/ 26 h 122"/>
                  <a:gd name="T40" fmla="*/ 39 w 87"/>
                  <a:gd name="T41" fmla="*/ 31 h 122"/>
                  <a:gd name="T42" fmla="*/ 39 w 87"/>
                  <a:gd name="T43" fmla="*/ 36 h 122"/>
                  <a:gd name="T44" fmla="*/ 40 w 87"/>
                  <a:gd name="T45" fmla="*/ 42 h 122"/>
                  <a:gd name="T46" fmla="*/ 40 w 87"/>
                  <a:gd name="T47" fmla="*/ 47 h 122"/>
                  <a:gd name="T48" fmla="*/ 40 w 87"/>
                  <a:gd name="T49" fmla="*/ 52 h 122"/>
                  <a:gd name="T50" fmla="*/ 41 w 87"/>
                  <a:gd name="T51" fmla="*/ 56 h 122"/>
                  <a:gd name="T52" fmla="*/ 41 w 87"/>
                  <a:gd name="T53" fmla="*/ 57 h 122"/>
                  <a:gd name="T54" fmla="*/ 41 w 87"/>
                  <a:gd name="T55" fmla="*/ 63 h 122"/>
                  <a:gd name="T56" fmla="*/ 40 w 87"/>
                  <a:gd name="T57" fmla="*/ 70 h 122"/>
                  <a:gd name="T58" fmla="*/ 40 w 87"/>
                  <a:gd name="T59" fmla="*/ 77 h 122"/>
                  <a:gd name="T60" fmla="*/ 40 w 87"/>
                  <a:gd name="T61" fmla="*/ 86 h 122"/>
                  <a:gd name="T62" fmla="*/ 40 w 87"/>
                  <a:gd name="T63" fmla="*/ 94 h 122"/>
                  <a:gd name="T64" fmla="*/ 40 w 87"/>
                  <a:gd name="T65" fmla="*/ 103 h 122"/>
                  <a:gd name="T66" fmla="*/ 40 w 87"/>
                  <a:gd name="T67" fmla="*/ 112 h 122"/>
                  <a:gd name="T68" fmla="*/ 41 w 87"/>
                  <a:gd name="T69" fmla="*/ 122 h 122"/>
                  <a:gd name="T70" fmla="*/ 46 w 87"/>
                  <a:gd name="T71" fmla="*/ 117 h 122"/>
                  <a:gd name="T72" fmla="*/ 50 w 87"/>
                  <a:gd name="T73" fmla="*/ 111 h 122"/>
                  <a:gd name="T74" fmla="*/ 57 w 87"/>
                  <a:gd name="T75" fmla="*/ 106 h 122"/>
                  <a:gd name="T76" fmla="*/ 64 w 87"/>
                  <a:gd name="T77" fmla="*/ 102 h 122"/>
                  <a:gd name="T78" fmla="*/ 67 w 87"/>
                  <a:gd name="T79" fmla="*/ 101 h 122"/>
                  <a:gd name="T80" fmla="*/ 71 w 87"/>
                  <a:gd name="T81" fmla="*/ 100 h 122"/>
                  <a:gd name="T82" fmla="*/ 74 w 87"/>
                  <a:gd name="T83" fmla="*/ 101 h 122"/>
                  <a:gd name="T84" fmla="*/ 76 w 87"/>
                  <a:gd name="T85" fmla="*/ 102 h 122"/>
                  <a:gd name="T86" fmla="*/ 80 w 87"/>
                  <a:gd name="T87" fmla="*/ 104 h 122"/>
                  <a:gd name="T88" fmla="*/ 82 w 87"/>
                  <a:gd name="T89" fmla="*/ 107 h 122"/>
                  <a:gd name="T90" fmla="*/ 84 w 87"/>
                  <a:gd name="T91" fmla="*/ 112 h 122"/>
                  <a:gd name="T92" fmla="*/ 87 w 87"/>
                  <a:gd name="T93" fmla="*/ 118 h 122"/>
                  <a:gd name="T94" fmla="*/ 0 w 87"/>
                  <a:gd name="T95" fmla="*/ 15 h 1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
                  <a:gd name="T145" fmla="*/ 0 h 122"/>
                  <a:gd name="T146" fmla="*/ 87 w 87"/>
                  <a:gd name="T147" fmla="*/ 122 h 1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 h="122">
                    <a:moveTo>
                      <a:pt x="0" y="15"/>
                    </a:moveTo>
                    <a:lnTo>
                      <a:pt x="2" y="16"/>
                    </a:lnTo>
                    <a:lnTo>
                      <a:pt x="4" y="15"/>
                    </a:lnTo>
                    <a:lnTo>
                      <a:pt x="9" y="14"/>
                    </a:lnTo>
                    <a:lnTo>
                      <a:pt x="13" y="13"/>
                    </a:lnTo>
                    <a:lnTo>
                      <a:pt x="18" y="11"/>
                    </a:lnTo>
                    <a:lnTo>
                      <a:pt x="21" y="9"/>
                    </a:lnTo>
                    <a:lnTo>
                      <a:pt x="25" y="8"/>
                    </a:lnTo>
                    <a:lnTo>
                      <a:pt x="27" y="7"/>
                    </a:lnTo>
                    <a:lnTo>
                      <a:pt x="34" y="2"/>
                    </a:lnTo>
                    <a:lnTo>
                      <a:pt x="37" y="0"/>
                    </a:lnTo>
                    <a:lnTo>
                      <a:pt x="39" y="0"/>
                    </a:lnTo>
                    <a:lnTo>
                      <a:pt x="40" y="0"/>
                    </a:lnTo>
                    <a:lnTo>
                      <a:pt x="40" y="1"/>
                    </a:lnTo>
                    <a:lnTo>
                      <a:pt x="40" y="2"/>
                    </a:lnTo>
                    <a:lnTo>
                      <a:pt x="40" y="5"/>
                    </a:lnTo>
                    <a:lnTo>
                      <a:pt x="40" y="10"/>
                    </a:lnTo>
                    <a:lnTo>
                      <a:pt x="39" y="16"/>
                    </a:lnTo>
                    <a:lnTo>
                      <a:pt x="39" y="23"/>
                    </a:lnTo>
                    <a:lnTo>
                      <a:pt x="39" y="26"/>
                    </a:lnTo>
                    <a:lnTo>
                      <a:pt x="39" y="31"/>
                    </a:lnTo>
                    <a:lnTo>
                      <a:pt x="39" y="36"/>
                    </a:lnTo>
                    <a:lnTo>
                      <a:pt x="40" y="42"/>
                    </a:lnTo>
                    <a:lnTo>
                      <a:pt x="40" y="47"/>
                    </a:lnTo>
                    <a:lnTo>
                      <a:pt x="40" y="52"/>
                    </a:lnTo>
                    <a:lnTo>
                      <a:pt x="41" y="56"/>
                    </a:lnTo>
                    <a:lnTo>
                      <a:pt x="41" y="57"/>
                    </a:lnTo>
                    <a:lnTo>
                      <a:pt x="41" y="63"/>
                    </a:lnTo>
                    <a:lnTo>
                      <a:pt x="40" y="70"/>
                    </a:lnTo>
                    <a:lnTo>
                      <a:pt x="40" y="77"/>
                    </a:lnTo>
                    <a:lnTo>
                      <a:pt x="40" y="86"/>
                    </a:lnTo>
                    <a:lnTo>
                      <a:pt x="40" y="94"/>
                    </a:lnTo>
                    <a:lnTo>
                      <a:pt x="40" y="103"/>
                    </a:lnTo>
                    <a:lnTo>
                      <a:pt x="40" y="112"/>
                    </a:lnTo>
                    <a:lnTo>
                      <a:pt x="41" y="122"/>
                    </a:lnTo>
                    <a:lnTo>
                      <a:pt x="46" y="117"/>
                    </a:lnTo>
                    <a:lnTo>
                      <a:pt x="50" y="111"/>
                    </a:lnTo>
                    <a:lnTo>
                      <a:pt x="57" y="106"/>
                    </a:lnTo>
                    <a:lnTo>
                      <a:pt x="64" y="102"/>
                    </a:lnTo>
                    <a:lnTo>
                      <a:pt x="67" y="101"/>
                    </a:lnTo>
                    <a:lnTo>
                      <a:pt x="71" y="100"/>
                    </a:lnTo>
                    <a:lnTo>
                      <a:pt x="74" y="101"/>
                    </a:lnTo>
                    <a:lnTo>
                      <a:pt x="76" y="102"/>
                    </a:lnTo>
                    <a:lnTo>
                      <a:pt x="80" y="104"/>
                    </a:lnTo>
                    <a:lnTo>
                      <a:pt x="82" y="107"/>
                    </a:lnTo>
                    <a:lnTo>
                      <a:pt x="84" y="112"/>
                    </a:lnTo>
                    <a:lnTo>
                      <a:pt x="87" y="118"/>
                    </a:lnTo>
                    <a:lnTo>
                      <a:pt x="0" y="1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8" name="Freeform 171"/>
              <p:cNvSpPr>
                <a:spLocks/>
              </p:cNvSpPr>
              <p:nvPr/>
            </p:nvSpPr>
            <p:spPr bwMode="auto">
              <a:xfrm>
                <a:off x="923" y="741"/>
                <a:ext cx="31" cy="13"/>
              </a:xfrm>
              <a:custGeom>
                <a:avLst/>
                <a:gdLst>
                  <a:gd name="T0" fmla="*/ 28 w 31"/>
                  <a:gd name="T1" fmla="*/ 0 h 13"/>
                  <a:gd name="T2" fmla="*/ 28 w 31"/>
                  <a:gd name="T3" fmla="*/ 0 h 13"/>
                  <a:gd name="T4" fmla="*/ 26 w 31"/>
                  <a:gd name="T5" fmla="*/ 1 h 13"/>
                  <a:gd name="T6" fmla="*/ 23 w 31"/>
                  <a:gd name="T7" fmla="*/ 3 h 13"/>
                  <a:gd name="T8" fmla="*/ 20 w 31"/>
                  <a:gd name="T9" fmla="*/ 4 h 13"/>
                  <a:gd name="T10" fmla="*/ 15 w 31"/>
                  <a:gd name="T11" fmla="*/ 6 h 13"/>
                  <a:gd name="T12" fmla="*/ 11 w 31"/>
                  <a:gd name="T13" fmla="*/ 7 h 13"/>
                  <a:gd name="T14" fmla="*/ 7 w 31"/>
                  <a:gd name="T15" fmla="*/ 8 h 13"/>
                  <a:gd name="T16" fmla="*/ 5 w 31"/>
                  <a:gd name="T17" fmla="*/ 9 h 13"/>
                  <a:gd name="T18" fmla="*/ 4 w 31"/>
                  <a:gd name="T19" fmla="*/ 9 h 13"/>
                  <a:gd name="T20" fmla="*/ 0 w 31"/>
                  <a:gd name="T21" fmla="*/ 11 h 13"/>
                  <a:gd name="T22" fmla="*/ 4 w 31"/>
                  <a:gd name="T23" fmla="*/ 13 h 13"/>
                  <a:gd name="T24" fmla="*/ 8 w 31"/>
                  <a:gd name="T25" fmla="*/ 12 h 13"/>
                  <a:gd name="T26" fmla="*/ 12 w 31"/>
                  <a:gd name="T27" fmla="*/ 11 h 13"/>
                  <a:gd name="T28" fmla="*/ 16 w 31"/>
                  <a:gd name="T29" fmla="*/ 10 h 13"/>
                  <a:gd name="T30" fmla="*/ 21 w 31"/>
                  <a:gd name="T31" fmla="*/ 8 h 13"/>
                  <a:gd name="T32" fmla="*/ 25 w 31"/>
                  <a:gd name="T33" fmla="*/ 6 h 13"/>
                  <a:gd name="T34" fmla="*/ 29 w 31"/>
                  <a:gd name="T35" fmla="*/ 5 h 13"/>
                  <a:gd name="T36" fmla="*/ 31 w 31"/>
                  <a:gd name="T37" fmla="*/ 3 h 13"/>
                  <a:gd name="T38" fmla="*/ 31 w 31"/>
                  <a:gd name="T39" fmla="*/ 3 h 13"/>
                  <a:gd name="T40" fmla="*/ 28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8" y="0"/>
                    </a:moveTo>
                    <a:lnTo>
                      <a:pt x="28" y="0"/>
                    </a:lnTo>
                    <a:lnTo>
                      <a:pt x="26" y="1"/>
                    </a:lnTo>
                    <a:lnTo>
                      <a:pt x="23" y="3"/>
                    </a:lnTo>
                    <a:lnTo>
                      <a:pt x="20" y="4"/>
                    </a:lnTo>
                    <a:lnTo>
                      <a:pt x="15" y="6"/>
                    </a:lnTo>
                    <a:lnTo>
                      <a:pt x="11" y="7"/>
                    </a:lnTo>
                    <a:lnTo>
                      <a:pt x="7" y="8"/>
                    </a:lnTo>
                    <a:lnTo>
                      <a:pt x="5" y="9"/>
                    </a:lnTo>
                    <a:lnTo>
                      <a:pt x="4" y="9"/>
                    </a:lnTo>
                    <a:lnTo>
                      <a:pt x="0" y="11"/>
                    </a:lnTo>
                    <a:lnTo>
                      <a:pt x="4" y="13"/>
                    </a:lnTo>
                    <a:lnTo>
                      <a:pt x="8" y="12"/>
                    </a:lnTo>
                    <a:lnTo>
                      <a:pt x="12" y="11"/>
                    </a:lnTo>
                    <a:lnTo>
                      <a:pt x="16" y="10"/>
                    </a:lnTo>
                    <a:lnTo>
                      <a:pt x="21" y="8"/>
                    </a:lnTo>
                    <a:lnTo>
                      <a:pt x="25" y="6"/>
                    </a:lnTo>
                    <a:lnTo>
                      <a:pt x="29" y="5"/>
                    </a:lnTo>
                    <a:lnTo>
                      <a:pt x="31" y="3"/>
                    </a:lnTo>
                    <a:lnTo>
                      <a:pt x="2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29" name="Freeform 172"/>
              <p:cNvSpPr>
                <a:spLocks/>
              </p:cNvSpPr>
              <p:nvPr/>
            </p:nvSpPr>
            <p:spPr bwMode="auto">
              <a:xfrm>
                <a:off x="951" y="734"/>
                <a:ext cx="19" cy="25"/>
              </a:xfrm>
              <a:custGeom>
                <a:avLst/>
                <a:gdLst>
                  <a:gd name="T0" fmla="*/ 16 w 19"/>
                  <a:gd name="T1" fmla="*/ 25 h 25"/>
                  <a:gd name="T2" fmla="*/ 16 w 19"/>
                  <a:gd name="T3" fmla="*/ 25 h 25"/>
                  <a:gd name="T4" fmla="*/ 16 w 19"/>
                  <a:gd name="T5" fmla="*/ 19 h 25"/>
                  <a:gd name="T6" fmla="*/ 18 w 19"/>
                  <a:gd name="T7" fmla="*/ 13 h 25"/>
                  <a:gd name="T8" fmla="*/ 19 w 19"/>
                  <a:gd name="T9" fmla="*/ 8 h 25"/>
                  <a:gd name="T10" fmla="*/ 19 w 19"/>
                  <a:gd name="T11" fmla="*/ 4 h 25"/>
                  <a:gd name="T12" fmla="*/ 18 w 19"/>
                  <a:gd name="T13" fmla="*/ 2 h 25"/>
                  <a:gd name="T14" fmla="*/ 16 w 19"/>
                  <a:gd name="T15" fmla="*/ 0 h 25"/>
                  <a:gd name="T16" fmla="*/ 14 w 19"/>
                  <a:gd name="T17" fmla="*/ 0 h 25"/>
                  <a:gd name="T18" fmla="*/ 12 w 19"/>
                  <a:gd name="T19" fmla="*/ 0 h 25"/>
                  <a:gd name="T20" fmla="*/ 6 w 19"/>
                  <a:gd name="T21" fmla="*/ 3 h 25"/>
                  <a:gd name="T22" fmla="*/ 0 w 19"/>
                  <a:gd name="T23" fmla="*/ 7 h 25"/>
                  <a:gd name="T24" fmla="*/ 3 w 19"/>
                  <a:gd name="T25" fmla="*/ 10 h 25"/>
                  <a:gd name="T26" fmla="*/ 10 w 19"/>
                  <a:gd name="T27" fmla="*/ 6 h 25"/>
                  <a:gd name="T28" fmla="*/ 13 w 19"/>
                  <a:gd name="T29" fmla="*/ 4 h 25"/>
                  <a:gd name="T30" fmla="*/ 14 w 19"/>
                  <a:gd name="T31" fmla="*/ 4 h 25"/>
                  <a:gd name="T32" fmla="*/ 13 w 19"/>
                  <a:gd name="T33" fmla="*/ 4 h 25"/>
                  <a:gd name="T34" fmla="*/ 13 w 19"/>
                  <a:gd name="T35" fmla="*/ 4 h 25"/>
                  <a:gd name="T36" fmla="*/ 13 w 19"/>
                  <a:gd name="T37" fmla="*/ 4 h 25"/>
                  <a:gd name="T38" fmla="*/ 13 w 19"/>
                  <a:gd name="T39" fmla="*/ 7 h 25"/>
                  <a:gd name="T40" fmla="*/ 13 w 19"/>
                  <a:gd name="T41" fmla="*/ 12 h 25"/>
                  <a:gd name="T42" fmla="*/ 12 w 19"/>
                  <a:gd name="T43" fmla="*/ 18 h 25"/>
                  <a:gd name="T44" fmla="*/ 12 w 19"/>
                  <a:gd name="T45" fmla="*/ 25 h 25"/>
                  <a:gd name="T46" fmla="*/ 12 w 19"/>
                  <a:gd name="T47" fmla="*/ 25 h 25"/>
                  <a:gd name="T48" fmla="*/ 16 w 19"/>
                  <a:gd name="T49" fmla="*/ 25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25"/>
                  <a:gd name="T77" fmla="*/ 19 w 19"/>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25">
                    <a:moveTo>
                      <a:pt x="16" y="25"/>
                    </a:moveTo>
                    <a:lnTo>
                      <a:pt x="16" y="25"/>
                    </a:lnTo>
                    <a:lnTo>
                      <a:pt x="16" y="19"/>
                    </a:lnTo>
                    <a:lnTo>
                      <a:pt x="18" y="13"/>
                    </a:lnTo>
                    <a:lnTo>
                      <a:pt x="19" y="8"/>
                    </a:lnTo>
                    <a:lnTo>
                      <a:pt x="19" y="4"/>
                    </a:lnTo>
                    <a:lnTo>
                      <a:pt x="18" y="2"/>
                    </a:lnTo>
                    <a:lnTo>
                      <a:pt x="16" y="0"/>
                    </a:lnTo>
                    <a:lnTo>
                      <a:pt x="14" y="0"/>
                    </a:lnTo>
                    <a:lnTo>
                      <a:pt x="12" y="0"/>
                    </a:lnTo>
                    <a:lnTo>
                      <a:pt x="6" y="3"/>
                    </a:lnTo>
                    <a:lnTo>
                      <a:pt x="0" y="7"/>
                    </a:lnTo>
                    <a:lnTo>
                      <a:pt x="3" y="10"/>
                    </a:lnTo>
                    <a:lnTo>
                      <a:pt x="10" y="6"/>
                    </a:lnTo>
                    <a:lnTo>
                      <a:pt x="13" y="4"/>
                    </a:lnTo>
                    <a:lnTo>
                      <a:pt x="14" y="4"/>
                    </a:lnTo>
                    <a:lnTo>
                      <a:pt x="13" y="4"/>
                    </a:lnTo>
                    <a:lnTo>
                      <a:pt x="13" y="7"/>
                    </a:lnTo>
                    <a:lnTo>
                      <a:pt x="13" y="12"/>
                    </a:lnTo>
                    <a:lnTo>
                      <a:pt x="12" y="18"/>
                    </a:lnTo>
                    <a:lnTo>
                      <a:pt x="12" y="25"/>
                    </a:lnTo>
                    <a:lnTo>
                      <a:pt x="16"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0" name="Freeform 173"/>
              <p:cNvSpPr>
                <a:spLocks/>
              </p:cNvSpPr>
              <p:nvPr/>
            </p:nvSpPr>
            <p:spPr bwMode="auto">
              <a:xfrm>
                <a:off x="963" y="759"/>
                <a:ext cx="7" cy="34"/>
              </a:xfrm>
              <a:custGeom>
                <a:avLst/>
                <a:gdLst>
                  <a:gd name="T0" fmla="*/ 7 w 7"/>
                  <a:gd name="T1" fmla="*/ 34 h 34"/>
                  <a:gd name="T2" fmla="*/ 7 w 7"/>
                  <a:gd name="T3" fmla="*/ 34 h 34"/>
                  <a:gd name="T4" fmla="*/ 7 w 7"/>
                  <a:gd name="T5" fmla="*/ 33 h 34"/>
                  <a:gd name="T6" fmla="*/ 7 w 7"/>
                  <a:gd name="T7" fmla="*/ 29 h 34"/>
                  <a:gd name="T8" fmla="*/ 6 w 7"/>
                  <a:gd name="T9" fmla="*/ 24 h 34"/>
                  <a:gd name="T10" fmla="*/ 6 w 7"/>
                  <a:gd name="T11" fmla="*/ 18 h 34"/>
                  <a:gd name="T12" fmla="*/ 6 w 7"/>
                  <a:gd name="T13" fmla="*/ 13 h 34"/>
                  <a:gd name="T14" fmla="*/ 4 w 7"/>
                  <a:gd name="T15" fmla="*/ 8 h 34"/>
                  <a:gd name="T16" fmla="*/ 4 w 7"/>
                  <a:gd name="T17" fmla="*/ 2 h 34"/>
                  <a:gd name="T18" fmla="*/ 4 w 7"/>
                  <a:gd name="T19" fmla="*/ 0 h 34"/>
                  <a:gd name="T20" fmla="*/ 0 w 7"/>
                  <a:gd name="T21" fmla="*/ 0 h 34"/>
                  <a:gd name="T22" fmla="*/ 0 w 7"/>
                  <a:gd name="T23" fmla="*/ 3 h 34"/>
                  <a:gd name="T24" fmla="*/ 0 w 7"/>
                  <a:gd name="T25" fmla="*/ 8 h 34"/>
                  <a:gd name="T26" fmla="*/ 0 w 7"/>
                  <a:gd name="T27" fmla="*/ 13 h 34"/>
                  <a:gd name="T28" fmla="*/ 1 w 7"/>
                  <a:gd name="T29" fmla="*/ 19 h 34"/>
                  <a:gd name="T30" fmla="*/ 1 w 7"/>
                  <a:gd name="T31" fmla="*/ 24 h 34"/>
                  <a:gd name="T32" fmla="*/ 1 w 7"/>
                  <a:gd name="T33" fmla="*/ 29 h 34"/>
                  <a:gd name="T34" fmla="*/ 2 w 7"/>
                  <a:gd name="T35" fmla="*/ 33 h 34"/>
                  <a:gd name="T36" fmla="*/ 2 w 7"/>
                  <a:gd name="T37" fmla="*/ 34 h 34"/>
                  <a:gd name="T38" fmla="*/ 2 w 7"/>
                  <a:gd name="T39" fmla="*/ 34 h 34"/>
                  <a:gd name="T40" fmla="*/ 7 w 7"/>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34"/>
                  <a:gd name="T65" fmla="*/ 7 w 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34">
                    <a:moveTo>
                      <a:pt x="7" y="34"/>
                    </a:moveTo>
                    <a:lnTo>
                      <a:pt x="7" y="34"/>
                    </a:lnTo>
                    <a:lnTo>
                      <a:pt x="7" y="33"/>
                    </a:lnTo>
                    <a:lnTo>
                      <a:pt x="7" y="29"/>
                    </a:lnTo>
                    <a:lnTo>
                      <a:pt x="6" y="24"/>
                    </a:lnTo>
                    <a:lnTo>
                      <a:pt x="6" y="18"/>
                    </a:lnTo>
                    <a:lnTo>
                      <a:pt x="6" y="13"/>
                    </a:lnTo>
                    <a:lnTo>
                      <a:pt x="4" y="8"/>
                    </a:lnTo>
                    <a:lnTo>
                      <a:pt x="4" y="2"/>
                    </a:lnTo>
                    <a:lnTo>
                      <a:pt x="4" y="0"/>
                    </a:lnTo>
                    <a:lnTo>
                      <a:pt x="0" y="0"/>
                    </a:lnTo>
                    <a:lnTo>
                      <a:pt x="0" y="3"/>
                    </a:lnTo>
                    <a:lnTo>
                      <a:pt x="0" y="8"/>
                    </a:lnTo>
                    <a:lnTo>
                      <a:pt x="0" y="13"/>
                    </a:lnTo>
                    <a:lnTo>
                      <a:pt x="1" y="19"/>
                    </a:lnTo>
                    <a:lnTo>
                      <a:pt x="1" y="24"/>
                    </a:lnTo>
                    <a:lnTo>
                      <a:pt x="1" y="29"/>
                    </a:lnTo>
                    <a:lnTo>
                      <a:pt x="2" y="33"/>
                    </a:lnTo>
                    <a:lnTo>
                      <a:pt x="2" y="34"/>
                    </a:lnTo>
                    <a:lnTo>
                      <a:pt x="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1" name="Freeform 174"/>
              <p:cNvSpPr>
                <a:spLocks/>
              </p:cNvSpPr>
              <p:nvPr/>
            </p:nvSpPr>
            <p:spPr bwMode="auto">
              <a:xfrm>
                <a:off x="964" y="793"/>
                <a:ext cx="6" cy="66"/>
              </a:xfrm>
              <a:custGeom>
                <a:avLst/>
                <a:gdLst>
                  <a:gd name="T0" fmla="*/ 1 w 6"/>
                  <a:gd name="T1" fmla="*/ 64 h 66"/>
                  <a:gd name="T2" fmla="*/ 6 w 6"/>
                  <a:gd name="T3" fmla="*/ 65 h 66"/>
                  <a:gd name="T4" fmla="*/ 5 w 6"/>
                  <a:gd name="T5" fmla="*/ 55 h 66"/>
                  <a:gd name="T6" fmla="*/ 5 w 6"/>
                  <a:gd name="T7" fmla="*/ 46 h 66"/>
                  <a:gd name="T8" fmla="*/ 5 w 6"/>
                  <a:gd name="T9" fmla="*/ 37 h 66"/>
                  <a:gd name="T10" fmla="*/ 5 w 6"/>
                  <a:gd name="T11" fmla="*/ 29 h 66"/>
                  <a:gd name="T12" fmla="*/ 5 w 6"/>
                  <a:gd name="T13" fmla="*/ 20 h 66"/>
                  <a:gd name="T14" fmla="*/ 6 w 6"/>
                  <a:gd name="T15" fmla="*/ 13 h 66"/>
                  <a:gd name="T16" fmla="*/ 6 w 6"/>
                  <a:gd name="T17" fmla="*/ 6 h 66"/>
                  <a:gd name="T18" fmla="*/ 6 w 6"/>
                  <a:gd name="T19" fmla="*/ 0 h 66"/>
                  <a:gd name="T20" fmla="*/ 1 w 6"/>
                  <a:gd name="T21" fmla="*/ 0 h 66"/>
                  <a:gd name="T22" fmla="*/ 1 w 6"/>
                  <a:gd name="T23" fmla="*/ 6 h 66"/>
                  <a:gd name="T24" fmla="*/ 0 w 6"/>
                  <a:gd name="T25" fmla="*/ 13 h 66"/>
                  <a:gd name="T26" fmla="*/ 0 w 6"/>
                  <a:gd name="T27" fmla="*/ 20 h 66"/>
                  <a:gd name="T28" fmla="*/ 0 w 6"/>
                  <a:gd name="T29" fmla="*/ 29 h 66"/>
                  <a:gd name="T30" fmla="*/ 0 w 6"/>
                  <a:gd name="T31" fmla="*/ 37 h 66"/>
                  <a:gd name="T32" fmla="*/ 0 w 6"/>
                  <a:gd name="T33" fmla="*/ 46 h 66"/>
                  <a:gd name="T34" fmla="*/ 0 w 6"/>
                  <a:gd name="T35" fmla="*/ 55 h 66"/>
                  <a:gd name="T36" fmla="*/ 1 w 6"/>
                  <a:gd name="T37" fmla="*/ 65 h 66"/>
                  <a:gd name="T38" fmla="*/ 5 w 6"/>
                  <a:gd name="T39" fmla="*/ 66 h 66"/>
                  <a:gd name="T40" fmla="*/ 1 w 6"/>
                  <a:gd name="T41" fmla="*/ 64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66"/>
                  <a:gd name="T65" fmla="*/ 6 w 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66">
                    <a:moveTo>
                      <a:pt x="1" y="64"/>
                    </a:moveTo>
                    <a:lnTo>
                      <a:pt x="6" y="65"/>
                    </a:lnTo>
                    <a:lnTo>
                      <a:pt x="5" y="55"/>
                    </a:lnTo>
                    <a:lnTo>
                      <a:pt x="5" y="46"/>
                    </a:lnTo>
                    <a:lnTo>
                      <a:pt x="5" y="37"/>
                    </a:lnTo>
                    <a:lnTo>
                      <a:pt x="5" y="29"/>
                    </a:lnTo>
                    <a:lnTo>
                      <a:pt x="5" y="20"/>
                    </a:lnTo>
                    <a:lnTo>
                      <a:pt x="6" y="13"/>
                    </a:lnTo>
                    <a:lnTo>
                      <a:pt x="6" y="6"/>
                    </a:lnTo>
                    <a:lnTo>
                      <a:pt x="6" y="0"/>
                    </a:lnTo>
                    <a:lnTo>
                      <a:pt x="1" y="0"/>
                    </a:lnTo>
                    <a:lnTo>
                      <a:pt x="1" y="6"/>
                    </a:lnTo>
                    <a:lnTo>
                      <a:pt x="0" y="13"/>
                    </a:lnTo>
                    <a:lnTo>
                      <a:pt x="0" y="20"/>
                    </a:lnTo>
                    <a:lnTo>
                      <a:pt x="0" y="29"/>
                    </a:lnTo>
                    <a:lnTo>
                      <a:pt x="0" y="37"/>
                    </a:lnTo>
                    <a:lnTo>
                      <a:pt x="0" y="46"/>
                    </a:lnTo>
                    <a:lnTo>
                      <a:pt x="0" y="55"/>
                    </a:lnTo>
                    <a:lnTo>
                      <a:pt x="1" y="65"/>
                    </a:lnTo>
                    <a:lnTo>
                      <a:pt x="5" y="66"/>
                    </a:lnTo>
                    <a:lnTo>
                      <a:pt x="1" y="6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2" name="Freeform 175"/>
              <p:cNvSpPr>
                <a:spLocks/>
              </p:cNvSpPr>
              <p:nvPr/>
            </p:nvSpPr>
            <p:spPr bwMode="auto">
              <a:xfrm>
                <a:off x="965" y="834"/>
                <a:ext cx="50" cy="25"/>
              </a:xfrm>
              <a:custGeom>
                <a:avLst/>
                <a:gdLst>
                  <a:gd name="T0" fmla="*/ 50 w 50"/>
                  <a:gd name="T1" fmla="*/ 20 h 25"/>
                  <a:gd name="T2" fmla="*/ 48 w 50"/>
                  <a:gd name="T3" fmla="*/ 13 h 25"/>
                  <a:gd name="T4" fmla="*/ 45 w 50"/>
                  <a:gd name="T5" fmla="*/ 8 h 25"/>
                  <a:gd name="T6" fmla="*/ 42 w 50"/>
                  <a:gd name="T7" fmla="*/ 5 h 25"/>
                  <a:gd name="T8" fmla="*/ 39 w 50"/>
                  <a:gd name="T9" fmla="*/ 2 h 25"/>
                  <a:gd name="T10" fmla="*/ 35 w 50"/>
                  <a:gd name="T11" fmla="*/ 1 h 25"/>
                  <a:gd name="T12" fmla="*/ 32 w 50"/>
                  <a:gd name="T13" fmla="*/ 0 h 25"/>
                  <a:gd name="T14" fmla="*/ 27 w 50"/>
                  <a:gd name="T15" fmla="*/ 1 h 25"/>
                  <a:gd name="T16" fmla="*/ 24 w 50"/>
                  <a:gd name="T17" fmla="*/ 2 h 25"/>
                  <a:gd name="T18" fmla="*/ 17 w 50"/>
                  <a:gd name="T19" fmla="*/ 6 h 25"/>
                  <a:gd name="T20" fmla="*/ 10 w 50"/>
                  <a:gd name="T21" fmla="*/ 12 h 25"/>
                  <a:gd name="T22" fmla="*/ 5 w 50"/>
                  <a:gd name="T23" fmla="*/ 18 h 25"/>
                  <a:gd name="T24" fmla="*/ 0 w 50"/>
                  <a:gd name="T25" fmla="*/ 23 h 25"/>
                  <a:gd name="T26" fmla="*/ 4 w 50"/>
                  <a:gd name="T27" fmla="*/ 25 h 25"/>
                  <a:gd name="T28" fmla="*/ 8 w 50"/>
                  <a:gd name="T29" fmla="*/ 20 h 25"/>
                  <a:gd name="T30" fmla="*/ 14 w 50"/>
                  <a:gd name="T31" fmla="*/ 15 h 25"/>
                  <a:gd name="T32" fmla="*/ 19 w 50"/>
                  <a:gd name="T33" fmla="*/ 10 h 25"/>
                  <a:gd name="T34" fmla="*/ 26 w 50"/>
                  <a:gd name="T35" fmla="*/ 6 h 25"/>
                  <a:gd name="T36" fmla="*/ 28 w 50"/>
                  <a:gd name="T37" fmla="*/ 5 h 25"/>
                  <a:gd name="T38" fmla="*/ 32 w 50"/>
                  <a:gd name="T39" fmla="*/ 4 h 25"/>
                  <a:gd name="T40" fmla="*/ 34 w 50"/>
                  <a:gd name="T41" fmla="*/ 5 h 25"/>
                  <a:gd name="T42" fmla="*/ 36 w 50"/>
                  <a:gd name="T43" fmla="*/ 6 h 25"/>
                  <a:gd name="T44" fmla="*/ 39 w 50"/>
                  <a:gd name="T45" fmla="*/ 7 h 25"/>
                  <a:gd name="T46" fmla="*/ 41 w 50"/>
                  <a:gd name="T47" fmla="*/ 10 h 25"/>
                  <a:gd name="T48" fmla="*/ 43 w 50"/>
                  <a:gd name="T49" fmla="*/ 15 h 25"/>
                  <a:gd name="T50" fmla="*/ 45 w 50"/>
                  <a:gd name="T51" fmla="*/ 21 h 25"/>
                  <a:gd name="T52" fmla="*/ 50 w 50"/>
                  <a:gd name="T53" fmla="*/ 20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25"/>
                  <a:gd name="T83" fmla="*/ 50 w 50"/>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25">
                    <a:moveTo>
                      <a:pt x="50" y="20"/>
                    </a:moveTo>
                    <a:lnTo>
                      <a:pt x="48" y="13"/>
                    </a:lnTo>
                    <a:lnTo>
                      <a:pt x="45" y="8"/>
                    </a:lnTo>
                    <a:lnTo>
                      <a:pt x="42" y="5"/>
                    </a:lnTo>
                    <a:lnTo>
                      <a:pt x="39" y="2"/>
                    </a:lnTo>
                    <a:lnTo>
                      <a:pt x="35" y="1"/>
                    </a:lnTo>
                    <a:lnTo>
                      <a:pt x="32" y="0"/>
                    </a:lnTo>
                    <a:lnTo>
                      <a:pt x="27" y="1"/>
                    </a:lnTo>
                    <a:lnTo>
                      <a:pt x="24" y="2"/>
                    </a:lnTo>
                    <a:lnTo>
                      <a:pt x="17" y="6"/>
                    </a:lnTo>
                    <a:lnTo>
                      <a:pt x="10" y="12"/>
                    </a:lnTo>
                    <a:lnTo>
                      <a:pt x="5" y="18"/>
                    </a:lnTo>
                    <a:lnTo>
                      <a:pt x="0" y="23"/>
                    </a:lnTo>
                    <a:lnTo>
                      <a:pt x="4" y="25"/>
                    </a:lnTo>
                    <a:lnTo>
                      <a:pt x="8" y="20"/>
                    </a:lnTo>
                    <a:lnTo>
                      <a:pt x="14" y="15"/>
                    </a:lnTo>
                    <a:lnTo>
                      <a:pt x="19" y="10"/>
                    </a:lnTo>
                    <a:lnTo>
                      <a:pt x="26" y="6"/>
                    </a:lnTo>
                    <a:lnTo>
                      <a:pt x="28" y="5"/>
                    </a:lnTo>
                    <a:lnTo>
                      <a:pt x="32" y="4"/>
                    </a:lnTo>
                    <a:lnTo>
                      <a:pt x="34" y="5"/>
                    </a:lnTo>
                    <a:lnTo>
                      <a:pt x="36" y="6"/>
                    </a:lnTo>
                    <a:lnTo>
                      <a:pt x="39" y="7"/>
                    </a:lnTo>
                    <a:lnTo>
                      <a:pt x="41" y="10"/>
                    </a:lnTo>
                    <a:lnTo>
                      <a:pt x="43" y="15"/>
                    </a:lnTo>
                    <a:lnTo>
                      <a:pt x="45" y="21"/>
                    </a:lnTo>
                    <a:lnTo>
                      <a:pt x="5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3" name="Freeform 176"/>
              <p:cNvSpPr>
                <a:spLocks/>
              </p:cNvSpPr>
              <p:nvPr/>
            </p:nvSpPr>
            <p:spPr bwMode="auto">
              <a:xfrm>
                <a:off x="833" y="1019"/>
                <a:ext cx="127" cy="82"/>
              </a:xfrm>
              <a:custGeom>
                <a:avLst/>
                <a:gdLst>
                  <a:gd name="T0" fmla="*/ 127 w 127"/>
                  <a:gd name="T1" fmla="*/ 0 h 82"/>
                  <a:gd name="T2" fmla="*/ 124 w 127"/>
                  <a:gd name="T3" fmla="*/ 2 h 82"/>
                  <a:gd name="T4" fmla="*/ 121 w 127"/>
                  <a:gd name="T5" fmla="*/ 6 h 82"/>
                  <a:gd name="T6" fmla="*/ 118 w 127"/>
                  <a:gd name="T7" fmla="*/ 10 h 82"/>
                  <a:gd name="T8" fmla="*/ 113 w 127"/>
                  <a:gd name="T9" fmla="*/ 15 h 82"/>
                  <a:gd name="T10" fmla="*/ 109 w 127"/>
                  <a:gd name="T11" fmla="*/ 20 h 82"/>
                  <a:gd name="T12" fmla="*/ 104 w 127"/>
                  <a:gd name="T13" fmla="*/ 25 h 82"/>
                  <a:gd name="T14" fmla="*/ 102 w 127"/>
                  <a:gd name="T15" fmla="*/ 29 h 82"/>
                  <a:gd name="T16" fmla="*/ 99 w 127"/>
                  <a:gd name="T17" fmla="*/ 32 h 82"/>
                  <a:gd name="T18" fmla="*/ 95 w 127"/>
                  <a:gd name="T19" fmla="*/ 37 h 82"/>
                  <a:gd name="T20" fmla="*/ 89 w 127"/>
                  <a:gd name="T21" fmla="*/ 42 h 82"/>
                  <a:gd name="T22" fmla="*/ 85 w 127"/>
                  <a:gd name="T23" fmla="*/ 46 h 82"/>
                  <a:gd name="T24" fmla="*/ 80 w 127"/>
                  <a:gd name="T25" fmla="*/ 50 h 82"/>
                  <a:gd name="T26" fmla="*/ 76 w 127"/>
                  <a:gd name="T27" fmla="*/ 53 h 82"/>
                  <a:gd name="T28" fmla="*/ 71 w 127"/>
                  <a:gd name="T29" fmla="*/ 57 h 82"/>
                  <a:gd name="T30" fmla="*/ 66 w 127"/>
                  <a:gd name="T31" fmla="*/ 61 h 82"/>
                  <a:gd name="T32" fmla="*/ 60 w 127"/>
                  <a:gd name="T33" fmla="*/ 66 h 82"/>
                  <a:gd name="T34" fmla="*/ 55 w 127"/>
                  <a:gd name="T35" fmla="*/ 70 h 82"/>
                  <a:gd name="T36" fmla="*/ 51 w 127"/>
                  <a:gd name="T37" fmla="*/ 73 h 82"/>
                  <a:gd name="T38" fmla="*/ 46 w 127"/>
                  <a:gd name="T39" fmla="*/ 76 h 82"/>
                  <a:gd name="T40" fmla="*/ 41 w 127"/>
                  <a:gd name="T41" fmla="*/ 79 h 82"/>
                  <a:gd name="T42" fmla="*/ 34 w 127"/>
                  <a:gd name="T43" fmla="*/ 81 h 82"/>
                  <a:gd name="T44" fmla="*/ 25 w 127"/>
                  <a:gd name="T45" fmla="*/ 82 h 82"/>
                  <a:gd name="T46" fmla="*/ 15 w 127"/>
                  <a:gd name="T47" fmla="*/ 82 h 82"/>
                  <a:gd name="T48" fmla="*/ 0 w 127"/>
                  <a:gd name="T49" fmla="*/ 82 h 82"/>
                  <a:gd name="T50" fmla="*/ 127 w 12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82"/>
                  <a:gd name="T80" fmla="*/ 127 w 12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82">
                    <a:moveTo>
                      <a:pt x="127" y="0"/>
                    </a:moveTo>
                    <a:lnTo>
                      <a:pt x="124" y="2"/>
                    </a:lnTo>
                    <a:lnTo>
                      <a:pt x="121" y="6"/>
                    </a:lnTo>
                    <a:lnTo>
                      <a:pt x="118" y="10"/>
                    </a:lnTo>
                    <a:lnTo>
                      <a:pt x="113" y="15"/>
                    </a:lnTo>
                    <a:lnTo>
                      <a:pt x="109" y="20"/>
                    </a:lnTo>
                    <a:lnTo>
                      <a:pt x="104" y="25"/>
                    </a:lnTo>
                    <a:lnTo>
                      <a:pt x="102" y="29"/>
                    </a:lnTo>
                    <a:lnTo>
                      <a:pt x="99" y="32"/>
                    </a:lnTo>
                    <a:lnTo>
                      <a:pt x="95" y="37"/>
                    </a:lnTo>
                    <a:lnTo>
                      <a:pt x="89" y="42"/>
                    </a:lnTo>
                    <a:lnTo>
                      <a:pt x="85" y="46"/>
                    </a:lnTo>
                    <a:lnTo>
                      <a:pt x="80" y="50"/>
                    </a:lnTo>
                    <a:lnTo>
                      <a:pt x="76" y="53"/>
                    </a:lnTo>
                    <a:lnTo>
                      <a:pt x="71" y="57"/>
                    </a:lnTo>
                    <a:lnTo>
                      <a:pt x="66" y="61"/>
                    </a:lnTo>
                    <a:lnTo>
                      <a:pt x="60" y="66"/>
                    </a:lnTo>
                    <a:lnTo>
                      <a:pt x="55" y="70"/>
                    </a:lnTo>
                    <a:lnTo>
                      <a:pt x="51" y="73"/>
                    </a:lnTo>
                    <a:lnTo>
                      <a:pt x="46" y="76"/>
                    </a:lnTo>
                    <a:lnTo>
                      <a:pt x="41" y="79"/>
                    </a:lnTo>
                    <a:lnTo>
                      <a:pt x="34" y="81"/>
                    </a:lnTo>
                    <a:lnTo>
                      <a:pt x="25" y="82"/>
                    </a:lnTo>
                    <a:lnTo>
                      <a:pt x="15" y="82"/>
                    </a:lnTo>
                    <a:lnTo>
                      <a:pt x="0" y="82"/>
                    </a:lnTo>
                    <a:lnTo>
                      <a:pt x="12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4" name="Freeform 177"/>
              <p:cNvSpPr>
                <a:spLocks/>
              </p:cNvSpPr>
              <p:nvPr/>
            </p:nvSpPr>
            <p:spPr bwMode="auto">
              <a:xfrm>
                <a:off x="930" y="1018"/>
                <a:ext cx="31" cy="34"/>
              </a:xfrm>
              <a:custGeom>
                <a:avLst/>
                <a:gdLst>
                  <a:gd name="T0" fmla="*/ 5 w 31"/>
                  <a:gd name="T1" fmla="*/ 34 h 34"/>
                  <a:gd name="T2" fmla="*/ 5 w 31"/>
                  <a:gd name="T3" fmla="*/ 34 h 34"/>
                  <a:gd name="T4" fmla="*/ 6 w 31"/>
                  <a:gd name="T5" fmla="*/ 31 h 34"/>
                  <a:gd name="T6" fmla="*/ 9 w 31"/>
                  <a:gd name="T7" fmla="*/ 28 h 34"/>
                  <a:gd name="T8" fmla="*/ 14 w 31"/>
                  <a:gd name="T9" fmla="*/ 22 h 34"/>
                  <a:gd name="T10" fmla="*/ 17 w 31"/>
                  <a:gd name="T11" fmla="*/ 17 h 34"/>
                  <a:gd name="T12" fmla="*/ 22 w 31"/>
                  <a:gd name="T13" fmla="*/ 12 h 34"/>
                  <a:gd name="T14" fmla="*/ 26 w 31"/>
                  <a:gd name="T15" fmla="*/ 8 h 34"/>
                  <a:gd name="T16" fmla="*/ 30 w 31"/>
                  <a:gd name="T17" fmla="*/ 4 h 34"/>
                  <a:gd name="T18" fmla="*/ 31 w 31"/>
                  <a:gd name="T19" fmla="*/ 2 h 34"/>
                  <a:gd name="T20" fmla="*/ 27 w 31"/>
                  <a:gd name="T21" fmla="*/ 0 h 34"/>
                  <a:gd name="T22" fmla="*/ 25 w 31"/>
                  <a:gd name="T23" fmla="*/ 2 h 34"/>
                  <a:gd name="T24" fmla="*/ 23 w 31"/>
                  <a:gd name="T25" fmla="*/ 5 h 34"/>
                  <a:gd name="T26" fmla="*/ 18 w 31"/>
                  <a:gd name="T27" fmla="*/ 10 h 34"/>
                  <a:gd name="T28" fmla="*/ 14 w 31"/>
                  <a:gd name="T29" fmla="*/ 15 h 34"/>
                  <a:gd name="T30" fmla="*/ 9 w 31"/>
                  <a:gd name="T31" fmla="*/ 20 h 34"/>
                  <a:gd name="T32" fmla="*/ 6 w 31"/>
                  <a:gd name="T33" fmla="*/ 25 h 34"/>
                  <a:gd name="T34" fmla="*/ 2 w 31"/>
                  <a:gd name="T35" fmla="*/ 29 h 34"/>
                  <a:gd name="T36" fmla="*/ 0 w 31"/>
                  <a:gd name="T37" fmla="*/ 32 h 34"/>
                  <a:gd name="T38" fmla="*/ 0 w 31"/>
                  <a:gd name="T39" fmla="*/ 32 h 34"/>
                  <a:gd name="T40" fmla="*/ 5 w 31"/>
                  <a:gd name="T41" fmla="*/ 34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34"/>
                  <a:gd name="T65" fmla="*/ 31 w 31"/>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34">
                    <a:moveTo>
                      <a:pt x="5" y="34"/>
                    </a:moveTo>
                    <a:lnTo>
                      <a:pt x="5" y="34"/>
                    </a:lnTo>
                    <a:lnTo>
                      <a:pt x="6" y="31"/>
                    </a:lnTo>
                    <a:lnTo>
                      <a:pt x="9" y="28"/>
                    </a:lnTo>
                    <a:lnTo>
                      <a:pt x="14" y="22"/>
                    </a:lnTo>
                    <a:lnTo>
                      <a:pt x="17" y="17"/>
                    </a:lnTo>
                    <a:lnTo>
                      <a:pt x="22" y="12"/>
                    </a:lnTo>
                    <a:lnTo>
                      <a:pt x="26" y="8"/>
                    </a:lnTo>
                    <a:lnTo>
                      <a:pt x="30" y="4"/>
                    </a:lnTo>
                    <a:lnTo>
                      <a:pt x="31" y="2"/>
                    </a:lnTo>
                    <a:lnTo>
                      <a:pt x="27" y="0"/>
                    </a:lnTo>
                    <a:lnTo>
                      <a:pt x="25" y="2"/>
                    </a:lnTo>
                    <a:lnTo>
                      <a:pt x="23" y="5"/>
                    </a:lnTo>
                    <a:lnTo>
                      <a:pt x="18" y="10"/>
                    </a:lnTo>
                    <a:lnTo>
                      <a:pt x="14" y="15"/>
                    </a:lnTo>
                    <a:lnTo>
                      <a:pt x="9" y="20"/>
                    </a:lnTo>
                    <a:lnTo>
                      <a:pt x="6" y="25"/>
                    </a:lnTo>
                    <a:lnTo>
                      <a:pt x="2" y="29"/>
                    </a:lnTo>
                    <a:lnTo>
                      <a:pt x="0" y="32"/>
                    </a:lnTo>
                    <a:lnTo>
                      <a:pt x="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5" name="Freeform 178"/>
              <p:cNvSpPr>
                <a:spLocks/>
              </p:cNvSpPr>
              <p:nvPr/>
            </p:nvSpPr>
            <p:spPr bwMode="auto">
              <a:xfrm>
                <a:off x="891" y="1050"/>
                <a:ext cx="44" cy="36"/>
              </a:xfrm>
              <a:custGeom>
                <a:avLst/>
                <a:gdLst>
                  <a:gd name="T0" fmla="*/ 3 w 44"/>
                  <a:gd name="T1" fmla="*/ 36 h 36"/>
                  <a:gd name="T2" fmla="*/ 3 w 44"/>
                  <a:gd name="T3" fmla="*/ 36 h 36"/>
                  <a:gd name="T4" fmla="*/ 9 w 44"/>
                  <a:gd name="T5" fmla="*/ 31 h 36"/>
                  <a:gd name="T6" fmla="*/ 14 w 44"/>
                  <a:gd name="T7" fmla="*/ 27 h 36"/>
                  <a:gd name="T8" fmla="*/ 19 w 44"/>
                  <a:gd name="T9" fmla="*/ 24 h 36"/>
                  <a:gd name="T10" fmla="*/ 23 w 44"/>
                  <a:gd name="T11" fmla="*/ 20 h 36"/>
                  <a:gd name="T12" fmla="*/ 29 w 44"/>
                  <a:gd name="T13" fmla="*/ 17 h 36"/>
                  <a:gd name="T14" fmla="*/ 34 w 44"/>
                  <a:gd name="T15" fmla="*/ 13 h 36"/>
                  <a:gd name="T16" fmla="*/ 38 w 44"/>
                  <a:gd name="T17" fmla="*/ 8 h 36"/>
                  <a:gd name="T18" fmla="*/ 44 w 44"/>
                  <a:gd name="T19" fmla="*/ 2 h 36"/>
                  <a:gd name="T20" fmla="*/ 39 w 44"/>
                  <a:gd name="T21" fmla="*/ 0 h 36"/>
                  <a:gd name="T22" fmla="*/ 35 w 44"/>
                  <a:gd name="T23" fmla="*/ 5 h 36"/>
                  <a:gd name="T24" fmla="*/ 30 w 44"/>
                  <a:gd name="T25" fmla="*/ 10 h 36"/>
                  <a:gd name="T26" fmla="*/ 26 w 44"/>
                  <a:gd name="T27" fmla="*/ 13 h 36"/>
                  <a:gd name="T28" fmla="*/ 21 w 44"/>
                  <a:gd name="T29" fmla="*/ 17 h 36"/>
                  <a:gd name="T30" fmla="*/ 17 w 44"/>
                  <a:gd name="T31" fmla="*/ 20 h 36"/>
                  <a:gd name="T32" fmla="*/ 11 w 44"/>
                  <a:gd name="T33" fmla="*/ 24 h 36"/>
                  <a:gd name="T34" fmla="*/ 6 w 44"/>
                  <a:gd name="T35" fmla="*/ 28 h 36"/>
                  <a:gd name="T36" fmla="*/ 0 w 44"/>
                  <a:gd name="T37" fmla="*/ 33 h 36"/>
                  <a:gd name="T38" fmla="*/ 1 w 44"/>
                  <a:gd name="T39" fmla="*/ 33 h 36"/>
                  <a:gd name="T40" fmla="*/ 3 w 44"/>
                  <a:gd name="T41" fmla="*/ 36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6"/>
                  <a:gd name="T65" fmla="*/ 44 w 44"/>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6">
                    <a:moveTo>
                      <a:pt x="3" y="36"/>
                    </a:moveTo>
                    <a:lnTo>
                      <a:pt x="3" y="36"/>
                    </a:lnTo>
                    <a:lnTo>
                      <a:pt x="9" y="31"/>
                    </a:lnTo>
                    <a:lnTo>
                      <a:pt x="14" y="27"/>
                    </a:lnTo>
                    <a:lnTo>
                      <a:pt x="19" y="24"/>
                    </a:lnTo>
                    <a:lnTo>
                      <a:pt x="23" y="20"/>
                    </a:lnTo>
                    <a:lnTo>
                      <a:pt x="29" y="17"/>
                    </a:lnTo>
                    <a:lnTo>
                      <a:pt x="34" y="13"/>
                    </a:lnTo>
                    <a:lnTo>
                      <a:pt x="38" y="8"/>
                    </a:lnTo>
                    <a:lnTo>
                      <a:pt x="44" y="2"/>
                    </a:lnTo>
                    <a:lnTo>
                      <a:pt x="39" y="0"/>
                    </a:lnTo>
                    <a:lnTo>
                      <a:pt x="35" y="5"/>
                    </a:lnTo>
                    <a:lnTo>
                      <a:pt x="30" y="10"/>
                    </a:lnTo>
                    <a:lnTo>
                      <a:pt x="26" y="13"/>
                    </a:lnTo>
                    <a:lnTo>
                      <a:pt x="21" y="17"/>
                    </a:lnTo>
                    <a:lnTo>
                      <a:pt x="17" y="20"/>
                    </a:lnTo>
                    <a:lnTo>
                      <a:pt x="11" y="24"/>
                    </a:lnTo>
                    <a:lnTo>
                      <a:pt x="6" y="28"/>
                    </a:lnTo>
                    <a:lnTo>
                      <a:pt x="0" y="33"/>
                    </a:lnTo>
                    <a:lnTo>
                      <a:pt x="1" y="33"/>
                    </a:lnTo>
                    <a:lnTo>
                      <a:pt x="3"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6" name="Freeform 179"/>
              <p:cNvSpPr>
                <a:spLocks/>
              </p:cNvSpPr>
              <p:nvPr/>
            </p:nvSpPr>
            <p:spPr bwMode="auto">
              <a:xfrm>
                <a:off x="833" y="1083"/>
                <a:ext cx="61" cy="20"/>
              </a:xfrm>
              <a:custGeom>
                <a:avLst/>
                <a:gdLst>
                  <a:gd name="T0" fmla="*/ 0 w 61"/>
                  <a:gd name="T1" fmla="*/ 20 h 20"/>
                  <a:gd name="T2" fmla="*/ 15 w 61"/>
                  <a:gd name="T3" fmla="*/ 20 h 20"/>
                  <a:gd name="T4" fmla="*/ 26 w 61"/>
                  <a:gd name="T5" fmla="*/ 20 h 20"/>
                  <a:gd name="T6" fmla="*/ 35 w 61"/>
                  <a:gd name="T7" fmla="*/ 19 h 20"/>
                  <a:gd name="T8" fmla="*/ 42 w 61"/>
                  <a:gd name="T9" fmla="*/ 17 h 20"/>
                  <a:gd name="T10" fmla="*/ 48 w 61"/>
                  <a:gd name="T11" fmla="*/ 13 h 20"/>
                  <a:gd name="T12" fmla="*/ 52 w 61"/>
                  <a:gd name="T13" fmla="*/ 10 h 20"/>
                  <a:gd name="T14" fmla="*/ 57 w 61"/>
                  <a:gd name="T15" fmla="*/ 7 h 20"/>
                  <a:gd name="T16" fmla="*/ 61 w 61"/>
                  <a:gd name="T17" fmla="*/ 3 h 20"/>
                  <a:gd name="T18" fmla="*/ 59 w 61"/>
                  <a:gd name="T19" fmla="*/ 0 h 20"/>
                  <a:gd name="T20" fmla="*/ 54 w 61"/>
                  <a:gd name="T21" fmla="*/ 4 h 20"/>
                  <a:gd name="T22" fmla="*/ 50 w 61"/>
                  <a:gd name="T23" fmla="*/ 7 h 20"/>
                  <a:gd name="T24" fmla="*/ 45 w 61"/>
                  <a:gd name="T25" fmla="*/ 10 h 20"/>
                  <a:gd name="T26" fmla="*/ 40 w 61"/>
                  <a:gd name="T27" fmla="*/ 12 h 20"/>
                  <a:gd name="T28" fmla="*/ 34 w 61"/>
                  <a:gd name="T29" fmla="*/ 15 h 20"/>
                  <a:gd name="T30" fmla="*/ 25 w 61"/>
                  <a:gd name="T31" fmla="*/ 16 h 20"/>
                  <a:gd name="T32" fmla="*/ 15 w 61"/>
                  <a:gd name="T33" fmla="*/ 16 h 20"/>
                  <a:gd name="T34" fmla="*/ 0 w 61"/>
                  <a:gd name="T35" fmla="*/ 16 h 20"/>
                  <a:gd name="T36" fmla="*/ 0 w 61"/>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0"/>
                  <a:gd name="T59" fmla="*/ 61 w 6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0">
                    <a:moveTo>
                      <a:pt x="0" y="20"/>
                    </a:moveTo>
                    <a:lnTo>
                      <a:pt x="15" y="20"/>
                    </a:lnTo>
                    <a:lnTo>
                      <a:pt x="26" y="20"/>
                    </a:lnTo>
                    <a:lnTo>
                      <a:pt x="35" y="19"/>
                    </a:lnTo>
                    <a:lnTo>
                      <a:pt x="42" y="17"/>
                    </a:lnTo>
                    <a:lnTo>
                      <a:pt x="48" y="13"/>
                    </a:lnTo>
                    <a:lnTo>
                      <a:pt x="52" y="10"/>
                    </a:lnTo>
                    <a:lnTo>
                      <a:pt x="57" y="7"/>
                    </a:lnTo>
                    <a:lnTo>
                      <a:pt x="61" y="3"/>
                    </a:lnTo>
                    <a:lnTo>
                      <a:pt x="59" y="0"/>
                    </a:lnTo>
                    <a:lnTo>
                      <a:pt x="54" y="4"/>
                    </a:lnTo>
                    <a:lnTo>
                      <a:pt x="50" y="7"/>
                    </a:lnTo>
                    <a:lnTo>
                      <a:pt x="45" y="10"/>
                    </a:lnTo>
                    <a:lnTo>
                      <a:pt x="40" y="12"/>
                    </a:lnTo>
                    <a:lnTo>
                      <a:pt x="34" y="15"/>
                    </a:lnTo>
                    <a:lnTo>
                      <a:pt x="25" y="16"/>
                    </a:lnTo>
                    <a:lnTo>
                      <a:pt x="15" y="16"/>
                    </a:lnTo>
                    <a:lnTo>
                      <a:pt x="0" y="16"/>
                    </a:lnTo>
                    <a:lnTo>
                      <a:pt x="0" y="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7" name="Freeform 180"/>
              <p:cNvSpPr>
                <a:spLocks/>
              </p:cNvSpPr>
              <p:nvPr/>
            </p:nvSpPr>
            <p:spPr bwMode="auto">
              <a:xfrm>
                <a:off x="913" y="1488"/>
                <a:ext cx="222" cy="123"/>
              </a:xfrm>
              <a:custGeom>
                <a:avLst/>
                <a:gdLst>
                  <a:gd name="T0" fmla="*/ 222 w 222"/>
                  <a:gd name="T1" fmla="*/ 0 h 123"/>
                  <a:gd name="T2" fmla="*/ 219 w 222"/>
                  <a:gd name="T3" fmla="*/ 8 h 123"/>
                  <a:gd name="T4" fmla="*/ 216 w 222"/>
                  <a:gd name="T5" fmla="*/ 17 h 123"/>
                  <a:gd name="T6" fmla="*/ 212 w 222"/>
                  <a:gd name="T7" fmla="*/ 25 h 123"/>
                  <a:gd name="T8" fmla="*/ 209 w 222"/>
                  <a:gd name="T9" fmla="*/ 33 h 123"/>
                  <a:gd name="T10" fmla="*/ 205 w 222"/>
                  <a:gd name="T11" fmla="*/ 40 h 123"/>
                  <a:gd name="T12" fmla="*/ 200 w 222"/>
                  <a:gd name="T13" fmla="*/ 48 h 123"/>
                  <a:gd name="T14" fmla="*/ 194 w 222"/>
                  <a:gd name="T15" fmla="*/ 56 h 123"/>
                  <a:gd name="T16" fmla="*/ 190 w 222"/>
                  <a:gd name="T17" fmla="*/ 63 h 123"/>
                  <a:gd name="T18" fmla="*/ 184 w 222"/>
                  <a:gd name="T19" fmla="*/ 69 h 123"/>
                  <a:gd name="T20" fmla="*/ 180 w 222"/>
                  <a:gd name="T21" fmla="*/ 75 h 123"/>
                  <a:gd name="T22" fmla="*/ 174 w 222"/>
                  <a:gd name="T23" fmla="*/ 79 h 123"/>
                  <a:gd name="T24" fmla="*/ 168 w 222"/>
                  <a:gd name="T25" fmla="*/ 84 h 123"/>
                  <a:gd name="T26" fmla="*/ 163 w 222"/>
                  <a:gd name="T27" fmla="*/ 88 h 123"/>
                  <a:gd name="T28" fmla="*/ 156 w 222"/>
                  <a:gd name="T29" fmla="*/ 92 h 123"/>
                  <a:gd name="T30" fmla="*/ 149 w 222"/>
                  <a:gd name="T31" fmla="*/ 96 h 123"/>
                  <a:gd name="T32" fmla="*/ 144 w 222"/>
                  <a:gd name="T33" fmla="*/ 100 h 123"/>
                  <a:gd name="T34" fmla="*/ 135 w 222"/>
                  <a:gd name="T35" fmla="*/ 104 h 123"/>
                  <a:gd name="T36" fmla="*/ 127 w 222"/>
                  <a:gd name="T37" fmla="*/ 109 h 123"/>
                  <a:gd name="T38" fmla="*/ 118 w 222"/>
                  <a:gd name="T39" fmla="*/ 112 h 123"/>
                  <a:gd name="T40" fmla="*/ 109 w 222"/>
                  <a:gd name="T41" fmla="*/ 115 h 123"/>
                  <a:gd name="T42" fmla="*/ 92 w 222"/>
                  <a:gd name="T43" fmla="*/ 119 h 123"/>
                  <a:gd name="T44" fmla="*/ 74 w 222"/>
                  <a:gd name="T45" fmla="*/ 122 h 123"/>
                  <a:gd name="T46" fmla="*/ 56 w 222"/>
                  <a:gd name="T47" fmla="*/ 123 h 123"/>
                  <a:gd name="T48" fmla="*/ 38 w 222"/>
                  <a:gd name="T49" fmla="*/ 123 h 123"/>
                  <a:gd name="T50" fmla="*/ 19 w 222"/>
                  <a:gd name="T51" fmla="*/ 122 h 123"/>
                  <a:gd name="T52" fmla="*/ 0 w 222"/>
                  <a:gd name="T53" fmla="*/ 121 h 123"/>
                  <a:gd name="T54" fmla="*/ 222 w 222"/>
                  <a:gd name="T55" fmla="*/ 0 h 1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2"/>
                  <a:gd name="T85" fmla="*/ 0 h 123"/>
                  <a:gd name="T86" fmla="*/ 222 w 222"/>
                  <a:gd name="T87" fmla="*/ 123 h 1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2" h="123">
                    <a:moveTo>
                      <a:pt x="222" y="0"/>
                    </a:moveTo>
                    <a:lnTo>
                      <a:pt x="219" y="8"/>
                    </a:lnTo>
                    <a:lnTo>
                      <a:pt x="216" y="17"/>
                    </a:lnTo>
                    <a:lnTo>
                      <a:pt x="212" y="25"/>
                    </a:lnTo>
                    <a:lnTo>
                      <a:pt x="209" y="33"/>
                    </a:lnTo>
                    <a:lnTo>
                      <a:pt x="205" y="40"/>
                    </a:lnTo>
                    <a:lnTo>
                      <a:pt x="200" y="48"/>
                    </a:lnTo>
                    <a:lnTo>
                      <a:pt x="194" y="56"/>
                    </a:lnTo>
                    <a:lnTo>
                      <a:pt x="190" y="63"/>
                    </a:lnTo>
                    <a:lnTo>
                      <a:pt x="184" y="69"/>
                    </a:lnTo>
                    <a:lnTo>
                      <a:pt x="180" y="75"/>
                    </a:lnTo>
                    <a:lnTo>
                      <a:pt x="174" y="79"/>
                    </a:lnTo>
                    <a:lnTo>
                      <a:pt x="168" y="84"/>
                    </a:lnTo>
                    <a:lnTo>
                      <a:pt x="163" y="88"/>
                    </a:lnTo>
                    <a:lnTo>
                      <a:pt x="156" y="92"/>
                    </a:lnTo>
                    <a:lnTo>
                      <a:pt x="149" y="96"/>
                    </a:lnTo>
                    <a:lnTo>
                      <a:pt x="144" y="100"/>
                    </a:lnTo>
                    <a:lnTo>
                      <a:pt x="135" y="104"/>
                    </a:lnTo>
                    <a:lnTo>
                      <a:pt x="127" y="109"/>
                    </a:lnTo>
                    <a:lnTo>
                      <a:pt x="118" y="112"/>
                    </a:lnTo>
                    <a:lnTo>
                      <a:pt x="109" y="115"/>
                    </a:lnTo>
                    <a:lnTo>
                      <a:pt x="92" y="119"/>
                    </a:lnTo>
                    <a:lnTo>
                      <a:pt x="74" y="122"/>
                    </a:lnTo>
                    <a:lnTo>
                      <a:pt x="56" y="123"/>
                    </a:lnTo>
                    <a:lnTo>
                      <a:pt x="38" y="123"/>
                    </a:lnTo>
                    <a:lnTo>
                      <a:pt x="19" y="122"/>
                    </a:lnTo>
                    <a:lnTo>
                      <a:pt x="0" y="121"/>
                    </a:lnTo>
                    <a:lnTo>
                      <a:pt x="22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8" name="Freeform 181"/>
              <p:cNvSpPr>
                <a:spLocks/>
              </p:cNvSpPr>
              <p:nvPr/>
            </p:nvSpPr>
            <p:spPr bwMode="auto">
              <a:xfrm>
                <a:off x="1101" y="1487"/>
                <a:ext cx="36" cy="66"/>
              </a:xfrm>
              <a:custGeom>
                <a:avLst/>
                <a:gdLst>
                  <a:gd name="T0" fmla="*/ 4 w 36"/>
                  <a:gd name="T1" fmla="*/ 66 h 66"/>
                  <a:gd name="T2" fmla="*/ 4 w 36"/>
                  <a:gd name="T3" fmla="*/ 66 h 66"/>
                  <a:gd name="T4" fmla="*/ 9 w 36"/>
                  <a:gd name="T5" fmla="*/ 58 h 66"/>
                  <a:gd name="T6" fmla="*/ 14 w 36"/>
                  <a:gd name="T7" fmla="*/ 50 h 66"/>
                  <a:gd name="T8" fmla="*/ 19 w 36"/>
                  <a:gd name="T9" fmla="*/ 42 h 66"/>
                  <a:gd name="T10" fmla="*/ 23 w 36"/>
                  <a:gd name="T11" fmla="*/ 35 h 66"/>
                  <a:gd name="T12" fmla="*/ 27 w 36"/>
                  <a:gd name="T13" fmla="*/ 27 h 66"/>
                  <a:gd name="T14" fmla="*/ 30 w 36"/>
                  <a:gd name="T15" fmla="*/ 18 h 66"/>
                  <a:gd name="T16" fmla="*/ 34 w 36"/>
                  <a:gd name="T17" fmla="*/ 10 h 66"/>
                  <a:gd name="T18" fmla="*/ 36 w 36"/>
                  <a:gd name="T19" fmla="*/ 1 h 66"/>
                  <a:gd name="T20" fmla="*/ 31 w 36"/>
                  <a:gd name="T21" fmla="*/ 0 h 66"/>
                  <a:gd name="T22" fmla="*/ 29 w 36"/>
                  <a:gd name="T23" fmla="*/ 9 h 66"/>
                  <a:gd name="T24" fmla="*/ 26 w 36"/>
                  <a:gd name="T25" fmla="*/ 17 h 66"/>
                  <a:gd name="T26" fmla="*/ 22 w 36"/>
                  <a:gd name="T27" fmla="*/ 25 h 66"/>
                  <a:gd name="T28" fmla="*/ 19 w 36"/>
                  <a:gd name="T29" fmla="*/ 33 h 66"/>
                  <a:gd name="T30" fmla="*/ 14 w 36"/>
                  <a:gd name="T31" fmla="*/ 40 h 66"/>
                  <a:gd name="T32" fmla="*/ 10 w 36"/>
                  <a:gd name="T33" fmla="*/ 48 h 66"/>
                  <a:gd name="T34" fmla="*/ 5 w 36"/>
                  <a:gd name="T35" fmla="*/ 56 h 66"/>
                  <a:gd name="T36" fmla="*/ 0 w 36"/>
                  <a:gd name="T37" fmla="*/ 63 h 66"/>
                  <a:gd name="T38" fmla="*/ 0 w 36"/>
                  <a:gd name="T39" fmla="*/ 63 h 66"/>
                  <a:gd name="T40" fmla="*/ 4 w 36"/>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66"/>
                  <a:gd name="T65" fmla="*/ 36 w 36"/>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66">
                    <a:moveTo>
                      <a:pt x="4" y="66"/>
                    </a:moveTo>
                    <a:lnTo>
                      <a:pt x="4" y="66"/>
                    </a:lnTo>
                    <a:lnTo>
                      <a:pt x="9" y="58"/>
                    </a:lnTo>
                    <a:lnTo>
                      <a:pt x="14" y="50"/>
                    </a:lnTo>
                    <a:lnTo>
                      <a:pt x="19" y="42"/>
                    </a:lnTo>
                    <a:lnTo>
                      <a:pt x="23" y="35"/>
                    </a:lnTo>
                    <a:lnTo>
                      <a:pt x="27" y="27"/>
                    </a:lnTo>
                    <a:lnTo>
                      <a:pt x="30" y="18"/>
                    </a:lnTo>
                    <a:lnTo>
                      <a:pt x="34" y="10"/>
                    </a:lnTo>
                    <a:lnTo>
                      <a:pt x="36" y="1"/>
                    </a:lnTo>
                    <a:lnTo>
                      <a:pt x="31" y="0"/>
                    </a:lnTo>
                    <a:lnTo>
                      <a:pt x="29" y="9"/>
                    </a:lnTo>
                    <a:lnTo>
                      <a:pt x="26" y="17"/>
                    </a:lnTo>
                    <a:lnTo>
                      <a:pt x="22" y="25"/>
                    </a:lnTo>
                    <a:lnTo>
                      <a:pt x="19" y="33"/>
                    </a:lnTo>
                    <a:lnTo>
                      <a:pt x="14" y="40"/>
                    </a:lnTo>
                    <a:lnTo>
                      <a:pt x="10" y="48"/>
                    </a:lnTo>
                    <a:lnTo>
                      <a:pt x="5" y="56"/>
                    </a:lnTo>
                    <a:lnTo>
                      <a:pt x="0" y="63"/>
                    </a:lnTo>
                    <a:lnTo>
                      <a:pt x="4" y="6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39" name="Freeform 182"/>
              <p:cNvSpPr>
                <a:spLocks/>
              </p:cNvSpPr>
              <p:nvPr/>
            </p:nvSpPr>
            <p:spPr bwMode="auto">
              <a:xfrm>
                <a:off x="1054" y="1550"/>
                <a:ext cx="51" cy="39"/>
              </a:xfrm>
              <a:custGeom>
                <a:avLst/>
                <a:gdLst>
                  <a:gd name="T0" fmla="*/ 4 w 51"/>
                  <a:gd name="T1" fmla="*/ 39 h 39"/>
                  <a:gd name="T2" fmla="*/ 4 w 51"/>
                  <a:gd name="T3" fmla="*/ 39 h 39"/>
                  <a:gd name="T4" fmla="*/ 11 w 51"/>
                  <a:gd name="T5" fmla="*/ 35 h 39"/>
                  <a:gd name="T6" fmla="*/ 16 w 51"/>
                  <a:gd name="T7" fmla="*/ 32 h 39"/>
                  <a:gd name="T8" fmla="*/ 23 w 51"/>
                  <a:gd name="T9" fmla="*/ 28 h 39"/>
                  <a:gd name="T10" fmla="*/ 29 w 51"/>
                  <a:gd name="T11" fmla="*/ 23 h 39"/>
                  <a:gd name="T12" fmla="*/ 34 w 51"/>
                  <a:gd name="T13" fmla="*/ 19 h 39"/>
                  <a:gd name="T14" fmla="*/ 40 w 51"/>
                  <a:gd name="T15" fmla="*/ 14 h 39"/>
                  <a:gd name="T16" fmla="*/ 46 w 51"/>
                  <a:gd name="T17" fmla="*/ 9 h 39"/>
                  <a:gd name="T18" fmla="*/ 51 w 51"/>
                  <a:gd name="T19" fmla="*/ 3 h 39"/>
                  <a:gd name="T20" fmla="*/ 47 w 51"/>
                  <a:gd name="T21" fmla="*/ 0 h 39"/>
                  <a:gd name="T22" fmla="*/ 42 w 51"/>
                  <a:gd name="T23" fmla="*/ 6 h 39"/>
                  <a:gd name="T24" fmla="*/ 36 w 51"/>
                  <a:gd name="T25" fmla="*/ 11 h 39"/>
                  <a:gd name="T26" fmla="*/ 31 w 51"/>
                  <a:gd name="T27" fmla="*/ 16 h 39"/>
                  <a:gd name="T28" fmla="*/ 26 w 51"/>
                  <a:gd name="T29" fmla="*/ 20 h 39"/>
                  <a:gd name="T30" fmla="*/ 20 w 51"/>
                  <a:gd name="T31" fmla="*/ 24 h 39"/>
                  <a:gd name="T32" fmla="*/ 14 w 51"/>
                  <a:gd name="T33" fmla="*/ 28 h 39"/>
                  <a:gd name="T34" fmla="*/ 7 w 51"/>
                  <a:gd name="T35" fmla="*/ 32 h 39"/>
                  <a:gd name="T36" fmla="*/ 0 w 51"/>
                  <a:gd name="T37" fmla="*/ 36 h 39"/>
                  <a:gd name="T38" fmla="*/ 0 w 51"/>
                  <a:gd name="T39" fmla="*/ 36 h 39"/>
                  <a:gd name="T40" fmla="*/ 4 w 51"/>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39"/>
                  <a:gd name="T65" fmla="*/ 51 w 51"/>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39">
                    <a:moveTo>
                      <a:pt x="4" y="39"/>
                    </a:moveTo>
                    <a:lnTo>
                      <a:pt x="4" y="39"/>
                    </a:lnTo>
                    <a:lnTo>
                      <a:pt x="11" y="35"/>
                    </a:lnTo>
                    <a:lnTo>
                      <a:pt x="16" y="32"/>
                    </a:lnTo>
                    <a:lnTo>
                      <a:pt x="23" y="28"/>
                    </a:lnTo>
                    <a:lnTo>
                      <a:pt x="29" y="23"/>
                    </a:lnTo>
                    <a:lnTo>
                      <a:pt x="34" y="19"/>
                    </a:lnTo>
                    <a:lnTo>
                      <a:pt x="40" y="14"/>
                    </a:lnTo>
                    <a:lnTo>
                      <a:pt x="46" y="9"/>
                    </a:lnTo>
                    <a:lnTo>
                      <a:pt x="51" y="3"/>
                    </a:lnTo>
                    <a:lnTo>
                      <a:pt x="47" y="0"/>
                    </a:lnTo>
                    <a:lnTo>
                      <a:pt x="42" y="6"/>
                    </a:lnTo>
                    <a:lnTo>
                      <a:pt x="36" y="11"/>
                    </a:lnTo>
                    <a:lnTo>
                      <a:pt x="31" y="16"/>
                    </a:lnTo>
                    <a:lnTo>
                      <a:pt x="26" y="20"/>
                    </a:lnTo>
                    <a:lnTo>
                      <a:pt x="20" y="24"/>
                    </a:lnTo>
                    <a:lnTo>
                      <a:pt x="14" y="28"/>
                    </a:lnTo>
                    <a:lnTo>
                      <a:pt x="7" y="32"/>
                    </a:lnTo>
                    <a:lnTo>
                      <a:pt x="0" y="36"/>
                    </a:lnTo>
                    <a:lnTo>
                      <a:pt x="4"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0" name="Freeform 183"/>
              <p:cNvSpPr>
                <a:spLocks/>
              </p:cNvSpPr>
              <p:nvPr/>
            </p:nvSpPr>
            <p:spPr bwMode="auto">
              <a:xfrm>
                <a:off x="913" y="1586"/>
                <a:ext cx="145" cy="27"/>
              </a:xfrm>
              <a:custGeom>
                <a:avLst/>
                <a:gdLst>
                  <a:gd name="T0" fmla="*/ 0 w 145"/>
                  <a:gd name="T1" fmla="*/ 25 h 27"/>
                  <a:gd name="T2" fmla="*/ 19 w 145"/>
                  <a:gd name="T3" fmla="*/ 27 h 27"/>
                  <a:gd name="T4" fmla="*/ 38 w 145"/>
                  <a:gd name="T5" fmla="*/ 27 h 27"/>
                  <a:gd name="T6" fmla="*/ 56 w 145"/>
                  <a:gd name="T7" fmla="*/ 27 h 27"/>
                  <a:gd name="T8" fmla="*/ 74 w 145"/>
                  <a:gd name="T9" fmla="*/ 26 h 27"/>
                  <a:gd name="T10" fmla="*/ 92 w 145"/>
                  <a:gd name="T11" fmla="*/ 23 h 27"/>
                  <a:gd name="T12" fmla="*/ 110 w 145"/>
                  <a:gd name="T13" fmla="*/ 19 h 27"/>
                  <a:gd name="T14" fmla="*/ 119 w 145"/>
                  <a:gd name="T15" fmla="*/ 16 h 27"/>
                  <a:gd name="T16" fmla="*/ 128 w 145"/>
                  <a:gd name="T17" fmla="*/ 13 h 27"/>
                  <a:gd name="T18" fmla="*/ 136 w 145"/>
                  <a:gd name="T19" fmla="*/ 8 h 27"/>
                  <a:gd name="T20" fmla="*/ 145 w 145"/>
                  <a:gd name="T21" fmla="*/ 3 h 27"/>
                  <a:gd name="T22" fmla="*/ 141 w 145"/>
                  <a:gd name="T23" fmla="*/ 0 h 27"/>
                  <a:gd name="T24" fmla="*/ 133 w 145"/>
                  <a:gd name="T25" fmla="*/ 4 h 27"/>
                  <a:gd name="T26" fmla="*/ 126 w 145"/>
                  <a:gd name="T27" fmla="*/ 8 h 27"/>
                  <a:gd name="T28" fmla="*/ 117 w 145"/>
                  <a:gd name="T29" fmla="*/ 12 h 27"/>
                  <a:gd name="T30" fmla="*/ 109 w 145"/>
                  <a:gd name="T31" fmla="*/ 15 h 27"/>
                  <a:gd name="T32" fmla="*/ 91 w 145"/>
                  <a:gd name="T33" fmla="*/ 19 h 27"/>
                  <a:gd name="T34" fmla="*/ 74 w 145"/>
                  <a:gd name="T35" fmla="*/ 22 h 27"/>
                  <a:gd name="T36" fmla="*/ 56 w 145"/>
                  <a:gd name="T37" fmla="*/ 23 h 27"/>
                  <a:gd name="T38" fmla="*/ 38 w 145"/>
                  <a:gd name="T39" fmla="*/ 23 h 27"/>
                  <a:gd name="T40" fmla="*/ 19 w 145"/>
                  <a:gd name="T41" fmla="*/ 22 h 27"/>
                  <a:gd name="T42" fmla="*/ 1 w 145"/>
                  <a:gd name="T43" fmla="*/ 21 h 27"/>
                  <a:gd name="T44" fmla="*/ 0 w 145"/>
                  <a:gd name="T45" fmla="*/ 25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5"/>
                  <a:gd name="T70" fmla="*/ 0 h 27"/>
                  <a:gd name="T71" fmla="*/ 145 w 145"/>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5" h="27">
                    <a:moveTo>
                      <a:pt x="0" y="25"/>
                    </a:moveTo>
                    <a:lnTo>
                      <a:pt x="19" y="27"/>
                    </a:lnTo>
                    <a:lnTo>
                      <a:pt x="38" y="27"/>
                    </a:lnTo>
                    <a:lnTo>
                      <a:pt x="56" y="27"/>
                    </a:lnTo>
                    <a:lnTo>
                      <a:pt x="74" y="26"/>
                    </a:lnTo>
                    <a:lnTo>
                      <a:pt x="92" y="23"/>
                    </a:lnTo>
                    <a:lnTo>
                      <a:pt x="110" y="19"/>
                    </a:lnTo>
                    <a:lnTo>
                      <a:pt x="119" y="16"/>
                    </a:lnTo>
                    <a:lnTo>
                      <a:pt x="128" y="13"/>
                    </a:lnTo>
                    <a:lnTo>
                      <a:pt x="136" y="8"/>
                    </a:lnTo>
                    <a:lnTo>
                      <a:pt x="145" y="3"/>
                    </a:lnTo>
                    <a:lnTo>
                      <a:pt x="141" y="0"/>
                    </a:lnTo>
                    <a:lnTo>
                      <a:pt x="133" y="4"/>
                    </a:lnTo>
                    <a:lnTo>
                      <a:pt x="126" y="8"/>
                    </a:lnTo>
                    <a:lnTo>
                      <a:pt x="117" y="12"/>
                    </a:lnTo>
                    <a:lnTo>
                      <a:pt x="109" y="15"/>
                    </a:lnTo>
                    <a:lnTo>
                      <a:pt x="91" y="19"/>
                    </a:lnTo>
                    <a:lnTo>
                      <a:pt x="74" y="22"/>
                    </a:lnTo>
                    <a:lnTo>
                      <a:pt x="56" y="23"/>
                    </a:lnTo>
                    <a:lnTo>
                      <a:pt x="38" y="23"/>
                    </a:lnTo>
                    <a:lnTo>
                      <a:pt x="19" y="22"/>
                    </a:lnTo>
                    <a:lnTo>
                      <a:pt x="1" y="21"/>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1" name="Freeform 184"/>
              <p:cNvSpPr>
                <a:spLocks/>
              </p:cNvSpPr>
              <p:nvPr/>
            </p:nvSpPr>
            <p:spPr bwMode="auto">
              <a:xfrm>
                <a:off x="1001" y="1524"/>
                <a:ext cx="53" cy="49"/>
              </a:xfrm>
              <a:custGeom>
                <a:avLst/>
                <a:gdLst>
                  <a:gd name="T0" fmla="*/ 24 w 53"/>
                  <a:gd name="T1" fmla="*/ 4 h 49"/>
                  <a:gd name="T2" fmla="*/ 20 w 53"/>
                  <a:gd name="T3" fmla="*/ 8 h 49"/>
                  <a:gd name="T4" fmla="*/ 14 w 53"/>
                  <a:gd name="T5" fmla="*/ 13 h 49"/>
                  <a:gd name="T6" fmla="*/ 10 w 53"/>
                  <a:gd name="T7" fmla="*/ 18 h 49"/>
                  <a:gd name="T8" fmla="*/ 6 w 53"/>
                  <a:gd name="T9" fmla="*/ 23 h 49"/>
                  <a:gd name="T10" fmla="*/ 4 w 53"/>
                  <a:gd name="T11" fmla="*/ 28 h 49"/>
                  <a:gd name="T12" fmla="*/ 1 w 53"/>
                  <a:gd name="T13" fmla="*/ 33 h 49"/>
                  <a:gd name="T14" fmla="*/ 0 w 53"/>
                  <a:gd name="T15" fmla="*/ 39 h 49"/>
                  <a:gd name="T16" fmla="*/ 1 w 53"/>
                  <a:gd name="T17" fmla="*/ 45 h 49"/>
                  <a:gd name="T18" fmla="*/ 4 w 53"/>
                  <a:gd name="T19" fmla="*/ 47 h 49"/>
                  <a:gd name="T20" fmla="*/ 7 w 53"/>
                  <a:gd name="T21" fmla="*/ 48 h 49"/>
                  <a:gd name="T22" fmla="*/ 9 w 53"/>
                  <a:gd name="T23" fmla="*/ 49 h 49"/>
                  <a:gd name="T24" fmla="*/ 13 w 53"/>
                  <a:gd name="T25" fmla="*/ 49 h 49"/>
                  <a:gd name="T26" fmla="*/ 16 w 53"/>
                  <a:gd name="T27" fmla="*/ 49 h 49"/>
                  <a:gd name="T28" fmla="*/ 18 w 53"/>
                  <a:gd name="T29" fmla="*/ 48 h 49"/>
                  <a:gd name="T30" fmla="*/ 22 w 53"/>
                  <a:gd name="T31" fmla="*/ 47 h 49"/>
                  <a:gd name="T32" fmla="*/ 24 w 53"/>
                  <a:gd name="T33" fmla="*/ 45 h 49"/>
                  <a:gd name="T34" fmla="*/ 27 w 53"/>
                  <a:gd name="T35" fmla="*/ 43 h 49"/>
                  <a:gd name="T36" fmla="*/ 31 w 53"/>
                  <a:gd name="T37" fmla="*/ 41 h 49"/>
                  <a:gd name="T38" fmla="*/ 34 w 53"/>
                  <a:gd name="T39" fmla="*/ 39 h 49"/>
                  <a:gd name="T40" fmla="*/ 38 w 53"/>
                  <a:gd name="T41" fmla="*/ 36 h 49"/>
                  <a:gd name="T42" fmla="*/ 40 w 53"/>
                  <a:gd name="T43" fmla="*/ 34 h 49"/>
                  <a:gd name="T44" fmla="*/ 43 w 53"/>
                  <a:gd name="T45" fmla="*/ 31 h 49"/>
                  <a:gd name="T46" fmla="*/ 45 w 53"/>
                  <a:gd name="T47" fmla="*/ 28 h 49"/>
                  <a:gd name="T48" fmla="*/ 48 w 53"/>
                  <a:gd name="T49" fmla="*/ 25 h 49"/>
                  <a:gd name="T50" fmla="*/ 48 w 53"/>
                  <a:gd name="T51" fmla="*/ 23 h 49"/>
                  <a:gd name="T52" fmla="*/ 49 w 53"/>
                  <a:gd name="T53" fmla="*/ 21 h 49"/>
                  <a:gd name="T54" fmla="*/ 51 w 53"/>
                  <a:gd name="T55" fmla="*/ 18 h 49"/>
                  <a:gd name="T56" fmla="*/ 52 w 53"/>
                  <a:gd name="T57" fmla="*/ 15 h 49"/>
                  <a:gd name="T58" fmla="*/ 53 w 53"/>
                  <a:gd name="T59" fmla="*/ 12 h 49"/>
                  <a:gd name="T60" fmla="*/ 53 w 53"/>
                  <a:gd name="T61" fmla="*/ 10 h 49"/>
                  <a:gd name="T62" fmla="*/ 53 w 53"/>
                  <a:gd name="T63" fmla="*/ 7 h 49"/>
                  <a:gd name="T64" fmla="*/ 52 w 53"/>
                  <a:gd name="T65" fmla="*/ 5 h 49"/>
                  <a:gd name="T66" fmla="*/ 52 w 53"/>
                  <a:gd name="T67" fmla="*/ 4 h 49"/>
                  <a:gd name="T68" fmla="*/ 51 w 53"/>
                  <a:gd name="T69" fmla="*/ 3 h 49"/>
                  <a:gd name="T70" fmla="*/ 50 w 53"/>
                  <a:gd name="T71" fmla="*/ 3 h 49"/>
                  <a:gd name="T72" fmla="*/ 50 w 53"/>
                  <a:gd name="T73" fmla="*/ 2 h 49"/>
                  <a:gd name="T74" fmla="*/ 49 w 53"/>
                  <a:gd name="T75" fmla="*/ 2 h 49"/>
                  <a:gd name="T76" fmla="*/ 48 w 53"/>
                  <a:gd name="T77" fmla="*/ 2 h 49"/>
                  <a:gd name="T78" fmla="*/ 47 w 53"/>
                  <a:gd name="T79" fmla="*/ 1 h 49"/>
                  <a:gd name="T80" fmla="*/ 47 w 53"/>
                  <a:gd name="T81" fmla="*/ 1 h 49"/>
                  <a:gd name="T82" fmla="*/ 44 w 53"/>
                  <a:gd name="T83" fmla="*/ 0 h 49"/>
                  <a:gd name="T84" fmla="*/ 42 w 53"/>
                  <a:gd name="T85" fmla="*/ 0 h 49"/>
                  <a:gd name="T86" fmla="*/ 40 w 53"/>
                  <a:gd name="T87" fmla="*/ 0 h 49"/>
                  <a:gd name="T88" fmla="*/ 38 w 53"/>
                  <a:gd name="T89" fmla="*/ 0 h 49"/>
                  <a:gd name="T90" fmla="*/ 35 w 53"/>
                  <a:gd name="T91" fmla="*/ 0 h 49"/>
                  <a:gd name="T92" fmla="*/ 33 w 53"/>
                  <a:gd name="T93" fmla="*/ 0 h 49"/>
                  <a:gd name="T94" fmla="*/ 32 w 53"/>
                  <a:gd name="T95" fmla="*/ 0 h 49"/>
                  <a:gd name="T96" fmla="*/ 30 w 53"/>
                  <a:gd name="T97" fmla="*/ 1 h 49"/>
                  <a:gd name="T98" fmla="*/ 29 w 53"/>
                  <a:gd name="T99" fmla="*/ 1 h 49"/>
                  <a:gd name="T100" fmla="*/ 27 w 53"/>
                  <a:gd name="T101" fmla="*/ 1 h 49"/>
                  <a:gd name="T102" fmla="*/ 27 w 53"/>
                  <a:gd name="T103" fmla="*/ 1 h 49"/>
                  <a:gd name="T104" fmla="*/ 26 w 53"/>
                  <a:gd name="T105" fmla="*/ 2 h 49"/>
                  <a:gd name="T106" fmla="*/ 26 w 53"/>
                  <a:gd name="T107" fmla="*/ 2 h 49"/>
                  <a:gd name="T108" fmla="*/ 25 w 53"/>
                  <a:gd name="T109" fmla="*/ 3 h 49"/>
                  <a:gd name="T110" fmla="*/ 24 w 53"/>
                  <a:gd name="T111" fmla="*/ 3 h 49"/>
                  <a:gd name="T112" fmla="*/ 24 w 53"/>
                  <a:gd name="T113" fmla="*/ 4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49"/>
                  <a:gd name="T173" fmla="*/ 53 w 53"/>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49">
                    <a:moveTo>
                      <a:pt x="24" y="4"/>
                    </a:moveTo>
                    <a:lnTo>
                      <a:pt x="20" y="8"/>
                    </a:lnTo>
                    <a:lnTo>
                      <a:pt x="14" y="13"/>
                    </a:lnTo>
                    <a:lnTo>
                      <a:pt x="10" y="18"/>
                    </a:lnTo>
                    <a:lnTo>
                      <a:pt x="6" y="23"/>
                    </a:lnTo>
                    <a:lnTo>
                      <a:pt x="4" y="28"/>
                    </a:lnTo>
                    <a:lnTo>
                      <a:pt x="1" y="33"/>
                    </a:lnTo>
                    <a:lnTo>
                      <a:pt x="0" y="39"/>
                    </a:lnTo>
                    <a:lnTo>
                      <a:pt x="1" y="45"/>
                    </a:lnTo>
                    <a:lnTo>
                      <a:pt x="4" y="47"/>
                    </a:lnTo>
                    <a:lnTo>
                      <a:pt x="7" y="48"/>
                    </a:lnTo>
                    <a:lnTo>
                      <a:pt x="9" y="49"/>
                    </a:lnTo>
                    <a:lnTo>
                      <a:pt x="13" y="49"/>
                    </a:lnTo>
                    <a:lnTo>
                      <a:pt x="16" y="49"/>
                    </a:lnTo>
                    <a:lnTo>
                      <a:pt x="18" y="48"/>
                    </a:lnTo>
                    <a:lnTo>
                      <a:pt x="22" y="47"/>
                    </a:lnTo>
                    <a:lnTo>
                      <a:pt x="24" y="45"/>
                    </a:lnTo>
                    <a:lnTo>
                      <a:pt x="27" y="43"/>
                    </a:lnTo>
                    <a:lnTo>
                      <a:pt x="31" y="41"/>
                    </a:lnTo>
                    <a:lnTo>
                      <a:pt x="34" y="39"/>
                    </a:lnTo>
                    <a:lnTo>
                      <a:pt x="38" y="36"/>
                    </a:lnTo>
                    <a:lnTo>
                      <a:pt x="40" y="34"/>
                    </a:lnTo>
                    <a:lnTo>
                      <a:pt x="43" y="31"/>
                    </a:lnTo>
                    <a:lnTo>
                      <a:pt x="45" y="28"/>
                    </a:lnTo>
                    <a:lnTo>
                      <a:pt x="48" y="25"/>
                    </a:lnTo>
                    <a:lnTo>
                      <a:pt x="48" y="23"/>
                    </a:lnTo>
                    <a:lnTo>
                      <a:pt x="49" y="21"/>
                    </a:lnTo>
                    <a:lnTo>
                      <a:pt x="51" y="18"/>
                    </a:lnTo>
                    <a:lnTo>
                      <a:pt x="52" y="15"/>
                    </a:lnTo>
                    <a:lnTo>
                      <a:pt x="53" y="12"/>
                    </a:lnTo>
                    <a:lnTo>
                      <a:pt x="53" y="10"/>
                    </a:lnTo>
                    <a:lnTo>
                      <a:pt x="53" y="7"/>
                    </a:lnTo>
                    <a:lnTo>
                      <a:pt x="52" y="5"/>
                    </a:lnTo>
                    <a:lnTo>
                      <a:pt x="52" y="4"/>
                    </a:lnTo>
                    <a:lnTo>
                      <a:pt x="51" y="3"/>
                    </a:lnTo>
                    <a:lnTo>
                      <a:pt x="50" y="3"/>
                    </a:lnTo>
                    <a:lnTo>
                      <a:pt x="50" y="2"/>
                    </a:lnTo>
                    <a:lnTo>
                      <a:pt x="49" y="2"/>
                    </a:lnTo>
                    <a:lnTo>
                      <a:pt x="48" y="2"/>
                    </a:lnTo>
                    <a:lnTo>
                      <a:pt x="47" y="1"/>
                    </a:lnTo>
                    <a:lnTo>
                      <a:pt x="44" y="0"/>
                    </a:lnTo>
                    <a:lnTo>
                      <a:pt x="42" y="0"/>
                    </a:lnTo>
                    <a:lnTo>
                      <a:pt x="40" y="0"/>
                    </a:lnTo>
                    <a:lnTo>
                      <a:pt x="38" y="0"/>
                    </a:lnTo>
                    <a:lnTo>
                      <a:pt x="35" y="0"/>
                    </a:lnTo>
                    <a:lnTo>
                      <a:pt x="33" y="0"/>
                    </a:lnTo>
                    <a:lnTo>
                      <a:pt x="32" y="0"/>
                    </a:lnTo>
                    <a:lnTo>
                      <a:pt x="30" y="1"/>
                    </a:lnTo>
                    <a:lnTo>
                      <a:pt x="29" y="1"/>
                    </a:lnTo>
                    <a:lnTo>
                      <a:pt x="27" y="1"/>
                    </a:lnTo>
                    <a:lnTo>
                      <a:pt x="26" y="2"/>
                    </a:lnTo>
                    <a:lnTo>
                      <a:pt x="25" y="3"/>
                    </a:lnTo>
                    <a:lnTo>
                      <a:pt x="24" y="3"/>
                    </a:lnTo>
                    <a:lnTo>
                      <a:pt x="24" y="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2" name="Freeform 185"/>
              <p:cNvSpPr>
                <a:spLocks/>
              </p:cNvSpPr>
              <p:nvPr/>
            </p:nvSpPr>
            <p:spPr bwMode="auto">
              <a:xfrm>
                <a:off x="999" y="1526"/>
                <a:ext cx="27" cy="45"/>
              </a:xfrm>
              <a:custGeom>
                <a:avLst/>
                <a:gdLst>
                  <a:gd name="T0" fmla="*/ 6 w 27"/>
                  <a:gd name="T1" fmla="*/ 42 h 45"/>
                  <a:gd name="T2" fmla="*/ 6 w 27"/>
                  <a:gd name="T3" fmla="*/ 42 h 45"/>
                  <a:gd name="T4" fmla="*/ 5 w 27"/>
                  <a:gd name="T5" fmla="*/ 37 h 45"/>
                  <a:gd name="T6" fmla="*/ 6 w 27"/>
                  <a:gd name="T7" fmla="*/ 32 h 45"/>
                  <a:gd name="T8" fmla="*/ 8 w 27"/>
                  <a:gd name="T9" fmla="*/ 27 h 45"/>
                  <a:gd name="T10" fmla="*/ 10 w 27"/>
                  <a:gd name="T11" fmla="*/ 22 h 45"/>
                  <a:gd name="T12" fmla="*/ 14 w 27"/>
                  <a:gd name="T13" fmla="*/ 17 h 45"/>
                  <a:gd name="T14" fmla="*/ 18 w 27"/>
                  <a:gd name="T15" fmla="*/ 12 h 45"/>
                  <a:gd name="T16" fmla="*/ 23 w 27"/>
                  <a:gd name="T17" fmla="*/ 8 h 45"/>
                  <a:gd name="T18" fmla="*/ 27 w 27"/>
                  <a:gd name="T19" fmla="*/ 3 h 45"/>
                  <a:gd name="T20" fmla="*/ 24 w 27"/>
                  <a:gd name="T21" fmla="*/ 0 h 45"/>
                  <a:gd name="T22" fmla="*/ 19 w 27"/>
                  <a:gd name="T23" fmla="*/ 5 h 45"/>
                  <a:gd name="T24" fmla="*/ 15 w 27"/>
                  <a:gd name="T25" fmla="*/ 9 h 45"/>
                  <a:gd name="T26" fmla="*/ 10 w 27"/>
                  <a:gd name="T27" fmla="*/ 15 h 45"/>
                  <a:gd name="T28" fmla="*/ 7 w 27"/>
                  <a:gd name="T29" fmla="*/ 20 h 45"/>
                  <a:gd name="T30" fmla="*/ 3 w 27"/>
                  <a:gd name="T31" fmla="*/ 25 h 45"/>
                  <a:gd name="T32" fmla="*/ 1 w 27"/>
                  <a:gd name="T33" fmla="*/ 31 h 45"/>
                  <a:gd name="T34" fmla="*/ 0 w 27"/>
                  <a:gd name="T35" fmla="*/ 37 h 45"/>
                  <a:gd name="T36" fmla="*/ 1 w 27"/>
                  <a:gd name="T37" fmla="*/ 44 h 45"/>
                  <a:gd name="T38" fmla="*/ 2 w 27"/>
                  <a:gd name="T39" fmla="*/ 45 h 45"/>
                  <a:gd name="T40" fmla="*/ 6 w 27"/>
                  <a:gd name="T41" fmla="*/ 42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5"/>
                  <a:gd name="T65" fmla="*/ 27 w 27"/>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5">
                    <a:moveTo>
                      <a:pt x="6" y="42"/>
                    </a:moveTo>
                    <a:lnTo>
                      <a:pt x="6" y="42"/>
                    </a:lnTo>
                    <a:lnTo>
                      <a:pt x="5" y="37"/>
                    </a:lnTo>
                    <a:lnTo>
                      <a:pt x="6" y="32"/>
                    </a:lnTo>
                    <a:lnTo>
                      <a:pt x="8" y="27"/>
                    </a:lnTo>
                    <a:lnTo>
                      <a:pt x="10" y="22"/>
                    </a:lnTo>
                    <a:lnTo>
                      <a:pt x="14" y="17"/>
                    </a:lnTo>
                    <a:lnTo>
                      <a:pt x="18" y="12"/>
                    </a:lnTo>
                    <a:lnTo>
                      <a:pt x="23" y="8"/>
                    </a:lnTo>
                    <a:lnTo>
                      <a:pt x="27" y="3"/>
                    </a:lnTo>
                    <a:lnTo>
                      <a:pt x="24" y="0"/>
                    </a:lnTo>
                    <a:lnTo>
                      <a:pt x="19" y="5"/>
                    </a:lnTo>
                    <a:lnTo>
                      <a:pt x="15" y="9"/>
                    </a:lnTo>
                    <a:lnTo>
                      <a:pt x="10" y="15"/>
                    </a:lnTo>
                    <a:lnTo>
                      <a:pt x="7" y="20"/>
                    </a:lnTo>
                    <a:lnTo>
                      <a:pt x="3" y="25"/>
                    </a:lnTo>
                    <a:lnTo>
                      <a:pt x="1" y="31"/>
                    </a:lnTo>
                    <a:lnTo>
                      <a:pt x="0" y="37"/>
                    </a:lnTo>
                    <a:lnTo>
                      <a:pt x="1" y="44"/>
                    </a:lnTo>
                    <a:lnTo>
                      <a:pt x="2" y="45"/>
                    </a:lnTo>
                    <a:lnTo>
                      <a:pt x="6" y="4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3" name="Freeform 186"/>
              <p:cNvSpPr>
                <a:spLocks/>
              </p:cNvSpPr>
              <p:nvPr/>
            </p:nvSpPr>
            <p:spPr bwMode="auto">
              <a:xfrm>
                <a:off x="1001" y="1567"/>
                <a:ext cx="26" cy="8"/>
              </a:xfrm>
              <a:custGeom>
                <a:avLst/>
                <a:gdLst>
                  <a:gd name="T0" fmla="*/ 23 w 26"/>
                  <a:gd name="T1" fmla="*/ 0 h 8"/>
                  <a:gd name="T2" fmla="*/ 23 w 26"/>
                  <a:gd name="T3" fmla="*/ 0 h 8"/>
                  <a:gd name="T4" fmla="*/ 21 w 26"/>
                  <a:gd name="T5" fmla="*/ 2 h 8"/>
                  <a:gd name="T6" fmla="*/ 18 w 26"/>
                  <a:gd name="T7" fmla="*/ 3 h 8"/>
                  <a:gd name="T8" fmla="*/ 15 w 26"/>
                  <a:gd name="T9" fmla="*/ 4 h 8"/>
                  <a:gd name="T10" fmla="*/ 13 w 26"/>
                  <a:gd name="T11" fmla="*/ 4 h 8"/>
                  <a:gd name="T12" fmla="*/ 10 w 26"/>
                  <a:gd name="T13" fmla="*/ 4 h 8"/>
                  <a:gd name="T14" fmla="*/ 8 w 26"/>
                  <a:gd name="T15" fmla="*/ 3 h 8"/>
                  <a:gd name="T16" fmla="*/ 6 w 26"/>
                  <a:gd name="T17" fmla="*/ 2 h 8"/>
                  <a:gd name="T18" fmla="*/ 4 w 26"/>
                  <a:gd name="T19" fmla="*/ 1 h 8"/>
                  <a:gd name="T20" fmla="*/ 0 w 26"/>
                  <a:gd name="T21" fmla="*/ 4 h 8"/>
                  <a:gd name="T22" fmla="*/ 3 w 26"/>
                  <a:gd name="T23" fmla="*/ 5 h 8"/>
                  <a:gd name="T24" fmla="*/ 6 w 26"/>
                  <a:gd name="T25" fmla="*/ 7 h 8"/>
                  <a:gd name="T26" fmla="*/ 9 w 26"/>
                  <a:gd name="T27" fmla="*/ 8 h 8"/>
                  <a:gd name="T28" fmla="*/ 13 w 26"/>
                  <a:gd name="T29" fmla="*/ 8 h 8"/>
                  <a:gd name="T30" fmla="*/ 16 w 26"/>
                  <a:gd name="T31" fmla="*/ 8 h 8"/>
                  <a:gd name="T32" fmla="*/ 20 w 26"/>
                  <a:gd name="T33" fmla="*/ 7 h 8"/>
                  <a:gd name="T34" fmla="*/ 23 w 26"/>
                  <a:gd name="T35" fmla="*/ 6 h 8"/>
                  <a:gd name="T36" fmla="*/ 26 w 26"/>
                  <a:gd name="T37" fmla="*/ 4 h 8"/>
                  <a:gd name="T38" fmla="*/ 26 w 26"/>
                  <a:gd name="T39" fmla="*/ 4 h 8"/>
                  <a:gd name="T40" fmla="*/ 23 w 26"/>
                  <a:gd name="T41" fmla="*/ 0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8"/>
                  <a:gd name="T65" fmla="*/ 26 w 26"/>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8">
                    <a:moveTo>
                      <a:pt x="23" y="0"/>
                    </a:moveTo>
                    <a:lnTo>
                      <a:pt x="23" y="0"/>
                    </a:lnTo>
                    <a:lnTo>
                      <a:pt x="21" y="2"/>
                    </a:lnTo>
                    <a:lnTo>
                      <a:pt x="18" y="3"/>
                    </a:lnTo>
                    <a:lnTo>
                      <a:pt x="15" y="4"/>
                    </a:lnTo>
                    <a:lnTo>
                      <a:pt x="13" y="4"/>
                    </a:lnTo>
                    <a:lnTo>
                      <a:pt x="10" y="4"/>
                    </a:lnTo>
                    <a:lnTo>
                      <a:pt x="8" y="3"/>
                    </a:lnTo>
                    <a:lnTo>
                      <a:pt x="6" y="2"/>
                    </a:lnTo>
                    <a:lnTo>
                      <a:pt x="4" y="1"/>
                    </a:lnTo>
                    <a:lnTo>
                      <a:pt x="0" y="4"/>
                    </a:lnTo>
                    <a:lnTo>
                      <a:pt x="3" y="5"/>
                    </a:lnTo>
                    <a:lnTo>
                      <a:pt x="6" y="7"/>
                    </a:lnTo>
                    <a:lnTo>
                      <a:pt x="9" y="8"/>
                    </a:lnTo>
                    <a:lnTo>
                      <a:pt x="13" y="8"/>
                    </a:lnTo>
                    <a:lnTo>
                      <a:pt x="16" y="8"/>
                    </a:lnTo>
                    <a:lnTo>
                      <a:pt x="20" y="7"/>
                    </a:lnTo>
                    <a:lnTo>
                      <a:pt x="23" y="6"/>
                    </a:lnTo>
                    <a:lnTo>
                      <a:pt x="26" y="4"/>
                    </a:lnTo>
                    <a:lnTo>
                      <a:pt x="2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4" name="Freeform 187"/>
              <p:cNvSpPr>
                <a:spLocks/>
              </p:cNvSpPr>
              <p:nvPr/>
            </p:nvSpPr>
            <p:spPr bwMode="auto">
              <a:xfrm>
                <a:off x="1024" y="1548"/>
                <a:ext cx="27" cy="23"/>
              </a:xfrm>
              <a:custGeom>
                <a:avLst/>
                <a:gdLst>
                  <a:gd name="T0" fmla="*/ 22 w 27"/>
                  <a:gd name="T1" fmla="*/ 1 h 23"/>
                  <a:gd name="T2" fmla="*/ 22 w 27"/>
                  <a:gd name="T3" fmla="*/ 0 h 23"/>
                  <a:gd name="T4" fmla="*/ 20 w 27"/>
                  <a:gd name="T5" fmla="*/ 3 h 23"/>
                  <a:gd name="T6" fmla="*/ 18 w 27"/>
                  <a:gd name="T7" fmla="*/ 6 h 23"/>
                  <a:gd name="T8" fmla="*/ 16 w 27"/>
                  <a:gd name="T9" fmla="*/ 8 h 23"/>
                  <a:gd name="T10" fmla="*/ 12 w 27"/>
                  <a:gd name="T11" fmla="*/ 11 h 23"/>
                  <a:gd name="T12" fmla="*/ 10 w 27"/>
                  <a:gd name="T13" fmla="*/ 13 h 23"/>
                  <a:gd name="T14" fmla="*/ 7 w 27"/>
                  <a:gd name="T15" fmla="*/ 15 h 23"/>
                  <a:gd name="T16" fmla="*/ 3 w 27"/>
                  <a:gd name="T17" fmla="*/ 17 h 23"/>
                  <a:gd name="T18" fmla="*/ 0 w 27"/>
                  <a:gd name="T19" fmla="*/ 19 h 23"/>
                  <a:gd name="T20" fmla="*/ 3 w 27"/>
                  <a:gd name="T21" fmla="*/ 23 h 23"/>
                  <a:gd name="T22" fmla="*/ 7 w 27"/>
                  <a:gd name="T23" fmla="*/ 21 h 23"/>
                  <a:gd name="T24" fmla="*/ 10 w 27"/>
                  <a:gd name="T25" fmla="*/ 19 h 23"/>
                  <a:gd name="T26" fmla="*/ 12 w 27"/>
                  <a:gd name="T27" fmla="*/ 16 h 23"/>
                  <a:gd name="T28" fmla="*/ 16 w 27"/>
                  <a:gd name="T29" fmla="*/ 14 h 23"/>
                  <a:gd name="T30" fmla="*/ 19 w 27"/>
                  <a:gd name="T31" fmla="*/ 11 h 23"/>
                  <a:gd name="T32" fmla="*/ 21 w 27"/>
                  <a:gd name="T33" fmla="*/ 9 h 23"/>
                  <a:gd name="T34" fmla="*/ 25 w 27"/>
                  <a:gd name="T35" fmla="*/ 6 h 23"/>
                  <a:gd name="T36" fmla="*/ 26 w 27"/>
                  <a:gd name="T37" fmla="*/ 2 h 23"/>
                  <a:gd name="T38" fmla="*/ 27 w 27"/>
                  <a:gd name="T39" fmla="*/ 2 h 23"/>
                  <a:gd name="T40" fmla="*/ 22 w 27"/>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23"/>
                  <a:gd name="T65" fmla="*/ 27 w 2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23">
                    <a:moveTo>
                      <a:pt x="22" y="1"/>
                    </a:moveTo>
                    <a:lnTo>
                      <a:pt x="22" y="0"/>
                    </a:lnTo>
                    <a:lnTo>
                      <a:pt x="20" y="3"/>
                    </a:lnTo>
                    <a:lnTo>
                      <a:pt x="18" y="6"/>
                    </a:lnTo>
                    <a:lnTo>
                      <a:pt x="16" y="8"/>
                    </a:lnTo>
                    <a:lnTo>
                      <a:pt x="12" y="11"/>
                    </a:lnTo>
                    <a:lnTo>
                      <a:pt x="10" y="13"/>
                    </a:lnTo>
                    <a:lnTo>
                      <a:pt x="7" y="15"/>
                    </a:lnTo>
                    <a:lnTo>
                      <a:pt x="3" y="17"/>
                    </a:lnTo>
                    <a:lnTo>
                      <a:pt x="0" y="19"/>
                    </a:lnTo>
                    <a:lnTo>
                      <a:pt x="3" y="23"/>
                    </a:lnTo>
                    <a:lnTo>
                      <a:pt x="7" y="21"/>
                    </a:lnTo>
                    <a:lnTo>
                      <a:pt x="10" y="19"/>
                    </a:lnTo>
                    <a:lnTo>
                      <a:pt x="12" y="16"/>
                    </a:lnTo>
                    <a:lnTo>
                      <a:pt x="16" y="14"/>
                    </a:lnTo>
                    <a:lnTo>
                      <a:pt x="19" y="11"/>
                    </a:lnTo>
                    <a:lnTo>
                      <a:pt x="21" y="9"/>
                    </a:lnTo>
                    <a:lnTo>
                      <a:pt x="25" y="6"/>
                    </a:lnTo>
                    <a:lnTo>
                      <a:pt x="26" y="2"/>
                    </a:lnTo>
                    <a:lnTo>
                      <a:pt x="27" y="2"/>
                    </a:lnTo>
                    <a:lnTo>
                      <a:pt x="22"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5" name="Freeform 188"/>
              <p:cNvSpPr>
                <a:spLocks/>
              </p:cNvSpPr>
              <p:nvPr/>
            </p:nvSpPr>
            <p:spPr bwMode="auto">
              <a:xfrm>
                <a:off x="1046" y="1528"/>
                <a:ext cx="11" cy="22"/>
              </a:xfrm>
              <a:custGeom>
                <a:avLst/>
                <a:gdLst>
                  <a:gd name="T0" fmla="*/ 5 w 11"/>
                  <a:gd name="T1" fmla="*/ 2 h 22"/>
                  <a:gd name="T2" fmla="*/ 5 w 11"/>
                  <a:gd name="T3" fmla="*/ 2 h 22"/>
                  <a:gd name="T4" fmla="*/ 6 w 11"/>
                  <a:gd name="T5" fmla="*/ 4 h 22"/>
                  <a:gd name="T6" fmla="*/ 6 w 11"/>
                  <a:gd name="T7" fmla="*/ 6 h 22"/>
                  <a:gd name="T8" fmla="*/ 6 w 11"/>
                  <a:gd name="T9" fmla="*/ 8 h 22"/>
                  <a:gd name="T10" fmla="*/ 5 w 11"/>
                  <a:gd name="T11" fmla="*/ 10 h 22"/>
                  <a:gd name="T12" fmla="*/ 4 w 11"/>
                  <a:gd name="T13" fmla="*/ 13 h 22"/>
                  <a:gd name="T14" fmla="*/ 3 w 11"/>
                  <a:gd name="T15" fmla="*/ 16 h 22"/>
                  <a:gd name="T16" fmla="*/ 0 w 11"/>
                  <a:gd name="T17" fmla="*/ 18 h 22"/>
                  <a:gd name="T18" fmla="*/ 0 w 11"/>
                  <a:gd name="T19" fmla="*/ 21 h 22"/>
                  <a:gd name="T20" fmla="*/ 5 w 11"/>
                  <a:gd name="T21" fmla="*/ 22 h 22"/>
                  <a:gd name="T22" fmla="*/ 5 w 11"/>
                  <a:gd name="T23" fmla="*/ 20 h 22"/>
                  <a:gd name="T24" fmla="*/ 6 w 11"/>
                  <a:gd name="T25" fmla="*/ 17 h 22"/>
                  <a:gd name="T26" fmla="*/ 8 w 11"/>
                  <a:gd name="T27" fmla="*/ 15 h 22"/>
                  <a:gd name="T28" fmla="*/ 10 w 11"/>
                  <a:gd name="T29" fmla="*/ 11 h 22"/>
                  <a:gd name="T30" fmla="*/ 11 w 11"/>
                  <a:gd name="T31" fmla="*/ 9 h 22"/>
                  <a:gd name="T32" fmla="*/ 11 w 11"/>
                  <a:gd name="T33" fmla="*/ 6 h 22"/>
                  <a:gd name="T34" fmla="*/ 11 w 11"/>
                  <a:gd name="T35" fmla="*/ 3 h 22"/>
                  <a:gd name="T36" fmla="*/ 10 w 11"/>
                  <a:gd name="T37" fmla="*/ 0 h 22"/>
                  <a:gd name="T38" fmla="*/ 10 w 11"/>
                  <a:gd name="T39" fmla="*/ 0 h 22"/>
                  <a:gd name="T40" fmla="*/ 5 w 11"/>
                  <a:gd name="T41" fmla="*/ 2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2"/>
                  <a:gd name="T65" fmla="*/ 11 w 11"/>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2">
                    <a:moveTo>
                      <a:pt x="5" y="2"/>
                    </a:moveTo>
                    <a:lnTo>
                      <a:pt x="5" y="2"/>
                    </a:lnTo>
                    <a:lnTo>
                      <a:pt x="6" y="4"/>
                    </a:lnTo>
                    <a:lnTo>
                      <a:pt x="6" y="6"/>
                    </a:lnTo>
                    <a:lnTo>
                      <a:pt x="6" y="8"/>
                    </a:lnTo>
                    <a:lnTo>
                      <a:pt x="5" y="10"/>
                    </a:lnTo>
                    <a:lnTo>
                      <a:pt x="4" y="13"/>
                    </a:lnTo>
                    <a:lnTo>
                      <a:pt x="3" y="16"/>
                    </a:lnTo>
                    <a:lnTo>
                      <a:pt x="0" y="18"/>
                    </a:lnTo>
                    <a:lnTo>
                      <a:pt x="0" y="21"/>
                    </a:lnTo>
                    <a:lnTo>
                      <a:pt x="5" y="22"/>
                    </a:lnTo>
                    <a:lnTo>
                      <a:pt x="5" y="20"/>
                    </a:lnTo>
                    <a:lnTo>
                      <a:pt x="6" y="17"/>
                    </a:lnTo>
                    <a:lnTo>
                      <a:pt x="8" y="15"/>
                    </a:lnTo>
                    <a:lnTo>
                      <a:pt x="10" y="11"/>
                    </a:lnTo>
                    <a:lnTo>
                      <a:pt x="11" y="9"/>
                    </a:lnTo>
                    <a:lnTo>
                      <a:pt x="11" y="6"/>
                    </a:lnTo>
                    <a:lnTo>
                      <a:pt x="11" y="3"/>
                    </a:lnTo>
                    <a:lnTo>
                      <a:pt x="10" y="0"/>
                    </a:lnTo>
                    <a:lnTo>
                      <a:pt x="5"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6" name="Freeform 189"/>
              <p:cNvSpPr>
                <a:spLocks/>
              </p:cNvSpPr>
              <p:nvPr/>
            </p:nvSpPr>
            <p:spPr bwMode="auto">
              <a:xfrm>
                <a:off x="1046" y="1523"/>
                <a:ext cx="10" cy="7"/>
              </a:xfrm>
              <a:custGeom>
                <a:avLst/>
                <a:gdLst>
                  <a:gd name="T0" fmla="*/ 0 w 10"/>
                  <a:gd name="T1" fmla="*/ 4 h 7"/>
                  <a:gd name="T2" fmla="*/ 0 w 10"/>
                  <a:gd name="T3" fmla="*/ 4 h 7"/>
                  <a:gd name="T4" fmla="*/ 0 w 10"/>
                  <a:gd name="T5" fmla="*/ 4 h 7"/>
                  <a:gd name="T6" fmla="*/ 2 w 10"/>
                  <a:gd name="T7" fmla="*/ 4 h 7"/>
                  <a:gd name="T8" fmla="*/ 3 w 10"/>
                  <a:gd name="T9" fmla="*/ 5 h 7"/>
                  <a:gd name="T10" fmla="*/ 3 w 10"/>
                  <a:gd name="T11" fmla="*/ 5 h 7"/>
                  <a:gd name="T12" fmla="*/ 4 w 10"/>
                  <a:gd name="T13" fmla="*/ 6 h 7"/>
                  <a:gd name="T14" fmla="*/ 5 w 10"/>
                  <a:gd name="T15" fmla="*/ 6 h 7"/>
                  <a:gd name="T16" fmla="*/ 5 w 10"/>
                  <a:gd name="T17" fmla="*/ 6 h 7"/>
                  <a:gd name="T18" fmla="*/ 5 w 10"/>
                  <a:gd name="T19" fmla="*/ 7 h 7"/>
                  <a:gd name="T20" fmla="*/ 10 w 10"/>
                  <a:gd name="T21" fmla="*/ 5 h 7"/>
                  <a:gd name="T22" fmla="*/ 8 w 10"/>
                  <a:gd name="T23" fmla="*/ 4 h 7"/>
                  <a:gd name="T24" fmla="*/ 8 w 10"/>
                  <a:gd name="T25" fmla="*/ 3 h 7"/>
                  <a:gd name="T26" fmla="*/ 7 w 10"/>
                  <a:gd name="T27" fmla="*/ 2 h 7"/>
                  <a:gd name="T28" fmla="*/ 6 w 10"/>
                  <a:gd name="T29" fmla="*/ 2 h 7"/>
                  <a:gd name="T30" fmla="*/ 5 w 10"/>
                  <a:gd name="T31" fmla="*/ 1 h 7"/>
                  <a:gd name="T32" fmla="*/ 4 w 10"/>
                  <a:gd name="T33" fmla="*/ 1 h 7"/>
                  <a:gd name="T34" fmla="*/ 3 w 10"/>
                  <a:gd name="T35" fmla="*/ 0 h 7"/>
                  <a:gd name="T36" fmla="*/ 3 w 10"/>
                  <a:gd name="T37" fmla="*/ 0 h 7"/>
                  <a:gd name="T38" fmla="*/ 2 w 10"/>
                  <a:gd name="T39" fmla="*/ 0 h 7"/>
                  <a:gd name="T40" fmla="*/ 0 w 10"/>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4"/>
                    </a:moveTo>
                    <a:lnTo>
                      <a:pt x="0" y="4"/>
                    </a:lnTo>
                    <a:lnTo>
                      <a:pt x="2" y="4"/>
                    </a:lnTo>
                    <a:lnTo>
                      <a:pt x="3" y="5"/>
                    </a:lnTo>
                    <a:lnTo>
                      <a:pt x="4" y="6"/>
                    </a:lnTo>
                    <a:lnTo>
                      <a:pt x="5" y="6"/>
                    </a:lnTo>
                    <a:lnTo>
                      <a:pt x="5" y="7"/>
                    </a:lnTo>
                    <a:lnTo>
                      <a:pt x="10" y="5"/>
                    </a:lnTo>
                    <a:lnTo>
                      <a:pt x="8" y="4"/>
                    </a:lnTo>
                    <a:lnTo>
                      <a:pt x="8" y="3"/>
                    </a:lnTo>
                    <a:lnTo>
                      <a:pt x="7" y="2"/>
                    </a:lnTo>
                    <a:lnTo>
                      <a:pt x="6" y="2"/>
                    </a:lnTo>
                    <a:lnTo>
                      <a:pt x="5" y="1"/>
                    </a:lnTo>
                    <a:lnTo>
                      <a:pt x="4" y="1"/>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7" name="Freeform 190"/>
              <p:cNvSpPr>
                <a:spLocks/>
              </p:cNvSpPr>
              <p:nvPr/>
            </p:nvSpPr>
            <p:spPr bwMode="auto">
              <a:xfrm>
                <a:off x="1030" y="1522"/>
                <a:ext cx="18" cy="5"/>
              </a:xfrm>
              <a:custGeom>
                <a:avLst/>
                <a:gdLst>
                  <a:gd name="T0" fmla="*/ 1 w 18"/>
                  <a:gd name="T1" fmla="*/ 5 h 5"/>
                  <a:gd name="T2" fmla="*/ 1 w 18"/>
                  <a:gd name="T3" fmla="*/ 5 h 5"/>
                  <a:gd name="T4" fmla="*/ 3 w 18"/>
                  <a:gd name="T5" fmla="*/ 4 h 5"/>
                  <a:gd name="T6" fmla="*/ 5 w 18"/>
                  <a:gd name="T7" fmla="*/ 4 h 5"/>
                  <a:gd name="T8" fmla="*/ 6 w 18"/>
                  <a:gd name="T9" fmla="*/ 4 h 5"/>
                  <a:gd name="T10" fmla="*/ 9 w 18"/>
                  <a:gd name="T11" fmla="*/ 4 h 5"/>
                  <a:gd name="T12" fmla="*/ 11 w 18"/>
                  <a:gd name="T13" fmla="*/ 4 h 5"/>
                  <a:gd name="T14" fmla="*/ 13 w 18"/>
                  <a:gd name="T15" fmla="*/ 4 h 5"/>
                  <a:gd name="T16" fmla="*/ 15 w 18"/>
                  <a:gd name="T17" fmla="*/ 4 h 5"/>
                  <a:gd name="T18" fmla="*/ 16 w 18"/>
                  <a:gd name="T19" fmla="*/ 5 h 5"/>
                  <a:gd name="T20" fmla="*/ 18 w 18"/>
                  <a:gd name="T21" fmla="*/ 1 h 5"/>
                  <a:gd name="T22" fmla="*/ 15 w 18"/>
                  <a:gd name="T23" fmla="*/ 0 h 5"/>
                  <a:gd name="T24" fmla="*/ 13 w 18"/>
                  <a:gd name="T25" fmla="*/ 0 h 5"/>
                  <a:gd name="T26" fmla="*/ 11 w 18"/>
                  <a:gd name="T27" fmla="*/ 0 h 5"/>
                  <a:gd name="T28" fmla="*/ 9 w 18"/>
                  <a:gd name="T29" fmla="*/ 0 h 5"/>
                  <a:gd name="T30" fmla="*/ 6 w 18"/>
                  <a:gd name="T31" fmla="*/ 0 h 5"/>
                  <a:gd name="T32" fmla="*/ 4 w 18"/>
                  <a:gd name="T33" fmla="*/ 0 h 5"/>
                  <a:gd name="T34" fmla="*/ 2 w 18"/>
                  <a:gd name="T35" fmla="*/ 0 h 5"/>
                  <a:gd name="T36" fmla="*/ 0 w 18"/>
                  <a:gd name="T37" fmla="*/ 1 h 5"/>
                  <a:gd name="T38" fmla="*/ 1 w 18"/>
                  <a:gd name="T39" fmla="*/ 1 h 5"/>
                  <a:gd name="T40" fmla="*/ 1 w 18"/>
                  <a:gd name="T41" fmla="*/ 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
                  <a:gd name="T65" fmla="*/ 18 w 18"/>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
                    <a:moveTo>
                      <a:pt x="1" y="5"/>
                    </a:moveTo>
                    <a:lnTo>
                      <a:pt x="1" y="5"/>
                    </a:lnTo>
                    <a:lnTo>
                      <a:pt x="3" y="4"/>
                    </a:lnTo>
                    <a:lnTo>
                      <a:pt x="5" y="4"/>
                    </a:lnTo>
                    <a:lnTo>
                      <a:pt x="6" y="4"/>
                    </a:lnTo>
                    <a:lnTo>
                      <a:pt x="9" y="4"/>
                    </a:lnTo>
                    <a:lnTo>
                      <a:pt x="11" y="4"/>
                    </a:lnTo>
                    <a:lnTo>
                      <a:pt x="13" y="4"/>
                    </a:lnTo>
                    <a:lnTo>
                      <a:pt x="15" y="4"/>
                    </a:lnTo>
                    <a:lnTo>
                      <a:pt x="16" y="5"/>
                    </a:lnTo>
                    <a:lnTo>
                      <a:pt x="18" y="1"/>
                    </a:lnTo>
                    <a:lnTo>
                      <a:pt x="15" y="0"/>
                    </a:lnTo>
                    <a:lnTo>
                      <a:pt x="13" y="0"/>
                    </a:lnTo>
                    <a:lnTo>
                      <a:pt x="11" y="0"/>
                    </a:lnTo>
                    <a:lnTo>
                      <a:pt x="9" y="0"/>
                    </a:lnTo>
                    <a:lnTo>
                      <a:pt x="6" y="0"/>
                    </a:lnTo>
                    <a:lnTo>
                      <a:pt x="4" y="0"/>
                    </a:lnTo>
                    <a:lnTo>
                      <a:pt x="2" y="0"/>
                    </a:lnTo>
                    <a:lnTo>
                      <a:pt x="0" y="1"/>
                    </a:lnTo>
                    <a:lnTo>
                      <a:pt x="1" y="1"/>
                    </a:lnTo>
                    <a:lnTo>
                      <a:pt x="1"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8" name="Freeform 191"/>
              <p:cNvSpPr>
                <a:spLocks/>
              </p:cNvSpPr>
              <p:nvPr/>
            </p:nvSpPr>
            <p:spPr bwMode="auto">
              <a:xfrm>
                <a:off x="1023" y="1523"/>
                <a:ext cx="8" cy="7"/>
              </a:xfrm>
              <a:custGeom>
                <a:avLst/>
                <a:gdLst>
                  <a:gd name="T0" fmla="*/ 3 w 8"/>
                  <a:gd name="T1" fmla="*/ 6 h 7"/>
                  <a:gd name="T2" fmla="*/ 3 w 8"/>
                  <a:gd name="T3" fmla="*/ 7 h 7"/>
                  <a:gd name="T4" fmla="*/ 3 w 8"/>
                  <a:gd name="T5" fmla="*/ 6 h 7"/>
                  <a:gd name="T6" fmla="*/ 4 w 8"/>
                  <a:gd name="T7" fmla="*/ 6 h 7"/>
                  <a:gd name="T8" fmla="*/ 5 w 8"/>
                  <a:gd name="T9" fmla="*/ 5 h 7"/>
                  <a:gd name="T10" fmla="*/ 5 w 8"/>
                  <a:gd name="T11" fmla="*/ 5 h 7"/>
                  <a:gd name="T12" fmla="*/ 7 w 8"/>
                  <a:gd name="T13" fmla="*/ 4 h 7"/>
                  <a:gd name="T14" fmla="*/ 7 w 8"/>
                  <a:gd name="T15" fmla="*/ 4 h 7"/>
                  <a:gd name="T16" fmla="*/ 8 w 8"/>
                  <a:gd name="T17" fmla="*/ 4 h 7"/>
                  <a:gd name="T18" fmla="*/ 8 w 8"/>
                  <a:gd name="T19" fmla="*/ 4 h 7"/>
                  <a:gd name="T20" fmla="*/ 8 w 8"/>
                  <a:gd name="T21" fmla="*/ 0 h 7"/>
                  <a:gd name="T22" fmla="*/ 7 w 8"/>
                  <a:gd name="T23" fmla="*/ 0 h 7"/>
                  <a:gd name="T24" fmla="*/ 5 w 8"/>
                  <a:gd name="T25" fmla="*/ 0 h 7"/>
                  <a:gd name="T26" fmla="*/ 4 w 8"/>
                  <a:gd name="T27" fmla="*/ 1 h 7"/>
                  <a:gd name="T28" fmla="*/ 3 w 8"/>
                  <a:gd name="T29" fmla="*/ 1 h 7"/>
                  <a:gd name="T30" fmla="*/ 2 w 8"/>
                  <a:gd name="T31" fmla="*/ 2 h 7"/>
                  <a:gd name="T32" fmla="*/ 2 w 8"/>
                  <a:gd name="T33" fmla="*/ 2 h 7"/>
                  <a:gd name="T34" fmla="*/ 1 w 8"/>
                  <a:gd name="T35" fmla="*/ 3 h 7"/>
                  <a:gd name="T36" fmla="*/ 0 w 8"/>
                  <a:gd name="T37" fmla="*/ 3 h 7"/>
                  <a:gd name="T38" fmla="*/ 0 w 8"/>
                  <a:gd name="T39" fmla="*/ 3 h 7"/>
                  <a:gd name="T40" fmla="*/ 3 w 8"/>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3" y="6"/>
                    </a:moveTo>
                    <a:lnTo>
                      <a:pt x="3" y="7"/>
                    </a:lnTo>
                    <a:lnTo>
                      <a:pt x="3" y="6"/>
                    </a:lnTo>
                    <a:lnTo>
                      <a:pt x="4" y="6"/>
                    </a:lnTo>
                    <a:lnTo>
                      <a:pt x="5" y="5"/>
                    </a:lnTo>
                    <a:lnTo>
                      <a:pt x="7" y="4"/>
                    </a:lnTo>
                    <a:lnTo>
                      <a:pt x="8" y="4"/>
                    </a:lnTo>
                    <a:lnTo>
                      <a:pt x="8" y="0"/>
                    </a:lnTo>
                    <a:lnTo>
                      <a:pt x="7" y="0"/>
                    </a:lnTo>
                    <a:lnTo>
                      <a:pt x="5" y="0"/>
                    </a:lnTo>
                    <a:lnTo>
                      <a:pt x="4" y="1"/>
                    </a:lnTo>
                    <a:lnTo>
                      <a:pt x="3" y="1"/>
                    </a:lnTo>
                    <a:lnTo>
                      <a:pt x="2" y="2"/>
                    </a:lnTo>
                    <a:lnTo>
                      <a:pt x="1" y="3"/>
                    </a:lnTo>
                    <a:lnTo>
                      <a:pt x="0" y="3"/>
                    </a:lnTo>
                    <a:lnTo>
                      <a:pt x="3"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49" name="Freeform 192"/>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8 w 17"/>
                  <a:gd name="T67" fmla="*/ 1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lnTo>
                      <a:pt x="8" y="1"/>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50" name="Freeform 193"/>
              <p:cNvSpPr>
                <a:spLocks/>
              </p:cNvSpPr>
              <p:nvPr/>
            </p:nvSpPr>
            <p:spPr bwMode="auto">
              <a:xfrm>
                <a:off x="1023" y="1538"/>
                <a:ext cx="17" cy="15"/>
              </a:xfrm>
              <a:custGeom>
                <a:avLst/>
                <a:gdLst>
                  <a:gd name="T0" fmla="*/ 8 w 17"/>
                  <a:gd name="T1" fmla="*/ 1 h 15"/>
                  <a:gd name="T2" fmla="*/ 7 w 17"/>
                  <a:gd name="T3" fmla="*/ 4 h 15"/>
                  <a:gd name="T4" fmla="*/ 5 w 17"/>
                  <a:gd name="T5" fmla="*/ 5 h 15"/>
                  <a:gd name="T6" fmla="*/ 3 w 17"/>
                  <a:gd name="T7" fmla="*/ 7 h 15"/>
                  <a:gd name="T8" fmla="*/ 2 w 17"/>
                  <a:gd name="T9" fmla="*/ 8 h 15"/>
                  <a:gd name="T10" fmla="*/ 1 w 17"/>
                  <a:gd name="T11" fmla="*/ 10 h 15"/>
                  <a:gd name="T12" fmla="*/ 0 w 17"/>
                  <a:gd name="T13" fmla="*/ 11 h 15"/>
                  <a:gd name="T14" fmla="*/ 0 w 17"/>
                  <a:gd name="T15" fmla="*/ 12 h 15"/>
                  <a:gd name="T16" fmla="*/ 2 w 17"/>
                  <a:gd name="T17" fmla="*/ 13 h 15"/>
                  <a:gd name="T18" fmla="*/ 3 w 17"/>
                  <a:gd name="T19" fmla="*/ 14 h 15"/>
                  <a:gd name="T20" fmla="*/ 4 w 17"/>
                  <a:gd name="T21" fmla="*/ 15 h 15"/>
                  <a:gd name="T22" fmla="*/ 5 w 17"/>
                  <a:gd name="T23" fmla="*/ 15 h 15"/>
                  <a:gd name="T24" fmla="*/ 8 w 17"/>
                  <a:gd name="T25" fmla="*/ 15 h 15"/>
                  <a:gd name="T26" fmla="*/ 9 w 17"/>
                  <a:gd name="T27" fmla="*/ 15 h 15"/>
                  <a:gd name="T28" fmla="*/ 11 w 17"/>
                  <a:gd name="T29" fmla="*/ 15 h 15"/>
                  <a:gd name="T30" fmla="*/ 12 w 17"/>
                  <a:gd name="T31" fmla="*/ 14 h 15"/>
                  <a:gd name="T32" fmla="*/ 13 w 17"/>
                  <a:gd name="T33" fmla="*/ 13 h 15"/>
                  <a:gd name="T34" fmla="*/ 14 w 17"/>
                  <a:gd name="T35" fmla="*/ 13 h 15"/>
                  <a:gd name="T36" fmla="*/ 16 w 17"/>
                  <a:gd name="T37" fmla="*/ 12 h 15"/>
                  <a:gd name="T38" fmla="*/ 16 w 17"/>
                  <a:gd name="T39" fmla="*/ 10 h 15"/>
                  <a:gd name="T40" fmla="*/ 17 w 17"/>
                  <a:gd name="T41" fmla="*/ 9 h 15"/>
                  <a:gd name="T42" fmla="*/ 17 w 17"/>
                  <a:gd name="T43" fmla="*/ 8 h 15"/>
                  <a:gd name="T44" fmla="*/ 17 w 17"/>
                  <a:gd name="T45" fmla="*/ 7 h 15"/>
                  <a:gd name="T46" fmla="*/ 17 w 17"/>
                  <a:gd name="T47" fmla="*/ 5 h 15"/>
                  <a:gd name="T48" fmla="*/ 16 w 17"/>
                  <a:gd name="T49" fmla="*/ 4 h 15"/>
                  <a:gd name="T50" fmla="*/ 16 w 17"/>
                  <a:gd name="T51" fmla="*/ 4 h 15"/>
                  <a:gd name="T52" fmla="*/ 14 w 17"/>
                  <a:gd name="T53" fmla="*/ 3 h 15"/>
                  <a:gd name="T54" fmla="*/ 14 w 17"/>
                  <a:gd name="T55" fmla="*/ 1 h 15"/>
                  <a:gd name="T56" fmla="*/ 13 w 17"/>
                  <a:gd name="T57" fmla="*/ 1 h 15"/>
                  <a:gd name="T58" fmla="*/ 12 w 17"/>
                  <a:gd name="T59" fmla="*/ 0 h 15"/>
                  <a:gd name="T60" fmla="*/ 11 w 17"/>
                  <a:gd name="T61" fmla="*/ 0 h 15"/>
                  <a:gd name="T62" fmla="*/ 10 w 17"/>
                  <a:gd name="T63" fmla="*/ 0 h 15"/>
                  <a:gd name="T64" fmla="*/ 9 w 17"/>
                  <a:gd name="T65" fmla="*/ 1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8" y="1"/>
                    </a:moveTo>
                    <a:lnTo>
                      <a:pt x="7" y="4"/>
                    </a:lnTo>
                    <a:lnTo>
                      <a:pt x="5" y="5"/>
                    </a:lnTo>
                    <a:lnTo>
                      <a:pt x="3" y="7"/>
                    </a:lnTo>
                    <a:lnTo>
                      <a:pt x="2" y="8"/>
                    </a:lnTo>
                    <a:lnTo>
                      <a:pt x="1" y="10"/>
                    </a:lnTo>
                    <a:lnTo>
                      <a:pt x="0" y="11"/>
                    </a:lnTo>
                    <a:lnTo>
                      <a:pt x="0" y="12"/>
                    </a:lnTo>
                    <a:lnTo>
                      <a:pt x="2" y="13"/>
                    </a:lnTo>
                    <a:lnTo>
                      <a:pt x="3" y="14"/>
                    </a:lnTo>
                    <a:lnTo>
                      <a:pt x="4" y="15"/>
                    </a:lnTo>
                    <a:lnTo>
                      <a:pt x="5" y="15"/>
                    </a:lnTo>
                    <a:lnTo>
                      <a:pt x="8" y="15"/>
                    </a:lnTo>
                    <a:lnTo>
                      <a:pt x="9" y="15"/>
                    </a:lnTo>
                    <a:lnTo>
                      <a:pt x="11" y="15"/>
                    </a:lnTo>
                    <a:lnTo>
                      <a:pt x="12" y="14"/>
                    </a:lnTo>
                    <a:lnTo>
                      <a:pt x="13" y="13"/>
                    </a:lnTo>
                    <a:lnTo>
                      <a:pt x="14" y="13"/>
                    </a:lnTo>
                    <a:lnTo>
                      <a:pt x="16" y="12"/>
                    </a:lnTo>
                    <a:lnTo>
                      <a:pt x="16" y="10"/>
                    </a:lnTo>
                    <a:lnTo>
                      <a:pt x="17" y="9"/>
                    </a:lnTo>
                    <a:lnTo>
                      <a:pt x="17" y="8"/>
                    </a:lnTo>
                    <a:lnTo>
                      <a:pt x="17" y="7"/>
                    </a:lnTo>
                    <a:lnTo>
                      <a:pt x="17" y="5"/>
                    </a:lnTo>
                    <a:lnTo>
                      <a:pt x="16" y="4"/>
                    </a:lnTo>
                    <a:lnTo>
                      <a:pt x="14" y="3"/>
                    </a:lnTo>
                    <a:lnTo>
                      <a:pt x="14" y="1"/>
                    </a:lnTo>
                    <a:lnTo>
                      <a:pt x="13" y="1"/>
                    </a:lnTo>
                    <a:lnTo>
                      <a:pt x="12" y="0"/>
                    </a:lnTo>
                    <a:lnTo>
                      <a:pt x="11" y="0"/>
                    </a:lnTo>
                    <a:lnTo>
                      <a:pt x="10" y="0"/>
                    </a:lnTo>
                    <a:lnTo>
                      <a:pt x="9" y="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751" name="Freeform 194"/>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2 w 2"/>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8"/>
                  <a:gd name="T32" fmla="*/ 2 w 2"/>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8">
                    <a:moveTo>
                      <a:pt x="2" y="0"/>
                    </a:moveTo>
                    <a:lnTo>
                      <a:pt x="2" y="5"/>
                    </a:lnTo>
                    <a:lnTo>
                      <a:pt x="2" y="10"/>
                    </a:lnTo>
                    <a:lnTo>
                      <a:pt x="2" y="14"/>
                    </a:lnTo>
                    <a:lnTo>
                      <a:pt x="1" y="19"/>
                    </a:lnTo>
                    <a:lnTo>
                      <a:pt x="1" y="24"/>
                    </a:lnTo>
                    <a:lnTo>
                      <a:pt x="1" y="29"/>
                    </a:lnTo>
                    <a:lnTo>
                      <a:pt x="0" y="33"/>
                    </a:lnTo>
                    <a:lnTo>
                      <a:pt x="0" y="38"/>
                    </a:lnTo>
                    <a:lnTo>
                      <a:pt x="2"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52" name="Freeform 195"/>
              <p:cNvSpPr>
                <a:spLocks/>
              </p:cNvSpPr>
              <p:nvPr/>
            </p:nvSpPr>
            <p:spPr bwMode="auto">
              <a:xfrm>
                <a:off x="882" y="2876"/>
                <a:ext cx="2" cy="38"/>
              </a:xfrm>
              <a:custGeom>
                <a:avLst/>
                <a:gdLst>
                  <a:gd name="T0" fmla="*/ 2 w 2"/>
                  <a:gd name="T1" fmla="*/ 0 h 38"/>
                  <a:gd name="T2" fmla="*/ 2 w 2"/>
                  <a:gd name="T3" fmla="*/ 5 h 38"/>
                  <a:gd name="T4" fmla="*/ 2 w 2"/>
                  <a:gd name="T5" fmla="*/ 10 h 38"/>
                  <a:gd name="T6" fmla="*/ 2 w 2"/>
                  <a:gd name="T7" fmla="*/ 14 h 38"/>
                  <a:gd name="T8" fmla="*/ 1 w 2"/>
                  <a:gd name="T9" fmla="*/ 19 h 38"/>
                  <a:gd name="T10" fmla="*/ 1 w 2"/>
                  <a:gd name="T11" fmla="*/ 24 h 38"/>
                  <a:gd name="T12" fmla="*/ 1 w 2"/>
                  <a:gd name="T13" fmla="*/ 29 h 38"/>
                  <a:gd name="T14" fmla="*/ 0 w 2"/>
                  <a:gd name="T15" fmla="*/ 33 h 38"/>
                  <a:gd name="T16" fmla="*/ 0 w 2"/>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8"/>
                  <a:gd name="T29" fmla="*/ 2 w 2"/>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8">
                    <a:moveTo>
                      <a:pt x="2" y="0"/>
                    </a:moveTo>
                    <a:lnTo>
                      <a:pt x="2" y="5"/>
                    </a:lnTo>
                    <a:lnTo>
                      <a:pt x="2" y="10"/>
                    </a:lnTo>
                    <a:lnTo>
                      <a:pt x="2" y="14"/>
                    </a:lnTo>
                    <a:lnTo>
                      <a:pt x="1" y="19"/>
                    </a:lnTo>
                    <a:lnTo>
                      <a:pt x="1" y="24"/>
                    </a:lnTo>
                    <a:lnTo>
                      <a:pt x="1" y="29"/>
                    </a:lnTo>
                    <a:lnTo>
                      <a:pt x="0" y="33"/>
                    </a:lnTo>
                    <a:lnTo>
                      <a:pt x="0" y="3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753" name="Freeform 196"/>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0" y="0"/>
                    </a:moveTo>
                    <a:lnTo>
                      <a:pt x="8" y="5"/>
                    </a:lnTo>
                    <a:lnTo>
                      <a:pt x="17" y="10"/>
                    </a:lnTo>
                    <a:lnTo>
                      <a:pt x="27" y="13"/>
                    </a:lnTo>
                    <a:lnTo>
                      <a:pt x="37" y="15"/>
                    </a:lnTo>
                    <a:lnTo>
                      <a:pt x="48" y="16"/>
                    </a:lnTo>
                    <a:lnTo>
                      <a:pt x="58" y="15"/>
                    </a:lnTo>
                    <a:lnTo>
                      <a:pt x="68" y="13"/>
                    </a:lnTo>
                    <a:lnTo>
                      <a:pt x="77" y="8"/>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54" name="Freeform 197"/>
              <p:cNvSpPr>
                <a:spLocks/>
              </p:cNvSpPr>
              <p:nvPr/>
            </p:nvSpPr>
            <p:spPr bwMode="auto">
              <a:xfrm>
                <a:off x="895" y="2972"/>
                <a:ext cx="77" cy="16"/>
              </a:xfrm>
              <a:custGeom>
                <a:avLst/>
                <a:gdLst>
                  <a:gd name="T0" fmla="*/ 0 w 77"/>
                  <a:gd name="T1" fmla="*/ 0 h 16"/>
                  <a:gd name="T2" fmla="*/ 8 w 77"/>
                  <a:gd name="T3" fmla="*/ 5 h 16"/>
                  <a:gd name="T4" fmla="*/ 17 w 77"/>
                  <a:gd name="T5" fmla="*/ 10 h 16"/>
                  <a:gd name="T6" fmla="*/ 27 w 77"/>
                  <a:gd name="T7" fmla="*/ 13 h 16"/>
                  <a:gd name="T8" fmla="*/ 37 w 77"/>
                  <a:gd name="T9" fmla="*/ 15 h 16"/>
                  <a:gd name="T10" fmla="*/ 48 w 77"/>
                  <a:gd name="T11" fmla="*/ 16 h 16"/>
                  <a:gd name="T12" fmla="*/ 58 w 77"/>
                  <a:gd name="T13" fmla="*/ 15 h 16"/>
                  <a:gd name="T14" fmla="*/ 68 w 77"/>
                  <a:gd name="T15" fmla="*/ 13 h 16"/>
                  <a:gd name="T16" fmla="*/ 77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0" y="0"/>
                    </a:moveTo>
                    <a:lnTo>
                      <a:pt x="8" y="5"/>
                    </a:lnTo>
                    <a:lnTo>
                      <a:pt x="17" y="10"/>
                    </a:lnTo>
                    <a:lnTo>
                      <a:pt x="27" y="13"/>
                    </a:lnTo>
                    <a:lnTo>
                      <a:pt x="37" y="15"/>
                    </a:lnTo>
                    <a:lnTo>
                      <a:pt x="48" y="16"/>
                    </a:lnTo>
                    <a:lnTo>
                      <a:pt x="58" y="15"/>
                    </a:lnTo>
                    <a:lnTo>
                      <a:pt x="68" y="13"/>
                    </a:lnTo>
                    <a:lnTo>
                      <a:pt x="77" y="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755" name="Freeform 198"/>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5 w 5"/>
                  <a:gd name="T19" fmla="*/ 24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4"/>
                  <a:gd name="T32" fmla="*/ 5 w 5"/>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4">
                    <a:moveTo>
                      <a:pt x="5" y="24"/>
                    </a:moveTo>
                    <a:lnTo>
                      <a:pt x="3" y="21"/>
                    </a:lnTo>
                    <a:lnTo>
                      <a:pt x="3" y="18"/>
                    </a:lnTo>
                    <a:lnTo>
                      <a:pt x="2" y="15"/>
                    </a:lnTo>
                    <a:lnTo>
                      <a:pt x="1" y="12"/>
                    </a:lnTo>
                    <a:lnTo>
                      <a:pt x="1" y="9"/>
                    </a:lnTo>
                    <a:lnTo>
                      <a:pt x="1" y="6"/>
                    </a:lnTo>
                    <a:lnTo>
                      <a:pt x="1" y="3"/>
                    </a:lnTo>
                    <a:lnTo>
                      <a:pt x="0" y="0"/>
                    </a:lnTo>
                    <a:lnTo>
                      <a:pt x="5" y="24"/>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56" name="Freeform 199"/>
              <p:cNvSpPr>
                <a:spLocks/>
              </p:cNvSpPr>
              <p:nvPr/>
            </p:nvSpPr>
            <p:spPr bwMode="auto">
              <a:xfrm>
                <a:off x="1372" y="2325"/>
                <a:ext cx="5" cy="24"/>
              </a:xfrm>
              <a:custGeom>
                <a:avLst/>
                <a:gdLst>
                  <a:gd name="T0" fmla="*/ 5 w 5"/>
                  <a:gd name="T1" fmla="*/ 24 h 24"/>
                  <a:gd name="T2" fmla="*/ 3 w 5"/>
                  <a:gd name="T3" fmla="*/ 21 h 24"/>
                  <a:gd name="T4" fmla="*/ 3 w 5"/>
                  <a:gd name="T5" fmla="*/ 18 h 24"/>
                  <a:gd name="T6" fmla="*/ 2 w 5"/>
                  <a:gd name="T7" fmla="*/ 15 h 24"/>
                  <a:gd name="T8" fmla="*/ 1 w 5"/>
                  <a:gd name="T9" fmla="*/ 12 h 24"/>
                  <a:gd name="T10" fmla="*/ 1 w 5"/>
                  <a:gd name="T11" fmla="*/ 9 h 24"/>
                  <a:gd name="T12" fmla="*/ 1 w 5"/>
                  <a:gd name="T13" fmla="*/ 6 h 24"/>
                  <a:gd name="T14" fmla="*/ 1 w 5"/>
                  <a:gd name="T15" fmla="*/ 3 h 24"/>
                  <a:gd name="T16" fmla="*/ 0 w 5"/>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4"/>
                  <a:gd name="T29" fmla="*/ 5 w 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4">
                    <a:moveTo>
                      <a:pt x="5" y="24"/>
                    </a:moveTo>
                    <a:lnTo>
                      <a:pt x="3" y="21"/>
                    </a:lnTo>
                    <a:lnTo>
                      <a:pt x="3" y="18"/>
                    </a:lnTo>
                    <a:lnTo>
                      <a:pt x="2" y="15"/>
                    </a:lnTo>
                    <a:lnTo>
                      <a:pt x="1" y="12"/>
                    </a:lnTo>
                    <a:lnTo>
                      <a:pt x="1" y="9"/>
                    </a:lnTo>
                    <a:lnTo>
                      <a:pt x="1" y="6"/>
                    </a:lnTo>
                    <a:lnTo>
                      <a:pt x="1" y="3"/>
                    </a:lnTo>
                    <a:lnTo>
                      <a:pt x="0"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757" name="Freeform 200"/>
              <p:cNvSpPr>
                <a:spLocks/>
              </p:cNvSpPr>
              <p:nvPr/>
            </p:nvSpPr>
            <p:spPr bwMode="auto">
              <a:xfrm>
                <a:off x="703" y="704"/>
                <a:ext cx="134" cy="73"/>
              </a:xfrm>
              <a:custGeom>
                <a:avLst/>
                <a:gdLst>
                  <a:gd name="T0" fmla="*/ 134 w 134"/>
                  <a:gd name="T1" fmla="*/ 73 h 73"/>
                  <a:gd name="T2" fmla="*/ 126 w 134"/>
                  <a:gd name="T3" fmla="*/ 73 h 73"/>
                  <a:gd name="T4" fmla="*/ 118 w 134"/>
                  <a:gd name="T5" fmla="*/ 72 h 73"/>
                  <a:gd name="T6" fmla="*/ 108 w 134"/>
                  <a:gd name="T7" fmla="*/ 71 h 73"/>
                  <a:gd name="T8" fmla="*/ 99 w 134"/>
                  <a:gd name="T9" fmla="*/ 69 h 73"/>
                  <a:gd name="T10" fmla="*/ 90 w 134"/>
                  <a:gd name="T11" fmla="*/ 67 h 73"/>
                  <a:gd name="T12" fmla="*/ 80 w 134"/>
                  <a:gd name="T13" fmla="*/ 65 h 73"/>
                  <a:gd name="T14" fmla="*/ 73 w 134"/>
                  <a:gd name="T15" fmla="*/ 63 h 73"/>
                  <a:gd name="T16" fmla="*/ 65 w 134"/>
                  <a:gd name="T17" fmla="*/ 60 h 73"/>
                  <a:gd name="T18" fmla="*/ 58 w 134"/>
                  <a:gd name="T19" fmla="*/ 57 h 73"/>
                  <a:gd name="T20" fmla="*/ 50 w 134"/>
                  <a:gd name="T21" fmla="*/ 52 h 73"/>
                  <a:gd name="T22" fmla="*/ 40 w 134"/>
                  <a:gd name="T23" fmla="*/ 45 h 73"/>
                  <a:gd name="T24" fmla="*/ 31 w 134"/>
                  <a:gd name="T25" fmla="*/ 38 h 73"/>
                  <a:gd name="T26" fmla="*/ 22 w 134"/>
                  <a:gd name="T27" fmla="*/ 29 h 73"/>
                  <a:gd name="T28" fmla="*/ 13 w 134"/>
                  <a:gd name="T29" fmla="*/ 20 h 73"/>
                  <a:gd name="T30" fmla="*/ 6 w 134"/>
                  <a:gd name="T31" fmla="*/ 10 h 73"/>
                  <a:gd name="T32" fmla="*/ 0 w 134"/>
                  <a:gd name="T33" fmla="*/ 0 h 73"/>
                  <a:gd name="T34" fmla="*/ 134 w 134"/>
                  <a:gd name="T35" fmla="*/ 73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73"/>
                  <a:gd name="T56" fmla="*/ 134 w 13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73">
                    <a:moveTo>
                      <a:pt x="134" y="73"/>
                    </a:moveTo>
                    <a:lnTo>
                      <a:pt x="126" y="73"/>
                    </a:lnTo>
                    <a:lnTo>
                      <a:pt x="118" y="72"/>
                    </a:lnTo>
                    <a:lnTo>
                      <a:pt x="108" y="71"/>
                    </a:lnTo>
                    <a:lnTo>
                      <a:pt x="99" y="69"/>
                    </a:lnTo>
                    <a:lnTo>
                      <a:pt x="90" y="67"/>
                    </a:lnTo>
                    <a:lnTo>
                      <a:pt x="80" y="65"/>
                    </a:lnTo>
                    <a:lnTo>
                      <a:pt x="73" y="63"/>
                    </a:lnTo>
                    <a:lnTo>
                      <a:pt x="65" y="60"/>
                    </a:lnTo>
                    <a:lnTo>
                      <a:pt x="58" y="57"/>
                    </a:lnTo>
                    <a:lnTo>
                      <a:pt x="50" y="52"/>
                    </a:lnTo>
                    <a:lnTo>
                      <a:pt x="40" y="45"/>
                    </a:lnTo>
                    <a:lnTo>
                      <a:pt x="31" y="38"/>
                    </a:lnTo>
                    <a:lnTo>
                      <a:pt x="22" y="29"/>
                    </a:lnTo>
                    <a:lnTo>
                      <a:pt x="13" y="20"/>
                    </a:lnTo>
                    <a:lnTo>
                      <a:pt x="6" y="10"/>
                    </a:lnTo>
                    <a:lnTo>
                      <a:pt x="0" y="0"/>
                    </a:lnTo>
                    <a:lnTo>
                      <a:pt x="134" y="73"/>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58" name="Freeform 201"/>
              <p:cNvSpPr>
                <a:spLocks/>
              </p:cNvSpPr>
              <p:nvPr/>
            </p:nvSpPr>
            <p:spPr bwMode="auto">
              <a:xfrm>
                <a:off x="768" y="762"/>
                <a:ext cx="69" cy="17"/>
              </a:xfrm>
              <a:custGeom>
                <a:avLst/>
                <a:gdLst>
                  <a:gd name="T0" fmla="*/ 0 w 69"/>
                  <a:gd name="T1" fmla="*/ 5 h 17"/>
                  <a:gd name="T2" fmla="*/ 0 w 69"/>
                  <a:gd name="T3" fmla="*/ 5 h 17"/>
                  <a:gd name="T4" fmla="*/ 6 w 69"/>
                  <a:gd name="T5" fmla="*/ 7 h 17"/>
                  <a:gd name="T6" fmla="*/ 14 w 69"/>
                  <a:gd name="T7" fmla="*/ 9 h 17"/>
                  <a:gd name="T8" fmla="*/ 23 w 69"/>
                  <a:gd name="T9" fmla="*/ 11 h 17"/>
                  <a:gd name="T10" fmla="*/ 34 w 69"/>
                  <a:gd name="T11" fmla="*/ 13 h 17"/>
                  <a:gd name="T12" fmla="*/ 43 w 69"/>
                  <a:gd name="T13" fmla="*/ 15 h 17"/>
                  <a:gd name="T14" fmla="*/ 52 w 69"/>
                  <a:gd name="T15" fmla="*/ 16 h 17"/>
                  <a:gd name="T16" fmla="*/ 61 w 69"/>
                  <a:gd name="T17" fmla="*/ 17 h 17"/>
                  <a:gd name="T18" fmla="*/ 69 w 69"/>
                  <a:gd name="T19" fmla="*/ 17 h 17"/>
                  <a:gd name="T20" fmla="*/ 69 w 69"/>
                  <a:gd name="T21" fmla="*/ 13 h 17"/>
                  <a:gd name="T22" fmla="*/ 61 w 69"/>
                  <a:gd name="T23" fmla="*/ 12 h 17"/>
                  <a:gd name="T24" fmla="*/ 53 w 69"/>
                  <a:gd name="T25" fmla="*/ 12 h 17"/>
                  <a:gd name="T26" fmla="*/ 44 w 69"/>
                  <a:gd name="T27" fmla="*/ 11 h 17"/>
                  <a:gd name="T28" fmla="*/ 34 w 69"/>
                  <a:gd name="T29" fmla="*/ 9 h 17"/>
                  <a:gd name="T30" fmla="*/ 25 w 69"/>
                  <a:gd name="T31" fmla="*/ 7 h 17"/>
                  <a:gd name="T32" fmla="*/ 15 w 69"/>
                  <a:gd name="T33" fmla="*/ 5 h 17"/>
                  <a:gd name="T34" fmla="*/ 8 w 69"/>
                  <a:gd name="T35" fmla="*/ 2 h 17"/>
                  <a:gd name="T36" fmla="*/ 1 w 69"/>
                  <a:gd name="T37" fmla="*/ 0 h 17"/>
                  <a:gd name="T38" fmla="*/ 1 w 69"/>
                  <a:gd name="T39" fmla="*/ 1 h 17"/>
                  <a:gd name="T40" fmla="*/ 0 w 69"/>
                  <a:gd name="T41" fmla="*/ 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7"/>
                  <a:gd name="T65" fmla="*/ 69 w 69"/>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7">
                    <a:moveTo>
                      <a:pt x="0" y="5"/>
                    </a:moveTo>
                    <a:lnTo>
                      <a:pt x="0" y="5"/>
                    </a:lnTo>
                    <a:lnTo>
                      <a:pt x="6" y="7"/>
                    </a:lnTo>
                    <a:lnTo>
                      <a:pt x="14" y="9"/>
                    </a:lnTo>
                    <a:lnTo>
                      <a:pt x="23" y="11"/>
                    </a:lnTo>
                    <a:lnTo>
                      <a:pt x="34" y="13"/>
                    </a:lnTo>
                    <a:lnTo>
                      <a:pt x="43" y="15"/>
                    </a:lnTo>
                    <a:lnTo>
                      <a:pt x="52" y="16"/>
                    </a:lnTo>
                    <a:lnTo>
                      <a:pt x="61" y="17"/>
                    </a:lnTo>
                    <a:lnTo>
                      <a:pt x="69" y="17"/>
                    </a:lnTo>
                    <a:lnTo>
                      <a:pt x="69" y="13"/>
                    </a:lnTo>
                    <a:lnTo>
                      <a:pt x="61" y="12"/>
                    </a:lnTo>
                    <a:lnTo>
                      <a:pt x="53" y="12"/>
                    </a:lnTo>
                    <a:lnTo>
                      <a:pt x="44" y="11"/>
                    </a:lnTo>
                    <a:lnTo>
                      <a:pt x="34" y="9"/>
                    </a:lnTo>
                    <a:lnTo>
                      <a:pt x="25" y="7"/>
                    </a:lnTo>
                    <a:lnTo>
                      <a:pt x="15" y="5"/>
                    </a:lnTo>
                    <a:lnTo>
                      <a:pt x="8" y="2"/>
                    </a:lnTo>
                    <a:lnTo>
                      <a:pt x="1" y="0"/>
                    </a:lnTo>
                    <a:lnTo>
                      <a:pt x="1" y="1"/>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59" name="Freeform 202"/>
              <p:cNvSpPr>
                <a:spLocks/>
              </p:cNvSpPr>
              <p:nvPr/>
            </p:nvSpPr>
            <p:spPr bwMode="auto">
              <a:xfrm>
                <a:off x="702" y="703"/>
                <a:ext cx="67" cy="64"/>
              </a:xfrm>
              <a:custGeom>
                <a:avLst/>
                <a:gdLst>
                  <a:gd name="T0" fmla="*/ 0 w 67"/>
                  <a:gd name="T1" fmla="*/ 1 h 64"/>
                  <a:gd name="T2" fmla="*/ 5 w 67"/>
                  <a:gd name="T3" fmla="*/ 12 h 64"/>
                  <a:gd name="T4" fmla="*/ 13 w 67"/>
                  <a:gd name="T5" fmla="*/ 22 h 64"/>
                  <a:gd name="T6" fmla="*/ 21 w 67"/>
                  <a:gd name="T7" fmla="*/ 31 h 64"/>
                  <a:gd name="T8" fmla="*/ 31 w 67"/>
                  <a:gd name="T9" fmla="*/ 40 h 64"/>
                  <a:gd name="T10" fmla="*/ 40 w 67"/>
                  <a:gd name="T11" fmla="*/ 48 h 64"/>
                  <a:gd name="T12" fmla="*/ 49 w 67"/>
                  <a:gd name="T13" fmla="*/ 55 h 64"/>
                  <a:gd name="T14" fmla="*/ 58 w 67"/>
                  <a:gd name="T15" fmla="*/ 60 h 64"/>
                  <a:gd name="T16" fmla="*/ 66 w 67"/>
                  <a:gd name="T17" fmla="*/ 64 h 64"/>
                  <a:gd name="T18" fmla="*/ 67 w 67"/>
                  <a:gd name="T19" fmla="*/ 60 h 64"/>
                  <a:gd name="T20" fmla="*/ 60 w 67"/>
                  <a:gd name="T21" fmla="*/ 56 h 64"/>
                  <a:gd name="T22" fmla="*/ 52 w 67"/>
                  <a:gd name="T23" fmla="*/ 51 h 64"/>
                  <a:gd name="T24" fmla="*/ 43 w 67"/>
                  <a:gd name="T25" fmla="*/ 45 h 64"/>
                  <a:gd name="T26" fmla="*/ 33 w 67"/>
                  <a:gd name="T27" fmla="*/ 37 h 64"/>
                  <a:gd name="T28" fmla="*/ 24 w 67"/>
                  <a:gd name="T29" fmla="*/ 28 h 64"/>
                  <a:gd name="T30" fmla="*/ 16 w 67"/>
                  <a:gd name="T31" fmla="*/ 19 h 64"/>
                  <a:gd name="T32" fmla="*/ 9 w 67"/>
                  <a:gd name="T33" fmla="*/ 10 h 64"/>
                  <a:gd name="T34" fmla="*/ 4 w 67"/>
                  <a:gd name="T35" fmla="*/ 0 h 64"/>
                  <a:gd name="T36" fmla="*/ 0 w 67"/>
                  <a:gd name="T37" fmla="*/ 1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64"/>
                  <a:gd name="T59" fmla="*/ 67 w 67"/>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64">
                    <a:moveTo>
                      <a:pt x="0" y="1"/>
                    </a:moveTo>
                    <a:lnTo>
                      <a:pt x="5" y="12"/>
                    </a:lnTo>
                    <a:lnTo>
                      <a:pt x="13" y="22"/>
                    </a:lnTo>
                    <a:lnTo>
                      <a:pt x="21" y="31"/>
                    </a:lnTo>
                    <a:lnTo>
                      <a:pt x="31" y="40"/>
                    </a:lnTo>
                    <a:lnTo>
                      <a:pt x="40" y="48"/>
                    </a:lnTo>
                    <a:lnTo>
                      <a:pt x="49" y="55"/>
                    </a:lnTo>
                    <a:lnTo>
                      <a:pt x="58" y="60"/>
                    </a:lnTo>
                    <a:lnTo>
                      <a:pt x="66" y="64"/>
                    </a:lnTo>
                    <a:lnTo>
                      <a:pt x="67" y="60"/>
                    </a:lnTo>
                    <a:lnTo>
                      <a:pt x="60" y="56"/>
                    </a:lnTo>
                    <a:lnTo>
                      <a:pt x="52" y="51"/>
                    </a:lnTo>
                    <a:lnTo>
                      <a:pt x="43" y="45"/>
                    </a:lnTo>
                    <a:lnTo>
                      <a:pt x="33" y="37"/>
                    </a:lnTo>
                    <a:lnTo>
                      <a:pt x="24" y="28"/>
                    </a:lnTo>
                    <a:lnTo>
                      <a:pt x="16" y="19"/>
                    </a:lnTo>
                    <a:lnTo>
                      <a:pt x="9" y="10"/>
                    </a:lnTo>
                    <a:lnTo>
                      <a:pt x="4" y="0"/>
                    </a:lnTo>
                    <a:lnTo>
                      <a:pt x="0" y="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760" name="Freeform 203"/>
              <p:cNvSpPr>
                <a:spLocks/>
              </p:cNvSpPr>
              <p:nvPr/>
            </p:nvSpPr>
            <p:spPr bwMode="auto">
              <a:xfrm>
                <a:off x="642" y="704"/>
                <a:ext cx="61" cy="155"/>
              </a:xfrm>
              <a:custGeom>
                <a:avLst/>
                <a:gdLst>
                  <a:gd name="T0" fmla="*/ 61 w 61"/>
                  <a:gd name="T1" fmla="*/ 0 h 155"/>
                  <a:gd name="T2" fmla="*/ 61 w 61"/>
                  <a:gd name="T3" fmla="*/ 2 h 155"/>
                  <a:gd name="T4" fmla="*/ 60 w 61"/>
                  <a:gd name="T5" fmla="*/ 8 h 155"/>
                  <a:gd name="T6" fmla="*/ 60 w 61"/>
                  <a:gd name="T7" fmla="*/ 15 h 155"/>
                  <a:gd name="T8" fmla="*/ 60 w 61"/>
                  <a:gd name="T9" fmla="*/ 22 h 155"/>
                  <a:gd name="T10" fmla="*/ 60 w 61"/>
                  <a:gd name="T11" fmla="*/ 30 h 155"/>
                  <a:gd name="T12" fmla="*/ 60 w 61"/>
                  <a:gd name="T13" fmla="*/ 36 h 155"/>
                  <a:gd name="T14" fmla="*/ 60 w 61"/>
                  <a:gd name="T15" fmla="*/ 41 h 155"/>
                  <a:gd name="T16" fmla="*/ 60 w 61"/>
                  <a:gd name="T17" fmla="*/ 44 h 155"/>
                  <a:gd name="T18" fmla="*/ 59 w 61"/>
                  <a:gd name="T19" fmla="*/ 49 h 155"/>
                  <a:gd name="T20" fmla="*/ 59 w 61"/>
                  <a:gd name="T21" fmla="*/ 52 h 155"/>
                  <a:gd name="T22" fmla="*/ 60 w 61"/>
                  <a:gd name="T23" fmla="*/ 55 h 155"/>
                  <a:gd name="T24" fmla="*/ 60 w 61"/>
                  <a:gd name="T25" fmla="*/ 57 h 155"/>
                  <a:gd name="T26" fmla="*/ 59 w 61"/>
                  <a:gd name="T27" fmla="*/ 59 h 155"/>
                  <a:gd name="T28" fmla="*/ 58 w 61"/>
                  <a:gd name="T29" fmla="*/ 62 h 155"/>
                  <a:gd name="T30" fmla="*/ 56 w 61"/>
                  <a:gd name="T31" fmla="*/ 65 h 155"/>
                  <a:gd name="T32" fmla="*/ 52 w 61"/>
                  <a:gd name="T33" fmla="*/ 70 h 155"/>
                  <a:gd name="T34" fmla="*/ 51 w 61"/>
                  <a:gd name="T35" fmla="*/ 71 h 155"/>
                  <a:gd name="T36" fmla="*/ 50 w 61"/>
                  <a:gd name="T37" fmla="*/ 72 h 155"/>
                  <a:gd name="T38" fmla="*/ 49 w 61"/>
                  <a:gd name="T39" fmla="*/ 72 h 155"/>
                  <a:gd name="T40" fmla="*/ 49 w 61"/>
                  <a:gd name="T41" fmla="*/ 73 h 155"/>
                  <a:gd name="T42" fmla="*/ 48 w 61"/>
                  <a:gd name="T43" fmla="*/ 73 h 155"/>
                  <a:gd name="T44" fmla="*/ 48 w 61"/>
                  <a:gd name="T45" fmla="*/ 74 h 155"/>
                  <a:gd name="T46" fmla="*/ 47 w 61"/>
                  <a:gd name="T47" fmla="*/ 74 h 155"/>
                  <a:gd name="T48" fmla="*/ 47 w 61"/>
                  <a:gd name="T49" fmla="*/ 74 h 155"/>
                  <a:gd name="T50" fmla="*/ 46 w 61"/>
                  <a:gd name="T51" fmla="*/ 84 h 155"/>
                  <a:gd name="T52" fmla="*/ 44 w 61"/>
                  <a:gd name="T53" fmla="*/ 95 h 155"/>
                  <a:gd name="T54" fmla="*/ 43 w 61"/>
                  <a:gd name="T55" fmla="*/ 105 h 155"/>
                  <a:gd name="T56" fmla="*/ 42 w 61"/>
                  <a:gd name="T57" fmla="*/ 114 h 155"/>
                  <a:gd name="T58" fmla="*/ 41 w 61"/>
                  <a:gd name="T59" fmla="*/ 125 h 155"/>
                  <a:gd name="T60" fmla="*/ 41 w 61"/>
                  <a:gd name="T61" fmla="*/ 135 h 155"/>
                  <a:gd name="T62" fmla="*/ 40 w 61"/>
                  <a:gd name="T63" fmla="*/ 145 h 155"/>
                  <a:gd name="T64" fmla="*/ 39 w 61"/>
                  <a:gd name="T65" fmla="*/ 155 h 155"/>
                  <a:gd name="T66" fmla="*/ 35 w 61"/>
                  <a:gd name="T67" fmla="*/ 150 h 155"/>
                  <a:gd name="T68" fmla="*/ 30 w 61"/>
                  <a:gd name="T69" fmla="*/ 145 h 155"/>
                  <a:gd name="T70" fmla="*/ 24 w 61"/>
                  <a:gd name="T71" fmla="*/ 140 h 155"/>
                  <a:gd name="T72" fmla="*/ 18 w 61"/>
                  <a:gd name="T73" fmla="*/ 136 h 155"/>
                  <a:gd name="T74" fmla="*/ 16 w 61"/>
                  <a:gd name="T75" fmla="*/ 135 h 155"/>
                  <a:gd name="T76" fmla="*/ 13 w 61"/>
                  <a:gd name="T77" fmla="*/ 134 h 155"/>
                  <a:gd name="T78" fmla="*/ 11 w 61"/>
                  <a:gd name="T79" fmla="*/ 134 h 155"/>
                  <a:gd name="T80" fmla="*/ 8 w 61"/>
                  <a:gd name="T81" fmla="*/ 135 h 155"/>
                  <a:gd name="T82" fmla="*/ 6 w 61"/>
                  <a:gd name="T83" fmla="*/ 137 h 155"/>
                  <a:gd name="T84" fmla="*/ 4 w 61"/>
                  <a:gd name="T85" fmla="*/ 140 h 155"/>
                  <a:gd name="T86" fmla="*/ 2 w 61"/>
                  <a:gd name="T87" fmla="*/ 144 h 155"/>
                  <a:gd name="T88" fmla="*/ 0 w 61"/>
                  <a:gd name="T89" fmla="*/ 149 h 155"/>
                  <a:gd name="T90" fmla="*/ 61 w 61"/>
                  <a:gd name="T91" fmla="*/ 0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5"/>
                  <a:gd name="T140" fmla="*/ 61 w 61"/>
                  <a:gd name="T141" fmla="*/ 155 h 1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5">
                    <a:moveTo>
                      <a:pt x="61" y="0"/>
                    </a:moveTo>
                    <a:lnTo>
                      <a:pt x="61" y="2"/>
                    </a:lnTo>
                    <a:lnTo>
                      <a:pt x="60" y="8"/>
                    </a:lnTo>
                    <a:lnTo>
                      <a:pt x="60" y="15"/>
                    </a:lnTo>
                    <a:lnTo>
                      <a:pt x="60" y="22"/>
                    </a:lnTo>
                    <a:lnTo>
                      <a:pt x="60" y="30"/>
                    </a:lnTo>
                    <a:lnTo>
                      <a:pt x="60" y="36"/>
                    </a:lnTo>
                    <a:lnTo>
                      <a:pt x="60" y="41"/>
                    </a:lnTo>
                    <a:lnTo>
                      <a:pt x="60" y="44"/>
                    </a:lnTo>
                    <a:lnTo>
                      <a:pt x="59" y="49"/>
                    </a:lnTo>
                    <a:lnTo>
                      <a:pt x="59" y="52"/>
                    </a:lnTo>
                    <a:lnTo>
                      <a:pt x="60" y="55"/>
                    </a:lnTo>
                    <a:lnTo>
                      <a:pt x="60" y="57"/>
                    </a:lnTo>
                    <a:lnTo>
                      <a:pt x="59" y="59"/>
                    </a:lnTo>
                    <a:lnTo>
                      <a:pt x="58" y="62"/>
                    </a:lnTo>
                    <a:lnTo>
                      <a:pt x="56" y="65"/>
                    </a:lnTo>
                    <a:lnTo>
                      <a:pt x="52" y="70"/>
                    </a:lnTo>
                    <a:lnTo>
                      <a:pt x="51" y="71"/>
                    </a:lnTo>
                    <a:lnTo>
                      <a:pt x="50" y="72"/>
                    </a:lnTo>
                    <a:lnTo>
                      <a:pt x="49" y="72"/>
                    </a:lnTo>
                    <a:lnTo>
                      <a:pt x="49" y="73"/>
                    </a:lnTo>
                    <a:lnTo>
                      <a:pt x="48" y="73"/>
                    </a:lnTo>
                    <a:lnTo>
                      <a:pt x="48" y="74"/>
                    </a:lnTo>
                    <a:lnTo>
                      <a:pt x="47" y="74"/>
                    </a:lnTo>
                    <a:lnTo>
                      <a:pt x="46" y="84"/>
                    </a:lnTo>
                    <a:lnTo>
                      <a:pt x="44" y="95"/>
                    </a:lnTo>
                    <a:lnTo>
                      <a:pt x="43" y="105"/>
                    </a:lnTo>
                    <a:lnTo>
                      <a:pt x="42" y="114"/>
                    </a:lnTo>
                    <a:lnTo>
                      <a:pt x="41" y="125"/>
                    </a:lnTo>
                    <a:lnTo>
                      <a:pt x="41" y="135"/>
                    </a:lnTo>
                    <a:lnTo>
                      <a:pt x="40" y="145"/>
                    </a:lnTo>
                    <a:lnTo>
                      <a:pt x="39" y="155"/>
                    </a:lnTo>
                    <a:lnTo>
                      <a:pt x="35" y="150"/>
                    </a:lnTo>
                    <a:lnTo>
                      <a:pt x="30" y="145"/>
                    </a:lnTo>
                    <a:lnTo>
                      <a:pt x="24" y="140"/>
                    </a:lnTo>
                    <a:lnTo>
                      <a:pt x="18" y="136"/>
                    </a:lnTo>
                    <a:lnTo>
                      <a:pt x="16" y="135"/>
                    </a:lnTo>
                    <a:lnTo>
                      <a:pt x="13" y="134"/>
                    </a:lnTo>
                    <a:lnTo>
                      <a:pt x="11" y="134"/>
                    </a:lnTo>
                    <a:lnTo>
                      <a:pt x="8" y="135"/>
                    </a:lnTo>
                    <a:lnTo>
                      <a:pt x="6" y="137"/>
                    </a:lnTo>
                    <a:lnTo>
                      <a:pt x="4" y="140"/>
                    </a:lnTo>
                    <a:lnTo>
                      <a:pt x="2" y="144"/>
                    </a:lnTo>
                    <a:lnTo>
                      <a:pt x="0" y="149"/>
                    </a:lnTo>
                    <a:lnTo>
                      <a:pt x="6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grpSp>
        <p:sp>
          <p:nvSpPr>
            <p:cNvPr id="159520" name="Freeform 204"/>
            <p:cNvSpPr>
              <a:spLocks/>
            </p:cNvSpPr>
            <p:nvPr/>
          </p:nvSpPr>
          <p:spPr bwMode="auto">
            <a:xfrm>
              <a:off x="3771" y="353"/>
              <a:ext cx="5" cy="43"/>
            </a:xfrm>
            <a:custGeom>
              <a:avLst/>
              <a:gdLst>
                <a:gd name="T0" fmla="*/ 3 w 6"/>
                <a:gd name="T1" fmla="*/ 12 h 47"/>
                <a:gd name="T2" fmla="*/ 3 w 6"/>
                <a:gd name="T3" fmla="*/ 12 h 47"/>
                <a:gd name="T4" fmla="*/ 3 w 6"/>
                <a:gd name="T5" fmla="*/ 11 h 47"/>
                <a:gd name="T6" fmla="*/ 3 w 6"/>
                <a:gd name="T7" fmla="*/ 10 h 47"/>
                <a:gd name="T8" fmla="*/ 3 w 6"/>
                <a:gd name="T9" fmla="*/ 8 h 47"/>
                <a:gd name="T10" fmla="*/ 3 w 6"/>
                <a:gd name="T11" fmla="*/ 5 h 47"/>
                <a:gd name="T12" fmla="*/ 3 w 6"/>
                <a:gd name="T13" fmla="*/ 5 h 47"/>
                <a:gd name="T14" fmla="*/ 3 w 6"/>
                <a:gd name="T15" fmla="*/ 5 h 47"/>
                <a:gd name="T16" fmla="*/ 3 w 6"/>
                <a:gd name="T17" fmla="*/ 5 h 47"/>
                <a:gd name="T18" fmla="*/ 3 w 6"/>
                <a:gd name="T19" fmla="*/ 3 h 47"/>
                <a:gd name="T20" fmla="*/ 2 w 6"/>
                <a:gd name="T21" fmla="*/ 0 h 47"/>
                <a:gd name="T22" fmla="*/ 1 w 6"/>
                <a:gd name="T23" fmla="*/ 4 h 47"/>
                <a:gd name="T24" fmla="*/ 0 w 6"/>
                <a:gd name="T25" fmla="*/ 5 h 47"/>
                <a:gd name="T26" fmla="*/ 0 w 6"/>
                <a:gd name="T27" fmla="*/ 5 h 47"/>
                <a:gd name="T28" fmla="*/ 0 w 6"/>
                <a:gd name="T29" fmla="*/ 5 h 47"/>
                <a:gd name="T30" fmla="*/ 0 w 6"/>
                <a:gd name="T31" fmla="*/ 8 h 47"/>
                <a:gd name="T32" fmla="*/ 0 w 6"/>
                <a:gd name="T33" fmla="*/ 10 h 47"/>
                <a:gd name="T34" fmla="*/ 0 w 6"/>
                <a:gd name="T35" fmla="*/ 11 h 47"/>
                <a:gd name="T36" fmla="*/ 0 w 6"/>
                <a:gd name="T37" fmla="*/ 12 h 47"/>
                <a:gd name="T38" fmla="*/ 0 w 6"/>
                <a:gd name="T39" fmla="*/ 12 h 47"/>
                <a:gd name="T40" fmla="*/ 3 w 6"/>
                <a:gd name="T41" fmla="*/ 12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47"/>
                <a:gd name="T65" fmla="*/ 6 w 6"/>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47">
                  <a:moveTo>
                    <a:pt x="4" y="46"/>
                  </a:moveTo>
                  <a:lnTo>
                    <a:pt x="4" y="47"/>
                  </a:lnTo>
                  <a:lnTo>
                    <a:pt x="4" y="43"/>
                  </a:lnTo>
                  <a:lnTo>
                    <a:pt x="4" y="38"/>
                  </a:lnTo>
                  <a:lnTo>
                    <a:pt x="4" y="32"/>
                  </a:lnTo>
                  <a:lnTo>
                    <a:pt x="4" y="24"/>
                  </a:lnTo>
                  <a:lnTo>
                    <a:pt x="4" y="17"/>
                  </a:lnTo>
                  <a:lnTo>
                    <a:pt x="4" y="10"/>
                  </a:lnTo>
                  <a:lnTo>
                    <a:pt x="6" y="5"/>
                  </a:lnTo>
                  <a:lnTo>
                    <a:pt x="6" y="3"/>
                  </a:lnTo>
                  <a:lnTo>
                    <a:pt x="2" y="0"/>
                  </a:lnTo>
                  <a:lnTo>
                    <a:pt x="1" y="4"/>
                  </a:lnTo>
                  <a:lnTo>
                    <a:pt x="0" y="10"/>
                  </a:lnTo>
                  <a:lnTo>
                    <a:pt x="0" y="17"/>
                  </a:lnTo>
                  <a:lnTo>
                    <a:pt x="0" y="24"/>
                  </a:lnTo>
                  <a:lnTo>
                    <a:pt x="0" y="32"/>
                  </a:lnTo>
                  <a:lnTo>
                    <a:pt x="0" y="38"/>
                  </a:lnTo>
                  <a:lnTo>
                    <a:pt x="0" y="43"/>
                  </a:lnTo>
                  <a:lnTo>
                    <a:pt x="0" y="45"/>
                  </a:lnTo>
                  <a:lnTo>
                    <a:pt x="0" y="46"/>
                  </a:lnTo>
                  <a:lnTo>
                    <a:pt x="4"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1" name="Freeform 205"/>
            <p:cNvSpPr>
              <a:spLocks/>
            </p:cNvSpPr>
            <p:nvPr/>
          </p:nvSpPr>
          <p:spPr bwMode="auto">
            <a:xfrm>
              <a:off x="3764" y="395"/>
              <a:ext cx="10" cy="24"/>
            </a:xfrm>
            <a:custGeom>
              <a:avLst/>
              <a:gdLst>
                <a:gd name="T0" fmla="*/ 3 w 12"/>
                <a:gd name="T1" fmla="*/ 4 h 27"/>
                <a:gd name="T2" fmla="*/ 3 w 12"/>
                <a:gd name="T3" fmla="*/ 4 h 27"/>
                <a:gd name="T4" fmla="*/ 3 w 12"/>
                <a:gd name="T5" fmla="*/ 4 h 27"/>
                <a:gd name="T6" fmla="*/ 3 w 12"/>
                <a:gd name="T7" fmla="*/ 4 h 27"/>
                <a:gd name="T8" fmla="*/ 3 w 12"/>
                <a:gd name="T9" fmla="*/ 4 h 27"/>
                <a:gd name="T10" fmla="*/ 3 w 12"/>
                <a:gd name="T11" fmla="*/ 4 h 27"/>
                <a:gd name="T12" fmla="*/ 3 w 12"/>
                <a:gd name="T13" fmla="*/ 4 h 27"/>
                <a:gd name="T14" fmla="*/ 3 w 12"/>
                <a:gd name="T15" fmla="*/ 4 h 27"/>
                <a:gd name="T16" fmla="*/ 3 w 12"/>
                <a:gd name="T17" fmla="*/ 4 h 27"/>
                <a:gd name="T18" fmla="*/ 3 w 12"/>
                <a:gd name="T19" fmla="*/ 0 h 27"/>
                <a:gd name="T20" fmla="*/ 3 w 12"/>
                <a:gd name="T21" fmla="*/ 0 h 27"/>
                <a:gd name="T22" fmla="*/ 3 w 12"/>
                <a:gd name="T23" fmla="*/ 4 h 27"/>
                <a:gd name="T24" fmla="*/ 3 w 12"/>
                <a:gd name="T25" fmla="*/ 4 h 27"/>
                <a:gd name="T26" fmla="*/ 3 w 12"/>
                <a:gd name="T27" fmla="*/ 4 h 27"/>
                <a:gd name="T28" fmla="*/ 3 w 12"/>
                <a:gd name="T29" fmla="*/ 4 h 27"/>
                <a:gd name="T30" fmla="*/ 3 w 12"/>
                <a:gd name="T31" fmla="*/ 4 h 27"/>
                <a:gd name="T32" fmla="*/ 3 w 12"/>
                <a:gd name="T33" fmla="*/ 4 h 27"/>
                <a:gd name="T34" fmla="*/ 3 w 12"/>
                <a:gd name="T35" fmla="*/ 4 h 27"/>
                <a:gd name="T36" fmla="*/ 0 w 12"/>
                <a:gd name="T37" fmla="*/ 4 h 27"/>
                <a:gd name="T38" fmla="*/ 0 w 12"/>
                <a:gd name="T39" fmla="*/ 4 h 27"/>
                <a:gd name="T40" fmla="*/ 3 w 12"/>
                <a:gd name="T41" fmla="*/ 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3" y="27"/>
                  </a:moveTo>
                  <a:lnTo>
                    <a:pt x="3" y="27"/>
                  </a:lnTo>
                  <a:lnTo>
                    <a:pt x="8" y="23"/>
                  </a:lnTo>
                  <a:lnTo>
                    <a:pt x="10" y="19"/>
                  </a:lnTo>
                  <a:lnTo>
                    <a:pt x="11" y="15"/>
                  </a:lnTo>
                  <a:lnTo>
                    <a:pt x="12" y="13"/>
                  </a:lnTo>
                  <a:lnTo>
                    <a:pt x="12" y="11"/>
                  </a:lnTo>
                  <a:lnTo>
                    <a:pt x="11" y="8"/>
                  </a:lnTo>
                  <a:lnTo>
                    <a:pt x="11" y="5"/>
                  </a:lnTo>
                  <a:lnTo>
                    <a:pt x="12" y="0"/>
                  </a:lnTo>
                  <a:lnTo>
                    <a:pt x="8" y="0"/>
                  </a:lnTo>
                  <a:lnTo>
                    <a:pt x="7" y="5"/>
                  </a:lnTo>
                  <a:lnTo>
                    <a:pt x="7" y="8"/>
                  </a:lnTo>
                  <a:lnTo>
                    <a:pt x="7" y="11"/>
                  </a:lnTo>
                  <a:lnTo>
                    <a:pt x="7" y="13"/>
                  </a:lnTo>
                  <a:lnTo>
                    <a:pt x="7" y="14"/>
                  </a:lnTo>
                  <a:lnTo>
                    <a:pt x="6" y="16"/>
                  </a:lnTo>
                  <a:lnTo>
                    <a:pt x="3" y="20"/>
                  </a:lnTo>
                  <a:lnTo>
                    <a:pt x="0" y="24"/>
                  </a:lnTo>
                  <a:lnTo>
                    <a:pt x="3" y="2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2" name="Freeform 206"/>
            <p:cNvSpPr>
              <a:spLocks/>
            </p:cNvSpPr>
            <p:nvPr/>
          </p:nvSpPr>
          <p:spPr bwMode="auto">
            <a:xfrm>
              <a:off x="3759" y="417"/>
              <a:ext cx="8" cy="7"/>
            </a:xfrm>
            <a:custGeom>
              <a:avLst/>
              <a:gdLst>
                <a:gd name="T0" fmla="*/ 4 w 9"/>
                <a:gd name="T1" fmla="*/ 4 h 8"/>
                <a:gd name="T2" fmla="*/ 4 w 9"/>
                <a:gd name="T3" fmla="*/ 4 h 8"/>
                <a:gd name="T4" fmla="*/ 4 w 9"/>
                <a:gd name="T5" fmla="*/ 4 h 8"/>
                <a:gd name="T6" fmla="*/ 4 w 9"/>
                <a:gd name="T7" fmla="*/ 4 h 8"/>
                <a:gd name="T8" fmla="*/ 4 w 9"/>
                <a:gd name="T9" fmla="*/ 4 h 8"/>
                <a:gd name="T10" fmla="*/ 4 w 9"/>
                <a:gd name="T11" fmla="*/ 4 h 8"/>
                <a:gd name="T12" fmla="*/ 4 w 9"/>
                <a:gd name="T13" fmla="*/ 4 h 8"/>
                <a:gd name="T14" fmla="*/ 4 w 9"/>
                <a:gd name="T15" fmla="*/ 4 h 8"/>
                <a:gd name="T16" fmla="*/ 4 w 9"/>
                <a:gd name="T17" fmla="*/ 4 h 8"/>
                <a:gd name="T18" fmla="*/ 4 w 9"/>
                <a:gd name="T19" fmla="*/ 3 h 8"/>
                <a:gd name="T20" fmla="*/ 4 w 9"/>
                <a:gd name="T21" fmla="*/ 0 h 8"/>
                <a:gd name="T22" fmla="*/ 4 w 9"/>
                <a:gd name="T23" fmla="*/ 1 h 8"/>
                <a:gd name="T24" fmla="*/ 4 w 9"/>
                <a:gd name="T25" fmla="*/ 2 h 8"/>
                <a:gd name="T26" fmla="*/ 4 w 9"/>
                <a:gd name="T27" fmla="*/ 3 h 8"/>
                <a:gd name="T28" fmla="*/ 3 w 9"/>
                <a:gd name="T29" fmla="*/ 3 h 8"/>
                <a:gd name="T30" fmla="*/ 3 w 9"/>
                <a:gd name="T31" fmla="*/ 4 h 8"/>
                <a:gd name="T32" fmla="*/ 2 w 9"/>
                <a:gd name="T33" fmla="*/ 4 h 8"/>
                <a:gd name="T34" fmla="*/ 2 w 9"/>
                <a:gd name="T35" fmla="*/ 4 h 8"/>
                <a:gd name="T36" fmla="*/ 2 w 9"/>
                <a:gd name="T37" fmla="*/ 4 h 8"/>
                <a:gd name="T38" fmla="*/ 0 w 9"/>
                <a:gd name="T39" fmla="*/ 4 h 8"/>
                <a:gd name="T40" fmla="*/ 4 w 9"/>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8"/>
                <a:gd name="T65" fmla="*/ 9 w 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8">
                  <a:moveTo>
                    <a:pt x="5" y="6"/>
                  </a:moveTo>
                  <a:lnTo>
                    <a:pt x="4" y="8"/>
                  </a:lnTo>
                  <a:lnTo>
                    <a:pt x="5" y="8"/>
                  </a:lnTo>
                  <a:lnTo>
                    <a:pt x="5" y="7"/>
                  </a:lnTo>
                  <a:lnTo>
                    <a:pt x="6" y="7"/>
                  </a:lnTo>
                  <a:lnTo>
                    <a:pt x="7" y="6"/>
                  </a:lnTo>
                  <a:lnTo>
                    <a:pt x="7" y="5"/>
                  </a:lnTo>
                  <a:lnTo>
                    <a:pt x="8" y="4"/>
                  </a:lnTo>
                  <a:lnTo>
                    <a:pt x="9" y="3"/>
                  </a:lnTo>
                  <a:lnTo>
                    <a:pt x="6" y="0"/>
                  </a:lnTo>
                  <a:lnTo>
                    <a:pt x="5" y="1"/>
                  </a:lnTo>
                  <a:lnTo>
                    <a:pt x="4" y="2"/>
                  </a:lnTo>
                  <a:lnTo>
                    <a:pt x="4" y="3"/>
                  </a:lnTo>
                  <a:lnTo>
                    <a:pt x="3" y="3"/>
                  </a:lnTo>
                  <a:lnTo>
                    <a:pt x="3" y="4"/>
                  </a:lnTo>
                  <a:lnTo>
                    <a:pt x="2" y="4"/>
                  </a:lnTo>
                  <a:lnTo>
                    <a:pt x="0" y="6"/>
                  </a:lnTo>
                  <a:lnTo>
                    <a:pt x="5" y="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3" name="Freeform 207"/>
            <p:cNvSpPr>
              <a:spLocks/>
            </p:cNvSpPr>
            <p:nvPr/>
          </p:nvSpPr>
          <p:spPr bwMode="auto">
            <a:xfrm>
              <a:off x="3753" y="422"/>
              <a:ext cx="11" cy="75"/>
            </a:xfrm>
            <a:custGeom>
              <a:avLst/>
              <a:gdLst>
                <a:gd name="T0" fmla="*/ 2 w 13"/>
                <a:gd name="T1" fmla="*/ 20 h 82"/>
                <a:gd name="T2" fmla="*/ 3 w 13"/>
                <a:gd name="T3" fmla="*/ 20 h 82"/>
                <a:gd name="T4" fmla="*/ 3 w 13"/>
                <a:gd name="T5" fmla="*/ 17 h 82"/>
                <a:gd name="T6" fmla="*/ 3 w 13"/>
                <a:gd name="T7" fmla="*/ 15 h 82"/>
                <a:gd name="T8" fmla="*/ 3 w 13"/>
                <a:gd name="T9" fmla="*/ 13 h 82"/>
                <a:gd name="T10" fmla="*/ 3 w 13"/>
                <a:gd name="T11" fmla="*/ 11 h 82"/>
                <a:gd name="T12" fmla="*/ 3 w 13"/>
                <a:gd name="T13" fmla="*/ 7 h 82"/>
                <a:gd name="T14" fmla="*/ 3 w 13"/>
                <a:gd name="T15" fmla="*/ 5 h 82"/>
                <a:gd name="T16" fmla="*/ 3 w 13"/>
                <a:gd name="T17" fmla="*/ 5 h 82"/>
                <a:gd name="T18" fmla="*/ 3 w 13"/>
                <a:gd name="T19" fmla="*/ 0 h 82"/>
                <a:gd name="T20" fmla="*/ 3 w 13"/>
                <a:gd name="T21" fmla="*/ 0 h 82"/>
                <a:gd name="T22" fmla="*/ 3 w 13"/>
                <a:gd name="T23" fmla="*/ 5 h 82"/>
                <a:gd name="T24" fmla="*/ 3 w 13"/>
                <a:gd name="T25" fmla="*/ 5 h 82"/>
                <a:gd name="T26" fmla="*/ 3 w 13"/>
                <a:gd name="T27" fmla="*/ 7 h 82"/>
                <a:gd name="T28" fmla="*/ 3 w 13"/>
                <a:gd name="T29" fmla="*/ 10 h 82"/>
                <a:gd name="T30" fmla="*/ 3 w 13"/>
                <a:gd name="T31" fmla="*/ 13 h 82"/>
                <a:gd name="T32" fmla="*/ 2 w 13"/>
                <a:gd name="T33" fmla="*/ 15 h 82"/>
                <a:gd name="T34" fmla="*/ 2 w 13"/>
                <a:gd name="T35" fmla="*/ 17 h 82"/>
                <a:gd name="T36" fmla="*/ 0 w 13"/>
                <a:gd name="T37" fmla="*/ 20 h 82"/>
                <a:gd name="T38" fmla="*/ 3 w 13"/>
                <a:gd name="T39" fmla="*/ 19 h 82"/>
                <a:gd name="T40" fmla="*/ 2 w 13"/>
                <a:gd name="T41" fmla="*/ 20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82"/>
                <a:gd name="T65" fmla="*/ 13 w 13"/>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82">
                  <a:moveTo>
                    <a:pt x="2" y="82"/>
                  </a:moveTo>
                  <a:lnTo>
                    <a:pt x="5" y="81"/>
                  </a:lnTo>
                  <a:lnTo>
                    <a:pt x="6" y="71"/>
                  </a:lnTo>
                  <a:lnTo>
                    <a:pt x="7" y="61"/>
                  </a:lnTo>
                  <a:lnTo>
                    <a:pt x="7" y="51"/>
                  </a:lnTo>
                  <a:lnTo>
                    <a:pt x="8" y="41"/>
                  </a:lnTo>
                  <a:lnTo>
                    <a:pt x="10" y="31"/>
                  </a:lnTo>
                  <a:lnTo>
                    <a:pt x="11" y="21"/>
                  </a:lnTo>
                  <a:lnTo>
                    <a:pt x="12" y="11"/>
                  </a:lnTo>
                  <a:lnTo>
                    <a:pt x="13" y="0"/>
                  </a:lnTo>
                  <a:lnTo>
                    <a:pt x="8" y="0"/>
                  </a:lnTo>
                  <a:lnTo>
                    <a:pt x="7" y="10"/>
                  </a:lnTo>
                  <a:lnTo>
                    <a:pt x="6" y="20"/>
                  </a:lnTo>
                  <a:lnTo>
                    <a:pt x="5" y="30"/>
                  </a:lnTo>
                  <a:lnTo>
                    <a:pt x="4" y="40"/>
                  </a:lnTo>
                  <a:lnTo>
                    <a:pt x="3" y="51"/>
                  </a:lnTo>
                  <a:lnTo>
                    <a:pt x="2" y="61"/>
                  </a:lnTo>
                  <a:lnTo>
                    <a:pt x="2" y="71"/>
                  </a:lnTo>
                  <a:lnTo>
                    <a:pt x="0" y="81"/>
                  </a:lnTo>
                  <a:lnTo>
                    <a:pt x="5" y="80"/>
                  </a:lnTo>
                  <a:lnTo>
                    <a:pt x="2" y="8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4" name="Freeform 208"/>
            <p:cNvSpPr>
              <a:spLocks/>
            </p:cNvSpPr>
            <p:nvPr/>
          </p:nvSpPr>
          <p:spPr bwMode="auto">
            <a:xfrm>
              <a:off x="3722" y="475"/>
              <a:ext cx="35" cy="22"/>
            </a:xfrm>
            <a:custGeom>
              <a:avLst/>
              <a:gdLst>
                <a:gd name="T0" fmla="*/ 2 w 43"/>
                <a:gd name="T1" fmla="*/ 6 h 24"/>
                <a:gd name="T2" fmla="*/ 2 w 43"/>
                <a:gd name="T3" fmla="*/ 6 h 24"/>
                <a:gd name="T4" fmla="*/ 2 w 43"/>
                <a:gd name="T5" fmla="*/ 6 h 24"/>
                <a:gd name="T6" fmla="*/ 2 w 43"/>
                <a:gd name="T7" fmla="*/ 6 h 24"/>
                <a:gd name="T8" fmla="*/ 2 w 43"/>
                <a:gd name="T9" fmla="*/ 5 h 24"/>
                <a:gd name="T10" fmla="*/ 2 w 43"/>
                <a:gd name="T11" fmla="*/ 4 h 24"/>
                <a:gd name="T12" fmla="*/ 2 w 43"/>
                <a:gd name="T13" fmla="*/ 4 h 24"/>
                <a:gd name="T14" fmla="*/ 2 w 43"/>
                <a:gd name="T15" fmla="*/ 5 h 24"/>
                <a:gd name="T16" fmla="*/ 2 w 43"/>
                <a:gd name="T17" fmla="*/ 6 h 24"/>
                <a:gd name="T18" fmla="*/ 2 w 43"/>
                <a:gd name="T19" fmla="*/ 6 h 24"/>
                <a:gd name="T20" fmla="*/ 2 w 43"/>
                <a:gd name="T21" fmla="*/ 6 h 24"/>
                <a:gd name="T22" fmla="*/ 2 w 43"/>
                <a:gd name="T23" fmla="*/ 6 h 24"/>
                <a:gd name="T24" fmla="*/ 2 w 43"/>
                <a:gd name="T25" fmla="*/ 6 h 24"/>
                <a:gd name="T26" fmla="*/ 2 w 43"/>
                <a:gd name="T27" fmla="*/ 6 h 24"/>
                <a:gd name="T28" fmla="*/ 2 w 43"/>
                <a:gd name="T29" fmla="*/ 6 h 24"/>
                <a:gd name="T30" fmla="*/ 2 w 43"/>
                <a:gd name="T31" fmla="*/ 6 h 24"/>
                <a:gd name="T32" fmla="*/ 2 w 43"/>
                <a:gd name="T33" fmla="*/ 6 h 24"/>
                <a:gd name="T34" fmla="*/ 2 w 43"/>
                <a:gd name="T35" fmla="*/ 2 h 24"/>
                <a:gd name="T36" fmla="*/ 2 w 43"/>
                <a:gd name="T37" fmla="*/ 1 h 24"/>
                <a:gd name="T38" fmla="*/ 2 w 43"/>
                <a:gd name="T39" fmla="*/ 0 h 24"/>
                <a:gd name="T40" fmla="*/ 2 w 43"/>
                <a:gd name="T41" fmla="*/ 0 h 24"/>
                <a:gd name="T42" fmla="*/ 2 w 43"/>
                <a:gd name="T43" fmla="*/ 1 h 24"/>
                <a:gd name="T44" fmla="*/ 2 w 43"/>
                <a:gd name="T45" fmla="*/ 4 h 24"/>
                <a:gd name="T46" fmla="*/ 2 w 43"/>
                <a:gd name="T47" fmla="*/ 6 h 24"/>
                <a:gd name="T48" fmla="*/ 1 w 43"/>
                <a:gd name="T49" fmla="*/ 6 h 24"/>
                <a:gd name="T50" fmla="*/ 0 w 43"/>
                <a:gd name="T51" fmla="*/ 6 h 24"/>
                <a:gd name="T52" fmla="*/ 2 w 43"/>
                <a:gd name="T53" fmla="*/ 6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
                <a:gd name="T82" fmla="*/ 0 h 24"/>
                <a:gd name="T83" fmla="*/ 43 w 43"/>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 h="24">
                  <a:moveTo>
                    <a:pt x="5" y="17"/>
                  </a:moveTo>
                  <a:lnTo>
                    <a:pt x="6" y="13"/>
                  </a:lnTo>
                  <a:lnTo>
                    <a:pt x="8" y="9"/>
                  </a:lnTo>
                  <a:lnTo>
                    <a:pt x="9" y="6"/>
                  </a:lnTo>
                  <a:lnTo>
                    <a:pt x="11" y="5"/>
                  </a:lnTo>
                  <a:lnTo>
                    <a:pt x="13" y="4"/>
                  </a:lnTo>
                  <a:lnTo>
                    <a:pt x="15" y="4"/>
                  </a:lnTo>
                  <a:lnTo>
                    <a:pt x="17" y="5"/>
                  </a:lnTo>
                  <a:lnTo>
                    <a:pt x="19" y="6"/>
                  </a:lnTo>
                  <a:lnTo>
                    <a:pt x="25" y="9"/>
                  </a:lnTo>
                  <a:lnTo>
                    <a:pt x="31" y="14"/>
                  </a:lnTo>
                  <a:lnTo>
                    <a:pt x="35" y="19"/>
                  </a:lnTo>
                  <a:lnTo>
                    <a:pt x="40" y="24"/>
                  </a:lnTo>
                  <a:lnTo>
                    <a:pt x="43" y="22"/>
                  </a:lnTo>
                  <a:lnTo>
                    <a:pt x="38" y="17"/>
                  </a:lnTo>
                  <a:lnTo>
                    <a:pt x="34" y="11"/>
                  </a:lnTo>
                  <a:lnTo>
                    <a:pt x="28" y="6"/>
                  </a:lnTo>
                  <a:lnTo>
                    <a:pt x="22" y="2"/>
                  </a:lnTo>
                  <a:lnTo>
                    <a:pt x="18" y="1"/>
                  </a:lnTo>
                  <a:lnTo>
                    <a:pt x="16" y="0"/>
                  </a:lnTo>
                  <a:lnTo>
                    <a:pt x="13" y="0"/>
                  </a:lnTo>
                  <a:lnTo>
                    <a:pt x="9" y="1"/>
                  </a:lnTo>
                  <a:lnTo>
                    <a:pt x="6" y="4"/>
                  </a:lnTo>
                  <a:lnTo>
                    <a:pt x="4" y="7"/>
                  </a:lnTo>
                  <a:lnTo>
                    <a:pt x="1" y="11"/>
                  </a:lnTo>
                  <a:lnTo>
                    <a:pt x="0" y="17"/>
                  </a:lnTo>
                  <a:lnTo>
                    <a:pt x="5" y="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5" name="Freeform 209"/>
            <p:cNvSpPr>
              <a:spLocks/>
            </p:cNvSpPr>
            <p:nvPr/>
          </p:nvSpPr>
          <p:spPr bwMode="auto">
            <a:xfrm>
              <a:off x="3765" y="638"/>
              <a:ext cx="115" cy="80"/>
            </a:xfrm>
            <a:custGeom>
              <a:avLst/>
              <a:gdLst>
                <a:gd name="T0" fmla="*/ 0 w 140"/>
                <a:gd name="T1" fmla="*/ 0 h 88"/>
                <a:gd name="T2" fmla="*/ 2 w 140"/>
                <a:gd name="T3" fmla="*/ 2 h 88"/>
                <a:gd name="T4" fmla="*/ 2 w 140"/>
                <a:gd name="T5" fmla="*/ 5 h 88"/>
                <a:gd name="T6" fmla="*/ 2 w 140"/>
                <a:gd name="T7" fmla="*/ 5 h 88"/>
                <a:gd name="T8" fmla="*/ 2 w 140"/>
                <a:gd name="T9" fmla="*/ 5 h 88"/>
                <a:gd name="T10" fmla="*/ 2 w 140"/>
                <a:gd name="T11" fmla="*/ 5 h 88"/>
                <a:gd name="T12" fmla="*/ 2 w 140"/>
                <a:gd name="T13" fmla="*/ 5 h 88"/>
                <a:gd name="T14" fmla="*/ 2 w 140"/>
                <a:gd name="T15" fmla="*/ 5 h 88"/>
                <a:gd name="T16" fmla="*/ 2 w 140"/>
                <a:gd name="T17" fmla="*/ 6 h 88"/>
                <a:gd name="T18" fmla="*/ 2 w 140"/>
                <a:gd name="T19" fmla="*/ 8 h 88"/>
                <a:gd name="T20" fmla="*/ 2 w 140"/>
                <a:gd name="T21" fmla="*/ 10 h 88"/>
                <a:gd name="T22" fmla="*/ 2 w 140"/>
                <a:gd name="T23" fmla="*/ 11 h 88"/>
                <a:gd name="T24" fmla="*/ 2 w 140"/>
                <a:gd name="T25" fmla="*/ 12 h 88"/>
                <a:gd name="T26" fmla="*/ 3 w 140"/>
                <a:gd name="T27" fmla="*/ 13 h 88"/>
                <a:gd name="T28" fmla="*/ 3 w 140"/>
                <a:gd name="T29" fmla="*/ 14 h 88"/>
                <a:gd name="T30" fmla="*/ 4 w 140"/>
                <a:gd name="T31" fmla="*/ 15 h 88"/>
                <a:gd name="T32" fmla="*/ 4 w 140"/>
                <a:gd name="T33" fmla="*/ 17 h 88"/>
                <a:gd name="T34" fmla="*/ 4 w 140"/>
                <a:gd name="T35" fmla="*/ 17 h 88"/>
                <a:gd name="T36" fmla="*/ 5 w 140"/>
                <a:gd name="T37" fmla="*/ 18 h 88"/>
                <a:gd name="T38" fmla="*/ 5 w 140"/>
                <a:gd name="T39" fmla="*/ 19 h 88"/>
                <a:gd name="T40" fmla="*/ 5 w 140"/>
                <a:gd name="T41" fmla="*/ 19 h 88"/>
                <a:gd name="T42" fmla="*/ 6 w 140"/>
                <a:gd name="T43" fmla="*/ 19 h 88"/>
                <a:gd name="T44" fmla="*/ 6 w 140"/>
                <a:gd name="T45" fmla="*/ 19 h 88"/>
                <a:gd name="T46" fmla="*/ 6 w 140"/>
                <a:gd name="T47" fmla="*/ 19 h 88"/>
                <a:gd name="T48" fmla="*/ 6 w 140"/>
                <a:gd name="T49" fmla="*/ 19 h 88"/>
                <a:gd name="T50" fmla="*/ 0 w 140"/>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88"/>
                <a:gd name="T80" fmla="*/ 140 w 140"/>
                <a:gd name="T81" fmla="*/ 88 h 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88">
                  <a:moveTo>
                    <a:pt x="0" y="0"/>
                  </a:moveTo>
                  <a:lnTo>
                    <a:pt x="2" y="2"/>
                  </a:lnTo>
                  <a:lnTo>
                    <a:pt x="6" y="6"/>
                  </a:lnTo>
                  <a:lnTo>
                    <a:pt x="10" y="10"/>
                  </a:lnTo>
                  <a:lnTo>
                    <a:pt x="15" y="15"/>
                  </a:lnTo>
                  <a:lnTo>
                    <a:pt x="20" y="20"/>
                  </a:lnTo>
                  <a:lnTo>
                    <a:pt x="25" y="24"/>
                  </a:lnTo>
                  <a:lnTo>
                    <a:pt x="28" y="27"/>
                  </a:lnTo>
                  <a:lnTo>
                    <a:pt x="31" y="31"/>
                  </a:lnTo>
                  <a:lnTo>
                    <a:pt x="36" y="37"/>
                  </a:lnTo>
                  <a:lnTo>
                    <a:pt x="43" y="43"/>
                  </a:lnTo>
                  <a:lnTo>
                    <a:pt x="51" y="49"/>
                  </a:lnTo>
                  <a:lnTo>
                    <a:pt x="59" y="55"/>
                  </a:lnTo>
                  <a:lnTo>
                    <a:pt x="66" y="61"/>
                  </a:lnTo>
                  <a:lnTo>
                    <a:pt x="74" y="66"/>
                  </a:lnTo>
                  <a:lnTo>
                    <a:pt x="79" y="72"/>
                  </a:lnTo>
                  <a:lnTo>
                    <a:pt x="84" y="77"/>
                  </a:lnTo>
                  <a:lnTo>
                    <a:pt x="88" y="80"/>
                  </a:lnTo>
                  <a:lnTo>
                    <a:pt x="95" y="82"/>
                  </a:lnTo>
                  <a:lnTo>
                    <a:pt x="102" y="85"/>
                  </a:lnTo>
                  <a:lnTo>
                    <a:pt x="111" y="86"/>
                  </a:lnTo>
                  <a:lnTo>
                    <a:pt x="120" y="87"/>
                  </a:lnTo>
                  <a:lnTo>
                    <a:pt x="128" y="87"/>
                  </a:lnTo>
                  <a:lnTo>
                    <a:pt x="134" y="88"/>
                  </a:lnTo>
                  <a:lnTo>
                    <a:pt x="140" y="8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6" name="Freeform 210"/>
            <p:cNvSpPr>
              <a:spLocks/>
            </p:cNvSpPr>
            <p:nvPr/>
          </p:nvSpPr>
          <p:spPr bwMode="auto">
            <a:xfrm>
              <a:off x="3764" y="637"/>
              <a:ext cx="28" cy="30"/>
            </a:xfrm>
            <a:custGeom>
              <a:avLst/>
              <a:gdLst>
                <a:gd name="T0" fmla="*/ 2 w 35"/>
                <a:gd name="T1" fmla="*/ 6 h 33"/>
                <a:gd name="T2" fmla="*/ 2 w 35"/>
                <a:gd name="T3" fmla="*/ 6 h 33"/>
                <a:gd name="T4" fmla="*/ 2 w 35"/>
                <a:gd name="T5" fmla="*/ 5 h 33"/>
                <a:gd name="T6" fmla="*/ 2 w 35"/>
                <a:gd name="T7" fmla="*/ 5 h 33"/>
                <a:gd name="T8" fmla="*/ 2 w 35"/>
                <a:gd name="T9" fmla="*/ 5 h 33"/>
                <a:gd name="T10" fmla="*/ 2 w 35"/>
                <a:gd name="T11" fmla="*/ 5 h 33"/>
                <a:gd name="T12" fmla="*/ 2 w 35"/>
                <a:gd name="T13" fmla="*/ 5 h 33"/>
                <a:gd name="T14" fmla="*/ 2 w 35"/>
                <a:gd name="T15" fmla="*/ 5 h 33"/>
                <a:gd name="T16" fmla="*/ 2 w 35"/>
                <a:gd name="T17" fmla="*/ 2 h 33"/>
                <a:gd name="T18" fmla="*/ 2 w 35"/>
                <a:gd name="T19" fmla="*/ 0 h 33"/>
                <a:gd name="T20" fmla="*/ 0 w 35"/>
                <a:gd name="T21" fmla="*/ 2 h 33"/>
                <a:gd name="T22" fmla="*/ 2 w 35"/>
                <a:gd name="T23" fmla="*/ 5 h 33"/>
                <a:gd name="T24" fmla="*/ 2 w 35"/>
                <a:gd name="T25" fmla="*/ 5 h 33"/>
                <a:gd name="T26" fmla="*/ 2 w 35"/>
                <a:gd name="T27" fmla="*/ 5 h 33"/>
                <a:gd name="T28" fmla="*/ 2 w 35"/>
                <a:gd name="T29" fmla="*/ 5 h 33"/>
                <a:gd name="T30" fmla="*/ 2 w 35"/>
                <a:gd name="T31" fmla="*/ 5 h 33"/>
                <a:gd name="T32" fmla="*/ 2 w 35"/>
                <a:gd name="T33" fmla="*/ 5 h 33"/>
                <a:gd name="T34" fmla="*/ 2 w 35"/>
                <a:gd name="T35" fmla="*/ 6 h 33"/>
                <a:gd name="T36" fmla="*/ 2 w 35"/>
                <a:gd name="T37" fmla="*/ 7 h 33"/>
                <a:gd name="T38" fmla="*/ 2 w 35"/>
                <a:gd name="T39" fmla="*/ 7 h 33"/>
                <a:gd name="T40" fmla="*/ 2 w 35"/>
                <a:gd name="T41" fmla="*/ 6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33"/>
                <a:gd name="T65" fmla="*/ 35 w 3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33">
                  <a:moveTo>
                    <a:pt x="35" y="30"/>
                  </a:moveTo>
                  <a:lnTo>
                    <a:pt x="35" y="30"/>
                  </a:lnTo>
                  <a:lnTo>
                    <a:pt x="32" y="27"/>
                  </a:lnTo>
                  <a:lnTo>
                    <a:pt x="28" y="24"/>
                  </a:lnTo>
                  <a:lnTo>
                    <a:pt x="24" y="19"/>
                  </a:lnTo>
                  <a:lnTo>
                    <a:pt x="19" y="15"/>
                  </a:lnTo>
                  <a:lnTo>
                    <a:pt x="13" y="10"/>
                  </a:lnTo>
                  <a:lnTo>
                    <a:pt x="9" y="6"/>
                  </a:lnTo>
                  <a:lnTo>
                    <a:pt x="6" y="2"/>
                  </a:lnTo>
                  <a:lnTo>
                    <a:pt x="4" y="0"/>
                  </a:lnTo>
                  <a:lnTo>
                    <a:pt x="0" y="2"/>
                  </a:lnTo>
                  <a:lnTo>
                    <a:pt x="2" y="5"/>
                  </a:lnTo>
                  <a:lnTo>
                    <a:pt x="6" y="8"/>
                  </a:lnTo>
                  <a:lnTo>
                    <a:pt x="10" y="13"/>
                  </a:lnTo>
                  <a:lnTo>
                    <a:pt x="16" y="18"/>
                  </a:lnTo>
                  <a:lnTo>
                    <a:pt x="20" y="22"/>
                  </a:lnTo>
                  <a:lnTo>
                    <a:pt x="25" y="26"/>
                  </a:lnTo>
                  <a:lnTo>
                    <a:pt x="28" y="31"/>
                  </a:lnTo>
                  <a:lnTo>
                    <a:pt x="30" y="33"/>
                  </a:lnTo>
                  <a:lnTo>
                    <a:pt x="35"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7" name="Freeform 211"/>
            <p:cNvSpPr>
              <a:spLocks/>
            </p:cNvSpPr>
            <p:nvPr/>
          </p:nvSpPr>
          <p:spPr bwMode="auto">
            <a:xfrm>
              <a:off x="3788" y="664"/>
              <a:ext cx="48" cy="45"/>
            </a:xfrm>
            <a:custGeom>
              <a:avLst/>
              <a:gdLst>
                <a:gd name="T0" fmla="*/ 2 w 58"/>
                <a:gd name="T1" fmla="*/ 13 h 49"/>
                <a:gd name="T2" fmla="*/ 2 w 58"/>
                <a:gd name="T3" fmla="*/ 13 h 49"/>
                <a:gd name="T4" fmla="*/ 2 w 58"/>
                <a:gd name="T5" fmla="*/ 11 h 49"/>
                <a:gd name="T6" fmla="*/ 2 w 58"/>
                <a:gd name="T7" fmla="*/ 10 h 49"/>
                <a:gd name="T8" fmla="*/ 2 w 58"/>
                <a:gd name="T9" fmla="*/ 8 h 49"/>
                <a:gd name="T10" fmla="*/ 2 w 58"/>
                <a:gd name="T11" fmla="*/ 6 h 49"/>
                <a:gd name="T12" fmla="*/ 2 w 58"/>
                <a:gd name="T13" fmla="*/ 6 h 49"/>
                <a:gd name="T14" fmla="*/ 2 w 58"/>
                <a:gd name="T15" fmla="*/ 6 h 49"/>
                <a:gd name="T16" fmla="*/ 2 w 58"/>
                <a:gd name="T17" fmla="*/ 6 h 49"/>
                <a:gd name="T18" fmla="*/ 2 w 58"/>
                <a:gd name="T19" fmla="*/ 0 h 49"/>
                <a:gd name="T20" fmla="*/ 0 w 58"/>
                <a:gd name="T21" fmla="*/ 3 h 49"/>
                <a:gd name="T22" fmla="*/ 2 w 58"/>
                <a:gd name="T23" fmla="*/ 6 h 49"/>
                <a:gd name="T24" fmla="*/ 2 w 58"/>
                <a:gd name="T25" fmla="*/ 6 h 49"/>
                <a:gd name="T26" fmla="*/ 2 w 58"/>
                <a:gd name="T27" fmla="*/ 6 h 49"/>
                <a:gd name="T28" fmla="*/ 2 w 58"/>
                <a:gd name="T29" fmla="*/ 7 h 49"/>
                <a:gd name="T30" fmla="*/ 2 w 58"/>
                <a:gd name="T31" fmla="*/ 9 h 49"/>
                <a:gd name="T32" fmla="*/ 2 w 58"/>
                <a:gd name="T33" fmla="*/ 11 h 49"/>
                <a:gd name="T34" fmla="*/ 2 w 58"/>
                <a:gd name="T35" fmla="*/ 12 h 49"/>
                <a:gd name="T36" fmla="*/ 2 w 58"/>
                <a:gd name="T37" fmla="*/ 13 h 49"/>
                <a:gd name="T38" fmla="*/ 2 w 58"/>
                <a:gd name="T39" fmla="*/ 13 h 49"/>
                <a:gd name="T40" fmla="*/ 2 w 58"/>
                <a:gd name="T41" fmla="*/ 1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49"/>
                <a:gd name="T65" fmla="*/ 58 w 58"/>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49">
                  <a:moveTo>
                    <a:pt x="58" y="47"/>
                  </a:moveTo>
                  <a:lnTo>
                    <a:pt x="58" y="47"/>
                  </a:lnTo>
                  <a:lnTo>
                    <a:pt x="53" y="41"/>
                  </a:lnTo>
                  <a:lnTo>
                    <a:pt x="47" y="36"/>
                  </a:lnTo>
                  <a:lnTo>
                    <a:pt x="40" y="30"/>
                  </a:lnTo>
                  <a:lnTo>
                    <a:pt x="32" y="24"/>
                  </a:lnTo>
                  <a:lnTo>
                    <a:pt x="24" y="18"/>
                  </a:lnTo>
                  <a:lnTo>
                    <a:pt x="17" y="12"/>
                  </a:lnTo>
                  <a:lnTo>
                    <a:pt x="11" y="6"/>
                  </a:lnTo>
                  <a:lnTo>
                    <a:pt x="5" y="0"/>
                  </a:lnTo>
                  <a:lnTo>
                    <a:pt x="0" y="3"/>
                  </a:lnTo>
                  <a:lnTo>
                    <a:pt x="7" y="9"/>
                  </a:lnTo>
                  <a:lnTo>
                    <a:pt x="14" y="15"/>
                  </a:lnTo>
                  <a:lnTo>
                    <a:pt x="21" y="22"/>
                  </a:lnTo>
                  <a:lnTo>
                    <a:pt x="29" y="28"/>
                  </a:lnTo>
                  <a:lnTo>
                    <a:pt x="37" y="33"/>
                  </a:lnTo>
                  <a:lnTo>
                    <a:pt x="43" y="39"/>
                  </a:lnTo>
                  <a:lnTo>
                    <a:pt x="50" y="44"/>
                  </a:lnTo>
                  <a:lnTo>
                    <a:pt x="55" y="49"/>
                  </a:lnTo>
                  <a:lnTo>
                    <a:pt x="58"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8" name="Freeform 212"/>
            <p:cNvSpPr>
              <a:spLocks/>
            </p:cNvSpPr>
            <p:nvPr/>
          </p:nvSpPr>
          <p:spPr bwMode="auto">
            <a:xfrm>
              <a:off x="3833" y="707"/>
              <a:ext cx="48" cy="13"/>
            </a:xfrm>
            <a:custGeom>
              <a:avLst/>
              <a:gdLst>
                <a:gd name="T0" fmla="*/ 2 w 58"/>
                <a:gd name="T1" fmla="*/ 7 h 14"/>
                <a:gd name="T2" fmla="*/ 2 w 58"/>
                <a:gd name="T3" fmla="*/ 7 h 14"/>
                <a:gd name="T4" fmla="*/ 2 w 58"/>
                <a:gd name="T5" fmla="*/ 7 h 14"/>
                <a:gd name="T6" fmla="*/ 2 w 58"/>
                <a:gd name="T7" fmla="*/ 7 h 14"/>
                <a:gd name="T8" fmla="*/ 2 w 58"/>
                <a:gd name="T9" fmla="*/ 7 h 14"/>
                <a:gd name="T10" fmla="*/ 2 w 58"/>
                <a:gd name="T11" fmla="*/ 6 h 14"/>
                <a:gd name="T12" fmla="*/ 2 w 58"/>
                <a:gd name="T13" fmla="*/ 4 h 14"/>
                <a:gd name="T14" fmla="*/ 2 w 58"/>
                <a:gd name="T15" fmla="*/ 2 h 14"/>
                <a:gd name="T16" fmla="*/ 2 w 58"/>
                <a:gd name="T17" fmla="*/ 0 h 14"/>
                <a:gd name="T18" fmla="*/ 0 w 58"/>
                <a:gd name="T19" fmla="*/ 2 h 14"/>
                <a:gd name="T20" fmla="*/ 2 w 58"/>
                <a:gd name="T21" fmla="*/ 6 h 14"/>
                <a:gd name="T22" fmla="*/ 2 w 58"/>
                <a:gd name="T23" fmla="*/ 7 h 14"/>
                <a:gd name="T24" fmla="*/ 2 w 58"/>
                <a:gd name="T25" fmla="*/ 7 h 14"/>
                <a:gd name="T26" fmla="*/ 2 w 58"/>
                <a:gd name="T27" fmla="*/ 7 h 14"/>
                <a:gd name="T28" fmla="*/ 2 w 58"/>
                <a:gd name="T29" fmla="*/ 7 h 14"/>
                <a:gd name="T30" fmla="*/ 2 w 58"/>
                <a:gd name="T31" fmla="*/ 7 h 14"/>
                <a:gd name="T32" fmla="*/ 2 w 58"/>
                <a:gd name="T33" fmla="*/ 7 h 14"/>
                <a:gd name="T34" fmla="*/ 2 w 58"/>
                <a:gd name="T35" fmla="*/ 7 h 14"/>
                <a:gd name="T36" fmla="*/ 2 w 58"/>
                <a:gd name="T37" fmla="*/ 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14"/>
                <a:gd name="T59" fmla="*/ 58 w 5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14">
                  <a:moveTo>
                    <a:pt x="57" y="9"/>
                  </a:moveTo>
                  <a:lnTo>
                    <a:pt x="51" y="9"/>
                  </a:lnTo>
                  <a:lnTo>
                    <a:pt x="45" y="9"/>
                  </a:lnTo>
                  <a:lnTo>
                    <a:pt x="37" y="9"/>
                  </a:lnTo>
                  <a:lnTo>
                    <a:pt x="28" y="8"/>
                  </a:lnTo>
                  <a:lnTo>
                    <a:pt x="20" y="6"/>
                  </a:lnTo>
                  <a:lnTo>
                    <a:pt x="12" y="4"/>
                  </a:lnTo>
                  <a:lnTo>
                    <a:pt x="6" y="2"/>
                  </a:lnTo>
                  <a:lnTo>
                    <a:pt x="3" y="0"/>
                  </a:lnTo>
                  <a:lnTo>
                    <a:pt x="0" y="2"/>
                  </a:lnTo>
                  <a:lnTo>
                    <a:pt x="4" y="6"/>
                  </a:lnTo>
                  <a:lnTo>
                    <a:pt x="11" y="9"/>
                  </a:lnTo>
                  <a:lnTo>
                    <a:pt x="19" y="11"/>
                  </a:lnTo>
                  <a:lnTo>
                    <a:pt x="28" y="12"/>
                  </a:lnTo>
                  <a:lnTo>
                    <a:pt x="37" y="13"/>
                  </a:lnTo>
                  <a:lnTo>
                    <a:pt x="45" y="14"/>
                  </a:lnTo>
                  <a:lnTo>
                    <a:pt x="51" y="14"/>
                  </a:lnTo>
                  <a:lnTo>
                    <a:pt x="58" y="13"/>
                  </a:lnTo>
                  <a:lnTo>
                    <a:pt x="5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29" name="Freeform 213"/>
            <p:cNvSpPr>
              <a:spLocks/>
            </p:cNvSpPr>
            <p:nvPr/>
          </p:nvSpPr>
          <p:spPr bwMode="auto">
            <a:xfrm>
              <a:off x="3607" y="1070"/>
              <a:ext cx="180" cy="111"/>
            </a:xfrm>
            <a:custGeom>
              <a:avLst/>
              <a:gdLst>
                <a:gd name="T0" fmla="*/ 0 w 220"/>
                <a:gd name="T1" fmla="*/ 0 h 122"/>
                <a:gd name="T2" fmla="*/ 2 w 220"/>
                <a:gd name="T3" fmla="*/ 5 h 122"/>
                <a:gd name="T4" fmla="*/ 2 w 220"/>
                <a:gd name="T5" fmla="*/ 5 h 122"/>
                <a:gd name="T6" fmla="*/ 2 w 220"/>
                <a:gd name="T7" fmla="*/ 5 h 122"/>
                <a:gd name="T8" fmla="*/ 2 w 220"/>
                <a:gd name="T9" fmla="*/ 7 h 122"/>
                <a:gd name="T10" fmla="*/ 2 w 220"/>
                <a:gd name="T11" fmla="*/ 9 h 122"/>
                <a:gd name="T12" fmla="*/ 2 w 220"/>
                <a:gd name="T13" fmla="*/ 11 h 122"/>
                <a:gd name="T14" fmla="*/ 2 w 220"/>
                <a:gd name="T15" fmla="*/ 12 h 122"/>
                <a:gd name="T16" fmla="*/ 2 w 220"/>
                <a:gd name="T17" fmla="*/ 14 h 122"/>
                <a:gd name="T18" fmla="*/ 2 w 220"/>
                <a:gd name="T19" fmla="*/ 15 h 122"/>
                <a:gd name="T20" fmla="*/ 2 w 220"/>
                <a:gd name="T21" fmla="*/ 16 h 122"/>
                <a:gd name="T22" fmla="*/ 2 w 220"/>
                <a:gd name="T23" fmla="*/ 17 h 122"/>
                <a:gd name="T24" fmla="*/ 2 w 220"/>
                <a:gd name="T25" fmla="*/ 18 h 122"/>
                <a:gd name="T26" fmla="*/ 2 w 220"/>
                <a:gd name="T27" fmla="*/ 19 h 122"/>
                <a:gd name="T28" fmla="*/ 2 w 220"/>
                <a:gd name="T29" fmla="*/ 20 h 122"/>
                <a:gd name="T30" fmla="*/ 2 w 220"/>
                <a:gd name="T31" fmla="*/ 21 h 122"/>
                <a:gd name="T32" fmla="*/ 3 w 220"/>
                <a:gd name="T33" fmla="*/ 22 h 122"/>
                <a:gd name="T34" fmla="*/ 3 w 220"/>
                <a:gd name="T35" fmla="*/ 23 h 122"/>
                <a:gd name="T36" fmla="*/ 4 w 220"/>
                <a:gd name="T37" fmla="*/ 23 h 122"/>
                <a:gd name="T38" fmla="*/ 4 w 220"/>
                <a:gd name="T39" fmla="*/ 24 h 122"/>
                <a:gd name="T40" fmla="*/ 5 w 220"/>
                <a:gd name="T41" fmla="*/ 25 h 122"/>
                <a:gd name="T42" fmla="*/ 5 w 220"/>
                <a:gd name="T43" fmla="*/ 25 h 122"/>
                <a:gd name="T44" fmla="*/ 6 w 220"/>
                <a:gd name="T45" fmla="*/ 26 h 122"/>
                <a:gd name="T46" fmla="*/ 7 w 220"/>
                <a:gd name="T47" fmla="*/ 26 h 122"/>
                <a:gd name="T48" fmla="*/ 7 w 220"/>
                <a:gd name="T49" fmla="*/ 26 h 122"/>
                <a:gd name="T50" fmla="*/ 9 w 220"/>
                <a:gd name="T51" fmla="*/ 26 h 122"/>
                <a:gd name="T52" fmla="*/ 9 w 220"/>
                <a:gd name="T53" fmla="*/ 26 h 122"/>
                <a:gd name="T54" fmla="*/ 0 w 220"/>
                <a:gd name="T55" fmla="*/ 0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122"/>
                <a:gd name="T86" fmla="*/ 220 w 220"/>
                <a:gd name="T87" fmla="*/ 122 h 1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122">
                  <a:moveTo>
                    <a:pt x="0" y="0"/>
                  </a:moveTo>
                  <a:lnTo>
                    <a:pt x="2" y="8"/>
                  </a:lnTo>
                  <a:lnTo>
                    <a:pt x="5" y="16"/>
                  </a:lnTo>
                  <a:lnTo>
                    <a:pt x="8" y="24"/>
                  </a:lnTo>
                  <a:lnTo>
                    <a:pt x="13" y="32"/>
                  </a:lnTo>
                  <a:lnTo>
                    <a:pt x="17" y="39"/>
                  </a:lnTo>
                  <a:lnTo>
                    <a:pt x="22" y="47"/>
                  </a:lnTo>
                  <a:lnTo>
                    <a:pt x="27" y="55"/>
                  </a:lnTo>
                  <a:lnTo>
                    <a:pt x="33" y="62"/>
                  </a:lnTo>
                  <a:lnTo>
                    <a:pt x="37" y="68"/>
                  </a:lnTo>
                  <a:lnTo>
                    <a:pt x="42" y="74"/>
                  </a:lnTo>
                  <a:lnTo>
                    <a:pt x="48" y="78"/>
                  </a:lnTo>
                  <a:lnTo>
                    <a:pt x="53" y="83"/>
                  </a:lnTo>
                  <a:lnTo>
                    <a:pt x="59" y="87"/>
                  </a:lnTo>
                  <a:lnTo>
                    <a:pt x="66" y="91"/>
                  </a:lnTo>
                  <a:lnTo>
                    <a:pt x="71" y="95"/>
                  </a:lnTo>
                  <a:lnTo>
                    <a:pt x="78" y="99"/>
                  </a:lnTo>
                  <a:lnTo>
                    <a:pt x="87" y="103"/>
                  </a:lnTo>
                  <a:lnTo>
                    <a:pt x="95" y="107"/>
                  </a:lnTo>
                  <a:lnTo>
                    <a:pt x="104" y="111"/>
                  </a:lnTo>
                  <a:lnTo>
                    <a:pt x="112" y="114"/>
                  </a:lnTo>
                  <a:lnTo>
                    <a:pt x="130" y="118"/>
                  </a:lnTo>
                  <a:lnTo>
                    <a:pt x="148" y="121"/>
                  </a:lnTo>
                  <a:lnTo>
                    <a:pt x="166" y="122"/>
                  </a:lnTo>
                  <a:lnTo>
                    <a:pt x="184" y="122"/>
                  </a:lnTo>
                  <a:lnTo>
                    <a:pt x="202" y="121"/>
                  </a:lnTo>
                  <a:lnTo>
                    <a:pt x="220" y="120"/>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0" name="Freeform 214"/>
            <p:cNvSpPr>
              <a:spLocks/>
            </p:cNvSpPr>
            <p:nvPr/>
          </p:nvSpPr>
          <p:spPr bwMode="auto">
            <a:xfrm>
              <a:off x="3606" y="1069"/>
              <a:ext cx="30" cy="60"/>
            </a:xfrm>
            <a:custGeom>
              <a:avLst/>
              <a:gdLst>
                <a:gd name="T0" fmla="*/ 2 w 37"/>
                <a:gd name="T1" fmla="*/ 17 h 65"/>
                <a:gd name="T2" fmla="*/ 2 w 37"/>
                <a:gd name="T3" fmla="*/ 17 h 65"/>
                <a:gd name="T4" fmla="*/ 2 w 37"/>
                <a:gd name="T5" fmla="*/ 16 h 65"/>
                <a:gd name="T6" fmla="*/ 2 w 37"/>
                <a:gd name="T7" fmla="*/ 14 h 65"/>
                <a:gd name="T8" fmla="*/ 2 w 37"/>
                <a:gd name="T9" fmla="*/ 11 h 65"/>
                <a:gd name="T10" fmla="*/ 2 w 37"/>
                <a:gd name="T11" fmla="*/ 9 h 65"/>
                <a:gd name="T12" fmla="*/ 2 w 37"/>
                <a:gd name="T13" fmla="*/ 6 h 65"/>
                <a:gd name="T14" fmla="*/ 2 w 37"/>
                <a:gd name="T15" fmla="*/ 6 h 65"/>
                <a:gd name="T16" fmla="*/ 2 w 37"/>
                <a:gd name="T17" fmla="*/ 6 h 65"/>
                <a:gd name="T18" fmla="*/ 2 w 37"/>
                <a:gd name="T19" fmla="*/ 0 h 65"/>
                <a:gd name="T20" fmla="*/ 0 w 37"/>
                <a:gd name="T21" fmla="*/ 1 h 65"/>
                <a:gd name="T22" fmla="*/ 2 w 37"/>
                <a:gd name="T23" fmla="*/ 6 h 65"/>
                <a:gd name="T24" fmla="*/ 2 w 37"/>
                <a:gd name="T25" fmla="*/ 6 h 65"/>
                <a:gd name="T26" fmla="*/ 2 w 37"/>
                <a:gd name="T27" fmla="*/ 6 h 65"/>
                <a:gd name="T28" fmla="*/ 2 w 37"/>
                <a:gd name="T29" fmla="*/ 10 h 65"/>
                <a:gd name="T30" fmla="*/ 2 w 37"/>
                <a:gd name="T31" fmla="*/ 12 h 65"/>
                <a:gd name="T32" fmla="*/ 2 w 37"/>
                <a:gd name="T33" fmla="*/ 14 h 65"/>
                <a:gd name="T34" fmla="*/ 2 w 37"/>
                <a:gd name="T35" fmla="*/ 16 h 65"/>
                <a:gd name="T36" fmla="*/ 2 w 37"/>
                <a:gd name="T37" fmla="*/ 18 h 65"/>
                <a:gd name="T38" fmla="*/ 2 w 37"/>
                <a:gd name="T39" fmla="*/ 18 h 65"/>
                <a:gd name="T40" fmla="*/ 2 w 37"/>
                <a:gd name="T41" fmla="*/ 17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65"/>
                <a:gd name="T65" fmla="*/ 37 w 37"/>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65">
                  <a:moveTo>
                    <a:pt x="37" y="62"/>
                  </a:moveTo>
                  <a:lnTo>
                    <a:pt x="37" y="62"/>
                  </a:lnTo>
                  <a:lnTo>
                    <a:pt x="32" y="55"/>
                  </a:lnTo>
                  <a:lnTo>
                    <a:pt x="26" y="47"/>
                  </a:lnTo>
                  <a:lnTo>
                    <a:pt x="21" y="39"/>
                  </a:lnTo>
                  <a:lnTo>
                    <a:pt x="17" y="32"/>
                  </a:lnTo>
                  <a:lnTo>
                    <a:pt x="12" y="24"/>
                  </a:lnTo>
                  <a:lnTo>
                    <a:pt x="9" y="16"/>
                  </a:lnTo>
                  <a:lnTo>
                    <a:pt x="7" y="8"/>
                  </a:lnTo>
                  <a:lnTo>
                    <a:pt x="4" y="0"/>
                  </a:lnTo>
                  <a:lnTo>
                    <a:pt x="0" y="1"/>
                  </a:lnTo>
                  <a:lnTo>
                    <a:pt x="2" y="10"/>
                  </a:lnTo>
                  <a:lnTo>
                    <a:pt x="4" y="18"/>
                  </a:lnTo>
                  <a:lnTo>
                    <a:pt x="9" y="26"/>
                  </a:lnTo>
                  <a:lnTo>
                    <a:pt x="12" y="34"/>
                  </a:lnTo>
                  <a:lnTo>
                    <a:pt x="17" y="41"/>
                  </a:lnTo>
                  <a:lnTo>
                    <a:pt x="22" y="49"/>
                  </a:lnTo>
                  <a:lnTo>
                    <a:pt x="27" y="57"/>
                  </a:lnTo>
                  <a:lnTo>
                    <a:pt x="33" y="65"/>
                  </a:lnTo>
                  <a:lnTo>
                    <a:pt x="37" y="6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1" name="Freeform 215"/>
            <p:cNvSpPr>
              <a:spLocks/>
            </p:cNvSpPr>
            <p:nvPr/>
          </p:nvSpPr>
          <p:spPr bwMode="auto">
            <a:xfrm>
              <a:off x="3633" y="1126"/>
              <a:ext cx="39" cy="35"/>
            </a:xfrm>
            <a:custGeom>
              <a:avLst/>
              <a:gdLst>
                <a:gd name="T0" fmla="*/ 2 w 48"/>
                <a:gd name="T1" fmla="*/ 6 h 39"/>
                <a:gd name="T2" fmla="*/ 2 w 48"/>
                <a:gd name="T3" fmla="*/ 6 h 39"/>
                <a:gd name="T4" fmla="*/ 2 w 48"/>
                <a:gd name="T5" fmla="*/ 5 h 39"/>
                <a:gd name="T6" fmla="*/ 2 w 48"/>
                <a:gd name="T7" fmla="*/ 4 h 39"/>
                <a:gd name="T8" fmla="*/ 2 w 48"/>
                <a:gd name="T9" fmla="*/ 4 h 39"/>
                <a:gd name="T10" fmla="*/ 2 w 48"/>
                <a:gd name="T11" fmla="*/ 4 h 39"/>
                <a:gd name="T12" fmla="*/ 2 w 48"/>
                <a:gd name="T13" fmla="*/ 4 h 39"/>
                <a:gd name="T14" fmla="*/ 2 w 48"/>
                <a:gd name="T15" fmla="*/ 4 h 39"/>
                <a:gd name="T16" fmla="*/ 2 w 48"/>
                <a:gd name="T17" fmla="*/ 4 h 39"/>
                <a:gd name="T18" fmla="*/ 2 w 48"/>
                <a:gd name="T19" fmla="*/ 0 h 39"/>
                <a:gd name="T20" fmla="*/ 0 w 48"/>
                <a:gd name="T21" fmla="*/ 3 h 39"/>
                <a:gd name="T22" fmla="*/ 2 w 48"/>
                <a:gd name="T23" fmla="*/ 4 h 39"/>
                <a:gd name="T24" fmla="*/ 2 w 48"/>
                <a:gd name="T25" fmla="*/ 4 h 39"/>
                <a:gd name="T26" fmla="*/ 2 w 48"/>
                <a:gd name="T27" fmla="*/ 4 h 39"/>
                <a:gd name="T28" fmla="*/ 2 w 48"/>
                <a:gd name="T29" fmla="*/ 4 h 39"/>
                <a:gd name="T30" fmla="*/ 2 w 48"/>
                <a:gd name="T31" fmla="*/ 4 h 39"/>
                <a:gd name="T32" fmla="*/ 2 w 48"/>
                <a:gd name="T33" fmla="*/ 5 h 39"/>
                <a:gd name="T34" fmla="*/ 2 w 48"/>
                <a:gd name="T35" fmla="*/ 6 h 39"/>
                <a:gd name="T36" fmla="*/ 2 w 48"/>
                <a:gd name="T37" fmla="*/ 7 h 39"/>
                <a:gd name="T38" fmla="*/ 2 w 48"/>
                <a:gd name="T39" fmla="*/ 7 h 39"/>
                <a:gd name="T40" fmla="*/ 2 w 48"/>
                <a:gd name="T41" fmla="*/ 6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39"/>
                <a:gd name="T65" fmla="*/ 48 w 48"/>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39">
                  <a:moveTo>
                    <a:pt x="48" y="36"/>
                  </a:moveTo>
                  <a:lnTo>
                    <a:pt x="48" y="36"/>
                  </a:lnTo>
                  <a:lnTo>
                    <a:pt x="41" y="32"/>
                  </a:lnTo>
                  <a:lnTo>
                    <a:pt x="36" y="28"/>
                  </a:lnTo>
                  <a:lnTo>
                    <a:pt x="29" y="24"/>
                  </a:lnTo>
                  <a:lnTo>
                    <a:pt x="23" y="20"/>
                  </a:lnTo>
                  <a:lnTo>
                    <a:pt x="18" y="16"/>
                  </a:lnTo>
                  <a:lnTo>
                    <a:pt x="13" y="11"/>
                  </a:lnTo>
                  <a:lnTo>
                    <a:pt x="9" y="6"/>
                  </a:lnTo>
                  <a:lnTo>
                    <a:pt x="4" y="0"/>
                  </a:lnTo>
                  <a:lnTo>
                    <a:pt x="0" y="3"/>
                  </a:lnTo>
                  <a:lnTo>
                    <a:pt x="4" y="9"/>
                  </a:lnTo>
                  <a:lnTo>
                    <a:pt x="10" y="14"/>
                  </a:lnTo>
                  <a:lnTo>
                    <a:pt x="15" y="19"/>
                  </a:lnTo>
                  <a:lnTo>
                    <a:pt x="21" y="23"/>
                  </a:lnTo>
                  <a:lnTo>
                    <a:pt x="27" y="28"/>
                  </a:lnTo>
                  <a:lnTo>
                    <a:pt x="32" y="32"/>
                  </a:lnTo>
                  <a:lnTo>
                    <a:pt x="39" y="35"/>
                  </a:lnTo>
                  <a:lnTo>
                    <a:pt x="46" y="39"/>
                  </a:lnTo>
                  <a:lnTo>
                    <a:pt x="48"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2" name="Freeform 216"/>
            <p:cNvSpPr>
              <a:spLocks/>
            </p:cNvSpPr>
            <p:nvPr/>
          </p:nvSpPr>
          <p:spPr bwMode="auto">
            <a:xfrm>
              <a:off x="3670" y="1159"/>
              <a:ext cx="118" cy="24"/>
            </a:xfrm>
            <a:custGeom>
              <a:avLst/>
              <a:gdLst>
                <a:gd name="T0" fmla="*/ 6 w 144"/>
                <a:gd name="T1" fmla="*/ 4 h 27"/>
                <a:gd name="T2" fmla="*/ 5 w 144"/>
                <a:gd name="T3" fmla="*/ 4 h 27"/>
                <a:gd name="T4" fmla="*/ 4 w 144"/>
                <a:gd name="T5" fmla="*/ 4 h 27"/>
                <a:gd name="T6" fmla="*/ 4 w 144"/>
                <a:gd name="T7" fmla="*/ 4 h 27"/>
                <a:gd name="T8" fmla="*/ 2 w 144"/>
                <a:gd name="T9" fmla="*/ 4 h 27"/>
                <a:gd name="T10" fmla="*/ 2 w 144"/>
                <a:gd name="T11" fmla="*/ 4 h 27"/>
                <a:gd name="T12" fmla="*/ 2 w 144"/>
                <a:gd name="T13" fmla="*/ 4 h 27"/>
                <a:gd name="T14" fmla="*/ 2 w 144"/>
                <a:gd name="T15" fmla="*/ 4 h 27"/>
                <a:gd name="T16" fmla="*/ 2 w 144"/>
                <a:gd name="T17" fmla="*/ 4 h 27"/>
                <a:gd name="T18" fmla="*/ 2 w 144"/>
                <a:gd name="T19" fmla="*/ 4 h 27"/>
                <a:gd name="T20" fmla="*/ 2 w 144"/>
                <a:gd name="T21" fmla="*/ 0 h 27"/>
                <a:gd name="T22" fmla="*/ 0 w 144"/>
                <a:gd name="T23" fmla="*/ 3 h 27"/>
                <a:gd name="T24" fmla="*/ 2 w 144"/>
                <a:gd name="T25" fmla="*/ 4 h 27"/>
                <a:gd name="T26" fmla="*/ 2 w 144"/>
                <a:gd name="T27" fmla="*/ 4 h 27"/>
                <a:gd name="T28" fmla="*/ 2 w 144"/>
                <a:gd name="T29" fmla="*/ 4 h 27"/>
                <a:gd name="T30" fmla="*/ 2 w 144"/>
                <a:gd name="T31" fmla="*/ 4 h 27"/>
                <a:gd name="T32" fmla="*/ 2 w 144"/>
                <a:gd name="T33" fmla="*/ 4 h 27"/>
                <a:gd name="T34" fmla="*/ 2 w 144"/>
                <a:gd name="T35" fmla="*/ 4 h 27"/>
                <a:gd name="T36" fmla="*/ 3 w 144"/>
                <a:gd name="T37" fmla="*/ 4 h 27"/>
                <a:gd name="T38" fmla="*/ 4 w 144"/>
                <a:gd name="T39" fmla="*/ 4 h 27"/>
                <a:gd name="T40" fmla="*/ 5 w 144"/>
                <a:gd name="T41" fmla="*/ 4 h 27"/>
                <a:gd name="T42" fmla="*/ 6 w 144"/>
                <a:gd name="T43" fmla="*/ 4 h 27"/>
                <a:gd name="T44" fmla="*/ 6 w 144"/>
                <a:gd name="T45" fmla="*/ 4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27"/>
                <a:gd name="T71" fmla="*/ 144 w 144"/>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27">
                  <a:moveTo>
                    <a:pt x="143" y="21"/>
                  </a:moveTo>
                  <a:lnTo>
                    <a:pt x="125" y="22"/>
                  </a:lnTo>
                  <a:lnTo>
                    <a:pt x="107" y="23"/>
                  </a:lnTo>
                  <a:lnTo>
                    <a:pt x="89" y="23"/>
                  </a:lnTo>
                  <a:lnTo>
                    <a:pt x="71" y="22"/>
                  </a:lnTo>
                  <a:lnTo>
                    <a:pt x="53" y="19"/>
                  </a:lnTo>
                  <a:lnTo>
                    <a:pt x="36" y="15"/>
                  </a:lnTo>
                  <a:lnTo>
                    <a:pt x="27" y="12"/>
                  </a:lnTo>
                  <a:lnTo>
                    <a:pt x="19" y="8"/>
                  </a:lnTo>
                  <a:lnTo>
                    <a:pt x="11" y="4"/>
                  </a:lnTo>
                  <a:lnTo>
                    <a:pt x="2" y="0"/>
                  </a:lnTo>
                  <a:lnTo>
                    <a:pt x="0" y="3"/>
                  </a:lnTo>
                  <a:lnTo>
                    <a:pt x="9" y="8"/>
                  </a:lnTo>
                  <a:lnTo>
                    <a:pt x="17" y="13"/>
                  </a:lnTo>
                  <a:lnTo>
                    <a:pt x="26" y="16"/>
                  </a:lnTo>
                  <a:lnTo>
                    <a:pt x="35" y="19"/>
                  </a:lnTo>
                  <a:lnTo>
                    <a:pt x="52" y="23"/>
                  </a:lnTo>
                  <a:lnTo>
                    <a:pt x="70" y="26"/>
                  </a:lnTo>
                  <a:lnTo>
                    <a:pt x="88" y="27"/>
                  </a:lnTo>
                  <a:lnTo>
                    <a:pt x="107" y="27"/>
                  </a:lnTo>
                  <a:lnTo>
                    <a:pt x="125" y="27"/>
                  </a:lnTo>
                  <a:lnTo>
                    <a:pt x="144" y="25"/>
                  </a:lnTo>
                  <a:lnTo>
                    <a:pt x="143" y="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3" name="Freeform 217"/>
            <p:cNvSpPr>
              <a:spLocks/>
            </p:cNvSpPr>
            <p:nvPr/>
          </p:nvSpPr>
          <p:spPr bwMode="auto">
            <a:xfrm>
              <a:off x="3673" y="1101"/>
              <a:ext cx="43" cy="46"/>
            </a:xfrm>
            <a:custGeom>
              <a:avLst/>
              <a:gdLst>
                <a:gd name="T0" fmla="*/ 2 w 53"/>
                <a:gd name="T1" fmla="*/ 5 h 50"/>
                <a:gd name="T2" fmla="*/ 2 w 53"/>
                <a:gd name="T3" fmla="*/ 6 h 50"/>
                <a:gd name="T4" fmla="*/ 2 w 53"/>
                <a:gd name="T5" fmla="*/ 6 h 50"/>
                <a:gd name="T6" fmla="*/ 2 w 53"/>
                <a:gd name="T7" fmla="*/ 6 h 50"/>
                <a:gd name="T8" fmla="*/ 2 w 53"/>
                <a:gd name="T9" fmla="*/ 6 h 50"/>
                <a:gd name="T10" fmla="*/ 2 w 53"/>
                <a:gd name="T11" fmla="*/ 7 h 50"/>
                <a:gd name="T12" fmla="*/ 2 w 53"/>
                <a:gd name="T13" fmla="*/ 9 h 50"/>
                <a:gd name="T14" fmla="*/ 2 w 53"/>
                <a:gd name="T15" fmla="*/ 11 h 50"/>
                <a:gd name="T16" fmla="*/ 2 w 53"/>
                <a:gd name="T17" fmla="*/ 13 h 50"/>
                <a:gd name="T18" fmla="*/ 2 w 53"/>
                <a:gd name="T19" fmla="*/ 13 h 50"/>
                <a:gd name="T20" fmla="*/ 2 w 53"/>
                <a:gd name="T21" fmla="*/ 13 h 50"/>
                <a:gd name="T22" fmla="*/ 2 w 53"/>
                <a:gd name="T23" fmla="*/ 14 h 50"/>
                <a:gd name="T24" fmla="*/ 2 w 53"/>
                <a:gd name="T25" fmla="*/ 14 h 50"/>
                <a:gd name="T26" fmla="*/ 2 w 53"/>
                <a:gd name="T27" fmla="*/ 14 h 50"/>
                <a:gd name="T28" fmla="*/ 2 w 53"/>
                <a:gd name="T29" fmla="*/ 13 h 50"/>
                <a:gd name="T30" fmla="*/ 2 w 53"/>
                <a:gd name="T31" fmla="*/ 13 h 50"/>
                <a:gd name="T32" fmla="*/ 2 w 53"/>
                <a:gd name="T33" fmla="*/ 13 h 50"/>
                <a:gd name="T34" fmla="*/ 2 w 53"/>
                <a:gd name="T35" fmla="*/ 12 h 50"/>
                <a:gd name="T36" fmla="*/ 2 w 53"/>
                <a:gd name="T37" fmla="*/ 11 h 50"/>
                <a:gd name="T38" fmla="*/ 2 w 53"/>
                <a:gd name="T39" fmla="*/ 11 h 50"/>
                <a:gd name="T40" fmla="*/ 2 w 53"/>
                <a:gd name="T41" fmla="*/ 10 h 50"/>
                <a:gd name="T42" fmla="*/ 2 w 53"/>
                <a:gd name="T43" fmla="*/ 9 h 50"/>
                <a:gd name="T44" fmla="*/ 2 w 53"/>
                <a:gd name="T45" fmla="*/ 8 h 50"/>
                <a:gd name="T46" fmla="*/ 2 w 53"/>
                <a:gd name="T47" fmla="*/ 7 h 50"/>
                <a:gd name="T48" fmla="*/ 2 w 53"/>
                <a:gd name="T49" fmla="*/ 6 h 50"/>
                <a:gd name="T50" fmla="*/ 2 w 53"/>
                <a:gd name="T51" fmla="*/ 6 h 50"/>
                <a:gd name="T52" fmla="*/ 2 w 53"/>
                <a:gd name="T53" fmla="*/ 6 h 50"/>
                <a:gd name="T54" fmla="*/ 2 w 53"/>
                <a:gd name="T55" fmla="*/ 6 h 50"/>
                <a:gd name="T56" fmla="*/ 1 w 53"/>
                <a:gd name="T57" fmla="*/ 6 h 50"/>
                <a:gd name="T58" fmla="*/ 0 w 53"/>
                <a:gd name="T59" fmla="*/ 6 h 50"/>
                <a:gd name="T60" fmla="*/ 0 w 53"/>
                <a:gd name="T61" fmla="*/ 6 h 50"/>
                <a:gd name="T62" fmla="*/ 0 w 53"/>
                <a:gd name="T63" fmla="*/ 6 h 50"/>
                <a:gd name="T64" fmla="*/ 1 w 53"/>
                <a:gd name="T65" fmla="*/ 6 h 50"/>
                <a:gd name="T66" fmla="*/ 1 w 53"/>
                <a:gd name="T67" fmla="*/ 5 h 50"/>
                <a:gd name="T68" fmla="*/ 2 w 53"/>
                <a:gd name="T69" fmla="*/ 4 h 50"/>
                <a:gd name="T70" fmla="*/ 2 w 53"/>
                <a:gd name="T71" fmla="*/ 4 h 50"/>
                <a:gd name="T72" fmla="*/ 2 w 53"/>
                <a:gd name="T73" fmla="*/ 3 h 50"/>
                <a:gd name="T74" fmla="*/ 2 w 53"/>
                <a:gd name="T75" fmla="*/ 2 h 50"/>
                <a:gd name="T76" fmla="*/ 2 w 53"/>
                <a:gd name="T77" fmla="*/ 2 h 50"/>
                <a:gd name="T78" fmla="*/ 2 w 53"/>
                <a:gd name="T79" fmla="*/ 2 h 50"/>
                <a:gd name="T80" fmla="*/ 2 w 53"/>
                <a:gd name="T81" fmla="*/ 2 h 50"/>
                <a:gd name="T82" fmla="*/ 2 w 53"/>
                <a:gd name="T83" fmla="*/ 1 h 50"/>
                <a:gd name="T84" fmla="*/ 2 w 53"/>
                <a:gd name="T85" fmla="*/ 1 h 50"/>
                <a:gd name="T86" fmla="*/ 2 w 53"/>
                <a:gd name="T87" fmla="*/ 0 h 50"/>
                <a:gd name="T88" fmla="*/ 2 w 53"/>
                <a:gd name="T89" fmla="*/ 0 h 50"/>
                <a:gd name="T90" fmla="*/ 2 w 53"/>
                <a:gd name="T91" fmla="*/ 0 h 50"/>
                <a:gd name="T92" fmla="*/ 2 w 53"/>
                <a:gd name="T93" fmla="*/ 1 h 50"/>
                <a:gd name="T94" fmla="*/ 2 w 53"/>
                <a:gd name="T95" fmla="*/ 1 h 50"/>
                <a:gd name="T96" fmla="*/ 2 w 53"/>
                <a:gd name="T97" fmla="*/ 2 h 50"/>
                <a:gd name="T98" fmla="*/ 2 w 53"/>
                <a:gd name="T99" fmla="*/ 2 h 50"/>
                <a:gd name="T100" fmla="*/ 2 w 53"/>
                <a:gd name="T101" fmla="*/ 2 h 50"/>
                <a:gd name="T102" fmla="*/ 2 w 53"/>
                <a:gd name="T103" fmla="*/ 2 h 50"/>
                <a:gd name="T104" fmla="*/ 2 w 53"/>
                <a:gd name="T105" fmla="*/ 3 h 50"/>
                <a:gd name="T106" fmla="*/ 2 w 53"/>
                <a:gd name="T107" fmla="*/ 3 h 50"/>
                <a:gd name="T108" fmla="*/ 2 w 53"/>
                <a:gd name="T109" fmla="*/ 4 h 50"/>
                <a:gd name="T110" fmla="*/ 2 w 53"/>
                <a:gd name="T111" fmla="*/ 4 h 50"/>
                <a:gd name="T112" fmla="*/ 2 w 53"/>
                <a:gd name="T113" fmla="*/ 5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50"/>
                <a:gd name="T173" fmla="*/ 53 w 53"/>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50">
                  <a:moveTo>
                    <a:pt x="30" y="5"/>
                  </a:moveTo>
                  <a:lnTo>
                    <a:pt x="34" y="9"/>
                  </a:lnTo>
                  <a:lnTo>
                    <a:pt x="39" y="13"/>
                  </a:lnTo>
                  <a:lnTo>
                    <a:pt x="43" y="19"/>
                  </a:lnTo>
                  <a:lnTo>
                    <a:pt x="48" y="24"/>
                  </a:lnTo>
                  <a:lnTo>
                    <a:pt x="51" y="29"/>
                  </a:lnTo>
                  <a:lnTo>
                    <a:pt x="53" y="34"/>
                  </a:lnTo>
                  <a:lnTo>
                    <a:pt x="53" y="40"/>
                  </a:lnTo>
                  <a:lnTo>
                    <a:pt x="52" y="46"/>
                  </a:lnTo>
                  <a:lnTo>
                    <a:pt x="50" y="48"/>
                  </a:lnTo>
                  <a:lnTo>
                    <a:pt x="48" y="49"/>
                  </a:lnTo>
                  <a:lnTo>
                    <a:pt x="44" y="50"/>
                  </a:lnTo>
                  <a:lnTo>
                    <a:pt x="42" y="50"/>
                  </a:lnTo>
                  <a:lnTo>
                    <a:pt x="39" y="50"/>
                  </a:lnTo>
                  <a:lnTo>
                    <a:pt x="35" y="49"/>
                  </a:lnTo>
                  <a:lnTo>
                    <a:pt x="33" y="48"/>
                  </a:lnTo>
                  <a:lnTo>
                    <a:pt x="30" y="46"/>
                  </a:lnTo>
                  <a:lnTo>
                    <a:pt x="26" y="44"/>
                  </a:lnTo>
                  <a:lnTo>
                    <a:pt x="23" y="41"/>
                  </a:lnTo>
                  <a:lnTo>
                    <a:pt x="19" y="39"/>
                  </a:lnTo>
                  <a:lnTo>
                    <a:pt x="16" y="37"/>
                  </a:lnTo>
                  <a:lnTo>
                    <a:pt x="14" y="35"/>
                  </a:lnTo>
                  <a:lnTo>
                    <a:pt x="12" y="32"/>
                  </a:lnTo>
                  <a:lnTo>
                    <a:pt x="9" y="29"/>
                  </a:lnTo>
                  <a:lnTo>
                    <a:pt x="7" y="26"/>
                  </a:lnTo>
                  <a:lnTo>
                    <a:pt x="6" y="24"/>
                  </a:lnTo>
                  <a:lnTo>
                    <a:pt x="5" y="21"/>
                  </a:lnTo>
                  <a:lnTo>
                    <a:pt x="3" y="19"/>
                  </a:lnTo>
                  <a:lnTo>
                    <a:pt x="1" y="15"/>
                  </a:lnTo>
                  <a:lnTo>
                    <a:pt x="0" y="13"/>
                  </a:lnTo>
                  <a:lnTo>
                    <a:pt x="0" y="10"/>
                  </a:lnTo>
                  <a:lnTo>
                    <a:pt x="0" y="8"/>
                  </a:lnTo>
                  <a:lnTo>
                    <a:pt x="1" y="6"/>
                  </a:lnTo>
                  <a:lnTo>
                    <a:pt x="1" y="5"/>
                  </a:lnTo>
                  <a:lnTo>
                    <a:pt x="3" y="4"/>
                  </a:lnTo>
                  <a:lnTo>
                    <a:pt x="4" y="4"/>
                  </a:lnTo>
                  <a:lnTo>
                    <a:pt x="5" y="3"/>
                  </a:lnTo>
                  <a:lnTo>
                    <a:pt x="5" y="2"/>
                  </a:lnTo>
                  <a:lnTo>
                    <a:pt x="6" y="2"/>
                  </a:lnTo>
                  <a:lnTo>
                    <a:pt x="7" y="2"/>
                  </a:lnTo>
                  <a:lnTo>
                    <a:pt x="8" y="2"/>
                  </a:lnTo>
                  <a:lnTo>
                    <a:pt x="9" y="1"/>
                  </a:lnTo>
                  <a:lnTo>
                    <a:pt x="12" y="1"/>
                  </a:lnTo>
                  <a:lnTo>
                    <a:pt x="14" y="0"/>
                  </a:lnTo>
                  <a:lnTo>
                    <a:pt x="16" y="0"/>
                  </a:lnTo>
                  <a:lnTo>
                    <a:pt x="17" y="0"/>
                  </a:lnTo>
                  <a:lnTo>
                    <a:pt x="19" y="1"/>
                  </a:lnTo>
                  <a:lnTo>
                    <a:pt x="22" y="1"/>
                  </a:lnTo>
                  <a:lnTo>
                    <a:pt x="24" y="2"/>
                  </a:lnTo>
                  <a:lnTo>
                    <a:pt x="25" y="2"/>
                  </a:lnTo>
                  <a:lnTo>
                    <a:pt x="26" y="2"/>
                  </a:lnTo>
                  <a:lnTo>
                    <a:pt x="27" y="3"/>
                  </a:lnTo>
                  <a:lnTo>
                    <a:pt x="29" y="4"/>
                  </a:lnTo>
                  <a:lnTo>
                    <a:pt x="30" y="4"/>
                  </a:lnTo>
                  <a:lnTo>
                    <a:pt x="30" y="5"/>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4" name="Freeform 218"/>
            <p:cNvSpPr>
              <a:spLocks/>
            </p:cNvSpPr>
            <p:nvPr/>
          </p:nvSpPr>
          <p:spPr bwMode="auto">
            <a:xfrm>
              <a:off x="3696" y="1104"/>
              <a:ext cx="23" cy="40"/>
            </a:xfrm>
            <a:custGeom>
              <a:avLst/>
              <a:gdLst>
                <a:gd name="T0" fmla="*/ 3 w 27"/>
                <a:gd name="T1" fmla="*/ 10 h 44"/>
                <a:gd name="T2" fmla="*/ 3 w 27"/>
                <a:gd name="T3" fmla="*/ 10 h 44"/>
                <a:gd name="T4" fmla="*/ 3 w 27"/>
                <a:gd name="T5" fmla="*/ 8 h 44"/>
                <a:gd name="T6" fmla="*/ 3 w 27"/>
                <a:gd name="T7" fmla="*/ 6 h 44"/>
                <a:gd name="T8" fmla="*/ 3 w 27"/>
                <a:gd name="T9" fmla="*/ 5 h 44"/>
                <a:gd name="T10" fmla="*/ 3 w 27"/>
                <a:gd name="T11" fmla="*/ 5 h 44"/>
                <a:gd name="T12" fmla="*/ 3 w 27"/>
                <a:gd name="T13" fmla="*/ 5 h 44"/>
                <a:gd name="T14" fmla="*/ 3 w 27"/>
                <a:gd name="T15" fmla="*/ 5 h 44"/>
                <a:gd name="T16" fmla="*/ 3 w 27"/>
                <a:gd name="T17" fmla="*/ 4 h 44"/>
                <a:gd name="T18" fmla="*/ 3 w 27"/>
                <a:gd name="T19" fmla="*/ 0 h 44"/>
                <a:gd name="T20" fmla="*/ 0 w 27"/>
                <a:gd name="T21" fmla="*/ 3 h 44"/>
                <a:gd name="T22" fmla="*/ 3 w 27"/>
                <a:gd name="T23" fmla="*/ 5 h 44"/>
                <a:gd name="T24" fmla="*/ 3 w 27"/>
                <a:gd name="T25" fmla="*/ 5 h 44"/>
                <a:gd name="T26" fmla="*/ 3 w 27"/>
                <a:gd name="T27" fmla="*/ 5 h 44"/>
                <a:gd name="T28" fmla="*/ 3 w 27"/>
                <a:gd name="T29" fmla="*/ 5 h 44"/>
                <a:gd name="T30" fmla="*/ 3 w 27"/>
                <a:gd name="T31" fmla="*/ 5 h 44"/>
                <a:gd name="T32" fmla="*/ 3 w 27"/>
                <a:gd name="T33" fmla="*/ 7 h 44"/>
                <a:gd name="T34" fmla="*/ 3 w 27"/>
                <a:gd name="T35" fmla="*/ 8 h 44"/>
                <a:gd name="T36" fmla="*/ 3 w 27"/>
                <a:gd name="T37" fmla="*/ 10 h 44"/>
                <a:gd name="T38" fmla="*/ 3 w 27"/>
                <a:gd name="T39" fmla="*/ 9 h 44"/>
                <a:gd name="T40" fmla="*/ 3 w 27"/>
                <a:gd name="T41" fmla="*/ 1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44"/>
                <a:gd name="T65" fmla="*/ 27 w 2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44">
                  <a:moveTo>
                    <a:pt x="25" y="44"/>
                  </a:moveTo>
                  <a:lnTo>
                    <a:pt x="25" y="44"/>
                  </a:lnTo>
                  <a:lnTo>
                    <a:pt x="27" y="37"/>
                  </a:lnTo>
                  <a:lnTo>
                    <a:pt x="27" y="31"/>
                  </a:lnTo>
                  <a:lnTo>
                    <a:pt x="24" y="25"/>
                  </a:lnTo>
                  <a:lnTo>
                    <a:pt x="21" y="19"/>
                  </a:lnTo>
                  <a:lnTo>
                    <a:pt x="16" y="13"/>
                  </a:lnTo>
                  <a:lnTo>
                    <a:pt x="12" y="9"/>
                  </a:lnTo>
                  <a:lnTo>
                    <a:pt x="7" y="4"/>
                  </a:lnTo>
                  <a:lnTo>
                    <a:pt x="3" y="0"/>
                  </a:lnTo>
                  <a:lnTo>
                    <a:pt x="0" y="3"/>
                  </a:lnTo>
                  <a:lnTo>
                    <a:pt x="4" y="7"/>
                  </a:lnTo>
                  <a:lnTo>
                    <a:pt x="9" y="12"/>
                  </a:lnTo>
                  <a:lnTo>
                    <a:pt x="13" y="17"/>
                  </a:lnTo>
                  <a:lnTo>
                    <a:pt x="16" y="22"/>
                  </a:lnTo>
                  <a:lnTo>
                    <a:pt x="20" y="27"/>
                  </a:lnTo>
                  <a:lnTo>
                    <a:pt x="21" y="32"/>
                  </a:lnTo>
                  <a:lnTo>
                    <a:pt x="22" y="37"/>
                  </a:lnTo>
                  <a:lnTo>
                    <a:pt x="21" y="42"/>
                  </a:lnTo>
                  <a:lnTo>
                    <a:pt x="22" y="41"/>
                  </a:lnTo>
                  <a:lnTo>
                    <a:pt x="25" y="4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5" name="Freeform 219"/>
            <p:cNvSpPr>
              <a:spLocks/>
            </p:cNvSpPr>
            <p:nvPr/>
          </p:nvSpPr>
          <p:spPr bwMode="auto">
            <a:xfrm>
              <a:off x="3696" y="1141"/>
              <a:ext cx="21" cy="8"/>
            </a:xfrm>
            <a:custGeom>
              <a:avLst/>
              <a:gdLst>
                <a:gd name="T0" fmla="*/ 0 w 25"/>
                <a:gd name="T1" fmla="*/ 4 h 8"/>
                <a:gd name="T2" fmla="*/ 0 w 25"/>
                <a:gd name="T3" fmla="*/ 4 h 8"/>
                <a:gd name="T4" fmla="*/ 3 w 25"/>
                <a:gd name="T5" fmla="*/ 5 h 8"/>
                <a:gd name="T6" fmla="*/ 3 w 25"/>
                <a:gd name="T7" fmla="*/ 7 h 8"/>
                <a:gd name="T8" fmla="*/ 3 w 25"/>
                <a:gd name="T9" fmla="*/ 8 h 8"/>
                <a:gd name="T10" fmla="*/ 3 w 25"/>
                <a:gd name="T11" fmla="*/ 8 h 8"/>
                <a:gd name="T12" fmla="*/ 3 w 25"/>
                <a:gd name="T13" fmla="*/ 8 h 8"/>
                <a:gd name="T14" fmla="*/ 3 w 25"/>
                <a:gd name="T15" fmla="*/ 7 h 8"/>
                <a:gd name="T16" fmla="*/ 3 w 25"/>
                <a:gd name="T17" fmla="*/ 5 h 8"/>
                <a:gd name="T18" fmla="*/ 3 w 25"/>
                <a:gd name="T19" fmla="*/ 3 h 8"/>
                <a:gd name="T20" fmla="*/ 3 w 25"/>
                <a:gd name="T21" fmla="*/ 0 h 8"/>
                <a:gd name="T22" fmla="*/ 3 w 25"/>
                <a:gd name="T23" fmla="*/ 2 h 8"/>
                <a:gd name="T24" fmla="*/ 3 w 25"/>
                <a:gd name="T25" fmla="*/ 3 h 8"/>
                <a:gd name="T26" fmla="*/ 3 w 25"/>
                <a:gd name="T27" fmla="*/ 4 h 8"/>
                <a:gd name="T28" fmla="*/ 3 w 25"/>
                <a:gd name="T29" fmla="*/ 4 h 8"/>
                <a:gd name="T30" fmla="*/ 3 w 25"/>
                <a:gd name="T31" fmla="*/ 4 h 8"/>
                <a:gd name="T32" fmla="*/ 3 w 25"/>
                <a:gd name="T33" fmla="*/ 3 h 8"/>
                <a:gd name="T34" fmla="*/ 3 w 25"/>
                <a:gd name="T35" fmla="*/ 2 h 8"/>
                <a:gd name="T36" fmla="*/ 3 w 25"/>
                <a:gd name="T37" fmla="*/ 0 h 8"/>
                <a:gd name="T38" fmla="*/ 2 w 25"/>
                <a:gd name="T39" fmla="*/ 0 h 8"/>
                <a:gd name="T40" fmla="*/ 0 w 25"/>
                <a:gd name="T41" fmla="*/ 4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8"/>
                <a:gd name="T65" fmla="*/ 25 w 25"/>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8">
                  <a:moveTo>
                    <a:pt x="0" y="4"/>
                  </a:moveTo>
                  <a:lnTo>
                    <a:pt x="0" y="4"/>
                  </a:lnTo>
                  <a:lnTo>
                    <a:pt x="3" y="5"/>
                  </a:lnTo>
                  <a:lnTo>
                    <a:pt x="5" y="7"/>
                  </a:lnTo>
                  <a:lnTo>
                    <a:pt x="10" y="8"/>
                  </a:lnTo>
                  <a:lnTo>
                    <a:pt x="13" y="8"/>
                  </a:lnTo>
                  <a:lnTo>
                    <a:pt x="16" y="8"/>
                  </a:lnTo>
                  <a:lnTo>
                    <a:pt x="20" y="7"/>
                  </a:lnTo>
                  <a:lnTo>
                    <a:pt x="22" y="5"/>
                  </a:lnTo>
                  <a:lnTo>
                    <a:pt x="25" y="3"/>
                  </a:lnTo>
                  <a:lnTo>
                    <a:pt x="22" y="0"/>
                  </a:lnTo>
                  <a:lnTo>
                    <a:pt x="20" y="2"/>
                  </a:lnTo>
                  <a:lnTo>
                    <a:pt x="18" y="3"/>
                  </a:lnTo>
                  <a:lnTo>
                    <a:pt x="15" y="4"/>
                  </a:lnTo>
                  <a:lnTo>
                    <a:pt x="13" y="4"/>
                  </a:lnTo>
                  <a:lnTo>
                    <a:pt x="10" y="4"/>
                  </a:lnTo>
                  <a:lnTo>
                    <a:pt x="7" y="3"/>
                  </a:lnTo>
                  <a:lnTo>
                    <a:pt x="5" y="2"/>
                  </a:lnTo>
                  <a:lnTo>
                    <a:pt x="3" y="0"/>
                  </a:lnTo>
                  <a:lnTo>
                    <a:pt x="2" y="0"/>
                  </a:lnTo>
                  <a:lnTo>
                    <a:pt x="0"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6" name="Freeform 220"/>
            <p:cNvSpPr>
              <a:spLocks/>
            </p:cNvSpPr>
            <p:nvPr/>
          </p:nvSpPr>
          <p:spPr bwMode="auto">
            <a:xfrm>
              <a:off x="3677" y="1124"/>
              <a:ext cx="21" cy="21"/>
            </a:xfrm>
            <a:custGeom>
              <a:avLst/>
              <a:gdLst>
                <a:gd name="T0" fmla="*/ 0 w 26"/>
                <a:gd name="T1" fmla="*/ 2 h 23"/>
                <a:gd name="T2" fmla="*/ 0 w 26"/>
                <a:gd name="T3" fmla="*/ 2 h 23"/>
                <a:gd name="T4" fmla="*/ 2 w 26"/>
                <a:gd name="T5" fmla="*/ 5 h 23"/>
                <a:gd name="T6" fmla="*/ 2 w 26"/>
                <a:gd name="T7" fmla="*/ 5 h 23"/>
                <a:gd name="T8" fmla="*/ 2 w 26"/>
                <a:gd name="T9" fmla="*/ 5 h 23"/>
                <a:gd name="T10" fmla="*/ 2 w 26"/>
                <a:gd name="T11" fmla="*/ 5 h 23"/>
                <a:gd name="T12" fmla="*/ 2 w 26"/>
                <a:gd name="T13" fmla="*/ 5 h 23"/>
                <a:gd name="T14" fmla="*/ 2 w 26"/>
                <a:gd name="T15" fmla="*/ 5 h 23"/>
                <a:gd name="T16" fmla="*/ 2 w 26"/>
                <a:gd name="T17" fmla="*/ 5 h 23"/>
                <a:gd name="T18" fmla="*/ 2 w 26"/>
                <a:gd name="T19" fmla="*/ 5 h 23"/>
                <a:gd name="T20" fmla="*/ 2 w 26"/>
                <a:gd name="T21" fmla="*/ 5 h 23"/>
                <a:gd name="T22" fmla="*/ 2 w 26"/>
                <a:gd name="T23" fmla="*/ 5 h 23"/>
                <a:gd name="T24" fmla="*/ 2 w 26"/>
                <a:gd name="T25" fmla="*/ 5 h 23"/>
                <a:gd name="T26" fmla="*/ 2 w 26"/>
                <a:gd name="T27" fmla="*/ 5 h 23"/>
                <a:gd name="T28" fmla="*/ 2 w 26"/>
                <a:gd name="T29" fmla="*/ 5 h 23"/>
                <a:gd name="T30" fmla="*/ 2 w 26"/>
                <a:gd name="T31" fmla="*/ 5 h 23"/>
                <a:gd name="T32" fmla="*/ 2 w 26"/>
                <a:gd name="T33" fmla="*/ 5 h 23"/>
                <a:gd name="T34" fmla="*/ 2 w 26"/>
                <a:gd name="T35" fmla="*/ 3 h 23"/>
                <a:gd name="T36" fmla="*/ 2 w 26"/>
                <a:gd name="T37" fmla="*/ 0 h 23"/>
                <a:gd name="T38" fmla="*/ 2 w 26"/>
                <a:gd name="T39" fmla="*/ 1 h 23"/>
                <a:gd name="T40" fmla="*/ 0 w 26"/>
                <a:gd name="T41" fmla="*/ 2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3"/>
                <a:gd name="T65" fmla="*/ 26 w 2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3">
                  <a:moveTo>
                    <a:pt x="0" y="2"/>
                  </a:moveTo>
                  <a:lnTo>
                    <a:pt x="0" y="2"/>
                  </a:lnTo>
                  <a:lnTo>
                    <a:pt x="2" y="6"/>
                  </a:lnTo>
                  <a:lnTo>
                    <a:pt x="4" y="8"/>
                  </a:lnTo>
                  <a:lnTo>
                    <a:pt x="8" y="11"/>
                  </a:lnTo>
                  <a:lnTo>
                    <a:pt x="10" y="14"/>
                  </a:lnTo>
                  <a:lnTo>
                    <a:pt x="13" y="16"/>
                  </a:lnTo>
                  <a:lnTo>
                    <a:pt x="17" y="18"/>
                  </a:lnTo>
                  <a:lnTo>
                    <a:pt x="20" y="20"/>
                  </a:lnTo>
                  <a:lnTo>
                    <a:pt x="24" y="23"/>
                  </a:lnTo>
                  <a:lnTo>
                    <a:pt x="26" y="19"/>
                  </a:lnTo>
                  <a:lnTo>
                    <a:pt x="22" y="17"/>
                  </a:lnTo>
                  <a:lnTo>
                    <a:pt x="19" y="15"/>
                  </a:lnTo>
                  <a:lnTo>
                    <a:pt x="16" y="13"/>
                  </a:lnTo>
                  <a:lnTo>
                    <a:pt x="13" y="10"/>
                  </a:lnTo>
                  <a:lnTo>
                    <a:pt x="11" y="8"/>
                  </a:lnTo>
                  <a:lnTo>
                    <a:pt x="8" y="6"/>
                  </a:lnTo>
                  <a:lnTo>
                    <a:pt x="7" y="3"/>
                  </a:lnTo>
                  <a:lnTo>
                    <a:pt x="4" y="0"/>
                  </a:lnTo>
                  <a:lnTo>
                    <a:pt x="4" y="1"/>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7" name="Freeform 221"/>
            <p:cNvSpPr>
              <a:spLocks/>
            </p:cNvSpPr>
            <p:nvPr/>
          </p:nvSpPr>
          <p:spPr bwMode="auto">
            <a:xfrm>
              <a:off x="3671" y="1105"/>
              <a:ext cx="9" cy="21"/>
            </a:xfrm>
            <a:custGeom>
              <a:avLst/>
              <a:gdLst>
                <a:gd name="T0" fmla="*/ 1 w 11"/>
                <a:gd name="T1" fmla="*/ 0 h 23"/>
                <a:gd name="T2" fmla="*/ 1 w 11"/>
                <a:gd name="T3" fmla="*/ 1 h 23"/>
                <a:gd name="T4" fmla="*/ 0 w 11"/>
                <a:gd name="T5" fmla="*/ 3 h 23"/>
                <a:gd name="T6" fmla="*/ 0 w 11"/>
                <a:gd name="T7" fmla="*/ 5 h 23"/>
                <a:gd name="T8" fmla="*/ 0 w 11"/>
                <a:gd name="T9" fmla="*/ 5 h 23"/>
                <a:gd name="T10" fmla="*/ 1 w 11"/>
                <a:gd name="T11" fmla="*/ 5 h 23"/>
                <a:gd name="T12" fmla="*/ 2 w 11"/>
                <a:gd name="T13" fmla="*/ 5 h 23"/>
                <a:gd name="T14" fmla="*/ 2 w 11"/>
                <a:gd name="T15" fmla="*/ 5 h 23"/>
                <a:gd name="T16" fmla="*/ 2 w 11"/>
                <a:gd name="T17" fmla="*/ 5 h 23"/>
                <a:gd name="T18" fmla="*/ 2 w 11"/>
                <a:gd name="T19" fmla="*/ 5 h 23"/>
                <a:gd name="T20" fmla="*/ 2 w 11"/>
                <a:gd name="T21" fmla="*/ 5 h 23"/>
                <a:gd name="T22" fmla="*/ 2 w 11"/>
                <a:gd name="T23" fmla="*/ 5 h 23"/>
                <a:gd name="T24" fmla="*/ 2 w 11"/>
                <a:gd name="T25" fmla="*/ 5 h 23"/>
                <a:gd name="T26" fmla="*/ 2 w 11"/>
                <a:gd name="T27" fmla="*/ 5 h 23"/>
                <a:gd name="T28" fmla="*/ 2 w 11"/>
                <a:gd name="T29" fmla="*/ 5 h 23"/>
                <a:gd name="T30" fmla="*/ 2 w 11"/>
                <a:gd name="T31" fmla="*/ 5 h 23"/>
                <a:gd name="T32" fmla="*/ 2 w 11"/>
                <a:gd name="T33" fmla="*/ 5 h 23"/>
                <a:gd name="T34" fmla="*/ 2 w 11"/>
                <a:gd name="T35" fmla="*/ 4 h 23"/>
                <a:gd name="T36" fmla="*/ 2 w 11"/>
                <a:gd name="T37" fmla="*/ 3 h 23"/>
                <a:gd name="T38" fmla="*/ 2 w 11"/>
                <a:gd name="T39" fmla="*/ 3 h 23"/>
                <a:gd name="T40" fmla="*/ 1 w 11"/>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3"/>
                <a:gd name="T65" fmla="*/ 11 w 1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3">
                  <a:moveTo>
                    <a:pt x="1" y="0"/>
                  </a:moveTo>
                  <a:lnTo>
                    <a:pt x="1" y="1"/>
                  </a:lnTo>
                  <a:lnTo>
                    <a:pt x="0" y="3"/>
                  </a:lnTo>
                  <a:lnTo>
                    <a:pt x="0" y="6"/>
                  </a:lnTo>
                  <a:lnTo>
                    <a:pt x="0" y="9"/>
                  </a:lnTo>
                  <a:lnTo>
                    <a:pt x="1" y="12"/>
                  </a:lnTo>
                  <a:lnTo>
                    <a:pt x="2" y="16"/>
                  </a:lnTo>
                  <a:lnTo>
                    <a:pt x="5" y="18"/>
                  </a:lnTo>
                  <a:lnTo>
                    <a:pt x="6" y="21"/>
                  </a:lnTo>
                  <a:lnTo>
                    <a:pt x="7" y="23"/>
                  </a:lnTo>
                  <a:lnTo>
                    <a:pt x="11" y="22"/>
                  </a:lnTo>
                  <a:lnTo>
                    <a:pt x="10" y="19"/>
                  </a:lnTo>
                  <a:lnTo>
                    <a:pt x="8" y="17"/>
                  </a:lnTo>
                  <a:lnTo>
                    <a:pt x="7" y="13"/>
                  </a:lnTo>
                  <a:lnTo>
                    <a:pt x="6" y="10"/>
                  </a:lnTo>
                  <a:lnTo>
                    <a:pt x="5" y="8"/>
                  </a:lnTo>
                  <a:lnTo>
                    <a:pt x="5" y="6"/>
                  </a:lnTo>
                  <a:lnTo>
                    <a:pt x="5" y="4"/>
                  </a:lnTo>
                  <a:lnTo>
                    <a:pt x="6" y="3"/>
                  </a:lnTo>
                  <a:lnTo>
                    <a:pt x="5" y="3"/>
                  </a:lnTo>
                  <a:lnTo>
                    <a:pt x="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8" name="Freeform 222"/>
            <p:cNvSpPr>
              <a:spLocks/>
            </p:cNvSpPr>
            <p:nvPr/>
          </p:nvSpPr>
          <p:spPr bwMode="auto">
            <a:xfrm>
              <a:off x="3672" y="1101"/>
              <a:ext cx="8" cy="7"/>
            </a:xfrm>
            <a:custGeom>
              <a:avLst/>
              <a:gdLst>
                <a:gd name="T0" fmla="*/ 2 w 10"/>
                <a:gd name="T1" fmla="*/ 0 h 7"/>
                <a:gd name="T2" fmla="*/ 2 w 10"/>
                <a:gd name="T3" fmla="*/ 0 h 7"/>
                <a:gd name="T4" fmla="*/ 2 w 10"/>
                <a:gd name="T5" fmla="*/ 0 h 7"/>
                <a:gd name="T6" fmla="*/ 2 w 10"/>
                <a:gd name="T7" fmla="*/ 0 h 7"/>
                <a:gd name="T8" fmla="*/ 2 w 10"/>
                <a:gd name="T9" fmla="*/ 1 h 7"/>
                <a:gd name="T10" fmla="*/ 2 w 10"/>
                <a:gd name="T11" fmla="*/ 1 h 7"/>
                <a:gd name="T12" fmla="*/ 2 w 10"/>
                <a:gd name="T13" fmla="*/ 2 h 7"/>
                <a:gd name="T14" fmla="*/ 2 w 10"/>
                <a:gd name="T15" fmla="*/ 3 h 7"/>
                <a:gd name="T16" fmla="*/ 1 w 10"/>
                <a:gd name="T17" fmla="*/ 4 h 7"/>
                <a:gd name="T18" fmla="*/ 0 w 10"/>
                <a:gd name="T19" fmla="*/ 4 h 7"/>
                <a:gd name="T20" fmla="*/ 2 w 10"/>
                <a:gd name="T21" fmla="*/ 7 h 7"/>
                <a:gd name="T22" fmla="*/ 2 w 10"/>
                <a:gd name="T23" fmla="*/ 6 h 7"/>
                <a:gd name="T24" fmla="*/ 2 w 10"/>
                <a:gd name="T25" fmla="*/ 6 h 7"/>
                <a:gd name="T26" fmla="*/ 2 w 10"/>
                <a:gd name="T27" fmla="*/ 5 h 7"/>
                <a:gd name="T28" fmla="*/ 2 w 10"/>
                <a:gd name="T29" fmla="*/ 5 h 7"/>
                <a:gd name="T30" fmla="*/ 2 w 10"/>
                <a:gd name="T31" fmla="*/ 4 h 7"/>
                <a:gd name="T32" fmla="*/ 2 w 10"/>
                <a:gd name="T33" fmla="*/ 4 h 7"/>
                <a:gd name="T34" fmla="*/ 2 w 10"/>
                <a:gd name="T35" fmla="*/ 4 h 7"/>
                <a:gd name="T36" fmla="*/ 2 w 10"/>
                <a:gd name="T37" fmla="*/ 4 h 7"/>
                <a:gd name="T38" fmla="*/ 2 w 10"/>
                <a:gd name="T39" fmla="*/ 3 h 7"/>
                <a:gd name="T40" fmla="*/ 2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8" y="0"/>
                  </a:moveTo>
                  <a:lnTo>
                    <a:pt x="9" y="0"/>
                  </a:lnTo>
                  <a:lnTo>
                    <a:pt x="8" y="0"/>
                  </a:lnTo>
                  <a:lnTo>
                    <a:pt x="6" y="0"/>
                  </a:lnTo>
                  <a:lnTo>
                    <a:pt x="5" y="1"/>
                  </a:lnTo>
                  <a:lnTo>
                    <a:pt x="4" y="1"/>
                  </a:lnTo>
                  <a:lnTo>
                    <a:pt x="2" y="2"/>
                  </a:lnTo>
                  <a:lnTo>
                    <a:pt x="2" y="3"/>
                  </a:lnTo>
                  <a:lnTo>
                    <a:pt x="1" y="4"/>
                  </a:lnTo>
                  <a:lnTo>
                    <a:pt x="0" y="4"/>
                  </a:lnTo>
                  <a:lnTo>
                    <a:pt x="4" y="7"/>
                  </a:lnTo>
                  <a:lnTo>
                    <a:pt x="5" y="6"/>
                  </a:lnTo>
                  <a:lnTo>
                    <a:pt x="6" y="6"/>
                  </a:lnTo>
                  <a:lnTo>
                    <a:pt x="6" y="5"/>
                  </a:lnTo>
                  <a:lnTo>
                    <a:pt x="7" y="5"/>
                  </a:lnTo>
                  <a:lnTo>
                    <a:pt x="7" y="4"/>
                  </a:lnTo>
                  <a:lnTo>
                    <a:pt x="8" y="4"/>
                  </a:lnTo>
                  <a:lnTo>
                    <a:pt x="9" y="4"/>
                  </a:lnTo>
                  <a:lnTo>
                    <a:pt x="10" y="3"/>
                  </a:lnTo>
                  <a:lnTo>
                    <a:pt x="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39" name="Freeform 223"/>
            <p:cNvSpPr>
              <a:spLocks/>
            </p:cNvSpPr>
            <p:nvPr/>
          </p:nvSpPr>
          <p:spPr bwMode="auto">
            <a:xfrm>
              <a:off x="3678" y="1099"/>
              <a:ext cx="15" cy="6"/>
            </a:xfrm>
            <a:custGeom>
              <a:avLst/>
              <a:gdLst>
                <a:gd name="T0" fmla="*/ 3 w 18"/>
                <a:gd name="T1" fmla="*/ 2 h 6"/>
                <a:gd name="T2" fmla="*/ 3 w 18"/>
                <a:gd name="T3" fmla="*/ 2 h 6"/>
                <a:gd name="T4" fmla="*/ 3 w 18"/>
                <a:gd name="T5" fmla="*/ 1 h 6"/>
                <a:gd name="T6" fmla="*/ 3 w 18"/>
                <a:gd name="T7" fmla="*/ 0 h 6"/>
                <a:gd name="T8" fmla="*/ 3 w 18"/>
                <a:gd name="T9" fmla="*/ 0 h 6"/>
                <a:gd name="T10" fmla="*/ 3 w 18"/>
                <a:gd name="T11" fmla="*/ 0 h 6"/>
                <a:gd name="T12" fmla="*/ 2 w 18"/>
                <a:gd name="T13" fmla="*/ 0 h 6"/>
                <a:gd name="T14" fmla="*/ 2 w 18"/>
                <a:gd name="T15" fmla="*/ 0 h 6"/>
                <a:gd name="T16" fmla="*/ 2 w 18"/>
                <a:gd name="T17" fmla="*/ 1 h 6"/>
                <a:gd name="T18" fmla="*/ 0 w 18"/>
                <a:gd name="T19" fmla="*/ 2 h 6"/>
                <a:gd name="T20" fmla="*/ 2 w 18"/>
                <a:gd name="T21" fmla="*/ 5 h 6"/>
                <a:gd name="T22" fmla="*/ 2 w 18"/>
                <a:gd name="T23" fmla="*/ 5 h 6"/>
                <a:gd name="T24" fmla="*/ 2 w 18"/>
                <a:gd name="T25" fmla="*/ 5 h 6"/>
                <a:gd name="T26" fmla="*/ 2 w 18"/>
                <a:gd name="T27" fmla="*/ 4 h 6"/>
                <a:gd name="T28" fmla="*/ 3 w 18"/>
                <a:gd name="T29" fmla="*/ 4 h 6"/>
                <a:gd name="T30" fmla="*/ 3 w 18"/>
                <a:gd name="T31" fmla="*/ 4 h 6"/>
                <a:gd name="T32" fmla="*/ 3 w 18"/>
                <a:gd name="T33" fmla="*/ 5 h 6"/>
                <a:gd name="T34" fmla="*/ 3 w 18"/>
                <a:gd name="T35" fmla="*/ 5 h 6"/>
                <a:gd name="T36" fmla="*/ 3 w 18"/>
                <a:gd name="T37" fmla="*/ 6 h 6"/>
                <a:gd name="T38" fmla="*/ 3 w 18"/>
                <a:gd name="T39" fmla="*/ 6 h 6"/>
                <a:gd name="T40" fmla="*/ 3 w 18"/>
                <a:gd name="T41" fmla="*/ 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6"/>
                <a:gd name="T65" fmla="*/ 18 w 18"/>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6">
                  <a:moveTo>
                    <a:pt x="17" y="2"/>
                  </a:moveTo>
                  <a:lnTo>
                    <a:pt x="18" y="2"/>
                  </a:lnTo>
                  <a:lnTo>
                    <a:pt x="16" y="1"/>
                  </a:lnTo>
                  <a:lnTo>
                    <a:pt x="14" y="0"/>
                  </a:lnTo>
                  <a:lnTo>
                    <a:pt x="11" y="0"/>
                  </a:lnTo>
                  <a:lnTo>
                    <a:pt x="9" y="0"/>
                  </a:lnTo>
                  <a:lnTo>
                    <a:pt x="7" y="0"/>
                  </a:lnTo>
                  <a:lnTo>
                    <a:pt x="5" y="0"/>
                  </a:lnTo>
                  <a:lnTo>
                    <a:pt x="2" y="1"/>
                  </a:lnTo>
                  <a:lnTo>
                    <a:pt x="0" y="2"/>
                  </a:lnTo>
                  <a:lnTo>
                    <a:pt x="2" y="5"/>
                  </a:lnTo>
                  <a:lnTo>
                    <a:pt x="3" y="5"/>
                  </a:lnTo>
                  <a:lnTo>
                    <a:pt x="5" y="5"/>
                  </a:lnTo>
                  <a:lnTo>
                    <a:pt x="7" y="4"/>
                  </a:lnTo>
                  <a:lnTo>
                    <a:pt x="9" y="4"/>
                  </a:lnTo>
                  <a:lnTo>
                    <a:pt x="10" y="4"/>
                  </a:lnTo>
                  <a:lnTo>
                    <a:pt x="12" y="5"/>
                  </a:lnTo>
                  <a:lnTo>
                    <a:pt x="15" y="5"/>
                  </a:lnTo>
                  <a:lnTo>
                    <a:pt x="16" y="6"/>
                  </a:lnTo>
                  <a:lnTo>
                    <a:pt x="17" y="6"/>
                  </a:lnTo>
                  <a:lnTo>
                    <a:pt x="17"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40" name="Freeform 224"/>
            <p:cNvSpPr>
              <a:spLocks/>
            </p:cNvSpPr>
            <p:nvPr/>
          </p:nvSpPr>
          <p:spPr bwMode="auto">
            <a:xfrm>
              <a:off x="3692" y="1101"/>
              <a:ext cx="7" cy="7"/>
            </a:xfrm>
            <a:custGeom>
              <a:avLst/>
              <a:gdLst>
                <a:gd name="T0" fmla="*/ 4 w 8"/>
                <a:gd name="T1" fmla="*/ 3 h 7"/>
                <a:gd name="T2" fmla="*/ 4 w 8"/>
                <a:gd name="T3" fmla="*/ 3 h 7"/>
                <a:gd name="T4" fmla="*/ 4 w 8"/>
                <a:gd name="T5" fmla="*/ 3 h 7"/>
                <a:gd name="T6" fmla="*/ 4 w 8"/>
                <a:gd name="T7" fmla="*/ 2 h 7"/>
                <a:gd name="T8" fmla="*/ 4 w 8"/>
                <a:gd name="T9" fmla="*/ 2 h 7"/>
                <a:gd name="T10" fmla="*/ 4 w 8"/>
                <a:gd name="T11" fmla="*/ 1 h 7"/>
                <a:gd name="T12" fmla="*/ 3 w 8"/>
                <a:gd name="T13" fmla="*/ 1 h 7"/>
                <a:gd name="T14" fmla="*/ 2 w 8"/>
                <a:gd name="T15" fmla="*/ 0 h 7"/>
                <a:gd name="T16" fmla="*/ 1 w 8"/>
                <a:gd name="T17" fmla="*/ 0 h 7"/>
                <a:gd name="T18" fmla="*/ 0 w 8"/>
                <a:gd name="T19" fmla="*/ 0 h 7"/>
                <a:gd name="T20" fmla="*/ 0 w 8"/>
                <a:gd name="T21" fmla="*/ 4 h 7"/>
                <a:gd name="T22" fmla="*/ 0 w 8"/>
                <a:gd name="T23" fmla="*/ 4 h 7"/>
                <a:gd name="T24" fmla="*/ 0 w 8"/>
                <a:gd name="T25" fmla="*/ 4 h 7"/>
                <a:gd name="T26" fmla="*/ 1 w 8"/>
                <a:gd name="T27" fmla="*/ 4 h 7"/>
                <a:gd name="T28" fmla="*/ 1 w 8"/>
                <a:gd name="T29" fmla="*/ 5 h 7"/>
                <a:gd name="T30" fmla="*/ 2 w 8"/>
                <a:gd name="T31" fmla="*/ 5 h 7"/>
                <a:gd name="T32" fmla="*/ 3 w 8"/>
                <a:gd name="T33" fmla="*/ 6 h 7"/>
                <a:gd name="T34" fmla="*/ 3 w 8"/>
                <a:gd name="T35" fmla="*/ 6 h 7"/>
                <a:gd name="T36" fmla="*/ 4 w 8"/>
                <a:gd name="T37" fmla="*/ 7 h 7"/>
                <a:gd name="T38" fmla="*/ 4 w 8"/>
                <a:gd name="T39" fmla="*/ 6 h 7"/>
                <a:gd name="T40" fmla="*/ 4 w 8"/>
                <a:gd name="T41" fmla="*/ 3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3"/>
                  </a:moveTo>
                  <a:lnTo>
                    <a:pt x="7" y="3"/>
                  </a:lnTo>
                  <a:lnTo>
                    <a:pt x="6" y="2"/>
                  </a:lnTo>
                  <a:lnTo>
                    <a:pt x="5" y="1"/>
                  </a:lnTo>
                  <a:lnTo>
                    <a:pt x="3" y="1"/>
                  </a:lnTo>
                  <a:lnTo>
                    <a:pt x="2" y="0"/>
                  </a:lnTo>
                  <a:lnTo>
                    <a:pt x="1" y="0"/>
                  </a:lnTo>
                  <a:lnTo>
                    <a:pt x="0" y="0"/>
                  </a:lnTo>
                  <a:lnTo>
                    <a:pt x="0" y="4"/>
                  </a:lnTo>
                  <a:lnTo>
                    <a:pt x="1" y="4"/>
                  </a:lnTo>
                  <a:lnTo>
                    <a:pt x="1" y="5"/>
                  </a:lnTo>
                  <a:lnTo>
                    <a:pt x="2" y="5"/>
                  </a:lnTo>
                  <a:lnTo>
                    <a:pt x="3" y="6"/>
                  </a:lnTo>
                  <a:lnTo>
                    <a:pt x="5" y="7"/>
                  </a:lnTo>
                  <a:lnTo>
                    <a:pt x="5" y="6"/>
                  </a:lnTo>
                  <a:lnTo>
                    <a:pt x="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41" name="Freeform 225"/>
            <p:cNvSpPr>
              <a:spLocks/>
            </p:cNvSpPr>
            <p:nvPr/>
          </p:nvSpPr>
          <p:spPr bwMode="auto">
            <a:xfrm>
              <a:off x="3685" y="1115"/>
              <a:ext cx="14" cy="14"/>
            </a:xfrm>
            <a:custGeom>
              <a:avLst/>
              <a:gdLst>
                <a:gd name="T0" fmla="*/ 2 w 17"/>
                <a:gd name="T1" fmla="*/ 0 h 15"/>
                <a:gd name="T2" fmla="*/ 2 w 17"/>
                <a:gd name="T3" fmla="*/ 2 h 15"/>
                <a:gd name="T4" fmla="*/ 2 w 17"/>
                <a:gd name="T5" fmla="*/ 4 h 15"/>
                <a:gd name="T6" fmla="*/ 2 w 17"/>
                <a:gd name="T7" fmla="*/ 6 h 15"/>
                <a:gd name="T8" fmla="*/ 2 w 17"/>
                <a:gd name="T9" fmla="*/ 7 h 15"/>
                <a:gd name="T10" fmla="*/ 2 w 17"/>
                <a:gd name="T11" fmla="*/ 7 h 15"/>
                <a:gd name="T12" fmla="*/ 2 w 17"/>
                <a:gd name="T13" fmla="*/ 7 h 15"/>
                <a:gd name="T14" fmla="*/ 2 w 17"/>
                <a:gd name="T15" fmla="*/ 7 h 15"/>
                <a:gd name="T16" fmla="*/ 2 w 17"/>
                <a:gd name="T17" fmla="*/ 7 h 15"/>
                <a:gd name="T18" fmla="*/ 2 w 17"/>
                <a:gd name="T19" fmla="*/ 7 h 15"/>
                <a:gd name="T20" fmla="*/ 2 w 17"/>
                <a:gd name="T21" fmla="*/ 7 h 15"/>
                <a:gd name="T22" fmla="*/ 2 w 17"/>
                <a:gd name="T23" fmla="*/ 7 h 15"/>
                <a:gd name="T24" fmla="*/ 2 w 17"/>
                <a:gd name="T25" fmla="*/ 7 h 15"/>
                <a:gd name="T26" fmla="*/ 2 w 17"/>
                <a:gd name="T27" fmla="*/ 7 h 15"/>
                <a:gd name="T28" fmla="*/ 2 w 17"/>
                <a:gd name="T29" fmla="*/ 7 h 15"/>
                <a:gd name="T30" fmla="*/ 2 w 17"/>
                <a:gd name="T31" fmla="*/ 7 h 15"/>
                <a:gd name="T32" fmla="*/ 2 w 17"/>
                <a:gd name="T33" fmla="*/ 7 h 15"/>
                <a:gd name="T34" fmla="*/ 2 w 17"/>
                <a:gd name="T35" fmla="*/ 7 h 15"/>
                <a:gd name="T36" fmla="*/ 1 w 17"/>
                <a:gd name="T37" fmla="*/ 7 h 15"/>
                <a:gd name="T38" fmla="*/ 0 w 17"/>
                <a:gd name="T39" fmla="*/ 7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2 w 17"/>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5"/>
                <a:gd name="T104" fmla="*/ 17 w 17"/>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lnTo>
                    <a:pt x="9"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42" name="Freeform 226"/>
            <p:cNvSpPr>
              <a:spLocks/>
            </p:cNvSpPr>
            <p:nvPr/>
          </p:nvSpPr>
          <p:spPr bwMode="auto">
            <a:xfrm>
              <a:off x="3685" y="1115"/>
              <a:ext cx="14" cy="14"/>
            </a:xfrm>
            <a:custGeom>
              <a:avLst/>
              <a:gdLst>
                <a:gd name="T0" fmla="*/ 2 w 17"/>
                <a:gd name="T1" fmla="*/ 0 h 15"/>
                <a:gd name="T2" fmla="*/ 2 w 17"/>
                <a:gd name="T3" fmla="*/ 2 h 15"/>
                <a:gd name="T4" fmla="*/ 2 w 17"/>
                <a:gd name="T5" fmla="*/ 4 h 15"/>
                <a:gd name="T6" fmla="*/ 2 w 17"/>
                <a:gd name="T7" fmla="*/ 6 h 15"/>
                <a:gd name="T8" fmla="*/ 2 w 17"/>
                <a:gd name="T9" fmla="*/ 7 h 15"/>
                <a:gd name="T10" fmla="*/ 2 w 17"/>
                <a:gd name="T11" fmla="*/ 7 h 15"/>
                <a:gd name="T12" fmla="*/ 2 w 17"/>
                <a:gd name="T13" fmla="*/ 7 h 15"/>
                <a:gd name="T14" fmla="*/ 2 w 17"/>
                <a:gd name="T15" fmla="*/ 7 h 15"/>
                <a:gd name="T16" fmla="*/ 2 w 17"/>
                <a:gd name="T17" fmla="*/ 7 h 15"/>
                <a:gd name="T18" fmla="*/ 2 w 17"/>
                <a:gd name="T19" fmla="*/ 7 h 15"/>
                <a:gd name="T20" fmla="*/ 2 w 17"/>
                <a:gd name="T21" fmla="*/ 7 h 15"/>
                <a:gd name="T22" fmla="*/ 2 w 17"/>
                <a:gd name="T23" fmla="*/ 7 h 15"/>
                <a:gd name="T24" fmla="*/ 2 w 17"/>
                <a:gd name="T25" fmla="*/ 7 h 15"/>
                <a:gd name="T26" fmla="*/ 2 w 17"/>
                <a:gd name="T27" fmla="*/ 7 h 15"/>
                <a:gd name="T28" fmla="*/ 2 w 17"/>
                <a:gd name="T29" fmla="*/ 7 h 15"/>
                <a:gd name="T30" fmla="*/ 2 w 17"/>
                <a:gd name="T31" fmla="*/ 7 h 15"/>
                <a:gd name="T32" fmla="*/ 2 w 17"/>
                <a:gd name="T33" fmla="*/ 7 h 15"/>
                <a:gd name="T34" fmla="*/ 2 w 17"/>
                <a:gd name="T35" fmla="*/ 7 h 15"/>
                <a:gd name="T36" fmla="*/ 1 w 17"/>
                <a:gd name="T37" fmla="*/ 7 h 15"/>
                <a:gd name="T38" fmla="*/ 0 w 17"/>
                <a:gd name="T39" fmla="*/ 7 h 15"/>
                <a:gd name="T40" fmla="*/ 0 w 17"/>
                <a:gd name="T41" fmla="*/ 7 h 15"/>
                <a:gd name="T42" fmla="*/ 0 w 17"/>
                <a:gd name="T43" fmla="*/ 7 h 15"/>
                <a:gd name="T44" fmla="*/ 0 w 17"/>
                <a:gd name="T45" fmla="*/ 6 h 15"/>
                <a:gd name="T46" fmla="*/ 0 w 17"/>
                <a:gd name="T47" fmla="*/ 5 h 15"/>
                <a:gd name="T48" fmla="*/ 1 w 17"/>
                <a:gd name="T49" fmla="*/ 2 h 15"/>
                <a:gd name="T50" fmla="*/ 1 w 17"/>
                <a:gd name="T51" fmla="*/ 2 h 15"/>
                <a:gd name="T52" fmla="*/ 1 w 17"/>
                <a:gd name="T53" fmla="*/ 2 h 15"/>
                <a:gd name="T54" fmla="*/ 1 w 17"/>
                <a:gd name="T55" fmla="*/ 2 h 15"/>
                <a:gd name="T56" fmla="*/ 2 w 17"/>
                <a:gd name="T57" fmla="*/ 2 h 15"/>
                <a:gd name="T58" fmla="*/ 2 w 17"/>
                <a:gd name="T59" fmla="*/ 2 h 15"/>
                <a:gd name="T60" fmla="*/ 2 w 17"/>
                <a:gd name="T61" fmla="*/ 2 h 15"/>
                <a:gd name="T62" fmla="*/ 2 w 17"/>
                <a:gd name="T63" fmla="*/ 2 h 15"/>
                <a:gd name="T64" fmla="*/ 2 w 17"/>
                <a:gd name="T65" fmla="*/ 2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9" y="0"/>
                  </a:moveTo>
                  <a:lnTo>
                    <a:pt x="10" y="2"/>
                  </a:lnTo>
                  <a:lnTo>
                    <a:pt x="11" y="4"/>
                  </a:lnTo>
                  <a:lnTo>
                    <a:pt x="14" y="6"/>
                  </a:lnTo>
                  <a:lnTo>
                    <a:pt x="15" y="8"/>
                  </a:lnTo>
                  <a:lnTo>
                    <a:pt x="16" y="9"/>
                  </a:lnTo>
                  <a:lnTo>
                    <a:pt x="17" y="11"/>
                  </a:lnTo>
                  <a:lnTo>
                    <a:pt x="16" y="12"/>
                  </a:lnTo>
                  <a:lnTo>
                    <a:pt x="15" y="13"/>
                  </a:lnTo>
                  <a:lnTo>
                    <a:pt x="14" y="14"/>
                  </a:lnTo>
                  <a:lnTo>
                    <a:pt x="12" y="15"/>
                  </a:lnTo>
                  <a:lnTo>
                    <a:pt x="11" y="15"/>
                  </a:lnTo>
                  <a:lnTo>
                    <a:pt x="10" y="15"/>
                  </a:lnTo>
                  <a:lnTo>
                    <a:pt x="8" y="15"/>
                  </a:lnTo>
                  <a:lnTo>
                    <a:pt x="7" y="15"/>
                  </a:lnTo>
                  <a:lnTo>
                    <a:pt x="4" y="14"/>
                  </a:lnTo>
                  <a:lnTo>
                    <a:pt x="3" y="12"/>
                  </a:lnTo>
                  <a:lnTo>
                    <a:pt x="2" y="12"/>
                  </a:lnTo>
                  <a:lnTo>
                    <a:pt x="1" y="11"/>
                  </a:lnTo>
                  <a:lnTo>
                    <a:pt x="0" y="10"/>
                  </a:lnTo>
                  <a:lnTo>
                    <a:pt x="0" y="9"/>
                  </a:lnTo>
                  <a:lnTo>
                    <a:pt x="0" y="8"/>
                  </a:lnTo>
                  <a:lnTo>
                    <a:pt x="0" y="6"/>
                  </a:lnTo>
                  <a:lnTo>
                    <a:pt x="0" y="5"/>
                  </a:lnTo>
                  <a:lnTo>
                    <a:pt x="1" y="2"/>
                  </a:lnTo>
                  <a:lnTo>
                    <a:pt x="2" y="2"/>
                  </a:lnTo>
                  <a:lnTo>
                    <a:pt x="3" y="2"/>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43" name="Freeform 227"/>
            <p:cNvSpPr>
              <a:spLocks/>
            </p:cNvSpPr>
            <p:nvPr/>
          </p:nvSpPr>
          <p:spPr bwMode="auto">
            <a:xfrm>
              <a:off x="3649" y="1655"/>
              <a:ext cx="29" cy="47"/>
            </a:xfrm>
            <a:custGeom>
              <a:avLst/>
              <a:gdLst>
                <a:gd name="T0" fmla="*/ 0 w 36"/>
                <a:gd name="T1" fmla="*/ 0 h 51"/>
                <a:gd name="T2" fmla="*/ 2 w 36"/>
                <a:gd name="T3" fmla="*/ 6 h 51"/>
                <a:gd name="T4" fmla="*/ 2 w 36"/>
                <a:gd name="T5" fmla="*/ 6 h 51"/>
                <a:gd name="T6" fmla="*/ 2 w 36"/>
                <a:gd name="T7" fmla="*/ 6 h 51"/>
                <a:gd name="T8" fmla="*/ 2 w 36"/>
                <a:gd name="T9" fmla="*/ 7 h 51"/>
                <a:gd name="T10" fmla="*/ 2 w 36"/>
                <a:gd name="T11" fmla="*/ 10 h 51"/>
                <a:gd name="T12" fmla="*/ 2 w 36"/>
                <a:gd name="T13" fmla="*/ 12 h 51"/>
                <a:gd name="T14" fmla="*/ 2 w 36"/>
                <a:gd name="T15" fmla="*/ 13 h 51"/>
                <a:gd name="T16" fmla="*/ 2 w 36"/>
                <a:gd name="T17" fmla="*/ 15 h 51"/>
                <a:gd name="T18" fmla="*/ 0 w 36"/>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1"/>
                <a:gd name="T32" fmla="*/ 36 w 3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1">
                  <a:moveTo>
                    <a:pt x="0" y="0"/>
                  </a:moveTo>
                  <a:lnTo>
                    <a:pt x="2" y="6"/>
                  </a:lnTo>
                  <a:lnTo>
                    <a:pt x="6" y="13"/>
                  </a:lnTo>
                  <a:lnTo>
                    <a:pt x="10" y="20"/>
                  </a:lnTo>
                  <a:lnTo>
                    <a:pt x="15" y="27"/>
                  </a:lnTo>
                  <a:lnTo>
                    <a:pt x="20" y="34"/>
                  </a:lnTo>
                  <a:lnTo>
                    <a:pt x="26" y="40"/>
                  </a:lnTo>
                  <a:lnTo>
                    <a:pt x="30" y="46"/>
                  </a:lnTo>
                  <a:lnTo>
                    <a:pt x="36" y="51"/>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44" name="Freeform 228"/>
            <p:cNvSpPr>
              <a:spLocks/>
            </p:cNvSpPr>
            <p:nvPr/>
          </p:nvSpPr>
          <p:spPr bwMode="auto">
            <a:xfrm>
              <a:off x="3649" y="1655"/>
              <a:ext cx="29" cy="47"/>
            </a:xfrm>
            <a:custGeom>
              <a:avLst/>
              <a:gdLst>
                <a:gd name="T0" fmla="*/ 0 w 36"/>
                <a:gd name="T1" fmla="*/ 0 h 51"/>
                <a:gd name="T2" fmla="*/ 2 w 36"/>
                <a:gd name="T3" fmla="*/ 6 h 51"/>
                <a:gd name="T4" fmla="*/ 2 w 36"/>
                <a:gd name="T5" fmla="*/ 6 h 51"/>
                <a:gd name="T6" fmla="*/ 2 w 36"/>
                <a:gd name="T7" fmla="*/ 6 h 51"/>
                <a:gd name="T8" fmla="*/ 2 w 36"/>
                <a:gd name="T9" fmla="*/ 7 h 51"/>
                <a:gd name="T10" fmla="*/ 2 w 36"/>
                <a:gd name="T11" fmla="*/ 10 h 51"/>
                <a:gd name="T12" fmla="*/ 2 w 36"/>
                <a:gd name="T13" fmla="*/ 12 h 51"/>
                <a:gd name="T14" fmla="*/ 2 w 36"/>
                <a:gd name="T15" fmla="*/ 13 h 51"/>
                <a:gd name="T16" fmla="*/ 2 w 36"/>
                <a:gd name="T17" fmla="*/ 15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1"/>
                <a:gd name="T29" fmla="*/ 36 w 36"/>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1">
                  <a:moveTo>
                    <a:pt x="0" y="0"/>
                  </a:moveTo>
                  <a:lnTo>
                    <a:pt x="2" y="6"/>
                  </a:lnTo>
                  <a:lnTo>
                    <a:pt x="6" y="13"/>
                  </a:lnTo>
                  <a:lnTo>
                    <a:pt x="10" y="20"/>
                  </a:lnTo>
                  <a:lnTo>
                    <a:pt x="15" y="27"/>
                  </a:lnTo>
                  <a:lnTo>
                    <a:pt x="20" y="34"/>
                  </a:lnTo>
                  <a:lnTo>
                    <a:pt x="26" y="40"/>
                  </a:lnTo>
                  <a:lnTo>
                    <a:pt x="30" y="46"/>
                  </a:lnTo>
                  <a:lnTo>
                    <a:pt x="36" y="5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45" name="Freeform 229"/>
            <p:cNvSpPr>
              <a:spLocks/>
            </p:cNvSpPr>
            <p:nvPr/>
          </p:nvSpPr>
          <p:spPr bwMode="auto">
            <a:xfrm>
              <a:off x="3795" y="2338"/>
              <a:ext cx="1" cy="34"/>
            </a:xfrm>
            <a:custGeom>
              <a:avLst/>
              <a:gdLst>
                <a:gd name="T0" fmla="*/ 0 w 1"/>
                <a:gd name="T1" fmla="*/ 0 h 37"/>
                <a:gd name="T2" fmla="*/ 0 w 1"/>
                <a:gd name="T3" fmla="*/ 5 h 37"/>
                <a:gd name="T4" fmla="*/ 0 w 1"/>
                <a:gd name="T5" fmla="*/ 6 h 37"/>
                <a:gd name="T6" fmla="*/ 0 w 1"/>
                <a:gd name="T7" fmla="*/ 6 h 37"/>
                <a:gd name="T8" fmla="*/ 1 w 1"/>
                <a:gd name="T9" fmla="*/ 6 h 37"/>
                <a:gd name="T10" fmla="*/ 1 w 1"/>
                <a:gd name="T11" fmla="*/ 6 h 37"/>
                <a:gd name="T12" fmla="*/ 1 w 1"/>
                <a:gd name="T13" fmla="*/ 7 h 37"/>
                <a:gd name="T14" fmla="*/ 1 w 1"/>
                <a:gd name="T15" fmla="*/ 9 h 37"/>
                <a:gd name="T16" fmla="*/ 1 w 1"/>
                <a:gd name="T17" fmla="*/ 10 h 37"/>
                <a:gd name="T18" fmla="*/ 0 w 1"/>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37"/>
                <a:gd name="T32" fmla="*/ 1 w 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37">
                  <a:moveTo>
                    <a:pt x="0" y="0"/>
                  </a:moveTo>
                  <a:lnTo>
                    <a:pt x="0" y="5"/>
                  </a:lnTo>
                  <a:lnTo>
                    <a:pt x="0" y="10"/>
                  </a:lnTo>
                  <a:lnTo>
                    <a:pt x="0" y="14"/>
                  </a:lnTo>
                  <a:lnTo>
                    <a:pt x="1" y="19"/>
                  </a:lnTo>
                  <a:lnTo>
                    <a:pt x="1" y="24"/>
                  </a:lnTo>
                  <a:lnTo>
                    <a:pt x="1" y="29"/>
                  </a:lnTo>
                  <a:lnTo>
                    <a:pt x="1" y="33"/>
                  </a:lnTo>
                  <a:lnTo>
                    <a:pt x="1" y="37"/>
                  </a:lnTo>
                  <a:lnTo>
                    <a:pt x="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46" name="Freeform 230"/>
            <p:cNvSpPr>
              <a:spLocks/>
            </p:cNvSpPr>
            <p:nvPr/>
          </p:nvSpPr>
          <p:spPr bwMode="auto">
            <a:xfrm>
              <a:off x="3795" y="2338"/>
              <a:ext cx="1" cy="34"/>
            </a:xfrm>
            <a:custGeom>
              <a:avLst/>
              <a:gdLst>
                <a:gd name="T0" fmla="*/ 0 w 1"/>
                <a:gd name="T1" fmla="*/ 0 h 37"/>
                <a:gd name="T2" fmla="*/ 0 w 1"/>
                <a:gd name="T3" fmla="*/ 5 h 37"/>
                <a:gd name="T4" fmla="*/ 0 w 1"/>
                <a:gd name="T5" fmla="*/ 6 h 37"/>
                <a:gd name="T6" fmla="*/ 0 w 1"/>
                <a:gd name="T7" fmla="*/ 6 h 37"/>
                <a:gd name="T8" fmla="*/ 1 w 1"/>
                <a:gd name="T9" fmla="*/ 6 h 37"/>
                <a:gd name="T10" fmla="*/ 1 w 1"/>
                <a:gd name="T11" fmla="*/ 6 h 37"/>
                <a:gd name="T12" fmla="*/ 1 w 1"/>
                <a:gd name="T13" fmla="*/ 7 h 37"/>
                <a:gd name="T14" fmla="*/ 1 w 1"/>
                <a:gd name="T15" fmla="*/ 9 h 37"/>
                <a:gd name="T16" fmla="*/ 1 w 1"/>
                <a:gd name="T17" fmla="*/ 1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7"/>
                <a:gd name="T29" fmla="*/ 1 w 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7">
                  <a:moveTo>
                    <a:pt x="0" y="0"/>
                  </a:moveTo>
                  <a:lnTo>
                    <a:pt x="0" y="5"/>
                  </a:lnTo>
                  <a:lnTo>
                    <a:pt x="0" y="10"/>
                  </a:lnTo>
                  <a:lnTo>
                    <a:pt x="0" y="14"/>
                  </a:lnTo>
                  <a:lnTo>
                    <a:pt x="1" y="19"/>
                  </a:lnTo>
                  <a:lnTo>
                    <a:pt x="1" y="24"/>
                  </a:lnTo>
                  <a:lnTo>
                    <a:pt x="1" y="29"/>
                  </a:lnTo>
                  <a:lnTo>
                    <a:pt x="1" y="33"/>
                  </a:lnTo>
                  <a:lnTo>
                    <a:pt x="1" y="37"/>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47" name="Freeform 231"/>
            <p:cNvSpPr>
              <a:spLocks/>
            </p:cNvSpPr>
            <p:nvPr/>
          </p:nvSpPr>
          <p:spPr bwMode="auto">
            <a:xfrm>
              <a:off x="3723" y="2425"/>
              <a:ext cx="63" cy="15"/>
            </a:xfrm>
            <a:custGeom>
              <a:avLst/>
              <a:gdLst>
                <a:gd name="T0" fmla="*/ 3 w 77"/>
                <a:gd name="T1" fmla="*/ 0 h 16"/>
                <a:gd name="T2" fmla="*/ 2 w 77"/>
                <a:gd name="T3" fmla="*/ 5 h 16"/>
                <a:gd name="T4" fmla="*/ 2 w 77"/>
                <a:gd name="T5" fmla="*/ 8 h 16"/>
                <a:gd name="T6" fmla="*/ 2 w 77"/>
                <a:gd name="T7" fmla="*/ 8 h 16"/>
                <a:gd name="T8" fmla="*/ 2 w 77"/>
                <a:gd name="T9" fmla="*/ 8 h 16"/>
                <a:gd name="T10" fmla="*/ 2 w 77"/>
                <a:gd name="T11" fmla="*/ 8 h 16"/>
                <a:gd name="T12" fmla="*/ 2 w 77"/>
                <a:gd name="T13" fmla="*/ 8 h 16"/>
                <a:gd name="T14" fmla="*/ 2 w 77"/>
                <a:gd name="T15" fmla="*/ 8 h 16"/>
                <a:gd name="T16" fmla="*/ 0 w 77"/>
                <a:gd name="T17" fmla="*/ 8 h 16"/>
                <a:gd name="T18" fmla="*/ 3 w 7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6"/>
                <a:gd name="T32" fmla="*/ 77 w 7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6">
                  <a:moveTo>
                    <a:pt x="77" y="0"/>
                  </a:moveTo>
                  <a:lnTo>
                    <a:pt x="69" y="5"/>
                  </a:lnTo>
                  <a:lnTo>
                    <a:pt x="60" y="10"/>
                  </a:lnTo>
                  <a:lnTo>
                    <a:pt x="50" y="13"/>
                  </a:lnTo>
                  <a:lnTo>
                    <a:pt x="41" y="15"/>
                  </a:lnTo>
                  <a:lnTo>
                    <a:pt x="31" y="16"/>
                  </a:lnTo>
                  <a:lnTo>
                    <a:pt x="21" y="15"/>
                  </a:lnTo>
                  <a:lnTo>
                    <a:pt x="10" y="14"/>
                  </a:lnTo>
                  <a:lnTo>
                    <a:pt x="0" y="10"/>
                  </a:lnTo>
                  <a:lnTo>
                    <a:pt x="77"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48" name="Freeform 232"/>
            <p:cNvSpPr>
              <a:spLocks/>
            </p:cNvSpPr>
            <p:nvPr/>
          </p:nvSpPr>
          <p:spPr bwMode="auto">
            <a:xfrm>
              <a:off x="3723" y="2425"/>
              <a:ext cx="63" cy="15"/>
            </a:xfrm>
            <a:custGeom>
              <a:avLst/>
              <a:gdLst>
                <a:gd name="T0" fmla="*/ 3 w 77"/>
                <a:gd name="T1" fmla="*/ 0 h 16"/>
                <a:gd name="T2" fmla="*/ 2 w 77"/>
                <a:gd name="T3" fmla="*/ 5 h 16"/>
                <a:gd name="T4" fmla="*/ 2 w 77"/>
                <a:gd name="T5" fmla="*/ 8 h 16"/>
                <a:gd name="T6" fmla="*/ 2 w 77"/>
                <a:gd name="T7" fmla="*/ 8 h 16"/>
                <a:gd name="T8" fmla="*/ 2 w 77"/>
                <a:gd name="T9" fmla="*/ 8 h 16"/>
                <a:gd name="T10" fmla="*/ 2 w 77"/>
                <a:gd name="T11" fmla="*/ 8 h 16"/>
                <a:gd name="T12" fmla="*/ 2 w 77"/>
                <a:gd name="T13" fmla="*/ 8 h 16"/>
                <a:gd name="T14" fmla="*/ 2 w 77"/>
                <a:gd name="T15" fmla="*/ 8 h 16"/>
                <a:gd name="T16" fmla="*/ 0 w 77"/>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6"/>
                <a:gd name="T29" fmla="*/ 77 w 7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6">
                  <a:moveTo>
                    <a:pt x="77" y="0"/>
                  </a:moveTo>
                  <a:lnTo>
                    <a:pt x="69" y="5"/>
                  </a:lnTo>
                  <a:lnTo>
                    <a:pt x="60" y="10"/>
                  </a:lnTo>
                  <a:lnTo>
                    <a:pt x="50" y="13"/>
                  </a:lnTo>
                  <a:lnTo>
                    <a:pt x="41" y="15"/>
                  </a:lnTo>
                  <a:lnTo>
                    <a:pt x="31" y="16"/>
                  </a:lnTo>
                  <a:lnTo>
                    <a:pt x="21" y="15"/>
                  </a:lnTo>
                  <a:lnTo>
                    <a:pt x="10" y="14"/>
                  </a:lnTo>
                  <a:lnTo>
                    <a:pt x="0" y="1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49" name="Freeform 233"/>
            <p:cNvSpPr>
              <a:spLocks/>
            </p:cNvSpPr>
            <p:nvPr/>
          </p:nvSpPr>
          <p:spPr bwMode="auto">
            <a:xfrm>
              <a:off x="3400" y="1809"/>
              <a:ext cx="7" cy="27"/>
            </a:xfrm>
            <a:custGeom>
              <a:avLst/>
              <a:gdLst>
                <a:gd name="T0" fmla="*/ 0 w 8"/>
                <a:gd name="T1" fmla="*/ 9 h 29"/>
                <a:gd name="T2" fmla="*/ 1 w 8"/>
                <a:gd name="T3" fmla="*/ 7 h 29"/>
                <a:gd name="T4" fmla="*/ 3 w 8"/>
                <a:gd name="T5" fmla="*/ 7 h 29"/>
                <a:gd name="T6" fmla="*/ 4 w 8"/>
                <a:gd name="T7" fmla="*/ 7 h 29"/>
                <a:gd name="T8" fmla="*/ 4 w 8"/>
                <a:gd name="T9" fmla="*/ 7 h 29"/>
                <a:gd name="T10" fmla="*/ 4 w 8"/>
                <a:gd name="T11" fmla="*/ 7 h 29"/>
                <a:gd name="T12" fmla="*/ 4 w 8"/>
                <a:gd name="T13" fmla="*/ 6 h 29"/>
                <a:gd name="T14" fmla="*/ 4 w 8"/>
                <a:gd name="T15" fmla="*/ 3 h 29"/>
                <a:gd name="T16" fmla="*/ 4 w 8"/>
                <a:gd name="T17" fmla="*/ 0 h 29"/>
                <a:gd name="T18" fmla="*/ 0 w 8"/>
                <a:gd name="T19" fmla="*/ 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9"/>
                <a:gd name="T32" fmla="*/ 8 w 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9">
                  <a:moveTo>
                    <a:pt x="0" y="29"/>
                  </a:moveTo>
                  <a:lnTo>
                    <a:pt x="1" y="26"/>
                  </a:lnTo>
                  <a:lnTo>
                    <a:pt x="3" y="22"/>
                  </a:lnTo>
                  <a:lnTo>
                    <a:pt x="4" y="17"/>
                  </a:lnTo>
                  <a:lnTo>
                    <a:pt x="5" y="13"/>
                  </a:lnTo>
                  <a:lnTo>
                    <a:pt x="6" y="9"/>
                  </a:lnTo>
                  <a:lnTo>
                    <a:pt x="7" y="6"/>
                  </a:lnTo>
                  <a:lnTo>
                    <a:pt x="8" y="3"/>
                  </a:lnTo>
                  <a:lnTo>
                    <a:pt x="8" y="0"/>
                  </a:lnTo>
                  <a:lnTo>
                    <a:pt x="0" y="29"/>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50" name="Freeform 234"/>
            <p:cNvSpPr>
              <a:spLocks/>
            </p:cNvSpPr>
            <p:nvPr/>
          </p:nvSpPr>
          <p:spPr bwMode="auto">
            <a:xfrm>
              <a:off x="3400" y="1809"/>
              <a:ext cx="7" cy="27"/>
            </a:xfrm>
            <a:custGeom>
              <a:avLst/>
              <a:gdLst>
                <a:gd name="T0" fmla="*/ 0 w 8"/>
                <a:gd name="T1" fmla="*/ 9 h 29"/>
                <a:gd name="T2" fmla="*/ 1 w 8"/>
                <a:gd name="T3" fmla="*/ 7 h 29"/>
                <a:gd name="T4" fmla="*/ 3 w 8"/>
                <a:gd name="T5" fmla="*/ 7 h 29"/>
                <a:gd name="T6" fmla="*/ 4 w 8"/>
                <a:gd name="T7" fmla="*/ 7 h 29"/>
                <a:gd name="T8" fmla="*/ 4 w 8"/>
                <a:gd name="T9" fmla="*/ 7 h 29"/>
                <a:gd name="T10" fmla="*/ 4 w 8"/>
                <a:gd name="T11" fmla="*/ 7 h 29"/>
                <a:gd name="T12" fmla="*/ 4 w 8"/>
                <a:gd name="T13" fmla="*/ 6 h 29"/>
                <a:gd name="T14" fmla="*/ 4 w 8"/>
                <a:gd name="T15" fmla="*/ 3 h 29"/>
                <a:gd name="T16" fmla="*/ 4 w 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9"/>
                <a:gd name="T29" fmla="*/ 8 w 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9">
                  <a:moveTo>
                    <a:pt x="0" y="29"/>
                  </a:moveTo>
                  <a:lnTo>
                    <a:pt x="1" y="26"/>
                  </a:lnTo>
                  <a:lnTo>
                    <a:pt x="3" y="22"/>
                  </a:lnTo>
                  <a:lnTo>
                    <a:pt x="4" y="17"/>
                  </a:lnTo>
                  <a:lnTo>
                    <a:pt x="5" y="13"/>
                  </a:lnTo>
                  <a:lnTo>
                    <a:pt x="6" y="9"/>
                  </a:lnTo>
                  <a:lnTo>
                    <a:pt x="7" y="6"/>
                  </a:lnTo>
                  <a:lnTo>
                    <a:pt x="8" y="3"/>
                  </a:lnTo>
                  <a:lnTo>
                    <a:pt x="8"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51" name="Freeform 235"/>
            <p:cNvSpPr>
              <a:spLocks/>
            </p:cNvSpPr>
            <p:nvPr/>
          </p:nvSpPr>
          <p:spPr bwMode="auto">
            <a:xfrm>
              <a:off x="3856" y="1825"/>
              <a:ext cx="16" cy="74"/>
            </a:xfrm>
            <a:custGeom>
              <a:avLst/>
              <a:gdLst>
                <a:gd name="T0" fmla="*/ 2 w 20"/>
                <a:gd name="T1" fmla="*/ 0 h 81"/>
                <a:gd name="T2" fmla="*/ 2 w 20"/>
                <a:gd name="T3" fmla="*/ 5 h 81"/>
                <a:gd name="T4" fmla="*/ 2 w 20"/>
                <a:gd name="T5" fmla="*/ 5 h 81"/>
                <a:gd name="T6" fmla="*/ 2 w 20"/>
                <a:gd name="T7" fmla="*/ 5 h 81"/>
                <a:gd name="T8" fmla="*/ 2 w 20"/>
                <a:gd name="T9" fmla="*/ 6 h 81"/>
                <a:gd name="T10" fmla="*/ 2 w 20"/>
                <a:gd name="T11" fmla="*/ 8 h 81"/>
                <a:gd name="T12" fmla="*/ 2 w 20"/>
                <a:gd name="T13" fmla="*/ 10 h 81"/>
                <a:gd name="T14" fmla="*/ 2 w 20"/>
                <a:gd name="T15" fmla="*/ 11 h 81"/>
                <a:gd name="T16" fmla="*/ 2 w 20"/>
                <a:gd name="T17" fmla="*/ 13 h 81"/>
                <a:gd name="T18" fmla="*/ 2 w 20"/>
                <a:gd name="T19" fmla="*/ 14 h 81"/>
                <a:gd name="T20" fmla="*/ 2 w 20"/>
                <a:gd name="T21" fmla="*/ 15 h 81"/>
                <a:gd name="T22" fmla="*/ 2 w 20"/>
                <a:gd name="T23" fmla="*/ 16 h 81"/>
                <a:gd name="T24" fmla="*/ 2 w 20"/>
                <a:gd name="T25" fmla="*/ 18 h 81"/>
                <a:gd name="T26" fmla="*/ 2 w 20"/>
                <a:gd name="T27" fmla="*/ 18 h 81"/>
                <a:gd name="T28" fmla="*/ 2 w 20"/>
                <a:gd name="T29" fmla="*/ 18 h 81"/>
                <a:gd name="T30" fmla="*/ 2 w 20"/>
                <a:gd name="T31" fmla="*/ 20 h 81"/>
                <a:gd name="T32" fmla="*/ 0 w 20"/>
                <a:gd name="T33" fmla="*/ 19 h 81"/>
                <a:gd name="T34" fmla="*/ 2 w 20"/>
                <a:gd name="T35" fmla="*/ 0 h 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81"/>
                <a:gd name="T56" fmla="*/ 20 w 20"/>
                <a:gd name="T57" fmla="*/ 81 h 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lnTo>
                    <a:pt x="20"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52" name="Freeform 236"/>
            <p:cNvSpPr>
              <a:spLocks/>
            </p:cNvSpPr>
            <p:nvPr/>
          </p:nvSpPr>
          <p:spPr bwMode="auto">
            <a:xfrm>
              <a:off x="3856" y="1825"/>
              <a:ext cx="16" cy="74"/>
            </a:xfrm>
            <a:custGeom>
              <a:avLst/>
              <a:gdLst>
                <a:gd name="T0" fmla="*/ 2 w 20"/>
                <a:gd name="T1" fmla="*/ 0 h 81"/>
                <a:gd name="T2" fmla="*/ 2 w 20"/>
                <a:gd name="T3" fmla="*/ 5 h 81"/>
                <a:gd name="T4" fmla="*/ 2 w 20"/>
                <a:gd name="T5" fmla="*/ 5 h 81"/>
                <a:gd name="T6" fmla="*/ 2 w 20"/>
                <a:gd name="T7" fmla="*/ 5 h 81"/>
                <a:gd name="T8" fmla="*/ 2 w 20"/>
                <a:gd name="T9" fmla="*/ 6 h 81"/>
                <a:gd name="T10" fmla="*/ 2 w 20"/>
                <a:gd name="T11" fmla="*/ 8 h 81"/>
                <a:gd name="T12" fmla="*/ 2 w 20"/>
                <a:gd name="T13" fmla="*/ 10 h 81"/>
                <a:gd name="T14" fmla="*/ 2 w 20"/>
                <a:gd name="T15" fmla="*/ 11 h 81"/>
                <a:gd name="T16" fmla="*/ 2 w 20"/>
                <a:gd name="T17" fmla="*/ 13 h 81"/>
                <a:gd name="T18" fmla="*/ 2 w 20"/>
                <a:gd name="T19" fmla="*/ 14 h 81"/>
                <a:gd name="T20" fmla="*/ 2 w 20"/>
                <a:gd name="T21" fmla="*/ 15 h 81"/>
                <a:gd name="T22" fmla="*/ 2 w 20"/>
                <a:gd name="T23" fmla="*/ 16 h 81"/>
                <a:gd name="T24" fmla="*/ 2 w 20"/>
                <a:gd name="T25" fmla="*/ 18 h 81"/>
                <a:gd name="T26" fmla="*/ 2 w 20"/>
                <a:gd name="T27" fmla="*/ 18 h 81"/>
                <a:gd name="T28" fmla="*/ 2 w 20"/>
                <a:gd name="T29" fmla="*/ 18 h 81"/>
                <a:gd name="T30" fmla="*/ 2 w 20"/>
                <a:gd name="T31" fmla="*/ 20 h 81"/>
                <a:gd name="T32" fmla="*/ 0 w 20"/>
                <a:gd name="T33" fmla="*/ 19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81"/>
                <a:gd name="T53" fmla="*/ 20 w 20"/>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81">
                  <a:moveTo>
                    <a:pt x="20" y="0"/>
                  </a:moveTo>
                  <a:lnTo>
                    <a:pt x="20" y="8"/>
                  </a:lnTo>
                  <a:lnTo>
                    <a:pt x="20" y="14"/>
                  </a:lnTo>
                  <a:lnTo>
                    <a:pt x="20" y="21"/>
                  </a:lnTo>
                  <a:lnTo>
                    <a:pt x="20" y="27"/>
                  </a:lnTo>
                  <a:lnTo>
                    <a:pt x="20" y="33"/>
                  </a:lnTo>
                  <a:lnTo>
                    <a:pt x="20" y="39"/>
                  </a:lnTo>
                  <a:lnTo>
                    <a:pt x="20" y="45"/>
                  </a:lnTo>
                  <a:lnTo>
                    <a:pt x="20" y="51"/>
                  </a:lnTo>
                  <a:lnTo>
                    <a:pt x="19" y="58"/>
                  </a:lnTo>
                  <a:lnTo>
                    <a:pt x="18" y="64"/>
                  </a:lnTo>
                  <a:lnTo>
                    <a:pt x="16" y="69"/>
                  </a:lnTo>
                  <a:lnTo>
                    <a:pt x="13" y="74"/>
                  </a:lnTo>
                  <a:lnTo>
                    <a:pt x="10" y="77"/>
                  </a:lnTo>
                  <a:lnTo>
                    <a:pt x="7" y="79"/>
                  </a:lnTo>
                  <a:lnTo>
                    <a:pt x="3" y="81"/>
                  </a:lnTo>
                  <a:lnTo>
                    <a:pt x="0" y="8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53" name="Freeform 237"/>
            <p:cNvSpPr>
              <a:spLocks/>
            </p:cNvSpPr>
            <p:nvPr/>
          </p:nvSpPr>
          <p:spPr bwMode="auto">
            <a:xfrm>
              <a:off x="3867" y="1824"/>
              <a:ext cx="35" cy="71"/>
            </a:xfrm>
            <a:custGeom>
              <a:avLst/>
              <a:gdLst>
                <a:gd name="T0" fmla="*/ 0 w 43"/>
                <a:gd name="T1" fmla="*/ 17 h 78"/>
                <a:gd name="T2" fmla="*/ 2 w 43"/>
                <a:gd name="T3" fmla="*/ 17 h 78"/>
                <a:gd name="T4" fmla="*/ 2 w 43"/>
                <a:gd name="T5" fmla="*/ 17 h 78"/>
                <a:gd name="T6" fmla="*/ 2 w 43"/>
                <a:gd name="T7" fmla="*/ 17 h 78"/>
                <a:gd name="T8" fmla="*/ 2 w 43"/>
                <a:gd name="T9" fmla="*/ 17 h 78"/>
                <a:gd name="T10" fmla="*/ 2 w 43"/>
                <a:gd name="T11" fmla="*/ 17 h 78"/>
                <a:gd name="T12" fmla="*/ 2 w 43"/>
                <a:gd name="T13" fmla="*/ 17 h 78"/>
                <a:gd name="T14" fmla="*/ 2 w 43"/>
                <a:gd name="T15" fmla="*/ 17 h 78"/>
                <a:gd name="T16" fmla="*/ 2 w 43"/>
                <a:gd name="T17" fmla="*/ 17 h 78"/>
                <a:gd name="T18" fmla="*/ 2 w 43"/>
                <a:gd name="T19" fmla="*/ 16 h 78"/>
                <a:gd name="T20" fmla="*/ 2 w 43"/>
                <a:gd name="T21" fmla="*/ 16 h 78"/>
                <a:gd name="T22" fmla="*/ 2 w 43"/>
                <a:gd name="T23" fmla="*/ 15 h 78"/>
                <a:gd name="T24" fmla="*/ 2 w 43"/>
                <a:gd name="T25" fmla="*/ 15 h 78"/>
                <a:gd name="T26" fmla="*/ 2 w 43"/>
                <a:gd name="T27" fmla="*/ 14 h 78"/>
                <a:gd name="T28" fmla="*/ 2 w 43"/>
                <a:gd name="T29" fmla="*/ 14 h 78"/>
                <a:gd name="T30" fmla="*/ 2 w 43"/>
                <a:gd name="T31" fmla="*/ 13 h 78"/>
                <a:gd name="T32" fmla="*/ 2 w 43"/>
                <a:gd name="T33" fmla="*/ 13 h 78"/>
                <a:gd name="T34" fmla="*/ 2 w 43"/>
                <a:gd name="T35" fmla="*/ 12 h 78"/>
                <a:gd name="T36" fmla="*/ 2 w 43"/>
                <a:gd name="T37" fmla="*/ 10 h 78"/>
                <a:gd name="T38" fmla="*/ 2 w 43"/>
                <a:gd name="T39" fmla="*/ 9 h 78"/>
                <a:gd name="T40" fmla="*/ 2 w 43"/>
                <a:gd name="T41" fmla="*/ 8 h 78"/>
                <a:gd name="T42" fmla="*/ 2 w 43"/>
                <a:gd name="T43" fmla="*/ 7 h 78"/>
                <a:gd name="T44" fmla="*/ 2 w 43"/>
                <a:gd name="T45" fmla="*/ 5 h 78"/>
                <a:gd name="T46" fmla="*/ 2 w 43"/>
                <a:gd name="T47" fmla="*/ 5 h 78"/>
                <a:gd name="T48" fmla="*/ 2 w 43"/>
                <a:gd name="T49" fmla="*/ 5 h 78"/>
                <a:gd name="T50" fmla="*/ 2 w 43"/>
                <a:gd name="T51" fmla="*/ 5 h 78"/>
                <a:gd name="T52" fmla="*/ 2 w 43"/>
                <a:gd name="T53" fmla="*/ 5 h 78"/>
                <a:gd name="T54" fmla="*/ 2 w 43"/>
                <a:gd name="T55" fmla="*/ 5 h 78"/>
                <a:gd name="T56" fmla="*/ 2 w 43"/>
                <a:gd name="T57" fmla="*/ 5 h 78"/>
                <a:gd name="T58" fmla="*/ 2 w 43"/>
                <a:gd name="T59" fmla="*/ 5 h 78"/>
                <a:gd name="T60" fmla="*/ 2 w 43"/>
                <a:gd name="T61" fmla="*/ 5 h 78"/>
                <a:gd name="T62" fmla="*/ 2 w 43"/>
                <a:gd name="T63" fmla="*/ 3 h 78"/>
                <a:gd name="T64" fmla="*/ 2 w 43"/>
                <a:gd name="T65" fmla="*/ 0 h 78"/>
                <a:gd name="T66" fmla="*/ 0 w 43"/>
                <a:gd name="T67" fmla="*/ 17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78"/>
                <a:gd name="T104" fmla="*/ 43 w 43"/>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lnTo>
                    <a:pt x="0" y="77"/>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54" name="Freeform 238"/>
            <p:cNvSpPr>
              <a:spLocks/>
            </p:cNvSpPr>
            <p:nvPr/>
          </p:nvSpPr>
          <p:spPr bwMode="auto">
            <a:xfrm>
              <a:off x="3867" y="1824"/>
              <a:ext cx="35" cy="71"/>
            </a:xfrm>
            <a:custGeom>
              <a:avLst/>
              <a:gdLst>
                <a:gd name="T0" fmla="*/ 0 w 43"/>
                <a:gd name="T1" fmla="*/ 17 h 78"/>
                <a:gd name="T2" fmla="*/ 2 w 43"/>
                <a:gd name="T3" fmla="*/ 17 h 78"/>
                <a:gd name="T4" fmla="*/ 2 w 43"/>
                <a:gd name="T5" fmla="*/ 17 h 78"/>
                <a:gd name="T6" fmla="*/ 2 w 43"/>
                <a:gd name="T7" fmla="*/ 17 h 78"/>
                <a:gd name="T8" fmla="*/ 2 w 43"/>
                <a:gd name="T9" fmla="*/ 17 h 78"/>
                <a:gd name="T10" fmla="*/ 2 w 43"/>
                <a:gd name="T11" fmla="*/ 17 h 78"/>
                <a:gd name="T12" fmla="*/ 2 w 43"/>
                <a:gd name="T13" fmla="*/ 17 h 78"/>
                <a:gd name="T14" fmla="*/ 2 w 43"/>
                <a:gd name="T15" fmla="*/ 17 h 78"/>
                <a:gd name="T16" fmla="*/ 2 w 43"/>
                <a:gd name="T17" fmla="*/ 17 h 78"/>
                <a:gd name="T18" fmla="*/ 2 w 43"/>
                <a:gd name="T19" fmla="*/ 16 h 78"/>
                <a:gd name="T20" fmla="*/ 2 w 43"/>
                <a:gd name="T21" fmla="*/ 16 h 78"/>
                <a:gd name="T22" fmla="*/ 2 w 43"/>
                <a:gd name="T23" fmla="*/ 15 h 78"/>
                <a:gd name="T24" fmla="*/ 2 w 43"/>
                <a:gd name="T25" fmla="*/ 15 h 78"/>
                <a:gd name="T26" fmla="*/ 2 w 43"/>
                <a:gd name="T27" fmla="*/ 14 h 78"/>
                <a:gd name="T28" fmla="*/ 2 w 43"/>
                <a:gd name="T29" fmla="*/ 14 h 78"/>
                <a:gd name="T30" fmla="*/ 2 w 43"/>
                <a:gd name="T31" fmla="*/ 13 h 78"/>
                <a:gd name="T32" fmla="*/ 2 w 43"/>
                <a:gd name="T33" fmla="*/ 13 h 78"/>
                <a:gd name="T34" fmla="*/ 2 w 43"/>
                <a:gd name="T35" fmla="*/ 12 h 78"/>
                <a:gd name="T36" fmla="*/ 2 w 43"/>
                <a:gd name="T37" fmla="*/ 10 h 78"/>
                <a:gd name="T38" fmla="*/ 2 w 43"/>
                <a:gd name="T39" fmla="*/ 9 h 78"/>
                <a:gd name="T40" fmla="*/ 2 w 43"/>
                <a:gd name="T41" fmla="*/ 8 h 78"/>
                <a:gd name="T42" fmla="*/ 2 w 43"/>
                <a:gd name="T43" fmla="*/ 7 h 78"/>
                <a:gd name="T44" fmla="*/ 2 w 43"/>
                <a:gd name="T45" fmla="*/ 5 h 78"/>
                <a:gd name="T46" fmla="*/ 2 w 43"/>
                <a:gd name="T47" fmla="*/ 5 h 78"/>
                <a:gd name="T48" fmla="*/ 2 w 43"/>
                <a:gd name="T49" fmla="*/ 5 h 78"/>
                <a:gd name="T50" fmla="*/ 2 w 43"/>
                <a:gd name="T51" fmla="*/ 5 h 78"/>
                <a:gd name="T52" fmla="*/ 2 w 43"/>
                <a:gd name="T53" fmla="*/ 5 h 78"/>
                <a:gd name="T54" fmla="*/ 2 w 43"/>
                <a:gd name="T55" fmla="*/ 5 h 78"/>
                <a:gd name="T56" fmla="*/ 2 w 43"/>
                <a:gd name="T57" fmla="*/ 5 h 78"/>
                <a:gd name="T58" fmla="*/ 2 w 43"/>
                <a:gd name="T59" fmla="*/ 5 h 78"/>
                <a:gd name="T60" fmla="*/ 2 w 43"/>
                <a:gd name="T61" fmla="*/ 5 h 78"/>
                <a:gd name="T62" fmla="*/ 2 w 43"/>
                <a:gd name="T63" fmla="*/ 3 h 78"/>
                <a:gd name="T64" fmla="*/ 2 w 43"/>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78"/>
                <a:gd name="T101" fmla="*/ 43 w 4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78">
                  <a:moveTo>
                    <a:pt x="0" y="77"/>
                  </a:moveTo>
                  <a:lnTo>
                    <a:pt x="5" y="77"/>
                  </a:lnTo>
                  <a:lnTo>
                    <a:pt x="8" y="77"/>
                  </a:lnTo>
                  <a:lnTo>
                    <a:pt x="12" y="78"/>
                  </a:lnTo>
                  <a:lnTo>
                    <a:pt x="14" y="78"/>
                  </a:lnTo>
                  <a:lnTo>
                    <a:pt x="16" y="78"/>
                  </a:lnTo>
                  <a:lnTo>
                    <a:pt x="18" y="78"/>
                  </a:lnTo>
                  <a:lnTo>
                    <a:pt x="21" y="77"/>
                  </a:lnTo>
                  <a:lnTo>
                    <a:pt x="23" y="76"/>
                  </a:lnTo>
                  <a:lnTo>
                    <a:pt x="26" y="75"/>
                  </a:lnTo>
                  <a:lnTo>
                    <a:pt x="30" y="73"/>
                  </a:lnTo>
                  <a:lnTo>
                    <a:pt x="32" y="70"/>
                  </a:lnTo>
                  <a:lnTo>
                    <a:pt x="34" y="67"/>
                  </a:lnTo>
                  <a:lnTo>
                    <a:pt x="36" y="65"/>
                  </a:lnTo>
                  <a:lnTo>
                    <a:pt x="39" y="62"/>
                  </a:lnTo>
                  <a:lnTo>
                    <a:pt x="40" y="59"/>
                  </a:lnTo>
                  <a:lnTo>
                    <a:pt x="40" y="55"/>
                  </a:lnTo>
                  <a:lnTo>
                    <a:pt x="42" y="50"/>
                  </a:lnTo>
                  <a:lnTo>
                    <a:pt x="43" y="45"/>
                  </a:lnTo>
                  <a:lnTo>
                    <a:pt x="43" y="41"/>
                  </a:lnTo>
                  <a:lnTo>
                    <a:pt x="43" y="37"/>
                  </a:lnTo>
                  <a:lnTo>
                    <a:pt x="42" y="33"/>
                  </a:lnTo>
                  <a:lnTo>
                    <a:pt x="41" y="28"/>
                  </a:lnTo>
                  <a:lnTo>
                    <a:pt x="40" y="23"/>
                  </a:lnTo>
                  <a:lnTo>
                    <a:pt x="38" y="17"/>
                  </a:lnTo>
                  <a:lnTo>
                    <a:pt x="38" y="16"/>
                  </a:lnTo>
                  <a:lnTo>
                    <a:pt x="38" y="15"/>
                  </a:lnTo>
                  <a:lnTo>
                    <a:pt x="38" y="13"/>
                  </a:lnTo>
                  <a:lnTo>
                    <a:pt x="38" y="10"/>
                  </a:lnTo>
                  <a:lnTo>
                    <a:pt x="38" y="8"/>
                  </a:lnTo>
                  <a:lnTo>
                    <a:pt x="38" y="5"/>
                  </a:lnTo>
                  <a:lnTo>
                    <a:pt x="39" y="3"/>
                  </a:lnTo>
                  <a:lnTo>
                    <a:pt x="39"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55" name="Freeform 239"/>
            <p:cNvSpPr>
              <a:spLocks/>
            </p:cNvSpPr>
            <p:nvPr/>
          </p:nvSpPr>
          <p:spPr bwMode="auto">
            <a:xfrm>
              <a:off x="4038" y="1653"/>
              <a:ext cx="28" cy="47"/>
            </a:xfrm>
            <a:custGeom>
              <a:avLst/>
              <a:gdLst>
                <a:gd name="T0" fmla="*/ 2 w 35"/>
                <a:gd name="T1" fmla="*/ 0 h 51"/>
                <a:gd name="T2" fmla="*/ 2 w 35"/>
                <a:gd name="T3" fmla="*/ 6 h 51"/>
                <a:gd name="T4" fmla="*/ 2 w 35"/>
                <a:gd name="T5" fmla="*/ 6 h 51"/>
                <a:gd name="T6" fmla="*/ 2 w 35"/>
                <a:gd name="T7" fmla="*/ 6 h 51"/>
                <a:gd name="T8" fmla="*/ 2 w 35"/>
                <a:gd name="T9" fmla="*/ 7 h 51"/>
                <a:gd name="T10" fmla="*/ 2 w 35"/>
                <a:gd name="T11" fmla="*/ 10 h 51"/>
                <a:gd name="T12" fmla="*/ 2 w 35"/>
                <a:gd name="T13" fmla="*/ 12 h 51"/>
                <a:gd name="T14" fmla="*/ 2 w 35"/>
                <a:gd name="T15" fmla="*/ 13 h 51"/>
                <a:gd name="T16" fmla="*/ 0 w 35"/>
                <a:gd name="T17" fmla="*/ 15 h 51"/>
                <a:gd name="T18" fmla="*/ 2 w 35"/>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1"/>
                <a:gd name="T32" fmla="*/ 35 w 35"/>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1">
                  <a:moveTo>
                    <a:pt x="35" y="0"/>
                  </a:moveTo>
                  <a:lnTo>
                    <a:pt x="32" y="7"/>
                  </a:lnTo>
                  <a:lnTo>
                    <a:pt x="28" y="13"/>
                  </a:lnTo>
                  <a:lnTo>
                    <a:pt x="25" y="20"/>
                  </a:lnTo>
                  <a:lnTo>
                    <a:pt x="20" y="28"/>
                  </a:lnTo>
                  <a:lnTo>
                    <a:pt x="16" y="35"/>
                  </a:lnTo>
                  <a:lnTo>
                    <a:pt x="10" y="41"/>
                  </a:lnTo>
                  <a:lnTo>
                    <a:pt x="6" y="46"/>
                  </a:lnTo>
                  <a:lnTo>
                    <a:pt x="0" y="51"/>
                  </a:lnTo>
                  <a:lnTo>
                    <a:pt x="35"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56" name="Freeform 240"/>
            <p:cNvSpPr>
              <a:spLocks/>
            </p:cNvSpPr>
            <p:nvPr/>
          </p:nvSpPr>
          <p:spPr bwMode="auto">
            <a:xfrm>
              <a:off x="4038" y="1653"/>
              <a:ext cx="28" cy="47"/>
            </a:xfrm>
            <a:custGeom>
              <a:avLst/>
              <a:gdLst>
                <a:gd name="T0" fmla="*/ 2 w 35"/>
                <a:gd name="T1" fmla="*/ 0 h 51"/>
                <a:gd name="T2" fmla="*/ 2 w 35"/>
                <a:gd name="T3" fmla="*/ 6 h 51"/>
                <a:gd name="T4" fmla="*/ 2 w 35"/>
                <a:gd name="T5" fmla="*/ 6 h 51"/>
                <a:gd name="T6" fmla="*/ 2 w 35"/>
                <a:gd name="T7" fmla="*/ 6 h 51"/>
                <a:gd name="T8" fmla="*/ 2 w 35"/>
                <a:gd name="T9" fmla="*/ 7 h 51"/>
                <a:gd name="T10" fmla="*/ 2 w 35"/>
                <a:gd name="T11" fmla="*/ 10 h 51"/>
                <a:gd name="T12" fmla="*/ 2 w 35"/>
                <a:gd name="T13" fmla="*/ 12 h 51"/>
                <a:gd name="T14" fmla="*/ 2 w 35"/>
                <a:gd name="T15" fmla="*/ 13 h 51"/>
                <a:gd name="T16" fmla="*/ 0 w 35"/>
                <a:gd name="T17" fmla="*/ 15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1"/>
                <a:gd name="T29" fmla="*/ 35 w 35"/>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1">
                  <a:moveTo>
                    <a:pt x="35" y="0"/>
                  </a:moveTo>
                  <a:lnTo>
                    <a:pt x="32" y="7"/>
                  </a:lnTo>
                  <a:lnTo>
                    <a:pt x="28" y="13"/>
                  </a:lnTo>
                  <a:lnTo>
                    <a:pt x="25" y="20"/>
                  </a:lnTo>
                  <a:lnTo>
                    <a:pt x="20" y="28"/>
                  </a:lnTo>
                  <a:lnTo>
                    <a:pt x="16" y="35"/>
                  </a:lnTo>
                  <a:lnTo>
                    <a:pt x="10" y="41"/>
                  </a:lnTo>
                  <a:lnTo>
                    <a:pt x="6" y="46"/>
                  </a:lnTo>
                  <a:lnTo>
                    <a:pt x="0" y="51"/>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57" name="Freeform 241"/>
            <p:cNvSpPr>
              <a:spLocks/>
            </p:cNvSpPr>
            <p:nvPr/>
          </p:nvSpPr>
          <p:spPr bwMode="auto">
            <a:xfrm>
              <a:off x="3810" y="1827"/>
              <a:ext cx="35" cy="70"/>
            </a:xfrm>
            <a:custGeom>
              <a:avLst/>
              <a:gdLst>
                <a:gd name="T0" fmla="*/ 3 w 42"/>
                <a:gd name="T1" fmla="*/ 16 h 77"/>
                <a:gd name="T2" fmla="*/ 3 w 42"/>
                <a:gd name="T3" fmla="*/ 16 h 77"/>
                <a:gd name="T4" fmla="*/ 3 w 42"/>
                <a:gd name="T5" fmla="*/ 16 h 77"/>
                <a:gd name="T6" fmla="*/ 3 w 42"/>
                <a:gd name="T7" fmla="*/ 17 h 77"/>
                <a:gd name="T8" fmla="*/ 3 w 42"/>
                <a:gd name="T9" fmla="*/ 17 h 77"/>
                <a:gd name="T10" fmla="*/ 3 w 42"/>
                <a:gd name="T11" fmla="*/ 17 h 77"/>
                <a:gd name="T12" fmla="*/ 3 w 42"/>
                <a:gd name="T13" fmla="*/ 17 h 77"/>
                <a:gd name="T14" fmla="*/ 3 w 42"/>
                <a:gd name="T15" fmla="*/ 16 h 77"/>
                <a:gd name="T16" fmla="*/ 3 w 42"/>
                <a:gd name="T17" fmla="*/ 16 h 77"/>
                <a:gd name="T18" fmla="*/ 3 w 42"/>
                <a:gd name="T19" fmla="*/ 15 h 77"/>
                <a:gd name="T20" fmla="*/ 3 w 42"/>
                <a:gd name="T21" fmla="*/ 15 h 77"/>
                <a:gd name="T22" fmla="*/ 3 w 42"/>
                <a:gd name="T23" fmla="*/ 15 h 77"/>
                <a:gd name="T24" fmla="*/ 3 w 42"/>
                <a:gd name="T25" fmla="*/ 14 h 77"/>
                <a:gd name="T26" fmla="*/ 2 w 42"/>
                <a:gd name="T27" fmla="*/ 14 h 77"/>
                <a:gd name="T28" fmla="*/ 2 w 42"/>
                <a:gd name="T29" fmla="*/ 13 h 77"/>
                <a:gd name="T30" fmla="*/ 2 w 42"/>
                <a:gd name="T31" fmla="*/ 13 h 77"/>
                <a:gd name="T32" fmla="*/ 2 w 42"/>
                <a:gd name="T33" fmla="*/ 13 h 77"/>
                <a:gd name="T34" fmla="*/ 2 w 42"/>
                <a:gd name="T35" fmla="*/ 11 h 77"/>
                <a:gd name="T36" fmla="*/ 0 w 42"/>
                <a:gd name="T37" fmla="*/ 10 h 77"/>
                <a:gd name="T38" fmla="*/ 0 w 42"/>
                <a:gd name="T39" fmla="*/ 9 h 77"/>
                <a:gd name="T40" fmla="*/ 0 w 42"/>
                <a:gd name="T41" fmla="*/ 8 h 77"/>
                <a:gd name="T42" fmla="*/ 2 w 42"/>
                <a:gd name="T43" fmla="*/ 7 h 77"/>
                <a:gd name="T44" fmla="*/ 2 w 42"/>
                <a:gd name="T45" fmla="*/ 5 h 77"/>
                <a:gd name="T46" fmla="*/ 2 w 42"/>
                <a:gd name="T47" fmla="*/ 5 h 77"/>
                <a:gd name="T48" fmla="*/ 2 w 42"/>
                <a:gd name="T49" fmla="*/ 5 h 77"/>
                <a:gd name="T50" fmla="*/ 2 w 42"/>
                <a:gd name="T51" fmla="*/ 5 h 77"/>
                <a:gd name="T52" fmla="*/ 2 w 42"/>
                <a:gd name="T53" fmla="*/ 5 h 77"/>
                <a:gd name="T54" fmla="*/ 2 w 42"/>
                <a:gd name="T55" fmla="*/ 5 h 77"/>
                <a:gd name="T56" fmla="*/ 2 w 42"/>
                <a:gd name="T57" fmla="*/ 5 h 77"/>
                <a:gd name="T58" fmla="*/ 2 w 42"/>
                <a:gd name="T59" fmla="*/ 5 h 77"/>
                <a:gd name="T60" fmla="*/ 2 w 42"/>
                <a:gd name="T61" fmla="*/ 4 h 77"/>
                <a:gd name="T62" fmla="*/ 2 w 42"/>
                <a:gd name="T63" fmla="*/ 2 h 77"/>
                <a:gd name="T64" fmla="*/ 2 w 42"/>
                <a:gd name="T65" fmla="*/ 0 h 77"/>
                <a:gd name="T66" fmla="*/ 3 w 42"/>
                <a:gd name="T67" fmla="*/ 16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77"/>
                <a:gd name="T104" fmla="*/ 42 w 42"/>
                <a:gd name="T105" fmla="*/ 77 h 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lnTo>
                    <a:pt x="42" y="76"/>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58" name="Freeform 242"/>
            <p:cNvSpPr>
              <a:spLocks/>
            </p:cNvSpPr>
            <p:nvPr/>
          </p:nvSpPr>
          <p:spPr bwMode="auto">
            <a:xfrm>
              <a:off x="3810" y="1827"/>
              <a:ext cx="35" cy="70"/>
            </a:xfrm>
            <a:custGeom>
              <a:avLst/>
              <a:gdLst>
                <a:gd name="T0" fmla="*/ 3 w 42"/>
                <a:gd name="T1" fmla="*/ 16 h 77"/>
                <a:gd name="T2" fmla="*/ 3 w 42"/>
                <a:gd name="T3" fmla="*/ 16 h 77"/>
                <a:gd name="T4" fmla="*/ 3 w 42"/>
                <a:gd name="T5" fmla="*/ 16 h 77"/>
                <a:gd name="T6" fmla="*/ 3 w 42"/>
                <a:gd name="T7" fmla="*/ 17 h 77"/>
                <a:gd name="T8" fmla="*/ 3 w 42"/>
                <a:gd name="T9" fmla="*/ 17 h 77"/>
                <a:gd name="T10" fmla="*/ 3 w 42"/>
                <a:gd name="T11" fmla="*/ 17 h 77"/>
                <a:gd name="T12" fmla="*/ 3 w 42"/>
                <a:gd name="T13" fmla="*/ 17 h 77"/>
                <a:gd name="T14" fmla="*/ 3 w 42"/>
                <a:gd name="T15" fmla="*/ 16 h 77"/>
                <a:gd name="T16" fmla="*/ 3 w 42"/>
                <a:gd name="T17" fmla="*/ 16 h 77"/>
                <a:gd name="T18" fmla="*/ 3 w 42"/>
                <a:gd name="T19" fmla="*/ 15 h 77"/>
                <a:gd name="T20" fmla="*/ 3 w 42"/>
                <a:gd name="T21" fmla="*/ 15 h 77"/>
                <a:gd name="T22" fmla="*/ 3 w 42"/>
                <a:gd name="T23" fmla="*/ 15 h 77"/>
                <a:gd name="T24" fmla="*/ 3 w 42"/>
                <a:gd name="T25" fmla="*/ 14 h 77"/>
                <a:gd name="T26" fmla="*/ 2 w 42"/>
                <a:gd name="T27" fmla="*/ 14 h 77"/>
                <a:gd name="T28" fmla="*/ 2 w 42"/>
                <a:gd name="T29" fmla="*/ 13 h 77"/>
                <a:gd name="T30" fmla="*/ 2 w 42"/>
                <a:gd name="T31" fmla="*/ 13 h 77"/>
                <a:gd name="T32" fmla="*/ 2 w 42"/>
                <a:gd name="T33" fmla="*/ 13 h 77"/>
                <a:gd name="T34" fmla="*/ 2 w 42"/>
                <a:gd name="T35" fmla="*/ 11 h 77"/>
                <a:gd name="T36" fmla="*/ 0 w 42"/>
                <a:gd name="T37" fmla="*/ 10 h 77"/>
                <a:gd name="T38" fmla="*/ 0 w 42"/>
                <a:gd name="T39" fmla="*/ 9 h 77"/>
                <a:gd name="T40" fmla="*/ 0 w 42"/>
                <a:gd name="T41" fmla="*/ 8 h 77"/>
                <a:gd name="T42" fmla="*/ 2 w 42"/>
                <a:gd name="T43" fmla="*/ 7 h 77"/>
                <a:gd name="T44" fmla="*/ 2 w 42"/>
                <a:gd name="T45" fmla="*/ 5 h 77"/>
                <a:gd name="T46" fmla="*/ 2 w 42"/>
                <a:gd name="T47" fmla="*/ 5 h 77"/>
                <a:gd name="T48" fmla="*/ 2 w 42"/>
                <a:gd name="T49" fmla="*/ 5 h 77"/>
                <a:gd name="T50" fmla="*/ 2 w 42"/>
                <a:gd name="T51" fmla="*/ 5 h 77"/>
                <a:gd name="T52" fmla="*/ 2 w 42"/>
                <a:gd name="T53" fmla="*/ 5 h 77"/>
                <a:gd name="T54" fmla="*/ 2 w 42"/>
                <a:gd name="T55" fmla="*/ 5 h 77"/>
                <a:gd name="T56" fmla="*/ 2 w 42"/>
                <a:gd name="T57" fmla="*/ 5 h 77"/>
                <a:gd name="T58" fmla="*/ 2 w 42"/>
                <a:gd name="T59" fmla="*/ 5 h 77"/>
                <a:gd name="T60" fmla="*/ 2 w 42"/>
                <a:gd name="T61" fmla="*/ 4 h 77"/>
                <a:gd name="T62" fmla="*/ 2 w 42"/>
                <a:gd name="T63" fmla="*/ 2 h 77"/>
                <a:gd name="T64" fmla="*/ 2 w 42"/>
                <a:gd name="T65" fmla="*/ 0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77"/>
                <a:gd name="T101" fmla="*/ 42 w 42"/>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77">
                  <a:moveTo>
                    <a:pt x="42" y="76"/>
                  </a:moveTo>
                  <a:lnTo>
                    <a:pt x="38" y="76"/>
                  </a:lnTo>
                  <a:lnTo>
                    <a:pt x="34" y="76"/>
                  </a:lnTo>
                  <a:lnTo>
                    <a:pt x="31" y="77"/>
                  </a:lnTo>
                  <a:lnTo>
                    <a:pt x="29" y="77"/>
                  </a:lnTo>
                  <a:lnTo>
                    <a:pt x="26" y="77"/>
                  </a:lnTo>
                  <a:lnTo>
                    <a:pt x="24" y="77"/>
                  </a:lnTo>
                  <a:lnTo>
                    <a:pt x="23" y="76"/>
                  </a:lnTo>
                  <a:lnTo>
                    <a:pt x="20" y="75"/>
                  </a:lnTo>
                  <a:lnTo>
                    <a:pt x="17" y="74"/>
                  </a:lnTo>
                  <a:lnTo>
                    <a:pt x="14" y="72"/>
                  </a:lnTo>
                  <a:lnTo>
                    <a:pt x="12" y="69"/>
                  </a:lnTo>
                  <a:lnTo>
                    <a:pt x="10" y="66"/>
                  </a:lnTo>
                  <a:lnTo>
                    <a:pt x="7" y="64"/>
                  </a:lnTo>
                  <a:lnTo>
                    <a:pt x="5" y="61"/>
                  </a:lnTo>
                  <a:lnTo>
                    <a:pt x="4" y="58"/>
                  </a:lnTo>
                  <a:lnTo>
                    <a:pt x="3" y="56"/>
                  </a:lnTo>
                  <a:lnTo>
                    <a:pt x="2" y="49"/>
                  </a:lnTo>
                  <a:lnTo>
                    <a:pt x="0" y="44"/>
                  </a:lnTo>
                  <a:lnTo>
                    <a:pt x="0" y="40"/>
                  </a:lnTo>
                  <a:lnTo>
                    <a:pt x="0" y="36"/>
                  </a:lnTo>
                  <a:lnTo>
                    <a:pt x="2" y="32"/>
                  </a:lnTo>
                  <a:lnTo>
                    <a:pt x="3" y="28"/>
                  </a:lnTo>
                  <a:lnTo>
                    <a:pt x="4" y="23"/>
                  </a:lnTo>
                  <a:lnTo>
                    <a:pt x="6" y="17"/>
                  </a:lnTo>
                  <a:lnTo>
                    <a:pt x="6" y="16"/>
                  </a:lnTo>
                  <a:lnTo>
                    <a:pt x="6" y="14"/>
                  </a:lnTo>
                  <a:lnTo>
                    <a:pt x="6" y="12"/>
                  </a:lnTo>
                  <a:lnTo>
                    <a:pt x="5" y="9"/>
                  </a:lnTo>
                  <a:lnTo>
                    <a:pt x="5" y="7"/>
                  </a:lnTo>
                  <a:lnTo>
                    <a:pt x="5" y="4"/>
                  </a:lnTo>
                  <a:lnTo>
                    <a:pt x="5" y="2"/>
                  </a:lnTo>
                  <a:lnTo>
                    <a:pt x="4"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sp>
          <p:nvSpPr>
            <p:cNvPr id="159559" name="Freeform 243"/>
            <p:cNvSpPr>
              <a:spLocks/>
            </p:cNvSpPr>
            <p:nvPr/>
          </p:nvSpPr>
          <p:spPr bwMode="auto">
            <a:xfrm>
              <a:off x="3837" y="1827"/>
              <a:ext cx="19" cy="71"/>
            </a:xfrm>
            <a:custGeom>
              <a:avLst/>
              <a:gdLst>
                <a:gd name="T0" fmla="*/ 1 w 23"/>
                <a:gd name="T1" fmla="*/ 0 h 78"/>
                <a:gd name="T2" fmla="*/ 1 w 23"/>
                <a:gd name="T3" fmla="*/ 5 h 78"/>
                <a:gd name="T4" fmla="*/ 0 w 23"/>
                <a:gd name="T5" fmla="*/ 5 h 78"/>
                <a:gd name="T6" fmla="*/ 0 w 23"/>
                <a:gd name="T7" fmla="*/ 5 h 78"/>
                <a:gd name="T8" fmla="*/ 0 w 23"/>
                <a:gd name="T9" fmla="*/ 5 h 78"/>
                <a:gd name="T10" fmla="*/ 0 w 23"/>
                <a:gd name="T11" fmla="*/ 7 h 78"/>
                <a:gd name="T12" fmla="*/ 0 w 23"/>
                <a:gd name="T13" fmla="*/ 9 h 78"/>
                <a:gd name="T14" fmla="*/ 0 w 23"/>
                <a:gd name="T15" fmla="*/ 10 h 78"/>
                <a:gd name="T16" fmla="*/ 0 w 23"/>
                <a:gd name="T17" fmla="*/ 11 h 78"/>
                <a:gd name="T18" fmla="*/ 0 w 23"/>
                <a:gd name="T19" fmla="*/ 13 h 78"/>
                <a:gd name="T20" fmla="*/ 1 w 23"/>
                <a:gd name="T21" fmla="*/ 14 h 78"/>
                <a:gd name="T22" fmla="*/ 2 w 23"/>
                <a:gd name="T23" fmla="*/ 14 h 78"/>
                <a:gd name="T24" fmla="*/ 2 w 23"/>
                <a:gd name="T25" fmla="*/ 15 h 78"/>
                <a:gd name="T26" fmla="*/ 2 w 23"/>
                <a:gd name="T27" fmla="*/ 16 h 78"/>
                <a:gd name="T28" fmla="*/ 2 w 23"/>
                <a:gd name="T29" fmla="*/ 17 h 78"/>
                <a:gd name="T30" fmla="*/ 2 w 23"/>
                <a:gd name="T31" fmla="*/ 17 h 78"/>
                <a:gd name="T32" fmla="*/ 2 w 23"/>
                <a:gd name="T33" fmla="*/ 17 h 78"/>
                <a:gd name="T34" fmla="*/ 1 w 23"/>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78"/>
                <a:gd name="T56" fmla="*/ 23 w 23"/>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lnTo>
                    <a:pt x="1" y="0"/>
                  </a:lnTo>
                  <a:close/>
                </a:path>
              </a:pathLst>
            </a:custGeom>
            <a:solidFill>
              <a:srgbClr val="E0C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sp>
          <p:nvSpPr>
            <p:cNvPr id="159560" name="Freeform 244"/>
            <p:cNvSpPr>
              <a:spLocks/>
            </p:cNvSpPr>
            <p:nvPr/>
          </p:nvSpPr>
          <p:spPr bwMode="auto">
            <a:xfrm>
              <a:off x="3837" y="1827"/>
              <a:ext cx="19" cy="71"/>
            </a:xfrm>
            <a:custGeom>
              <a:avLst/>
              <a:gdLst>
                <a:gd name="T0" fmla="*/ 1 w 23"/>
                <a:gd name="T1" fmla="*/ 0 h 78"/>
                <a:gd name="T2" fmla="*/ 1 w 23"/>
                <a:gd name="T3" fmla="*/ 5 h 78"/>
                <a:gd name="T4" fmla="*/ 0 w 23"/>
                <a:gd name="T5" fmla="*/ 5 h 78"/>
                <a:gd name="T6" fmla="*/ 0 w 23"/>
                <a:gd name="T7" fmla="*/ 5 h 78"/>
                <a:gd name="T8" fmla="*/ 0 w 23"/>
                <a:gd name="T9" fmla="*/ 5 h 78"/>
                <a:gd name="T10" fmla="*/ 0 w 23"/>
                <a:gd name="T11" fmla="*/ 7 h 78"/>
                <a:gd name="T12" fmla="*/ 0 w 23"/>
                <a:gd name="T13" fmla="*/ 9 h 78"/>
                <a:gd name="T14" fmla="*/ 0 w 23"/>
                <a:gd name="T15" fmla="*/ 10 h 78"/>
                <a:gd name="T16" fmla="*/ 0 w 23"/>
                <a:gd name="T17" fmla="*/ 11 h 78"/>
                <a:gd name="T18" fmla="*/ 0 w 23"/>
                <a:gd name="T19" fmla="*/ 13 h 78"/>
                <a:gd name="T20" fmla="*/ 1 w 23"/>
                <a:gd name="T21" fmla="*/ 14 h 78"/>
                <a:gd name="T22" fmla="*/ 2 w 23"/>
                <a:gd name="T23" fmla="*/ 14 h 78"/>
                <a:gd name="T24" fmla="*/ 2 w 23"/>
                <a:gd name="T25" fmla="*/ 15 h 78"/>
                <a:gd name="T26" fmla="*/ 2 w 23"/>
                <a:gd name="T27" fmla="*/ 16 h 78"/>
                <a:gd name="T28" fmla="*/ 2 w 23"/>
                <a:gd name="T29" fmla="*/ 17 h 78"/>
                <a:gd name="T30" fmla="*/ 2 w 23"/>
                <a:gd name="T31" fmla="*/ 17 h 78"/>
                <a:gd name="T32" fmla="*/ 2 w 23"/>
                <a:gd name="T33" fmla="*/ 17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78"/>
                <a:gd name="T53" fmla="*/ 23 w 23"/>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78">
                  <a:moveTo>
                    <a:pt x="1" y="0"/>
                  </a:moveTo>
                  <a:lnTo>
                    <a:pt x="1" y="6"/>
                  </a:lnTo>
                  <a:lnTo>
                    <a:pt x="0" y="13"/>
                  </a:lnTo>
                  <a:lnTo>
                    <a:pt x="0" y="19"/>
                  </a:lnTo>
                  <a:lnTo>
                    <a:pt x="0" y="25"/>
                  </a:lnTo>
                  <a:lnTo>
                    <a:pt x="0" y="32"/>
                  </a:lnTo>
                  <a:lnTo>
                    <a:pt x="0" y="38"/>
                  </a:lnTo>
                  <a:lnTo>
                    <a:pt x="0" y="44"/>
                  </a:lnTo>
                  <a:lnTo>
                    <a:pt x="0" y="49"/>
                  </a:lnTo>
                  <a:lnTo>
                    <a:pt x="0" y="55"/>
                  </a:lnTo>
                  <a:lnTo>
                    <a:pt x="1" y="60"/>
                  </a:lnTo>
                  <a:lnTo>
                    <a:pt x="2" y="65"/>
                  </a:lnTo>
                  <a:lnTo>
                    <a:pt x="5" y="69"/>
                  </a:lnTo>
                  <a:lnTo>
                    <a:pt x="8" y="73"/>
                  </a:lnTo>
                  <a:lnTo>
                    <a:pt x="13" y="76"/>
                  </a:lnTo>
                  <a:lnTo>
                    <a:pt x="17" y="78"/>
                  </a:lnTo>
                  <a:lnTo>
                    <a:pt x="23" y="78"/>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sz="1600"/>
            </a:p>
          </p:txBody>
        </p:sp>
      </p:grpSp>
      <p:grpSp>
        <p:nvGrpSpPr>
          <p:cNvPr id="4" name="Group 245"/>
          <p:cNvGrpSpPr>
            <a:grpSpLocks/>
          </p:cNvGrpSpPr>
          <p:nvPr/>
        </p:nvGrpSpPr>
        <p:grpSpPr bwMode="auto">
          <a:xfrm>
            <a:off x="128412" y="3217334"/>
            <a:ext cx="7835900" cy="3412067"/>
            <a:chOff x="110" y="1920"/>
            <a:chExt cx="5553" cy="2418"/>
          </a:xfrm>
        </p:grpSpPr>
        <p:grpSp>
          <p:nvGrpSpPr>
            <p:cNvPr id="158749" name="Group 246"/>
            <p:cNvGrpSpPr>
              <a:grpSpLocks/>
            </p:cNvGrpSpPr>
            <p:nvPr/>
          </p:nvGrpSpPr>
          <p:grpSpPr bwMode="auto">
            <a:xfrm>
              <a:off x="1056" y="1920"/>
              <a:ext cx="2890" cy="1920"/>
              <a:chOff x="1056" y="1920"/>
              <a:chExt cx="2890" cy="1920"/>
            </a:xfrm>
          </p:grpSpPr>
          <p:sp>
            <p:nvSpPr>
              <p:cNvPr id="158751" name="Line 247"/>
              <p:cNvSpPr>
                <a:spLocks noChangeShapeType="1"/>
              </p:cNvSpPr>
              <p:nvPr/>
            </p:nvSpPr>
            <p:spPr bwMode="auto">
              <a:xfrm>
                <a:off x="2256" y="2016"/>
                <a:ext cx="1296" cy="0"/>
              </a:xfrm>
              <a:prstGeom prst="line">
                <a:avLst/>
              </a:prstGeom>
              <a:noFill/>
              <a:ln w="2857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8752" name="Line 248"/>
              <p:cNvSpPr>
                <a:spLocks noChangeShapeType="1"/>
              </p:cNvSpPr>
              <p:nvPr/>
            </p:nvSpPr>
            <p:spPr bwMode="auto">
              <a:xfrm>
                <a:off x="2256" y="2016"/>
                <a:ext cx="0" cy="1008"/>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l-GR" sz="1600"/>
              </a:p>
            </p:txBody>
          </p:sp>
          <p:grpSp>
            <p:nvGrpSpPr>
              <p:cNvPr id="158753" name="Group 249"/>
              <p:cNvGrpSpPr>
                <a:grpSpLocks/>
              </p:cNvGrpSpPr>
              <p:nvPr/>
            </p:nvGrpSpPr>
            <p:grpSpPr bwMode="auto">
              <a:xfrm>
                <a:off x="3744" y="1920"/>
                <a:ext cx="202" cy="127"/>
                <a:chOff x="5712" y="2928"/>
                <a:chExt cx="202" cy="127"/>
              </a:xfrm>
            </p:grpSpPr>
            <p:sp>
              <p:nvSpPr>
                <p:cNvPr id="159517" name="Freeform 250"/>
                <p:cNvSpPr>
                  <a:spLocks/>
                </p:cNvSpPr>
                <p:nvPr/>
              </p:nvSpPr>
              <p:spPr bwMode="auto">
                <a:xfrm>
                  <a:off x="5712" y="2928"/>
                  <a:ext cx="202" cy="127"/>
                </a:xfrm>
                <a:custGeom>
                  <a:avLst/>
                  <a:gdLst>
                    <a:gd name="T0" fmla="*/ 8 w 208"/>
                    <a:gd name="T1" fmla="*/ 3 h 152"/>
                    <a:gd name="T2" fmla="*/ 38 w 208"/>
                    <a:gd name="T3" fmla="*/ 3 h 152"/>
                    <a:gd name="T4" fmla="*/ 125 w 208"/>
                    <a:gd name="T5" fmla="*/ 7 h 152"/>
                    <a:gd name="T6" fmla="*/ 66 w 208"/>
                    <a:gd name="T7" fmla="*/ 9 h 152"/>
                    <a:gd name="T8" fmla="*/ 8 w 208"/>
                    <a:gd name="T9" fmla="*/ 3 h 152"/>
                    <a:gd name="T10" fmla="*/ 0 60000 65536"/>
                    <a:gd name="T11" fmla="*/ 0 60000 65536"/>
                    <a:gd name="T12" fmla="*/ 0 60000 65536"/>
                    <a:gd name="T13" fmla="*/ 0 60000 65536"/>
                    <a:gd name="T14" fmla="*/ 0 60000 65536"/>
                    <a:gd name="T15" fmla="*/ 0 w 208"/>
                    <a:gd name="T16" fmla="*/ 0 h 152"/>
                    <a:gd name="T17" fmla="*/ 208 w 208"/>
                    <a:gd name="T18" fmla="*/ 152 h 152"/>
                  </a:gdLst>
                  <a:ahLst/>
                  <a:cxnLst>
                    <a:cxn ang="T10">
                      <a:pos x="T0" y="T1"/>
                    </a:cxn>
                    <a:cxn ang="T11">
                      <a:pos x="T2" y="T3"/>
                    </a:cxn>
                    <a:cxn ang="T12">
                      <a:pos x="T4" y="T5"/>
                    </a:cxn>
                    <a:cxn ang="T13">
                      <a:pos x="T6" y="T7"/>
                    </a:cxn>
                    <a:cxn ang="T14">
                      <a:pos x="T8" y="T9"/>
                    </a:cxn>
                  </a:cxnLst>
                  <a:rect l="T15" t="T16" r="T17" b="T18"/>
                  <a:pathLst>
                    <a:path w="208" h="152">
                      <a:moveTo>
                        <a:pt x="8" y="56"/>
                      </a:moveTo>
                      <a:cubicBezTo>
                        <a:pt x="0" y="32"/>
                        <a:pt x="24" y="0"/>
                        <a:pt x="56" y="8"/>
                      </a:cubicBezTo>
                      <a:cubicBezTo>
                        <a:pt x="88" y="16"/>
                        <a:pt x="192" y="80"/>
                        <a:pt x="200" y="104"/>
                      </a:cubicBezTo>
                      <a:cubicBezTo>
                        <a:pt x="208" y="128"/>
                        <a:pt x="136" y="152"/>
                        <a:pt x="104" y="152"/>
                      </a:cubicBezTo>
                      <a:cubicBezTo>
                        <a:pt x="72" y="152"/>
                        <a:pt x="16" y="80"/>
                        <a:pt x="8" y="56"/>
                      </a:cubicBezTo>
                      <a:close/>
                    </a:path>
                  </a:pathLst>
                </a:custGeom>
                <a:solidFill>
                  <a:srgbClr val="996633"/>
                </a:solidFill>
                <a:ln w="9525">
                  <a:solidFill>
                    <a:schemeClr val="bg2"/>
                  </a:solidFill>
                  <a:round/>
                  <a:headEnd/>
                  <a:tailEnd/>
                </a:ln>
              </p:spPr>
              <p:txBody>
                <a:bodyPr/>
                <a:lstStyle/>
                <a:p>
                  <a:endParaRPr lang="el-GR" sz="1600"/>
                </a:p>
              </p:txBody>
            </p:sp>
            <p:sp>
              <p:nvSpPr>
                <p:cNvPr id="159518" name="Oval 251"/>
                <p:cNvSpPr>
                  <a:spLocks noChangeArrowheads="1"/>
                </p:cNvSpPr>
                <p:nvPr/>
              </p:nvSpPr>
              <p:spPr bwMode="auto">
                <a:xfrm>
                  <a:off x="5772" y="2976"/>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54" name="Group 252"/>
              <p:cNvGrpSpPr>
                <a:grpSpLocks/>
              </p:cNvGrpSpPr>
              <p:nvPr/>
            </p:nvGrpSpPr>
            <p:grpSpPr bwMode="auto">
              <a:xfrm>
                <a:off x="1056" y="2544"/>
                <a:ext cx="2400" cy="1296"/>
                <a:chOff x="2160" y="1197"/>
                <a:chExt cx="3504" cy="2067"/>
              </a:xfrm>
            </p:grpSpPr>
            <p:sp>
              <p:nvSpPr>
                <p:cNvPr id="158755" name="Rectangle 253"/>
                <p:cNvSpPr>
                  <a:spLocks noChangeArrowheads="1"/>
                </p:cNvSpPr>
                <p:nvPr/>
              </p:nvSpPr>
              <p:spPr bwMode="auto">
                <a:xfrm>
                  <a:off x="2160" y="1197"/>
                  <a:ext cx="3495" cy="2064"/>
                </a:xfrm>
                <a:prstGeom prst="rect">
                  <a:avLst/>
                </a:prstGeom>
                <a:gradFill rotWithShape="0">
                  <a:gsLst>
                    <a:gs pos="0">
                      <a:srgbClr val="996633"/>
                    </a:gs>
                    <a:gs pos="100000">
                      <a:srgbClr val="C2A38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nvGrpSpPr>
                <p:cNvPr id="158756" name="Group 254"/>
                <p:cNvGrpSpPr>
                  <a:grpSpLocks/>
                </p:cNvGrpSpPr>
                <p:nvPr/>
              </p:nvGrpSpPr>
              <p:grpSpPr bwMode="auto">
                <a:xfrm>
                  <a:off x="2160" y="1200"/>
                  <a:ext cx="3504" cy="2064"/>
                  <a:chOff x="2151" y="1200"/>
                  <a:chExt cx="3513" cy="2064"/>
                </a:xfrm>
              </p:grpSpPr>
              <p:sp>
                <p:nvSpPr>
                  <p:cNvPr id="158757" name="Freeform 255"/>
                  <p:cNvSpPr>
                    <a:spLocks/>
                  </p:cNvSpPr>
                  <p:nvPr/>
                </p:nvSpPr>
                <p:spPr bwMode="auto">
                  <a:xfrm>
                    <a:off x="2247" y="1728"/>
                    <a:ext cx="3408" cy="872"/>
                  </a:xfrm>
                  <a:custGeom>
                    <a:avLst/>
                    <a:gdLst>
                      <a:gd name="T0" fmla="*/ 0 w 3408"/>
                      <a:gd name="T1" fmla="*/ 237 h 824"/>
                      <a:gd name="T2" fmla="*/ 336 w 3408"/>
                      <a:gd name="T3" fmla="*/ 1783 h 824"/>
                      <a:gd name="T4" fmla="*/ 432 w 3408"/>
                      <a:gd name="T5" fmla="*/ 1783 h 824"/>
                      <a:gd name="T6" fmla="*/ 672 w 3408"/>
                      <a:gd name="T7" fmla="*/ 949 h 824"/>
                      <a:gd name="T8" fmla="*/ 960 w 3408"/>
                      <a:gd name="T9" fmla="*/ 1783 h 824"/>
                      <a:gd name="T10" fmla="*/ 1104 w 3408"/>
                      <a:gd name="T11" fmla="*/ 1783 h 824"/>
                      <a:gd name="T12" fmla="*/ 1200 w 3408"/>
                      <a:gd name="T13" fmla="*/ 1070 h 824"/>
                      <a:gd name="T14" fmla="*/ 1296 w 3408"/>
                      <a:gd name="T15" fmla="*/ 835 h 824"/>
                      <a:gd name="T16" fmla="*/ 1440 w 3408"/>
                      <a:gd name="T17" fmla="*/ 1543 h 824"/>
                      <a:gd name="T18" fmla="*/ 1680 w 3408"/>
                      <a:gd name="T19" fmla="*/ 1428 h 824"/>
                      <a:gd name="T20" fmla="*/ 1728 w 3408"/>
                      <a:gd name="T21" fmla="*/ 835 h 824"/>
                      <a:gd name="T22" fmla="*/ 1776 w 3408"/>
                      <a:gd name="T23" fmla="*/ 597 h 824"/>
                      <a:gd name="T24" fmla="*/ 1920 w 3408"/>
                      <a:gd name="T25" fmla="*/ 1306 h 824"/>
                      <a:gd name="T26" fmla="*/ 2064 w 3408"/>
                      <a:gd name="T27" fmla="*/ 1783 h 824"/>
                      <a:gd name="T28" fmla="*/ 2208 w 3408"/>
                      <a:gd name="T29" fmla="*/ 1428 h 824"/>
                      <a:gd name="T30" fmla="*/ 2256 w 3408"/>
                      <a:gd name="T31" fmla="*/ 835 h 824"/>
                      <a:gd name="T32" fmla="*/ 2352 w 3408"/>
                      <a:gd name="T33" fmla="*/ 835 h 824"/>
                      <a:gd name="T34" fmla="*/ 2544 w 3408"/>
                      <a:gd name="T35" fmla="*/ 1661 h 824"/>
                      <a:gd name="T36" fmla="*/ 2688 w 3408"/>
                      <a:gd name="T37" fmla="*/ 1897 h 824"/>
                      <a:gd name="T38" fmla="*/ 3312 w 3408"/>
                      <a:gd name="T39" fmla="*/ 835 h 824"/>
                      <a:gd name="T40" fmla="*/ 3264 w 3408"/>
                      <a:gd name="T41" fmla="*/ 353 h 824"/>
                      <a:gd name="T42" fmla="*/ 3168 w 3408"/>
                      <a:gd name="T43" fmla="*/ 0 h 8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08"/>
                      <a:gd name="T67" fmla="*/ 0 h 824"/>
                      <a:gd name="T68" fmla="*/ 3408 w 3408"/>
                      <a:gd name="T69" fmla="*/ 824 h 8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08" h="824">
                        <a:moveTo>
                          <a:pt x="0" y="96"/>
                        </a:moveTo>
                        <a:cubicBezTo>
                          <a:pt x="132" y="356"/>
                          <a:pt x="264" y="616"/>
                          <a:pt x="336" y="720"/>
                        </a:cubicBezTo>
                        <a:cubicBezTo>
                          <a:pt x="408" y="824"/>
                          <a:pt x="376" y="776"/>
                          <a:pt x="432" y="720"/>
                        </a:cubicBezTo>
                        <a:cubicBezTo>
                          <a:pt x="488" y="664"/>
                          <a:pt x="584" y="384"/>
                          <a:pt x="672" y="384"/>
                        </a:cubicBezTo>
                        <a:cubicBezTo>
                          <a:pt x="760" y="384"/>
                          <a:pt x="888" y="664"/>
                          <a:pt x="960" y="720"/>
                        </a:cubicBezTo>
                        <a:cubicBezTo>
                          <a:pt x="1032" y="776"/>
                          <a:pt x="1064" y="768"/>
                          <a:pt x="1104" y="720"/>
                        </a:cubicBezTo>
                        <a:cubicBezTo>
                          <a:pt x="1144" y="672"/>
                          <a:pt x="1168" y="496"/>
                          <a:pt x="1200" y="432"/>
                        </a:cubicBezTo>
                        <a:cubicBezTo>
                          <a:pt x="1232" y="368"/>
                          <a:pt x="1256" y="304"/>
                          <a:pt x="1296" y="336"/>
                        </a:cubicBezTo>
                        <a:cubicBezTo>
                          <a:pt x="1336" y="368"/>
                          <a:pt x="1376" y="584"/>
                          <a:pt x="1440" y="624"/>
                        </a:cubicBezTo>
                        <a:cubicBezTo>
                          <a:pt x="1504" y="664"/>
                          <a:pt x="1632" y="624"/>
                          <a:pt x="1680" y="576"/>
                        </a:cubicBezTo>
                        <a:cubicBezTo>
                          <a:pt x="1728" y="528"/>
                          <a:pt x="1712" y="392"/>
                          <a:pt x="1728" y="336"/>
                        </a:cubicBezTo>
                        <a:cubicBezTo>
                          <a:pt x="1744" y="280"/>
                          <a:pt x="1744" y="208"/>
                          <a:pt x="1776" y="240"/>
                        </a:cubicBezTo>
                        <a:cubicBezTo>
                          <a:pt x="1808" y="272"/>
                          <a:pt x="1872" y="448"/>
                          <a:pt x="1920" y="528"/>
                        </a:cubicBezTo>
                        <a:cubicBezTo>
                          <a:pt x="1968" y="608"/>
                          <a:pt x="2016" y="712"/>
                          <a:pt x="2064" y="720"/>
                        </a:cubicBezTo>
                        <a:cubicBezTo>
                          <a:pt x="2112" y="728"/>
                          <a:pt x="2176" y="640"/>
                          <a:pt x="2208" y="576"/>
                        </a:cubicBezTo>
                        <a:cubicBezTo>
                          <a:pt x="2240" y="512"/>
                          <a:pt x="2232" y="376"/>
                          <a:pt x="2256" y="336"/>
                        </a:cubicBezTo>
                        <a:cubicBezTo>
                          <a:pt x="2280" y="296"/>
                          <a:pt x="2304" y="280"/>
                          <a:pt x="2352" y="336"/>
                        </a:cubicBezTo>
                        <a:cubicBezTo>
                          <a:pt x="2400" y="392"/>
                          <a:pt x="2488" y="600"/>
                          <a:pt x="2544" y="672"/>
                        </a:cubicBezTo>
                        <a:cubicBezTo>
                          <a:pt x="2600" y="744"/>
                          <a:pt x="2560" y="824"/>
                          <a:pt x="2688" y="768"/>
                        </a:cubicBezTo>
                        <a:cubicBezTo>
                          <a:pt x="2816" y="712"/>
                          <a:pt x="3216" y="440"/>
                          <a:pt x="3312" y="336"/>
                        </a:cubicBezTo>
                        <a:cubicBezTo>
                          <a:pt x="3408" y="232"/>
                          <a:pt x="3288" y="200"/>
                          <a:pt x="3264" y="144"/>
                        </a:cubicBezTo>
                        <a:cubicBezTo>
                          <a:pt x="3240" y="88"/>
                          <a:pt x="3204" y="44"/>
                          <a:pt x="3168" y="0"/>
                        </a:cubicBezTo>
                      </a:path>
                    </a:pathLst>
                  </a:custGeom>
                  <a:solidFill>
                    <a:srgbClr val="FFCC99"/>
                  </a:solidFill>
                  <a:ln w="9525" cap="flat" cmpd="sng">
                    <a:solidFill>
                      <a:schemeClr val="tx1"/>
                    </a:solidFill>
                    <a:prstDash val="solid"/>
                    <a:round/>
                    <a:headEnd/>
                    <a:tailEnd/>
                  </a:ln>
                </p:spPr>
                <p:txBody>
                  <a:bodyPr/>
                  <a:lstStyle/>
                  <a:p>
                    <a:endParaRPr lang="el-GR" sz="1600"/>
                  </a:p>
                </p:txBody>
              </p:sp>
              <p:sp>
                <p:nvSpPr>
                  <p:cNvPr id="158758" name="Freeform 256"/>
                  <p:cNvSpPr>
                    <a:spLocks/>
                  </p:cNvSpPr>
                  <p:nvPr/>
                </p:nvSpPr>
                <p:spPr bwMode="auto">
                  <a:xfrm>
                    <a:off x="2208" y="1200"/>
                    <a:ext cx="3216" cy="576"/>
                  </a:xfrm>
                  <a:custGeom>
                    <a:avLst/>
                    <a:gdLst>
                      <a:gd name="T0" fmla="*/ 4 w 4608"/>
                      <a:gd name="T1" fmla="*/ 0 h 1200"/>
                      <a:gd name="T2" fmla="*/ 0 w 4608"/>
                      <a:gd name="T3" fmla="*/ 0 h 1200"/>
                      <a:gd name="T4" fmla="*/ 15 w 4608"/>
                      <a:gd name="T5" fmla="*/ 0 h 1200"/>
                      <a:gd name="T6" fmla="*/ 10 w 4608"/>
                      <a:gd name="T7" fmla="*/ 0 h 1200"/>
                      <a:gd name="T8" fmla="*/ 4 w 4608"/>
                      <a:gd name="T9" fmla="*/ 0 h 1200"/>
                      <a:gd name="T10" fmla="*/ 0 60000 65536"/>
                      <a:gd name="T11" fmla="*/ 0 60000 65536"/>
                      <a:gd name="T12" fmla="*/ 0 60000 65536"/>
                      <a:gd name="T13" fmla="*/ 0 60000 65536"/>
                      <a:gd name="T14" fmla="*/ 0 60000 65536"/>
                      <a:gd name="T15" fmla="*/ 0 w 4608"/>
                      <a:gd name="T16" fmla="*/ 0 h 1200"/>
                      <a:gd name="T17" fmla="*/ 4608 w 4608"/>
                      <a:gd name="T18" fmla="*/ 1200 h 1200"/>
                    </a:gdLst>
                    <a:ahLst/>
                    <a:cxnLst>
                      <a:cxn ang="T10">
                        <a:pos x="T0" y="T1"/>
                      </a:cxn>
                      <a:cxn ang="T11">
                        <a:pos x="T2" y="T3"/>
                      </a:cxn>
                      <a:cxn ang="T12">
                        <a:pos x="T4" y="T5"/>
                      </a:cxn>
                      <a:cxn ang="T13">
                        <a:pos x="T6" y="T7"/>
                      </a:cxn>
                      <a:cxn ang="T14">
                        <a:pos x="T8" y="T9"/>
                      </a:cxn>
                    </a:cxnLst>
                    <a:rect l="T15" t="T16" r="T17" b="T18"/>
                    <a:pathLst>
                      <a:path w="4608" h="1200">
                        <a:moveTo>
                          <a:pt x="1200" y="0"/>
                        </a:moveTo>
                        <a:lnTo>
                          <a:pt x="0" y="1200"/>
                        </a:lnTo>
                        <a:lnTo>
                          <a:pt x="4608" y="1200"/>
                        </a:lnTo>
                        <a:lnTo>
                          <a:pt x="3408" y="0"/>
                        </a:lnTo>
                        <a:lnTo>
                          <a:pt x="1200" y="0"/>
                        </a:lnTo>
                        <a:close/>
                      </a:path>
                    </a:pathLst>
                  </a:custGeom>
                  <a:solidFill>
                    <a:srgbClr val="FFCC99"/>
                  </a:solidFill>
                  <a:ln w="9525">
                    <a:solidFill>
                      <a:srgbClr val="CC9900"/>
                    </a:solidFill>
                    <a:round/>
                    <a:headEnd/>
                    <a:tailEnd/>
                  </a:ln>
                </p:spPr>
                <p:txBody>
                  <a:bodyPr wrap="none" anchor="ctr"/>
                  <a:lstStyle/>
                  <a:p>
                    <a:endParaRPr lang="el-GR" sz="1600"/>
                  </a:p>
                </p:txBody>
              </p:sp>
              <p:grpSp>
                <p:nvGrpSpPr>
                  <p:cNvPr id="158759" name="Group 257"/>
                  <p:cNvGrpSpPr>
                    <a:grpSpLocks/>
                  </p:cNvGrpSpPr>
                  <p:nvPr/>
                </p:nvGrpSpPr>
                <p:grpSpPr bwMode="auto">
                  <a:xfrm rot="3350995">
                    <a:off x="2376" y="2265"/>
                    <a:ext cx="216" cy="120"/>
                    <a:chOff x="1936" y="1344"/>
                    <a:chExt cx="632" cy="336"/>
                  </a:xfrm>
                </p:grpSpPr>
                <p:sp>
                  <p:nvSpPr>
                    <p:cNvPr id="159515" name="Freeform 258"/>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516" name="Oval 259"/>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0" name="Group 260"/>
                  <p:cNvGrpSpPr>
                    <a:grpSpLocks/>
                  </p:cNvGrpSpPr>
                  <p:nvPr/>
                </p:nvGrpSpPr>
                <p:grpSpPr bwMode="auto">
                  <a:xfrm rot="2478669">
                    <a:off x="2496" y="2409"/>
                    <a:ext cx="192" cy="112"/>
                    <a:chOff x="2472" y="1376"/>
                    <a:chExt cx="576" cy="328"/>
                  </a:xfrm>
                </p:grpSpPr>
                <p:sp>
                  <p:nvSpPr>
                    <p:cNvPr id="159513" name="Freeform 261"/>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514" name="Oval 262"/>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1" name="Group 263"/>
                  <p:cNvGrpSpPr>
                    <a:grpSpLocks/>
                  </p:cNvGrpSpPr>
                  <p:nvPr/>
                </p:nvGrpSpPr>
                <p:grpSpPr bwMode="auto">
                  <a:xfrm rot="-2662302">
                    <a:off x="2639" y="2457"/>
                    <a:ext cx="190" cy="96"/>
                    <a:chOff x="4032" y="1368"/>
                    <a:chExt cx="576" cy="328"/>
                  </a:xfrm>
                </p:grpSpPr>
                <p:sp>
                  <p:nvSpPr>
                    <p:cNvPr id="159511" name="Freeform 264"/>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512" name="Oval 265"/>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2" name="Group 266"/>
                  <p:cNvGrpSpPr>
                    <a:grpSpLocks/>
                  </p:cNvGrpSpPr>
                  <p:nvPr/>
                </p:nvGrpSpPr>
                <p:grpSpPr bwMode="auto">
                  <a:xfrm rot="19121331" flipH="1">
                    <a:off x="2784" y="2201"/>
                    <a:ext cx="192" cy="112"/>
                    <a:chOff x="2472" y="1376"/>
                    <a:chExt cx="576" cy="328"/>
                  </a:xfrm>
                </p:grpSpPr>
                <p:sp>
                  <p:nvSpPr>
                    <p:cNvPr id="159509" name="Freeform 267"/>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510" name="Oval 268"/>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3" name="Group 269"/>
                  <p:cNvGrpSpPr>
                    <a:grpSpLocks/>
                  </p:cNvGrpSpPr>
                  <p:nvPr/>
                </p:nvGrpSpPr>
                <p:grpSpPr bwMode="auto">
                  <a:xfrm flipH="1">
                    <a:off x="3408" y="2169"/>
                    <a:ext cx="192" cy="96"/>
                    <a:chOff x="3504" y="1416"/>
                    <a:chExt cx="576" cy="328"/>
                  </a:xfrm>
                </p:grpSpPr>
                <p:sp>
                  <p:nvSpPr>
                    <p:cNvPr id="159507" name="Freeform 270"/>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508" name="Oval 271"/>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4" name="Group 272"/>
                  <p:cNvGrpSpPr>
                    <a:grpSpLocks/>
                  </p:cNvGrpSpPr>
                  <p:nvPr/>
                </p:nvGrpSpPr>
                <p:grpSpPr bwMode="auto">
                  <a:xfrm rot="3350995">
                    <a:off x="3528" y="2265"/>
                    <a:ext cx="216" cy="120"/>
                    <a:chOff x="1936" y="1344"/>
                    <a:chExt cx="632" cy="336"/>
                  </a:xfrm>
                </p:grpSpPr>
                <p:sp>
                  <p:nvSpPr>
                    <p:cNvPr id="159505" name="Freeform 273"/>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506" name="Oval 274"/>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5" name="Group 275"/>
                  <p:cNvGrpSpPr>
                    <a:grpSpLocks/>
                  </p:cNvGrpSpPr>
                  <p:nvPr/>
                </p:nvGrpSpPr>
                <p:grpSpPr bwMode="auto">
                  <a:xfrm rot="753418">
                    <a:off x="3696" y="2505"/>
                    <a:ext cx="189" cy="106"/>
                    <a:chOff x="2952" y="1376"/>
                    <a:chExt cx="584" cy="384"/>
                  </a:xfrm>
                </p:grpSpPr>
                <p:sp>
                  <p:nvSpPr>
                    <p:cNvPr id="159503" name="Freeform 276"/>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l-GR" sz="1600"/>
                    </a:p>
                  </p:txBody>
                </p:sp>
                <p:sp>
                  <p:nvSpPr>
                    <p:cNvPr id="159504" name="Oval 277"/>
                    <p:cNvSpPr>
                      <a:spLocks noChangeArrowheads="1"/>
                    </p:cNvSpPr>
                    <p:nvPr/>
                  </p:nvSpPr>
                  <p:spPr bwMode="auto">
                    <a:xfrm>
                      <a:off x="3120" y="1512"/>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6" name="Group 278"/>
                  <p:cNvGrpSpPr>
                    <a:grpSpLocks/>
                  </p:cNvGrpSpPr>
                  <p:nvPr/>
                </p:nvGrpSpPr>
                <p:grpSpPr bwMode="auto">
                  <a:xfrm rot="19121331" flipH="1">
                    <a:off x="3792" y="2409"/>
                    <a:ext cx="192" cy="112"/>
                    <a:chOff x="2472" y="1376"/>
                    <a:chExt cx="576" cy="328"/>
                  </a:xfrm>
                </p:grpSpPr>
                <p:sp>
                  <p:nvSpPr>
                    <p:cNvPr id="159501" name="Freeform 279"/>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502" name="Oval 280"/>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7" name="Group 281"/>
                  <p:cNvGrpSpPr>
                    <a:grpSpLocks/>
                  </p:cNvGrpSpPr>
                  <p:nvPr/>
                </p:nvGrpSpPr>
                <p:grpSpPr bwMode="auto">
                  <a:xfrm rot="19121331" flipH="1">
                    <a:off x="3840" y="2265"/>
                    <a:ext cx="192" cy="112"/>
                    <a:chOff x="2472" y="1376"/>
                    <a:chExt cx="576" cy="328"/>
                  </a:xfrm>
                </p:grpSpPr>
                <p:sp>
                  <p:nvSpPr>
                    <p:cNvPr id="159499" name="Freeform 282"/>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500" name="Oval 283"/>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8" name="Group 284"/>
                  <p:cNvGrpSpPr>
                    <a:grpSpLocks/>
                  </p:cNvGrpSpPr>
                  <p:nvPr/>
                </p:nvGrpSpPr>
                <p:grpSpPr bwMode="auto">
                  <a:xfrm rot="2478669">
                    <a:off x="4032" y="2121"/>
                    <a:ext cx="192" cy="112"/>
                    <a:chOff x="2472" y="1376"/>
                    <a:chExt cx="576" cy="328"/>
                  </a:xfrm>
                </p:grpSpPr>
                <p:sp>
                  <p:nvSpPr>
                    <p:cNvPr id="159497" name="Freeform 285"/>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98" name="Oval 286"/>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69" name="Group 287"/>
                  <p:cNvGrpSpPr>
                    <a:grpSpLocks/>
                  </p:cNvGrpSpPr>
                  <p:nvPr/>
                </p:nvGrpSpPr>
                <p:grpSpPr bwMode="auto">
                  <a:xfrm rot="4558832">
                    <a:off x="4096" y="2252"/>
                    <a:ext cx="210" cy="144"/>
                    <a:chOff x="1936" y="1344"/>
                    <a:chExt cx="632" cy="336"/>
                  </a:xfrm>
                </p:grpSpPr>
                <p:sp>
                  <p:nvSpPr>
                    <p:cNvPr id="159495" name="Freeform 288"/>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96" name="Oval 289"/>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0" name="Group 290"/>
                  <p:cNvGrpSpPr>
                    <a:grpSpLocks/>
                  </p:cNvGrpSpPr>
                  <p:nvPr/>
                </p:nvGrpSpPr>
                <p:grpSpPr bwMode="auto">
                  <a:xfrm rot="3350995">
                    <a:off x="4176" y="2409"/>
                    <a:ext cx="216" cy="120"/>
                    <a:chOff x="1936" y="1344"/>
                    <a:chExt cx="632" cy="336"/>
                  </a:xfrm>
                </p:grpSpPr>
                <p:sp>
                  <p:nvSpPr>
                    <p:cNvPr id="159493" name="Freeform 291"/>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94" name="Oval 292"/>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1" name="Group 293"/>
                  <p:cNvGrpSpPr>
                    <a:grpSpLocks/>
                  </p:cNvGrpSpPr>
                  <p:nvPr/>
                </p:nvGrpSpPr>
                <p:grpSpPr bwMode="auto">
                  <a:xfrm rot="19121331" flipH="1">
                    <a:off x="4368" y="2217"/>
                    <a:ext cx="192" cy="112"/>
                    <a:chOff x="2472" y="1376"/>
                    <a:chExt cx="576" cy="328"/>
                  </a:xfrm>
                </p:grpSpPr>
                <p:sp>
                  <p:nvSpPr>
                    <p:cNvPr id="159491" name="Freeform 294"/>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92" name="Oval 295"/>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2" name="Group 296"/>
                  <p:cNvGrpSpPr>
                    <a:grpSpLocks/>
                  </p:cNvGrpSpPr>
                  <p:nvPr/>
                </p:nvGrpSpPr>
                <p:grpSpPr bwMode="auto">
                  <a:xfrm rot="3052629">
                    <a:off x="4568" y="2113"/>
                    <a:ext cx="192" cy="112"/>
                    <a:chOff x="2472" y="1376"/>
                    <a:chExt cx="576" cy="328"/>
                  </a:xfrm>
                </p:grpSpPr>
                <p:sp>
                  <p:nvSpPr>
                    <p:cNvPr id="159489" name="Freeform 297"/>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90" name="Oval 298"/>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3" name="Group 299"/>
                  <p:cNvGrpSpPr>
                    <a:grpSpLocks/>
                  </p:cNvGrpSpPr>
                  <p:nvPr/>
                </p:nvGrpSpPr>
                <p:grpSpPr bwMode="auto">
                  <a:xfrm rot="3926320">
                    <a:off x="4632" y="2241"/>
                    <a:ext cx="216" cy="120"/>
                    <a:chOff x="1936" y="1344"/>
                    <a:chExt cx="632" cy="336"/>
                  </a:xfrm>
                </p:grpSpPr>
                <p:sp>
                  <p:nvSpPr>
                    <p:cNvPr id="159487" name="Freeform 300"/>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88" name="Oval 301"/>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4" name="Group 302"/>
                  <p:cNvGrpSpPr>
                    <a:grpSpLocks/>
                  </p:cNvGrpSpPr>
                  <p:nvPr/>
                </p:nvGrpSpPr>
                <p:grpSpPr bwMode="auto">
                  <a:xfrm rot="19121331" flipV="1">
                    <a:off x="5232" y="2265"/>
                    <a:ext cx="192" cy="112"/>
                    <a:chOff x="2472" y="1376"/>
                    <a:chExt cx="576" cy="328"/>
                  </a:xfrm>
                </p:grpSpPr>
                <p:sp>
                  <p:nvSpPr>
                    <p:cNvPr id="159485" name="Freeform 303"/>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86" name="Oval 304"/>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5" name="Group 305"/>
                  <p:cNvGrpSpPr>
                    <a:grpSpLocks/>
                  </p:cNvGrpSpPr>
                  <p:nvPr/>
                </p:nvGrpSpPr>
                <p:grpSpPr bwMode="auto">
                  <a:xfrm rot="-2662302" flipH="1" flipV="1">
                    <a:off x="5378" y="2169"/>
                    <a:ext cx="190" cy="95"/>
                    <a:chOff x="4032" y="1368"/>
                    <a:chExt cx="576" cy="328"/>
                  </a:xfrm>
                </p:grpSpPr>
                <p:sp>
                  <p:nvSpPr>
                    <p:cNvPr id="159483" name="Freeform 306"/>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84" name="Oval 307"/>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6" name="Group 308"/>
                  <p:cNvGrpSpPr>
                    <a:grpSpLocks/>
                  </p:cNvGrpSpPr>
                  <p:nvPr/>
                </p:nvGrpSpPr>
                <p:grpSpPr bwMode="auto">
                  <a:xfrm rot="19121331" flipH="1">
                    <a:off x="5472" y="2025"/>
                    <a:ext cx="192" cy="112"/>
                    <a:chOff x="2472" y="1376"/>
                    <a:chExt cx="576" cy="328"/>
                  </a:xfrm>
                </p:grpSpPr>
                <p:sp>
                  <p:nvSpPr>
                    <p:cNvPr id="159481" name="Freeform 309"/>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82" name="Oval 310"/>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77" name="Group 311"/>
                  <p:cNvGrpSpPr>
                    <a:grpSpLocks/>
                  </p:cNvGrpSpPr>
                  <p:nvPr/>
                </p:nvGrpSpPr>
                <p:grpSpPr bwMode="auto">
                  <a:xfrm rot="1979877">
                    <a:off x="2352" y="2121"/>
                    <a:ext cx="189" cy="144"/>
                    <a:chOff x="2952" y="1376"/>
                    <a:chExt cx="584" cy="384"/>
                  </a:xfrm>
                </p:grpSpPr>
                <p:sp>
                  <p:nvSpPr>
                    <p:cNvPr id="159479" name="Freeform 312"/>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l-GR" sz="1600"/>
                    </a:p>
                  </p:txBody>
                </p:sp>
                <p:sp>
                  <p:nvSpPr>
                    <p:cNvPr id="159480" name="Oval 313"/>
                    <p:cNvSpPr>
                      <a:spLocks noChangeArrowheads="1"/>
                    </p:cNvSpPr>
                    <p:nvPr/>
                  </p:nvSpPr>
                  <p:spPr bwMode="auto">
                    <a:xfrm>
                      <a:off x="3120" y="1512"/>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778" name="Oval 314"/>
                  <p:cNvSpPr>
                    <a:spLocks noChangeArrowheads="1"/>
                  </p:cNvSpPr>
                  <p:nvPr/>
                </p:nvSpPr>
                <p:spPr bwMode="auto">
                  <a:xfrm>
                    <a:off x="2304" y="2241"/>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nvGrpSpPr>
                  <p:cNvPr id="158779" name="Group 315"/>
                  <p:cNvGrpSpPr>
                    <a:grpSpLocks/>
                  </p:cNvGrpSpPr>
                  <p:nvPr/>
                </p:nvGrpSpPr>
                <p:grpSpPr bwMode="auto">
                  <a:xfrm rot="3350995">
                    <a:off x="2502" y="2208"/>
                    <a:ext cx="173" cy="150"/>
                    <a:chOff x="1936" y="1344"/>
                    <a:chExt cx="632" cy="336"/>
                  </a:xfrm>
                </p:grpSpPr>
                <p:sp>
                  <p:nvSpPr>
                    <p:cNvPr id="159477" name="Freeform 316"/>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78" name="Oval 317"/>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80" name="Group 318"/>
                  <p:cNvGrpSpPr>
                    <a:grpSpLocks/>
                  </p:cNvGrpSpPr>
                  <p:nvPr/>
                </p:nvGrpSpPr>
                <p:grpSpPr bwMode="auto">
                  <a:xfrm rot="-2662302">
                    <a:off x="2594" y="2313"/>
                    <a:ext cx="190" cy="144"/>
                    <a:chOff x="4032" y="1368"/>
                    <a:chExt cx="576" cy="328"/>
                  </a:xfrm>
                </p:grpSpPr>
                <p:sp>
                  <p:nvSpPr>
                    <p:cNvPr id="159475" name="Freeform 319"/>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76" name="Oval 320"/>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781" name="Freeform 321"/>
                  <p:cNvSpPr>
                    <a:spLocks/>
                  </p:cNvSpPr>
                  <p:nvPr/>
                </p:nvSpPr>
                <p:spPr bwMode="auto">
                  <a:xfrm rot="-2445872">
                    <a:off x="2640" y="2271"/>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l-GR" sz="1600"/>
                  </a:p>
                </p:txBody>
              </p:sp>
              <p:sp>
                <p:nvSpPr>
                  <p:cNvPr id="158782" name="Oval 322"/>
                  <p:cNvSpPr>
                    <a:spLocks noChangeArrowheads="1"/>
                  </p:cNvSpPr>
                  <p:nvPr/>
                </p:nvSpPr>
                <p:spPr bwMode="auto">
                  <a:xfrm rot="-2445872">
                    <a:off x="2761" y="2363"/>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nvGrpSpPr>
                  <p:cNvPr id="158783" name="Group 323"/>
                  <p:cNvGrpSpPr>
                    <a:grpSpLocks/>
                  </p:cNvGrpSpPr>
                  <p:nvPr/>
                </p:nvGrpSpPr>
                <p:grpSpPr bwMode="auto">
                  <a:xfrm rot="19121331" flipH="1">
                    <a:off x="2676" y="2171"/>
                    <a:ext cx="192" cy="112"/>
                    <a:chOff x="2472" y="1376"/>
                    <a:chExt cx="576" cy="328"/>
                  </a:xfrm>
                </p:grpSpPr>
                <p:sp>
                  <p:nvSpPr>
                    <p:cNvPr id="159473" name="Freeform 324"/>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74" name="Oval 325"/>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84" name="Group 326"/>
                  <p:cNvGrpSpPr>
                    <a:grpSpLocks/>
                  </p:cNvGrpSpPr>
                  <p:nvPr/>
                </p:nvGrpSpPr>
                <p:grpSpPr bwMode="auto">
                  <a:xfrm flipH="1">
                    <a:off x="2820" y="2085"/>
                    <a:ext cx="192" cy="96"/>
                    <a:chOff x="3504" y="1416"/>
                    <a:chExt cx="576" cy="328"/>
                  </a:xfrm>
                </p:grpSpPr>
                <p:sp>
                  <p:nvSpPr>
                    <p:cNvPr id="159471" name="Freeform 32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72" name="Oval 32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85" name="Group 329"/>
                  <p:cNvGrpSpPr>
                    <a:grpSpLocks/>
                  </p:cNvGrpSpPr>
                  <p:nvPr/>
                </p:nvGrpSpPr>
                <p:grpSpPr bwMode="auto">
                  <a:xfrm flipH="1">
                    <a:off x="2568" y="2109"/>
                    <a:ext cx="192" cy="144"/>
                    <a:chOff x="3504" y="1416"/>
                    <a:chExt cx="576" cy="328"/>
                  </a:xfrm>
                </p:grpSpPr>
                <p:sp>
                  <p:nvSpPr>
                    <p:cNvPr id="159469" name="Freeform 330"/>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70" name="Oval 331"/>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86" name="Group 332"/>
                  <p:cNvGrpSpPr>
                    <a:grpSpLocks/>
                  </p:cNvGrpSpPr>
                  <p:nvPr/>
                </p:nvGrpSpPr>
                <p:grpSpPr bwMode="auto">
                  <a:xfrm rot="3350995">
                    <a:off x="3558" y="2169"/>
                    <a:ext cx="216" cy="120"/>
                    <a:chOff x="1936" y="1344"/>
                    <a:chExt cx="632" cy="336"/>
                  </a:xfrm>
                </p:grpSpPr>
                <p:sp>
                  <p:nvSpPr>
                    <p:cNvPr id="159467" name="Freeform 333"/>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68" name="Oval 334"/>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87" name="Group 335"/>
                  <p:cNvGrpSpPr>
                    <a:grpSpLocks/>
                  </p:cNvGrpSpPr>
                  <p:nvPr/>
                </p:nvGrpSpPr>
                <p:grpSpPr bwMode="auto">
                  <a:xfrm rot="3350995">
                    <a:off x="3648" y="2361"/>
                    <a:ext cx="216" cy="120"/>
                    <a:chOff x="1936" y="1344"/>
                    <a:chExt cx="632" cy="336"/>
                  </a:xfrm>
                </p:grpSpPr>
                <p:sp>
                  <p:nvSpPr>
                    <p:cNvPr id="159465" name="Freeform 336"/>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66" name="Oval 337"/>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788" name="Freeform 338"/>
                  <p:cNvSpPr>
                    <a:spLocks/>
                  </p:cNvSpPr>
                  <p:nvPr/>
                </p:nvSpPr>
                <p:spPr bwMode="auto">
                  <a:xfrm rot="2954128">
                    <a:off x="3589" y="2356"/>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l-GR" sz="1600"/>
                  </a:p>
                </p:txBody>
              </p:sp>
              <p:sp>
                <p:nvSpPr>
                  <p:cNvPr id="158789" name="Oval 339"/>
                  <p:cNvSpPr>
                    <a:spLocks noChangeArrowheads="1"/>
                  </p:cNvSpPr>
                  <p:nvPr/>
                </p:nvSpPr>
                <p:spPr bwMode="auto">
                  <a:xfrm rot="2954128">
                    <a:off x="3645" y="2466"/>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nvGrpSpPr>
                  <p:cNvPr id="158790" name="Group 340"/>
                  <p:cNvGrpSpPr>
                    <a:grpSpLocks/>
                  </p:cNvGrpSpPr>
                  <p:nvPr/>
                </p:nvGrpSpPr>
                <p:grpSpPr bwMode="auto">
                  <a:xfrm rot="19121331" flipH="1">
                    <a:off x="3744" y="2297"/>
                    <a:ext cx="192" cy="112"/>
                    <a:chOff x="2472" y="1376"/>
                    <a:chExt cx="576" cy="328"/>
                  </a:xfrm>
                </p:grpSpPr>
                <p:sp>
                  <p:nvSpPr>
                    <p:cNvPr id="159463" name="Freeform 341"/>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64" name="Oval 342"/>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91" name="Group 343"/>
                  <p:cNvGrpSpPr>
                    <a:grpSpLocks/>
                  </p:cNvGrpSpPr>
                  <p:nvPr/>
                </p:nvGrpSpPr>
                <p:grpSpPr bwMode="auto">
                  <a:xfrm flipH="1">
                    <a:off x="3696" y="2199"/>
                    <a:ext cx="192" cy="144"/>
                    <a:chOff x="3504" y="1416"/>
                    <a:chExt cx="576" cy="328"/>
                  </a:xfrm>
                </p:grpSpPr>
                <p:sp>
                  <p:nvSpPr>
                    <p:cNvPr id="159461" name="Freeform 344"/>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62" name="Oval 345"/>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92" name="Group 346"/>
                  <p:cNvGrpSpPr>
                    <a:grpSpLocks/>
                  </p:cNvGrpSpPr>
                  <p:nvPr/>
                </p:nvGrpSpPr>
                <p:grpSpPr bwMode="auto">
                  <a:xfrm flipH="1">
                    <a:off x="3696" y="2121"/>
                    <a:ext cx="192" cy="96"/>
                    <a:chOff x="3504" y="1416"/>
                    <a:chExt cx="576" cy="328"/>
                  </a:xfrm>
                </p:grpSpPr>
                <p:sp>
                  <p:nvSpPr>
                    <p:cNvPr id="159459" name="Freeform 34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60" name="Oval 34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93" name="Group 349"/>
                  <p:cNvGrpSpPr>
                    <a:grpSpLocks/>
                  </p:cNvGrpSpPr>
                  <p:nvPr/>
                </p:nvGrpSpPr>
                <p:grpSpPr bwMode="auto">
                  <a:xfrm rot="19121331" flipH="1">
                    <a:off x="3840" y="2169"/>
                    <a:ext cx="192" cy="112"/>
                    <a:chOff x="2472" y="1376"/>
                    <a:chExt cx="576" cy="328"/>
                  </a:xfrm>
                </p:grpSpPr>
                <p:sp>
                  <p:nvSpPr>
                    <p:cNvPr id="159457" name="Freeform 350"/>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58" name="Oval 351"/>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94" name="Group 352"/>
                  <p:cNvGrpSpPr>
                    <a:grpSpLocks/>
                  </p:cNvGrpSpPr>
                  <p:nvPr/>
                </p:nvGrpSpPr>
                <p:grpSpPr bwMode="auto">
                  <a:xfrm rot="3350995">
                    <a:off x="4121" y="2110"/>
                    <a:ext cx="216" cy="142"/>
                    <a:chOff x="1936" y="1344"/>
                    <a:chExt cx="632" cy="336"/>
                  </a:xfrm>
                </p:grpSpPr>
                <p:sp>
                  <p:nvSpPr>
                    <p:cNvPr id="159455" name="Freeform 353"/>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56" name="Oval 354"/>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95" name="Group 355"/>
                  <p:cNvGrpSpPr>
                    <a:grpSpLocks/>
                  </p:cNvGrpSpPr>
                  <p:nvPr/>
                </p:nvGrpSpPr>
                <p:grpSpPr bwMode="auto">
                  <a:xfrm rot="2478669">
                    <a:off x="4224" y="2313"/>
                    <a:ext cx="192" cy="112"/>
                    <a:chOff x="2472" y="1376"/>
                    <a:chExt cx="576" cy="328"/>
                  </a:xfrm>
                </p:grpSpPr>
                <p:sp>
                  <p:nvSpPr>
                    <p:cNvPr id="159453" name="Freeform 356"/>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54" name="Oval 357"/>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796" name="Freeform 358"/>
                  <p:cNvSpPr>
                    <a:spLocks/>
                  </p:cNvSpPr>
                  <p:nvPr/>
                </p:nvSpPr>
                <p:spPr bwMode="auto">
                  <a:xfrm rot="-2445872">
                    <a:off x="4304" y="2313"/>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l-GR" sz="1600"/>
                  </a:p>
                </p:txBody>
              </p:sp>
              <p:sp>
                <p:nvSpPr>
                  <p:cNvPr id="158797" name="Oval 359"/>
                  <p:cNvSpPr>
                    <a:spLocks noChangeArrowheads="1"/>
                  </p:cNvSpPr>
                  <p:nvPr/>
                </p:nvSpPr>
                <p:spPr bwMode="auto">
                  <a:xfrm rot="-2445872">
                    <a:off x="4425" y="2405"/>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nvGrpSpPr>
                  <p:cNvPr id="158798" name="Group 360"/>
                  <p:cNvGrpSpPr>
                    <a:grpSpLocks/>
                  </p:cNvGrpSpPr>
                  <p:nvPr/>
                </p:nvGrpSpPr>
                <p:grpSpPr bwMode="auto">
                  <a:xfrm rot="19121331" flipH="1">
                    <a:off x="4284" y="2169"/>
                    <a:ext cx="192" cy="112"/>
                    <a:chOff x="2472" y="1376"/>
                    <a:chExt cx="576" cy="328"/>
                  </a:xfrm>
                </p:grpSpPr>
                <p:sp>
                  <p:nvSpPr>
                    <p:cNvPr id="159451" name="Freeform 361"/>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52" name="Oval 362"/>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99" name="Group 363"/>
                  <p:cNvGrpSpPr>
                    <a:grpSpLocks/>
                  </p:cNvGrpSpPr>
                  <p:nvPr/>
                </p:nvGrpSpPr>
                <p:grpSpPr bwMode="auto">
                  <a:xfrm flipH="1">
                    <a:off x="4224" y="2073"/>
                    <a:ext cx="240" cy="120"/>
                    <a:chOff x="3504" y="1416"/>
                    <a:chExt cx="576" cy="328"/>
                  </a:xfrm>
                </p:grpSpPr>
                <p:sp>
                  <p:nvSpPr>
                    <p:cNvPr id="159449" name="Freeform 364"/>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50" name="Oval 365"/>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0" name="Group 366"/>
                  <p:cNvGrpSpPr>
                    <a:grpSpLocks/>
                  </p:cNvGrpSpPr>
                  <p:nvPr/>
                </p:nvGrpSpPr>
                <p:grpSpPr bwMode="auto">
                  <a:xfrm flipH="1">
                    <a:off x="4368" y="2049"/>
                    <a:ext cx="240" cy="120"/>
                    <a:chOff x="3504" y="1416"/>
                    <a:chExt cx="576" cy="328"/>
                  </a:xfrm>
                </p:grpSpPr>
                <p:sp>
                  <p:nvSpPr>
                    <p:cNvPr id="159447" name="Freeform 36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48" name="Oval 36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1" name="Group 369"/>
                  <p:cNvGrpSpPr>
                    <a:grpSpLocks/>
                  </p:cNvGrpSpPr>
                  <p:nvPr/>
                </p:nvGrpSpPr>
                <p:grpSpPr bwMode="auto">
                  <a:xfrm rot="19121331" flipH="1">
                    <a:off x="4464" y="2073"/>
                    <a:ext cx="192" cy="112"/>
                    <a:chOff x="2472" y="1376"/>
                    <a:chExt cx="576" cy="328"/>
                  </a:xfrm>
                </p:grpSpPr>
                <p:sp>
                  <p:nvSpPr>
                    <p:cNvPr id="159445" name="Freeform 370"/>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46" name="Oval 371"/>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2" name="Group 372"/>
                  <p:cNvGrpSpPr>
                    <a:grpSpLocks/>
                  </p:cNvGrpSpPr>
                  <p:nvPr/>
                </p:nvGrpSpPr>
                <p:grpSpPr bwMode="auto">
                  <a:xfrm rot="2796769">
                    <a:off x="4760" y="2305"/>
                    <a:ext cx="192" cy="112"/>
                    <a:chOff x="2472" y="1376"/>
                    <a:chExt cx="576" cy="328"/>
                  </a:xfrm>
                </p:grpSpPr>
                <p:sp>
                  <p:nvSpPr>
                    <p:cNvPr id="159443" name="Freeform 373"/>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44" name="Oval 374"/>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3" name="Group 375"/>
                  <p:cNvGrpSpPr>
                    <a:grpSpLocks/>
                  </p:cNvGrpSpPr>
                  <p:nvPr/>
                </p:nvGrpSpPr>
                <p:grpSpPr bwMode="auto">
                  <a:xfrm rot="-2662302">
                    <a:off x="4992" y="2265"/>
                    <a:ext cx="190" cy="143"/>
                    <a:chOff x="4032" y="1368"/>
                    <a:chExt cx="576" cy="328"/>
                  </a:xfrm>
                </p:grpSpPr>
                <p:sp>
                  <p:nvSpPr>
                    <p:cNvPr id="159441" name="Freeform 376"/>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42" name="Oval 377"/>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4" name="Group 378"/>
                  <p:cNvGrpSpPr>
                    <a:grpSpLocks/>
                  </p:cNvGrpSpPr>
                  <p:nvPr/>
                </p:nvGrpSpPr>
                <p:grpSpPr bwMode="auto">
                  <a:xfrm rot="-2662302">
                    <a:off x="5136" y="2169"/>
                    <a:ext cx="190" cy="144"/>
                    <a:chOff x="4032" y="1368"/>
                    <a:chExt cx="576" cy="328"/>
                  </a:xfrm>
                </p:grpSpPr>
                <p:sp>
                  <p:nvSpPr>
                    <p:cNvPr id="159439" name="Freeform 379"/>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40" name="Oval 380"/>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5" name="Group 381"/>
                  <p:cNvGrpSpPr>
                    <a:grpSpLocks/>
                  </p:cNvGrpSpPr>
                  <p:nvPr/>
                </p:nvGrpSpPr>
                <p:grpSpPr bwMode="auto">
                  <a:xfrm rot="-2662302">
                    <a:off x="5280" y="2121"/>
                    <a:ext cx="190" cy="144"/>
                    <a:chOff x="4032" y="1368"/>
                    <a:chExt cx="576" cy="328"/>
                  </a:xfrm>
                </p:grpSpPr>
                <p:sp>
                  <p:nvSpPr>
                    <p:cNvPr id="159437" name="Freeform 382"/>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38" name="Oval 383"/>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6" name="Group 384"/>
                  <p:cNvGrpSpPr>
                    <a:grpSpLocks/>
                  </p:cNvGrpSpPr>
                  <p:nvPr/>
                </p:nvGrpSpPr>
                <p:grpSpPr bwMode="auto">
                  <a:xfrm rot="19121331" flipH="1">
                    <a:off x="5376" y="2025"/>
                    <a:ext cx="192" cy="112"/>
                    <a:chOff x="2472" y="1376"/>
                    <a:chExt cx="576" cy="328"/>
                  </a:xfrm>
                </p:grpSpPr>
                <p:sp>
                  <p:nvSpPr>
                    <p:cNvPr id="159435" name="Freeform 385"/>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36" name="Oval 386"/>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7" name="Group 387"/>
                  <p:cNvGrpSpPr>
                    <a:grpSpLocks/>
                  </p:cNvGrpSpPr>
                  <p:nvPr/>
                </p:nvGrpSpPr>
                <p:grpSpPr bwMode="auto">
                  <a:xfrm rot="3350995">
                    <a:off x="4848" y="2265"/>
                    <a:ext cx="216" cy="120"/>
                    <a:chOff x="1936" y="1344"/>
                    <a:chExt cx="632" cy="336"/>
                  </a:xfrm>
                </p:grpSpPr>
                <p:sp>
                  <p:nvSpPr>
                    <p:cNvPr id="159433" name="Freeform 388"/>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434" name="Oval 389"/>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8" name="Group 390"/>
                  <p:cNvGrpSpPr>
                    <a:grpSpLocks/>
                  </p:cNvGrpSpPr>
                  <p:nvPr/>
                </p:nvGrpSpPr>
                <p:grpSpPr bwMode="auto">
                  <a:xfrm rot="1979877">
                    <a:off x="4899" y="2169"/>
                    <a:ext cx="189" cy="144"/>
                    <a:chOff x="2952" y="1376"/>
                    <a:chExt cx="584" cy="384"/>
                  </a:xfrm>
                </p:grpSpPr>
                <p:sp>
                  <p:nvSpPr>
                    <p:cNvPr id="159431" name="Freeform 391"/>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l-GR" sz="1600"/>
                    </a:p>
                  </p:txBody>
                </p:sp>
                <p:sp>
                  <p:nvSpPr>
                    <p:cNvPr id="159432" name="Oval 392"/>
                    <p:cNvSpPr>
                      <a:spLocks noChangeArrowheads="1"/>
                    </p:cNvSpPr>
                    <p:nvPr/>
                  </p:nvSpPr>
                  <p:spPr bwMode="auto">
                    <a:xfrm>
                      <a:off x="3120" y="1512"/>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09" name="Group 393"/>
                  <p:cNvGrpSpPr>
                    <a:grpSpLocks/>
                  </p:cNvGrpSpPr>
                  <p:nvPr/>
                </p:nvGrpSpPr>
                <p:grpSpPr bwMode="auto">
                  <a:xfrm flipH="1">
                    <a:off x="4992" y="2121"/>
                    <a:ext cx="192" cy="144"/>
                    <a:chOff x="3504" y="1416"/>
                    <a:chExt cx="576" cy="328"/>
                  </a:xfrm>
                </p:grpSpPr>
                <p:sp>
                  <p:nvSpPr>
                    <p:cNvPr id="159429" name="Freeform 394"/>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30" name="Oval 395"/>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0" name="Group 396"/>
                  <p:cNvGrpSpPr>
                    <a:grpSpLocks/>
                  </p:cNvGrpSpPr>
                  <p:nvPr/>
                </p:nvGrpSpPr>
                <p:grpSpPr bwMode="auto">
                  <a:xfrm flipH="1">
                    <a:off x="4800" y="2121"/>
                    <a:ext cx="192" cy="96"/>
                    <a:chOff x="3504" y="1416"/>
                    <a:chExt cx="576" cy="328"/>
                  </a:xfrm>
                </p:grpSpPr>
                <p:sp>
                  <p:nvSpPr>
                    <p:cNvPr id="159427" name="Freeform 39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28" name="Oval 39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1" name="Group 399"/>
                  <p:cNvGrpSpPr>
                    <a:grpSpLocks/>
                  </p:cNvGrpSpPr>
                  <p:nvPr/>
                </p:nvGrpSpPr>
                <p:grpSpPr bwMode="auto">
                  <a:xfrm rot="2796769">
                    <a:off x="4712" y="2161"/>
                    <a:ext cx="192" cy="112"/>
                    <a:chOff x="2472" y="1376"/>
                    <a:chExt cx="576" cy="328"/>
                  </a:xfrm>
                </p:grpSpPr>
                <p:sp>
                  <p:nvSpPr>
                    <p:cNvPr id="159425" name="Freeform 400"/>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26" name="Oval 401"/>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2" name="Group 402"/>
                  <p:cNvGrpSpPr>
                    <a:grpSpLocks/>
                  </p:cNvGrpSpPr>
                  <p:nvPr/>
                </p:nvGrpSpPr>
                <p:grpSpPr bwMode="auto">
                  <a:xfrm rot="20693178" flipH="1">
                    <a:off x="5136" y="2073"/>
                    <a:ext cx="192" cy="112"/>
                    <a:chOff x="2472" y="1376"/>
                    <a:chExt cx="576" cy="328"/>
                  </a:xfrm>
                </p:grpSpPr>
                <p:sp>
                  <p:nvSpPr>
                    <p:cNvPr id="159423" name="Freeform 403"/>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24" name="Oval 404"/>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3" name="Group 405"/>
                  <p:cNvGrpSpPr>
                    <a:grpSpLocks/>
                  </p:cNvGrpSpPr>
                  <p:nvPr/>
                </p:nvGrpSpPr>
                <p:grpSpPr bwMode="auto">
                  <a:xfrm rot="19121331" flipH="1">
                    <a:off x="5280" y="2025"/>
                    <a:ext cx="192" cy="112"/>
                    <a:chOff x="2472" y="1376"/>
                    <a:chExt cx="576" cy="328"/>
                  </a:xfrm>
                </p:grpSpPr>
                <p:sp>
                  <p:nvSpPr>
                    <p:cNvPr id="159421" name="Freeform 406"/>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22" name="Oval 407"/>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4" name="Group 408"/>
                  <p:cNvGrpSpPr>
                    <a:grpSpLocks/>
                  </p:cNvGrpSpPr>
                  <p:nvPr/>
                </p:nvGrpSpPr>
                <p:grpSpPr bwMode="auto">
                  <a:xfrm flipH="1">
                    <a:off x="2832" y="1989"/>
                    <a:ext cx="336" cy="96"/>
                    <a:chOff x="3504" y="1416"/>
                    <a:chExt cx="576" cy="328"/>
                  </a:xfrm>
                </p:grpSpPr>
                <p:sp>
                  <p:nvSpPr>
                    <p:cNvPr id="159419" name="Freeform 409"/>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20" name="Oval 410"/>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5" name="Group 411"/>
                  <p:cNvGrpSpPr>
                    <a:grpSpLocks/>
                  </p:cNvGrpSpPr>
                  <p:nvPr/>
                </p:nvGrpSpPr>
                <p:grpSpPr bwMode="auto">
                  <a:xfrm flipH="1">
                    <a:off x="2694" y="2025"/>
                    <a:ext cx="192" cy="144"/>
                    <a:chOff x="3504" y="1416"/>
                    <a:chExt cx="576" cy="328"/>
                  </a:xfrm>
                </p:grpSpPr>
                <p:sp>
                  <p:nvSpPr>
                    <p:cNvPr id="159417" name="Freeform 412"/>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18" name="Oval 413"/>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6" name="Group 414"/>
                  <p:cNvGrpSpPr>
                    <a:grpSpLocks/>
                  </p:cNvGrpSpPr>
                  <p:nvPr/>
                </p:nvGrpSpPr>
                <p:grpSpPr bwMode="auto">
                  <a:xfrm rot="20404840" flipH="1">
                    <a:off x="5424" y="1929"/>
                    <a:ext cx="192" cy="112"/>
                    <a:chOff x="2472" y="1376"/>
                    <a:chExt cx="576" cy="328"/>
                  </a:xfrm>
                </p:grpSpPr>
                <p:sp>
                  <p:nvSpPr>
                    <p:cNvPr id="159415" name="Freeform 415"/>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16" name="Oval 416"/>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7" name="Group 417"/>
                  <p:cNvGrpSpPr>
                    <a:grpSpLocks/>
                  </p:cNvGrpSpPr>
                  <p:nvPr/>
                </p:nvGrpSpPr>
                <p:grpSpPr bwMode="auto">
                  <a:xfrm flipH="1">
                    <a:off x="2256" y="2025"/>
                    <a:ext cx="240" cy="96"/>
                    <a:chOff x="3504" y="1416"/>
                    <a:chExt cx="576" cy="328"/>
                  </a:xfrm>
                </p:grpSpPr>
                <p:sp>
                  <p:nvSpPr>
                    <p:cNvPr id="159413" name="Freeform 418"/>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14" name="Oval 419"/>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8" name="Group 420"/>
                  <p:cNvGrpSpPr>
                    <a:grpSpLocks/>
                  </p:cNvGrpSpPr>
                  <p:nvPr/>
                </p:nvGrpSpPr>
                <p:grpSpPr bwMode="auto">
                  <a:xfrm flipH="1">
                    <a:off x="2430" y="2025"/>
                    <a:ext cx="336" cy="96"/>
                    <a:chOff x="3504" y="1416"/>
                    <a:chExt cx="576" cy="328"/>
                  </a:xfrm>
                </p:grpSpPr>
                <p:sp>
                  <p:nvSpPr>
                    <p:cNvPr id="159411" name="Freeform 421"/>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12" name="Oval 422"/>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19" name="Group 423"/>
                  <p:cNvGrpSpPr>
                    <a:grpSpLocks/>
                  </p:cNvGrpSpPr>
                  <p:nvPr/>
                </p:nvGrpSpPr>
                <p:grpSpPr bwMode="auto">
                  <a:xfrm flipH="1">
                    <a:off x="2352" y="2121"/>
                    <a:ext cx="240" cy="96"/>
                    <a:chOff x="3504" y="1416"/>
                    <a:chExt cx="576" cy="328"/>
                  </a:xfrm>
                </p:grpSpPr>
                <p:sp>
                  <p:nvSpPr>
                    <p:cNvPr id="159409" name="Freeform 424"/>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10" name="Oval 425"/>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20" name="Group 426"/>
                  <p:cNvGrpSpPr>
                    <a:grpSpLocks/>
                  </p:cNvGrpSpPr>
                  <p:nvPr/>
                </p:nvGrpSpPr>
                <p:grpSpPr bwMode="auto">
                  <a:xfrm flipH="1">
                    <a:off x="3312" y="2073"/>
                    <a:ext cx="288" cy="96"/>
                    <a:chOff x="3504" y="1416"/>
                    <a:chExt cx="576" cy="328"/>
                  </a:xfrm>
                </p:grpSpPr>
                <p:sp>
                  <p:nvSpPr>
                    <p:cNvPr id="159407" name="Freeform 42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08" name="Oval 42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21" name="Group 429"/>
                  <p:cNvGrpSpPr>
                    <a:grpSpLocks/>
                  </p:cNvGrpSpPr>
                  <p:nvPr/>
                </p:nvGrpSpPr>
                <p:grpSpPr bwMode="auto">
                  <a:xfrm flipH="1">
                    <a:off x="3552" y="2073"/>
                    <a:ext cx="288" cy="96"/>
                    <a:chOff x="3504" y="1416"/>
                    <a:chExt cx="576" cy="328"/>
                  </a:xfrm>
                </p:grpSpPr>
                <p:sp>
                  <p:nvSpPr>
                    <p:cNvPr id="159405" name="Freeform 430"/>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06" name="Oval 431"/>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22" name="Group 432"/>
                  <p:cNvGrpSpPr>
                    <a:grpSpLocks/>
                  </p:cNvGrpSpPr>
                  <p:nvPr/>
                </p:nvGrpSpPr>
                <p:grpSpPr bwMode="auto">
                  <a:xfrm flipH="1">
                    <a:off x="3792" y="2037"/>
                    <a:ext cx="288" cy="96"/>
                    <a:chOff x="3504" y="1416"/>
                    <a:chExt cx="576" cy="328"/>
                  </a:xfrm>
                </p:grpSpPr>
                <p:sp>
                  <p:nvSpPr>
                    <p:cNvPr id="159403" name="Freeform 433"/>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04" name="Oval 434"/>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823" name="Freeform 435"/>
                  <p:cNvSpPr>
                    <a:spLocks/>
                  </p:cNvSpPr>
                  <p:nvPr/>
                </p:nvSpPr>
                <p:spPr bwMode="auto">
                  <a:xfrm rot="-2445872">
                    <a:off x="3888" y="2073"/>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l-GR" sz="1600"/>
                  </a:p>
                </p:txBody>
              </p:sp>
              <p:sp>
                <p:nvSpPr>
                  <p:cNvPr id="158824" name="Oval 436"/>
                  <p:cNvSpPr>
                    <a:spLocks noChangeArrowheads="1"/>
                  </p:cNvSpPr>
                  <p:nvPr/>
                </p:nvSpPr>
                <p:spPr bwMode="auto">
                  <a:xfrm rot="-2445872">
                    <a:off x="4009" y="2165"/>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nvGrpSpPr>
                  <p:cNvPr id="158825" name="Group 437"/>
                  <p:cNvGrpSpPr>
                    <a:grpSpLocks/>
                  </p:cNvGrpSpPr>
                  <p:nvPr/>
                </p:nvGrpSpPr>
                <p:grpSpPr bwMode="auto">
                  <a:xfrm flipH="1">
                    <a:off x="4032" y="2007"/>
                    <a:ext cx="288" cy="96"/>
                    <a:chOff x="3504" y="1416"/>
                    <a:chExt cx="576" cy="328"/>
                  </a:xfrm>
                </p:grpSpPr>
                <p:sp>
                  <p:nvSpPr>
                    <p:cNvPr id="159401" name="Freeform 438"/>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02" name="Oval 439"/>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26" name="Group 440"/>
                  <p:cNvGrpSpPr>
                    <a:grpSpLocks/>
                  </p:cNvGrpSpPr>
                  <p:nvPr/>
                </p:nvGrpSpPr>
                <p:grpSpPr bwMode="auto">
                  <a:xfrm flipH="1">
                    <a:off x="4800" y="2025"/>
                    <a:ext cx="288" cy="96"/>
                    <a:chOff x="3504" y="1416"/>
                    <a:chExt cx="576" cy="328"/>
                  </a:xfrm>
                </p:grpSpPr>
                <p:sp>
                  <p:nvSpPr>
                    <p:cNvPr id="159399" name="Freeform 441"/>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400" name="Oval 442"/>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27" name="Group 443"/>
                  <p:cNvGrpSpPr>
                    <a:grpSpLocks/>
                  </p:cNvGrpSpPr>
                  <p:nvPr/>
                </p:nvGrpSpPr>
                <p:grpSpPr bwMode="auto">
                  <a:xfrm rot="1632664">
                    <a:off x="4560" y="2025"/>
                    <a:ext cx="288" cy="112"/>
                    <a:chOff x="2472" y="1376"/>
                    <a:chExt cx="576" cy="328"/>
                  </a:xfrm>
                </p:grpSpPr>
                <p:sp>
                  <p:nvSpPr>
                    <p:cNvPr id="159397" name="Freeform 444"/>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98" name="Oval 445"/>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28" name="Group 446"/>
                  <p:cNvGrpSpPr>
                    <a:grpSpLocks/>
                  </p:cNvGrpSpPr>
                  <p:nvPr/>
                </p:nvGrpSpPr>
                <p:grpSpPr bwMode="auto">
                  <a:xfrm rot="20848271" flipH="1">
                    <a:off x="5040" y="2001"/>
                    <a:ext cx="288" cy="96"/>
                    <a:chOff x="3504" y="1416"/>
                    <a:chExt cx="576" cy="328"/>
                  </a:xfrm>
                </p:grpSpPr>
                <p:sp>
                  <p:nvSpPr>
                    <p:cNvPr id="159395" name="Freeform 44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96" name="Oval 44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29" name="Group 449"/>
                  <p:cNvGrpSpPr>
                    <a:grpSpLocks/>
                  </p:cNvGrpSpPr>
                  <p:nvPr/>
                </p:nvGrpSpPr>
                <p:grpSpPr bwMode="auto">
                  <a:xfrm rot="20848271" flipH="1">
                    <a:off x="5232" y="1929"/>
                    <a:ext cx="288" cy="96"/>
                    <a:chOff x="3504" y="1416"/>
                    <a:chExt cx="576" cy="328"/>
                  </a:xfrm>
                </p:grpSpPr>
                <p:sp>
                  <p:nvSpPr>
                    <p:cNvPr id="159393" name="Freeform 450"/>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94" name="Oval 451"/>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0" name="Group 452"/>
                  <p:cNvGrpSpPr>
                    <a:grpSpLocks/>
                  </p:cNvGrpSpPr>
                  <p:nvPr/>
                </p:nvGrpSpPr>
                <p:grpSpPr bwMode="auto">
                  <a:xfrm flipH="1">
                    <a:off x="2208" y="1947"/>
                    <a:ext cx="336" cy="96"/>
                    <a:chOff x="3504" y="1416"/>
                    <a:chExt cx="576" cy="328"/>
                  </a:xfrm>
                </p:grpSpPr>
                <p:sp>
                  <p:nvSpPr>
                    <p:cNvPr id="159391" name="Freeform 453"/>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92" name="Oval 454"/>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1" name="Group 455"/>
                  <p:cNvGrpSpPr>
                    <a:grpSpLocks/>
                  </p:cNvGrpSpPr>
                  <p:nvPr/>
                </p:nvGrpSpPr>
                <p:grpSpPr bwMode="auto">
                  <a:xfrm flipH="1">
                    <a:off x="2496" y="1941"/>
                    <a:ext cx="336" cy="96"/>
                    <a:chOff x="3504" y="1416"/>
                    <a:chExt cx="576" cy="328"/>
                  </a:xfrm>
                </p:grpSpPr>
                <p:sp>
                  <p:nvSpPr>
                    <p:cNvPr id="159389" name="Freeform 456"/>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90" name="Oval 457"/>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2" name="Group 458"/>
                  <p:cNvGrpSpPr>
                    <a:grpSpLocks/>
                  </p:cNvGrpSpPr>
                  <p:nvPr/>
                </p:nvGrpSpPr>
                <p:grpSpPr bwMode="auto">
                  <a:xfrm flipH="1">
                    <a:off x="2736" y="1929"/>
                    <a:ext cx="336" cy="96"/>
                    <a:chOff x="3504" y="1416"/>
                    <a:chExt cx="576" cy="328"/>
                  </a:xfrm>
                </p:grpSpPr>
                <p:sp>
                  <p:nvSpPr>
                    <p:cNvPr id="159387" name="Freeform 459"/>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88" name="Oval 460"/>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3" name="Group 461"/>
                  <p:cNvGrpSpPr>
                    <a:grpSpLocks/>
                  </p:cNvGrpSpPr>
                  <p:nvPr/>
                </p:nvGrpSpPr>
                <p:grpSpPr bwMode="auto">
                  <a:xfrm flipH="1">
                    <a:off x="3324" y="1995"/>
                    <a:ext cx="336" cy="96"/>
                    <a:chOff x="3504" y="1416"/>
                    <a:chExt cx="576" cy="328"/>
                  </a:xfrm>
                </p:grpSpPr>
                <p:sp>
                  <p:nvSpPr>
                    <p:cNvPr id="159385" name="Freeform 462"/>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86" name="Oval 463"/>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4" name="Group 464"/>
                  <p:cNvGrpSpPr>
                    <a:grpSpLocks/>
                  </p:cNvGrpSpPr>
                  <p:nvPr/>
                </p:nvGrpSpPr>
                <p:grpSpPr bwMode="auto">
                  <a:xfrm flipH="1">
                    <a:off x="3600" y="1983"/>
                    <a:ext cx="336" cy="96"/>
                    <a:chOff x="3504" y="1416"/>
                    <a:chExt cx="576" cy="328"/>
                  </a:xfrm>
                </p:grpSpPr>
                <p:sp>
                  <p:nvSpPr>
                    <p:cNvPr id="159383" name="Freeform 465"/>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84" name="Oval 466"/>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5" name="Group 467"/>
                  <p:cNvGrpSpPr>
                    <a:grpSpLocks/>
                  </p:cNvGrpSpPr>
                  <p:nvPr/>
                </p:nvGrpSpPr>
                <p:grpSpPr bwMode="auto">
                  <a:xfrm flipH="1">
                    <a:off x="3840" y="1935"/>
                    <a:ext cx="336" cy="96"/>
                    <a:chOff x="3504" y="1416"/>
                    <a:chExt cx="576" cy="328"/>
                  </a:xfrm>
                </p:grpSpPr>
                <p:sp>
                  <p:nvSpPr>
                    <p:cNvPr id="159381" name="Freeform 468"/>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82" name="Oval 469"/>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6" name="Group 470"/>
                  <p:cNvGrpSpPr>
                    <a:grpSpLocks/>
                  </p:cNvGrpSpPr>
                  <p:nvPr/>
                </p:nvGrpSpPr>
                <p:grpSpPr bwMode="auto">
                  <a:xfrm flipH="1">
                    <a:off x="4080" y="1911"/>
                    <a:ext cx="336" cy="96"/>
                    <a:chOff x="3504" y="1416"/>
                    <a:chExt cx="576" cy="328"/>
                  </a:xfrm>
                </p:grpSpPr>
                <p:sp>
                  <p:nvSpPr>
                    <p:cNvPr id="159379" name="Freeform 471"/>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80" name="Oval 472"/>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7" name="Group 473"/>
                  <p:cNvGrpSpPr>
                    <a:grpSpLocks/>
                  </p:cNvGrpSpPr>
                  <p:nvPr/>
                </p:nvGrpSpPr>
                <p:grpSpPr bwMode="auto">
                  <a:xfrm flipH="1">
                    <a:off x="4248" y="1983"/>
                    <a:ext cx="336" cy="96"/>
                    <a:chOff x="3504" y="1416"/>
                    <a:chExt cx="576" cy="328"/>
                  </a:xfrm>
                </p:grpSpPr>
                <p:sp>
                  <p:nvSpPr>
                    <p:cNvPr id="159377" name="Freeform 474"/>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78" name="Oval 475"/>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8" name="Group 476"/>
                  <p:cNvGrpSpPr>
                    <a:grpSpLocks/>
                  </p:cNvGrpSpPr>
                  <p:nvPr/>
                </p:nvGrpSpPr>
                <p:grpSpPr bwMode="auto">
                  <a:xfrm rot="21159032" flipH="1">
                    <a:off x="4704" y="1977"/>
                    <a:ext cx="336" cy="96"/>
                    <a:chOff x="3504" y="1416"/>
                    <a:chExt cx="576" cy="328"/>
                  </a:xfrm>
                </p:grpSpPr>
                <p:sp>
                  <p:nvSpPr>
                    <p:cNvPr id="159375" name="Freeform 47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76" name="Oval 47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39" name="Group 479"/>
                  <p:cNvGrpSpPr>
                    <a:grpSpLocks/>
                  </p:cNvGrpSpPr>
                  <p:nvPr/>
                </p:nvGrpSpPr>
                <p:grpSpPr bwMode="auto">
                  <a:xfrm rot="21159032" flipH="1">
                    <a:off x="4944" y="1929"/>
                    <a:ext cx="336" cy="96"/>
                    <a:chOff x="3504" y="1416"/>
                    <a:chExt cx="576" cy="328"/>
                  </a:xfrm>
                </p:grpSpPr>
                <p:sp>
                  <p:nvSpPr>
                    <p:cNvPr id="159373" name="Freeform 480"/>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74" name="Oval 481"/>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40" name="Group 482"/>
                  <p:cNvGrpSpPr>
                    <a:grpSpLocks/>
                  </p:cNvGrpSpPr>
                  <p:nvPr/>
                </p:nvGrpSpPr>
                <p:grpSpPr bwMode="auto">
                  <a:xfrm rot="21159032" flipH="1">
                    <a:off x="5184" y="1857"/>
                    <a:ext cx="336" cy="96"/>
                    <a:chOff x="3504" y="1416"/>
                    <a:chExt cx="576" cy="328"/>
                  </a:xfrm>
                </p:grpSpPr>
                <p:sp>
                  <p:nvSpPr>
                    <p:cNvPr id="159371" name="Freeform 483"/>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72" name="Oval 484"/>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841" name="Freeform 485"/>
                  <p:cNvSpPr>
                    <a:spLocks/>
                  </p:cNvSpPr>
                  <p:nvPr/>
                </p:nvSpPr>
                <p:spPr bwMode="auto">
                  <a:xfrm rot="10801">
                    <a:off x="2592" y="1881"/>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42" name="Freeform 486"/>
                  <p:cNvSpPr>
                    <a:spLocks/>
                  </p:cNvSpPr>
                  <p:nvPr/>
                </p:nvSpPr>
                <p:spPr bwMode="auto">
                  <a:xfrm rot="10801">
                    <a:off x="2976" y="1881"/>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43" name="Freeform 487"/>
                  <p:cNvSpPr>
                    <a:spLocks/>
                  </p:cNvSpPr>
                  <p:nvPr/>
                </p:nvSpPr>
                <p:spPr bwMode="auto">
                  <a:xfrm rot="10801">
                    <a:off x="3420" y="1881"/>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44" name="Freeform 488"/>
                  <p:cNvSpPr>
                    <a:spLocks/>
                  </p:cNvSpPr>
                  <p:nvPr/>
                </p:nvSpPr>
                <p:spPr bwMode="auto">
                  <a:xfrm rot="10801">
                    <a:off x="3840" y="1881"/>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45" name="Freeform 489"/>
                  <p:cNvSpPr>
                    <a:spLocks/>
                  </p:cNvSpPr>
                  <p:nvPr/>
                </p:nvSpPr>
                <p:spPr bwMode="auto">
                  <a:xfrm rot="10801">
                    <a:off x="4272" y="1881"/>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46" name="Freeform 490"/>
                  <p:cNvSpPr>
                    <a:spLocks/>
                  </p:cNvSpPr>
                  <p:nvPr/>
                </p:nvSpPr>
                <p:spPr bwMode="auto">
                  <a:xfrm rot="-190854">
                    <a:off x="4656" y="1881"/>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47" name="Freeform 491"/>
                  <p:cNvSpPr>
                    <a:spLocks/>
                  </p:cNvSpPr>
                  <p:nvPr/>
                </p:nvSpPr>
                <p:spPr bwMode="auto">
                  <a:xfrm rot="-538012">
                    <a:off x="5040" y="1833"/>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grpSp>
                <p:nvGrpSpPr>
                  <p:cNvPr id="158848" name="Group 492"/>
                  <p:cNvGrpSpPr>
                    <a:grpSpLocks/>
                  </p:cNvGrpSpPr>
                  <p:nvPr/>
                </p:nvGrpSpPr>
                <p:grpSpPr bwMode="auto">
                  <a:xfrm rot="21159032" flipH="1">
                    <a:off x="4656" y="1911"/>
                    <a:ext cx="336" cy="96"/>
                    <a:chOff x="3504" y="1416"/>
                    <a:chExt cx="576" cy="328"/>
                  </a:xfrm>
                </p:grpSpPr>
                <p:sp>
                  <p:nvSpPr>
                    <p:cNvPr id="159369" name="Freeform 493"/>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70" name="Oval 494"/>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49" name="Group 495"/>
                  <p:cNvGrpSpPr>
                    <a:grpSpLocks/>
                  </p:cNvGrpSpPr>
                  <p:nvPr/>
                </p:nvGrpSpPr>
                <p:grpSpPr bwMode="auto">
                  <a:xfrm flipH="1">
                    <a:off x="4368" y="1923"/>
                    <a:ext cx="336" cy="96"/>
                    <a:chOff x="3504" y="1416"/>
                    <a:chExt cx="576" cy="328"/>
                  </a:xfrm>
                </p:grpSpPr>
                <p:sp>
                  <p:nvSpPr>
                    <p:cNvPr id="159367" name="Freeform 496"/>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68" name="Oval 497"/>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50" name="Group 498"/>
                  <p:cNvGrpSpPr>
                    <a:grpSpLocks/>
                  </p:cNvGrpSpPr>
                  <p:nvPr/>
                </p:nvGrpSpPr>
                <p:grpSpPr bwMode="auto">
                  <a:xfrm flipH="1">
                    <a:off x="3312" y="1911"/>
                    <a:ext cx="336" cy="96"/>
                    <a:chOff x="3504" y="1416"/>
                    <a:chExt cx="576" cy="328"/>
                  </a:xfrm>
                </p:grpSpPr>
                <p:sp>
                  <p:nvSpPr>
                    <p:cNvPr id="159365" name="Freeform 499"/>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66" name="Oval 500"/>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51" name="Group 501"/>
                  <p:cNvGrpSpPr>
                    <a:grpSpLocks/>
                  </p:cNvGrpSpPr>
                  <p:nvPr/>
                </p:nvGrpSpPr>
                <p:grpSpPr bwMode="auto">
                  <a:xfrm flipH="1">
                    <a:off x="3600" y="1911"/>
                    <a:ext cx="336" cy="96"/>
                    <a:chOff x="3504" y="1416"/>
                    <a:chExt cx="576" cy="328"/>
                  </a:xfrm>
                </p:grpSpPr>
                <p:sp>
                  <p:nvSpPr>
                    <p:cNvPr id="159363" name="Freeform 502"/>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64" name="Oval 503"/>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52" name="Group 504"/>
                  <p:cNvGrpSpPr>
                    <a:grpSpLocks/>
                  </p:cNvGrpSpPr>
                  <p:nvPr/>
                </p:nvGrpSpPr>
                <p:grpSpPr bwMode="auto">
                  <a:xfrm flipH="1">
                    <a:off x="2208" y="1899"/>
                    <a:ext cx="336" cy="66"/>
                    <a:chOff x="3504" y="1416"/>
                    <a:chExt cx="576" cy="328"/>
                  </a:xfrm>
                </p:grpSpPr>
                <p:sp>
                  <p:nvSpPr>
                    <p:cNvPr id="159361" name="Freeform 505"/>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62" name="Oval 506"/>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53" name="Group 507"/>
                  <p:cNvGrpSpPr>
                    <a:grpSpLocks/>
                  </p:cNvGrpSpPr>
                  <p:nvPr/>
                </p:nvGrpSpPr>
                <p:grpSpPr bwMode="auto">
                  <a:xfrm flipH="1">
                    <a:off x="2496" y="1917"/>
                    <a:ext cx="336" cy="60"/>
                    <a:chOff x="3504" y="1416"/>
                    <a:chExt cx="576" cy="328"/>
                  </a:xfrm>
                </p:grpSpPr>
                <p:sp>
                  <p:nvSpPr>
                    <p:cNvPr id="159359" name="Freeform 508"/>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60" name="Oval 509"/>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854" name="Freeform 510"/>
                  <p:cNvSpPr>
                    <a:spLocks/>
                  </p:cNvSpPr>
                  <p:nvPr/>
                </p:nvSpPr>
                <p:spPr bwMode="auto">
                  <a:xfrm rot="10801">
                    <a:off x="2160" y="1857"/>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55" name="Oval 511"/>
                  <p:cNvSpPr>
                    <a:spLocks noChangeArrowheads="1"/>
                  </p:cNvSpPr>
                  <p:nvPr/>
                </p:nvSpPr>
                <p:spPr bwMode="auto">
                  <a:xfrm>
                    <a:off x="2784" y="1881"/>
                    <a:ext cx="192"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56" name="Oval 512"/>
                  <p:cNvSpPr>
                    <a:spLocks noChangeArrowheads="1"/>
                  </p:cNvSpPr>
                  <p:nvPr/>
                </p:nvSpPr>
                <p:spPr bwMode="auto">
                  <a:xfrm>
                    <a:off x="3024" y="1881"/>
                    <a:ext cx="192"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57" name="Oval 513"/>
                  <p:cNvSpPr>
                    <a:spLocks noChangeArrowheads="1"/>
                  </p:cNvSpPr>
                  <p:nvPr/>
                </p:nvSpPr>
                <p:spPr bwMode="auto">
                  <a:xfrm>
                    <a:off x="3504" y="1881"/>
                    <a:ext cx="192"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58" name="Oval 514"/>
                  <p:cNvSpPr>
                    <a:spLocks noChangeArrowheads="1"/>
                  </p:cNvSpPr>
                  <p:nvPr/>
                </p:nvSpPr>
                <p:spPr bwMode="auto">
                  <a:xfrm>
                    <a:off x="3984" y="1881"/>
                    <a:ext cx="192"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59" name="Oval 515"/>
                  <p:cNvSpPr>
                    <a:spLocks noChangeArrowheads="1"/>
                  </p:cNvSpPr>
                  <p:nvPr/>
                </p:nvSpPr>
                <p:spPr bwMode="auto">
                  <a:xfrm>
                    <a:off x="2408" y="1855"/>
                    <a:ext cx="144"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60" name="Oval 516"/>
                  <p:cNvSpPr>
                    <a:spLocks noChangeArrowheads="1"/>
                  </p:cNvSpPr>
                  <p:nvPr/>
                </p:nvSpPr>
                <p:spPr bwMode="auto">
                  <a:xfrm>
                    <a:off x="4416" y="1881"/>
                    <a:ext cx="192"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61" name="Oval 517"/>
                  <p:cNvSpPr>
                    <a:spLocks noChangeArrowheads="1"/>
                  </p:cNvSpPr>
                  <p:nvPr/>
                </p:nvSpPr>
                <p:spPr bwMode="auto">
                  <a:xfrm>
                    <a:off x="4896" y="1881"/>
                    <a:ext cx="192"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62" name="Oval 518"/>
                  <p:cNvSpPr>
                    <a:spLocks noChangeArrowheads="1"/>
                  </p:cNvSpPr>
                  <p:nvPr/>
                </p:nvSpPr>
                <p:spPr bwMode="auto">
                  <a:xfrm rot="-517699">
                    <a:off x="5144" y="1844"/>
                    <a:ext cx="96" cy="48"/>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863" name="Freeform 519"/>
                  <p:cNvSpPr>
                    <a:spLocks/>
                  </p:cNvSpPr>
                  <p:nvPr/>
                </p:nvSpPr>
                <p:spPr bwMode="auto">
                  <a:xfrm rot="10801">
                    <a:off x="3072" y="1833"/>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64" name="Freeform 520"/>
                  <p:cNvSpPr>
                    <a:spLocks/>
                  </p:cNvSpPr>
                  <p:nvPr/>
                </p:nvSpPr>
                <p:spPr bwMode="auto">
                  <a:xfrm rot="10801">
                    <a:off x="3456" y="1827"/>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65" name="Freeform 521"/>
                  <p:cNvSpPr>
                    <a:spLocks/>
                  </p:cNvSpPr>
                  <p:nvPr/>
                </p:nvSpPr>
                <p:spPr bwMode="auto">
                  <a:xfrm rot="10801">
                    <a:off x="3816" y="1833"/>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66" name="Freeform 522"/>
                  <p:cNvSpPr>
                    <a:spLocks/>
                  </p:cNvSpPr>
                  <p:nvPr/>
                </p:nvSpPr>
                <p:spPr bwMode="auto">
                  <a:xfrm rot="10801">
                    <a:off x="4176" y="1833"/>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67" name="Freeform 523"/>
                  <p:cNvSpPr>
                    <a:spLocks/>
                  </p:cNvSpPr>
                  <p:nvPr/>
                </p:nvSpPr>
                <p:spPr bwMode="auto">
                  <a:xfrm rot="10801">
                    <a:off x="4560" y="1833"/>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68" name="Freeform 524"/>
                  <p:cNvSpPr>
                    <a:spLocks/>
                  </p:cNvSpPr>
                  <p:nvPr/>
                </p:nvSpPr>
                <p:spPr bwMode="auto">
                  <a:xfrm rot="10801">
                    <a:off x="2688" y="1833"/>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69" name="Freeform 525"/>
                  <p:cNvSpPr>
                    <a:spLocks/>
                  </p:cNvSpPr>
                  <p:nvPr/>
                </p:nvSpPr>
                <p:spPr bwMode="auto">
                  <a:xfrm rot="10801">
                    <a:off x="2352" y="1833"/>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0" name="Freeform 526"/>
                  <p:cNvSpPr>
                    <a:spLocks/>
                  </p:cNvSpPr>
                  <p:nvPr/>
                </p:nvSpPr>
                <p:spPr bwMode="auto">
                  <a:xfrm rot="10801">
                    <a:off x="2154"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1" name="Freeform 527"/>
                  <p:cNvSpPr>
                    <a:spLocks/>
                  </p:cNvSpPr>
                  <p:nvPr/>
                </p:nvSpPr>
                <p:spPr bwMode="auto">
                  <a:xfrm rot="10801">
                    <a:off x="2574"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2" name="Freeform 528"/>
                  <p:cNvSpPr>
                    <a:spLocks/>
                  </p:cNvSpPr>
                  <p:nvPr/>
                </p:nvSpPr>
                <p:spPr bwMode="auto">
                  <a:xfrm rot="10801">
                    <a:off x="2976"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3" name="Freeform 529"/>
                  <p:cNvSpPr>
                    <a:spLocks/>
                  </p:cNvSpPr>
                  <p:nvPr/>
                </p:nvSpPr>
                <p:spPr bwMode="auto">
                  <a:xfrm rot="10801">
                    <a:off x="3360"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4" name="Freeform 530"/>
                  <p:cNvSpPr>
                    <a:spLocks/>
                  </p:cNvSpPr>
                  <p:nvPr/>
                </p:nvSpPr>
                <p:spPr bwMode="auto">
                  <a:xfrm rot="10801">
                    <a:off x="3456" y="1881"/>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5" name="Freeform 531"/>
                  <p:cNvSpPr>
                    <a:spLocks/>
                  </p:cNvSpPr>
                  <p:nvPr/>
                </p:nvSpPr>
                <p:spPr bwMode="auto">
                  <a:xfrm rot="10801">
                    <a:off x="3744"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6" name="Freeform 532"/>
                  <p:cNvSpPr>
                    <a:spLocks/>
                  </p:cNvSpPr>
                  <p:nvPr/>
                </p:nvSpPr>
                <p:spPr bwMode="auto">
                  <a:xfrm rot="10801">
                    <a:off x="4128"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7" name="Freeform 533"/>
                  <p:cNvSpPr>
                    <a:spLocks/>
                  </p:cNvSpPr>
                  <p:nvPr/>
                </p:nvSpPr>
                <p:spPr bwMode="auto">
                  <a:xfrm rot="10801">
                    <a:off x="4560"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8" name="Freeform 534"/>
                  <p:cNvSpPr>
                    <a:spLocks/>
                  </p:cNvSpPr>
                  <p:nvPr/>
                </p:nvSpPr>
                <p:spPr bwMode="auto">
                  <a:xfrm rot="-464602">
                    <a:off x="4980" y="1797"/>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879" name="Freeform 535"/>
                  <p:cNvSpPr>
                    <a:spLocks/>
                  </p:cNvSpPr>
                  <p:nvPr/>
                </p:nvSpPr>
                <p:spPr bwMode="auto">
                  <a:xfrm rot="10801">
                    <a:off x="4944" y="1785"/>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grpSp>
                <p:nvGrpSpPr>
                  <p:cNvPr id="158880" name="Group 536"/>
                  <p:cNvGrpSpPr>
                    <a:grpSpLocks/>
                  </p:cNvGrpSpPr>
                  <p:nvPr/>
                </p:nvGrpSpPr>
                <p:grpSpPr bwMode="auto">
                  <a:xfrm rot="2478669">
                    <a:off x="2928" y="2169"/>
                    <a:ext cx="192" cy="112"/>
                    <a:chOff x="2472" y="1376"/>
                    <a:chExt cx="576" cy="328"/>
                  </a:xfrm>
                </p:grpSpPr>
                <p:sp>
                  <p:nvSpPr>
                    <p:cNvPr id="159357" name="Freeform 537"/>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58" name="Oval 538"/>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1" name="Group 539"/>
                  <p:cNvGrpSpPr>
                    <a:grpSpLocks/>
                  </p:cNvGrpSpPr>
                  <p:nvPr/>
                </p:nvGrpSpPr>
                <p:grpSpPr bwMode="auto">
                  <a:xfrm rot="3350995">
                    <a:off x="3033" y="2271"/>
                    <a:ext cx="216" cy="142"/>
                    <a:chOff x="1936" y="1344"/>
                    <a:chExt cx="632" cy="336"/>
                  </a:xfrm>
                </p:grpSpPr>
                <p:sp>
                  <p:nvSpPr>
                    <p:cNvPr id="159355" name="Freeform 540"/>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356" name="Oval 541"/>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2" name="Group 542"/>
                  <p:cNvGrpSpPr>
                    <a:grpSpLocks/>
                  </p:cNvGrpSpPr>
                  <p:nvPr/>
                </p:nvGrpSpPr>
                <p:grpSpPr bwMode="auto">
                  <a:xfrm rot="3135089">
                    <a:off x="3116" y="2411"/>
                    <a:ext cx="189" cy="106"/>
                    <a:chOff x="2952" y="1376"/>
                    <a:chExt cx="584" cy="384"/>
                  </a:xfrm>
                </p:grpSpPr>
                <p:sp>
                  <p:nvSpPr>
                    <p:cNvPr id="159353" name="Freeform 543"/>
                    <p:cNvSpPr>
                      <a:spLocks/>
                    </p:cNvSpPr>
                    <p:nvPr/>
                  </p:nvSpPr>
                  <p:spPr bwMode="auto">
                    <a:xfrm>
                      <a:off x="2952" y="1376"/>
                      <a:ext cx="584" cy="384"/>
                    </a:xfrm>
                    <a:custGeom>
                      <a:avLst/>
                      <a:gdLst>
                        <a:gd name="T0" fmla="*/ 72 w 584"/>
                        <a:gd name="T1" fmla="*/ 88 h 384"/>
                        <a:gd name="T2" fmla="*/ 504 w 584"/>
                        <a:gd name="T3" fmla="*/ 40 h 384"/>
                        <a:gd name="T4" fmla="*/ 552 w 584"/>
                        <a:gd name="T5" fmla="*/ 328 h 384"/>
                        <a:gd name="T6" fmla="*/ 312 w 584"/>
                        <a:gd name="T7" fmla="*/ 376 h 384"/>
                        <a:gd name="T8" fmla="*/ 72 w 584"/>
                        <a:gd name="T9" fmla="*/ 328 h 384"/>
                        <a:gd name="T10" fmla="*/ 72 w 584"/>
                        <a:gd name="T11" fmla="*/ 88 h 384"/>
                        <a:gd name="T12" fmla="*/ 0 60000 65536"/>
                        <a:gd name="T13" fmla="*/ 0 60000 65536"/>
                        <a:gd name="T14" fmla="*/ 0 60000 65536"/>
                        <a:gd name="T15" fmla="*/ 0 60000 65536"/>
                        <a:gd name="T16" fmla="*/ 0 60000 65536"/>
                        <a:gd name="T17" fmla="*/ 0 60000 65536"/>
                        <a:gd name="T18" fmla="*/ 0 w 584"/>
                        <a:gd name="T19" fmla="*/ 0 h 384"/>
                        <a:gd name="T20" fmla="*/ 584 w 5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584" h="384">
                          <a:moveTo>
                            <a:pt x="72" y="88"/>
                          </a:moveTo>
                          <a:cubicBezTo>
                            <a:pt x="144" y="40"/>
                            <a:pt x="424" y="0"/>
                            <a:pt x="504" y="40"/>
                          </a:cubicBezTo>
                          <a:cubicBezTo>
                            <a:pt x="584" y="80"/>
                            <a:pt x="584" y="272"/>
                            <a:pt x="552" y="328"/>
                          </a:cubicBezTo>
                          <a:cubicBezTo>
                            <a:pt x="520" y="384"/>
                            <a:pt x="392" y="376"/>
                            <a:pt x="312" y="376"/>
                          </a:cubicBezTo>
                          <a:cubicBezTo>
                            <a:pt x="232" y="376"/>
                            <a:pt x="112" y="376"/>
                            <a:pt x="72" y="328"/>
                          </a:cubicBezTo>
                          <a:cubicBezTo>
                            <a:pt x="32" y="280"/>
                            <a:pt x="0" y="136"/>
                            <a:pt x="72" y="88"/>
                          </a:cubicBezTo>
                          <a:close/>
                        </a:path>
                      </a:pathLst>
                    </a:custGeom>
                    <a:solidFill>
                      <a:srgbClr val="FFE18D"/>
                    </a:solidFill>
                    <a:ln w="9525">
                      <a:solidFill>
                        <a:schemeClr val="bg2"/>
                      </a:solidFill>
                      <a:round/>
                      <a:headEnd/>
                      <a:tailEnd/>
                    </a:ln>
                  </p:spPr>
                  <p:txBody>
                    <a:bodyPr/>
                    <a:lstStyle/>
                    <a:p>
                      <a:endParaRPr lang="el-GR" sz="1600"/>
                    </a:p>
                  </p:txBody>
                </p:sp>
                <p:sp>
                  <p:nvSpPr>
                    <p:cNvPr id="159354" name="Oval 544"/>
                    <p:cNvSpPr>
                      <a:spLocks noChangeArrowheads="1"/>
                    </p:cNvSpPr>
                    <p:nvPr/>
                  </p:nvSpPr>
                  <p:spPr bwMode="auto">
                    <a:xfrm>
                      <a:off x="3120" y="1512"/>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3" name="Group 545"/>
                  <p:cNvGrpSpPr>
                    <a:grpSpLocks/>
                  </p:cNvGrpSpPr>
                  <p:nvPr/>
                </p:nvGrpSpPr>
                <p:grpSpPr bwMode="auto">
                  <a:xfrm rot="-2662302">
                    <a:off x="3246" y="2368"/>
                    <a:ext cx="190" cy="144"/>
                    <a:chOff x="4032" y="1368"/>
                    <a:chExt cx="576" cy="328"/>
                  </a:xfrm>
                </p:grpSpPr>
                <p:sp>
                  <p:nvSpPr>
                    <p:cNvPr id="159351" name="Freeform 546"/>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52" name="Oval 547"/>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4" name="Group 548"/>
                  <p:cNvGrpSpPr>
                    <a:grpSpLocks/>
                  </p:cNvGrpSpPr>
                  <p:nvPr/>
                </p:nvGrpSpPr>
                <p:grpSpPr bwMode="auto">
                  <a:xfrm rot="19121331" flipH="1">
                    <a:off x="3312" y="2265"/>
                    <a:ext cx="192" cy="112"/>
                    <a:chOff x="2472" y="1376"/>
                    <a:chExt cx="576" cy="328"/>
                  </a:xfrm>
                </p:grpSpPr>
                <p:sp>
                  <p:nvSpPr>
                    <p:cNvPr id="159349" name="Freeform 549"/>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50" name="Oval 550"/>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5" name="Group 551"/>
                  <p:cNvGrpSpPr>
                    <a:grpSpLocks/>
                  </p:cNvGrpSpPr>
                  <p:nvPr/>
                </p:nvGrpSpPr>
                <p:grpSpPr bwMode="auto">
                  <a:xfrm rot="3350995">
                    <a:off x="3023" y="2116"/>
                    <a:ext cx="216" cy="142"/>
                    <a:chOff x="1936" y="1344"/>
                    <a:chExt cx="632" cy="336"/>
                  </a:xfrm>
                </p:grpSpPr>
                <p:sp>
                  <p:nvSpPr>
                    <p:cNvPr id="159347" name="Freeform 552"/>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348" name="Oval 553"/>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6" name="Group 554"/>
                  <p:cNvGrpSpPr>
                    <a:grpSpLocks/>
                  </p:cNvGrpSpPr>
                  <p:nvPr/>
                </p:nvGrpSpPr>
                <p:grpSpPr bwMode="auto">
                  <a:xfrm rot="2478669">
                    <a:off x="3156" y="2285"/>
                    <a:ext cx="192" cy="112"/>
                    <a:chOff x="2472" y="1376"/>
                    <a:chExt cx="576" cy="328"/>
                  </a:xfrm>
                </p:grpSpPr>
                <p:sp>
                  <p:nvSpPr>
                    <p:cNvPr id="159345" name="Freeform 555"/>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46" name="Oval 556"/>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7" name="Group 557"/>
                  <p:cNvGrpSpPr>
                    <a:grpSpLocks/>
                  </p:cNvGrpSpPr>
                  <p:nvPr/>
                </p:nvGrpSpPr>
                <p:grpSpPr bwMode="auto">
                  <a:xfrm flipH="1">
                    <a:off x="3168" y="2121"/>
                    <a:ext cx="192" cy="144"/>
                    <a:chOff x="3504" y="1416"/>
                    <a:chExt cx="576" cy="328"/>
                  </a:xfrm>
                </p:grpSpPr>
                <p:sp>
                  <p:nvSpPr>
                    <p:cNvPr id="159343" name="Freeform 558"/>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44" name="Oval 559"/>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8" name="Group 560"/>
                  <p:cNvGrpSpPr>
                    <a:grpSpLocks/>
                  </p:cNvGrpSpPr>
                  <p:nvPr/>
                </p:nvGrpSpPr>
                <p:grpSpPr bwMode="auto">
                  <a:xfrm rot="19121331" flipH="1">
                    <a:off x="3252" y="2181"/>
                    <a:ext cx="192" cy="112"/>
                    <a:chOff x="2472" y="1376"/>
                    <a:chExt cx="576" cy="328"/>
                  </a:xfrm>
                </p:grpSpPr>
                <p:sp>
                  <p:nvSpPr>
                    <p:cNvPr id="159341" name="Freeform 561"/>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42" name="Oval 562"/>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89" name="Group 563"/>
                  <p:cNvGrpSpPr>
                    <a:grpSpLocks/>
                  </p:cNvGrpSpPr>
                  <p:nvPr/>
                </p:nvGrpSpPr>
                <p:grpSpPr bwMode="auto">
                  <a:xfrm rot="3350995">
                    <a:off x="2997" y="2050"/>
                    <a:ext cx="186" cy="147"/>
                    <a:chOff x="1936" y="1344"/>
                    <a:chExt cx="632" cy="336"/>
                  </a:xfrm>
                </p:grpSpPr>
                <p:sp>
                  <p:nvSpPr>
                    <p:cNvPr id="159339" name="Freeform 564"/>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340" name="Oval 565"/>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90" name="Group 566"/>
                  <p:cNvGrpSpPr>
                    <a:grpSpLocks/>
                  </p:cNvGrpSpPr>
                  <p:nvPr/>
                </p:nvGrpSpPr>
                <p:grpSpPr bwMode="auto">
                  <a:xfrm flipH="1">
                    <a:off x="3120" y="2031"/>
                    <a:ext cx="288" cy="96"/>
                    <a:chOff x="3504" y="1416"/>
                    <a:chExt cx="576" cy="328"/>
                  </a:xfrm>
                </p:grpSpPr>
                <p:sp>
                  <p:nvSpPr>
                    <p:cNvPr id="159337" name="Freeform 567"/>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38" name="Oval 568"/>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91" name="Group 569"/>
                  <p:cNvGrpSpPr>
                    <a:grpSpLocks/>
                  </p:cNvGrpSpPr>
                  <p:nvPr/>
                </p:nvGrpSpPr>
                <p:grpSpPr bwMode="auto">
                  <a:xfrm flipH="1">
                    <a:off x="3036" y="1947"/>
                    <a:ext cx="336" cy="96"/>
                    <a:chOff x="3504" y="1416"/>
                    <a:chExt cx="576" cy="328"/>
                  </a:xfrm>
                </p:grpSpPr>
                <p:sp>
                  <p:nvSpPr>
                    <p:cNvPr id="159335" name="Freeform 570"/>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36" name="Oval 571"/>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92" name="Group 572"/>
                  <p:cNvGrpSpPr>
                    <a:grpSpLocks/>
                  </p:cNvGrpSpPr>
                  <p:nvPr/>
                </p:nvGrpSpPr>
                <p:grpSpPr bwMode="auto">
                  <a:xfrm flipH="1">
                    <a:off x="3000" y="1929"/>
                    <a:ext cx="360" cy="48"/>
                    <a:chOff x="3504" y="1416"/>
                    <a:chExt cx="576" cy="328"/>
                  </a:xfrm>
                </p:grpSpPr>
                <p:sp>
                  <p:nvSpPr>
                    <p:cNvPr id="159333" name="Freeform 573"/>
                    <p:cNvSpPr>
                      <a:spLocks/>
                    </p:cNvSpPr>
                    <p:nvPr/>
                  </p:nvSpPr>
                  <p:spPr bwMode="auto">
                    <a:xfrm>
                      <a:off x="3504" y="141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334" name="Oval 574"/>
                    <p:cNvSpPr>
                      <a:spLocks noChangeArrowheads="1"/>
                    </p:cNvSpPr>
                    <p:nvPr/>
                  </p:nvSpPr>
                  <p:spPr bwMode="auto">
                    <a:xfrm>
                      <a:off x="3696" y="1464"/>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93" name="Group 575"/>
                  <p:cNvGrpSpPr>
                    <a:grpSpLocks/>
                  </p:cNvGrpSpPr>
                  <p:nvPr/>
                </p:nvGrpSpPr>
                <p:grpSpPr bwMode="auto">
                  <a:xfrm>
                    <a:off x="3456" y="1785"/>
                    <a:ext cx="576" cy="672"/>
                    <a:chOff x="2928" y="1488"/>
                    <a:chExt cx="576" cy="672"/>
                  </a:xfrm>
                </p:grpSpPr>
                <p:grpSp>
                  <p:nvGrpSpPr>
                    <p:cNvPr id="159285" name="Group 576"/>
                    <p:cNvGrpSpPr>
                      <a:grpSpLocks/>
                    </p:cNvGrpSpPr>
                    <p:nvPr/>
                  </p:nvGrpSpPr>
                  <p:grpSpPr bwMode="auto">
                    <a:xfrm>
                      <a:off x="3120" y="1728"/>
                      <a:ext cx="144" cy="96"/>
                      <a:chOff x="3792" y="2928"/>
                      <a:chExt cx="144" cy="96"/>
                    </a:xfrm>
                  </p:grpSpPr>
                  <p:sp>
                    <p:nvSpPr>
                      <p:cNvPr id="159322" name="Freeform 577"/>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323" name="Group 578"/>
                      <p:cNvGrpSpPr>
                        <a:grpSpLocks/>
                      </p:cNvGrpSpPr>
                      <p:nvPr/>
                    </p:nvGrpSpPr>
                    <p:grpSpPr bwMode="auto">
                      <a:xfrm rot="-113625">
                        <a:off x="3799" y="2945"/>
                        <a:ext cx="58" cy="64"/>
                        <a:chOff x="2880" y="2736"/>
                        <a:chExt cx="240" cy="192"/>
                      </a:xfrm>
                    </p:grpSpPr>
                    <p:sp>
                      <p:nvSpPr>
                        <p:cNvPr id="159329" name="Line 579"/>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30" name="Line 580"/>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31" name="Line 581"/>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32" name="Rectangle 582"/>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324" name="Group 583"/>
                      <p:cNvGrpSpPr>
                        <a:grpSpLocks/>
                      </p:cNvGrpSpPr>
                      <p:nvPr/>
                    </p:nvGrpSpPr>
                    <p:grpSpPr bwMode="auto">
                      <a:xfrm rot="21486375" flipH="1">
                        <a:off x="3874" y="2942"/>
                        <a:ext cx="57" cy="64"/>
                        <a:chOff x="2880" y="2736"/>
                        <a:chExt cx="240" cy="192"/>
                      </a:xfrm>
                    </p:grpSpPr>
                    <p:sp>
                      <p:nvSpPr>
                        <p:cNvPr id="159325" name="Line 584"/>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26" name="Line 585"/>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27" name="Line 586"/>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28" name="Rectangle 587"/>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9286" name="Group 588"/>
                    <p:cNvGrpSpPr>
                      <a:grpSpLocks/>
                    </p:cNvGrpSpPr>
                    <p:nvPr/>
                  </p:nvGrpSpPr>
                  <p:grpSpPr bwMode="auto">
                    <a:xfrm>
                      <a:off x="3168" y="1536"/>
                      <a:ext cx="126" cy="132"/>
                      <a:chOff x="3696" y="2448"/>
                      <a:chExt cx="126" cy="132"/>
                    </a:xfrm>
                  </p:grpSpPr>
                  <p:sp>
                    <p:nvSpPr>
                      <p:cNvPr id="159320" name="Freeform 589"/>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321" name="Oval 590"/>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87" name="Group 591"/>
                    <p:cNvGrpSpPr>
                      <a:grpSpLocks/>
                    </p:cNvGrpSpPr>
                    <p:nvPr/>
                  </p:nvGrpSpPr>
                  <p:grpSpPr bwMode="auto">
                    <a:xfrm>
                      <a:off x="3312" y="1632"/>
                      <a:ext cx="192" cy="96"/>
                      <a:chOff x="4224" y="2928"/>
                      <a:chExt cx="192" cy="96"/>
                    </a:xfrm>
                  </p:grpSpPr>
                  <p:sp>
                    <p:nvSpPr>
                      <p:cNvPr id="159318" name="Oval 592"/>
                      <p:cNvSpPr>
                        <a:spLocks noChangeArrowheads="1"/>
                      </p:cNvSpPr>
                      <p:nvPr/>
                    </p:nvSpPr>
                    <p:spPr bwMode="auto">
                      <a:xfrm>
                        <a:off x="4224" y="2928"/>
                        <a:ext cx="192"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319" name="Oval 593"/>
                      <p:cNvSpPr>
                        <a:spLocks noChangeArrowheads="1"/>
                      </p:cNvSpPr>
                      <p:nvPr/>
                    </p:nvSpPr>
                    <p:spPr bwMode="auto">
                      <a:xfrm>
                        <a:off x="4260" y="2964"/>
                        <a:ext cx="144"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88" name="Group 594"/>
                    <p:cNvGrpSpPr>
                      <a:grpSpLocks/>
                    </p:cNvGrpSpPr>
                    <p:nvPr/>
                  </p:nvGrpSpPr>
                  <p:grpSpPr bwMode="auto">
                    <a:xfrm>
                      <a:off x="3312" y="1776"/>
                      <a:ext cx="96" cy="96"/>
                      <a:chOff x="4032" y="2592"/>
                      <a:chExt cx="96" cy="96"/>
                    </a:xfrm>
                  </p:grpSpPr>
                  <p:sp>
                    <p:nvSpPr>
                      <p:cNvPr id="159316" name="Freeform 595"/>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317" name="Oval 596"/>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89" name="Group 597"/>
                    <p:cNvGrpSpPr>
                      <a:grpSpLocks/>
                    </p:cNvGrpSpPr>
                    <p:nvPr/>
                  </p:nvGrpSpPr>
                  <p:grpSpPr bwMode="auto">
                    <a:xfrm rot="5400000">
                      <a:off x="2931" y="1791"/>
                      <a:ext cx="126" cy="132"/>
                      <a:chOff x="3696" y="2448"/>
                      <a:chExt cx="126" cy="132"/>
                    </a:xfrm>
                  </p:grpSpPr>
                  <p:sp>
                    <p:nvSpPr>
                      <p:cNvPr id="159314" name="Freeform 598"/>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315" name="Oval 599"/>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90" name="Group 600"/>
                    <p:cNvGrpSpPr>
                      <a:grpSpLocks/>
                    </p:cNvGrpSpPr>
                    <p:nvPr/>
                  </p:nvGrpSpPr>
                  <p:grpSpPr bwMode="auto">
                    <a:xfrm rot="4009540">
                      <a:off x="3168" y="1920"/>
                      <a:ext cx="144" cy="96"/>
                      <a:chOff x="3792" y="2928"/>
                      <a:chExt cx="144" cy="96"/>
                    </a:xfrm>
                  </p:grpSpPr>
                  <p:sp>
                    <p:nvSpPr>
                      <p:cNvPr id="159303" name="Freeform 601"/>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304" name="Group 602"/>
                      <p:cNvGrpSpPr>
                        <a:grpSpLocks/>
                      </p:cNvGrpSpPr>
                      <p:nvPr/>
                    </p:nvGrpSpPr>
                    <p:grpSpPr bwMode="auto">
                      <a:xfrm rot="-113625">
                        <a:off x="3799" y="2945"/>
                        <a:ext cx="58" cy="64"/>
                        <a:chOff x="2880" y="2736"/>
                        <a:chExt cx="240" cy="192"/>
                      </a:xfrm>
                    </p:grpSpPr>
                    <p:sp>
                      <p:nvSpPr>
                        <p:cNvPr id="159310" name="Line 603"/>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11" name="Line 604"/>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12" name="Line 605"/>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13" name="Rectangle 606"/>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305" name="Group 607"/>
                      <p:cNvGrpSpPr>
                        <a:grpSpLocks/>
                      </p:cNvGrpSpPr>
                      <p:nvPr/>
                    </p:nvGrpSpPr>
                    <p:grpSpPr bwMode="auto">
                      <a:xfrm rot="21486375" flipH="1">
                        <a:off x="3874" y="2942"/>
                        <a:ext cx="57" cy="64"/>
                        <a:chOff x="2880" y="2736"/>
                        <a:chExt cx="240" cy="192"/>
                      </a:xfrm>
                    </p:grpSpPr>
                    <p:sp>
                      <p:nvSpPr>
                        <p:cNvPr id="159306" name="Line 608"/>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07" name="Line 609"/>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08" name="Line 610"/>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309" name="Rectangle 611"/>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9291" name="Group 612"/>
                    <p:cNvGrpSpPr>
                      <a:grpSpLocks/>
                    </p:cNvGrpSpPr>
                    <p:nvPr/>
                  </p:nvGrpSpPr>
                  <p:grpSpPr bwMode="auto">
                    <a:xfrm>
                      <a:off x="3312" y="1920"/>
                      <a:ext cx="96" cy="96"/>
                      <a:chOff x="4032" y="2592"/>
                      <a:chExt cx="96" cy="96"/>
                    </a:xfrm>
                  </p:grpSpPr>
                  <p:sp>
                    <p:nvSpPr>
                      <p:cNvPr id="159301" name="Freeform 613"/>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302" name="Oval 614"/>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92" name="Group 615"/>
                    <p:cNvGrpSpPr>
                      <a:grpSpLocks/>
                    </p:cNvGrpSpPr>
                    <p:nvPr/>
                  </p:nvGrpSpPr>
                  <p:grpSpPr bwMode="auto">
                    <a:xfrm>
                      <a:off x="3024" y="1632"/>
                      <a:ext cx="96" cy="96"/>
                      <a:chOff x="4032" y="2592"/>
                      <a:chExt cx="96" cy="96"/>
                    </a:xfrm>
                  </p:grpSpPr>
                  <p:sp>
                    <p:nvSpPr>
                      <p:cNvPr id="159299" name="Freeform 616"/>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300" name="Oval 617"/>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93" name="Group 618"/>
                    <p:cNvGrpSpPr>
                      <a:grpSpLocks/>
                    </p:cNvGrpSpPr>
                    <p:nvPr/>
                  </p:nvGrpSpPr>
                  <p:grpSpPr bwMode="auto">
                    <a:xfrm rot="7328935">
                      <a:off x="3288" y="2040"/>
                      <a:ext cx="144" cy="96"/>
                      <a:chOff x="4032" y="2592"/>
                      <a:chExt cx="96" cy="96"/>
                    </a:xfrm>
                  </p:grpSpPr>
                  <p:sp>
                    <p:nvSpPr>
                      <p:cNvPr id="159297" name="Freeform 619"/>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98" name="Oval 620"/>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94" name="Group 621"/>
                    <p:cNvGrpSpPr>
                      <a:grpSpLocks/>
                    </p:cNvGrpSpPr>
                    <p:nvPr/>
                  </p:nvGrpSpPr>
                  <p:grpSpPr bwMode="auto">
                    <a:xfrm>
                      <a:off x="2976" y="1488"/>
                      <a:ext cx="96" cy="96"/>
                      <a:chOff x="4032" y="2592"/>
                      <a:chExt cx="96" cy="96"/>
                    </a:xfrm>
                  </p:grpSpPr>
                  <p:sp>
                    <p:nvSpPr>
                      <p:cNvPr id="159295" name="Freeform 622"/>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96" name="Oval 623"/>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894" name="Group 624"/>
                  <p:cNvGrpSpPr>
                    <a:grpSpLocks/>
                  </p:cNvGrpSpPr>
                  <p:nvPr/>
                </p:nvGrpSpPr>
                <p:grpSpPr bwMode="auto">
                  <a:xfrm>
                    <a:off x="3664" y="2361"/>
                    <a:ext cx="320" cy="272"/>
                    <a:chOff x="3072" y="2272"/>
                    <a:chExt cx="320" cy="272"/>
                  </a:xfrm>
                </p:grpSpPr>
                <p:grpSp>
                  <p:nvGrpSpPr>
                    <p:cNvPr id="159263" name="Group 625"/>
                    <p:cNvGrpSpPr>
                      <a:grpSpLocks/>
                    </p:cNvGrpSpPr>
                    <p:nvPr/>
                  </p:nvGrpSpPr>
                  <p:grpSpPr bwMode="auto">
                    <a:xfrm>
                      <a:off x="3216" y="2352"/>
                      <a:ext cx="96" cy="96"/>
                      <a:chOff x="4032" y="2592"/>
                      <a:chExt cx="96" cy="96"/>
                    </a:xfrm>
                  </p:grpSpPr>
                  <p:sp>
                    <p:nvSpPr>
                      <p:cNvPr id="159283" name="Freeform 626"/>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84" name="Oval 627"/>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64" name="Group 628"/>
                    <p:cNvGrpSpPr>
                      <a:grpSpLocks/>
                    </p:cNvGrpSpPr>
                    <p:nvPr/>
                  </p:nvGrpSpPr>
                  <p:grpSpPr bwMode="auto">
                    <a:xfrm>
                      <a:off x="3072" y="2272"/>
                      <a:ext cx="320" cy="272"/>
                      <a:chOff x="3072" y="2064"/>
                      <a:chExt cx="320" cy="272"/>
                    </a:xfrm>
                  </p:grpSpPr>
                  <p:grpSp>
                    <p:nvGrpSpPr>
                      <p:cNvPr id="159265" name="Group 629"/>
                      <p:cNvGrpSpPr>
                        <a:grpSpLocks/>
                      </p:cNvGrpSpPr>
                      <p:nvPr/>
                    </p:nvGrpSpPr>
                    <p:grpSpPr bwMode="auto">
                      <a:xfrm>
                        <a:off x="3120" y="2160"/>
                        <a:ext cx="96" cy="96"/>
                        <a:chOff x="3360" y="2448"/>
                        <a:chExt cx="96" cy="96"/>
                      </a:xfrm>
                    </p:grpSpPr>
                    <p:sp>
                      <p:nvSpPr>
                        <p:cNvPr id="159281" name="Oval 630"/>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282" name="Oval 631"/>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66" name="Group 632"/>
                      <p:cNvGrpSpPr>
                        <a:grpSpLocks/>
                      </p:cNvGrpSpPr>
                      <p:nvPr/>
                    </p:nvGrpSpPr>
                    <p:grpSpPr bwMode="auto">
                      <a:xfrm>
                        <a:off x="3072" y="2064"/>
                        <a:ext cx="96" cy="96"/>
                        <a:chOff x="4032" y="2592"/>
                        <a:chExt cx="96" cy="96"/>
                      </a:xfrm>
                    </p:grpSpPr>
                    <p:sp>
                      <p:nvSpPr>
                        <p:cNvPr id="159279" name="Freeform 633"/>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80" name="Oval 634"/>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67" name="Group 635"/>
                      <p:cNvGrpSpPr>
                        <a:grpSpLocks/>
                      </p:cNvGrpSpPr>
                      <p:nvPr/>
                    </p:nvGrpSpPr>
                    <p:grpSpPr bwMode="auto">
                      <a:xfrm>
                        <a:off x="3168" y="2076"/>
                        <a:ext cx="96" cy="96"/>
                        <a:chOff x="3360" y="2448"/>
                        <a:chExt cx="96" cy="96"/>
                      </a:xfrm>
                    </p:grpSpPr>
                    <p:sp>
                      <p:nvSpPr>
                        <p:cNvPr id="159277" name="Oval 636"/>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278" name="Oval 637"/>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68" name="Group 638"/>
                      <p:cNvGrpSpPr>
                        <a:grpSpLocks/>
                      </p:cNvGrpSpPr>
                      <p:nvPr/>
                    </p:nvGrpSpPr>
                    <p:grpSpPr bwMode="auto">
                      <a:xfrm>
                        <a:off x="3296" y="2156"/>
                        <a:ext cx="96" cy="96"/>
                        <a:chOff x="3360" y="2448"/>
                        <a:chExt cx="96" cy="96"/>
                      </a:xfrm>
                    </p:grpSpPr>
                    <p:sp>
                      <p:nvSpPr>
                        <p:cNvPr id="159275" name="Oval 639"/>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276" name="Oval 640"/>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69" name="Group 641"/>
                      <p:cNvGrpSpPr>
                        <a:grpSpLocks/>
                      </p:cNvGrpSpPr>
                      <p:nvPr/>
                    </p:nvGrpSpPr>
                    <p:grpSpPr bwMode="auto">
                      <a:xfrm>
                        <a:off x="3168" y="2220"/>
                        <a:ext cx="96" cy="96"/>
                        <a:chOff x="3360" y="2448"/>
                        <a:chExt cx="96" cy="96"/>
                      </a:xfrm>
                    </p:grpSpPr>
                    <p:sp>
                      <p:nvSpPr>
                        <p:cNvPr id="159273" name="Oval 642"/>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274" name="Oval 643"/>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70" name="Group 644"/>
                      <p:cNvGrpSpPr>
                        <a:grpSpLocks/>
                      </p:cNvGrpSpPr>
                      <p:nvPr/>
                    </p:nvGrpSpPr>
                    <p:grpSpPr bwMode="auto">
                      <a:xfrm>
                        <a:off x="3248" y="2240"/>
                        <a:ext cx="96" cy="96"/>
                        <a:chOff x="3360" y="2448"/>
                        <a:chExt cx="96" cy="96"/>
                      </a:xfrm>
                    </p:grpSpPr>
                    <p:sp>
                      <p:nvSpPr>
                        <p:cNvPr id="159271" name="Oval 645"/>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272" name="Oval 646"/>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grpSp>
                <p:nvGrpSpPr>
                  <p:cNvPr id="158895" name="Group 647"/>
                  <p:cNvGrpSpPr>
                    <a:grpSpLocks/>
                  </p:cNvGrpSpPr>
                  <p:nvPr/>
                </p:nvGrpSpPr>
                <p:grpSpPr bwMode="auto">
                  <a:xfrm>
                    <a:off x="3192" y="1521"/>
                    <a:ext cx="1224" cy="264"/>
                    <a:chOff x="3192" y="1521"/>
                    <a:chExt cx="1224" cy="264"/>
                  </a:xfrm>
                </p:grpSpPr>
                <p:sp>
                  <p:nvSpPr>
                    <p:cNvPr id="159261" name="Freeform 648"/>
                    <p:cNvSpPr>
                      <a:spLocks/>
                    </p:cNvSpPr>
                    <p:nvPr/>
                  </p:nvSpPr>
                  <p:spPr bwMode="auto">
                    <a:xfrm flipH="1">
                      <a:off x="3192" y="1521"/>
                      <a:ext cx="1224" cy="264"/>
                    </a:xfrm>
                    <a:custGeom>
                      <a:avLst/>
                      <a:gdLst>
                        <a:gd name="T0" fmla="*/ 1160 w 1224"/>
                        <a:gd name="T1" fmla="*/ 264 h 264"/>
                        <a:gd name="T2" fmla="*/ 1160 w 1224"/>
                        <a:gd name="T3" fmla="*/ 168 h 264"/>
                        <a:gd name="T4" fmla="*/ 776 w 1224"/>
                        <a:gd name="T5" fmla="*/ 24 h 264"/>
                        <a:gd name="T6" fmla="*/ 152 w 1224"/>
                        <a:gd name="T7" fmla="*/ 24 h 264"/>
                        <a:gd name="T8" fmla="*/ 8 w 1224"/>
                        <a:gd name="T9" fmla="*/ 120 h 264"/>
                        <a:gd name="T10" fmla="*/ 104 w 1224"/>
                        <a:gd name="T11" fmla="*/ 216 h 264"/>
                        <a:gd name="T12" fmla="*/ 440 w 1224"/>
                        <a:gd name="T13" fmla="*/ 264 h 264"/>
                        <a:gd name="T14" fmla="*/ 0 60000 65536"/>
                        <a:gd name="T15" fmla="*/ 0 60000 65536"/>
                        <a:gd name="T16" fmla="*/ 0 60000 65536"/>
                        <a:gd name="T17" fmla="*/ 0 60000 65536"/>
                        <a:gd name="T18" fmla="*/ 0 60000 65536"/>
                        <a:gd name="T19" fmla="*/ 0 60000 65536"/>
                        <a:gd name="T20" fmla="*/ 0 60000 65536"/>
                        <a:gd name="T21" fmla="*/ 0 w 1224"/>
                        <a:gd name="T22" fmla="*/ 0 h 264"/>
                        <a:gd name="T23" fmla="*/ 1224 w 1224"/>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64">
                          <a:moveTo>
                            <a:pt x="1160" y="264"/>
                          </a:moveTo>
                          <a:cubicBezTo>
                            <a:pt x="1192" y="236"/>
                            <a:pt x="1224" y="208"/>
                            <a:pt x="1160" y="168"/>
                          </a:cubicBezTo>
                          <a:cubicBezTo>
                            <a:pt x="1096" y="128"/>
                            <a:pt x="944" y="48"/>
                            <a:pt x="776" y="24"/>
                          </a:cubicBezTo>
                          <a:cubicBezTo>
                            <a:pt x="608" y="0"/>
                            <a:pt x="280" y="8"/>
                            <a:pt x="152" y="24"/>
                          </a:cubicBezTo>
                          <a:cubicBezTo>
                            <a:pt x="24" y="40"/>
                            <a:pt x="16" y="88"/>
                            <a:pt x="8" y="120"/>
                          </a:cubicBezTo>
                          <a:cubicBezTo>
                            <a:pt x="0" y="152"/>
                            <a:pt x="32" y="192"/>
                            <a:pt x="104" y="216"/>
                          </a:cubicBezTo>
                          <a:cubicBezTo>
                            <a:pt x="176" y="240"/>
                            <a:pt x="308" y="252"/>
                            <a:pt x="440" y="264"/>
                          </a:cubicBezTo>
                        </a:path>
                      </a:pathLst>
                    </a:custGeom>
                    <a:solidFill>
                      <a:srgbClr val="996633"/>
                    </a:solidFill>
                    <a:ln w="9525">
                      <a:solidFill>
                        <a:schemeClr val="bg2"/>
                      </a:solidFill>
                      <a:round/>
                      <a:headEnd/>
                      <a:tailEnd/>
                    </a:ln>
                  </p:spPr>
                  <p:txBody>
                    <a:bodyPr/>
                    <a:lstStyle/>
                    <a:p>
                      <a:endParaRPr lang="el-GR" sz="1600"/>
                    </a:p>
                  </p:txBody>
                </p:sp>
                <p:sp>
                  <p:nvSpPr>
                    <p:cNvPr id="159262" name="Freeform 649"/>
                    <p:cNvSpPr>
                      <a:spLocks/>
                    </p:cNvSpPr>
                    <p:nvPr/>
                  </p:nvSpPr>
                  <p:spPr bwMode="auto">
                    <a:xfrm flipH="1">
                      <a:off x="3352" y="1633"/>
                      <a:ext cx="672" cy="152"/>
                    </a:xfrm>
                    <a:custGeom>
                      <a:avLst/>
                      <a:gdLst>
                        <a:gd name="T0" fmla="*/ 672 w 672"/>
                        <a:gd name="T1" fmla="*/ 152 h 152"/>
                        <a:gd name="T2" fmla="*/ 480 w 672"/>
                        <a:gd name="T3" fmla="*/ 56 h 152"/>
                        <a:gd name="T4" fmla="*/ 384 w 672"/>
                        <a:gd name="T5" fmla="*/ 8 h 152"/>
                        <a:gd name="T6" fmla="*/ 96 w 672"/>
                        <a:gd name="T7" fmla="*/ 8 h 152"/>
                        <a:gd name="T8" fmla="*/ 0 w 672"/>
                        <a:gd name="T9" fmla="*/ 56 h 152"/>
                        <a:gd name="T10" fmla="*/ 96 w 672"/>
                        <a:gd name="T11" fmla="*/ 152 h 152"/>
                        <a:gd name="T12" fmla="*/ 0 60000 65536"/>
                        <a:gd name="T13" fmla="*/ 0 60000 65536"/>
                        <a:gd name="T14" fmla="*/ 0 60000 65536"/>
                        <a:gd name="T15" fmla="*/ 0 60000 65536"/>
                        <a:gd name="T16" fmla="*/ 0 60000 65536"/>
                        <a:gd name="T17" fmla="*/ 0 60000 65536"/>
                        <a:gd name="T18" fmla="*/ 0 w 672"/>
                        <a:gd name="T19" fmla="*/ 0 h 152"/>
                        <a:gd name="T20" fmla="*/ 672 w 672"/>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672" h="152">
                          <a:moveTo>
                            <a:pt x="672" y="152"/>
                          </a:moveTo>
                          <a:cubicBezTo>
                            <a:pt x="600" y="116"/>
                            <a:pt x="528" y="80"/>
                            <a:pt x="480" y="56"/>
                          </a:cubicBezTo>
                          <a:cubicBezTo>
                            <a:pt x="432" y="32"/>
                            <a:pt x="448" y="16"/>
                            <a:pt x="384" y="8"/>
                          </a:cubicBezTo>
                          <a:cubicBezTo>
                            <a:pt x="320" y="0"/>
                            <a:pt x="160" y="0"/>
                            <a:pt x="96" y="8"/>
                          </a:cubicBezTo>
                          <a:cubicBezTo>
                            <a:pt x="32" y="16"/>
                            <a:pt x="0" y="32"/>
                            <a:pt x="0" y="56"/>
                          </a:cubicBezTo>
                          <a:cubicBezTo>
                            <a:pt x="0" y="80"/>
                            <a:pt x="48" y="116"/>
                            <a:pt x="96" y="152"/>
                          </a:cubicBezTo>
                        </a:path>
                      </a:pathLst>
                    </a:custGeom>
                    <a:solidFill>
                      <a:srgbClr val="663300"/>
                    </a:solidFill>
                    <a:ln w="9525">
                      <a:solidFill>
                        <a:schemeClr val="bg2"/>
                      </a:solidFill>
                      <a:round/>
                      <a:headEnd/>
                      <a:tailEnd/>
                    </a:ln>
                  </p:spPr>
                  <p:txBody>
                    <a:bodyPr/>
                    <a:lstStyle/>
                    <a:p>
                      <a:endParaRPr lang="el-GR" sz="1600"/>
                    </a:p>
                  </p:txBody>
                </p:sp>
              </p:grpSp>
              <p:sp>
                <p:nvSpPr>
                  <p:cNvPr id="158896" name="Freeform 650"/>
                  <p:cNvSpPr>
                    <a:spLocks/>
                  </p:cNvSpPr>
                  <p:nvPr/>
                </p:nvSpPr>
                <p:spPr bwMode="auto">
                  <a:xfrm flipH="1">
                    <a:off x="3520" y="1689"/>
                    <a:ext cx="376" cy="96"/>
                  </a:xfrm>
                  <a:custGeom>
                    <a:avLst/>
                    <a:gdLst>
                      <a:gd name="T0" fmla="*/ 64 w 376"/>
                      <a:gd name="T1" fmla="*/ 96 h 96"/>
                      <a:gd name="T2" fmla="*/ 16 w 376"/>
                      <a:gd name="T3" fmla="*/ 48 h 96"/>
                      <a:gd name="T4" fmla="*/ 160 w 376"/>
                      <a:gd name="T5" fmla="*/ 0 h 96"/>
                      <a:gd name="T6" fmla="*/ 352 w 376"/>
                      <a:gd name="T7" fmla="*/ 48 h 96"/>
                      <a:gd name="T8" fmla="*/ 304 w 376"/>
                      <a:gd name="T9" fmla="*/ 96 h 96"/>
                      <a:gd name="T10" fmla="*/ 0 60000 65536"/>
                      <a:gd name="T11" fmla="*/ 0 60000 65536"/>
                      <a:gd name="T12" fmla="*/ 0 60000 65536"/>
                      <a:gd name="T13" fmla="*/ 0 60000 65536"/>
                      <a:gd name="T14" fmla="*/ 0 60000 65536"/>
                      <a:gd name="T15" fmla="*/ 0 w 376"/>
                      <a:gd name="T16" fmla="*/ 0 h 96"/>
                      <a:gd name="T17" fmla="*/ 376 w 376"/>
                      <a:gd name="T18" fmla="*/ 96 h 96"/>
                    </a:gdLst>
                    <a:ahLst/>
                    <a:cxnLst>
                      <a:cxn ang="T10">
                        <a:pos x="T0" y="T1"/>
                      </a:cxn>
                      <a:cxn ang="T11">
                        <a:pos x="T2" y="T3"/>
                      </a:cxn>
                      <a:cxn ang="T12">
                        <a:pos x="T4" y="T5"/>
                      </a:cxn>
                      <a:cxn ang="T13">
                        <a:pos x="T6" y="T7"/>
                      </a:cxn>
                      <a:cxn ang="T14">
                        <a:pos x="T8" y="T9"/>
                      </a:cxn>
                    </a:cxnLst>
                    <a:rect l="T15" t="T16" r="T17" b="T18"/>
                    <a:pathLst>
                      <a:path w="376" h="96">
                        <a:moveTo>
                          <a:pt x="64" y="96"/>
                        </a:moveTo>
                        <a:cubicBezTo>
                          <a:pt x="32" y="80"/>
                          <a:pt x="0" y="64"/>
                          <a:pt x="16" y="48"/>
                        </a:cubicBezTo>
                        <a:cubicBezTo>
                          <a:pt x="32" y="32"/>
                          <a:pt x="104" y="0"/>
                          <a:pt x="160" y="0"/>
                        </a:cubicBezTo>
                        <a:cubicBezTo>
                          <a:pt x="216" y="0"/>
                          <a:pt x="328" y="32"/>
                          <a:pt x="352" y="48"/>
                        </a:cubicBezTo>
                        <a:cubicBezTo>
                          <a:pt x="376" y="64"/>
                          <a:pt x="340" y="80"/>
                          <a:pt x="304" y="96"/>
                        </a:cubicBezTo>
                      </a:path>
                    </a:pathLst>
                  </a:custGeom>
                  <a:solidFill>
                    <a:srgbClr val="666699"/>
                  </a:solidFill>
                  <a:ln w="9525">
                    <a:solidFill>
                      <a:schemeClr val="bg2"/>
                    </a:solidFill>
                    <a:round/>
                    <a:headEnd/>
                    <a:tailEnd/>
                  </a:ln>
                </p:spPr>
                <p:txBody>
                  <a:bodyPr/>
                  <a:lstStyle/>
                  <a:p>
                    <a:endParaRPr lang="el-GR" sz="1600"/>
                  </a:p>
                </p:txBody>
              </p:sp>
              <p:grpSp>
                <p:nvGrpSpPr>
                  <p:cNvPr id="158897" name="Group 651"/>
                  <p:cNvGrpSpPr>
                    <a:grpSpLocks/>
                  </p:cNvGrpSpPr>
                  <p:nvPr/>
                </p:nvGrpSpPr>
                <p:grpSpPr bwMode="auto">
                  <a:xfrm rot="4558832">
                    <a:off x="4713" y="2388"/>
                    <a:ext cx="210" cy="144"/>
                    <a:chOff x="1936" y="1344"/>
                    <a:chExt cx="632" cy="336"/>
                  </a:xfrm>
                </p:grpSpPr>
                <p:sp>
                  <p:nvSpPr>
                    <p:cNvPr id="159259" name="Freeform 652"/>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260" name="Oval 653"/>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898" name="Group 654"/>
                  <p:cNvGrpSpPr>
                    <a:grpSpLocks/>
                  </p:cNvGrpSpPr>
                  <p:nvPr/>
                </p:nvGrpSpPr>
                <p:grpSpPr bwMode="auto">
                  <a:xfrm rot="-2662302" flipH="1" flipV="1">
                    <a:off x="5094" y="2356"/>
                    <a:ext cx="190" cy="95"/>
                    <a:chOff x="4032" y="1368"/>
                    <a:chExt cx="576" cy="328"/>
                  </a:xfrm>
                </p:grpSpPr>
                <p:sp>
                  <p:nvSpPr>
                    <p:cNvPr id="159257" name="Freeform 655"/>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258" name="Oval 656"/>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899" name="Freeform 657"/>
                  <p:cNvSpPr>
                    <a:spLocks/>
                  </p:cNvSpPr>
                  <p:nvPr/>
                </p:nvSpPr>
                <p:spPr bwMode="auto">
                  <a:xfrm>
                    <a:off x="3993" y="1488"/>
                    <a:ext cx="432" cy="192"/>
                  </a:xfrm>
                  <a:custGeom>
                    <a:avLst/>
                    <a:gdLst>
                      <a:gd name="T0" fmla="*/ 0 w 1464"/>
                      <a:gd name="T1" fmla="*/ 0 h 504"/>
                      <a:gd name="T2" fmla="*/ 0 w 1464"/>
                      <a:gd name="T3" fmla="*/ 0 h 504"/>
                      <a:gd name="T4" fmla="*/ 0 w 1464"/>
                      <a:gd name="T5" fmla="*/ 0 h 504"/>
                      <a:gd name="T6" fmla="*/ 0 w 1464"/>
                      <a:gd name="T7" fmla="*/ 0 h 504"/>
                      <a:gd name="T8" fmla="*/ 0 w 1464"/>
                      <a:gd name="T9" fmla="*/ 0 h 504"/>
                      <a:gd name="T10" fmla="*/ 0 w 1464"/>
                      <a:gd name="T11" fmla="*/ 0 h 504"/>
                      <a:gd name="T12" fmla="*/ 0 w 1464"/>
                      <a:gd name="T13" fmla="*/ 0 h 504"/>
                      <a:gd name="T14" fmla="*/ 0 w 1464"/>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1464"/>
                      <a:gd name="T25" fmla="*/ 0 h 504"/>
                      <a:gd name="T26" fmla="*/ 1464 w 1464"/>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4" h="504">
                        <a:moveTo>
                          <a:pt x="96" y="336"/>
                        </a:moveTo>
                        <a:cubicBezTo>
                          <a:pt x="192" y="264"/>
                          <a:pt x="544" y="0"/>
                          <a:pt x="768" y="0"/>
                        </a:cubicBezTo>
                        <a:cubicBezTo>
                          <a:pt x="992" y="0"/>
                          <a:pt x="1416" y="256"/>
                          <a:pt x="1440" y="336"/>
                        </a:cubicBezTo>
                        <a:cubicBezTo>
                          <a:pt x="1464" y="416"/>
                          <a:pt x="1024" y="456"/>
                          <a:pt x="912" y="480"/>
                        </a:cubicBezTo>
                        <a:cubicBezTo>
                          <a:pt x="800" y="504"/>
                          <a:pt x="856" y="480"/>
                          <a:pt x="768" y="480"/>
                        </a:cubicBezTo>
                        <a:cubicBezTo>
                          <a:pt x="680" y="480"/>
                          <a:pt x="480" y="488"/>
                          <a:pt x="384" y="480"/>
                        </a:cubicBezTo>
                        <a:cubicBezTo>
                          <a:pt x="288" y="472"/>
                          <a:pt x="240" y="456"/>
                          <a:pt x="192" y="432"/>
                        </a:cubicBezTo>
                        <a:cubicBezTo>
                          <a:pt x="144" y="408"/>
                          <a:pt x="0" y="408"/>
                          <a:pt x="96" y="336"/>
                        </a:cubicBez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sz="1600"/>
                  </a:p>
                </p:txBody>
              </p:sp>
              <p:grpSp>
                <p:nvGrpSpPr>
                  <p:cNvPr id="158900" name="Group 658"/>
                  <p:cNvGrpSpPr>
                    <a:grpSpLocks/>
                  </p:cNvGrpSpPr>
                  <p:nvPr/>
                </p:nvGrpSpPr>
                <p:grpSpPr bwMode="auto">
                  <a:xfrm rot="-2662302" flipH="1" flipV="1">
                    <a:off x="4980" y="2439"/>
                    <a:ext cx="190" cy="95"/>
                    <a:chOff x="4032" y="1368"/>
                    <a:chExt cx="576" cy="328"/>
                  </a:xfrm>
                </p:grpSpPr>
                <p:sp>
                  <p:nvSpPr>
                    <p:cNvPr id="159255" name="Freeform 659"/>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256" name="Oval 660"/>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01" name="Group 661"/>
                  <p:cNvGrpSpPr>
                    <a:grpSpLocks/>
                  </p:cNvGrpSpPr>
                  <p:nvPr/>
                </p:nvGrpSpPr>
                <p:grpSpPr bwMode="auto">
                  <a:xfrm rot="1456859" flipV="1">
                    <a:off x="4818" y="2523"/>
                    <a:ext cx="190" cy="95"/>
                    <a:chOff x="4032" y="1368"/>
                    <a:chExt cx="576" cy="328"/>
                  </a:xfrm>
                </p:grpSpPr>
                <p:sp>
                  <p:nvSpPr>
                    <p:cNvPr id="159253" name="Freeform 662"/>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254" name="Oval 663"/>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02" name="Group 664"/>
                  <p:cNvGrpSpPr>
                    <a:grpSpLocks/>
                  </p:cNvGrpSpPr>
                  <p:nvPr/>
                </p:nvGrpSpPr>
                <p:grpSpPr bwMode="auto">
                  <a:xfrm rot="-2662302" flipH="1" flipV="1">
                    <a:off x="4914" y="2457"/>
                    <a:ext cx="190" cy="95"/>
                    <a:chOff x="4032" y="1368"/>
                    <a:chExt cx="576" cy="328"/>
                  </a:xfrm>
                </p:grpSpPr>
                <p:sp>
                  <p:nvSpPr>
                    <p:cNvPr id="159251" name="Freeform 665"/>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252" name="Oval 666"/>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03" name="Group 667"/>
                  <p:cNvGrpSpPr>
                    <a:grpSpLocks/>
                  </p:cNvGrpSpPr>
                  <p:nvPr/>
                </p:nvGrpSpPr>
                <p:grpSpPr bwMode="auto">
                  <a:xfrm rot="2662302" flipV="1">
                    <a:off x="4824" y="2427"/>
                    <a:ext cx="190" cy="95"/>
                    <a:chOff x="4032" y="1368"/>
                    <a:chExt cx="576" cy="328"/>
                  </a:xfrm>
                </p:grpSpPr>
                <p:sp>
                  <p:nvSpPr>
                    <p:cNvPr id="159249" name="Freeform 668"/>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250" name="Oval 669"/>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04" name="Group 670"/>
                  <p:cNvGrpSpPr>
                    <a:grpSpLocks/>
                  </p:cNvGrpSpPr>
                  <p:nvPr/>
                </p:nvGrpSpPr>
                <p:grpSpPr bwMode="auto">
                  <a:xfrm rot="-2662302" flipH="1" flipV="1">
                    <a:off x="4904" y="2367"/>
                    <a:ext cx="190" cy="95"/>
                    <a:chOff x="4032" y="1368"/>
                    <a:chExt cx="576" cy="328"/>
                  </a:xfrm>
                </p:grpSpPr>
                <p:sp>
                  <p:nvSpPr>
                    <p:cNvPr id="159247" name="Freeform 671"/>
                    <p:cNvSpPr>
                      <a:spLocks/>
                    </p:cNvSpPr>
                    <p:nvPr/>
                  </p:nvSpPr>
                  <p:spPr bwMode="auto">
                    <a:xfrm flipH="1" flipV="1">
                      <a:off x="4032" y="1368"/>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248" name="Oval 672"/>
                    <p:cNvSpPr>
                      <a:spLocks noChangeArrowheads="1"/>
                    </p:cNvSpPr>
                    <p:nvPr/>
                  </p:nvSpPr>
                  <p:spPr bwMode="auto">
                    <a:xfrm>
                      <a:off x="4176" y="1440"/>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05" name="Group 673"/>
                  <p:cNvGrpSpPr>
                    <a:grpSpLocks/>
                  </p:cNvGrpSpPr>
                  <p:nvPr/>
                </p:nvGrpSpPr>
                <p:grpSpPr bwMode="auto">
                  <a:xfrm>
                    <a:off x="3504" y="2514"/>
                    <a:ext cx="912" cy="750"/>
                    <a:chOff x="4656" y="2418"/>
                    <a:chExt cx="912" cy="750"/>
                  </a:xfrm>
                </p:grpSpPr>
                <p:grpSp>
                  <p:nvGrpSpPr>
                    <p:cNvPr id="158908" name="Group 674"/>
                    <p:cNvGrpSpPr>
                      <a:grpSpLocks/>
                    </p:cNvGrpSpPr>
                    <p:nvPr/>
                  </p:nvGrpSpPr>
                  <p:grpSpPr bwMode="auto">
                    <a:xfrm rot="19121331" flipH="1">
                      <a:off x="4944" y="2528"/>
                      <a:ext cx="192" cy="112"/>
                      <a:chOff x="2472" y="1376"/>
                      <a:chExt cx="576" cy="328"/>
                    </a:xfrm>
                  </p:grpSpPr>
                  <p:sp>
                    <p:nvSpPr>
                      <p:cNvPr id="159245" name="Freeform 675"/>
                      <p:cNvSpPr>
                        <a:spLocks/>
                      </p:cNvSpPr>
                      <p:nvPr/>
                    </p:nvSpPr>
                    <p:spPr bwMode="auto">
                      <a:xfrm>
                        <a:off x="2472" y="1376"/>
                        <a:ext cx="576" cy="328"/>
                      </a:xfrm>
                      <a:custGeom>
                        <a:avLst/>
                        <a:gdLst>
                          <a:gd name="T0" fmla="*/ 72 w 576"/>
                          <a:gd name="T1" fmla="*/ 280 h 328"/>
                          <a:gd name="T2" fmla="*/ 72 w 576"/>
                          <a:gd name="T3" fmla="*/ 40 h 328"/>
                          <a:gd name="T4" fmla="*/ 504 w 576"/>
                          <a:gd name="T5" fmla="*/ 40 h 328"/>
                          <a:gd name="T6" fmla="*/ 504 w 576"/>
                          <a:gd name="T7" fmla="*/ 280 h 328"/>
                          <a:gd name="T8" fmla="*/ 408 w 576"/>
                          <a:gd name="T9" fmla="*/ 328 h 328"/>
                          <a:gd name="T10" fmla="*/ 264 w 576"/>
                          <a:gd name="T11" fmla="*/ 280 h 328"/>
                          <a:gd name="T12" fmla="*/ 72 w 576"/>
                          <a:gd name="T13" fmla="*/ 28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9246" name="Oval 676"/>
                      <p:cNvSpPr>
                        <a:spLocks noChangeArrowheads="1"/>
                      </p:cNvSpPr>
                      <p:nvPr/>
                    </p:nvSpPr>
                    <p:spPr bwMode="auto">
                      <a:xfrm>
                        <a:off x="264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09" name="Group 677"/>
                    <p:cNvGrpSpPr>
                      <a:grpSpLocks/>
                    </p:cNvGrpSpPr>
                    <p:nvPr/>
                  </p:nvGrpSpPr>
                  <p:grpSpPr bwMode="auto">
                    <a:xfrm rot="3350995">
                      <a:off x="4890" y="2454"/>
                      <a:ext cx="144" cy="131"/>
                      <a:chOff x="1936" y="1344"/>
                      <a:chExt cx="632" cy="336"/>
                    </a:xfrm>
                  </p:grpSpPr>
                  <p:sp>
                    <p:nvSpPr>
                      <p:cNvPr id="159243" name="Freeform 678"/>
                      <p:cNvSpPr>
                        <a:spLocks/>
                      </p:cNvSpPr>
                      <p:nvPr/>
                    </p:nvSpPr>
                    <p:spPr bwMode="auto">
                      <a:xfrm>
                        <a:off x="1936" y="1344"/>
                        <a:ext cx="632" cy="336"/>
                      </a:xfrm>
                      <a:custGeom>
                        <a:avLst/>
                        <a:gdLst>
                          <a:gd name="T0" fmla="*/ 80 w 632"/>
                          <a:gd name="T1" fmla="*/ 312 h 336"/>
                          <a:gd name="T2" fmla="*/ 80 w 632"/>
                          <a:gd name="T3" fmla="*/ 120 h 336"/>
                          <a:gd name="T4" fmla="*/ 512 w 632"/>
                          <a:gd name="T5" fmla="*/ 24 h 336"/>
                          <a:gd name="T6" fmla="*/ 560 w 632"/>
                          <a:gd name="T7" fmla="*/ 264 h 336"/>
                          <a:gd name="T8" fmla="*/ 80 w 632"/>
                          <a:gd name="T9" fmla="*/ 312 h 336"/>
                          <a:gd name="T10" fmla="*/ 0 60000 65536"/>
                          <a:gd name="T11" fmla="*/ 0 60000 65536"/>
                          <a:gd name="T12" fmla="*/ 0 60000 65536"/>
                          <a:gd name="T13" fmla="*/ 0 60000 65536"/>
                          <a:gd name="T14" fmla="*/ 0 60000 65536"/>
                          <a:gd name="T15" fmla="*/ 0 w 632"/>
                          <a:gd name="T16" fmla="*/ 0 h 336"/>
                          <a:gd name="T17" fmla="*/ 632 w 632"/>
                          <a:gd name="T18" fmla="*/ 336 h 336"/>
                        </a:gdLst>
                        <a:ahLst/>
                        <a:cxnLst>
                          <a:cxn ang="T10">
                            <a:pos x="T0" y="T1"/>
                          </a:cxn>
                          <a:cxn ang="T11">
                            <a:pos x="T2" y="T3"/>
                          </a:cxn>
                          <a:cxn ang="T12">
                            <a:pos x="T4" y="T5"/>
                          </a:cxn>
                          <a:cxn ang="T13">
                            <a:pos x="T6" y="T7"/>
                          </a:cxn>
                          <a:cxn ang="T14">
                            <a:pos x="T8" y="T9"/>
                          </a:cxn>
                        </a:cxnLst>
                        <a:rect l="T15" t="T16" r="T17" b="T18"/>
                        <a:pathLst>
                          <a:path w="632" h="336">
                            <a:moveTo>
                              <a:pt x="80" y="312"/>
                            </a:moveTo>
                            <a:cubicBezTo>
                              <a:pt x="0" y="288"/>
                              <a:pt x="8" y="168"/>
                              <a:pt x="80" y="120"/>
                            </a:cubicBezTo>
                            <a:cubicBezTo>
                              <a:pt x="152" y="72"/>
                              <a:pt x="432" y="0"/>
                              <a:pt x="512" y="24"/>
                            </a:cubicBezTo>
                            <a:cubicBezTo>
                              <a:pt x="592" y="48"/>
                              <a:pt x="632" y="216"/>
                              <a:pt x="560" y="264"/>
                            </a:cubicBezTo>
                            <a:cubicBezTo>
                              <a:pt x="488" y="312"/>
                              <a:pt x="160" y="336"/>
                              <a:pt x="80" y="312"/>
                            </a:cubicBezTo>
                            <a:close/>
                          </a:path>
                        </a:pathLst>
                      </a:custGeom>
                      <a:solidFill>
                        <a:srgbClr val="FFE18D"/>
                      </a:solidFill>
                      <a:ln w="9525">
                        <a:solidFill>
                          <a:schemeClr val="bg2"/>
                        </a:solidFill>
                        <a:round/>
                        <a:headEnd/>
                        <a:tailEnd/>
                      </a:ln>
                    </p:spPr>
                    <p:txBody>
                      <a:bodyPr/>
                      <a:lstStyle/>
                      <a:p>
                        <a:endParaRPr lang="el-GR" sz="1600"/>
                      </a:p>
                    </p:txBody>
                  </p:sp>
                  <p:sp>
                    <p:nvSpPr>
                      <p:cNvPr id="159244" name="Oval 679"/>
                      <p:cNvSpPr>
                        <a:spLocks noChangeArrowheads="1"/>
                      </p:cNvSpPr>
                      <p:nvPr/>
                    </p:nvSpPr>
                    <p:spPr bwMode="auto">
                      <a:xfrm>
                        <a:off x="2160" y="1416"/>
                        <a:ext cx="192" cy="192"/>
                      </a:xfrm>
                      <a:prstGeom prst="ellipse">
                        <a:avLst/>
                      </a:prstGeom>
                      <a:solidFill>
                        <a:schemeClr val="folHlink"/>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10" name="Group 680"/>
                    <p:cNvGrpSpPr>
                      <a:grpSpLocks/>
                    </p:cNvGrpSpPr>
                    <p:nvPr/>
                  </p:nvGrpSpPr>
                  <p:grpSpPr bwMode="auto">
                    <a:xfrm>
                      <a:off x="4992" y="2640"/>
                      <a:ext cx="144" cy="96"/>
                      <a:chOff x="3792" y="2928"/>
                      <a:chExt cx="144" cy="96"/>
                    </a:xfrm>
                  </p:grpSpPr>
                  <p:sp>
                    <p:nvSpPr>
                      <p:cNvPr id="159232" name="Freeform 681"/>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233" name="Group 682"/>
                      <p:cNvGrpSpPr>
                        <a:grpSpLocks/>
                      </p:cNvGrpSpPr>
                      <p:nvPr/>
                    </p:nvGrpSpPr>
                    <p:grpSpPr bwMode="auto">
                      <a:xfrm rot="-113625">
                        <a:off x="3799" y="2945"/>
                        <a:ext cx="58" cy="64"/>
                        <a:chOff x="2880" y="2736"/>
                        <a:chExt cx="240" cy="192"/>
                      </a:xfrm>
                    </p:grpSpPr>
                    <p:sp>
                      <p:nvSpPr>
                        <p:cNvPr id="159239" name="Line 683"/>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40" name="Line 684"/>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41" name="Line 685"/>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42" name="Rectangle 686"/>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34" name="Group 687"/>
                      <p:cNvGrpSpPr>
                        <a:grpSpLocks/>
                      </p:cNvGrpSpPr>
                      <p:nvPr/>
                    </p:nvGrpSpPr>
                    <p:grpSpPr bwMode="auto">
                      <a:xfrm rot="21486375" flipH="1">
                        <a:off x="3874" y="2942"/>
                        <a:ext cx="57" cy="64"/>
                        <a:chOff x="2880" y="2736"/>
                        <a:chExt cx="240" cy="192"/>
                      </a:xfrm>
                    </p:grpSpPr>
                    <p:sp>
                      <p:nvSpPr>
                        <p:cNvPr id="159235" name="Line 688"/>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36" name="Line 689"/>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37" name="Line 690"/>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38" name="Rectangle 691"/>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11" name="Group 692"/>
                    <p:cNvGrpSpPr>
                      <a:grpSpLocks/>
                    </p:cNvGrpSpPr>
                    <p:nvPr/>
                  </p:nvGrpSpPr>
                  <p:grpSpPr bwMode="auto">
                    <a:xfrm>
                      <a:off x="4800" y="2448"/>
                      <a:ext cx="144" cy="96"/>
                      <a:chOff x="4032" y="2592"/>
                      <a:chExt cx="96" cy="96"/>
                    </a:xfrm>
                  </p:grpSpPr>
                  <p:sp>
                    <p:nvSpPr>
                      <p:cNvPr id="159230" name="Freeform 693"/>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31" name="Oval 694"/>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12" name="Group 695"/>
                    <p:cNvGrpSpPr>
                      <a:grpSpLocks/>
                    </p:cNvGrpSpPr>
                    <p:nvPr/>
                  </p:nvGrpSpPr>
                  <p:grpSpPr bwMode="auto">
                    <a:xfrm rot="3258723">
                      <a:off x="4680" y="2712"/>
                      <a:ext cx="144" cy="96"/>
                      <a:chOff x="3792" y="2928"/>
                      <a:chExt cx="144" cy="96"/>
                    </a:xfrm>
                  </p:grpSpPr>
                  <p:sp>
                    <p:nvSpPr>
                      <p:cNvPr id="159219" name="Freeform 696"/>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220" name="Group 697"/>
                      <p:cNvGrpSpPr>
                        <a:grpSpLocks/>
                      </p:cNvGrpSpPr>
                      <p:nvPr/>
                    </p:nvGrpSpPr>
                    <p:grpSpPr bwMode="auto">
                      <a:xfrm rot="-113625">
                        <a:off x="3799" y="2945"/>
                        <a:ext cx="58" cy="64"/>
                        <a:chOff x="2880" y="2736"/>
                        <a:chExt cx="240" cy="192"/>
                      </a:xfrm>
                    </p:grpSpPr>
                    <p:sp>
                      <p:nvSpPr>
                        <p:cNvPr id="159226" name="Line 698"/>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27" name="Line 699"/>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28" name="Line 700"/>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29" name="Rectangle 701"/>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21" name="Group 702"/>
                      <p:cNvGrpSpPr>
                        <a:grpSpLocks/>
                      </p:cNvGrpSpPr>
                      <p:nvPr/>
                    </p:nvGrpSpPr>
                    <p:grpSpPr bwMode="auto">
                      <a:xfrm rot="21486375" flipH="1">
                        <a:off x="3874" y="2942"/>
                        <a:ext cx="57" cy="64"/>
                        <a:chOff x="2880" y="2736"/>
                        <a:chExt cx="240" cy="192"/>
                      </a:xfrm>
                    </p:grpSpPr>
                    <p:sp>
                      <p:nvSpPr>
                        <p:cNvPr id="159222" name="Line 703"/>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23" name="Line 704"/>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24" name="Line 705"/>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25" name="Rectangle 706"/>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13" name="Group 707"/>
                    <p:cNvGrpSpPr>
                      <a:grpSpLocks/>
                    </p:cNvGrpSpPr>
                    <p:nvPr/>
                  </p:nvGrpSpPr>
                  <p:grpSpPr bwMode="auto">
                    <a:xfrm>
                      <a:off x="4992" y="2544"/>
                      <a:ext cx="144" cy="96"/>
                      <a:chOff x="4032" y="2592"/>
                      <a:chExt cx="96" cy="96"/>
                    </a:xfrm>
                  </p:grpSpPr>
                  <p:sp>
                    <p:nvSpPr>
                      <p:cNvPr id="159217" name="Freeform 708"/>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18" name="Oval 709"/>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14" name="Group 710"/>
                    <p:cNvGrpSpPr>
                      <a:grpSpLocks/>
                    </p:cNvGrpSpPr>
                    <p:nvPr/>
                  </p:nvGrpSpPr>
                  <p:grpSpPr bwMode="auto">
                    <a:xfrm>
                      <a:off x="4704" y="2544"/>
                      <a:ext cx="96" cy="96"/>
                      <a:chOff x="4032" y="2592"/>
                      <a:chExt cx="96" cy="96"/>
                    </a:xfrm>
                  </p:grpSpPr>
                  <p:sp>
                    <p:nvSpPr>
                      <p:cNvPr id="159215" name="Freeform 71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16" name="Oval 71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15" name="Group 713"/>
                    <p:cNvGrpSpPr>
                      <a:grpSpLocks/>
                    </p:cNvGrpSpPr>
                    <p:nvPr/>
                  </p:nvGrpSpPr>
                  <p:grpSpPr bwMode="auto">
                    <a:xfrm rot="587694">
                      <a:off x="4800" y="2496"/>
                      <a:ext cx="144" cy="96"/>
                      <a:chOff x="3792" y="2928"/>
                      <a:chExt cx="144" cy="96"/>
                    </a:xfrm>
                  </p:grpSpPr>
                  <p:sp>
                    <p:nvSpPr>
                      <p:cNvPr id="159204" name="Freeform 714"/>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205" name="Group 715"/>
                      <p:cNvGrpSpPr>
                        <a:grpSpLocks/>
                      </p:cNvGrpSpPr>
                      <p:nvPr/>
                    </p:nvGrpSpPr>
                    <p:grpSpPr bwMode="auto">
                      <a:xfrm rot="-113625">
                        <a:off x="3799" y="2945"/>
                        <a:ext cx="58" cy="64"/>
                        <a:chOff x="2880" y="2736"/>
                        <a:chExt cx="240" cy="192"/>
                      </a:xfrm>
                    </p:grpSpPr>
                    <p:sp>
                      <p:nvSpPr>
                        <p:cNvPr id="159211" name="Line 716"/>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12" name="Line 717"/>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13" name="Line 718"/>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14" name="Rectangle 719"/>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206" name="Group 720"/>
                      <p:cNvGrpSpPr>
                        <a:grpSpLocks/>
                      </p:cNvGrpSpPr>
                      <p:nvPr/>
                    </p:nvGrpSpPr>
                    <p:grpSpPr bwMode="auto">
                      <a:xfrm rot="21486375" flipH="1">
                        <a:off x="3874" y="2942"/>
                        <a:ext cx="57" cy="64"/>
                        <a:chOff x="2880" y="2736"/>
                        <a:chExt cx="240" cy="192"/>
                      </a:xfrm>
                    </p:grpSpPr>
                    <p:sp>
                      <p:nvSpPr>
                        <p:cNvPr id="159207" name="Line 721"/>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08" name="Line 722"/>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09" name="Line 723"/>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210" name="Rectangle 724"/>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16" name="Group 725"/>
                    <p:cNvGrpSpPr>
                      <a:grpSpLocks/>
                    </p:cNvGrpSpPr>
                    <p:nvPr/>
                  </p:nvGrpSpPr>
                  <p:grpSpPr bwMode="auto">
                    <a:xfrm>
                      <a:off x="4755" y="2569"/>
                      <a:ext cx="126" cy="132"/>
                      <a:chOff x="3696" y="2448"/>
                      <a:chExt cx="126" cy="132"/>
                    </a:xfrm>
                  </p:grpSpPr>
                  <p:sp>
                    <p:nvSpPr>
                      <p:cNvPr id="159202" name="Freeform 726"/>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03" name="Oval 727"/>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17" name="Group 728"/>
                    <p:cNvGrpSpPr>
                      <a:grpSpLocks/>
                    </p:cNvGrpSpPr>
                    <p:nvPr/>
                  </p:nvGrpSpPr>
                  <p:grpSpPr bwMode="auto">
                    <a:xfrm>
                      <a:off x="4656" y="2620"/>
                      <a:ext cx="96" cy="96"/>
                      <a:chOff x="4032" y="2592"/>
                      <a:chExt cx="96" cy="96"/>
                    </a:xfrm>
                  </p:grpSpPr>
                  <p:sp>
                    <p:nvSpPr>
                      <p:cNvPr id="159200" name="Freeform 729"/>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201" name="Oval 730"/>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18" name="Group 731"/>
                    <p:cNvGrpSpPr>
                      <a:grpSpLocks/>
                    </p:cNvGrpSpPr>
                    <p:nvPr/>
                  </p:nvGrpSpPr>
                  <p:grpSpPr bwMode="auto">
                    <a:xfrm>
                      <a:off x="4752" y="2640"/>
                      <a:ext cx="144" cy="96"/>
                      <a:chOff x="4032" y="2592"/>
                      <a:chExt cx="96" cy="96"/>
                    </a:xfrm>
                  </p:grpSpPr>
                  <p:sp>
                    <p:nvSpPr>
                      <p:cNvPr id="159198" name="Freeform 732"/>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99" name="Oval 733"/>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19" name="Group 734"/>
                    <p:cNvGrpSpPr>
                      <a:grpSpLocks/>
                    </p:cNvGrpSpPr>
                    <p:nvPr/>
                  </p:nvGrpSpPr>
                  <p:grpSpPr bwMode="auto">
                    <a:xfrm rot="8151306">
                      <a:off x="4944" y="2496"/>
                      <a:ext cx="96" cy="96"/>
                      <a:chOff x="4032" y="2592"/>
                      <a:chExt cx="96" cy="96"/>
                    </a:xfrm>
                  </p:grpSpPr>
                  <p:sp>
                    <p:nvSpPr>
                      <p:cNvPr id="159196" name="Freeform 735"/>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97" name="Oval 736"/>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0" name="Group 737"/>
                    <p:cNvGrpSpPr>
                      <a:grpSpLocks/>
                    </p:cNvGrpSpPr>
                    <p:nvPr/>
                  </p:nvGrpSpPr>
                  <p:grpSpPr bwMode="auto">
                    <a:xfrm rot="8151306">
                      <a:off x="4848" y="2640"/>
                      <a:ext cx="96" cy="96"/>
                      <a:chOff x="4032" y="2592"/>
                      <a:chExt cx="96" cy="96"/>
                    </a:xfrm>
                  </p:grpSpPr>
                  <p:sp>
                    <p:nvSpPr>
                      <p:cNvPr id="159194" name="Freeform 738"/>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95" name="Oval 739"/>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1" name="Group 740"/>
                    <p:cNvGrpSpPr>
                      <a:grpSpLocks/>
                    </p:cNvGrpSpPr>
                    <p:nvPr/>
                  </p:nvGrpSpPr>
                  <p:grpSpPr bwMode="auto">
                    <a:xfrm rot="8151306">
                      <a:off x="4808" y="2724"/>
                      <a:ext cx="96" cy="96"/>
                      <a:chOff x="4032" y="2592"/>
                      <a:chExt cx="96" cy="96"/>
                    </a:xfrm>
                  </p:grpSpPr>
                  <p:sp>
                    <p:nvSpPr>
                      <p:cNvPr id="159192" name="Freeform 74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93" name="Oval 74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2" name="Group 743"/>
                    <p:cNvGrpSpPr>
                      <a:grpSpLocks/>
                    </p:cNvGrpSpPr>
                    <p:nvPr/>
                  </p:nvGrpSpPr>
                  <p:grpSpPr bwMode="auto">
                    <a:xfrm rot="5400000">
                      <a:off x="4931" y="2655"/>
                      <a:ext cx="126" cy="132"/>
                      <a:chOff x="3696" y="2448"/>
                      <a:chExt cx="126" cy="132"/>
                    </a:xfrm>
                  </p:grpSpPr>
                  <p:sp>
                    <p:nvSpPr>
                      <p:cNvPr id="159190" name="Freeform 744"/>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91" name="Oval 745"/>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3" name="Group 746"/>
                    <p:cNvGrpSpPr>
                      <a:grpSpLocks/>
                    </p:cNvGrpSpPr>
                    <p:nvPr/>
                  </p:nvGrpSpPr>
                  <p:grpSpPr bwMode="auto">
                    <a:xfrm rot="5400000">
                      <a:off x="4887" y="2537"/>
                      <a:ext cx="126" cy="132"/>
                      <a:chOff x="3696" y="2448"/>
                      <a:chExt cx="126" cy="132"/>
                    </a:xfrm>
                  </p:grpSpPr>
                  <p:sp>
                    <p:nvSpPr>
                      <p:cNvPr id="159188" name="Freeform 747"/>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89" name="Oval 748"/>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4" name="Group 749"/>
                    <p:cNvGrpSpPr>
                      <a:grpSpLocks/>
                    </p:cNvGrpSpPr>
                    <p:nvPr/>
                  </p:nvGrpSpPr>
                  <p:grpSpPr bwMode="auto">
                    <a:xfrm rot="5400000">
                      <a:off x="5007" y="2415"/>
                      <a:ext cx="126" cy="132"/>
                      <a:chOff x="3696" y="2448"/>
                      <a:chExt cx="126" cy="132"/>
                    </a:xfrm>
                  </p:grpSpPr>
                  <p:sp>
                    <p:nvSpPr>
                      <p:cNvPr id="159186" name="Freeform 750"/>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87" name="Oval 751"/>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5" name="Group 752"/>
                    <p:cNvGrpSpPr>
                      <a:grpSpLocks/>
                    </p:cNvGrpSpPr>
                    <p:nvPr/>
                  </p:nvGrpSpPr>
                  <p:grpSpPr bwMode="auto">
                    <a:xfrm>
                      <a:off x="5424" y="2556"/>
                      <a:ext cx="144" cy="96"/>
                      <a:chOff x="3792" y="2928"/>
                      <a:chExt cx="144" cy="96"/>
                    </a:xfrm>
                  </p:grpSpPr>
                  <p:sp>
                    <p:nvSpPr>
                      <p:cNvPr id="159175" name="Freeform 753"/>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176" name="Group 754"/>
                      <p:cNvGrpSpPr>
                        <a:grpSpLocks/>
                      </p:cNvGrpSpPr>
                      <p:nvPr/>
                    </p:nvGrpSpPr>
                    <p:grpSpPr bwMode="auto">
                      <a:xfrm rot="-113625">
                        <a:off x="3799" y="2945"/>
                        <a:ext cx="58" cy="64"/>
                        <a:chOff x="2880" y="2736"/>
                        <a:chExt cx="240" cy="192"/>
                      </a:xfrm>
                    </p:grpSpPr>
                    <p:sp>
                      <p:nvSpPr>
                        <p:cNvPr id="159182" name="Line 755"/>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83" name="Line 756"/>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84" name="Line 757"/>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85" name="Rectangle 758"/>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177" name="Group 759"/>
                      <p:cNvGrpSpPr>
                        <a:grpSpLocks/>
                      </p:cNvGrpSpPr>
                      <p:nvPr/>
                    </p:nvGrpSpPr>
                    <p:grpSpPr bwMode="auto">
                      <a:xfrm rot="21486375" flipH="1">
                        <a:off x="3874" y="2942"/>
                        <a:ext cx="57" cy="64"/>
                        <a:chOff x="2880" y="2736"/>
                        <a:chExt cx="240" cy="192"/>
                      </a:xfrm>
                    </p:grpSpPr>
                    <p:sp>
                      <p:nvSpPr>
                        <p:cNvPr id="159178" name="Line 760"/>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79" name="Line 761"/>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80" name="Line 762"/>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81" name="Rectangle 763"/>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26" name="Group 764"/>
                    <p:cNvGrpSpPr>
                      <a:grpSpLocks/>
                    </p:cNvGrpSpPr>
                    <p:nvPr/>
                  </p:nvGrpSpPr>
                  <p:grpSpPr bwMode="auto">
                    <a:xfrm rot="10505418">
                      <a:off x="5091" y="2685"/>
                      <a:ext cx="126" cy="132"/>
                      <a:chOff x="3696" y="2448"/>
                      <a:chExt cx="126" cy="132"/>
                    </a:xfrm>
                  </p:grpSpPr>
                  <p:sp>
                    <p:nvSpPr>
                      <p:cNvPr id="159173" name="Freeform 765"/>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74" name="Oval 766"/>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7" name="Group 767"/>
                    <p:cNvGrpSpPr>
                      <a:grpSpLocks/>
                    </p:cNvGrpSpPr>
                    <p:nvPr/>
                  </p:nvGrpSpPr>
                  <p:grpSpPr bwMode="auto">
                    <a:xfrm>
                      <a:off x="5424" y="2460"/>
                      <a:ext cx="144" cy="96"/>
                      <a:chOff x="4032" y="2592"/>
                      <a:chExt cx="96" cy="96"/>
                    </a:xfrm>
                  </p:grpSpPr>
                  <p:sp>
                    <p:nvSpPr>
                      <p:cNvPr id="159171" name="Freeform 768"/>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72" name="Oval 769"/>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8" name="Group 770"/>
                    <p:cNvGrpSpPr>
                      <a:grpSpLocks/>
                    </p:cNvGrpSpPr>
                    <p:nvPr/>
                  </p:nvGrpSpPr>
                  <p:grpSpPr bwMode="auto">
                    <a:xfrm>
                      <a:off x="5136" y="2460"/>
                      <a:ext cx="96" cy="96"/>
                      <a:chOff x="4032" y="2592"/>
                      <a:chExt cx="96" cy="96"/>
                    </a:xfrm>
                  </p:grpSpPr>
                  <p:sp>
                    <p:nvSpPr>
                      <p:cNvPr id="159169" name="Freeform 77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70" name="Oval 77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29" name="Group 773"/>
                    <p:cNvGrpSpPr>
                      <a:grpSpLocks/>
                    </p:cNvGrpSpPr>
                    <p:nvPr/>
                  </p:nvGrpSpPr>
                  <p:grpSpPr bwMode="auto">
                    <a:xfrm rot="587694">
                      <a:off x="4848" y="2736"/>
                      <a:ext cx="144" cy="96"/>
                      <a:chOff x="3792" y="2928"/>
                      <a:chExt cx="144" cy="96"/>
                    </a:xfrm>
                  </p:grpSpPr>
                  <p:sp>
                    <p:nvSpPr>
                      <p:cNvPr id="159158" name="Freeform 774"/>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159" name="Group 775"/>
                      <p:cNvGrpSpPr>
                        <a:grpSpLocks/>
                      </p:cNvGrpSpPr>
                      <p:nvPr/>
                    </p:nvGrpSpPr>
                    <p:grpSpPr bwMode="auto">
                      <a:xfrm rot="-113625">
                        <a:off x="3799" y="2945"/>
                        <a:ext cx="58" cy="64"/>
                        <a:chOff x="2880" y="2736"/>
                        <a:chExt cx="240" cy="192"/>
                      </a:xfrm>
                    </p:grpSpPr>
                    <p:sp>
                      <p:nvSpPr>
                        <p:cNvPr id="159165" name="Line 776"/>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66" name="Line 777"/>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67" name="Line 778"/>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68" name="Rectangle 779"/>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160" name="Group 780"/>
                      <p:cNvGrpSpPr>
                        <a:grpSpLocks/>
                      </p:cNvGrpSpPr>
                      <p:nvPr/>
                    </p:nvGrpSpPr>
                    <p:grpSpPr bwMode="auto">
                      <a:xfrm rot="21486375" flipH="1">
                        <a:off x="3874" y="2942"/>
                        <a:ext cx="57" cy="64"/>
                        <a:chOff x="2880" y="2736"/>
                        <a:chExt cx="240" cy="192"/>
                      </a:xfrm>
                    </p:grpSpPr>
                    <p:sp>
                      <p:nvSpPr>
                        <p:cNvPr id="159161" name="Line 781"/>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62" name="Line 782"/>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63" name="Line 783"/>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64" name="Rectangle 784"/>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30" name="Group 785"/>
                    <p:cNvGrpSpPr>
                      <a:grpSpLocks/>
                    </p:cNvGrpSpPr>
                    <p:nvPr/>
                  </p:nvGrpSpPr>
                  <p:grpSpPr bwMode="auto">
                    <a:xfrm>
                      <a:off x="5184" y="2544"/>
                      <a:ext cx="126" cy="132"/>
                      <a:chOff x="3696" y="2448"/>
                      <a:chExt cx="126" cy="132"/>
                    </a:xfrm>
                  </p:grpSpPr>
                  <p:sp>
                    <p:nvSpPr>
                      <p:cNvPr id="159156" name="Freeform 786"/>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57" name="Oval 787"/>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1" name="Group 788"/>
                    <p:cNvGrpSpPr>
                      <a:grpSpLocks/>
                    </p:cNvGrpSpPr>
                    <p:nvPr/>
                  </p:nvGrpSpPr>
                  <p:grpSpPr bwMode="auto">
                    <a:xfrm>
                      <a:off x="5088" y="2536"/>
                      <a:ext cx="96" cy="96"/>
                      <a:chOff x="4032" y="2592"/>
                      <a:chExt cx="96" cy="96"/>
                    </a:xfrm>
                  </p:grpSpPr>
                  <p:sp>
                    <p:nvSpPr>
                      <p:cNvPr id="159154" name="Freeform 789"/>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55" name="Oval 790"/>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2" name="Group 791"/>
                    <p:cNvGrpSpPr>
                      <a:grpSpLocks/>
                    </p:cNvGrpSpPr>
                    <p:nvPr/>
                  </p:nvGrpSpPr>
                  <p:grpSpPr bwMode="auto">
                    <a:xfrm>
                      <a:off x="5136" y="2640"/>
                      <a:ext cx="144" cy="96"/>
                      <a:chOff x="4032" y="2592"/>
                      <a:chExt cx="96" cy="96"/>
                    </a:xfrm>
                  </p:grpSpPr>
                  <p:sp>
                    <p:nvSpPr>
                      <p:cNvPr id="159152" name="Freeform 792"/>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53" name="Oval 793"/>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3" name="Group 794"/>
                    <p:cNvGrpSpPr>
                      <a:grpSpLocks/>
                    </p:cNvGrpSpPr>
                    <p:nvPr/>
                  </p:nvGrpSpPr>
                  <p:grpSpPr bwMode="auto">
                    <a:xfrm rot="8151306">
                      <a:off x="5328" y="2448"/>
                      <a:ext cx="96" cy="96"/>
                      <a:chOff x="4032" y="2592"/>
                      <a:chExt cx="96" cy="96"/>
                    </a:xfrm>
                  </p:grpSpPr>
                  <p:sp>
                    <p:nvSpPr>
                      <p:cNvPr id="159150" name="Freeform 795"/>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51" name="Oval 796"/>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4" name="Group 797"/>
                    <p:cNvGrpSpPr>
                      <a:grpSpLocks/>
                    </p:cNvGrpSpPr>
                    <p:nvPr/>
                  </p:nvGrpSpPr>
                  <p:grpSpPr bwMode="auto">
                    <a:xfrm>
                      <a:off x="4896" y="2448"/>
                      <a:ext cx="96" cy="96"/>
                      <a:chOff x="3360" y="2448"/>
                      <a:chExt cx="96" cy="96"/>
                    </a:xfrm>
                  </p:grpSpPr>
                  <p:sp>
                    <p:nvSpPr>
                      <p:cNvPr id="159148" name="Oval 798"/>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149" name="Oval 799"/>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5" name="Group 800"/>
                    <p:cNvGrpSpPr>
                      <a:grpSpLocks/>
                    </p:cNvGrpSpPr>
                    <p:nvPr/>
                  </p:nvGrpSpPr>
                  <p:grpSpPr bwMode="auto">
                    <a:xfrm rot="8151306">
                      <a:off x="5280" y="2556"/>
                      <a:ext cx="96" cy="96"/>
                      <a:chOff x="4032" y="2592"/>
                      <a:chExt cx="96" cy="96"/>
                    </a:xfrm>
                  </p:grpSpPr>
                  <p:sp>
                    <p:nvSpPr>
                      <p:cNvPr id="159146" name="Freeform 80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47" name="Oval 80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6" name="Group 803"/>
                    <p:cNvGrpSpPr>
                      <a:grpSpLocks/>
                    </p:cNvGrpSpPr>
                    <p:nvPr/>
                  </p:nvGrpSpPr>
                  <p:grpSpPr bwMode="auto">
                    <a:xfrm rot="8151306">
                      <a:off x="5088" y="2496"/>
                      <a:ext cx="96" cy="96"/>
                      <a:chOff x="4032" y="2592"/>
                      <a:chExt cx="96" cy="96"/>
                    </a:xfrm>
                  </p:grpSpPr>
                  <p:sp>
                    <p:nvSpPr>
                      <p:cNvPr id="159144" name="Freeform 804"/>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45" name="Oval 805"/>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7" name="Group 806"/>
                    <p:cNvGrpSpPr>
                      <a:grpSpLocks/>
                    </p:cNvGrpSpPr>
                    <p:nvPr/>
                  </p:nvGrpSpPr>
                  <p:grpSpPr bwMode="auto">
                    <a:xfrm rot="5400000">
                      <a:off x="5363" y="2571"/>
                      <a:ext cx="126" cy="132"/>
                      <a:chOff x="3696" y="2448"/>
                      <a:chExt cx="126" cy="132"/>
                    </a:xfrm>
                  </p:grpSpPr>
                  <p:sp>
                    <p:nvSpPr>
                      <p:cNvPr id="159142" name="Freeform 807"/>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43" name="Oval 808"/>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8" name="Group 809"/>
                    <p:cNvGrpSpPr>
                      <a:grpSpLocks/>
                    </p:cNvGrpSpPr>
                    <p:nvPr/>
                  </p:nvGrpSpPr>
                  <p:grpSpPr bwMode="auto">
                    <a:xfrm rot="5400000">
                      <a:off x="5283" y="2493"/>
                      <a:ext cx="126" cy="132"/>
                      <a:chOff x="3696" y="2448"/>
                      <a:chExt cx="126" cy="132"/>
                    </a:xfrm>
                  </p:grpSpPr>
                  <p:sp>
                    <p:nvSpPr>
                      <p:cNvPr id="159140" name="Freeform 810"/>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41" name="Oval 811"/>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39" name="Group 812"/>
                    <p:cNvGrpSpPr>
                      <a:grpSpLocks/>
                    </p:cNvGrpSpPr>
                    <p:nvPr/>
                  </p:nvGrpSpPr>
                  <p:grpSpPr bwMode="auto">
                    <a:xfrm rot="2958962">
                      <a:off x="5187" y="2445"/>
                      <a:ext cx="126" cy="132"/>
                      <a:chOff x="3696" y="2448"/>
                      <a:chExt cx="126" cy="132"/>
                    </a:xfrm>
                  </p:grpSpPr>
                  <p:sp>
                    <p:nvSpPr>
                      <p:cNvPr id="159138" name="Freeform 813"/>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39" name="Oval 814"/>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0" name="Group 815"/>
                    <p:cNvGrpSpPr>
                      <a:grpSpLocks/>
                    </p:cNvGrpSpPr>
                    <p:nvPr/>
                  </p:nvGrpSpPr>
                  <p:grpSpPr bwMode="auto">
                    <a:xfrm>
                      <a:off x="4848" y="2592"/>
                      <a:ext cx="96" cy="96"/>
                      <a:chOff x="4032" y="2592"/>
                      <a:chExt cx="96" cy="96"/>
                    </a:xfrm>
                  </p:grpSpPr>
                  <p:sp>
                    <p:nvSpPr>
                      <p:cNvPr id="159136" name="Freeform 816"/>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37" name="Oval 817"/>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1" name="Group 818"/>
                    <p:cNvGrpSpPr>
                      <a:grpSpLocks/>
                    </p:cNvGrpSpPr>
                    <p:nvPr/>
                  </p:nvGrpSpPr>
                  <p:grpSpPr bwMode="auto">
                    <a:xfrm>
                      <a:off x="5328" y="2928"/>
                      <a:ext cx="144" cy="96"/>
                      <a:chOff x="3792" y="2928"/>
                      <a:chExt cx="144" cy="96"/>
                    </a:xfrm>
                  </p:grpSpPr>
                  <p:sp>
                    <p:nvSpPr>
                      <p:cNvPr id="159125" name="Freeform 819"/>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126" name="Group 820"/>
                      <p:cNvGrpSpPr>
                        <a:grpSpLocks/>
                      </p:cNvGrpSpPr>
                      <p:nvPr/>
                    </p:nvGrpSpPr>
                    <p:grpSpPr bwMode="auto">
                      <a:xfrm rot="-113625">
                        <a:off x="3799" y="2945"/>
                        <a:ext cx="58" cy="64"/>
                        <a:chOff x="2880" y="2736"/>
                        <a:chExt cx="240" cy="192"/>
                      </a:xfrm>
                    </p:grpSpPr>
                    <p:sp>
                      <p:nvSpPr>
                        <p:cNvPr id="159132" name="Line 821"/>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33" name="Line 822"/>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34" name="Line 823"/>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35" name="Rectangle 824"/>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127" name="Group 825"/>
                      <p:cNvGrpSpPr>
                        <a:grpSpLocks/>
                      </p:cNvGrpSpPr>
                      <p:nvPr/>
                    </p:nvGrpSpPr>
                    <p:grpSpPr bwMode="auto">
                      <a:xfrm rot="21486375" flipH="1">
                        <a:off x="3874" y="2942"/>
                        <a:ext cx="57" cy="64"/>
                        <a:chOff x="2880" y="2736"/>
                        <a:chExt cx="240" cy="192"/>
                      </a:xfrm>
                    </p:grpSpPr>
                    <p:sp>
                      <p:nvSpPr>
                        <p:cNvPr id="159128" name="Line 826"/>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29" name="Line 827"/>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30" name="Line 828"/>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31" name="Rectangle 829"/>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42" name="Group 830"/>
                    <p:cNvGrpSpPr>
                      <a:grpSpLocks/>
                    </p:cNvGrpSpPr>
                    <p:nvPr/>
                  </p:nvGrpSpPr>
                  <p:grpSpPr bwMode="auto">
                    <a:xfrm rot="5400000">
                      <a:off x="4947" y="2685"/>
                      <a:ext cx="126" cy="132"/>
                      <a:chOff x="3696" y="2448"/>
                      <a:chExt cx="126" cy="132"/>
                    </a:xfrm>
                  </p:grpSpPr>
                  <p:sp>
                    <p:nvSpPr>
                      <p:cNvPr id="159123" name="Freeform 831"/>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24" name="Oval 832"/>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3" name="Group 833"/>
                    <p:cNvGrpSpPr>
                      <a:grpSpLocks/>
                    </p:cNvGrpSpPr>
                    <p:nvPr/>
                  </p:nvGrpSpPr>
                  <p:grpSpPr bwMode="auto">
                    <a:xfrm>
                      <a:off x="4848" y="2688"/>
                      <a:ext cx="96" cy="96"/>
                      <a:chOff x="4032" y="2592"/>
                      <a:chExt cx="96" cy="96"/>
                    </a:xfrm>
                  </p:grpSpPr>
                  <p:sp>
                    <p:nvSpPr>
                      <p:cNvPr id="159121" name="Freeform 834"/>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22" name="Oval 835"/>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4" name="Group 836"/>
                    <p:cNvGrpSpPr>
                      <a:grpSpLocks/>
                    </p:cNvGrpSpPr>
                    <p:nvPr/>
                  </p:nvGrpSpPr>
                  <p:grpSpPr bwMode="auto">
                    <a:xfrm>
                      <a:off x="4852" y="2840"/>
                      <a:ext cx="144" cy="96"/>
                      <a:chOff x="4032" y="2592"/>
                      <a:chExt cx="96" cy="96"/>
                    </a:xfrm>
                  </p:grpSpPr>
                  <p:sp>
                    <p:nvSpPr>
                      <p:cNvPr id="159119" name="Freeform 837"/>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20" name="Oval 838"/>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5" name="Group 839"/>
                    <p:cNvGrpSpPr>
                      <a:grpSpLocks/>
                    </p:cNvGrpSpPr>
                    <p:nvPr/>
                  </p:nvGrpSpPr>
                  <p:grpSpPr bwMode="auto">
                    <a:xfrm rot="8151306">
                      <a:off x="5112" y="2592"/>
                      <a:ext cx="96" cy="96"/>
                      <a:chOff x="4032" y="2592"/>
                      <a:chExt cx="96" cy="96"/>
                    </a:xfrm>
                  </p:grpSpPr>
                  <p:sp>
                    <p:nvSpPr>
                      <p:cNvPr id="159117" name="Freeform 840"/>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18" name="Oval 841"/>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6" name="Group 842"/>
                    <p:cNvGrpSpPr>
                      <a:grpSpLocks/>
                    </p:cNvGrpSpPr>
                    <p:nvPr/>
                  </p:nvGrpSpPr>
                  <p:grpSpPr bwMode="auto">
                    <a:xfrm>
                      <a:off x="4800" y="3024"/>
                      <a:ext cx="144" cy="96"/>
                      <a:chOff x="3792" y="2928"/>
                      <a:chExt cx="144" cy="96"/>
                    </a:xfrm>
                  </p:grpSpPr>
                  <p:sp>
                    <p:nvSpPr>
                      <p:cNvPr id="159106" name="Freeform 843"/>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107" name="Group 844"/>
                      <p:cNvGrpSpPr>
                        <a:grpSpLocks/>
                      </p:cNvGrpSpPr>
                      <p:nvPr/>
                    </p:nvGrpSpPr>
                    <p:grpSpPr bwMode="auto">
                      <a:xfrm rot="-113625">
                        <a:off x="3799" y="2945"/>
                        <a:ext cx="58" cy="64"/>
                        <a:chOff x="2880" y="2736"/>
                        <a:chExt cx="240" cy="192"/>
                      </a:xfrm>
                    </p:grpSpPr>
                    <p:sp>
                      <p:nvSpPr>
                        <p:cNvPr id="159113" name="Line 845"/>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14" name="Line 846"/>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15" name="Line 847"/>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16" name="Rectangle 848"/>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108" name="Group 849"/>
                      <p:cNvGrpSpPr>
                        <a:grpSpLocks/>
                      </p:cNvGrpSpPr>
                      <p:nvPr/>
                    </p:nvGrpSpPr>
                    <p:grpSpPr bwMode="auto">
                      <a:xfrm rot="21486375" flipH="1">
                        <a:off x="3874" y="2942"/>
                        <a:ext cx="57" cy="64"/>
                        <a:chOff x="2880" y="2736"/>
                        <a:chExt cx="240" cy="192"/>
                      </a:xfrm>
                    </p:grpSpPr>
                    <p:sp>
                      <p:nvSpPr>
                        <p:cNvPr id="159109" name="Line 850"/>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10" name="Line 851"/>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11" name="Line 852"/>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112" name="Rectangle 853"/>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47" name="Group 854"/>
                    <p:cNvGrpSpPr>
                      <a:grpSpLocks/>
                    </p:cNvGrpSpPr>
                    <p:nvPr/>
                  </p:nvGrpSpPr>
                  <p:grpSpPr bwMode="auto">
                    <a:xfrm rot="5400000">
                      <a:off x="5187" y="2685"/>
                      <a:ext cx="126" cy="132"/>
                      <a:chOff x="3696" y="2448"/>
                      <a:chExt cx="126" cy="132"/>
                    </a:xfrm>
                  </p:grpSpPr>
                  <p:sp>
                    <p:nvSpPr>
                      <p:cNvPr id="159104" name="Freeform 855"/>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05" name="Oval 856"/>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8" name="Group 857"/>
                    <p:cNvGrpSpPr>
                      <a:grpSpLocks/>
                    </p:cNvGrpSpPr>
                    <p:nvPr/>
                  </p:nvGrpSpPr>
                  <p:grpSpPr bwMode="auto">
                    <a:xfrm>
                      <a:off x="4944" y="2784"/>
                      <a:ext cx="96" cy="96"/>
                      <a:chOff x="4032" y="2592"/>
                      <a:chExt cx="96" cy="96"/>
                    </a:xfrm>
                  </p:grpSpPr>
                  <p:sp>
                    <p:nvSpPr>
                      <p:cNvPr id="159102" name="Freeform 858"/>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03" name="Oval 859"/>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49" name="Group 860"/>
                    <p:cNvGrpSpPr>
                      <a:grpSpLocks/>
                    </p:cNvGrpSpPr>
                    <p:nvPr/>
                  </p:nvGrpSpPr>
                  <p:grpSpPr bwMode="auto">
                    <a:xfrm>
                      <a:off x="5088" y="2928"/>
                      <a:ext cx="144" cy="96"/>
                      <a:chOff x="4032" y="2592"/>
                      <a:chExt cx="96" cy="96"/>
                    </a:xfrm>
                  </p:grpSpPr>
                  <p:sp>
                    <p:nvSpPr>
                      <p:cNvPr id="159100" name="Freeform 86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101" name="Oval 86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0" name="Group 863"/>
                    <p:cNvGrpSpPr>
                      <a:grpSpLocks/>
                    </p:cNvGrpSpPr>
                    <p:nvPr/>
                  </p:nvGrpSpPr>
                  <p:grpSpPr bwMode="auto">
                    <a:xfrm>
                      <a:off x="4896" y="2928"/>
                      <a:ext cx="96" cy="96"/>
                      <a:chOff x="4032" y="2592"/>
                      <a:chExt cx="96" cy="96"/>
                    </a:xfrm>
                  </p:grpSpPr>
                  <p:sp>
                    <p:nvSpPr>
                      <p:cNvPr id="159098" name="Freeform 864"/>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99" name="Oval 865"/>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1" name="Group 866"/>
                    <p:cNvGrpSpPr>
                      <a:grpSpLocks/>
                    </p:cNvGrpSpPr>
                    <p:nvPr/>
                  </p:nvGrpSpPr>
                  <p:grpSpPr bwMode="auto">
                    <a:xfrm rot="587694">
                      <a:off x="4992" y="2784"/>
                      <a:ext cx="144" cy="96"/>
                      <a:chOff x="3792" y="2928"/>
                      <a:chExt cx="144" cy="96"/>
                    </a:xfrm>
                  </p:grpSpPr>
                  <p:sp>
                    <p:nvSpPr>
                      <p:cNvPr id="159087" name="Freeform 867"/>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088" name="Group 868"/>
                      <p:cNvGrpSpPr>
                        <a:grpSpLocks/>
                      </p:cNvGrpSpPr>
                      <p:nvPr/>
                    </p:nvGrpSpPr>
                    <p:grpSpPr bwMode="auto">
                      <a:xfrm rot="-113625">
                        <a:off x="3799" y="2945"/>
                        <a:ext cx="58" cy="64"/>
                        <a:chOff x="2880" y="2736"/>
                        <a:chExt cx="240" cy="192"/>
                      </a:xfrm>
                    </p:grpSpPr>
                    <p:sp>
                      <p:nvSpPr>
                        <p:cNvPr id="159094" name="Line 869"/>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95" name="Line 870"/>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96" name="Line 871"/>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97" name="Rectangle 872"/>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089" name="Group 873"/>
                      <p:cNvGrpSpPr>
                        <a:grpSpLocks/>
                      </p:cNvGrpSpPr>
                      <p:nvPr/>
                    </p:nvGrpSpPr>
                    <p:grpSpPr bwMode="auto">
                      <a:xfrm rot="21486375" flipH="1">
                        <a:off x="3874" y="2942"/>
                        <a:ext cx="57" cy="64"/>
                        <a:chOff x="2880" y="2736"/>
                        <a:chExt cx="240" cy="192"/>
                      </a:xfrm>
                    </p:grpSpPr>
                    <p:sp>
                      <p:nvSpPr>
                        <p:cNvPr id="159090" name="Line 874"/>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91" name="Line 875"/>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92" name="Line 876"/>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93" name="Rectangle 877"/>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52" name="Group 878"/>
                    <p:cNvGrpSpPr>
                      <a:grpSpLocks/>
                    </p:cNvGrpSpPr>
                    <p:nvPr/>
                  </p:nvGrpSpPr>
                  <p:grpSpPr bwMode="auto">
                    <a:xfrm>
                      <a:off x="4947" y="2953"/>
                      <a:ext cx="126" cy="132"/>
                      <a:chOff x="3696" y="2448"/>
                      <a:chExt cx="126" cy="132"/>
                    </a:xfrm>
                  </p:grpSpPr>
                  <p:sp>
                    <p:nvSpPr>
                      <p:cNvPr id="159085" name="Freeform 879"/>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86" name="Oval 880"/>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3" name="Group 881"/>
                    <p:cNvGrpSpPr>
                      <a:grpSpLocks/>
                    </p:cNvGrpSpPr>
                    <p:nvPr/>
                  </p:nvGrpSpPr>
                  <p:grpSpPr bwMode="auto">
                    <a:xfrm>
                      <a:off x="4944" y="3024"/>
                      <a:ext cx="96" cy="96"/>
                      <a:chOff x="4032" y="2592"/>
                      <a:chExt cx="96" cy="96"/>
                    </a:xfrm>
                  </p:grpSpPr>
                  <p:sp>
                    <p:nvSpPr>
                      <p:cNvPr id="159083" name="Freeform 882"/>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84" name="Oval 883"/>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4" name="Group 884"/>
                    <p:cNvGrpSpPr>
                      <a:grpSpLocks/>
                    </p:cNvGrpSpPr>
                    <p:nvPr/>
                  </p:nvGrpSpPr>
                  <p:grpSpPr bwMode="auto">
                    <a:xfrm>
                      <a:off x="5136" y="2976"/>
                      <a:ext cx="144" cy="96"/>
                      <a:chOff x="4032" y="2592"/>
                      <a:chExt cx="96" cy="96"/>
                    </a:xfrm>
                  </p:grpSpPr>
                  <p:sp>
                    <p:nvSpPr>
                      <p:cNvPr id="159081" name="Freeform 885"/>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82" name="Oval 886"/>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5" name="Group 887"/>
                    <p:cNvGrpSpPr>
                      <a:grpSpLocks/>
                    </p:cNvGrpSpPr>
                    <p:nvPr/>
                  </p:nvGrpSpPr>
                  <p:grpSpPr bwMode="auto">
                    <a:xfrm rot="8151306">
                      <a:off x="5136" y="2832"/>
                      <a:ext cx="96" cy="96"/>
                      <a:chOff x="4032" y="2592"/>
                      <a:chExt cx="96" cy="96"/>
                    </a:xfrm>
                  </p:grpSpPr>
                  <p:sp>
                    <p:nvSpPr>
                      <p:cNvPr id="159079" name="Freeform 888"/>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80" name="Oval 889"/>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6" name="Group 890"/>
                    <p:cNvGrpSpPr>
                      <a:grpSpLocks/>
                    </p:cNvGrpSpPr>
                    <p:nvPr/>
                  </p:nvGrpSpPr>
                  <p:grpSpPr bwMode="auto">
                    <a:xfrm>
                      <a:off x="4848" y="2784"/>
                      <a:ext cx="96" cy="96"/>
                      <a:chOff x="3360" y="2448"/>
                      <a:chExt cx="96" cy="96"/>
                    </a:xfrm>
                  </p:grpSpPr>
                  <p:sp>
                    <p:nvSpPr>
                      <p:cNvPr id="159077" name="Oval 891"/>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078" name="Oval 892"/>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7" name="Group 893"/>
                    <p:cNvGrpSpPr>
                      <a:grpSpLocks/>
                    </p:cNvGrpSpPr>
                    <p:nvPr/>
                  </p:nvGrpSpPr>
                  <p:grpSpPr bwMode="auto">
                    <a:xfrm rot="8151306">
                      <a:off x="5040" y="2736"/>
                      <a:ext cx="96" cy="96"/>
                      <a:chOff x="4032" y="2592"/>
                      <a:chExt cx="96" cy="96"/>
                    </a:xfrm>
                  </p:grpSpPr>
                  <p:sp>
                    <p:nvSpPr>
                      <p:cNvPr id="159075" name="Freeform 894"/>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76" name="Oval 895"/>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8" name="Group 896"/>
                    <p:cNvGrpSpPr>
                      <a:grpSpLocks/>
                    </p:cNvGrpSpPr>
                    <p:nvPr/>
                  </p:nvGrpSpPr>
                  <p:grpSpPr bwMode="auto">
                    <a:xfrm rot="8151306">
                      <a:off x="5040" y="2928"/>
                      <a:ext cx="96" cy="96"/>
                      <a:chOff x="4032" y="2592"/>
                      <a:chExt cx="96" cy="96"/>
                    </a:xfrm>
                  </p:grpSpPr>
                  <p:sp>
                    <p:nvSpPr>
                      <p:cNvPr id="159073" name="Freeform 897"/>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74" name="Oval 898"/>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59" name="Group 899"/>
                    <p:cNvGrpSpPr>
                      <a:grpSpLocks/>
                    </p:cNvGrpSpPr>
                    <p:nvPr/>
                  </p:nvGrpSpPr>
                  <p:grpSpPr bwMode="auto">
                    <a:xfrm rot="8151306">
                      <a:off x="4992" y="3072"/>
                      <a:ext cx="96" cy="96"/>
                      <a:chOff x="4032" y="2592"/>
                      <a:chExt cx="96" cy="96"/>
                    </a:xfrm>
                  </p:grpSpPr>
                  <p:sp>
                    <p:nvSpPr>
                      <p:cNvPr id="159071" name="Freeform 900"/>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72" name="Oval 901"/>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0" name="Group 902"/>
                    <p:cNvGrpSpPr>
                      <a:grpSpLocks/>
                    </p:cNvGrpSpPr>
                    <p:nvPr/>
                  </p:nvGrpSpPr>
                  <p:grpSpPr bwMode="auto">
                    <a:xfrm rot="5400000">
                      <a:off x="5043" y="2973"/>
                      <a:ext cx="126" cy="132"/>
                      <a:chOff x="3696" y="2448"/>
                      <a:chExt cx="126" cy="132"/>
                    </a:xfrm>
                  </p:grpSpPr>
                  <p:sp>
                    <p:nvSpPr>
                      <p:cNvPr id="159069" name="Freeform 903"/>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70" name="Oval 904"/>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1" name="Group 905"/>
                    <p:cNvGrpSpPr>
                      <a:grpSpLocks/>
                    </p:cNvGrpSpPr>
                    <p:nvPr/>
                  </p:nvGrpSpPr>
                  <p:grpSpPr bwMode="auto">
                    <a:xfrm rot="5400000">
                      <a:off x="5043" y="2829"/>
                      <a:ext cx="126" cy="132"/>
                      <a:chOff x="3696" y="2448"/>
                      <a:chExt cx="126" cy="132"/>
                    </a:xfrm>
                  </p:grpSpPr>
                  <p:sp>
                    <p:nvSpPr>
                      <p:cNvPr id="159067" name="Freeform 906"/>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68" name="Oval 907"/>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2" name="Group 908"/>
                    <p:cNvGrpSpPr>
                      <a:grpSpLocks/>
                    </p:cNvGrpSpPr>
                    <p:nvPr/>
                  </p:nvGrpSpPr>
                  <p:grpSpPr bwMode="auto">
                    <a:xfrm rot="5400000">
                      <a:off x="5199" y="2799"/>
                      <a:ext cx="126" cy="132"/>
                      <a:chOff x="3696" y="2448"/>
                      <a:chExt cx="126" cy="132"/>
                    </a:xfrm>
                  </p:grpSpPr>
                  <p:sp>
                    <p:nvSpPr>
                      <p:cNvPr id="159065" name="Freeform 909"/>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66" name="Oval 910"/>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3" name="Group 911"/>
                    <p:cNvGrpSpPr>
                      <a:grpSpLocks/>
                    </p:cNvGrpSpPr>
                    <p:nvPr/>
                  </p:nvGrpSpPr>
                  <p:grpSpPr bwMode="auto">
                    <a:xfrm>
                      <a:off x="5040" y="2592"/>
                      <a:ext cx="96" cy="96"/>
                      <a:chOff x="4032" y="2592"/>
                      <a:chExt cx="96" cy="96"/>
                    </a:xfrm>
                  </p:grpSpPr>
                  <p:sp>
                    <p:nvSpPr>
                      <p:cNvPr id="159063" name="Freeform 912"/>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64" name="Oval 913"/>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4" name="Group 914"/>
                    <p:cNvGrpSpPr>
                      <a:grpSpLocks/>
                    </p:cNvGrpSpPr>
                    <p:nvPr/>
                  </p:nvGrpSpPr>
                  <p:grpSpPr bwMode="auto">
                    <a:xfrm>
                      <a:off x="5136" y="2880"/>
                      <a:ext cx="144" cy="96"/>
                      <a:chOff x="3792" y="2928"/>
                      <a:chExt cx="144" cy="96"/>
                    </a:xfrm>
                  </p:grpSpPr>
                  <p:sp>
                    <p:nvSpPr>
                      <p:cNvPr id="159052" name="Freeform 915"/>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053" name="Group 916"/>
                      <p:cNvGrpSpPr>
                        <a:grpSpLocks/>
                      </p:cNvGrpSpPr>
                      <p:nvPr/>
                    </p:nvGrpSpPr>
                    <p:grpSpPr bwMode="auto">
                      <a:xfrm rot="-113625">
                        <a:off x="3799" y="2945"/>
                        <a:ext cx="58" cy="64"/>
                        <a:chOff x="2880" y="2736"/>
                        <a:chExt cx="240" cy="192"/>
                      </a:xfrm>
                    </p:grpSpPr>
                    <p:sp>
                      <p:nvSpPr>
                        <p:cNvPr id="159059" name="Line 917"/>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60" name="Line 918"/>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61" name="Line 919"/>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62" name="Rectangle 920"/>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054" name="Group 921"/>
                      <p:cNvGrpSpPr>
                        <a:grpSpLocks/>
                      </p:cNvGrpSpPr>
                      <p:nvPr/>
                    </p:nvGrpSpPr>
                    <p:grpSpPr bwMode="auto">
                      <a:xfrm rot="21486375" flipH="1">
                        <a:off x="3874" y="2942"/>
                        <a:ext cx="57" cy="64"/>
                        <a:chOff x="2880" y="2736"/>
                        <a:chExt cx="240" cy="192"/>
                      </a:xfrm>
                    </p:grpSpPr>
                    <p:sp>
                      <p:nvSpPr>
                        <p:cNvPr id="159055" name="Line 922"/>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56" name="Line 923"/>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57" name="Line 924"/>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58" name="Rectangle 925"/>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65" name="Group 926"/>
                    <p:cNvGrpSpPr>
                      <a:grpSpLocks/>
                    </p:cNvGrpSpPr>
                    <p:nvPr/>
                  </p:nvGrpSpPr>
                  <p:grpSpPr bwMode="auto">
                    <a:xfrm rot="10505418">
                      <a:off x="5232" y="2976"/>
                      <a:ext cx="126" cy="132"/>
                      <a:chOff x="3696" y="2448"/>
                      <a:chExt cx="126" cy="132"/>
                    </a:xfrm>
                  </p:grpSpPr>
                  <p:sp>
                    <p:nvSpPr>
                      <p:cNvPr id="159050" name="Freeform 927"/>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51" name="Oval 928"/>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6" name="Group 929"/>
                    <p:cNvGrpSpPr>
                      <a:grpSpLocks/>
                    </p:cNvGrpSpPr>
                    <p:nvPr/>
                  </p:nvGrpSpPr>
                  <p:grpSpPr bwMode="auto">
                    <a:xfrm>
                      <a:off x="5136" y="2544"/>
                      <a:ext cx="144" cy="96"/>
                      <a:chOff x="4032" y="2592"/>
                      <a:chExt cx="96" cy="96"/>
                    </a:xfrm>
                  </p:grpSpPr>
                  <p:sp>
                    <p:nvSpPr>
                      <p:cNvPr id="159048" name="Freeform 930"/>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49" name="Oval 931"/>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7" name="Group 932"/>
                    <p:cNvGrpSpPr>
                      <a:grpSpLocks/>
                    </p:cNvGrpSpPr>
                    <p:nvPr/>
                  </p:nvGrpSpPr>
                  <p:grpSpPr bwMode="auto">
                    <a:xfrm>
                      <a:off x="4944" y="2592"/>
                      <a:ext cx="144" cy="96"/>
                      <a:chOff x="4032" y="2592"/>
                      <a:chExt cx="96" cy="96"/>
                    </a:xfrm>
                  </p:grpSpPr>
                  <p:sp>
                    <p:nvSpPr>
                      <p:cNvPr id="159046" name="Freeform 933"/>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47" name="Oval 934"/>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8" name="Group 935"/>
                    <p:cNvGrpSpPr>
                      <a:grpSpLocks/>
                    </p:cNvGrpSpPr>
                    <p:nvPr/>
                  </p:nvGrpSpPr>
                  <p:grpSpPr bwMode="auto">
                    <a:xfrm rot="8151306">
                      <a:off x="5472" y="2640"/>
                      <a:ext cx="96" cy="96"/>
                      <a:chOff x="4032" y="2592"/>
                      <a:chExt cx="96" cy="96"/>
                    </a:xfrm>
                  </p:grpSpPr>
                  <p:sp>
                    <p:nvSpPr>
                      <p:cNvPr id="159044" name="Freeform 936"/>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45" name="Oval 937"/>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69" name="Group 938"/>
                    <p:cNvGrpSpPr>
                      <a:grpSpLocks/>
                    </p:cNvGrpSpPr>
                    <p:nvPr/>
                  </p:nvGrpSpPr>
                  <p:grpSpPr bwMode="auto">
                    <a:xfrm>
                      <a:off x="5232" y="2592"/>
                      <a:ext cx="144" cy="96"/>
                      <a:chOff x="3792" y="2928"/>
                      <a:chExt cx="144" cy="96"/>
                    </a:xfrm>
                  </p:grpSpPr>
                  <p:sp>
                    <p:nvSpPr>
                      <p:cNvPr id="159033" name="Freeform 939"/>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034" name="Group 940"/>
                      <p:cNvGrpSpPr>
                        <a:grpSpLocks/>
                      </p:cNvGrpSpPr>
                      <p:nvPr/>
                    </p:nvGrpSpPr>
                    <p:grpSpPr bwMode="auto">
                      <a:xfrm rot="-113625">
                        <a:off x="3799" y="2945"/>
                        <a:ext cx="58" cy="64"/>
                        <a:chOff x="2880" y="2736"/>
                        <a:chExt cx="240" cy="192"/>
                      </a:xfrm>
                    </p:grpSpPr>
                    <p:sp>
                      <p:nvSpPr>
                        <p:cNvPr id="159040" name="Line 941"/>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41" name="Line 942"/>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42" name="Line 943"/>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43" name="Rectangle 944"/>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035" name="Group 945"/>
                      <p:cNvGrpSpPr>
                        <a:grpSpLocks/>
                      </p:cNvGrpSpPr>
                      <p:nvPr/>
                    </p:nvGrpSpPr>
                    <p:grpSpPr bwMode="auto">
                      <a:xfrm rot="21486375" flipH="1">
                        <a:off x="3874" y="2942"/>
                        <a:ext cx="57" cy="64"/>
                        <a:chOff x="2880" y="2736"/>
                        <a:chExt cx="240" cy="192"/>
                      </a:xfrm>
                    </p:grpSpPr>
                    <p:sp>
                      <p:nvSpPr>
                        <p:cNvPr id="159036" name="Line 946"/>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37" name="Line 947"/>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38" name="Line 948"/>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39" name="Rectangle 949"/>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70" name="Group 950"/>
                    <p:cNvGrpSpPr>
                      <a:grpSpLocks/>
                    </p:cNvGrpSpPr>
                    <p:nvPr/>
                  </p:nvGrpSpPr>
                  <p:grpSpPr bwMode="auto">
                    <a:xfrm>
                      <a:off x="5280" y="2736"/>
                      <a:ext cx="96" cy="96"/>
                      <a:chOff x="4032" y="2592"/>
                      <a:chExt cx="96" cy="96"/>
                    </a:xfrm>
                  </p:grpSpPr>
                  <p:sp>
                    <p:nvSpPr>
                      <p:cNvPr id="159031" name="Freeform 95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32" name="Oval 95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1" name="Group 953"/>
                    <p:cNvGrpSpPr>
                      <a:grpSpLocks/>
                    </p:cNvGrpSpPr>
                    <p:nvPr/>
                  </p:nvGrpSpPr>
                  <p:grpSpPr bwMode="auto">
                    <a:xfrm>
                      <a:off x="5328" y="2640"/>
                      <a:ext cx="144" cy="96"/>
                      <a:chOff x="4032" y="2592"/>
                      <a:chExt cx="96" cy="96"/>
                    </a:xfrm>
                  </p:grpSpPr>
                  <p:sp>
                    <p:nvSpPr>
                      <p:cNvPr id="159029" name="Freeform 954"/>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30" name="Oval 955"/>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2" name="Group 956"/>
                    <p:cNvGrpSpPr>
                      <a:grpSpLocks/>
                    </p:cNvGrpSpPr>
                    <p:nvPr/>
                  </p:nvGrpSpPr>
                  <p:grpSpPr bwMode="auto">
                    <a:xfrm>
                      <a:off x="5328" y="2844"/>
                      <a:ext cx="96" cy="96"/>
                      <a:chOff x="4032" y="2592"/>
                      <a:chExt cx="96" cy="96"/>
                    </a:xfrm>
                  </p:grpSpPr>
                  <p:sp>
                    <p:nvSpPr>
                      <p:cNvPr id="159027" name="Freeform 957"/>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28" name="Oval 958"/>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3" name="Group 959"/>
                    <p:cNvGrpSpPr>
                      <a:grpSpLocks/>
                    </p:cNvGrpSpPr>
                    <p:nvPr/>
                  </p:nvGrpSpPr>
                  <p:grpSpPr bwMode="auto">
                    <a:xfrm rot="587694">
                      <a:off x="5136" y="3024"/>
                      <a:ext cx="144" cy="96"/>
                      <a:chOff x="3792" y="2928"/>
                      <a:chExt cx="144" cy="96"/>
                    </a:xfrm>
                  </p:grpSpPr>
                  <p:sp>
                    <p:nvSpPr>
                      <p:cNvPr id="159016" name="Freeform 960"/>
                      <p:cNvSpPr>
                        <a:spLocks/>
                      </p:cNvSpPr>
                      <p:nvPr/>
                    </p:nvSpPr>
                    <p:spPr bwMode="auto">
                      <a:xfrm rot="5286375" flipH="1" flipV="1">
                        <a:off x="3816" y="2904"/>
                        <a:ext cx="96" cy="144"/>
                      </a:xfrm>
                      <a:custGeom>
                        <a:avLst/>
                        <a:gdLst>
                          <a:gd name="T0" fmla="*/ 1 w 192"/>
                          <a:gd name="T1" fmla="*/ 2 h 192"/>
                          <a:gd name="T2" fmla="*/ 1 w 192"/>
                          <a:gd name="T3" fmla="*/ 2 h 192"/>
                          <a:gd name="T4" fmla="*/ 1 w 192"/>
                          <a:gd name="T5" fmla="*/ 2 h 192"/>
                          <a:gd name="T6" fmla="*/ 1 w 192"/>
                          <a:gd name="T7" fmla="*/ 2 h 192"/>
                          <a:gd name="T8" fmla="*/ 1 w 192"/>
                          <a:gd name="T9" fmla="*/ 2 h 192"/>
                          <a:gd name="T10" fmla="*/ 1 w 192"/>
                          <a:gd name="T11" fmla="*/ 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grpSp>
                    <p:nvGrpSpPr>
                      <p:cNvPr id="159017" name="Group 961"/>
                      <p:cNvGrpSpPr>
                        <a:grpSpLocks/>
                      </p:cNvGrpSpPr>
                      <p:nvPr/>
                    </p:nvGrpSpPr>
                    <p:grpSpPr bwMode="auto">
                      <a:xfrm rot="-113625">
                        <a:off x="3799" y="2945"/>
                        <a:ext cx="58" cy="64"/>
                        <a:chOff x="2880" y="2736"/>
                        <a:chExt cx="240" cy="192"/>
                      </a:xfrm>
                    </p:grpSpPr>
                    <p:sp>
                      <p:nvSpPr>
                        <p:cNvPr id="159023" name="Line 962"/>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24" name="Line 963"/>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25" name="Line 964"/>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26" name="Rectangle 965"/>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9018" name="Group 966"/>
                      <p:cNvGrpSpPr>
                        <a:grpSpLocks/>
                      </p:cNvGrpSpPr>
                      <p:nvPr/>
                    </p:nvGrpSpPr>
                    <p:grpSpPr bwMode="auto">
                      <a:xfrm rot="21486375" flipH="1">
                        <a:off x="3874" y="2942"/>
                        <a:ext cx="57" cy="64"/>
                        <a:chOff x="2880" y="2736"/>
                        <a:chExt cx="240" cy="192"/>
                      </a:xfrm>
                    </p:grpSpPr>
                    <p:sp>
                      <p:nvSpPr>
                        <p:cNvPr id="159019" name="Line 967"/>
                        <p:cNvSpPr>
                          <a:spLocks noChangeShapeType="1"/>
                        </p:cNvSpPr>
                        <p:nvPr/>
                      </p:nvSpPr>
                      <p:spPr bwMode="auto">
                        <a:xfrm flipH="1">
                          <a:off x="2880" y="2784"/>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20" name="Line 968"/>
                        <p:cNvSpPr>
                          <a:spLocks noChangeShapeType="1"/>
                        </p:cNvSpPr>
                        <p:nvPr/>
                      </p:nvSpPr>
                      <p:spPr bwMode="auto">
                        <a:xfrm>
                          <a:off x="2880" y="2832"/>
                          <a:ext cx="19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21" name="Line 969"/>
                        <p:cNvSpPr>
                          <a:spLocks noChangeShapeType="1"/>
                        </p:cNvSpPr>
                        <p:nvPr/>
                      </p:nvSpPr>
                      <p:spPr bwMode="auto">
                        <a:xfrm flipH="1" flipV="1">
                          <a:off x="2880" y="2832"/>
                          <a:ext cx="192" cy="4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9022" name="Rectangle 970"/>
                        <p:cNvSpPr>
                          <a:spLocks noChangeArrowheads="1"/>
                        </p:cNvSpPr>
                        <p:nvPr/>
                      </p:nvSpPr>
                      <p:spPr bwMode="auto">
                        <a:xfrm>
                          <a:off x="3072" y="2736"/>
                          <a:ext cx="48" cy="192"/>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grpSp>
                  <p:nvGrpSpPr>
                    <p:cNvPr id="158974" name="Group 971"/>
                    <p:cNvGrpSpPr>
                      <a:grpSpLocks/>
                    </p:cNvGrpSpPr>
                    <p:nvPr/>
                  </p:nvGrpSpPr>
                  <p:grpSpPr bwMode="auto">
                    <a:xfrm>
                      <a:off x="5379" y="2869"/>
                      <a:ext cx="126" cy="132"/>
                      <a:chOff x="3696" y="2448"/>
                      <a:chExt cx="126" cy="132"/>
                    </a:xfrm>
                  </p:grpSpPr>
                  <p:sp>
                    <p:nvSpPr>
                      <p:cNvPr id="159014" name="Freeform 972"/>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15" name="Oval 973"/>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5" name="Group 974"/>
                    <p:cNvGrpSpPr>
                      <a:grpSpLocks/>
                    </p:cNvGrpSpPr>
                    <p:nvPr/>
                  </p:nvGrpSpPr>
                  <p:grpSpPr bwMode="auto">
                    <a:xfrm>
                      <a:off x="5280" y="2880"/>
                      <a:ext cx="96" cy="96"/>
                      <a:chOff x="4032" y="2592"/>
                      <a:chExt cx="96" cy="96"/>
                    </a:xfrm>
                  </p:grpSpPr>
                  <p:sp>
                    <p:nvSpPr>
                      <p:cNvPr id="159012" name="Freeform 975"/>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13" name="Oval 976"/>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6" name="Group 977"/>
                    <p:cNvGrpSpPr>
                      <a:grpSpLocks/>
                    </p:cNvGrpSpPr>
                    <p:nvPr/>
                  </p:nvGrpSpPr>
                  <p:grpSpPr bwMode="auto">
                    <a:xfrm>
                      <a:off x="5232" y="2928"/>
                      <a:ext cx="144" cy="96"/>
                      <a:chOff x="4032" y="2592"/>
                      <a:chExt cx="96" cy="96"/>
                    </a:xfrm>
                  </p:grpSpPr>
                  <p:sp>
                    <p:nvSpPr>
                      <p:cNvPr id="159010" name="Freeform 978"/>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11" name="Oval 979"/>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7" name="Group 980"/>
                    <p:cNvGrpSpPr>
                      <a:grpSpLocks/>
                    </p:cNvGrpSpPr>
                    <p:nvPr/>
                  </p:nvGrpSpPr>
                  <p:grpSpPr bwMode="auto">
                    <a:xfrm rot="8151306">
                      <a:off x="5225" y="2671"/>
                      <a:ext cx="144" cy="96"/>
                      <a:chOff x="4032" y="2592"/>
                      <a:chExt cx="96" cy="96"/>
                    </a:xfrm>
                  </p:grpSpPr>
                  <p:sp>
                    <p:nvSpPr>
                      <p:cNvPr id="159008" name="Freeform 98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09" name="Oval 98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8" name="Group 983"/>
                    <p:cNvGrpSpPr>
                      <a:grpSpLocks/>
                    </p:cNvGrpSpPr>
                    <p:nvPr/>
                  </p:nvGrpSpPr>
                  <p:grpSpPr bwMode="auto">
                    <a:xfrm>
                      <a:off x="5088" y="2784"/>
                      <a:ext cx="96" cy="96"/>
                      <a:chOff x="3360" y="2448"/>
                      <a:chExt cx="96" cy="96"/>
                    </a:xfrm>
                  </p:grpSpPr>
                  <p:sp>
                    <p:nvSpPr>
                      <p:cNvPr id="159006" name="Oval 984"/>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9007" name="Oval 985"/>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79" name="Group 986"/>
                    <p:cNvGrpSpPr>
                      <a:grpSpLocks/>
                    </p:cNvGrpSpPr>
                    <p:nvPr/>
                  </p:nvGrpSpPr>
                  <p:grpSpPr bwMode="auto">
                    <a:xfrm rot="8151306">
                      <a:off x="5376" y="2736"/>
                      <a:ext cx="96" cy="96"/>
                      <a:chOff x="4032" y="2592"/>
                      <a:chExt cx="96" cy="96"/>
                    </a:xfrm>
                  </p:grpSpPr>
                  <p:sp>
                    <p:nvSpPr>
                      <p:cNvPr id="159004" name="Freeform 987"/>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05" name="Oval 988"/>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0" name="Group 989"/>
                    <p:cNvGrpSpPr>
                      <a:grpSpLocks/>
                    </p:cNvGrpSpPr>
                    <p:nvPr/>
                  </p:nvGrpSpPr>
                  <p:grpSpPr bwMode="auto">
                    <a:xfrm rot="8151306">
                      <a:off x="5280" y="2784"/>
                      <a:ext cx="96" cy="96"/>
                      <a:chOff x="4032" y="2592"/>
                      <a:chExt cx="96" cy="96"/>
                    </a:xfrm>
                  </p:grpSpPr>
                  <p:sp>
                    <p:nvSpPr>
                      <p:cNvPr id="159002" name="Freeform 990"/>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03" name="Oval 991"/>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1" name="Group 992"/>
                    <p:cNvGrpSpPr>
                      <a:grpSpLocks/>
                    </p:cNvGrpSpPr>
                    <p:nvPr/>
                  </p:nvGrpSpPr>
                  <p:grpSpPr bwMode="auto">
                    <a:xfrm rot="5400000">
                      <a:off x="5331" y="2685"/>
                      <a:ext cx="126" cy="132"/>
                      <a:chOff x="3696" y="2448"/>
                      <a:chExt cx="126" cy="132"/>
                    </a:xfrm>
                  </p:grpSpPr>
                  <p:sp>
                    <p:nvSpPr>
                      <p:cNvPr id="159000" name="Freeform 993"/>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9001" name="Oval 994"/>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2" name="Group 995"/>
                    <p:cNvGrpSpPr>
                      <a:grpSpLocks/>
                    </p:cNvGrpSpPr>
                    <p:nvPr/>
                  </p:nvGrpSpPr>
                  <p:grpSpPr bwMode="auto">
                    <a:xfrm rot="5400000">
                      <a:off x="4803" y="2877"/>
                      <a:ext cx="126" cy="132"/>
                      <a:chOff x="3696" y="2448"/>
                      <a:chExt cx="126" cy="132"/>
                    </a:xfrm>
                  </p:grpSpPr>
                  <p:sp>
                    <p:nvSpPr>
                      <p:cNvPr id="158998" name="Freeform 996"/>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8999" name="Oval 997"/>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3" name="Group 998"/>
                    <p:cNvGrpSpPr>
                      <a:grpSpLocks/>
                    </p:cNvGrpSpPr>
                    <p:nvPr/>
                  </p:nvGrpSpPr>
                  <p:grpSpPr bwMode="auto">
                    <a:xfrm rot="2958962">
                      <a:off x="5379" y="2781"/>
                      <a:ext cx="126" cy="132"/>
                      <a:chOff x="3696" y="2448"/>
                      <a:chExt cx="126" cy="132"/>
                    </a:xfrm>
                  </p:grpSpPr>
                  <p:sp>
                    <p:nvSpPr>
                      <p:cNvPr id="158996" name="Freeform 999"/>
                      <p:cNvSpPr>
                        <a:spLocks/>
                      </p:cNvSpPr>
                      <p:nvPr/>
                    </p:nvSpPr>
                    <p:spPr bwMode="auto">
                      <a:xfrm rot="7300587" flipH="1" flipV="1">
                        <a:off x="3693" y="2451"/>
                        <a:ext cx="132" cy="12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8997" name="Oval 1000"/>
                      <p:cNvSpPr>
                        <a:spLocks noChangeArrowheads="1"/>
                      </p:cNvSpPr>
                      <p:nvPr/>
                    </p:nvSpPr>
                    <p:spPr bwMode="auto">
                      <a:xfrm rot="7300587" flipH="1" flipV="1">
                        <a:off x="3722" y="2483"/>
                        <a:ext cx="75" cy="8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4" name="Group 1001"/>
                    <p:cNvGrpSpPr>
                      <a:grpSpLocks/>
                    </p:cNvGrpSpPr>
                    <p:nvPr/>
                  </p:nvGrpSpPr>
                  <p:grpSpPr bwMode="auto">
                    <a:xfrm>
                      <a:off x="4992" y="2832"/>
                      <a:ext cx="96" cy="96"/>
                      <a:chOff x="3360" y="2448"/>
                      <a:chExt cx="96" cy="96"/>
                    </a:xfrm>
                  </p:grpSpPr>
                  <p:sp>
                    <p:nvSpPr>
                      <p:cNvPr id="158994" name="Oval 1002"/>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995" name="Oval 1003"/>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5" name="Group 1004"/>
                    <p:cNvGrpSpPr>
                      <a:grpSpLocks/>
                    </p:cNvGrpSpPr>
                    <p:nvPr/>
                  </p:nvGrpSpPr>
                  <p:grpSpPr bwMode="auto">
                    <a:xfrm>
                      <a:off x="4992" y="2880"/>
                      <a:ext cx="96" cy="96"/>
                      <a:chOff x="3360" y="2448"/>
                      <a:chExt cx="96" cy="96"/>
                    </a:xfrm>
                  </p:grpSpPr>
                  <p:sp>
                    <p:nvSpPr>
                      <p:cNvPr id="158992" name="Oval 1005"/>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993" name="Oval 1006"/>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6" name="Group 1007"/>
                    <p:cNvGrpSpPr>
                      <a:grpSpLocks/>
                    </p:cNvGrpSpPr>
                    <p:nvPr/>
                  </p:nvGrpSpPr>
                  <p:grpSpPr bwMode="auto">
                    <a:xfrm>
                      <a:off x="5136" y="2784"/>
                      <a:ext cx="96" cy="96"/>
                      <a:chOff x="3360" y="2448"/>
                      <a:chExt cx="96" cy="96"/>
                    </a:xfrm>
                  </p:grpSpPr>
                  <p:sp>
                    <p:nvSpPr>
                      <p:cNvPr id="158990" name="Oval 1008"/>
                      <p:cNvSpPr>
                        <a:spLocks noChangeArrowheads="1"/>
                      </p:cNvSpPr>
                      <p:nvPr/>
                    </p:nvSpPr>
                    <p:spPr bwMode="auto">
                      <a:xfrm>
                        <a:off x="3360" y="2448"/>
                        <a:ext cx="96" cy="96"/>
                      </a:xfrm>
                      <a:prstGeom prst="ellipse">
                        <a:avLst/>
                      </a:prstGeom>
                      <a:solidFill>
                        <a:srgbClr val="996600"/>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991" name="Oval 1009"/>
                      <p:cNvSpPr>
                        <a:spLocks noChangeArrowheads="1"/>
                      </p:cNvSpPr>
                      <p:nvPr/>
                    </p:nvSpPr>
                    <p:spPr bwMode="auto">
                      <a:xfrm>
                        <a:off x="3376" y="2464"/>
                        <a:ext cx="48" cy="48"/>
                      </a:xfrm>
                      <a:prstGeom prst="ellipse">
                        <a:avLst/>
                      </a:prstGeom>
                      <a:solidFill>
                        <a:schemeClr val="bg2"/>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987" name="Group 1010"/>
                    <p:cNvGrpSpPr>
                      <a:grpSpLocks/>
                    </p:cNvGrpSpPr>
                    <p:nvPr/>
                  </p:nvGrpSpPr>
                  <p:grpSpPr bwMode="auto">
                    <a:xfrm rot="8151306">
                      <a:off x="4944" y="2880"/>
                      <a:ext cx="96" cy="96"/>
                      <a:chOff x="4032" y="2592"/>
                      <a:chExt cx="96" cy="96"/>
                    </a:xfrm>
                  </p:grpSpPr>
                  <p:sp>
                    <p:nvSpPr>
                      <p:cNvPr id="158988" name="Freeform 1011"/>
                      <p:cNvSpPr>
                        <a:spLocks/>
                      </p:cNvSpPr>
                      <p:nvPr/>
                    </p:nvSpPr>
                    <p:spPr bwMode="auto">
                      <a:xfrm rot="16081017" flipV="1">
                        <a:off x="4032" y="2592"/>
                        <a:ext cx="96" cy="96"/>
                      </a:xfrm>
                      <a:custGeom>
                        <a:avLst/>
                        <a:gdLst>
                          <a:gd name="T0" fmla="*/ 1 w 192"/>
                          <a:gd name="T1" fmla="*/ 1 h 192"/>
                          <a:gd name="T2" fmla="*/ 1 w 192"/>
                          <a:gd name="T3" fmla="*/ 1 h 192"/>
                          <a:gd name="T4" fmla="*/ 1 w 192"/>
                          <a:gd name="T5" fmla="*/ 1 h 192"/>
                          <a:gd name="T6" fmla="*/ 1 w 192"/>
                          <a:gd name="T7" fmla="*/ 1 h 192"/>
                          <a:gd name="T8" fmla="*/ 1 w 192"/>
                          <a:gd name="T9" fmla="*/ 1 h 192"/>
                          <a:gd name="T10" fmla="*/ 1 w 192"/>
                          <a:gd name="T11" fmla="*/ 1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24" y="72"/>
                            </a:moveTo>
                            <a:cubicBezTo>
                              <a:pt x="12" y="52"/>
                              <a:pt x="0" y="32"/>
                              <a:pt x="24" y="24"/>
                            </a:cubicBezTo>
                            <a:cubicBezTo>
                              <a:pt x="48" y="16"/>
                              <a:pt x="144" y="0"/>
                              <a:pt x="168" y="24"/>
                            </a:cubicBezTo>
                            <a:cubicBezTo>
                              <a:pt x="192" y="48"/>
                              <a:pt x="192" y="144"/>
                              <a:pt x="168" y="168"/>
                            </a:cubicBezTo>
                            <a:cubicBezTo>
                              <a:pt x="144" y="192"/>
                              <a:pt x="48" y="192"/>
                              <a:pt x="24" y="168"/>
                            </a:cubicBezTo>
                            <a:cubicBezTo>
                              <a:pt x="0" y="144"/>
                              <a:pt x="12" y="84"/>
                              <a:pt x="24" y="24"/>
                            </a:cubicBezTo>
                          </a:path>
                        </a:pathLst>
                      </a:custGeom>
                      <a:solidFill>
                        <a:srgbClr val="996600"/>
                      </a:solidFill>
                      <a:ln w="9525">
                        <a:solidFill>
                          <a:schemeClr val="bg2"/>
                        </a:solidFill>
                        <a:round/>
                        <a:headEnd/>
                        <a:tailEnd/>
                      </a:ln>
                    </p:spPr>
                    <p:txBody>
                      <a:bodyPr/>
                      <a:lstStyle/>
                      <a:p>
                        <a:endParaRPr lang="el-GR" sz="1600"/>
                      </a:p>
                    </p:txBody>
                  </p:sp>
                  <p:sp>
                    <p:nvSpPr>
                      <p:cNvPr id="158989" name="Oval 1012"/>
                      <p:cNvSpPr>
                        <a:spLocks noChangeArrowheads="1"/>
                      </p:cNvSpPr>
                      <p:nvPr/>
                    </p:nvSpPr>
                    <p:spPr bwMode="auto">
                      <a:xfrm rot="16081017" flipV="1">
                        <a:off x="4049" y="2615"/>
                        <a:ext cx="54" cy="6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sp>
                <p:nvSpPr>
                  <p:cNvPr id="158906" name="Freeform 1013"/>
                  <p:cNvSpPr>
                    <a:spLocks/>
                  </p:cNvSpPr>
                  <p:nvPr/>
                </p:nvSpPr>
                <p:spPr bwMode="auto">
                  <a:xfrm rot="10801">
                    <a:off x="2151" y="1824"/>
                    <a:ext cx="480" cy="48"/>
                  </a:xfrm>
                  <a:custGeom>
                    <a:avLst/>
                    <a:gdLst>
                      <a:gd name="T0" fmla="*/ 4 w 576"/>
                      <a:gd name="T1" fmla="*/ 0 h 328"/>
                      <a:gd name="T2" fmla="*/ 4 w 576"/>
                      <a:gd name="T3" fmla="*/ 0 h 328"/>
                      <a:gd name="T4" fmla="*/ 28 w 576"/>
                      <a:gd name="T5" fmla="*/ 0 h 328"/>
                      <a:gd name="T6" fmla="*/ 28 w 576"/>
                      <a:gd name="T7" fmla="*/ 0 h 328"/>
                      <a:gd name="T8" fmla="*/ 23 w 576"/>
                      <a:gd name="T9" fmla="*/ 0 h 328"/>
                      <a:gd name="T10" fmla="*/ 15 w 576"/>
                      <a:gd name="T11" fmla="*/ 0 h 328"/>
                      <a:gd name="T12" fmla="*/ 4 w 576"/>
                      <a:gd name="T13" fmla="*/ 0 h 328"/>
                      <a:gd name="T14" fmla="*/ 0 60000 65536"/>
                      <a:gd name="T15" fmla="*/ 0 60000 65536"/>
                      <a:gd name="T16" fmla="*/ 0 60000 65536"/>
                      <a:gd name="T17" fmla="*/ 0 60000 65536"/>
                      <a:gd name="T18" fmla="*/ 0 60000 65536"/>
                      <a:gd name="T19" fmla="*/ 0 60000 65536"/>
                      <a:gd name="T20" fmla="*/ 0 60000 65536"/>
                      <a:gd name="T21" fmla="*/ 0 w 576"/>
                      <a:gd name="T22" fmla="*/ 0 h 328"/>
                      <a:gd name="T23" fmla="*/ 576 w 576"/>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328">
                        <a:moveTo>
                          <a:pt x="72" y="280"/>
                        </a:moveTo>
                        <a:cubicBezTo>
                          <a:pt x="40" y="240"/>
                          <a:pt x="0" y="80"/>
                          <a:pt x="72" y="40"/>
                        </a:cubicBezTo>
                        <a:cubicBezTo>
                          <a:pt x="144" y="0"/>
                          <a:pt x="432" y="0"/>
                          <a:pt x="504" y="40"/>
                        </a:cubicBezTo>
                        <a:cubicBezTo>
                          <a:pt x="576" y="80"/>
                          <a:pt x="520" y="232"/>
                          <a:pt x="504" y="280"/>
                        </a:cubicBezTo>
                        <a:cubicBezTo>
                          <a:pt x="488" y="328"/>
                          <a:pt x="448" y="328"/>
                          <a:pt x="408" y="328"/>
                        </a:cubicBezTo>
                        <a:cubicBezTo>
                          <a:pt x="368" y="328"/>
                          <a:pt x="320" y="288"/>
                          <a:pt x="264" y="280"/>
                        </a:cubicBezTo>
                        <a:cubicBezTo>
                          <a:pt x="208" y="272"/>
                          <a:pt x="104" y="320"/>
                          <a:pt x="72" y="280"/>
                        </a:cubicBezTo>
                        <a:close/>
                      </a:path>
                    </a:pathLst>
                  </a:custGeom>
                  <a:solidFill>
                    <a:srgbClr val="FFE18D"/>
                  </a:solidFill>
                  <a:ln w="9525">
                    <a:solidFill>
                      <a:schemeClr val="bg2"/>
                    </a:solidFill>
                    <a:round/>
                    <a:headEnd/>
                    <a:tailEnd/>
                  </a:ln>
                </p:spPr>
                <p:txBody>
                  <a:bodyPr/>
                  <a:lstStyle/>
                  <a:p>
                    <a:endParaRPr lang="el-GR" sz="1600"/>
                  </a:p>
                </p:txBody>
              </p:sp>
              <p:sp>
                <p:nvSpPr>
                  <p:cNvPr id="158907" name="Freeform 1014"/>
                  <p:cNvSpPr>
                    <a:spLocks/>
                  </p:cNvSpPr>
                  <p:nvPr/>
                </p:nvSpPr>
                <p:spPr bwMode="auto">
                  <a:xfrm>
                    <a:off x="2256" y="2064"/>
                    <a:ext cx="208" cy="186"/>
                  </a:xfrm>
                  <a:custGeom>
                    <a:avLst/>
                    <a:gdLst>
                      <a:gd name="T0" fmla="*/ 0 w 1152"/>
                      <a:gd name="T1" fmla="*/ 0 h 1088"/>
                      <a:gd name="T2" fmla="*/ 0 w 1152"/>
                      <a:gd name="T3" fmla="*/ 0 h 1088"/>
                      <a:gd name="T4" fmla="*/ 0 w 1152"/>
                      <a:gd name="T5" fmla="*/ 0 h 1088"/>
                      <a:gd name="T6" fmla="*/ 0 w 1152"/>
                      <a:gd name="T7" fmla="*/ 0 h 1088"/>
                      <a:gd name="T8" fmla="*/ 0 w 1152"/>
                      <a:gd name="T9" fmla="*/ 0 h 1088"/>
                      <a:gd name="T10" fmla="*/ 0 w 1152"/>
                      <a:gd name="T11" fmla="*/ 0 h 1088"/>
                      <a:gd name="T12" fmla="*/ 0 w 1152"/>
                      <a:gd name="T13" fmla="*/ 0 h 1088"/>
                      <a:gd name="T14" fmla="*/ 0 w 1152"/>
                      <a:gd name="T15" fmla="*/ 0 h 1088"/>
                      <a:gd name="T16" fmla="*/ 0 w 1152"/>
                      <a:gd name="T17" fmla="*/ 0 h 1088"/>
                      <a:gd name="T18" fmla="*/ 0 w 1152"/>
                      <a:gd name="T19" fmla="*/ 0 h 1088"/>
                      <a:gd name="T20" fmla="*/ 0 w 1152"/>
                      <a:gd name="T21" fmla="*/ 0 h 1088"/>
                      <a:gd name="T22" fmla="*/ 0 w 1152"/>
                      <a:gd name="T23" fmla="*/ 0 h 1088"/>
                      <a:gd name="T24" fmla="*/ 0 w 1152"/>
                      <a:gd name="T25" fmla="*/ 0 h 1088"/>
                      <a:gd name="T26" fmla="*/ 0 w 1152"/>
                      <a:gd name="T27" fmla="*/ 0 h 1088"/>
                      <a:gd name="T28" fmla="*/ 0 w 1152"/>
                      <a:gd name="T29" fmla="*/ 0 h 1088"/>
                      <a:gd name="T30" fmla="*/ 0 w 1152"/>
                      <a:gd name="T31" fmla="*/ 0 h 1088"/>
                      <a:gd name="T32" fmla="*/ 0 w 1152"/>
                      <a:gd name="T33" fmla="*/ 0 h 1088"/>
                      <a:gd name="T34" fmla="*/ 0 w 1152"/>
                      <a:gd name="T35" fmla="*/ 0 h 1088"/>
                      <a:gd name="T36" fmla="*/ 0 w 1152"/>
                      <a:gd name="T37" fmla="*/ 0 h 1088"/>
                      <a:gd name="T38" fmla="*/ 0 w 1152"/>
                      <a:gd name="T39" fmla="*/ 0 h 1088"/>
                      <a:gd name="T40" fmla="*/ 0 w 1152"/>
                      <a:gd name="T41" fmla="*/ 0 h 1088"/>
                      <a:gd name="T42" fmla="*/ 0 w 1152"/>
                      <a:gd name="T43" fmla="*/ 0 h 1088"/>
                      <a:gd name="T44" fmla="*/ 0 w 1152"/>
                      <a:gd name="T45" fmla="*/ 0 h 1088"/>
                      <a:gd name="T46" fmla="*/ 0 w 1152"/>
                      <a:gd name="T47" fmla="*/ 0 h 1088"/>
                      <a:gd name="T48" fmla="*/ 0 w 1152"/>
                      <a:gd name="T49" fmla="*/ 0 h 1088"/>
                      <a:gd name="T50" fmla="*/ 0 w 1152"/>
                      <a:gd name="T51" fmla="*/ 0 h 1088"/>
                      <a:gd name="T52" fmla="*/ 0 w 1152"/>
                      <a:gd name="T53" fmla="*/ 0 h 1088"/>
                      <a:gd name="T54" fmla="*/ 0 w 1152"/>
                      <a:gd name="T55" fmla="*/ 0 h 1088"/>
                      <a:gd name="T56" fmla="*/ 0 w 1152"/>
                      <a:gd name="T57" fmla="*/ 0 h 1088"/>
                      <a:gd name="T58" fmla="*/ 0 w 1152"/>
                      <a:gd name="T59" fmla="*/ 0 h 1088"/>
                      <a:gd name="T60" fmla="*/ 0 w 1152"/>
                      <a:gd name="T61" fmla="*/ 0 h 1088"/>
                      <a:gd name="T62" fmla="*/ 0 w 1152"/>
                      <a:gd name="T63" fmla="*/ 0 h 1088"/>
                      <a:gd name="T64" fmla="*/ 0 w 1152"/>
                      <a:gd name="T65" fmla="*/ 0 h 1088"/>
                      <a:gd name="T66" fmla="*/ 0 w 1152"/>
                      <a:gd name="T67" fmla="*/ 0 h 1088"/>
                      <a:gd name="T68" fmla="*/ 0 w 1152"/>
                      <a:gd name="T69" fmla="*/ 0 h 1088"/>
                      <a:gd name="T70" fmla="*/ 0 w 1152"/>
                      <a:gd name="T71" fmla="*/ 0 h 1088"/>
                      <a:gd name="T72" fmla="*/ 0 w 1152"/>
                      <a:gd name="T73" fmla="*/ 0 h 1088"/>
                      <a:gd name="T74" fmla="*/ 0 w 1152"/>
                      <a:gd name="T75" fmla="*/ 0 h 1088"/>
                      <a:gd name="T76" fmla="*/ 0 w 1152"/>
                      <a:gd name="T77" fmla="*/ 0 h 1088"/>
                      <a:gd name="T78" fmla="*/ 0 w 1152"/>
                      <a:gd name="T79" fmla="*/ 0 h 1088"/>
                      <a:gd name="T80" fmla="*/ 0 w 1152"/>
                      <a:gd name="T81" fmla="*/ 0 h 1088"/>
                      <a:gd name="T82" fmla="*/ 0 w 1152"/>
                      <a:gd name="T83" fmla="*/ 0 h 1088"/>
                      <a:gd name="T84" fmla="*/ 0 w 1152"/>
                      <a:gd name="T85" fmla="*/ 0 h 1088"/>
                      <a:gd name="T86" fmla="*/ 0 w 1152"/>
                      <a:gd name="T87" fmla="*/ 0 h 1088"/>
                      <a:gd name="T88" fmla="*/ 0 w 1152"/>
                      <a:gd name="T89" fmla="*/ 0 h 1088"/>
                      <a:gd name="T90" fmla="*/ 0 w 1152"/>
                      <a:gd name="T91" fmla="*/ 0 h 1088"/>
                      <a:gd name="T92" fmla="*/ 0 w 1152"/>
                      <a:gd name="T93" fmla="*/ 0 h 1088"/>
                      <a:gd name="T94" fmla="*/ 0 w 1152"/>
                      <a:gd name="T95" fmla="*/ 0 h 10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2"/>
                      <a:gd name="T145" fmla="*/ 0 h 1088"/>
                      <a:gd name="T146" fmla="*/ 1152 w 1152"/>
                      <a:gd name="T147" fmla="*/ 1088 h 10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2" h="1088">
                        <a:moveTo>
                          <a:pt x="496" y="967"/>
                        </a:moveTo>
                        <a:cubicBezTo>
                          <a:pt x="478" y="914"/>
                          <a:pt x="439" y="857"/>
                          <a:pt x="384" y="839"/>
                        </a:cubicBezTo>
                        <a:cubicBezTo>
                          <a:pt x="247" y="843"/>
                          <a:pt x="141" y="846"/>
                          <a:pt x="0" y="843"/>
                        </a:cubicBezTo>
                        <a:cubicBezTo>
                          <a:pt x="1" y="836"/>
                          <a:pt x="0" y="829"/>
                          <a:pt x="4" y="823"/>
                        </a:cubicBezTo>
                        <a:cubicBezTo>
                          <a:pt x="10" y="814"/>
                          <a:pt x="25" y="817"/>
                          <a:pt x="36" y="815"/>
                        </a:cubicBezTo>
                        <a:cubicBezTo>
                          <a:pt x="75" y="806"/>
                          <a:pt x="112" y="803"/>
                          <a:pt x="152" y="799"/>
                        </a:cubicBezTo>
                        <a:cubicBezTo>
                          <a:pt x="176" y="797"/>
                          <a:pt x="224" y="791"/>
                          <a:pt x="224" y="791"/>
                        </a:cubicBezTo>
                        <a:cubicBezTo>
                          <a:pt x="255" y="783"/>
                          <a:pt x="285" y="782"/>
                          <a:pt x="316" y="779"/>
                        </a:cubicBezTo>
                        <a:cubicBezTo>
                          <a:pt x="324" y="776"/>
                          <a:pt x="332" y="774"/>
                          <a:pt x="340" y="771"/>
                        </a:cubicBezTo>
                        <a:cubicBezTo>
                          <a:pt x="349" y="768"/>
                          <a:pt x="356" y="747"/>
                          <a:pt x="356" y="747"/>
                        </a:cubicBezTo>
                        <a:cubicBezTo>
                          <a:pt x="348" y="722"/>
                          <a:pt x="312" y="716"/>
                          <a:pt x="292" y="699"/>
                        </a:cubicBezTo>
                        <a:cubicBezTo>
                          <a:pt x="279" y="688"/>
                          <a:pt x="274" y="676"/>
                          <a:pt x="260" y="667"/>
                        </a:cubicBezTo>
                        <a:cubicBezTo>
                          <a:pt x="247" y="647"/>
                          <a:pt x="220" y="618"/>
                          <a:pt x="212" y="595"/>
                        </a:cubicBezTo>
                        <a:cubicBezTo>
                          <a:pt x="204" y="570"/>
                          <a:pt x="187" y="541"/>
                          <a:pt x="172" y="519"/>
                        </a:cubicBezTo>
                        <a:cubicBezTo>
                          <a:pt x="162" y="467"/>
                          <a:pt x="145" y="417"/>
                          <a:pt x="128" y="367"/>
                        </a:cubicBezTo>
                        <a:cubicBezTo>
                          <a:pt x="132" y="321"/>
                          <a:pt x="128" y="302"/>
                          <a:pt x="172" y="291"/>
                        </a:cubicBezTo>
                        <a:cubicBezTo>
                          <a:pt x="183" y="257"/>
                          <a:pt x="174" y="205"/>
                          <a:pt x="148" y="179"/>
                        </a:cubicBezTo>
                        <a:cubicBezTo>
                          <a:pt x="138" y="150"/>
                          <a:pt x="142" y="163"/>
                          <a:pt x="136" y="139"/>
                        </a:cubicBezTo>
                        <a:cubicBezTo>
                          <a:pt x="138" y="105"/>
                          <a:pt x="127" y="74"/>
                          <a:pt x="160" y="63"/>
                        </a:cubicBezTo>
                        <a:cubicBezTo>
                          <a:pt x="173" y="67"/>
                          <a:pt x="178" y="68"/>
                          <a:pt x="188" y="79"/>
                        </a:cubicBezTo>
                        <a:cubicBezTo>
                          <a:pt x="194" y="86"/>
                          <a:pt x="204" y="103"/>
                          <a:pt x="204" y="103"/>
                        </a:cubicBezTo>
                        <a:cubicBezTo>
                          <a:pt x="207" y="153"/>
                          <a:pt x="207" y="177"/>
                          <a:pt x="232" y="215"/>
                        </a:cubicBezTo>
                        <a:cubicBezTo>
                          <a:pt x="231" y="242"/>
                          <a:pt x="233" y="269"/>
                          <a:pt x="228" y="295"/>
                        </a:cubicBezTo>
                        <a:cubicBezTo>
                          <a:pt x="224" y="316"/>
                          <a:pt x="188" y="350"/>
                          <a:pt x="180" y="383"/>
                        </a:cubicBezTo>
                        <a:cubicBezTo>
                          <a:pt x="183" y="449"/>
                          <a:pt x="166" y="477"/>
                          <a:pt x="204" y="515"/>
                        </a:cubicBezTo>
                        <a:cubicBezTo>
                          <a:pt x="210" y="534"/>
                          <a:pt x="238" y="563"/>
                          <a:pt x="256" y="575"/>
                        </a:cubicBezTo>
                        <a:cubicBezTo>
                          <a:pt x="268" y="592"/>
                          <a:pt x="283" y="611"/>
                          <a:pt x="300" y="623"/>
                        </a:cubicBezTo>
                        <a:cubicBezTo>
                          <a:pt x="309" y="637"/>
                          <a:pt x="351" y="669"/>
                          <a:pt x="368" y="675"/>
                        </a:cubicBezTo>
                        <a:cubicBezTo>
                          <a:pt x="384" y="691"/>
                          <a:pt x="408" y="702"/>
                          <a:pt x="428" y="711"/>
                        </a:cubicBezTo>
                        <a:cubicBezTo>
                          <a:pt x="436" y="714"/>
                          <a:pt x="444" y="716"/>
                          <a:pt x="452" y="719"/>
                        </a:cubicBezTo>
                        <a:cubicBezTo>
                          <a:pt x="456" y="720"/>
                          <a:pt x="464" y="723"/>
                          <a:pt x="464" y="723"/>
                        </a:cubicBezTo>
                        <a:cubicBezTo>
                          <a:pt x="496" y="719"/>
                          <a:pt x="504" y="721"/>
                          <a:pt x="512" y="691"/>
                        </a:cubicBezTo>
                        <a:cubicBezTo>
                          <a:pt x="509" y="679"/>
                          <a:pt x="510" y="665"/>
                          <a:pt x="504" y="655"/>
                        </a:cubicBezTo>
                        <a:cubicBezTo>
                          <a:pt x="499" y="647"/>
                          <a:pt x="480" y="639"/>
                          <a:pt x="480" y="639"/>
                        </a:cubicBezTo>
                        <a:cubicBezTo>
                          <a:pt x="470" y="624"/>
                          <a:pt x="458" y="617"/>
                          <a:pt x="444" y="607"/>
                        </a:cubicBezTo>
                        <a:cubicBezTo>
                          <a:pt x="425" y="578"/>
                          <a:pt x="435" y="590"/>
                          <a:pt x="416" y="571"/>
                        </a:cubicBezTo>
                        <a:cubicBezTo>
                          <a:pt x="413" y="557"/>
                          <a:pt x="404" y="531"/>
                          <a:pt x="404" y="531"/>
                        </a:cubicBezTo>
                        <a:cubicBezTo>
                          <a:pt x="408" y="443"/>
                          <a:pt x="412" y="407"/>
                          <a:pt x="472" y="347"/>
                        </a:cubicBezTo>
                        <a:cubicBezTo>
                          <a:pt x="485" y="308"/>
                          <a:pt x="463" y="258"/>
                          <a:pt x="508" y="243"/>
                        </a:cubicBezTo>
                        <a:cubicBezTo>
                          <a:pt x="576" y="254"/>
                          <a:pt x="544" y="322"/>
                          <a:pt x="516" y="359"/>
                        </a:cubicBezTo>
                        <a:cubicBezTo>
                          <a:pt x="510" y="377"/>
                          <a:pt x="499" y="393"/>
                          <a:pt x="492" y="411"/>
                        </a:cubicBezTo>
                        <a:cubicBezTo>
                          <a:pt x="489" y="419"/>
                          <a:pt x="484" y="435"/>
                          <a:pt x="484" y="435"/>
                        </a:cubicBezTo>
                        <a:cubicBezTo>
                          <a:pt x="480" y="485"/>
                          <a:pt x="463" y="559"/>
                          <a:pt x="512" y="591"/>
                        </a:cubicBezTo>
                        <a:cubicBezTo>
                          <a:pt x="539" y="631"/>
                          <a:pt x="589" y="625"/>
                          <a:pt x="632" y="627"/>
                        </a:cubicBezTo>
                        <a:cubicBezTo>
                          <a:pt x="641" y="641"/>
                          <a:pt x="650" y="650"/>
                          <a:pt x="664" y="659"/>
                        </a:cubicBezTo>
                        <a:cubicBezTo>
                          <a:pt x="667" y="663"/>
                          <a:pt x="668" y="668"/>
                          <a:pt x="672" y="671"/>
                        </a:cubicBezTo>
                        <a:cubicBezTo>
                          <a:pt x="679" y="675"/>
                          <a:pt x="696" y="679"/>
                          <a:pt x="696" y="679"/>
                        </a:cubicBezTo>
                        <a:cubicBezTo>
                          <a:pt x="757" y="673"/>
                          <a:pt x="751" y="663"/>
                          <a:pt x="780" y="615"/>
                        </a:cubicBezTo>
                        <a:cubicBezTo>
                          <a:pt x="786" y="570"/>
                          <a:pt x="780" y="492"/>
                          <a:pt x="736" y="463"/>
                        </a:cubicBezTo>
                        <a:cubicBezTo>
                          <a:pt x="729" y="442"/>
                          <a:pt x="717" y="423"/>
                          <a:pt x="708" y="403"/>
                        </a:cubicBezTo>
                        <a:cubicBezTo>
                          <a:pt x="705" y="395"/>
                          <a:pt x="703" y="387"/>
                          <a:pt x="700" y="379"/>
                        </a:cubicBezTo>
                        <a:cubicBezTo>
                          <a:pt x="699" y="375"/>
                          <a:pt x="696" y="367"/>
                          <a:pt x="696" y="367"/>
                        </a:cubicBezTo>
                        <a:cubicBezTo>
                          <a:pt x="693" y="282"/>
                          <a:pt x="692" y="200"/>
                          <a:pt x="700" y="115"/>
                        </a:cubicBezTo>
                        <a:cubicBezTo>
                          <a:pt x="693" y="88"/>
                          <a:pt x="681" y="62"/>
                          <a:pt x="676" y="35"/>
                        </a:cubicBezTo>
                        <a:cubicBezTo>
                          <a:pt x="674" y="26"/>
                          <a:pt x="665" y="14"/>
                          <a:pt x="672" y="7"/>
                        </a:cubicBezTo>
                        <a:cubicBezTo>
                          <a:pt x="679" y="0"/>
                          <a:pt x="691" y="10"/>
                          <a:pt x="700" y="11"/>
                        </a:cubicBezTo>
                        <a:cubicBezTo>
                          <a:pt x="727" y="38"/>
                          <a:pt x="755" y="81"/>
                          <a:pt x="764" y="119"/>
                        </a:cubicBezTo>
                        <a:cubicBezTo>
                          <a:pt x="761" y="187"/>
                          <a:pt x="758" y="220"/>
                          <a:pt x="748" y="279"/>
                        </a:cubicBezTo>
                        <a:cubicBezTo>
                          <a:pt x="749" y="308"/>
                          <a:pt x="750" y="338"/>
                          <a:pt x="752" y="367"/>
                        </a:cubicBezTo>
                        <a:cubicBezTo>
                          <a:pt x="754" y="389"/>
                          <a:pt x="767" y="408"/>
                          <a:pt x="776" y="427"/>
                        </a:cubicBezTo>
                        <a:cubicBezTo>
                          <a:pt x="783" y="444"/>
                          <a:pt x="785" y="463"/>
                          <a:pt x="792" y="479"/>
                        </a:cubicBezTo>
                        <a:cubicBezTo>
                          <a:pt x="797" y="491"/>
                          <a:pt x="807" y="503"/>
                          <a:pt x="812" y="515"/>
                        </a:cubicBezTo>
                        <a:cubicBezTo>
                          <a:pt x="820" y="533"/>
                          <a:pt x="821" y="547"/>
                          <a:pt x="832" y="563"/>
                        </a:cubicBezTo>
                        <a:cubicBezTo>
                          <a:pt x="837" y="601"/>
                          <a:pt x="847" y="648"/>
                          <a:pt x="828" y="683"/>
                        </a:cubicBezTo>
                        <a:cubicBezTo>
                          <a:pt x="821" y="696"/>
                          <a:pt x="812" y="707"/>
                          <a:pt x="804" y="719"/>
                        </a:cubicBezTo>
                        <a:cubicBezTo>
                          <a:pt x="801" y="723"/>
                          <a:pt x="796" y="731"/>
                          <a:pt x="796" y="731"/>
                        </a:cubicBezTo>
                        <a:cubicBezTo>
                          <a:pt x="797" y="743"/>
                          <a:pt x="791" y="759"/>
                          <a:pt x="800" y="767"/>
                        </a:cubicBezTo>
                        <a:cubicBezTo>
                          <a:pt x="812" y="777"/>
                          <a:pt x="848" y="775"/>
                          <a:pt x="848" y="775"/>
                        </a:cubicBezTo>
                        <a:cubicBezTo>
                          <a:pt x="932" y="770"/>
                          <a:pt x="934" y="779"/>
                          <a:pt x="948" y="707"/>
                        </a:cubicBezTo>
                        <a:cubicBezTo>
                          <a:pt x="947" y="670"/>
                          <a:pt x="947" y="632"/>
                          <a:pt x="944" y="595"/>
                        </a:cubicBezTo>
                        <a:cubicBezTo>
                          <a:pt x="942" y="574"/>
                          <a:pt x="915" y="555"/>
                          <a:pt x="904" y="539"/>
                        </a:cubicBezTo>
                        <a:cubicBezTo>
                          <a:pt x="894" y="525"/>
                          <a:pt x="893" y="509"/>
                          <a:pt x="884" y="495"/>
                        </a:cubicBezTo>
                        <a:cubicBezTo>
                          <a:pt x="881" y="477"/>
                          <a:pt x="876" y="461"/>
                          <a:pt x="872" y="443"/>
                        </a:cubicBezTo>
                        <a:cubicBezTo>
                          <a:pt x="886" y="421"/>
                          <a:pt x="899" y="427"/>
                          <a:pt x="924" y="431"/>
                        </a:cubicBezTo>
                        <a:cubicBezTo>
                          <a:pt x="956" y="474"/>
                          <a:pt x="950" y="522"/>
                          <a:pt x="976" y="567"/>
                        </a:cubicBezTo>
                        <a:cubicBezTo>
                          <a:pt x="987" y="587"/>
                          <a:pt x="985" y="588"/>
                          <a:pt x="992" y="615"/>
                        </a:cubicBezTo>
                        <a:cubicBezTo>
                          <a:pt x="994" y="623"/>
                          <a:pt x="1000" y="639"/>
                          <a:pt x="1000" y="639"/>
                        </a:cubicBezTo>
                        <a:cubicBezTo>
                          <a:pt x="999" y="671"/>
                          <a:pt x="996" y="703"/>
                          <a:pt x="996" y="735"/>
                        </a:cubicBezTo>
                        <a:cubicBezTo>
                          <a:pt x="996" y="743"/>
                          <a:pt x="993" y="756"/>
                          <a:pt x="1000" y="759"/>
                        </a:cubicBezTo>
                        <a:cubicBezTo>
                          <a:pt x="1012" y="765"/>
                          <a:pt x="1027" y="756"/>
                          <a:pt x="1040" y="755"/>
                        </a:cubicBezTo>
                        <a:cubicBezTo>
                          <a:pt x="1055" y="751"/>
                          <a:pt x="1065" y="744"/>
                          <a:pt x="1080" y="739"/>
                        </a:cubicBezTo>
                        <a:cubicBezTo>
                          <a:pt x="1102" y="706"/>
                          <a:pt x="1112" y="682"/>
                          <a:pt x="1120" y="643"/>
                        </a:cubicBezTo>
                        <a:cubicBezTo>
                          <a:pt x="1117" y="620"/>
                          <a:pt x="1112" y="601"/>
                          <a:pt x="1108" y="579"/>
                        </a:cubicBezTo>
                        <a:cubicBezTo>
                          <a:pt x="1115" y="557"/>
                          <a:pt x="1126" y="561"/>
                          <a:pt x="1140" y="575"/>
                        </a:cubicBezTo>
                        <a:cubicBezTo>
                          <a:pt x="1151" y="607"/>
                          <a:pt x="1147" y="591"/>
                          <a:pt x="1152" y="623"/>
                        </a:cubicBezTo>
                        <a:cubicBezTo>
                          <a:pt x="1151" y="655"/>
                          <a:pt x="1150" y="687"/>
                          <a:pt x="1148" y="719"/>
                        </a:cubicBezTo>
                        <a:cubicBezTo>
                          <a:pt x="1147" y="727"/>
                          <a:pt x="1137" y="755"/>
                          <a:pt x="1136" y="759"/>
                        </a:cubicBezTo>
                        <a:cubicBezTo>
                          <a:pt x="1136" y="759"/>
                          <a:pt x="1106" y="779"/>
                          <a:pt x="1100" y="783"/>
                        </a:cubicBezTo>
                        <a:cubicBezTo>
                          <a:pt x="1070" y="803"/>
                          <a:pt x="1041" y="822"/>
                          <a:pt x="1016" y="847"/>
                        </a:cubicBezTo>
                        <a:cubicBezTo>
                          <a:pt x="1007" y="874"/>
                          <a:pt x="979" y="884"/>
                          <a:pt x="964" y="907"/>
                        </a:cubicBezTo>
                        <a:cubicBezTo>
                          <a:pt x="941" y="942"/>
                          <a:pt x="928" y="983"/>
                          <a:pt x="892" y="1007"/>
                        </a:cubicBezTo>
                        <a:cubicBezTo>
                          <a:pt x="877" y="1029"/>
                          <a:pt x="861" y="1047"/>
                          <a:pt x="836" y="1055"/>
                        </a:cubicBezTo>
                        <a:cubicBezTo>
                          <a:pt x="813" y="1078"/>
                          <a:pt x="778" y="1079"/>
                          <a:pt x="748" y="1087"/>
                        </a:cubicBezTo>
                        <a:cubicBezTo>
                          <a:pt x="720" y="1086"/>
                          <a:pt x="692" y="1088"/>
                          <a:pt x="664" y="1083"/>
                        </a:cubicBezTo>
                        <a:cubicBezTo>
                          <a:pt x="634" y="1078"/>
                          <a:pt x="582" y="1032"/>
                          <a:pt x="556" y="1015"/>
                        </a:cubicBezTo>
                        <a:cubicBezTo>
                          <a:pt x="545" y="999"/>
                          <a:pt x="512" y="963"/>
                          <a:pt x="492" y="963"/>
                        </a:cubicBezTo>
                        <a:cubicBezTo>
                          <a:pt x="490" y="963"/>
                          <a:pt x="495" y="966"/>
                          <a:pt x="496" y="967"/>
                        </a:cubicBezTo>
                        <a:close/>
                      </a:path>
                    </a:pathLst>
                  </a:custGeom>
                  <a:solidFill>
                    <a:srgbClr val="CC9900"/>
                  </a:solidFill>
                  <a:ln w="28575" cmpd="sng">
                    <a:solidFill>
                      <a:srgbClr val="996633"/>
                    </a:solidFill>
                    <a:round/>
                    <a:headEnd/>
                    <a:tailEnd/>
                  </a:ln>
                </p:spPr>
                <p:txBody>
                  <a:bodyPr/>
                  <a:lstStyle/>
                  <a:p>
                    <a:endParaRPr lang="el-GR" sz="1600"/>
                  </a:p>
                </p:txBody>
              </p:sp>
            </p:grpSp>
          </p:grpSp>
        </p:grpSp>
        <p:sp>
          <p:nvSpPr>
            <p:cNvPr id="158750" name="Rectangle 1015"/>
            <p:cNvSpPr>
              <a:spLocks noChangeArrowheads="1"/>
            </p:cNvSpPr>
            <p:nvPr/>
          </p:nvSpPr>
          <p:spPr bwMode="auto">
            <a:xfrm>
              <a:off x="110" y="3929"/>
              <a:ext cx="5553"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pPr>
              <a:r>
                <a:rPr lang="el-GR" altLang="en-US" sz="2133"/>
                <a:t>Στάδιο Ι-ΙΙ</a:t>
              </a:r>
              <a:r>
                <a:rPr lang="en-US" altLang="en-US" sz="2133"/>
                <a:t>: E</a:t>
              </a:r>
              <a:r>
                <a:rPr lang="el-GR" altLang="en-US" sz="2133"/>
                <a:t>ντοπισμένη νόσος χαμηλού και μέσου κινδύνου</a:t>
              </a:r>
            </a:p>
          </p:txBody>
        </p:sp>
      </p:grpSp>
      <p:grpSp>
        <p:nvGrpSpPr>
          <p:cNvPr id="66601" name="Group 1016"/>
          <p:cNvGrpSpPr>
            <a:grpSpLocks/>
          </p:cNvGrpSpPr>
          <p:nvPr/>
        </p:nvGrpSpPr>
        <p:grpSpPr bwMode="auto">
          <a:xfrm>
            <a:off x="-230012" y="996245"/>
            <a:ext cx="6300612" cy="1903589"/>
            <a:chOff x="-163" y="436"/>
            <a:chExt cx="4465" cy="1349"/>
          </a:xfrm>
        </p:grpSpPr>
        <p:sp>
          <p:nvSpPr>
            <p:cNvPr id="158737" name="Freeform 1017"/>
            <p:cNvSpPr>
              <a:spLocks/>
            </p:cNvSpPr>
            <p:nvPr/>
          </p:nvSpPr>
          <p:spPr bwMode="auto">
            <a:xfrm>
              <a:off x="3648" y="1545"/>
              <a:ext cx="432" cy="240"/>
            </a:xfrm>
            <a:custGeom>
              <a:avLst/>
              <a:gdLst>
                <a:gd name="T0" fmla="*/ 2 w 536"/>
                <a:gd name="T1" fmla="*/ 1 h 472"/>
                <a:gd name="T2" fmla="*/ 12 w 536"/>
                <a:gd name="T3" fmla="*/ 1 h 472"/>
                <a:gd name="T4" fmla="*/ 15 w 536"/>
                <a:gd name="T5" fmla="*/ 1 h 472"/>
                <a:gd name="T6" fmla="*/ 16 w 536"/>
                <a:gd name="T7" fmla="*/ 1 h 472"/>
                <a:gd name="T8" fmla="*/ 14 w 536"/>
                <a:gd name="T9" fmla="*/ 1 h 472"/>
                <a:gd name="T10" fmla="*/ 3 w 536"/>
                <a:gd name="T11" fmla="*/ 1 h 472"/>
                <a:gd name="T12" fmla="*/ 2 w 536"/>
                <a:gd name="T13" fmla="*/ 1 h 472"/>
                <a:gd name="T14" fmla="*/ 0 60000 65536"/>
                <a:gd name="T15" fmla="*/ 0 60000 65536"/>
                <a:gd name="T16" fmla="*/ 0 60000 65536"/>
                <a:gd name="T17" fmla="*/ 0 60000 65536"/>
                <a:gd name="T18" fmla="*/ 0 60000 65536"/>
                <a:gd name="T19" fmla="*/ 0 60000 65536"/>
                <a:gd name="T20" fmla="*/ 0 60000 65536"/>
                <a:gd name="T21" fmla="*/ 0 w 536"/>
                <a:gd name="T22" fmla="*/ 0 h 472"/>
                <a:gd name="T23" fmla="*/ 536 w 536"/>
                <a:gd name="T24" fmla="*/ 472 h 4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6" h="472">
                  <a:moveTo>
                    <a:pt x="48" y="64"/>
                  </a:moveTo>
                  <a:cubicBezTo>
                    <a:pt x="96" y="0"/>
                    <a:pt x="312" y="64"/>
                    <a:pt x="384" y="64"/>
                  </a:cubicBezTo>
                  <a:cubicBezTo>
                    <a:pt x="456" y="64"/>
                    <a:pt x="456" y="56"/>
                    <a:pt x="480" y="64"/>
                  </a:cubicBezTo>
                  <a:cubicBezTo>
                    <a:pt x="504" y="72"/>
                    <a:pt x="536" y="80"/>
                    <a:pt x="528" y="112"/>
                  </a:cubicBezTo>
                  <a:cubicBezTo>
                    <a:pt x="520" y="144"/>
                    <a:pt x="504" y="200"/>
                    <a:pt x="432" y="256"/>
                  </a:cubicBezTo>
                  <a:cubicBezTo>
                    <a:pt x="360" y="312"/>
                    <a:pt x="160" y="472"/>
                    <a:pt x="96" y="448"/>
                  </a:cubicBezTo>
                  <a:cubicBezTo>
                    <a:pt x="32" y="424"/>
                    <a:pt x="0" y="128"/>
                    <a:pt x="48" y="64"/>
                  </a:cubicBezTo>
                  <a:close/>
                </a:path>
              </a:pathLst>
            </a:custGeom>
            <a:solidFill>
              <a:srgbClr val="FFCCCC"/>
            </a:solidFill>
            <a:ln w="9525" cap="flat" cmpd="sng">
              <a:solidFill>
                <a:srgbClr val="000000"/>
              </a:solidFill>
              <a:prstDash val="sysDot"/>
              <a:round/>
              <a:headEnd/>
              <a:tailEnd/>
            </a:ln>
          </p:spPr>
          <p:txBody>
            <a:bodyPr/>
            <a:lstStyle/>
            <a:p>
              <a:endParaRPr lang="el-GR" sz="1600"/>
            </a:p>
          </p:txBody>
        </p:sp>
        <p:grpSp>
          <p:nvGrpSpPr>
            <p:cNvPr id="158738" name="Group 1018"/>
            <p:cNvGrpSpPr>
              <a:grpSpLocks/>
            </p:cNvGrpSpPr>
            <p:nvPr/>
          </p:nvGrpSpPr>
          <p:grpSpPr bwMode="auto">
            <a:xfrm>
              <a:off x="-163" y="436"/>
              <a:ext cx="4465" cy="1270"/>
              <a:chOff x="-163" y="436"/>
              <a:chExt cx="4465" cy="1270"/>
            </a:xfrm>
          </p:grpSpPr>
          <p:grpSp>
            <p:nvGrpSpPr>
              <p:cNvPr id="158739" name="Group 1019"/>
              <p:cNvGrpSpPr>
                <a:grpSpLocks/>
              </p:cNvGrpSpPr>
              <p:nvPr/>
            </p:nvGrpSpPr>
            <p:grpSpPr bwMode="auto">
              <a:xfrm>
                <a:off x="3630" y="1057"/>
                <a:ext cx="672" cy="649"/>
                <a:chOff x="3630" y="1057"/>
                <a:chExt cx="672" cy="649"/>
              </a:xfrm>
            </p:grpSpPr>
            <p:grpSp>
              <p:nvGrpSpPr>
                <p:cNvPr id="158743" name="Group 1020"/>
                <p:cNvGrpSpPr>
                  <a:grpSpLocks/>
                </p:cNvGrpSpPr>
                <p:nvPr/>
              </p:nvGrpSpPr>
              <p:grpSpPr bwMode="auto">
                <a:xfrm>
                  <a:off x="3630" y="1057"/>
                  <a:ext cx="672" cy="488"/>
                  <a:chOff x="4656" y="1152"/>
                  <a:chExt cx="672" cy="488"/>
                </a:xfrm>
              </p:grpSpPr>
              <p:sp>
                <p:nvSpPr>
                  <p:cNvPr id="158747" name="Freeform 1021"/>
                  <p:cNvSpPr>
                    <a:spLocks/>
                  </p:cNvSpPr>
                  <p:nvPr/>
                </p:nvSpPr>
                <p:spPr bwMode="auto">
                  <a:xfrm>
                    <a:off x="4656" y="1152"/>
                    <a:ext cx="288" cy="488"/>
                  </a:xfrm>
                  <a:custGeom>
                    <a:avLst/>
                    <a:gdLst>
                      <a:gd name="T0" fmla="*/ 4 w 328"/>
                      <a:gd name="T1" fmla="*/ 10 h 544"/>
                      <a:gd name="T2" fmla="*/ 22 w 328"/>
                      <a:gd name="T3" fmla="*/ 10 h 544"/>
                      <a:gd name="T4" fmla="*/ 40 w 328"/>
                      <a:gd name="T5" fmla="*/ 18 h 544"/>
                      <a:gd name="T6" fmla="*/ 32 w 328"/>
                      <a:gd name="T7" fmla="*/ 59 h 544"/>
                      <a:gd name="T8" fmla="*/ 22 w 328"/>
                      <a:gd name="T9" fmla="*/ 93 h 544"/>
                      <a:gd name="T10" fmla="*/ 4 w 328"/>
                      <a:gd name="T11" fmla="*/ 69 h 544"/>
                      <a:gd name="T12" fmla="*/ 4 w 328"/>
                      <a:gd name="T13" fmla="*/ 10 h 544"/>
                      <a:gd name="T14" fmla="*/ 0 60000 65536"/>
                      <a:gd name="T15" fmla="*/ 0 60000 65536"/>
                      <a:gd name="T16" fmla="*/ 0 60000 65536"/>
                      <a:gd name="T17" fmla="*/ 0 60000 65536"/>
                      <a:gd name="T18" fmla="*/ 0 60000 65536"/>
                      <a:gd name="T19" fmla="*/ 0 60000 65536"/>
                      <a:gd name="T20" fmla="*/ 0 60000 65536"/>
                      <a:gd name="T21" fmla="*/ 0 w 328"/>
                      <a:gd name="T22" fmla="*/ 0 h 544"/>
                      <a:gd name="T23" fmla="*/ 328 w 328"/>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544">
                        <a:moveTo>
                          <a:pt x="24" y="56"/>
                        </a:moveTo>
                        <a:cubicBezTo>
                          <a:pt x="48" y="0"/>
                          <a:pt x="120" y="48"/>
                          <a:pt x="168" y="56"/>
                        </a:cubicBezTo>
                        <a:cubicBezTo>
                          <a:pt x="216" y="64"/>
                          <a:pt x="296" y="56"/>
                          <a:pt x="312" y="104"/>
                        </a:cubicBezTo>
                        <a:cubicBezTo>
                          <a:pt x="328" y="152"/>
                          <a:pt x="288" y="272"/>
                          <a:pt x="264" y="344"/>
                        </a:cubicBezTo>
                        <a:cubicBezTo>
                          <a:pt x="240" y="416"/>
                          <a:pt x="208" y="528"/>
                          <a:pt x="168" y="536"/>
                        </a:cubicBezTo>
                        <a:cubicBezTo>
                          <a:pt x="128" y="544"/>
                          <a:pt x="48" y="472"/>
                          <a:pt x="24" y="392"/>
                        </a:cubicBezTo>
                        <a:cubicBezTo>
                          <a:pt x="0" y="312"/>
                          <a:pt x="0" y="112"/>
                          <a:pt x="24" y="56"/>
                        </a:cubicBezTo>
                        <a:close/>
                      </a:path>
                    </a:pathLst>
                  </a:custGeom>
                  <a:solidFill>
                    <a:srgbClr val="FFCCCC"/>
                  </a:solidFill>
                  <a:ln w="9525" cap="flat" cmpd="sng">
                    <a:solidFill>
                      <a:srgbClr val="000000"/>
                    </a:solidFill>
                    <a:prstDash val="sysDot"/>
                    <a:round/>
                    <a:headEnd/>
                    <a:tailEnd/>
                  </a:ln>
                </p:spPr>
                <p:txBody>
                  <a:bodyPr/>
                  <a:lstStyle/>
                  <a:p>
                    <a:endParaRPr lang="el-GR" sz="1600"/>
                  </a:p>
                </p:txBody>
              </p:sp>
              <p:sp>
                <p:nvSpPr>
                  <p:cNvPr id="158748" name="Freeform 1022"/>
                  <p:cNvSpPr>
                    <a:spLocks/>
                  </p:cNvSpPr>
                  <p:nvPr/>
                </p:nvSpPr>
                <p:spPr bwMode="auto">
                  <a:xfrm flipH="1">
                    <a:off x="5040" y="1152"/>
                    <a:ext cx="288" cy="488"/>
                  </a:xfrm>
                  <a:custGeom>
                    <a:avLst/>
                    <a:gdLst>
                      <a:gd name="T0" fmla="*/ 4 w 328"/>
                      <a:gd name="T1" fmla="*/ 10 h 544"/>
                      <a:gd name="T2" fmla="*/ 22 w 328"/>
                      <a:gd name="T3" fmla="*/ 10 h 544"/>
                      <a:gd name="T4" fmla="*/ 40 w 328"/>
                      <a:gd name="T5" fmla="*/ 18 h 544"/>
                      <a:gd name="T6" fmla="*/ 32 w 328"/>
                      <a:gd name="T7" fmla="*/ 59 h 544"/>
                      <a:gd name="T8" fmla="*/ 22 w 328"/>
                      <a:gd name="T9" fmla="*/ 93 h 544"/>
                      <a:gd name="T10" fmla="*/ 4 w 328"/>
                      <a:gd name="T11" fmla="*/ 69 h 544"/>
                      <a:gd name="T12" fmla="*/ 4 w 328"/>
                      <a:gd name="T13" fmla="*/ 10 h 544"/>
                      <a:gd name="T14" fmla="*/ 0 60000 65536"/>
                      <a:gd name="T15" fmla="*/ 0 60000 65536"/>
                      <a:gd name="T16" fmla="*/ 0 60000 65536"/>
                      <a:gd name="T17" fmla="*/ 0 60000 65536"/>
                      <a:gd name="T18" fmla="*/ 0 60000 65536"/>
                      <a:gd name="T19" fmla="*/ 0 60000 65536"/>
                      <a:gd name="T20" fmla="*/ 0 60000 65536"/>
                      <a:gd name="T21" fmla="*/ 0 w 328"/>
                      <a:gd name="T22" fmla="*/ 0 h 544"/>
                      <a:gd name="T23" fmla="*/ 328 w 328"/>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544">
                        <a:moveTo>
                          <a:pt x="24" y="56"/>
                        </a:moveTo>
                        <a:cubicBezTo>
                          <a:pt x="48" y="0"/>
                          <a:pt x="120" y="48"/>
                          <a:pt x="168" y="56"/>
                        </a:cubicBezTo>
                        <a:cubicBezTo>
                          <a:pt x="216" y="64"/>
                          <a:pt x="296" y="56"/>
                          <a:pt x="312" y="104"/>
                        </a:cubicBezTo>
                        <a:cubicBezTo>
                          <a:pt x="328" y="152"/>
                          <a:pt x="288" y="272"/>
                          <a:pt x="264" y="344"/>
                        </a:cubicBezTo>
                        <a:cubicBezTo>
                          <a:pt x="240" y="416"/>
                          <a:pt x="208" y="528"/>
                          <a:pt x="168" y="536"/>
                        </a:cubicBezTo>
                        <a:cubicBezTo>
                          <a:pt x="128" y="544"/>
                          <a:pt x="48" y="472"/>
                          <a:pt x="24" y="392"/>
                        </a:cubicBezTo>
                        <a:cubicBezTo>
                          <a:pt x="0" y="312"/>
                          <a:pt x="0" y="112"/>
                          <a:pt x="24" y="56"/>
                        </a:cubicBezTo>
                        <a:close/>
                      </a:path>
                    </a:pathLst>
                  </a:custGeom>
                  <a:solidFill>
                    <a:srgbClr val="FFCCCC"/>
                  </a:solidFill>
                  <a:ln w="9525" cap="flat" cmpd="sng">
                    <a:solidFill>
                      <a:srgbClr val="000000"/>
                    </a:solidFill>
                    <a:prstDash val="sysDot"/>
                    <a:round/>
                    <a:headEnd/>
                    <a:tailEnd/>
                  </a:ln>
                </p:spPr>
                <p:txBody>
                  <a:bodyPr/>
                  <a:lstStyle/>
                  <a:p>
                    <a:endParaRPr lang="el-GR" sz="1600"/>
                  </a:p>
                </p:txBody>
              </p:sp>
            </p:grpSp>
            <p:sp>
              <p:nvSpPr>
                <p:cNvPr id="158744" name="Oval 1023"/>
                <p:cNvSpPr>
                  <a:spLocks noChangeArrowheads="1"/>
                </p:cNvSpPr>
                <p:nvPr/>
              </p:nvSpPr>
              <p:spPr bwMode="auto">
                <a:xfrm>
                  <a:off x="4102" y="1207"/>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745" name="Oval 1024"/>
                <p:cNvSpPr>
                  <a:spLocks noChangeArrowheads="1"/>
                </p:cNvSpPr>
                <p:nvPr/>
              </p:nvSpPr>
              <p:spPr bwMode="auto">
                <a:xfrm>
                  <a:off x="3694" y="1207"/>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746" name="Oval 1025"/>
                <p:cNvSpPr>
                  <a:spLocks noChangeArrowheads="1"/>
                </p:cNvSpPr>
                <p:nvPr/>
              </p:nvSpPr>
              <p:spPr bwMode="auto">
                <a:xfrm>
                  <a:off x="3739" y="1615"/>
                  <a:ext cx="136" cy="91"/>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sp>
            <p:nvSpPr>
              <p:cNvPr id="158740" name="Line 1026"/>
              <p:cNvSpPr>
                <a:spLocks noChangeShapeType="1"/>
              </p:cNvSpPr>
              <p:nvPr/>
            </p:nvSpPr>
            <p:spPr bwMode="auto">
              <a:xfrm flipH="1">
                <a:off x="1970" y="1162"/>
                <a:ext cx="172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l-GR" sz="1600"/>
              </a:p>
            </p:txBody>
          </p:sp>
          <p:sp>
            <p:nvSpPr>
              <p:cNvPr id="158741" name="Rectangle 1027"/>
              <p:cNvSpPr>
                <a:spLocks noChangeArrowheads="1"/>
              </p:cNvSpPr>
              <p:nvPr/>
            </p:nvSpPr>
            <p:spPr bwMode="auto">
              <a:xfrm>
                <a:off x="-163" y="436"/>
                <a:ext cx="4219"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pPr>
                <a:r>
                  <a:rPr lang="el-GR" altLang="en-US" sz="2133"/>
                  <a:t>Στάδιο Ι</a:t>
                </a:r>
                <a:r>
                  <a:rPr lang="en-US" altLang="en-US" sz="2133"/>
                  <a:t>V: </a:t>
                </a:r>
                <a:r>
                  <a:rPr lang="el-GR" altLang="en-US" sz="2133"/>
                  <a:t>Απομακρυσμένες μεταστάσεις</a:t>
                </a:r>
              </a:p>
            </p:txBody>
          </p:sp>
          <p:sp>
            <p:nvSpPr>
              <p:cNvPr id="158742" name="Line 1028"/>
              <p:cNvSpPr>
                <a:spLocks noChangeShapeType="1"/>
              </p:cNvSpPr>
              <p:nvPr/>
            </p:nvSpPr>
            <p:spPr bwMode="auto">
              <a:xfrm flipV="1">
                <a:off x="1970" y="754"/>
                <a:ext cx="0" cy="40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l-GR" sz="1600"/>
              </a:p>
            </p:txBody>
          </p:sp>
        </p:grpSp>
      </p:grpSp>
      <p:grpSp>
        <p:nvGrpSpPr>
          <p:cNvPr id="66605" name="Group 1029"/>
          <p:cNvGrpSpPr>
            <a:grpSpLocks/>
          </p:cNvGrpSpPr>
          <p:nvPr/>
        </p:nvGrpSpPr>
        <p:grpSpPr bwMode="auto">
          <a:xfrm>
            <a:off x="5207000" y="2469445"/>
            <a:ext cx="4165600" cy="1223434"/>
            <a:chOff x="3690" y="1480"/>
            <a:chExt cx="2952" cy="867"/>
          </a:xfrm>
        </p:grpSpPr>
        <p:grpSp>
          <p:nvGrpSpPr>
            <p:cNvPr id="158728" name="Group 1030"/>
            <p:cNvGrpSpPr>
              <a:grpSpLocks/>
            </p:cNvGrpSpPr>
            <p:nvPr/>
          </p:nvGrpSpPr>
          <p:grpSpPr bwMode="auto">
            <a:xfrm>
              <a:off x="3690" y="2251"/>
              <a:ext cx="94" cy="96"/>
              <a:chOff x="3690" y="2251"/>
              <a:chExt cx="94" cy="96"/>
            </a:xfrm>
          </p:grpSpPr>
          <p:sp>
            <p:nvSpPr>
              <p:cNvPr id="158734" name="Oval 1031"/>
              <p:cNvSpPr>
                <a:spLocks noChangeArrowheads="1"/>
              </p:cNvSpPr>
              <p:nvPr/>
            </p:nvSpPr>
            <p:spPr bwMode="auto">
              <a:xfrm>
                <a:off x="3690" y="2251"/>
                <a:ext cx="48" cy="48"/>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735" name="Oval 1032"/>
              <p:cNvSpPr>
                <a:spLocks noChangeArrowheads="1"/>
              </p:cNvSpPr>
              <p:nvPr/>
            </p:nvSpPr>
            <p:spPr bwMode="auto">
              <a:xfrm>
                <a:off x="3736" y="2299"/>
                <a:ext cx="48" cy="48"/>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sp>
            <p:nvSpPr>
              <p:cNvPr id="158736" name="Oval 1033"/>
              <p:cNvSpPr>
                <a:spLocks noChangeArrowheads="1"/>
              </p:cNvSpPr>
              <p:nvPr/>
            </p:nvSpPr>
            <p:spPr bwMode="auto">
              <a:xfrm>
                <a:off x="3690" y="2299"/>
                <a:ext cx="48" cy="48"/>
              </a:xfrm>
              <a:prstGeom prst="ellipse">
                <a:avLst/>
              </a:prstGeom>
              <a:solidFill>
                <a:srgbClr val="996633"/>
              </a:solidFill>
              <a:ln w="9525">
                <a:solidFill>
                  <a:schemeClr val="bg2"/>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1244">
                  <a:latin typeface="Arial" pitchFamily="34" charset="0"/>
                </a:endParaRPr>
              </a:p>
            </p:txBody>
          </p:sp>
        </p:grpSp>
        <p:grpSp>
          <p:nvGrpSpPr>
            <p:cNvPr id="158729" name="Group 1034"/>
            <p:cNvGrpSpPr>
              <a:grpSpLocks/>
            </p:cNvGrpSpPr>
            <p:nvPr/>
          </p:nvGrpSpPr>
          <p:grpSpPr bwMode="auto">
            <a:xfrm>
              <a:off x="3830" y="1480"/>
              <a:ext cx="2812" cy="816"/>
              <a:chOff x="3830" y="1480"/>
              <a:chExt cx="2812" cy="816"/>
            </a:xfrm>
          </p:grpSpPr>
          <p:sp>
            <p:nvSpPr>
              <p:cNvPr id="158730" name="Line 1035"/>
              <p:cNvSpPr>
                <a:spLocks noChangeShapeType="1"/>
              </p:cNvSpPr>
              <p:nvPr/>
            </p:nvSpPr>
            <p:spPr bwMode="auto">
              <a:xfrm>
                <a:off x="3830" y="2296"/>
                <a:ext cx="1451"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l-GR" sz="1600"/>
              </a:p>
            </p:txBody>
          </p:sp>
          <p:grpSp>
            <p:nvGrpSpPr>
              <p:cNvPr id="158731" name="Group 1036"/>
              <p:cNvGrpSpPr>
                <a:grpSpLocks/>
              </p:cNvGrpSpPr>
              <p:nvPr/>
            </p:nvGrpSpPr>
            <p:grpSpPr bwMode="auto">
              <a:xfrm>
                <a:off x="4102" y="1480"/>
                <a:ext cx="2540" cy="816"/>
                <a:chOff x="4102" y="1480"/>
                <a:chExt cx="2540" cy="816"/>
              </a:xfrm>
            </p:grpSpPr>
            <p:sp>
              <p:nvSpPr>
                <p:cNvPr id="158732" name="Rectangle 1037"/>
                <p:cNvSpPr>
                  <a:spLocks noChangeArrowheads="1"/>
                </p:cNvSpPr>
                <p:nvPr/>
              </p:nvSpPr>
              <p:spPr bwMode="auto">
                <a:xfrm>
                  <a:off x="4102" y="1480"/>
                  <a:ext cx="2540"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pPr>
                  <a:r>
                    <a:rPr lang="el-GR" altLang="en-US" sz="2133"/>
                    <a:t>Στάδιο ΙΙΙ</a:t>
                  </a:r>
                  <a:r>
                    <a:rPr lang="en-US" altLang="en-US" sz="2133"/>
                    <a:t>: </a:t>
                  </a:r>
                  <a:r>
                    <a:rPr lang="el-GR" altLang="en-US" sz="2133"/>
                    <a:t>Προσβολή λεμφαδένων</a:t>
                  </a:r>
                </a:p>
              </p:txBody>
            </p:sp>
            <p:sp>
              <p:nvSpPr>
                <p:cNvPr id="158733" name="Line 1038"/>
                <p:cNvSpPr>
                  <a:spLocks noChangeShapeType="1"/>
                </p:cNvSpPr>
                <p:nvPr/>
              </p:nvSpPr>
              <p:spPr bwMode="auto">
                <a:xfrm flipV="1">
                  <a:off x="5281" y="2024"/>
                  <a:ext cx="0" cy="272"/>
                </a:xfrm>
                <a:prstGeom prst="line">
                  <a:avLst/>
                </a:prstGeom>
                <a:noFill/>
                <a:ln w="3810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l-GR" sz="1600"/>
                </a:p>
              </p:txBody>
            </p:sp>
          </p:grpSp>
        </p:grpSp>
      </p:grpSp>
      <p:sp>
        <p:nvSpPr>
          <p:cNvPr id="158726" name="Text Box 1039"/>
          <p:cNvSpPr txBox="1">
            <a:spLocks noChangeArrowheads="1"/>
          </p:cNvSpPr>
          <p:nvPr/>
        </p:nvSpPr>
        <p:spPr bwMode="auto">
          <a:xfrm>
            <a:off x="6345767" y="5091289"/>
            <a:ext cx="257810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l-GR" altLang="en-US" sz="1244">
              <a:latin typeface="Arial" pitchFamily="34" charset="0"/>
            </a:endParaRPr>
          </a:p>
        </p:txBody>
      </p:sp>
      <p:sp>
        <p:nvSpPr>
          <p:cNvPr id="158727" name="Rectangle 1044"/>
          <p:cNvSpPr>
            <a:spLocks noChangeArrowheads="1"/>
          </p:cNvSpPr>
          <p:nvPr/>
        </p:nvSpPr>
        <p:spPr bwMode="auto">
          <a:xfrm>
            <a:off x="1107723" y="251178"/>
            <a:ext cx="7112000"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l-GR" altLang="en-US" sz="2844" dirty="0" err="1">
                <a:solidFill>
                  <a:srgbClr val="0000CC"/>
                </a:solidFill>
                <a:latin typeface="Calibri" panose="020F0502020204030204" pitchFamily="34" charset="0"/>
                <a:cs typeface="Calibri" panose="020F0502020204030204" pitchFamily="34" charset="0"/>
              </a:rPr>
              <a:t>Σταδιοποίηση</a:t>
            </a:r>
            <a:r>
              <a:rPr lang="el-GR" altLang="en-US" sz="2844" dirty="0">
                <a:solidFill>
                  <a:srgbClr val="0000CC"/>
                </a:solidFill>
                <a:latin typeface="Calibri" panose="020F0502020204030204" pitchFamily="34" charset="0"/>
                <a:cs typeface="Calibri" panose="020F0502020204030204" pitchFamily="34" charset="0"/>
              </a:rPr>
              <a:t> Μελανώματος</a:t>
            </a:r>
            <a:endParaRPr lang="en-US" altLang="en-US" sz="2844"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30025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6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0E91F42-F841-48EE-8049-8BC3A64F93D3}"/>
              </a:ext>
            </a:extLst>
          </p:cNvPr>
          <p:cNvSpPr>
            <a:spLocks noGrp="1" noChangeArrowheads="1"/>
          </p:cNvSpPr>
          <p:nvPr>
            <p:ph type="title"/>
          </p:nvPr>
        </p:nvSpPr>
        <p:spPr>
          <a:xfrm>
            <a:off x="704145" y="219509"/>
            <a:ext cx="7772400" cy="1016000"/>
          </a:xfrm>
          <a:noFill/>
        </p:spPr>
        <p:txBody>
          <a:bodyPr/>
          <a:lstStyle/>
          <a:p>
            <a:r>
              <a:rPr lang="el-GR" altLang="en-US" sz="3200" dirty="0" err="1">
                <a:solidFill>
                  <a:srgbClr val="0000CC"/>
                </a:solidFill>
              </a:rPr>
              <a:t>Σταδιοποίηση</a:t>
            </a:r>
            <a:r>
              <a:rPr lang="el-GR" altLang="en-US" sz="3200" dirty="0">
                <a:solidFill>
                  <a:srgbClr val="0000CC"/>
                </a:solidFill>
              </a:rPr>
              <a:t> Μελανώματος (</a:t>
            </a:r>
            <a:r>
              <a:rPr lang="en-US" altLang="en-US" sz="3200" dirty="0">
                <a:solidFill>
                  <a:srgbClr val="0000CC"/>
                </a:solidFill>
              </a:rPr>
              <a:t>AJCC-2002)</a:t>
            </a:r>
          </a:p>
        </p:txBody>
      </p:sp>
      <p:pic>
        <p:nvPicPr>
          <p:cNvPr id="97283" name="Picture 3" descr="xx">
            <a:extLst>
              <a:ext uri="{FF2B5EF4-FFF2-40B4-BE49-F238E27FC236}">
                <a16:creationId xmlns:a16="http://schemas.microsoft.com/office/drawing/2014/main" id="{7E42F3A3-679C-4343-9355-44980ADF3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67" y="1381479"/>
            <a:ext cx="7617178" cy="441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4">
            <a:extLst>
              <a:ext uri="{FF2B5EF4-FFF2-40B4-BE49-F238E27FC236}">
                <a16:creationId xmlns:a16="http://schemas.microsoft.com/office/drawing/2014/main" id="{557E3893-8250-4D11-B12C-361B7EB02DF9}"/>
              </a:ext>
            </a:extLst>
          </p:cNvPr>
          <p:cNvSpPr>
            <a:spLocks noChangeArrowheads="1"/>
          </p:cNvSpPr>
          <p:nvPr/>
        </p:nvSpPr>
        <p:spPr bwMode="auto">
          <a:xfrm>
            <a:off x="347133" y="3721101"/>
            <a:ext cx="3200400" cy="74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89" tIns="43744" rIns="87489" bIns="43744">
            <a:spAutoFit/>
          </a:bodyPr>
          <a:lstStyle>
            <a:lvl1pPr defTabSz="977900">
              <a:defRPr sz="1400">
                <a:solidFill>
                  <a:schemeClr val="tx1"/>
                </a:solidFill>
                <a:latin typeface="Arial" panose="020B0604020202020204" pitchFamily="34" charset="0"/>
              </a:defRPr>
            </a:lvl1pPr>
            <a:lvl2pPr marL="742950" indent="-285750" defTabSz="977900">
              <a:defRPr sz="1400">
                <a:solidFill>
                  <a:schemeClr val="tx1"/>
                </a:solidFill>
                <a:latin typeface="Arial" panose="020B0604020202020204" pitchFamily="34" charset="0"/>
              </a:defRPr>
            </a:lvl2pPr>
            <a:lvl3pPr marL="1143000" indent="-228600" defTabSz="977900">
              <a:defRPr sz="1400">
                <a:solidFill>
                  <a:schemeClr val="tx1"/>
                </a:solidFill>
                <a:latin typeface="Arial" panose="020B0604020202020204" pitchFamily="34" charset="0"/>
              </a:defRPr>
            </a:lvl3pPr>
            <a:lvl4pPr marL="1600200" indent="-228600" defTabSz="977900">
              <a:defRPr sz="1400">
                <a:solidFill>
                  <a:schemeClr val="tx1"/>
                </a:solidFill>
                <a:latin typeface="Arial" panose="020B0604020202020204" pitchFamily="34" charset="0"/>
              </a:defRPr>
            </a:lvl4pPr>
            <a:lvl5pPr marL="2057400" indent="-228600" defTabSz="977900">
              <a:defRPr sz="1400">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sz="1400">
                <a:solidFill>
                  <a:schemeClr val="tx1"/>
                </a:solidFill>
                <a:latin typeface="Arial" panose="020B0604020202020204" pitchFamily="34" charset="0"/>
              </a:defRPr>
            </a:lvl9pPr>
          </a:lstStyle>
          <a:p>
            <a:pPr algn="ctr"/>
            <a:r>
              <a:rPr lang="el-GR" altLang="en-US" sz="2133">
                <a:solidFill>
                  <a:schemeClr val="bg1"/>
                </a:solidFill>
                <a:latin typeface="Times New Roman" panose="02020603050405020304" pitchFamily="18" charset="0"/>
              </a:rPr>
              <a:t>Άνδρας 46 ετών,</a:t>
            </a:r>
          </a:p>
          <a:p>
            <a:pPr algn="ctr"/>
            <a:r>
              <a:rPr lang="el-GR" altLang="en-US" sz="2133">
                <a:solidFill>
                  <a:schemeClr val="bg1"/>
                </a:solidFill>
                <a:latin typeface="Times New Roman" panose="02020603050405020304" pitchFamily="18" charset="0"/>
              </a:rPr>
              <a:t>αριστερός μηρός</a:t>
            </a:r>
            <a:endParaRPr lang="en-US" altLang="en-US" sz="2133">
              <a:solidFill>
                <a:schemeClr val="bg1"/>
              </a:solidFill>
              <a:latin typeface="Times New Roman" panose="02020603050405020304" pitchFamily="18" charset="0"/>
            </a:endParaRPr>
          </a:p>
        </p:txBody>
      </p:sp>
      <p:sp>
        <p:nvSpPr>
          <p:cNvPr id="97285" name="Text Box 5">
            <a:extLst>
              <a:ext uri="{FF2B5EF4-FFF2-40B4-BE49-F238E27FC236}">
                <a16:creationId xmlns:a16="http://schemas.microsoft.com/office/drawing/2014/main" id="{0BFA90C1-AB29-479C-AB50-B1A665258C6D}"/>
              </a:ext>
            </a:extLst>
          </p:cNvPr>
          <p:cNvSpPr txBox="1">
            <a:spLocks noChangeArrowheads="1"/>
          </p:cNvSpPr>
          <p:nvPr/>
        </p:nvSpPr>
        <p:spPr bwMode="auto">
          <a:xfrm>
            <a:off x="1481667" y="5987345"/>
            <a:ext cx="184731"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sp>
        <p:nvSpPr>
          <p:cNvPr id="97286" name="Text Box 6">
            <a:extLst>
              <a:ext uri="{FF2B5EF4-FFF2-40B4-BE49-F238E27FC236}">
                <a16:creationId xmlns:a16="http://schemas.microsoft.com/office/drawing/2014/main" id="{DCA70CB7-5B0E-4EEE-9AF0-460FA67953FC}"/>
              </a:ext>
            </a:extLst>
          </p:cNvPr>
          <p:cNvSpPr txBox="1">
            <a:spLocks noChangeArrowheads="1"/>
          </p:cNvSpPr>
          <p:nvPr/>
        </p:nvSpPr>
        <p:spPr bwMode="auto">
          <a:xfrm>
            <a:off x="4700411" y="5971823"/>
            <a:ext cx="4250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600" i="1">
                <a:solidFill>
                  <a:schemeClr val="bg1"/>
                </a:solidFill>
              </a:rPr>
              <a:t>Balch et al, </a:t>
            </a:r>
            <a:r>
              <a:rPr lang="el-GR" altLang="en-US" sz="1600" i="1">
                <a:solidFill>
                  <a:schemeClr val="bg1"/>
                </a:solidFill>
              </a:rPr>
              <a:t>J</a:t>
            </a:r>
            <a:r>
              <a:rPr lang="en-US" altLang="en-US" sz="1600" i="1">
                <a:solidFill>
                  <a:schemeClr val="bg1"/>
                </a:solidFill>
              </a:rPr>
              <a:t> Clin Oncol</a:t>
            </a:r>
            <a:r>
              <a:rPr lang="el-GR" altLang="en-US" sz="1600">
                <a:solidFill>
                  <a:schemeClr val="bg1"/>
                </a:solidFill>
              </a:rPr>
              <a:t>, 2001</a:t>
            </a:r>
            <a:r>
              <a:rPr lang="en-US" altLang="en-US" sz="1600">
                <a:solidFill>
                  <a:schemeClr val="bg1"/>
                </a:solidFill>
              </a:rPr>
              <a:t>;19:</a:t>
            </a:r>
            <a:r>
              <a:rPr lang="el-GR" altLang="en-US" sz="1600">
                <a:solidFill>
                  <a:schemeClr val="bg1"/>
                </a:solidFill>
              </a:rPr>
              <a:t> 3635-3648</a:t>
            </a:r>
            <a:br>
              <a:rPr lang="el-GR" altLang="en-US" sz="1600">
                <a:solidFill>
                  <a:schemeClr val="bg1"/>
                </a:solidFill>
              </a:rPr>
            </a:br>
            <a:endParaRPr lang="el-GR" altLang="en-US" sz="1600">
              <a:solidFill>
                <a:schemeClr val="bg1"/>
              </a:solidFill>
            </a:endParaRPr>
          </a:p>
        </p:txBody>
      </p:sp>
      <p:sp>
        <p:nvSpPr>
          <p:cNvPr id="97287" name="Text Box 7">
            <a:extLst>
              <a:ext uri="{FF2B5EF4-FFF2-40B4-BE49-F238E27FC236}">
                <a16:creationId xmlns:a16="http://schemas.microsoft.com/office/drawing/2014/main" id="{14D5BB6E-F0F4-4967-88C4-26E3548979BF}"/>
              </a:ext>
            </a:extLst>
          </p:cNvPr>
          <p:cNvSpPr txBox="1">
            <a:spLocks noChangeArrowheads="1"/>
          </p:cNvSpPr>
          <p:nvPr/>
        </p:nvSpPr>
        <p:spPr bwMode="auto">
          <a:xfrm>
            <a:off x="6812845" y="2212622"/>
            <a:ext cx="184731"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l-GR" altLang="en-US" sz="1244"/>
          </a:p>
        </p:txBody>
      </p:sp>
      <p:sp>
        <p:nvSpPr>
          <p:cNvPr id="97288" name="Text Box 8">
            <a:extLst>
              <a:ext uri="{FF2B5EF4-FFF2-40B4-BE49-F238E27FC236}">
                <a16:creationId xmlns:a16="http://schemas.microsoft.com/office/drawing/2014/main" id="{117683FA-2B04-46B5-9176-A59280E5A06E}"/>
              </a:ext>
            </a:extLst>
          </p:cNvPr>
          <p:cNvSpPr txBox="1">
            <a:spLocks noChangeArrowheads="1"/>
          </p:cNvSpPr>
          <p:nvPr/>
        </p:nvSpPr>
        <p:spPr bwMode="auto">
          <a:xfrm>
            <a:off x="4892323" y="1573389"/>
            <a:ext cx="1673856"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44" b="1">
                <a:solidFill>
                  <a:srgbClr val="0000CC"/>
                </a:solidFill>
              </a:rPr>
              <a:t>5</a:t>
            </a:r>
            <a:r>
              <a:rPr lang="el-GR" altLang="en-US" sz="1244" b="1">
                <a:solidFill>
                  <a:srgbClr val="0000CC"/>
                </a:solidFill>
              </a:rPr>
              <a:t>ετής επιβ.</a:t>
            </a:r>
            <a:r>
              <a:rPr lang="en-US" altLang="en-US" sz="1244" b="1">
                <a:solidFill>
                  <a:srgbClr val="0000CC"/>
                </a:solidFill>
              </a:rPr>
              <a:t>: 90-95%</a:t>
            </a:r>
            <a:endParaRPr lang="el-GR" altLang="en-US" sz="1244" b="1">
              <a:solidFill>
                <a:srgbClr val="0000CC"/>
              </a:solidFill>
            </a:endParaRPr>
          </a:p>
        </p:txBody>
      </p:sp>
      <p:sp>
        <p:nvSpPr>
          <p:cNvPr id="97289" name="Text Box 9">
            <a:extLst>
              <a:ext uri="{FF2B5EF4-FFF2-40B4-BE49-F238E27FC236}">
                <a16:creationId xmlns:a16="http://schemas.microsoft.com/office/drawing/2014/main" id="{CF964AB8-AA26-469F-8ACE-7C454E59E897}"/>
              </a:ext>
            </a:extLst>
          </p:cNvPr>
          <p:cNvSpPr txBox="1">
            <a:spLocks noChangeArrowheads="1"/>
          </p:cNvSpPr>
          <p:nvPr/>
        </p:nvSpPr>
        <p:spPr bwMode="auto">
          <a:xfrm>
            <a:off x="4827412" y="2532945"/>
            <a:ext cx="1673856"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44" b="1">
                <a:solidFill>
                  <a:srgbClr val="0000CC"/>
                </a:solidFill>
              </a:rPr>
              <a:t>5</a:t>
            </a:r>
            <a:r>
              <a:rPr lang="el-GR" altLang="en-US" sz="1244" b="1">
                <a:solidFill>
                  <a:srgbClr val="0000CC"/>
                </a:solidFill>
              </a:rPr>
              <a:t>ετής επιβ.</a:t>
            </a:r>
            <a:r>
              <a:rPr lang="en-US" altLang="en-US" sz="1244" b="1">
                <a:solidFill>
                  <a:srgbClr val="0000CC"/>
                </a:solidFill>
              </a:rPr>
              <a:t>: 45-78%</a:t>
            </a:r>
            <a:endParaRPr lang="el-GR" altLang="en-US" sz="1244" b="1">
              <a:solidFill>
                <a:srgbClr val="0000CC"/>
              </a:solidFill>
            </a:endParaRPr>
          </a:p>
        </p:txBody>
      </p:sp>
      <p:sp>
        <p:nvSpPr>
          <p:cNvPr id="97290" name="Text Box 10">
            <a:extLst>
              <a:ext uri="{FF2B5EF4-FFF2-40B4-BE49-F238E27FC236}">
                <a16:creationId xmlns:a16="http://schemas.microsoft.com/office/drawing/2014/main" id="{0B000604-F955-436D-AB35-C8A9E194571B}"/>
              </a:ext>
            </a:extLst>
          </p:cNvPr>
          <p:cNvSpPr txBox="1">
            <a:spLocks noChangeArrowheads="1"/>
          </p:cNvSpPr>
          <p:nvPr/>
        </p:nvSpPr>
        <p:spPr bwMode="auto">
          <a:xfrm>
            <a:off x="4811889" y="3429000"/>
            <a:ext cx="171874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44" b="1">
                <a:solidFill>
                  <a:srgbClr val="0000CC"/>
                </a:solidFill>
              </a:rPr>
              <a:t>5</a:t>
            </a:r>
            <a:r>
              <a:rPr lang="el-GR" altLang="en-US" sz="1244" b="1">
                <a:solidFill>
                  <a:srgbClr val="0000CC"/>
                </a:solidFill>
              </a:rPr>
              <a:t>ετής επιβ.</a:t>
            </a:r>
            <a:r>
              <a:rPr lang="en-US" altLang="en-US" sz="1244" b="1">
                <a:solidFill>
                  <a:srgbClr val="0000CC"/>
                </a:solidFill>
              </a:rPr>
              <a:t>: 30-70 %</a:t>
            </a:r>
            <a:endParaRPr lang="el-GR" altLang="en-US" sz="1244" b="1">
              <a:solidFill>
                <a:srgbClr val="0000CC"/>
              </a:solidFill>
            </a:endParaRPr>
          </a:p>
        </p:txBody>
      </p:sp>
      <p:sp>
        <p:nvSpPr>
          <p:cNvPr id="97291" name="Text Box 11">
            <a:extLst>
              <a:ext uri="{FF2B5EF4-FFF2-40B4-BE49-F238E27FC236}">
                <a16:creationId xmlns:a16="http://schemas.microsoft.com/office/drawing/2014/main" id="{0DAE2CE0-2D14-4BF3-8B0F-18DA5DFDBE46}"/>
              </a:ext>
            </a:extLst>
          </p:cNvPr>
          <p:cNvSpPr txBox="1">
            <a:spLocks noChangeArrowheads="1"/>
          </p:cNvSpPr>
          <p:nvPr/>
        </p:nvSpPr>
        <p:spPr bwMode="auto">
          <a:xfrm>
            <a:off x="4514145" y="4502856"/>
            <a:ext cx="1760418"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244" b="1">
                <a:solidFill>
                  <a:srgbClr val="0000CC"/>
                </a:solidFill>
              </a:rPr>
              <a:t>6-18 </a:t>
            </a:r>
            <a:r>
              <a:rPr lang="el-GR" altLang="en-US" sz="1244" b="1">
                <a:solidFill>
                  <a:srgbClr val="0000CC"/>
                </a:solidFill>
              </a:rPr>
              <a:t>μήνες επιβίωση</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a:xfrm>
            <a:off x="914400" y="625123"/>
            <a:ext cx="7315200" cy="804333"/>
          </a:xfrm>
        </p:spPr>
        <p:txBody>
          <a:bodyPr/>
          <a:lstStyle/>
          <a:p>
            <a:pPr eaLnBrk="1" hangingPunct="1"/>
            <a:r>
              <a:rPr lang="en-US" altLang="en-US" sz="2844" dirty="0">
                <a:solidFill>
                  <a:srgbClr val="0000CC"/>
                </a:solidFill>
                <a:latin typeface="Calibri" panose="020F0502020204030204" pitchFamily="34" charset="0"/>
                <a:cs typeface="Calibri" panose="020F0502020204030204" pitchFamily="34" charset="0"/>
              </a:rPr>
              <a:t>M</a:t>
            </a:r>
            <a:r>
              <a:rPr lang="el-GR" altLang="en-US" sz="2844" dirty="0" err="1">
                <a:solidFill>
                  <a:srgbClr val="0000CC"/>
                </a:solidFill>
                <a:latin typeface="Calibri" panose="020F0502020204030204" pitchFamily="34" charset="0"/>
                <a:cs typeface="Calibri" panose="020F0502020204030204" pitchFamily="34" charset="0"/>
              </a:rPr>
              <a:t>εταστατική</a:t>
            </a:r>
            <a:r>
              <a:rPr lang="el-GR" altLang="en-US" sz="2844" dirty="0">
                <a:solidFill>
                  <a:srgbClr val="0000CC"/>
                </a:solidFill>
                <a:latin typeface="Calibri" panose="020F0502020204030204" pitchFamily="34" charset="0"/>
                <a:cs typeface="Calibri" panose="020F0502020204030204" pitchFamily="34" charset="0"/>
              </a:rPr>
              <a:t> νόσος στο μελάνωμα</a:t>
            </a:r>
            <a:endParaRPr lang="en-US" altLang="en-US" sz="2844" dirty="0">
              <a:solidFill>
                <a:srgbClr val="0000CC"/>
              </a:solidFill>
              <a:latin typeface="Calibri" panose="020F0502020204030204" pitchFamily="34" charset="0"/>
              <a:cs typeface="Calibri" panose="020F0502020204030204" pitchFamily="34" charset="0"/>
            </a:endParaRPr>
          </a:p>
        </p:txBody>
      </p:sp>
      <p:pic>
        <p:nvPicPr>
          <p:cNvPr id="20480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133" y="1700390"/>
            <a:ext cx="2432756"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8378" y="1700389"/>
            <a:ext cx="3048000" cy="371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5"/>
          <p:cNvPicPr>
            <a:picLocks noChangeAspect="1"/>
          </p:cNvPicPr>
          <p:nvPr/>
        </p:nvPicPr>
        <p:blipFill>
          <a:blip r:embed="rId5">
            <a:extLst>
              <a:ext uri="{28A0092B-C50C-407E-A947-70E740481C1C}">
                <a14:useLocalDpi xmlns:a14="http://schemas.microsoft.com/office/drawing/2010/main" val="0"/>
              </a:ext>
            </a:extLst>
          </a:blip>
          <a:srcRect t="-7332" b="16299"/>
          <a:stretch>
            <a:fillRect/>
          </a:stretch>
        </p:blipFill>
        <p:spPr bwMode="auto">
          <a:xfrm>
            <a:off x="2971800" y="1573389"/>
            <a:ext cx="2559756" cy="223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6"/>
          <p:cNvPicPr>
            <a:picLocks noChangeAspect="1"/>
          </p:cNvPicPr>
          <p:nvPr/>
        </p:nvPicPr>
        <p:blipFill>
          <a:blip r:embed="rId6" cstate="print">
            <a:extLst>
              <a:ext uri="{28A0092B-C50C-407E-A947-70E740481C1C}">
                <a14:useLocalDpi xmlns:a14="http://schemas.microsoft.com/office/drawing/2010/main" val="0"/>
              </a:ext>
            </a:extLst>
          </a:blip>
          <a:srcRect r="51001"/>
          <a:stretch>
            <a:fillRect/>
          </a:stretch>
        </p:blipFill>
        <p:spPr bwMode="auto">
          <a:xfrm>
            <a:off x="1435100" y="3956756"/>
            <a:ext cx="3200400" cy="222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ημερομηνίας 3"/>
          <p:cNvSpPr>
            <a:spLocks noGrp="1"/>
          </p:cNvSpPr>
          <p:nvPr>
            <p:ph type="dt" sz="half" idx="10"/>
          </p:nvPr>
        </p:nvSpPr>
        <p:spPr/>
        <p:txBody>
          <a:bodyPr/>
          <a:lstStyle/>
          <a:p>
            <a:pPr defTabSz="812810" eaLnBrk="0" fontAlgn="base" hangingPunct="0">
              <a:spcBef>
                <a:spcPct val="0"/>
              </a:spcBef>
              <a:spcAft>
                <a:spcPct val="0"/>
              </a:spcAft>
              <a:defRPr/>
            </a:pPr>
            <a:r>
              <a:rPr lang="en-US" sz="1067">
                <a:solidFill>
                  <a:srgbClr val="FFFFFF"/>
                </a:solidFill>
                <a:latin typeface="Times New Roman"/>
              </a:rPr>
              <a:t>AJS</a:t>
            </a:r>
            <a:endParaRPr lang="en-US" sz="1244">
              <a:solidFill>
                <a:srgbClr val="FFFFFF"/>
              </a:solidFill>
              <a:latin typeface="Times New Roman"/>
            </a:endParaRPr>
          </a:p>
        </p:txBody>
      </p:sp>
      <p:graphicFrame>
        <p:nvGraphicFramePr>
          <p:cNvPr id="10" name="Table 8"/>
          <p:cNvGraphicFramePr>
            <a:graphicFrameLocks noGrp="1"/>
          </p:cNvGraphicFramePr>
          <p:nvPr/>
        </p:nvGraphicFramePr>
        <p:xfrm>
          <a:off x="412045" y="1316567"/>
          <a:ext cx="8483600" cy="4343306"/>
        </p:xfrm>
        <a:graphic>
          <a:graphicData uri="http://schemas.openxmlformats.org/drawingml/2006/table">
            <a:tbl>
              <a:tblPr firstRow="1" bandRow="1">
                <a:tableStyleId>{93296810-A885-4BE3-A3E7-6D5BEEA58F35}</a:tableStyleId>
              </a:tblPr>
              <a:tblGrid>
                <a:gridCol w="788423">
                  <a:extLst>
                    <a:ext uri="{9D8B030D-6E8A-4147-A177-3AD203B41FA5}">
                      <a16:colId xmlns:a16="http://schemas.microsoft.com/office/drawing/2014/main" val="20000"/>
                    </a:ext>
                  </a:extLst>
                </a:gridCol>
                <a:gridCol w="1099311">
                  <a:extLst>
                    <a:ext uri="{9D8B030D-6E8A-4147-A177-3AD203B41FA5}">
                      <a16:colId xmlns:a16="http://schemas.microsoft.com/office/drawing/2014/main" val="20001"/>
                    </a:ext>
                  </a:extLst>
                </a:gridCol>
                <a:gridCol w="1099311">
                  <a:extLst>
                    <a:ext uri="{9D8B030D-6E8A-4147-A177-3AD203B41FA5}">
                      <a16:colId xmlns:a16="http://schemas.microsoft.com/office/drawing/2014/main" val="20002"/>
                    </a:ext>
                  </a:extLst>
                </a:gridCol>
                <a:gridCol w="1099311">
                  <a:extLst>
                    <a:ext uri="{9D8B030D-6E8A-4147-A177-3AD203B41FA5}">
                      <a16:colId xmlns:a16="http://schemas.microsoft.com/office/drawing/2014/main" val="20003"/>
                    </a:ext>
                  </a:extLst>
                </a:gridCol>
                <a:gridCol w="1099311">
                  <a:extLst>
                    <a:ext uri="{9D8B030D-6E8A-4147-A177-3AD203B41FA5}">
                      <a16:colId xmlns:a16="http://schemas.microsoft.com/office/drawing/2014/main" val="20004"/>
                    </a:ext>
                  </a:extLst>
                </a:gridCol>
                <a:gridCol w="1099311">
                  <a:extLst>
                    <a:ext uri="{9D8B030D-6E8A-4147-A177-3AD203B41FA5}">
                      <a16:colId xmlns:a16="http://schemas.microsoft.com/office/drawing/2014/main" val="20005"/>
                    </a:ext>
                  </a:extLst>
                </a:gridCol>
                <a:gridCol w="1099311">
                  <a:extLst>
                    <a:ext uri="{9D8B030D-6E8A-4147-A177-3AD203B41FA5}">
                      <a16:colId xmlns:a16="http://schemas.microsoft.com/office/drawing/2014/main" val="20006"/>
                    </a:ext>
                  </a:extLst>
                </a:gridCol>
                <a:gridCol w="1099311">
                  <a:extLst>
                    <a:ext uri="{9D8B030D-6E8A-4147-A177-3AD203B41FA5}">
                      <a16:colId xmlns:a16="http://schemas.microsoft.com/office/drawing/2014/main" val="20007"/>
                    </a:ext>
                  </a:extLst>
                </a:gridCol>
              </a:tblGrid>
              <a:tr h="307118">
                <a:tc>
                  <a:txBody>
                    <a:bodyPr/>
                    <a:lstStyle/>
                    <a:p>
                      <a:pPr algn="ctr">
                        <a:lnSpc>
                          <a:spcPct val="125000"/>
                        </a:lnSpc>
                        <a:spcAft>
                          <a:spcPts val="600"/>
                        </a:spcAft>
                      </a:pPr>
                      <a:endParaRPr lang="en-GB" sz="1200" b="1" baseline="30000"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tc>
                <a:tc gridSpan="4">
                  <a:txBody>
                    <a:bodyPr/>
                    <a:lstStyle/>
                    <a:p>
                      <a:pPr algn="ctr">
                        <a:lnSpc>
                          <a:spcPct val="125000"/>
                        </a:lnSpc>
                        <a:spcAft>
                          <a:spcPts val="600"/>
                        </a:spcAft>
                      </a:pPr>
                      <a:r>
                        <a:rPr lang="en-GB" sz="1200" dirty="0">
                          <a:latin typeface="Calibri" panose="020F0502020204030204" pitchFamily="34" charset="0"/>
                          <a:cs typeface="Calibri" panose="020F0502020204030204" pitchFamily="34" charset="0"/>
                        </a:rPr>
                        <a:t>Targeted therapies</a:t>
                      </a:r>
                      <a:r>
                        <a:rPr lang="en-GB" sz="1200" baseline="30000" dirty="0">
                          <a:latin typeface="Calibri" panose="020F0502020204030204" pitchFamily="34" charset="0"/>
                          <a:cs typeface="Calibri" panose="020F0502020204030204" pitchFamily="34" charset="0"/>
                        </a:rPr>
                        <a:t>1–6</a:t>
                      </a:r>
                      <a:endParaRPr lang="en-GB" sz="1200" b="1" baseline="30000"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dirty="0">
                          <a:latin typeface="Calibri" panose="020F0502020204030204" pitchFamily="34" charset="0"/>
                          <a:cs typeface="Calibri" panose="020F0502020204030204" pitchFamily="34" charset="0"/>
                        </a:rPr>
                        <a:t>Checkpoint</a:t>
                      </a:r>
                      <a:r>
                        <a:rPr lang="en-GB" sz="1200" baseline="0" dirty="0">
                          <a:latin typeface="Calibri" panose="020F0502020204030204" pitchFamily="34" charset="0"/>
                          <a:cs typeface="Calibri" panose="020F0502020204030204" pitchFamily="34" charset="0"/>
                        </a:rPr>
                        <a:t> inhibitors</a:t>
                      </a:r>
                      <a:r>
                        <a:rPr lang="en-GB" sz="1200" baseline="30000" dirty="0">
                          <a:latin typeface="Calibri" panose="020F0502020204030204" pitchFamily="34" charset="0"/>
                          <a:cs typeface="Calibri" panose="020F0502020204030204" pitchFamily="34" charset="0"/>
                        </a:rPr>
                        <a:t>7–11</a:t>
                      </a:r>
                      <a:endParaRPr lang="en-GB" sz="1200" b="1" baseline="30000"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37876">
                <a:tc>
                  <a:txBody>
                    <a:bodyPr/>
                    <a:lstStyle/>
                    <a:p>
                      <a:pPr algn="ctr">
                        <a:lnSpc>
                          <a:spcPct val="125000"/>
                        </a:lnSpc>
                        <a:spcAft>
                          <a:spcPts val="600"/>
                        </a:spcAft>
                      </a:pPr>
                      <a:endParaRPr kumimoji="0" lang="en-GB" sz="1200" b="1"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endParaRPr>
                    </a:p>
                  </a:txBody>
                  <a:tcPr marL="45720" marR="45720" marT="40648" marB="40648">
                    <a:solidFill>
                      <a:schemeClr val="bg1">
                        <a:lumMod val="85000"/>
                      </a:schemeClr>
                    </a:solidFill>
                  </a:tcPr>
                </a:tc>
                <a:tc>
                  <a:txBody>
                    <a:bodyPr/>
                    <a:lstStyle/>
                    <a:p>
                      <a:pPr algn="ctr">
                        <a:lnSpc>
                          <a:spcPct val="125000"/>
                        </a:lnSpc>
                        <a:spcAft>
                          <a:spcPts val="600"/>
                        </a:spcAft>
                      </a:pPr>
                      <a:r>
                        <a:rPr kumimoji="0" lang="en-GB" sz="1200" b="1" u="none" strike="noStrike" kern="1200" cap="none" normalizeH="0" baseline="0" dirty="0">
                          <a:ln>
                            <a:noFill/>
                          </a:ln>
                          <a:solidFill>
                            <a:schemeClr val="bg1"/>
                          </a:solidFill>
                          <a:effectLst/>
                          <a:latin typeface="Calibri" panose="020F0502020204030204" pitchFamily="34" charset="0"/>
                          <a:cs typeface="Calibri" panose="020F0502020204030204" pitchFamily="34" charset="0"/>
                        </a:rPr>
                        <a:t>Vemurafenib</a:t>
                      </a:r>
                      <a:r>
                        <a:rPr kumimoji="0" lang="en-GB" sz="1200" b="1" u="none" strike="noStrike" kern="1200" cap="none" normalizeH="0" baseline="30000" dirty="0">
                          <a:ln>
                            <a:noFill/>
                          </a:ln>
                          <a:solidFill>
                            <a:srgbClr val="000000"/>
                          </a:solidFill>
                          <a:effectLst/>
                          <a:latin typeface="Calibri" panose="020F0502020204030204" pitchFamily="34" charset="0"/>
                          <a:cs typeface="Calibri" panose="020F0502020204030204" pitchFamily="34" charset="0"/>
                        </a:rPr>
                        <a:t>▼</a:t>
                      </a:r>
                      <a:endParaRPr kumimoji="0" lang="en-GB" sz="1200" b="1" u="none" strike="noStrike" kern="1200" cap="none" normalizeH="0" baseline="30000" dirty="0">
                        <a:ln>
                          <a:noFill/>
                        </a:ln>
                        <a:solidFill>
                          <a:srgbClr val="000000"/>
                        </a:solidFill>
                        <a:effectLst/>
                        <a:latin typeface="Calibri" panose="020F0502020204030204" pitchFamily="34" charset="0"/>
                        <a:ea typeface="+mn-ea"/>
                        <a:cs typeface="Calibri" panose="020F0502020204030204" pitchFamily="34" charset="0"/>
                      </a:endParaRPr>
                    </a:p>
                  </a:txBody>
                  <a:tcPr marL="45720" marR="45720" marT="40648" marB="40648">
                    <a:solidFill>
                      <a:srgbClr val="FF6600"/>
                    </a:solidFill>
                  </a:tcPr>
                </a:tc>
                <a:tc>
                  <a:txBody>
                    <a:bodyPr/>
                    <a:lstStyle/>
                    <a:p>
                      <a:pPr algn="ctr">
                        <a:lnSpc>
                          <a:spcPct val="125000"/>
                        </a:lnSpc>
                        <a:spcAft>
                          <a:spcPts val="600"/>
                        </a:spcAft>
                      </a:pPr>
                      <a:r>
                        <a:rPr lang="en-GB" sz="1200" b="1" dirty="0">
                          <a:solidFill>
                            <a:schemeClr val="bg1"/>
                          </a:solidFill>
                          <a:latin typeface="Calibri" panose="020F0502020204030204" pitchFamily="34" charset="0"/>
                          <a:cs typeface="Calibri" panose="020F0502020204030204" pitchFamily="34" charset="0"/>
                        </a:rPr>
                        <a:t>Cobimetinib</a:t>
                      </a:r>
                      <a:r>
                        <a:rPr kumimoji="0" lang="en-GB" sz="1200" b="1" u="none" strike="noStrike" kern="1200" cap="none" normalizeH="0" baseline="30000" dirty="0">
                          <a:ln>
                            <a:noFill/>
                          </a:ln>
                          <a:solidFill>
                            <a:srgbClr val="000000"/>
                          </a:solidFill>
                          <a:effectLst/>
                          <a:latin typeface="Calibri" panose="020F0502020204030204" pitchFamily="34" charset="0"/>
                          <a:cs typeface="Calibri" panose="020F0502020204030204" pitchFamily="34" charset="0"/>
                        </a:rPr>
                        <a:t>▼</a:t>
                      </a:r>
                      <a:endParaRPr lang="en-GB" sz="1200" b="1" baseline="30000"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solidFill>
                      <a:srgbClr val="0070C0"/>
                    </a:solidFill>
                  </a:tcPr>
                </a:tc>
                <a:tc>
                  <a:txBody>
                    <a:bodyPr/>
                    <a:lstStyle/>
                    <a:p>
                      <a:pPr algn="ctr">
                        <a:lnSpc>
                          <a:spcPct val="125000"/>
                        </a:lnSpc>
                        <a:spcAft>
                          <a:spcPts val="600"/>
                        </a:spcAft>
                      </a:pPr>
                      <a:r>
                        <a:rPr lang="en-GB" sz="1200" b="1" dirty="0">
                          <a:solidFill>
                            <a:schemeClr val="bg1"/>
                          </a:solidFill>
                          <a:latin typeface="Calibri" panose="020F0502020204030204" pitchFamily="34" charset="0"/>
                          <a:cs typeface="Calibri" panose="020F0502020204030204" pitchFamily="34" charset="0"/>
                        </a:rPr>
                        <a:t>Dabrafenib</a:t>
                      </a:r>
                      <a:endParaRPr lang="en-GB" sz="1200" b="1"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solidFill>
                      <a:schemeClr val="accent5">
                        <a:lumMod val="50000"/>
                      </a:schemeClr>
                    </a:solidFill>
                  </a:tcPr>
                </a:tc>
                <a:tc>
                  <a:txBody>
                    <a:bodyPr/>
                    <a:lstStyle/>
                    <a:p>
                      <a:pPr algn="ctr">
                        <a:lnSpc>
                          <a:spcPct val="125000"/>
                        </a:lnSpc>
                        <a:spcAft>
                          <a:spcPts val="600"/>
                        </a:spcAft>
                      </a:pPr>
                      <a:r>
                        <a:rPr lang="en-GB" sz="1200" b="1" dirty="0">
                          <a:solidFill>
                            <a:schemeClr val="bg1"/>
                          </a:solidFill>
                          <a:latin typeface="Calibri" panose="020F0502020204030204" pitchFamily="34" charset="0"/>
                          <a:cs typeface="Calibri" panose="020F0502020204030204" pitchFamily="34" charset="0"/>
                        </a:rPr>
                        <a:t>Trametinib*</a:t>
                      </a:r>
                      <a:endParaRPr lang="en-GB" sz="1200" b="1"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solidFill>
                      <a:schemeClr val="tx2">
                        <a:lumMod val="40000"/>
                        <a:lumOff val="60000"/>
                      </a:schemeClr>
                    </a:solidFill>
                  </a:tcPr>
                </a:tc>
                <a:tc>
                  <a:txBody>
                    <a:bodyPr/>
                    <a:lstStyle/>
                    <a:p>
                      <a:pPr algn="ctr">
                        <a:lnSpc>
                          <a:spcPct val="125000"/>
                        </a:lnSpc>
                        <a:spcAft>
                          <a:spcPts val="600"/>
                        </a:spcAft>
                      </a:pPr>
                      <a:r>
                        <a:rPr lang="en-GB" sz="1200" b="1" dirty="0">
                          <a:solidFill>
                            <a:schemeClr val="bg1"/>
                          </a:solidFill>
                          <a:latin typeface="Calibri" panose="020F0502020204030204" pitchFamily="34" charset="0"/>
                          <a:cs typeface="Calibri" panose="020F0502020204030204" pitchFamily="34" charset="0"/>
                        </a:rPr>
                        <a:t>Ipilimumab</a:t>
                      </a:r>
                      <a:endParaRPr lang="en-GB" sz="1200" b="1"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solidFill>
                      <a:srgbClr val="7030A0"/>
                    </a:solidFill>
                  </a:tcPr>
                </a:tc>
                <a:tc>
                  <a:txBody>
                    <a:bodyPr/>
                    <a:lstStyle/>
                    <a:p>
                      <a:pPr algn="ctr">
                        <a:lnSpc>
                          <a:spcPct val="125000"/>
                        </a:lnSpc>
                        <a:spcAft>
                          <a:spcPts val="600"/>
                        </a:spcAft>
                      </a:pPr>
                      <a:r>
                        <a:rPr lang="en-GB" sz="1200" b="1" dirty="0">
                          <a:solidFill>
                            <a:schemeClr val="bg1"/>
                          </a:solidFill>
                          <a:latin typeface="Calibri" panose="020F0502020204030204" pitchFamily="34" charset="0"/>
                          <a:cs typeface="Calibri" panose="020F0502020204030204" pitchFamily="34" charset="0"/>
                        </a:rPr>
                        <a:t>Pembrolizumab</a:t>
                      </a:r>
                      <a:endParaRPr lang="en-GB" sz="1200" b="1"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solidFill>
                      <a:srgbClr val="C00000"/>
                    </a:solidFill>
                  </a:tcPr>
                </a:tc>
                <a:tc>
                  <a:txBody>
                    <a:bodyPr/>
                    <a:lstStyle/>
                    <a:p>
                      <a:pPr algn="ctr">
                        <a:lnSpc>
                          <a:spcPct val="125000"/>
                        </a:lnSpc>
                        <a:spcAft>
                          <a:spcPts val="600"/>
                        </a:spcAft>
                      </a:pPr>
                      <a:r>
                        <a:rPr lang="en-GB" sz="1200" b="1" dirty="0">
                          <a:solidFill>
                            <a:schemeClr val="bg1"/>
                          </a:solidFill>
                          <a:latin typeface="Calibri" panose="020F0502020204030204" pitchFamily="34" charset="0"/>
                          <a:cs typeface="Calibri" panose="020F0502020204030204" pitchFamily="34" charset="0"/>
                        </a:rPr>
                        <a:t>Nivolumab</a:t>
                      </a:r>
                      <a:endParaRPr lang="en-GB" sz="1200" b="1"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solidFill>
                      <a:srgbClr val="9F7655"/>
                    </a:solidFill>
                  </a:tcPr>
                </a:tc>
                <a:extLst>
                  <a:ext uri="{0D108BD9-81ED-4DB2-BD59-A6C34878D82A}">
                    <a16:rowId xmlns:a16="http://schemas.microsoft.com/office/drawing/2014/main" val="10001"/>
                  </a:ext>
                </a:extLst>
              </a:tr>
              <a:tr h="307118">
                <a:tc gridSpan="8">
                  <a:txBody>
                    <a:bodyPr/>
                    <a:lstStyle/>
                    <a:p>
                      <a:pPr algn="l">
                        <a:lnSpc>
                          <a:spcPct val="125000"/>
                        </a:lnSpc>
                        <a:spcAft>
                          <a:spcPts val="600"/>
                        </a:spcAft>
                      </a:pPr>
                      <a:r>
                        <a:rPr lang="en-GB" sz="1200" dirty="0">
                          <a:solidFill>
                            <a:schemeClr val="bg1"/>
                          </a:solidFill>
                          <a:latin typeface="Calibri" panose="020F0502020204030204" pitchFamily="34" charset="0"/>
                          <a:cs typeface="Calibri" panose="020F0502020204030204" pitchFamily="34" charset="0"/>
                        </a:rPr>
                        <a:t>Mode</a:t>
                      </a:r>
                      <a:r>
                        <a:rPr lang="en-GB" sz="1200" baseline="0" dirty="0">
                          <a:solidFill>
                            <a:schemeClr val="bg1"/>
                          </a:solidFill>
                          <a:latin typeface="Calibri" panose="020F0502020204030204" pitchFamily="34" charset="0"/>
                          <a:cs typeface="Calibri" panose="020F0502020204030204" pitchFamily="34" charset="0"/>
                        </a:rPr>
                        <a:t> of action </a:t>
                      </a:r>
                      <a:endParaRPr lang="en-GB" sz="1200" b="1" dirty="0">
                        <a:solidFill>
                          <a:schemeClr val="bg1"/>
                        </a:solidFill>
                        <a:latin typeface="Calibri" panose="020F0502020204030204" pitchFamily="34" charset="0"/>
                        <a:ea typeface="Times New Roman"/>
                        <a:cs typeface="Calibri" panose="020F0502020204030204" pitchFamily="34" charset="0"/>
                      </a:endParaRPr>
                    </a:p>
                  </a:txBody>
                  <a:tcPr marL="45720" marR="45720" marT="40648" marB="40648" anchor="ctr">
                    <a:solidFill>
                      <a:schemeClr val="accent6"/>
                    </a:solidFill>
                  </a:tcPr>
                </a:tc>
                <a:tc hMerge="1">
                  <a:txBody>
                    <a:bodyPr/>
                    <a:lstStyle/>
                    <a:p>
                      <a:endParaRPr lang="en-GB"/>
                    </a:p>
                  </a:txBody>
                  <a:tcPr/>
                </a:tc>
                <a:tc hMerge="1">
                  <a:txBody>
                    <a:bodyPr/>
                    <a:lstStyle/>
                    <a:p>
                      <a:pPr algn="ctr">
                        <a:lnSpc>
                          <a:spcPct val="125000"/>
                        </a:lnSpc>
                        <a:spcAft>
                          <a:spcPts val="600"/>
                        </a:spcAft>
                      </a:pPr>
                      <a:endParaRPr lang="en-GB" sz="1100" dirty="0">
                        <a:solidFill>
                          <a:schemeClr val="tx1"/>
                        </a:solidFill>
                        <a:latin typeface="+mn-lt"/>
                        <a:ea typeface="Times New Roman"/>
                        <a:cs typeface="Times New Roman"/>
                      </a:endParaRPr>
                    </a:p>
                  </a:txBody>
                  <a:tcPr marL="45720" marR="45720" anchor="ctr"/>
                </a:tc>
                <a:tc hMerge="1">
                  <a:txBody>
                    <a:bodyPr/>
                    <a:lstStyle/>
                    <a:p>
                      <a:pPr algn="ctr">
                        <a:lnSpc>
                          <a:spcPct val="125000"/>
                        </a:lnSpc>
                        <a:spcAft>
                          <a:spcPts val="600"/>
                        </a:spcAft>
                      </a:pPr>
                      <a:endParaRPr lang="en-GB" sz="1100" dirty="0">
                        <a:solidFill>
                          <a:schemeClr val="tx1"/>
                        </a:solidFill>
                        <a:latin typeface="+mn-lt"/>
                        <a:ea typeface="Times New Roman"/>
                        <a:cs typeface="Times New Roman"/>
                      </a:endParaRPr>
                    </a:p>
                  </a:txBody>
                  <a:tcPr marL="45720" marR="45720" anchor="ctr"/>
                </a:tc>
                <a:tc hMerge="1">
                  <a:txBody>
                    <a:bodyPr/>
                    <a:lstStyle/>
                    <a:p>
                      <a:pPr algn="ctr">
                        <a:lnSpc>
                          <a:spcPct val="125000"/>
                        </a:lnSpc>
                        <a:spcAft>
                          <a:spcPts val="600"/>
                        </a:spcAft>
                      </a:pPr>
                      <a:endParaRPr lang="en-GB" sz="1100" dirty="0">
                        <a:solidFill>
                          <a:schemeClr val="tx1"/>
                        </a:solidFill>
                        <a:latin typeface="+mn-lt"/>
                        <a:ea typeface="Times New Roman"/>
                        <a:cs typeface="Times New Roman"/>
                      </a:endParaRPr>
                    </a:p>
                  </a:txBody>
                  <a:tcPr marL="45720" marR="4572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334217">
                <a:tc>
                  <a:txBody>
                    <a:bodyPr/>
                    <a:lstStyle/>
                    <a:p>
                      <a:pPr algn="l">
                        <a:lnSpc>
                          <a:spcPct val="125000"/>
                        </a:lnSpc>
                        <a:spcAft>
                          <a:spcPts val="600"/>
                        </a:spcAft>
                      </a:pPr>
                      <a:r>
                        <a:rPr lang="en-GB" sz="1200" dirty="0">
                          <a:solidFill>
                            <a:srgbClr val="000000"/>
                          </a:solidFill>
                          <a:latin typeface="Calibri" panose="020F0502020204030204" pitchFamily="34" charset="0"/>
                          <a:ea typeface="Times New Roman"/>
                          <a:cs typeface="Calibri" panose="020F0502020204030204" pitchFamily="34" charset="0"/>
                        </a:rPr>
                        <a:t>Target</a:t>
                      </a:r>
                    </a:p>
                  </a:txBody>
                  <a:tcPr marT="54197" marB="54197" anchor="ctr"/>
                </a:tc>
                <a:tc>
                  <a:txBody>
                    <a:bodyPr/>
                    <a:lstStyle/>
                    <a:p>
                      <a:pPr algn="ctr">
                        <a:lnSpc>
                          <a:spcPct val="125000"/>
                        </a:lnSpc>
                        <a:spcAft>
                          <a:spcPts val="600"/>
                        </a:spcAft>
                      </a:pPr>
                      <a:r>
                        <a:rPr lang="en-GB" sz="1200" dirty="0">
                          <a:solidFill>
                            <a:srgbClr val="000000"/>
                          </a:solidFill>
                          <a:latin typeface="Calibri" panose="020F0502020204030204" pitchFamily="34" charset="0"/>
                          <a:cs typeface="Calibri" panose="020F0502020204030204" pitchFamily="34" charset="0"/>
                        </a:rPr>
                        <a:t>BRAF</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a:txBody>
                    <a:bodyPr/>
                    <a:lstStyle/>
                    <a:p>
                      <a:pPr algn="ctr">
                        <a:lnSpc>
                          <a:spcPct val="125000"/>
                        </a:lnSpc>
                        <a:spcAft>
                          <a:spcPts val="600"/>
                        </a:spcAft>
                      </a:pPr>
                      <a:r>
                        <a:rPr lang="en-GB" sz="1200" dirty="0">
                          <a:solidFill>
                            <a:srgbClr val="000000"/>
                          </a:solidFill>
                          <a:latin typeface="Calibri" panose="020F0502020204030204" pitchFamily="34" charset="0"/>
                          <a:cs typeface="Calibri" panose="020F0502020204030204" pitchFamily="34" charset="0"/>
                        </a:rPr>
                        <a:t>MEK1/2</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a:txBody>
                    <a:bodyPr/>
                    <a:lstStyle/>
                    <a:p>
                      <a:pPr algn="ctr">
                        <a:lnSpc>
                          <a:spcPct val="125000"/>
                        </a:lnSpc>
                        <a:spcAft>
                          <a:spcPts val="600"/>
                        </a:spcAft>
                      </a:pPr>
                      <a:r>
                        <a:rPr lang="en-GB" sz="1200" dirty="0">
                          <a:solidFill>
                            <a:srgbClr val="000000"/>
                          </a:solidFill>
                          <a:latin typeface="Calibri" panose="020F0502020204030204" pitchFamily="34" charset="0"/>
                          <a:cs typeface="Calibri" panose="020F0502020204030204" pitchFamily="34" charset="0"/>
                        </a:rPr>
                        <a:t>BRAF</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a:txBody>
                    <a:bodyPr/>
                    <a:lstStyle/>
                    <a:p>
                      <a:pPr algn="ctr">
                        <a:lnSpc>
                          <a:spcPct val="125000"/>
                        </a:lnSpc>
                        <a:spcAft>
                          <a:spcPts val="600"/>
                        </a:spcAft>
                      </a:pPr>
                      <a:r>
                        <a:rPr lang="en-GB" sz="1200" dirty="0">
                          <a:solidFill>
                            <a:srgbClr val="000000"/>
                          </a:solidFill>
                          <a:latin typeface="Calibri" panose="020F0502020204030204" pitchFamily="34" charset="0"/>
                          <a:cs typeface="Calibri" panose="020F0502020204030204" pitchFamily="34" charset="0"/>
                        </a:rPr>
                        <a:t>MEK1/2</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dirty="0">
                          <a:solidFill>
                            <a:srgbClr val="000000"/>
                          </a:solidFill>
                          <a:latin typeface="Calibri" panose="020F0502020204030204" pitchFamily="34" charset="0"/>
                          <a:cs typeface="Calibri" panose="020F0502020204030204" pitchFamily="34" charset="0"/>
                        </a:rPr>
                        <a:t>CTLA-4</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a:txBody>
                    <a:bodyPr/>
                    <a:lstStyle/>
                    <a:p>
                      <a:pPr algn="ctr">
                        <a:lnSpc>
                          <a:spcPct val="125000"/>
                        </a:lnSpc>
                        <a:spcAft>
                          <a:spcPts val="600"/>
                        </a:spcAft>
                      </a:pPr>
                      <a:r>
                        <a:rPr lang="en-GB" sz="1200" dirty="0">
                          <a:solidFill>
                            <a:srgbClr val="000000"/>
                          </a:solidFill>
                          <a:latin typeface="Calibri" panose="020F0502020204030204" pitchFamily="34" charset="0"/>
                          <a:cs typeface="Calibri" panose="020F0502020204030204" pitchFamily="34" charset="0"/>
                        </a:rPr>
                        <a:t>PD-1</a:t>
                      </a:r>
                      <a:endParaRPr lang="en-GB" sz="1200" baseline="300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dirty="0">
                          <a:solidFill>
                            <a:srgbClr val="000000"/>
                          </a:solidFill>
                          <a:latin typeface="Calibri" panose="020F0502020204030204" pitchFamily="34" charset="0"/>
                          <a:cs typeface="Calibri" panose="020F0502020204030204" pitchFamily="34" charset="0"/>
                        </a:rPr>
                        <a:t>PD-1</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extLst>
                  <a:ext uri="{0D108BD9-81ED-4DB2-BD59-A6C34878D82A}">
                    <a16:rowId xmlns:a16="http://schemas.microsoft.com/office/drawing/2014/main" val="10003"/>
                  </a:ext>
                </a:extLst>
              </a:tr>
              <a:tr h="1012009">
                <a:tc>
                  <a:txBody>
                    <a:bodyPr/>
                    <a:lstStyle/>
                    <a:p>
                      <a:pPr marL="0" algn="l" defTabSz="914400" rtl="0" eaLnBrk="1" latinLnBrk="0" hangingPunct="1">
                        <a:lnSpc>
                          <a:spcPct val="125000"/>
                        </a:lnSpc>
                        <a:spcAft>
                          <a:spcPts val="600"/>
                        </a:spcAft>
                      </a:pPr>
                      <a:endParaRPr lang="en-GB" sz="1200" kern="1200" dirty="0">
                        <a:solidFill>
                          <a:srgbClr val="000000"/>
                        </a:solidFill>
                        <a:latin typeface="Calibri" panose="020F0502020204030204" pitchFamily="34" charset="0"/>
                        <a:ea typeface="Times New Roman"/>
                        <a:cs typeface="Calibri" panose="020F0502020204030204" pitchFamily="34" charset="0"/>
                      </a:endParaRPr>
                    </a:p>
                  </a:txBody>
                  <a:tcPr marT="54197" marB="54197" anchor="ctr"/>
                </a:tc>
                <a:tc gridSpan="4">
                  <a:txBody>
                    <a:bodyPr/>
                    <a:lstStyle/>
                    <a:p>
                      <a:pPr algn="ctr">
                        <a:lnSpc>
                          <a:spcPct val="125000"/>
                        </a:lnSpc>
                        <a:spcAft>
                          <a:spcPts val="600"/>
                        </a:spcAft>
                      </a:pPr>
                      <a:r>
                        <a:rPr lang="en-GB" sz="1200" dirty="0">
                          <a:solidFill>
                            <a:srgbClr val="000000"/>
                          </a:solidFill>
                          <a:latin typeface="Calibri" panose="020F0502020204030204" pitchFamily="34" charset="0"/>
                          <a:cs typeface="Calibri" panose="020F0502020204030204" pitchFamily="34" charset="0"/>
                        </a:rPr>
                        <a:t>Inhibits</a:t>
                      </a:r>
                      <a:r>
                        <a:rPr lang="en-GB" sz="1200" baseline="0" dirty="0">
                          <a:solidFill>
                            <a:srgbClr val="000000"/>
                          </a:solidFill>
                          <a:latin typeface="Calibri" panose="020F0502020204030204" pitchFamily="34" charset="0"/>
                          <a:cs typeface="Calibri" panose="020F0502020204030204" pitchFamily="34" charset="0"/>
                        </a:rPr>
                        <a:t> </a:t>
                      </a:r>
                      <a:r>
                        <a:rPr lang="en-GB" sz="1200" dirty="0">
                          <a:solidFill>
                            <a:srgbClr val="000000"/>
                          </a:solidFill>
                          <a:latin typeface="Calibri" panose="020F0502020204030204" pitchFamily="34" charset="0"/>
                          <a:cs typeface="Calibri" panose="020F0502020204030204" pitchFamily="34" charset="0"/>
                        </a:rPr>
                        <a:t>MAPK pathway</a:t>
                      </a:r>
                      <a:endParaRPr lang="en-GB" sz="1200" baseline="300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hMerge="1">
                  <a:txBody>
                    <a:bodyPr/>
                    <a:lstStyle/>
                    <a:p>
                      <a:pPr algn="ctr">
                        <a:lnSpc>
                          <a:spcPct val="125000"/>
                        </a:lnSpc>
                        <a:spcAft>
                          <a:spcPts val="600"/>
                        </a:spcAft>
                      </a:pPr>
                      <a:endParaRPr lang="en-GB" sz="1050" dirty="0">
                        <a:solidFill>
                          <a:schemeClr val="tx1"/>
                        </a:solidFill>
                        <a:latin typeface="Century Gothic" panose="020B0502020202020204" pitchFamily="34" charset="0"/>
                        <a:ea typeface="Times New Roman"/>
                        <a:cs typeface="Times New Roman"/>
                      </a:endParaRPr>
                    </a:p>
                  </a:txBody>
                  <a:tcPr marL="45720" marR="45720" marT="34290" marB="34290" anchor="ctr"/>
                </a:tc>
                <a:tc hMerge="1">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endParaRPr lang="en-GB" sz="1050" dirty="0">
                        <a:solidFill>
                          <a:schemeClr val="tx1"/>
                        </a:solidFill>
                        <a:latin typeface="Century Gothic" panose="020B0502020202020204" pitchFamily="34" charset="0"/>
                        <a:ea typeface="Times New Roman"/>
                        <a:cs typeface="Times New Roman"/>
                      </a:endParaRPr>
                    </a:p>
                  </a:txBody>
                  <a:tcPr marL="45720" marR="45720" marT="34290" marB="34290" anchor="ctr"/>
                </a:tc>
                <a:tc hMerge="1">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endParaRPr lang="en-GB" sz="1050" dirty="0">
                        <a:solidFill>
                          <a:schemeClr val="tx1"/>
                        </a:solidFill>
                        <a:latin typeface="Century Gothic" panose="020B0502020202020204" pitchFamily="34" charset="0"/>
                        <a:ea typeface="Times New Roman"/>
                        <a:cs typeface="Times New Roman"/>
                      </a:endParaRPr>
                    </a:p>
                  </a:txBody>
                  <a:tcPr marL="45720" marR="45720" marT="34290" marB="34290" anchor="ctr"/>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dirty="0">
                          <a:solidFill>
                            <a:srgbClr val="000000"/>
                          </a:solidFill>
                          <a:latin typeface="Calibri" panose="020F0502020204030204" pitchFamily="34" charset="0"/>
                          <a:cs typeface="Calibri" panose="020F0502020204030204" pitchFamily="34" charset="0"/>
                        </a:rPr>
                        <a:t>Inhibits downregulation of T cell activation</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gridSpan="2">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dirty="0">
                          <a:solidFill>
                            <a:srgbClr val="000000"/>
                          </a:solidFill>
                          <a:latin typeface="Calibri" panose="020F0502020204030204" pitchFamily="34" charset="0"/>
                          <a:cs typeface="Calibri" panose="020F0502020204030204" pitchFamily="34" charset="0"/>
                        </a:rPr>
                        <a:t>Inhibits T cell inhibition</a:t>
                      </a:r>
                      <a:endParaRPr lang="en-GB" sz="1200" baseline="300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hMerge="1">
                  <a:txBody>
                    <a:bodyPr/>
                    <a:lstStyle/>
                    <a:p>
                      <a:endParaRPr lang="en-GB"/>
                    </a:p>
                  </a:txBody>
                  <a:tcPr/>
                </a:tc>
                <a:extLst>
                  <a:ext uri="{0D108BD9-81ED-4DB2-BD59-A6C34878D82A}">
                    <a16:rowId xmlns:a16="http://schemas.microsoft.com/office/drawing/2014/main" val="10004"/>
                  </a:ext>
                </a:extLst>
              </a:tr>
              <a:tr h="334217">
                <a:tc gridSpan="8">
                  <a:txBody>
                    <a:bodyPr/>
                    <a:lstStyle/>
                    <a:p>
                      <a:pPr algn="l">
                        <a:lnSpc>
                          <a:spcPct val="125000"/>
                        </a:lnSpc>
                        <a:spcAft>
                          <a:spcPts val="600"/>
                        </a:spcAft>
                      </a:pPr>
                      <a:r>
                        <a:rPr lang="en-GB" sz="1200" dirty="0">
                          <a:solidFill>
                            <a:schemeClr val="bg1"/>
                          </a:solidFill>
                          <a:latin typeface="Calibri" panose="020F0502020204030204" pitchFamily="34" charset="0"/>
                          <a:cs typeface="Calibri" panose="020F0502020204030204" pitchFamily="34" charset="0"/>
                        </a:rPr>
                        <a:t>EU approval</a:t>
                      </a:r>
                      <a:endParaRPr lang="en-GB" sz="1200" b="1" dirty="0">
                        <a:solidFill>
                          <a:schemeClr val="bg1"/>
                        </a:solidFill>
                        <a:latin typeface="Calibri" panose="020F0502020204030204" pitchFamily="34" charset="0"/>
                        <a:ea typeface="Times New Roman"/>
                        <a:cs typeface="Calibri" panose="020F0502020204030204" pitchFamily="34" charset="0"/>
                      </a:endParaRPr>
                    </a:p>
                  </a:txBody>
                  <a:tcPr marT="54197" marB="54197" anchor="ctr">
                    <a:solidFill>
                      <a:schemeClr val="accent6"/>
                    </a:solidFill>
                  </a:tcPr>
                </a:tc>
                <a:tc hMerge="1">
                  <a:txBody>
                    <a:bodyPr/>
                    <a:lstStyle/>
                    <a:p>
                      <a:endParaRPr lang="en-GB"/>
                    </a:p>
                  </a:txBody>
                  <a:tcPr/>
                </a:tc>
                <a:tc hMerge="1">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endParaRPr lang="en-GB" sz="1100" kern="1200" baseline="30000" dirty="0">
                        <a:solidFill>
                          <a:schemeClr val="tx1"/>
                        </a:solidFill>
                        <a:latin typeface="+mn-lt"/>
                        <a:ea typeface="Times New Roman"/>
                        <a:cs typeface="Times New Roman"/>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algn="ctr" defTabSz="914400" rtl="0" eaLnBrk="1" latinLnBrk="0" hangingPunct="1">
                        <a:lnSpc>
                          <a:spcPct val="125000"/>
                        </a:lnSpc>
                        <a:spcAft>
                          <a:spcPts val="0"/>
                        </a:spcAft>
                      </a:pPr>
                      <a:endParaRPr lang="en-GB" sz="1100" kern="1200" baseline="30000" dirty="0">
                        <a:solidFill>
                          <a:schemeClr val="tx1"/>
                        </a:solidFill>
                        <a:latin typeface="+mn-lt"/>
                        <a:ea typeface="Times New Roman"/>
                        <a:cs typeface="Times New Roman"/>
                      </a:endParaRPr>
                    </a:p>
                  </a:txBody>
                  <a:tcPr marL="66200" marR="6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endParaRPr lang="en-GB" sz="1100" kern="1200" baseline="30000" dirty="0">
                        <a:solidFill>
                          <a:schemeClr val="tx1"/>
                        </a:solidFill>
                        <a:latin typeface="+mn-lt"/>
                        <a:ea typeface="Times New Roman"/>
                        <a:cs typeface="Times New Roman"/>
                      </a:endParaRPr>
                    </a:p>
                  </a:txBody>
                  <a:tcPr marL="66200" marR="66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962003">
                <a:tc>
                  <a:txBody>
                    <a:bodyPr/>
                    <a:lstStyle/>
                    <a:p>
                      <a:pPr marL="0" marR="0" indent="0" algn="l" defTabSz="914400" rtl="0" eaLnBrk="1" fontAlgn="auto" latinLnBrk="0" hangingPunct="1">
                        <a:lnSpc>
                          <a:spcPct val="125000"/>
                        </a:lnSpc>
                        <a:spcBef>
                          <a:spcPts val="0"/>
                        </a:spcBef>
                        <a:spcAft>
                          <a:spcPts val="600"/>
                        </a:spcAft>
                        <a:buClrTx/>
                        <a:buSzTx/>
                        <a:buFontTx/>
                        <a:buNone/>
                        <a:tabLst/>
                        <a:defRPr/>
                      </a:pPr>
                      <a:endParaRPr lang="en-GB" sz="1200" kern="1200" baseline="30000" dirty="0">
                        <a:solidFill>
                          <a:srgbClr val="000000"/>
                        </a:solidFill>
                        <a:latin typeface="Calibri" panose="020F0502020204030204" pitchFamily="34" charset="0"/>
                        <a:ea typeface="Times New Roman"/>
                        <a:cs typeface="Calibri" panose="020F0502020204030204" pitchFamily="34" charset="0"/>
                      </a:endParaRPr>
                    </a:p>
                  </a:txBody>
                  <a:tcPr marT="54197" marB="54197"/>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kern="1200" dirty="0">
                          <a:solidFill>
                            <a:srgbClr val="000000"/>
                          </a:solidFill>
                          <a:latin typeface="Calibri" panose="020F0502020204030204" pitchFamily="34" charset="0"/>
                          <a:cs typeface="Calibri" panose="020F0502020204030204" pitchFamily="34" charset="0"/>
                        </a:rPr>
                        <a:t>Monotherapy</a:t>
                      </a:r>
                      <a:r>
                        <a:rPr lang="en-GB" sz="1200" kern="1200" baseline="0" dirty="0">
                          <a:solidFill>
                            <a:srgbClr val="000000"/>
                          </a:solidFill>
                          <a:latin typeface="Calibri" panose="020F0502020204030204" pitchFamily="34" charset="0"/>
                          <a:cs typeface="Calibri" panose="020F0502020204030204" pitchFamily="34" charset="0"/>
                        </a:rPr>
                        <a:t> and with </a:t>
                      </a:r>
                      <a:r>
                        <a:rPr lang="en-GB" sz="1200" kern="1200" dirty="0">
                          <a:solidFill>
                            <a:srgbClr val="000000"/>
                          </a:solidFill>
                          <a:latin typeface="Calibri" panose="020F0502020204030204" pitchFamily="34" charset="0"/>
                          <a:cs typeface="Calibri" panose="020F0502020204030204" pitchFamily="34" charset="0"/>
                        </a:rPr>
                        <a:t>cobimetinib</a:t>
                      </a:r>
                      <a:endParaRPr lang="en-GB" sz="1200" kern="1200" baseline="300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kern="1200" baseline="0" dirty="0">
                          <a:solidFill>
                            <a:srgbClr val="000000"/>
                          </a:solidFill>
                          <a:latin typeface="Calibri" panose="020F0502020204030204" pitchFamily="34" charset="0"/>
                          <a:cs typeface="Calibri" panose="020F0502020204030204" pitchFamily="34" charset="0"/>
                        </a:rPr>
                        <a:t>Combination with vemurafenib</a:t>
                      </a:r>
                      <a:endParaRPr lang="en-GB" sz="1200" kern="1200" baseline="300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kern="1200" dirty="0">
                          <a:solidFill>
                            <a:srgbClr val="000000"/>
                          </a:solidFill>
                          <a:latin typeface="Calibri" panose="020F0502020204030204" pitchFamily="34" charset="0"/>
                          <a:cs typeface="Calibri" panose="020F0502020204030204" pitchFamily="34" charset="0"/>
                        </a:rPr>
                        <a:t>Monotherapy</a:t>
                      </a:r>
                      <a:r>
                        <a:rPr lang="en-GB" sz="1200" kern="1200" baseline="0" dirty="0">
                          <a:solidFill>
                            <a:srgbClr val="000000"/>
                          </a:solidFill>
                          <a:latin typeface="Calibri" panose="020F0502020204030204" pitchFamily="34" charset="0"/>
                          <a:cs typeface="Calibri" panose="020F0502020204030204" pitchFamily="34" charset="0"/>
                        </a:rPr>
                        <a:t> and with </a:t>
                      </a:r>
                      <a:r>
                        <a:rPr lang="en-GB" sz="1200" kern="1200" dirty="0">
                          <a:solidFill>
                            <a:srgbClr val="000000"/>
                          </a:solidFill>
                          <a:latin typeface="Calibri" panose="020F0502020204030204" pitchFamily="34" charset="0"/>
                          <a:cs typeface="Calibri" panose="020F0502020204030204" pitchFamily="34" charset="0"/>
                        </a:rPr>
                        <a:t>trametinib</a:t>
                      </a:r>
                      <a:endParaRPr lang="en-GB" sz="1200" kern="1200" dirty="0">
                        <a:solidFill>
                          <a:srgbClr val="000000"/>
                        </a:solidFill>
                        <a:latin typeface="Calibri" panose="020F0502020204030204" pitchFamily="34" charset="0"/>
                        <a:ea typeface="Times New Roman"/>
                        <a:cs typeface="Calibri" panose="020F0502020204030204" pitchFamily="34" charset="0"/>
                      </a:endParaRPr>
                    </a:p>
                  </a:txBody>
                  <a:tcPr marL="46800" marR="66200" marT="41608" marB="0"/>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kern="1200" dirty="0">
                          <a:solidFill>
                            <a:srgbClr val="000000"/>
                          </a:solidFill>
                          <a:latin typeface="Calibri" panose="020F0502020204030204" pitchFamily="34" charset="0"/>
                          <a:cs typeface="Calibri" panose="020F0502020204030204" pitchFamily="34" charset="0"/>
                        </a:rPr>
                        <a:t>Monotherapy</a:t>
                      </a:r>
                      <a:r>
                        <a:rPr lang="en-GB" sz="1200" kern="1200" baseline="0" dirty="0">
                          <a:solidFill>
                            <a:srgbClr val="000000"/>
                          </a:solidFill>
                          <a:latin typeface="Calibri" panose="020F0502020204030204" pitchFamily="34" charset="0"/>
                          <a:cs typeface="Calibri" panose="020F0502020204030204" pitchFamily="34" charset="0"/>
                        </a:rPr>
                        <a:t> and with </a:t>
                      </a:r>
                      <a:r>
                        <a:rPr lang="en-GB" sz="1200" kern="1200" dirty="0">
                          <a:solidFill>
                            <a:srgbClr val="000000"/>
                          </a:solidFill>
                          <a:latin typeface="Calibri" panose="020F0502020204030204" pitchFamily="34" charset="0"/>
                          <a:cs typeface="Calibri" panose="020F0502020204030204" pitchFamily="34" charset="0"/>
                        </a:rPr>
                        <a:t>dabrafenib</a:t>
                      </a:r>
                      <a:endParaRPr lang="en-GB" sz="1200" dirty="0">
                        <a:solidFill>
                          <a:srgbClr val="000000"/>
                        </a:solidFill>
                        <a:latin typeface="Calibri" panose="020F0502020204030204" pitchFamily="34" charset="0"/>
                        <a:ea typeface="Times New Roman"/>
                        <a:cs typeface="Calibri" panose="020F0502020204030204" pitchFamily="34" charset="0"/>
                      </a:endParaRPr>
                    </a:p>
                  </a:txBody>
                  <a:tcPr marL="46800" marR="66200" marT="41608" marB="0"/>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kern="1200" dirty="0">
                          <a:solidFill>
                            <a:srgbClr val="000000"/>
                          </a:solidFill>
                          <a:latin typeface="Calibri" panose="020F0502020204030204" pitchFamily="34" charset="0"/>
                          <a:cs typeface="Calibri" panose="020F0502020204030204" pitchFamily="34" charset="0"/>
                        </a:rPr>
                        <a:t>Monotherapy and with nivolumab</a:t>
                      </a:r>
                      <a:endParaRPr lang="en-GB" sz="1200" kern="1200" dirty="0">
                        <a:solidFill>
                          <a:srgbClr val="000000"/>
                        </a:solidFill>
                        <a:latin typeface="Calibri" panose="020F0502020204030204" pitchFamily="34" charset="0"/>
                        <a:ea typeface="Times New Roman"/>
                        <a:cs typeface="Calibri" panose="020F0502020204030204" pitchFamily="34" charset="0"/>
                      </a:endParaRPr>
                    </a:p>
                  </a:txBody>
                  <a:tcPr marL="46800" marR="45720" marT="41608" marB="40648"/>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kern="1200" dirty="0">
                          <a:solidFill>
                            <a:srgbClr val="000000"/>
                          </a:solidFill>
                          <a:latin typeface="Calibri" panose="020F0502020204030204" pitchFamily="34" charset="0"/>
                          <a:cs typeface="Calibri" panose="020F0502020204030204" pitchFamily="34" charset="0"/>
                        </a:rPr>
                        <a:t>Monotherapy </a:t>
                      </a:r>
                      <a:endParaRPr lang="en-GB" sz="1200" kern="1200" dirty="0">
                        <a:solidFill>
                          <a:srgbClr val="000000"/>
                        </a:solidFill>
                        <a:latin typeface="Calibri" panose="020F0502020204030204" pitchFamily="34" charset="0"/>
                        <a:ea typeface="Times New Roman"/>
                        <a:cs typeface="Calibri" panose="020F0502020204030204" pitchFamily="34" charset="0"/>
                      </a:endParaRPr>
                    </a:p>
                  </a:txBody>
                  <a:tcPr marL="46800" marR="45720" marT="41608" marB="40648"/>
                </a:tc>
                <a:tc>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kern="1200" dirty="0">
                          <a:solidFill>
                            <a:srgbClr val="000000"/>
                          </a:solidFill>
                          <a:latin typeface="Calibri" panose="020F0502020204030204" pitchFamily="34" charset="0"/>
                          <a:cs typeface="Calibri" panose="020F0502020204030204" pitchFamily="34" charset="0"/>
                        </a:rPr>
                        <a:t>Monotherapy and with </a:t>
                      </a:r>
                      <a:r>
                        <a:rPr lang="en-GB" sz="1200" kern="1200" dirty="0" err="1">
                          <a:solidFill>
                            <a:srgbClr val="000000"/>
                          </a:solidFill>
                          <a:latin typeface="Calibri" panose="020F0502020204030204" pitchFamily="34" charset="0"/>
                          <a:cs typeface="Calibri" panose="020F0502020204030204" pitchFamily="34" charset="0"/>
                        </a:rPr>
                        <a:t>ipilimumab</a:t>
                      </a:r>
                      <a:endParaRPr lang="en-GB" sz="1200" kern="1200" dirty="0">
                        <a:solidFill>
                          <a:srgbClr val="000000"/>
                        </a:solidFill>
                        <a:latin typeface="Calibri" panose="020F0502020204030204" pitchFamily="34" charset="0"/>
                        <a:ea typeface="Times New Roman"/>
                        <a:cs typeface="Calibri" panose="020F0502020204030204" pitchFamily="34" charset="0"/>
                      </a:endParaRPr>
                    </a:p>
                  </a:txBody>
                  <a:tcPr marL="46800" marR="45720" marT="41608" marB="40648"/>
                </a:tc>
                <a:extLst>
                  <a:ext uri="{0D108BD9-81ED-4DB2-BD59-A6C34878D82A}">
                    <a16:rowId xmlns:a16="http://schemas.microsoft.com/office/drawing/2014/main" val="10006"/>
                  </a:ext>
                </a:extLst>
              </a:tr>
              <a:tr h="548748">
                <a:tc>
                  <a:txBody>
                    <a:bodyPr/>
                    <a:lstStyle/>
                    <a:p>
                      <a:pPr marL="0" marR="0" indent="0" algn="l" defTabSz="914400" rtl="0" eaLnBrk="1" fontAlgn="auto" latinLnBrk="0" hangingPunct="1">
                        <a:lnSpc>
                          <a:spcPct val="125000"/>
                        </a:lnSpc>
                        <a:spcBef>
                          <a:spcPts val="0"/>
                        </a:spcBef>
                        <a:spcAft>
                          <a:spcPts val="600"/>
                        </a:spcAft>
                        <a:buClrTx/>
                        <a:buSzTx/>
                        <a:buFontTx/>
                        <a:buNone/>
                        <a:tabLst/>
                        <a:defRPr/>
                      </a:pPr>
                      <a:r>
                        <a:rPr lang="en-GB" sz="1200" kern="1200" dirty="0">
                          <a:solidFill>
                            <a:srgbClr val="000000"/>
                          </a:solidFill>
                          <a:latin typeface="Calibri" panose="020F0502020204030204" pitchFamily="34" charset="0"/>
                          <a:ea typeface="Times New Roman"/>
                          <a:cs typeface="Calibri" panose="020F0502020204030204" pitchFamily="34" charset="0"/>
                        </a:rPr>
                        <a:t>Patients </a:t>
                      </a:r>
                    </a:p>
                  </a:txBody>
                  <a:tcPr marT="54197" marB="54197" anchor="ctr"/>
                </a:tc>
                <a:tc gridSpan="4">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i="1" dirty="0">
                          <a:solidFill>
                            <a:srgbClr val="000000"/>
                          </a:solidFill>
                          <a:latin typeface="Calibri" panose="020F0502020204030204" pitchFamily="34" charset="0"/>
                          <a:cs typeface="Calibri" panose="020F0502020204030204" pitchFamily="34" charset="0"/>
                        </a:rPr>
                        <a:t>BRAF</a:t>
                      </a:r>
                      <a:r>
                        <a:rPr lang="en-GB" sz="1200" i="1" baseline="30000" dirty="0">
                          <a:solidFill>
                            <a:srgbClr val="000000"/>
                          </a:solidFill>
                          <a:latin typeface="Calibri" panose="020F0502020204030204" pitchFamily="34" charset="0"/>
                          <a:cs typeface="Calibri" panose="020F0502020204030204" pitchFamily="34" charset="0"/>
                        </a:rPr>
                        <a:t>V600</a:t>
                      </a:r>
                      <a:r>
                        <a:rPr lang="en-GB" sz="1200" i="0" baseline="0" dirty="0">
                          <a:solidFill>
                            <a:srgbClr val="000000"/>
                          </a:solidFill>
                          <a:latin typeface="Calibri" panose="020F0502020204030204" pitchFamily="34" charset="0"/>
                          <a:cs typeface="Calibri" panose="020F0502020204030204" pitchFamily="34" charset="0"/>
                        </a:rPr>
                        <a:t> mutated</a:t>
                      </a:r>
                      <a:endParaRPr lang="en-GB" sz="1200" baseline="300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hMerge="1">
                  <a:txBody>
                    <a:bodyPr/>
                    <a:lstStyle/>
                    <a:p>
                      <a:pPr marL="0" marR="0" lvl="0" indent="0" algn="ctr" defTabSz="914400" rtl="0" eaLnBrk="1" fontAlgn="auto" latinLnBrk="0" hangingPunct="1">
                        <a:lnSpc>
                          <a:spcPct val="125000"/>
                        </a:lnSpc>
                        <a:spcBef>
                          <a:spcPts val="0"/>
                        </a:spcBef>
                        <a:spcAft>
                          <a:spcPts val="600"/>
                        </a:spcAft>
                        <a:buClrTx/>
                        <a:buSzTx/>
                        <a:buFontTx/>
                        <a:buNone/>
                        <a:tabLst/>
                        <a:defRPr/>
                      </a:pPr>
                      <a:endParaRPr kumimoji="0" lang="en-GB" sz="1050" b="0" i="0" u="none" strike="noStrike" kern="1200" cap="none" spc="0" normalizeH="0" baseline="30000" noProof="0" dirty="0">
                        <a:ln>
                          <a:noFill/>
                        </a:ln>
                        <a:solidFill>
                          <a:srgbClr val="666666"/>
                        </a:solidFill>
                        <a:effectLst/>
                        <a:uLnTx/>
                        <a:uFillTx/>
                        <a:latin typeface="Century Gothic" panose="020B0502020202020204" pitchFamily="34" charset="0"/>
                        <a:ea typeface="Times New Roman"/>
                        <a:cs typeface="Arial" pitchFamily="34" charset="0"/>
                      </a:endParaRPr>
                    </a:p>
                  </a:txBody>
                  <a:tcPr marL="45720" marR="45720" marT="34290" marB="34290" anchor="ctr"/>
                </a:tc>
                <a:tc hMerge="1">
                  <a:txBody>
                    <a:bodyPr/>
                    <a:lstStyle/>
                    <a:p>
                      <a:pPr marL="0" marR="0" lvl="0" indent="0" algn="ctr" defTabSz="914400" rtl="0" eaLnBrk="1" fontAlgn="auto" latinLnBrk="0" hangingPunct="1">
                        <a:lnSpc>
                          <a:spcPct val="125000"/>
                        </a:lnSpc>
                        <a:spcBef>
                          <a:spcPts val="0"/>
                        </a:spcBef>
                        <a:spcAft>
                          <a:spcPts val="600"/>
                        </a:spcAft>
                        <a:buClrTx/>
                        <a:buSzTx/>
                        <a:buFontTx/>
                        <a:buNone/>
                        <a:tabLst/>
                        <a:defRPr/>
                      </a:pPr>
                      <a:endParaRPr kumimoji="0" lang="en-GB" sz="1050" b="0" i="0" u="none" strike="noStrike" kern="1200" cap="none" spc="0" normalizeH="0" baseline="30000" noProof="0" dirty="0">
                        <a:ln>
                          <a:noFill/>
                        </a:ln>
                        <a:solidFill>
                          <a:srgbClr val="666666"/>
                        </a:solidFill>
                        <a:effectLst/>
                        <a:uLnTx/>
                        <a:uFillTx/>
                        <a:latin typeface="Century Gothic" panose="020B0502020202020204" pitchFamily="34" charset="0"/>
                        <a:ea typeface="Times New Roman"/>
                        <a:cs typeface="Arial" pitchFamily="34" charset="0"/>
                      </a:endParaRPr>
                    </a:p>
                  </a:txBody>
                  <a:tcPr marL="45720" marR="45720" marT="34290" marB="34290" anchor="ctr"/>
                </a:tc>
                <a:tc hMerge="1">
                  <a:txBody>
                    <a:bodyPr/>
                    <a:lstStyle/>
                    <a:p>
                      <a:pPr marL="0" marR="0" lvl="0" indent="0" algn="ctr" defTabSz="914400" rtl="0" eaLnBrk="1" fontAlgn="auto" latinLnBrk="0" hangingPunct="1">
                        <a:lnSpc>
                          <a:spcPct val="125000"/>
                        </a:lnSpc>
                        <a:spcBef>
                          <a:spcPts val="0"/>
                        </a:spcBef>
                        <a:spcAft>
                          <a:spcPts val="600"/>
                        </a:spcAft>
                        <a:buClrTx/>
                        <a:buSzTx/>
                        <a:buFontTx/>
                        <a:buNone/>
                        <a:tabLst/>
                        <a:defRPr/>
                      </a:pPr>
                      <a:endParaRPr kumimoji="0" lang="en-GB" sz="1050" b="0" i="0" u="none" strike="noStrike" kern="1200" cap="none" spc="0" normalizeH="0" baseline="30000" noProof="0" dirty="0">
                        <a:ln>
                          <a:noFill/>
                        </a:ln>
                        <a:solidFill>
                          <a:srgbClr val="666666"/>
                        </a:solidFill>
                        <a:effectLst/>
                        <a:uLnTx/>
                        <a:uFillTx/>
                        <a:latin typeface="Century Gothic" panose="020B0502020202020204" pitchFamily="34" charset="0"/>
                        <a:ea typeface="Times New Roman"/>
                        <a:cs typeface="Arial" pitchFamily="34" charset="0"/>
                      </a:endParaRPr>
                    </a:p>
                  </a:txBody>
                  <a:tcPr marL="45720" marR="45720" marT="34290" marB="34290" anchor="ctr"/>
                </a:tc>
                <a:tc gridSpan="3">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r>
                        <a:rPr lang="en-GB" sz="1200" dirty="0">
                          <a:solidFill>
                            <a:srgbClr val="000000"/>
                          </a:solidFill>
                          <a:latin typeface="Calibri" panose="020F0502020204030204" pitchFamily="34" charset="0"/>
                          <a:cs typeface="Calibri" panose="020F0502020204030204" pitchFamily="34" charset="0"/>
                        </a:rPr>
                        <a:t>All</a:t>
                      </a:r>
                      <a:endParaRPr lang="en-GB" sz="1200" baseline="30000" dirty="0">
                        <a:solidFill>
                          <a:srgbClr val="000000"/>
                        </a:solidFill>
                        <a:latin typeface="Calibri" panose="020F0502020204030204" pitchFamily="34" charset="0"/>
                        <a:ea typeface="Times New Roman"/>
                        <a:cs typeface="Calibri" panose="020F0502020204030204" pitchFamily="34" charset="0"/>
                      </a:endParaRPr>
                    </a:p>
                  </a:txBody>
                  <a:tcPr marL="45720" marR="45720" marT="40648" marB="40648" anchor="ctr"/>
                </a:tc>
                <a:tc hMerge="1">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endParaRPr lang="en-GB" sz="1050" kern="1200" baseline="30000" dirty="0">
                        <a:solidFill>
                          <a:schemeClr val="tx1"/>
                        </a:solidFill>
                        <a:latin typeface="Century Gothic" panose="020B0502020202020204" pitchFamily="34" charset="0"/>
                        <a:ea typeface="Times New Roman"/>
                        <a:cs typeface="Times New Roman"/>
                      </a:endParaRPr>
                    </a:p>
                  </a:txBody>
                  <a:tcPr marL="45720" marR="45720" marT="34290" marB="34290" anchor="ctr"/>
                </a:tc>
                <a:tc hMerge="1">
                  <a:txBody>
                    <a:bodyPr/>
                    <a:lstStyle/>
                    <a:p>
                      <a:pPr marL="0" marR="0" indent="0" algn="ctr" defTabSz="914400" rtl="0" eaLnBrk="1" fontAlgn="auto" latinLnBrk="0" hangingPunct="1">
                        <a:lnSpc>
                          <a:spcPct val="125000"/>
                        </a:lnSpc>
                        <a:spcBef>
                          <a:spcPts val="0"/>
                        </a:spcBef>
                        <a:spcAft>
                          <a:spcPts val="600"/>
                        </a:spcAft>
                        <a:buClrTx/>
                        <a:buSzTx/>
                        <a:buFontTx/>
                        <a:buNone/>
                        <a:tabLst/>
                        <a:defRPr/>
                      </a:pPr>
                      <a:endParaRPr lang="en-GB" sz="1050" baseline="30000" dirty="0">
                        <a:solidFill>
                          <a:schemeClr val="tx1"/>
                        </a:solidFill>
                        <a:latin typeface="Century Gothic" panose="020B0502020202020204" pitchFamily="34" charset="0"/>
                        <a:ea typeface="Times New Roman"/>
                        <a:cs typeface="Times New Roman"/>
                      </a:endParaRPr>
                    </a:p>
                  </a:txBody>
                  <a:tcPr marL="45720" marR="45720" marT="34290" marB="34290" anchor="ctr"/>
                </a:tc>
                <a:extLst>
                  <a:ext uri="{0D108BD9-81ED-4DB2-BD59-A6C34878D82A}">
                    <a16:rowId xmlns:a16="http://schemas.microsoft.com/office/drawing/2014/main" val="10007"/>
                  </a:ext>
                </a:extLst>
              </a:tr>
            </a:tbl>
          </a:graphicData>
        </a:graphic>
      </p:graphicFrame>
      <p:sp>
        <p:nvSpPr>
          <p:cNvPr id="11" name="TextBox 10"/>
          <p:cNvSpPr txBox="1"/>
          <p:nvPr/>
        </p:nvSpPr>
        <p:spPr>
          <a:xfrm>
            <a:off x="347134" y="6066367"/>
            <a:ext cx="8590844" cy="420500"/>
          </a:xfrm>
          <a:prstGeom prst="rect">
            <a:avLst/>
          </a:prstGeom>
          <a:noFill/>
        </p:spPr>
        <p:txBody>
          <a:bodyPr>
            <a:spAutoFit/>
          </a:bodyPr>
          <a:lstStyle/>
          <a:p>
            <a:pPr algn="ctr" defTabSz="398758" fontAlgn="base">
              <a:spcBef>
                <a:spcPct val="0"/>
              </a:spcBef>
              <a:spcAft>
                <a:spcPct val="0"/>
              </a:spcAft>
              <a:defRPr/>
            </a:pPr>
            <a:r>
              <a:rPr lang="en-US" sz="711" dirty="0">
                <a:solidFill>
                  <a:srgbClr val="C00000"/>
                </a:solidFill>
                <a:latin typeface="Century Gothic" panose="020B0502020202020204" pitchFamily="34" charset="0"/>
              </a:rPr>
              <a:t>1. Roche. Zelboraf SPC. 2015;</a:t>
            </a:r>
            <a:r>
              <a:rPr lang="pt-BR" altLang="en-US" sz="711" kern="0" dirty="0">
                <a:solidFill>
                  <a:srgbClr val="C00000"/>
                </a:solidFill>
                <a:latin typeface="Century Gothic" panose="020B0502020202020204" pitchFamily="34" charset="0"/>
                <a:cs typeface="Arial" pitchFamily="34" charset="0"/>
                <a:sym typeface="Arial" pitchFamily="34" charset="0"/>
              </a:rPr>
              <a:t> 2. </a:t>
            </a:r>
            <a:r>
              <a:rPr lang="en-US" sz="711" dirty="0">
                <a:solidFill>
                  <a:srgbClr val="C00000"/>
                </a:solidFill>
                <a:latin typeface="Century Gothic" panose="020B0502020202020204" pitchFamily="34" charset="0"/>
              </a:rPr>
              <a:t>Roche. Cotellic SPC. 2015; 3. </a:t>
            </a:r>
            <a:r>
              <a:rPr lang="en-GB" altLang="en-US" sz="711" kern="0" dirty="0">
                <a:solidFill>
                  <a:srgbClr val="C00000"/>
                </a:solidFill>
                <a:latin typeface="Century Gothic" panose="020B0502020202020204" pitchFamily="34" charset="0"/>
                <a:cs typeface="Arial" pitchFamily="34" charset="0"/>
              </a:rPr>
              <a:t>Larkin J, et al. N Engl J Med 2014;371:1867</a:t>
            </a:r>
            <a:r>
              <a:rPr lang="en-US" altLang="en-US" sz="711" kern="0" dirty="0">
                <a:solidFill>
                  <a:srgbClr val="C00000"/>
                </a:solidFill>
                <a:latin typeface="Century Gothic" panose="020B0502020202020204" pitchFamily="34" charset="0"/>
                <a:cs typeface="Arial" pitchFamily="34" charset="0"/>
                <a:sym typeface="Arial" pitchFamily="34" charset="0"/>
              </a:rPr>
              <a:t>–18</a:t>
            </a:r>
            <a:r>
              <a:rPr lang="en-GB" altLang="en-US" sz="711" kern="0" dirty="0">
                <a:solidFill>
                  <a:srgbClr val="C00000"/>
                </a:solidFill>
                <a:latin typeface="Century Gothic" panose="020B0502020202020204" pitchFamily="34" charset="0"/>
                <a:cs typeface="Arial" pitchFamily="34" charset="0"/>
              </a:rPr>
              <a:t>76; 4. </a:t>
            </a:r>
            <a:r>
              <a:rPr lang="en-US" sz="711" dirty="0">
                <a:solidFill>
                  <a:srgbClr val="C00000"/>
                </a:solidFill>
                <a:latin typeface="Century Gothic" panose="020B0502020202020204" pitchFamily="34" charset="0"/>
              </a:rPr>
              <a:t>Novartis. Tafinlar SPC. 2015; 5. Novartis. Mekinist SPC. 2015; </a:t>
            </a:r>
            <a:br>
              <a:rPr lang="en-US" sz="711" dirty="0">
                <a:solidFill>
                  <a:srgbClr val="C00000"/>
                </a:solidFill>
                <a:latin typeface="Century Gothic" panose="020B0502020202020204" pitchFamily="34" charset="0"/>
              </a:rPr>
            </a:br>
            <a:r>
              <a:rPr lang="en-US" sz="711" dirty="0">
                <a:solidFill>
                  <a:srgbClr val="C00000"/>
                </a:solidFill>
                <a:latin typeface="Century Gothic" panose="020B0502020202020204" pitchFamily="34" charset="0"/>
              </a:rPr>
              <a:t>6. </a:t>
            </a:r>
            <a:r>
              <a:rPr lang="pt-BR" altLang="en-US" sz="711" kern="0" dirty="0">
                <a:solidFill>
                  <a:srgbClr val="C00000"/>
                </a:solidFill>
                <a:latin typeface="Century Gothic" panose="020B0502020202020204" pitchFamily="34" charset="0"/>
                <a:cs typeface="Arial" pitchFamily="34" charset="0"/>
                <a:sym typeface="Arial" pitchFamily="34" charset="0"/>
              </a:rPr>
              <a:t>Menzies AM, et al. Clin Cancer Res 2014</a:t>
            </a:r>
            <a:r>
              <a:rPr lang="en-GB" sz="711" dirty="0">
                <a:solidFill>
                  <a:srgbClr val="C00000"/>
                </a:solidFill>
                <a:latin typeface="Century Gothic" panose="020B0502020202020204" pitchFamily="34" charset="0"/>
                <a:cs typeface="Arial" pitchFamily="34" charset="0"/>
              </a:rPr>
              <a:t>;20:2035–2043;</a:t>
            </a:r>
            <a:r>
              <a:rPr lang="en-US" sz="711" kern="0" dirty="0">
                <a:solidFill>
                  <a:srgbClr val="C00000"/>
                </a:solidFill>
                <a:latin typeface="Century Gothic" panose="020B0502020202020204" pitchFamily="34" charset="0"/>
                <a:cs typeface="Arial" pitchFamily="34" charset="0"/>
              </a:rPr>
              <a:t> 7. </a:t>
            </a:r>
            <a:r>
              <a:rPr lang="en-US" sz="711" dirty="0">
                <a:solidFill>
                  <a:srgbClr val="C00000"/>
                </a:solidFill>
                <a:latin typeface="Century Gothic" panose="020B0502020202020204" pitchFamily="34" charset="0"/>
              </a:rPr>
              <a:t>BMS. Yervoy SPC. 2015; 8. </a:t>
            </a:r>
            <a:r>
              <a:rPr lang="en-GB" sz="711" dirty="0">
                <a:solidFill>
                  <a:srgbClr val="C00000"/>
                </a:solidFill>
                <a:latin typeface="Century Gothic" panose="020B0502020202020204" pitchFamily="34" charset="0"/>
                <a:cs typeface="Arial" pitchFamily="34" charset="0"/>
              </a:rPr>
              <a:t>Postow M, et al. </a:t>
            </a:r>
            <a:r>
              <a:rPr lang="en-GB" sz="711" dirty="0">
                <a:solidFill>
                  <a:srgbClr val="C00000"/>
                </a:solidFill>
                <a:latin typeface="Century Gothic" panose="020B0502020202020204" pitchFamily="34" charset="0"/>
              </a:rPr>
              <a:t>N Engl J Med 2015;372:2006–2017; 9. Merck.</a:t>
            </a:r>
            <a:r>
              <a:rPr lang="en-US" sz="711" dirty="0">
                <a:solidFill>
                  <a:srgbClr val="C00000"/>
                </a:solidFill>
                <a:latin typeface="Century Gothic" panose="020B0502020202020204" pitchFamily="34" charset="0"/>
              </a:rPr>
              <a:t> Keytruda SPC. 2015; </a:t>
            </a:r>
            <a:br>
              <a:rPr lang="en-US" sz="711" dirty="0">
                <a:solidFill>
                  <a:srgbClr val="C00000"/>
                </a:solidFill>
                <a:latin typeface="Century Gothic" panose="020B0502020202020204" pitchFamily="34" charset="0"/>
              </a:rPr>
            </a:br>
            <a:r>
              <a:rPr lang="en-US" sz="711" dirty="0">
                <a:solidFill>
                  <a:srgbClr val="C00000"/>
                </a:solidFill>
                <a:latin typeface="Century Gothic" panose="020B0502020202020204" pitchFamily="34" charset="0"/>
              </a:rPr>
              <a:t>10. </a:t>
            </a:r>
            <a:r>
              <a:rPr lang="da-DK" sz="711" dirty="0">
                <a:solidFill>
                  <a:srgbClr val="C00000"/>
                </a:solidFill>
                <a:latin typeface="Century Gothic" panose="020B0502020202020204" pitchFamily="34" charset="0"/>
              </a:rPr>
              <a:t>McDermott DF, et al. Cancer Med 2013;2:662–673; 11. </a:t>
            </a:r>
            <a:r>
              <a:rPr lang="en-US" sz="711" dirty="0">
                <a:solidFill>
                  <a:srgbClr val="C00000"/>
                </a:solidFill>
                <a:latin typeface="Century Gothic" panose="020B0502020202020204" pitchFamily="34" charset="0"/>
              </a:rPr>
              <a:t>BMS. Opdivo SPC. 2015. </a:t>
            </a:r>
          </a:p>
        </p:txBody>
      </p:sp>
      <p:sp>
        <p:nvSpPr>
          <p:cNvPr id="12" name="TextBox 6"/>
          <p:cNvSpPr txBox="1">
            <a:spLocks noChangeArrowheads="1"/>
          </p:cNvSpPr>
          <p:nvPr/>
        </p:nvSpPr>
        <p:spPr bwMode="auto">
          <a:xfrm>
            <a:off x="517879" y="5659447"/>
            <a:ext cx="8626122" cy="36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defTabSz="812810" fontAlgn="base">
              <a:spcBef>
                <a:spcPct val="0"/>
              </a:spcBef>
              <a:spcAft>
                <a:spcPct val="0"/>
              </a:spcAft>
              <a:defRPr/>
            </a:pPr>
            <a:r>
              <a:rPr lang="en-GB" altLang="el-GR" sz="711" dirty="0">
                <a:solidFill>
                  <a:srgbClr val="C00000"/>
                </a:solidFill>
                <a:latin typeface="Century Gothic" pitchFamily="34" charset="0"/>
                <a:cs typeface="Arial" pitchFamily="34" charset="0"/>
              </a:rPr>
              <a:t>▼ </a:t>
            </a:r>
            <a:r>
              <a:rPr lang="en-GB" altLang="el-GR" sz="889" dirty="0">
                <a:solidFill>
                  <a:srgbClr val="C00000"/>
                </a:solidFill>
                <a:latin typeface="Century Gothic" pitchFamily="34" charset="0"/>
                <a:cs typeface="Arial" pitchFamily="34" charset="0"/>
              </a:rPr>
              <a:t>This medicinal product is subject to additional monitoring. This will allow quick identification of new safety information. </a:t>
            </a:r>
            <a:br>
              <a:rPr lang="en-GB" altLang="el-GR" sz="889" dirty="0">
                <a:solidFill>
                  <a:srgbClr val="C00000"/>
                </a:solidFill>
                <a:latin typeface="Century Gothic" pitchFamily="34" charset="0"/>
                <a:cs typeface="Arial" pitchFamily="34" charset="0"/>
              </a:rPr>
            </a:br>
            <a:r>
              <a:rPr lang="en-GB" altLang="el-GR" sz="889" dirty="0">
                <a:solidFill>
                  <a:srgbClr val="C00000"/>
                </a:solidFill>
                <a:latin typeface="Century Gothic" pitchFamily="34" charset="0"/>
                <a:cs typeface="Arial" pitchFamily="34" charset="0"/>
              </a:rPr>
              <a:t>Healthcare professionals are asked to report any suspected adverse reactions. </a:t>
            </a:r>
          </a:p>
        </p:txBody>
      </p:sp>
      <p:sp>
        <p:nvSpPr>
          <p:cNvPr id="2" name="TextBox 1">
            <a:extLst>
              <a:ext uri="{FF2B5EF4-FFF2-40B4-BE49-F238E27FC236}">
                <a16:creationId xmlns:a16="http://schemas.microsoft.com/office/drawing/2014/main" id="{B9F1F24A-2266-4E7E-8F23-361296C79C59}"/>
              </a:ext>
            </a:extLst>
          </p:cNvPr>
          <p:cNvSpPr txBox="1"/>
          <p:nvPr/>
        </p:nvSpPr>
        <p:spPr>
          <a:xfrm>
            <a:off x="2579500" y="2780928"/>
            <a:ext cx="2310889" cy="369332"/>
          </a:xfrm>
          <a:prstGeom prst="rect">
            <a:avLst/>
          </a:prstGeom>
          <a:noFill/>
        </p:spPr>
        <p:txBody>
          <a:bodyPr wrap="none" rtlCol="0">
            <a:spAutoFit/>
          </a:bodyPr>
          <a:lstStyle/>
          <a:p>
            <a:r>
              <a:rPr lang="en-US" dirty="0">
                <a:solidFill>
                  <a:srgbClr val="C00000"/>
                </a:solidFill>
              </a:rPr>
              <a:t>A</a:t>
            </a:r>
            <a:r>
              <a:rPr lang="el-GR" dirty="0" err="1">
                <a:solidFill>
                  <a:srgbClr val="C00000"/>
                </a:solidFill>
              </a:rPr>
              <a:t>ναστολείς</a:t>
            </a:r>
            <a:r>
              <a:rPr lang="el-GR" dirty="0">
                <a:solidFill>
                  <a:srgbClr val="C00000"/>
                </a:solidFill>
              </a:rPr>
              <a:t> </a:t>
            </a:r>
            <a:r>
              <a:rPr lang="en-US" dirty="0">
                <a:solidFill>
                  <a:srgbClr val="C00000"/>
                </a:solidFill>
              </a:rPr>
              <a:t>BRAF</a:t>
            </a:r>
            <a:r>
              <a:rPr lang="el-GR" dirty="0">
                <a:solidFill>
                  <a:srgbClr val="C00000"/>
                </a:solidFill>
              </a:rPr>
              <a:t>/ΜΕΚ</a:t>
            </a:r>
            <a:endParaRPr lang="en-US" dirty="0">
              <a:solidFill>
                <a:srgbClr val="C00000"/>
              </a:solidFill>
            </a:endParaRPr>
          </a:p>
        </p:txBody>
      </p:sp>
      <p:sp>
        <p:nvSpPr>
          <p:cNvPr id="13" name="TextBox 12">
            <a:extLst>
              <a:ext uri="{FF2B5EF4-FFF2-40B4-BE49-F238E27FC236}">
                <a16:creationId xmlns:a16="http://schemas.microsoft.com/office/drawing/2014/main" id="{21CBAA4C-2CFA-4DA0-9087-6072342783F4}"/>
              </a:ext>
            </a:extLst>
          </p:cNvPr>
          <p:cNvSpPr txBox="1"/>
          <p:nvPr/>
        </p:nvSpPr>
        <p:spPr>
          <a:xfrm>
            <a:off x="6897554" y="2810127"/>
            <a:ext cx="1696298" cy="369332"/>
          </a:xfrm>
          <a:prstGeom prst="rect">
            <a:avLst/>
          </a:prstGeom>
          <a:noFill/>
        </p:spPr>
        <p:txBody>
          <a:bodyPr wrap="none" rtlCol="0">
            <a:spAutoFit/>
          </a:bodyPr>
          <a:lstStyle/>
          <a:p>
            <a:r>
              <a:rPr lang="en-US" dirty="0">
                <a:solidFill>
                  <a:srgbClr val="C00000"/>
                </a:solidFill>
              </a:rPr>
              <a:t>A</a:t>
            </a:r>
            <a:r>
              <a:rPr lang="el-GR" dirty="0" err="1">
                <a:solidFill>
                  <a:srgbClr val="C00000"/>
                </a:solidFill>
              </a:rPr>
              <a:t>νοσοθεραπεία</a:t>
            </a:r>
            <a:endParaRPr lang="en-US" dirty="0">
              <a:solidFill>
                <a:srgbClr val="C00000"/>
              </a:solidFill>
            </a:endParaRPr>
          </a:p>
        </p:txBody>
      </p:sp>
      <p:sp>
        <p:nvSpPr>
          <p:cNvPr id="14" name="TextBox 13">
            <a:extLst>
              <a:ext uri="{FF2B5EF4-FFF2-40B4-BE49-F238E27FC236}">
                <a16:creationId xmlns:a16="http://schemas.microsoft.com/office/drawing/2014/main" id="{A4AC17BA-6C72-4AB8-B59F-1F147B30BB59}"/>
              </a:ext>
            </a:extLst>
          </p:cNvPr>
          <p:cNvSpPr txBox="1"/>
          <p:nvPr/>
        </p:nvSpPr>
        <p:spPr>
          <a:xfrm>
            <a:off x="2544224" y="489330"/>
            <a:ext cx="4573431" cy="461665"/>
          </a:xfrm>
          <a:prstGeom prst="rect">
            <a:avLst/>
          </a:prstGeom>
          <a:noFill/>
        </p:spPr>
        <p:txBody>
          <a:bodyPr wrap="none" rtlCol="0">
            <a:spAutoFit/>
          </a:bodyPr>
          <a:lstStyle/>
          <a:p>
            <a:r>
              <a:rPr lang="el-GR" sz="2400" dirty="0" err="1">
                <a:solidFill>
                  <a:srgbClr val="0000CC"/>
                </a:solidFill>
              </a:rPr>
              <a:t>Νεώτερες</a:t>
            </a:r>
            <a:r>
              <a:rPr lang="el-GR" sz="2400" dirty="0">
                <a:solidFill>
                  <a:srgbClr val="0000CC"/>
                </a:solidFill>
              </a:rPr>
              <a:t> θεραπείες μελανώματος</a:t>
            </a:r>
            <a:endParaRPr lang="en-US" sz="2400" dirty="0">
              <a:solidFill>
                <a:srgbClr val="0000CC"/>
              </a:solidFill>
            </a:endParaRPr>
          </a:p>
        </p:txBody>
      </p:sp>
    </p:spTree>
    <p:extLst>
      <p:ext uri="{BB962C8B-B14F-4D97-AF65-F5344CB8AC3E}">
        <p14:creationId xmlns:p14="http://schemas.microsoft.com/office/powerpoint/2010/main" val="946084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68A27-81B5-D741-97FA-D8FCF8532EB7}"/>
              </a:ext>
            </a:extLst>
          </p:cNvPr>
          <p:cNvPicPr>
            <a:picLocks noChangeAspect="1"/>
          </p:cNvPicPr>
          <p:nvPr/>
        </p:nvPicPr>
        <p:blipFill>
          <a:blip r:embed="rId3"/>
          <a:stretch>
            <a:fillRect/>
          </a:stretch>
        </p:blipFill>
        <p:spPr>
          <a:xfrm>
            <a:off x="539750" y="908720"/>
            <a:ext cx="3770959" cy="5443727"/>
          </a:xfrm>
          <a:prstGeom prst="rect">
            <a:avLst/>
          </a:prstGeom>
        </p:spPr>
      </p:pic>
      <p:pic>
        <p:nvPicPr>
          <p:cNvPr id="7" name="Picture 6">
            <a:extLst>
              <a:ext uri="{FF2B5EF4-FFF2-40B4-BE49-F238E27FC236}">
                <a16:creationId xmlns:a16="http://schemas.microsoft.com/office/drawing/2014/main" id="{9B0C0C2E-F7C8-F445-9531-95E1418C652B}"/>
              </a:ext>
            </a:extLst>
          </p:cNvPr>
          <p:cNvPicPr>
            <a:picLocks noChangeAspect="1"/>
          </p:cNvPicPr>
          <p:nvPr/>
        </p:nvPicPr>
        <p:blipFill>
          <a:blip r:embed="rId4"/>
          <a:stretch>
            <a:fillRect/>
          </a:stretch>
        </p:blipFill>
        <p:spPr>
          <a:xfrm>
            <a:off x="4572000" y="1308100"/>
            <a:ext cx="4114800" cy="2120900"/>
          </a:xfrm>
          <a:prstGeom prst="rect">
            <a:avLst/>
          </a:prstGeom>
        </p:spPr>
      </p:pic>
      <p:sp>
        <p:nvSpPr>
          <p:cNvPr id="8" name="TextBox 7">
            <a:extLst>
              <a:ext uri="{FF2B5EF4-FFF2-40B4-BE49-F238E27FC236}">
                <a16:creationId xmlns:a16="http://schemas.microsoft.com/office/drawing/2014/main" id="{1B8F9DF5-9EBD-3A44-98E6-B0BB62A2F9DA}"/>
              </a:ext>
            </a:extLst>
          </p:cNvPr>
          <p:cNvSpPr txBox="1"/>
          <p:nvPr/>
        </p:nvSpPr>
        <p:spPr>
          <a:xfrm>
            <a:off x="5076056" y="5733256"/>
            <a:ext cx="3056029" cy="369332"/>
          </a:xfrm>
          <a:prstGeom prst="rect">
            <a:avLst/>
          </a:prstGeom>
          <a:noFill/>
        </p:spPr>
        <p:txBody>
          <a:bodyPr wrap="none" rtlCol="0">
            <a:spAutoFit/>
          </a:bodyPr>
          <a:lstStyle/>
          <a:p>
            <a:r>
              <a:rPr lang="en-US" dirty="0">
                <a:solidFill>
                  <a:srgbClr val="C00000"/>
                </a:solidFill>
              </a:rPr>
              <a:t>Larkin et al, N </a:t>
            </a:r>
            <a:r>
              <a:rPr lang="en-US" dirty="0" err="1">
                <a:solidFill>
                  <a:srgbClr val="C00000"/>
                </a:solidFill>
              </a:rPr>
              <a:t>Engl</a:t>
            </a:r>
            <a:r>
              <a:rPr lang="en-US" dirty="0">
                <a:solidFill>
                  <a:srgbClr val="C00000"/>
                </a:solidFill>
              </a:rPr>
              <a:t> J Med 2019</a:t>
            </a:r>
          </a:p>
        </p:txBody>
      </p:sp>
    </p:spTree>
    <p:extLst>
      <p:ext uri="{BB962C8B-B14F-4D97-AF65-F5344CB8AC3E}">
        <p14:creationId xmlns:p14="http://schemas.microsoft.com/office/powerpoint/2010/main" val="1542280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0F8E2FC-F98F-4142-A54E-B5A9FF6A5086}"/>
              </a:ext>
            </a:extLst>
          </p:cNvPr>
          <p:cNvSpPr>
            <a:spLocks noGrp="1" noChangeArrowheads="1"/>
          </p:cNvSpPr>
          <p:nvPr>
            <p:ph type="title"/>
          </p:nvPr>
        </p:nvSpPr>
        <p:spPr>
          <a:xfrm>
            <a:off x="685800" y="404813"/>
            <a:ext cx="7772400" cy="766762"/>
          </a:xfrm>
        </p:spPr>
        <p:txBody>
          <a:bodyPr/>
          <a:lstStyle/>
          <a:p>
            <a:r>
              <a:rPr lang="el-GR" altLang="en-US" sz="3200">
                <a:solidFill>
                  <a:srgbClr val="000066"/>
                </a:solidFill>
                <a:latin typeface="Arial" panose="020B0604020202020204" pitchFamily="34" charset="0"/>
                <a:cs typeface="Arial" panose="020B0604020202020204" pitchFamily="34" charset="0"/>
              </a:rPr>
              <a:t>Πρόληψη του Μελανώματος</a:t>
            </a:r>
            <a:endParaRPr lang="en-US" altLang="en-US" sz="3200">
              <a:solidFill>
                <a:srgbClr val="000066"/>
              </a:solidFill>
              <a:latin typeface="Arial" panose="020B0604020202020204" pitchFamily="34" charset="0"/>
              <a:cs typeface="Arial" panose="020B0604020202020204" pitchFamily="34" charset="0"/>
            </a:endParaRPr>
          </a:p>
        </p:txBody>
      </p:sp>
      <p:sp>
        <p:nvSpPr>
          <p:cNvPr id="46083" name="Rectangle 3">
            <a:extLst>
              <a:ext uri="{FF2B5EF4-FFF2-40B4-BE49-F238E27FC236}">
                <a16:creationId xmlns:a16="http://schemas.microsoft.com/office/drawing/2014/main" id="{EE62F33C-F05A-45DF-BA17-C1A470F0B2A5}"/>
              </a:ext>
            </a:extLst>
          </p:cNvPr>
          <p:cNvSpPr>
            <a:spLocks noGrp="1" noChangeArrowheads="1"/>
          </p:cNvSpPr>
          <p:nvPr>
            <p:ph type="body" idx="1"/>
          </p:nvPr>
        </p:nvSpPr>
        <p:spPr>
          <a:xfrm>
            <a:off x="1258888" y="1844675"/>
            <a:ext cx="7058025" cy="3657600"/>
          </a:xfrm>
        </p:spPr>
        <p:txBody>
          <a:bodyPr/>
          <a:lstStyle/>
          <a:p>
            <a:pPr>
              <a:lnSpc>
                <a:spcPct val="90000"/>
              </a:lnSpc>
            </a:pPr>
            <a:r>
              <a:rPr lang="el-GR" altLang="en-US" sz="2800">
                <a:solidFill>
                  <a:srgbClr val="C00000"/>
                </a:solidFill>
                <a:latin typeface="Arial" panose="020B0604020202020204" pitchFamily="34" charset="0"/>
                <a:cs typeface="Arial" panose="020B0604020202020204" pitchFamily="34" charset="0"/>
              </a:rPr>
              <a:t>Πρωτογενής πρόληψη</a:t>
            </a:r>
            <a:endParaRPr lang="en-US" altLang="en-US" sz="2800">
              <a:solidFill>
                <a:srgbClr val="C00000"/>
              </a:solidFill>
              <a:latin typeface="Arial" panose="020B0604020202020204" pitchFamily="34" charset="0"/>
              <a:cs typeface="Arial" panose="020B0604020202020204" pitchFamily="34" charset="0"/>
            </a:endParaRPr>
          </a:p>
          <a:p>
            <a:pPr lvl="2">
              <a:lnSpc>
                <a:spcPct val="90000"/>
              </a:lnSpc>
            </a:pPr>
            <a:r>
              <a:rPr lang="el-GR" altLang="en-US">
                <a:latin typeface="Arial" panose="020B0604020202020204" pitchFamily="34" charset="0"/>
                <a:cs typeface="Arial" panose="020B0604020202020204" pitchFamily="34" charset="0"/>
              </a:rPr>
              <a:t>Περιορισμός ή αποφυγή των παραγόντων κινδύνου</a:t>
            </a:r>
            <a:r>
              <a:rPr lang="en-US" altLang="en-US">
                <a:latin typeface="Arial" panose="020B0604020202020204" pitchFamily="34" charset="0"/>
                <a:cs typeface="Arial" panose="020B0604020202020204" pitchFamily="34" charset="0"/>
              </a:rPr>
              <a:t>  </a:t>
            </a:r>
            <a:r>
              <a:rPr lang="el-GR" altLang="en-US">
                <a:latin typeface="Arial" panose="020B0604020202020204" pitchFamily="34" charset="0"/>
                <a:cs typeface="Arial" panose="020B0604020202020204" pitchFamily="34" charset="0"/>
              </a:rPr>
              <a:t>(αντι-ηλιακή προστασία)</a:t>
            </a:r>
            <a:endParaRPr lang="en-US" altLang="en-US">
              <a:latin typeface="Arial" panose="020B0604020202020204" pitchFamily="34" charset="0"/>
              <a:cs typeface="Arial" panose="020B0604020202020204" pitchFamily="34" charset="0"/>
            </a:endParaRPr>
          </a:p>
          <a:p>
            <a:pPr lvl="2">
              <a:lnSpc>
                <a:spcPct val="90000"/>
              </a:lnSpc>
              <a:buFontTx/>
              <a:buNone/>
            </a:pPr>
            <a:r>
              <a:rPr lang="en-US" altLang="en-US">
                <a:latin typeface="Arial" panose="020B0604020202020204" pitchFamily="34" charset="0"/>
                <a:cs typeface="Arial" panose="020B0604020202020204" pitchFamily="34" charset="0"/>
              </a:rPr>
              <a:t>				</a:t>
            </a:r>
          </a:p>
          <a:p>
            <a:pPr>
              <a:lnSpc>
                <a:spcPct val="90000"/>
              </a:lnSpc>
            </a:pPr>
            <a:r>
              <a:rPr lang="el-GR" altLang="en-US" sz="2800">
                <a:solidFill>
                  <a:srgbClr val="C00000"/>
                </a:solidFill>
                <a:latin typeface="Arial" panose="020B0604020202020204" pitchFamily="34" charset="0"/>
                <a:cs typeface="Arial" panose="020B0604020202020204" pitchFamily="34" charset="0"/>
              </a:rPr>
              <a:t>Δευτερογενής πρόληψη</a:t>
            </a:r>
            <a:endParaRPr lang="en-US" altLang="en-US" sz="2800">
              <a:solidFill>
                <a:srgbClr val="C00000"/>
              </a:solidFill>
              <a:latin typeface="Arial" panose="020B0604020202020204" pitchFamily="34" charset="0"/>
              <a:cs typeface="Arial" panose="020B0604020202020204" pitchFamily="34" charset="0"/>
            </a:endParaRPr>
          </a:p>
          <a:p>
            <a:pPr lvl="2">
              <a:lnSpc>
                <a:spcPct val="90000"/>
              </a:lnSpc>
            </a:pPr>
            <a:r>
              <a:rPr lang="el-GR" altLang="en-US">
                <a:latin typeface="Arial" panose="020B0604020202020204" pitchFamily="34" charset="0"/>
                <a:cs typeface="Arial" panose="020B0604020202020204" pitchFamily="34" charset="0"/>
              </a:rPr>
              <a:t>Διάγνωση του όγκου σε πρώιμο στάδιο</a:t>
            </a:r>
            <a:endParaRPr lang="en-US" altLang="en-US">
              <a:latin typeface="Arial" panose="020B0604020202020204" pitchFamily="34" charset="0"/>
              <a:cs typeface="Arial" panose="020B0604020202020204" pitchFamily="34" charset="0"/>
            </a:endParaRPr>
          </a:p>
          <a:p>
            <a:pPr lvl="2">
              <a:lnSpc>
                <a:spcPct val="90000"/>
              </a:lnSpc>
            </a:pPr>
            <a:r>
              <a:rPr lang="en-US" altLang="en-US">
                <a:latin typeface="Arial" panose="020B0604020202020204" pitchFamily="34" charset="0"/>
                <a:cs typeface="Arial" panose="020B0604020202020204" pitchFamily="34" charset="0"/>
              </a:rPr>
              <a:t>M</a:t>
            </a:r>
            <a:r>
              <a:rPr lang="el-GR" altLang="en-US">
                <a:latin typeface="Arial" panose="020B0604020202020204" pitchFamily="34" charset="0"/>
                <a:cs typeface="Arial" panose="020B0604020202020204" pitchFamily="34" charset="0"/>
              </a:rPr>
              <a:t>είωση της θνησιμότητας</a:t>
            </a:r>
            <a:endParaRPr lang="en-US" altLang="en-US">
              <a:latin typeface="Arial" panose="020B0604020202020204" pitchFamily="34" charset="0"/>
              <a:cs typeface="Arial" panose="020B0604020202020204" pitchFamily="34" charset="0"/>
            </a:endParaRPr>
          </a:p>
          <a:p>
            <a:pPr lvl="2">
              <a:lnSpc>
                <a:spcPct val="90000"/>
              </a:lnSpc>
              <a:buFontTx/>
              <a:buNone/>
            </a:pPr>
            <a:r>
              <a:rPr lang="en-US" altLang="en-US">
                <a:latin typeface="Arial" panose="020B0604020202020204" pitchFamily="34" charset="0"/>
                <a:cs typeface="Arial" panose="020B0604020202020204" pitchFamily="34" charset="0"/>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C478FF0-E731-41A7-88C7-A4B970D3DBC0}"/>
              </a:ext>
            </a:extLst>
          </p:cNvPr>
          <p:cNvSpPr>
            <a:spLocks noGrp="1" noChangeArrowheads="1"/>
          </p:cNvSpPr>
          <p:nvPr>
            <p:ph type="title"/>
          </p:nvPr>
        </p:nvSpPr>
        <p:spPr>
          <a:xfrm>
            <a:off x="539750" y="260350"/>
            <a:ext cx="7772400" cy="1016000"/>
          </a:xfrm>
        </p:spPr>
        <p:txBody>
          <a:bodyPr/>
          <a:lstStyle/>
          <a:p>
            <a:r>
              <a:rPr lang="el-GR" altLang="en-US" sz="3200">
                <a:solidFill>
                  <a:srgbClr val="0033CC"/>
                </a:solidFill>
              </a:rPr>
              <a:t>Πρωτογενής πρόληψη</a:t>
            </a:r>
            <a:endParaRPr lang="en-US" altLang="en-US" sz="3200">
              <a:solidFill>
                <a:srgbClr val="0033CC"/>
              </a:solidFill>
            </a:endParaRPr>
          </a:p>
        </p:txBody>
      </p:sp>
      <p:pic>
        <p:nvPicPr>
          <p:cNvPr id="48131" name="Picture 3" descr="sun">
            <a:extLst>
              <a:ext uri="{FF2B5EF4-FFF2-40B4-BE49-F238E27FC236}">
                <a16:creationId xmlns:a16="http://schemas.microsoft.com/office/drawing/2014/main" id="{65B96A0E-CEBF-4356-A1C4-1532ECFEE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628775"/>
            <a:ext cx="3582987"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a:extLst>
              <a:ext uri="{FF2B5EF4-FFF2-40B4-BE49-F238E27FC236}">
                <a16:creationId xmlns:a16="http://schemas.microsoft.com/office/drawing/2014/main" id="{E21EE65C-DAB7-44A4-A846-4908EFC317AD}"/>
              </a:ext>
            </a:extLst>
          </p:cNvPr>
          <p:cNvSpPr>
            <a:spLocks noGrp="1" noChangeArrowheads="1"/>
          </p:cNvSpPr>
          <p:nvPr>
            <p:ph type="body" sz="half" idx="1"/>
          </p:nvPr>
        </p:nvSpPr>
        <p:spPr>
          <a:xfrm>
            <a:off x="4140200" y="1636713"/>
            <a:ext cx="4800600" cy="4160837"/>
          </a:xfrm>
        </p:spPr>
        <p:txBody>
          <a:bodyPr/>
          <a:lstStyle/>
          <a:p>
            <a:pPr>
              <a:defRPr/>
            </a:pPr>
            <a:r>
              <a:rPr lang="el-GR" altLang="en-US" sz="2489" dirty="0"/>
              <a:t>Αποφυγή έκθεσης στον ήλιο τις μεσημβρινές ώρες</a:t>
            </a:r>
          </a:p>
          <a:p>
            <a:pPr>
              <a:defRPr/>
            </a:pPr>
            <a:r>
              <a:rPr lang="el-GR" altLang="en-US" sz="2489" dirty="0"/>
              <a:t>Φυσική προστασία- ρουχισμός</a:t>
            </a:r>
          </a:p>
          <a:p>
            <a:pPr>
              <a:defRPr/>
            </a:pPr>
            <a:r>
              <a:rPr lang="el-GR" altLang="en-US" sz="2489" dirty="0"/>
              <a:t>Εφαρμογή αντιηλιακών σκευασμάτων με </a:t>
            </a:r>
            <a:r>
              <a:rPr lang="en-US" altLang="en-US" sz="2489" dirty="0"/>
              <a:t>SPF&gt;15 </a:t>
            </a:r>
            <a:r>
              <a:rPr lang="el-GR" altLang="en-US" sz="2489" i="1" dirty="0"/>
              <a:t>σε συνδυασμό</a:t>
            </a:r>
            <a:r>
              <a:rPr lang="el-GR" altLang="en-US" sz="2489" dirty="0"/>
              <a:t> με άλλα μέτρα αντιηλιακής προστασίας</a:t>
            </a:r>
          </a:p>
          <a:p>
            <a:pPr>
              <a:defRPr/>
            </a:pPr>
            <a:r>
              <a:rPr lang="el-GR" altLang="en-US" sz="2489" dirty="0"/>
              <a:t>Αποφυγή τεχνητών πηγών υπεριώδους ακτινοβολίας (</a:t>
            </a:r>
            <a:r>
              <a:rPr lang="en-US" altLang="en-US" sz="2489" dirty="0"/>
              <a:t>solarium)</a:t>
            </a:r>
            <a:endParaRPr lang="el-GR" altLang="en-US" sz="2489"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484">
                                            <p:txEl>
                                              <p:pRg st="0" end="0"/>
                                            </p:txEl>
                                          </p:spTgt>
                                        </p:tgtEl>
                                        <p:attrNameLst>
                                          <p:attrName>style.visibility</p:attrName>
                                        </p:attrNameLst>
                                      </p:cBhvr>
                                      <p:to>
                                        <p:strVal val="visible"/>
                                      </p:to>
                                    </p:set>
                                    <p:animEffect transition="in" filter="fade">
                                      <p:cBhvr>
                                        <p:cTn id="7" dur="500"/>
                                        <p:tgtEl>
                                          <p:spTgt spid="148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8484">
                                            <p:txEl>
                                              <p:pRg st="1" end="1"/>
                                            </p:txEl>
                                          </p:spTgt>
                                        </p:tgtEl>
                                        <p:attrNameLst>
                                          <p:attrName>style.visibility</p:attrName>
                                        </p:attrNameLst>
                                      </p:cBhvr>
                                      <p:to>
                                        <p:strVal val="visible"/>
                                      </p:to>
                                    </p:set>
                                    <p:animEffect transition="in" filter="fade">
                                      <p:cBhvr>
                                        <p:cTn id="12" dur="500"/>
                                        <p:tgtEl>
                                          <p:spTgt spid="1484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8484">
                                            <p:txEl>
                                              <p:pRg st="2" end="2"/>
                                            </p:txEl>
                                          </p:spTgt>
                                        </p:tgtEl>
                                        <p:attrNameLst>
                                          <p:attrName>style.visibility</p:attrName>
                                        </p:attrNameLst>
                                      </p:cBhvr>
                                      <p:to>
                                        <p:strVal val="visible"/>
                                      </p:to>
                                    </p:set>
                                    <p:animEffect transition="in" filter="fade">
                                      <p:cBhvr>
                                        <p:cTn id="17" dur="500"/>
                                        <p:tgtEl>
                                          <p:spTgt spid="14848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8484">
                                            <p:txEl>
                                              <p:pRg st="3" end="3"/>
                                            </p:txEl>
                                          </p:spTgt>
                                        </p:tgtEl>
                                        <p:attrNameLst>
                                          <p:attrName>style.visibility</p:attrName>
                                        </p:attrNameLst>
                                      </p:cBhvr>
                                      <p:to>
                                        <p:strVal val="visible"/>
                                      </p:to>
                                    </p:set>
                                    <p:animEffect transition="in" filter="fade">
                                      <p:cBhvr>
                                        <p:cTn id="22" dur="500"/>
                                        <p:tgtEl>
                                          <p:spTgt spid="1484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05CAADA5-65B2-4178-8E48-E88A35E51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78" y="778934"/>
            <a:ext cx="8842022" cy="52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54ED4CF-6CA2-4E9D-ABE0-7CE2B12DBA28}"/>
              </a:ext>
            </a:extLst>
          </p:cNvPr>
          <p:cNvSpPr>
            <a:spLocks noGrp="1" noChangeArrowheads="1"/>
          </p:cNvSpPr>
          <p:nvPr>
            <p:ph type="title"/>
          </p:nvPr>
        </p:nvSpPr>
        <p:spPr>
          <a:xfrm>
            <a:off x="767644" y="557389"/>
            <a:ext cx="7772400" cy="1016000"/>
          </a:xfrm>
        </p:spPr>
        <p:txBody>
          <a:bodyPr/>
          <a:lstStyle/>
          <a:p>
            <a:r>
              <a:rPr lang="en-US" altLang="en-US" sz="3200">
                <a:solidFill>
                  <a:srgbClr val="0000CC"/>
                </a:solidFill>
              </a:rPr>
              <a:t>The “Slip!Slop!Slap!” Campaign</a:t>
            </a:r>
          </a:p>
        </p:txBody>
      </p:sp>
      <p:pic>
        <p:nvPicPr>
          <p:cNvPr id="107523" name="Picture 3" descr="slip_slop_slap_message">
            <a:extLst>
              <a:ext uri="{FF2B5EF4-FFF2-40B4-BE49-F238E27FC236}">
                <a16:creationId xmlns:a16="http://schemas.microsoft.com/office/drawing/2014/main" id="{D86833EC-A792-4431-A1CA-B0480CBD2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34" y="1957212"/>
            <a:ext cx="3839633" cy="396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59_Sunwiseposter_z">
            <a:extLst>
              <a:ext uri="{FF2B5EF4-FFF2-40B4-BE49-F238E27FC236}">
                <a16:creationId xmlns:a16="http://schemas.microsoft.com/office/drawing/2014/main" id="{A646799F-2EF3-4967-B2C1-5C683B348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089" y="1957212"/>
            <a:ext cx="2304345" cy="396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descr="seymorelogo">
            <a:extLst>
              <a:ext uri="{FF2B5EF4-FFF2-40B4-BE49-F238E27FC236}">
                <a16:creationId xmlns:a16="http://schemas.microsoft.com/office/drawing/2014/main" id="{6CAFB965-DFFF-4299-BACF-7C1577B30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345" y="2020712"/>
            <a:ext cx="2139244" cy="384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C7A9-9F87-CF41-A48B-AC8F350FBB2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4866308-DB0D-2046-B3C3-227DCBA5FFC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95D9BF0-14E8-C242-90A4-C0064D07B848}"/>
              </a:ext>
            </a:extLst>
          </p:cNvPr>
          <p:cNvPicPr>
            <a:picLocks noChangeAspect="1"/>
          </p:cNvPicPr>
          <p:nvPr/>
        </p:nvPicPr>
        <p:blipFill rotWithShape="1">
          <a:blip r:embed="rId2"/>
          <a:srcRect b="7522"/>
          <a:stretch/>
        </p:blipFill>
        <p:spPr>
          <a:xfrm>
            <a:off x="2133600" y="1814512"/>
            <a:ext cx="4876800" cy="2986088"/>
          </a:xfrm>
          <a:prstGeom prst="rect">
            <a:avLst/>
          </a:prstGeom>
        </p:spPr>
      </p:pic>
    </p:spTree>
    <p:extLst>
      <p:ext uri="{BB962C8B-B14F-4D97-AF65-F5344CB8AC3E}">
        <p14:creationId xmlns:p14="http://schemas.microsoft.com/office/powerpoint/2010/main" val="2994901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unscreens">
            <a:extLst>
              <a:ext uri="{FF2B5EF4-FFF2-40B4-BE49-F238E27FC236}">
                <a16:creationId xmlns:a16="http://schemas.microsoft.com/office/drawing/2014/main" id="{00D87C73-E98D-4201-8B66-38CE9E647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4625"/>
            <a:ext cx="80645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id="{E91BD60B-B2FC-4D16-A1F3-EDEFC0E93B4E}"/>
              </a:ext>
            </a:extLst>
          </p:cNvPr>
          <p:cNvSpPr>
            <a:spLocks noGrp="1" noChangeArrowheads="1"/>
          </p:cNvSpPr>
          <p:nvPr>
            <p:ph type="title"/>
          </p:nvPr>
        </p:nvSpPr>
        <p:spPr>
          <a:xfrm>
            <a:off x="685800" y="333375"/>
            <a:ext cx="7772400" cy="568325"/>
          </a:xfrm>
          <a:noFill/>
        </p:spPr>
        <p:txBody>
          <a:bodyPr>
            <a:normAutofit fontScale="90000"/>
          </a:bodyPr>
          <a:lstStyle/>
          <a:p>
            <a:r>
              <a:rPr lang="el-GR" altLang="en-US">
                <a:solidFill>
                  <a:srgbClr val="0033CC"/>
                </a:solidFill>
              </a:rPr>
              <a:t>Αντι-ηλιακά</a:t>
            </a:r>
            <a:r>
              <a:rPr lang="en-US" altLang="en-US">
                <a:solidFill>
                  <a:srgbClr val="0033CC"/>
                </a:solidFill>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D1ADD0F-AEEE-4737-86D2-EB2883E608EB}"/>
              </a:ext>
            </a:extLst>
          </p:cNvPr>
          <p:cNvSpPr>
            <a:spLocks noGrp="1" noChangeArrowheads="1"/>
          </p:cNvSpPr>
          <p:nvPr>
            <p:ph type="body" idx="1"/>
          </p:nvPr>
        </p:nvSpPr>
        <p:spPr>
          <a:xfrm>
            <a:off x="338667" y="357011"/>
            <a:ext cx="8465256" cy="959556"/>
          </a:xfrm>
          <a:noFill/>
        </p:spPr>
        <p:txBody>
          <a:bodyPr/>
          <a:lstStyle/>
          <a:p>
            <a:pPr algn="ctr">
              <a:lnSpc>
                <a:spcPct val="170000"/>
              </a:lnSpc>
              <a:buFontTx/>
              <a:buNone/>
            </a:pPr>
            <a:r>
              <a:rPr lang="el-GR" altLang="en-US" dirty="0">
                <a:solidFill>
                  <a:srgbClr val="0000CC"/>
                </a:solidFill>
              </a:rPr>
              <a:t>Φάσμα κάλυψης των αντιηλιακών</a:t>
            </a:r>
            <a:endParaRPr lang="en-US" altLang="en-US" dirty="0">
              <a:solidFill>
                <a:srgbClr val="0000CC"/>
              </a:solidFill>
            </a:endParaRPr>
          </a:p>
        </p:txBody>
      </p:sp>
      <p:sp>
        <p:nvSpPr>
          <p:cNvPr id="111619" name="Rectangle 3">
            <a:extLst>
              <a:ext uri="{FF2B5EF4-FFF2-40B4-BE49-F238E27FC236}">
                <a16:creationId xmlns:a16="http://schemas.microsoft.com/office/drawing/2014/main" id="{3AA35DB3-6E21-437D-8BE5-13DDA76F20FE}"/>
              </a:ext>
            </a:extLst>
          </p:cNvPr>
          <p:cNvSpPr>
            <a:spLocks noChangeArrowheads="1"/>
          </p:cNvSpPr>
          <p:nvPr/>
        </p:nvSpPr>
        <p:spPr bwMode="auto">
          <a:xfrm>
            <a:off x="667456" y="5187245"/>
            <a:ext cx="339231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150000"/>
              </a:lnSpc>
              <a:spcBef>
                <a:spcPct val="20000"/>
              </a:spcBef>
            </a:pPr>
            <a:r>
              <a:rPr lang="el-GR" altLang="en-US" sz="2489">
                <a:latin typeface="Times New Roman" panose="02020603050405020304" pitchFamily="18" charset="0"/>
              </a:rPr>
              <a:t>Αντιηλιακά πρίν το 1990</a:t>
            </a:r>
            <a:endParaRPr lang="el-GR" altLang="en-US" sz="2489" i="1">
              <a:latin typeface="Times New Roman" panose="02020603050405020304" pitchFamily="18" charset="0"/>
            </a:endParaRPr>
          </a:p>
        </p:txBody>
      </p:sp>
      <p:sp>
        <p:nvSpPr>
          <p:cNvPr id="111620" name="Rectangle 4">
            <a:extLst>
              <a:ext uri="{FF2B5EF4-FFF2-40B4-BE49-F238E27FC236}">
                <a16:creationId xmlns:a16="http://schemas.microsoft.com/office/drawing/2014/main" id="{A8AB2D6E-3847-482E-BB33-62781A208837}"/>
              </a:ext>
            </a:extLst>
          </p:cNvPr>
          <p:cNvSpPr>
            <a:spLocks noChangeArrowheads="1"/>
          </p:cNvSpPr>
          <p:nvPr/>
        </p:nvSpPr>
        <p:spPr bwMode="auto">
          <a:xfrm>
            <a:off x="5214056" y="5187245"/>
            <a:ext cx="33909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150000"/>
              </a:lnSpc>
              <a:spcBef>
                <a:spcPct val="20000"/>
              </a:spcBef>
            </a:pPr>
            <a:r>
              <a:rPr lang="el-GR" altLang="en-US" sz="2489">
                <a:latin typeface="Times New Roman" panose="02020603050405020304" pitchFamily="18" charset="0"/>
              </a:rPr>
              <a:t>Αντιηλιακά μετά το 1990</a:t>
            </a:r>
            <a:endParaRPr lang="el-GR" altLang="en-US" sz="2489" i="1">
              <a:latin typeface="Times New Roman" panose="02020603050405020304" pitchFamily="18" charset="0"/>
            </a:endParaRPr>
          </a:p>
        </p:txBody>
      </p:sp>
      <p:sp>
        <p:nvSpPr>
          <p:cNvPr id="111621" name="Rectangle 5">
            <a:extLst>
              <a:ext uri="{FF2B5EF4-FFF2-40B4-BE49-F238E27FC236}">
                <a16:creationId xmlns:a16="http://schemas.microsoft.com/office/drawing/2014/main" id="{8AC32006-0BC6-487A-BF83-4B9FB750FCB0}"/>
              </a:ext>
            </a:extLst>
          </p:cNvPr>
          <p:cNvSpPr>
            <a:spLocks noChangeArrowheads="1"/>
          </p:cNvSpPr>
          <p:nvPr/>
        </p:nvSpPr>
        <p:spPr bwMode="auto">
          <a:xfrm>
            <a:off x="730956" y="1444978"/>
            <a:ext cx="339231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150000"/>
              </a:lnSpc>
              <a:spcBef>
                <a:spcPct val="20000"/>
              </a:spcBef>
            </a:pPr>
            <a:r>
              <a:rPr lang="en-US" altLang="en-US" sz="2489" dirty="0">
                <a:solidFill>
                  <a:srgbClr val="C00000"/>
                </a:solidFill>
                <a:latin typeface="Times New Roman" panose="02020603050405020304" pitchFamily="18" charset="0"/>
              </a:rPr>
              <a:t>SPF 4-10</a:t>
            </a:r>
            <a:endParaRPr lang="el-GR" altLang="en-US" sz="2489" i="1" dirty="0">
              <a:solidFill>
                <a:srgbClr val="C00000"/>
              </a:solidFill>
              <a:latin typeface="Times New Roman" panose="02020603050405020304" pitchFamily="18" charset="0"/>
            </a:endParaRPr>
          </a:p>
        </p:txBody>
      </p:sp>
      <p:sp>
        <p:nvSpPr>
          <p:cNvPr id="111622" name="Rectangle 6">
            <a:extLst>
              <a:ext uri="{FF2B5EF4-FFF2-40B4-BE49-F238E27FC236}">
                <a16:creationId xmlns:a16="http://schemas.microsoft.com/office/drawing/2014/main" id="{2516A65F-7690-4015-91B7-82C715C0926D}"/>
              </a:ext>
            </a:extLst>
          </p:cNvPr>
          <p:cNvSpPr>
            <a:spLocks noChangeArrowheads="1"/>
          </p:cNvSpPr>
          <p:nvPr/>
        </p:nvSpPr>
        <p:spPr bwMode="auto">
          <a:xfrm>
            <a:off x="5084234" y="1444978"/>
            <a:ext cx="339372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150000"/>
              </a:lnSpc>
              <a:spcBef>
                <a:spcPct val="20000"/>
              </a:spcBef>
            </a:pPr>
            <a:r>
              <a:rPr lang="en-US" altLang="en-US" sz="2489" dirty="0">
                <a:solidFill>
                  <a:srgbClr val="C00000"/>
                </a:solidFill>
                <a:latin typeface="Times New Roman" panose="02020603050405020304" pitchFamily="18" charset="0"/>
              </a:rPr>
              <a:t>SPF </a:t>
            </a:r>
            <a:r>
              <a:rPr lang="en-US" altLang="en-US" sz="2489" u="sng" dirty="0">
                <a:solidFill>
                  <a:srgbClr val="C00000"/>
                </a:solidFill>
                <a:latin typeface="Times New Roman" panose="02020603050405020304" pitchFamily="18" charset="0"/>
              </a:rPr>
              <a:t>&gt;</a:t>
            </a:r>
            <a:r>
              <a:rPr lang="en-US" altLang="en-US" sz="2489" dirty="0">
                <a:solidFill>
                  <a:srgbClr val="C00000"/>
                </a:solidFill>
                <a:latin typeface="Times New Roman" panose="02020603050405020304" pitchFamily="18" charset="0"/>
              </a:rPr>
              <a:t> 15</a:t>
            </a:r>
            <a:endParaRPr lang="el-GR" altLang="en-US" sz="2489" i="1" dirty="0">
              <a:solidFill>
                <a:srgbClr val="C00000"/>
              </a:solidFill>
              <a:latin typeface="Times New Roman" panose="02020603050405020304" pitchFamily="18" charset="0"/>
            </a:endParaRPr>
          </a:p>
        </p:txBody>
      </p:sp>
      <p:pic>
        <p:nvPicPr>
          <p:cNvPr id="111623" name="Picture 7">
            <a:extLst>
              <a:ext uri="{FF2B5EF4-FFF2-40B4-BE49-F238E27FC236}">
                <a16:creationId xmlns:a16="http://schemas.microsoft.com/office/drawing/2014/main" id="{401E8FBE-2F96-4E53-8364-6D9526261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6" y="2212622"/>
            <a:ext cx="3709811" cy="30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8">
            <a:extLst>
              <a:ext uri="{FF2B5EF4-FFF2-40B4-BE49-F238E27FC236}">
                <a16:creationId xmlns:a16="http://schemas.microsoft.com/office/drawing/2014/main" id="{D2A04AAD-E036-4D3E-8190-8419248BF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0734" y="2212622"/>
            <a:ext cx="3711222" cy="30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ctangle 9">
            <a:extLst>
              <a:ext uri="{FF2B5EF4-FFF2-40B4-BE49-F238E27FC236}">
                <a16:creationId xmlns:a16="http://schemas.microsoft.com/office/drawing/2014/main" id="{BDAEECE7-B654-4912-BB9A-E3D154175C4D}"/>
              </a:ext>
            </a:extLst>
          </p:cNvPr>
          <p:cNvSpPr>
            <a:spLocks noChangeArrowheads="1"/>
          </p:cNvSpPr>
          <p:nvPr/>
        </p:nvSpPr>
        <p:spPr bwMode="auto">
          <a:xfrm>
            <a:off x="5752523" y="6135055"/>
            <a:ext cx="2708114"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en-US" sz="1778">
                <a:solidFill>
                  <a:srgbClr val="C00000"/>
                </a:solidFill>
                <a:latin typeface="Times New Roman" panose="02020603050405020304" pitchFamily="18" charset="0"/>
              </a:rPr>
              <a:t>Diffey, Br J Dermatol 2005</a:t>
            </a:r>
            <a:endParaRPr lang="el-GR" altLang="en-US" sz="1778">
              <a:solidFill>
                <a:srgbClr val="C00000"/>
              </a:solidFill>
              <a:latin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C8F99E6-5933-4578-88C0-EFAEAE811C6E}"/>
              </a:ext>
            </a:extLst>
          </p:cNvPr>
          <p:cNvSpPr>
            <a:spLocks noGrp="1" noChangeArrowheads="1"/>
          </p:cNvSpPr>
          <p:nvPr>
            <p:ph type="title"/>
          </p:nvPr>
        </p:nvSpPr>
        <p:spPr>
          <a:xfrm>
            <a:off x="381000" y="404813"/>
            <a:ext cx="8743950" cy="863600"/>
          </a:xfrm>
        </p:spPr>
        <p:txBody>
          <a:bodyPr/>
          <a:lstStyle/>
          <a:p>
            <a:r>
              <a:rPr lang="en-US" altLang="en-US" sz="4000">
                <a:solidFill>
                  <a:srgbClr val="0033CC"/>
                </a:solidFill>
              </a:rPr>
              <a:t>Solarium (</a:t>
            </a:r>
            <a:r>
              <a:rPr lang="el-GR" altLang="en-US" sz="4000">
                <a:solidFill>
                  <a:srgbClr val="0033CC"/>
                </a:solidFill>
              </a:rPr>
              <a:t>τεχνητές πηγές μαυρίσματος)</a:t>
            </a:r>
            <a:endParaRPr lang="en-US" altLang="en-US" sz="4000">
              <a:solidFill>
                <a:srgbClr val="0033CC"/>
              </a:solidFill>
            </a:endParaRPr>
          </a:p>
        </p:txBody>
      </p:sp>
      <p:pic>
        <p:nvPicPr>
          <p:cNvPr id="54275" name="Picture 4" descr="solaris36">
            <a:extLst>
              <a:ext uri="{FF2B5EF4-FFF2-40B4-BE49-F238E27FC236}">
                <a16:creationId xmlns:a16="http://schemas.microsoft.com/office/drawing/2014/main" id="{2A1E8A19-5CEF-432F-B13F-1C20D17B9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69850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613647" y="228985"/>
            <a:ext cx="663034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Banning</a:t>
            </a:r>
            <a:r>
              <a:rPr kumimoji="0" lang="el-GR" sz="32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or restricting Solarium Use</a:t>
            </a:r>
            <a:endParaRPr kumimoji="0" lang="el-GR" sz="32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pic>
        <p:nvPicPr>
          <p:cNvPr id="9" name="Εικόνα 8">
            <a:extLst>
              <a:ext uri="{FF2B5EF4-FFF2-40B4-BE49-F238E27FC236}">
                <a16:creationId xmlns:a16="http://schemas.microsoft.com/office/drawing/2014/main" id="{F4A14FF2-8ECF-4D31-A25C-6F82F1D9262A}"/>
              </a:ext>
            </a:extLst>
          </p:cNvPr>
          <p:cNvPicPr>
            <a:picLocks noChangeAspect="1"/>
          </p:cNvPicPr>
          <p:nvPr/>
        </p:nvPicPr>
        <p:blipFill>
          <a:blip r:embed="rId3"/>
          <a:stretch>
            <a:fillRect/>
          </a:stretch>
        </p:blipFill>
        <p:spPr>
          <a:xfrm>
            <a:off x="314221" y="2912045"/>
            <a:ext cx="2598852" cy="899438"/>
          </a:xfrm>
          <a:prstGeom prst="rect">
            <a:avLst/>
          </a:prstGeom>
        </p:spPr>
      </p:pic>
      <p:pic>
        <p:nvPicPr>
          <p:cNvPr id="10" name="Εικόνα 9">
            <a:extLst>
              <a:ext uri="{FF2B5EF4-FFF2-40B4-BE49-F238E27FC236}">
                <a16:creationId xmlns:a16="http://schemas.microsoft.com/office/drawing/2014/main" id="{0C086302-71CC-4B07-9E38-5EC358709550}"/>
              </a:ext>
            </a:extLst>
          </p:cNvPr>
          <p:cNvPicPr>
            <a:picLocks noChangeAspect="1"/>
          </p:cNvPicPr>
          <p:nvPr/>
        </p:nvPicPr>
        <p:blipFill>
          <a:blip r:embed="rId4"/>
          <a:stretch>
            <a:fillRect/>
          </a:stretch>
        </p:blipFill>
        <p:spPr>
          <a:xfrm>
            <a:off x="2913073" y="2755608"/>
            <a:ext cx="5956920" cy="2530125"/>
          </a:xfrm>
          <a:prstGeom prst="rect">
            <a:avLst/>
          </a:prstGeom>
        </p:spPr>
      </p:pic>
      <p:sp>
        <p:nvSpPr>
          <p:cNvPr id="11" name="TextBox 10">
            <a:extLst>
              <a:ext uri="{FF2B5EF4-FFF2-40B4-BE49-F238E27FC236}">
                <a16:creationId xmlns:a16="http://schemas.microsoft.com/office/drawing/2014/main" id="{BE2189CA-5FEE-4C6C-B239-1DC0A46AAC0E}"/>
              </a:ext>
            </a:extLst>
          </p:cNvPr>
          <p:cNvSpPr txBox="1"/>
          <p:nvPr/>
        </p:nvSpPr>
        <p:spPr>
          <a:xfrm>
            <a:off x="3240937" y="5427257"/>
            <a:ext cx="1075764" cy="646331"/>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Australia, </a:t>
            </a:r>
            <a:r>
              <a:rPr kumimoji="0" lang="en-US" sz="1800" b="0" i="0" u="none" strike="noStrike" kern="1200" cap="none" spc="0" normalizeH="0" baseline="0" noProof="0" dirty="0" err="1">
                <a:ln>
                  <a:noFill/>
                </a:ln>
                <a:solidFill>
                  <a:prstClr val="black"/>
                </a:solidFill>
                <a:effectLst/>
                <a:uLnTx/>
                <a:uFillTx/>
                <a:latin typeface="Gill Sans MT" panose="020B0502020104020203"/>
                <a:ea typeface="+mn-ea"/>
                <a:cs typeface="+mn-cs"/>
              </a:rPr>
              <a:t>Brasil</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AAD9D635-F452-4FAE-9CAE-F241D23FAFB0}"/>
              </a:ext>
            </a:extLst>
          </p:cNvPr>
          <p:cNvSpPr txBox="1"/>
          <p:nvPr/>
        </p:nvSpPr>
        <p:spPr>
          <a:xfrm>
            <a:off x="4825514" y="5473423"/>
            <a:ext cx="3186771" cy="120032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Austria, Belgium, France, Germany, Iceland, Ireland, Italy, Israel, Norway, Portugal, Spain, Canada, USA (some States)</a:t>
            </a:r>
          </a:p>
        </p:txBody>
      </p:sp>
      <p:sp>
        <p:nvSpPr>
          <p:cNvPr id="12" name="Βέλος: Κάτω 11">
            <a:extLst>
              <a:ext uri="{FF2B5EF4-FFF2-40B4-BE49-F238E27FC236}">
                <a16:creationId xmlns:a16="http://schemas.microsoft.com/office/drawing/2014/main" id="{AFB11205-7273-489F-BE68-7E0230FCA88E}"/>
              </a:ext>
            </a:extLst>
          </p:cNvPr>
          <p:cNvSpPr/>
          <p:nvPr/>
        </p:nvSpPr>
        <p:spPr>
          <a:xfrm>
            <a:off x="3485322" y="4320209"/>
            <a:ext cx="516835" cy="9655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Βέλος: Κάτω 12">
            <a:extLst>
              <a:ext uri="{FF2B5EF4-FFF2-40B4-BE49-F238E27FC236}">
                <a16:creationId xmlns:a16="http://schemas.microsoft.com/office/drawing/2014/main" id="{FBF98B1E-C6C0-45E1-9028-717DA5EC9DC3}"/>
              </a:ext>
            </a:extLst>
          </p:cNvPr>
          <p:cNvSpPr/>
          <p:nvPr/>
        </p:nvSpPr>
        <p:spPr>
          <a:xfrm>
            <a:off x="5208104" y="4802971"/>
            <a:ext cx="477079" cy="482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7" name="Picture 2" descr="http://assets.change.org/photos/8/ai/cd/vdAIcdzeNDbvQQq-1600x900-noPad.jpg?1423793921">
            <a:extLst>
              <a:ext uri="{FF2B5EF4-FFF2-40B4-BE49-F238E27FC236}">
                <a16:creationId xmlns:a16="http://schemas.microsoft.com/office/drawing/2014/main" id="{D366D9FA-5FDC-47C7-8615-8872B22A7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375" y="1183226"/>
            <a:ext cx="2676950" cy="13705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s.yimg.com/dh/ap/default/160921/tan2.jpg">
            <a:extLst>
              <a:ext uri="{FF2B5EF4-FFF2-40B4-BE49-F238E27FC236}">
                <a16:creationId xmlns:a16="http://schemas.microsoft.com/office/drawing/2014/main" id="{E2CB51D2-4A21-46F7-BE2F-17C5B72639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7827" y="1176909"/>
            <a:ext cx="1947621" cy="1376911"/>
          </a:xfrm>
          <a:prstGeom prst="rect">
            <a:avLst/>
          </a:prstGeom>
          <a:noFill/>
          <a:extLst>
            <a:ext uri="{909E8E84-426E-40DD-AFC4-6F175D3DCCD1}">
              <a14:hiddenFill xmlns:a14="http://schemas.microsoft.com/office/drawing/2010/main">
                <a:solidFill>
                  <a:srgbClr val="FFFFFF"/>
                </a:solidFill>
              </a14:hiddenFill>
            </a:ext>
          </a:extLst>
        </p:spPr>
      </p:pic>
      <p:pic>
        <p:nvPicPr>
          <p:cNvPr id="15" name="Εικόνα 14">
            <a:extLst>
              <a:ext uri="{FF2B5EF4-FFF2-40B4-BE49-F238E27FC236}">
                <a16:creationId xmlns:a16="http://schemas.microsoft.com/office/drawing/2014/main" id="{77C4ED1E-D961-4EF8-AC3E-23A617C0BB9B}"/>
              </a:ext>
            </a:extLst>
          </p:cNvPr>
          <p:cNvPicPr>
            <a:picLocks noChangeAspect="1"/>
          </p:cNvPicPr>
          <p:nvPr/>
        </p:nvPicPr>
        <p:blipFill>
          <a:blip r:embed="rId7"/>
          <a:stretch>
            <a:fillRect/>
          </a:stretch>
        </p:blipFill>
        <p:spPr>
          <a:xfrm>
            <a:off x="4022498" y="1176909"/>
            <a:ext cx="1606032" cy="1348717"/>
          </a:xfrm>
          <a:prstGeom prst="rect">
            <a:avLst/>
          </a:prstGeom>
        </p:spPr>
      </p:pic>
    </p:spTree>
    <p:extLst>
      <p:ext uri="{BB962C8B-B14F-4D97-AF65-F5344CB8AC3E}">
        <p14:creationId xmlns:p14="http://schemas.microsoft.com/office/powerpoint/2010/main" val="40497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33CB1162-9791-46D2-9785-71579801CC24}"/>
              </a:ext>
            </a:extLst>
          </p:cNvPr>
          <p:cNvSpPr>
            <a:spLocks noGrp="1" noChangeArrowheads="1"/>
          </p:cNvSpPr>
          <p:nvPr>
            <p:ph type="title"/>
          </p:nvPr>
        </p:nvSpPr>
        <p:spPr>
          <a:xfrm>
            <a:off x="898525" y="331788"/>
            <a:ext cx="7772400" cy="1016000"/>
          </a:xfrm>
          <a:noFill/>
        </p:spPr>
        <p:txBody>
          <a:bodyPr lIns="81844" tIns="40923" rIns="81844" bIns="40923"/>
          <a:lstStyle/>
          <a:p>
            <a:r>
              <a:rPr lang="el-GR" altLang="en-US" sz="3200">
                <a:solidFill>
                  <a:srgbClr val="0033CC"/>
                </a:solidFill>
              </a:rPr>
              <a:t>Έλεγχος ατόμων υψηλού κινδύνου</a:t>
            </a:r>
            <a:endParaRPr lang="en-US" altLang="en-US" sz="3200">
              <a:solidFill>
                <a:srgbClr val="0033CC"/>
              </a:solidFill>
            </a:endParaRPr>
          </a:p>
        </p:txBody>
      </p:sp>
      <p:pic>
        <p:nvPicPr>
          <p:cNvPr id="58371" name="Picture 3" descr="~AUT0020">
            <a:extLst>
              <a:ext uri="{FF2B5EF4-FFF2-40B4-BE49-F238E27FC236}">
                <a16:creationId xmlns:a16="http://schemas.microsoft.com/office/drawing/2014/main" id="{04FD553D-324C-4A7E-B32D-926D96CB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950" y="1784350"/>
            <a:ext cx="32512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Rectangle 4">
            <a:extLst>
              <a:ext uri="{FF2B5EF4-FFF2-40B4-BE49-F238E27FC236}">
                <a16:creationId xmlns:a16="http://schemas.microsoft.com/office/drawing/2014/main" id="{C3BFAC72-E502-4887-8107-7E0583A6DE6A}"/>
              </a:ext>
            </a:extLst>
          </p:cNvPr>
          <p:cNvSpPr>
            <a:spLocks noChangeArrowheads="1"/>
          </p:cNvSpPr>
          <p:nvPr/>
        </p:nvSpPr>
        <p:spPr bwMode="auto">
          <a:xfrm>
            <a:off x="4797425" y="5970588"/>
            <a:ext cx="41624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110000"/>
              </a:lnSpc>
              <a:spcBef>
                <a:spcPct val="20000"/>
              </a:spcBef>
              <a:defRPr/>
            </a:pPr>
            <a:r>
              <a:rPr lang="el-GR" altLang="en-US" sz="2133">
                <a:solidFill>
                  <a:srgbClr val="CCFFCC"/>
                </a:solidFill>
                <a:latin typeface="Times New Roman" panose="02020603050405020304" pitchFamily="18" charset="0"/>
              </a:rPr>
              <a:t>	Σύνδρομο Δυσπλαστικών Σπίλων</a:t>
            </a:r>
            <a:endParaRPr lang="en-US" altLang="en-US" sz="2133">
              <a:solidFill>
                <a:srgbClr val="CCFFCC"/>
              </a:solidFill>
              <a:latin typeface="Times New Roman" panose="02020603050405020304" pitchFamily="18" charset="0"/>
            </a:endParaRPr>
          </a:p>
        </p:txBody>
      </p:sp>
      <p:pic>
        <p:nvPicPr>
          <p:cNvPr id="58373" name="Picture 5" descr="Image2">
            <a:extLst>
              <a:ext uri="{FF2B5EF4-FFF2-40B4-BE49-F238E27FC236}">
                <a16:creationId xmlns:a16="http://schemas.microsoft.com/office/drawing/2014/main" id="{5A03F330-09BB-4FD8-8169-B6978A8B7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1817688"/>
            <a:ext cx="3078162"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6">
            <a:extLst>
              <a:ext uri="{FF2B5EF4-FFF2-40B4-BE49-F238E27FC236}">
                <a16:creationId xmlns:a16="http://schemas.microsoft.com/office/drawing/2014/main" id="{F8B47EBA-A3C5-4AE3-9941-63C8C38A8EB0}"/>
              </a:ext>
            </a:extLst>
          </p:cNvPr>
          <p:cNvSpPr>
            <a:spLocks noChangeArrowheads="1"/>
          </p:cNvSpPr>
          <p:nvPr/>
        </p:nvSpPr>
        <p:spPr bwMode="auto">
          <a:xfrm>
            <a:off x="623888" y="6002338"/>
            <a:ext cx="416083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110000"/>
              </a:lnSpc>
              <a:spcBef>
                <a:spcPct val="20000"/>
              </a:spcBef>
              <a:defRPr/>
            </a:pPr>
            <a:r>
              <a:rPr lang="el-GR" altLang="en-US" sz="2133">
                <a:solidFill>
                  <a:srgbClr val="CCFFCC"/>
                </a:solidFill>
                <a:latin typeface="Times New Roman" panose="02020603050405020304" pitchFamily="18" charset="0"/>
              </a:rPr>
              <a:t>	Πολλαπλοί Σπίλοι</a:t>
            </a:r>
            <a:endParaRPr lang="en-US" altLang="en-US" sz="2133">
              <a:solidFill>
                <a:srgbClr val="CCFFCC"/>
              </a:solidFill>
              <a:latin typeface="Times New Roman" panose="02020603050405020304" pitchFamily="18"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bb39b-1">
            <a:extLst>
              <a:ext uri="{FF2B5EF4-FFF2-40B4-BE49-F238E27FC236}">
                <a16:creationId xmlns:a16="http://schemas.microsoft.com/office/drawing/2014/main" id="{3C915A14-4020-43E8-901F-68F2F36377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650" y="1828800"/>
            <a:ext cx="473075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a:extLst>
              <a:ext uri="{FF2B5EF4-FFF2-40B4-BE49-F238E27FC236}">
                <a16:creationId xmlns:a16="http://schemas.microsoft.com/office/drawing/2014/main" id="{16EF4020-A454-4F71-B93B-C112E8301416}"/>
              </a:ext>
            </a:extLst>
          </p:cNvPr>
          <p:cNvSpPr>
            <a:spLocks noChangeArrowheads="1"/>
          </p:cNvSpPr>
          <p:nvPr/>
        </p:nvSpPr>
        <p:spPr bwMode="auto">
          <a:xfrm>
            <a:off x="409575" y="404813"/>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44" tIns="40923" rIns="81844" bIns="40923"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Clr>
                <a:srgbClr val="FF0000"/>
              </a:buClr>
              <a:buFont typeface="Wingdings" panose="05000000000000000000" pitchFamily="2" charset="2"/>
              <a:buNone/>
            </a:pPr>
            <a:r>
              <a:rPr lang="el-GR" altLang="en-US">
                <a:solidFill>
                  <a:srgbClr val="0033CC"/>
                </a:solidFill>
                <a:latin typeface="Times New Roman" panose="02020603050405020304" pitchFamily="18" charset="0"/>
              </a:rPr>
              <a:t>Έλεγχος Σπίλων μέσω Φωτογράφησης, Δερματοσκόπησης και Ψηφιακής Ανάλυσης («χαρτογράφηση»)</a:t>
            </a:r>
            <a:endParaRPr lang="de-DE" altLang="en-US">
              <a:solidFill>
                <a:srgbClr val="0033CC"/>
              </a:solidFill>
              <a:latin typeface="Times New Roman" panose="02020603050405020304" pitchFamily="18" charset="0"/>
            </a:endParaRPr>
          </a:p>
        </p:txBody>
      </p:sp>
      <p:pic>
        <p:nvPicPr>
          <p:cNvPr id="60420" name="Picture 4" descr="bjd_5892_f1">
            <a:extLst>
              <a:ext uri="{FF2B5EF4-FFF2-40B4-BE49-F238E27FC236}">
                <a16:creationId xmlns:a16="http://schemas.microsoft.com/office/drawing/2014/main" id="{43D40F09-1512-4C85-9337-587E55D5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892300"/>
            <a:ext cx="26257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167F1CB-8A53-4410-A827-F7A34D165C65}"/>
              </a:ext>
            </a:extLst>
          </p:cNvPr>
          <p:cNvSpPr>
            <a:spLocks noGrp="1" noChangeArrowheads="1"/>
          </p:cNvSpPr>
          <p:nvPr>
            <p:ph type="title"/>
          </p:nvPr>
        </p:nvSpPr>
        <p:spPr>
          <a:xfrm>
            <a:off x="539750" y="115888"/>
            <a:ext cx="7772400" cy="1016000"/>
          </a:xfrm>
        </p:spPr>
        <p:txBody>
          <a:bodyPr/>
          <a:lstStyle/>
          <a:p>
            <a:r>
              <a:rPr lang="el-GR" altLang="en-US" sz="3200">
                <a:solidFill>
                  <a:srgbClr val="0033CC"/>
                </a:solidFill>
              </a:rPr>
              <a:t>Η σημασία της αυτοεξέτασης</a:t>
            </a:r>
            <a:endParaRPr lang="en-US" altLang="en-US" sz="3200">
              <a:solidFill>
                <a:srgbClr val="0033CC"/>
              </a:solidFill>
            </a:endParaRPr>
          </a:p>
        </p:txBody>
      </p:sp>
      <p:sp>
        <p:nvSpPr>
          <p:cNvPr id="165891" name="Rectangle 3">
            <a:extLst>
              <a:ext uri="{FF2B5EF4-FFF2-40B4-BE49-F238E27FC236}">
                <a16:creationId xmlns:a16="http://schemas.microsoft.com/office/drawing/2014/main" id="{BA8A045B-D1F5-4CC5-A40A-0C2A99CC680A}"/>
              </a:ext>
            </a:extLst>
          </p:cNvPr>
          <p:cNvSpPr>
            <a:spLocks noGrp="1" noChangeArrowheads="1"/>
          </p:cNvSpPr>
          <p:nvPr>
            <p:ph type="body" idx="1"/>
          </p:nvPr>
        </p:nvSpPr>
        <p:spPr>
          <a:xfrm>
            <a:off x="34925" y="1131888"/>
            <a:ext cx="5473700" cy="4635500"/>
          </a:xfrm>
        </p:spPr>
        <p:txBody>
          <a:bodyPr/>
          <a:lstStyle/>
          <a:p>
            <a:pPr>
              <a:spcBef>
                <a:spcPts val="0"/>
              </a:spcBef>
              <a:buFontTx/>
              <a:buNone/>
              <a:defRPr/>
            </a:pPr>
            <a:endParaRPr lang="en-US" altLang="en-US" sz="2489" dirty="0"/>
          </a:p>
          <a:p>
            <a:pPr>
              <a:lnSpc>
                <a:spcPct val="150000"/>
              </a:lnSpc>
              <a:spcBef>
                <a:spcPts val="0"/>
              </a:spcBef>
              <a:defRPr/>
            </a:pPr>
            <a:r>
              <a:rPr lang="el-GR" altLang="en-US" sz="2489" dirty="0"/>
              <a:t>Οι ασθενείς που </a:t>
            </a:r>
            <a:r>
              <a:rPr lang="el-GR" altLang="en-US" sz="2489" dirty="0" err="1"/>
              <a:t>αυτο</a:t>
            </a:r>
            <a:r>
              <a:rPr lang="el-GR" altLang="en-US" sz="2489" dirty="0"/>
              <a:t>-εξετάζονται</a:t>
            </a:r>
            <a:r>
              <a:rPr lang="en-US" altLang="en-US" sz="2489" dirty="0"/>
              <a:t>:</a:t>
            </a:r>
          </a:p>
          <a:p>
            <a:pPr lvl="1">
              <a:lnSpc>
                <a:spcPct val="150000"/>
              </a:lnSpc>
              <a:spcBef>
                <a:spcPts val="0"/>
              </a:spcBef>
              <a:defRPr/>
            </a:pPr>
            <a:r>
              <a:rPr lang="en-US" altLang="en-US" sz="2400" dirty="0"/>
              <a:t>M</a:t>
            </a:r>
            <a:r>
              <a:rPr lang="el-GR" altLang="en-US" sz="2400" dirty="0" err="1"/>
              <a:t>ειωμένος</a:t>
            </a:r>
            <a:r>
              <a:rPr lang="el-GR" altLang="en-US" sz="2400" dirty="0"/>
              <a:t> κίνδυνος μελανώματος</a:t>
            </a:r>
            <a:endParaRPr lang="en-US" altLang="en-US" sz="2400" dirty="0"/>
          </a:p>
          <a:p>
            <a:pPr lvl="1">
              <a:lnSpc>
                <a:spcPct val="150000"/>
              </a:lnSpc>
              <a:spcBef>
                <a:spcPts val="0"/>
              </a:spcBef>
              <a:defRPr/>
            </a:pPr>
            <a:r>
              <a:rPr lang="el-GR" altLang="en-US" sz="2400" dirty="0"/>
              <a:t>Μειωμένος κίνδυνος διάγνωσης σε προχωρημένο στάδιο</a:t>
            </a:r>
            <a:endParaRPr lang="en-US" altLang="en-US" sz="2400" dirty="0"/>
          </a:p>
          <a:p>
            <a:pPr lvl="1">
              <a:lnSpc>
                <a:spcPct val="150000"/>
              </a:lnSpc>
              <a:spcBef>
                <a:spcPts val="0"/>
              </a:spcBef>
              <a:defRPr/>
            </a:pPr>
            <a:r>
              <a:rPr lang="el-GR" altLang="en-US" sz="2400" dirty="0"/>
              <a:t>Μειωμένη θνησιμότητα κατά</a:t>
            </a:r>
            <a:r>
              <a:rPr lang="en-US" altLang="en-US" sz="2400" dirty="0"/>
              <a:t> 67%</a:t>
            </a:r>
          </a:p>
          <a:p>
            <a:pPr lvl="1">
              <a:lnSpc>
                <a:spcPct val="150000"/>
              </a:lnSpc>
              <a:spcBef>
                <a:spcPts val="0"/>
              </a:spcBef>
              <a:buFontTx/>
              <a:buNone/>
              <a:defRPr/>
            </a:pPr>
            <a:r>
              <a:rPr lang="en-US" altLang="en-US" dirty="0"/>
              <a:t>	</a:t>
            </a:r>
          </a:p>
        </p:txBody>
      </p:sp>
      <p:pic>
        <p:nvPicPr>
          <p:cNvPr id="61444" name="Picture 4" descr="nr551814">
            <a:extLst>
              <a:ext uri="{FF2B5EF4-FFF2-40B4-BE49-F238E27FC236}">
                <a16:creationId xmlns:a16="http://schemas.microsoft.com/office/drawing/2014/main" id="{1AD6B914-3A7D-4A53-8D21-6D199F723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989138"/>
            <a:ext cx="34734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1 at 8.41.12 PM.png"/>
          <p:cNvPicPr>
            <a:picLocks noChangeAspect="1"/>
          </p:cNvPicPr>
          <p:nvPr/>
        </p:nvPicPr>
        <p:blipFill rotWithShape="1">
          <a:blip r:embed="rId3" cstate="print">
            <a:extLst>
              <a:ext uri="{28A0092B-C50C-407E-A947-70E740481C1C}">
                <a14:useLocalDpi xmlns:a14="http://schemas.microsoft.com/office/drawing/2010/main" val="0"/>
              </a:ext>
            </a:extLst>
          </a:blip>
          <a:srcRect t="37233" r="6178" b="20402"/>
          <a:stretch/>
        </p:blipFill>
        <p:spPr>
          <a:xfrm>
            <a:off x="323861" y="4230084"/>
            <a:ext cx="4640668" cy="1153240"/>
          </a:xfrm>
          <a:prstGeom prst="rect">
            <a:avLst/>
          </a:prstGeom>
        </p:spPr>
      </p:pic>
      <p:pic>
        <p:nvPicPr>
          <p:cNvPr id="3" name="Picture 2" descr="Screen Shot 2017-10-11 at 8.41.12 PM.png"/>
          <p:cNvPicPr>
            <a:picLocks noChangeAspect="1"/>
          </p:cNvPicPr>
          <p:nvPr/>
        </p:nvPicPr>
        <p:blipFill rotWithShape="1">
          <a:blip r:embed="rId3" cstate="print">
            <a:extLst>
              <a:ext uri="{28A0092B-C50C-407E-A947-70E740481C1C}">
                <a14:useLocalDpi xmlns:a14="http://schemas.microsoft.com/office/drawing/2010/main" val="0"/>
              </a:ext>
            </a:extLst>
          </a:blip>
          <a:srcRect l="1" r="85110" b="91311"/>
          <a:stretch/>
        </p:blipFill>
        <p:spPr>
          <a:xfrm>
            <a:off x="323861" y="3661248"/>
            <a:ext cx="896312" cy="287864"/>
          </a:xfrm>
          <a:prstGeom prst="rect">
            <a:avLst/>
          </a:prstGeom>
        </p:spPr>
      </p:pic>
      <p:pic>
        <p:nvPicPr>
          <p:cNvPr id="6" name="Picture 5" descr="Screen Shot 2017-10-11 at 8.41.12 PM.png"/>
          <p:cNvPicPr>
            <a:picLocks noChangeAspect="1"/>
          </p:cNvPicPr>
          <p:nvPr/>
        </p:nvPicPr>
        <p:blipFill rotWithShape="1">
          <a:blip r:embed="rId3" cstate="print">
            <a:extLst>
              <a:ext uri="{28A0092B-C50C-407E-A947-70E740481C1C}">
                <a14:useLocalDpi xmlns:a14="http://schemas.microsoft.com/office/drawing/2010/main" val="0"/>
              </a:ext>
            </a:extLst>
          </a:blip>
          <a:srcRect l="1" t="87997" r="81776" b="5035"/>
          <a:stretch/>
        </p:blipFill>
        <p:spPr>
          <a:xfrm>
            <a:off x="3212345" y="5913094"/>
            <a:ext cx="1097029" cy="230880"/>
          </a:xfrm>
          <a:prstGeom prst="rect">
            <a:avLst/>
          </a:prstGeom>
        </p:spPr>
      </p:pic>
      <p:pic>
        <p:nvPicPr>
          <p:cNvPr id="2050" name="Picture 2"/>
          <p:cNvPicPr>
            <a:picLocks noChangeAspect="1" noChangeArrowheads="1"/>
          </p:cNvPicPr>
          <p:nvPr/>
        </p:nvPicPr>
        <p:blipFill>
          <a:blip r:embed="rId4" cstate="print"/>
          <a:srcRect l="4865" t="12973" r="4649" b="15541"/>
          <a:stretch>
            <a:fillRect/>
          </a:stretch>
        </p:blipFill>
        <p:spPr bwMode="auto">
          <a:xfrm>
            <a:off x="4834627" y="3822906"/>
            <a:ext cx="4082472" cy="2580200"/>
          </a:xfrm>
          <a:prstGeom prst="rect">
            <a:avLst/>
          </a:prstGeom>
          <a:noFill/>
          <a:ln w="9525">
            <a:noFill/>
            <a:miter lim="800000"/>
            <a:headEnd/>
            <a:tailEnd/>
          </a:ln>
        </p:spPr>
      </p:pic>
      <p:sp>
        <p:nvSpPr>
          <p:cNvPr id="4" name="Rectangle 3"/>
          <p:cNvSpPr/>
          <p:nvPr/>
        </p:nvSpPr>
        <p:spPr>
          <a:xfrm>
            <a:off x="7754533" y="4778313"/>
            <a:ext cx="1583431" cy="13998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ature-cov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036" y="703385"/>
            <a:ext cx="1912555" cy="2506917"/>
          </a:xfrm>
          <a:prstGeom prst="rect">
            <a:avLst/>
          </a:prstGeom>
        </p:spPr>
      </p:pic>
      <p:pic>
        <p:nvPicPr>
          <p:cNvPr id="9" name="Imagen 2" descr="nature dermoscopy deep learning 2017.pdf">
            <a:extLst>
              <a:ext uri="{FF2B5EF4-FFF2-40B4-BE49-F238E27FC236}">
                <a16:creationId xmlns:a16="http://schemas.microsoft.com/office/drawing/2014/main" id="{ADDDC4AB-6CE9-7C46-AD5C-F68F6EC46BB0}"/>
              </a:ext>
            </a:extLst>
          </p:cNvPr>
          <p:cNvPicPr>
            <a:picLocks noChangeAspect="1"/>
          </p:cNvPicPr>
          <p:nvPr/>
        </p:nvPicPr>
        <p:blipFill>
          <a:blip r:embed="rId6">
            <a:extLst>
              <a:ext uri="{28A0092B-C50C-407E-A947-70E740481C1C}">
                <a14:useLocalDpi xmlns:a14="http://schemas.microsoft.com/office/drawing/2010/main" val="0"/>
              </a:ext>
            </a:extLst>
          </a:blip>
          <a:srcRect l="3168" t="60381" r="5640" b="12547"/>
          <a:stretch>
            <a:fillRect/>
          </a:stretch>
        </p:blipFill>
        <p:spPr bwMode="auto">
          <a:xfrm>
            <a:off x="2144591" y="1431831"/>
            <a:ext cx="6454286" cy="1901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magen 6" descr="nature dermoscopy deep learning 2017.pdf">
            <a:extLst>
              <a:ext uri="{FF2B5EF4-FFF2-40B4-BE49-F238E27FC236}">
                <a16:creationId xmlns:a16="http://schemas.microsoft.com/office/drawing/2014/main" id="{8268FEEE-EE8C-0748-9C4D-4B53F82F8EDF}"/>
              </a:ext>
            </a:extLst>
          </p:cNvPr>
          <p:cNvPicPr>
            <a:picLocks noChangeAspect="1"/>
          </p:cNvPicPr>
          <p:nvPr/>
        </p:nvPicPr>
        <p:blipFill>
          <a:blip r:embed="rId7">
            <a:extLst>
              <a:ext uri="{28A0092B-C50C-407E-A947-70E740481C1C}">
                <a14:useLocalDpi xmlns:a14="http://schemas.microsoft.com/office/drawing/2010/main" val="0"/>
              </a:ext>
            </a:extLst>
          </a:blip>
          <a:srcRect t="8504" b="76097"/>
          <a:stretch>
            <a:fillRect/>
          </a:stretch>
        </p:blipFill>
        <p:spPr bwMode="auto">
          <a:xfrm>
            <a:off x="1825857" y="257176"/>
            <a:ext cx="7318143" cy="133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3189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E68597-1E9A-1E41-926E-E37AD68C553A}"/>
              </a:ext>
            </a:extLst>
          </p:cNvPr>
          <p:cNvPicPr>
            <a:picLocks noChangeAspect="1"/>
          </p:cNvPicPr>
          <p:nvPr/>
        </p:nvPicPr>
        <p:blipFill>
          <a:blip r:embed="rId3"/>
          <a:stretch>
            <a:fillRect/>
          </a:stretch>
        </p:blipFill>
        <p:spPr>
          <a:xfrm>
            <a:off x="501309" y="580292"/>
            <a:ext cx="7763461" cy="949569"/>
          </a:xfrm>
          <a:prstGeom prst="rect">
            <a:avLst/>
          </a:prstGeom>
        </p:spPr>
      </p:pic>
      <p:pic>
        <p:nvPicPr>
          <p:cNvPr id="8" name="Picture 7">
            <a:extLst>
              <a:ext uri="{FF2B5EF4-FFF2-40B4-BE49-F238E27FC236}">
                <a16:creationId xmlns:a16="http://schemas.microsoft.com/office/drawing/2014/main" id="{AB2B3DA4-F8C1-424E-8491-9B680859CA81}"/>
              </a:ext>
            </a:extLst>
          </p:cNvPr>
          <p:cNvPicPr>
            <a:picLocks noChangeAspect="1"/>
          </p:cNvPicPr>
          <p:nvPr/>
        </p:nvPicPr>
        <p:blipFill>
          <a:blip r:embed="rId4"/>
          <a:stretch>
            <a:fillRect/>
          </a:stretch>
        </p:blipFill>
        <p:spPr>
          <a:xfrm>
            <a:off x="501309" y="2005134"/>
            <a:ext cx="8141381" cy="3797789"/>
          </a:xfrm>
          <a:prstGeom prst="rect">
            <a:avLst/>
          </a:prstGeom>
        </p:spPr>
      </p:pic>
      <p:sp>
        <p:nvSpPr>
          <p:cNvPr id="9" name="TextBox 8">
            <a:extLst>
              <a:ext uri="{FF2B5EF4-FFF2-40B4-BE49-F238E27FC236}">
                <a16:creationId xmlns:a16="http://schemas.microsoft.com/office/drawing/2014/main" id="{59B54D2B-F7EA-7F44-A312-E0A3409FD542}"/>
              </a:ext>
            </a:extLst>
          </p:cNvPr>
          <p:cNvSpPr txBox="1"/>
          <p:nvPr/>
        </p:nvSpPr>
        <p:spPr>
          <a:xfrm>
            <a:off x="4779008" y="1529861"/>
            <a:ext cx="3485762" cy="369332"/>
          </a:xfrm>
          <a:prstGeom prst="rect">
            <a:avLst/>
          </a:prstGeom>
          <a:noFill/>
        </p:spPr>
        <p:txBody>
          <a:bodyPr wrap="none" rtlCol="0">
            <a:spAutoFit/>
          </a:bodyPr>
          <a:lstStyle/>
          <a:p>
            <a:r>
              <a:rPr lang="en-US" dirty="0" err="1"/>
              <a:t>Zakhem</a:t>
            </a:r>
            <a:r>
              <a:rPr lang="en-US" dirty="0"/>
              <a:t> et al, JAMA Dermatol 2018</a:t>
            </a:r>
          </a:p>
        </p:txBody>
      </p:sp>
      <p:sp>
        <p:nvSpPr>
          <p:cNvPr id="10" name="TextBox 9">
            <a:extLst>
              <a:ext uri="{FF2B5EF4-FFF2-40B4-BE49-F238E27FC236}">
                <a16:creationId xmlns:a16="http://schemas.microsoft.com/office/drawing/2014/main" id="{3C44225B-7E1B-2940-B243-48209FA33591}"/>
              </a:ext>
            </a:extLst>
          </p:cNvPr>
          <p:cNvSpPr txBox="1"/>
          <p:nvPr/>
        </p:nvSpPr>
        <p:spPr>
          <a:xfrm>
            <a:off x="989637" y="5908864"/>
            <a:ext cx="7578741" cy="369332"/>
          </a:xfrm>
          <a:prstGeom prst="rect">
            <a:avLst/>
          </a:prstGeom>
          <a:noFill/>
        </p:spPr>
        <p:txBody>
          <a:bodyPr wrap="none" rtlCol="0">
            <a:spAutoFit/>
          </a:bodyPr>
          <a:lstStyle/>
          <a:p>
            <a:r>
              <a:rPr lang="en-US" dirty="0"/>
              <a:t>Different efficacies, different sensitivities and specificities, different predictions</a:t>
            </a:r>
          </a:p>
        </p:txBody>
      </p:sp>
      <p:sp>
        <p:nvSpPr>
          <p:cNvPr id="11" name="TextBox 10">
            <a:extLst>
              <a:ext uri="{FF2B5EF4-FFF2-40B4-BE49-F238E27FC236}">
                <a16:creationId xmlns:a16="http://schemas.microsoft.com/office/drawing/2014/main" id="{27C001FA-A053-B448-AE6B-3AE13CFF7B2B}"/>
              </a:ext>
            </a:extLst>
          </p:cNvPr>
          <p:cNvSpPr txBox="1"/>
          <p:nvPr/>
        </p:nvSpPr>
        <p:spPr>
          <a:xfrm>
            <a:off x="989637" y="6384137"/>
            <a:ext cx="4015202" cy="369332"/>
          </a:xfrm>
          <a:prstGeom prst="rect">
            <a:avLst/>
          </a:prstGeom>
          <a:noFill/>
        </p:spPr>
        <p:txBody>
          <a:bodyPr wrap="none" rtlCol="0">
            <a:spAutoFit/>
          </a:bodyPr>
          <a:lstStyle/>
          <a:p>
            <a:r>
              <a:rPr lang="en-US" dirty="0"/>
              <a:t>Disclosure of diagnosis to patients/ users</a:t>
            </a:r>
          </a:p>
        </p:txBody>
      </p:sp>
    </p:spTree>
    <p:extLst>
      <p:ext uri="{BB962C8B-B14F-4D97-AF65-F5344CB8AC3E}">
        <p14:creationId xmlns:p14="http://schemas.microsoft.com/office/powerpoint/2010/main" val="352848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C7A9-9F87-CF41-A48B-AC8F350FBB2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4866308-DB0D-2046-B3C3-227DCBA5FFC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AE95B93-4321-DF48-BB63-A71DC0ECEBEE}"/>
              </a:ext>
            </a:extLst>
          </p:cNvPr>
          <p:cNvPicPr>
            <a:picLocks noChangeAspect="1"/>
          </p:cNvPicPr>
          <p:nvPr/>
        </p:nvPicPr>
        <p:blipFill>
          <a:blip r:embed="rId2"/>
          <a:stretch>
            <a:fillRect/>
          </a:stretch>
        </p:blipFill>
        <p:spPr>
          <a:xfrm>
            <a:off x="1955800" y="904596"/>
            <a:ext cx="5005070" cy="4829454"/>
          </a:xfrm>
          <a:prstGeom prst="rect">
            <a:avLst/>
          </a:prstGeom>
        </p:spPr>
      </p:pic>
    </p:spTree>
    <p:extLst>
      <p:ext uri="{BB962C8B-B14F-4D97-AF65-F5344CB8AC3E}">
        <p14:creationId xmlns:p14="http://schemas.microsoft.com/office/powerpoint/2010/main" val="262367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chemeClr val="accent2"/>
                </a:solidFill>
                <a:effectLst>
                  <a:outerShdw blurRad="38100" dist="38100" dir="2700000" algn="tl">
                    <a:srgbClr val="000000"/>
                  </a:outerShdw>
                </a:effectLst>
              </a:rPr>
              <a:t>ΜΕΛΑΝΙΝΟΚΥΤΤΑΡΙΚΟΙ ΣΠΙΛΟΙ</a:t>
            </a:r>
            <a:endParaRPr lang="el-GR" sz="3600" dirty="0"/>
          </a:p>
        </p:txBody>
      </p:sp>
      <p:sp>
        <p:nvSpPr>
          <p:cNvPr id="3" name="Content Placeholder 2"/>
          <p:cNvSpPr>
            <a:spLocks noGrp="1"/>
          </p:cNvSpPr>
          <p:nvPr>
            <p:ph idx="1"/>
          </p:nvPr>
        </p:nvSpPr>
        <p:spPr/>
        <p:txBody>
          <a:bodyPr>
            <a:normAutofit/>
          </a:bodyPr>
          <a:lstStyle/>
          <a:p>
            <a:pPr algn="ctr">
              <a:buNone/>
            </a:pPr>
            <a:r>
              <a:rPr lang="el-GR" sz="2400" b="1" dirty="0"/>
              <a:t>ΣΥΓΓΕΝΕΙΣ ΜΕΛΑΝΙΝΟΚΥΤΤΑΡΙΚΟΙ ΣΠΙΛΟΙ</a:t>
            </a:r>
          </a:p>
          <a:p>
            <a:pPr>
              <a:buClr>
                <a:srgbClr val="FF3300"/>
              </a:buClr>
              <a:buFontTx/>
              <a:buChar char="•"/>
              <a:defRPr/>
            </a:pPr>
            <a:r>
              <a:rPr lang="el-GR" sz="2000" dirty="0"/>
              <a:t>Συνήθως παρόντες στη γέννηση</a:t>
            </a:r>
          </a:p>
          <a:p>
            <a:pPr>
              <a:buClr>
                <a:srgbClr val="FF3300"/>
              </a:buClr>
              <a:buFontTx/>
              <a:buChar char="•"/>
              <a:defRPr/>
            </a:pPr>
            <a:r>
              <a:rPr lang="el-GR" sz="2000" dirty="0"/>
              <a:t>Ταξινόμηση </a:t>
            </a:r>
          </a:p>
          <a:p>
            <a:pPr lvl="1">
              <a:buClr>
                <a:srgbClr val="FF3300"/>
              </a:buClr>
              <a:buFontTx/>
              <a:buChar char="•"/>
              <a:defRPr/>
            </a:pPr>
            <a:r>
              <a:rPr lang="el-GR" sz="2000" dirty="0"/>
              <a:t>Μικροί &lt;1.5</a:t>
            </a:r>
            <a:r>
              <a:rPr lang="en-US" sz="2000" dirty="0"/>
              <a:t>cm</a:t>
            </a:r>
            <a:endParaRPr lang="el-GR" sz="2000" dirty="0"/>
          </a:p>
          <a:p>
            <a:pPr lvl="1">
              <a:buClr>
                <a:srgbClr val="FF3300"/>
              </a:buClr>
              <a:buFontTx/>
              <a:buChar char="•"/>
              <a:defRPr/>
            </a:pPr>
            <a:r>
              <a:rPr lang="el-GR" sz="2000" dirty="0"/>
              <a:t>Μεσαίου μεγέθους </a:t>
            </a:r>
            <a:r>
              <a:rPr lang="en-US" sz="2000" dirty="0"/>
              <a:t>1.5-20cm</a:t>
            </a:r>
            <a:r>
              <a:rPr lang="el-GR" sz="2000" dirty="0"/>
              <a:t> </a:t>
            </a:r>
          </a:p>
          <a:p>
            <a:pPr lvl="1">
              <a:buClr>
                <a:srgbClr val="FF3300"/>
              </a:buClr>
              <a:buFontTx/>
              <a:buChar char="•"/>
              <a:defRPr/>
            </a:pPr>
            <a:r>
              <a:rPr lang="el-GR" sz="2000" dirty="0"/>
              <a:t>Μεγάλοι </a:t>
            </a:r>
            <a:r>
              <a:rPr lang="en-US" sz="2000" dirty="0"/>
              <a:t>&gt;20cm</a:t>
            </a:r>
            <a:endParaRPr lang="el-GR" sz="2000" dirty="0"/>
          </a:p>
          <a:p>
            <a:pPr>
              <a:buClr>
                <a:srgbClr val="FF3300"/>
              </a:buClr>
              <a:buFontTx/>
              <a:buChar char="•"/>
              <a:defRPr/>
            </a:pPr>
            <a:r>
              <a:rPr lang="el-GR" sz="2000" dirty="0"/>
              <a:t> Στους γιγαντιαίους &lt;5% πιθανότητα</a:t>
            </a:r>
            <a:br>
              <a:rPr lang="el-GR" sz="2000" dirty="0"/>
            </a:br>
            <a:r>
              <a:rPr lang="el-GR" sz="2000" dirty="0"/>
              <a:t>  εμφάνισης ΚΜ ενώ στους μικρούς- μεσαίους  </a:t>
            </a:r>
            <a:br>
              <a:rPr lang="el-GR" sz="2000" dirty="0"/>
            </a:br>
            <a:r>
              <a:rPr lang="el-GR" sz="2000" dirty="0"/>
              <a:t>  0.1%</a:t>
            </a:r>
          </a:p>
          <a:p>
            <a:pPr>
              <a:buNone/>
            </a:pPr>
            <a:endParaRPr lang="en-US" b="1" dirty="0">
              <a:solidFill>
                <a:schemeClr val="accent2"/>
              </a:solidFill>
              <a:effectLst>
                <a:outerShdw blurRad="38100" dist="38100" dir="2700000" algn="tl">
                  <a:srgbClr val="000000"/>
                </a:outerShdw>
              </a:effectLst>
            </a:endParaRPr>
          </a:p>
          <a:p>
            <a:endParaRPr lang="el-GR" dirty="0"/>
          </a:p>
        </p:txBody>
      </p:sp>
      <p:pic>
        <p:nvPicPr>
          <p:cNvPr id="4" name="Picture 2" descr="F:\αναστασοπουλος_ξενοφωντας_291\MAC_291_6558.jpg"/>
          <p:cNvPicPr>
            <a:picLocks noChangeAspect="1" noChangeArrowheads="1"/>
          </p:cNvPicPr>
          <p:nvPr/>
        </p:nvPicPr>
        <p:blipFill>
          <a:blip r:embed="rId2" cstate="print"/>
          <a:srcRect/>
          <a:stretch>
            <a:fillRect/>
          </a:stretch>
        </p:blipFill>
        <p:spPr bwMode="auto">
          <a:xfrm>
            <a:off x="3995936" y="4941168"/>
            <a:ext cx="1409611" cy="1744394"/>
          </a:xfrm>
          <a:prstGeom prst="rect">
            <a:avLst/>
          </a:prstGeom>
          <a:noFill/>
        </p:spPr>
      </p:pic>
      <p:pic>
        <p:nvPicPr>
          <p:cNvPr id="5" name="Picture 3" descr="F:\βισβικη_ειρηνη_280\MAC_280_6456.jpg"/>
          <p:cNvPicPr>
            <a:picLocks noChangeAspect="1" noChangeArrowheads="1"/>
          </p:cNvPicPr>
          <p:nvPr/>
        </p:nvPicPr>
        <p:blipFill>
          <a:blip r:embed="rId3" cstate="print"/>
          <a:srcRect/>
          <a:stretch>
            <a:fillRect/>
          </a:stretch>
        </p:blipFill>
        <p:spPr bwMode="auto">
          <a:xfrm>
            <a:off x="2123728" y="5085184"/>
            <a:ext cx="1258013" cy="1556792"/>
          </a:xfrm>
          <a:prstGeom prst="rect">
            <a:avLst/>
          </a:prstGeom>
          <a:noFill/>
        </p:spPr>
      </p:pic>
      <p:pic>
        <p:nvPicPr>
          <p:cNvPr id="6" name="Picture 6" descr="Pim0763 47"/>
          <p:cNvPicPr>
            <a:picLocks noChangeAspect="1" noChangeArrowheads="1"/>
          </p:cNvPicPr>
          <p:nvPr/>
        </p:nvPicPr>
        <p:blipFill>
          <a:blip r:embed="rId4" cstate="print"/>
          <a:srcRect l="8888"/>
          <a:stretch>
            <a:fillRect/>
          </a:stretch>
        </p:blipFill>
        <p:spPr bwMode="auto">
          <a:xfrm>
            <a:off x="5652120" y="4941168"/>
            <a:ext cx="3048000" cy="1811338"/>
          </a:xfrm>
          <a:prstGeom prst="rect">
            <a:avLst/>
          </a:prstGeom>
          <a:noFill/>
          <a:ln w="9525">
            <a:solidFill>
              <a:srgbClr val="FF3300"/>
            </a:solidFill>
            <a:miter lim="800000"/>
            <a:headEnd/>
            <a:tailEnd/>
          </a:ln>
        </p:spPr>
      </p:pic>
      <p:pic>
        <p:nvPicPr>
          <p:cNvPr id="7" name="Picture 9" descr="Pim0821"/>
          <p:cNvPicPr>
            <a:picLocks noChangeAspect="1" noChangeArrowheads="1"/>
          </p:cNvPicPr>
          <p:nvPr/>
        </p:nvPicPr>
        <p:blipFill>
          <a:blip r:embed="rId5" cstate="print"/>
          <a:srcRect/>
          <a:stretch>
            <a:fillRect/>
          </a:stretch>
        </p:blipFill>
        <p:spPr bwMode="auto">
          <a:xfrm>
            <a:off x="7236296" y="2132856"/>
            <a:ext cx="1741808" cy="2753677"/>
          </a:xfrm>
          <a:prstGeom prst="rect">
            <a:avLst/>
          </a:prstGeom>
          <a:noFill/>
          <a:ln w="9525">
            <a:solidFill>
              <a:srgbClr val="FF3300"/>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άτομο, εσωτερικό, άνδρας, τοίχος&#10;&#10;Η περιγραφή δημιουργήθηκε αυτόματα">
            <a:extLst>
              <a:ext uri="{FF2B5EF4-FFF2-40B4-BE49-F238E27FC236}">
                <a16:creationId xmlns:a16="http://schemas.microsoft.com/office/drawing/2014/main" id="{DA8A1E4D-053A-4AEB-AF71-F0D90A5B6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81000"/>
            <a:ext cx="8496944" cy="6096000"/>
          </a:xfrm>
          <a:prstGeom prst="rect">
            <a:avLst/>
          </a:prstGeom>
        </p:spPr>
      </p:pic>
    </p:spTree>
    <p:extLst>
      <p:ext uri="{BB962C8B-B14F-4D97-AF65-F5344CB8AC3E}">
        <p14:creationId xmlns:p14="http://schemas.microsoft.com/office/powerpoint/2010/main" val="1069985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4668</TotalTime>
  <Words>3819</Words>
  <Application>Microsoft Macintosh PowerPoint</Application>
  <PresentationFormat>On-screen Show (4:3)</PresentationFormat>
  <Paragraphs>500</Paragraphs>
  <Slides>68</Slides>
  <Notes>37</Notes>
  <HiddenSlides>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7" baseType="lpstr">
      <vt:lpstr>Arial</vt:lpstr>
      <vt:lpstr>Calibri</vt:lpstr>
      <vt:lpstr>Century Gothic</vt:lpstr>
      <vt:lpstr>Gill Sans</vt:lpstr>
      <vt:lpstr>Gill Sans MT</vt:lpstr>
      <vt:lpstr>Times New Roman</vt:lpstr>
      <vt:lpstr>Wingdings</vt:lpstr>
      <vt:lpstr>Office Theme</vt:lpstr>
      <vt:lpstr>Photo Editor Photo</vt:lpstr>
      <vt:lpstr>Μελανοκυτταρικοί σπίλοι –  Μελάνωμα</vt:lpstr>
      <vt:lpstr>Nevi as a risk factor of melanoma </vt:lpstr>
      <vt:lpstr>ΜΕΛΑΝΙΝΟΚΥΤΤΑΡΙΚΟΙ ΣΠΙΛΟΙ</vt:lpstr>
      <vt:lpstr>ΜΕΛΑΝΙΝΟΚΥΤΤΑΡΙΚΟΙ ΣΠΙΛΟΙ</vt:lpstr>
      <vt:lpstr>PowerPoint Presentation</vt:lpstr>
      <vt:lpstr>PowerPoint Presentation</vt:lpstr>
      <vt:lpstr>PowerPoint Presentation</vt:lpstr>
      <vt:lpstr>ΜΕΛΑΝΙΝΟΚΥΤΤΑΡΙΚΟΙ ΣΠΙΛΟΙ</vt:lpstr>
      <vt:lpstr>PowerPoint Presentation</vt:lpstr>
      <vt:lpstr>ΕΠΙΚΤΗΤΟΙ ΜΕΛΑΝΙΝΟΚΥΤΤΑΡΙΚΟΙ ΣΠΙΛΟΙ</vt:lpstr>
      <vt:lpstr>Επίκτητοι μελανοκυτταρικοί σπίλοι</vt:lpstr>
      <vt:lpstr>PowerPoint Presentation</vt:lpstr>
      <vt:lpstr>Nevus-association of melanoma</vt:lpstr>
      <vt:lpstr>PowerPoint Presentation</vt:lpstr>
      <vt:lpstr>ΜΕΛΑΝΙΝΟΚΥΤΤΑΡΙΚΟΙ ΣΠΙΛΟΙ</vt:lpstr>
      <vt:lpstr>Σπίλοι ειδικών θέσεων </vt:lpstr>
      <vt:lpstr>ΜΕΛΑΝΙΝΟΚΥΤΤΑΡΙΚΟΙ ΣΠΙΛΟΙ</vt:lpstr>
      <vt:lpstr>PowerPoint Presentation</vt:lpstr>
      <vt:lpstr>PowerPoint Presentation</vt:lpstr>
      <vt:lpstr>Ορισμός</vt:lpstr>
      <vt:lpstr>Melanoma (USA) 1992 - 2012</vt:lpstr>
      <vt:lpstr>Παράγοντες κινδύνων του μελανώματος</vt:lpstr>
      <vt:lpstr>Ομάδες υψηλού κινδύνου</vt:lpstr>
      <vt:lpstr>PowerPoint Presentation</vt:lpstr>
      <vt:lpstr>PowerPoint Presentation</vt:lpstr>
      <vt:lpstr>PowerPoint Presentation</vt:lpstr>
      <vt:lpstr>PowerPoint Presentation</vt:lpstr>
      <vt:lpstr>PowerPoint Presentation</vt:lpstr>
      <vt:lpstr>Κλινική εικόνα</vt:lpstr>
      <vt:lpstr>PowerPoint Presentation</vt:lpstr>
      <vt:lpstr>Κλινικο-ιστολογικοί τύποι μελανώματος</vt:lpstr>
      <vt:lpstr>PowerPoint Presentation</vt:lpstr>
      <vt:lpstr>Οζώδες μελάνωμα  (nodular melanoma)</vt:lpstr>
      <vt:lpstr>Μελάνωμα τύπου κακοήθους φακής  (lentigo maligna melanoma)</vt:lpstr>
      <vt:lpstr>Μελάνωμα άκρων (acral melanoma)</vt:lpstr>
      <vt:lpstr>Υπονύχιο μελάνωμα</vt:lpstr>
      <vt:lpstr>Πώς διαγιγνώσκουμε το μελάνωμα? </vt:lpstr>
      <vt:lpstr>Δερματοσκόπηση</vt:lpstr>
      <vt:lpstr>PowerPoint Presentation</vt:lpstr>
      <vt:lpstr>«Χαρτογράφηση» σπίλων</vt:lpstr>
      <vt:lpstr>PowerPoint Presentation</vt:lpstr>
      <vt:lpstr>Αντιμετώπιση μελανώματος </vt:lpstr>
      <vt:lpstr>Διαγνωστική προσέγγιση ύποπτης βλάβης</vt:lpstr>
      <vt:lpstr>Πώς αφαιρείται μία ύποπτη βλάβη;</vt:lpstr>
      <vt:lpstr>Πρότυπο ιστολογικής αναφοράς</vt:lpstr>
      <vt:lpstr>Iστολογικό πάχος κατά Breslow (1970)</vt:lpstr>
      <vt:lpstr>PowerPoint Presentation</vt:lpstr>
      <vt:lpstr>Πώς προσεγγίζουμε τον ασθενή μετά τη διάγνωση του μελανώματος; </vt:lpstr>
      <vt:lpstr>Πώς προσεγγίζουμε τον ασθενή μετά τη διάγνωση του μελανώματος; </vt:lpstr>
      <vt:lpstr>Βιοψία λεμφαδένα «φρουρού»  </vt:lpstr>
      <vt:lpstr>PowerPoint Presentation</vt:lpstr>
      <vt:lpstr>Σταδιοποίηση Μελανώματος (AJCC-2002)</vt:lpstr>
      <vt:lpstr>Mεταστατική νόσος στο μελάνωμα</vt:lpstr>
      <vt:lpstr>PowerPoint Presentation</vt:lpstr>
      <vt:lpstr>PowerPoint Presentation</vt:lpstr>
      <vt:lpstr>Πρόληψη του Μελανώματος</vt:lpstr>
      <vt:lpstr>Πρωτογενής πρόληψη</vt:lpstr>
      <vt:lpstr>PowerPoint Presentation</vt:lpstr>
      <vt:lpstr>The “Slip!Slop!Slap!” Campaign</vt:lpstr>
      <vt:lpstr>Αντι-ηλιακά </vt:lpstr>
      <vt:lpstr>PowerPoint Presentation</vt:lpstr>
      <vt:lpstr>Solarium (τεχνητές πηγές μαυρίσματος)</vt:lpstr>
      <vt:lpstr>PowerPoint Presentation</vt:lpstr>
      <vt:lpstr>Έλεγχος ατόμων υψηλού κινδύνου</vt:lpstr>
      <vt:lpstr>PowerPoint Presentation</vt:lpstr>
      <vt:lpstr>Η σημασία της αυτοεξέτασης</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ΚΑΚΟΗΘΕΙΣ ΟΓΚΟΙ ΔΕΡΜΑΤΟΣ  ΣΠΙΛΟΙ  ΚΑΚΟΗΘΕΣ ΜΕΛΑΝΩΜΑ</dc:title>
  <dc:creator>nikos</dc:creator>
  <cp:lastModifiedBy>ALEX STRATIGOS</cp:lastModifiedBy>
  <cp:revision>190</cp:revision>
  <dcterms:created xsi:type="dcterms:W3CDTF">2018-08-08T05:23:15Z</dcterms:created>
  <dcterms:modified xsi:type="dcterms:W3CDTF">2020-02-18T13:52:37Z</dcterms:modified>
</cp:coreProperties>
</file>