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0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40" r:id="rId22"/>
    <p:sldId id="442" r:id="rId23"/>
    <p:sldId id="443" r:id="rId24"/>
    <p:sldId id="444" r:id="rId25"/>
    <p:sldId id="445" r:id="rId26"/>
    <p:sldId id="447" r:id="rId27"/>
    <p:sldId id="448" r:id="rId28"/>
    <p:sldId id="449" r:id="rId29"/>
    <p:sldId id="404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C235-0886-4E2F-B720-3BFBA86D6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62D33-0615-40F3-99AC-C2A35136C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8A72A-7132-4CE4-9D35-7461F202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C6F63-C473-49F9-9B2A-463E138B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C90F3-E770-4B30-9A98-05B792EA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52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4F58-6F29-4400-A546-9B9CF194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4E793-5A62-4555-B0FD-CF6BE85AA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2771B-945E-4E4F-A002-4B98F110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8A5F2-377F-4331-B373-58075E14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1E51E-51F6-4732-BA23-70FC56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42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F583D-D47A-4D90-B2F7-8F3F4A393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469FF-0CD7-48B7-80D0-C9A292889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5D99A-D56C-4606-8583-C370CBC6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2D7-BB4B-4BF2-9BF3-2A4A8F81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FB623-6DE7-44F2-98B1-B68B5E97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79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EF3E-A976-4CF7-9003-0D34DE8F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6A27D-708B-4494-9900-692A61CD0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70E4-BA14-4E4F-8E91-968D6951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4C7BA-0A59-4283-BA03-10C0AAAF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91B93-5726-49E4-B7D0-A414E444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3ABD-ABCA-406A-A908-11E3CC4B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AC49D-4A3F-4D72-92FF-60FCCB307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3D46A-601A-4214-8E55-9606BD3B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CAEFA-B8FF-4F4C-8C2C-EEEBE69E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14622-2C44-4021-A7E0-F0DA93B3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97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B12B-A276-4AC6-BCFD-438E9339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4879-BA76-4158-A44D-EC04D4F84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345F6-4F8A-4835-AA28-90B34C0D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C368D-12D0-4536-8A92-22A576D3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32C10-514F-44CF-AB80-F37CEE1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59518-B5AD-4D35-B9E2-346C1A40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1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C4FB-9F3B-4C54-BFC2-CDBF1A6D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96EB2-981F-41DA-A763-A68FA21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09C5-D1FA-4C16-B03A-5BE0D046A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F97D5-3737-4885-9212-06EF2E6B4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484F2-5426-4750-BE08-FD22CF51C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80B5F-4C2A-4D25-A77E-5EF35C01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30DCD-0916-4B26-BF35-529375E3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AD066-B815-4F0A-9600-77313242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60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F429-8F04-4E35-8AC6-2B8BAD38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6296F-81C1-475A-9F04-D6A9350D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6C1FB-9364-44A0-8021-DB3D0C4C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C6110-921D-432D-8D01-AC8E8ED7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25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58580-1FAA-4C1C-8208-0E5820D6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EA550-5359-4A47-943D-312314A2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91051-E0D2-4CC3-944D-584045C0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77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3B4A-EFF3-4DDD-97D2-2A3E110A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6A83A-1E06-4AF7-B2F5-28F858AE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D9E0E-0537-4CB8-88A1-CF83FAE67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BE74B-F2F3-46A0-B48D-AEF84108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1BFF1-2445-4F88-9EA8-238691B7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F5DF-A824-4171-928C-07BDC5B7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11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E348-7990-4CD4-B914-AC645E29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5FAE4-4335-48F8-A712-0F8557FDF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E537B-1037-42BD-A7E3-48490FCFA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FC6E2-A8E6-4DAF-BA03-1A40B8BA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C87C7-5E00-4701-9B5E-FC820CF5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2FAF5-75D6-4768-B18A-2CC4C986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64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E15EA-FC8B-49F0-A9A3-5F0BDAEA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40D9A-9483-4DFF-8FE7-AFEAAC2F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24702-5103-4FBC-91E7-6EE14C799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F660-288B-4F58-9FAD-65706F9E3FA2}" type="datetimeFigureOut">
              <a:rPr lang="el-GR" smtClean="0"/>
              <a:t>28/11/2019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1FBA0-2466-42AC-AA15-ADD90B5AE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5D374-13AD-43A7-AD83-DBB7B3C7E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61B2-6F09-4EC7-BFD3-3CC6862E6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0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Box 1">
            <a:extLst>
              <a:ext uri="{FF2B5EF4-FFF2-40B4-BE49-F238E27FC236}">
                <a16:creationId xmlns:a16="http://schemas.microsoft.com/office/drawing/2014/main" id="{19B077F8-9EAE-4AEC-ABC1-09BFCE9C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276476"/>
            <a:ext cx="748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3600" b="1"/>
              <a:t>Figures_Alberts</a:t>
            </a:r>
            <a:endParaRPr lang="el-GR" altLang="el-GR" sz="3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AAE5777B-21E4-4561-BE04-D11FF56E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>
            <a:fillRect/>
          </a:stretch>
        </p:blipFill>
        <p:spPr bwMode="auto">
          <a:xfrm>
            <a:off x="2792413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Box 1">
            <a:extLst>
              <a:ext uri="{FF2B5EF4-FFF2-40B4-BE49-F238E27FC236}">
                <a16:creationId xmlns:a16="http://schemas.microsoft.com/office/drawing/2014/main" id="{F3A89ACE-FED5-4C5E-9A54-3AA81350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88914"/>
            <a:ext cx="7848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ΙΔΙΟΤΗΤΕΣ α ΕΛΙΚΑΣ</a:t>
            </a:r>
          </a:p>
        </p:txBody>
      </p:sp>
      <p:pic>
        <p:nvPicPr>
          <p:cNvPr id="139267" name="Picture 3">
            <a:extLst>
              <a:ext uri="{FF2B5EF4-FFF2-40B4-BE49-F238E27FC236}">
                <a16:creationId xmlns:a16="http://schemas.microsoft.com/office/drawing/2014/main" id="{79DBBD3F-DA52-4A6B-9E4F-B74000C9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/>
          <a:stretch>
            <a:fillRect/>
          </a:stretch>
        </p:blipFill>
        <p:spPr bwMode="auto">
          <a:xfrm>
            <a:off x="2927350" y="1052513"/>
            <a:ext cx="6630988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0B853EE6-1333-4605-935E-525B5A9B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4"/>
          <a:stretch>
            <a:fillRect/>
          </a:stretch>
        </p:blipFill>
        <p:spPr bwMode="auto">
          <a:xfrm>
            <a:off x="3708400" y="1125539"/>
            <a:ext cx="47752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Box 3">
            <a:extLst>
              <a:ext uri="{FF2B5EF4-FFF2-40B4-BE49-F238E27FC236}">
                <a16:creationId xmlns:a16="http://schemas.microsoft.com/office/drawing/2014/main" id="{833CD870-E75E-4AE3-823D-ACFB5ACE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889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α ΕΛΙΚΑ ΚΑΙ ΛΙΠΙΔΙΚΗ ΔΙΠΛΟΣΤΟΙΒΑΔΑ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6C079E71-F321-46C1-9E4F-BCD5FC5D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66"/>
          <a:stretch>
            <a:fillRect/>
          </a:stretch>
        </p:blipFill>
        <p:spPr bwMode="auto">
          <a:xfrm>
            <a:off x="2782889" y="989013"/>
            <a:ext cx="6626225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TextBox 3">
            <a:extLst>
              <a:ext uri="{FF2B5EF4-FFF2-40B4-BE49-F238E27FC236}">
                <a16:creationId xmlns:a16="http://schemas.microsoft.com/office/drawing/2014/main" id="{C3E305FC-C1ED-4BAA-A4D4-F5858944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15888"/>
            <a:ext cx="8064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Η ΔΟΜΗ ΤΟΥ ΣΠΕΙΡΟΥΕΙΔΟΥΣ ΣΠΕΙΡΑΜΑΤΟΣ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>
            <a:extLst>
              <a:ext uri="{FF2B5EF4-FFF2-40B4-BE49-F238E27FC236}">
                <a16:creationId xmlns:a16="http://schemas.microsoft.com/office/drawing/2014/main" id="{DB34F8B9-3776-49A8-9C26-52D632AB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15889"/>
            <a:ext cx="8064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β ΠΤΥΧΩΤΑ ΦΥΛΛΑ</a:t>
            </a:r>
          </a:p>
        </p:txBody>
      </p:sp>
      <p:pic>
        <p:nvPicPr>
          <p:cNvPr id="142339" name="Picture 3">
            <a:extLst>
              <a:ext uri="{FF2B5EF4-FFF2-40B4-BE49-F238E27FC236}">
                <a16:creationId xmlns:a16="http://schemas.microsoft.com/office/drawing/2014/main" id="{77310090-0D42-4757-8C31-508862A6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5"/>
          <a:stretch>
            <a:fillRect/>
          </a:stretch>
        </p:blipFill>
        <p:spPr bwMode="auto">
          <a:xfrm>
            <a:off x="2536825" y="1412876"/>
            <a:ext cx="35306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>
            <a:extLst>
              <a:ext uri="{FF2B5EF4-FFF2-40B4-BE49-F238E27FC236}">
                <a16:creationId xmlns:a16="http://schemas.microsoft.com/office/drawing/2014/main" id="{FB8792E3-B632-4873-AF8C-CDEB36E4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50"/>
          <a:stretch>
            <a:fillRect/>
          </a:stretch>
        </p:blipFill>
        <p:spPr bwMode="auto">
          <a:xfrm>
            <a:off x="7248525" y="998538"/>
            <a:ext cx="3024188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>
            <a:extLst>
              <a:ext uri="{FF2B5EF4-FFF2-40B4-BE49-F238E27FC236}">
                <a16:creationId xmlns:a16="http://schemas.microsoft.com/office/drawing/2014/main" id="{0A4F8156-9502-4D84-9189-83D0250E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5"/>
          <a:stretch>
            <a:fillRect/>
          </a:stretch>
        </p:blipFill>
        <p:spPr bwMode="auto">
          <a:xfrm>
            <a:off x="2566988" y="1069976"/>
            <a:ext cx="72263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Box 5">
            <a:extLst>
              <a:ext uri="{FF2B5EF4-FFF2-40B4-BE49-F238E27FC236}">
                <a16:creationId xmlns:a16="http://schemas.microsoft.com/office/drawing/2014/main" id="{3137F4D1-07AC-417F-BDC4-EAA062796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15889"/>
            <a:ext cx="806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Η ΣΧΕΣΗ ΜΕΤΑΞΥ ΠΡΩΤΕΪΝΙΚΩΝ ΠΕΡΙΟΧΩΝ ΚΑΙ ΑΛΛΩΝ ΔΟΜΙΚΩΝ ΣΤΟΙΧΕΙΩΝ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69A160C1-26E0-4F02-A855-913C9112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3023" r="32196"/>
          <a:stretch>
            <a:fillRect/>
          </a:stretch>
        </p:blipFill>
        <p:spPr bwMode="auto">
          <a:xfrm>
            <a:off x="2495550" y="1844676"/>
            <a:ext cx="76327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TextBox 3">
            <a:extLst>
              <a:ext uri="{FF2B5EF4-FFF2-40B4-BE49-F238E27FC236}">
                <a16:creationId xmlns:a16="http://schemas.microsoft.com/office/drawing/2014/main" id="{13EC837A-FDC8-496C-AE2A-6C30F5B6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15889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ΜΟΝΤΕΛΑ ΚΟΡΔΕΛΑΣ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9478EF52-1B51-4B75-8E78-9A71110D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0" b="19363"/>
          <a:stretch>
            <a:fillRect/>
          </a:stretch>
        </p:blipFill>
        <p:spPr bwMode="auto">
          <a:xfrm>
            <a:off x="2640013" y="1628776"/>
            <a:ext cx="70993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Box 3">
            <a:extLst>
              <a:ext uri="{FF2B5EF4-FFF2-40B4-BE49-F238E27FC236}">
                <a16:creationId xmlns:a16="http://schemas.microsoft.com/office/drawing/2014/main" id="{515C1AC7-C808-40B5-91C9-1882D0071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371476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ΠΡΩΤΕΟΛΥΤΙΚΑ ΕΝΖΥΜΑ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>
            <a:extLst>
              <a:ext uri="{FF2B5EF4-FFF2-40B4-BE49-F238E27FC236}">
                <a16:creationId xmlns:a16="http://schemas.microsoft.com/office/drawing/2014/main" id="{41E12A4B-A72B-4172-9899-16B69232C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0"/>
          <a:stretch>
            <a:fillRect/>
          </a:stretch>
        </p:blipFill>
        <p:spPr bwMode="auto">
          <a:xfrm>
            <a:off x="1879600" y="1052514"/>
            <a:ext cx="84328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TextBox 3">
            <a:extLst>
              <a:ext uri="{FF2B5EF4-FFF2-40B4-BE49-F238E27FC236}">
                <a16:creationId xmlns:a16="http://schemas.microsoft.com/office/drawing/2014/main" id="{3367BD05-2DA9-4E9F-B27D-16979B735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49238"/>
            <a:ext cx="806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400" b="1"/>
              <a:t>ΠΟΛΛΕΣ ΠΡΩΤΕΪΝΕΣ ΠΕΡΙΕΧΟΥΝ ΠΟΛΛΑΠΛΑ ΑΝΤΙΓΡΑΦΑ ΜΙΑΣ ΠΡΩΤΕΪΝΙΚΗΣ ΥΠΟΜΟΝΑΔΑΣ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83400E81-CD5E-4DB9-8EF7-436406A6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0"/>
          <a:stretch>
            <a:fillRect/>
          </a:stretch>
        </p:blipFill>
        <p:spPr bwMode="auto">
          <a:xfrm>
            <a:off x="3935414" y="1628776"/>
            <a:ext cx="49117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TextBox 3">
            <a:extLst>
              <a:ext uri="{FF2B5EF4-FFF2-40B4-BE49-F238E27FC236}">
                <a16:creationId xmlns:a16="http://schemas.microsoft.com/office/drawing/2014/main" id="{5D4DA998-65A0-4E07-B0B6-9CA9B0A7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49238"/>
            <a:ext cx="806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400" b="1"/>
              <a:t>ΣΥΜΜΕΤΡΙΚΕΣ ΥΠΟΜΟΝΑΔΕΣ ΣΥΓΚΡΟΤΟΥΝΤΑΙ ΓΙΑ ΤΗ ΣΥΝΘΕΣΗ ΜΙΑΣ ΠΡΩΤΕΪΝΗΣ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73C4FFDD-A27E-44FC-AE21-B46CA2E4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2"/>
          <a:stretch>
            <a:fillRect/>
          </a:stretch>
        </p:blipFill>
        <p:spPr bwMode="auto">
          <a:xfrm>
            <a:off x="2747964" y="1412875"/>
            <a:ext cx="66960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TextBox 3">
            <a:extLst>
              <a:ext uri="{FF2B5EF4-FFF2-40B4-BE49-F238E27FC236}">
                <a16:creationId xmlns:a16="http://schemas.microsoft.com/office/drawing/2014/main" id="{0FEC8BF1-18EC-4AC5-BABB-5318BC4D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33375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ΠΕΠΤΙΔΙΚΟΣ ΔΕΣΜΟΣ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>
            <a:extLst>
              <a:ext uri="{FF2B5EF4-FFF2-40B4-BE49-F238E27FC236}">
                <a16:creationId xmlns:a16="http://schemas.microsoft.com/office/drawing/2014/main" id="{2A2ABA03-6929-4FE2-BBE0-BCBA8770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5"/>
          <a:stretch>
            <a:fillRect/>
          </a:stretch>
        </p:blipFill>
        <p:spPr bwMode="auto">
          <a:xfrm>
            <a:off x="2768600" y="1341439"/>
            <a:ext cx="6999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Box 3">
            <a:extLst>
              <a:ext uri="{FF2B5EF4-FFF2-40B4-BE49-F238E27FC236}">
                <a16:creationId xmlns:a16="http://schemas.microsoft.com/office/drawing/2014/main" id="{05D0ABF2-6954-476C-A3D3-58F2D1B4C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4814"/>
            <a:ext cx="806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ΠΡΩΤΕΪΝΙΚΑ ΣΥΜΠΛΟΚΑ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>
            <a:extLst>
              <a:ext uri="{FF2B5EF4-FFF2-40B4-BE49-F238E27FC236}">
                <a16:creationId xmlns:a16="http://schemas.microsoft.com/office/drawing/2014/main" id="{026A17FC-FE45-482C-AFE2-FDEEAD8F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7"/>
          <a:stretch>
            <a:fillRect/>
          </a:stretch>
        </p:blipFill>
        <p:spPr bwMode="auto">
          <a:xfrm>
            <a:off x="2351088" y="1628776"/>
            <a:ext cx="78279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TextBox 3">
            <a:extLst>
              <a:ext uri="{FF2B5EF4-FFF2-40B4-BE49-F238E27FC236}">
                <a16:creationId xmlns:a16="http://schemas.microsoft.com/office/drawing/2014/main" id="{AD297ABB-E69F-4A21-AF8C-A28E0D190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6" y="244475"/>
            <a:ext cx="8353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ΠΡΩΤΕΪΝΙΚΕΣ ΥΠΟΜΟΝΑΔΕΣ ΟΡΓΑΝΩΝΟΝΤΑΙ ΓΙΑ ΤΗ ΔΗΜΙΟΥΡΓΙΑ ΙΝΙΔΙΟΥ, ΣΩΛΗΝΑ Η ΣΦΑΙΡΙΚΟΥ ΚΕΛΥΦΟΥΣ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Box 1">
            <a:extLst>
              <a:ext uri="{FF2B5EF4-FFF2-40B4-BE49-F238E27FC236}">
                <a16:creationId xmlns:a16="http://schemas.microsoft.com/office/drawing/2014/main" id="{A527953C-22F1-4984-A2D2-EC190DAEC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48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ΚΟΛΛΑΓΟΝΟ ΚΑΙ ΕΛΑΣΤΙΝΗ</a:t>
            </a:r>
          </a:p>
        </p:txBody>
      </p:sp>
      <p:pic>
        <p:nvPicPr>
          <p:cNvPr id="152579" name="Picture 3">
            <a:extLst>
              <a:ext uri="{FF2B5EF4-FFF2-40B4-BE49-F238E27FC236}">
                <a16:creationId xmlns:a16="http://schemas.microsoft.com/office/drawing/2014/main" id="{8998BF26-2037-4E91-897F-E239BA6B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2"/>
          <a:stretch>
            <a:fillRect/>
          </a:stretch>
        </p:blipFill>
        <p:spPr bwMode="auto">
          <a:xfrm>
            <a:off x="1855789" y="1628775"/>
            <a:ext cx="84804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Box 1">
            <a:extLst>
              <a:ext uri="{FF2B5EF4-FFF2-40B4-BE49-F238E27FC236}">
                <a16:creationId xmlns:a16="http://schemas.microsoft.com/office/drawing/2014/main" id="{9AA3D5C4-15F5-4574-A1A2-50F14C8BF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48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ΔΙΣΟΥΛΦΙΔΡΙΛΙΚΟΙ ΔΕΣΜΟΙ</a:t>
            </a:r>
          </a:p>
        </p:txBody>
      </p:sp>
      <p:pic>
        <p:nvPicPr>
          <p:cNvPr id="153603" name="Picture 3">
            <a:extLst>
              <a:ext uri="{FF2B5EF4-FFF2-40B4-BE49-F238E27FC236}">
                <a16:creationId xmlns:a16="http://schemas.microsoft.com/office/drawing/2014/main" id="{CEF0A54B-031A-4899-A0DF-4CCD2910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8"/>
          <a:stretch>
            <a:fillRect/>
          </a:stretch>
        </p:blipFill>
        <p:spPr bwMode="auto">
          <a:xfrm>
            <a:off x="3071814" y="1700214"/>
            <a:ext cx="656113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Box 1">
            <a:extLst>
              <a:ext uri="{FF2B5EF4-FFF2-40B4-BE49-F238E27FC236}">
                <a16:creationId xmlns:a16="http://schemas.microsoft.com/office/drawing/2014/main" id="{FE1F6E2B-9FDA-443B-B8D3-3506DC566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48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ΣΥΝΔΕΣΗ ΠΡΩΤΕΪΝΗΣ ΜΕ ΑΛΛΑ ΜΟΡΙΑ</a:t>
            </a:r>
          </a:p>
        </p:txBody>
      </p:sp>
      <p:pic>
        <p:nvPicPr>
          <p:cNvPr id="154627" name="Picture 3">
            <a:extLst>
              <a:ext uri="{FF2B5EF4-FFF2-40B4-BE49-F238E27FC236}">
                <a16:creationId xmlns:a16="http://schemas.microsoft.com/office/drawing/2014/main" id="{A3E10371-DA57-49CF-9043-247ED446F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4"/>
          <a:stretch>
            <a:fillRect/>
          </a:stretch>
        </p:blipFill>
        <p:spPr bwMode="auto">
          <a:xfrm>
            <a:off x="2711450" y="1628776"/>
            <a:ext cx="704373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Box 1">
            <a:extLst>
              <a:ext uri="{FF2B5EF4-FFF2-40B4-BE49-F238E27FC236}">
                <a16:creationId xmlns:a16="http://schemas.microsoft.com/office/drawing/2014/main" id="{80FB9EE0-80A4-440D-B9BF-7D70C0D2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48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Η ΘΕΣΗ ΠΡΟΣΔΕΣΗΣ ΜΙΑΣ ΠΡΩΤΕΪΝΗΣ</a:t>
            </a:r>
          </a:p>
        </p:txBody>
      </p:sp>
      <p:pic>
        <p:nvPicPr>
          <p:cNvPr id="155651" name="Picture 3">
            <a:extLst>
              <a:ext uri="{FF2B5EF4-FFF2-40B4-BE49-F238E27FC236}">
                <a16:creationId xmlns:a16="http://schemas.microsoft.com/office/drawing/2014/main" id="{3E0B6FF0-C6E4-4ACD-8589-A5C2714D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51"/>
          <a:stretch>
            <a:fillRect/>
          </a:stretch>
        </p:blipFill>
        <p:spPr bwMode="auto">
          <a:xfrm>
            <a:off x="1585914" y="1628775"/>
            <a:ext cx="9082087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Box 1">
            <a:extLst>
              <a:ext uri="{FF2B5EF4-FFF2-40B4-BE49-F238E27FC236}">
                <a16:creationId xmlns:a16="http://schemas.microsoft.com/office/drawing/2014/main" id="{E4334278-2133-4F15-8614-02D171934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48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Η ΛΥΣΟΖΥΜΗ</a:t>
            </a:r>
          </a:p>
        </p:txBody>
      </p:sp>
      <p:pic>
        <p:nvPicPr>
          <p:cNvPr id="157699" name="Picture 3">
            <a:extLst>
              <a:ext uri="{FF2B5EF4-FFF2-40B4-BE49-F238E27FC236}">
                <a16:creationId xmlns:a16="http://schemas.microsoft.com/office/drawing/2014/main" id="{FD569D86-AFD5-4A34-A7C4-4A4D5A4A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4"/>
          <a:stretch>
            <a:fillRect/>
          </a:stretch>
        </p:blipFill>
        <p:spPr bwMode="auto">
          <a:xfrm>
            <a:off x="1524000" y="1628775"/>
            <a:ext cx="91440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Box 1">
            <a:extLst>
              <a:ext uri="{FF2B5EF4-FFF2-40B4-BE49-F238E27FC236}">
                <a16:creationId xmlns:a16="http://schemas.microsoft.com/office/drawing/2014/main" id="{D2586384-0E22-4C83-B467-9E2B73204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85739"/>
            <a:ext cx="806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ΤΑ ΣΥΜΒΑΝΤΑ ΣΤΟ ΕΝΕΡΓΟ ΚΕΝΤΡΟ ΤΗΣ ΛΥΣΟΖΥΜΗΣ</a:t>
            </a:r>
          </a:p>
        </p:txBody>
      </p:sp>
      <p:pic>
        <p:nvPicPr>
          <p:cNvPr id="158723" name="Picture 3">
            <a:extLst>
              <a:ext uri="{FF2B5EF4-FFF2-40B4-BE49-F238E27FC236}">
                <a16:creationId xmlns:a16="http://schemas.microsoft.com/office/drawing/2014/main" id="{920F81A0-410F-4C9B-A03C-F19248B40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9"/>
          <a:stretch>
            <a:fillRect/>
          </a:stretch>
        </p:blipFill>
        <p:spPr bwMode="auto">
          <a:xfrm>
            <a:off x="1838325" y="1108076"/>
            <a:ext cx="8650288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Box 1">
            <a:extLst>
              <a:ext uri="{FF2B5EF4-FFF2-40B4-BE49-F238E27FC236}">
                <a16:creationId xmlns:a16="http://schemas.microsoft.com/office/drawing/2014/main" id="{11FE6D27-5913-45EB-8D94-E5C030B3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48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ΕΝΖΥΜΙΚΗ ΚΑΤΑΛΥΣΗ</a:t>
            </a:r>
          </a:p>
        </p:txBody>
      </p:sp>
      <p:pic>
        <p:nvPicPr>
          <p:cNvPr id="159747" name="Picture 3">
            <a:extLst>
              <a:ext uri="{FF2B5EF4-FFF2-40B4-BE49-F238E27FC236}">
                <a16:creationId xmlns:a16="http://schemas.microsoft.com/office/drawing/2014/main" id="{47642D51-4638-4ABF-8F8D-2F074F24E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/>
          <a:stretch>
            <a:fillRect/>
          </a:stretch>
        </p:blipFill>
        <p:spPr bwMode="auto">
          <a:xfrm>
            <a:off x="2711451" y="2133600"/>
            <a:ext cx="72802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DFB3D-616B-4DA7-8EB3-B7C0FBBF3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0" y="1683026"/>
            <a:ext cx="10767820" cy="3922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F017D-0298-4F97-B47E-AEAF9072204E}"/>
              </a:ext>
            </a:extLst>
          </p:cNvPr>
          <p:cNvSpPr txBox="1"/>
          <p:nvPr/>
        </p:nvSpPr>
        <p:spPr>
          <a:xfrm>
            <a:off x="1510748" y="265043"/>
            <a:ext cx="9104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ΡΕΤΙΝΑΛΗ ΚΑΙ ΑΙΜΗ</a:t>
            </a:r>
          </a:p>
        </p:txBody>
      </p:sp>
    </p:spTree>
    <p:extLst>
      <p:ext uri="{BB962C8B-B14F-4D97-AF65-F5344CB8AC3E}">
        <p14:creationId xmlns:p14="http://schemas.microsoft.com/office/powerpoint/2010/main" val="342811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Box 1">
            <a:extLst>
              <a:ext uri="{FF2B5EF4-FFF2-40B4-BE49-F238E27FC236}">
                <a16:creationId xmlns:a16="http://schemas.microsoft.com/office/drawing/2014/main" id="{8CFBEF71-25B2-4FAF-8702-CE3A60FB5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33375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3200" b="1"/>
              <a:t>ΠΟΛΥΠΕΠΤΙΔΙΚΗ ΑΛΥΣΙΔΑ</a:t>
            </a:r>
          </a:p>
        </p:txBody>
      </p:sp>
      <p:pic>
        <p:nvPicPr>
          <p:cNvPr id="131075" name="Picture 3">
            <a:extLst>
              <a:ext uri="{FF2B5EF4-FFF2-40B4-BE49-F238E27FC236}">
                <a16:creationId xmlns:a16="http://schemas.microsoft.com/office/drawing/2014/main" id="{91AFA8EF-BA52-4EBE-9626-55EE905B9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8"/>
          <a:stretch>
            <a:fillRect/>
          </a:stretch>
        </p:blipFill>
        <p:spPr bwMode="auto">
          <a:xfrm>
            <a:off x="1774826" y="1341438"/>
            <a:ext cx="82597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Box 1">
            <a:extLst>
              <a:ext uri="{FF2B5EF4-FFF2-40B4-BE49-F238E27FC236}">
                <a16:creationId xmlns:a16="http://schemas.microsoft.com/office/drawing/2014/main" id="{D4E61BE9-8297-42AB-AF35-F75E44823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3337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ΜΗ ΟΜΟΙΟΠΟΛΙΚΟΙ ΔΕΣΜΟΙ ΣΥΜΒΑΛΛΟΥΝ ΣΤΗΝ ΠΤΥΧΩΣΗ ΤΩΝ ΠΡΩΤΕΪΝΩΝ</a:t>
            </a:r>
          </a:p>
        </p:txBody>
      </p:sp>
      <p:sp>
        <p:nvSpPr>
          <p:cNvPr id="132099" name="TextBox 4">
            <a:extLst>
              <a:ext uri="{FF2B5EF4-FFF2-40B4-BE49-F238E27FC236}">
                <a16:creationId xmlns:a16="http://schemas.microsoft.com/office/drawing/2014/main" id="{A9031456-1BB0-4E3A-B09C-E52AE0BC5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2276475"/>
            <a:ext cx="28797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l-GR" altLang="el-GR"/>
          </a:p>
        </p:txBody>
      </p:sp>
      <p:pic>
        <p:nvPicPr>
          <p:cNvPr id="132100" name="Picture 5">
            <a:extLst>
              <a:ext uri="{FF2B5EF4-FFF2-40B4-BE49-F238E27FC236}">
                <a16:creationId xmlns:a16="http://schemas.microsoft.com/office/drawing/2014/main" id="{EF299EC4-46F8-4873-B2E2-AE4CF438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700213"/>
            <a:ext cx="85693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Box 1">
            <a:extLst>
              <a:ext uri="{FF2B5EF4-FFF2-40B4-BE49-F238E27FC236}">
                <a16:creationId xmlns:a16="http://schemas.microsoft.com/office/drawing/2014/main" id="{67CB8B55-6AE1-4BEB-88D9-EE688027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3337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ΟΙ ΥΔΡΟΦΟΒΕΣ ΔΥΝΑΜΕΙΣ ΣΤΗΝ ΠΤΥΧΩΣΗ ΤΩΝ ΠΡΩΤΕΪΝΩΝ</a:t>
            </a:r>
          </a:p>
        </p:txBody>
      </p:sp>
      <p:pic>
        <p:nvPicPr>
          <p:cNvPr id="133123" name="Picture 3">
            <a:extLst>
              <a:ext uri="{FF2B5EF4-FFF2-40B4-BE49-F238E27FC236}">
                <a16:creationId xmlns:a16="http://schemas.microsoft.com/office/drawing/2014/main" id="{32AED784-A98D-4696-8854-A6285565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/>
          <a:stretch>
            <a:fillRect/>
          </a:stretch>
        </p:blipFill>
        <p:spPr bwMode="auto">
          <a:xfrm>
            <a:off x="2566988" y="1844676"/>
            <a:ext cx="747236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Box 1">
            <a:extLst>
              <a:ext uri="{FF2B5EF4-FFF2-40B4-BE49-F238E27FC236}">
                <a16:creationId xmlns:a16="http://schemas.microsoft.com/office/drawing/2014/main" id="{C642D297-60AB-4EC7-8356-B26362B66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3337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ΟΙ ΔΕΣΜΟΙ ΥΔΡΟΓΟΝΟΥ ΣΤΗΝ ΠΤΥΧΩΣΗ ΤΩΝ ΠΡΩΤΕΪΝΩΝ</a:t>
            </a:r>
          </a:p>
        </p:txBody>
      </p:sp>
      <p:pic>
        <p:nvPicPr>
          <p:cNvPr id="134147" name="Picture 3">
            <a:extLst>
              <a:ext uri="{FF2B5EF4-FFF2-40B4-BE49-F238E27FC236}">
                <a16:creationId xmlns:a16="http://schemas.microsoft.com/office/drawing/2014/main" id="{3D31ADEF-9778-484D-9EA4-0FC67D69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9"/>
          <a:stretch>
            <a:fillRect/>
          </a:stretch>
        </p:blipFill>
        <p:spPr bwMode="auto">
          <a:xfrm>
            <a:off x="3216276" y="1287464"/>
            <a:ext cx="6405563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Box 1">
            <a:extLst>
              <a:ext uri="{FF2B5EF4-FFF2-40B4-BE49-F238E27FC236}">
                <a16:creationId xmlns:a16="http://schemas.microsoft.com/office/drawing/2014/main" id="{E6CC4D2C-FB55-48A4-AA3D-D600C1E5C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3337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ΕΠΑΝΑΔΙΑΤΑΞΗ ΜΕΤΟΥΣΙΩΜΕΝΩΝ ΠΡΩΤΕΪΝΩΝ</a:t>
            </a:r>
          </a:p>
        </p:txBody>
      </p:sp>
      <p:pic>
        <p:nvPicPr>
          <p:cNvPr id="135171" name="Picture 3">
            <a:extLst>
              <a:ext uri="{FF2B5EF4-FFF2-40B4-BE49-F238E27FC236}">
                <a16:creationId xmlns:a16="http://schemas.microsoft.com/office/drawing/2014/main" id="{E18027C6-328E-4B52-9415-9CEF283F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3"/>
          <a:stretch>
            <a:fillRect/>
          </a:stretch>
        </p:blipFill>
        <p:spPr bwMode="auto">
          <a:xfrm>
            <a:off x="2279650" y="2198688"/>
            <a:ext cx="7899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Box 1">
            <a:extLst>
              <a:ext uri="{FF2B5EF4-FFF2-40B4-BE49-F238E27FC236}">
                <a16:creationId xmlns:a16="http://schemas.microsoft.com/office/drawing/2014/main" id="{671EEF35-FDC1-42EA-B1FE-F1893E11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601664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/>
              <a:t>ΝΟΣΗΜΑΤΑ </a:t>
            </a:r>
            <a:r>
              <a:rPr lang="en-US" altLang="el-GR" sz="2800" b="1"/>
              <a:t>PRIONS</a:t>
            </a:r>
            <a:endParaRPr lang="el-GR" altLang="el-GR" sz="2800" b="1"/>
          </a:p>
        </p:txBody>
      </p:sp>
      <p:pic>
        <p:nvPicPr>
          <p:cNvPr id="136195" name="Picture 3">
            <a:extLst>
              <a:ext uri="{FF2B5EF4-FFF2-40B4-BE49-F238E27FC236}">
                <a16:creationId xmlns:a16="http://schemas.microsoft.com/office/drawing/2014/main" id="{75686032-9D9C-4281-8691-85E5C14B2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5"/>
          <a:stretch>
            <a:fillRect/>
          </a:stretch>
        </p:blipFill>
        <p:spPr bwMode="auto">
          <a:xfrm>
            <a:off x="1992313" y="34925"/>
            <a:ext cx="3598862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015582F6-C94B-4880-BF37-E589761F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2706689" y="58739"/>
            <a:ext cx="677862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122</Words>
  <Application>Microsoft Office PowerPoint</Application>
  <PresentationFormat>Widescreen</PresentationFormat>
  <Paragraphs>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ioanna kokkinopoulou</dc:creator>
  <cp:lastModifiedBy>Windows User</cp:lastModifiedBy>
  <cp:revision>3</cp:revision>
  <dcterms:created xsi:type="dcterms:W3CDTF">2019-11-22T11:54:17Z</dcterms:created>
  <dcterms:modified xsi:type="dcterms:W3CDTF">2019-11-28T20:14:38Z</dcterms:modified>
</cp:coreProperties>
</file>