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9"/>
  </p:notes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3" r:id="rId27"/>
    <p:sldId id="285" r:id="rId28"/>
    <p:sldId id="284" r:id="rId29"/>
    <p:sldId id="461" r:id="rId30"/>
    <p:sldId id="303" r:id="rId31"/>
    <p:sldId id="286" r:id="rId32"/>
    <p:sldId id="287" r:id="rId33"/>
    <p:sldId id="304" r:id="rId34"/>
    <p:sldId id="463" r:id="rId35"/>
    <p:sldId id="305" r:id="rId36"/>
    <p:sldId id="306" r:id="rId37"/>
    <p:sldId id="417" r:id="rId38"/>
    <p:sldId id="289" r:id="rId39"/>
    <p:sldId id="290" r:id="rId40"/>
    <p:sldId id="291" r:id="rId41"/>
    <p:sldId id="292" r:id="rId42"/>
    <p:sldId id="293" r:id="rId43"/>
    <p:sldId id="294" r:id="rId44"/>
    <p:sldId id="418" r:id="rId45"/>
    <p:sldId id="295" r:id="rId46"/>
    <p:sldId id="419" r:id="rId47"/>
    <p:sldId id="420" r:id="rId48"/>
    <p:sldId id="421" r:id="rId49"/>
    <p:sldId id="422" r:id="rId50"/>
    <p:sldId id="423" r:id="rId51"/>
    <p:sldId id="424" r:id="rId52"/>
    <p:sldId id="425" r:id="rId53"/>
    <p:sldId id="446" r:id="rId54"/>
    <p:sldId id="426" r:id="rId55"/>
    <p:sldId id="427" r:id="rId56"/>
    <p:sldId id="428" r:id="rId57"/>
    <p:sldId id="429" r:id="rId58"/>
    <p:sldId id="430" r:id="rId59"/>
    <p:sldId id="431" r:id="rId60"/>
    <p:sldId id="462" r:id="rId61"/>
    <p:sldId id="433" r:id="rId62"/>
    <p:sldId id="434" r:id="rId63"/>
    <p:sldId id="435" r:id="rId64"/>
    <p:sldId id="447" r:id="rId65"/>
    <p:sldId id="448" r:id="rId66"/>
    <p:sldId id="436" r:id="rId67"/>
    <p:sldId id="437" r:id="rId68"/>
    <p:sldId id="438" r:id="rId69"/>
    <p:sldId id="439" r:id="rId70"/>
    <p:sldId id="440" r:id="rId71"/>
    <p:sldId id="441" r:id="rId72"/>
    <p:sldId id="442" r:id="rId73"/>
    <p:sldId id="443" r:id="rId74"/>
    <p:sldId id="449" r:id="rId75"/>
    <p:sldId id="450" r:id="rId76"/>
    <p:sldId id="451" r:id="rId77"/>
    <p:sldId id="444" r:id="rId78"/>
    <p:sldId id="445" r:id="rId79"/>
    <p:sldId id="296" r:id="rId80"/>
    <p:sldId id="297" r:id="rId81"/>
    <p:sldId id="298" r:id="rId82"/>
    <p:sldId id="299" r:id="rId83"/>
    <p:sldId id="452" r:id="rId84"/>
    <p:sldId id="300" r:id="rId85"/>
    <p:sldId id="301" r:id="rId86"/>
    <p:sldId id="302" r:id="rId87"/>
    <p:sldId id="453" r:id="rId88"/>
    <p:sldId id="454" r:id="rId89"/>
    <p:sldId id="456" r:id="rId90"/>
    <p:sldId id="455" r:id="rId91"/>
    <p:sldId id="457" r:id="rId92"/>
    <p:sldId id="459" r:id="rId93"/>
    <p:sldId id="460"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72711" autoAdjust="0"/>
  </p:normalViewPr>
  <p:slideViewPr>
    <p:cSldViewPr snapToGrid="0">
      <p:cViewPr varScale="1">
        <p:scale>
          <a:sx n="74" d="100"/>
          <a:sy n="74" d="100"/>
        </p:scale>
        <p:origin x="16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92248-A558-4E04-8046-D7CED52C55E7}" type="datetimeFigureOut">
              <a:rPr lang="en-US" smtClean="0"/>
              <a:t>10/20/2023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5BEA2-81B4-44DD-9351-19162E5138E6}" type="slidenum">
              <a:rPr lang="en-US" smtClean="0"/>
              <a:t>‹#›</a:t>
            </a:fld>
            <a:endParaRPr lang="en-US"/>
          </a:p>
        </p:txBody>
      </p:sp>
    </p:spTree>
    <p:extLst>
      <p:ext uri="{BB962C8B-B14F-4D97-AF65-F5344CB8AC3E}">
        <p14:creationId xmlns:p14="http://schemas.microsoft.com/office/powerpoint/2010/main" val="340766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2EB2E4C-2A0A-49FE-B00F-3AF7BEA310B4}"/>
              </a:ext>
            </a:extLst>
          </p:cNvPr>
          <p:cNvSpPr>
            <a:spLocks noGrp="1" noChangeArrowheads="1"/>
          </p:cNvSpPr>
          <p:nvPr>
            <p:ph type="sldNum"/>
          </p:nvPr>
        </p:nvSpPr>
        <p:spPr>
          <a:ln/>
        </p:spPr>
        <p:txBody>
          <a:bodyPr/>
          <a:lstStyle/>
          <a:p>
            <a:fld id="{CF7EC49D-52D8-4936-978B-1F2D8E12BB0C}" type="slidenum">
              <a:rPr lang="el-GR" altLang="en-US"/>
              <a:pPr/>
              <a:t>26</a:t>
            </a:fld>
            <a:endParaRPr lang="el-GR" altLang="en-US"/>
          </a:p>
        </p:txBody>
      </p:sp>
      <p:sp>
        <p:nvSpPr>
          <p:cNvPr id="189441" name="Rectangle 1">
            <a:extLst>
              <a:ext uri="{FF2B5EF4-FFF2-40B4-BE49-F238E27FC236}">
                <a16:creationId xmlns:a16="http://schemas.microsoft.com/office/drawing/2014/main" id="{F2914F18-0309-4053-B2AA-F623C6C08070}"/>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Text Box 2">
            <a:extLst>
              <a:ext uri="{FF2B5EF4-FFF2-40B4-BE49-F238E27FC236}">
                <a16:creationId xmlns:a16="http://schemas.microsoft.com/office/drawing/2014/main" id="{C073903E-524E-41CE-8541-CA7BC6D4F24D}"/>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5A5A"/>
                </a:solidFill>
                <a:effectLst/>
                <a:latin typeface="Helvetica Neue"/>
              </a:rPr>
              <a:t>The </a:t>
            </a:r>
            <a:r>
              <a:rPr lang="en-US" b="0" i="0" dirty="0" err="1">
                <a:solidFill>
                  <a:srgbClr val="5A5A5A"/>
                </a:solidFill>
                <a:effectLst/>
                <a:latin typeface="Helvetica Neue"/>
              </a:rPr>
              <a:t>GroEL-GroES</a:t>
            </a:r>
            <a:r>
              <a:rPr lang="en-US" b="0" i="0" dirty="0">
                <a:solidFill>
                  <a:srgbClr val="5A5A5A"/>
                </a:solidFill>
                <a:effectLst/>
                <a:latin typeface="Helvetica Neue"/>
              </a:rPr>
              <a:t> complex facilitates the folding of proteins in a sheltered space, shielding them from surrounding unfolded proteins. The upper chamber of the complex features a band of hydrophobic amino acids (shown in white) that stabilize unfolded proteins and coax them inside. As the chamber enlarges and is closed off by </a:t>
            </a:r>
            <a:r>
              <a:rPr lang="en-US" b="0" i="0" dirty="0" err="1">
                <a:solidFill>
                  <a:srgbClr val="5A5A5A"/>
                </a:solidFill>
                <a:effectLst/>
                <a:latin typeface="Helvetica Neue"/>
              </a:rPr>
              <a:t>GroES</a:t>
            </a:r>
            <a:r>
              <a:rPr lang="en-US" b="0" i="0" dirty="0">
                <a:solidFill>
                  <a:srgbClr val="5A5A5A"/>
                </a:solidFill>
                <a:effectLst/>
                <a:latin typeface="Helvetica Neue"/>
              </a:rPr>
              <a:t>, these hydrophobic amino acids become hidden, allowing the protein to fold and conceal its own hydrophobic regions. This process is driven by ATP, which controls a cycle of shape changes in </a:t>
            </a:r>
            <a:r>
              <a:rPr lang="en-US" b="0" i="0" dirty="0" err="1">
                <a:solidFill>
                  <a:srgbClr val="5A5A5A"/>
                </a:solidFill>
                <a:effectLst/>
                <a:latin typeface="Helvetica Neue"/>
              </a:rPr>
              <a:t>GroEL</a:t>
            </a:r>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83</a:t>
            </a:fld>
            <a:endParaRPr lang="en-US"/>
          </a:p>
        </p:txBody>
      </p:sp>
    </p:spTree>
    <p:extLst>
      <p:ext uri="{BB962C8B-B14F-4D97-AF65-F5344CB8AC3E}">
        <p14:creationId xmlns:p14="http://schemas.microsoft.com/office/powerpoint/2010/main" val="1403433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88</a:t>
            </a:fld>
            <a:endParaRPr lang="en-US"/>
          </a:p>
        </p:txBody>
      </p:sp>
    </p:spTree>
    <p:extLst>
      <p:ext uri="{BB962C8B-B14F-4D97-AF65-F5344CB8AC3E}">
        <p14:creationId xmlns:p14="http://schemas.microsoft.com/office/powerpoint/2010/main" val="2958774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Calcineurin is an example of extended disorder. It is a calcium- and calmodulin-dependent protein serine/threonine phosphatase. It is necessary for several important processes, including T-cell activation. It is composed of two subunits (colored yellow and blue in the image). It has several DRs, including one long stretch of 95 residues (colored red). In that region is the calmodulin binding helix (the red helix), a region of "potential" order.</a:t>
            </a:r>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89</a:t>
            </a:fld>
            <a:endParaRPr lang="en-US"/>
          </a:p>
        </p:txBody>
      </p:sp>
    </p:spTree>
    <p:extLst>
      <p:ext uri="{BB962C8B-B14F-4D97-AF65-F5344CB8AC3E}">
        <p14:creationId xmlns:p14="http://schemas.microsoft.com/office/powerpoint/2010/main" val="369796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Calcineurin is an example of extended disorder. It is a calcium- and calmodulin-dependent protein serine/threonine phosphatase. It is necessary for several important processes, including T-cell activation. It is composed of two subunits (colored yellow and blue in the image). It has several DRs, including one long stretch of 95 residues (colored red). In that region is the calmodulin binding helix (the red helix), a region of "potential" order.</a:t>
            </a:r>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90</a:t>
            </a:fld>
            <a:endParaRPr lang="en-US"/>
          </a:p>
        </p:txBody>
      </p:sp>
    </p:spTree>
    <p:extLst>
      <p:ext uri="{BB962C8B-B14F-4D97-AF65-F5344CB8AC3E}">
        <p14:creationId xmlns:p14="http://schemas.microsoft.com/office/powerpoint/2010/main" val="32782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Calcineurin is an example of extended disorder. It is a calcium- and calmodulin-dependent protein serine/threonine phosphatase. It is necessary for several important processes, including T-cell activation. It is composed of two subunits (colored yellow and blue in the image). It has several DRs, including one long stretch of 95 residues (colored red). In that region is the calmodulin binding helix (the red helix), a region of "potential" order.</a:t>
            </a:r>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91</a:t>
            </a:fld>
            <a:endParaRPr lang="en-US"/>
          </a:p>
        </p:txBody>
      </p:sp>
    </p:spTree>
    <p:extLst>
      <p:ext uri="{BB962C8B-B14F-4D97-AF65-F5344CB8AC3E}">
        <p14:creationId xmlns:p14="http://schemas.microsoft.com/office/powerpoint/2010/main" val="93301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92</a:t>
            </a:fld>
            <a:endParaRPr lang="en-US"/>
          </a:p>
        </p:txBody>
      </p:sp>
    </p:spTree>
    <p:extLst>
      <p:ext uri="{BB962C8B-B14F-4D97-AF65-F5344CB8AC3E}">
        <p14:creationId xmlns:p14="http://schemas.microsoft.com/office/powerpoint/2010/main" val="80174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93</a:t>
            </a:fld>
            <a:endParaRPr lang="en-US"/>
          </a:p>
        </p:txBody>
      </p:sp>
    </p:spTree>
    <p:extLst>
      <p:ext uri="{BB962C8B-B14F-4D97-AF65-F5344CB8AC3E}">
        <p14:creationId xmlns:p14="http://schemas.microsoft.com/office/powerpoint/2010/main" val="314303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8B5AD339-E173-479E-8CE5-63CB49C9D1EE}"/>
              </a:ext>
            </a:extLst>
          </p:cNvPr>
          <p:cNvSpPr>
            <a:spLocks noGrp="1" noChangeArrowheads="1"/>
          </p:cNvSpPr>
          <p:nvPr>
            <p:ph type="sldNum"/>
          </p:nvPr>
        </p:nvSpPr>
        <p:spPr>
          <a:ln/>
        </p:spPr>
        <p:txBody>
          <a:bodyPr/>
          <a:lstStyle/>
          <a:p>
            <a:fld id="{5732832C-B0A9-40DA-A85C-8F2081B92397}" type="slidenum">
              <a:rPr lang="el-GR" altLang="en-US"/>
              <a:pPr/>
              <a:t>94</a:t>
            </a:fld>
            <a:endParaRPr lang="el-GR" altLang="en-US"/>
          </a:p>
        </p:txBody>
      </p:sp>
      <p:sp>
        <p:nvSpPr>
          <p:cNvPr id="257025" name="Rectangle 1">
            <a:extLst>
              <a:ext uri="{FF2B5EF4-FFF2-40B4-BE49-F238E27FC236}">
                <a16:creationId xmlns:a16="http://schemas.microsoft.com/office/drawing/2014/main" id="{1ED58490-BC87-40EA-AB17-D1927E8BB4D0}"/>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6" name="Text Box 2">
            <a:extLst>
              <a:ext uri="{FF2B5EF4-FFF2-40B4-BE49-F238E27FC236}">
                <a16:creationId xmlns:a16="http://schemas.microsoft.com/office/drawing/2014/main" id="{0020620F-4D1E-4F88-91DE-A4B6B8CAE13B}"/>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F722844C-97F4-4EA6-A2D4-EB740DB49B8A}"/>
              </a:ext>
            </a:extLst>
          </p:cNvPr>
          <p:cNvSpPr>
            <a:spLocks noGrp="1" noChangeArrowheads="1"/>
          </p:cNvSpPr>
          <p:nvPr>
            <p:ph type="sldNum"/>
          </p:nvPr>
        </p:nvSpPr>
        <p:spPr>
          <a:ln/>
        </p:spPr>
        <p:txBody>
          <a:bodyPr/>
          <a:lstStyle/>
          <a:p>
            <a:fld id="{6F2E19CC-5AD9-4012-AD49-2B9D599E94F9}" type="slidenum">
              <a:rPr lang="el-GR" altLang="en-US"/>
              <a:pPr/>
              <a:t>95</a:t>
            </a:fld>
            <a:endParaRPr lang="el-GR" altLang="en-US"/>
          </a:p>
        </p:txBody>
      </p:sp>
      <p:sp>
        <p:nvSpPr>
          <p:cNvPr id="258049" name="Rectangle 1">
            <a:extLst>
              <a:ext uri="{FF2B5EF4-FFF2-40B4-BE49-F238E27FC236}">
                <a16:creationId xmlns:a16="http://schemas.microsoft.com/office/drawing/2014/main" id="{D6F98195-9F5F-432F-BDE6-6931DD509B9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0" name="Text Box 2">
            <a:extLst>
              <a:ext uri="{FF2B5EF4-FFF2-40B4-BE49-F238E27FC236}">
                <a16:creationId xmlns:a16="http://schemas.microsoft.com/office/drawing/2014/main" id="{C4F034F6-9537-4D38-AD6D-AB724DDE2B6F}"/>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24AB30E-374C-4C1B-9900-F5CC63CE4AA3}"/>
              </a:ext>
            </a:extLst>
          </p:cNvPr>
          <p:cNvSpPr>
            <a:spLocks noGrp="1" noChangeArrowheads="1"/>
          </p:cNvSpPr>
          <p:nvPr>
            <p:ph type="sldNum"/>
          </p:nvPr>
        </p:nvSpPr>
        <p:spPr>
          <a:ln/>
        </p:spPr>
        <p:txBody>
          <a:bodyPr/>
          <a:lstStyle/>
          <a:p>
            <a:fld id="{53DA3AC0-56C1-46D7-AFA9-63EFBD6EB904}" type="slidenum">
              <a:rPr lang="el-GR" altLang="en-US"/>
              <a:pPr/>
              <a:t>96</a:t>
            </a:fld>
            <a:endParaRPr lang="el-GR" altLang="en-US"/>
          </a:p>
        </p:txBody>
      </p:sp>
      <p:sp>
        <p:nvSpPr>
          <p:cNvPr id="259073" name="Rectangle 1">
            <a:extLst>
              <a:ext uri="{FF2B5EF4-FFF2-40B4-BE49-F238E27FC236}">
                <a16:creationId xmlns:a16="http://schemas.microsoft.com/office/drawing/2014/main" id="{7A19B383-D273-4158-BBCA-2E5A7815F9F1}"/>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9074" name="Text Box 2">
            <a:extLst>
              <a:ext uri="{FF2B5EF4-FFF2-40B4-BE49-F238E27FC236}">
                <a16:creationId xmlns:a16="http://schemas.microsoft.com/office/drawing/2014/main" id="{DA11CBB7-7497-4696-A4A7-0943FDC79E42}"/>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54DDE6A8-F575-400C-803E-7BDFF0662344}"/>
              </a:ext>
            </a:extLst>
          </p:cNvPr>
          <p:cNvSpPr>
            <a:spLocks noGrp="1" noChangeArrowheads="1"/>
          </p:cNvSpPr>
          <p:nvPr>
            <p:ph type="sldNum"/>
          </p:nvPr>
        </p:nvSpPr>
        <p:spPr>
          <a:ln/>
        </p:spPr>
        <p:txBody>
          <a:bodyPr/>
          <a:lstStyle/>
          <a:p>
            <a:fld id="{7A152221-E732-4F66-B7C1-F896764576EC}" type="slidenum">
              <a:rPr lang="el-GR" altLang="en-US"/>
              <a:pPr/>
              <a:t>27</a:t>
            </a:fld>
            <a:endParaRPr lang="el-GR" altLang="en-US"/>
          </a:p>
        </p:txBody>
      </p:sp>
      <p:sp>
        <p:nvSpPr>
          <p:cNvPr id="190465" name="Rectangle 1">
            <a:extLst>
              <a:ext uri="{FF2B5EF4-FFF2-40B4-BE49-F238E27FC236}">
                <a16:creationId xmlns:a16="http://schemas.microsoft.com/office/drawing/2014/main" id="{C96E5A7C-C702-450B-9AC7-418FEE81536B}"/>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6" name="Text Box 2">
            <a:extLst>
              <a:ext uri="{FF2B5EF4-FFF2-40B4-BE49-F238E27FC236}">
                <a16:creationId xmlns:a16="http://schemas.microsoft.com/office/drawing/2014/main" id="{23099011-3EBA-4C0B-BE7B-EC25A902CA5F}"/>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l-GR" altLang="en-US" sz="1200">
                <a:latin typeface="Calibri" panose="020F0502020204030204" pitchFamily="34" charset="0"/>
              </a:rPr>
              <a:t>Directional in the sense that there are certain preferred orientations.</a:t>
            </a:r>
          </a:p>
          <a:p>
            <a:pPr>
              <a:spcBef>
                <a:spcPts val="450"/>
              </a:spcBef>
              <a:buClrTx/>
              <a:buFontTx/>
              <a:buNone/>
            </a:pPr>
            <a:r>
              <a:rPr lang="el-GR" altLang="en-US" sz="1200">
                <a:latin typeface="Calibri" panose="020F0502020204030204" pitchFamily="34" charset="0"/>
              </a:rPr>
              <a:t>Also antiparallel arrangement of dipoles</a:t>
            </a:r>
          </a:p>
        </p:txBody>
      </p:sp>
      <p:sp>
        <p:nvSpPr>
          <p:cNvPr id="2" name="Θέση σημειώσεων 1">
            <a:extLst>
              <a:ext uri="{FF2B5EF4-FFF2-40B4-BE49-F238E27FC236}">
                <a16:creationId xmlns:a16="http://schemas.microsoft.com/office/drawing/2014/main" id="{FC9173A0-962C-41E2-86CE-3BF4F98033C8}"/>
              </a:ext>
            </a:extLst>
          </p:cNvPr>
          <p:cNvSpPr>
            <a:spLocks noGrp="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67C22D2F-EFF9-49F0-9EF5-F43BE5364E9A}"/>
              </a:ext>
            </a:extLst>
          </p:cNvPr>
          <p:cNvSpPr>
            <a:spLocks noGrp="1" noChangeArrowheads="1"/>
          </p:cNvSpPr>
          <p:nvPr>
            <p:ph type="sldNum"/>
          </p:nvPr>
        </p:nvSpPr>
        <p:spPr>
          <a:ln/>
        </p:spPr>
        <p:txBody>
          <a:bodyPr/>
          <a:lstStyle/>
          <a:p>
            <a:fld id="{B4C1FB21-FB45-4E63-8494-35209B6F940F}" type="slidenum">
              <a:rPr lang="el-GR" altLang="en-US"/>
              <a:pPr/>
              <a:t>97</a:t>
            </a:fld>
            <a:endParaRPr lang="el-GR" altLang="en-US"/>
          </a:p>
        </p:txBody>
      </p:sp>
      <p:sp>
        <p:nvSpPr>
          <p:cNvPr id="260097" name="Rectangle 1">
            <a:extLst>
              <a:ext uri="{FF2B5EF4-FFF2-40B4-BE49-F238E27FC236}">
                <a16:creationId xmlns:a16="http://schemas.microsoft.com/office/drawing/2014/main" id="{D0303DF1-2E1A-4056-ABFC-DF4571640B0F}"/>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098" name="Text Box 2">
            <a:extLst>
              <a:ext uri="{FF2B5EF4-FFF2-40B4-BE49-F238E27FC236}">
                <a16:creationId xmlns:a16="http://schemas.microsoft.com/office/drawing/2014/main" id="{29552082-F1DD-4C38-B4F5-3CF9D1C1A000}"/>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FEDC45E-6552-4927-B55A-DB8E4632544B}"/>
              </a:ext>
            </a:extLst>
          </p:cNvPr>
          <p:cNvSpPr>
            <a:spLocks noGrp="1" noChangeArrowheads="1"/>
          </p:cNvSpPr>
          <p:nvPr>
            <p:ph type="sldNum"/>
          </p:nvPr>
        </p:nvSpPr>
        <p:spPr>
          <a:ln/>
        </p:spPr>
        <p:txBody>
          <a:bodyPr/>
          <a:lstStyle/>
          <a:p>
            <a:fld id="{A740B345-B2F6-4B8C-9360-4E843D017A3F}" type="slidenum">
              <a:rPr lang="el-GR" altLang="en-US"/>
              <a:pPr/>
              <a:t>98</a:t>
            </a:fld>
            <a:endParaRPr lang="el-GR" altLang="en-US"/>
          </a:p>
        </p:txBody>
      </p:sp>
      <p:sp>
        <p:nvSpPr>
          <p:cNvPr id="261121" name="Rectangle 1">
            <a:extLst>
              <a:ext uri="{FF2B5EF4-FFF2-40B4-BE49-F238E27FC236}">
                <a16:creationId xmlns:a16="http://schemas.microsoft.com/office/drawing/2014/main" id="{1FBA628B-EE3C-47DF-B62F-D65F1F1C3C7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1122" name="Text Box 2">
            <a:extLst>
              <a:ext uri="{FF2B5EF4-FFF2-40B4-BE49-F238E27FC236}">
                <a16:creationId xmlns:a16="http://schemas.microsoft.com/office/drawing/2014/main" id="{A791DCEB-19FB-4897-A1C9-64DB70EB22B8}"/>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FA983A2-C42E-4302-9ACB-9C43A4F67F2F}"/>
              </a:ext>
            </a:extLst>
          </p:cNvPr>
          <p:cNvSpPr>
            <a:spLocks noGrp="1" noChangeArrowheads="1"/>
          </p:cNvSpPr>
          <p:nvPr>
            <p:ph type="sldNum"/>
          </p:nvPr>
        </p:nvSpPr>
        <p:spPr>
          <a:ln/>
        </p:spPr>
        <p:txBody>
          <a:bodyPr/>
          <a:lstStyle/>
          <a:p>
            <a:fld id="{B8A7FAD8-E45C-40CD-BA22-CA13961E690B}" type="slidenum">
              <a:rPr lang="el-GR" altLang="en-US"/>
              <a:pPr/>
              <a:t>99</a:t>
            </a:fld>
            <a:endParaRPr lang="el-GR" altLang="en-US"/>
          </a:p>
        </p:txBody>
      </p:sp>
      <p:sp>
        <p:nvSpPr>
          <p:cNvPr id="262145" name="Rectangle 1">
            <a:extLst>
              <a:ext uri="{FF2B5EF4-FFF2-40B4-BE49-F238E27FC236}">
                <a16:creationId xmlns:a16="http://schemas.microsoft.com/office/drawing/2014/main" id="{A62E4A3B-7C01-42ED-8461-03FC9DAF4DBF}"/>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6" name="Text Box 2">
            <a:extLst>
              <a:ext uri="{FF2B5EF4-FFF2-40B4-BE49-F238E27FC236}">
                <a16:creationId xmlns:a16="http://schemas.microsoft.com/office/drawing/2014/main" id="{441245F4-6066-46F0-84D7-47179CC901F8}"/>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012D948-8286-45D5-AF7F-12BD011663D3}"/>
              </a:ext>
            </a:extLst>
          </p:cNvPr>
          <p:cNvSpPr>
            <a:spLocks noGrp="1" noChangeArrowheads="1"/>
          </p:cNvSpPr>
          <p:nvPr>
            <p:ph type="sldNum"/>
          </p:nvPr>
        </p:nvSpPr>
        <p:spPr>
          <a:ln/>
        </p:spPr>
        <p:txBody>
          <a:bodyPr/>
          <a:lstStyle/>
          <a:p>
            <a:fld id="{1DF33053-1729-4059-8227-E65998430191}" type="slidenum">
              <a:rPr lang="el-GR" altLang="en-US"/>
              <a:pPr/>
              <a:t>100</a:t>
            </a:fld>
            <a:endParaRPr lang="el-GR" altLang="en-US"/>
          </a:p>
        </p:txBody>
      </p:sp>
      <p:sp>
        <p:nvSpPr>
          <p:cNvPr id="263169" name="Rectangle 1">
            <a:extLst>
              <a:ext uri="{FF2B5EF4-FFF2-40B4-BE49-F238E27FC236}">
                <a16:creationId xmlns:a16="http://schemas.microsoft.com/office/drawing/2014/main" id="{AFFC1B54-3FC8-4F56-88AF-6E7CC99A60CE}"/>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170" name="Text Box 2">
            <a:extLst>
              <a:ext uri="{FF2B5EF4-FFF2-40B4-BE49-F238E27FC236}">
                <a16:creationId xmlns:a16="http://schemas.microsoft.com/office/drawing/2014/main" id="{797CF2FA-3532-4404-8F2E-F112DF16390B}"/>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A5345A4-2966-4EF8-8446-1FF8C29CB211}"/>
              </a:ext>
            </a:extLst>
          </p:cNvPr>
          <p:cNvSpPr>
            <a:spLocks noGrp="1" noChangeArrowheads="1"/>
          </p:cNvSpPr>
          <p:nvPr>
            <p:ph type="sldNum"/>
          </p:nvPr>
        </p:nvSpPr>
        <p:spPr>
          <a:ln/>
        </p:spPr>
        <p:txBody>
          <a:bodyPr/>
          <a:lstStyle/>
          <a:p>
            <a:fld id="{3C608BEB-A824-4F83-86A7-2FDF7064F5C3}" type="slidenum">
              <a:rPr lang="el-GR" altLang="en-US"/>
              <a:pPr/>
              <a:t>101</a:t>
            </a:fld>
            <a:endParaRPr lang="el-GR" altLang="en-US"/>
          </a:p>
        </p:txBody>
      </p:sp>
      <p:sp>
        <p:nvSpPr>
          <p:cNvPr id="264193" name="Rectangle 1">
            <a:extLst>
              <a:ext uri="{FF2B5EF4-FFF2-40B4-BE49-F238E27FC236}">
                <a16:creationId xmlns:a16="http://schemas.microsoft.com/office/drawing/2014/main" id="{FE9FCD07-EA3B-42ED-B9C3-98ECF1C25BBC}"/>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4" name="Text Box 2">
            <a:extLst>
              <a:ext uri="{FF2B5EF4-FFF2-40B4-BE49-F238E27FC236}">
                <a16:creationId xmlns:a16="http://schemas.microsoft.com/office/drawing/2014/main" id="{53219C50-614A-4095-B69A-AE039C95EDDB}"/>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9C1A2CDB-63DE-4899-9AB5-04513310BDE4}"/>
              </a:ext>
            </a:extLst>
          </p:cNvPr>
          <p:cNvSpPr>
            <a:spLocks noGrp="1" noChangeArrowheads="1"/>
          </p:cNvSpPr>
          <p:nvPr>
            <p:ph type="sldNum"/>
          </p:nvPr>
        </p:nvSpPr>
        <p:spPr>
          <a:ln/>
        </p:spPr>
        <p:txBody>
          <a:bodyPr/>
          <a:lstStyle/>
          <a:p>
            <a:fld id="{FAF33375-D333-4C5F-89FE-6F917DDFBE91}" type="slidenum">
              <a:rPr lang="el-GR" altLang="en-US"/>
              <a:pPr/>
              <a:t>102</a:t>
            </a:fld>
            <a:endParaRPr lang="el-GR" altLang="en-US"/>
          </a:p>
        </p:txBody>
      </p:sp>
      <p:sp>
        <p:nvSpPr>
          <p:cNvPr id="265217" name="Rectangle 1">
            <a:extLst>
              <a:ext uri="{FF2B5EF4-FFF2-40B4-BE49-F238E27FC236}">
                <a16:creationId xmlns:a16="http://schemas.microsoft.com/office/drawing/2014/main" id="{2E4B61D8-32E3-4036-A485-BA0F9AEC66A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5218" name="Text Box 2">
            <a:extLst>
              <a:ext uri="{FF2B5EF4-FFF2-40B4-BE49-F238E27FC236}">
                <a16:creationId xmlns:a16="http://schemas.microsoft.com/office/drawing/2014/main" id="{B966E41F-E8A8-4C67-AD24-AECEE7245C2F}"/>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087D58B-C5E7-4AFA-AA7A-EB63D5D16A32}"/>
              </a:ext>
            </a:extLst>
          </p:cNvPr>
          <p:cNvSpPr>
            <a:spLocks noGrp="1" noChangeArrowheads="1"/>
          </p:cNvSpPr>
          <p:nvPr>
            <p:ph type="sldNum"/>
          </p:nvPr>
        </p:nvSpPr>
        <p:spPr>
          <a:ln/>
        </p:spPr>
        <p:txBody>
          <a:bodyPr/>
          <a:lstStyle/>
          <a:p>
            <a:fld id="{34FA0E59-6A37-4F8C-9C42-1DBB26F7E60F}" type="slidenum">
              <a:rPr lang="el-GR" altLang="en-US"/>
              <a:pPr/>
              <a:t>103</a:t>
            </a:fld>
            <a:endParaRPr lang="el-GR" altLang="en-US"/>
          </a:p>
        </p:txBody>
      </p:sp>
      <p:sp>
        <p:nvSpPr>
          <p:cNvPr id="266241" name="Rectangle 1">
            <a:extLst>
              <a:ext uri="{FF2B5EF4-FFF2-40B4-BE49-F238E27FC236}">
                <a16:creationId xmlns:a16="http://schemas.microsoft.com/office/drawing/2014/main" id="{E6165EC6-2E4C-4AEA-945D-EB3D125515D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2" name="Text Box 2">
            <a:extLst>
              <a:ext uri="{FF2B5EF4-FFF2-40B4-BE49-F238E27FC236}">
                <a16:creationId xmlns:a16="http://schemas.microsoft.com/office/drawing/2014/main" id="{2CF0E8D6-E67F-4041-ABC5-B1EA57919DCD}"/>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8E76FEE2-1204-4E76-B75F-FA7FDA182934}"/>
              </a:ext>
            </a:extLst>
          </p:cNvPr>
          <p:cNvSpPr>
            <a:spLocks noGrp="1" noChangeArrowheads="1"/>
          </p:cNvSpPr>
          <p:nvPr>
            <p:ph type="sldNum"/>
          </p:nvPr>
        </p:nvSpPr>
        <p:spPr>
          <a:ln/>
        </p:spPr>
        <p:txBody>
          <a:bodyPr/>
          <a:lstStyle/>
          <a:p>
            <a:fld id="{35E23671-3CDC-42A9-AED8-34550B02E130}" type="slidenum">
              <a:rPr lang="el-GR" altLang="en-US"/>
              <a:pPr/>
              <a:t>104</a:t>
            </a:fld>
            <a:endParaRPr lang="el-GR" altLang="en-US"/>
          </a:p>
        </p:txBody>
      </p:sp>
      <p:sp>
        <p:nvSpPr>
          <p:cNvPr id="267265" name="Rectangle 1">
            <a:extLst>
              <a:ext uri="{FF2B5EF4-FFF2-40B4-BE49-F238E27FC236}">
                <a16:creationId xmlns:a16="http://schemas.microsoft.com/office/drawing/2014/main" id="{30445D71-0094-4190-BE95-37B9C1C2D16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7266" name="Text Box 2">
            <a:extLst>
              <a:ext uri="{FF2B5EF4-FFF2-40B4-BE49-F238E27FC236}">
                <a16:creationId xmlns:a16="http://schemas.microsoft.com/office/drawing/2014/main" id="{F9F3A5BA-D5F1-4811-9BBD-FFB8DB537293}"/>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F85FAC5-9F85-46E2-88A9-4DBF763C3EDD}"/>
              </a:ext>
            </a:extLst>
          </p:cNvPr>
          <p:cNvSpPr>
            <a:spLocks noGrp="1" noChangeArrowheads="1"/>
          </p:cNvSpPr>
          <p:nvPr>
            <p:ph type="sldNum"/>
          </p:nvPr>
        </p:nvSpPr>
        <p:spPr>
          <a:ln/>
        </p:spPr>
        <p:txBody>
          <a:bodyPr/>
          <a:lstStyle/>
          <a:p>
            <a:fld id="{578038D0-B0BB-4745-A11E-475CC0794AEB}" type="slidenum">
              <a:rPr lang="el-GR" altLang="en-US"/>
              <a:pPr/>
              <a:t>105</a:t>
            </a:fld>
            <a:endParaRPr lang="el-GR" altLang="en-US"/>
          </a:p>
        </p:txBody>
      </p:sp>
      <p:sp>
        <p:nvSpPr>
          <p:cNvPr id="268289" name="Rectangle 1">
            <a:extLst>
              <a:ext uri="{FF2B5EF4-FFF2-40B4-BE49-F238E27FC236}">
                <a16:creationId xmlns:a16="http://schemas.microsoft.com/office/drawing/2014/main" id="{750C8F16-E1DB-4F71-881D-A3F050D9AAD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290" name="Text Box 2">
            <a:extLst>
              <a:ext uri="{FF2B5EF4-FFF2-40B4-BE49-F238E27FC236}">
                <a16:creationId xmlns:a16="http://schemas.microsoft.com/office/drawing/2014/main" id="{4AE9BF09-ADE5-4328-8CB5-A1CFA4685E2A}"/>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473099D-9411-4B50-A176-891C2496D257}"/>
              </a:ext>
            </a:extLst>
          </p:cNvPr>
          <p:cNvSpPr>
            <a:spLocks noGrp="1" noChangeArrowheads="1"/>
          </p:cNvSpPr>
          <p:nvPr>
            <p:ph type="sldNum"/>
          </p:nvPr>
        </p:nvSpPr>
        <p:spPr>
          <a:ln/>
        </p:spPr>
        <p:txBody>
          <a:bodyPr/>
          <a:lstStyle/>
          <a:p>
            <a:fld id="{32298FBF-203D-4900-94E1-035C066D7DF1}" type="slidenum">
              <a:rPr lang="el-GR" altLang="en-US"/>
              <a:pPr/>
              <a:t>106</a:t>
            </a:fld>
            <a:endParaRPr lang="el-GR" altLang="en-US"/>
          </a:p>
        </p:txBody>
      </p:sp>
      <p:sp>
        <p:nvSpPr>
          <p:cNvPr id="269313" name="Rectangle 1">
            <a:extLst>
              <a:ext uri="{FF2B5EF4-FFF2-40B4-BE49-F238E27FC236}">
                <a16:creationId xmlns:a16="http://schemas.microsoft.com/office/drawing/2014/main" id="{1380FC05-58FF-4D36-8F50-5D4CD99D03BA}"/>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9314" name="Text Box 2">
            <a:extLst>
              <a:ext uri="{FF2B5EF4-FFF2-40B4-BE49-F238E27FC236}">
                <a16:creationId xmlns:a16="http://schemas.microsoft.com/office/drawing/2014/main" id="{15EFF767-9759-4057-9963-A08ECE0DB49B}"/>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660BEB4-179C-486A-A47D-3767CF22BD78}"/>
              </a:ext>
            </a:extLst>
          </p:cNvPr>
          <p:cNvSpPr>
            <a:spLocks noGrp="1" noChangeArrowheads="1"/>
          </p:cNvSpPr>
          <p:nvPr>
            <p:ph type="sldNum"/>
          </p:nvPr>
        </p:nvSpPr>
        <p:spPr>
          <a:ln/>
        </p:spPr>
        <p:txBody>
          <a:bodyPr/>
          <a:lstStyle/>
          <a:p>
            <a:fld id="{35CAB9E3-82FB-4CFD-8905-82F585EF1627}" type="slidenum">
              <a:rPr lang="el-GR" altLang="en-US"/>
              <a:pPr/>
              <a:t>30</a:t>
            </a:fld>
            <a:endParaRPr lang="el-GR" altLang="en-US"/>
          </a:p>
        </p:txBody>
      </p:sp>
      <p:sp>
        <p:nvSpPr>
          <p:cNvPr id="193537" name="Rectangle 1">
            <a:extLst>
              <a:ext uri="{FF2B5EF4-FFF2-40B4-BE49-F238E27FC236}">
                <a16:creationId xmlns:a16="http://schemas.microsoft.com/office/drawing/2014/main" id="{9FEAB85D-5216-4F1E-AFEC-8E96537FBE74}"/>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3538" name="Text Box 2">
            <a:extLst>
              <a:ext uri="{FF2B5EF4-FFF2-40B4-BE49-F238E27FC236}">
                <a16:creationId xmlns:a16="http://schemas.microsoft.com/office/drawing/2014/main" id="{455A6203-0FFB-45DA-B6DA-16543AC98E37}"/>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l-GR" altLang="en-US" sz="1200">
                <a:latin typeface="Calibri" panose="020F0502020204030204" pitchFamily="34" charset="0"/>
              </a:rPr>
              <a:t>Z is the charge of the ion </a:t>
            </a:r>
          </a:p>
          <a:p>
            <a:pPr>
              <a:spcBef>
                <a:spcPts val="450"/>
              </a:spcBef>
              <a:buClrTx/>
              <a:buFontTx/>
              <a:buNone/>
            </a:pPr>
            <a:r>
              <a:rPr lang="el-GR" altLang="en-US" sz="1200">
                <a:latin typeface="Calibri" panose="020F0502020204030204" pitchFamily="34" charset="0"/>
              </a:rPr>
              <a:t>directional</a:t>
            </a:r>
          </a:p>
        </p:txBody>
      </p:sp>
      <p:sp>
        <p:nvSpPr>
          <p:cNvPr id="2" name="Θέση σημειώσεων 1">
            <a:extLst>
              <a:ext uri="{FF2B5EF4-FFF2-40B4-BE49-F238E27FC236}">
                <a16:creationId xmlns:a16="http://schemas.microsoft.com/office/drawing/2014/main" id="{C52C3B48-ECBD-4049-9F5A-6FBEC0B43DB6}"/>
              </a:ext>
            </a:extLst>
          </p:cNvPr>
          <p:cNvSpPr>
            <a:spLocks noGrp="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C4662CD-70E2-4E84-BACB-2CC7F9572B65}"/>
              </a:ext>
            </a:extLst>
          </p:cNvPr>
          <p:cNvSpPr>
            <a:spLocks noGrp="1" noChangeArrowheads="1"/>
          </p:cNvSpPr>
          <p:nvPr>
            <p:ph type="sldNum"/>
          </p:nvPr>
        </p:nvSpPr>
        <p:spPr>
          <a:ln/>
        </p:spPr>
        <p:txBody>
          <a:bodyPr/>
          <a:lstStyle/>
          <a:p>
            <a:fld id="{9B16EF4C-317C-49B5-90B8-AF0330C3121A}" type="slidenum">
              <a:rPr lang="el-GR" altLang="en-US"/>
              <a:pPr/>
              <a:t>107</a:t>
            </a:fld>
            <a:endParaRPr lang="el-GR" altLang="en-US"/>
          </a:p>
        </p:txBody>
      </p:sp>
      <p:sp>
        <p:nvSpPr>
          <p:cNvPr id="270337" name="Rectangle 1">
            <a:extLst>
              <a:ext uri="{FF2B5EF4-FFF2-40B4-BE49-F238E27FC236}">
                <a16:creationId xmlns:a16="http://schemas.microsoft.com/office/drawing/2014/main" id="{AFB0BD64-914C-42F1-B3BC-DB56E69A9221}"/>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38" name="Text Box 2">
            <a:extLst>
              <a:ext uri="{FF2B5EF4-FFF2-40B4-BE49-F238E27FC236}">
                <a16:creationId xmlns:a16="http://schemas.microsoft.com/office/drawing/2014/main" id="{0997A35D-FA97-4349-BED8-3C0130E3736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F1D3BE0-C562-42EB-8B78-CC87DB355079}"/>
              </a:ext>
            </a:extLst>
          </p:cNvPr>
          <p:cNvSpPr>
            <a:spLocks noGrp="1" noChangeArrowheads="1"/>
          </p:cNvSpPr>
          <p:nvPr>
            <p:ph type="sldNum"/>
          </p:nvPr>
        </p:nvSpPr>
        <p:spPr>
          <a:ln/>
        </p:spPr>
        <p:txBody>
          <a:bodyPr/>
          <a:lstStyle/>
          <a:p>
            <a:fld id="{88815428-9F6C-4EB0-A8CE-42F7EA344F25}" type="slidenum">
              <a:rPr lang="el-GR" altLang="en-US"/>
              <a:pPr/>
              <a:t>108</a:t>
            </a:fld>
            <a:endParaRPr lang="el-GR" altLang="en-US"/>
          </a:p>
        </p:txBody>
      </p:sp>
      <p:sp>
        <p:nvSpPr>
          <p:cNvPr id="271361" name="Rectangle 1">
            <a:extLst>
              <a:ext uri="{FF2B5EF4-FFF2-40B4-BE49-F238E27FC236}">
                <a16:creationId xmlns:a16="http://schemas.microsoft.com/office/drawing/2014/main" id="{69E566A0-F71D-4BB4-B397-63E72FB554F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1362" name="Text Box 2">
            <a:extLst>
              <a:ext uri="{FF2B5EF4-FFF2-40B4-BE49-F238E27FC236}">
                <a16:creationId xmlns:a16="http://schemas.microsoft.com/office/drawing/2014/main" id="{90C5A976-DD08-462E-B0F5-D29B1A758536}"/>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b="1">
                <a:latin typeface="Calibri" panose="020F0502020204030204" pitchFamily="34" charset="0"/>
              </a:rPr>
              <a:t>Factors preventing Hydrogen bonding</a:t>
            </a:r>
          </a:p>
          <a:p>
            <a:pPr>
              <a:spcBef>
                <a:spcPts val="450"/>
              </a:spcBef>
              <a:buClrTx/>
              <a:buFontTx/>
              <a:buNone/>
            </a:pPr>
            <a:r>
              <a:rPr lang="en-US" altLang="en-US" sz="1200" b="1">
                <a:latin typeface="Calibri" panose="020F0502020204030204" pitchFamily="34" charset="0"/>
              </a:rPr>
              <a:t>Electronegativity</a:t>
            </a:r>
            <a:r>
              <a:rPr lang="en-US" altLang="en-US" sz="1200">
                <a:latin typeface="Calibri" panose="020F0502020204030204" pitchFamily="34" charset="0"/>
              </a:rPr>
              <a:t>: Hydrogen bonding cannot occur without significant electronegativity differences between hydrogen and the atom it is bonded to. Thus, we see molecules such as PH3, which no not partake in hydrogen bonding. PH3 exhibits a trigonal pyramidal molecular geometry like that of ammmonia, but unlike NH3 it cannot hydrogen bond. This is due to the similarity in the electronegativities of phosphorous and hydrogen. Both atoms have an electronegativity of 2.1, and thus, no dipole moment occurs. This prevents the hydrogen bonding from acquiring the partial positive charge needed to hydrogen bond with the lone electron pair in another molecule (see </a:t>
            </a:r>
            <a:r>
              <a:rPr lang="en-US" altLang="en-US" sz="1200" u="sng">
                <a:latin typeface="Calibri" panose="020F0502020204030204" pitchFamily="34" charset="0"/>
              </a:rPr>
              <a:t>Polarizability</a:t>
            </a:r>
            <a:r>
              <a:rPr lang="en-US" altLang="en-US" sz="1200">
                <a:latin typeface="Calibri" panose="020F0502020204030204" pitchFamily="34" charset="0"/>
              </a:rPr>
              <a:t>)</a:t>
            </a:r>
          </a:p>
          <a:p>
            <a:pPr>
              <a:spcBef>
                <a:spcPts val="450"/>
              </a:spcBef>
              <a:buClrTx/>
              <a:buFontTx/>
              <a:buNone/>
            </a:pPr>
            <a:r>
              <a:rPr lang="en-US" altLang="en-US" sz="1200" b="1">
                <a:latin typeface="Calibri" panose="020F0502020204030204" pitchFamily="34" charset="0"/>
              </a:rPr>
              <a:t>Atom Size</a:t>
            </a:r>
            <a:r>
              <a:rPr lang="en-US" altLang="en-US" sz="1200">
                <a:latin typeface="Calibri" panose="020F0502020204030204" pitchFamily="34" charset="0"/>
              </a:rPr>
              <a:t>: The size of donors and acceptors can also effect the ability to hydrogen bond. This can account for the relatively low ability of Cl to form hydrogen bonds. When the radii of two atoms differ greatly or are large, their nuclei cannot achieve close proximity when they interact, resulting in a weak interaction.</a:t>
            </a:r>
          </a:p>
          <a:p>
            <a:pPr>
              <a:spcBef>
                <a:spcPts val="450"/>
              </a:spcBef>
              <a:buClrTx/>
              <a:buFontTx/>
              <a:buNone/>
            </a:pPr>
            <a:endParaRPr lang="en-US" altLang="en-US" sz="1200">
              <a:latin typeface="Calibri" panose="020F0502020204030204" pitchFamily="34" charset="0"/>
            </a:endParaRPr>
          </a:p>
        </p:txBody>
      </p:sp>
      <p:sp>
        <p:nvSpPr>
          <p:cNvPr id="2" name="Notes Placeholder 1">
            <a:extLst>
              <a:ext uri="{FF2B5EF4-FFF2-40B4-BE49-F238E27FC236}">
                <a16:creationId xmlns:a16="http://schemas.microsoft.com/office/drawing/2014/main" id="{A7C2137F-DA95-A6D9-EC28-F00F68B84280}"/>
              </a:ext>
            </a:extLst>
          </p:cNvPr>
          <p:cNvSpPr>
            <a:spLocks noGrp="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F8C15621-0FB0-46B2-B349-7657515B0918}"/>
              </a:ext>
            </a:extLst>
          </p:cNvPr>
          <p:cNvSpPr>
            <a:spLocks noGrp="1" noChangeArrowheads="1"/>
          </p:cNvSpPr>
          <p:nvPr>
            <p:ph type="sldNum"/>
          </p:nvPr>
        </p:nvSpPr>
        <p:spPr>
          <a:ln/>
        </p:spPr>
        <p:txBody>
          <a:bodyPr/>
          <a:lstStyle/>
          <a:p>
            <a:fld id="{9761B4F6-A7F3-431D-88C7-5A12CAD779B8}" type="slidenum">
              <a:rPr lang="el-GR" altLang="en-US"/>
              <a:pPr/>
              <a:t>109</a:t>
            </a:fld>
            <a:endParaRPr lang="el-GR" altLang="en-US"/>
          </a:p>
        </p:txBody>
      </p:sp>
      <p:sp>
        <p:nvSpPr>
          <p:cNvPr id="272385" name="Rectangle 1">
            <a:extLst>
              <a:ext uri="{FF2B5EF4-FFF2-40B4-BE49-F238E27FC236}">
                <a16:creationId xmlns:a16="http://schemas.microsoft.com/office/drawing/2014/main" id="{89E71853-7BC1-49BF-A25C-32B65C79EC5C}"/>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6" name="Text Box 2">
            <a:extLst>
              <a:ext uri="{FF2B5EF4-FFF2-40B4-BE49-F238E27FC236}">
                <a16:creationId xmlns:a16="http://schemas.microsoft.com/office/drawing/2014/main" id="{3C5F6A49-1E4F-4648-9077-4E02E3DF4187}"/>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EB174B7-CF60-481A-8C2C-EA6F8DB5DF1D}"/>
              </a:ext>
            </a:extLst>
          </p:cNvPr>
          <p:cNvSpPr>
            <a:spLocks noGrp="1" noChangeArrowheads="1"/>
          </p:cNvSpPr>
          <p:nvPr>
            <p:ph type="sldNum"/>
          </p:nvPr>
        </p:nvSpPr>
        <p:spPr>
          <a:ln/>
        </p:spPr>
        <p:txBody>
          <a:bodyPr/>
          <a:lstStyle/>
          <a:p>
            <a:fld id="{51D9720C-2655-46E4-8363-D4F9DE25E71E}" type="slidenum">
              <a:rPr lang="el-GR" altLang="en-US"/>
              <a:pPr/>
              <a:t>110</a:t>
            </a:fld>
            <a:endParaRPr lang="el-GR" altLang="en-US"/>
          </a:p>
        </p:txBody>
      </p:sp>
      <p:sp>
        <p:nvSpPr>
          <p:cNvPr id="273409" name="Rectangle 1">
            <a:extLst>
              <a:ext uri="{FF2B5EF4-FFF2-40B4-BE49-F238E27FC236}">
                <a16:creationId xmlns:a16="http://schemas.microsoft.com/office/drawing/2014/main" id="{82F5FDC1-91B6-4BC3-BFD2-7499EF99271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3410" name="Text Box 2">
            <a:extLst>
              <a:ext uri="{FF2B5EF4-FFF2-40B4-BE49-F238E27FC236}">
                <a16:creationId xmlns:a16="http://schemas.microsoft.com/office/drawing/2014/main" id="{8E8BA567-BB45-4CED-A151-81D5957D5683}"/>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C0EF2E3F-525B-4263-93AC-9F6C761E99EA}"/>
              </a:ext>
            </a:extLst>
          </p:cNvPr>
          <p:cNvSpPr>
            <a:spLocks noGrp="1" noChangeArrowheads="1"/>
          </p:cNvSpPr>
          <p:nvPr>
            <p:ph type="sldNum"/>
          </p:nvPr>
        </p:nvSpPr>
        <p:spPr>
          <a:ln/>
        </p:spPr>
        <p:txBody>
          <a:bodyPr/>
          <a:lstStyle/>
          <a:p>
            <a:fld id="{3D5D043C-2DF8-4859-BFBF-9D73BAC6B92E}" type="slidenum">
              <a:rPr lang="el-GR" altLang="en-US"/>
              <a:pPr/>
              <a:t>111</a:t>
            </a:fld>
            <a:endParaRPr lang="el-GR" altLang="en-US"/>
          </a:p>
        </p:txBody>
      </p:sp>
      <p:sp>
        <p:nvSpPr>
          <p:cNvPr id="274433" name="Rectangle 1">
            <a:extLst>
              <a:ext uri="{FF2B5EF4-FFF2-40B4-BE49-F238E27FC236}">
                <a16:creationId xmlns:a16="http://schemas.microsoft.com/office/drawing/2014/main" id="{150D674D-DCCA-4DCA-A9CE-71DCF77B7B7E}"/>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4" name="Text Box 2">
            <a:extLst>
              <a:ext uri="{FF2B5EF4-FFF2-40B4-BE49-F238E27FC236}">
                <a16:creationId xmlns:a16="http://schemas.microsoft.com/office/drawing/2014/main" id="{4BE03F80-7988-4F67-88A2-8EAAFF041672}"/>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6033F20F-2BEA-4F8A-9A16-2C0FD1B2B0F8}"/>
              </a:ext>
            </a:extLst>
          </p:cNvPr>
          <p:cNvSpPr>
            <a:spLocks noGrp="1" noChangeArrowheads="1"/>
          </p:cNvSpPr>
          <p:nvPr>
            <p:ph type="sldNum"/>
          </p:nvPr>
        </p:nvSpPr>
        <p:spPr>
          <a:ln/>
        </p:spPr>
        <p:txBody>
          <a:bodyPr/>
          <a:lstStyle/>
          <a:p>
            <a:fld id="{1F3533E7-BF23-4FBF-A16F-23DA95975D79}" type="slidenum">
              <a:rPr lang="el-GR" altLang="en-US"/>
              <a:pPr/>
              <a:t>112</a:t>
            </a:fld>
            <a:endParaRPr lang="el-GR" altLang="en-US"/>
          </a:p>
        </p:txBody>
      </p:sp>
      <p:sp>
        <p:nvSpPr>
          <p:cNvPr id="275457" name="Rectangle 1">
            <a:extLst>
              <a:ext uri="{FF2B5EF4-FFF2-40B4-BE49-F238E27FC236}">
                <a16:creationId xmlns:a16="http://schemas.microsoft.com/office/drawing/2014/main" id="{0E118210-2786-40EC-9346-D260593823D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5458" name="Text Box 2">
            <a:extLst>
              <a:ext uri="{FF2B5EF4-FFF2-40B4-BE49-F238E27FC236}">
                <a16:creationId xmlns:a16="http://schemas.microsoft.com/office/drawing/2014/main" id="{77920588-FA22-44A4-863E-4FA9D8C5E771}"/>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B289373-B2C3-486C-A8DB-25F4362C8A44}"/>
              </a:ext>
            </a:extLst>
          </p:cNvPr>
          <p:cNvSpPr>
            <a:spLocks noGrp="1" noChangeArrowheads="1"/>
          </p:cNvSpPr>
          <p:nvPr>
            <p:ph type="sldNum"/>
          </p:nvPr>
        </p:nvSpPr>
        <p:spPr>
          <a:ln/>
        </p:spPr>
        <p:txBody>
          <a:bodyPr/>
          <a:lstStyle/>
          <a:p>
            <a:fld id="{437FA26C-5A65-4B8F-B2E1-E4D529B4008C}" type="slidenum">
              <a:rPr lang="el-GR" altLang="en-US"/>
              <a:pPr/>
              <a:t>113</a:t>
            </a:fld>
            <a:endParaRPr lang="el-GR" altLang="en-US"/>
          </a:p>
        </p:txBody>
      </p:sp>
      <p:sp>
        <p:nvSpPr>
          <p:cNvPr id="276481" name="Rectangle 1">
            <a:extLst>
              <a:ext uri="{FF2B5EF4-FFF2-40B4-BE49-F238E27FC236}">
                <a16:creationId xmlns:a16="http://schemas.microsoft.com/office/drawing/2014/main" id="{B45018DC-E594-4769-8168-3360620927C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2" name="Text Box 2">
            <a:extLst>
              <a:ext uri="{FF2B5EF4-FFF2-40B4-BE49-F238E27FC236}">
                <a16:creationId xmlns:a16="http://schemas.microsoft.com/office/drawing/2014/main" id="{58911F84-0F44-4D69-BBCC-429B7EBB5B03}"/>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59BCB9EB-2CE9-4278-A90A-8D1BFEBD2964}"/>
              </a:ext>
            </a:extLst>
          </p:cNvPr>
          <p:cNvSpPr>
            <a:spLocks noGrp="1" noChangeArrowheads="1"/>
          </p:cNvSpPr>
          <p:nvPr>
            <p:ph type="sldNum"/>
          </p:nvPr>
        </p:nvSpPr>
        <p:spPr>
          <a:ln/>
        </p:spPr>
        <p:txBody>
          <a:bodyPr/>
          <a:lstStyle/>
          <a:p>
            <a:fld id="{917E6E69-81BE-4A84-94D4-0C8F19031FD3}" type="slidenum">
              <a:rPr lang="el-GR" altLang="en-US"/>
              <a:pPr/>
              <a:t>114</a:t>
            </a:fld>
            <a:endParaRPr lang="el-GR" altLang="en-US"/>
          </a:p>
        </p:txBody>
      </p:sp>
      <p:sp>
        <p:nvSpPr>
          <p:cNvPr id="277505" name="Rectangle 1">
            <a:extLst>
              <a:ext uri="{FF2B5EF4-FFF2-40B4-BE49-F238E27FC236}">
                <a16:creationId xmlns:a16="http://schemas.microsoft.com/office/drawing/2014/main" id="{33B979CF-3891-412A-A26C-47996207B72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7506" name="Text Box 2">
            <a:extLst>
              <a:ext uri="{FF2B5EF4-FFF2-40B4-BE49-F238E27FC236}">
                <a16:creationId xmlns:a16="http://schemas.microsoft.com/office/drawing/2014/main" id="{8D2E1474-4B0A-4875-8C66-719856DA8C0D}"/>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9ACB2565-ECA3-402A-B957-2FE60FEBB996}"/>
              </a:ext>
            </a:extLst>
          </p:cNvPr>
          <p:cNvSpPr>
            <a:spLocks noGrp="1" noChangeArrowheads="1"/>
          </p:cNvSpPr>
          <p:nvPr>
            <p:ph type="sldNum"/>
          </p:nvPr>
        </p:nvSpPr>
        <p:spPr>
          <a:ln/>
        </p:spPr>
        <p:txBody>
          <a:bodyPr/>
          <a:lstStyle/>
          <a:p>
            <a:fld id="{D70F26FD-EEC0-4908-BD8F-1D0E4D82904E}" type="slidenum">
              <a:rPr lang="el-GR" altLang="en-US"/>
              <a:pPr/>
              <a:t>115</a:t>
            </a:fld>
            <a:endParaRPr lang="el-GR" altLang="en-US"/>
          </a:p>
        </p:txBody>
      </p:sp>
      <p:sp>
        <p:nvSpPr>
          <p:cNvPr id="278529" name="Rectangle 1">
            <a:extLst>
              <a:ext uri="{FF2B5EF4-FFF2-40B4-BE49-F238E27FC236}">
                <a16:creationId xmlns:a16="http://schemas.microsoft.com/office/drawing/2014/main" id="{5FAF3409-8535-439A-A6D6-BA82B6414C98}"/>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0" name="Text Box 2">
            <a:extLst>
              <a:ext uri="{FF2B5EF4-FFF2-40B4-BE49-F238E27FC236}">
                <a16:creationId xmlns:a16="http://schemas.microsoft.com/office/drawing/2014/main" id="{066A3126-ED60-448B-8F6F-A5A6CAB688CF}"/>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64F153E-9295-465C-8A51-8DF6C47EAF0C}"/>
              </a:ext>
            </a:extLst>
          </p:cNvPr>
          <p:cNvSpPr>
            <a:spLocks noGrp="1" noChangeArrowheads="1"/>
          </p:cNvSpPr>
          <p:nvPr>
            <p:ph type="sldNum"/>
          </p:nvPr>
        </p:nvSpPr>
        <p:spPr>
          <a:ln/>
        </p:spPr>
        <p:txBody>
          <a:bodyPr/>
          <a:lstStyle/>
          <a:p>
            <a:fld id="{26D28449-00A7-43A8-9F93-0C678C977768}" type="slidenum">
              <a:rPr lang="el-GR" altLang="en-US"/>
              <a:pPr/>
              <a:t>116</a:t>
            </a:fld>
            <a:endParaRPr lang="el-GR" altLang="en-US"/>
          </a:p>
        </p:txBody>
      </p:sp>
      <p:sp>
        <p:nvSpPr>
          <p:cNvPr id="279553" name="Rectangle 1">
            <a:extLst>
              <a:ext uri="{FF2B5EF4-FFF2-40B4-BE49-F238E27FC236}">
                <a16:creationId xmlns:a16="http://schemas.microsoft.com/office/drawing/2014/main" id="{89E3315F-B176-4FA6-A183-7A014A99A1C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9554" name="Text Box 2">
            <a:extLst>
              <a:ext uri="{FF2B5EF4-FFF2-40B4-BE49-F238E27FC236}">
                <a16:creationId xmlns:a16="http://schemas.microsoft.com/office/drawing/2014/main" id="{074F8858-BA44-41A7-93F0-CD9444977AA2}"/>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9BD76CCF-AF18-4054-A4A5-078172A0AF99}"/>
              </a:ext>
            </a:extLst>
          </p:cNvPr>
          <p:cNvSpPr>
            <a:spLocks noGrp="1" noChangeArrowheads="1"/>
          </p:cNvSpPr>
          <p:nvPr>
            <p:ph type="sldNum"/>
          </p:nvPr>
        </p:nvSpPr>
        <p:spPr>
          <a:ln/>
        </p:spPr>
        <p:txBody>
          <a:bodyPr/>
          <a:lstStyle/>
          <a:p>
            <a:fld id="{17B5172F-8713-4536-8760-BAAB2F41B1F5}" type="slidenum">
              <a:rPr lang="el-GR" altLang="en-US"/>
              <a:pPr/>
              <a:t>33</a:t>
            </a:fld>
            <a:endParaRPr lang="el-GR" altLang="en-US"/>
          </a:p>
        </p:txBody>
      </p:sp>
      <p:sp>
        <p:nvSpPr>
          <p:cNvPr id="197633" name="Rectangle 1">
            <a:extLst>
              <a:ext uri="{FF2B5EF4-FFF2-40B4-BE49-F238E27FC236}">
                <a16:creationId xmlns:a16="http://schemas.microsoft.com/office/drawing/2014/main" id="{63A95FC5-EAF5-483C-A5A9-D700C7ED7D6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Text Box 2">
            <a:extLst>
              <a:ext uri="{FF2B5EF4-FFF2-40B4-BE49-F238E27FC236}">
                <a16:creationId xmlns:a16="http://schemas.microsoft.com/office/drawing/2014/main" id="{1B303531-B453-447E-9777-1697ABEDFFD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9B0E8E4-DC5B-433C-9299-C1585F232C14}"/>
              </a:ext>
            </a:extLst>
          </p:cNvPr>
          <p:cNvSpPr>
            <a:spLocks noGrp="1" noChangeArrowheads="1"/>
          </p:cNvSpPr>
          <p:nvPr>
            <p:ph type="sldNum"/>
          </p:nvPr>
        </p:nvSpPr>
        <p:spPr>
          <a:ln/>
        </p:spPr>
        <p:txBody>
          <a:bodyPr/>
          <a:lstStyle/>
          <a:p>
            <a:fld id="{7919107B-D358-4445-90D6-863ED0BBD8EA}" type="slidenum">
              <a:rPr lang="el-GR" altLang="en-US"/>
              <a:pPr/>
              <a:t>117</a:t>
            </a:fld>
            <a:endParaRPr lang="el-GR" altLang="en-US"/>
          </a:p>
        </p:txBody>
      </p:sp>
      <p:sp>
        <p:nvSpPr>
          <p:cNvPr id="280577" name="Rectangle 1">
            <a:extLst>
              <a:ext uri="{FF2B5EF4-FFF2-40B4-BE49-F238E27FC236}">
                <a16:creationId xmlns:a16="http://schemas.microsoft.com/office/drawing/2014/main" id="{430C1D2B-E64F-4FDA-A0DB-31E4054D3F5B}"/>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78" name="Text Box 2">
            <a:extLst>
              <a:ext uri="{FF2B5EF4-FFF2-40B4-BE49-F238E27FC236}">
                <a16:creationId xmlns:a16="http://schemas.microsoft.com/office/drawing/2014/main" id="{A06348AF-8FBD-4866-BE3B-1C3A92F52AA7}"/>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FC4F3332-2196-4FC5-B636-51B601C715C1}"/>
              </a:ext>
            </a:extLst>
          </p:cNvPr>
          <p:cNvSpPr>
            <a:spLocks noGrp="1" noChangeArrowheads="1"/>
          </p:cNvSpPr>
          <p:nvPr>
            <p:ph type="sldNum"/>
          </p:nvPr>
        </p:nvSpPr>
        <p:spPr>
          <a:ln/>
        </p:spPr>
        <p:txBody>
          <a:bodyPr/>
          <a:lstStyle/>
          <a:p>
            <a:fld id="{7FFF73A9-3769-464F-88E1-BE1ACEE9A83C}" type="slidenum">
              <a:rPr lang="el-GR" altLang="en-US"/>
              <a:pPr/>
              <a:t>118</a:t>
            </a:fld>
            <a:endParaRPr lang="el-GR" altLang="en-US"/>
          </a:p>
        </p:txBody>
      </p:sp>
      <p:sp>
        <p:nvSpPr>
          <p:cNvPr id="281601" name="Rectangle 1">
            <a:extLst>
              <a:ext uri="{FF2B5EF4-FFF2-40B4-BE49-F238E27FC236}">
                <a16:creationId xmlns:a16="http://schemas.microsoft.com/office/drawing/2014/main" id="{41D948F0-AC28-4041-B7CF-F4356FC2563E}"/>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1602" name="Text Box 2">
            <a:extLst>
              <a:ext uri="{FF2B5EF4-FFF2-40B4-BE49-F238E27FC236}">
                <a16:creationId xmlns:a16="http://schemas.microsoft.com/office/drawing/2014/main" id="{FDF12919-638F-448D-91B0-F16A3B3BE33D}"/>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3BBDF33-1AFA-4010-AA60-7F734C147B77}"/>
              </a:ext>
            </a:extLst>
          </p:cNvPr>
          <p:cNvSpPr>
            <a:spLocks noGrp="1" noChangeArrowheads="1"/>
          </p:cNvSpPr>
          <p:nvPr>
            <p:ph type="sldNum"/>
          </p:nvPr>
        </p:nvSpPr>
        <p:spPr>
          <a:ln/>
        </p:spPr>
        <p:txBody>
          <a:bodyPr/>
          <a:lstStyle/>
          <a:p>
            <a:fld id="{87B66498-D045-4F73-A1F2-264AA35CDE2C}" type="slidenum">
              <a:rPr lang="el-GR" altLang="en-US"/>
              <a:pPr/>
              <a:t>119</a:t>
            </a:fld>
            <a:endParaRPr lang="el-GR" altLang="en-US"/>
          </a:p>
        </p:txBody>
      </p:sp>
      <p:sp>
        <p:nvSpPr>
          <p:cNvPr id="282625" name="Rectangle 1">
            <a:extLst>
              <a:ext uri="{FF2B5EF4-FFF2-40B4-BE49-F238E27FC236}">
                <a16:creationId xmlns:a16="http://schemas.microsoft.com/office/drawing/2014/main" id="{3AE8D2AE-6BD5-43E7-8410-7495AFDE8073}"/>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6" name="Text Box 2">
            <a:extLst>
              <a:ext uri="{FF2B5EF4-FFF2-40B4-BE49-F238E27FC236}">
                <a16:creationId xmlns:a16="http://schemas.microsoft.com/office/drawing/2014/main" id="{F1DA4E1D-2FB5-4D19-AC31-870A511CB359}"/>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91FFEAD8-6DB7-4D6F-9814-7487794DAD6B}"/>
              </a:ext>
            </a:extLst>
          </p:cNvPr>
          <p:cNvSpPr>
            <a:spLocks noGrp="1" noChangeArrowheads="1"/>
          </p:cNvSpPr>
          <p:nvPr>
            <p:ph type="sldNum"/>
          </p:nvPr>
        </p:nvSpPr>
        <p:spPr>
          <a:ln/>
        </p:spPr>
        <p:txBody>
          <a:bodyPr/>
          <a:lstStyle/>
          <a:p>
            <a:fld id="{D9F66A61-FFA2-447A-9F3B-B56F18BE1456}" type="slidenum">
              <a:rPr lang="el-GR" altLang="en-US"/>
              <a:pPr/>
              <a:t>120</a:t>
            </a:fld>
            <a:endParaRPr lang="el-GR" altLang="en-US"/>
          </a:p>
        </p:txBody>
      </p:sp>
      <p:sp>
        <p:nvSpPr>
          <p:cNvPr id="283649" name="Rectangle 1">
            <a:extLst>
              <a:ext uri="{FF2B5EF4-FFF2-40B4-BE49-F238E27FC236}">
                <a16:creationId xmlns:a16="http://schemas.microsoft.com/office/drawing/2014/main" id="{CE5B05B1-B8E6-41F0-9905-329EE84ED330}"/>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3650" name="Text Box 2">
            <a:extLst>
              <a:ext uri="{FF2B5EF4-FFF2-40B4-BE49-F238E27FC236}">
                <a16:creationId xmlns:a16="http://schemas.microsoft.com/office/drawing/2014/main" id="{B7252077-89EF-4C86-A027-3EB020F0AF21}"/>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4A67819-9BF0-4F71-814A-BCB39DBE899A}"/>
              </a:ext>
            </a:extLst>
          </p:cNvPr>
          <p:cNvSpPr>
            <a:spLocks noGrp="1" noChangeArrowheads="1"/>
          </p:cNvSpPr>
          <p:nvPr>
            <p:ph type="sldNum"/>
          </p:nvPr>
        </p:nvSpPr>
        <p:spPr>
          <a:ln/>
        </p:spPr>
        <p:txBody>
          <a:bodyPr/>
          <a:lstStyle/>
          <a:p>
            <a:fld id="{2645AF0B-8801-4340-8205-E6CE79385C89}" type="slidenum">
              <a:rPr lang="el-GR" altLang="en-US"/>
              <a:pPr/>
              <a:t>121</a:t>
            </a:fld>
            <a:endParaRPr lang="el-GR" altLang="en-US"/>
          </a:p>
        </p:txBody>
      </p:sp>
      <p:sp>
        <p:nvSpPr>
          <p:cNvPr id="284673" name="Rectangle 1">
            <a:extLst>
              <a:ext uri="{FF2B5EF4-FFF2-40B4-BE49-F238E27FC236}">
                <a16:creationId xmlns:a16="http://schemas.microsoft.com/office/drawing/2014/main" id="{A64A893B-DDBA-4DB5-81DB-DC5EABDE00DA}"/>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4674" name="Text Box 2">
            <a:extLst>
              <a:ext uri="{FF2B5EF4-FFF2-40B4-BE49-F238E27FC236}">
                <a16:creationId xmlns:a16="http://schemas.microsoft.com/office/drawing/2014/main" id="{67459FF3-4D3E-4952-831E-5774CD0D25C3}"/>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F7DB12F-0511-4A84-B832-F0896BB94A35}"/>
              </a:ext>
            </a:extLst>
          </p:cNvPr>
          <p:cNvSpPr>
            <a:spLocks noGrp="1" noChangeArrowheads="1"/>
          </p:cNvSpPr>
          <p:nvPr>
            <p:ph type="sldNum"/>
          </p:nvPr>
        </p:nvSpPr>
        <p:spPr>
          <a:ln/>
        </p:spPr>
        <p:txBody>
          <a:bodyPr/>
          <a:lstStyle/>
          <a:p>
            <a:fld id="{230463F0-E84B-4115-A9CA-D08430A2A14B}" type="slidenum">
              <a:rPr lang="el-GR" altLang="en-US"/>
              <a:pPr/>
              <a:t>122</a:t>
            </a:fld>
            <a:endParaRPr lang="el-GR" altLang="en-US"/>
          </a:p>
        </p:txBody>
      </p:sp>
      <p:sp>
        <p:nvSpPr>
          <p:cNvPr id="285697" name="Rectangle 1">
            <a:extLst>
              <a:ext uri="{FF2B5EF4-FFF2-40B4-BE49-F238E27FC236}">
                <a16:creationId xmlns:a16="http://schemas.microsoft.com/office/drawing/2014/main" id="{A6AAC40D-95A5-4620-AFCE-B4F37389DB1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5698" name="Text Box 2">
            <a:extLst>
              <a:ext uri="{FF2B5EF4-FFF2-40B4-BE49-F238E27FC236}">
                <a16:creationId xmlns:a16="http://schemas.microsoft.com/office/drawing/2014/main" id="{6562E239-CDD3-442B-B195-3EB370A48DC9}"/>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9A98018-D45F-4FE3-824D-25E6A6D2E402}"/>
              </a:ext>
            </a:extLst>
          </p:cNvPr>
          <p:cNvSpPr>
            <a:spLocks noGrp="1" noChangeArrowheads="1"/>
          </p:cNvSpPr>
          <p:nvPr>
            <p:ph type="sldNum"/>
          </p:nvPr>
        </p:nvSpPr>
        <p:spPr>
          <a:ln/>
        </p:spPr>
        <p:txBody>
          <a:bodyPr/>
          <a:lstStyle/>
          <a:p>
            <a:fld id="{19393BEC-4F7E-46D9-B391-77C650AA0AB6}" type="slidenum">
              <a:rPr lang="el-GR" altLang="en-US"/>
              <a:pPr/>
              <a:t>123</a:t>
            </a:fld>
            <a:endParaRPr lang="el-GR" altLang="en-US"/>
          </a:p>
        </p:txBody>
      </p:sp>
      <p:sp>
        <p:nvSpPr>
          <p:cNvPr id="286721" name="Rectangle 1">
            <a:extLst>
              <a:ext uri="{FF2B5EF4-FFF2-40B4-BE49-F238E27FC236}">
                <a16:creationId xmlns:a16="http://schemas.microsoft.com/office/drawing/2014/main" id="{7DB0F9B6-B0FB-4E5B-85F3-1ED372C1CCF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22" name="Text Box 2">
            <a:extLst>
              <a:ext uri="{FF2B5EF4-FFF2-40B4-BE49-F238E27FC236}">
                <a16:creationId xmlns:a16="http://schemas.microsoft.com/office/drawing/2014/main" id="{91B8E4FB-EE03-4A0C-B9A2-B6EA8E422B02}"/>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C153294-ED92-47D2-B79B-6FD5E59C9BA9}"/>
              </a:ext>
            </a:extLst>
          </p:cNvPr>
          <p:cNvSpPr>
            <a:spLocks noGrp="1" noChangeArrowheads="1"/>
          </p:cNvSpPr>
          <p:nvPr>
            <p:ph type="sldNum"/>
          </p:nvPr>
        </p:nvSpPr>
        <p:spPr>
          <a:ln/>
        </p:spPr>
        <p:txBody>
          <a:bodyPr/>
          <a:lstStyle/>
          <a:p>
            <a:fld id="{37DEA27D-90E4-463D-93F9-50A069480E19}" type="slidenum">
              <a:rPr lang="el-GR" altLang="en-US"/>
              <a:pPr/>
              <a:t>124</a:t>
            </a:fld>
            <a:endParaRPr lang="el-GR" altLang="en-US"/>
          </a:p>
        </p:txBody>
      </p:sp>
      <p:sp>
        <p:nvSpPr>
          <p:cNvPr id="287745" name="Rectangle 1">
            <a:extLst>
              <a:ext uri="{FF2B5EF4-FFF2-40B4-BE49-F238E27FC236}">
                <a16:creationId xmlns:a16="http://schemas.microsoft.com/office/drawing/2014/main" id="{171DDEC3-31F0-4EBE-9BFC-43F10E2DE01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7746" name="Text Box 2">
            <a:extLst>
              <a:ext uri="{FF2B5EF4-FFF2-40B4-BE49-F238E27FC236}">
                <a16:creationId xmlns:a16="http://schemas.microsoft.com/office/drawing/2014/main" id="{D32EA909-0CE3-4925-9C70-DF6C8F301326}"/>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D2D7C48-F630-423B-90B8-31CF0ED13243}"/>
              </a:ext>
            </a:extLst>
          </p:cNvPr>
          <p:cNvSpPr>
            <a:spLocks noGrp="1" noChangeArrowheads="1"/>
          </p:cNvSpPr>
          <p:nvPr>
            <p:ph type="sldNum"/>
          </p:nvPr>
        </p:nvSpPr>
        <p:spPr>
          <a:ln/>
        </p:spPr>
        <p:txBody>
          <a:bodyPr/>
          <a:lstStyle/>
          <a:p>
            <a:fld id="{3998E46E-18CB-4FE7-BA71-2DF7B32D3651}" type="slidenum">
              <a:rPr lang="el-GR" altLang="en-US"/>
              <a:pPr/>
              <a:t>125</a:t>
            </a:fld>
            <a:endParaRPr lang="el-GR" altLang="en-US"/>
          </a:p>
        </p:txBody>
      </p:sp>
      <p:sp>
        <p:nvSpPr>
          <p:cNvPr id="288769" name="Rectangle 1">
            <a:extLst>
              <a:ext uri="{FF2B5EF4-FFF2-40B4-BE49-F238E27FC236}">
                <a16:creationId xmlns:a16="http://schemas.microsoft.com/office/drawing/2014/main" id="{AA6FFE3C-3384-4838-8BA5-A6331573D3A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0" name="Text Box 2">
            <a:extLst>
              <a:ext uri="{FF2B5EF4-FFF2-40B4-BE49-F238E27FC236}">
                <a16:creationId xmlns:a16="http://schemas.microsoft.com/office/drawing/2014/main" id="{E2930A19-4660-40BF-9B81-DF742B55C09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AC9DEFE5-4E58-465E-916D-9134842DB406}"/>
              </a:ext>
            </a:extLst>
          </p:cNvPr>
          <p:cNvSpPr>
            <a:spLocks noGrp="1" noChangeArrowheads="1"/>
          </p:cNvSpPr>
          <p:nvPr>
            <p:ph type="sldNum"/>
          </p:nvPr>
        </p:nvSpPr>
        <p:spPr>
          <a:ln/>
        </p:spPr>
        <p:txBody>
          <a:bodyPr/>
          <a:lstStyle/>
          <a:p>
            <a:fld id="{5E74A931-2913-404D-8518-2358C77F3378}" type="slidenum">
              <a:rPr lang="el-GR" altLang="en-US"/>
              <a:pPr/>
              <a:t>126</a:t>
            </a:fld>
            <a:endParaRPr lang="el-GR" altLang="en-US"/>
          </a:p>
        </p:txBody>
      </p:sp>
      <p:sp>
        <p:nvSpPr>
          <p:cNvPr id="289793" name="Rectangle 1">
            <a:extLst>
              <a:ext uri="{FF2B5EF4-FFF2-40B4-BE49-F238E27FC236}">
                <a16:creationId xmlns:a16="http://schemas.microsoft.com/office/drawing/2014/main" id="{7760475E-314A-40E6-8127-47569DCB788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9794" name="Text Box 2">
            <a:extLst>
              <a:ext uri="{FF2B5EF4-FFF2-40B4-BE49-F238E27FC236}">
                <a16:creationId xmlns:a16="http://schemas.microsoft.com/office/drawing/2014/main" id="{327A6C27-B068-4F82-A5EA-23283BF2EAF5}"/>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5D94F1E4-2A4A-4A03-8D60-E7D9DB73C8F7}"/>
              </a:ext>
            </a:extLst>
          </p:cNvPr>
          <p:cNvSpPr>
            <a:spLocks noGrp="1" noChangeArrowheads="1"/>
          </p:cNvSpPr>
          <p:nvPr>
            <p:ph type="sldNum"/>
          </p:nvPr>
        </p:nvSpPr>
        <p:spPr>
          <a:ln/>
        </p:spPr>
        <p:txBody>
          <a:bodyPr/>
          <a:lstStyle/>
          <a:p>
            <a:fld id="{056C0816-91F5-4367-8C35-B34B7C3AB64C}" type="slidenum">
              <a:rPr lang="el-GR" altLang="en-US"/>
              <a:pPr/>
              <a:t>35</a:t>
            </a:fld>
            <a:endParaRPr lang="el-GR" altLang="en-US"/>
          </a:p>
        </p:txBody>
      </p:sp>
      <p:sp>
        <p:nvSpPr>
          <p:cNvPr id="200705" name="Rectangle 1">
            <a:extLst>
              <a:ext uri="{FF2B5EF4-FFF2-40B4-BE49-F238E27FC236}">
                <a16:creationId xmlns:a16="http://schemas.microsoft.com/office/drawing/2014/main" id="{32504CBB-5CC1-458D-B130-EDE60CC913E1}"/>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6" name="Text Box 2">
            <a:extLst>
              <a:ext uri="{FF2B5EF4-FFF2-40B4-BE49-F238E27FC236}">
                <a16:creationId xmlns:a16="http://schemas.microsoft.com/office/drawing/2014/main" id="{CB58D63C-F05D-4C83-BEDF-AA7DE369CF36}"/>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Θέση σημειώσεων 1">
            <a:extLst>
              <a:ext uri="{FF2B5EF4-FFF2-40B4-BE49-F238E27FC236}">
                <a16:creationId xmlns:a16="http://schemas.microsoft.com/office/drawing/2014/main" id="{BE1F621E-7841-4DFF-9F2E-FF503ED9DA1A}"/>
              </a:ext>
            </a:extLst>
          </p:cNvPr>
          <p:cNvSpPr>
            <a:spLocks noGrp="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B09C1D5E-CBF2-41C3-83E9-7BB7239EDC95}"/>
              </a:ext>
            </a:extLst>
          </p:cNvPr>
          <p:cNvSpPr>
            <a:spLocks noGrp="1" noChangeArrowheads="1"/>
          </p:cNvSpPr>
          <p:nvPr>
            <p:ph type="sldNum"/>
          </p:nvPr>
        </p:nvSpPr>
        <p:spPr>
          <a:ln/>
        </p:spPr>
        <p:txBody>
          <a:bodyPr/>
          <a:lstStyle/>
          <a:p>
            <a:fld id="{D83CEE89-3302-46B2-8739-1C6D3E88BF77}" type="slidenum">
              <a:rPr lang="el-GR" altLang="en-US"/>
              <a:pPr/>
              <a:t>127</a:t>
            </a:fld>
            <a:endParaRPr lang="el-GR" altLang="en-US"/>
          </a:p>
        </p:txBody>
      </p:sp>
      <p:sp>
        <p:nvSpPr>
          <p:cNvPr id="290817" name="Rectangle 1">
            <a:extLst>
              <a:ext uri="{FF2B5EF4-FFF2-40B4-BE49-F238E27FC236}">
                <a16:creationId xmlns:a16="http://schemas.microsoft.com/office/drawing/2014/main" id="{29370AF3-37B5-4085-BA9F-6644ED96BDBB}"/>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0818" name="Text Box 2">
            <a:extLst>
              <a:ext uri="{FF2B5EF4-FFF2-40B4-BE49-F238E27FC236}">
                <a16:creationId xmlns:a16="http://schemas.microsoft.com/office/drawing/2014/main" id="{DCB62C3C-4F89-4B2C-9054-95D619238122}"/>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0A6BD20-58B8-4143-A8B4-C8A55D2515C6}"/>
              </a:ext>
            </a:extLst>
          </p:cNvPr>
          <p:cNvSpPr>
            <a:spLocks noGrp="1" noChangeArrowheads="1"/>
          </p:cNvSpPr>
          <p:nvPr>
            <p:ph type="sldNum"/>
          </p:nvPr>
        </p:nvSpPr>
        <p:spPr>
          <a:ln/>
        </p:spPr>
        <p:txBody>
          <a:bodyPr/>
          <a:lstStyle/>
          <a:p>
            <a:fld id="{2A8C6F64-A802-4F91-8A05-A465297DB66D}" type="slidenum">
              <a:rPr lang="el-GR" altLang="en-US"/>
              <a:pPr/>
              <a:t>128</a:t>
            </a:fld>
            <a:endParaRPr lang="el-GR" altLang="en-US"/>
          </a:p>
        </p:txBody>
      </p:sp>
      <p:sp>
        <p:nvSpPr>
          <p:cNvPr id="291841" name="Rectangle 1">
            <a:extLst>
              <a:ext uri="{FF2B5EF4-FFF2-40B4-BE49-F238E27FC236}">
                <a16:creationId xmlns:a16="http://schemas.microsoft.com/office/drawing/2014/main" id="{1FCB14B1-DDAA-470C-976A-3A68C5F4EA2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1842" name="Text Box 2">
            <a:extLst>
              <a:ext uri="{FF2B5EF4-FFF2-40B4-BE49-F238E27FC236}">
                <a16:creationId xmlns:a16="http://schemas.microsoft.com/office/drawing/2014/main" id="{BEACC9CA-19C7-4226-A16C-6DBF400C141C}"/>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D3EF7AA-62CA-4DE6-8FF2-49589B377B60}"/>
              </a:ext>
            </a:extLst>
          </p:cNvPr>
          <p:cNvSpPr>
            <a:spLocks noGrp="1" noChangeArrowheads="1"/>
          </p:cNvSpPr>
          <p:nvPr>
            <p:ph type="sldNum"/>
          </p:nvPr>
        </p:nvSpPr>
        <p:spPr>
          <a:ln/>
        </p:spPr>
        <p:txBody>
          <a:bodyPr/>
          <a:lstStyle/>
          <a:p>
            <a:fld id="{B8E3E734-3A68-466A-AAD1-4457EA84B03F}" type="slidenum">
              <a:rPr lang="el-GR" altLang="en-US"/>
              <a:pPr/>
              <a:t>129</a:t>
            </a:fld>
            <a:endParaRPr lang="el-GR" altLang="en-US"/>
          </a:p>
        </p:txBody>
      </p:sp>
      <p:sp>
        <p:nvSpPr>
          <p:cNvPr id="292865" name="Rectangle 1">
            <a:extLst>
              <a:ext uri="{FF2B5EF4-FFF2-40B4-BE49-F238E27FC236}">
                <a16:creationId xmlns:a16="http://schemas.microsoft.com/office/drawing/2014/main" id="{33C68BFD-4EBC-4E92-93F7-6EDE96FF62F4}"/>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2866" name="Text Box 2">
            <a:extLst>
              <a:ext uri="{FF2B5EF4-FFF2-40B4-BE49-F238E27FC236}">
                <a16:creationId xmlns:a16="http://schemas.microsoft.com/office/drawing/2014/main" id="{BD74FFF2-E40A-4029-8B8A-303FFC7D0F2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4EBCFBD-5758-42F2-B28C-ECF78125FEE1}"/>
              </a:ext>
            </a:extLst>
          </p:cNvPr>
          <p:cNvSpPr>
            <a:spLocks noGrp="1" noChangeArrowheads="1"/>
          </p:cNvSpPr>
          <p:nvPr>
            <p:ph type="sldNum"/>
          </p:nvPr>
        </p:nvSpPr>
        <p:spPr>
          <a:ln/>
        </p:spPr>
        <p:txBody>
          <a:bodyPr/>
          <a:lstStyle/>
          <a:p>
            <a:fld id="{9DE3A9ED-BB82-469E-A72E-EB8AFC53189B}" type="slidenum">
              <a:rPr lang="el-GR" altLang="en-US"/>
              <a:pPr/>
              <a:t>130</a:t>
            </a:fld>
            <a:endParaRPr lang="el-GR" altLang="en-US"/>
          </a:p>
        </p:txBody>
      </p:sp>
      <p:sp>
        <p:nvSpPr>
          <p:cNvPr id="293889" name="Rectangle 1">
            <a:extLst>
              <a:ext uri="{FF2B5EF4-FFF2-40B4-BE49-F238E27FC236}">
                <a16:creationId xmlns:a16="http://schemas.microsoft.com/office/drawing/2014/main" id="{136C1A11-97FD-40DF-B8A7-C0A16FF0D3D2}"/>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3890" name="Text Box 2">
            <a:extLst>
              <a:ext uri="{FF2B5EF4-FFF2-40B4-BE49-F238E27FC236}">
                <a16:creationId xmlns:a16="http://schemas.microsoft.com/office/drawing/2014/main" id="{63944440-B618-4FBB-8CCE-16AAB832953B}"/>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3EB07CE6-EC37-497B-99C3-067FB6BC6F1F}"/>
              </a:ext>
            </a:extLst>
          </p:cNvPr>
          <p:cNvSpPr>
            <a:spLocks noGrp="1" noChangeArrowheads="1"/>
          </p:cNvSpPr>
          <p:nvPr>
            <p:ph type="sldNum"/>
          </p:nvPr>
        </p:nvSpPr>
        <p:spPr>
          <a:ln/>
        </p:spPr>
        <p:txBody>
          <a:bodyPr/>
          <a:lstStyle/>
          <a:p>
            <a:fld id="{333E426E-7E5F-4071-B95C-838B3DC9D39A}" type="slidenum">
              <a:rPr lang="el-GR" altLang="en-US"/>
              <a:pPr/>
              <a:t>131</a:t>
            </a:fld>
            <a:endParaRPr lang="el-GR" altLang="en-US"/>
          </a:p>
        </p:txBody>
      </p:sp>
      <p:sp>
        <p:nvSpPr>
          <p:cNvPr id="294913" name="Rectangle 1">
            <a:extLst>
              <a:ext uri="{FF2B5EF4-FFF2-40B4-BE49-F238E27FC236}">
                <a16:creationId xmlns:a16="http://schemas.microsoft.com/office/drawing/2014/main" id="{F09E337E-21E0-4AEE-B2C1-738C60F617EF}"/>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4914" name="Text Box 2">
            <a:extLst>
              <a:ext uri="{FF2B5EF4-FFF2-40B4-BE49-F238E27FC236}">
                <a16:creationId xmlns:a16="http://schemas.microsoft.com/office/drawing/2014/main" id="{CB8D668B-30E6-4BF7-8DF2-06E50DDBD929}"/>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82643D1E-E36C-4C1B-A491-2D175E615FED}"/>
              </a:ext>
            </a:extLst>
          </p:cNvPr>
          <p:cNvSpPr>
            <a:spLocks noGrp="1" noChangeArrowheads="1"/>
          </p:cNvSpPr>
          <p:nvPr>
            <p:ph type="sldNum"/>
          </p:nvPr>
        </p:nvSpPr>
        <p:spPr>
          <a:ln/>
        </p:spPr>
        <p:txBody>
          <a:bodyPr/>
          <a:lstStyle/>
          <a:p>
            <a:fld id="{DF29B9B5-3D7F-4F3F-9641-34B065D2D4A6}" type="slidenum">
              <a:rPr lang="el-GR" altLang="en-US"/>
              <a:pPr/>
              <a:t>132</a:t>
            </a:fld>
            <a:endParaRPr lang="el-GR" altLang="en-US"/>
          </a:p>
        </p:txBody>
      </p:sp>
      <p:sp>
        <p:nvSpPr>
          <p:cNvPr id="295937" name="Rectangle 1">
            <a:extLst>
              <a:ext uri="{FF2B5EF4-FFF2-40B4-BE49-F238E27FC236}">
                <a16:creationId xmlns:a16="http://schemas.microsoft.com/office/drawing/2014/main" id="{7A0C919E-1168-4AF6-9D40-5FCCB5945F9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5938" name="Text Box 2">
            <a:extLst>
              <a:ext uri="{FF2B5EF4-FFF2-40B4-BE49-F238E27FC236}">
                <a16:creationId xmlns:a16="http://schemas.microsoft.com/office/drawing/2014/main" id="{91CA3404-1F85-4B13-AFFF-33DD6C564C8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DEA5C650-A2E4-4193-8207-B7B81514A2D5}"/>
              </a:ext>
            </a:extLst>
          </p:cNvPr>
          <p:cNvSpPr>
            <a:spLocks noGrp="1" noChangeArrowheads="1"/>
          </p:cNvSpPr>
          <p:nvPr>
            <p:ph type="sldNum"/>
          </p:nvPr>
        </p:nvSpPr>
        <p:spPr>
          <a:ln/>
        </p:spPr>
        <p:txBody>
          <a:bodyPr/>
          <a:lstStyle/>
          <a:p>
            <a:fld id="{A8837E9F-C9EB-487B-A868-E3F7B952C68A}" type="slidenum">
              <a:rPr lang="el-GR" altLang="en-US"/>
              <a:pPr/>
              <a:t>133</a:t>
            </a:fld>
            <a:endParaRPr lang="el-GR" altLang="en-US"/>
          </a:p>
        </p:txBody>
      </p:sp>
      <p:sp>
        <p:nvSpPr>
          <p:cNvPr id="296961" name="Rectangle 1">
            <a:extLst>
              <a:ext uri="{FF2B5EF4-FFF2-40B4-BE49-F238E27FC236}">
                <a16:creationId xmlns:a16="http://schemas.microsoft.com/office/drawing/2014/main" id="{6F8FD617-88CE-4061-B6B4-D6CE3D864E6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62" name="Text Box 2">
            <a:extLst>
              <a:ext uri="{FF2B5EF4-FFF2-40B4-BE49-F238E27FC236}">
                <a16:creationId xmlns:a16="http://schemas.microsoft.com/office/drawing/2014/main" id="{0436EFDF-528D-4DC6-9B4F-AAE81E07E7B5}"/>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a:latin typeface="Calibri" panose="020F0502020204030204" pitchFamily="34" charset="0"/>
              </a:rPr>
              <a:t>Amides are more polar than Carboxylic acid. I say this becuase primary and secondary amides have much higher boiling points than Carboxylic acids - so we can assume that amides have the strongest intermolecular forces. Amides can form hydrogen bonds at the Oxygen and the Nitrogen.</a:t>
            </a:r>
            <a:br>
              <a:rPr lang="en-US" altLang="en-US" sz="1200">
                <a:latin typeface="Calibri" panose="020F0502020204030204" pitchFamily="34" charset="0"/>
              </a:rPr>
            </a:br>
            <a:br>
              <a:rPr lang="en-US" altLang="en-US" sz="1200">
                <a:latin typeface="Calibri" panose="020F0502020204030204" pitchFamily="34" charset="0"/>
              </a:rPr>
            </a:br>
            <a:r>
              <a:rPr lang="en-US" altLang="en-US" sz="1200">
                <a:latin typeface="Calibri" panose="020F0502020204030204" pitchFamily="34" charset="0"/>
              </a:rPr>
              <a:t>The higher boiling point of the amides is due to resonance between the unshared pairs of electron on the carbonyl oxygen and the amino nitrogen.The resonance causes the single bond between Nitrogen-Carbon to act like a double bond, therefore the bond is shorter and rotation is restricted. The hydrogen bonds that results are therefore stronger in the amides than in the carboxylic acids. </a:t>
            </a:r>
            <a:br>
              <a:rPr lang="en-US" altLang="en-US" sz="1200">
                <a:latin typeface="Calibri" panose="020F0502020204030204" pitchFamily="34" charset="0"/>
              </a:rPr>
            </a:br>
            <a:endParaRPr lang="en-US" altLang="en-US" sz="1200">
              <a:latin typeface="Calibri" panose="020F0502020204030204" pitchFamily="34" charset="0"/>
            </a:endParaRPr>
          </a:p>
        </p:txBody>
      </p:sp>
      <p:sp>
        <p:nvSpPr>
          <p:cNvPr id="296963" name="Text Box 3">
            <a:extLst>
              <a:ext uri="{FF2B5EF4-FFF2-40B4-BE49-F238E27FC236}">
                <a16:creationId xmlns:a16="http://schemas.microsoft.com/office/drawing/2014/main" id="{56CAEA26-775E-42F5-9234-EF0A31BB6892}"/>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634CE3AD-3C70-486D-A727-FBBE27DB96A6}" type="slidenum">
              <a:rPr lang="el-GR" altLang="en-US" sz="1200"/>
              <a:pPr algn="r">
                <a:buClrTx/>
                <a:buFontTx/>
                <a:buNone/>
              </a:pPr>
              <a:t>133</a:t>
            </a:fld>
            <a:endParaRPr lang="el-GR"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9517F36E-B598-4E35-A265-8BB533EE6754}"/>
              </a:ext>
            </a:extLst>
          </p:cNvPr>
          <p:cNvSpPr>
            <a:spLocks noGrp="1" noChangeArrowheads="1"/>
          </p:cNvSpPr>
          <p:nvPr>
            <p:ph type="sldNum"/>
          </p:nvPr>
        </p:nvSpPr>
        <p:spPr>
          <a:ln/>
        </p:spPr>
        <p:txBody>
          <a:bodyPr/>
          <a:lstStyle/>
          <a:p>
            <a:fld id="{9271A92E-A9C8-4C9F-905B-CE982466FA13}" type="slidenum">
              <a:rPr lang="el-GR" altLang="en-US"/>
              <a:pPr/>
              <a:t>134</a:t>
            </a:fld>
            <a:endParaRPr lang="el-GR" altLang="en-US"/>
          </a:p>
        </p:txBody>
      </p:sp>
      <p:sp>
        <p:nvSpPr>
          <p:cNvPr id="297985" name="Rectangle 1">
            <a:extLst>
              <a:ext uri="{FF2B5EF4-FFF2-40B4-BE49-F238E27FC236}">
                <a16:creationId xmlns:a16="http://schemas.microsoft.com/office/drawing/2014/main" id="{5B54E071-3D5C-49E2-837B-61CF3A7B70A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986" name="Text Box 2">
            <a:extLst>
              <a:ext uri="{FF2B5EF4-FFF2-40B4-BE49-F238E27FC236}">
                <a16:creationId xmlns:a16="http://schemas.microsoft.com/office/drawing/2014/main" id="{F4D4145F-957E-441C-A701-C858854F48C7}"/>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a:latin typeface="Calibri" panose="020F0502020204030204" pitchFamily="34" charset="0"/>
              </a:rPr>
              <a:t>Ranking  is based  upon increasing numbers of CHs</a:t>
            </a:r>
          </a:p>
        </p:txBody>
      </p:sp>
      <p:sp>
        <p:nvSpPr>
          <p:cNvPr id="297987" name="Text Box 3">
            <a:extLst>
              <a:ext uri="{FF2B5EF4-FFF2-40B4-BE49-F238E27FC236}">
                <a16:creationId xmlns:a16="http://schemas.microsoft.com/office/drawing/2014/main" id="{8B73634A-97BA-4212-97CD-829B1929496E}"/>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56B5BF30-06C4-478F-9476-D3EF18D83A41}" type="slidenum">
              <a:rPr lang="el-GR" altLang="en-US" sz="1200"/>
              <a:pPr algn="r">
                <a:buClrTx/>
                <a:buFontTx/>
                <a:buNone/>
              </a:pPr>
              <a:t>134</a:t>
            </a:fld>
            <a:endParaRPr lang="el-GR"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EAE5D55F-25DD-4704-A565-59637220A33F}"/>
              </a:ext>
            </a:extLst>
          </p:cNvPr>
          <p:cNvSpPr>
            <a:spLocks noGrp="1" noChangeArrowheads="1"/>
          </p:cNvSpPr>
          <p:nvPr>
            <p:ph type="sldNum"/>
          </p:nvPr>
        </p:nvSpPr>
        <p:spPr>
          <a:ln/>
        </p:spPr>
        <p:txBody>
          <a:bodyPr/>
          <a:lstStyle/>
          <a:p>
            <a:fld id="{2632D4AD-2233-4089-9303-C46D4A16983E}" type="slidenum">
              <a:rPr lang="el-GR" altLang="en-US"/>
              <a:pPr/>
              <a:t>135</a:t>
            </a:fld>
            <a:endParaRPr lang="el-GR" altLang="en-US"/>
          </a:p>
        </p:txBody>
      </p:sp>
      <p:sp>
        <p:nvSpPr>
          <p:cNvPr id="299009" name="Rectangle 1">
            <a:extLst>
              <a:ext uri="{FF2B5EF4-FFF2-40B4-BE49-F238E27FC236}">
                <a16:creationId xmlns:a16="http://schemas.microsoft.com/office/drawing/2014/main" id="{52B8BD21-7E75-407B-B7AF-B42C8FC07254}"/>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9010" name="Text Box 2">
            <a:extLst>
              <a:ext uri="{FF2B5EF4-FFF2-40B4-BE49-F238E27FC236}">
                <a16:creationId xmlns:a16="http://schemas.microsoft.com/office/drawing/2014/main" id="{9BC88E78-85CB-4B14-B19C-956158B95591}"/>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a:latin typeface="Calibri" panose="020F0502020204030204" pitchFamily="34" charset="0"/>
              </a:rPr>
              <a:t>Acid functional group is more polar than alcohol group</a:t>
            </a:r>
          </a:p>
          <a:p>
            <a:pPr>
              <a:spcBef>
                <a:spcPts val="450"/>
              </a:spcBef>
              <a:buClrTx/>
              <a:buFontTx/>
              <a:buNone/>
            </a:pPr>
            <a:endParaRPr lang="en-US" altLang="en-US" sz="1200">
              <a:latin typeface="Calibri" panose="020F0502020204030204" pitchFamily="34" charset="0"/>
            </a:endParaRPr>
          </a:p>
          <a:p>
            <a:pPr>
              <a:spcBef>
                <a:spcPts val="450"/>
              </a:spcBef>
              <a:buClrTx/>
              <a:buFontTx/>
              <a:buNone/>
            </a:pPr>
            <a:r>
              <a:rPr lang="en-US" altLang="en-US" sz="1200">
                <a:latin typeface="Calibri" panose="020F0502020204030204" pitchFamily="34" charset="0"/>
              </a:rPr>
              <a:t>The number  of carbon-hydrogens in the alkane or aromatic portion of the side chain should be considered along with the functional group</a:t>
            </a:r>
          </a:p>
          <a:p>
            <a:pPr>
              <a:spcBef>
                <a:spcPts val="450"/>
              </a:spcBef>
              <a:buClrTx/>
              <a:buFontTx/>
              <a:buNone/>
            </a:pPr>
            <a:endParaRPr lang="en-US" altLang="en-US" sz="1200">
              <a:latin typeface="Calibri" panose="020F0502020204030204" pitchFamily="34" charset="0"/>
            </a:endParaRPr>
          </a:p>
          <a:p>
            <a:pPr>
              <a:spcBef>
                <a:spcPts val="450"/>
              </a:spcBef>
              <a:buClrTx/>
              <a:buFontTx/>
              <a:buNone/>
            </a:pPr>
            <a:r>
              <a:rPr lang="en-US" altLang="en-US" sz="1200">
                <a:latin typeface="Calibri" panose="020F0502020204030204" pitchFamily="34" charset="0"/>
              </a:rPr>
              <a:t>a, asp</a:t>
            </a:r>
          </a:p>
          <a:p>
            <a:pPr>
              <a:spcBef>
                <a:spcPts val="450"/>
              </a:spcBef>
              <a:buClrTx/>
              <a:buFontTx/>
              <a:buNone/>
            </a:pPr>
            <a:r>
              <a:rPr lang="en-US" altLang="en-US" sz="1200">
                <a:latin typeface="Calibri" panose="020F0502020204030204" pitchFamily="34" charset="0"/>
              </a:rPr>
              <a:t>b  thr</a:t>
            </a:r>
          </a:p>
        </p:txBody>
      </p:sp>
      <p:sp>
        <p:nvSpPr>
          <p:cNvPr id="299011" name="Text Box 3">
            <a:extLst>
              <a:ext uri="{FF2B5EF4-FFF2-40B4-BE49-F238E27FC236}">
                <a16:creationId xmlns:a16="http://schemas.microsoft.com/office/drawing/2014/main" id="{57719C65-8BA4-4BF8-B83F-7C1389E9A050}"/>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73D04CA5-9388-4C2D-90D2-A43D33358EC5}" type="slidenum">
              <a:rPr lang="el-GR" altLang="en-US" sz="1200"/>
              <a:pPr algn="r">
                <a:buClrTx/>
                <a:buFontTx/>
                <a:buNone/>
              </a:pPr>
              <a:t>135</a:t>
            </a:fld>
            <a:endParaRPr lang="el-GR"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3A8F3D1A-A9F2-40FD-91C8-CF389C0CE3B4}"/>
              </a:ext>
            </a:extLst>
          </p:cNvPr>
          <p:cNvSpPr>
            <a:spLocks noGrp="1" noChangeArrowheads="1"/>
          </p:cNvSpPr>
          <p:nvPr>
            <p:ph type="sldNum"/>
          </p:nvPr>
        </p:nvSpPr>
        <p:spPr>
          <a:ln/>
        </p:spPr>
        <p:txBody>
          <a:bodyPr/>
          <a:lstStyle/>
          <a:p>
            <a:fld id="{0A1471D1-FA30-40AC-9460-9078D339F396}" type="slidenum">
              <a:rPr lang="el-GR" altLang="en-US"/>
              <a:pPr/>
              <a:t>136</a:t>
            </a:fld>
            <a:endParaRPr lang="el-GR" altLang="en-US"/>
          </a:p>
        </p:txBody>
      </p:sp>
      <p:sp>
        <p:nvSpPr>
          <p:cNvPr id="300033" name="Rectangle 1">
            <a:extLst>
              <a:ext uri="{FF2B5EF4-FFF2-40B4-BE49-F238E27FC236}">
                <a16:creationId xmlns:a16="http://schemas.microsoft.com/office/drawing/2014/main" id="{990D0FA4-2E6B-41E4-897F-EEEABA813FA4}"/>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0034" name="Text Box 2">
            <a:extLst>
              <a:ext uri="{FF2B5EF4-FFF2-40B4-BE49-F238E27FC236}">
                <a16:creationId xmlns:a16="http://schemas.microsoft.com/office/drawing/2014/main" id="{FF2ABA5B-0629-45B3-A1B6-3F53801DF1B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b="1">
                <a:latin typeface="Calibri" panose="020F0502020204030204" pitchFamily="34" charset="0"/>
              </a:rPr>
              <a:t>Se</a:t>
            </a:r>
            <a:r>
              <a:rPr lang="en-US" altLang="en-US" sz="1200">
                <a:latin typeface="Calibri" panose="020F0502020204030204" pitchFamily="34" charset="0"/>
              </a:rPr>
              <a:t>r alcool group is more polar than amine in lys</a:t>
            </a:r>
          </a:p>
          <a:p>
            <a:pPr>
              <a:spcBef>
                <a:spcPts val="450"/>
              </a:spcBef>
              <a:buClrTx/>
              <a:buFontTx/>
              <a:buNone/>
            </a:pPr>
            <a:endParaRPr lang="el-GR" altLang="en-US" sz="1200">
              <a:latin typeface="Calibri" panose="020F0502020204030204" pitchFamily="34" charset="0"/>
            </a:endParaRPr>
          </a:p>
          <a:p>
            <a:pPr>
              <a:spcBef>
                <a:spcPts val="450"/>
              </a:spcBef>
              <a:buClrTx/>
              <a:buFontTx/>
              <a:buNone/>
            </a:pPr>
            <a:r>
              <a:rPr lang="el-GR" altLang="en-US" sz="1200" b="1">
                <a:latin typeface="Calibri" panose="020F0502020204030204" pitchFamily="34" charset="0"/>
              </a:rPr>
              <a:t>Ισολευκίνη</a:t>
            </a:r>
            <a:r>
              <a:rPr lang="el-GR" altLang="en-US" sz="1200">
                <a:latin typeface="Calibri" panose="020F0502020204030204" pitchFamily="34" charset="0"/>
              </a:rPr>
              <a:t> </a:t>
            </a:r>
            <a:r>
              <a:rPr lang="en-US" altLang="en-US" sz="1200">
                <a:latin typeface="Calibri" panose="020F0502020204030204" pitchFamily="34" charset="0"/>
              </a:rPr>
              <a:t>has more CHs therefore more insoluble than ala</a:t>
            </a:r>
          </a:p>
        </p:txBody>
      </p:sp>
      <p:sp>
        <p:nvSpPr>
          <p:cNvPr id="300035" name="Text Box 3">
            <a:extLst>
              <a:ext uri="{FF2B5EF4-FFF2-40B4-BE49-F238E27FC236}">
                <a16:creationId xmlns:a16="http://schemas.microsoft.com/office/drawing/2014/main" id="{F316B961-00EB-45E9-9D19-75E4C81446B7}"/>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D4C6326C-65C2-4DD9-A1E8-3442616A772F}" type="slidenum">
              <a:rPr lang="el-GR" altLang="en-US" sz="1200"/>
              <a:pPr algn="r">
                <a:buClrTx/>
                <a:buFontTx/>
                <a:buNone/>
              </a:pPr>
              <a:t>136</a:t>
            </a:fld>
            <a:endParaRPr lang="el-GR"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0F4708D-D740-4804-912E-2C11D3543621}"/>
              </a:ext>
            </a:extLst>
          </p:cNvPr>
          <p:cNvSpPr>
            <a:spLocks noGrp="1" noChangeArrowheads="1"/>
          </p:cNvSpPr>
          <p:nvPr>
            <p:ph type="sldNum"/>
          </p:nvPr>
        </p:nvSpPr>
        <p:spPr>
          <a:ln/>
        </p:spPr>
        <p:txBody>
          <a:bodyPr/>
          <a:lstStyle/>
          <a:p>
            <a:fld id="{CC979C96-80F5-4372-B82F-4CC920964937}" type="slidenum">
              <a:rPr lang="el-GR" altLang="en-US"/>
              <a:pPr/>
              <a:t>36</a:t>
            </a:fld>
            <a:endParaRPr lang="el-GR" altLang="en-US"/>
          </a:p>
        </p:txBody>
      </p:sp>
      <p:sp>
        <p:nvSpPr>
          <p:cNvPr id="201729" name="Rectangle 1">
            <a:extLst>
              <a:ext uri="{FF2B5EF4-FFF2-40B4-BE49-F238E27FC236}">
                <a16:creationId xmlns:a16="http://schemas.microsoft.com/office/drawing/2014/main" id="{FE971FE7-AF2B-426E-908D-424C4C78EEB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Text Box 2">
            <a:extLst>
              <a:ext uri="{FF2B5EF4-FFF2-40B4-BE49-F238E27FC236}">
                <a16:creationId xmlns:a16="http://schemas.microsoft.com/office/drawing/2014/main" id="{6E65B290-FD93-4581-A7FE-9A6C4E743F04}"/>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Θέση σημειώσεων 1">
            <a:extLst>
              <a:ext uri="{FF2B5EF4-FFF2-40B4-BE49-F238E27FC236}">
                <a16:creationId xmlns:a16="http://schemas.microsoft.com/office/drawing/2014/main" id="{63BBAF7E-987B-4820-BDAF-9F1BFD05266E}"/>
              </a:ext>
            </a:extLst>
          </p:cNvPr>
          <p:cNvSpPr>
            <a:spLocks noGrp="1"/>
          </p:cNvSpPr>
          <p:nvPr>
            <p:ph type="body" idx="1"/>
          </p:nvPr>
        </p:nvSpPr>
        <p:spPr/>
        <p:txBody>
          <a:bodyPr/>
          <a:lstStyle/>
          <a:p>
            <a:pPr algn="just"/>
            <a:endParaRPr lang="en-US" b="0" i="0" dirty="0">
              <a:solidFill>
                <a:srgbClr val="000000"/>
              </a:solidFill>
              <a:effectLst/>
              <a:latin typeface="Tahoma" panose="020B0604030504040204" pitchFamily="34" charset="0"/>
            </a:endParaRPr>
          </a:p>
          <a:p>
            <a:pPr algn="just"/>
            <a:endParaRPr lang="en-US" b="0" i="0" dirty="0">
              <a:solidFill>
                <a:srgbClr val="000000"/>
              </a:solidFill>
              <a:effectLst/>
              <a:latin typeface="Tahoma" panose="020B0604030504040204" pitchFamily="34" charset="0"/>
            </a:endParaRPr>
          </a:p>
          <a:p>
            <a:pPr algn="just"/>
            <a:endParaRPr lang="en-US" b="0" i="0" dirty="0">
              <a:solidFill>
                <a:srgbClr val="000000"/>
              </a:solidFill>
              <a:effectLst/>
              <a:latin typeface="Tahoma" panose="020B0604030504040204" pitchFamily="34" charset="0"/>
            </a:endParaRPr>
          </a:p>
          <a:p>
            <a:pPr algn="just"/>
            <a:r>
              <a:rPr lang="en-US" b="0" i="0" dirty="0">
                <a:solidFill>
                  <a:srgbClr val="000000"/>
                </a:solidFill>
                <a:effectLst/>
                <a:latin typeface="Tahoma" panose="020B0604030504040204" pitchFamily="34" charset="0"/>
              </a:rPr>
              <a:t>The lone pairs responsible for hydrogen bonding in </a:t>
            </a:r>
            <a:r>
              <a:rPr lang="en-US" b="0" i="0" u="none" strike="noStrike" dirty="0">
                <a:solidFill>
                  <a:srgbClr val="000000"/>
                </a:solidFill>
                <a:effectLst/>
                <a:latin typeface="MathJax_Math-italic"/>
              </a:rPr>
              <a:t>NH</a:t>
            </a:r>
            <a:r>
              <a:rPr lang="en-US" b="0" i="0" u="none" strike="noStrike" dirty="0">
                <a:solidFill>
                  <a:srgbClr val="000000"/>
                </a:solidFill>
                <a:effectLst/>
                <a:latin typeface="MathJax_Main"/>
              </a:rPr>
              <a:t>3</a:t>
            </a:r>
            <a:r>
              <a:rPr lang="en-US" b="0" i="0" u="none" strike="noStrike" dirty="0">
                <a:solidFill>
                  <a:srgbClr val="000000"/>
                </a:solidFill>
                <a:effectLst/>
                <a:latin typeface="Tahoma" panose="020B0604030504040204" pitchFamily="34" charset="0"/>
              </a:rPr>
              <a:t>NH3</a:t>
            </a:r>
            <a:r>
              <a:rPr lang="en-US" b="0" i="0" dirty="0">
                <a:solidFill>
                  <a:srgbClr val="000000"/>
                </a:solidFill>
                <a:effectLst/>
                <a:latin typeface="Tahoma" panose="020B0604030504040204" pitchFamily="34" charset="0"/>
              </a:rPr>
              <a:t>, </a:t>
            </a:r>
            <a:r>
              <a:rPr lang="en-US" b="0" i="0" u="none" strike="noStrike" dirty="0">
                <a:solidFill>
                  <a:srgbClr val="000000"/>
                </a:solidFill>
                <a:effectLst/>
                <a:latin typeface="MathJax_Math-italic"/>
              </a:rPr>
              <a:t>H</a:t>
            </a:r>
            <a:r>
              <a:rPr lang="en-US" b="0" i="0" u="none" strike="noStrike" dirty="0">
                <a:solidFill>
                  <a:srgbClr val="000000"/>
                </a:solidFill>
                <a:effectLst/>
                <a:latin typeface="MathJax_Main"/>
              </a:rPr>
              <a:t>2</a:t>
            </a:r>
            <a:r>
              <a:rPr lang="en-US" b="0" i="0" u="none" strike="noStrike" dirty="0">
                <a:solidFill>
                  <a:srgbClr val="000000"/>
                </a:solidFill>
                <a:effectLst/>
                <a:latin typeface="MathJax_Math-italic"/>
              </a:rPr>
              <a:t>O</a:t>
            </a:r>
            <a:r>
              <a:rPr lang="en-US" b="0" i="0" u="none" strike="noStrike" dirty="0">
                <a:solidFill>
                  <a:srgbClr val="000000"/>
                </a:solidFill>
                <a:effectLst/>
                <a:latin typeface="Tahoma" panose="020B0604030504040204" pitchFamily="34" charset="0"/>
              </a:rPr>
              <a:t>H2O</a:t>
            </a:r>
            <a:r>
              <a:rPr lang="en-US" b="0" i="0" dirty="0">
                <a:solidFill>
                  <a:srgbClr val="000000"/>
                </a:solidFill>
                <a:effectLst/>
                <a:latin typeface="Tahoma" panose="020B0604030504040204" pitchFamily="34" charset="0"/>
              </a:rPr>
              <a:t>, and </a:t>
            </a:r>
            <a:r>
              <a:rPr lang="en-US" b="0" i="0" u="none" strike="noStrike" dirty="0">
                <a:solidFill>
                  <a:srgbClr val="000000"/>
                </a:solidFill>
                <a:effectLst/>
                <a:latin typeface="MathJax_Math-italic"/>
              </a:rPr>
              <a:t>HF.</a:t>
            </a:r>
            <a:r>
              <a:rPr lang="en-US" b="0" i="0" dirty="0">
                <a:solidFill>
                  <a:srgbClr val="000000"/>
                </a:solidFill>
                <a:effectLst/>
                <a:latin typeface="Tahoma" panose="020B0604030504040204" pitchFamily="34" charset="0"/>
              </a:rPr>
              <a:t> Notice that in each of these molecules:</a:t>
            </a:r>
          </a:p>
          <a:p>
            <a:pPr algn="l">
              <a:buFont typeface="Arial" panose="020B0604020202020204" pitchFamily="34" charset="0"/>
              <a:buChar char="•"/>
            </a:pPr>
            <a:r>
              <a:rPr lang="en-US" b="0" i="0" dirty="0">
                <a:solidFill>
                  <a:srgbClr val="000000"/>
                </a:solidFill>
                <a:effectLst/>
                <a:latin typeface="Tahoma" panose="020B0604030504040204" pitchFamily="34" charset="0"/>
              </a:rPr>
              <a:t>The hydrogen is attached directly to a highly electronegative atoms, causing the hydrogen to acquire a highly positive charge.</a:t>
            </a:r>
          </a:p>
          <a:p>
            <a:pPr algn="l">
              <a:buFont typeface="Arial" panose="020B0604020202020204" pitchFamily="34" charset="0"/>
              <a:buChar char="•"/>
            </a:pPr>
            <a:r>
              <a:rPr lang="en-US" b="0" i="0" dirty="0">
                <a:solidFill>
                  <a:srgbClr val="000000"/>
                </a:solidFill>
                <a:effectLst/>
                <a:latin typeface="Tahoma" panose="020B0604030504040204" pitchFamily="34" charset="0"/>
              </a:rPr>
              <a:t>Each of the highly electronegative atoms attains a high negative charge and has at least one "active" lone pair. Lone pairs at the 2-level have electrons contained in a relatively small volume of space, resulting in a high negative charge density. Lone pairs at higher levels are more diffuse and, resulting in a lower charge density and lower affinity for positive charge.</a:t>
            </a:r>
            <a:r>
              <a:rPr lang="en-US" b="0" i="0" u="none" strike="noStrike" dirty="0">
                <a:solidFill>
                  <a:srgbClr val="000000"/>
                </a:solidFill>
                <a:effectLst/>
                <a:latin typeface="MathJax_Math-italic"/>
              </a:rPr>
              <a:t> </a:t>
            </a:r>
            <a:br>
              <a:rPr lang="en-US" b="0" i="0" u="none" strike="noStrike" dirty="0">
                <a:solidFill>
                  <a:srgbClr val="000000"/>
                </a:solidFill>
                <a:effectLst/>
                <a:latin typeface="MathJax_Math-italic"/>
              </a:rPr>
            </a:br>
            <a:r>
              <a:rPr lang="en-US" b="0" i="0" u="none" strike="noStrike" dirty="0" err="1">
                <a:solidFill>
                  <a:srgbClr val="000000"/>
                </a:solidFill>
                <a:effectLst/>
                <a:latin typeface="MathJax_Math-italic"/>
              </a:rPr>
              <a:t>δ</a:t>
            </a:r>
            <a:r>
              <a:rPr lang="en-US" b="0" i="0" u="none" strike="noStrike" dirty="0" err="1">
                <a:solidFill>
                  <a:srgbClr val="000000"/>
                </a:solidFill>
                <a:effectLst/>
                <a:latin typeface="MathJax_Main"/>
              </a:rPr>
              <a:t>+</a:t>
            </a:r>
            <a:r>
              <a:rPr lang="en-US" b="0" i="0" u="none" strike="noStrike" dirty="0" err="1">
                <a:solidFill>
                  <a:srgbClr val="000000"/>
                </a:solidFill>
                <a:effectLst/>
                <a:latin typeface="Tahoma" panose="020B0604030504040204" pitchFamily="34" charset="0"/>
              </a:rPr>
              <a:t>δ</a:t>
            </a:r>
            <a:r>
              <a:rPr lang="en-US" b="0" i="0" u="none" strike="noStrike" dirty="0">
                <a:solidFill>
                  <a:srgbClr val="000000"/>
                </a:solidFill>
                <a:effectLst/>
                <a:latin typeface="Tahoma" panose="020B0604030504040204" pitchFamily="34" charset="0"/>
              </a:rPr>
              <a:t>+</a:t>
            </a:r>
            <a:r>
              <a:rPr lang="en-US" b="0" i="0" dirty="0">
                <a:solidFill>
                  <a:srgbClr val="000000"/>
                </a:solidFill>
                <a:effectLst/>
                <a:latin typeface="Tahoma" panose="020B0604030504040204" pitchFamily="34" charset="0"/>
              </a:rPr>
              <a:t> hydrogen is so strongly attracted to the lone pair</a:t>
            </a:r>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7F13B2EF-1C36-4869-AEBC-B33782B9C8F0}"/>
              </a:ext>
            </a:extLst>
          </p:cNvPr>
          <p:cNvSpPr>
            <a:spLocks noGrp="1" noChangeArrowheads="1"/>
          </p:cNvSpPr>
          <p:nvPr>
            <p:ph type="sldNum"/>
          </p:nvPr>
        </p:nvSpPr>
        <p:spPr>
          <a:ln/>
        </p:spPr>
        <p:txBody>
          <a:bodyPr/>
          <a:lstStyle/>
          <a:p>
            <a:fld id="{141C0392-FC7D-4CB4-AF70-E2D2279F338B}" type="slidenum">
              <a:rPr lang="el-GR" altLang="en-US"/>
              <a:pPr/>
              <a:t>137</a:t>
            </a:fld>
            <a:endParaRPr lang="el-GR" altLang="en-US"/>
          </a:p>
        </p:txBody>
      </p:sp>
      <p:sp>
        <p:nvSpPr>
          <p:cNvPr id="301057" name="Rectangle 1">
            <a:extLst>
              <a:ext uri="{FF2B5EF4-FFF2-40B4-BE49-F238E27FC236}">
                <a16:creationId xmlns:a16="http://schemas.microsoft.com/office/drawing/2014/main" id="{7ACC9880-00BC-4543-BCA7-0312B3BA4BE0}"/>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1058" name="Text Box 2">
            <a:extLst>
              <a:ext uri="{FF2B5EF4-FFF2-40B4-BE49-F238E27FC236}">
                <a16:creationId xmlns:a16="http://schemas.microsoft.com/office/drawing/2014/main" id="{FD348CFB-0831-4A5E-AD25-0C842B758CA8}"/>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856613CC-A150-4680-B20C-53CD6C006303}"/>
              </a:ext>
            </a:extLst>
          </p:cNvPr>
          <p:cNvSpPr>
            <a:spLocks noGrp="1" noChangeArrowheads="1"/>
          </p:cNvSpPr>
          <p:nvPr>
            <p:ph type="sldNum"/>
          </p:nvPr>
        </p:nvSpPr>
        <p:spPr>
          <a:ln/>
        </p:spPr>
        <p:txBody>
          <a:bodyPr/>
          <a:lstStyle/>
          <a:p>
            <a:fld id="{6EC6A43A-6C64-4D4A-804E-11A36EDC0F9B}" type="slidenum">
              <a:rPr lang="el-GR" altLang="en-US"/>
              <a:pPr/>
              <a:t>138</a:t>
            </a:fld>
            <a:endParaRPr lang="el-GR" altLang="en-US"/>
          </a:p>
        </p:txBody>
      </p:sp>
      <p:sp>
        <p:nvSpPr>
          <p:cNvPr id="302081" name="Rectangle 1">
            <a:extLst>
              <a:ext uri="{FF2B5EF4-FFF2-40B4-BE49-F238E27FC236}">
                <a16:creationId xmlns:a16="http://schemas.microsoft.com/office/drawing/2014/main" id="{61DE101C-1A9E-4CA6-98D6-6A8EC1732BF7}"/>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2082" name="Text Box 2">
            <a:extLst>
              <a:ext uri="{FF2B5EF4-FFF2-40B4-BE49-F238E27FC236}">
                <a16:creationId xmlns:a16="http://schemas.microsoft.com/office/drawing/2014/main" id="{1557CD49-E02C-4E92-9807-B5359209DDA5}"/>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nSpc>
                <a:spcPct val="90000"/>
              </a:lnSpc>
              <a:spcBef>
                <a:spcPts val="450"/>
              </a:spcBef>
              <a:buClrTx/>
              <a:buFontTx/>
              <a:buNone/>
            </a:pPr>
            <a:r>
              <a:rPr lang="el-GR" altLang="en-US" sz="1200">
                <a:latin typeface="Calibri" panose="020F0502020204030204" pitchFamily="34" charset="0"/>
              </a:rPr>
              <a:t>Denaturation of Proteins</a:t>
            </a:r>
          </a:p>
          <a:p>
            <a:pPr>
              <a:lnSpc>
                <a:spcPct val="90000"/>
              </a:lnSpc>
              <a:spcBef>
                <a:spcPts val="450"/>
              </a:spcBef>
              <a:buClrTx/>
              <a:buFontTx/>
              <a:buNone/>
            </a:pPr>
            <a:r>
              <a:rPr lang="en-US" altLang="en-US" sz="1200" b="1">
                <a:latin typeface="Calibri" panose="020F0502020204030204" pitchFamily="34" charset="0"/>
              </a:rPr>
              <a:t>Introduction:</a:t>
            </a:r>
          </a:p>
          <a:p>
            <a:pPr>
              <a:lnSpc>
                <a:spcPct val="90000"/>
              </a:lnSpc>
              <a:spcBef>
                <a:spcPts val="450"/>
              </a:spcBef>
              <a:buClrTx/>
              <a:buFontTx/>
              <a:buNone/>
            </a:pPr>
            <a:r>
              <a:rPr lang="en-US" altLang="en-US" sz="1200" b="1">
                <a:latin typeface="Calibri" panose="020F0502020204030204" pitchFamily="34" charset="0"/>
              </a:rPr>
              <a:t>Denaturation</a:t>
            </a:r>
            <a:r>
              <a:rPr lang="en-US" altLang="en-US" sz="1200">
                <a:latin typeface="Calibri" panose="020F0502020204030204" pitchFamily="34" charset="0"/>
              </a:rPr>
              <a:t> of proteins involves the disruption and possible destruction of both the secondary and tertiary structures. Since denaturation reactions are not strong enough to break the peptide bonds, the primary structure (sequence of amino acids) remains the same after a denaturation process. Denaturation disrupts the normal alpha-helix and beta sheets in a protein and uncoils it into a random shape.</a:t>
            </a:r>
          </a:p>
          <a:p>
            <a:pPr>
              <a:lnSpc>
                <a:spcPct val="90000"/>
              </a:lnSpc>
              <a:spcBef>
                <a:spcPts val="450"/>
              </a:spcBef>
              <a:buClrTx/>
              <a:buFontTx/>
              <a:buNone/>
            </a:pPr>
            <a:r>
              <a:rPr lang="en-US" altLang="en-US" sz="1200">
                <a:latin typeface="Calibri" panose="020F0502020204030204" pitchFamily="34" charset="0"/>
              </a:rPr>
              <a:t>Denaturation occurs because the bonding interactions responsible for the secondary structure (hydrogen bonds to amides) and tertiary structure are disrupted. In tertiary structure there are four types of bonding interactions between "side chains" including: hydrogen bonding, salt bridges, disulfide bonds, and non-polar hydrophobic interactions. which may be disrupted. Therefore, a variety of reagents and conditions can cause denaturation. The most common observation in the denaturation process is the precipitation or coagulation of the protein.</a:t>
            </a:r>
          </a:p>
          <a:p>
            <a:pPr>
              <a:lnSpc>
                <a:spcPct val="90000"/>
              </a:lnSpc>
              <a:spcBef>
                <a:spcPts val="450"/>
              </a:spcBef>
              <a:buClrTx/>
              <a:buFontTx/>
              <a:buNone/>
            </a:pPr>
            <a:r>
              <a:rPr lang="en-US" altLang="en-US" sz="1200" b="1">
                <a:latin typeface="Calibri" panose="020F0502020204030204" pitchFamily="34" charset="0"/>
              </a:rPr>
              <a:t>Heat:</a:t>
            </a:r>
          </a:p>
          <a:p>
            <a:pPr>
              <a:lnSpc>
                <a:spcPct val="90000"/>
              </a:lnSpc>
              <a:spcBef>
                <a:spcPts val="450"/>
              </a:spcBef>
              <a:buClrTx/>
              <a:buFontTx/>
              <a:buNone/>
            </a:pPr>
            <a:r>
              <a:rPr lang="en-US" altLang="en-US" sz="1200">
                <a:latin typeface="Calibri" panose="020F0502020204030204" pitchFamily="34" charset="0"/>
              </a:rPr>
              <a:t>Heat can be used to disrupt hydrogen bonds and non-polar hydrophobic interactions. This occurs because heat increases the kinetic energy and causes the molecules to </a:t>
            </a:r>
            <a:r>
              <a:rPr lang="en-US" altLang="en-US" sz="1200" b="1">
                <a:latin typeface="Calibri" panose="020F0502020204030204" pitchFamily="34" charset="0"/>
              </a:rPr>
              <a:t>vibrate so rapidly </a:t>
            </a:r>
            <a:r>
              <a:rPr lang="en-US" altLang="en-US" sz="1200">
                <a:latin typeface="Calibri" panose="020F0502020204030204" pitchFamily="34" charset="0"/>
              </a:rPr>
              <a:t>and violently that the bonds are disrupted. The proteins in eggs denature and coagulate during cooking. Other foods are cooked to denature the proteins to make it easier for enzymes to digest them. Medical supplies and instruments are sterilized by heating to denature proteins in bacteria and thus destroy the bacteria.</a:t>
            </a:r>
          </a:p>
          <a:p>
            <a:pPr>
              <a:lnSpc>
                <a:spcPct val="90000"/>
              </a:lnSpc>
              <a:spcBef>
                <a:spcPts val="450"/>
              </a:spcBef>
              <a:buClrTx/>
              <a:buFontTx/>
              <a:buNone/>
            </a:pPr>
            <a:endParaRPr lang="en-US" altLang="en-US" sz="1200">
              <a:latin typeface="Calibri" panose="020F0502020204030204" pitchFamily="34" charset="0"/>
            </a:endParaRPr>
          </a:p>
        </p:txBody>
      </p:sp>
      <p:sp>
        <p:nvSpPr>
          <p:cNvPr id="302083" name="Text Box 3">
            <a:extLst>
              <a:ext uri="{FF2B5EF4-FFF2-40B4-BE49-F238E27FC236}">
                <a16:creationId xmlns:a16="http://schemas.microsoft.com/office/drawing/2014/main" id="{52F58492-F09F-4EE6-956B-B573514B160F}"/>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3E668100-8782-41BE-B630-20FBA9A52F25}" type="slidenum">
              <a:rPr lang="el-GR" altLang="en-US" sz="1200"/>
              <a:pPr algn="r">
                <a:buClrTx/>
                <a:buFontTx/>
                <a:buNone/>
              </a:pPr>
              <a:t>138</a:t>
            </a:fld>
            <a:endParaRPr lang="el-GR"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CE4007E3-1F17-4B9B-8044-8C8E1142016D}"/>
              </a:ext>
            </a:extLst>
          </p:cNvPr>
          <p:cNvSpPr>
            <a:spLocks noGrp="1" noChangeArrowheads="1"/>
          </p:cNvSpPr>
          <p:nvPr>
            <p:ph type="sldNum"/>
          </p:nvPr>
        </p:nvSpPr>
        <p:spPr>
          <a:ln/>
        </p:spPr>
        <p:txBody>
          <a:bodyPr/>
          <a:lstStyle/>
          <a:p>
            <a:fld id="{F8134C0C-E918-47ED-930E-3994160D1CFA}" type="slidenum">
              <a:rPr lang="el-GR" altLang="en-US"/>
              <a:pPr/>
              <a:t>139</a:t>
            </a:fld>
            <a:endParaRPr lang="el-GR" altLang="en-US"/>
          </a:p>
        </p:txBody>
      </p:sp>
      <p:sp>
        <p:nvSpPr>
          <p:cNvPr id="303105" name="Rectangle 1">
            <a:extLst>
              <a:ext uri="{FF2B5EF4-FFF2-40B4-BE49-F238E27FC236}">
                <a16:creationId xmlns:a16="http://schemas.microsoft.com/office/drawing/2014/main" id="{868C3B47-E783-490A-8608-39DFEE2CB07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3106" name="Text Box 2">
            <a:extLst>
              <a:ext uri="{FF2B5EF4-FFF2-40B4-BE49-F238E27FC236}">
                <a16:creationId xmlns:a16="http://schemas.microsoft.com/office/drawing/2014/main" id="{014CE1F9-8BED-454D-B7E2-22DDDF3846DE}"/>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b="1">
                <a:latin typeface="Calibri" panose="020F0502020204030204" pitchFamily="34" charset="0"/>
              </a:rPr>
              <a:t>Heavy Metal Salts Disrupt Disulfide Bonds:</a:t>
            </a:r>
          </a:p>
          <a:p>
            <a:pPr>
              <a:spcBef>
                <a:spcPts val="450"/>
              </a:spcBef>
              <a:buClrTx/>
              <a:buFontTx/>
              <a:buNone/>
            </a:pPr>
            <a:r>
              <a:rPr lang="en-US" altLang="en-US" sz="1200">
                <a:latin typeface="Calibri" panose="020F0502020204030204" pitchFamily="34" charset="0"/>
              </a:rPr>
              <a:t>Heavy metals may also disrupt disulfide bonds because of their</a:t>
            </a:r>
            <a:br>
              <a:rPr lang="en-US" altLang="en-US" sz="1200">
                <a:latin typeface="Calibri" panose="020F0502020204030204" pitchFamily="34" charset="0"/>
              </a:rPr>
            </a:br>
            <a:r>
              <a:rPr lang="en-US" altLang="en-US" sz="1200">
                <a:latin typeface="Calibri" panose="020F0502020204030204" pitchFamily="34" charset="0"/>
              </a:rPr>
              <a:t>high affinity and attraction for sulfur and will also lead to the</a:t>
            </a:r>
            <a:br>
              <a:rPr lang="en-US" altLang="en-US" sz="1200">
                <a:latin typeface="Calibri" panose="020F0502020204030204" pitchFamily="34" charset="0"/>
              </a:rPr>
            </a:br>
            <a:r>
              <a:rPr lang="en-US" altLang="en-US" sz="1200">
                <a:latin typeface="Calibri" panose="020F0502020204030204" pitchFamily="34" charset="0"/>
              </a:rPr>
              <a:t>denaturation of proteins.</a:t>
            </a:r>
          </a:p>
          <a:p>
            <a:pPr>
              <a:spcBef>
                <a:spcPts val="450"/>
              </a:spcBef>
              <a:buClrTx/>
              <a:buFontTx/>
              <a:buNone/>
            </a:pPr>
            <a:r>
              <a:rPr lang="en-US" altLang="en-US" sz="1200" b="1">
                <a:latin typeface="Calibri" panose="020F0502020204030204" pitchFamily="34" charset="0"/>
              </a:rPr>
              <a:t>Reducing Agents Disrupt Disulfide Bonds:</a:t>
            </a:r>
          </a:p>
          <a:p>
            <a:pPr>
              <a:spcBef>
                <a:spcPts val="450"/>
              </a:spcBef>
              <a:buClrTx/>
              <a:buFontTx/>
              <a:buNone/>
            </a:pPr>
            <a:r>
              <a:rPr lang="en-US" altLang="en-US" sz="1200" b="1">
                <a:latin typeface="Calibri" panose="020F0502020204030204" pitchFamily="34" charset="0"/>
              </a:rPr>
              <a:t>Disulfide bonds</a:t>
            </a:r>
            <a:r>
              <a:rPr lang="en-US" altLang="en-US" sz="1200">
                <a:latin typeface="Calibri" panose="020F0502020204030204" pitchFamily="34" charset="0"/>
              </a:rPr>
              <a:t> are formed by oxidation of the sulfhydryl groups on cysteine. </a:t>
            </a:r>
            <a:r>
              <a:rPr lang="en-US" altLang="en-US" sz="1200" u="sng">
                <a:latin typeface="Calibri" panose="020F0502020204030204" pitchFamily="34" charset="0"/>
              </a:rPr>
              <a:t>Review reaction</a:t>
            </a:r>
            <a:r>
              <a:rPr lang="en-US" altLang="en-US" sz="1200">
                <a:latin typeface="Calibri" panose="020F0502020204030204" pitchFamily="34" charset="0"/>
              </a:rPr>
              <a:t>. Different protein chains or loops within a single chain are held together by the strong covalent disulfide bonds. Both of these examples are exhibited by the insulin in the graphic on the left.</a:t>
            </a:r>
          </a:p>
          <a:p>
            <a:pPr>
              <a:spcBef>
                <a:spcPts val="450"/>
              </a:spcBef>
              <a:buClrTx/>
              <a:buFontTx/>
              <a:buNone/>
            </a:pPr>
            <a:r>
              <a:rPr lang="en-US" altLang="en-US" sz="1200">
                <a:latin typeface="Calibri" panose="020F0502020204030204" pitchFamily="34" charset="0"/>
              </a:rPr>
              <a:t>If oxidizing agents cause the formation of a disulfide bond, then reducing agents, of course, act on any disulfide bonds to split it apart. Reducing agents add hydrogen atoms to make the thiol group, -SH. </a:t>
            </a:r>
            <a:r>
              <a:rPr lang="el-GR" altLang="en-US" sz="1200">
                <a:latin typeface="Calibri" panose="020F0502020204030204" pitchFamily="34" charset="0"/>
              </a:rPr>
              <a:t>The reaction is:</a:t>
            </a:r>
          </a:p>
          <a:p>
            <a:pPr>
              <a:spcBef>
                <a:spcPts val="450"/>
              </a:spcBef>
              <a:buClrTx/>
              <a:buFontTx/>
              <a:buNone/>
            </a:pPr>
            <a:r>
              <a:rPr lang="en-US" altLang="en-US" sz="1200">
                <a:latin typeface="Calibri" panose="020F0502020204030204" pitchFamily="34" charset="0"/>
              </a:rPr>
              <a:t>Insulin Protein - </a:t>
            </a:r>
            <a:r>
              <a:rPr lang="en-US" altLang="en-US" sz="1200" u="sng">
                <a:latin typeface="Calibri" panose="020F0502020204030204" pitchFamily="34" charset="0"/>
              </a:rPr>
              <a:t>Chime in new window</a:t>
            </a:r>
          </a:p>
          <a:p>
            <a:pPr>
              <a:spcBef>
                <a:spcPts val="450"/>
              </a:spcBef>
              <a:buClrTx/>
              <a:buFontTx/>
              <a:buNone/>
            </a:pPr>
            <a:endParaRPr lang="en-US" altLang="en-US" sz="1200" u="sng">
              <a:latin typeface="Calibri" panose="020F0502020204030204" pitchFamily="34" charset="0"/>
            </a:endParaRPr>
          </a:p>
        </p:txBody>
      </p:sp>
      <p:sp>
        <p:nvSpPr>
          <p:cNvPr id="303107" name="Text Box 3">
            <a:extLst>
              <a:ext uri="{FF2B5EF4-FFF2-40B4-BE49-F238E27FC236}">
                <a16:creationId xmlns:a16="http://schemas.microsoft.com/office/drawing/2014/main" id="{4BB68FE9-9160-4A21-92BE-C5D1140D6E65}"/>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DECA320C-8E18-4B78-9CBC-CBFB563A5AA6}" type="slidenum">
              <a:rPr lang="el-GR" altLang="en-US" sz="1200"/>
              <a:pPr algn="r">
                <a:buClrTx/>
                <a:buFontTx/>
                <a:buNone/>
              </a:pPr>
              <a:t>139</a:t>
            </a:fld>
            <a:endParaRPr lang="el-GR"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0B94B40E-1216-4089-B000-C93BD3BB16AB}"/>
              </a:ext>
            </a:extLst>
          </p:cNvPr>
          <p:cNvSpPr>
            <a:spLocks noGrp="1" noChangeArrowheads="1"/>
          </p:cNvSpPr>
          <p:nvPr>
            <p:ph type="sldNum"/>
          </p:nvPr>
        </p:nvSpPr>
        <p:spPr>
          <a:ln/>
        </p:spPr>
        <p:txBody>
          <a:bodyPr/>
          <a:lstStyle/>
          <a:p>
            <a:fld id="{CABF3AC3-1488-4AE5-A184-B12001546BF1}" type="slidenum">
              <a:rPr lang="el-GR" altLang="en-US"/>
              <a:pPr/>
              <a:t>140</a:t>
            </a:fld>
            <a:endParaRPr lang="el-GR" altLang="en-US"/>
          </a:p>
        </p:txBody>
      </p:sp>
      <p:sp>
        <p:nvSpPr>
          <p:cNvPr id="304129" name="Rectangle 1">
            <a:extLst>
              <a:ext uri="{FF2B5EF4-FFF2-40B4-BE49-F238E27FC236}">
                <a16:creationId xmlns:a16="http://schemas.microsoft.com/office/drawing/2014/main" id="{03967BBE-5D48-413C-9BC4-67C3A8C720A9}"/>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4130" name="Text Box 2">
            <a:extLst>
              <a:ext uri="{FF2B5EF4-FFF2-40B4-BE49-F238E27FC236}">
                <a16:creationId xmlns:a16="http://schemas.microsoft.com/office/drawing/2014/main" id="{F365EB51-7B90-4E81-8B4A-123DE2DCEFFD}"/>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13"/>
              </a:spcBef>
              <a:buClrTx/>
              <a:buFontTx/>
              <a:buNone/>
            </a:pPr>
            <a:r>
              <a:rPr lang="en-US" altLang="en-US" sz="1100" b="1">
                <a:latin typeface="Calibri" panose="020F0502020204030204" pitchFamily="34" charset="0"/>
              </a:rPr>
              <a:t>Alcohol Disrupts Hydrogen Bonding:</a:t>
            </a:r>
          </a:p>
          <a:p>
            <a:pPr>
              <a:spcBef>
                <a:spcPts val="413"/>
              </a:spcBef>
              <a:buClrTx/>
              <a:buFontTx/>
              <a:buNone/>
            </a:pPr>
            <a:r>
              <a:rPr lang="en-US" altLang="en-US" sz="1100">
                <a:latin typeface="Calibri" panose="020F0502020204030204" pitchFamily="34" charset="0"/>
              </a:rPr>
              <a:t>Hydrogen bonding occurs between amide groups in the secondary protein structure. Hydrogen bonding between "side chains" occurs in tertiary protein structure in a variety of amino acid combinations. All of these are disrupted by the addition of another alcohol.</a:t>
            </a:r>
          </a:p>
          <a:p>
            <a:pPr>
              <a:spcBef>
                <a:spcPts val="413"/>
              </a:spcBef>
              <a:buClrTx/>
              <a:buFontTx/>
              <a:buNone/>
            </a:pPr>
            <a:r>
              <a:rPr lang="en-US" altLang="en-US" sz="1100">
                <a:latin typeface="Calibri" panose="020F0502020204030204" pitchFamily="34" charset="0"/>
              </a:rPr>
              <a:t>A 70% alcohol solution is used as a disinfectant on the skin. This concentration of alcohol is able to penetrate the bacterial cell wall and denature the proteins and enzymes inside of the cell. A 95% alcohol solution merely coagulates the protein on the outside of the cell wall and prevents any alcohol from entering the cell. Alcohol denatures proteins by disrupting the side chain intramolecular hydrogen bonding. New hydrogen bonds are formed instead between the new alcohol molecule and the protein side chains.</a:t>
            </a:r>
          </a:p>
          <a:p>
            <a:pPr>
              <a:spcBef>
                <a:spcPts val="413"/>
              </a:spcBef>
              <a:buClrTx/>
              <a:buFontTx/>
              <a:buNone/>
            </a:pPr>
            <a:r>
              <a:rPr lang="en-US" altLang="en-US" sz="1100">
                <a:latin typeface="Calibri" panose="020F0502020204030204" pitchFamily="34" charset="0"/>
              </a:rPr>
              <a:t>In the prion protein, tyr 128 is hydrogen bonded to asp 178, which cause one part of the chain to be bonding with a part some distance away. After denaturation, the graphic show substantial structural changes.</a:t>
            </a:r>
          </a:p>
          <a:p>
            <a:pPr>
              <a:spcBef>
                <a:spcPts val="413"/>
              </a:spcBef>
              <a:buClrTx/>
              <a:buFontTx/>
              <a:buNone/>
            </a:pPr>
            <a:r>
              <a:rPr lang="en-US" altLang="en-US" sz="1100">
                <a:latin typeface="Calibri" panose="020F0502020204030204" pitchFamily="34" charset="0"/>
              </a:rPr>
              <a:t>Prion Protein - Chime in new window</a:t>
            </a:r>
          </a:p>
          <a:p>
            <a:pPr>
              <a:spcBef>
                <a:spcPts val="413"/>
              </a:spcBef>
              <a:buClrTx/>
              <a:buFontTx/>
              <a:buNone/>
            </a:pPr>
            <a:r>
              <a:rPr lang="en-US" altLang="en-US" sz="1100" b="1">
                <a:latin typeface="Calibri" panose="020F0502020204030204" pitchFamily="34" charset="0"/>
              </a:rPr>
              <a:t>Quiz: </a:t>
            </a:r>
            <a:r>
              <a:rPr lang="en-US" altLang="en-US" sz="1100">
                <a:latin typeface="Calibri" panose="020F0502020204030204" pitchFamily="34" charset="0"/>
              </a:rPr>
              <a:t>Name other amino acid side chains that may be disrupted by the denaturation of alcohol. </a:t>
            </a:r>
            <a:r>
              <a:rPr lang="el-GR" altLang="en-US" sz="1100">
                <a:latin typeface="Calibri" panose="020F0502020204030204" pitchFamily="34" charset="0"/>
              </a:rPr>
              <a:t>Other answers are possible</a:t>
            </a:r>
            <a:br>
              <a:rPr lang="el-GR" altLang="en-US" sz="1100">
                <a:latin typeface="Calibri" panose="020F0502020204030204" pitchFamily="34" charset="0"/>
              </a:rPr>
            </a:br>
            <a:r>
              <a:rPr lang="el-GR" altLang="en-US" sz="1100">
                <a:latin typeface="Calibri" panose="020F0502020204030204" pitchFamily="34" charset="0"/>
              </a:rPr>
              <a:t>Alcohol and Acid?</a:t>
            </a:r>
          </a:p>
          <a:p>
            <a:pPr>
              <a:spcBef>
                <a:spcPts val="413"/>
              </a:spcBef>
              <a:buClrTx/>
              <a:buFontTx/>
              <a:buNone/>
            </a:pPr>
            <a:r>
              <a:rPr lang="el-GR" altLang="en-US" sz="1100">
                <a:latin typeface="Calibri" panose="020F0502020204030204" pitchFamily="34" charset="0"/>
              </a:rPr>
              <a:t>Alcohol and Amine?</a:t>
            </a:r>
          </a:p>
          <a:p>
            <a:pPr>
              <a:spcBef>
                <a:spcPts val="413"/>
              </a:spcBef>
              <a:buClrTx/>
              <a:buFontTx/>
              <a:buNone/>
            </a:pPr>
            <a:r>
              <a:rPr lang="el-GR" altLang="en-US" sz="1100">
                <a:latin typeface="Calibri" panose="020F0502020204030204" pitchFamily="34" charset="0"/>
              </a:rPr>
              <a:t> </a:t>
            </a:r>
          </a:p>
          <a:p>
            <a:pPr>
              <a:spcBef>
                <a:spcPts val="413"/>
              </a:spcBef>
              <a:buClrTx/>
              <a:buFontTx/>
              <a:buNone/>
            </a:pPr>
            <a:r>
              <a:rPr lang="el-GR" altLang="en-US" sz="1100">
                <a:latin typeface="Calibri" panose="020F0502020204030204" pitchFamily="34" charset="0"/>
              </a:rPr>
              <a:t> Alcohol and Amide?</a:t>
            </a:r>
          </a:p>
          <a:p>
            <a:pPr>
              <a:spcBef>
                <a:spcPts val="413"/>
              </a:spcBef>
              <a:buClrTx/>
              <a:buFontTx/>
              <a:buNone/>
            </a:pPr>
            <a:r>
              <a:rPr lang="el-GR" altLang="en-US" sz="1100">
                <a:latin typeface="Calibri" panose="020F0502020204030204" pitchFamily="34" charset="0"/>
              </a:rPr>
              <a:t> </a:t>
            </a:r>
          </a:p>
          <a:p>
            <a:pPr>
              <a:spcBef>
                <a:spcPts val="413"/>
              </a:spcBef>
              <a:buClrTx/>
              <a:buFontTx/>
              <a:buNone/>
            </a:pPr>
            <a:endParaRPr lang="el-GR" altLang="en-US" sz="1100">
              <a:latin typeface="Calibri" panose="020F0502020204030204" pitchFamily="34" charset="0"/>
            </a:endParaRPr>
          </a:p>
        </p:txBody>
      </p:sp>
      <p:sp>
        <p:nvSpPr>
          <p:cNvPr id="304131" name="Text Box 3">
            <a:extLst>
              <a:ext uri="{FF2B5EF4-FFF2-40B4-BE49-F238E27FC236}">
                <a16:creationId xmlns:a16="http://schemas.microsoft.com/office/drawing/2014/main" id="{811E18B4-F1D6-48DD-B842-AA99BD43BE80}"/>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973EA2A7-EC58-415A-A8F6-197A0A8E061C}" type="slidenum">
              <a:rPr lang="el-GR" altLang="en-US" sz="1200"/>
              <a:pPr algn="r">
                <a:buClrTx/>
                <a:buFontTx/>
                <a:buNone/>
              </a:pPr>
              <a:t>140</a:t>
            </a:fld>
            <a:endParaRPr lang="el-GR"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4C8F1C2E-848F-438B-8C6D-930C2AC3D2C7}"/>
              </a:ext>
            </a:extLst>
          </p:cNvPr>
          <p:cNvSpPr>
            <a:spLocks noGrp="1" noChangeArrowheads="1"/>
          </p:cNvSpPr>
          <p:nvPr>
            <p:ph type="sldNum"/>
          </p:nvPr>
        </p:nvSpPr>
        <p:spPr>
          <a:ln/>
        </p:spPr>
        <p:txBody>
          <a:bodyPr/>
          <a:lstStyle/>
          <a:p>
            <a:fld id="{B0BB3D19-19FC-48D5-8486-AF8457C7AC12}" type="slidenum">
              <a:rPr lang="el-GR" altLang="en-US"/>
              <a:pPr/>
              <a:t>141</a:t>
            </a:fld>
            <a:endParaRPr lang="el-GR" altLang="en-US"/>
          </a:p>
        </p:txBody>
      </p:sp>
      <p:sp>
        <p:nvSpPr>
          <p:cNvPr id="305153" name="Rectangle 1">
            <a:extLst>
              <a:ext uri="{FF2B5EF4-FFF2-40B4-BE49-F238E27FC236}">
                <a16:creationId xmlns:a16="http://schemas.microsoft.com/office/drawing/2014/main" id="{3A8DD2AF-48A8-45CB-AA5E-98112D028ED8}"/>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5154" name="Text Box 2">
            <a:extLst>
              <a:ext uri="{FF2B5EF4-FFF2-40B4-BE49-F238E27FC236}">
                <a16:creationId xmlns:a16="http://schemas.microsoft.com/office/drawing/2014/main" id="{D189DD57-B31B-48A1-94EE-C5311F42C351}"/>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nSpc>
                <a:spcPct val="80000"/>
              </a:lnSpc>
              <a:spcBef>
                <a:spcPts val="338"/>
              </a:spcBef>
              <a:buClrTx/>
              <a:buFontTx/>
              <a:buNone/>
            </a:pPr>
            <a:r>
              <a:rPr lang="en-US" altLang="en-US" sz="900" b="1">
                <a:latin typeface="Calibri" panose="020F0502020204030204" pitchFamily="34" charset="0"/>
              </a:rPr>
              <a:t>Acids and Bases Disrupt Salt Bridges:</a:t>
            </a:r>
          </a:p>
          <a:p>
            <a:pPr>
              <a:lnSpc>
                <a:spcPct val="80000"/>
              </a:lnSpc>
              <a:spcBef>
                <a:spcPts val="338"/>
              </a:spcBef>
              <a:buClrTx/>
              <a:buFontTx/>
              <a:buNone/>
            </a:pPr>
            <a:r>
              <a:rPr lang="en-US" altLang="en-US" sz="900" b="1">
                <a:latin typeface="Calibri" panose="020F0502020204030204" pitchFamily="34" charset="0"/>
              </a:rPr>
              <a:t>Salt bridges</a:t>
            </a:r>
            <a:r>
              <a:rPr lang="en-US" altLang="en-US" sz="900">
                <a:latin typeface="Calibri" panose="020F0502020204030204" pitchFamily="34" charset="0"/>
              </a:rPr>
              <a:t> result from the neutralization of an acid and amine on side chains. Review reaction. The final interaction is ionic between the positive ammonium group and the negative acid group. Any combination of the various acidic or amine amino acid side chains will have this effect.</a:t>
            </a:r>
          </a:p>
          <a:p>
            <a:pPr>
              <a:lnSpc>
                <a:spcPct val="80000"/>
              </a:lnSpc>
              <a:spcBef>
                <a:spcPts val="338"/>
              </a:spcBef>
              <a:buClrTx/>
              <a:buFontTx/>
              <a:buNone/>
            </a:pPr>
            <a:r>
              <a:rPr lang="en-US" altLang="en-US" sz="900">
                <a:latin typeface="Calibri" panose="020F0502020204030204" pitchFamily="34" charset="0"/>
              </a:rPr>
              <a:t>As might be expected, acids and bases disrupt salt bridges held together by ionic charges. A type of double replacement reaction occurs where the positive and negative ions in the salt change partners with the positive and negative ions in the new acid or base added. This reaction occurs in the digestive system, when the acidic gastric juices cause the curdling (coagulating) of milk.</a:t>
            </a:r>
          </a:p>
          <a:p>
            <a:pPr>
              <a:lnSpc>
                <a:spcPct val="80000"/>
              </a:lnSpc>
              <a:spcBef>
                <a:spcPts val="338"/>
              </a:spcBef>
              <a:buClrTx/>
              <a:buFontTx/>
              <a:buNone/>
            </a:pPr>
            <a:r>
              <a:rPr lang="en-US" altLang="en-US" sz="900">
                <a:latin typeface="Calibri" panose="020F0502020204030204" pitchFamily="34" charset="0"/>
              </a:rPr>
              <a:t>The example on the left is from the prion protein with the salt bridge of glutamic acid 200 and lysine 204. In this case a very small loop is made because there are only three other amino acids are between them. The salt bridge has the effect of straightening an alpha helix.</a:t>
            </a:r>
          </a:p>
          <a:p>
            <a:pPr>
              <a:lnSpc>
                <a:spcPct val="80000"/>
              </a:lnSpc>
              <a:spcBef>
                <a:spcPts val="338"/>
              </a:spcBef>
              <a:buClrTx/>
              <a:buFontTx/>
              <a:buNone/>
            </a:pPr>
            <a:r>
              <a:rPr lang="en-US" altLang="en-US" sz="900">
                <a:latin typeface="Calibri" panose="020F0502020204030204" pitchFamily="34" charset="0"/>
              </a:rPr>
              <a:t>The </a:t>
            </a:r>
            <a:r>
              <a:rPr lang="en-US" altLang="en-US" sz="900" b="1">
                <a:latin typeface="Calibri" panose="020F0502020204030204" pitchFamily="34" charset="0"/>
              </a:rPr>
              <a:t>denaturation</a:t>
            </a:r>
            <a:r>
              <a:rPr lang="en-US" altLang="en-US" sz="900">
                <a:latin typeface="Calibri" panose="020F0502020204030204" pitchFamily="34" charset="0"/>
              </a:rPr>
              <a:t> reaction on the salt bridge by the addition of an acid results in a further straightening effect on the protein chain as shown in the graphic on the left.</a:t>
            </a:r>
          </a:p>
          <a:p>
            <a:pPr>
              <a:lnSpc>
                <a:spcPct val="80000"/>
              </a:lnSpc>
              <a:spcBef>
                <a:spcPts val="338"/>
              </a:spcBef>
              <a:buClrTx/>
              <a:buFontTx/>
              <a:buNone/>
            </a:pPr>
            <a:r>
              <a:rPr lang="en-US" altLang="en-US" sz="900">
                <a:latin typeface="Calibri" panose="020F0502020204030204" pitchFamily="34" charset="0"/>
              </a:rPr>
              <a:t>Prion Protein - Chime in new window</a:t>
            </a:r>
          </a:p>
          <a:p>
            <a:pPr>
              <a:lnSpc>
                <a:spcPct val="80000"/>
              </a:lnSpc>
              <a:spcBef>
                <a:spcPts val="338"/>
              </a:spcBef>
              <a:buClrTx/>
              <a:buFontTx/>
              <a:buNone/>
            </a:pPr>
            <a:r>
              <a:rPr lang="en-US" altLang="en-US" sz="900" b="1">
                <a:latin typeface="Calibri" panose="020F0502020204030204" pitchFamily="34" charset="0"/>
              </a:rPr>
              <a:t>Heavy Metal Salts:</a:t>
            </a:r>
          </a:p>
          <a:p>
            <a:pPr>
              <a:lnSpc>
                <a:spcPct val="80000"/>
              </a:lnSpc>
              <a:spcBef>
                <a:spcPts val="338"/>
              </a:spcBef>
              <a:buClrTx/>
              <a:buFontTx/>
              <a:buNone/>
            </a:pPr>
            <a:r>
              <a:rPr lang="en-US" altLang="en-US" sz="900">
                <a:latin typeface="Calibri" panose="020F0502020204030204" pitchFamily="34" charset="0"/>
              </a:rPr>
              <a:t>Heavy metal salts act to denature proteins in much the same manner as acids and bases. </a:t>
            </a:r>
            <a:r>
              <a:rPr lang="en-US" altLang="en-US" sz="900" b="1">
                <a:latin typeface="Calibri" panose="020F0502020204030204" pitchFamily="34" charset="0"/>
              </a:rPr>
              <a:t>Heavy metal salts</a:t>
            </a:r>
            <a:r>
              <a:rPr lang="en-US" altLang="en-US" sz="900">
                <a:latin typeface="Calibri" panose="020F0502020204030204" pitchFamily="34" charset="0"/>
              </a:rPr>
              <a:t> usually contain Hg</a:t>
            </a:r>
            <a:r>
              <a:rPr lang="en-US" altLang="en-US" sz="900" baseline="30000">
                <a:latin typeface="Calibri" panose="020F0502020204030204" pitchFamily="34" charset="0"/>
              </a:rPr>
              <a:t>+2</a:t>
            </a:r>
            <a:r>
              <a:rPr lang="en-US" altLang="en-US" sz="900">
                <a:latin typeface="Calibri" panose="020F0502020204030204" pitchFamily="34" charset="0"/>
              </a:rPr>
              <a:t>, Pb</a:t>
            </a:r>
            <a:r>
              <a:rPr lang="en-US" altLang="en-US" sz="900" baseline="30000">
                <a:latin typeface="Calibri" panose="020F0502020204030204" pitchFamily="34" charset="0"/>
              </a:rPr>
              <a:t>+2</a:t>
            </a:r>
            <a:r>
              <a:rPr lang="en-US" altLang="en-US" sz="900">
                <a:latin typeface="Calibri" panose="020F0502020204030204" pitchFamily="34" charset="0"/>
              </a:rPr>
              <a:t>, Ag</a:t>
            </a:r>
            <a:r>
              <a:rPr lang="en-US" altLang="en-US" sz="900" baseline="30000">
                <a:latin typeface="Calibri" panose="020F0502020204030204" pitchFamily="34" charset="0"/>
              </a:rPr>
              <a:t>+1</a:t>
            </a:r>
            <a:r>
              <a:rPr lang="en-US" altLang="en-US" sz="900">
                <a:latin typeface="Calibri" panose="020F0502020204030204" pitchFamily="34" charset="0"/>
              </a:rPr>
              <a:t> Tl</a:t>
            </a:r>
            <a:r>
              <a:rPr lang="en-US" altLang="en-US" sz="900" baseline="30000">
                <a:latin typeface="Calibri" panose="020F0502020204030204" pitchFamily="34" charset="0"/>
              </a:rPr>
              <a:t>+1</a:t>
            </a:r>
            <a:r>
              <a:rPr lang="en-US" altLang="en-US" sz="900">
                <a:latin typeface="Calibri" panose="020F0502020204030204" pitchFamily="34" charset="0"/>
              </a:rPr>
              <a:t>, Cd</a:t>
            </a:r>
            <a:r>
              <a:rPr lang="en-US" altLang="en-US" sz="900" baseline="30000">
                <a:latin typeface="Calibri" panose="020F0502020204030204" pitchFamily="34" charset="0"/>
              </a:rPr>
              <a:t>+2</a:t>
            </a:r>
            <a:r>
              <a:rPr lang="en-US" altLang="en-US" sz="900">
                <a:latin typeface="Calibri" panose="020F0502020204030204" pitchFamily="34" charset="0"/>
              </a:rPr>
              <a:t> and other metals with high atomic weights. </a:t>
            </a:r>
            <a:r>
              <a:rPr lang="en-US" altLang="en-US" sz="900" b="1">
                <a:latin typeface="Calibri" panose="020F0502020204030204" pitchFamily="34" charset="0"/>
              </a:rPr>
              <a:t>Since salts are ionic they disrupt salt bridges in proteins</a:t>
            </a:r>
            <a:r>
              <a:rPr lang="en-US" altLang="en-US" sz="900">
                <a:latin typeface="Calibri" panose="020F0502020204030204" pitchFamily="34" charset="0"/>
              </a:rPr>
              <a:t>. The reaction of a heavy metal salt with a protein usually leads to an insoluble metal protein salt.</a:t>
            </a:r>
          </a:p>
          <a:p>
            <a:pPr>
              <a:lnSpc>
                <a:spcPct val="80000"/>
              </a:lnSpc>
              <a:spcBef>
                <a:spcPts val="338"/>
              </a:spcBef>
              <a:buClrTx/>
              <a:buFontTx/>
              <a:buNone/>
            </a:pPr>
            <a:r>
              <a:rPr lang="en-US" altLang="en-US" sz="900">
                <a:latin typeface="Calibri" panose="020F0502020204030204" pitchFamily="34" charset="0"/>
              </a:rPr>
              <a:t>This reaction is used for its disinfectant properties in external applications. For example AgNO</a:t>
            </a:r>
            <a:r>
              <a:rPr lang="en-US" altLang="en-US" sz="900" baseline="-25000">
                <a:latin typeface="Calibri" panose="020F0502020204030204" pitchFamily="34" charset="0"/>
              </a:rPr>
              <a:t>3</a:t>
            </a:r>
            <a:r>
              <a:rPr lang="en-US" altLang="en-US" sz="900">
                <a:latin typeface="Calibri" panose="020F0502020204030204" pitchFamily="34" charset="0"/>
              </a:rPr>
              <a:t> is used to prevent gonorrhea infections in the eyes of new born infants. Silver nitrate is also used in the treatment of nose and throat infections, as well as to cauterize wounds.</a:t>
            </a:r>
          </a:p>
          <a:p>
            <a:pPr>
              <a:lnSpc>
                <a:spcPct val="80000"/>
              </a:lnSpc>
              <a:spcBef>
                <a:spcPts val="338"/>
              </a:spcBef>
              <a:buClrTx/>
              <a:buFontTx/>
              <a:buNone/>
            </a:pPr>
            <a:r>
              <a:rPr lang="en-US" altLang="en-US" sz="900">
                <a:latin typeface="Calibri" panose="020F0502020204030204" pitchFamily="34" charset="0"/>
              </a:rPr>
              <a:t>Mercury salts administered as Mercurochrome or Merthiolate have similar properties in preventing infections in wounds.</a:t>
            </a:r>
          </a:p>
          <a:p>
            <a:pPr>
              <a:lnSpc>
                <a:spcPct val="80000"/>
              </a:lnSpc>
              <a:spcBef>
                <a:spcPts val="338"/>
              </a:spcBef>
              <a:buClrTx/>
              <a:buFontTx/>
              <a:buNone/>
            </a:pPr>
            <a:r>
              <a:rPr lang="en-US" altLang="en-US" sz="900">
                <a:latin typeface="Calibri" panose="020F0502020204030204" pitchFamily="34" charset="0"/>
              </a:rPr>
              <a:t>This same reaction is used in reverse in cases of acute heavy metal poisoning. In such a situation, a person may have swallowed a significant quantity of a heavy metal salt. As an antidote, a protein such as milk or egg whites may be administered to precipitate the poisonous salt. Then an emetic is given to induce vomiting so that the precipitated metal protein is discharged from the body.</a:t>
            </a:r>
          </a:p>
          <a:p>
            <a:pPr>
              <a:lnSpc>
                <a:spcPct val="80000"/>
              </a:lnSpc>
              <a:spcBef>
                <a:spcPts val="338"/>
              </a:spcBef>
              <a:buClrTx/>
              <a:buFontTx/>
              <a:buNone/>
            </a:pPr>
            <a:r>
              <a:rPr lang="en-US" altLang="en-US" sz="900" b="1">
                <a:latin typeface="Calibri" panose="020F0502020204030204" pitchFamily="34" charset="0"/>
              </a:rPr>
              <a:t>Quiz: </a:t>
            </a:r>
            <a:r>
              <a:rPr lang="en-US" altLang="en-US" sz="900">
                <a:latin typeface="Calibri" panose="020F0502020204030204" pitchFamily="34" charset="0"/>
              </a:rPr>
              <a:t>Name other amino acids that may engage in salt bridges. Other answers are possible</a:t>
            </a:r>
          </a:p>
          <a:p>
            <a:pPr>
              <a:lnSpc>
                <a:spcPct val="80000"/>
              </a:lnSpc>
              <a:spcBef>
                <a:spcPts val="338"/>
              </a:spcBef>
              <a:buClrTx/>
              <a:buFontTx/>
              <a:buNone/>
            </a:pPr>
            <a:r>
              <a:rPr lang="en-US" altLang="en-US" sz="900">
                <a:latin typeface="Calibri" panose="020F0502020204030204" pitchFamily="34" charset="0"/>
              </a:rPr>
              <a:t>Acids?</a:t>
            </a:r>
          </a:p>
          <a:p>
            <a:pPr>
              <a:lnSpc>
                <a:spcPct val="80000"/>
              </a:lnSpc>
              <a:spcBef>
                <a:spcPts val="338"/>
              </a:spcBef>
              <a:buClrTx/>
              <a:buFontTx/>
              <a:buNone/>
            </a:pPr>
            <a:r>
              <a:rPr lang="el-GR" altLang="en-US" sz="900">
                <a:latin typeface="Calibri" panose="020F0502020204030204" pitchFamily="34" charset="0"/>
              </a:rPr>
              <a:t>Amines?</a:t>
            </a:r>
          </a:p>
          <a:p>
            <a:pPr>
              <a:lnSpc>
                <a:spcPct val="80000"/>
              </a:lnSpc>
              <a:spcBef>
                <a:spcPts val="338"/>
              </a:spcBef>
              <a:buClrTx/>
              <a:buFontTx/>
              <a:buNone/>
            </a:pPr>
            <a:r>
              <a:rPr lang="el-GR" altLang="en-US" sz="900">
                <a:latin typeface="Calibri" panose="020F0502020204030204" pitchFamily="34" charset="0"/>
              </a:rPr>
              <a:t> </a:t>
            </a:r>
          </a:p>
          <a:p>
            <a:pPr>
              <a:lnSpc>
                <a:spcPct val="80000"/>
              </a:lnSpc>
              <a:spcBef>
                <a:spcPts val="338"/>
              </a:spcBef>
              <a:buClrTx/>
              <a:buFontTx/>
              <a:buNone/>
            </a:pPr>
            <a:endParaRPr lang="el-GR" altLang="en-US" sz="900">
              <a:latin typeface="Calibri" panose="020F0502020204030204" pitchFamily="34" charset="0"/>
            </a:endParaRPr>
          </a:p>
        </p:txBody>
      </p:sp>
      <p:sp>
        <p:nvSpPr>
          <p:cNvPr id="305155" name="Text Box 3">
            <a:extLst>
              <a:ext uri="{FF2B5EF4-FFF2-40B4-BE49-F238E27FC236}">
                <a16:creationId xmlns:a16="http://schemas.microsoft.com/office/drawing/2014/main" id="{A6C6E076-FB7E-48FA-BABB-8C4516A3BBF9}"/>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E6655BA8-E43C-450A-A68C-21D3685D1513}" type="slidenum">
              <a:rPr lang="el-GR" altLang="en-US" sz="1200"/>
              <a:pPr algn="r">
                <a:buClrTx/>
                <a:buFontTx/>
                <a:buNone/>
              </a:pPr>
              <a:t>141</a:t>
            </a:fld>
            <a:endParaRPr lang="el-GR"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6124DE96-A6C4-4F58-AA03-9F4F0CEAC4C8}"/>
              </a:ext>
            </a:extLst>
          </p:cNvPr>
          <p:cNvSpPr>
            <a:spLocks noGrp="1" noChangeArrowheads="1"/>
          </p:cNvSpPr>
          <p:nvPr>
            <p:ph type="sldNum"/>
          </p:nvPr>
        </p:nvSpPr>
        <p:spPr>
          <a:ln/>
        </p:spPr>
        <p:txBody>
          <a:bodyPr/>
          <a:lstStyle/>
          <a:p>
            <a:fld id="{43E67132-44EB-4877-9A5B-4F4C8A3DBCC0}" type="slidenum">
              <a:rPr lang="el-GR" altLang="en-US"/>
              <a:pPr/>
              <a:t>142</a:t>
            </a:fld>
            <a:endParaRPr lang="el-GR" altLang="en-US"/>
          </a:p>
        </p:txBody>
      </p:sp>
      <p:sp>
        <p:nvSpPr>
          <p:cNvPr id="306177" name="Rectangle 1">
            <a:extLst>
              <a:ext uri="{FF2B5EF4-FFF2-40B4-BE49-F238E27FC236}">
                <a16:creationId xmlns:a16="http://schemas.microsoft.com/office/drawing/2014/main" id="{1DB8172F-0EB6-4566-9D3B-9CDE3EBB148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6178" name="Text Box 2">
            <a:extLst>
              <a:ext uri="{FF2B5EF4-FFF2-40B4-BE49-F238E27FC236}">
                <a16:creationId xmlns:a16="http://schemas.microsoft.com/office/drawing/2014/main" id="{AA74946A-4F55-4568-BCBD-8938A139EABA}"/>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a:latin typeface="Calibri" panose="020F0502020204030204" pitchFamily="34" charset="0"/>
              </a:rPr>
              <a:t>Alcohol denatures  proteins by disrupting the side chain intramolecular hydrogen bonding. New hydrogen bonds are formed instead  between  the new alcohol molecule and the protein side chains.</a:t>
            </a:r>
          </a:p>
        </p:txBody>
      </p:sp>
      <p:sp>
        <p:nvSpPr>
          <p:cNvPr id="306179" name="Text Box 3">
            <a:extLst>
              <a:ext uri="{FF2B5EF4-FFF2-40B4-BE49-F238E27FC236}">
                <a16:creationId xmlns:a16="http://schemas.microsoft.com/office/drawing/2014/main" id="{EEFD8C50-70F8-48F1-A87A-EB0B73D71919}"/>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BC048330-866E-48BD-9797-1D4DD5800829}" type="slidenum">
              <a:rPr lang="el-GR" altLang="en-US" sz="1200"/>
              <a:pPr algn="r">
                <a:buClrTx/>
                <a:buFontTx/>
                <a:buNone/>
              </a:pPr>
              <a:t>142</a:t>
            </a:fld>
            <a:endParaRPr lang="el-GR"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945EA8BA-E79D-4FC5-9F29-641DC0B29503}"/>
              </a:ext>
            </a:extLst>
          </p:cNvPr>
          <p:cNvSpPr>
            <a:spLocks noGrp="1" noChangeArrowheads="1"/>
          </p:cNvSpPr>
          <p:nvPr>
            <p:ph type="sldNum"/>
          </p:nvPr>
        </p:nvSpPr>
        <p:spPr>
          <a:ln/>
        </p:spPr>
        <p:txBody>
          <a:bodyPr/>
          <a:lstStyle/>
          <a:p>
            <a:fld id="{2F7EB8F6-0CB5-414F-AB45-B53345B26D15}" type="slidenum">
              <a:rPr lang="el-GR" altLang="en-US"/>
              <a:pPr/>
              <a:t>143</a:t>
            </a:fld>
            <a:endParaRPr lang="el-GR" altLang="en-US"/>
          </a:p>
        </p:txBody>
      </p:sp>
      <p:sp>
        <p:nvSpPr>
          <p:cNvPr id="307201" name="Rectangle 1">
            <a:extLst>
              <a:ext uri="{FF2B5EF4-FFF2-40B4-BE49-F238E27FC236}">
                <a16:creationId xmlns:a16="http://schemas.microsoft.com/office/drawing/2014/main" id="{9A79F386-0B1F-4C38-89BB-8AA3C54606E2}"/>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02" name="Text Box 2">
            <a:extLst>
              <a:ext uri="{FF2B5EF4-FFF2-40B4-BE49-F238E27FC236}">
                <a16:creationId xmlns:a16="http://schemas.microsoft.com/office/drawing/2014/main" id="{CA99092A-75E2-4953-B31A-A2F1873AE840}"/>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1AA6E700-ECD8-4B36-B70F-ED4FD3A4ACBA}"/>
              </a:ext>
            </a:extLst>
          </p:cNvPr>
          <p:cNvSpPr>
            <a:spLocks noGrp="1" noChangeArrowheads="1"/>
          </p:cNvSpPr>
          <p:nvPr>
            <p:ph type="sldNum"/>
          </p:nvPr>
        </p:nvSpPr>
        <p:spPr>
          <a:ln/>
        </p:spPr>
        <p:txBody>
          <a:bodyPr/>
          <a:lstStyle/>
          <a:p>
            <a:fld id="{3AE5CA95-4831-4C15-A12F-58DB55637886}" type="slidenum">
              <a:rPr lang="el-GR" altLang="en-US"/>
              <a:pPr/>
              <a:t>144</a:t>
            </a:fld>
            <a:endParaRPr lang="el-GR" altLang="en-US"/>
          </a:p>
        </p:txBody>
      </p:sp>
      <p:sp>
        <p:nvSpPr>
          <p:cNvPr id="308225" name="Rectangle 1">
            <a:extLst>
              <a:ext uri="{FF2B5EF4-FFF2-40B4-BE49-F238E27FC236}">
                <a16:creationId xmlns:a16="http://schemas.microsoft.com/office/drawing/2014/main" id="{309D8218-80CE-449E-BCA0-634390AD6976}"/>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8226" name="Text Box 2">
            <a:extLst>
              <a:ext uri="{FF2B5EF4-FFF2-40B4-BE49-F238E27FC236}">
                <a16:creationId xmlns:a16="http://schemas.microsoft.com/office/drawing/2014/main" id="{D237C0DF-57D5-448F-86E1-05296BAC197C}"/>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B6A99BD8-FFCC-4843-8FC1-70623E3EBEAA}"/>
              </a:ext>
            </a:extLst>
          </p:cNvPr>
          <p:cNvSpPr>
            <a:spLocks noGrp="1" noChangeArrowheads="1"/>
          </p:cNvSpPr>
          <p:nvPr>
            <p:ph type="sldNum"/>
          </p:nvPr>
        </p:nvSpPr>
        <p:spPr>
          <a:ln/>
        </p:spPr>
        <p:txBody>
          <a:bodyPr/>
          <a:lstStyle/>
          <a:p>
            <a:fld id="{98DF56EF-86C5-46C3-A303-C6585E07812A}" type="slidenum">
              <a:rPr lang="el-GR" altLang="en-US"/>
              <a:pPr/>
              <a:t>145</a:t>
            </a:fld>
            <a:endParaRPr lang="el-GR" altLang="en-US"/>
          </a:p>
        </p:txBody>
      </p:sp>
      <p:sp>
        <p:nvSpPr>
          <p:cNvPr id="309249" name="Rectangle 1">
            <a:extLst>
              <a:ext uri="{FF2B5EF4-FFF2-40B4-BE49-F238E27FC236}">
                <a16:creationId xmlns:a16="http://schemas.microsoft.com/office/drawing/2014/main" id="{3F04A595-2600-4E5D-9413-98DC89BD42EC}"/>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9250" name="Text Box 2">
            <a:extLst>
              <a:ext uri="{FF2B5EF4-FFF2-40B4-BE49-F238E27FC236}">
                <a16:creationId xmlns:a16="http://schemas.microsoft.com/office/drawing/2014/main" id="{09006C47-9679-4397-AF23-95AFAECBD26F}"/>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D8FB9B4-583A-46C9-9568-EDB2FB80F9C8}"/>
              </a:ext>
            </a:extLst>
          </p:cNvPr>
          <p:cNvSpPr>
            <a:spLocks noGrp="1" noChangeArrowheads="1"/>
          </p:cNvSpPr>
          <p:nvPr>
            <p:ph type="sldNum"/>
          </p:nvPr>
        </p:nvSpPr>
        <p:spPr>
          <a:ln/>
        </p:spPr>
        <p:txBody>
          <a:bodyPr/>
          <a:lstStyle/>
          <a:p>
            <a:fld id="{B4B140B9-4F20-4475-81A6-F36A83C89D3A}" type="slidenum">
              <a:rPr lang="el-GR" altLang="en-US"/>
              <a:pPr/>
              <a:t>146</a:t>
            </a:fld>
            <a:endParaRPr lang="el-GR" altLang="en-US"/>
          </a:p>
        </p:txBody>
      </p:sp>
      <p:sp>
        <p:nvSpPr>
          <p:cNvPr id="310273" name="Rectangle 1">
            <a:extLst>
              <a:ext uri="{FF2B5EF4-FFF2-40B4-BE49-F238E27FC236}">
                <a16:creationId xmlns:a16="http://schemas.microsoft.com/office/drawing/2014/main" id="{B2F66770-FDD9-4FFF-8037-1682696194CF}"/>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0274" name="Text Box 2">
            <a:extLst>
              <a:ext uri="{FF2B5EF4-FFF2-40B4-BE49-F238E27FC236}">
                <a16:creationId xmlns:a16="http://schemas.microsoft.com/office/drawing/2014/main" id="{7E23EDF6-218B-4FF7-87E6-1F509A6123AA}"/>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2E55DCC8-E7DC-43FF-AB88-7C23109373E3}" type="slidenum">
              <a:rPr lang="el-GR" altLang="en-US" smtClean="0"/>
              <a:pPr/>
              <a:t>37</a:t>
            </a:fld>
            <a:endParaRPr lang="el-GR" altLang="en-US"/>
          </a:p>
        </p:txBody>
      </p:sp>
    </p:spTree>
    <p:extLst>
      <p:ext uri="{BB962C8B-B14F-4D97-AF65-F5344CB8AC3E}">
        <p14:creationId xmlns:p14="http://schemas.microsoft.com/office/powerpoint/2010/main" val="688077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5A7012A1-E131-47CA-BE8A-F99142FC998F}"/>
              </a:ext>
            </a:extLst>
          </p:cNvPr>
          <p:cNvSpPr>
            <a:spLocks noGrp="1" noChangeArrowheads="1"/>
          </p:cNvSpPr>
          <p:nvPr>
            <p:ph type="sldNum"/>
          </p:nvPr>
        </p:nvSpPr>
        <p:spPr>
          <a:ln/>
        </p:spPr>
        <p:txBody>
          <a:bodyPr/>
          <a:lstStyle/>
          <a:p>
            <a:fld id="{A338BBA9-97F8-48EB-93F9-9ACB59362624}" type="slidenum">
              <a:rPr lang="el-GR" altLang="en-US"/>
              <a:pPr/>
              <a:t>147</a:t>
            </a:fld>
            <a:endParaRPr lang="el-GR" altLang="en-US"/>
          </a:p>
        </p:txBody>
      </p:sp>
      <p:sp>
        <p:nvSpPr>
          <p:cNvPr id="311297" name="Rectangle 1">
            <a:extLst>
              <a:ext uri="{FF2B5EF4-FFF2-40B4-BE49-F238E27FC236}">
                <a16:creationId xmlns:a16="http://schemas.microsoft.com/office/drawing/2014/main" id="{3CB32E9C-61AB-4A9C-B028-0E36FD3EA115}"/>
              </a:ext>
            </a:extLst>
          </p:cNvPr>
          <p:cNvSpPr txBox="1">
            <a:spLocks noGrp="1" noRot="1" noChangeAspect="1" noChangeArrowheads="1"/>
          </p:cNvSpPr>
          <p:nvPr>
            <p:ph type="sldImg"/>
          </p:nvPr>
        </p:nvSpPr>
        <p:spPr bwMode="auto">
          <a:xfrm>
            <a:off x="1104900" y="696913"/>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298" name="Text Box 2">
            <a:extLst>
              <a:ext uri="{FF2B5EF4-FFF2-40B4-BE49-F238E27FC236}">
                <a16:creationId xmlns:a16="http://schemas.microsoft.com/office/drawing/2014/main" id="{612D9FE5-9939-42C0-806F-FAD3B7DF99CE}"/>
              </a:ext>
            </a:extLst>
          </p:cNvPr>
          <p:cNvSpPr txBox="1">
            <a:spLocks noChangeArrowheads="1"/>
          </p:cNvSpPr>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450"/>
              </a:spcBef>
              <a:buClrTx/>
              <a:buFontTx/>
              <a:buNone/>
            </a:pPr>
            <a:r>
              <a:rPr lang="en-US" altLang="en-US" sz="1200">
                <a:latin typeface="Calibri" panose="020F0502020204030204" pitchFamily="34" charset="0"/>
              </a:rPr>
              <a:t>blood - 7.4</a:t>
            </a:r>
          </a:p>
          <a:p>
            <a:pPr>
              <a:spcBef>
                <a:spcPts val="450"/>
              </a:spcBef>
              <a:buClrTx/>
              <a:buFontTx/>
              <a:buNone/>
            </a:pPr>
            <a:r>
              <a:rPr lang="en-US" altLang="en-US" sz="1200">
                <a:latin typeface="Calibri" panose="020F0502020204030204" pitchFamily="34" charset="0"/>
              </a:rPr>
              <a:t>stomach - as low as 1</a:t>
            </a:r>
          </a:p>
          <a:p>
            <a:pPr>
              <a:spcBef>
                <a:spcPts val="450"/>
              </a:spcBef>
              <a:buClrTx/>
              <a:buFontTx/>
              <a:buNone/>
            </a:pPr>
            <a:r>
              <a:rPr lang="en-US" altLang="en-US" sz="1200">
                <a:latin typeface="Calibri" panose="020F0502020204030204" pitchFamily="34" charset="0"/>
              </a:rPr>
              <a:t>small intestine - 7-8</a:t>
            </a:r>
          </a:p>
          <a:p>
            <a:pPr>
              <a:spcBef>
                <a:spcPts val="450"/>
              </a:spcBef>
              <a:buClrTx/>
              <a:buFontTx/>
              <a:buNone/>
            </a:pPr>
            <a:r>
              <a:rPr lang="en-US" altLang="en-US" sz="1200">
                <a:latin typeface="Calibri" panose="020F0502020204030204" pitchFamily="34" charset="0"/>
              </a:rPr>
              <a:t>extracellular fluid - 7.4</a:t>
            </a:r>
          </a:p>
          <a:p>
            <a:pPr>
              <a:spcBef>
                <a:spcPts val="450"/>
              </a:spcBef>
              <a:buClrTx/>
              <a:buFontTx/>
              <a:buNone/>
            </a:pPr>
            <a:endParaRPr lang="en-US" altLang="en-US" sz="1200">
              <a:latin typeface="Calibri" panose="020F0502020204030204" pitchFamily="34" charset="0"/>
            </a:endParaRPr>
          </a:p>
        </p:txBody>
      </p:sp>
      <p:sp>
        <p:nvSpPr>
          <p:cNvPr id="311299" name="Text Box 3">
            <a:extLst>
              <a:ext uri="{FF2B5EF4-FFF2-40B4-BE49-F238E27FC236}">
                <a16:creationId xmlns:a16="http://schemas.microsoft.com/office/drawing/2014/main" id="{88025C87-E90E-4004-9BBB-1C6132739B36}"/>
              </a:ext>
            </a:extLst>
          </p:cNvPr>
          <p:cNvSpPr txBox="1">
            <a:spLocks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r">
              <a:buClrTx/>
              <a:buFontTx/>
              <a:buNone/>
            </a:pPr>
            <a:fld id="{BE872E15-8642-4B2E-AC6D-30EC564BD4E0}" type="slidenum">
              <a:rPr lang="el-GR" altLang="en-US" sz="1200"/>
              <a:pPr algn="r">
                <a:buClrTx/>
                <a:buFontTx/>
                <a:buNone/>
              </a:pPr>
              <a:t>147</a:t>
            </a:fld>
            <a:endParaRPr lang="el-GR"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48</a:t>
            </a:fld>
            <a:endParaRPr lang="en-US"/>
          </a:p>
        </p:txBody>
      </p:sp>
    </p:spTree>
    <p:extLst>
      <p:ext uri="{BB962C8B-B14F-4D97-AF65-F5344CB8AC3E}">
        <p14:creationId xmlns:p14="http://schemas.microsoft.com/office/powerpoint/2010/main" val="122871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5BEA2-81B4-44DD-9351-19162E5138E6}" type="slidenum">
              <a:rPr lang="en-US" smtClean="0"/>
              <a:t>61</a:t>
            </a:fld>
            <a:endParaRPr lang="en-US"/>
          </a:p>
        </p:txBody>
      </p:sp>
    </p:spTree>
    <p:extLst>
      <p:ext uri="{BB962C8B-B14F-4D97-AF65-F5344CB8AC3E}">
        <p14:creationId xmlns:p14="http://schemas.microsoft.com/office/powerpoint/2010/main" val="415891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28F44B-7418-4122-BC66-03D5D19EBC0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254453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8F44B-7418-4122-BC66-03D5D19EBC0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404771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8F44B-7418-4122-BC66-03D5D19EBC0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7678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8F44B-7418-4122-BC66-03D5D19EBC0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149571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28F44B-7418-4122-BC66-03D5D19EBC0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39360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28F44B-7418-4122-BC66-03D5D19EBC0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138669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8F44B-7418-4122-BC66-03D5D19EBC0D}"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390823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28F44B-7418-4122-BC66-03D5D19EBC0D}"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102406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8F44B-7418-4122-BC66-03D5D19EBC0D}"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41940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F44B-7418-4122-BC66-03D5D19EBC0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408353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F44B-7418-4122-BC66-03D5D19EBC0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94C8A-D02F-438A-A0CF-F882C398D5FC}" type="slidenum">
              <a:rPr lang="en-US" smtClean="0"/>
              <a:t>‹#›</a:t>
            </a:fld>
            <a:endParaRPr lang="en-US"/>
          </a:p>
        </p:txBody>
      </p:sp>
    </p:spTree>
    <p:extLst>
      <p:ext uri="{BB962C8B-B14F-4D97-AF65-F5344CB8AC3E}">
        <p14:creationId xmlns:p14="http://schemas.microsoft.com/office/powerpoint/2010/main" val="49238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8F44B-7418-4122-BC66-03D5D19EBC0D}" type="datetimeFigureOut">
              <a:rPr lang="en-US" smtClean="0"/>
              <a:t>10/20/2023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94C8A-D02F-438A-A0CF-F882C398D5FC}" type="slidenum">
              <a:rPr lang="en-US" smtClean="0"/>
              <a:t>‹#›</a:t>
            </a:fld>
            <a:endParaRPr lang="en-US"/>
          </a:p>
        </p:txBody>
      </p:sp>
    </p:spTree>
    <p:extLst>
      <p:ext uri="{BB962C8B-B14F-4D97-AF65-F5344CB8AC3E}">
        <p14:creationId xmlns:p14="http://schemas.microsoft.com/office/powerpoint/2010/main" val="3388349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emf"/></Relationships>
</file>

<file path=ppt/slides/_rels/slide1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14.png"/><Relationship Id="rId4" Type="http://schemas.openxmlformats.org/officeDocument/2006/relationships/image" Target="../media/image101.png"/></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16.png"/><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3.png"/><Relationship Id="rId4" Type="http://schemas.openxmlformats.org/officeDocument/2006/relationships/image" Target="../media/image104.png"/></Relationships>
</file>

<file path=ppt/slides/_rels/slide1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3.png"/><Relationship Id="rId4" Type="http://schemas.openxmlformats.org/officeDocument/2006/relationships/image" Target="../media/image104.png"/></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6.png"/><Relationship Id="rId4" Type="http://schemas.openxmlformats.org/officeDocument/2006/relationships/image" Target="../media/image101.png"/></Relationships>
</file>

<file path=ppt/slides/_rels/slide1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smoke background">
            <a:extLst>
              <a:ext uri="{FF2B5EF4-FFF2-40B4-BE49-F238E27FC236}">
                <a16:creationId xmlns:a16="http://schemas.microsoft.com/office/drawing/2014/main" id="{1ECE2DC7-A82D-395C-D1FC-7746295D13F8}"/>
              </a:ext>
            </a:extLst>
          </p:cNvPr>
          <p:cNvPicPr>
            <a:picLocks noChangeAspect="1"/>
          </p:cNvPicPr>
          <p:nvPr/>
        </p:nvPicPr>
        <p:blipFill rotWithShape="1">
          <a:blip r:embed="rId2">
            <a:alphaModFix amt="50000"/>
          </a:blip>
          <a:srcRect l="2340" r="8994"/>
          <a:stretch/>
        </p:blipFill>
        <p:spPr>
          <a:xfrm>
            <a:off x="20" y="9949"/>
            <a:ext cx="9143979" cy="6857989"/>
          </a:xfrm>
          <a:prstGeom prst="rect">
            <a:avLst/>
          </a:prstGeom>
        </p:spPr>
      </p:pic>
      <p:sp>
        <p:nvSpPr>
          <p:cNvPr id="5" name="Title 1">
            <a:extLst>
              <a:ext uri="{FF2B5EF4-FFF2-40B4-BE49-F238E27FC236}">
                <a16:creationId xmlns:a16="http://schemas.microsoft.com/office/drawing/2014/main" id="{2CAEE413-F31C-2D27-8A47-0CC11D5B88E8}"/>
              </a:ext>
            </a:extLst>
          </p:cNvPr>
          <p:cNvSpPr txBox="1">
            <a:spLocks/>
          </p:cNvSpPr>
          <p:nvPr/>
        </p:nvSpPr>
        <p:spPr>
          <a:xfrm>
            <a:off x="1246646" y="2637137"/>
            <a:ext cx="5356513" cy="17851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dirty="0">
                <a:solidFill>
                  <a:srgbClr val="002060"/>
                </a:solidFill>
              </a:rPr>
              <a:t>ΔιαμοριακΕς ΔυΝΑμεις</a:t>
            </a:r>
            <a:endParaRPr lang="en-US" dirty="0">
              <a:solidFill>
                <a:srgbClr val="002060"/>
              </a:solidFill>
            </a:endParaRPr>
          </a:p>
        </p:txBody>
      </p:sp>
      <p:sp>
        <p:nvSpPr>
          <p:cNvPr id="6" name="TextBox 5">
            <a:extLst>
              <a:ext uri="{FF2B5EF4-FFF2-40B4-BE49-F238E27FC236}">
                <a16:creationId xmlns:a16="http://schemas.microsoft.com/office/drawing/2014/main" id="{8D552C56-C795-7A42-61C3-254DA549A034}"/>
              </a:ext>
            </a:extLst>
          </p:cNvPr>
          <p:cNvSpPr txBox="1"/>
          <p:nvPr/>
        </p:nvSpPr>
        <p:spPr>
          <a:xfrm>
            <a:off x="983767" y="201380"/>
            <a:ext cx="7296633" cy="1785104"/>
          </a:xfrm>
          <a:prstGeom prst="rect">
            <a:avLst/>
          </a:prstGeom>
          <a:noFill/>
        </p:spPr>
        <p:txBody>
          <a:bodyPr wrap="square" rtlCol="0">
            <a:spAutoFit/>
          </a:bodyPr>
          <a:lstStyle/>
          <a:p>
            <a:pPr algn="ctr"/>
            <a:r>
              <a:rPr lang="el-GR" dirty="0"/>
              <a:t>ΕΘΝΙΚΟ ΚΑΙ ΚΑΠΟΔΙΣΤΡΙΑΚΟ ΠΑΝΕΠΙΣΤΗΜΙΟ ΑΘΗΝΩΝ</a:t>
            </a:r>
          </a:p>
          <a:p>
            <a:pPr algn="ctr"/>
            <a:r>
              <a:rPr lang="el-GR" dirty="0"/>
              <a:t>ΙΑΤΡΙΚΗ ΣΧΟΛΗ</a:t>
            </a:r>
          </a:p>
          <a:p>
            <a:pPr algn="ctr"/>
            <a:r>
              <a:rPr lang="el-GR" dirty="0"/>
              <a:t>ΤΟΜΕΑΣ ΒΑΣΙΚΩΝ ΙΑΤΡΙΚΩΝ ΕΠΙΣΤΗΜΩΝ</a:t>
            </a:r>
          </a:p>
          <a:p>
            <a:pPr algn="ctr"/>
            <a:r>
              <a:rPr lang="el-GR" dirty="0"/>
              <a:t>ΕΡΓΑΣΤΗΡΙΟ ΒΙΟΛΟΓΙΚΗΣ ΧΗΜΕΙΑΣ</a:t>
            </a:r>
          </a:p>
          <a:p>
            <a:pPr algn="ctr"/>
            <a:endParaRPr lang="el-GR" dirty="0"/>
          </a:p>
          <a:p>
            <a:pPr algn="ctr"/>
            <a:r>
              <a:rPr lang="el-GR" sz="2000" b="1" dirty="0">
                <a:solidFill>
                  <a:srgbClr val="002060"/>
                </a:solidFill>
              </a:rPr>
              <a:t>ΙΑΤΡΙΚΗ ΧΗΜΕΙΑ</a:t>
            </a:r>
            <a:endParaRPr lang="en-US" sz="2000" b="1" dirty="0">
              <a:solidFill>
                <a:srgbClr val="002060"/>
              </a:solidFill>
            </a:endParaRPr>
          </a:p>
        </p:txBody>
      </p:sp>
      <p:pic>
        <p:nvPicPr>
          <p:cNvPr id="7" name="Picture 2" descr="Έμβλημα και Λογότυπος του Εθνικού και Καποδιστριακού ...">
            <a:extLst>
              <a:ext uri="{FF2B5EF4-FFF2-40B4-BE49-F238E27FC236}">
                <a16:creationId xmlns:a16="http://schemas.microsoft.com/office/drawing/2014/main" id="{48B9A259-0583-BEC8-CBC4-E97D69BEE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21" y="201379"/>
            <a:ext cx="1057275" cy="13670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2A9810-EE0F-FB99-2BCE-144A2CDC9705}"/>
              </a:ext>
            </a:extLst>
          </p:cNvPr>
          <p:cNvSpPr txBox="1"/>
          <p:nvPr/>
        </p:nvSpPr>
        <p:spPr>
          <a:xfrm>
            <a:off x="3612524" y="5672002"/>
            <a:ext cx="1918952" cy="646331"/>
          </a:xfrm>
          <a:prstGeom prst="rect">
            <a:avLst/>
          </a:prstGeom>
          <a:noFill/>
        </p:spPr>
        <p:txBody>
          <a:bodyPr wrap="square">
            <a:spAutoFit/>
          </a:bodyPr>
          <a:lstStyle/>
          <a:p>
            <a:pPr algn="ctr"/>
            <a:r>
              <a:rPr lang="el-GR" sz="1800" dirty="0"/>
              <a:t>Χ.ΑΔΑΜΟΠΟΥΛΟΣ</a:t>
            </a:r>
          </a:p>
          <a:p>
            <a:pPr algn="ctr"/>
            <a:r>
              <a:rPr lang="el-GR" dirty="0"/>
              <a:t>ΑΘΗΝΑ 2023</a:t>
            </a:r>
            <a:endParaRPr lang="en-US" dirty="0"/>
          </a:p>
        </p:txBody>
      </p:sp>
    </p:spTree>
    <p:extLst>
      <p:ext uri="{BB962C8B-B14F-4D97-AF65-F5344CB8AC3E}">
        <p14:creationId xmlns:p14="http://schemas.microsoft.com/office/powerpoint/2010/main" val="161088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76010C-A10A-61AB-EF8A-3713CDC90125}"/>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5DA60361-94DD-C372-DC1D-DFA5653BAB1A}"/>
              </a:ext>
            </a:extLst>
          </p:cNvPr>
          <p:cNvSpPr txBox="1"/>
          <p:nvPr/>
        </p:nvSpPr>
        <p:spPr>
          <a:xfrm>
            <a:off x="618187" y="513685"/>
            <a:ext cx="7794425" cy="1446550"/>
          </a:xfrm>
          <a:prstGeom prst="rect">
            <a:avLst/>
          </a:prstGeom>
          <a:noFill/>
        </p:spPr>
        <p:txBody>
          <a:bodyPr wrap="square" rtlCol="0">
            <a:spAutoFit/>
          </a:bodyPr>
          <a:lstStyle/>
          <a:p>
            <a:r>
              <a:rPr lang="en-US" sz="4400" dirty="0"/>
              <a:t>E</a:t>
            </a:r>
            <a:r>
              <a:rPr lang="el-GR" sz="4400" dirty="0"/>
              <a:t>νδομοριακές -</a:t>
            </a:r>
            <a:r>
              <a:rPr lang="en-US" sz="4400" dirty="0"/>
              <a:t> </a:t>
            </a:r>
            <a:r>
              <a:rPr lang="el-GR" sz="4400" dirty="0"/>
              <a:t>Διαμοριακές δυνάμεις</a:t>
            </a:r>
          </a:p>
        </p:txBody>
      </p:sp>
      <p:graphicFrame>
        <p:nvGraphicFramePr>
          <p:cNvPr id="4" name="Table 3">
            <a:extLst>
              <a:ext uri="{FF2B5EF4-FFF2-40B4-BE49-F238E27FC236}">
                <a16:creationId xmlns:a16="http://schemas.microsoft.com/office/drawing/2014/main" id="{389EB92E-DB84-02C3-A284-24566BC79CA7}"/>
              </a:ext>
            </a:extLst>
          </p:cNvPr>
          <p:cNvGraphicFramePr>
            <a:graphicFrameLocks noGrp="1"/>
          </p:cNvGraphicFramePr>
          <p:nvPr>
            <p:extLst>
              <p:ext uri="{D42A27DB-BD31-4B8C-83A1-F6EECF244321}">
                <p14:modId xmlns:p14="http://schemas.microsoft.com/office/powerpoint/2010/main" val="3625057390"/>
              </p:ext>
            </p:extLst>
          </p:nvPr>
        </p:nvGraphicFramePr>
        <p:xfrm>
          <a:off x="138223" y="2129466"/>
          <a:ext cx="8867554" cy="3230880"/>
        </p:xfrm>
        <a:graphic>
          <a:graphicData uri="http://schemas.openxmlformats.org/drawingml/2006/table">
            <a:tbl>
              <a:tblPr firstRow="1" bandRow="1">
                <a:tableStyleId>{8EC20E35-A176-4012-BC5E-935CFFF8708E}</a:tableStyleId>
              </a:tblPr>
              <a:tblGrid>
                <a:gridCol w="2955851">
                  <a:extLst>
                    <a:ext uri="{9D8B030D-6E8A-4147-A177-3AD203B41FA5}">
                      <a16:colId xmlns:a16="http://schemas.microsoft.com/office/drawing/2014/main" val="339013935"/>
                    </a:ext>
                  </a:extLst>
                </a:gridCol>
                <a:gridCol w="2460057">
                  <a:extLst>
                    <a:ext uri="{9D8B030D-6E8A-4147-A177-3AD203B41FA5}">
                      <a16:colId xmlns:a16="http://schemas.microsoft.com/office/drawing/2014/main" val="3737212072"/>
                    </a:ext>
                  </a:extLst>
                </a:gridCol>
                <a:gridCol w="3451646">
                  <a:extLst>
                    <a:ext uri="{9D8B030D-6E8A-4147-A177-3AD203B41FA5}">
                      <a16:colId xmlns:a16="http://schemas.microsoft.com/office/drawing/2014/main" val="3040647197"/>
                    </a:ext>
                  </a:extLst>
                </a:gridCol>
              </a:tblGrid>
              <a:tr h="0">
                <a:tc>
                  <a:txBody>
                    <a:bodyPr/>
                    <a:lstStyle/>
                    <a:p>
                      <a:r>
                        <a:rPr lang="en-US" b="0" dirty="0"/>
                        <a:t>Type of interaction</a:t>
                      </a:r>
                    </a:p>
                  </a:txBody>
                  <a:tcPr/>
                </a:tc>
                <a:tc>
                  <a:txBody>
                    <a:bodyPr/>
                    <a:lstStyle/>
                    <a:p>
                      <a:r>
                        <a:rPr lang="en-US" b="0" dirty="0"/>
                        <a:t>Strength</a:t>
                      </a:r>
                    </a:p>
                  </a:txBody>
                  <a:tcPr/>
                </a:tc>
                <a:tc>
                  <a:txBody>
                    <a:bodyPr/>
                    <a:lstStyle/>
                    <a:p>
                      <a:r>
                        <a:rPr lang="en-US" b="0" dirty="0"/>
                        <a:t>Energy-distance function</a:t>
                      </a:r>
                    </a:p>
                  </a:txBody>
                  <a:tcPr/>
                </a:tc>
                <a:extLst>
                  <a:ext uri="{0D108BD9-81ED-4DB2-BD59-A6C34878D82A}">
                    <a16:rowId xmlns:a16="http://schemas.microsoft.com/office/drawing/2014/main" val="635559496"/>
                  </a:ext>
                </a:extLst>
              </a:tr>
              <a:tr h="370840">
                <a:tc>
                  <a:txBody>
                    <a:bodyPr/>
                    <a:lstStyle/>
                    <a:p>
                      <a:r>
                        <a:rPr lang="en-US" b="0" dirty="0"/>
                        <a:t>Covalent bond</a:t>
                      </a:r>
                    </a:p>
                  </a:txBody>
                  <a:tcPr/>
                </a:tc>
                <a:tc>
                  <a:txBody>
                    <a:bodyPr/>
                    <a:lstStyle/>
                    <a:p>
                      <a:r>
                        <a:rPr lang="en-US" b="0" dirty="0"/>
                        <a:t>Very strong</a:t>
                      </a:r>
                    </a:p>
                  </a:txBody>
                  <a:tcPr/>
                </a:tc>
                <a:tc>
                  <a:txBody>
                    <a:bodyPr/>
                    <a:lstStyle/>
                    <a:p>
                      <a:r>
                        <a:rPr lang="en-US" b="0" dirty="0"/>
                        <a:t>Complex, but comparatively long-range</a:t>
                      </a:r>
                    </a:p>
                  </a:txBody>
                  <a:tcPr/>
                </a:tc>
                <a:extLst>
                  <a:ext uri="{0D108BD9-81ED-4DB2-BD59-A6C34878D82A}">
                    <a16:rowId xmlns:a16="http://schemas.microsoft.com/office/drawing/2014/main" val="3904811350"/>
                  </a:ext>
                </a:extLst>
              </a:tr>
              <a:tr h="370840">
                <a:tc>
                  <a:txBody>
                    <a:bodyPr/>
                    <a:lstStyle/>
                    <a:p>
                      <a:r>
                        <a:rPr lang="en-US" b="0" dirty="0"/>
                        <a:t>Ionic bond</a:t>
                      </a:r>
                    </a:p>
                  </a:txBody>
                  <a:tcPr/>
                </a:tc>
                <a:tc>
                  <a:txBody>
                    <a:bodyPr/>
                    <a:lstStyle/>
                    <a:p>
                      <a:r>
                        <a:rPr lang="en-US" b="0" dirty="0"/>
                        <a:t>Very strong</a:t>
                      </a:r>
                    </a:p>
                  </a:txBody>
                  <a:tcPr/>
                </a:tc>
                <a:tc>
                  <a:txBody>
                    <a:bodyPr/>
                    <a:lstStyle/>
                    <a:p>
                      <a:r>
                        <a:rPr lang="en-US" b="0" dirty="0"/>
                        <a:t>1/r, comparatively long-range</a:t>
                      </a:r>
                    </a:p>
                  </a:txBody>
                  <a:tcPr/>
                </a:tc>
                <a:extLst>
                  <a:ext uri="{0D108BD9-81ED-4DB2-BD59-A6C34878D82A}">
                    <a16:rowId xmlns:a16="http://schemas.microsoft.com/office/drawing/2014/main" val="2153906107"/>
                  </a:ext>
                </a:extLst>
              </a:tr>
              <a:tr h="370840">
                <a:tc>
                  <a:txBody>
                    <a:bodyPr/>
                    <a:lstStyle/>
                    <a:p>
                      <a:r>
                        <a:rPr lang="en-US" b="0" dirty="0"/>
                        <a:t>Ion-dipole</a:t>
                      </a:r>
                    </a:p>
                  </a:txBody>
                  <a:tcPr/>
                </a:tc>
                <a:tc>
                  <a:txBody>
                    <a:bodyPr/>
                    <a:lstStyle/>
                    <a:p>
                      <a:r>
                        <a:rPr lang="en-US" b="0" dirty="0"/>
                        <a:t>Strong</a:t>
                      </a:r>
                    </a:p>
                  </a:txBody>
                  <a:tcPr/>
                </a:tc>
                <a:tc>
                  <a:txBody>
                    <a:bodyPr/>
                    <a:lstStyle/>
                    <a:p>
                      <a:r>
                        <a:rPr lang="en-US" b="0" dirty="0"/>
                        <a:t>1/r</a:t>
                      </a:r>
                      <a:r>
                        <a:rPr lang="en-US" b="0" baseline="30000" dirty="0"/>
                        <a:t>2</a:t>
                      </a:r>
                      <a:r>
                        <a:rPr lang="en-US" b="0" baseline="0" dirty="0"/>
                        <a:t>, short-range</a:t>
                      </a:r>
                      <a:endParaRPr lang="en-US" b="0" baseline="30000" dirty="0"/>
                    </a:p>
                  </a:txBody>
                  <a:tcPr/>
                </a:tc>
                <a:extLst>
                  <a:ext uri="{0D108BD9-81ED-4DB2-BD59-A6C34878D82A}">
                    <a16:rowId xmlns:a16="http://schemas.microsoft.com/office/drawing/2014/main" val="1931937708"/>
                  </a:ext>
                </a:extLst>
              </a:tr>
              <a:tr h="370840">
                <a:tc>
                  <a:txBody>
                    <a:bodyPr/>
                    <a:lstStyle/>
                    <a:p>
                      <a:r>
                        <a:rPr lang="en-US" b="0" dirty="0"/>
                        <a:t>Dipole-dipole</a:t>
                      </a:r>
                    </a:p>
                  </a:txBody>
                  <a:tcPr/>
                </a:tc>
                <a:tc>
                  <a:txBody>
                    <a:bodyPr/>
                    <a:lstStyle/>
                    <a:p>
                      <a:r>
                        <a:rPr lang="en-US" b="0" dirty="0"/>
                        <a:t>Moderately strong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1/r</a:t>
                      </a:r>
                      <a:r>
                        <a:rPr lang="en-US" b="0" baseline="30000" dirty="0"/>
                        <a:t>3</a:t>
                      </a:r>
                      <a:r>
                        <a:rPr lang="en-US" b="0" baseline="0" dirty="0"/>
                        <a:t> short-range</a:t>
                      </a:r>
                      <a:endParaRPr lang="en-US" b="0" baseline="30000" dirty="0"/>
                    </a:p>
                  </a:txBody>
                  <a:tcPr/>
                </a:tc>
                <a:extLst>
                  <a:ext uri="{0D108BD9-81ED-4DB2-BD59-A6C34878D82A}">
                    <a16:rowId xmlns:a16="http://schemas.microsoft.com/office/drawing/2014/main" val="2903455068"/>
                  </a:ext>
                </a:extLst>
              </a:tr>
              <a:tr h="370840">
                <a:tc>
                  <a:txBody>
                    <a:bodyPr/>
                    <a:lstStyle/>
                    <a:p>
                      <a:r>
                        <a:rPr lang="en-US" b="0" dirty="0"/>
                        <a:t>Ion-induced dipole</a:t>
                      </a:r>
                    </a:p>
                  </a:txBody>
                  <a:tcPr/>
                </a:tc>
                <a:tc>
                  <a:txBody>
                    <a:bodyPr/>
                    <a:lstStyle/>
                    <a:p>
                      <a:r>
                        <a:rPr lang="en-US" b="0" dirty="0"/>
                        <a:t>Weak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1/r</a:t>
                      </a:r>
                      <a:r>
                        <a:rPr lang="en-US" b="0" baseline="30000" dirty="0"/>
                        <a:t>4</a:t>
                      </a:r>
                      <a:r>
                        <a:rPr lang="en-US" b="0" baseline="0" dirty="0"/>
                        <a:t>, very short-range</a:t>
                      </a:r>
                      <a:endParaRPr lang="en-US" b="0" baseline="30000" dirty="0"/>
                    </a:p>
                  </a:txBody>
                  <a:tcPr/>
                </a:tc>
                <a:extLst>
                  <a:ext uri="{0D108BD9-81ED-4DB2-BD59-A6C34878D82A}">
                    <a16:rowId xmlns:a16="http://schemas.microsoft.com/office/drawing/2014/main" val="2897776338"/>
                  </a:ext>
                </a:extLst>
              </a:tr>
              <a:tr h="370840">
                <a:tc>
                  <a:txBody>
                    <a:bodyPr/>
                    <a:lstStyle/>
                    <a:p>
                      <a:r>
                        <a:rPr lang="en-US" b="0" dirty="0"/>
                        <a:t>Dipole-induced dipole</a:t>
                      </a:r>
                    </a:p>
                  </a:txBody>
                  <a:tcPr/>
                </a:tc>
                <a:tc>
                  <a:txBody>
                    <a:bodyPr/>
                    <a:lstStyle/>
                    <a:p>
                      <a:r>
                        <a:rPr lang="en-US" b="0" dirty="0"/>
                        <a:t>Very weak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1/r</a:t>
                      </a:r>
                      <a:r>
                        <a:rPr lang="en-US" b="0" baseline="30000" dirty="0"/>
                        <a:t>6</a:t>
                      </a:r>
                      <a:r>
                        <a:rPr lang="en-US" b="0" baseline="0" dirty="0"/>
                        <a:t>, extremely short-range</a:t>
                      </a:r>
                      <a:endParaRPr lang="en-US" b="0" baseline="30000" dirty="0"/>
                    </a:p>
                  </a:txBody>
                  <a:tcPr/>
                </a:tc>
                <a:extLst>
                  <a:ext uri="{0D108BD9-81ED-4DB2-BD59-A6C34878D82A}">
                    <a16:rowId xmlns:a16="http://schemas.microsoft.com/office/drawing/2014/main" val="1126617322"/>
                  </a:ext>
                </a:extLst>
              </a:tr>
              <a:tr h="370840">
                <a:tc>
                  <a:txBody>
                    <a:bodyPr/>
                    <a:lstStyle/>
                    <a:p>
                      <a:r>
                        <a:rPr lang="en-US" b="0" dirty="0"/>
                        <a:t>London dispersion energy</a:t>
                      </a:r>
                    </a:p>
                  </a:txBody>
                  <a:tcPr/>
                </a:tc>
                <a:tc>
                  <a:txBody>
                    <a:bodyPr/>
                    <a:lstStyle/>
                    <a:p>
                      <a:r>
                        <a:rPr lang="en-US" b="0" dirty="0"/>
                        <a:t>Very weak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1/r</a:t>
                      </a:r>
                      <a:r>
                        <a:rPr lang="en-US" b="0" baseline="30000" dirty="0"/>
                        <a:t>6</a:t>
                      </a:r>
                      <a:r>
                        <a:rPr lang="en-US" b="0" baseline="0" dirty="0"/>
                        <a:t>, extremely short-range</a:t>
                      </a:r>
                      <a:endParaRPr lang="en-US" b="0" baseline="30000" dirty="0"/>
                    </a:p>
                  </a:txBody>
                  <a:tcPr/>
                </a:tc>
                <a:extLst>
                  <a:ext uri="{0D108BD9-81ED-4DB2-BD59-A6C34878D82A}">
                    <a16:rowId xmlns:a16="http://schemas.microsoft.com/office/drawing/2014/main" val="2030331081"/>
                  </a:ext>
                </a:extLst>
              </a:tr>
            </a:tbl>
          </a:graphicData>
        </a:graphic>
      </p:graphicFrame>
    </p:spTree>
    <p:extLst>
      <p:ext uri="{BB962C8B-B14F-4D97-AF65-F5344CB8AC3E}">
        <p14:creationId xmlns:p14="http://schemas.microsoft.com/office/powerpoint/2010/main" val="37840390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a:extLst>
              <a:ext uri="{FF2B5EF4-FFF2-40B4-BE49-F238E27FC236}">
                <a16:creationId xmlns:a16="http://schemas.microsoft.com/office/drawing/2014/main" id="{B69BBF19-BC06-42A9-B3A0-8F6BC40D3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18" name="Text Box 2">
            <a:extLst>
              <a:ext uri="{FF2B5EF4-FFF2-40B4-BE49-F238E27FC236}">
                <a16:creationId xmlns:a16="http://schemas.microsoft.com/office/drawing/2014/main" id="{1679FE3C-1821-40E1-A711-2BDDC6DCF86E}"/>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solidFill>
                  <a:srgbClr val="404040"/>
                </a:solidFill>
              </a:rPr>
              <a:t>Τα μόρια σε χαμηλές θερμοκρασίες συναντόνται ως υγρά ή στερεά.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a:extLst>
              <a:ext uri="{FF2B5EF4-FFF2-40B4-BE49-F238E27FC236}">
                <a16:creationId xmlns:a16="http://schemas.microsoft.com/office/drawing/2014/main" id="{28575B7A-411D-4D2A-AED5-21317F62D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2" name="Text Box 2">
            <a:extLst>
              <a:ext uri="{FF2B5EF4-FFF2-40B4-BE49-F238E27FC236}">
                <a16:creationId xmlns:a16="http://schemas.microsoft.com/office/drawing/2014/main" id="{F7E48402-5DAC-4021-A84F-1CC790CDA332}"/>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solidFill>
                  <a:srgbClr val="404040"/>
                </a:solidFill>
              </a:rPr>
              <a:t>Αναφέρατε διαφορές των διπόλων των δυνάμεων </a:t>
            </a:r>
            <a:r>
              <a:rPr lang="en-US" altLang="en-US" sz="3000">
                <a:solidFill>
                  <a:srgbClr val="404040"/>
                </a:solidFill>
              </a:rPr>
              <a:t>London </a:t>
            </a:r>
            <a:r>
              <a:rPr lang="el-GR" altLang="en-US" sz="3000">
                <a:solidFill>
                  <a:srgbClr val="404040"/>
                </a:solidFill>
              </a:rPr>
              <a:t>και των διπόλων στις αλληλεπιδράσεις διπόλου-διπόλου</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a:extLst>
              <a:ext uri="{FF2B5EF4-FFF2-40B4-BE49-F238E27FC236}">
                <a16:creationId xmlns:a16="http://schemas.microsoft.com/office/drawing/2014/main" id="{430FEBE1-4744-479D-8FAE-991B4C196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6" name="Text Box 2">
            <a:extLst>
              <a:ext uri="{FF2B5EF4-FFF2-40B4-BE49-F238E27FC236}">
                <a16:creationId xmlns:a16="http://schemas.microsoft.com/office/drawing/2014/main" id="{1C4AFB96-3777-4AF9-8113-C7F147A3BE43}"/>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1pPr>
            <a:lvl2pPr marL="1150938" indent="-50958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9pPr>
          </a:lstStyle>
          <a:p>
            <a:pPr>
              <a:lnSpc>
                <a:spcPct val="95000"/>
              </a:lnSpc>
              <a:buClrTx/>
              <a:buSzPct val="80000"/>
              <a:buFontTx/>
              <a:buNone/>
            </a:pPr>
            <a:r>
              <a:rPr lang="el-GR" altLang="en-US" sz="3000" dirty="0"/>
              <a:t>Δυνάμεις </a:t>
            </a:r>
            <a:r>
              <a:rPr lang="en-US" altLang="en-US" sz="3000" dirty="0"/>
              <a:t>London</a:t>
            </a:r>
            <a:r>
              <a:rPr lang="el-GR" altLang="en-US" sz="3000" dirty="0"/>
              <a:t>…</a:t>
            </a:r>
          </a:p>
          <a:p>
            <a:pPr lvl="1">
              <a:lnSpc>
                <a:spcPct val="95000"/>
              </a:lnSpc>
              <a:buClrTx/>
              <a:buSzPct val="95000"/>
              <a:buFontTx/>
              <a:buNone/>
            </a:pPr>
            <a:r>
              <a:rPr lang="el-GR" altLang="en-US" sz="2600" dirty="0">
                <a:solidFill>
                  <a:srgbClr val="404040"/>
                </a:solidFill>
              </a:rPr>
              <a:t>Συναντόνται σε όλες τις ενώσεις</a:t>
            </a:r>
          </a:p>
          <a:p>
            <a:pPr lvl="1">
              <a:lnSpc>
                <a:spcPct val="95000"/>
              </a:lnSpc>
              <a:buClrTx/>
              <a:buSzPct val="95000"/>
              <a:buFontTx/>
              <a:buNone/>
            </a:pPr>
            <a:r>
              <a:rPr lang="el-GR" altLang="en-US" sz="2600" dirty="0">
                <a:solidFill>
                  <a:srgbClr val="404040"/>
                </a:solidFill>
              </a:rPr>
              <a:t>Υφίστανται μεταξύ ατόμων ή μορίων</a:t>
            </a:r>
          </a:p>
          <a:p>
            <a:pPr lvl="1">
              <a:lnSpc>
                <a:spcPct val="95000"/>
              </a:lnSpc>
              <a:buClrTx/>
              <a:buSzPct val="95000"/>
              <a:buFontTx/>
              <a:buNone/>
            </a:pPr>
            <a:r>
              <a:rPr lang="el-GR" altLang="en-US" sz="2600" dirty="0">
                <a:solidFill>
                  <a:srgbClr val="404040"/>
                </a:solidFill>
              </a:rPr>
              <a:t>Οφείλονται σε κίνηση των ηλεκτρονίων και όχι στη ΔΕ</a:t>
            </a:r>
            <a:r>
              <a:rPr lang="en-US" altLang="en-US" sz="2600" dirty="0">
                <a:solidFill>
                  <a:srgbClr val="404040"/>
                </a:solidFill>
              </a:rPr>
              <a:t>N (</a:t>
            </a:r>
            <a:r>
              <a:rPr lang="el-GR" altLang="en-US" sz="2600" dirty="0">
                <a:solidFill>
                  <a:srgbClr val="404040"/>
                </a:solidFill>
              </a:rPr>
              <a:t>διαφορά ηλεκτραρνητικότητας)</a:t>
            </a:r>
          </a:p>
          <a:p>
            <a:pPr lvl="1">
              <a:lnSpc>
                <a:spcPct val="95000"/>
              </a:lnSpc>
              <a:buClrTx/>
              <a:buSzPct val="95000"/>
              <a:buFontTx/>
              <a:buNone/>
            </a:pPr>
            <a:r>
              <a:rPr lang="el-GR" altLang="en-US" sz="2600" dirty="0">
                <a:solidFill>
                  <a:srgbClr val="404040"/>
                </a:solidFill>
              </a:rPr>
              <a:t>Είναι μεταβατικής φύσεως</a:t>
            </a:r>
            <a:r>
              <a:rPr lang="en-US" altLang="en-US" sz="2600" dirty="0">
                <a:solidFill>
                  <a:srgbClr val="404040"/>
                </a:solidFill>
              </a:rPr>
              <a:t> (</a:t>
            </a:r>
            <a:r>
              <a:rPr lang="el-GR" altLang="en-US" sz="2600" dirty="0">
                <a:solidFill>
                  <a:srgbClr val="404040"/>
                </a:solidFill>
              </a:rPr>
              <a:t>οι διπόλου –διπόλου είναι περισσότερο μόνιμες</a:t>
            </a:r>
            <a:r>
              <a:rPr lang="en-US" altLang="en-US" sz="2600" dirty="0">
                <a:solidFill>
                  <a:srgbClr val="404040"/>
                </a:solidFill>
              </a:rPr>
              <a:t>)</a:t>
            </a:r>
          </a:p>
          <a:p>
            <a:pPr lvl="1">
              <a:lnSpc>
                <a:spcPct val="95000"/>
              </a:lnSpc>
              <a:buClrTx/>
              <a:buSzPct val="95000"/>
              <a:buFontTx/>
              <a:buNone/>
            </a:pPr>
            <a:r>
              <a:rPr lang="el-GR" altLang="en-US" sz="2600" dirty="0">
                <a:solidFill>
                  <a:srgbClr val="404040"/>
                </a:solidFill>
              </a:rPr>
              <a:t>Οι δυνάμεις </a:t>
            </a:r>
            <a:r>
              <a:rPr lang="en-US" altLang="en-US" sz="2600" dirty="0">
                <a:solidFill>
                  <a:srgbClr val="404040"/>
                </a:solidFill>
              </a:rPr>
              <a:t>London </a:t>
            </a:r>
            <a:r>
              <a:rPr lang="el-GR" altLang="en-US" sz="2600" dirty="0">
                <a:solidFill>
                  <a:srgbClr val="404040"/>
                </a:solidFill>
              </a:rPr>
              <a:t>είναι ασθενέστερες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a:extLst>
              <a:ext uri="{FF2B5EF4-FFF2-40B4-BE49-F238E27FC236}">
                <a16:creationId xmlns:a16="http://schemas.microsoft.com/office/drawing/2014/main" id="{51974683-7237-4AD6-8A73-A121A692C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0" name="Text Box 2">
            <a:extLst>
              <a:ext uri="{FF2B5EF4-FFF2-40B4-BE49-F238E27FC236}">
                <a16:creationId xmlns:a16="http://schemas.microsoft.com/office/drawing/2014/main" id="{B8FA9A66-2AD9-40A7-80AB-1779088A80DF}"/>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dirty="0">
                <a:solidFill>
                  <a:srgbClr val="660066"/>
                </a:solidFill>
              </a:rPr>
              <a:t>A) </a:t>
            </a:r>
            <a:r>
              <a:rPr lang="el-GR" altLang="en-US" sz="3000" dirty="0">
                <a:solidFill>
                  <a:srgbClr val="660066"/>
                </a:solidFill>
              </a:rPr>
              <a:t>Ποιο έχει χαμηλότερο σημείο ζέσεως </a:t>
            </a:r>
            <a:r>
              <a:rPr lang="en-US" altLang="en-US" sz="3000" dirty="0">
                <a:solidFill>
                  <a:srgbClr val="660066"/>
                </a:solidFill>
              </a:rPr>
              <a:t>: O</a:t>
            </a:r>
            <a:r>
              <a:rPr lang="en-US" altLang="en-US" sz="3000" baseline="-25000" dirty="0">
                <a:solidFill>
                  <a:srgbClr val="660066"/>
                </a:solidFill>
              </a:rPr>
              <a:t>2</a:t>
            </a:r>
            <a:r>
              <a:rPr lang="en-US" altLang="en-US" sz="3000" dirty="0">
                <a:solidFill>
                  <a:srgbClr val="660066"/>
                </a:solidFill>
              </a:rPr>
              <a:t> </a:t>
            </a:r>
            <a:r>
              <a:rPr lang="el-GR" altLang="en-US" sz="3000" dirty="0">
                <a:solidFill>
                  <a:srgbClr val="660066"/>
                </a:solidFill>
              </a:rPr>
              <a:t>ή</a:t>
            </a:r>
            <a:r>
              <a:rPr lang="en-US" altLang="en-US" sz="3000" dirty="0">
                <a:solidFill>
                  <a:srgbClr val="660066"/>
                </a:solidFill>
              </a:rPr>
              <a:t> F</a:t>
            </a:r>
            <a:r>
              <a:rPr lang="en-US" altLang="en-US" sz="3000" baseline="-25000" dirty="0">
                <a:solidFill>
                  <a:srgbClr val="660066"/>
                </a:solidFill>
              </a:rPr>
              <a:t>2</a:t>
            </a:r>
            <a:r>
              <a:rPr lang="en-US" altLang="en-US" sz="3000" dirty="0">
                <a:solidFill>
                  <a:srgbClr val="660066"/>
                </a:solidFill>
              </a:rPr>
              <a:t>? </a:t>
            </a:r>
            <a:endParaRPr lang="el-GR" altLang="en-US" sz="3000" dirty="0">
              <a:solidFill>
                <a:srgbClr val="660066"/>
              </a:solidFill>
            </a:endParaRPr>
          </a:p>
          <a:p>
            <a:pPr>
              <a:spcBef>
                <a:spcPts val="750"/>
              </a:spcBef>
              <a:buClr>
                <a:srgbClr val="6EA0B0"/>
              </a:buClr>
              <a:buSzPct val="80000"/>
              <a:buFont typeface="Wingdings 2" panose="05020102010507070707" pitchFamily="18" charset="2"/>
              <a:buChar char=""/>
            </a:pPr>
            <a:r>
              <a:rPr lang="en-US" altLang="en-US" sz="3000" dirty="0">
                <a:solidFill>
                  <a:srgbClr val="660066"/>
                </a:solidFill>
              </a:rPr>
              <a:t>B) </a:t>
            </a:r>
            <a:r>
              <a:rPr lang="el-GR" altLang="en-US" sz="3000" dirty="0">
                <a:solidFill>
                  <a:srgbClr val="660066"/>
                </a:solidFill>
              </a:rPr>
              <a:t>Ποιο έχει χαμηλότερο σημείο ζέσεως </a:t>
            </a:r>
            <a:r>
              <a:rPr lang="en-US" altLang="en-US" sz="3000" dirty="0">
                <a:solidFill>
                  <a:srgbClr val="660066"/>
                </a:solidFill>
              </a:rPr>
              <a:t>? NO </a:t>
            </a:r>
            <a:r>
              <a:rPr lang="el-GR" altLang="en-US" sz="3000" dirty="0">
                <a:solidFill>
                  <a:srgbClr val="660066"/>
                </a:solidFill>
              </a:rPr>
              <a:t>ή</a:t>
            </a:r>
            <a:r>
              <a:rPr lang="en-US" altLang="en-US" sz="3000" dirty="0">
                <a:solidFill>
                  <a:srgbClr val="660066"/>
                </a:solidFill>
              </a:rPr>
              <a:t> O</a:t>
            </a:r>
            <a:r>
              <a:rPr lang="en-US" altLang="en-US" sz="3000" baseline="-25000" dirty="0">
                <a:solidFill>
                  <a:srgbClr val="660066"/>
                </a:solidFill>
              </a:rPr>
              <a:t>2</a:t>
            </a:r>
            <a:r>
              <a:rPr lang="en-US" altLang="en-US" sz="3000" dirty="0">
                <a:solidFill>
                  <a:srgbClr val="660066"/>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a:extLst>
              <a:ext uri="{FF2B5EF4-FFF2-40B4-BE49-F238E27FC236}">
                <a16:creationId xmlns:a16="http://schemas.microsoft.com/office/drawing/2014/main" id="{04715FA6-546B-4974-9F03-CFD148A7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714" name="Text Box 2">
            <a:extLst>
              <a:ext uri="{FF2B5EF4-FFF2-40B4-BE49-F238E27FC236}">
                <a16:creationId xmlns:a16="http://schemas.microsoft.com/office/drawing/2014/main" id="{4B567060-8979-4B93-AD5E-173B39DBBF2F}"/>
              </a:ext>
            </a:extLst>
          </p:cNvPr>
          <p:cNvSpPr txBox="1">
            <a:spLocks noChangeArrowheads="1"/>
          </p:cNvSpPr>
          <p:nvPr/>
        </p:nvSpPr>
        <p:spPr bwMode="auto">
          <a:xfrm>
            <a:off x="685800" y="1981200"/>
            <a:ext cx="77724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609600" indent="-604838">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1pPr>
            <a:lvl2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2pPr>
            <a:lvl3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3pPr>
            <a:lvl4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4pPr>
            <a:lvl5pPr>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000">
                <a:solidFill>
                  <a:srgbClr val="000000"/>
                </a:solidFill>
                <a:latin typeface="Arial" panose="020B0604020202020204" pitchFamily="34" charset="0"/>
              </a:defRPr>
            </a:lvl9pPr>
          </a:lstStyle>
          <a:p>
            <a:pPr>
              <a:lnSpc>
                <a:spcPct val="90000"/>
              </a:lnSpc>
              <a:spcBef>
                <a:spcPts val="525"/>
              </a:spcBef>
              <a:buClrTx/>
              <a:buSzPct val="80000"/>
              <a:buFontTx/>
              <a:buNone/>
            </a:pPr>
            <a:r>
              <a:rPr lang="en-US" altLang="en-US" sz="2800" dirty="0">
                <a:solidFill>
                  <a:srgbClr val="000099"/>
                </a:solidFill>
              </a:rPr>
              <a:t>      </a:t>
            </a:r>
            <a:r>
              <a:rPr lang="en-US" altLang="en-US" sz="2800" dirty="0">
                <a:solidFill>
                  <a:srgbClr val="4C7C8B"/>
                </a:solidFill>
              </a:rPr>
              <a:t>A)</a:t>
            </a:r>
            <a:r>
              <a:rPr lang="el-GR" altLang="en-US" sz="2800" dirty="0">
                <a:solidFill>
                  <a:srgbClr val="000099"/>
                </a:solidFill>
              </a:rPr>
              <a:t> </a:t>
            </a:r>
            <a:r>
              <a:rPr lang="el-GR" altLang="en-US" sz="2800" dirty="0">
                <a:solidFill>
                  <a:srgbClr val="002060"/>
                </a:solidFill>
              </a:rPr>
              <a:t>Το </a:t>
            </a:r>
            <a:r>
              <a:rPr lang="en-US" altLang="en-US" sz="2800" dirty="0">
                <a:solidFill>
                  <a:srgbClr val="002060"/>
                </a:solidFill>
              </a:rPr>
              <a:t> F</a:t>
            </a:r>
            <a:r>
              <a:rPr lang="en-US" altLang="en-US" sz="2800" baseline="-25000" dirty="0">
                <a:solidFill>
                  <a:srgbClr val="002060"/>
                </a:solidFill>
              </a:rPr>
              <a:t>2</a:t>
            </a:r>
            <a:r>
              <a:rPr lang="en-US" altLang="en-US" sz="2800" dirty="0">
                <a:solidFill>
                  <a:srgbClr val="002060"/>
                </a:solidFill>
              </a:rPr>
              <a:t> </a:t>
            </a:r>
            <a:r>
              <a:rPr lang="el-GR" altLang="en-US" sz="2800" dirty="0">
                <a:solidFill>
                  <a:srgbClr val="002060"/>
                </a:solidFill>
              </a:rPr>
              <a:t>θα έχει χαμηλότερο </a:t>
            </a:r>
            <a:r>
              <a:rPr lang="en-US" altLang="en-US" sz="2800" dirty="0" err="1">
                <a:solidFill>
                  <a:srgbClr val="002060"/>
                </a:solidFill>
              </a:rPr>
              <a:t>b.p</a:t>
            </a:r>
            <a:r>
              <a:rPr lang="en-US" altLang="en-US" sz="2800" dirty="0">
                <a:solidFill>
                  <a:srgbClr val="002060"/>
                </a:solidFill>
              </a:rPr>
              <a:t> </a:t>
            </a:r>
            <a:r>
              <a:rPr lang="el-GR" altLang="en-US" sz="2800" dirty="0">
                <a:solidFill>
                  <a:srgbClr val="002060"/>
                </a:solidFill>
              </a:rPr>
              <a:t>επειδή είναι μικρότερο. Στα μεγαλύτερα άτομα/μόρια τα ηλεκτρονιακά νέφη παραμορφώνονται εύκολα δημιουργώντας ασυμμετρίες και επομένως έχουν ισχυρότερες έλξεις </a:t>
            </a:r>
            <a:r>
              <a:rPr lang="en-US" altLang="en-US" sz="2800" dirty="0">
                <a:solidFill>
                  <a:srgbClr val="002060"/>
                </a:solidFill>
              </a:rPr>
              <a:t>London </a:t>
            </a:r>
            <a:r>
              <a:rPr lang="el-GR" altLang="en-US" sz="2800" dirty="0">
                <a:solidFill>
                  <a:srgbClr val="002060"/>
                </a:solidFill>
              </a:rPr>
              <a:t>άρα και υψηλότερα σημεία σημεία τήξεως/ζέσεως.</a:t>
            </a:r>
          </a:p>
          <a:p>
            <a:pPr>
              <a:lnSpc>
                <a:spcPct val="90000"/>
              </a:lnSpc>
              <a:spcBef>
                <a:spcPts val="525"/>
              </a:spcBef>
              <a:buClrTx/>
              <a:buSzPct val="80000"/>
              <a:buFontTx/>
              <a:buNone/>
            </a:pPr>
            <a:r>
              <a:rPr lang="en-US" altLang="en-US" sz="2800" dirty="0">
                <a:solidFill>
                  <a:srgbClr val="000099"/>
                </a:solidFill>
              </a:rPr>
              <a:t>	</a:t>
            </a:r>
            <a:r>
              <a:rPr lang="en-US" altLang="en-US" sz="2800" dirty="0">
                <a:solidFill>
                  <a:srgbClr val="4C7C8B"/>
                </a:solidFill>
              </a:rPr>
              <a:t>B)</a:t>
            </a:r>
            <a:r>
              <a:rPr lang="en-US" altLang="en-US" sz="2800" dirty="0">
                <a:solidFill>
                  <a:srgbClr val="000099"/>
                </a:solidFill>
              </a:rPr>
              <a:t> </a:t>
            </a:r>
            <a:r>
              <a:rPr lang="el-GR" altLang="en-US" sz="2800" dirty="0">
                <a:solidFill>
                  <a:srgbClr val="002060"/>
                </a:solidFill>
              </a:rPr>
              <a:t>Το </a:t>
            </a:r>
            <a:r>
              <a:rPr lang="en-US" altLang="en-US" sz="2800" dirty="0">
                <a:solidFill>
                  <a:srgbClr val="002060"/>
                </a:solidFill>
              </a:rPr>
              <a:t>O</a:t>
            </a:r>
            <a:r>
              <a:rPr lang="en-US" altLang="en-US" sz="2800" baseline="-25000" dirty="0">
                <a:solidFill>
                  <a:srgbClr val="002060"/>
                </a:solidFill>
              </a:rPr>
              <a:t>2</a:t>
            </a:r>
            <a:r>
              <a:rPr lang="en-US" altLang="en-US" sz="2800" dirty="0">
                <a:solidFill>
                  <a:srgbClr val="002060"/>
                </a:solidFill>
              </a:rPr>
              <a:t> </a:t>
            </a:r>
            <a:r>
              <a:rPr lang="el-GR" altLang="en-US" sz="2800" dirty="0">
                <a:solidFill>
                  <a:srgbClr val="002060"/>
                </a:solidFill>
              </a:rPr>
              <a:t>επειδή έχει μόνον δυνάμεις </a:t>
            </a:r>
            <a:r>
              <a:rPr lang="en-US" altLang="en-US" sz="2800" dirty="0">
                <a:solidFill>
                  <a:srgbClr val="002060"/>
                </a:solidFill>
              </a:rPr>
              <a:t>London. </a:t>
            </a:r>
            <a:r>
              <a:rPr lang="el-GR" altLang="en-US" sz="2800" dirty="0">
                <a:solidFill>
                  <a:srgbClr val="002060"/>
                </a:solidFill>
              </a:rPr>
              <a:t>Το </a:t>
            </a:r>
            <a:r>
              <a:rPr lang="en-US" altLang="en-US" sz="2800" dirty="0">
                <a:solidFill>
                  <a:srgbClr val="002060"/>
                </a:solidFill>
              </a:rPr>
              <a:t>NO </a:t>
            </a:r>
            <a:r>
              <a:rPr lang="el-GR" altLang="en-US" sz="2800" dirty="0">
                <a:solidFill>
                  <a:srgbClr val="002060"/>
                </a:solidFill>
              </a:rPr>
              <a:t>έχει μια μικρή </a:t>
            </a:r>
            <a:r>
              <a:rPr lang="el-GR" altLang="en-US" sz="2800" dirty="0">
                <a:solidFill>
                  <a:srgbClr val="002060"/>
                </a:solidFill>
                <a:latin typeface="Symbol" panose="05050102010706020507" pitchFamily="18" charset="2"/>
              </a:rPr>
              <a:t></a:t>
            </a:r>
            <a:r>
              <a:rPr lang="en-US" altLang="en-US" sz="2800" dirty="0">
                <a:solidFill>
                  <a:srgbClr val="002060"/>
                </a:solidFill>
              </a:rPr>
              <a:t>EN, </a:t>
            </a:r>
            <a:r>
              <a:rPr lang="el-GR" altLang="en-US" sz="2800" dirty="0">
                <a:solidFill>
                  <a:srgbClr val="002060"/>
                </a:solidFill>
              </a:rPr>
              <a:t>άρα μικρό δίπολο.</a:t>
            </a:r>
          </a:p>
          <a:p>
            <a:pPr>
              <a:lnSpc>
                <a:spcPct val="90000"/>
              </a:lnSpc>
              <a:spcBef>
                <a:spcPts val="700"/>
              </a:spcBef>
              <a:buClrTx/>
              <a:buSzPct val="80000"/>
              <a:buFontTx/>
              <a:buNone/>
            </a:pPr>
            <a:endParaRPr lang="el-GR" altLang="en-US" sz="2800"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a:extLst>
              <a:ext uri="{FF2B5EF4-FFF2-40B4-BE49-F238E27FC236}">
                <a16:creationId xmlns:a16="http://schemas.microsoft.com/office/drawing/2014/main" id="{53BBB67F-E199-4ED1-9629-F364FFAA6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38" name="Text Box 2">
            <a:extLst>
              <a:ext uri="{FF2B5EF4-FFF2-40B4-BE49-F238E27FC236}">
                <a16:creationId xmlns:a16="http://schemas.microsoft.com/office/drawing/2014/main" id="{2A09A6A8-2B49-4D0B-9EC8-E0F816C7E482}"/>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solidFill>
                  <a:srgbClr val="002060"/>
                </a:solidFill>
              </a:rPr>
              <a:t>Ποιο έχει το υψηλότερο σημείο τήξεως (ή ζέσεως)</a:t>
            </a:r>
            <a:r>
              <a:rPr lang="en-US" altLang="en-US" sz="3000">
                <a:solidFill>
                  <a:srgbClr val="002060"/>
                </a:solidFill>
              </a:rPr>
              <a:t>: C</a:t>
            </a:r>
            <a:r>
              <a:rPr lang="en-US" altLang="en-US" sz="3000" baseline="-25000">
                <a:solidFill>
                  <a:srgbClr val="002060"/>
                </a:solidFill>
              </a:rPr>
              <a:t>8</a:t>
            </a:r>
            <a:r>
              <a:rPr lang="en-US" altLang="en-US" sz="3000">
                <a:solidFill>
                  <a:srgbClr val="002060"/>
                </a:solidFill>
              </a:rPr>
              <a:t>H</a:t>
            </a:r>
            <a:r>
              <a:rPr lang="en-US" altLang="en-US" sz="3000" baseline="-25000">
                <a:solidFill>
                  <a:srgbClr val="002060"/>
                </a:solidFill>
              </a:rPr>
              <a:t>18</a:t>
            </a:r>
            <a:r>
              <a:rPr lang="en-US" altLang="en-US" sz="3000">
                <a:solidFill>
                  <a:srgbClr val="002060"/>
                </a:solidFill>
              </a:rPr>
              <a:t> </a:t>
            </a:r>
            <a:r>
              <a:rPr lang="el-GR" altLang="en-US" sz="3000">
                <a:solidFill>
                  <a:srgbClr val="002060"/>
                </a:solidFill>
              </a:rPr>
              <a:t>ή</a:t>
            </a:r>
            <a:r>
              <a:rPr lang="en-US" altLang="en-US" sz="3000">
                <a:solidFill>
                  <a:srgbClr val="002060"/>
                </a:solidFill>
              </a:rPr>
              <a:t> C</a:t>
            </a:r>
            <a:r>
              <a:rPr lang="en-US" altLang="en-US" sz="3000" baseline="-25000">
                <a:solidFill>
                  <a:srgbClr val="002060"/>
                </a:solidFill>
              </a:rPr>
              <a:t>4</a:t>
            </a:r>
            <a:r>
              <a:rPr lang="en-US" altLang="en-US" sz="3000">
                <a:solidFill>
                  <a:srgbClr val="002060"/>
                </a:solidFill>
              </a:rPr>
              <a:t>H</a:t>
            </a:r>
            <a:r>
              <a:rPr lang="en-US" altLang="en-US" sz="3000" baseline="-25000">
                <a:solidFill>
                  <a:srgbClr val="002060"/>
                </a:solidFill>
              </a:rPr>
              <a:t>10</a:t>
            </a:r>
            <a:r>
              <a:rPr lang="en-US" altLang="en-US" sz="3000">
                <a:solidFill>
                  <a:srgbClr val="002060"/>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a:extLst>
              <a:ext uri="{FF2B5EF4-FFF2-40B4-BE49-F238E27FC236}">
                <a16:creationId xmlns:a16="http://schemas.microsoft.com/office/drawing/2014/main" id="{555070BF-2179-452E-A170-C8227E6EA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2" name="Text Box 2">
            <a:extLst>
              <a:ext uri="{FF2B5EF4-FFF2-40B4-BE49-F238E27FC236}">
                <a16:creationId xmlns:a16="http://schemas.microsoft.com/office/drawing/2014/main" id="{A2776194-BCE4-4563-BAE1-AD66BA161731}"/>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solidFill>
                  <a:srgbClr val="002060"/>
                </a:solidFill>
              </a:rPr>
              <a:t>C</a:t>
            </a:r>
            <a:r>
              <a:rPr lang="en-US" altLang="en-US" sz="3000" baseline="-25000">
                <a:solidFill>
                  <a:srgbClr val="002060"/>
                </a:solidFill>
              </a:rPr>
              <a:t>8</a:t>
            </a:r>
            <a:r>
              <a:rPr lang="en-US" altLang="en-US" sz="3000">
                <a:solidFill>
                  <a:srgbClr val="002060"/>
                </a:solidFill>
              </a:rPr>
              <a:t>H</a:t>
            </a:r>
            <a:r>
              <a:rPr lang="en-US" altLang="en-US" sz="3000" baseline="-25000">
                <a:solidFill>
                  <a:srgbClr val="002060"/>
                </a:solidFill>
              </a:rPr>
              <a:t>18</a:t>
            </a:r>
            <a:r>
              <a:rPr lang="en-US" altLang="en-US" sz="3000">
                <a:solidFill>
                  <a:srgbClr val="002060"/>
                </a:solidFill>
              </a:rPr>
              <a:t> </a:t>
            </a:r>
            <a:r>
              <a:rPr lang="el-GR" altLang="en-US" sz="3000">
                <a:solidFill>
                  <a:srgbClr val="002060"/>
                </a:solidFill>
              </a:rPr>
              <a:t>. Αυτό οφείλεται στις περισσότες διαθέσιμες θέσεις για τις αλληλεπιδράσεις </a:t>
            </a:r>
            <a:r>
              <a:rPr lang="en-US" altLang="en-US" sz="3000">
                <a:solidFill>
                  <a:srgbClr val="002060"/>
                </a:solidFill>
              </a:rPr>
              <a:t> London</a:t>
            </a:r>
          </a:p>
          <a:p>
            <a:pPr>
              <a:spcBef>
                <a:spcPts val="750"/>
              </a:spcBef>
              <a:buClrTx/>
              <a:buSzPct val="80000"/>
              <a:buFontTx/>
              <a:buNone/>
            </a:pPr>
            <a:endParaRPr lang="en-US" altLang="en-US" sz="300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a:extLst>
              <a:ext uri="{FF2B5EF4-FFF2-40B4-BE49-F238E27FC236}">
                <a16:creationId xmlns:a16="http://schemas.microsoft.com/office/drawing/2014/main" id="{5070AAD1-4499-4808-ABC4-F4B066683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6" name="Text Box 2">
            <a:extLst>
              <a:ext uri="{FF2B5EF4-FFF2-40B4-BE49-F238E27FC236}">
                <a16:creationId xmlns:a16="http://schemas.microsoft.com/office/drawing/2014/main" id="{ACE505F9-0550-4E7A-A460-EEA1BFC8DEE0}"/>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solidFill>
                  <a:srgbClr val="002060"/>
                </a:solidFill>
              </a:rPr>
              <a:t>Ποιοι είναι οι δύο παράγοντες που καθιστούν τους υδρογονοδεσμούς ισχυρότερους από τις τυπικές αλληλεπιδράσεις διπόλου-διπόλου;</a:t>
            </a:r>
            <a:endParaRPr lang="en-US" altLang="en-US" sz="3000" dirty="0">
              <a:solidFill>
                <a:srgbClr val="002060"/>
              </a:solidFill>
            </a:endParaRPr>
          </a:p>
          <a:p>
            <a:pPr>
              <a:spcBef>
                <a:spcPts val="750"/>
              </a:spcBef>
              <a:buClrTx/>
              <a:buSzPct val="80000"/>
              <a:buFontTx/>
              <a:buNone/>
            </a:pPr>
            <a:endParaRPr lang="en-US" altLang="en-US" sz="3000"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a:extLst>
              <a:ext uri="{FF2B5EF4-FFF2-40B4-BE49-F238E27FC236}">
                <a16:creationId xmlns:a16="http://schemas.microsoft.com/office/drawing/2014/main" id="{06B44203-12FE-4EAB-B58D-A685D4443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0" name="Text Box 2">
            <a:extLst>
              <a:ext uri="{FF2B5EF4-FFF2-40B4-BE49-F238E27FC236}">
                <a16:creationId xmlns:a16="http://schemas.microsoft.com/office/drawing/2014/main" id="{70FB3F2C-5933-4644-AEE6-D13097DA18E0}"/>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dirty="0">
                <a:solidFill>
                  <a:srgbClr val="002060"/>
                </a:solidFill>
              </a:rPr>
              <a:t>1) </a:t>
            </a:r>
            <a:r>
              <a:rPr lang="el-GR" altLang="en-US" sz="3000" dirty="0">
                <a:solidFill>
                  <a:srgbClr val="002060"/>
                </a:solidFill>
              </a:rPr>
              <a:t>η μεγάλη </a:t>
            </a:r>
            <a:r>
              <a:rPr lang="el-GR" altLang="en-US" sz="3000" dirty="0">
                <a:solidFill>
                  <a:srgbClr val="002060"/>
                </a:solidFill>
                <a:latin typeface="Symbol" panose="05050102010706020507" pitchFamily="18" charset="2"/>
              </a:rPr>
              <a:t></a:t>
            </a:r>
            <a:r>
              <a:rPr lang="en-US" altLang="en-US" sz="3000" dirty="0">
                <a:solidFill>
                  <a:srgbClr val="002060"/>
                </a:solidFill>
              </a:rPr>
              <a:t>EN, </a:t>
            </a:r>
            <a:endParaRPr lang="el-GR" altLang="en-US" sz="3000" dirty="0">
              <a:solidFill>
                <a:srgbClr val="002060"/>
              </a:solidFill>
            </a:endParaRPr>
          </a:p>
          <a:p>
            <a:pPr>
              <a:spcBef>
                <a:spcPts val="750"/>
              </a:spcBef>
              <a:buClr>
                <a:srgbClr val="6EA0B0"/>
              </a:buClr>
              <a:buSzPct val="80000"/>
              <a:buFont typeface="Wingdings 2" panose="05020102010507070707" pitchFamily="18" charset="2"/>
              <a:buChar char=""/>
            </a:pPr>
            <a:r>
              <a:rPr lang="en-US" altLang="en-US" sz="3000" dirty="0">
                <a:solidFill>
                  <a:srgbClr val="002060"/>
                </a:solidFill>
              </a:rPr>
              <a:t>2) </a:t>
            </a:r>
            <a:r>
              <a:rPr lang="el-GR" altLang="en-US" sz="3000" dirty="0">
                <a:solidFill>
                  <a:srgbClr val="002060"/>
                </a:solidFill>
              </a:rPr>
              <a:t>το μικρό μέγεθος των ατόμων</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a:extLst>
              <a:ext uri="{FF2B5EF4-FFF2-40B4-BE49-F238E27FC236}">
                <a16:creationId xmlns:a16="http://schemas.microsoft.com/office/drawing/2014/main" id="{DA85987E-A89D-4A13-8749-778B869AA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4" name="Text Box 2">
            <a:extLst>
              <a:ext uri="{FF2B5EF4-FFF2-40B4-BE49-F238E27FC236}">
                <a16:creationId xmlns:a16="http://schemas.microsoft.com/office/drawing/2014/main" id="{D3F45A63-B002-41B3-82D1-FC9F56978BAC}"/>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52438" indent="-452438">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1pPr>
            <a:lvl2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2pPr>
            <a:lvl3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3pPr>
            <a:lvl4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4pPr>
            <a:lvl5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9pPr>
          </a:lstStyle>
          <a:p>
            <a:pPr>
              <a:spcBef>
                <a:spcPts val="600"/>
              </a:spcBef>
              <a:buClr>
                <a:srgbClr val="6EA0B0"/>
              </a:buClr>
              <a:buSzPct val="80000"/>
              <a:buFont typeface="Wingdings 2" panose="05020102010507070707" pitchFamily="18" charset="2"/>
              <a:buChar char=""/>
            </a:pPr>
            <a:r>
              <a:rPr lang="el-GR" altLang="en-US" sz="2400" dirty="0">
                <a:solidFill>
                  <a:srgbClr val="000099"/>
                </a:solidFill>
              </a:rPr>
              <a:t>Μέχρι τώρα γνωρίζουμε τα 4 είδη των </a:t>
            </a:r>
            <a:r>
              <a:rPr lang="el-GR" altLang="en-US" sz="2400" dirty="0" err="1">
                <a:solidFill>
                  <a:srgbClr val="000099"/>
                </a:solidFill>
              </a:rPr>
              <a:t>διαμοριακών</a:t>
            </a:r>
            <a:r>
              <a:rPr lang="el-GR" altLang="en-US" sz="2400" dirty="0">
                <a:solidFill>
                  <a:srgbClr val="000099"/>
                </a:solidFill>
              </a:rPr>
              <a:t> δυνάμεων</a:t>
            </a:r>
            <a:r>
              <a:rPr lang="en-US" altLang="en-US" sz="2400" dirty="0">
                <a:solidFill>
                  <a:srgbClr val="000099"/>
                </a:solidFill>
              </a:rPr>
              <a:t>:</a:t>
            </a:r>
          </a:p>
          <a:p>
            <a:pPr>
              <a:spcBef>
                <a:spcPts val="450"/>
              </a:spcBef>
              <a:buClr>
                <a:srgbClr val="6EA0B0"/>
              </a:buClr>
              <a:buSzPct val="80000"/>
              <a:buFont typeface="Century Gothic" panose="020B0502020202020204" pitchFamily="34" charset="0"/>
              <a:buAutoNum type="arabicPeriod"/>
            </a:pPr>
            <a:r>
              <a:rPr lang="el-GR" altLang="en-US" sz="1800" b="1" dirty="0">
                <a:solidFill>
                  <a:schemeClr val="tx1"/>
                </a:solidFill>
                <a:latin typeface="Century Gothic" panose="020B0502020202020204" pitchFamily="34" charset="0"/>
              </a:rPr>
              <a:t>Δυνάμεις </a:t>
            </a:r>
            <a:r>
              <a:rPr lang="en-US" altLang="en-US" sz="1800" b="1" dirty="0">
                <a:solidFill>
                  <a:schemeClr val="tx1"/>
                </a:solidFill>
                <a:latin typeface="Century Gothic" panose="020B0502020202020204" pitchFamily="34" charset="0"/>
              </a:rPr>
              <a:t>London (</a:t>
            </a:r>
            <a:r>
              <a:rPr lang="el-GR" altLang="en-US" sz="1800" b="1" dirty="0">
                <a:solidFill>
                  <a:schemeClr val="tx1"/>
                </a:solidFill>
                <a:latin typeface="Century Gothic" panose="020B0502020202020204" pitchFamily="34" charset="0"/>
              </a:rPr>
              <a:t>Δυνάμεις διασποράς</a:t>
            </a:r>
            <a:r>
              <a:rPr lang="en-US" altLang="en-US" sz="1800" b="1" dirty="0">
                <a:solidFill>
                  <a:schemeClr val="tx1"/>
                </a:solidFill>
                <a:latin typeface="Century Gothic" panose="020B0502020202020204" pitchFamily="34" charset="0"/>
              </a:rPr>
              <a:t>) </a:t>
            </a:r>
          </a:p>
          <a:p>
            <a:pPr>
              <a:spcBef>
                <a:spcPts val="450"/>
              </a:spcBef>
              <a:buClr>
                <a:srgbClr val="6EA0B0"/>
              </a:buClr>
              <a:buSzPct val="80000"/>
              <a:buFont typeface="Century Gothic" panose="020B0502020202020204" pitchFamily="34" charset="0"/>
              <a:buAutoNum type="arabicPeriod" startAt="2"/>
            </a:pPr>
            <a:r>
              <a:rPr lang="el-GR" altLang="en-US" sz="1800" b="1" dirty="0">
                <a:solidFill>
                  <a:schemeClr val="tx1"/>
                </a:solidFill>
                <a:latin typeface="Century Gothic" panose="020B0502020202020204" pitchFamily="34" charset="0"/>
              </a:rPr>
              <a:t>Αλληλεπιδράσεις </a:t>
            </a:r>
            <a:r>
              <a:rPr lang="el-GR" altLang="en-US" sz="1800" b="1" dirty="0" err="1">
                <a:solidFill>
                  <a:schemeClr val="tx1"/>
                </a:solidFill>
                <a:latin typeface="Century Gothic" panose="020B0502020202020204" pitchFamily="34" charset="0"/>
              </a:rPr>
              <a:t>Διπόλου-Διπόλου</a:t>
            </a:r>
            <a:endParaRPr lang="el-GR" altLang="en-US" sz="1800" b="1" dirty="0">
              <a:solidFill>
                <a:schemeClr val="tx1"/>
              </a:solidFill>
              <a:latin typeface="Century Gothic" panose="020B0502020202020204" pitchFamily="34" charset="0"/>
            </a:endParaRPr>
          </a:p>
          <a:p>
            <a:pPr>
              <a:spcBef>
                <a:spcPts val="450"/>
              </a:spcBef>
              <a:buClr>
                <a:srgbClr val="6EA0B0"/>
              </a:buClr>
              <a:buSzPct val="80000"/>
              <a:buFont typeface="Century Gothic" panose="020B0502020202020204" pitchFamily="34" charset="0"/>
              <a:buAutoNum type="arabicPeriod" startAt="3"/>
            </a:pPr>
            <a:r>
              <a:rPr lang="el-GR" altLang="en-US" sz="1800" b="1" dirty="0">
                <a:solidFill>
                  <a:schemeClr val="tx1"/>
                </a:solidFill>
                <a:latin typeface="Century Gothic" panose="020B0502020202020204" pitchFamily="34" charset="0"/>
              </a:rPr>
              <a:t>Αλληλεπιδράσεις Ιόντος</a:t>
            </a:r>
            <a:r>
              <a:rPr lang="en-US" altLang="en-US" sz="1800" b="1" dirty="0">
                <a:solidFill>
                  <a:schemeClr val="tx1"/>
                </a:solidFill>
                <a:latin typeface="Century Gothic" panose="020B0502020202020204" pitchFamily="34" charset="0"/>
              </a:rPr>
              <a:t>-</a:t>
            </a:r>
            <a:r>
              <a:rPr lang="el-GR" altLang="en-US" sz="1800" b="1" dirty="0" err="1">
                <a:solidFill>
                  <a:schemeClr val="tx1"/>
                </a:solidFill>
                <a:latin typeface="Century Gothic" panose="020B0502020202020204" pitchFamily="34" charset="0"/>
              </a:rPr>
              <a:t>Διπόλου</a:t>
            </a:r>
            <a:endParaRPr lang="el-GR" altLang="en-US" sz="1800" b="1" dirty="0">
              <a:solidFill>
                <a:schemeClr val="tx1"/>
              </a:solidFill>
              <a:latin typeface="Century Gothic" panose="020B0502020202020204" pitchFamily="34" charset="0"/>
            </a:endParaRPr>
          </a:p>
          <a:p>
            <a:pPr>
              <a:spcBef>
                <a:spcPts val="450"/>
              </a:spcBef>
              <a:buClr>
                <a:srgbClr val="6EA0B0"/>
              </a:buClr>
              <a:buSzPct val="80000"/>
              <a:buFont typeface="Century Gothic" panose="020B0502020202020204" pitchFamily="34" charset="0"/>
              <a:buAutoNum type="arabicPeriod" startAt="3"/>
            </a:pPr>
            <a:r>
              <a:rPr lang="el-GR" altLang="en-US" sz="1800" b="1" dirty="0">
                <a:solidFill>
                  <a:schemeClr val="tx1"/>
                </a:solidFill>
                <a:latin typeface="Century Gothic" panose="020B0502020202020204" pitchFamily="34" charset="0"/>
              </a:rPr>
              <a:t>Υδρογονοδεσμός</a:t>
            </a:r>
          </a:p>
          <a:p>
            <a:pPr>
              <a:lnSpc>
                <a:spcPct val="95000"/>
              </a:lnSpc>
              <a:buClrTx/>
              <a:buSzPct val="80000"/>
              <a:buFontTx/>
              <a:buNone/>
            </a:pPr>
            <a:r>
              <a:rPr lang="el-GR" altLang="en-US" sz="2800" dirty="0">
                <a:solidFill>
                  <a:srgbClr val="000099"/>
                </a:solidFill>
              </a:rPr>
              <a:t>Ποια τα είδη των </a:t>
            </a:r>
            <a:r>
              <a:rPr lang="el-GR" altLang="en-US" sz="2800" dirty="0" err="1">
                <a:solidFill>
                  <a:srgbClr val="000099"/>
                </a:solidFill>
              </a:rPr>
              <a:t>διαμοριακών</a:t>
            </a:r>
            <a:r>
              <a:rPr lang="el-GR" altLang="en-US" sz="2800" dirty="0">
                <a:solidFill>
                  <a:srgbClr val="000099"/>
                </a:solidFill>
              </a:rPr>
              <a:t> δυνάμεων στις ενώσεις</a:t>
            </a:r>
            <a:r>
              <a:rPr lang="en-US" altLang="en-US" sz="2800" dirty="0">
                <a:solidFill>
                  <a:srgbClr val="000099"/>
                </a:solidFill>
              </a:rPr>
              <a:t>:</a:t>
            </a:r>
          </a:p>
          <a:p>
            <a:pPr>
              <a:lnSpc>
                <a:spcPct val="95000"/>
              </a:lnSpc>
              <a:buClrTx/>
              <a:buSzPct val="80000"/>
              <a:buFontTx/>
              <a:buNone/>
            </a:pPr>
            <a:r>
              <a:rPr lang="en-US" altLang="en-US" sz="2800" dirty="0">
                <a:solidFill>
                  <a:srgbClr val="000099"/>
                </a:solidFill>
              </a:rPr>
              <a:t>	a) NH</a:t>
            </a:r>
            <a:r>
              <a:rPr lang="en-US" altLang="en-US" sz="2800" baseline="-25000" dirty="0">
                <a:solidFill>
                  <a:srgbClr val="000099"/>
                </a:solidFill>
              </a:rPr>
              <a:t>3</a:t>
            </a:r>
            <a:r>
              <a:rPr lang="en-US" altLang="en-US" sz="2800" dirty="0">
                <a:solidFill>
                  <a:srgbClr val="000099"/>
                </a:solidFill>
              </a:rPr>
              <a:t>,  b) SF</a:t>
            </a:r>
            <a:r>
              <a:rPr lang="en-US" altLang="en-US" sz="2800" baseline="-25000" dirty="0">
                <a:solidFill>
                  <a:srgbClr val="000099"/>
                </a:solidFill>
              </a:rPr>
              <a:t>6</a:t>
            </a:r>
            <a:r>
              <a:rPr lang="en-US" altLang="en-US" sz="2800" dirty="0">
                <a:solidFill>
                  <a:srgbClr val="000099"/>
                </a:solidFill>
              </a:rPr>
              <a:t>, c) PCl</a:t>
            </a:r>
            <a:r>
              <a:rPr lang="en-US" altLang="en-US" sz="2800" baseline="-25000" dirty="0">
                <a:solidFill>
                  <a:srgbClr val="000099"/>
                </a:solidFill>
              </a:rPr>
              <a:t>3</a:t>
            </a:r>
            <a:r>
              <a:rPr lang="en-US" altLang="en-US" sz="2800" dirty="0">
                <a:solidFill>
                  <a:srgbClr val="000099"/>
                </a:solidFill>
              </a:rPr>
              <a:t>, d) LiCl, e) HBr, f) CO</a:t>
            </a:r>
            <a:r>
              <a:rPr lang="en-US" altLang="en-US" sz="2800" baseline="-25000" dirty="0">
                <a:solidFill>
                  <a:srgbClr val="000099"/>
                </a:solidFill>
              </a:rPr>
              <a:t>2</a:t>
            </a:r>
          </a:p>
          <a:p>
            <a:pPr>
              <a:lnSpc>
                <a:spcPct val="95000"/>
              </a:lnSpc>
              <a:buClrTx/>
              <a:buSzPct val="80000"/>
              <a:buFontTx/>
              <a:buNone/>
            </a:pPr>
            <a:r>
              <a:rPr lang="en-US" altLang="en-US" sz="2800" dirty="0">
                <a:solidFill>
                  <a:srgbClr val="000099"/>
                </a:solidFill>
              </a:rPr>
              <a:t>	</a:t>
            </a:r>
            <a:r>
              <a:rPr lang="en-US" altLang="en-US" sz="2800" dirty="0">
                <a:solidFill>
                  <a:srgbClr val="C00000"/>
                </a:solidFill>
              </a:rPr>
              <a:t>(</a:t>
            </a:r>
            <a:r>
              <a:rPr lang="el-GR" altLang="en-US" sz="2800" dirty="0">
                <a:solidFill>
                  <a:srgbClr val="C00000"/>
                </a:solidFill>
              </a:rPr>
              <a:t>εξετάζουμε </a:t>
            </a:r>
            <a:r>
              <a:rPr lang="el-GR" altLang="en-US" sz="2800" dirty="0">
                <a:solidFill>
                  <a:srgbClr val="C00000"/>
                </a:solidFill>
                <a:latin typeface="Symbol" panose="05050102010706020507" pitchFamily="18" charset="2"/>
              </a:rPr>
              <a:t></a:t>
            </a:r>
            <a:r>
              <a:rPr lang="en-US" altLang="en-US" sz="2800" dirty="0">
                <a:solidFill>
                  <a:srgbClr val="C00000"/>
                </a:solidFill>
              </a:rPr>
              <a:t>EN</a:t>
            </a:r>
            <a:r>
              <a:rPr lang="el-GR" altLang="en-US" sz="2800" dirty="0">
                <a:solidFill>
                  <a:srgbClr val="C00000"/>
                </a:solidFill>
              </a:rPr>
              <a:t>, σχήμα και πολικότητα!!)</a:t>
            </a:r>
          </a:p>
          <a:p>
            <a:pPr>
              <a:spcBef>
                <a:spcPts val="700"/>
              </a:spcBef>
              <a:buClrTx/>
              <a:buSzPct val="80000"/>
              <a:buFontTx/>
              <a:buNone/>
            </a:pPr>
            <a:endParaRPr lang="el-GR" altLang="en-US" sz="2800" dirty="0">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621B1-902B-50C4-76E5-A8D8945BBFF8}"/>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62C35B55-88EA-6E40-157B-A49D0767ED52}"/>
              </a:ext>
            </a:extLst>
          </p:cNvPr>
          <p:cNvSpPr txBox="1"/>
          <p:nvPr/>
        </p:nvSpPr>
        <p:spPr>
          <a:xfrm>
            <a:off x="618187" y="513685"/>
            <a:ext cx="7794425" cy="769441"/>
          </a:xfrm>
          <a:prstGeom prst="rect">
            <a:avLst/>
          </a:prstGeom>
          <a:noFill/>
        </p:spPr>
        <p:txBody>
          <a:bodyPr wrap="square" rtlCol="0">
            <a:spAutoFit/>
          </a:bodyPr>
          <a:lstStyle/>
          <a:p>
            <a:r>
              <a:rPr lang="el-GR" sz="4400" dirty="0"/>
              <a:t>Ισχύς Δεσμού</a:t>
            </a:r>
          </a:p>
        </p:txBody>
      </p:sp>
      <p:pic>
        <p:nvPicPr>
          <p:cNvPr id="4" name="Picture 3">
            <a:extLst>
              <a:ext uri="{FF2B5EF4-FFF2-40B4-BE49-F238E27FC236}">
                <a16:creationId xmlns:a16="http://schemas.microsoft.com/office/drawing/2014/main" id="{CCA55483-229C-FC4F-F8C5-7D5A78C68C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
          <a:stretch/>
        </p:blipFill>
        <p:spPr bwMode="auto">
          <a:xfrm>
            <a:off x="733647" y="1521561"/>
            <a:ext cx="7155712" cy="4736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68544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a:extLst>
              <a:ext uri="{FF2B5EF4-FFF2-40B4-BE49-F238E27FC236}">
                <a16:creationId xmlns:a16="http://schemas.microsoft.com/office/drawing/2014/main" id="{B73F2AEC-F50D-4567-BCE0-6657B3864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0163"/>
            <a:ext cx="7785100" cy="1030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58" name="Text Box 2">
            <a:extLst>
              <a:ext uri="{FF2B5EF4-FFF2-40B4-BE49-F238E27FC236}">
                <a16:creationId xmlns:a16="http://schemas.microsoft.com/office/drawing/2014/main" id="{62F0A282-3815-45C8-93F5-A33336FAECED}"/>
              </a:ext>
            </a:extLst>
          </p:cNvPr>
          <p:cNvSpPr txBox="1">
            <a:spLocks noChangeArrowheads="1"/>
          </p:cNvSpPr>
          <p:nvPr/>
        </p:nvSpPr>
        <p:spPr bwMode="auto">
          <a:xfrm>
            <a:off x="685800" y="914400"/>
            <a:ext cx="8458200"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604838" indent="-604838">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1pPr>
            <a:lvl2pPr>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2pPr>
            <a:lvl3pPr>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3pPr>
            <a:lvl4pPr>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4pPr>
            <a:lvl5pPr>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604838" algn="l"/>
                <a:tab pos="1052513" algn="l"/>
                <a:tab pos="1501775" algn="l"/>
                <a:tab pos="1951038" algn="l"/>
                <a:tab pos="2400300" algn="l"/>
                <a:tab pos="2849563" algn="l"/>
                <a:tab pos="3298825" algn="l"/>
                <a:tab pos="3748088" algn="l"/>
                <a:tab pos="4197350" algn="l"/>
                <a:tab pos="4646613" algn="l"/>
                <a:tab pos="5095875" algn="l"/>
                <a:tab pos="5545138" algn="l"/>
                <a:tab pos="5994400" algn="l"/>
                <a:tab pos="6443663" algn="l"/>
                <a:tab pos="6892925" algn="l"/>
                <a:tab pos="7342188" algn="l"/>
                <a:tab pos="7791450" algn="l"/>
                <a:tab pos="8240713" algn="l"/>
                <a:tab pos="8689975" algn="l"/>
                <a:tab pos="9139238" algn="l"/>
                <a:tab pos="9588500" algn="l"/>
              </a:tabLst>
              <a:defRPr sz="2000">
                <a:solidFill>
                  <a:srgbClr val="000000"/>
                </a:solidFill>
                <a:latin typeface="Arial" panose="020B0604020202020204" pitchFamily="34" charset="0"/>
              </a:defRPr>
            </a:lvl9pPr>
          </a:lstStyle>
          <a:p>
            <a:pPr>
              <a:lnSpc>
                <a:spcPct val="105000"/>
              </a:lnSpc>
              <a:spcBef>
                <a:spcPts val="525"/>
              </a:spcBef>
              <a:buClr>
                <a:srgbClr val="6EA0B0"/>
              </a:buClr>
              <a:buSzPct val="80000"/>
              <a:buFont typeface="Times New Roman" panose="02020603050405020304" pitchFamily="18" charset="0"/>
              <a:buAutoNum type="arabicPeriod" startAt="9"/>
            </a:pPr>
            <a:r>
              <a:rPr lang="en-US" altLang="en-US" sz="2800" dirty="0">
                <a:solidFill>
                  <a:srgbClr val="002060"/>
                </a:solidFill>
              </a:rPr>
              <a:t>a) NH</a:t>
            </a:r>
            <a:r>
              <a:rPr lang="en-US" altLang="en-US" sz="2800" baseline="-25000" dirty="0">
                <a:solidFill>
                  <a:srgbClr val="002060"/>
                </a:solidFill>
              </a:rPr>
              <a:t>3</a:t>
            </a:r>
            <a:r>
              <a:rPr lang="en-US" altLang="en-US" sz="2800" dirty="0">
                <a:solidFill>
                  <a:srgbClr val="002060"/>
                </a:solidFill>
              </a:rPr>
              <a:t>: </a:t>
            </a:r>
            <a:r>
              <a:rPr lang="el-GR" altLang="en-US" sz="2800" dirty="0">
                <a:solidFill>
                  <a:srgbClr val="002060"/>
                </a:solidFill>
              </a:rPr>
              <a:t>Υδρογονοδεσμός</a:t>
            </a:r>
            <a:r>
              <a:rPr lang="en-US" altLang="en-US" sz="2800" dirty="0">
                <a:solidFill>
                  <a:srgbClr val="002060"/>
                </a:solidFill>
              </a:rPr>
              <a:t>(H + N), London.</a:t>
            </a:r>
          </a:p>
          <a:p>
            <a:pPr>
              <a:lnSpc>
                <a:spcPct val="105000"/>
              </a:lnSpc>
              <a:spcBef>
                <a:spcPts val="525"/>
              </a:spcBef>
              <a:buClrTx/>
              <a:buSzPct val="80000"/>
              <a:buFontTx/>
              <a:buNone/>
            </a:pPr>
            <a:r>
              <a:rPr lang="en-US" altLang="en-US" sz="2800" dirty="0">
                <a:solidFill>
                  <a:srgbClr val="002060"/>
                </a:solidFill>
              </a:rPr>
              <a:t>	b) SF</a:t>
            </a:r>
            <a:r>
              <a:rPr lang="en-US" altLang="en-US" sz="2800" baseline="-25000" dirty="0">
                <a:solidFill>
                  <a:srgbClr val="002060"/>
                </a:solidFill>
              </a:rPr>
              <a:t>6</a:t>
            </a:r>
            <a:r>
              <a:rPr lang="en-US" altLang="en-US" sz="2800" dirty="0">
                <a:solidFill>
                  <a:srgbClr val="002060"/>
                </a:solidFill>
              </a:rPr>
              <a:t>: London </a:t>
            </a:r>
            <a:r>
              <a:rPr lang="el-GR" altLang="en-US" sz="2800" dirty="0">
                <a:solidFill>
                  <a:srgbClr val="002060"/>
                </a:solidFill>
              </a:rPr>
              <a:t>μόνο</a:t>
            </a:r>
            <a:r>
              <a:rPr lang="en-US" altLang="en-US" sz="2800" dirty="0">
                <a:solidFill>
                  <a:srgbClr val="002060"/>
                </a:solidFill>
              </a:rPr>
              <a:t> (</a:t>
            </a:r>
            <a:r>
              <a:rPr lang="el-GR" altLang="en-US" sz="2800" dirty="0">
                <a:solidFill>
                  <a:srgbClr val="002060"/>
                </a:solidFill>
              </a:rPr>
              <a:t>είναι συμμετρικό)</a:t>
            </a:r>
            <a:r>
              <a:rPr lang="en-US" altLang="en-US" sz="2800" dirty="0">
                <a:solidFill>
                  <a:srgbClr val="002060"/>
                </a:solidFill>
              </a:rPr>
              <a:t>.</a:t>
            </a:r>
          </a:p>
          <a:p>
            <a:pPr>
              <a:lnSpc>
                <a:spcPct val="105000"/>
              </a:lnSpc>
              <a:spcBef>
                <a:spcPts val="525"/>
              </a:spcBef>
              <a:buClrTx/>
              <a:buSzPct val="80000"/>
              <a:buFontTx/>
              <a:buNone/>
            </a:pPr>
            <a:r>
              <a:rPr lang="en-US" altLang="en-US" sz="2800" dirty="0">
                <a:solidFill>
                  <a:srgbClr val="002060"/>
                </a:solidFill>
              </a:rPr>
              <a:t>	c) PCl</a:t>
            </a:r>
            <a:r>
              <a:rPr lang="en-US" altLang="en-US" sz="2800" baseline="-25000" dirty="0">
                <a:solidFill>
                  <a:srgbClr val="002060"/>
                </a:solidFill>
              </a:rPr>
              <a:t>3</a:t>
            </a:r>
            <a:r>
              <a:rPr lang="en-US" altLang="en-US" sz="2800" dirty="0">
                <a:solidFill>
                  <a:srgbClr val="002060"/>
                </a:solidFill>
              </a:rPr>
              <a:t>: </a:t>
            </a:r>
            <a:r>
              <a:rPr lang="en-US" altLang="en-US" sz="2800" dirty="0">
                <a:solidFill>
                  <a:srgbClr val="002060"/>
                </a:solidFill>
                <a:latin typeface="Symbol" panose="05050102010706020507" pitchFamily="18" charset="2"/>
              </a:rPr>
              <a:t></a:t>
            </a:r>
            <a:r>
              <a:rPr lang="en-US" altLang="en-US" sz="2800" dirty="0">
                <a:solidFill>
                  <a:srgbClr val="002060"/>
                </a:solidFill>
              </a:rPr>
              <a:t>EN=2.9-2.1. </a:t>
            </a:r>
            <a:r>
              <a:rPr lang="el-GR" altLang="en-US" sz="2800" dirty="0" err="1">
                <a:solidFill>
                  <a:srgbClr val="002060"/>
                </a:solidFill>
              </a:rPr>
              <a:t>Διπόλου-Διπόλου</a:t>
            </a:r>
            <a:r>
              <a:rPr lang="el-GR" altLang="en-US" sz="2800" dirty="0">
                <a:solidFill>
                  <a:srgbClr val="002060"/>
                </a:solidFill>
              </a:rPr>
              <a:t>,</a:t>
            </a:r>
            <a:r>
              <a:rPr lang="en-US" altLang="en-US" sz="2800" dirty="0">
                <a:solidFill>
                  <a:srgbClr val="002060"/>
                </a:solidFill>
              </a:rPr>
              <a:t> London.</a:t>
            </a:r>
          </a:p>
          <a:p>
            <a:pPr>
              <a:lnSpc>
                <a:spcPct val="105000"/>
              </a:lnSpc>
              <a:spcBef>
                <a:spcPts val="525"/>
              </a:spcBef>
              <a:buClrTx/>
              <a:buSzPct val="80000"/>
              <a:buFontTx/>
              <a:buNone/>
            </a:pPr>
            <a:r>
              <a:rPr lang="en-US" altLang="en-US" sz="2800" dirty="0">
                <a:solidFill>
                  <a:srgbClr val="002060"/>
                </a:solidFill>
              </a:rPr>
              <a:t>	d) LiCl: </a:t>
            </a:r>
            <a:r>
              <a:rPr lang="en-US" altLang="en-US" sz="2800" dirty="0">
                <a:solidFill>
                  <a:srgbClr val="002060"/>
                </a:solidFill>
                <a:latin typeface="Symbol" panose="05050102010706020507" pitchFamily="18" charset="2"/>
              </a:rPr>
              <a:t></a:t>
            </a:r>
            <a:r>
              <a:rPr lang="en-US" altLang="en-US" sz="2800" dirty="0">
                <a:solidFill>
                  <a:srgbClr val="002060"/>
                </a:solidFill>
              </a:rPr>
              <a:t>EN=2.9-1.0. </a:t>
            </a:r>
            <a:r>
              <a:rPr lang="el-GR" altLang="en-US" sz="2800" dirty="0">
                <a:solidFill>
                  <a:srgbClr val="002060"/>
                </a:solidFill>
              </a:rPr>
              <a:t>Ιοντικός</a:t>
            </a:r>
            <a:r>
              <a:rPr lang="en-US" altLang="en-US" sz="2800" dirty="0">
                <a:solidFill>
                  <a:srgbClr val="002060"/>
                </a:solidFill>
              </a:rPr>
              <a:t>, (London).</a:t>
            </a:r>
          </a:p>
          <a:p>
            <a:pPr>
              <a:lnSpc>
                <a:spcPct val="105000"/>
              </a:lnSpc>
              <a:spcBef>
                <a:spcPts val="525"/>
              </a:spcBef>
              <a:buClrTx/>
              <a:buSzPct val="80000"/>
              <a:buFontTx/>
              <a:buNone/>
            </a:pPr>
            <a:r>
              <a:rPr lang="en-US" altLang="en-US" sz="2800" dirty="0">
                <a:solidFill>
                  <a:srgbClr val="002060"/>
                </a:solidFill>
              </a:rPr>
              <a:t>	e) HBr: </a:t>
            </a:r>
            <a:r>
              <a:rPr lang="en-US" altLang="en-US" sz="2800" dirty="0">
                <a:solidFill>
                  <a:srgbClr val="002060"/>
                </a:solidFill>
                <a:latin typeface="Symbol" panose="05050102010706020507" pitchFamily="18" charset="2"/>
              </a:rPr>
              <a:t></a:t>
            </a:r>
            <a:r>
              <a:rPr lang="en-US" altLang="en-US" sz="2800" dirty="0">
                <a:solidFill>
                  <a:srgbClr val="002060"/>
                </a:solidFill>
              </a:rPr>
              <a:t>EN=2.8-2.1. </a:t>
            </a:r>
            <a:r>
              <a:rPr lang="el-GR" altLang="en-US" sz="2800" dirty="0" err="1">
                <a:solidFill>
                  <a:srgbClr val="002060"/>
                </a:solidFill>
              </a:rPr>
              <a:t>Διπόλου-Διπόλου</a:t>
            </a:r>
            <a:r>
              <a:rPr lang="en-US" altLang="en-US" sz="2800" dirty="0">
                <a:solidFill>
                  <a:srgbClr val="002060"/>
                </a:solidFill>
              </a:rPr>
              <a:t>, London.</a:t>
            </a:r>
          </a:p>
          <a:p>
            <a:pPr>
              <a:lnSpc>
                <a:spcPct val="105000"/>
              </a:lnSpc>
              <a:spcBef>
                <a:spcPts val="525"/>
              </a:spcBef>
              <a:buClrTx/>
              <a:buSzPct val="80000"/>
              <a:buFontTx/>
              <a:buNone/>
            </a:pPr>
            <a:r>
              <a:rPr lang="en-US" altLang="en-US" sz="2800" dirty="0">
                <a:solidFill>
                  <a:srgbClr val="002060"/>
                </a:solidFill>
              </a:rPr>
              <a:t>	f) CO</a:t>
            </a:r>
            <a:r>
              <a:rPr lang="en-US" altLang="en-US" sz="2800" baseline="-25000" dirty="0">
                <a:solidFill>
                  <a:srgbClr val="002060"/>
                </a:solidFill>
              </a:rPr>
              <a:t>2</a:t>
            </a:r>
            <a:r>
              <a:rPr lang="en-US" altLang="en-US" sz="2800" dirty="0">
                <a:solidFill>
                  <a:srgbClr val="002060"/>
                </a:solidFill>
              </a:rPr>
              <a:t>: London </a:t>
            </a:r>
            <a:r>
              <a:rPr lang="el-GR" altLang="en-US" sz="2800" dirty="0">
                <a:solidFill>
                  <a:srgbClr val="002060"/>
                </a:solidFill>
              </a:rPr>
              <a:t>μόνο</a:t>
            </a:r>
            <a:r>
              <a:rPr lang="en-US" altLang="en-US" sz="2800" dirty="0">
                <a:solidFill>
                  <a:srgbClr val="002060"/>
                </a:solidFill>
              </a:rPr>
              <a:t> (</a:t>
            </a:r>
            <a:r>
              <a:rPr lang="el-GR" altLang="en-US" sz="2800" dirty="0">
                <a:solidFill>
                  <a:srgbClr val="002060"/>
                </a:solidFill>
              </a:rPr>
              <a:t>είναι συμμετρικό</a:t>
            </a:r>
            <a:r>
              <a:rPr lang="en-US" altLang="en-US" sz="2800" dirty="0">
                <a:solidFill>
                  <a:srgbClr val="002060"/>
                </a:solidFill>
              </a:rPr>
              <a:t>)</a:t>
            </a:r>
          </a:p>
          <a:p>
            <a:pPr>
              <a:spcBef>
                <a:spcPts val="450"/>
              </a:spcBef>
              <a:buClr>
                <a:srgbClr val="6EA0B0"/>
              </a:buClr>
              <a:buSzPct val="80000"/>
              <a:buFont typeface="Wingdings 2" panose="05020102010507070707" pitchFamily="18" charset="2"/>
              <a:buChar char=""/>
            </a:pPr>
            <a:r>
              <a:rPr lang="el-GR" altLang="en-US" sz="3000" dirty="0">
                <a:solidFill>
                  <a:srgbClr val="C00000"/>
                </a:solidFill>
                <a:latin typeface="Century Gothic" panose="020B0502020202020204" pitchFamily="34" charset="0"/>
              </a:rPr>
              <a:t>Υπενθύμιση!</a:t>
            </a:r>
            <a:r>
              <a:rPr lang="en-US" altLang="en-US" sz="3000" dirty="0">
                <a:solidFill>
                  <a:srgbClr val="C00000"/>
                </a:solidFill>
                <a:latin typeface="Century Gothic" panose="020B0502020202020204" pitchFamily="34" charset="0"/>
              </a:rPr>
              <a:t>: </a:t>
            </a:r>
            <a:r>
              <a:rPr lang="el-GR" altLang="en-US" sz="3000" dirty="0">
                <a:solidFill>
                  <a:srgbClr val="C00000"/>
                </a:solidFill>
                <a:latin typeface="Century Gothic" panose="020B0502020202020204" pitchFamily="34" charset="0"/>
              </a:rPr>
              <a:t> </a:t>
            </a:r>
            <a:r>
              <a:rPr lang="en-US" altLang="en-US" sz="1800" dirty="0">
                <a:solidFill>
                  <a:srgbClr val="C00000"/>
                </a:solidFill>
                <a:latin typeface="Century Gothic" panose="020B0502020202020204" pitchFamily="34" charset="0"/>
              </a:rPr>
              <a:t>O</a:t>
            </a:r>
            <a:r>
              <a:rPr lang="el-GR" altLang="en-US" sz="1800" dirty="0" err="1">
                <a:solidFill>
                  <a:srgbClr val="C00000"/>
                </a:solidFill>
                <a:latin typeface="Century Gothic" panose="020B0502020202020204" pitchFamily="34" charset="0"/>
              </a:rPr>
              <a:t>μοιοπολικός</a:t>
            </a:r>
            <a:r>
              <a:rPr lang="en-US" altLang="en-US" sz="1800" dirty="0">
                <a:solidFill>
                  <a:srgbClr val="C00000"/>
                </a:solidFill>
                <a:latin typeface="Century Gothic" panose="020B0502020202020204" pitchFamily="34" charset="0"/>
              </a:rPr>
              <a:t>: </a:t>
            </a:r>
            <a:r>
              <a:rPr lang="el-GR" altLang="en-US" sz="1800" dirty="0">
                <a:solidFill>
                  <a:srgbClr val="C00000"/>
                </a:solidFill>
                <a:latin typeface="Century Gothic" panose="020B0502020202020204" pitchFamily="34" charset="0"/>
              </a:rPr>
              <a:t>ΔΕΝ&lt;1.2</a:t>
            </a:r>
          </a:p>
          <a:p>
            <a:pPr>
              <a:spcBef>
                <a:spcPts val="450"/>
              </a:spcBef>
              <a:buClrTx/>
              <a:buSzPct val="80000"/>
              <a:buFontTx/>
              <a:buNone/>
            </a:pPr>
            <a:r>
              <a:rPr lang="el-GR" altLang="en-US" sz="1800" dirty="0">
                <a:solidFill>
                  <a:srgbClr val="C00000"/>
                </a:solidFill>
                <a:latin typeface="Century Gothic" panose="020B0502020202020204" pitchFamily="34" charset="0"/>
              </a:rPr>
              <a:t>                                             Πολικός (πολικός ομοιοπολικός</a:t>
            </a:r>
            <a:r>
              <a:rPr lang="en-US" altLang="en-US" sz="1800" dirty="0">
                <a:solidFill>
                  <a:srgbClr val="C00000"/>
                </a:solidFill>
                <a:latin typeface="Century Gothic" panose="020B0502020202020204" pitchFamily="34" charset="0"/>
              </a:rPr>
              <a:t>: 1.</a:t>
            </a:r>
            <a:r>
              <a:rPr lang="el-GR" altLang="en-US" sz="1800" dirty="0">
                <a:solidFill>
                  <a:srgbClr val="C00000"/>
                </a:solidFill>
                <a:latin typeface="Century Gothic" panose="020B0502020202020204" pitchFamily="34" charset="0"/>
              </a:rPr>
              <a:t>2&lt;ΔΕΝ&lt;1.8</a:t>
            </a:r>
          </a:p>
          <a:p>
            <a:pPr>
              <a:spcBef>
                <a:spcPts val="450"/>
              </a:spcBef>
              <a:buClrTx/>
              <a:buSzPct val="80000"/>
              <a:buFontTx/>
              <a:buNone/>
            </a:pPr>
            <a:r>
              <a:rPr lang="el-GR" altLang="en-US" sz="1800" dirty="0">
                <a:solidFill>
                  <a:srgbClr val="C00000"/>
                </a:solidFill>
                <a:latin typeface="Century Gothic" panose="020B0502020202020204" pitchFamily="34" charset="0"/>
              </a:rPr>
              <a:t>                                             Ιοντικός</a:t>
            </a:r>
            <a:r>
              <a:rPr lang="en-US" altLang="en-US" sz="1800" dirty="0">
                <a:solidFill>
                  <a:srgbClr val="C00000"/>
                </a:solidFill>
                <a:latin typeface="Century Gothic" panose="020B0502020202020204" pitchFamily="34" charset="0"/>
              </a:rPr>
              <a:t>: </a:t>
            </a:r>
            <a:r>
              <a:rPr lang="el-GR" altLang="en-US" sz="1800" dirty="0">
                <a:solidFill>
                  <a:srgbClr val="C00000"/>
                </a:solidFill>
                <a:latin typeface="Century Gothic" panose="020B0502020202020204" pitchFamily="34" charset="0"/>
              </a:rPr>
              <a:t>ΔΕΝ&gt;1.8</a:t>
            </a:r>
          </a:p>
          <a:p>
            <a:pPr>
              <a:spcBef>
                <a:spcPts val="450"/>
              </a:spcBef>
              <a:buClrTx/>
              <a:buSzPct val="80000"/>
              <a:buFontTx/>
              <a:buNone/>
            </a:pPr>
            <a:endParaRPr lang="el-GR" altLang="en-US" sz="1800" dirty="0">
              <a:solidFill>
                <a:srgbClr val="C00000"/>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a:extLst>
              <a:ext uri="{FF2B5EF4-FFF2-40B4-BE49-F238E27FC236}">
                <a16:creationId xmlns:a16="http://schemas.microsoft.com/office/drawing/2014/main" id="{BB061133-B184-4EA7-A988-9E6822389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882" name="Text Box 2">
            <a:extLst>
              <a:ext uri="{FF2B5EF4-FFF2-40B4-BE49-F238E27FC236}">
                <a16:creationId xmlns:a16="http://schemas.microsoft.com/office/drawing/2014/main" id="{BAB873AA-4E78-4402-B973-50612E81140A}"/>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solidFill>
                  <a:srgbClr val="000099"/>
                </a:solidFill>
              </a:rPr>
              <a:t>Η αιθανόλη </a:t>
            </a:r>
            <a:r>
              <a:rPr lang="en-US" altLang="en-US" sz="3000">
                <a:solidFill>
                  <a:srgbClr val="000099"/>
                </a:solidFill>
              </a:rPr>
              <a:t> (CH</a:t>
            </a:r>
            <a:r>
              <a:rPr lang="en-US" altLang="en-US" sz="3000" baseline="-25000">
                <a:solidFill>
                  <a:srgbClr val="000099"/>
                </a:solidFill>
              </a:rPr>
              <a:t>3</a:t>
            </a:r>
            <a:r>
              <a:rPr lang="en-US" altLang="en-US" sz="3000">
                <a:solidFill>
                  <a:srgbClr val="000099"/>
                </a:solidFill>
              </a:rPr>
              <a:t>CH</a:t>
            </a:r>
            <a:r>
              <a:rPr lang="en-US" altLang="en-US" sz="3000" baseline="-25000">
                <a:solidFill>
                  <a:srgbClr val="000099"/>
                </a:solidFill>
              </a:rPr>
              <a:t>2</a:t>
            </a:r>
            <a:r>
              <a:rPr lang="en-US" altLang="en-US" sz="3000">
                <a:solidFill>
                  <a:srgbClr val="000099"/>
                </a:solidFill>
              </a:rPr>
              <a:t>OH)</a:t>
            </a:r>
            <a:r>
              <a:rPr lang="el-GR" altLang="en-US" sz="3000">
                <a:solidFill>
                  <a:srgbClr val="000099"/>
                </a:solidFill>
              </a:rPr>
              <a:t> και ο διμεθυλαιθέρας</a:t>
            </a:r>
            <a:r>
              <a:rPr lang="en-US" altLang="en-US" sz="3000">
                <a:solidFill>
                  <a:srgbClr val="000099"/>
                </a:solidFill>
              </a:rPr>
              <a:t> (CH</a:t>
            </a:r>
            <a:r>
              <a:rPr lang="en-US" altLang="en-US" sz="3000" baseline="-25000">
                <a:solidFill>
                  <a:srgbClr val="000099"/>
                </a:solidFill>
              </a:rPr>
              <a:t>3</a:t>
            </a:r>
            <a:r>
              <a:rPr lang="en-US" altLang="en-US" sz="3000">
                <a:solidFill>
                  <a:srgbClr val="000099"/>
                </a:solidFill>
              </a:rPr>
              <a:t>OCH</a:t>
            </a:r>
            <a:r>
              <a:rPr lang="en-US" altLang="en-US" sz="3000" baseline="-25000">
                <a:solidFill>
                  <a:srgbClr val="000099"/>
                </a:solidFill>
              </a:rPr>
              <a:t>3</a:t>
            </a:r>
            <a:r>
              <a:rPr lang="en-US" altLang="en-US" sz="3000">
                <a:solidFill>
                  <a:srgbClr val="000099"/>
                </a:solidFill>
              </a:rPr>
              <a:t>) </a:t>
            </a:r>
            <a:r>
              <a:rPr lang="el-GR" altLang="en-US" sz="3000">
                <a:solidFill>
                  <a:srgbClr val="000099"/>
                </a:solidFill>
              </a:rPr>
              <a:t>έχουν τον ίδιο τύπο</a:t>
            </a:r>
            <a:r>
              <a:rPr lang="en-US" altLang="en-US" sz="3000">
                <a:solidFill>
                  <a:srgbClr val="000099"/>
                </a:solidFill>
              </a:rPr>
              <a:t> (C</a:t>
            </a:r>
            <a:r>
              <a:rPr lang="en-US" altLang="en-US" sz="3000" baseline="-25000">
                <a:solidFill>
                  <a:srgbClr val="000099"/>
                </a:solidFill>
              </a:rPr>
              <a:t>2</a:t>
            </a:r>
            <a:r>
              <a:rPr lang="en-US" altLang="en-US" sz="3000">
                <a:solidFill>
                  <a:srgbClr val="000099"/>
                </a:solidFill>
              </a:rPr>
              <a:t>H</a:t>
            </a:r>
            <a:r>
              <a:rPr lang="en-US" altLang="en-US" sz="3000" baseline="-25000">
                <a:solidFill>
                  <a:srgbClr val="000099"/>
                </a:solidFill>
              </a:rPr>
              <a:t>6</a:t>
            </a:r>
            <a:r>
              <a:rPr lang="en-US" altLang="en-US" sz="3000">
                <a:solidFill>
                  <a:srgbClr val="000099"/>
                </a:solidFill>
              </a:rPr>
              <a:t>O).  </a:t>
            </a:r>
            <a:r>
              <a:rPr lang="el-GR" altLang="en-US" sz="3000">
                <a:solidFill>
                  <a:srgbClr val="000099"/>
                </a:solidFill>
              </a:rPr>
              <a:t>Η αιθανόλη έχει σημείο  ζέσεως στους </a:t>
            </a:r>
            <a:r>
              <a:rPr lang="en-US" altLang="en-US" sz="3000">
                <a:solidFill>
                  <a:srgbClr val="000099"/>
                </a:solidFill>
              </a:rPr>
              <a:t> 78 </a:t>
            </a:r>
            <a:r>
              <a:rPr lang="en-US" altLang="en-US" sz="3000">
                <a:solidFill>
                  <a:srgbClr val="000099"/>
                </a:solidFill>
                <a:latin typeface="Symbol" panose="05050102010706020507" pitchFamily="18" charset="2"/>
              </a:rPr>
              <a:t></a:t>
            </a:r>
            <a:r>
              <a:rPr lang="en-US" altLang="en-US" sz="3000">
                <a:solidFill>
                  <a:srgbClr val="000099"/>
                </a:solidFill>
              </a:rPr>
              <a:t>C, </a:t>
            </a:r>
            <a:r>
              <a:rPr lang="el-GR" altLang="en-US" sz="3000">
                <a:solidFill>
                  <a:srgbClr val="000099"/>
                </a:solidFill>
              </a:rPr>
              <a:t>ενώ ο διμεθυλαιθέρας  στους </a:t>
            </a:r>
            <a:r>
              <a:rPr lang="en-US" altLang="en-US" sz="3000">
                <a:solidFill>
                  <a:srgbClr val="000099"/>
                </a:solidFill>
              </a:rPr>
              <a:t>-24 </a:t>
            </a:r>
            <a:r>
              <a:rPr lang="en-US" altLang="en-US" sz="3000">
                <a:solidFill>
                  <a:srgbClr val="000099"/>
                </a:solidFill>
                <a:latin typeface="Symbol" panose="05050102010706020507" pitchFamily="18" charset="2"/>
              </a:rPr>
              <a:t></a:t>
            </a:r>
            <a:r>
              <a:rPr lang="en-US" altLang="en-US" sz="3000">
                <a:solidFill>
                  <a:srgbClr val="000099"/>
                </a:solidFill>
              </a:rPr>
              <a:t>C.  </a:t>
            </a:r>
            <a:r>
              <a:rPr lang="el-GR" altLang="en-US" sz="3000">
                <a:solidFill>
                  <a:srgbClr val="000099"/>
                </a:solidFill>
              </a:rPr>
              <a:t>Εξηγήστε γιατί το σημείο ζέσεως του διμεθυλαιθέρα είναι πολύ χαμηλότερο από της αιθανόλης.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a:extLst>
              <a:ext uri="{FF2B5EF4-FFF2-40B4-BE49-F238E27FC236}">
                <a16:creationId xmlns:a16="http://schemas.microsoft.com/office/drawing/2014/main" id="{C56030F7-0C68-4558-9FA3-90F31D63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6" name="Text Box 2">
            <a:extLst>
              <a:ext uri="{FF2B5EF4-FFF2-40B4-BE49-F238E27FC236}">
                <a16:creationId xmlns:a16="http://schemas.microsoft.com/office/drawing/2014/main" id="{E17F9D8C-B869-429C-87BF-A75F69630358}"/>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solidFill>
                  <a:srgbClr val="002060"/>
                </a:solidFill>
              </a:rPr>
              <a:t>Στην αιθανόλη στον δεσμό </a:t>
            </a:r>
            <a:r>
              <a:rPr lang="en-US" altLang="en-US" sz="3000">
                <a:solidFill>
                  <a:srgbClr val="002060"/>
                </a:solidFill>
              </a:rPr>
              <a:t> H </a:t>
            </a:r>
            <a:r>
              <a:rPr lang="el-GR" altLang="en-US" sz="3000">
                <a:solidFill>
                  <a:srgbClr val="002060"/>
                </a:solidFill>
              </a:rPr>
              <a:t>–Ο η μεγάλη </a:t>
            </a:r>
            <a:r>
              <a:rPr lang="en-US" altLang="en-US" sz="3000" b="1">
                <a:solidFill>
                  <a:srgbClr val="002060"/>
                </a:solidFill>
                <a:latin typeface="Symbol" panose="05050102010706020507" pitchFamily="18" charset="2"/>
              </a:rPr>
              <a:t></a:t>
            </a:r>
            <a:r>
              <a:rPr lang="en-US" altLang="en-US" sz="3000">
                <a:solidFill>
                  <a:srgbClr val="002060"/>
                </a:solidFill>
              </a:rPr>
              <a:t>EN </a:t>
            </a:r>
            <a:r>
              <a:rPr lang="el-GR" altLang="en-US" sz="3000">
                <a:solidFill>
                  <a:srgbClr val="002060"/>
                </a:solidFill>
              </a:rPr>
              <a:t>έχει ως αποτέλεσμα τον Η-δεσμό.</a:t>
            </a:r>
            <a:r>
              <a:rPr lang="en-US" altLang="en-US" sz="3000">
                <a:solidFill>
                  <a:srgbClr val="002060"/>
                </a:solidFill>
              </a:rPr>
              <a:t>  </a:t>
            </a:r>
            <a:r>
              <a:rPr lang="el-GR" altLang="en-US" sz="3000">
                <a:solidFill>
                  <a:srgbClr val="002060"/>
                </a:solidFill>
              </a:rPr>
              <a:t>Στον διμεθυλαιθέρα  ο δεσμός Ο-</a:t>
            </a:r>
            <a:r>
              <a:rPr lang="en-US" altLang="en-US" sz="3000">
                <a:solidFill>
                  <a:srgbClr val="002060"/>
                </a:solidFill>
              </a:rPr>
              <a:t>C </a:t>
            </a:r>
            <a:r>
              <a:rPr lang="el-GR" altLang="en-US" sz="3000">
                <a:solidFill>
                  <a:srgbClr val="002060"/>
                </a:solidFill>
              </a:rPr>
              <a:t>παρουσιάζει μικρότερη </a:t>
            </a:r>
            <a:r>
              <a:rPr lang="en-US" altLang="en-US" sz="3000">
                <a:solidFill>
                  <a:srgbClr val="002060"/>
                </a:solidFill>
              </a:rPr>
              <a:t> </a:t>
            </a:r>
            <a:r>
              <a:rPr lang="en-US" altLang="en-US" sz="3000" b="1">
                <a:solidFill>
                  <a:srgbClr val="002060"/>
                </a:solidFill>
                <a:latin typeface="Symbol" panose="05050102010706020507" pitchFamily="18" charset="2"/>
              </a:rPr>
              <a:t></a:t>
            </a:r>
            <a:r>
              <a:rPr lang="en-US" altLang="en-US" sz="3000">
                <a:solidFill>
                  <a:srgbClr val="002060"/>
                </a:solidFill>
              </a:rPr>
              <a:t>EN </a:t>
            </a:r>
            <a:r>
              <a:rPr lang="el-GR" altLang="en-US" sz="3000">
                <a:solidFill>
                  <a:srgbClr val="002060"/>
                </a:solidFill>
              </a:rPr>
              <a:t>και έχουμε έλξη διπόλου –διπόλου και όχι υδρογονοδεσμό</a:t>
            </a:r>
            <a:r>
              <a:rPr lang="en-US" altLang="en-US" sz="3000">
                <a:solidFill>
                  <a:srgbClr val="002060"/>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a:extLst>
              <a:ext uri="{FF2B5EF4-FFF2-40B4-BE49-F238E27FC236}">
                <a16:creationId xmlns:a16="http://schemas.microsoft.com/office/drawing/2014/main" id="{9C3A136E-A673-4047-9770-2DD759CA0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201613"/>
            <a:ext cx="7785100" cy="156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Text Box 2">
            <a:extLst>
              <a:ext uri="{FF2B5EF4-FFF2-40B4-BE49-F238E27FC236}">
                <a16:creationId xmlns:a16="http://schemas.microsoft.com/office/drawing/2014/main" id="{1A09F8C1-B326-4E96-AF38-57583C0EDFA7}"/>
              </a:ext>
            </a:extLst>
          </p:cNvPr>
          <p:cNvSpPr txBox="1">
            <a:spLocks noChangeArrowheads="1"/>
          </p:cNvSpPr>
          <p:nvPr/>
        </p:nvSpPr>
        <p:spPr bwMode="auto">
          <a:xfrm>
            <a:off x="609600" y="2133600"/>
            <a:ext cx="77724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solidFill>
                  <a:srgbClr val="002060"/>
                </a:solidFill>
                <a:latin typeface="Century Gothic" panose="020B0502020202020204" pitchFamily="34" charset="0"/>
              </a:rPr>
              <a:t>a) CH</a:t>
            </a:r>
            <a:r>
              <a:rPr lang="en-US" altLang="en-US" sz="3000" baseline="-25000">
                <a:solidFill>
                  <a:srgbClr val="002060"/>
                </a:solidFill>
                <a:latin typeface="Century Gothic" panose="020B0502020202020204" pitchFamily="34" charset="0"/>
              </a:rPr>
              <a:t>4</a:t>
            </a:r>
            <a:br>
              <a:rPr lang="en-US" altLang="en-US" sz="3000" baseline="-25000">
                <a:solidFill>
                  <a:srgbClr val="002060"/>
                </a:solidFill>
                <a:latin typeface="Century Gothic" panose="020B0502020202020204" pitchFamily="34" charset="0"/>
              </a:rPr>
            </a:br>
            <a:r>
              <a:rPr lang="en-US" altLang="en-US" sz="3000">
                <a:solidFill>
                  <a:srgbClr val="002060"/>
                </a:solidFill>
                <a:latin typeface="Century Gothic" panose="020B0502020202020204" pitchFamily="34" charset="0"/>
              </a:rPr>
              <a:t>b) HCl</a:t>
            </a:r>
            <a:br>
              <a:rPr lang="en-US" altLang="en-US" sz="3000">
                <a:solidFill>
                  <a:srgbClr val="002060"/>
                </a:solidFill>
                <a:latin typeface="Century Gothic" panose="020B0502020202020204" pitchFamily="34" charset="0"/>
              </a:rPr>
            </a:br>
            <a:r>
              <a:rPr lang="en-US" altLang="en-US" sz="3000">
                <a:solidFill>
                  <a:srgbClr val="002060"/>
                </a:solidFill>
                <a:latin typeface="Century Gothic" panose="020B0502020202020204" pitchFamily="34" charset="0"/>
              </a:rPr>
              <a:t>c) CH</a:t>
            </a:r>
            <a:r>
              <a:rPr lang="en-US" altLang="en-US" sz="3000" baseline="-25000">
                <a:solidFill>
                  <a:srgbClr val="002060"/>
                </a:solidFill>
                <a:latin typeface="Century Gothic" panose="020B0502020202020204" pitchFamily="34" charset="0"/>
              </a:rPr>
              <a:t>3</a:t>
            </a:r>
            <a:r>
              <a:rPr lang="en-US" altLang="en-US" sz="3000">
                <a:solidFill>
                  <a:srgbClr val="002060"/>
                </a:solidFill>
                <a:latin typeface="Century Gothic" panose="020B0502020202020204" pitchFamily="34" charset="0"/>
              </a:rPr>
              <a:t>NH</a:t>
            </a:r>
            <a:r>
              <a:rPr lang="en-US" altLang="en-US" sz="3000" baseline="-25000">
                <a:solidFill>
                  <a:srgbClr val="002060"/>
                </a:solidFill>
                <a:latin typeface="Century Gothic" panose="020B0502020202020204" pitchFamily="34" charset="0"/>
              </a:rPr>
              <a:t>2</a:t>
            </a:r>
            <a:br>
              <a:rPr lang="en-US" altLang="en-US" sz="3000" baseline="-25000">
                <a:solidFill>
                  <a:srgbClr val="002060"/>
                </a:solidFill>
                <a:latin typeface="Century Gothic" panose="020B0502020202020204" pitchFamily="34" charset="0"/>
              </a:rPr>
            </a:br>
            <a:r>
              <a:rPr lang="en-US" altLang="en-US" sz="3000">
                <a:solidFill>
                  <a:srgbClr val="002060"/>
                </a:solidFill>
                <a:latin typeface="Century Gothic" panose="020B0502020202020204" pitchFamily="34" charset="0"/>
              </a:rPr>
              <a:t>d) NaCl</a:t>
            </a:r>
          </a:p>
          <a:p>
            <a:pPr>
              <a:spcBef>
                <a:spcPts val="750"/>
              </a:spcBef>
              <a:buClrTx/>
              <a:buSzPct val="80000"/>
              <a:buFontTx/>
              <a:buNone/>
            </a:pPr>
            <a:endParaRPr lang="en-US" altLang="en-US" sz="3000">
              <a:solidFill>
                <a:srgbClr val="002060"/>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a:extLst>
              <a:ext uri="{FF2B5EF4-FFF2-40B4-BE49-F238E27FC236}">
                <a16:creationId xmlns:a16="http://schemas.microsoft.com/office/drawing/2014/main" id="{71992963-FCB0-4DFF-A113-4D2D94872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143000"/>
            <a:ext cx="7785100" cy="1633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46F6E76F-36CF-6881-D7D1-7D3180E1D31E}"/>
              </a:ext>
            </a:extLst>
          </p:cNvPr>
          <p:cNvSpPr txBox="1"/>
          <p:nvPr/>
        </p:nvSpPr>
        <p:spPr>
          <a:xfrm>
            <a:off x="1143000" y="1262270"/>
            <a:ext cx="1699591" cy="523220"/>
          </a:xfrm>
          <a:prstGeom prst="rect">
            <a:avLst/>
          </a:prstGeom>
          <a:noFill/>
        </p:spPr>
        <p:txBody>
          <a:bodyPr wrap="square" rtlCol="0">
            <a:spAutoFit/>
          </a:bodyPr>
          <a:lstStyle/>
          <a:p>
            <a:r>
              <a:rPr lang="el-GR" sz="2800" b="1" dirty="0"/>
              <a:t>Ερώτηση</a:t>
            </a:r>
            <a:endParaRPr lang="en-US" sz="28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a:extLst>
              <a:ext uri="{FF2B5EF4-FFF2-40B4-BE49-F238E27FC236}">
                <a16:creationId xmlns:a16="http://schemas.microsoft.com/office/drawing/2014/main" id="{727AFD37-4CEE-4C5F-B41B-0243BC2E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33" y="1523880"/>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FE1FE536-0CF2-2C4D-FFB1-D8C1D3295900}"/>
              </a:ext>
            </a:extLst>
          </p:cNvPr>
          <p:cNvSpPr txBox="1"/>
          <p:nvPr/>
        </p:nvSpPr>
        <p:spPr>
          <a:xfrm>
            <a:off x="1143000" y="1262270"/>
            <a:ext cx="2176670" cy="523220"/>
          </a:xfrm>
          <a:prstGeom prst="rect">
            <a:avLst/>
          </a:prstGeom>
          <a:noFill/>
        </p:spPr>
        <p:txBody>
          <a:bodyPr wrap="square" rtlCol="0">
            <a:spAutoFit/>
          </a:bodyPr>
          <a:lstStyle/>
          <a:p>
            <a:r>
              <a:rPr lang="el-GR" sz="2800" b="1" dirty="0"/>
              <a:t>Απάντηση</a:t>
            </a:r>
            <a:endParaRPr lang="en-US" sz="28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a:extLst>
              <a:ext uri="{FF2B5EF4-FFF2-40B4-BE49-F238E27FC236}">
                <a16:creationId xmlns:a16="http://schemas.microsoft.com/office/drawing/2014/main" id="{4129A53E-3212-46F0-99C7-1EFA90DA2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6350"/>
            <a:ext cx="7785100" cy="176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Text Box 2">
            <a:extLst>
              <a:ext uri="{FF2B5EF4-FFF2-40B4-BE49-F238E27FC236}">
                <a16:creationId xmlns:a16="http://schemas.microsoft.com/office/drawing/2014/main" id="{3110826E-4A5F-499B-9923-38D28D58A53B}"/>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spcBef>
                <a:spcPts val="600"/>
              </a:spcBef>
              <a:buClrTx/>
              <a:buSzPct val="80000"/>
              <a:buFontTx/>
              <a:buNone/>
            </a:pPr>
            <a:r>
              <a:rPr lang="en-US" altLang="en-US" sz="2400" dirty="0">
                <a:latin typeface="Century Gothic" panose="020B0502020202020204" pitchFamily="34" charset="0"/>
              </a:rPr>
              <a:t>     [A] </a:t>
            </a:r>
            <a:r>
              <a:rPr lang="el-GR" altLang="en-US" sz="2400" dirty="0">
                <a:latin typeface="Century Gothic" panose="020B0502020202020204" pitchFamily="34" charset="0"/>
              </a:rPr>
              <a:t>Υδρογονοδεσμός και δυνάμεις </a:t>
            </a:r>
            <a:r>
              <a:rPr lang="en-US" altLang="en-US" sz="2400" dirty="0">
                <a:latin typeface="Century Gothic" panose="020B0502020202020204" pitchFamily="34" charset="0"/>
              </a:rPr>
              <a:t> London </a:t>
            </a:r>
            <a:br>
              <a:rPr lang="en-US" altLang="en-US" sz="2400" dirty="0">
                <a:latin typeface="Century Gothic" panose="020B0502020202020204" pitchFamily="34" charset="0"/>
              </a:rPr>
            </a:br>
            <a:br>
              <a:rPr lang="en-US" altLang="en-US" sz="2400" dirty="0">
                <a:latin typeface="Century Gothic" panose="020B0502020202020204" pitchFamily="34" charset="0"/>
              </a:rPr>
            </a:br>
            <a:r>
              <a:rPr lang="en-US" altLang="en-US" sz="2400" dirty="0">
                <a:latin typeface="Century Gothic" panose="020B0502020202020204" pitchFamily="34" charset="0"/>
              </a:rPr>
              <a:t>[B] </a:t>
            </a:r>
            <a:r>
              <a:rPr lang="el-GR" altLang="en-US" sz="2400" dirty="0">
                <a:latin typeface="Century Gothic" panose="020B0502020202020204" pitchFamily="34" charset="0"/>
              </a:rPr>
              <a:t>Υδρογονοδεσμός μόνο</a:t>
            </a:r>
            <a:br>
              <a:rPr lang="en-US" altLang="en-US" sz="2400" dirty="0">
                <a:latin typeface="Century Gothic" panose="020B0502020202020204" pitchFamily="34" charset="0"/>
              </a:rPr>
            </a:br>
            <a:br>
              <a:rPr lang="en-US" altLang="en-US" sz="2400" dirty="0">
                <a:latin typeface="Century Gothic" panose="020B0502020202020204" pitchFamily="34" charset="0"/>
              </a:rPr>
            </a:br>
            <a:r>
              <a:rPr lang="en-US" altLang="en-US" sz="2400" dirty="0">
                <a:latin typeface="Century Gothic" panose="020B0502020202020204" pitchFamily="34" charset="0"/>
              </a:rPr>
              <a:t>[C] </a:t>
            </a:r>
            <a:r>
              <a:rPr lang="el-GR" altLang="en-US" sz="2400" dirty="0">
                <a:latin typeface="Century Gothic" panose="020B0502020202020204" pitchFamily="34" charset="0"/>
              </a:rPr>
              <a:t>δυνάμεις </a:t>
            </a:r>
            <a:r>
              <a:rPr lang="el-GR" altLang="en-US" sz="2400" dirty="0" err="1">
                <a:latin typeface="Century Gothic" panose="020B0502020202020204" pitchFamily="34" charset="0"/>
              </a:rPr>
              <a:t>διπόλου</a:t>
            </a:r>
            <a:r>
              <a:rPr lang="el-GR" altLang="en-US" sz="2400" dirty="0">
                <a:latin typeface="Century Gothic" panose="020B0502020202020204" pitchFamily="34" charset="0"/>
              </a:rPr>
              <a:t> –</a:t>
            </a:r>
            <a:r>
              <a:rPr lang="el-GR" altLang="en-US" sz="2400" dirty="0" err="1">
                <a:latin typeface="Century Gothic" panose="020B0502020202020204" pitchFamily="34" charset="0"/>
              </a:rPr>
              <a:t>διπόλου</a:t>
            </a:r>
            <a:r>
              <a:rPr lang="el-GR" altLang="en-US" sz="2400" dirty="0">
                <a:latin typeface="Century Gothic" panose="020B0502020202020204" pitchFamily="34" charset="0"/>
              </a:rPr>
              <a:t> </a:t>
            </a:r>
            <a:r>
              <a:rPr lang="en-US" altLang="en-US" sz="2400" dirty="0">
                <a:latin typeface="Century Gothic" panose="020B0502020202020204" pitchFamily="34" charset="0"/>
              </a:rPr>
              <a:t>(</a:t>
            </a:r>
            <a:r>
              <a:rPr lang="el-GR" altLang="en-US" sz="2400" dirty="0">
                <a:latin typeface="Century Gothic" panose="020B0502020202020204" pitchFamily="34" charset="0"/>
              </a:rPr>
              <a:t>χωρίς </a:t>
            </a:r>
            <a:r>
              <a:rPr lang="el-GR" altLang="en-US" sz="2400" dirty="0" err="1">
                <a:latin typeface="Century Gothic" panose="020B0502020202020204" pitchFamily="34" charset="0"/>
              </a:rPr>
              <a:t>υδρογονοδεσμό</a:t>
            </a:r>
            <a:r>
              <a:rPr lang="el-GR" altLang="en-US" sz="2400" dirty="0">
                <a:latin typeface="Century Gothic" panose="020B0502020202020204" pitchFamily="34" charset="0"/>
              </a:rPr>
              <a:t>) και δυνάμεις διασποράς</a:t>
            </a:r>
            <a:br>
              <a:rPr lang="en-US" altLang="en-US" sz="2400" dirty="0">
                <a:latin typeface="Century Gothic" panose="020B0502020202020204" pitchFamily="34" charset="0"/>
              </a:rPr>
            </a:br>
            <a:br>
              <a:rPr lang="en-US" altLang="en-US" sz="2400" dirty="0">
                <a:latin typeface="Century Gothic" panose="020B0502020202020204" pitchFamily="34" charset="0"/>
              </a:rPr>
            </a:br>
            <a:r>
              <a:rPr lang="en-US" altLang="en-US" sz="2400" dirty="0">
                <a:latin typeface="Century Gothic" panose="020B0502020202020204" pitchFamily="34" charset="0"/>
              </a:rPr>
              <a:t>[D] </a:t>
            </a:r>
            <a:r>
              <a:rPr lang="el-GR" altLang="en-US" sz="2400" dirty="0">
                <a:latin typeface="Century Gothic" panose="020B0502020202020204" pitchFamily="34" charset="0"/>
              </a:rPr>
              <a:t>Δυνάμεις </a:t>
            </a:r>
            <a:r>
              <a:rPr lang="en-US" altLang="en-US" sz="2400" dirty="0">
                <a:latin typeface="Century Gothic" panose="020B0502020202020204" pitchFamily="34" charset="0"/>
              </a:rPr>
              <a:t>London </a:t>
            </a:r>
            <a:r>
              <a:rPr lang="el-GR" altLang="en-US" sz="2400" dirty="0">
                <a:latin typeface="Century Gothic" panose="020B0502020202020204" pitchFamily="34" charset="0"/>
              </a:rPr>
              <a:t>μόνο</a:t>
            </a:r>
          </a:p>
          <a:p>
            <a:pPr>
              <a:spcBef>
                <a:spcPts val="600"/>
              </a:spcBef>
              <a:buClrTx/>
              <a:buSzPct val="80000"/>
              <a:buFontTx/>
              <a:buNone/>
            </a:pPr>
            <a:br>
              <a:rPr lang="en-US" altLang="en-US" sz="2400" dirty="0">
                <a:latin typeface="Century Gothic" panose="020B0502020202020204" pitchFamily="34" charset="0"/>
              </a:rPr>
            </a:br>
            <a:r>
              <a:rPr lang="en-US" altLang="en-US" sz="2400" dirty="0">
                <a:latin typeface="Century Gothic" panose="020B0502020202020204" pitchFamily="34" charset="0"/>
              </a:rPr>
              <a:t>[E]</a:t>
            </a:r>
            <a:r>
              <a:rPr lang="el-GR" altLang="en-US" sz="2400" dirty="0">
                <a:latin typeface="Century Gothic" panose="020B0502020202020204" pitchFamily="34" charset="0"/>
              </a:rPr>
              <a:t>  Μόνο δυνάμεις </a:t>
            </a:r>
            <a:r>
              <a:rPr lang="el-GR" altLang="en-US" sz="2400" dirty="0" err="1">
                <a:latin typeface="Century Gothic" panose="020B0502020202020204" pitchFamily="34" charset="0"/>
              </a:rPr>
              <a:t>διπόλου</a:t>
            </a:r>
            <a:r>
              <a:rPr lang="en-US" altLang="en-US" sz="2400" dirty="0">
                <a:latin typeface="Century Gothic" panose="020B0502020202020204" pitchFamily="34" charset="0"/>
              </a:rPr>
              <a:t>-</a:t>
            </a:r>
            <a:r>
              <a:rPr lang="el-GR" altLang="en-US" sz="2400" dirty="0">
                <a:latin typeface="Century Gothic" panose="020B0502020202020204" pitchFamily="34" charset="0"/>
              </a:rPr>
              <a:t> </a:t>
            </a:r>
            <a:r>
              <a:rPr lang="el-GR" altLang="en-US" sz="2400" dirty="0" err="1">
                <a:latin typeface="Century Gothic" panose="020B0502020202020204" pitchFamily="34" charset="0"/>
              </a:rPr>
              <a:t>διπόλου</a:t>
            </a:r>
            <a:r>
              <a:rPr lang="el-GR" altLang="en-US" sz="2400" dirty="0">
                <a:latin typeface="Century Gothic" panose="020B0502020202020204" pitchFamily="34" charset="0"/>
              </a:rPr>
              <a:t> (χωρίς </a:t>
            </a:r>
            <a:r>
              <a:rPr lang="el-GR" altLang="en-US" sz="2400" dirty="0" err="1">
                <a:latin typeface="Century Gothic" panose="020B0502020202020204" pitchFamily="34" charset="0"/>
              </a:rPr>
              <a:t>υδρογονοδεσμό</a:t>
            </a:r>
            <a:r>
              <a:rPr lang="en-US" altLang="en-US" sz="2400" dirty="0">
                <a:latin typeface="Century Gothic" panose="020B0502020202020204" pitchFamily="3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1">
            <a:extLst>
              <a:ext uri="{FF2B5EF4-FFF2-40B4-BE49-F238E27FC236}">
                <a16:creationId xmlns:a16="http://schemas.microsoft.com/office/drawing/2014/main" id="{B5D02790-14B7-4B43-B26E-6FC614D69189}"/>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a:t>
            </a:r>
            <a:r>
              <a:rPr lang="en-US" altLang="en-US" sz="3000">
                <a:latin typeface="Century Gothic" panose="020B0502020202020204" pitchFamily="34" charset="0"/>
              </a:rPr>
              <a:t>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52869243-3B8B-4E7C-8BD8-ABEFBEC6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Text Box 2">
            <a:extLst>
              <a:ext uri="{FF2B5EF4-FFF2-40B4-BE49-F238E27FC236}">
                <a16:creationId xmlns:a16="http://schemas.microsoft.com/office/drawing/2014/main" id="{D18F4B87-8CD2-4653-83CB-C2F915AC512D}"/>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BaCl</a:t>
            </a:r>
            <a:r>
              <a:rPr lang="en-US" altLang="en-US" sz="3000" baseline="-25000">
                <a:latin typeface="Century Gothic" panose="020B0502020202020204" pitchFamily="34" charset="0"/>
              </a:rPr>
              <a:t>2</a:t>
            </a:r>
            <a:r>
              <a:rPr lang="en-US" altLang="en-US" sz="3000">
                <a:latin typeface="Century Gothic" panose="020B0502020202020204" pitchFamily="34" charset="0"/>
              </a:rPr>
              <a:t>, H</a:t>
            </a:r>
            <a:r>
              <a:rPr lang="en-US" altLang="en-US" sz="3000" baseline="-25000">
                <a:latin typeface="Century Gothic" panose="020B0502020202020204" pitchFamily="34" charset="0"/>
              </a:rPr>
              <a:t>2</a:t>
            </a:r>
            <a:r>
              <a:rPr lang="en-US" altLang="en-US" sz="3000">
                <a:latin typeface="Century Gothic" panose="020B0502020202020204" pitchFamily="34" charset="0"/>
              </a:rPr>
              <a:t>(2), CO(28), HF(20) Ne(20)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22AE2106-4DE0-4021-899B-90C275D9F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74" name="Text Box 2">
            <a:extLst>
              <a:ext uri="{FF2B5EF4-FFF2-40B4-BE49-F238E27FC236}">
                <a16:creationId xmlns:a16="http://schemas.microsoft.com/office/drawing/2014/main" id="{76796B90-94DE-43DB-A3DA-DCFCA783933D}"/>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Η</a:t>
            </a:r>
            <a:r>
              <a:rPr lang="el-GR" altLang="en-US" sz="3000" baseline="-25000">
                <a:latin typeface="Century Gothic" panose="020B0502020202020204" pitchFamily="34" charset="0"/>
              </a:rPr>
              <a:t>2</a:t>
            </a:r>
            <a:r>
              <a:rPr lang="el-GR" altLang="en-US" sz="3000">
                <a:latin typeface="Century Gothic" panose="020B0502020202020204" pitchFamily="34" charset="0"/>
              </a:rPr>
              <a:t>&lt;Ν</a:t>
            </a:r>
            <a:r>
              <a:rPr lang="en-US" altLang="en-US" sz="3000">
                <a:latin typeface="Century Gothic" panose="020B0502020202020204" pitchFamily="34" charset="0"/>
              </a:rPr>
              <a:t>e&lt;CO&lt;HF&lt;BaCl</a:t>
            </a:r>
            <a:r>
              <a:rPr lang="en-US" altLang="en-US" sz="3000" baseline="-25000">
                <a:latin typeface="Century Gothic" panose="020B0502020202020204" pitchFamily="34" charset="0"/>
              </a:rPr>
              <a:t>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5420E45-9E04-BA09-6D76-38897B7825C2}"/>
              </a:ext>
            </a:extLst>
          </p:cNvPr>
          <p:cNvSpPr txBox="1">
            <a:spLocks/>
          </p:cNvSpPr>
          <p:nvPr/>
        </p:nvSpPr>
        <p:spPr>
          <a:xfrm>
            <a:off x="414672" y="162733"/>
            <a:ext cx="8304028" cy="1269558"/>
          </a:xfrm>
          <a:prstGeom prst="rect">
            <a:avLst/>
          </a:prstGeom>
          <a:ln>
            <a:solidFill>
              <a:schemeClr val="tx1">
                <a:lumMod val="75000"/>
                <a:lumOff val="25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50"/>
              </a:spcBef>
              <a:buSzPct val="80000"/>
              <a:buFont typeface="Arial" panose="020B0604020202020204" pitchFamily="34" charset="0"/>
              <a:buNone/>
            </a:pPr>
            <a:r>
              <a:rPr lang="el-GR" altLang="en-US" sz="2400" dirty="0">
                <a:latin typeface="Century Gothic" panose="020B0502020202020204" pitchFamily="34" charset="0"/>
              </a:rPr>
              <a:t>Οι </a:t>
            </a:r>
            <a:r>
              <a:rPr lang="el-GR" altLang="en-US" sz="2400" b="1" dirty="0">
                <a:latin typeface="Century Gothic" panose="020B0502020202020204" pitchFamily="34" charset="0"/>
              </a:rPr>
              <a:t>διαμοριακές</a:t>
            </a:r>
            <a:r>
              <a:rPr lang="el-GR" altLang="en-US" sz="2400" dirty="0">
                <a:latin typeface="Century Gothic" panose="020B0502020202020204" pitchFamily="34" charset="0"/>
              </a:rPr>
              <a:t> δυνάμεις είναι ελκτικές δυνάμεις μεταξύ των μορίων</a:t>
            </a:r>
          </a:p>
          <a:p>
            <a:pPr marL="0" indent="0">
              <a:spcBef>
                <a:spcPts val="750"/>
              </a:spcBef>
              <a:buSzPct val="80000"/>
              <a:buFont typeface="Arial" panose="020B0604020202020204" pitchFamily="34" charset="0"/>
              <a:buNone/>
            </a:pPr>
            <a:r>
              <a:rPr lang="el-GR" altLang="en-US" sz="2400" dirty="0">
                <a:latin typeface="Century Gothic" panose="020B0502020202020204" pitchFamily="34" charset="0"/>
              </a:rPr>
              <a:t>Οι </a:t>
            </a:r>
            <a:r>
              <a:rPr lang="el-GR" altLang="en-US" sz="2400" b="1" dirty="0">
                <a:latin typeface="Century Gothic" panose="020B0502020202020204" pitchFamily="34" charset="0"/>
              </a:rPr>
              <a:t>ενδομοριακές</a:t>
            </a:r>
            <a:r>
              <a:rPr lang="el-GR" altLang="en-US" sz="2400" dirty="0">
                <a:latin typeface="Century Gothic" panose="020B0502020202020204" pitchFamily="34" charset="0"/>
              </a:rPr>
              <a:t> συγκρατούν τα άτομα σε ένα μόριο</a:t>
            </a:r>
          </a:p>
        </p:txBody>
      </p:sp>
      <p:sp>
        <p:nvSpPr>
          <p:cNvPr id="3" name="TextBox 2">
            <a:extLst>
              <a:ext uri="{FF2B5EF4-FFF2-40B4-BE49-F238E27FC236}">
                <a16:creationId xmlns:a16="http://schemas.microsoft.com/office/drawing/2014/main" id="{A087EE1A-B806-254B-E41E-BD513CF58AD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Content Placeholder 2">
            <a:extLst>
              <a:ext uri="{FF2B5EF4-FFF2-40B4-BE49-F238E27FC236}">
                <a16:creationId xmlns:a16="http://schemas.microsoft.com/office/drawing/2014/main" id="{64CF5264-70B9-7851-4541-31E13A633680}"/>
              </a:ext>
            </a:extLst>
          </p:cNvPr>
          <p:cNvSpPr txBox="1">
            <a:spLocks/>
          </p:cNvSpPr>
          <p:nvPr/>
        </p:nvSpPr>
        <p:spPr>
          <a:xfrm>
            <a:off x="393742" y="1682699"/>
            <a:ext cx="8484781" cy="233644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50"/>
              </a:spcBef>
              <a:buSzPct val="80000"/>
              <a:buFont typeface="Arial" panose="020B0604020202020204" pitchFamily="34" charset="0"/>
              <a:buNone/>
            </a:pPr>
            <a:r>
              <a:rPr lang="el-GR" altLang="en-US" u="sng" dirty="0">
                <a:latin typeface="Century Gothic" panose="020B0502020202020204" pitchFamily="34" charset="0"/>
              </a:rPr>
              <a:t>Διαμοριακές vs Ενδομοριακές</a:t>
            </a:r>
            <a:r>
              <a:rPr lang="el-GR" altLang="en-US" dirty="0">
                <a:latin typeface="Century Gothic" panose="020B0502020202020204" pitchFamily="34" charset="0"/>
              </a:rPr>
              <a:t>:</a:t>
            </a:r>
          </a:p>
          <a:p>
            <a:pPr>
              <a:spcBef>
                <a:spcPts val="750"/>
              </a:spcBef>
              <a:buSzPct val="80000"/>
              <a:buFont typeface="Wingdings" panose="05000000000000000000" pitchFamily="2" charset="2"/>
              <a:buChar char="§"/>
            </a:pPr>
            <a:r>
              <a:rPr lang="el-GR" altLang="en-US" dirty="0">
                <a:latin typeface="Century Gothic" panose="020B0502020202020204" pitchFamily="34" charset="0"/>
              </a:rPr>
              <a:t>41 kJ για την εξάτμιση 1 mole νερού (</a:t>
            </a:r>
            <a:r>
              <a:rPr lang="el-GR" altLang="en-US" b="1" dirty="0">
                <a:solidFill>
                  <a:srgbClr val="C00000"/>
                </a:solidFill>
                <a:latin typeface="Century Gothic" panose="020B0502020202020204" pitchFamily="34" charset="0"/>
              </a:rPr>
              <a:t>δια</a:t>
            </a:r>
            <a:r>
              <a:rPr lang="el-GR" altLang="en-US" dirty="0">
                <a:latin typeface="Century Gothic" panose="020B0502020202020204" pitchFamily="34" charset="0"/>
              </a:rPr>
              <a:t>..)</a:t>
            </a:r>
          </a:p>
          <a:p>
            <a:pPr>
              <a:spcBef>
                <a:spcPts val="750"/>
              </a:spcBef>
              <a:buSzPct val="80000"/>
              <a:buFont typeface="Wingdings" panose="05000000000000000000" pitchFamily="2" charset="2"/>
              <a:buChar char="§"/>
            </a:pPr>
            <a:r>
              <a:rPr lang="el-GR" altLang="en-US" dirty="0">
                <a:latin typeface="Century Gothic" panose="020B0502020202020204" pitchFamily="34" charset="0"/>
              </a:rPr>
              <a:t>930 kJ για την διάσπαση των δεσμών O-H 1 mole νερού (</a:t>
            </a:r>
            <a:r>
              <a:rPr lang="el-GR" altLang="en-US" b="1" dirty="0">
                <a:solidFill>
                  <a:srgbClr val="C00000"/>
                </a:solidFill>
                <a:latin typeface="Century Gothic" panose="020B0502020202020204" pitchFamily="34" charset="0"/>
              </a:rPr>
              <a:t>ενδο</a:t>
            </a:r>
            <a:r>
              <a:rPr lang="el-GR" altLang="en-US" dirty="0">
                <a:latin typeface="Century Gothic" panose="020B0502020202020204" pitchFamily="34" charset="0"/>
              </a:rPr>
              <a:t>..)</a:t>
            </a:r>
          </a:p>
          <a:p>
            <a:pPr marL="0" indent="0">
              <a:spcBef>
                <a:spcPts val="750"/>
              </a:spcBef>
              <a:buSzPct val="80000"/>
              <a:buFont typeface="Arial" panose="020B0604020202020204" pitchFamily="34" charset="0"/>
              <a:buNone/>
            </a:pPr>
            <a:endParaRPr lang="el-GR" altLang="en-US" dirty="0">
              <a:latin typeface="Century Gothic" panose="020B0502020202020204" pitchFamily="34" charset="0"/>
            </a:endParaRPr>
          </a:p>
        </p:txBody>
      </p:sp>
      <p:sp>
        <p:nvSpPr>
          <p:cNvPr id="5" name="TextBox 4">
            <a:extLst>
              <a:ext uri="{FF2B5EF4-FFF2-40B4-BE49-F238E27FC236}">
                <a16:creationId xmlns:a16="http://schemas.microsoft.com/office/drawing/2014/main" id="{CC321CC3-BD1D-77B9-D20A-A17F4733C298}"/>
              </a:ext>
            </a:extLst>
          </p:cNvPr>
          <p:cNvSpPr txBox="1"/>
          <p:nvPr/>
        </p:nvSpPr>
        <p:spPr>
          <a:xfrm>
            <a:off x="1301816" y="3959548"/>
            <a:ext cx="3083441" cy="1323439"/>
          </a:xfrm>
          <a:prstGeom prst="rect">
            <a:avLst/>
          </a:prstGeom>
          <a:solidFill>
            <a:schemeClr val="bg1">
              <a:lumMod val="95000"/>
            </a:schemeClr>
          </a:solidFill>
          <a:ln>
            <a:solidFill>
              <a:schemeClr val="tx1">
                <a:lumMod val="75000"/>
                <a:lumOff val="25000"/>
              </a:schemeClr>
            </a:solidFill>
          </a:ln>
        </p:spPr>
        <p:txBody>
          <a:bodyPr wrap="square">
            <a:spAutoFit/>
          </a:bodyPr>
          <a:lstStyle/>
          <a:p>
            <a:pPr>
              <a:buClrTx/>
              <a:buFontTx/>
              <a:buNone/>
            </a:pPr>
            <a:r>
              <a:rPr lang="el-GR" altLang="en-US" sz="2000" dirty="0">
                <a:solidFill>
                  <a:srgbClr val="C00000"/>
                </a:solidFill>
              </a:rPr>
              <a:t>Γενικά οι διαμοριακές δυνάμεις είναι  αρκετά ασθενέστερες από τις ενδομοριακές δυνάμεις</a:t>
            </a:r>
          </a:p>
        </p:txBody>
      </p:sp>
      <p:pic>
        <p:nvPicPr>
          <p:cNvPr id="6" name="Picture 5">
            <a:extLst>
              <a:ext uri="{FF2B5EF4-FFF2-40B4-BE49-F238E27FC236}">
                <a16:creationId xmlns:a16="http://schemas.microsoft.com/office/drawing/2014/main" id="{DC30D974-98AF-F407-F9D9-386F38E61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14" y="4091378"/>
            <a:ext cx="1079205" cy="10839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7">
            <a:extLst>
              <a:ext uri="{FF2B5EF4-FFF2-40B4-BE49-F238E27FC236}">
                <a16:creationId xmlns:a16="http://schemas.microsoft.com/office/drawing/2014/main" id="{EA3A98E4-368B-39AB-48E9-9A9E177E5F95}"/>
              </a:ext>
            </a:extLst>
          </p:cNvPr>
          <p:cNvSpPr txBox="1">
            <a:spLocks noChangeArrowheads="1"/>
          </p:cNvSpPr>
          <p:nvPr/>
        </p:nvSpPr>
        <p:spPr bwMode="auto">
          <a:xfrm>
            <a:off x="4758744" y="3593198"/>
            <a:ext cx="4176029" cy="2530374"/>
          </a:xfrm>
          <a:prstGeom prst="rect">
            <a:avLst/>
          </a:prstGeom>
          <a:noFill/>
          <a:ln w="9525">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000" kern="1200">
                <a:solidFill>
                  <a:schemeClr val="bg1"/>
                </a:solidFill>
                <a:latin typeface="Arial" panose="020B0604020202020204" pitchFamily="34" charset="0"/>
                <a:ea typeface="+mn-ea"/>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000" kern="1200">
                <a:solidFill>
                  <a:schemeClr val="bg1"/>
                </a:solidFill>
                <a:latin typeface="Arial" panose="020B0604020202020204" pitchFamily="34" charset="0"/>
                <a:ea typeface="+mn-ea"/>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000" kern="1200">
                <a:solidFill>
                  <a:schemeClr val="bg1"/>
                </a:solidFill>
                <a:latin typeface="Arial" panose="020B0604020202020204" pitchFamily="34" charset="0"/>
                <a:ea typeface="+mn-ea"/>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000" kern="1200">
                <a:solidFill>
                  <a:schemeClr val="bg1"/>
                </a:solidFill>
                <a:latin typeface="Arial" panose="020B0604020202020204" pitchFamily="34" charset="0"/>
                <a:ea typeface="+mn-ea"/>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000" kern="1200">
                <a:solidFill>
                  <a:schemeClr val="bg1"/>
                </a:solidFill>
                <a:latin typeface="Arial" panose="020B0604020202020204" pitchFamily="34" charset="0"/>
                <a:ea typeface="+mn-ea"/>
                <a:cs typeface="+mn-cs"/>
              </a:defRPr>
            </a:lvl5pPr>
            <a:lvl6pPr marL="2286000" algn="l" defTabSz="914400" rtl="0" eaLnBrk="1" latinLnBrk="0" hangingPunct="1">
              <a:defRPr sz="2000" kern="1200">
                <a:solidFill>
                  <a:schemeClr val="bg1"/>
                </a:solidFill>
                <a:latin typeface="Arial" panose="020B0604020202020204" pitchFamily="34" charset="0"/>
                <a:ea typeface="+mn-ea"/>
                <a:cs typeface="+mn-cs"/>
              </a:defRPr>
            </a:lvl6pPr>
            <a:lvl7pPr marL="2743200" algn="l" defTabSz="914400" rtl="0" eaLnBrk="1" latinLnBrk="0" hangingPunct="1">
              <a:defRPr sz="2000" kern="1200">
                <a:solidFill>
                  <a:schemeClr val="bg1"/>
                </a:solidFill>
                <a:latin typeface="Arial" panose="020B0604020202020204" pitchFamily="34" charset="0"/>
                <a:ea typeface="+mn-ea"/>
                <a:cs typeface="+mn-cs"/>
              </a:defRPr>
            </a:lvl7pPr>
            <a:lvl8pPr marL="3200400" algn="l" defTabSz="914400" rtl="0" eaLnBrk="1" latinLnBrk="0" hangingPunct="1">
              <a:defRPr sz="2000" kern="1200">
                <a:solidFill>
                  <a:schemeClr val="bg1"/>
                </a:solidFill>
                <a:latin typeface="Arial" panose="020B0604020202020204" pitchFamily="34" charset="0"/>
                <a:ea typeface="+mn-ea"/>
                <a:cs typeface="+mn-cs"/>
              </a:defRPr>
            </a:lvl8pPr>
            <a:lvl9pPr marL="3657600" algn="l" defTabSz="914400" rtl="0" eaLnBrk="1" latinLnBrk="0" hangingPunct="1">
              <a:defRPr sz="2000" kern="1200">
                <a:solidFill>
                  <a:schemeClr val="bg1"/>
                </a:solidFill>
                <a:latin typeface="Arial" panose="020B0604020202020204" pitchFamily="34" charset="0"/>
                <a:ea typeface="+mn-ea"/>
                <a:cs typeface="+mn-cs"/>
              </a:defRPr>
            </a:lvl9pPr>
          </a:lstStyle>
          <a:p>
            <a:pPr>
              <a:spcBef>
                <a:spcPts val="1250"/>
              </a:spcBef>
              <a:buClrTx/>
              <a:buFontTx/>
              <a:buNone/>
            </a:pPr>
            <a:r>
              <a:rPr lang="el-GR" altLang="en-US" u="sng" dirty="0">
                <a:solidFill>
                  <a:schemeClr val="accent4">
                    <a:lumMod val="50000"/>
                  </a:schemeClr>
                </a:solidFill>
                <a:latin typeface="+mn-lt"/>
              </a:rPr>
              <a:t>«Μέτρο»</a:t>
            </a:r>
            <a:r>
              <a:rPr lang="en-US" altLang="en-US" u="sng" dirty="0">
                <a:solidFill>
                  <a:schemeClr val="accent4">
                    <a:lumMod val="50000"/>
                  </a:schemeClr>
                </a:solidFill>
                <a:latin typeface="+mn-lt"/>
              </a:rPr>
              <a:t> </a:t>
            </a:r>
            <a:r>
              <a:rPr lang="el-GR" altLang="en-US" u="sng" dirty="0">
                <a:solidFill>
                  <a:schemeClr val="accent4">
                    <a:lumMod val="50000"/>
                  </a:schemeClr>
                </a:solidFill>
                <a:latin typeface="+mn-lt"/>
              </a:rPr>
              <a:t>των διαμοριακών δυνάμεων</a:t>
            </a:r>
          </a:p>
          <a:p>
            <a:pPr algn="ctr">
              <a:lnSpc>
                <a:spcPct val="80000"/>
              </a:lnSpc>
              <a:spcBef>
                <a:spcPts val="1250"/>
              </a:spcBef>
              <a:buClrTx/>
              <a:buFontTx/>
              <a:buNone/>
            </a:pPr>
            <a:r>
              <a:rPr lang="el-GR" altLang="en-US" dirty="0">
                <a:solidFill>
                  <a:schemeClr val="accent4">
                    <a:lumMod val="50000"/>
                  </a:schemeClr>
                </a:solidFill>
                <a:latin typeface="+mn-lt"/>
              </a:rPr>
              <a:t>Σημείο ζέσεως</a:t>
            </a:r>
          </a:p>
          <a:p>
            <a:pPr algn="ctr">
              <a:lnSpc>
                <a:spcPct val="80000"/>
              </a:lnSpc>
              <a:spcBef>
                <a:spcPts val="1250"/>
              </a:spcBef>
              <a:buClrTx/>
              <a:buFontTx/>
              <a:buNone/>
            </a:pPr>
            <a:r>
              <a:rPr lang="el-GR" altLang="en-US" dirty="0">
                <a:solidFill>
                  <a:schemeClr val="accent4">
                    <a:lumMod val="50000"/>
                  </a:schemeClr>
                </a:solidFill>
                <a:latin typeface="+mn-lt"/>
              </a:rPr>
              <a:t>Σημείο πήξεως</a:t>
            </a:r>
          </a:p>
          <a:p>
            <a:pPr algn="ctr">
              <a:lnSpc>
                <a:spcPct val="80000"/>
              </a:lnSpc>
              <a:spcBef>
                <a:spcPts val="1250"/>
              </a:spcBef>
              <a:buClrTx/>
              <a:buFontTx/>
              <a:buNone/>
            </a:pPr>
            <a:r>
              <a:rPr lang="el-GR" altLang="en-US" dirty="0">
                <a:solidFill>
                  <a:schemeClr val="accent4">
                    <a:lumMod val="50000"/>
                  </a:schemeClr>
                </a:solidFill>
                <a:latin typeface="+mn-lt"/>
              </a:rPr>
              <a:t>Δ</a:t>
            </a:r>
            <a:r>
              <a:rPr lang="en-US" altLang="en-US" dirty="0" err="1">
                <a:solidFill>
                  <a:schemeClr val="accent4">
                    <a:lumMod val="50000"/>
                  </a:schemeClr>
                </a:solidFill>
                <a:latin typeface="+mn-lt"/>
              </a:rPr>
              <a:t>H</a:t>
            </a:r>
            <a:r>
              <a:rPr lang="en-US" altLang="en-US" baseline="-25000" dirty="0" err="1">
                <a:solidFill>
                  <a:schemeClr val="accent4">
                    <a:lumMod val="50000"/>
                  </a:schemeClr>
                </a:solidFill>
                <a:latin typeface="+mn-lt"/>
              </a:rPr>
              <a:t>vap</a:t>
            </a:r>
            <a:endParaRPr lang="en-US" altLang="en-US" baseline="-25000" dirty="0">
              <a:solidFill>
                <a:schemeClr val="accent4">
                  <a:lumMod val="50000"/>
                </a:schemeClr>
              </a:solidFill>
              <a:latin typeface="+mn-lt"/>
            </a:endParaRPr>
          </a:p>
          <a:p>
            <a:pPr algn="ctr">
              <a:lnSpc>
                <a:spcPct val="80000"/>
              </a:lnSpc>
              <a:spcBef>
                <a:spcPts val="1250"/>
              </a:spcBef>
              <a:buClrTx/>
              <a:buFontTx/>
              <a:buNone/>
            </a:pPr>
            <a:r>
              <a:rPr lang="el-GR" altLang="en-US" dirty="0">
                <a:solidFill>
                  <a:schemeClr val="accent4">
                    <a:lumMod val="50000"/>
                  </a:schemeClr>
                </a:solidFill>
                <a:latin typeface="+mn-lt"/>
              </a:rPr>
              <a:t>Δ</a:t>
            </a:r>
            <a:r>
              <a:rPr lang="en-US" altLang="en-US" dirty="0" err="1">
                <a:solidFill>
                  <a:schemeClr val="accent4">
                    <a:lumMod val="50000"/>
                  </a:schemeClr>
                </a:solidFill>
                <a:latin typeface="+mn-lt"/>
              </a:rPr>
              <a:t>H</a:t>
            </a:r>
            <a:r>
              <a:rPr lang="en-US" altLang="en-US" baseline="-25000" dirty="0" err="1">
                <a:solidFill>
                  <a:schemeClr val="accent4">
                    <a:lumMod val="50000"/>
                  </a:schemeClr>
                </a:solidFill>
                <a:latin typeface="+mn-lt"/>
              </a:rPr>
              <a:t>fus</a:t>
            </a:r>
            <a:endParaRPr lang="en-US" altLang="en-US" baseline="-25000" dirty="0">
              <a:solidFill>
                <a:schemeClr val="accent4">
                  <a:lumMod val="50000"/>
                </a:schemeClr>
              </a:solidFill>
              <a:latin typeface="+mn-lt"/>
            </a:endParaRPr>
          </a:p>
          <a:p>
            <a:pPr algn="ctr">
              <a:lnSpc>
                <a:spcPct val="80000"/>
              </a:lnSpc>
              <a:spcBef>
                <a:spcPts val="1250"/>
              </a:spcBef>
              <a:buClrTx/>
              <a:buFontTx/>
              <a:buNone/>
            </a:pPr>
            <a:r>
              <a:rPr lang="el-GR" altLang="en-US" dirty="0">
                <a:solidFill>
                  <a:schemeClr val="accent4">
                    <a:lumMod val="50000"/>
                  </a:schemeClr>
                </a:solidFill>
                <a:latin typeface="+mn-lt"/>
              </a:rPr>
              <a:t>Δ</a:t>
            </a:r>
            <a:r>
              <a:rPr lang="en-US" altLang="en-US" dirty="0" err="1">
                <a:solidFill>
                  <a:schemeClr val="accent4">
                    <a:lumMod val="50000"/>
                  </a:schemeClr>
                </a:solidFill>
                <a:latin typeface="+mn-lt"/>
              </a:rPr>
              <a:t>H</a:t>
            </a:r>
            <a:r>
              <a:rPr lang="en-US" altLang="en-US" baseline="-25000" dirty="0" err="1">
                <a:solidFill>
                  <a:schemeClr val="accent4">
                    <a:lumMod val="50000"/>
                  </a:schemeClr>
                </a:solidFill>
                <a:latin typeface="+mn-lt"/>
              </a:rPr>
              <a:t>sub</a:t>
            </a:r>
            <a:endParaRPr lang="en-US" altLang="en-US" baseline="-25000" dirty="0">
              <a:solidFill>
                <a:schemeClr val="accent4">
                  <a:lumMod val="50000"/>
                </a:schemeClr>
              </a:solidFill>
              <a:latin typeface="+mn-lt"/>
            </a:endParaRPr>
          </a:p>
        </p:txBody>
      </p:sp>
    </p:spTree>
    <p:extLst>
      <p:ext uri="{BB962C8B-B14F-4D97-AF65-F5344CB8AC3E}">
        <p14:creationId xmlns:p14="http://schemas.microsoft.com/office/powerpoint/2010/main" val="6360609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1">
            <a:extLst>
              <a:ext uri="{FF2B5EF4-FFF2-40B4-BE49-F238E27FC236}">
                <a16:creationId xmlns:a16="http://schemas.microsoft.com/office/drawing/2014/main" id="{E5A5D09D-66CF-4AA6-9930-DADE7D886998}"/>
              </a:ext>
            </a:extLst>
          </p:cNvPr>
          <p:cNvSpPr txBox="1">
            <a:spLocks noChangeArrowheads="1"/>
          </p:cNvSpPr>
          <p:nvPr/>
        </p:nvSpPr>
        <p:spPr bwMode="auto">
          <a:xfrm>
            <a:off x="457200" y="533400"/>
            <a:ext cx="8229600" cy="592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a:solidFill>
                  <a:srgbClr val="009999"/>
                </a:solidFill>
                <a:latin typeface="Century Gothic" panose="020B0502020202020204" pitchFamily="34" charset="0"/>
              </a:rPr>
              <a:t>Ερώτηση</a:t>
            </a:r>
          </a:p>
          <a:p>
            <a:pPr>
              <a:spcBef>
                <a:spcPts val="750"/>
              </a:spcBef>
              <a:buClrTx/>
              <a:buSzPct val="80000"/>
              <a:buFontTx/>
              <a:buNone/>
            </a:pPr>
            <a:endParaRPr lang="en-US" altLang="en-US" sz="3000">
              <a:latin typeface="Century Gothic" panose="020B0502020202020204" pitchFamily="34" charset="0"/>
            </a:endParaRPr>
          </a:p>
          <a:p>
            <a:pPr>
              <a:spcBef>
                <a:spcPts val="750"/>
              </a:spcBef>
              <a:buClrTx/>
              <a:buSzPct val="80000"/>
              <a:buFontTx/>
              <a:buNone/>
            </a:pPr>
            <a:endParaRPr lang="en-US" altLang="en-US" sz="3000">
              <a:latin typeface="Century Gothic" panose="020B0502020202020204" pitchFamily="34" charset="0"/>
            </a:endParaRP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Ποιες διαμοριακές  δυνάμεις αναπτύσσονται στις ενώσεις</a:t>
            </a:r>
            <a:r>
              <a:rPr lang="en-US" altLang="en-US" sz="3000">
                <a:latin typeface="Century Gothic" panose="020B0502020202020204" pitchFamily="34" charset="0"/>
              </a:rPr>
              <a:t>:</a:t>
            </a:r>
          </a:p>
          <a:p>
            <a:pPr>
              <a:spcBef>
                <a:spcPts val="750"/>
              </a:spcBef>
              <a:buClrTx/>
              <a:buSzPct val="80000"/>
              <a:buFontTx/>
              <a:buNone/>
            </a:pPr>
            <a:r>
              <a:rPr lang="en-US" altLang="en-US" sz="3000">
                <a:latin typeface="Century Gothic" panose="020B0502020202020204" pitchFamily="34" charset="0"/>
              </a:rPr>
              <a:t>CH</a:t>
            </a:r>
            <a:r>
              <a:rPr lang="en-US" altLang="en-US" sz="3000" baseline="-25000">
                <a:latin typeface="Century Gothic" panose="020B0502020202020204" pitchFamily="34" charset="0"/>
              </a:rPr>
              <a:t>3</a:t>
            </a:r>
            <a:r>
              <a:rPr lang="en-US" altLang="en-US" sz="3000">
                <a:latin typeface="Century Gothic" panose="020B0502020202020204" pitchFamily="34" charset="0"/>
              </a:rPr>
              <a:t>CH</a:t>
            </a:r>
            <a:r>
              <a:rPr lang="en-US" altLang="en-US" sz="3000" baseline="-25000">
                <a:latin typeface="Century Gothic" panose="020B0502020202020204" pitchFamily="34" charset="0"/>
              </a:rPr>
              <a:t>3</a:t>
            </a:r>
            <a:r>
              <a:rPr lang="en-US" altLang="en-US" sz="3000">
                <a:latin typeface="Century Gothic" panose="020B0502020202020204" pitchFamily="34" charset="0"/>
              </a:rPr>
              <a:t>, CH</a:t>
            </a:r>
            <a:r>
              <a:rPr lang="en-US" altLang="en-US" sz="3000" baseline="-25000">
                <a:latin typeface="Century Gothic" panose="020B0502020202020204" pitchFamily="34" charset="0"/>
              </a:rPr>
              <a:t>3</a:t>
            </a:r>
            <a:r>
              <a:rPr lang="en-US" altLang="en-US" sz="3000">
                <a:latin typeface="Century Gothic" panose="020B0502020202020204" pitchFamily="34" charset="0"/>
              </a:rPr>
              <a:t>OH, CH</a:t>
            </a:r>
            <a:r>
              <a:rPr lang="en-US" altLang="en-US" sz="3000" baseline="-25000">
                <a:latin typeface="Century Gothic" panose="020B0502020202020204" pitchFamily="34" charset="0"/>
              </a:rPr>
              <a:t>3</a:t>
            </a:r>
            <a:r>
              <a:rPr lang="en-US" altLang="en-US" sz="3000">
                <a:latin typeface="Century Gothic" panose="020B0502020202020204" pitchFamily="34" charset="0"/>
              </a:rPr>
              <a:t>CH</a:t>
            </a:r>
            <a:r>
              <a:rPr lang="en-US" altLang="en-US" sz="3000" baseline="-25000">
                <a:latin typeface="Century Gothic" panose="020B0502020202020204" pitchFamily="34" charset="0"/>
              </a:rPr>
              <a:t>2</a:t>
            </a:r>
            <a:r>
              <a:rPr lang="en-US" altLang="en-US" sz="3000">
                <a:latin typeface="Century Gothic" panose="020B0502020202020204" pitchFamily="34" charset="0"/>
              </a:rPr>
              <a:t>OH</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Ποια ένωση έχει το υψηλότερο σημείο ζέσεως?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a:extLst>
              <a:ext uri="{FF2B5EF4-FFF2-40B4-BE49-F238E27FC236}">
                <a16:creationId xmlns:a16="http://schemas.microsoft.com/office/drawing/2014/main" id="{6C6A5425-713A-4BD0-B86C-4E51DD27B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22238"/>
            <a:ext cx="8242300" cy="1547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2" name="Text Box 2">
            <a:extLst>
              <a:ext uri="{FF2B5EF4-FFF2-40B4-BE49-F238E27FC236}">
                <a16:creationId xmlns:a16="http://schemas.microsoft.com/office/drawing/2014/main" id="{0C8B085E-629F-4DD2-AB85-B5138F63F888}"/>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CH</a:t>
            </a:r>
            <a:r>
              <a:rPr lang="en-US" altLang="en-US" sz="3000" baseline="-25000">
                <a:latin typeface="Century Gothic" panose="020B0502020202020204" pitchFamily="34" charset="0"/>
              </a:rPr>
              <a:t>3</a:t>
            </a:r>
            <a:r>
              <a:rPr lang="en-US" altLang="en-US" sz="3000">
                <a:latin typeface="Century Gothic" panose="020B0502020202020204" pitchFamily="34" charset="0"/>
              </a:rPr>
              <a:t>CH</a:t>
            </a:r>
            <a:r>
              <a:rPr lang="en-US" altLang="en-US" sz="3000" baseline="-25000">
                <a:latin typeface="Century Gothic" panose="020B0502020202020204" pitchFamily="34" charset="0"/>
              </a:rPr>
              <a:t>3</a:t>
            </a:r>
            <a:r>
              <a:rPr lang="el-GR" altLang="en-US" sz="3000" baseline="-25000">
                <a:latin typeface="Century Gothic" panose="020B0502020202020204" pitchFamily="34" charset="0"/>
              </a:rPr>
              <a:t>  </a:t>
            </a:r>
            <a:r>
              <a:rPr lang="el-GR" altLang="en-US" sz="3000">
                <a:latin typeface="Century Gothic" panose="020B0502020202020204" pitchFamily="34" charset="0"/>
              </a:rPr>
              <a:t>Μόνο δυνάμεις διασποράς</a:t>
            </a:r>
          </a:p>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CH</a:t>
            </a:r>
            <a:r>
              <a:rPr lang="en-US" altLang="en-US" sz="3000" baseline="-25000">
                <a:latin typeface="Century Gothic" panose="020B0502020202020204" pitchFamily="34" charset="0"/>
              </a:rPr>
              <a:t>3</a:t>
            </a:r>
            <a:r>
              <a:rPr lang="en-US" altLang="en-US" sz="3000">
                <a:latin typeface="Century Gothic" panose="020B0502020202020204" pitchFamily="34" charset="0"/>
              </a:rPr>
              <a:t>OH, CH</a:t>
            </a:r>
            <a:r>
              <a:rPr lang="en-US" altLang="en-US" sz="3000" baseline="-25000">
                <a:latin typeface="Century Gothic" panose="020B0502020202020204" pitchFamily="34" charset="0"/>
              </a:rPr>
              <a:t>3</a:t>
            </a:r>
            <a:r>
              <a:rPr lang="en-US" altLang="en-US" sz="3000">
                <a:latin typeface="Century Gothic" panose="020B0502020202020204" pitchFamily="34" charset="0"/>
              </a:rPr>
              <a:t>CH</a:t>
            </a:r>
            <a:r>
              <a:rPr lang="en-US" altLang="en-US" sz="3000" baseline="-25000">
                <a:latin typeface="Century Gothic" panose="020B0502020202020204" pitchFamily="34" charset="0"/>
              </a:rPr>
              <a:t>2</a:t>
            </a:r>
            <a:r>
              <a:rPr lang="en-US" altLang="en-US" sz="3000">
                <a:latin typeface="Century Gothic" panose="020B0502020202020204" pitchFamily="34" charset="0"/>
              </a:rPr>
              <a:t>OH</a:t>
            </a:r>
            <a:r>
              <a:rPr lang="el-GR" altLang="en-US" sz="3000">
                <a:latin typeface="Century Gothic" panose="020B0502020202020204" pitchFamily="34" charset="0"/>
              </a:rPr>
              <a:t> δυνάμεις διασποράς, υδρογονοδεσμοί</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Υψηλότερο σημείο ζέσεως η αιθανόλη</a:t>
            </a:r>
          </a:p>
          <a:p>
            <a:pPr>
              <a:spcBef>
                <a:spcPts val="750"/>
              </a:spcBef>
              <a:buClrTx/>
              <a:buSzPct val="80000"/>
              <a:buFontTx/>
              <a:buNone/>
            </a:pPr>
            <a:endParaRPr lang="el-GR" altLang="en-US" sz="3000">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1">
            <a:extLst>
              <a:ext uri="{FF2B5EF4-FFF2-40B4-BE49-F238E27FC236}">
                <a16:creationId xmlns:a16="http://schemas.microsoft.com/office/drawing/2014/main" id="{EFA32814-86C5-466A-BFBA-00364F959099}"/>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 </a:t>
            </a:r>
            <a:r>
              <a:rPr lang="el-GR" altLang="en-US" sz="3000" b="1">
                <a:latin typeface="Century Gothic" panose="020B0502020202020204" pitchFamily="34" charset="0"/>
              </a:rPr>
              <a:t>3</a:t>
            </a:r>
            <a:r>
              <a:rPr lang="el-GR" altLang="en-US" sz="3000">
                <a:latin typeface="Century Gothic" panose="020B0502020202020204" pitchFamily="34" charset="0"/>
              </a:rPr>
              <a:t>. </a:t>
            </a:r>
            <a:r>
              <a:rPr lang="en-US" altLang="en-US" sz="3000">
                <a:latin typeface="Century Gothic" panose="020B0502020202020204" pitchFamily="34" charset="0"/>
              </a:rPr>
              <a:t>T</a:t>
            </a:r>
            <a:r>
              <a:rPr lang="el-GR" altLang="en-US" sz="3000">
                <a:latin typeface="Century Gothic" panose="020B0502020202020204" pitchFamily="34" charset="0"/>
              </a:rPr>
              <a:t>α καρβοξυλικά οξέα με τον γενικό τύπο </a:t>
            </a:r>
            <a:r>
              <a:rPr lang="en-US" altLang="en-US" sz="3000">
                <a:latin typeface="Century Gothic" panose="020B0502020202020204" pitchFamily="34" charset="0"/>
              </a:rPr>
              <a:t>CH</a:t>
            </a:r>
            <a:r>
              <a:rPr lang="el-GR" altLang="en-US" sz="3000" baseline="-25000">
                <a:latin typeface="Century Gothic" panose="020B0502020202020204" pitchFamily="34" charset="0"/>
              </a:rPr>
              <a:t>3</a:t>
            </a:r>
            <a:r>
              <a:rPr lang="el-GR" altLang="en-US" sz="3000">
                <a:latin typeface="Century Gothic" panose="020B0502020202020204" pitchFamily="34" charset="0"/>
              </a:rPr>
              <a:t>(</a:t>
            </a:r>
            <a:r>
              <a:rPr lang="en-US" altLang="en-US" sz="3000">
                <a:latin typeface="Century Gothic" panose="020B0502020202020204" pitchFamily="34" charset="0"/>
              </a:rPr>
              <a:t>CH</a:t>
            </a:r>
            <a:r>
              <a:rPr lang="el-GR" altLang="en-US" sz="3000" baseline="-25000">
                <a:latin typeface="Century Gothic" panose="020B0502020202020204" pitchFamily="34" charset="0"/>
              </a:rPr>
              <a:t>2</a:t>
            </a:r>
            <a:r>
              <a:rPr lang="el-GR" altLang="en-US" sz="3000">
                <a:latin typeface="Century Gothic" panose="020B0502020202020204" pitchFamily="34" charset="0"/>
              </a:rPr>
              <a:t>)</a:t>
            </a:r>
            <a:r>
              <a:rPr lang="en-US" altLang="en-US" sz="3000" baseline="-25000">
                <a:latin typeface="Century Gothic" panose="020B0502020202020204" pitchFamily="34" charset="0"/>
              </a:rPr>
              <a:t>n</a:t>
            </a:r>
            <a:r>
              <a:rPr lang="en-US" altLang="en-US" sz="3000">
                <a:latin typeface="Century Gothic" panose="020B0502020202020204" pitchFamily="34" charset="0"/>
              </a:rPr>
              <a:t>CO</a:t>
            </a:r>
            <a:r>
              <a:rPr lang="el-GR" altLang="en-US" sz="3000" baseline="-25000">
                <a:latin typeface="Century Gothic" panose="020B0502020202020204" pitchFamily="34" charset="0"/>
              </a:rPr>
              <a:t>2</a:t>
            </a:r>
            <a:r>
              <a:rPr lang="en-US" altLang="en-US" sz="3000">
                <a:latin typeface="Century Gothic" panose="020B0502020202020204" pitchFamily="34" charset="0"/>
              </a:rPr>
              <a:t>H</a:t>
            </a:r>
            <a:r>
              <a:rPr lang="el-GR" altLang="en-US" sz="3000">
                <a:latin typeface="Century Gothic" panose="020B0502020202020204" pitchFamily="34" charset="0"/>
              </a:rPr>
              <a:t> έχουν μια μη πολική ουρά </a:t>
            </a:r>
            <a:r>
              <a:rPr lang="en-US" altLang="en-US" sz="3000">
                <a:latin typeface="Century Gothic" panose="020B0502020202020204" pitchFamily="34" charset="0"/>
              </a:rPr>
              <a:t>CH</a:t>
            </a:r>
            <a:r>
              <a:rPr lang="el-GR" altLang="en-US" sz="3000" baseline="-25000">
                <a:latin typeface="Century Gothic" panose="020B0502020202020204" pitchFamily="34" charset="0"/>
              </a:rPr>
              <a:t>3</a:t>
            </a:r>
            <a:r>
              <a:rPr lang="el-GR" altLang="en-US" sz="3000">
                <a:latin typeface="Century Gothic" panose="020B0502020202020204" pitchFamily="34" charset="0"/>
              </a:rPr>
              <a:t>-</a:t>
            </a:r>
            <a:r>
              <a:rPr lang="en-US" altLang="en-US" sz="3000">
                <a:latin typeface="Century Gothic" panose="020B0502020202020204" pitchFamily="34" charset="0"/>
              </a:rPr>
              <a:t>CH</a:t>
            </a:r>
            <a:r>
              <a:rPr lang="el-GR" altLang="en-US" sz="3000" baseline="-25000">
                <a:latin typeface="Century Gothic" panose="020B0502020202020204" pitchFamily="34" charset="0"/>
              </a:rPr>
              <a:t>2</a:t>
            </a:r>
            <a:r>
              <a:rPr lang="el-GR" altLang="en-US" sz="3000">
                <a:latin typeface="Century Gothic" panose="020B0502020202020204" pitchFamily="34" charset="0"/>
              </a:rPr>
              <a:t>... και μια πολική κεφαλή </a:t>
            </a:r>
            <a:r>
              <a:rPr lang="en-US" altLang="en-US" sz="3000">
                <a:latin typeface="Century Gothic" panose="020B0502020202020204" pitchFamily="34" charset="0"/>
              </a:rPr>
              <a:t>CO</a:t>
            </a:r>
            <a:r>
              <a:rPr lang="el-GR" altLang="en-US" sz="3000" baseline="-25000">
                <a:latin typeface="Century Gothic" panose="020B0502020202020204" pitchFamily="34" charset="0"/>
              </a:rPr>
              <a:t>2</a:t>
            </a:r>
            <a:r>
              <a:rPr lang="en-US" altLang="en-US" sz="3000">
                <a:latin typeface="Century Gothic" panose="020B0502020202020204" pitchFamily="34" charset="0"/>
              </a:rPr>
              <a:t>H</a:t>
            </a:r>
            <a:r>
              <a:rPr lang="el-GR" altLang="en-US" sz="3000">
                <a:latin typeface="Century Gothic" panose="020B0502020202020204" pitchFamily="34" charset="0"/>
              </a:rPr>
              <a:t>. Τι επίδραση θα έχει η αυξανόμενη τιμή του "</a:t>
            </a:r>
            <a:r>
              <a:rPr lang="en-US" altLang="en-US" sz="3000">
                <a:latin typeface="Century Gothic" panose="020B0502020202020204" pitchFamily="34" charset="0"/>
              </a:rPr>
              <a:t>n</a:t>
            </a:r>
            <a:r>
              <a:rPr lang="el-GR" altLang="en-US" sz="3000">
                <a:latin typeface="Century Gothic" panose="020B0502020202020204" pitchFamily="34" charset="0"/>
              </a:rPr>
              <a:t>" στην διαλυτότητα των καρβοξυλικών οξέων στο νερό και στον τετραχλωράνθρακα; Εξηγήστε.</a:t>
            </a:r>
          </a:p>
          <a:p>
            <a:pPr>
              <a:spcBef>
                <a:spcPts val="750"/>
              </a:spcBef>
              <a:buClrTx/>
              <a:buSzPct val="80000"/>
              <a:buFontTx/>
              <a:buNone/>
            </a:pPr>
            <a:endParaRPr lang="el-GR" altLang="en-US" sz="3000">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1">
            <a:extLst>
              <a:ext uri="{FF2B5EF4-FFF2-40B4-BE49-F238E27FC236}">
                <a16:creationId xmlns:a16="http://schemas.microsoft.com/office/drawing/2014/main" id="{02CB2C11-2282-4B7A-9505-50DF9CF28245}"/>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5170" name="Text Box 2">
            <a:extLst>
              <a:ext uri="{FF2B5EF4-FFF2-40B4-BE49-F238E27FC236}">
                <a16:creationId xmlns:a16="http://schemas.microsoft.com/office/drawing/2014/main" id="{0648EF4B-5295-42CD-94AF-0A4E99BF557B}"/>
              </a:ext>
            </a:extLst>
          </p:cNvPr>
          <p:cNvSpPr txBox="1">
            <a:spLocks noChangeArrowheads="1"/>
          </p:cNvSpPr>
          <p:nvPr/>
        </p:nvSpPr>
        <p:spPr bwMode="auto">
          <a:xfrm>
            <a:off x="725557" y="1356002"/>
            <a:ext cx="8229600" cy="3897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Δίδονται οι ενώσεις</a:t>
            </a:r>
          </a:p>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α) </a:t>
            </a:r>
            <a:r>
              <a:rPr lang="en-US" altLang="en-US" sz="3000" dirty="0">
                <a:latin typeface="Century Gothic" panose="020B0502020202020204" pitchFamily="34" charset="0"/>
              </a:rPr>
              <a:t>CH</a:t>
            </a:r>
            <a:r>
              <a:rPr lang="el-GR" altLang="en-US" sz="3000" baseline="-25000" dirty="0">
                <a:latin typeface="Century Gothic" panose="020B0502020202020204" pitchFamily="34" charset="0"/>
              </a:rPr>
              <a:t>4</a:t>
            </a:r>
            <a:br>
              <a:rPr lang="el-GR" altLang="en-US" sz="3000" baseline="-25000" dirty="0">
                <a:latin typeface="Century Gothic" panose="020B0502020202020204" pitchFamily="34" charset="0"/>
              </a:rPr>
            </a:br>
            <a:r>
              <a:rPr lang="el-GR" altLang="en-US" sz="3000" dirty="0">
                <a:latin typeface="Century Gothic" panose="020B0502020202020204" pitchFamily="34" charset="0"/>
              </a:rPr>
              <a:t>β) </a:t>
            </a:r>
            <a:r>
              <a:rPr lang="en-US" altLang="en-US" sz="3000" dirty="0">
                <a:latin typeface="Century Gothic" panose="020B0502020202020204" pitchFamily="34" charset="0"/>
              </a:rPr>
              <a:t>HCl</a:t>
            </a:r>
            <a:br>
              <a:rPr lang="el-GR" altLang="en-US" sz="3000" dirty="0">
                <a:latin typeface="Century Gothic" panose="020B0502020202020204" pitchFamily="34" charset="0"/>
              </a:rPr>
            </a:br>
            <a:r>
              <a:rPr lang="el-GR" altLang="en-US" sz="3000" dirty="0">
                <a:latin typeface="Century Gothic" panose="020B0502020202020204" pitchFamily="34" charset="0"/>
              </a:rPr>
              <a:t>γ) </a:t>
            </a:r>
            <a:r>
              <a:rPr lang="en-US" altLang="en-US" sz="3000" dirty="0">
                <a:latin typeface="Century Gothic" panose="020B0502020202020204" pitchFamily="34" charset="0"/>
              </a:rPr>
              <a:t>CH</a:t>
            </a:r>
            <a:r>
              <a:rPr lang="el-GR" altLang="en-US" sz="3000" baseline="-25000" dirty="0">
                <a:latin typeface="Century Gothic" panose="020B0502020202020204" pitchFamily="34" charset="0"/>
              </a:rPr>
              <a:t>3</a:t>
            </a:r>
            <a:r>
              <a:rPr lang="en-US" altLang="en-US" sz="3000" dirty="0">
                <a:latin typeface="Century Gothic" panose="020B0502020202020204" pitchFamily="34" charset="0"/>
              </a:rPr>
              <a:t>NH</a:t>
            </a:r>
            <a:r>
              <a:rPr lang="el-GR" altLang="en-US" sz="3000" baseline="-25000" dirty="0">
                <a:latin typeface="Century Gothic" panose="020B0502020202020204" pitchFamily="34" charset="0"/>
              </a:rPr>
              <a:t>2</a:t>
            </a:r>
            <a:br>
              <a:rPr lang="el-GR" altLang="en-US" sz="3000" baseline="-25000" dirty="0">
                <a:latin typeface="Century Gothic" panose="020B0502020202020204" pitchFamily="34" charset="0"/>
              </a:rPr>
            </a:br>
            <a:r>
              <a:rPr lang="el-GR" altLang="en-US" sz="3000" dirty="0">
                <a:latin typeface="Century Gothic" panose="020B0502020202020204" pitchFamily="34" charset="0"/>
              </a:rPr>
              <a:t>δ) </a:t>
            </a:r>
            <a:r>
              <a:rPr lang="en-US" altLang="en-US" sz="3000" dirty="0">
                <a:latin typeface="Century Gothic" panose="020B0502020202020204" pitchFamily="34" charset="0"/>
              </a:rPr>
              <a:t>NaCl </a:t>
            </a:r>
          </a:p>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Ποιες διαμοριακές δυνάμεις αναπτύσσονται στην κάθε μία;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a:extLst>
              <a:ext uri="{FF2B5EF4-FFF2-40B4-BE49-F238E27FC236}">
                <a16:creationId xmlns:a16="http://schemas.microsoft.com/office/drawing/2014/main" id="{E974259C-B49B-4B80-A8DE-2072B973A0EA}"/>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450850" y="188913"/>
            <a:ext cx="8242300" cy="1639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194" name="Picture 2">
            <a:extLst>
              <a:ext uri="{FF2B5EF4-FFF2-40B4-BE49-F238E27FC236}">
                <a16:creationId xmlns:a16="http://schemas.microsoft.com/office/drawing/2014/main" id="{D8E7860D-7570-4586-AC69-1F2388E38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04845"/>
            <a:ext cx="7391400" cy="441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195" name="Picture 3">
            <a:extLst>
              <a:ext uri="{FF2B5EF4-FFF2-40B4-BE49-F238E27FC236}">
                <a16:creationId xmlns:a16="http://schemas.microsoft.com/office/drawing/2014/main" id="{2C019165-FC99-4853-9933-4A388B3C5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670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196" name="Picture 4">
            <a:extLst>
              <a:ext uri="{FF2B5EF4-FFF2-40B4-BE49-F238E27FC236}">
                <a16:creationId xmlns:a16="http://schemas.microsoft.com/office/drawing/2014/main" id="{1B8DB598-3C0F-4211-860B-B9F2115FB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100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a:extLst>
              <a:ext uri="{FF2B5EF4-FFF2-40B4-BE49-F238E27FC236}">
                <a16:creationId xmlns:a16="http://schemas.microsoft.com/office/drawing/2014/main" id="{451978AC-B862-4C21-AA32-DF01DFFF4F0A}"/>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41313" y="261938"/>
            <a:ext cx="8351837"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18" name="Text Box 2">
            <a:extLst>
              <a:ext uri="{FF2B5EF4-FFF2-40B4-BE49-F238E27FC236}">
                <a16:creationId xmlns:a16="http://schemas.microsoft.com/office/drawing/2014/main" id="{998E7A4B-82F1-4198-9E1F-04FE611543D3}"/>
              </a:ext>
            </a:extLst>
          </p:cNvPr>
          <p:cNvSpPr txBox="1">
            <a:spLocks noChangeArrowheads="1"/>
          </p:cNvSpPr>
          <p:nvPr/>
        </p:nvSpPr>
        <p:spPr bwMode="auto">
          <a:xfrm>
            <a:off x="341312" y="1882775"/>
            <a:ext cx="8285103"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6088" indent="-379413">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1pPr>
            <a:lvl2pPr>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2pPr>
            <a:lvl3pPr>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3pPr>
            <a:lvl4pPr>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4pPr>
            <a:lvl5pPr>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6088"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 pos="9429750" algn="l"/>
              </a:tabLst>
              <a:defRPr sz="2000">
                <a:solidFill>
                  <a:srgbClr val="000000"/>
                </a:solidFill>
                <a:latin typeface="Arial" panose="020B0604020202020204" pitchFamily="34" charset="0"/>
              </a:defRPr>
            </a:lvl9pPr>
          </a:lstStyle>
          <a:p>
            <a:pPr>
              <a:spcBef>
                <a:spcPts val="750"/>
              </a:spcBef>
              <a:buClrTx/>
              <a:buSzPct val="80000"/>
              <a:buFontTx/>
              <a:buNone/>
            </a:pPr>
            <a:endParaRPr lang="en-US" altLang="en-US" sz="3000" dirty="0">
              <a:latin typeface="Century Gothic" panose="020B0502020202020204" pitchFamily="34" charset="0"/>
            </a:endParaRPr>
          </a:p>
          <a:p>
            <a:pPr>
              <a:spcBef>
                <a:spcPts val="750"/>
              </a:spcBef>
              <a:buClrTx/>
              <a:buSzPct val="80000"/>
              <a:buFontTx/>
              <a:buNone/>
            </a:pPr>
            <a:endParaRPr lang="en-US" altLang="en-US" sz="3000" dirty="0">
              <a:latin typeface="Century Gothic" panose="020B0502020202020204" pitchFamily="34" charset="0"/>
            </a:endParaRPr>
          </a:p>
          <a:p>
            <a:pPr>
              <a:spcBef>
                <a:spcPts val="750"/>
              </a:spcBef>
              <a:buClrTx/>
              <a:buSzPct val="80000"/>
              <a:buFontTx/>
              <a:buNone/>
            </a:pPr>
            <a:endParaRPr lang="en-US" altLang="en-US" sz="3000" dirty="0">
              <a:latin typeface="Century Gothic" panose="020B0502020202020204" pitchFamily="34" charset="0"/>
            </a:endParaRPr>
          </a:p>
          <a:p>
            <a:pPr marL="66675" indent="0">
              <a:spcBef>
                <a:spcPts val="750"/>
              </a:spcBef>
              <a:buClr>
                <a:srgbClr val="6EA0B0"/>
              </a:buClr>
              <a:buSzPct val="80000"/>
            </a:pPr>
            <a:r>
              <a:rPr lang="el-GR" altLang="en-US" sz="2400" b="1" dirty="0">
                <a:latin typeface="Century Gothic" panose="020B0502020202020204" pitchFamily="34" charset="0"/>
              </a:rPr>
              <a:t>Α</a:t>
            </a:r>
            <a:r>
              <a:rPr lang="el-GR" altLang="en-US" sz="2400" dirty="0">
                <a:latin typeface="Century Gothic" panose="020B0502020202020204" pitchFamily="34" charset="0"/>
              </a:rPr>
              <a:t>. Καθορίστε τον δεσμό ή την αλληλεπίδραση που αναφέρεται στους μικρούς κύκλους 1 και 2. (επιλέξτε από: ομοιοπολικό</a:t>
            </a:r>
            <a:r>
              <a:rPr lang="en-US" altLang="en-US" sz="2400" dirty="0">
                <a:latin typeface="Century Gothic" panose="020B0502020202020204" pitchFamily="34" charset="0"/>
              </a:rPr>
              <a:t>s</a:t>
            </a:r>
            <a:r>
              <a:rPr lang="el-GR" altLang="en-US" sz="2400" dirty="0">
                <a:latin typeface="Century Gothic" panose="020B0502020202020204" pitchFamily="34" charset="0"/>
              </a:rPr>
              <a:t>, πολικός ομοιοπολικός, ιοντικός, </a:t>
            </a:r>
            <a:r>
              <a:rPr lang="en-US" altLang="en-US" sz="2400" dirty="0">
                <a:latin typeface="Century Gothic" panose="020B0502020202020204" pitchFamily="34" charset="0"/>
              </a:rPr>
              <a:t>van der Waals</a:t>
            </a:r>
            <a:r>
              <a:rPr lang="el-GR" altLang="en-US" sz="2400" dirty="0">
                <a:latin typeface="Century Gothic" panose="020B0502020202020204" pitchFamily="34" charset="0"/>
              </a:rPr>
              <a:t>, υδρόφοβος) και αιτιολογήστε.                                                                  </a:t>
            </a:r>
          </a:p>
          <a:p>
            <a:pPr marL="66675" indent="0">
              <a:spcBef>
                <a:spcPts val="750"/>
              </a:spcBef>
              <a:buClr>
                <a:srgbClr val="6EA0B0"/>
              </a:buClr>
              <a:buSzPct val="80000"/>
            </a:pPr>
            <a:r>
              <a:rPr lang="el-GR" altLang="en-US" sz="2400" b="1" dirty="0">
                <a:latin typeface="Century Gothic" panose="020B0502020202020204" pitchFamily="34" charset="0"/>
              </a:rPr>
              <a:t>Β</a:t>
            </a:r>
            <a:r>
              <a:rPr lang="el-GR" altLang="en-US" sz="2400" dirty="0">
                <a:latin typeface="Century Gothic" panose="020B0502020202020204" pitchFamily="34" charset="0"/>
              </a:rPr>
              <a:t>. Αυτό το πολυμερές είναι διαλυτό στο νερό;. Αιτιολογήστε</a:t>
            </a:r>
          </a:p>
          <a:p>
            <a:pPr>
              <a:spcBef>
                <a:spcPts val="750"/>
              </a:spcBef>
              <a:buClrTx/>
              <a:buSzPct val="80000"/>
              <a:buFontTx/>
              <a:buNone/>
            </a:pPr>
            <a:endParaRPr lang="el-GR" altLang="en-US" sz="3000" dirty="0">
              <a:latin typeface="Century Gothic" panose="020B0502020202020204" pitchFamily="34" charset="0"/>
            </a:endParaRPr>
          </a:p>
        </p:txBody>
      </p:sp>
      <p:pic>
        <p:nvPicPr>
          <p:cNvPr id="137219" name="Picture 3">
            <a:extLst>
              <a:ext uri="{FF2B5EF4-FFF2-40B4-BE49-F238E27FC236}">
                <a16:creationId xmlns:a16="http://schemas.microsoft.com/office/drawing/2014/main" id="{392E9491-94BE-46D4-B8A0-EC7E1C920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8458200" cy="198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a:extLst>
              <a:ext uri="{FF2B5EF4-FFF2-40B4-BE49-F238E27FC236}">
                <a16:creationId xmlns:a16="http://schemas.microsoft.com/office/drawing/2014/main" id="{C621E2A0-8E45-411D-950A-FBD6195E0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6400800"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2" name="Text Box 2">
            <a:extLst>
              <a:ext uri="{FF2B5EF4-FFF2-40B4-BE49-F238E27FC236}">
                <a16:creationId xmlns:a16="http://schemas.microsoft.com/office/drawing/2014/main" id="{9D96565D-F401-400B-A2DB-248D41D2034D}"/>
              </a:ext>
            </a:extLst>
          </p:cNvPr>
          <p:cNvSpPr txBox="1">
            <a:spLocks noChangeArrowheads="1"/>
          </p:cNvSpPr>
          <p:nvPr/>
        </p:nvSpPr>
        <p:spPr bwMode="auto">
          <a:xfrm>
            <a:off x="0" y="2971800"/>
            <a:ext cx="8880475"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600"/>
              </a:spcBef>
              <a:buClr>
                <a:srgbClr val="6EA0B0"/>
              </a:buClr>
              <a:buSzPct val="80000"/>
              <a:buFont typeface="Wingdings 2" panose="05020102010507070707" pitchFamily="18" charset="2"/>
              <a:buChar char=""/>
            </a:pPr>
            <a:r>
              <a:rPr lang="el-GR" altLang="en-US" sz="2400" dirty="0">
                <a:latin typeface="Century Gothic" panose="020B0502020202020204" pitchFamily="34" charset="0"/>
              </a:rPr>
              <a:t>Στην ανωτέρω αλληλεπίδραση πρωτεΐνης και ουσίας Α χαρακτηρίστε τις πιο ισχυρές αλληλεπιδράσεις μεταξύ των πλευρικών αλυσίδων των αμινοξέων της πρωτεΐνης και της ουσίας. Επιλέξτε από: (</a:t>
            </a:r>
            <a:r>
              <a:rPr lang="en-US" altLang="en-US" sz="2400" dirty="0">
                <a:latin typeface="Century Gothic" panose="020B0502020202020204" pitchFamily="34" charset="0"/>
              </a:rPr>
              <a:t>o</a:t>
            </a:r>
            <a:r>
              <a:rPr lang="el-GR" altLang="en-US" sz="2400" dirty="0" err="1">
                <a:latin typeface="Century Gothic" panose="020B0502020202020204" pitchFamily="34" charset="0"/>
              </a:rPr>
              <a:t>μοιοπολικός</a:t>
            </a:r>
            <a:r>
              <a:rPr lang="el-GR" altLang="en-US" sz="2400" dirty="0">
                <a:latin typeface="Century Gothic" panose="020B0502020202020204" pitchFamily="34" charset="0"/>
              </a:rPr>
              <a:t>  δεσμός, </a:t>
            </a:r>
            <a:r>
              <a:rPr lang="el-GR" altLang="en-US" sz="2400" dirty="0" err="1">
                <a:latin typeface="Century Gothic" panose="020B0502020202020204" pitchFamily="34" charset="0"/>
              </a:rPr>
              <a:t>υδρογονοδεσμός</a:t>
            </a:r>
            <a:r>
              <a:rPr lang="el-GR" altLang="en-US" sz="2400" dirty="0">
                <a:latin typeface="Century Gothic" panose="020B0502020202020204" pitchFamily="34" charset="0"/>
              </a:rPr>
              <a:t>, ιοντικός δεσμός, αλληλεπιδράσεις </a:t>
            </a:r>
            <a:r>
              <a:rPr lang="en-US" altLang="en-US" sz="2400" dirty="0">
                <a:latin typeface="Century Gothic" panose="020B0502020202020204" pitchFamily="34" charset="0"/>
              </a:rPr>
              <a:t>van der Waals</a:t>
            </a:r>
            <a:r>
              <a:rPr lang="el-GR" altLang="en-US" sz="2400" dirty="0">
                <a:latin typeface="Century Gothic" panose="020B0502020202020204" pitchFamily="34" charset="0"/>
              </a:rPr>
              <a:t>). Εξηγήστε. </a:t>
            </a:r>
          </a:p>
          <a:p>
            <a:pPr>
              <a:spcBef>
                <a:spcPts val="500"/>
              </a:spcBef>
              <a:buClr>
                <a:srgbClr val="6EA0B0"/>
              </a:buClr>
              <a:buSzPct val="80000"/>
              <a:buFont typeface="Wingdings 2" panose="05020102010507070707" pitchFamily="18" charset="2"/>
              <a:buChar char=""/>
            </a:pPr>
            <a:r>
              <a:rPr lang="el-GR" altLang="en-US" sz="2400" dirty="0" err="1">
                <a:latin typeface="Century Gothic" panose="020B0502020202020204" pitchFamily="34" charset="0"/>
              </a:rPr>
              <a:t>Αμινοξύ</a:t>
            </a:r>
            <a:r>
              <a:rPr lang="el-GR" altLang="en-US" sz="2400" dirty="0">
                <a:latin typeface="Century Gothic" panose="020B0502020202020204" pitchFamily="34" charset="0"/>
              </a:rPr>
              <a:t>            </a:t>
            </a:r>
            <a:r>
              <a:rPr lang="en-US" altLang="en-US" sz="2400" dirty="0">
                <a:latin typeface="Century Gothic" panose="020B0502020202020204" pitchFamily="34" charset="0"/>
              </a:rPr>
              <a:t>H </a:t>
            </a:r>
            <a:r>
              <a:rPr lang="el-GR" altLang="en-US" sz="2400" dirty="0">
                <a:latin typeface="Century Gothic" panose="020B0502020202020204" pitchFamily="34" charset="0"/>
              </a:rPr>
              <a:t>ισχυρότερη αλληλεπίδραση                                                                     </a:t>
            </a:r>
            <a:r>
              <a:rPr lang="en-US" altLang="en-US" dirty="0">
                <a:latin typeface="Century Gothic" panose="020B0502020202020204" pitchFamily="34" charset="0"/>
              </a:rPr>
              <a:t>Val</a:t>
            </a:r>
            <a:r>
              <a:rPr lang="el-GR" altLang="en-US" dirty="0">
                <a:latin typeface="Century Gothic" panose="020B0502020202020204" pitchFamily="34" charset="0"/>
              </a:rPr>
              <a:t>                                                                                                                                        </a:t>
            </a:r>
            <a:r>
              <a:rPr lang="en-US" altLang="en-US" dirty="0">
                <a:latin typeface="Century Gothic" panose="020B0502020202020204" pitchFamily="34" charset="0"/>
              </a:rPr>
              <a:t>Glu</a:t>
            </a:r>
            <a:r>
              <a:rPr lang="el-GR" altLang="en-US" dirty="0">
                <a:latin typeface="Century Gothic" panose="020B0502020202020204" pitchFamily="34" charset="0"/>
              </a:rPr>
              <a:t>                                                                                                                                      </a:t>
            </a:r>
            <a:r>
              <a:rPr lang="en-US" altLang="en-US" dirty="0">
                <a:latin typeface="Century Gothic" panose="020B0502020202020204" pitchFamily="34" charset="0"/>
              </a:rPr>
              <a:t>Asp</a:t>
            </a:r>
            <a:r>
              <a:rPr lang="el-GR" altLang="en-US" dirty="0">
                <a:latin typeface="Century Gothic" panose="020B0502020202020204" pitchFamily="34" charset="0"/>
              </a:rPr>
              <a:t>                                                                                                                                       </a:t>
            </a:r>
            <a:r>
              <a:rPr lang="en-US" altLang="en-US" dirty="0">
                <a:latin typeface="Century Gothic" panose="020B0502020202020204" pitchFamily="34" charset="0"/>
              </a:rPr>
              <a:t>Ala</a:t>
            </a:r>
          </a:p>
          <a:p>
            <a:pPr>
              <a:spcBef>
                <a:spcPts val="500"/>
              </a:spcBef>
              <a:buClrTx/>
              <a:buSzPct val="80000"/>
              <a:buFontTx/>
              <a:buNone/>
            </a:pPr>
            <a:endParaRPr lang="en-US" altLang="en-US" dirty="0">
              <a:latin typeface="Century Gothic" panose="020B0502020202020204" pitchFamily="34" charset="0"/>
            </a:endParaRPr>
          </a:p>
        </p:txBody>
      </p:sp>
      <p:pic>
        <p:nvPicPr>
          <p:cNvPr id="138243" name="Picture 3">
            <a:extLst>
              <a:ext uri="{FF2B5EF4-FFF2-40B4-BE49-F238E27FC236}">
                <a16:creationId xmlns:a16="http://schemas.microsoft.com/office/drawing/2014/main" id="{460784D6-79C0-4FBE-AC14-1FBD23988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343025" cy="66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4" name="Picture 4">
            <a:extLst>
              <a:ext uri="{FF2B5EF4-FFF2-40B4-BE49-F238E27FC236}">
                <a16:creationId xmlns:a16="http://schemas.microsoft.com/office/drawing/2014/main" id="{7120E619-393B-4204-B2FB-082F68E72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5" name="Picture 5">
            <a:extLst>
              <a:ext uri="{FF2B5EF4-FFF2-40B4-BE49-F238E27FC236}">
                <a16:creationId xmlns:a16="http://schemas.microsoft.com/office/drawing/2014/main" id="{3249160E-D049-4EE1-BA62-4E37C35AD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5240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6" name="Picture 6">
            <a:extLst>
              <a:ext uri="{FF2B5EF4-FFF2-40B4-BE49-F238E27FC236}">
                <a16:creationId xmlns:a16="http://schemas.microsoft.com/office/drawing/2014/main" id="{D8979CD1-BA20-42EF-A076-3354C5925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362200"/>
            <a:ext cx="1352550" cy="676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a:extLst>
              <a:ext uri="{FF2B5EF4-FFF2-40B4-BE49-F238E27FC236}">
                <a16:creationId xmlns:a16="http://schemas.microsoft.com/office/drawing/2014/main" id="{63ED9F48-927F-4BBC-B0C3-83E8E5D9E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0"/>
            <a:ext cx="5837238"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6" name="Picture 2">
            <a:extLst>
              <a:ext uri="{FF2B5EF4-FFF2-40B4-BE49-F238E27FC236}">
                <a16:creationId xmlns:a16="http://schemas.microsoft.com/office/drawing/2014/main" id="{B2430977-CA13-4D0A-8121-DA6607CF7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343025" cy="66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7" name="Picture 3">
            <a:extLst>
              <a:ext uri="{FF2B5EF4-FFF2-40B4-BE49-F238E27FC236}">
                <a16:creationId xmlns:a16="http://schemas.microsoft.com/office/drawing/2014/main" id="{3C6F3FA8-F52B-4430-A04B-3DB48CE37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8" name="Picture 4">
            <a:extLst>
              <a:ext uri="{FF2B5EF4-FFF2-40B4-BE49-F238E27FC236}">
                <a16:creationId xmlns:a16="http://schemas.microsoft.com/office/drawing/2014/main" id="{DD5C581E-D808-4596-BF51-13B448E61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76400"/>
            <a:ext cx="1352550" cy="742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69" name="Picture 5">
            <a:extLst>
              <a:ext uri="{FF2B5EF4-FFF2-40B4-BE49-F238E27FC236}">
                <a16:creationId xmlns:a16="http://schemas.microsoft.com/office/drawing/2014/main" id="{A3913A9A-9F3E-48DA-BE7E-EF7A9DE50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14600"/>
            <a:ext cx="1600200" cy="83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70" name="Rectangle 6">
            <a:extLst>
              <a:ext uri="{FF2B5EF4-FFF2-40B4-BE49-F238E27FC236}">
                <a16:creationId xmlns:a16="http://schemas.microsoft.com/office/drawing/2014/main" id="{91BF4F92-F944-458A-BE40-49980C4CFA88}"/>
              </a:ext>
            </a:extLst>
          </p:cNvPr>
          <p:cNvSpPr>
            <a:spLocks noChangeArrowheads="1"/>
          </p:cNvSpPr>
          <p:nvPr/>
        </p:nvSpPr>
        <p:spPr bwMode="auto">
          <a:xfrm>
            <a:off x="2514600" y="3071813"/>
            <a:ext cx="6629400" cy="405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dirty="0"/>
              <a:t>Στην ανωτέρω αλληλεπίδραση πρωτεΐνης και ουσίας Β χαρακτηρίστε τις πιο ισχυρές αλληλεπιδράσεις μεταξύ των πλευρικών αλυσίδων των αμινοξέων της πρωτεΐνης και της ουσίας. Επιλέξτε από: (</a:t>
            </a:r>
            <a:r>
              <a:rPr lang="en-US" altLang="en-US" dirty="0"/>
              <a:t>o</a:t>
            </a:r>
            <a:r>
              <a:rPr lang="el-GR" altLang="en-US" dirty="0" err="1"/>
              <a:t>μοιοπολικός</a:t>
            </a:r>
            <a:r>
              <a:rPr lang="el-GR" altLang="en-US" dirty="0"/>
              <a:t>  δεσμός, </a:t>
            </a:r>
            <a:r>
              <a:rPr lang="el-GR" altLang="en-US" dirty="0" err="1"/>
              <a:t>υδρογονοδεσμός</a:t>
            </a:r>
            <a:r>
              <a:rPr lang="el-GR" altLang="en-US" dirty="0"/>
              <a:t>, ιοντικός δεσμός, αλληλεπιδράσεις </a:t>
            </a:r>
            <a:r>
              <a:rPr lang="en-US" altLang="en-US" dirty="0"/>
              <a:t>van der Waals</a:t>
            </a:r>
            <a:r>
              <a:rPr lang="el-GR" altLang="en-US" dirty="0"/>
              <a:t>). Εξηγήστε. </a:t>
            </a:r>
          </a:p>
          <a:p>
            <a:pPr>
              <a:buClrTx/>
              <a:buFontTx/>
              <a:buNone/>
            </a:pPr>
            <a:r>
              <a:rPr lang="el-GR" altLang="en-US" dirty="0" err="1"/>
              <a:t>Αμινοξύ</a:t>
            </a:r>
            <a:r>
              <a:rPr lang="el-GR" altLang="en-US" dirty="0"/>
              <a:t>            </a:t>
            </a:r>
            <a:r>
              <a:rPr lang="en-US" altLang="en-US" dirty="0"/>
              <a:t>H </a:t>
            </a:r>
            <a:r>
              <a:rPr lang="el-GR" altLang="en-US" dirty="0"/>
              <a:t>ισχυρότερη αλληλεπίδραση                                                                     </a:t>
            </a:r>
            <a:r>
              <a:rPr lang="en-US" altLang="en-US" dirty="0"/>
              <a:t>Val</a:t>
            </a:r>
            <a:r>
              <a:rPr lang="el-GR" altLang="en-US" dirty="0"/>
              <a:t>                                                                                                                                        </a:t>
            </a:r>
            <a:r>
              <a:rPr lang="en-US" altLang="en-US" dirty="0"/>
              <a:t>Glu</a:t>
            </a:r>
            <a:r>
              <a:rPr lang="el-GR" altLang="en-US" dirty="0"/>
              <a:t>                                                                                                                                      </a:t>
            </a:r>
            <a:r>
              <a:rPr lang="en-US" altLang="en-US" dirty="0"/>
              <a:t>Asp</a:t>
            </a:r>
            <a:r>
              <a:rPr lang="el-GR" altLang="en-US" dirty="0"/>
              <a:t>                                                                                                                                       </a:t>
            </a:r>
            <a:r>
              <a:rPr lang="en-US" altLang="en-US" dirty="0"/>
              <a:t>Ala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a:extLst>
              <a:ext uri="{FF2B5EF4-FFF2-40B4-BE49-F238E27FC236}">
                <a16:creationId xmlns:a16="http://schemas.microsoft.com/office/drawing/2014/main" id="{F6A3335B-1A25-4D22-B350-02A9A553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61938"/>
            <a:ext cx="8497887"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0" name="Text Box 2">
            <a:extLst>
              <a:ext uri="{FF2B5EF4-FFF2-40B4-BE49-F238E27FC236}">
                <a16:creationId xmlns:a16="http://schemas.microsoft.com/office/drawing/2014/main" id="{9ABFC359-B92A-4215-BB97-B6BBF6C421D5}"/>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4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Ένα ένζυμο καταλύει την αντίδραση </a:t>
            </a:r>
            <a:r>
              <a:rPr lang="en-US" altLang="en-US" sz="1600" dirty="0">
                <a:latin typeface="Century Gothic" panose="020B0502020202020204" pitchFamily="34" charset="0"/>
              </a:rPr>
              <a:t>W</a:t>
            </a:r>
            <a:r>
              <a:rPr lang="el-GR" altLang="en-US" sz="1600" dirty="0">
                <a:latin typeface="Wingdings" panose="05000000000000000000" pitchFamily="2" charset="2"/>
              </a:rPr>
              <a:t></a:t>
            </a:r>
            <a:r>
              <a:rPr lang="en-US" altLang="en-US" sz="1600" dirty="0">
                <a:latin typeface="Century Gothic" panose="020B0502020202020204" pitchFamily="34" charset="0"/>
              </a:rPr>
              <a:t>X</a:t>
            </a:r>
            <a:r>
              <a:rPr lang="el-GR" altLang="en-US" sz="1600" dirty="0">
                <a:latin typeface="Century Gothic" panose="020B0502020202020204" pitchFamily="34" charset="0"/>
              </a:rPr>
              <a:t>+</a:t>
            </a:r>
            <a:r>
              <a:rPr lang="en-US" altLang="en-US" sz="1600" dirty="0">
                <a:latin typeface="Century Gothic" panose="020B0502020202020204" pitchFamily="34" charset="0"/>
              </a:rPr>
              <a:t>Y </a:t>
            </a:r>
            <a:r>
              <a:rPr lang="el-GR" altLang="en-US" sz="1600" dirty="0">
                <a:latin typeface="Century Gothic" panose="020B0502020202020204" pitchFamily="34" charset="0"/>
              </a:rPr>
              <a:t>.</a:t>
            </a:r>
            <a:r>
              <a:rPr lang="en-US" altLang="en-US" sz="1600" dirty="0">
                <a:latin typeface="Century Gothic" panose="020B0502020202020204" pitchFamily="34" charset="0"/>
              </a:rPr>
              <a:t>Y</a:t>
            </a:r>
            <a:r>
              <a:rPr lang="el-GR" altLang="en-US" sz="1600" dirty="0">
                <a:latin typeface="Century Gothic" panose="020B0502020202020204" pitchFamily="34" charset="0"/>
              </a:rPr>
              <a:t>πάρχουν 3 περιοχές αλληλεπίδρασης του ενζύμου με το υπόστρωμα </a:t>
            </a:r>
            <a:r>
              <a:rPr lang="en-US" altLang="en-US" sz="1600" dirty="0">
                <a:latin typeface="Century Gothic" panose="020B0502020202020204" pitchFamily="34" charset="0"/>
              </a:rPr>
              <a:t>W</a:t>
            </a:r>
            <a:r>
              <a:rPr lang="el-GR" altLang="en-US" sz="1600" dirty="0">
                <a:latin typeface="Century Gothic" panose="020B0502020202020204" pitchFamily="34" charset="0"/>
              </a:rPr>
              <a:t> για να διευκολύνει τη μετατροπή του </a:t>
            </a:r>
            <a:r>
              <a:rPr lang="en-US" altLang="en-US" sz="1600" dirty="0">
                <a:latin typeface="Century Gothic" panose="020B0502020202020204" pitchFamily="34" charset="0"/>
              </a:rPr>
              <a:t>W</a:t>
            </a:r>
            <a:r>
              <a:rPr lang="el-GR" altLang="en-US" sz="1600" dirty="0">
                <a:latin typeface="Century Gothic" panose="020B0502020202020204" pitchFamily="34" charset="0"/>
              </a:rPr>
              <a:t> σε Χ, Υ.</a:t>
            </a:r>
          </a:p>
          <a:p>
            <a:pPr>
              <a:spcBef>
                <a:spcPts val="4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 Η </a:t>
            </a:r>
            <a:r>
              <a:rPr lang="el-GR" altLang="en-US" sz="1600" u="sng" dirty="0">
                <a:latin typeface="Century Gothic" panose="020B0502020202020204" pitchFamily="34" charset="0"/>
              </a:rPr>
              <a:t>περιοχή 1</a:t>
            </a:r>
            <a:r>
              <a:rPr lang="el-GR" altLang="en-US" sz="1600" dirty="0">
                <a:latin typeface="Century Gothic" panose="020B0502020202020204" pitchFamily="34" charset="0"/>
              </a:rPr>
              <a:t> σταθεροποιείται με υδρόφοβες αλληλεπιδράσεις μεταξύ  των πλευρικών αλυσίδων των αμινοξέων του υποστρώματος και του ενζύμου</a:t>
            </a:r>
          </a:p>
          <a:p>
            <a:pPr>
              <a:spcBef>
                <a:spcPts val="4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Η </a:t>
            </a:r>
            <a:r>
              <a:rPr lang="el-GR" altLang="en-US" sz="1600" u="sng" dirty="0">
                <a:latin typeface="Century Gothic" panose="020B0502020202020204" pitchFamily="34" charset="0"/>
              </a:rPr>
              <a:t>περιοχή 2</a:t>
            </a:r>
            <a:r>
              <a:rPr lang="el-GR" altLang="en-US" sz="1600" dirty="0">
                <a:latin typeface="Century Gothic" panose="020B0502020202020204" pitchFamily="34" charset="0"/>
              </a:rPr>
              <a:t> σταθεροποιείται με υδρογονοδεσμούς  μεταξύ  των πλευρικών αλυσίδων των αμινοξέων του υποστρώματος και του ενζύμου</a:t>
            </a:r>
          </a:p>
          <a:p>
            <a:pPr>
              <a:spcBef>
                <a:spcPts val="4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Η </a:t>
            </a:r>
            <a:r>
              <a:rPr lang="el-GR" altLang="en-US" sz="1600" u="sng" dirty="0">
                <a:latin typeface="Century Gothic" panose="020B0502020202020204" pitchFamily="34" charset="0"/>
              </a:rPr>
              <a:t>περιοχή 3</a:t>
            </a:r>
            <a:r>
              <a:rPr lang="el-GR" altLang="en-US" sz="1600" dirty="0">
                <a:latin typeface="Century Gothic" panose="020B0502020202020204" pitchFamily="34" charset="0"/>
              </a:rPr>
              <a:t> σταθεροποιείται με ιοντικούς δεσμούς μεταξύ  των πλευρικών αλυσίδων των αμινοξέων του υποστρώματος και του ενζύμου.</a:t>
            </a:r>
          </a:p>
          <a:p>
            <a:pPr>
              <a:spcBef>
                <a:spcPts val="4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Εχετε τα ακόλουθα ζεύγη των αμινοξέων στον πίνακα που ακολουθεί. Για κάθε ζεύγος αμινοξέων, αναφέρατε την περιοχή (ή περισσότερες περιοχές από μία) όπου  θα μπορούσε να σταθεροποιήσει το ζεύγος την αλληλεπίδραση ενζύμου υποστρώματος. Επίσης και η επιλογή </a:t>
            </a:r>
            <a:r>
              <a:rPr lang="el-GR" altLang="en-US" sz="1600" u="sng" dirty="0">
                <a:latin typeface="Century Gothic" panose="020B0502020202020204" pitchFamily="34" charset="0"/>
              </a:rPr>
              <a:t>καμμία</a:t>
            </a:r>
            <a:r>
              <a:rPr lang="el-GR" altLang="en-US" sz="1600" dirty="0">
                <a:latin typeface="Century Gothic" panose="020B0502020202020204" pitchFamily="34" charset="0"/>
              </a:rPr>
              <a:t> είναι πιθανή.</a:t>
            </a:r>
          </a:p>
          <a:p>
            <a:pPr>
              <a:spcBef>
                <a:spcPts val="400"/>
              </a:spcBef>
              <a:buClrTx/>
              <a:buSzPct val="80000"/>
              <a:buFontTx/>
              <a:buNone/>
            </a:pPr>
            <a:endParaRPr lang="en-US" altLang="en-US" sz="1600" dirty="0">
              <a:latin typeface="Century Gothic" panose="020B0502020202020204" pitchFamily="34" charset="0"/>
            </a:endParaRPr>
          </a:p>
          <a:p>
            <a:pPr>
              <a:spcBef>
                <a:spcPts val="500"/>
              </a:spcBef>
              <a:buClr>
                <a:srgbClr val="6EA0B0"/>
              </a:buClr>
              <a:buSzPct val="80000"/>
              <a:buFont typeface="Wingdings 2" panose="05020102010507070707" pitchFamily="18" charset="2"/>
              <a:buChar char=""/>
            </a:pPr>
            <a:r>
              <a:rPr lang="el-GR" altLang="en-US" sz="1600" dirty="0">
                <a:latin typeface="Century Gothic" panose="020B0502020202020204" pitchFamily="34" charset="0"/>
              </a:rPr>
              <a:t> </a:t>
            </a:r>
            <a:r>
              <a:rPr lang="el-GR" altLang="en-US" dirty="0">
                <a:latin typeface="Century Gothic" panose="020B0502020202020204" pitchFamily="34" charset="0"/>
              </a:rPr>
              <a:t>α</a:t>
            </a:r>
            <a:r>
              <a:rPr lang="en-US" altLang="en-US" dirty="0">
                <a:latin typeface="Century Gothic" panose="020B0502020202020204" pitchFamily="34" charset="0"/>
              </a:rPr>
              <a:t>la</a:t>
            </a:r>
            <a:r>
              <a:rPr lang="el-GR" altLang="en-US" dirty="0">
                <a:latin typeface="Century Gothic" panose="020B0502020202020204" pitchFamily="34" charset="0"/>
              </a:rPr>
              <a:t>- </a:t>
            </a:r>
            <a:r>
              <a:rPr lang="en-US" altLang="en-US" dirty="0">
                <a:latin typeface="Century Gothic" panose="020B0502020202020204" pitchFamily="34" charset="0"/>
              </a:rPr>
              <a:t>leu,</a:t>
            </a:r>
            <a:r>
              <a:rPr lang="el-GR" altLang="en-US" dirty="0">
                <a:latin typeface="Century Gothic" panose="020B0502020202020204" pitchFamily="34" charset="0"/>
              </a:rPr>
              <a:t>    α</a:t>
            </a:r>
            <a:r>
              <a:rPr lang="en-US" altLang="en-US" dirty="0" err="1">
                <a:latin typeface="Century Gothic" panose="020B0502020202020204" pitchFamily="34" charset="0"/>
              </a:rPr>
              <a:t>rg</a:t>
            </a:r>
            <a:r>
              <a:rPr lang="el-GR" altLang="en-US" dirty="0">
                <a:latin typeface="Century Gothic" panose="020B0502020202020204" pitchFamily="34" charset="0"/>
              </a:rPr>
              <a:t>-  </a:t>
            </a:r>
            <a:r>
              <a:rPr lang="en-US" altLang="en-US" dirty="0" err="1">
                <a:latin typeface="Century Gothic" panose="020B0502020202020204" pitchFamily="34" charset="0"/>
              </a:rPr>
              <a:t>ile</a:t>
            </a:r>
            <a:r>
              <a:rPr lang="el-GR" altLang="en-US" dirty="0">
                <a:latin typeface="Century Gothic" panose="020B0502020202020204" pitchFamily="34" charset="0"/>
              </a:rPr>
              <a:t> </a:t>
            </a:r>
            <a:r>
              <a:rPr lang="en-US" altLang="en-US" dirty="0">
                <a:latin typeface="Century Gothic" panose="020B0502020202020204" pitchFamily="34" charset="0"/>
              </a:rPr>
              <a:t>,</a:t>
            </a:r>
            <a:r>
              <a:rPr lang="el-GR" altLang="en-US" dirty="0">
                <a:latin typeface="Century Gothic" panose="020B0502020202020204" pitchFamily="34" charset="0"/>
              </a:rPr>
              <a:t>  </a:t>
            </a:r>
            <a:r>
              <a:rPr lang="en-US" altLang="en-US" dirty="0">
                <a:latin typeface="Century Gothic" panose="020B0502020202020204" pitchFamily="34" charset="0"/>
              </a:rPr>
              <a:t>ser</a:t>
            </a:r>
            <a:r>
              <a:rPr lang="el-GR" altLang="en-US" dirty="0">
                <a:latin typeface="Century Gothic" panose="020B0502020202020204" pitchFamily="34" charset="0"/>
              </a:rPr>
              <a:t>- </a:t>
            </a:r>
            <a:r>
              <a:rPr lang="en-US" altLang="en-US" dirty="0">
                <a:latin typeface="Century Gothic" panose="020B0502020202020204" pitchFamily="34" charset="0"/>
              </a:rPr>
              <a:t>met,</a:t>
            </a:r>
            <a:r>
              <a:rPr lang="el-GR" altLang="en-US" dirty="0">
                <a:latin typeface="Century Gothic" panose="020B0502020202020204" pitchFamily="34" charset="0"/>
              </a:rPr>
              <a:t>   </a:t>
            </a:r>
            <a:r>
              <a:rPr lang="en-US" altLang="en-US" dirty="0" err="1">
                <a:latin typeface="Century Gothic" panose="020B0502020202020204" pitchFamily="34" charset="0"/>
              </a:rPr>
              <a:t>thr</a:t>
            </a:r>
            <a:r>
              <a:rPr lang="el-GR" altLang="en-US" dirty="0">
                <a:latin typeface="Century Gothic" panose="020B0502020202020204" pitchFamily="34" charset="0"/>
              </a:rPr>
              <a:t>- </a:t>
            </a:r>
            <a:r>
              <a:rPr lang="en-US" altLang="en-US" dirty="0">
                <a:latin typeface="Century Gothic" panose="020B0502020202020204" pitchFamily="34" charset="0"/>
              </a:rPr>
              <a:t>ser,</a:t>
            </a:r>
          </a:p>
          <a:p>
            <a:pPr>
              <a:spcBef>
                <a:spcPts val="500"/>
              </a:spcBef>
              <a:buClr>
                <a:srgbClr val="6EA0B0"/>
              </a:buClr>
              <a:buSzPct val="80000"/>
              <a:buFont typeface="Wingdings 2" panose="05020102010507070707" pitchFamily="18" charset="2"/>
              <a:buChar char=""/>
            </a:pPr>
            <a:r>
              <a:rPr lang="el-GR" altLang="en-US" dirty="0">
                <a:latin typeface="Century Gothic" panose="020B0502020202020204" pitchFamily="34" charset="0"/>
              </a:rPr>
              <a:t> </a:t>
            </a:r>
            <a:r>
              <a:rPr lang="en-US" altLang="en-US" dirty="0" err="1">
                <a:latin typeface="Century Gothic" panose="020B0502020202020204" pitchFamily="34" charset="0"/>
              </a:rPr>
              <a:t>lys</a:t>
            </a:r>
            <a:r>
              <a:rPr lang="el-GR" altLang="en-US" dirty="0">
                <a:latin typeface="Century Gothic" panose="020B0502020202020204" pitchFamily="34" charset="0"/>
              </a:rPr>
              <a:t> –</a:t>
            </a:r>
            <a:r>
              <a:rPr lang="en-US" altLang="en-US" dirty="0" err="1">
                <a:latin typeface="Century Gothic" panose="020B0502020202020204" pitchFamily="34" charset="0"/>
              </a:rPr>
              <a:t>arg</a:t>
            </a:r>
            <a:r>
              <a:rPr lang="en-US" altLang="en-US" dirty="0">
                <a:latin typeface="Century Gothic" panose="020B0502020202020204" pitchFamily="34" charset="0"/>
              </a:rPr>
              <a:t>,</a:t>
            </a:r>
            <a:r>
              <a:rPr lang="el-GR" altLang="en-US" dirty="0">
                <a:latin typeface="Century Gothic" panose="020B0502020202020204" pitchFamily="34" charset="0"/>
              </a:rPr>
              <a:t>   </a:t>
            </a:r>
            <a:r>
              <a:rPr lang="en-US" altLang="en-US" dirty="0" err="1">
                <a:latin typeface="Century Gothic" panose="020B0502020202020204" pitchFamily="34" charset="0"/>
              </a:rPr>
              <a:t>gln</a:t>
            </a:r>
            <a:r>
              <a:rPr lang="el-GR" altLang="en-US" dirty="0">
                <a:latin typeface="Century Gothic" panose="020B0502020202020204" pitchFamily="34" charset="0"/>
              </a:rPr>
              <a:t>-</a:t>
            </a:r>
            <a:r>
              <a:rPr lang="en-US" altLang="en-US" dirty="0" err="1">
                <a:latin typeface="Century Gothic" panose="020B0502020202020204" pitchFamily="34" charset="0"/>
              </a:rPr>
              <a:t>asn</a:t>
            </a:r>
            <a:r>
              <a:rPr lang="en-US" altLang="en-US" dirty="0">
                <a:latin typeface="Century Gothic" panose="020B0502020202020204" pitchFamily="34" charset="0"/>
              </a:rPr>
              <a:t>,</a:t>
            </a:r>
            <a:r>
              <a:rPr lang="el-GR" altLang="en-US" dirty="0">
                <a:latin typeface="Century Gothic" panose="020B0502020202020204" pitchFamily="34" charset="0"/>
              </a:rPr>
              <a:t>    </a:t>
            </a:r>
            <a:r>
              <a:rPr lang="en-US" altLang="en-US" dirty="0">
                <a:latin typeface="Century Gothic" panose="020B0502020202020204" pitchFamily="34" charset="0"/>
              </a:rPr>
              <a:t>pro</a:t>
            </a:r>
            <a:r>
              <a:rPr lang="el-GR" altLang="en-US" dirty="0">
                <a:latin typeface="Century Gothic" panose="020B0502020202020204" pitchFamily="34" charset="0"/>
              </a:rPr>
              <a:t>-</a:t>
            </a:r>
            <a:r>
              <a:rPr lang="en-US" altLang="en-US" dirty="0" err="1">
                <a:latin typeface="Century Gothic" panose="020B0502020202020204" pitchFamily="34" charset="0"/>
              </a:rPr>
              <a:t>val</a:t>
            </a:r>
            <a:r>
              <a:rPr lang="en-US" altLang="en-US" dirty="0">
                <a:latin typeface="Century Gothic" panose="020B0502020202020204" pitchFamily="34" charset="0"/>
              </a:rPr>
              <a:t>,</a:t>
            </a:r>
            <a:r>
              <a:rPr lang="el-GR" altLang="en-US" dirty="0">
                <a:latin typeface="Century Gothic" panose="020B0502020202020204" pitchFamily="34" charset="0"/>
              </a:rPr>
              <a:t>    </a:t>
            </a:r>
            <a:r>
              <a:rPr lang="en-US" altLang="en-US" dirty="0">
                <a:latin typeface="Century Gothic" panose="020B0502020202020204" pitchFamily="34" charset="0"/>
              </a:rPr>
              <a:t>asp</a:t>
            </a:r>
            <a:r>
              <a:rPr lang="el-GR" altLang="en-US" dirty="0">
                <a:latin typeface="Century Gothic" panose="020B0502020202020204" pitchFamily="34" charset="0"/>
              </a:rPr>
              <a:t>-</a:t>
            </a:r>
            <a:r>
              <a:rPr lang="en-US" altLang="en-US" dirty="0" err="1">
                <a:latin typeface="Century Gothic" panose="020B0502020202020204" pitchFamily="34" charset="0"/>
              </a:rPr>
              <a:t>lys</a:t>
            </a:r>
            <a:endParaRPr lang="en-US" altLang="en-US" dirty="0">
              <a:latin typeface="Century Gothic" panose="020B0502020202020204" pitchFamily="34" charset="0"/>
            </a:endParaRPr>
          </a:p>
          <a:p>
            <a:pPr>
              <a:spcBef>
                <a:spcPts val="500"/>
              </a:spcBef>
              <a:buClrTx/>
              <a:buSzPct val="80000"/>
              <a:buFontTx/>
              <a:buNone/>
            </a:pPr>
            <a:endParaRPr lang="en-US" altLang="en-US" dirty="0">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1">
            <a:extLst>
              <a:ext uri="{FF2B5EF4-FFF2-40B4-BE49-F238E27FC236}">
                <a16:creationId xmlns:a16="http://schemas.microsoft.com/office/drawing/2014/main" id="{C3E1253A-1D9D-46F7-8BE1-4E8BF42AA607}"/>
              </a:ext>
            </a:extLst>
          </p:cNvPr>
          <p:cNvSpPr txBox="1">
            <a:spLocks noChangeArrowheads="1"/>
          </p:cNvSpPr>
          <p:nvPr/>
        </p:nvSpPr>
        <p:spPr bwMode="auto">
          <a:xfrm>
            <a:off x="457200" y="1066800"/>
            <a:ext cx="8229600" cy="538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 </a:t>
            </a:r>
            <a:r>
              <a:rPr lang="el-GR" altLang="en-US" sz="3000" b="1" dirty="0">
                <a:latin typeface="Century Gothic" panose="020B0502020202020204" pitchFamily="34" charset="0"/>
              </a:rPr>
              <a:t>3</a:t>
            </a:r>
            <a:r>
              <a:rPr lang="el-GR" altLang="en-US" sz="3000" dirty="0">
                <a:latin typeface="Century Gothic" panose="020B0502020202020204" pitchFamily="34" charset="0"/>
              </a:rPr>
              <a:t>.Για το ζεύγος των αμινοξέων </a:t>
            </a:r>
            <a:r>
              <a:rPr lang="el-GR" altLang="en-US" sz="3000" i="1" dirty="0" err="1">
                <a:latin typeface="Century Gothic" panose="020B0502020202020204" pitchFamily="34" charset="0"/>
              </a:rPr>
              <a:t>τυροσίνη-σερίνη</a:t>
            </a:r>
            <a:r>
              <a:rPr lang="el-GR" altLang="en-US" sz="3000" dirty="0">
                <a:latin typeface="Century Gothic" panose="020B0502020202020204" pitchFamily="34" charset="0"/>
              </a:rPr>
              <a:t> σχεδιάστε τα δύο αμινοξέα με τις πλευρικές αλυσίδες </a:t>
            </a:r>
            <a:r>
              <a:rPr lang="el-GR" altLang="en-US" sz="3000" dirty="0" err="1">
                <a:latin typeface="Century Gothic" panose="020B0502020202020204" pitchFamily="34" charset="0"/>
              </a:rPr>
              <a:t>αλληλεπιδρούσες</a:t>
            </a:r>
            <a:r>
              <a:rPr lang="el-GR" altLang="en-US" sz="3000" dirty="0">
                <a:latin typeface="Century Gothic" panose="020B0502020202020204" pitchFamily="34" charset="0"/>
              </a:rPr>
              <a:t> και καθορίστε την ισχυρότερη αλληλεπίδραση που δύναται να λάβει χώρα μεταξύ των ομάδων των πλευρικών αλυσίδων (επιλέξτε από:</a:t>
            </a:r>
            <a:r>
              <a:rPr lang="en-US" altLang="en-US" sz="3000" dirty="0">
                <a:latin typeface="Century Gothic" panose="020B0502020202020204" pitchFamily="34" charset="0"/>
              </a:rPr>
              <a:t>o</a:t>
            </a:r>
            <a:r>
              <a:rPr lang="el-GR" altLang="en-US" sz="3000" dirty="0" err="1">
                <a:latin typeface="Century Gothic" panose="020B0502020202020204" pitchFamily="34" charset="0"/>
              </a:rPr>
              <a:t>μοιοπολικός</a:t>
            </a:r>
            <a:r>
              <a:rPr lang="el-GR" altLang="en-US" sz="3000" dirty="0">
                <a:latin typeface="Century Gothic" panose="020B0502020202020204" pitchFamily="34" charset="0"/>
              </a:rPr>
              <a:t> δεσμός, </a:t>
            </a:r>
            <a:r>
              <a:rPr lang="el-GR" altLang="en-US" sz="3000" dirty="0" err="1">
                <a:latin typeface="Century Gothic" panose="020B0502020202020204" pitchFamily="34" charset="0"/>
              </a:rPr>
              <a:t>υδρογονοδεσμός</a:t>
            </a:r>
            <a:r>
              <a:rPr lang="el-GR" altLang="en-US" sz="3000" dirty="0">
                <a:latin typeface="Century Gothic" panose="020B0502020202020204" pitchFamily="34" charset="0"/>
              </a:rPr>
              <a:t>, ιοντικός δεσμός, αλληλεπίδραση </a:t>
            </a:r>
            <a:r>
              <a:rPr lang="en-US" altLang="en-US" sz="3000" dirty="0">
                <a:latin typeface="Century Gothic" panose="020B0502020202020204" pitchFamily="34" charset="0"/>
              </a:rPr>
              <a:t>van der Waals</a:t>
            </a:r>
            <a:r>
              <a:rPr lang="el-GR" altLang="en-US" sz="3000" dirty="0">
                <a:latin typeface="Century Gothic" panose="020B0502020202020204" pitchFamily="34" charset="0"/>
              </a:rPr>
              <a:t>). Εξηγήστε</a:t>
            </a:r>
          </a:p>
          <a:p>
            <a:pPr>
              <a:spcBef>
                <a:spcPts val="750"/>
              </a:spcBef>
              <a:buClrTx/>
              <a:buSzPct val="80000"/>
              <a:buFontTx/>
              <a:buNone/>
            </a:pPr>
            <a:endParaRPr lang="el-GR" altLang="en-US" sz="3000" dirty="0">
              <a:latin typeface="Century Gothic" panose="020B0502020202020204" pitchFamily="34" charset="0"/>
            </a:endParaRPr>
          </a:p>
        </p:txBody>
      </p:sp>
      <p:pic>
        <p:nvPicPr>
          <p:cNvPr id="141314" name="Picture 2">
            <a:extLst>
              <a:ext uri="{FF2B5EF4-FFF2-40B4-BE49-F238E27FC236}">
                <a16:creationId xmlns:a16="http://schemas.microsoft.com/office/drawing/2014/main" id="{F7821292-1179-49FB-AE18-ABD999CCB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198120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1315" name="Picture 3">
            <a:extLst>
              <a:ext uri="{FF2B5EF4-FFF2-40B4-BE49-F238E27FC236}">
                <a16:creationId xmlns:a16="http://schemas.microsoft.com/office/drawing/2014/main" id="{28E1128C-DC47-4BFE-8C35-57CAF3EC8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0"/>
            <a:ext cx="1981200"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2179FA2-11D4-E872-E072-BEC53A935529}"/>
              </a:ext>
            </a:extLst>
          </p:cNvPr>
          <p:cNvSpPr>
            <a:spLocks noChangeArrowheads="1"/>
          </p:cNvSpPr>
          <p:nvPr/>
        </p:nvSpPr>
        <p:spPr bwMode="auto">
          <a:xfrm>
            <a:off x="195830" y="142489"/>
            <a:ext cx="8756542" cy="224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342900" indent="-342900">
              <a:buClrTx/>
              <a:buFont typeface="Arial" panose="020B0604020202020204" pitchFamily="34" charset="0"/>
              <a:buChar char="•"/>
            </a:pPr>
            <a:r>
              <a:rPr lang="el-GR" altLang="en-US" dirty="0">
                <a:solidFill>
                  <a:schemeClr val="tx1"/>
                </a:solidFill>
              </a:rPr>
              <a:t>Οι διαμοριακές δυνάμεις είναι ασθενείς, χωρίς αυτές δεν θα υπήρχε ζωή </a:t>
            </a:r>
            <a:endParaRPr lang="en-US" altLang="en-US" dirty="0">
              <a:solidFill>
                <a:schemeClr val="tx1"/>
              </a:solidFill>
            </a:endParaRPr>
          </a:p>
          <a:p>
            <a:pPr marL="342900" indent="-342900">
              <a:buClrTx/>
              <a:buFont typeface="Arial" panose="020B0604020202020204" pitchFamily="34" charset="0"/>
              <a:buChar char="•"/>
            </a:pPr>
            <a:r>
              <a:rPr lang="el-GR" altLang="en-US" dirty="0">
                <a:solidFill>
                  <a:schemeClr val="tx1"/>
                </a:solidFill>
              </a:rPr>
              <a:t>Το νερό δεν θα  μπορούσε να υποστεί συμπύκνωση από ατμό σε στερεό ή υγρό εάν δεν υπήρχαν οι διαμοριακές δυνάμεις για να έλκουν τα μόρια </a:t>
            </a:r>
            <a:endParaRPr lang="en-US" altLang="en-US" dirty="0">
              <a:solidFill>
                <a:schemeClr val="tx1"/>
              </a:solidFill>
            </a:endParaRPr>
          </a:p>
          <a:p>
            <a:pPr marL="342900" indent="-342900">
              <a:buClrTx/>
              <a:buFont typeface="Arial" panose="020B0604020202020204" pitchFamily="34" charset="0"/>
              <a:buChar char="•"/>
            </a:pPr>
            <a:r>
              <a:rPr lang="el-GR" altLang="en-US" dirty="0">
                <a:solidFill>
                  <a:schemeClr val="tx1"/>
                </a:solidFill>
              </a:rPr>
              <a:t>Οι διαμοριακές δυνάμεις είναι υπεύθυνες για πολλές ιδιότητες των μοριακών δομών, περιλαμβανομένων των </a:t>
            </a:r>
            <a:r>
              <a:rPr lang="el-GR" altLang="en-US" b="1" dirty="0">
                <a:solidFill>
                  <a:schemeClr val="tx1"/>
                </a:solidFill>
              </a:rPr>
              <a:t>κρυσταλλικών δομών</a:t>
            </a:r>
            <a:r>
              <a:rPr lang="el-GR" altLang="en-US" dirty="0">
                <a:solidFill>
                  <a:schemeClr val="tx1"/>
                </a:solidFill>
              </a:rPr>
              <a:t>, </a:t>
            </a:r>
            <a:r>
              <a:rPr lang="el-GR" altLang="en-US" b="1" dirty="0">
                <a:solidFill>
                  <a:schemeClr val="tx1"/>
                </a:solidFill>
              </a:rPr>
              <a:t>σημείων τήξεως</a:t>
            </a:r>
            <a:r>
              <a:rPr lang="el-GR" altLang="en-US" dirty="0">
                <a:solidFill>
                  <a:schemeClr val="tx1"/>
                </a:solidFill>
              </a:rPr>
              <a:t>, </a:t>
            </a:r>
            <a:r>
              <a:rPr lang="el-GR" altLang="en-US" b="1" dirty="0">
                <a:solidFill>
                  <a:schemeClr val="tx1"/>
                </a:solidFill>
              </a:rPr>
              <a:t>σημείων ζέσεως</a:t>
            </a:r>
            <a:r>
              <a:rPr lang="el-GR" altLang="en-US" dirty="0">
                <a:solidFill>
                  <a:schemeClr val="tx1"/>
                </a:solidFill>
              </a:rPr>
              <a:t>, </a:t>
            </a:r>
            <a:r>
              <a:rPr lang="el-GR" altLang="en-US" b="1" dirty="0">
                <a:solidFill>
                  <a:schemeClr val="tx1"/>
                </a:solidFill>
              </a:rPr>
              <a:t>θερμοτήτων τήξεως</a:t>
            </a:r>
            <a:r>
              <a:rPr lang="el-GR" altLang="en-US" dirty="0">
                <a:solidFill>
                  <a:schemeClr val="tx1"/>
                </a:solidFill>
              </a:rPr>
              <a:t> και </a:t>
            </a:r>
            <a:r>
              <a:rPr lang="el-GR" altLang="en-US" b="1" dirty="0">
                <a:solidFill>
                  <a:schemeClr val="tx1"/>
                </a:solidFill>
              </a:rPr>
              <a:t>εξάτμισης</a:t>
            </a:r>
            <a:r>
              <a:rPr lang="el-GR" altLang="en-US" dirty="0">
                <a:solidFill>
                  <a:schemeClr val="tx1"/>
                </a:solidFill>
              </a:rPr>
              <a:t>, </a:t>
            </a:r>
            <a:r>
              <a:rPr lang="el-GR" altLang="en-US" b="1" dirty="0">
                <a:solidFill>
                  <a:schemeClr val="tx1"/>
                </a:solidFill>
              </a:rPr>
              <a:t>επιφανειακής τάσης </a:t>
            </a:r>
            <a:r>
              <a:rPr lang="el-GR" altLang="en-US" dirty="0">
                <a:solidFill>
                  <a:schemeClr val="tx1"/>
                </a:solidFill>
              </a:rPr>
              <a:t>και </a:t>
            </a:r>
            <a:r>
              <a:rPr lang="el-GR" altLang="en-US" b="1" dirty="0">
                <a:solidFill>
                  <a:schemeClr val="tx1"/>
                </a:solidFill>
              </a:rPr>
              <a:t>πυκνοτήτων</a:t>
            </a:r>
            <a:r>
              <a:rPr lang="el-GR" altLang="en-US" dirty="0">
                <a:solidFill>
                  <a:schemeClr val="tx1"/>
                </a:solidFill>
              </a:rPr>
              <a:t>.</a:t>
            </a:r>
            <a:endParaRPr lang="en-US" altLang="en-US" dirty="0">
              <a:solidFill>
                <a:schemeClr val="tx1"/>
              </a:solidFill>
            </a:endParaRPr>
          </a:p>
        </p:txBody>
      </p:sp>
      <p:sp>
        <p:nvSpPr>
          <p:cNvPr id="3" name="Rectangle 2">
            <a:extLst>
              <a:ext uri="{FF2B5EF4-FFF2-40B4-BE49-F238E27FC236}">
                <a16:creationId xmlns:a16="http://schemas.microsoft.com/office/drawing/2014/main" id="{4AED3C47-3B65-646E-A8C1-E0ED2B8D2858}"/>
              </a:ext>
            </a:extLst>
          </p:cNvPr>
          <p:cNvSpPr>
            <a:spLocks noChangeArrowheads="1"/>
          </p:cNvSpPr>
          <p:nvPr/>
        </p:nvSpPr>
        <p:spPr bwMode="auto">
          <a:xfrm>
            <a:off x="195830" y="2413941"/>
            <a:ext cx="8756542" cy="1017844"/>
          </a:xfrm>
          <a:prstGeom prst="rect">
            <a:avLst/>
          </a:prstGeom>
          <a:solidFill>
            <a:schemeClr val="bg1">
              <a:lumMod val="95000"/>
            </a:schemeClr>
          </a:solidFill>
          <a:ln w="9525">
            <a:solidFill>
              <a:srgbClr val="3465A4"/>
            </a:solidFill>
            <a:round/>
            <a:headEnd/>
            <a:tailEnd/>
          </a:ln>
          <a:effec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342900" indent="-342900">
              <a:buClrTx/>
              <a:buFont typeface="Arial" panose="020B0604020202020204" pitchFamily="34" charset="0"/>
              <a:buChar char="•"/>
            </a:pPr>
            <a:r>
              <a:rPr lang="el-GR" altLang="en-US" dirty="0">
                <a:solidFill>
                  <a:srgbClr val="C00000"/>
                </a:solidFill>
              </a:rPr>
              <a:t>Οι διαμοριακές δυνάμεις εξαναγκάζουν τεράστια μόρια όπως τα ένζυμα, τις πρωτε</a:t>
            </a:r>
            <a:r>
              <a:rPr lang="en-US" altLang="en-US" dirty="0">
                <a:solidFill>
                  <a:srgbClr val="C00000"/>
                </a:solidFill>
              </a:rPr>
              <a:t>î</a:t>
            </a:r>
            <a:r>
              <a:rPr lang="el-GR" altLang="en-US" dirty="0">
                <a:solidFill>
                  <a:srgbClr val="C00000"/>
                </a:solidFill>
              </a:rPr>
              <a:t>νες και το </a:t>
            </a:r>
            <a:r>
              <a:rPr lang="en-US" altLang="en-US" dirty="0">
                <a:solidFill>
                  <a:srgbClr val="C00000"/>
                </a:solidFill>
              </a:rPr>
              <a:t>DNA </a:t>
            </a:r>
            <a:r>
              <a:rPr lang="el-GR" altLang="en-US" dirty="0">
                <a:solidFill>
                  <a:srgbClr val="C00000"/>
                </a:solidFill>
              </a:rPr>
              <a:t>σε σχηματισμούς που είναι απαραίτητοι για την εκδήλωση της βιολογικής δραστικότητας</a:t>
            </a:r>
          </a:p>
        </p:txBody>
      </p:sp>
      <p:pic>
        <p:nvPicPr>
          <p:cNvPr id="1028" name="Picture 4">
            <a:extLst>
              <a:ext uri="{FF2B5EF4-FFF2-40B4-BE49-F238E27FC236}">
                <a16:creationId xmlns:a16="http://schemas.microsoft.com/office/drawing/2014/main" id="{55BF7AAE-3252-67A3-F421-4E122F5A2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30" y="3608428"/>
            <a:ext cx="172402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FBDFD56-9492-3518-4B5D-290A0C814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714" y="3476654"/>
            <a:ext cx="5083447" cy="24850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F7AF7D-74F1-155F-7C2B-D993CDFD9155}"/>
              </a:ext>
            </a:extLst>
          </p:cNvPr>
          <p:cNvSpPr txBox="1"/>
          <p:nvPr/>
        </p:nvSpPr>
        <p:spPr>
          <a:xfrm>
            <a:off x="1919855" y="4771549"/>
            <a:ext cx="1272797" cy="646331"/>
          </a:xfrm>
          <a:prstGeom prst="rect">
            <a:avLst/>
          </a:prstGeom>
          <a:noFill/>
        </p:spPr>
        <p:txBody>
          <a:bodyPr wrap="square">
            <a:spAutoFit/>
          </a:bodyPr>
          <a:lstStyle/>
          <a:p>
            <a:r>
              <a:rPr lang="en-US" i="0" dirty="0">
                <a:solidFill>
                  <a:srgbClr val="C00000"/>
                </a:solidFill>
                <a:effectLst/>
                <a:latin typeface="Times New Roman" panose="02020603050405020304" pitchFamily="18" charset="0"/>
              </a:rPr>
              <a:t>hydrogen </a:t>
            </a:r>
          </a:p>
          <a:p>
            <a:r>
              <a:rPr lang="en-US" i="0" dirty="0">
                <a:solidFill>
                  <a:srgbClr val="C00000"/>
                </a:solidFill>
                <a:effectLst/>
                <a:latin typeface="Times New Roman" panose="02020603050405020304" pitchFamily="18" charset="0"/>
              </a:rPr>
              <a:t>bonds</a:t>
            </a:r>
            <a:endParaRPr lang="en-US" dirty="0">
              <a:solidFill>
                <a:srgbClr val="C00000"/>
              </a:solidFill>
            </a:endParaRPr>
          </a:p>
        </p:txBody>
      </p:sp>
      <p:sp>
        <p:nvSpPr>
          <p:cNvPr id="11" name="TextBox 10">
            <a:extLst>
              <a:ext uri="{FF2B5EF4-FFF2-40B4-BE49-F238E27FC236}">
                <a16:creationId xmlns:a16="http://schemas.microsoft.com/office/drawing/2014/main" id="{006B2C67-C775-CE22-4C78-CF926BFD0A6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8" name="TextBox 7">
            <a:extLst>
              <a:ext uri="{FF2B5EF4-FFF2-40B4-BE49-F238E27FC236}">
                <a16:creationId xmlns:a16="http://schemas.microsoft.com/office/drawing/2014/main" id="{DC1397F5-CBD1-E6D3-1E91-193E639DBB66}"/>
              </a:ext>
            </a:extLst>
          </p:cNvPr>
          <p:cNvSpPr txBox="1"/>
          <p:nvPr/>
        </p:nvSpPr>
        <p:spPr>
          <a:xfrm>
            <a:off x="3347714" y="5853201"/>
            <a:ext cx="5496173" cy="646331"/>
          </a:xfrm>
          <a:prstGeom prst="rect">
            <a:avLst/>
          </a:prstGeom>
          <a:noFill/>
        </p:spPr>
        <p:txBody>
          <a:bodyPr wrap="square">
            <a:spAutoFit/>
          </a:bodyPr>
          <a:lstStyle/>
          <a:p>
            <a:r>
              <a:rPr lang="en-US" i="0" dirty="0">
                <a:solidFill>
                  <a:schemeClr val="accent5">
                    <a:lumMod val="50000"/>
                  </a:schemeClr>
                </a:solidFill>
                <a:effectLst/>
                <a:latin typeface="Times New Roman" panose="02020603050405020304" pitchFamily="18" charset="0"/>
              </a:rPr>
              <a:t>hydrogen bond, several dipole-induced dipole and induced dipole-induced dipole interactions</a:t>
            </a:r>
            <a:endParaRPr lang="en-US" dirty="0">
              <a:solidFill>
                <a:schemeClr val="accent5">
                  <a:lumMod val="50000"/>
                </a:schemeClr>
              </a:solidFill>
            </a:endParaRPr>
          </a:p>
        </p:txBody>
      </p:sp>
    </p:spTree>
    <p:extLst>
      <p:ext uri="{BB962C8B-B14F-4D97-AF65-F5344CB8AC3E}">
        <p14:creationId xmlns:p14="http://schemas.microsoft.com/office/powerpoint/2010/main" val="24784482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
            <a:extLst>
              <a:ext uri="{FF2B5EF4-FFF2-40B4-BE49-F238E27FC236}">
                <a16:creationId xmlns:a16="http://schemas.microsoft.com/office/drawing/2014/main" id="{C9ACE394-63D3-4E00-A616-BBF272C05A7D}"/>
              </a:ext>
            </a:extLst>
          </p:cNvPr>
          <p:cNvSpPr txBox="1">
            <a:spLocks noChangeArrowheads="1"/>
          </p:cNvSpPr>
          <p:nvPr/>
        </p:nvSpPr>
        <p:spPr bwMode="auto">
          <a:xfrm>
            <a:off x="457200" y="1546225"/>
            <a:ext cx="8229600" cy="493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dirty="0">
                <a:latin typeface="Century Gothic" panose="020B0502020202020204" pitchFamily="34" charset="0"/>
              </a:rPr>
              <a:t>3</a:t>
            </a:r>
            <a:r>
              <a:rPr lang="el-GR" altLang="en-US" sz="3000" dirty="0">
                <a:latin typeface="Century Gothic" panose="020B0502020202020204" pitchFamily="34" charset="0"/>
              </a:rPr>
              <a:t>.Για το ζεύγος των αμινοξέων </a:t>
            </a:r>
            <a:r>
              <a:rPr lang="el-GR" altLang="en-US" sz="3000" i="1" dirty="0" err="1">
                <a:latin typeface="Century Gothic" panose="020B0502020202020204" pitchFamily="34" charset="0"/>
              </a:rPr>
              <a:t>γλουταμικό</a:t>
            </a:r>
            <a:r>
              <a:rPr lang="el-GR" altLang="en-US" sz="3000" i="1" dirty="0">
                <a:latin typeface="Century Gothic" panose="020B0502020202020204" pitchFamily="34" charset="0"/>
              </a:rPr>
              <a:t> –</a:t>
            </a:r>
            <a:r>
              <a:rPr lang="el-GR" altLang="en-US" sz="3000" i="1" dirty="0" err="1">
                <a:latin typeface="Century Gothic" panose="020B0502020202020204" pitchFamily="34" charset="0"/>
              </a:rPr>
              <a:t>λυσίνη</a:t>
            </a:r>
            <a:r>
              <a:rPr lang="el-GR" altLang="en-US" sz="3000" i="1" dirty="0">
                <a:latin typeface="Century Gothic" panose="020B0502020202020204" pitchFamily="34" charset="0"/>
              </a:rPr>
              <a:t> και για </a:t>
            </a:r>
            <a:r>
              <a:rPr lang="el-GR" altLang="en-US" sz="3000" i="1" dirty="0" err="1">
                <a:latin typeface="Century Gothic" panose="020B0502020202020204" pitchFamily="34" charset="0"/>
              </a:rPr>
              <a:t>γλυκίνη-γλουταμίνη</a:t>
            </a:r>
            <a:r>
              <a:rPr lang="el-GR" altLang="en-US" sz="3000" i="1" dirty="0">
                <a:latin typeface="Century Gothic" panose="020B0502020202020204" pitchFamily="34" charset="0"/>
              </a:rPr>
              <a:t> </a:t>
            </a:r>
            <a:r>
              <a:rPr lang="el-GR" altLang="en-US" sz="3000" dirty="0">
                <a:latin typeface="Century Gothic" panose="020B0502020202020204" pitchFamily="34" charset="0"/>
              </a:rPr>
              <a:t> σχεδιάστε τα δύο αμινοξέα με τις πλευρικές αλυσίδες </a:t>
            </a:r>
            <a:r>
              <a:rPr lang="el-GR" altLang="en-US" sz="3000" dirty="0" err="1">
                <a:latin typeface="Century Gothic" panose="020B0502020202020204" pitchFamily="34" charset="0"/>
              </a:rPr>
              <a:t>αλληλεπιδρούσες</a:t>
            </a:r>
            <a:r>
              <a:rPr lang="el-GR" altLang="en-US" sz="3000" dirty="0">
                <a:latin typeface="Century Gothic" panose="020B0502020202020204" pitchFamily="34" charset="0"/>
              </a:rPr>
              <a:t> και καθορίστε την ισχυρότερη αλληλεπίδραση που δύναται να λάβει χώρα μεταξύ των ομάδων των πλευρικών αλυσίδων στις πρωτεΐνες. (επιλέξτε από:</a:t>
            </a:r>
            <a:r>
              <a:rPr lang="en-US" altLang="en-US" sz="3000" dirty="0">
                <a:latin typeface="Century Gothic" panose="020B0502020202020204" pitchFamily="34" charset="0"/>
              </a:rPr>
              <a:t>o</a:t>
            </a:r>
            <a:r>
              <a:rPr lang="el-GR" altLang="en-US" sz="3000" dirty="0" err="1">
                <a:latin typeface="Century Gothic" panose="020B0502020202020204" pitchFamily="34" charset="0"/>
              </a:rPr>
              <a:t>μοιοπολικός</a:t>
            </a:r>
            <a:r>
              <a:rPr lang="el-GR" altLang="en-US" sz="3000" dirty="0">
                <a:latin typeface="Century Gothic" panose="020B0502020202020204" pitchFamily="34" charset="0"/>
              </a:rPr>
              <a:t> δεσμός, </a:t>
            </a:r>
            <a:r>
              <a:rPr lang="el-GR" altLang="en-US" sz="3000" dirty="0" err="1">
                <a:latin typeface="Century Gothic" panose="020B0502020202020204" pitchFamily="34" charset="0"/>
              </a:rPr>
              <a:t>υδρογονοδεσμός</a:t>
            </a:r>
            <a:r>
              <a:rPr lang="el-GR" altLang="en-US" sz="3000" dirty="0">
                <a:latin typeface="Century Gothic" panose="020B0502020202020204" pitchFamily="34" charset="0"/>
              </a:rPr>
              <a:t>, ιοντικός δεσμός, αλληλεπίδραση </a:t>
            </a:r>
            <a:r>
              <a:rPr lang="en-US" altLang="en-US" sz="3000" dirty="0">
                <a:latin typeface="Century Gothic" panose="020B0502020202020204" pitchFamily="34" charset="0"/>
              </a:rPr>
              <a:t>van der Waals</a:t>
            </a:r>
            <a:r>
              <a:rPr lang="el-GR" altLang="en-US" sz="3000" dirty="0">
                <a:latin typeface="Century Gothic" panose="020B0502020202020204" pitchFamily="34" charset="0"/>
              </a:rPr>
              <a:t>).Εξηγήστε.</a:t>
            </a:r>
          </a:p>
          <a:p>
            <a:pPr>
              <a:spcBef>
                <a:spcPts val="750"/>
              </a:spcBef>
              <a:buClrTx/>
              <a:buSzPct val="80000"/>
              <a:buFontTx/>
              <a:buNone/>
            </a:pPr>
            <a:endParaRPr lang="el-GR" altLang="en-US" sz="3000" dirty="0">
              <a:latin typeface="Century Gothic" panose="020B0502020202020204" pitchFamily="34" charset="0"/>
            </a:endParaRPr>
          </a:p>
        </p:txBody>
      </p:sp>
      <p:pic>
        <p:nvPicPr>
          <p:cNvPr id="142338" name="Picture 2">
            <a:extLst>
              <a:ext uri="{FF2B5EF4-FFF2-40B4-BE49-F238E27FC236}">
                <a16:creationId xmlns:a16="http://schemas.microsoft.com/office/drawing/2014/main" id="{B64CA581-E149-44A0-A896-16AA33FBA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733550" cy="127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39" name="Picture 3">
            <a:extLst>
              <a:ext uri="{FF2B5EF4-FFF2-40B4-BE49-F238E27FC236}">
                <a16:creationId xmlns:a16="http://schemas.microsoft.com/office/drawing/2014/main" id="{504490B1-1B43-4F4E-A6D4-8C35875A7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0"/>
            <a:ext cx="2133600" cy="128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0" name="Picture 4">
            <a:extLst>
              <a:ext uri="{FF2B5EF4-FFF2-40B4-BE49-F238E27FC236}">
                <a16:creationId xmlns:a16="http://schemas.microsoft.com/office/drawing/2014/main" id="{A21C9B3B-0881-46E6-B894-40DBA7C4F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0"/>
            <a:ext cx="1809750" cy="121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1" name="Picture 5">
            <a:extLst>
              <a:ext uri="{FF2B5EF4-FFF2-40B4-BE49-F238E27FC236}">
                <a16:creationId xmlns:a16="http://schemas.microsoft.com/office/drawing/2014/main" id="{87A28DC6-54A4-4D62-8595-C678658F6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0"/>
            <a:ext cx="1752600" cy="120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093A6B48-8777-479E-93B6-0830EF119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276"/>
            <a:ext cx="9199563" cy="649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62" name="Picture 2">
            <a:extLst>
              <a:ext uri="{FF2B5EF4-FFF2-40B4-BE49-F238E27FC236}">
                <a16:creationId xmlns:a16="http://schemas.microsoft.com/office/drawing/2014/main" id="{447C8EF3-F713-4DA2-9BA9-2561AC512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3810000"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
            <a:extLst>
              <a:ext uri="{FF2B5EF4-FFF2-40B4-BE49-F238E27FC236}">
                <a16:creationId xmlns:a16="http://schemas.microsoft.com/office/drawing/2014/main" id="{B3627E2A-9FC1-4449-890A-D156051B49C7}"/>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4386" name="Text Box 2">
            <a:extLst>
              <a:ext uri="{FF2B5EF4-FFF2-40B4-BE49-F238E27FC236}">
                <a16:creationId xmlns:a16="http://schemas.microsoft.com/office/drawing/2014/main" id="{FB56E86D-D6DE-4345-910A-3E4F1DF3D116}"/>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dirty="0">
                <a:latin typeface="Century Gothic" panose="020B0502020202020204" pitchFamily="34" charset="0"/>
              </a:rPr>
              <a:t>Γ</a:t>
            </a:r>
            <a:r>
              <a:rPr lang="el-GR" altLang="en-US" sz="3000" dirty="0">
                <a:latin typeface="Century Gothic" panose="020B0502020202020204" pitchFamily="34" charset="0"/>
              </a:rPr>
              <a:t>. Ποιος τύπος δεσμών  ή αλληλεπιδράσεων μπορεί να λάβει χώρα μεταξύ δύο τέτοιων πολυμερών (επιλέξτε </a:t>
            </a:r>
            <a:r>
              <a:rPr lang="el-GR" altLang="en-US" sz="3000" dirty="0" err="1">
                <a:latin typeface="Century Gothic" panose="020B0502020202020204" pitchFamily="34" charset="0"/>
              </a:rPr>
              <a:t>από:ομοιοπολικός</a:t>
            </a:r>
            <a:r>
              <a:rPr lang="el-GR" altLang="en-US" sz="3000" dirty="0">
                <a:latin typeface="Century Gothic" panose="020B0502020202020204" pitchFamily="34" charset="0"/>
              </a:rPr>
              <a:t>, </a:t>
            </a:r>
            <a:r>
              <a:rPr lang="el-GR" altLang="en-US" sz="3000" dirty="0" err="1">
                <a:latin typeface="Century Gothic" panose="020B0502020202020204" pitchFamily="34" charset="0"/>
              </a:rPr>
              <a:t>υδρογονοδεσμός</a:t>
            </a:r>
            <a:r>
              <a:rPr lang="el-GR" altLang="en-US" sz="3000" dirty="0">
                <a:latin typeface="Century Gothic" panose="020B0502020202020204" pitchFamily="34" charset="0"/>
              </a:rPr>
              <a:t>, ιοντικός, </a:t>
            </a:r>
            <a:r>
              <a:rPr lang="en-US" altLang="en-US" sz="3000" dirty="0">
                <a:latin typeface="Century Gothic" panose="020B0502020202020204" pitchFamily="34" charset="0"/>
              </a:rPr>
              <a:t>van der Waals</a:t>
            </a:r>
            <a:r>
              <a:rPr lang="el-GR" altLang="en-US" sz="3000" dirty="0">
                <a:latin typeface="Century Gothic" panose="020B0502020202020204" pitchFamily="34" charset="0"/>
              </a:rPr>
              <a:t>, υδρόφοβος); </a:t>
            </a:r>
            <a:r>
              <a:rPr lang="en-US" altLang="en-US" sz="3000" dirty="0">
                <a:latin typeface="Century Gothic" panose="020B0502020202020204" pitchFamily="34" charset="0"/>
              </a:rPr>
              <a:t>A</a:t>
            </a:r>
            <a:r>
              <a:rPr lang="el-GR" altLang="en-US" sz="3000" dirty="0" err="1">
                <a:latin typeface="Century Gothic" panose="020B0502020202020204" pitchFamily="34" charset="0"/>
              </a:rPr>
              <a:t>ιτιολογήστε</a:t>
            </a:r>
            <a:r>
              <a:rPr lang="el-GR" altLang="en-US" sz="3000" dirty="0">
                <a:latin typeface="Century Gothic" panose="020B0502020202020204" pitchFamily="34" charset="0"/>
              </a:rPr>
              <a:t> την απάντησή σας.</a:t>
            </a:r>
          </a:p>
          <a:p>
            <a:pPr>
              <a:spcBef>
                <a:spcPts val="750"/>
              </a:spcBef>
              <a:buClrTx/>
              <a:buSzPct val="80000"/>
              <a:buFontTx/>
              <a:buNone/>
            </a:pPr>
            <a:endParaRPr lang="el-GR" altLang="en-US" sz="3000" dirty="0">
              <a:latin typeface="Century Gothic" panose="020B0502020202020204" pitchFamily="34" charset="0"/>
            </a:endParaRPr>
          </a:p>
        </p:txBody>
      </p:sp>
      <p:pic>
        <p:nvPicPr>
          <p:cNvPr id="144387" name="Picture 3">
            <a:extLst>
              <a:ext uri="{FF2B5EF4-FFF2-40B4-BE49-F238E27FC236}">
                <a16:creationId xmlns:a16="http://schemas.microsoft.com/office/drawing/2014/main" id="{404596D8-65D8-4104-88EE-D265F9C22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772400" cy="187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a:extLst>
              <a:ext uri="{FF2B5EF4-FFF2-40B4-BE49-F238E27FC236}">
                <a16:creationId xmlns:a16="http://schemas.microsoft.com/office/drawing/2014/main" id="{06658AA2-9EC9-4AA9-8BEC-8BB508CC1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22238"/>
            <a:ext cx="8497887" cy="1547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5410" name="Text Box 2">
            <a:extLst>
              <a:ext uri="{FF2B5EF4-FFF2-40B4-BE49-F238E27FC236}">
                <a16:creationId xmlns:a16="http://schemas.microsoft.com/office/drawing/2014/main" id="{722FD25F-9C96-4963-825C-9A833A7F6F97}"/>
              </a:ext>
            </a:extLst>
          </p:cNvPr>
          <p:cNvSpPr txBox="1">
            <a:spLocks noChangeArrowheads="1"/>
          </p:cNvSpPr>
          <p:nvPr/>
        </p:nvSpPr>
        <p:spPr bwMode="auto">
          <a:xfrm>
            <a:off x="0" y="1882775"/>
            <a:ext cx="9144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spcBef>
                <a:spcPts val="750"/>
              </a:spcBef>
              <a:buClrTx/>
              <a:buSzPct val="80000"/>
              <a:buFontTx/>
              <a:buNone/>
            </a:pPr>
            <a:r>
              <a:rPr lang="el-GR" altLang="en-US" sz="3000">
                <a:latin typeface="Liberation Sans Narrow" panose="020B0606020202030204" pitchFamily="34" charset="0"/>
              </a:rPr>
              <a:t>Ηλεκτραρνητικότητα ( η παρουσία του Ο είναι πιο πολική από του Ν )</a:t>
            </a:r>
          </a:p>
          <a:p>
            <a:pPr>
              <a:spcBef>
                <a:spcPts val="750"/>
              </a:spcBef>
              <a:buClrTx/>
              <a:buSzPct val="80000"/>
              <a:buFontTx/>
              <a:buNone/>
            </a:pPr>
            <a:r>
              <a:rPr lang="el-GR" altLang="en-US" sz="3000">
                <a:latin typeface="Liberation Sans Narrow" panose="020B0606020202030204" pitchFamily="34" charset="0"/>
              </a:rPr>
              <a:t>Ο συνδυασμός ανθράκων και υδρογόνων όπως στους υδρογονάνθρακες ή στο υδρογονανθρακικό τμήμα ενός μορίου με μια λειτουργική ομάδα είναι πάντα ΜΗ-ΠΟΛΙΚΌΣ</a:t>
            </a:r>
          </a:p>
          <a:p>
            <a:pPr>
              <a:spcBef>
                <a:spcPts val="750"/>
              </a:spcBef>
              <a:buClrTx/>
              <a:buSzPct val="80000"/>
              <a:buFontTx/>
              <a:buNone/>
            </a:pPr>
            <a:r>
              <a:rPr lang="el-GR" altLang="en-US" sz="3000" b="1">
                <a:latin typeface="Liberation Sans Narrow" panose="020B0606020202030204" pitchFamily="34" charset="0"/>
              </a:rPr>
              <a:t>αμίδιο</a:t>
            </a:r>
            <a:r>
              <a:rPr lang="en-US" altLang="en-US" sz="3000" b="1">
                <a:latin typeface="Liberation Sans Narrow" panose="020B0606020202030204" pitchFamily="34" charset="0"/>
              </a:rPr>
              <a:t>&gt;</a:t>
            </a:r>
            <a:r>
              <a:rPr lang="el-GR" altLang="en-US" sz="3000" b="1">
                <a:latin typeface="Liberation Sans Narrow" panose="020B0606020202030204" pitchFamily="34" charset="0"/>
              </a:rPr>
              <a:t>οξύ</a:t>
            </a:r>
            <a:r>
              <a:rPr lang="en-US" altLang="en-US" sz="3000" b="1">
                <a:latin typeface="Liberation Sans Narrow" panose="020B0606020202030204" pitchFamily="34" charset="0"/>
              </a:rPr>
              <a:t>&gt;</a:t>
            </a:r>
            <a:r>
              <a:rPr lang="el-GR" altLang="en-US" sz="3000" b="1">
                <a:latin typeface="Liberation Sans Narrow" panose="020B0606020202030204" pitchFamily="34" charset="0"/>
              </a:rPr>
              <a:t>αλκοόλη</a:t>
            </a:r>
            <a:r>
              <a:rPr lang="en-US" altLang="en-US" sz="3000" b="1">
                <a:latin typeface="Liberation Sans Narrow" panose="020B0606020202030204" pitchFamily="34" charset="0"/>
              </a:rPr>
              <a:t>&gt;</a:t>
            </a:r>
            <a:r>
              <a:rPr lang="el-GR" altLang="en-US" sz="3000" b="1">
                <a:latin typeface="Liberation Sans Narrow" panose="020B0606020202030204" pitchFamily="34" charset="0"/>
              </a:rPr>
              <a:t>αμίνη</a:t>
            </a:r>
            <a:r>
              <a:rPr lang="en-US" altLang="en-US" sz="3000" b="1">
                <a:latin typeface="Liberation Sans Narrow" panose="020B0606020202030204" pitchFamily="34" charset="0"/>
              </a:rPr>
              <a:t>&gt;</a:t>
            </a:r>
            <a:r>
              <a:rPr lang="el-GR" altLang="en-US" sz="3000" b="1">
                <a:latin typeface="Liberation Sans Narrow" panose="020B0606020202030204" pitchFamily="34" charset="0"/>
              </a:rPr>
              <a:t>αιθέρας</a:t>
            </a:r>
            <a:r>
              <a:rPr lang="en-US" altLang="en-US" sz="3000" b="1">
                <a:latin typeface="Liberation Sans Narrow" panose="020B0606020202030204" pitchFamily="34" charset="0"/>
              </a:rPr>
              <a:t>&gt;</a:t>
            </a:r>
            <a:r>
              <a:rPr lang="el-GR" altLang="en-US" sz="3000" b="1">
                <a:latin typeface="Liberation Sans Narrow" panose="020B0606020202030204" pitchFamily="34" charset="0"/>
              </a:rPr>
              <a:t>αλκάνιο</a:t>
            </a:r>
          </a:p>
          <a:p>
            <a:pPr>
              <a:spcBef>
                <a:spcPts val="750"/>
              </a:spcBef>
              <a:buClrTx/>
              <a:buSzPct val="80000"/>
              <a:buFontTx/>
              <a:buNone/>
            </a:pPr>
            <a:r>
              <a:rPr lang="el-GR" altLang="en-US" sz="3000">
                <a:latin typeface="Liberation Sans Narrow" panose="020B0606020202030204" pitchFamily="34" charset="0"/>
              </a:rPr>
              <a:t>από</a:t>
            </a:r>
            <a:r>
              <a:rPr lang="el-GR" altLang="en-US" sz="3000" b="1">
                <a:latin typeface="Liberation Sans Narrow" panose="020B0606020202030204" pitchFamily="34" charset="0"/>
              </a:rPr>
              <a:t> </a:t>
            </a:r>
            <a:r>
              <a:rPr lang="el-GR" altLang="en-US" sz="3000">
                <a:latin typeface="Liberation Sans Narrow" panose="020B0606020202030204" pitchFamily="34" charset="0"/>
              </a:rPr>
              <a:t>δεξιά προς τα αριστερά αύξηση της πολικότητας</a:t>
            </a:r>
          </a:p>
          <a:p>
            <a:pPr>
              <a:spcBef>
                <a:spcPts val="750"/>
              </a:spcBef>
              <a:buClr>
                <a:srgbClr val="6EA0B0"/>
              </a:buClr>
              <a:buSzPct val="80000"/>
              <a:buFont typeface="Wingdings 2" panose="05020102010507070707" pitchFamily="18" charset="2"/>
              <a:buChar char=""/>
            </a:pPr>
            <a:r>
              <a:rPr lang="el-GR" altLang="en-US" sz="3000">
                <a:latin typeface="Liberation Sans Narrow" panose="020B0606020202030204" pitchFamily="34" charset="0"/>
              </a:rPr>
              <a:t>&lt;------------------------------------------------</a:t>
            </a:r>
            <a:r>
              <a:rPr lang="el-GR" altLang="en-US" sz="3000">
                <a:latin typeface="Century Gothic" panose="020B0502020202020204" pitchFamily="3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1">
            <a:extLst>
              <a:ext uri="{FF2B5EF4-FFF2-40B4-BE49-F238E27FC236}">
                <a16:creationId xmlns:a16="http://schemas.microsoft.com/office/drawing/2014/main" id="{76843A54-9C76-405B-BDF8-3085F66AB072}"/>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6434" name="Text Box 2">
            <a:extLst>
              <a:ext uri="{FF2B5EF4-FFF2-40B4-BE49-F238E27FC236}">
                <a16:creationId xmlns:a16="http://schemas.microsoft.com/office/drawing/2014/main" id="{54E3917E-5F65-4136-9951-2EF199BD6147}"/>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Ka</a:t>
            </a:r>
            <a:r>
              <a:rPr lang="el-GR" altLang="en-US" sz="3000">
                <a:latin typeface="Century Gothic" panose="020B0502020202020204" pitchFamily="34" charset="0"/>
              </a:rPr>
              <a:t>τατάξτε τα ακόλουθα κατά σειρά αυξανόμενης μη πολικότητας </a:t>
            </a:r>
          </a:p>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Leu, phe, val, ala</a:t>
            </a:r>
          </a:p>
          <a:p>
            <a:pPr>
              <a:spcBef>
                <a:spcPts val="750"/>
              </a:spcBef>
              <a:buClrTx/>
              <a:buSzPct val="80000"/>
              <a:buFontTx/>
              <a:buNone/>
            </a:pPr>
            <a:endParaRPr lang="en-US" altLang="en-US" sz="3000">
              <a:latin typeface="Century Gothic" panose="020B0502020202020204" pitchFamily="34" charset="0"/>
            </a:endParaRPr>
          </a:p>
          <a:p>
            <a:pPr>
              <a:spcBef>
                <a:spcPts val="750"/>
              </a:spcBef>
              <a:buClr>
                <a:srgbClr val="6EA0B0"/>
              </a:buClr>
              <a:buSzPct val="80000"/>
              <a:buFont typeface="Wingdings 2" panose="05020102010507070707" pitchFamily="18" charset="2"/>
              <a:buChar char=""/>
            </a:pPr>
            <a:r>
              <a:rPr lang="en-US" altLang="en-US" sz="3000">
                <a:latin typeface="Century Gothic" panose="020B0502020202020204" pitchFamily="34" charset="0"/>
              </a:rPr>
              <a:t>Ala&lt;val&lt;leu&lt;phe</a:t>
            </a:r>
          </a:p>
        </p:txBody>
      </p:sp>
      <p:pic>
        <p:nvPicPr>
          <p:cNvPr id="146435" name="Picture 3">
            <a:extLst>
              <a:ext uri="{FF2B5EF4-FFF2-40B4-BE49-F238E27FC236}">
                <a16:creationId xmlns:a16="http://schemas.microsoft.com/office/drawing/2014/main" id="{57958DA5-43F8-4E69-9EDE-AB7C237A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2133600" cy="159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6" name="Picture 4">
            <a:extLst>
              <a:ext uri="{FF2B5EF4-FFF2-40B4-BE49-F238E27FC236}">
                <a16:creationId xmlns:a16="http://schemas.microsoft.com/office/drawing/2014/main" id="{BE4A9DC6-04DC-4BA1-A975-9067B3494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1571625"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7" name="Picture 5">
            <a:extLst>
              <a:ext uri="{FF2B5EF4-FFF2-40B4-BE49-F238E27FC236}">
                <a16:creationId xmlns:a16="http://schemas.microsoft.com/office/drawing/2014/main" id="{CE55C468-B889-476A-8169-3A58CB84D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20574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8" name="Picture 6">
            <a:extLst>
              <a:ext uri="{FF2B5EF4-FFF2-40B4-BE49-F238E27FC236}">
                <a16:creationId xmlns:a16="http://schemas.microsoft.com/office/drawing/2014/main" id="{A716348F-1EFD-435C-9A23-01B58B4C7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0"/>
            <a:ext cx="24384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a:extLst>
              <a:ext uri="{FF2B5EF4-FFF2-40B4-BE49-F238E27FC236}">
                <a16:creationId xmlns:a16="http://schemas.microsoft.com/office/drawing/2014/main" id="{C084A76A-967A-40E5-AACC-BA4945A39B18}"/>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7458" name="Text Box 2">
            <a:extLst>
              <a:ext uri="{FF2B5EF4-FFF2-40B4-BE49-F238E27FC236}">
                <a16:creationId xmlns:a16="http://schemas.microsoft.com/office/drawing/2014/main" id="{899E3614-DC80-47EC-AAD5-2A506A9D998E}"/>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α. ποιο αμινοξύ είναι το πιο πολικό; αιτιολογήστε      </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β.ποιό αμινοξύ είναι το λιγότερο πολικό; αιτιολογήστε   </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γ. μεταξύ </a:t>
            </a:r>
            <a:r>
              <a:rPr lang="en-US" altLang="en-US" sz="3000">
                <a:latin typeface="Century Gothic" panose="020B0502020202020204" pitchFamily="34" charset="0"/>
              </a:rPr>
              <a:t>asp </a:t>
            </a:r>
            <a:r>
              <a:rPr lang="el-GR" altLang="en-US" sz="3000">
                <a:latin typeface="Century Gothic" panose="020B0502020202020204" pitchFamily="34" charset="0"/>
              </a:rPr>
              <a:t>και  </a:t>
            </a:r>
            <a:r>
              <a:rPr lang="en-US" altLang="en-US" sz="3000">
                <a:latin typeface="Century Gothic" panose="020B0502020202020204" pitchFamily="34" charset="0"/>
              </a:rPr>
              <a:t>glu</a:t>
            </a:r>
            <a:r>
              <a:rPr lang="el-GR" altLang="en-US" sz="3000">
                <a:latin typeface="Century Gothic" panose="020B0502020202020204" pitchFamily="34" charset="0"/>
              </a:rPr>
              <a:t> ποιο είναι το λιγότερο πολικό; αιτιολογήστε   </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δ.μεταξύ </a:t>
            </a:r>
            <a:r>
              <a:rPr lang="en-US" altLang="en-US" sz="3000">
                <a:latin typeface="Century Gothic" panose="020B0502020202020204" pitchFamily="34" charset="0"/>
              </a:rPr>
              <a:t>thr </a:t>
            </a:r>
            <a:r>
              <a:rPr lang="el-GR" altLang="en-US" sz="3000">
                <a:latin typeface="Century Gothic" panose="020B0502020202020204" pitchFamily="34" charset="0"/>
              </a:rPr>
              <a:t>και </a:t>
            </a:r>
            <a:r>
              <a:rPr lang="en-US" altLang="en-US" sz="3000">
                <a:latin typeface="Century Gothic" panose="020B0502020202020204" pitchFamily="34" charset="0"/>
              </a:rPr>
              <a:t>ser</a:t>
            </a:r>
            <a:r>
              <a:rPr lang="el-GR" altLang="en-US" sz="3000">
                <a:latin typeface="Century Gothic" panose="020B0502020202020204" pitchFamily="34" charset="0"/>
              </a:rPr>
              <a:t> ποια είναι η πιο πολική; αιτιολογήστε </a:t>
            </a:r>
          </a:p>
        </p:txBody>
      </p:sp>
      <p:pic>
        <p:nvPicPr>
          <p:cNvPr id="147459" name="Picture 3">
            <a:extLst>
              <a:ext uri="{FF2B5EF4-FFF2-40B4-BE49-F238E27FC236}">
                <a16:creationId xmlns:a16="http://schemas.microsoft.com/office/drawing/2014/main" id="{EE965AA5-E753-4981-92F4-B892303B39E8}"/>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381000" y="0"/>
            <a:ext cx="8153400" cy="1676400"/>
          </a:xfrm>
          <a:prstGeom prst="rect">
            <a:avLst/>
          </a:prstGeom>
          <a:noFill/>
          <a:ln w="9360" cap="sq">
            <a:solidFill>
              <a:srgbClr val="0000FF"/>
            </a:solidFill>
            <a:miter lim="800000"/>
            <a:headEnd/>
            <a:tailEnd/>
          </a:ln>
          <a:effectLst/>
          <a:extLst>
            <a:ext uri="{909E8E84-426E-40DD-AFC4-6F175D3DCCD1}">
              <a14:hiddenFill xmlns:a14="http://schemas.microsoft.com/office/drawing/2010/main">
                <a:blipFill dpi="0" rotWithShape="0">
                  <a:blip>
                    <a:grayscl/>
                    <a:biLevel thresh="50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1">
            <a:extLst>
              <a:ext uri="{FF2B5EF4-FFF2-40B4-BE49-F238E27FC236}">
                <a16:creationId xmlns:a16="http://schemas.microsoft.com/office/drawing/2014/main" id="{B34C6244-4EF2-464F-B9D7-1AAB6A30820F}"/>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Ποιο αμινοξύ είναι πιο διαλυτό  στο νερό </a:t>
            </a:r>
            <a:r>
              <a:rPr lang="en-US" altLang="en-US" sz="3000">
                <a:latin typeface="Century Gothic" panose="020B0502020202020204" pitchFamily="34" charset="0"/>
              </a:rPr>
              <a:t>ser </a:t>
            </a:r>
            <a:r>
              <a:rPr lang="el-GR" altLang="en-US" sz="3000">
                <a:latin typeface="Century Gothic" panose="020B0502020202020204" pitchFamily="34" charset="0"/>
              </a:rPr>
              <a:t>ή </a:t>
            </a:r>
            <a:r>
              <a:rPr lang="en-US" altLang="en-US" sz="3000">
                <a:latin typeface="Century Gothic" panose="020B0502020202020204" pitchFamily="34" charset="0"/>
              </a:rPr>
              <a:t>lys</a:t>
            </a:r>
          </a:p>
          <a:p>
            <a:pPr>
              <a:spcBef>
                <a:spcPts val="750"/>
              </a:spcBef>
              <a:buClrTx/>
              <a:buSzPct val="80000"/>
              <a:buFontTx/>
              <a:buNone/>
            </a:pPr>
            <a:endParaRPr lang="en-US" altLang="en-US" sz="3000">
              <a:latin typeface="Century Gothic" panose="020B0502020202020204" pitchFamily="34" charset="0"/>
            </a:endParaRP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Ποιο αμινοξύ είναι  πιο αδιάλυτο στο νερό ισολευκίνη ή αλανίνη</a:t>
            </a:r>
          </a:p>
        </p:txBody>
      </p:sp>
      <p:pic>
        <p:nvPicPr>
          <p:cNvPr id="148482" name="Picture 2">
            <a:extLst>
              <a:ext uri="{FF2B5EF4-FFF2-40B4-BE49-F238E27FC236}">
                <a16:creationId xmlns:a16="http://schemas.microsoft.com/office/drawing/2014/main" id="{12B986E1-DC45-499B-8D56-455849CE9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42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3" name="Picture 3">
            <a:extLst>
              <a:ext uri="{FF2B5EF4-FFF2-40B4-BE49-F238E27FC236}">
                <a16:creationId xmlns:a16="http://schemas.microsoft.com/office/drawing/2014/main" id="{CFA8B275-82F6-4F04-A318-2E066E01B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0"/>
            <a:ext cx="2743200"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4" name="Picture 4">
            <a:extLst>
              <a:ext uri="{FF2B5EF4-FFF2-40B4-BE49-F238E27FC236}">
                <a16:creationId xmlns:a16="http://schemas.microsoft.com/office/drawing/2014/main" id="{EA4B5610-FED5-49CB-9F0B-204640E8F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0"/>
            <a:ext cx="3657600"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5" name="Picture 5">
            <a:extLst>
              <a:ext uri="{FF2B5EF4-FFF2-40B4-BE49-F238E27FC236}">
                <a16:creationId xmlns:a16="http://schemas.microsoft.com/office/drawing/2014/main" id="{363B24FA-27EA-4077-90A9-64386C9A4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029200"/>
            <a:ext cx="3352800"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 Box 1">
            <a:extLst>
              <a:ext uri="{FF2B5EF4-FFF2-40B4-BE49-F238E27FC236}">
                <a16:creationId xmlns:a16="http://schemas.microsoft.com/office/drawing/2014/main" id="{483C070C-9CBC-45C9-8CA5-385F757C9D92}"/>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9506" name="Text Box 2">
            <a:extLst>
              <a:ext uri="{FF2B5EF4-FFF2-40B4-BE49-F238E27FC236}">
                <a16:creationId xmlns:a16="http://schemas.microsoft.com/office/drawing/2014/main" id="{CB46501D-93DE-44B9-8022-AA36C20E30A7}"/>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4</a:t>
            </a:r>
            <a:r>
              <a:rPr lang="el-GR" altLang="en-US" sz="3000">
                <a:latin typeface="Century Gothic" panose="020B0502020202020204" pitchFamily="34" charset="0"/>
              </a:rPr>
              <a:t>. Δίδονται τα αμινοξέα </a:t>
            </a:r>
            <a:r>
              <a:rPr lang="en-US" altLang="en-US" sz="3000">
                <a:latin typeface="Century Gothic" panose="020B0502020202020204" pitchFamily="34" charset="0"/>
              </a:rPr>
              <a:t>lys</a:t>
            </a:r>
            <a:r>
              <a:rPr lang="el-GR" altLang="en-US" sz="3000">
                <a:latin typeface="Century Gothic" panose="020B0502020202020204" pitchFamily="34" charset="0"/>
              </a:rPr>
              <a:t>, </a:t>
            </a:r>
            <a:r>
              <a:rPr lang="en-US" altLang="en-US" sz="3000">
                <a:latin typeface="Century Gothic" panose="020B0502020202020204" pitchFamily="34" charset="0"/>
              </a:rPr>
              <a:t>ala</a:t>
            </a:r>
            <a:r>
              <a:rPr lang="el-GR" altLang="en-US" sz="3000">
                <a:latin typeface="Century Gothic" panose="020B0502020202020204" pitchFamily="34" charset="0"/>
              </a:rPr>
              <a:t>, </a:t>
            </a:r>
            <a:r>
              <a:rPr lang="en-US" altLang="en-US" sz="3000">
                <a:latin typeface="Century Gothic" panose="020B0502020202020204" pitchFamily="34" charset="0"/>
              </a:rPr>
              <a:t>asp</a:t>
            </a:r>
            <a:r>
              <a:rPr lang="el-GR" altLang="en-US" sz="3000">
                <a:latin typeface="Century Gothic" panose="020B0502020202020204" pitchFamily="34" charset="0"/>
              </a:rPr>
              <a:t>,  </a:t>
            </a:r>
            <a:r>
              <a:rPr lang="en-US" altLang="en-US" sz="3000">
                <a:latin typeface="Century Gothic" panose="020B0502020202020204" pitchFamily="34" charset="0"/>
              </a:rPr>
              <a:t>val</a:t>
            </a:r>
            <a:r>
              <a:rPr lang="el-GR" altLang="en-US" sz="3000">
                <a:latin typeface="Century Gothic" panose="020B0502020202020204" pitchFamily="34" charset="0"/>
              </a:rPr>
              <a:t>.</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Με βάση τις δομές απαντήστε στις ακόλουθες ερωτήσεις αιτιολογώντας.</a:t>
            </a:r>
          </a:p>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Α</a:t>
            </a:r>
            <a:r>
              <a:rPr lang="el-GR" altLang="en-US" sz="3000">
                <a:latin typeface="Century Gothic" panose="020B0502020202020204" pitchFamily="34" charset="0"/>
              </a:rPr>
              <a:t>.ποιό αμινοξύ είναι το πιο πολικό;</a:t>
            </a:r>
          </a:p>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Β</a:t>
            </a:r>
            <a:r>
              <a:rPr lang="el-GR" altLang="en-US" sz="3000">
                <a:latin typeface="Century Gothic" panose="020B0502020202020204" pitchFamily="34" charset="0"/>
              </a:rPr>
              <a:t>. ποιο αμινοξύ είναι το λιγότερο πολικό;</a:t>
            </a:r>
          </a:p>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Γ</a:t>
            </a:r>
            <a:r>
              <a:rPr lang="el-GR" altLang="en-US" sz="3000">
                <a:latin typeface="Century Gothic" panose="020B0502020202020204" pitchFamily="34" charset="0"/>
              </a:rPr>
              <a:t>.ποιό αμινοξύ έχει όξινη πλευρική αλυσίδα;</a:t>
            </a:r>
          </a:p>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Δ</a:t>
            </a:r>
            <a:r>
              <a:rPr lang="el-GR" altLang="en-US" sz="3000">
                <a:latin typeface="Century Gothic" panose="020B0502020202020204" pitchFamily="34" charset="0"/>
              </a:rPr>
              <a:t>. ποιο αμινοξύ  έχει βασική αλυσίδα; </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 </a:t>
            </a:r>
          </a:p>
          <a:p>
            <a:pPr>
              <a:spcBef>
                <a:spcPts val="750"/>
              </a:spcBef>
              <a:buClrTx/>
              <a:buSzPct val="80000"/>
              <a:buFontTx/>
              <a:buNone/>
            </a:pPr>
            <a:endParaRPr lang="el-GR" altLang="en-US" sz="3000">
              <a:latin typeface="Century Gothic" panose="020B0502020202020204" pitchFamily="34" charset="0"/>
            </a:endParaRPr>
          </a:p>
        </p:txBody>
      </p:sp>
      <p:pic>
        <p:nvPicPr>
          <p:cNvPr id="149507" name="Picture 3">
            <a:extLst>
              <a:ext uri="{FF2B5EF4-FFF2-40B4-BE49-F238E27FC236}">
                <a16:creationId xmlns:a16="http://schemas.microsoft.com/office/drawing/2014/main" id="{841EF716-6C56-4D76-9F8B-BB965EF79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355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4">
            <a:extLst>
              <a:ext uri="{FF2B5EF4-FFF2-40B4-BE49-F238E27FC236}">
                <a16:creationId xmlns:a16="http://schemas.microsoft.com/office/drawing/2014/main" id="{D1C3D70F-E9F9-4832-A0EE-9622BA081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20574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9" name="Picture 5">
            <a:extLst>
              <a:ext uri="{FF2B5EF4-FFF2-40B4-BE49-F238E27FC236}">
                <a16:creationId xmlns:a16="http://schemas.microsoft.com/office/drawing/2014/main" id="{15878CC4-BB19-4E4B-9838-1C746C92F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0"/>
            <a:ext cx="23622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10" name="Picture 6">
            <a:extLst>
              <a:ext uri="{FF2B5EF4-FFF2-40B4-BE49-F238E27FC236}">
                <a16:creationId xmlns:a16="http://schemas.microsoft.com/office/drawing/2014/main" id="{7DE38ACC-3757-4726-9310-00DA8C6A8E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0"/>
            <a:ext cx="19050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1">
            <a:extLst>
              <a:ext uri="{FF2B5EF4-FFF2-40B4-BE49-F238E27FC236}">
                <a16:creationId xmlns:a16="http://schemas.microsoft.com/office/drawing/2014/main" id="{B25EEC72-405B-48C6-B69D-01FDC954B8F0}"/>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0530" name="Picture 2">
            <a:extLst>
              <a:ext uri="{FF2B5EF4-FFF2-40B4-BE49-F238E27FC236}">
                <a16:creationId xmlns:a16="http://schemas.microsoft.com/office/drawing/2014/main" id="{F91342F6-D652-4F96-A6E7-428C48CD3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1">
            <a:extLst>
              <a:ext uri="{FF2B5EF4-FFF2-40B4-BE49-F238E27FC236}">
                <a16:creationId xmlns:a16="http://schemas.microsoft.com/office/drawing/2014/main" id="{8F637B9C-E5D4-4A5A-8843-DBCCD480C04E}"/>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1554" name="Picture 2">
            <a:extLst>
              <a:ext uri="{FF2B5EF4-FFF2-40B4-BE49-F238E27FC236}">
                <a16:creationId xmlns:a16="http://schemas.microsoft.com/office/drawing/2014/main" id="{1D111EF4-2504-4421-951D-5D1A0599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0B4BB4-6BCC-AF61-11B6-6C7981C5E514}"/>
              </a:ext>
            </a:extLst>
          </p:cNvPr>
          <p:cNvSpPr txBox="1"/>
          <p:nvPr/>
        </p:nvSpPr>
        <p:spPr>
          <a:xfrm>
            <a:off x="674787" y="87482"/>
            <a:ext cx="7794425" cy="707886"/>
          </a:xfrm>
          <a:prstGeom prst="rect">
            <a:avLst/>
          </a:prstGeom>
          <a:noFill/>
        </p:spPr>
        <p:txBody>
          <a:bodyPr wrap="square" rtlCol="0">
            <a:spAutoFit/>
          </a:bodyPr>
          <a:lstStyle/>
          <a:p>
            <a:pPr algn="ctr"/>
            <a:r>
              <a:rPr lang="el-GR" sz="4000" dirty="0"/>
              <a:t>Δυνάμεις Διασποράς</a:t>
            </a:r>
            <a:r>
              <a:rPr lang="en-US" sz="4000" dirty="0"/>
              <a:t> </a:t>
            </a:r>
            <a:r>
              <a:rPr lang="el-GR" sz="4000" dirty="0"/>
              <a:t>Ε=-3</a:t>
            </a:r>
            <a:r>
              <a:rPr lang="en-US" sz="4000" dirty="0"/>
              <a:t>I</a:t>
            </a:r>
            <a:r>
              <a:rPr lang="el-GR" sz="4000" dirty="0"/>
              <a:t>α</a:t>
            </a:r>
            <a:r>
              <a:rPr lang="el-GR" sz="4000" baseline="30000" dirty="0"/>
              <a:t>2</a:t>
            </a:r>
            <a:r>
              <a:rPr lang="el-GR" sz="4000" dirty="0"/>
              <a:t>/4</a:t>
            </a:r>
            <a:r>
              <a:rPr lang="en-US" sz="4000" dirty="0"/>
              <a:t>r</a:t>
            </a:r>
            <a:r>
              <a:rPr lang="en-US" sz="4000" baseline="30000" dirty="0"/>
              <a:t>6</a:t>
            </a:r>
          </a:p>
        </p:txBody>
      </p:sp>
      <p:pic>
        <p:nvPicPr>
          <p:cNvPr id="4" name="Picture 2">
            <a:extLst>
              <a:ext uri="{FF2B5EF4-FFF2-40B4-BE49-F238E27FC236}">
                <a16:creationId xmlns:a16="http://schemas.microsoft.com/office/drawing/2014/main" id="{6B95727D-C30F-CC25-8ED2-44C328555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58" y="1629183"/>
            <a:ext cx="7543154" cy="1606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a:extLst>
              <a:ext uri="{FF2B5EF4-FFF2-40B4-BE49-F238E27FC236}">
                <a16:creationId xmlns:a16="http://schemas.microsoft.com/office/drawing/2014/main" id="{117FDB74-3E1E-0AE1-A8A2-F2887EBE4181}"/>
              </a:ext>
            </a:extLst>
          </p:cNvPr>
          <p:cNvSpPr txBox="1">
            <a:spLocks noChangeArrowheads="1"/>
          </p:cNvSpPr>
          <p:nvPr/>
        </p:nvSpPr>
        <p:spPr bwMode="auto">
          <a:xfrm>
            <a:off x="125314" y="3622079"/>
            <a:ext cx="4907722" cy="2864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342900" indent="-342900">
              <a:buClrTx/>
              <a:buFont typeface="Arial" panose="020B0604020202020204" pitchFamily="34" charset="0"/>
              <a:buChar char="•"/>
            </a:pPr>
            <a:r>
              <a:rPr lang="el-GR" altLang="en-US" dirty="0">
                <a:solidFill>
                  <a:schemeClr val="tx1"/>
                </a:solidFill>
              </a:rPr>
              <a:t>Το μέγεθος των δυνάμεων Διασποράς εξαρτάται από το πόσο εύκολα προκαλείται άνιση κατανομή του </a:t>
            </a:r>
            <a:r>
              <a:rPr lang="el-GR" altLang="en-US" dirty="0" err="1">
                <a:solidFill>
                  <a:schemeClr val="tx1"/>
                </a:solidFill>
              </a:rPr>
              <a:t>ηλεκτρονιακού</a:t>
            </a:r>
            <a:r>
              <a:rPr lang="el-GR" altLang="en-US" dirty="0">
                <a:solidFill>
                  <a:schemeClr val="tx1"/>
                </a:solidFill>
              </a:rPr>
              <a:t> νέφους</a:t>
            </a:r>
          </a:p>
          <a:p>
            <a:pPr marL="342900" indent="-342900">
              <a:buClrTx/>
              <a:buFont typeface="Arial" panose="020B0604020202020204" pitchFamily="34" charset="0"/>
              <a:buChar char="•"/>
            </a:pPr>
            <a:r>
              <a:rPr lang="en-US" altLang="en-US" dirty="0">
                <a:solidFill>
                  <a:schemeClr val="tx1"/>
                </a:solidFill>
              </a:rPr>
              <a:t>‘O</a:t>
            </a:r>
            <a:r>
              <a:rPr lang="el-GR" altLang="en-US" dirty="0">
                <a:solidFill>
                  <a:schemeClr val="tx1"/>
                </a:solidFill>
              </a:rPr>
              <a:t>σο μεγαλύτερο το μόριο τόσο μεγαλύτερες είναι οι Δυνάμεις Διασποράς</a:t>
            </a:r>
            <a:endParaRPr lang="en-US" altLang="en-US" dirty="0">
              <a:solidFill>
                <a:schemeClr val="tx1"/>
              </a:solidFill>
            </a:endParaRPr>
          </a:p>
          <a:p>
            <a:pPr marL="342900" indent="-342900">
              <a:buClrTx/>
              <a:buFont typeface="Arial" panose="020B0604020202020204" pitchFamily="34" charset="0"/>
              <a:buChar char="•"/>
            </a:pPr>
            <a:r>
              <a:rPr lang="el-GR" altLang="en-US" dirty="0" err="1">
                <a:solidFill>
                  <a:schemeClr val="tx1"/>
                </a:solidFill>
              </a:rPr>
              <a:t>Aλληλεπιδράσεις</a:t>
            </a:r>
            <a:r>
              <a:rPr lang="el-GR" altLang="en-US" dirty="0">
                <a:solidFill>
                  <a:schemeClr val="tx1"/>
                </a:solidFill>
              </a:rPr>
              <a:t> στιγμιαίου </a:t>
            </a:r>
            <a:r>
              <a:rPr lang="el-GR" altLang="en-US" dirty="0" err="1">
                <a:solidFill>
                  <a:schemeClr val="tx1"/>
                </a:solidFill>
              </a:rPr>
              <a:t>διπόλου</a:t>
            </a:r>
            <a:r>
              <a:rPr lang="el-GR" altLang="en-US" dirty="0">
                <a:solidFill>
                  <a:schemeClr val="tx1"/>
                </a:solidFill>
              </a:rPr>
              <a:t>-επαγομένου </a:t>
            </a:r>
            <a:r>
              <a:rPr lang="el-GR" altLang="en-US" dirty="0" err="1">
                <a:solidFill>
                  <a:schemeClr val="tx1"/>
                </a:solidFill>
              </a:rPr>
              <a:t>διπόλου</a:t>
            </a:r>
            <a:endParaRPr lang="el-GR" altLang="en-US" dirty="0">
              <a:solidFill>
                <a:schemeClr val="tx1"/>
              </a:solidFill>
            </a:endParaRPr>
          </a:p>
        </p:txBody>
      </p:sp>
      <p:pic>
        <p:nvPicPr>
          <p:cNvPr id="6" name="Picture 5">
            <a:extLst>
              <a:ext uri="{FF2B5EF4-FFF2-40B4-BE49-F238E27FC236}">
                <a16:creationId xmlns:a16="http://schemas.microsoft.com/office/drawing/2014/main" id="{4E568DA6-6CC4-0528-CF97-426C54DD2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029" y="3508310"/>
            <a:ext cx="3669261" cy="30920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81473595-C971-8407-300B-5003EA5C14BE}"/>
              </a:ext>
            </a:extLst>
          </p:cNvPr>
          <p:cNvSpPr txBox="1">
            <a:spLocks noChangeArrowheads="1"/>
          </p:cNvSpPr>
          <p:nvPr/>
        </p:nvSpPr>
        <p:spPr bwMode="auto">
          <a:xfrm>
            <a:off x="157566" y="742630"/>
            <a:ext cx="880820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dirty="0">
                <a:solidFill>
                  <a:schemeClr val="tx1"/>
                </a:solidFill>
              </a:rPr>
              <a:t>Λαμβάνουν χώρα μεταξύ των διαφόρων μορίων και προκύπτουν από την καθαρή ελκτική αλληλεπίδραση που προκύπτει από τις ανισορροπίες του επαγόμενου φορτίου</a:t>
            </a:r>
          </a:p>
        </p:txBody>
      </p:sp>
      <p:sp>
        <p:nvSpPr>
          <p:cNvPr id="7" name="TextBox 6">
            <a:extLst>
              <a:ext uri="{FF2B5EF4-FFF2-40B4-BE49-F238E27FC236}">
                <a16:creationId xmlns:a16="http://schemas.microsoft.com/office/drawing/2014/main" id="{B2EBF89D-9673-F947-361B-75F251EDC50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1490638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a:extLst>
              <a:ext uri="{FF2B5EF4-FFF2-40B4-BE49-F238E27FC236}">
                <a16:creationId xmlns:a16="http://schemas.microsoft.com/office/drawing/2014/main" id="{CB6139A2-3B24-4C0C-92B5-407347795985}"/>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2578" name="Picture 2">
            <a:extLst>
              <a:ext uri="{FF2B5EF4-FFF2-40B4-BE49-F238E27FC236}">
                <a16:creationId xmlns:a16="http://schemas.microsoft.com/office/drawing/2014/main" id="{D4DFE163-A517-4500-B3DF-FD28F6A29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1">
            <a:extLst>
              <a:ext uri="{FF2B5EF4-FFF2-40B4-BE49-F238E27FC236}">
                <a16:creationId xmlns:a16="http://schemas.microsoft.com/office/drawing/2014/main" id="{684A7CFE-B83B-4CFB-A1F0-BCA5B604DD6D}"/>
              </a:ext>
            </a:extLst>
          </p:cNvPr>
          <p:cNvSpPr txBox="1">
            <a:spLocks noChangeArrowheads="1"/>
          </p:cNvSpPr>
          <p:nvPr/>
        </p:nvSpPr>
        <p:spPr bwMode="auto">
          <a:xfrm>
            <a:off x="457200" y="220663"/>
            <a:ext cx="82296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3602" name="Picture 2">
            <a:extLst>
              <a:ext uri="{FF2B5EF4-FFF2-40B4-BE49-F238E27FC236}">
                <a16:creationId xmlns:a16="http://schemas.microsoft.com/office/drawing/2014/main" id="{6CAC8D83-D19D-4159-8771-637E777B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a:extLst>
              <a:ext uri="{FF2B5EF4-FFF2-40B4-BE49-F238E27FC236}">
                <a16:creationId xmlns:a16="http://schemas.microsoft.com/office/drawing/2014/main" id="{118A7712-3DB7-46D2-87A7-87951094B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61938"/>
            <a:ext cx="8497887"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26" name="Text Box 2">
            <a:extLst>
              <a:ext uri="{FF2B5EF4-FFF2-40B4-BE49-F238E27FC236}">
                <a16:creationId xmlns:a16="http://schemas.microsoft.com/office/drawing/2014/main" id="{C4773947-5FF7-4B3C-93EE-DBF81F080E2F}"/>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4</a:t>
            </a:r>
            <a:r>
              <a:rPr lang="el-GR" altLang="en-US" sz="3000">
                <a:latin typeface="Century Gothic" panose="020B0502020202020204" pitchFamily="34" charset="0"/>
              </a:rPr>
              <a:t>.Σχετικά με την μετουσίωση των πρωτεϊνών: </a:t>
            </a:r>
            <a:r>
              <a:rPr lang="en-US" altLang="en-US" sz="3000">
                <a:latin typeface="Century Gothic" panose="020B0502020202020204" pitchFamily="34" charset="0"/>
              </a:rPr>
              <a:t>H </a:t>
            </a:r>
            <a:r>
              <a:rPr lang="el-GR" altLang="en-US" sz="3000">
                <a:latin typeface="Century Gothic" panose="020B0502020202020204" pitchFamily="34" charset="0"/>
              </a:rPr>
              <a:t>αλκοόλη (διάλυμα 70%)  χρησιμοποιείται ευρύτατα ως απολυμαντικό του δέρματος.Αυτή η συγκέντρωση της αλκοόλης είναι ικανή να διεισδύει στο βακτηριακό κυτταρικό τοίχωμα και να μετουσιώνει  τις πρωτεΐνες του και τα ένζυμα. Με ποιο μηχανισμό γίνεται αυτό; Σε ποια δομή και σε ποια αλληλεπίδραση παρεμβαίνει;</a:t>
            </a:r>
          </a:p>
          <a:p>
            <a:pPr>
              <a:spcBef>
                <a:spcPts val="750"/>
              </a:spcBef>
              <a:buClrTx/>
              <a:buSzPct val="80000"/>
              <a:buFontTx/>
              <a:buNone/>
            </a:pPr>
            <a:endParaRPr lang="el-GR" altLang="en-US" sz="3000">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1">
            <a:extLst>
              <a:ext uri="{FF2B5EF4-FFF2-40B4-BE49-F238E27FC236}">
                <a16:creationId xmlns:a16="http://schemas.microsoft.com/office/drawing/2014/main" id="{D4ADAD1A-0B35-46C8-8451-7118C435FAE8}"/>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Στην πρωτεΐνη </a:t>
            </a:r>
            <a:r>
              <a:rPr lang="en-US" altLang="en-US" sz="3000">
                <a:latin typeface="Century Gothic" panose="020B0502020202020204" pitchFamily="34" charset="0"/>
              </a:rPr>
              <a:t>prion </a:t>
            </a:r>
            <a:r>
              <a:rPr lang="el-GR" altLang="en-US" sz="3000">
                <a:latin typeface="Century Gothic" panose="020B0502020202020204" pitchFamily="34" charset="0"/>
              </a:rPr>
              <a:t>έχουμε την αλληλεπίδραση </a:t>
            </a:r>
            <a:r>
              <a:rPr lang="en-US" altLang="en-US" sz="3000" i="1">
                <a:latin typeface="Century Gothic" panose="020B0502020202020204" pitchFamily="34" charset="0"/>
              </a:rPr>
              <a:t>tyr</a:t>
            </a:r>
            <a:r>
              <a:rPr lang="el-GR" altLang="en-US" sz="3000" i="1">
                <a:latin typeface="Century Gothic" panose="020B0502020202020204" pitchFamily="34" charset="0"/>
              </a:rPr>
              <a:t> 128 ………. </a:t>
            </a:r>
            <a:r>
              <a:rPr lang="en-US" altLang="en-US" sz="3000" i="1">
                <a:latin typeface="Century Gothic" panose="020B0502020202020204" pitchFamily="34" charset="0"/>
              </a:rPr>
              <a:t>asp</a:t>
            </a:r>
            <a:r>
              <a:rPr lang="el-GR" altLang="en-US" sz="3000" i="1">
                <a:latin typeface="Century Gothic" panose="020B0502020202020204" pitchFamily="34" charset="0"/>
              </a:rPr>
              <a:t> 178</a:t>
            </a:r>
            <a:r>
              <a:rPr lang="el-GR" altLang="en-US" sz="3000">
                <a:latin typeface="Century Gothic" panose="020B0502020202020204" pitchFamily="34" charset="0"/>
              </a:rPr>
              <a:t>.Τί τύπου είναι; Δείξατε σχηματικά μετά την μετουσίωση τις σημαντικές δομικές μεταβολές.</a:t>
            </a:r>
          </a:p>
          <a:p>
            <a:pPr>
              <a:spcBef>
                <a:spcPts val="750"/>
              </a:spcBef>
              <a:buClrTx/>
              <a:buSzPct val="80000"/>
              <a:buFontTx/>
              <a:buNone/>
            </a:pPr>
            <a:endParaRPr lang="el-GR" altLang="en-US" sz="3000">
              <a:latin typeface="Century Gothic" panose="020B0502020202020204" pitchFamily="34" charset="0"/>
            </a:endParaRPr>
          </a:p>
        </p:txBody>
      </p:sp>
      <p:pic>
        <p:nvPicPr>
          <p:cNvPr id="155650" name="Picture 2">
            <a:extLst>
              <a:ext uri="{FF2B5EF4-FFF2-40B4-BE49-F238E27FC236}">
                <a16:creationId xmlns:a16="http://schemas.microsoft.com/office/drawing/2014/main" id="{D0AACFDB-7864-4279-8B8B-FF876F2F8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36576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1" name="Picture 3">
            <a:extLst>
              <a:ext uri="{FF2B5EF4-FFF2-40B4-BE49-F238E27FC236}">
                <a16:creationId xmlns:a16="http://schemas.microsoft.com/office/drawing/2014/main" id="{B4EC6FAD-85D5-4725-8180-AF3038047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37338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a:extLst>
              <a:ext uri="{FF2B5EF4-FFF2-40B4-BE49-F238E27FC236}">
                <a16:creationId xmlns:a16="http://schemas.microsoft.com/office/drawing/2014/main" id="{87A82C45-695A-42CD-B290-73AE6D769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61938"/>
            <a:ext cx="8497887"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74" name="Text Box 2">
            <a:extLst>
              <a:ext uri="{FF2B5EF4-FFF2-40B4-BE49-F238E27FC236}">
                <a16:creationId xmlns:a16="http://schemas.microsoft.com/office/drawing/2014/main" id="{E4E9DB18-3438-45A2-A158-C0CCFC7F3FED}"/>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a:latin typeface="Century Gothic" panose="020B0502020202020204" pitchFamily="34" charset="0"/>
              </a:rPr>
              <a:t>3</a:t>
            </a:r>
            <a:r>
              <a:rPr lang="el-GR" altLang="en-US" sz="3000">
                <a:latin typeface="Century Gothic" panose="020B0502020202020204" pitchFamily="34" charset="0"/>
              </a:rPr>
              <a:t>.Δώστε παραδείγματα αλληλεπιδράσεων ζευγών αμινοξέων πλευρικών αλυσίδων μιας πρωτεΐνης που μπορούν να διασπασθούν (λόγω μετουσίωσης) από την αιθυλική αλκοόλη (οινόπνευμα).</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αλκοόλη-οξύ</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αλκοόλη-αμίνη</a:t>
            </a:r>
          </a:p>
          <a:p>
            <a:pPr>
              <a:spcBef>
                <a:spcPts val="750"/>
              </a:spcBef>
              <a:buClr>
                <a:srgbClr val="6EA0B0"/>
              </a:buClr>
              <a:buSzPct val="80000"/>
              <a:buFont typeface="Wingdings 2" panose="05020102010507070707" pitchFamily="18" charset="2"/>
              <a:buChar char=""/>
            </a:pPr>
            <a:r>
              <a:rPr lang="el-GR" altLang="en-US" sz="3000">
                <a:latin typeface="Century Gothic" panose="020B0502020202020204" pitchFamily="34" charset="0"/>
              </a:rPr>
              <a:t>αλκοόλη-αμίδιο </a:t>
            </a:r>
          </a:p>
          <a:p>
            <a:pPr>
              <a:spcBef>
                <a:spcPts val="750"/>
              </a:spcBef>
              <a:buClrTx/>
              <a:buSzPct val="80000"/>
              <a:buFontTx/>
              <a:buNone/>
            </a:pPr>
            <a:endParaRPr lang="el-GR" altLang="en-US" sz="3000">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 Box 1">
            <a:extLst>
              <a:ext uri="{FF2B5EF4-FFF2-40B4-BE49-F238E27FC236}">
                <a16:creationId xmlns:a16="http://schemas.microsoft.com/office/drawing/2014/main" id="{9BBC6B45-06D4-4475-92BC-D41D988506D9}"/>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600"/>
              </a:spcBef>
              <a:buClr>
                <a:srgbClr val="6EA0B0"/>
              </a:buClr>
              <a:buSzPct val="80000"/>
              <a:buFont typeface="Wingdings 2" panose="05020102010507070707" pitchFamily="18" charset="2"/>
              <a:buChar char=""/>
            </a:pPr>
            <a:r>
              <a:rPr lang="el-GR" altLang="en-US" sz="2400" b="1">
                <a:latin typeface="Century Gothic" panose="020B0502020202020204" pitchFamily="34" charset="0"/>
              </a:rPr>
              <a:t>3</a:t>
            </a:r>
            <a:r>
              <a:rPr lang="el-GR" altLang="en-US" sz="2400">
                <a:latin typeface="Century Gothic" panose="020B0502020202020204" pitchFamily="34" charset="0"/>
              </a:rPr>
              <a:t>.Δίδονται τα αμινοξέα </a:t>
            </a:r>
            <a:r>
              <a:rPr lang="en-US" altLang="en-US" sz="2400">
                <a:latin typeface="Century Gothic" panose="020B0502020202020204" pitchFamily="34" charset="0"/>
              </a:rPr>
              <a:t>lys</a:t>
            </a:r>
            <a:r>
              <a:rPr lang="el-GR" altLang="en-US" sz="2400">
                <a:latin typeface="Century Gothic" panose="020B0502020202020204" pitchFamily="34" charset="0"/>
              </a:rPr>
              <a:t>, </a:t>
            </a:r>
            <a:r>
              <a:rPr lang="en-US" altLang="en-US" sz="2400">
                <a:latin typeface="Century Gothic" panose="020B0502020202020204" pitchFamily="34" charset="0"/>
              </a:rPr>
              <a:t>ala</a:t>
            </a:r>
            <a:r>
              <a:rPr lang="el-GR" altLang="en-US" sz="2400">
                <a:latin typeface="Century Gothic" panose="020B0502020202020204" pitchFamily="34" charset="0"/>
              </a:rPr>
              <a:t>, </a:t>
            </a:r>
            <a:r>
              <a:rPr lang="en-US" altLang="en-US" sz="2400">
                <a:latin typeface="Century Gothic" panose="020B0502020202020204" pitchFamily="34" charset="0"/>
              </a:rPr>
              <a:t>asp</a:t>
            </a:r>
            <a:r>
              <a:rPr lang="el-GR" altLang="en-US" sz="2400">
                <a:latin typeface="Century Gothic" panose="020B0502020202020204" pitchFamily="34" charset="0"/>
              </a:rPr>
              <a:t>, </a:t>
            </a:r>
            <a:r>
              <a:rPr lang="en-US" altLang="en-US" sz="2400">
                <a:latin typeface="Century Gothic" panose="020B0502020202020204" pitchFamily="34" charset="0"/>
              </a:rPr>
              <a:t>val</a:t>
            </a:r>
            <a:r>
              <a:rPr lang="el-GR" altLang="en-US" sz="2400">
                <a:latin typeface="Century Gothic" panose="020B0502020202020204" pitchFamily="34" charset="0"/>
              </a:rPr>
              <a:t>.</a:t>
            </a:r>
          </a:p>
          <a:p>
            <a:pPr>
              <a:spcBef>
                <a:spcPts val="600"/>
              </a:spcBef>
              <a:buClr>
                <a:srgbClr val="6EA0B0"/>
              </a:buClr>
              <a:buSzPct val="80000"/>
              <a:buFont typeface="Wingdings 2" panose="05020102010507070707" pitchFamily="18" charset="2"/>
              <a:buChar char=""/>
            </a:pPr>
            <a:r>
              <a:rPr lang="el-GR" altLang="en-US" sz="2400" b="1">
                <a:latin typeface="Century Gothic" panose="020B0502020202020204" pitchFamily="34" charset="0"/>
              </a:rPr>
              <a:t>Α.</a:t>
            </a:r>
            <a:r>
              <a:rPr lang="el-GR" altLang="en-US" sz="2400">
                <a:latin typeface="Century Gothic" panose="020B0502020202020204" pitchFamily="34" charset="0"/>
              </a:rPr>
              <a:t> Ποια δύο αμινοξέα μπορούν να σχηματίσουν γέφυρα άλατος σε  τριτοταγή πρωτεϊνική δομή; </a:t>
            </a:r>
            <a:r>
              <a:rPr lang="en-US" altLang="en-US" sz="2400">
                <a:latin typeface="Century Gothic" panose="020B0502020202020204" pitchFamily="34" charset="0"/>
              </a:rPr>
              <a:t>E</a:t>
            </a:r>
            <a:r>
              <a:rPr lang="el-GR" altLang="en-US" sz="2400">
                <a:latin typeface="Century Gothic" panose="020B0502020202020204" pitchFamily="34" charset="0"/>
              </a:rPr>
              <a:t>ξηγήστε βάσει της δομής.</a:t>
            </a:r>
          </a:p>
          <a:p>
            <a:pPr>
              <a:spcBef>
                <a:spcPts val="600"/>
              </a:spcBef>
              <a:buClr>
                <a:srgbClr val="6EA0B0"/>
              </a:buClr>
              <a:buSzPct val="80000"/>
              <a:buFont typeface="Wingdings 2" panose="05020102010507070707" pitchFamily="18" charset="2"/>
              <a:buChar char=""/>
            </a:pPr>
            <a:r>
              <a:rPr lang="el-GR" altLang="en-US" sz="2400" b="1">
                <a:latin typeface="Century Gothic" panose="020B0502020202020204" pitchFamily="34" charset="0"/>
              </a:rPr>
              <a:t>Β</a:t>
            </a:r>
            <a:r>
              <a:rPr lang="el-GR" altLang="en-US" sz="2400">
                <a:latin typeface="Century Gothic" panose="020B0502020202020204" pitchFamily="34" charset="0"/>
              </a:rPr>
              <a:t>. Ποια δύο αμινοξέα μπορούν να αναπτύξουν  υδρόφοβες αλληλεπιδράσεις σε τριτοταγή πρωτεϊνική δομή; </a:t>
            </a:r>
            <a:r>
              <a:rPr lang="en-US" altLang="en-US" sz="2400">
                <a:latin typeface="Century Gothic" panose="020B0502020202020204" pitchFamily="34" charset="0"/>
              </a:rPr>
              <a:t>E</a:t>
            </a:r>
            <a:r>
              <a:rPr lang="el-GR" altLang="en-US" sz="2400">
                <a:latin typeface="Century Gothic" panose="020B0502020202020204" pitchFamily="34" charset="0"/>
              </a:rPr>
              <a:t>ξηγήστε βάσει της δομής.</a:t>
            </a:r>
          </a:p>
          <a:p>
            <a:pPr>
              <a:spcBef>
                <a:spcPts val="600"/>
              </a:spcBef>
              <a:buClr>
                <a:srgbClr val="6EA0B0"/>
              </a:buClr>
              <a:buSzPct val="80000"/>
              <a:buFont typeface="Wingdings 2" panose="05020102010507070707" pitchFamily="18" charset="2"/>
              <a:buChar char=""/>
            </a:pPr>
            <a:r>
              <a:rPr lang="el-GR" altLang="en-US" sz="2400" b="1">
                <a:latin typeface="Century Gothic" panose="020B0502020202020204" pitchFamily="34" charset="0"/>
              </a:rPr>
              <a:t>Γ.</a:t>
            </a:r>
            <a:r>
              <a:rPr lang="el-GR" altLang="en-US" sz="2400">
                <a:latin typeface="Century Gothic" panose="020B0502020202020204" pitchFamily="34" charset="0"/>
              </a:rPr>
              <a:t>Ποιά δύο αμινοξέα μπορούν να αναπτύξουν υδρογονοδεσμική σύνδεση σε τριτοταγή πρωτεϊνική δομή; </a:t>
            </a:r>
            <a:r>
              <a:rPr lang="en-US" altLang="en-US" sz="2400">
                <a:latin typeface="Century Gothic" panose="020B0502020202020204" pitchFamily="34" charset="0"/>
              </a:rPr>
              <a:t>E</a:t>
            </a:r>
            <a:r>
              <a:rPr lang="el-GR" altLang="en-US" sz="2400">
                <a:latin typeface="Century Gothic" panose="020B0502020202020204" pitchFamily="34" charset="0"/>
              </a:rPr>
              <a:t>ξηγήστε βάσει της δομής.</a:t>
            </a:r>
          </a:p>
          <a:p>
            <a:pPr>
              <a:spcBef>
                <a:spcPts val="600"/>
              </a:spcBef>
              <a:buClrTx/>
              <a:buSzPct val="80000"/>
              <a:buFontTx/>
              <a:buNone/>
            </a:pPr>
            <a:endParaRPr lang="el-GR" altLang="en-US" sz="2400">
              <a:latin typeface="Century Gothic" panose="020B0502020202020204" pitchFamily="34" charset="0"/>
            </a:endParaRPr>
          </a:p>
        </p:txBody>
      </p:sp>
      <p:pic>
        <p:nvPicPr>
          <p:cNvPr id="157698" name="Picture 2">
            <a:extLst>
              <a:ext uri="{FF2B5EF4-FFF2-40B4-BE49-F238E27FC236}">
                <a16:creationId xmlns:a16="http://schemas.microsoft.com/office/drawing/2014/main" id="{D8AC0495-323B-455F-9417-A6E1C4AB5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0975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699" name="Picture 3">
            <a:extLst>
              <a:ext uri="{FF2B5EF4-FFF2-40B4-BE49-F238E27FC236}">
                <a16:creationId xmlns:a16="http://schemas.microsoft.com/office/drawing/2014/main" id="{7DBA0807-7705-44AF-B9F2-02257897D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1676400"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a:extLst>
              <a:ext uri="{FF2B5EF4-FFF2-40B4-BE49-F238E27FC236}">
                <a16:creationId xmlns:a16="http://schemas.microsoft.com/office/drawing/2014/main" id="{27B4987A-DB13-406A-BCCD-1B1D0730E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2362200"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1" name="Picture 5">
            <a:extLst>
              <a:ext uri="{FF2B5EF4-FFF2-40B4-BE49-F238E27FC236}">
                <a16:creationId xmlns:a16="http://schemas.microsoft.com/office/drawing/2014/main" id="{304AE8BC-FA17-4A84-B78D-9227A9B23E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0"/>
            <a:ext cx="1905000"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a:extLst>
              <a:ext uri="{FF2B5EF4-FFF2-40B4-BE49-F238E27FC236}">
                <a16:creationId xmlns:a16="http://schemas.microsoft.com/office/drawing/2014/main" id="{F31803A1-5443-4B0A-81B4-C16517D2BB78}"/>
              </a:ext>
            </a:extLst>
          </p:cNvPr>
          <p:cNvSpPr txBox="1">
            <a:spLocks noChangeArrowheads="1"/>
          </p:cNvSpPr>
          <p:nvPr/>
        </p:nvSpPr>
        <p:spPr bwMode="auto">
          <a:xfrm>
            <a:off x="457200" y="1752600"/>
            <a:ext cx="8229600" cy="470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b="1" dirty="0">
                <a:latin typeface="Century Gothic" panose="020B0502020202020204" pitchFamily="34" charset="0"/>
              </a:rPr>
              <a:t>3</a:t>
            </a:r>
            <a:r>
              <a:rPr lang="el-GR" altLang="en-US" sz="3000" dirty="0">
                <a:latin typeface="Century Gothic" panose="020B0502020202020204" pitchFamily="34" charset="0"/>
              </a:rPr>
              <a:t>.</a:t>
            </a:r>
            <a:r>
              <a:rPr lang="en-US" altLang="en-US" sz="2400" dirty="0">
                <a:latin typeface="Liberation Sans Narrow" panose="020B0606020202030204" pitchFamily="34" charset="0"/>
              </a:rPr>
              <a:t>A</a:t>
            </a:r>
            <a:r>
              <a:rPr lang="el-GR" altLang="en-US" sz="2400" dirty="0">
                <a:latin typeface="Liberation Sans Narrow" panose="020B0606020202030204" pitchFamily="34" charset="0"/>
              </a:rPr>
              <a:t>ναφέρατε την ισχυρότερη διαμοριακή σύνδεση που μπορεί να γίνει όταν εμπλέκονται τα  κάτωθι αμινοξικά κατάλοιπα:</a:t>
            </a:r>
          </a:p>
          <a:p>
            <a:pPr>
              <a:spcBef>
                <a:spcPts val="750"/>
              </a:spcBef>
              <a:buClr>
                <a:srgbClr val="6EA0B0"/>
              </a:buClr>
              <a:buSzPct val="80000"/>
              <a:buFont typeface="Wingdings 2" panose="05020102010507070707" pitchFamily="18" charset="2"/>
              <a:buChar char=""/>
            </a:pPr>
            <a:r>
              <a:rPr lang="el-GR" altLang="en-US" sz="2400" dirty="0">
                <a:latin typeface="Liberation Sans Narrow" panose="020B0606020202030204" pitchFamily="34" charset="0"/>
              </a:rPr>
              <a:t>Αμινοξικό κατάλοιπο            </a:t>
            </a:r>
            <a:r>
              <a:rPr lang="en-US" altLang="en-US" sz="2400" dirty="0">
                <a:latin typeface="Liberation Sans Narrow" panose="020B0606020202030204" pitchFamily="34" charset="0"/>
              </a:rPr>
              <a:t>H </a:t>
            </a:r>
            <a:r>
              <a:rPr lang="el-GR" altLang="en-US" sz="2400" dirty="0">
                <a:latin typeface="Liberation Sans Narrow" panose="020B0606020202030204" pitchFamily="34" charset="0"/>
              </a:rPr>
              <a:t>ισχυρότερη διαμοριακή αλληλεπίδραση                                                                                                 </a:t>
            </a:r>
          </a:p>
          <a:p>
            <a:pPr>
              <a:spcBef>
                <a:spcPts val="750"/>
              </a:spcBef>
              <a:buClr>
                <a:srgbClr val="6EA0B0"/>
              </a:buClr>
              <a:buSzPct val="80000"/>
              <a:buFont typeface="Wingdings 2" panose="05020102010507070707" pitchFamily="18" charset="2"/>
              <a:buChar char=""/>
            </a:pPr>
            <a:r>
              <a:rPr lang="el-GR" altLang="en-US" sz="2400" dirty="0">
                <a:latin typeface="Liberation Sans Narrow" panose="020B0606020202030204" pitchFamily="34" charset="0"/>
              </a:rPr>
              <a:t>σερίνη -σερίνη                                                                                                                                              βαλίνη -βαλίνη </a:t>
            </a:r>
            <a:r>
              <a:rPr lang="el-GR" altLang="en-US" sz="2400" dirty="0">
                <a:latin typeface="Century Gothic" panose="020B0502020202020204" pitchFamily="34" charset="0"/>
              </a:rPr>
              <a:t>                                                                                                                  </a:t>
            </a:r>
            <a:r>
              <a:rPr lang="el-GR" altLang="en-US" sz="2400" dirty="0">
                <a:latin typeface="Liberation Sans Narrow" panose="020B0606020202030204" pitchFamily="34" charset="0"/>
              </a:rPr>
              <a:t>τυροσίνη –τυροσίνη                                                                                                                  γλουταμικό-γλουταμικό</a:t>
            </a:r>
            <a:endParaRPr lang="el-GR" altLang="en-US" sz="2400" dirty="0">
              <a:latin typeface="Century Gothic" panose="020B0502020202020204" pitchFamily="34" charset="0"/>
            </a:endParaRPr>
          </a:p>
          <a:p>
            <a:pPr>
              <a:spcBef>
                <a:spcPts val="750"/>
              </a:spcBef>
              <a:buClrTx/>
              <a:buSzPct val="80000"/>
              <a:buFontTx/>
              <a:buNone/>
            </a:pPr>
            <a:endParaRPr lang="el-GR" altLang="en-US" sz="3000" dirty="0">
              <a:latin typeface="Century Gothic" panose="020B0502020202020204" pitchFamily="34" charset="0"/>
            </a:endParaRPr>
          </a:p>
        </p:txBody>
      </p:sp>
      <p:pic>
        <p:nvPicPr>
          <p:cNvPr id="158722" name="Picture 2">
            <a:extLst>
              <a:ext uri="{FF2B5EF4-FFF2-40B4-BE49-F238E27FC236}">
                <a16:creationId xmlns:a16="http://schemas.microsoft.com/office/drawing/2014/main" id="{3E3E84AC-3942-48F0-BE5D-B9CFE08BF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29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8723" name="Picture 3">
            <a:extLst>
              <a:ext uri="{FF2B5EF4-FFF2-40B4-BE49-F238E27FC236}">
                <a16:creationId xmlns:a16="http://schemas.microsoft.com/office/drawing/2014/main" id="{437C39BB-F3ED-46B0-ADD6-3431BC670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0"/>
            <a:ext cx="1371600" cy="129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8724" name="Picture 4">
            <a:extLst>
              <a:ext uri="{FF2B5EF4-FFF2-40B4-BE49-F238E27FC236}">
                <a16:creationId xmlns:a16="http://schemas.microsoft.com/office/drawing/2014/main" id="{59A90373-995A-408E-B1F3-1E980231C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0"/>
            <a:ext cx="2438400"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8725" name="Picture 5">
            <a:extLst>
              <a:ext uri="{FF2B5EF4-FFF2-40B4-BE49-F238E27FC236}">
                <a16:creationId xmlns:a16="http://schemas.microsoft.com/office/drawing/2014/main" id="{FDE6C74E-51F8-4625-B0EC-AB4446C45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0"/>
            <a:ext cx="2819400" cy="1352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ext Box 1">
            <a:extLst>
              <a:ext uri="{FF2B5EF4-FFF2-40B4-BE49-F238E27FC236}">
                <a16:creationId xmlns:a16="http://schemas.microsoft.com/office/drawing/2014/main" id="{0C6CEA40-7740-4130-8929-14AA36E7A055}"/>
              </a:ext>
            </a:extLst>
          </p:cNvPr>
          <p:cNvSpPr txBox="1">
            <a:spLocks noChangeArrowheads="1"/>
          </p:cNvSpPr>
          <p:nvPr/>
        </p:nvSpPr>
        <p:spPr bwMode="auto">
          <a:xfrm>
            <a:off x="0" y="0"/>
            <a:ext cx="781208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450"/>
              </a:spcBef>
              <a:buClr>
                <a:srgbClr val="6EA0B0"/>
              </a:buClr>
              <a:buSzPct val="80000"/>
              <a:buFont typeface="Wingdings 2" panose="05020102010507070707" pitchFamily="18" charset="2"/>
              <a:buChar char=""/>
            </a:pPr>
            <a:r>
              <a:rPr lang="el-GR" altLang="en-US" sz="1800" b="1" dirty="0">
                <a:solidFill>
                  <a:srgbClr val="100F0B"/>
                </a:solidFill>
                <a:latin typeface="Century Gothic" panose="020B0502020202020204" pitchFamily="34" charset="0"/>
              </a:rPr>
              <a:t>Μια υπόθεση</a:t>
            </a:r>
            <a:r>
              <a:rPr lang="el-GR" altLang="en-US" sz="1800" dirty="0">
                <a:solidFill>
                  <a:srgbClr val="100F0B"/>
                </a:solidFill>
                <a:latin typeface="Century Gothic" panose="020B0502020202020204" pitchFamily="34" charset="0"/>
              </a:rPr>
              <a:t>… Ένα φάρμακο που περιέχει δακτύλιο πυριδίνης είναι γνωστόν ότι προσδένει μια πρωτεΐνη του πλάσματος. Ενας από τους συναδέλφους σας θεωρεί ότι  ο δακτύλιος της πυριδίνης (ιόν πυριδινίου) είναι πρωτονιωμένος και μπορεί να χρησιμεύσει ως δότης υδρογόνου σε υδρογονοδεσμό. Ο συνάδελφος συνεχίζει να πιστεύει ότι η αλκοολομάδα σε ένα κατάλοιπο σερίνης της πρωτεΐνης δύναται να δράσει ως δέκτης υδρογόνου σε υδρογονοδεσμό. Η συγκεκριμένη πιθανή αλληλεπίδραση δεικνύεται</a:t>
            </a:r>
            <a:r>
              <a:rPr lang="en-US" altLang="en-US" sz="1800" dirty="0">
                <a:solidFill>
                  <a:srgbClr val="100F0B"/>
                </a:solidFill>
                <a:latin typeface="Century Gothic" panose="020B0502020202020204" pitchFamily="34" charset="0"/>
              </a:rPr>
              <a:t>  </a:t>
            </a:r>
            <a:r>
              <a:rPr lang="el-GR" altLang="en-US" sz="1800" dirty="0">
                <a:solidFill>
                  <a:srgbClr val="100F0B"/>
                </a:solidFill>
                <a:latin typeface="Century Gothic" panose="020B0502020202020204" pitchFamily="34" charset="0"/>
              </a:rPr>
              <a:t>δεξιά: </a:t>
            </a:r>
          </a:p>
          <a:p>
            <a:pPr>
              <a:spcBef>
                <a:spcPts val="450"/>
              </a:spcBef>
              <a:buClrTx/>
              <a:buSzPct val="80000"/>
              <a:buFontTx/>
              <a:buNone/>
            </a:pPr>
            <a:r>
              <a:rPr lang="el-GR" altLang="en-US" sz="1800" dirty="0">
                <a:solidFill>
                  <a:srgbClr val="100F0B"/>
                </a:solidFill>
                <a:latin typeface="Century Gothic" panose="020B0502020202020204" pitchFamily="34" charset="0"/>
              </a:rPr>
              <a:t>Εσείς τι νομίζετε για την πιθανότητα ύπαρξης αυτού του υδρογονοδεσμού;</a:t>
            </a:r>
          </a:p>
          <a:p>
            <a:pPr>
              <a:spcBef>
                <a:spcPts val="450"/>
              </a:spcBef>
              <a:buClrTx/>
              <a:buSzPct val="80000"/>
              <a:buFontTx/>
              <a:buNone/>
            </a:pPr>
            <a:r>
              <a:rPr lang="el-GR" altLang="en-US" sz="1800" dirty="0">
                <a:solidFill>
                  <a:srgbClr val="333399"/>
                </a:solidFill>
                <a:latin typeface="Century Gothic" panose="020B0502020202020204" pitchFamily="34" charset="0"/>
              </a:rPr>
              <a:t>Α. Είναι μια ωραία ιδέα!</a:t>
            </a:r>
          </a:p>
          <a:p>
            <a:pPr>
              <a:spcBef>
                <a:spcPts val="450"/>
              </a:spcBef>
              <a:buClrTx/>
              <a:buSzPct val="80000"/>
              <a:buFontTx/>
              <a:buNone/>
            </a:pPr>
            <a:r>
              <a:rPr lang="el-GR" altLang="en-US" sz="1800" dirty="0">
                <a:solidFill>
                  <a:srgbClr val="333399"/>
                </a:solidFill>
                <a:latin typeface="Century Gothic" panose="020B0502020202020204" pitchFamily="34" charset="0"/>
              </a:rPr>
              <a:t>Β. Η αλκοόλη θα πρωτονιωθεί  (-ΟΗ</a:t>
            </a:r>
            <a:r>
              <a:rPr lang="el-GR" altLang="en-US" sz="1800" baseline="-25000" dirty="0">
                <a:solidFill>
                  <a:srgbClr val="333399"/>
                </a:solidFill>
                <a:latin typeface="Century Gothic" panose="020B0502020202020204" pitchFamily="34" charset="0"/>
              </a:rPr>
              <a:t>2</a:t>
            </a:r>
            <a:r>
              <a:rPr lang="el-GR" altLang="en-US" sz="1800" baseline="30000" dirty="0">
                <a:solidFill>
                  <a:srgbClr val="333399"/>
                </a:solidFill>
                <a:latin typeface="Century Gothic" panose="020B0502020202020204" pitchFamily="34" charset="0"/>
              </a:rPr>
              <a:t>+</a:t>
            </a:r>
            <a:r>
              <a:rPr lang="el-GR" altLang="en-US" sz="1800" dirty="0">
                <a:solidFill>
                  <a:srgbClr val="333399"/>
                </a:solidFill>
                <a:latin typeface="Century Gothic" panose="020B0502020202020204" pitchFamily="34" charset="0"/>
              </a:rPr>
              <a:t>)στο  </a:t>
            </a:r>
            <a:r>
              <a:rPr lang="en-US" altLang="en-US" sz="1800" dirty="0">
                <a:solidFill>
                  <a:srgbClr val="333399"/>
                </a:solidFill>
                <a:latin typeface="Century Gothic" panose="020B0502020202020204" pitchFamily="34" charset="0"/>
              </a:rPr>
              <a:t>pH </a:t>
            </a:r>
            <a:r>
              <a:rPr lang="el-GR" altLang="en-US" sz="1800" dirty="0">
                <a:solidFill>
                  <a:srgbClr val="333399"/>
                </a:solidFill>
                <a:latin typeface="Century Gothic" panose="020B0502020202020204" pitchFamily="34" charset="0"/>
              </a:rPr>
              <a:t>του αίματος, επομένως δεν μπορεί να δράσει ως δέκτης υδρογόνου στον υδρογονοδεσμό</a:t>
            </a:r>
          </a:p>
          <a:p>
            <a:pPr>
              <a:spcBef>
                <a:spcPts val="450"/>
              </a:spcBef>
              <a:buClrTx/>
              <a:buSzPct val="80000"/>
              <a:buFontTx/>
              <a:buNone/>
            </a:pPr>
            <a:r>
              <a:rPr lang="el-GR" altLang="en-US" sz="1800" dirty="0">
                <a:solidFill>
                  <a:srgbClr val="333399"/>
                </a:solidFill>
                <a:latin typeface="Century Gothic" panose="020B0502020202020204" pitchFamily="34" charset="0"/>
              </a:rPr>
              <a:t>Γ. Ο δακτύλιος της πυριδίνης δεν θα πρωτονιωθεί στο </a:t>
            </a:r>
            <a:r>
              <a:rPr lang="en-US" altLang="en-US" sz="1800" dirty="0">
                <a:solidFill>
                  <a:srgbClr val="333399"/>
                </a:solidFill>
                <a:latin typeface="Century Gothic" panose="020B0502020202020204" pitchFamily="34" charset="0"/>
              </a:rPr>
              <a:t>pH </a:t>
            </a:r>
            <a:r>
              <a:rPr lang="el-GR" altLang="en-US" sz="1800" dirty="0">
                <a:solidFill>
                  <a:srgbClr val="333399"/>
                </a:solidFill>
                <a:latin typeface="Century Gothic" panose="020B0502020202020204" pitchFamily="34" charset="0"/>
              </a:rPr>
              <a:t>του αίματος,(</a:t>
            </a:r>
            <a:r>
              <a:rPr lang="en-US" altLang="en-US" sz="1800" dirty="0">
                <a:solidFill>
                  <a:srgbClr val="333399"/>
                </a:solidFill>
                <a:latin typeface="Century Gothic" panose="020B0502020202020204" pitchFamily="34" charset="0"/>
              </a:rPr>
              <a:t>pH=7.4)</a:t>
            </a:r>
            <a:r>
              <a:rPr lang="el-GR" altLang="en-US" sz="1800" dirty="0">
                <a:solidFill>
                  <a:srgbClr val="333399"/>
                </a:solidFill>
                <a:latin typeface="Century Gothic" panose="020B0502020202020204" pitchFamily="34" charset="0"/>
              </a:rPr>
              <a:t> επομένως δεν μπορεί να δράσει ως δότης υδρογόνου στον υδρογοδεσμό </a:t>
            </a:r>
          </a:p>
          <a:p>
            <a:pPr>
              <a:spcBef>
                <a:spcPts val="450"/>
              </a:spcBef>
              <a:buClrTx/>
              <a:buSzPct val="80000"/>
              <a:buFontTx/>
              <a:buNone/>
            </a:pPr>
            <a:r>
              <a:rPr lang="el-GR" altLang="en-US" sz="1800" dirty="0">
                <a:solidFill>
                  <a:srgbClr val="333399"/>
                </a:solidFill>
                <a:latin typeface="Century Gothic" panose="020B0502020202020204" pitchFamily="34" charset="0"/>
              </a:rPr>
              <a:t>Δ. Σύμφωνα με το ανωτέρω σχήμα, το ιόν  πυριδινίου  δρα ως δέκτης υδρογόνου στον υδρογονοδεσμό και η αλκοόλη δρα ως δότης υδρογόνου στον  υδρογονοδεσμό.</a:t>
            </a:r>
          </a:p>
          <a:p>
            <a:pPr>
              <a:spcBef>
                <a:spcPts val="450"/>
              </a:spcBef>
              <a:buClrTx/>
              <a:buSzPct val="80000"/>
              <a:buFontTx/>
              <a:buNone/>
            </a:pPr>
            <a:r>
              <a:rPr lang="el-GR" altLang="en-US" sz="1800" dirty="0">
                <a:solidFill>
                  <a:srgbClr val="333399"/>
                </a:solidFill>
                <a:latin typeface="Century Gothic" panose="020B0502020202020204" pitchFamily="34" charset="0"/>
              </a:rPr>
              <a:t>Δίδεται ιόν πυριδινίου  </a:t>
            </a:r>
            <a:r>
              <a:rPr lang="el-GR" altLang="en-US" sz="1800" dirty="0">
                <a:solidFill>
                  <a:srgbClr val="333399"/>
                </a:solidFill>
                <a:latin typeface="Wingdings" panose="05000000000000000000" pitchFamily="2" charset="2"/>
              </a:rPr>
              <a:t></a:t>
            </a:r>
            <a:r>
              <a:rPr lang="el-GR" altLang="en-US" sz="1800" dirty="0">
                <a:solidFill>
                  <a:srgbClr val="333399"/>
                </a:solidFill>
                <a:latin typeface="Century Gothic" panose="020B0502020202020204" pitchFamily="34" charset="0"/>
              </a:rPr>
              <a:t>. πυριδίνη +Η</a:t>
            </a:r>
            <a:r>
              <a:rPr lang="el-GR" altLang="en-US" sz="1800" baseline="30000" dirty="0">
                <a:solidFill>
                  <a:srgbClr val="333399"/>
                </a:solidFill>
                <a:latin typeface="Century Gothic" panose="020B0502020202020204" pitchFamily="34" charset="0"/>
              </a:rPr>
              <a:t>+</a:t>
            </a:r>
            <a:r>
              <a:rPr lang="el-GR" altLang="en-US" sz="1800" dirty="0">
                <a:solidFill>
                  <a:srgbClr val="333399"/>
                </a:solidFill>
                <a:latin typeface="Century Gothic" panose="020B0502020202020204" pitchFamily="34" charset="0"/>
              </a:rPr>
              <a:t>  </a:t>
            </a:r>
            <a:r>
              <a:rPr lang="en-US" altLang="en-US" sz="1800" dirty="0" err="1">
                <a:solidFill>
                  <a:srgbClr val="333399"/>
                </a:solidFill>
                <a:latin typeface="Century Gothic" panose="020B0502020202020204" pitchFamily="34" charset="0"/>
              </a:rPr>
              <a:t>pka</a:t>
            </a:r>
            <a:r>
              <a:rPr lang="en-US" altLang="en-US" sz="1800" dirty="0">
                <a:solidFill>
                  <a:srgbClr val="333399"/>
                </a:solidFill>
                <a:latin typeface="Century Gothic" panose="020B0502020202020204" pitchFamily="34" charset="0"/>
              </a:rPr>
              <a:t>=5.1</a:t>
            </a:r>
          </a:p>
          <a:p>
            <a:pPr>
              <a:spcBef>
                <a:spcPts val="450"/>
              </a:spcBef>
              <a:buClrTx/>
              <a:buSzPct val="80000"/>
              <a:buFontTx/>
              <a:buNone/>
            </a:pPr>
            <a:r>
              <a:rPr lang="el-GR" altLang="en-US" sz="1800" b="1" dirty="0">
                <a:latin typeface="Century Gothic" panose="020B0502020202020204" pitchFamily="34" charset="0"/>
              </a:rPr>
              <a:t>Επιλέξτε και αιτιολογήστε </a:t>
            </a:r>
            <a:r>
              <a:rPr lang="el-GR" altLang="en-US" sz="1800" dirty="0">
                <a:latin typeface="Century Gothic" panose="020B0502020202020204" pitchFamily="34" charset="0"/>
              </a:rPr>
              <a:t>!</a:t>
            </a:r>
          </a:p>
        </p:txBody>
      </p:sp>
      <p:pic>
        <p:nvPicPr>
          <p:cNvPr id="159746" name="Picture 2">
            <a:extLst>
              <a:ext uri="{FF2B5EF4-FFF2-40B4-BE49-F238E27FC236}">
                <a16:creationId xmlns:a16="http://schemas.microsoft.com/office/drawing/2014/main" id="{A49C5B1E-DEEE-4D26-8F57-ADA5FCB2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022" y="1901026"/>
            <a:ext cx="2035834" cy="17906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8DE94BB4-873D-BC92-B53E-0335FB60BD36}"/>
              </a:ext>
            </a:extLst>
          </p:cNvPr>
          <p:cNvSpPr txBox="1">
            <a:spLocks noChangeArrowheads="1"/>
          </p:cNvSpPr>
          <p:nvPr/>
        </p:nvSpPr>
        <p:spPr bwMode="auto">
          <a:xfrm>
            <a:off x="76200" y="1066800"/>
            <a:ext cx="44196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77813" indent="-27305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1pPr>
            <a:lvl2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2pPr>
            <a:lvl3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3pPr>
            <a:lvl4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4pPr>
            <a:lvl5pPr>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defRPr sz="2000">
                <a:solidFill>
                  <a:srgbClr val="000000"/>
                </a:solidFill>
                <a:latin typeface="Arial" panose="020B0604020202020204" pitchFamily="34" charset="0"/>
              </a:defRPr>
            </a:lvl9pPr>
          </a:lstStyle>
          <a:p>
            <a:pPr algn="ctr">
              <a:lnSpc>
                <a:spcPct val="95000"/>
              </a:lnSpc>
              <a:buClrTx/>
              <a:buSzPct val="80000"/>
              <a:buFontTx/>
              <a:buNone/>
            </a:pPr>
            <a:r>
              <a:rPr lang="el-GR" altLang="en-US" sz="2400" dirty="0">
                <a:solidFill>
                  <a:srgbClr val="000099"/>
                </a:solidFill>
              </a:rPr>
              <a:t>Στιγμιαίο δίπολο</a:t>
            </a:r>
          </a:p>
        </p:txBody>
      </p:sp>
      <p:grpSp>
        <p:nvGrpSpPr>
          <p:cNvPr id="4" name="Group 269">
            <a:extLst>
              <a:ext uri="{FF2B5EF4-FFF2-40B4-BE49-F238E27FC236}">
                <a16:creationId xmlns:a16="http://schemas.microsoft.com/office/drawing/2014/main" id="{155E0064-B892-5390-E137-E05B2F3FE3C3}"/>
              </a:ext>
            </a:extLst>
          </p:cNvPr>
          <p:cNvGrpSpPr>
            <a:grpSpLocks/>
          </p:cNvGrpSpPr>
          <p:nvPr/>
        </p:nvGrpSpPr>
        <p:grpSpPr bwMode="auto">
          <a:xfrm>
            <a:off x="457200" y="1981200"/>
            <a:ext cx="3424238" cy="2738438"/>
            <a:chOff x="288" y="1248"/>
            <a:chExt cx="2157" cy="1725"/>
          </a:xfrm>
        </p:grpSpPr>
        <p:grpSp>
          <p:nvGrpSpPr>
            <p:cNvPr id="5" name="Group 270">
              <a:extLst>
                <a:ext uri="{FF2B5EF4-FFF2-40B4-BE49-F238E27FC236}">
                  <a16:creationId xmlns:a16="http://schemas.microsoft.com/office/drawing/2014/main" id="{5A8EA433-1547-55B7-0626-F8336BAD0D8B}"/>
                </a:ext>
              </a:extLst>
            </p:cNvPr>
            <p:cNvGrpSpPr>
              <a:grpSpLocks/>
            </p:cNvGrpSpPr>
            <p:nvPr/>
          </p:nvGrpSpPr>
          <p:grpSpPr bwMode="auto">
            <a:xfrm>
              <a:off x="288" y="1248"/>
              <a:ext cx="957" cy="1725"/>
              <a:chOff x="288" y="1248"/>
              <a:chExt cx="957" cy="1725"/>
            </a:xfrm>
          </p:grpSpPr>
          <p:sp>
            <p:nvSpPr>
              <p:cNvPr id="35" name="Oval 271">
                <a:extLst>
                  <a:ext uri="{FF2B5EF4-FFF2-40B4-BE49-F238E27FC236}">
                    <a16:creationId xmlns:a16="http://schemas.microsoft.com/office/drawing/2014/main" id="{94B61A55-A5AC-0014-E331-AF15C287300A}"/>
                  </a:ext>
                </a:extLst>
              </p:cNvPr>
              <p:cNvSpPr>
                <a:spLocks noChangeArrowheads="1"/>
              </p:cNvSpPr>
              <p:nvPr/>
            </p:nvSpPr>
            <p:spPr bwMode="auto">
              <a:xfrm rot="16200000">
                <a:off x="288" y="2016"/>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Oval 272">
                <a:extLst>
                  <a:ext uri="{FF2B5EF4-FFF2-40B4-BE49-F238E27FC236}">
                    <a16:creationId xmlns:a16="http://schemas.microsoft.com/office/drawing/2014/main" id="{F8467722-A530-E9C7-9E82-503FCA5F234C}"/>
                  </a:ext>
                </a:extLst>
              </p:cNvPr>
              <p:cNvSpPr>
                <a:spLocks noChangeArrowheads="1"/>
              </p:cNvSpPr>
              <p:nvPr/>
            </p:nvSpPr>
            <p:spPr bwMode="auto">
              <a:xfrm rot="16200000">
                <a:off x="288" y="1248"/>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 name="Line 273">
              <a:extLst>
                <a:ext uri="{FF2B5EF4-FFF2-40B4-BE49-F238E27FC236}">
                  <a16:creationId xmlns:a16="http://schemas.microsoft.com/office/drawing/2014/main" id="{8558BE9B-1A39-7B68-C65F-4ACB47A27485}"/>
                </a:ext>
              </a:extLst>
            </p:cNvPr>
            <p:cNvSpPr>
              <a:spLocks noChangeShapeType="1"/>
            </p:cNvSpPr>
            <p:nvPr/>
          </p:nvSpPr>
          <p:spPr bwMode="auto">
            <a:xfrm>
              <a:off x="720" y="206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274">
              <a:extLst>
                <a:ext uri="{FF2B5EF4-FFF2-40B4-BE49-F238E27FC236}">
                  <a16:creationId xmlns:a16="http://schemas.microsoft.com/office/drawing/2014/main" id="{81DFB5CB-8895-D9B1-A193-83077E677BDE}"/>
                </a:ext>
              </a:extLst>
            </p:cNvPr>
            <p:cNvSpPr>
              <a:spLocks noChangeShapeType="1"/>
            </p:cNvSpPr>
            <p:nvPr/>
          </p:nvSpPr>
          <p:spPr bwMode="auto">
            <a:xfrm>
              <a:off x="864" y="211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275">
              <a:extLst>
                <a:ext uri="{FF2B5EF4-FFF2-40B4-BE49-F238E27FC236}">
                  <a16:creationId xmlns:a16="http://schemas.microsoft.com/office/drawing/2014/main" id="{CDD85376-153D-9448-6620-04242CD70991}"/>
                </a:ext>
              </a:extLst>
            </p:cNvPr>
            <p:cNvSpPr>
              <a:spLocks noChangeShapeType="1"/>
            </p:cNvSpPr>
            <p:nvPr/>
          </p:nvSpPr>
          <p:spPr bwMode="auto">
            <a:xfrm>
              <a:off x="816" y="144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Line 276">
              <a:extLst>
                <a:ext uri="{FF2B5EF4-FFF2-40B4-BE49-F238E27FC236}">
                  <a16:creationId xmlns:a16="http://schemas.microsoft.com/office/drawing/2014/main" id="{89488158-FE31-AF5F-F926-48AAD186ABDC}"/>
                </a:ext>
              </a:extLst>
            </p:cNvPr>
            <p:cNvSpPr>
              <a:spLocks noChangeShapeType="1"/>
            </p:cNvSpPr>
            <p:nvPr/>
          </p:nvSpPr>
          <p:spPr bwMode="auto">
            <a:xfrm>
              <a:off x="432" y="249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Line 277">
              <a:extLst>
                <a:ext uri="{FF2B5EF4-FFF2-40B4-BE49-F238E27FC236}">
                  <a16:creationId xmlns:a16="http://schemas.microsoft.com/office/drawing/2014/main" id="{BD2A20F3-9552-F564-5A20-66A4C59E1C59}"/>
                </a:ext>
              </a:extLst>
            </p:cNvPr>
            <p:cNvSpPr>
              <a:spLocks noChangeShapeType="1"/>
            </p:cNvSpPr>
            <p:nvPr/>
          </p:nvSpPr>
          <p:spPr bwMode="auto">
            <a:xfrm>
              <a:off x="624" y="283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Line 278">
              <a:extLst>
                <a:ext uri="{FF2B5EF4-FFF2-40B4-BE49-F238E27FC236}">
                  <a16:creationId xmlns:a16="http://schemas.microsoft.com/office/drawing/2014/main" id="{C4830452-4285-957C-4970-7A54ECE7456F}"/>
                </a:ext>
              </a:extLst>
            </p:cNvPr>
            <p:cNvSpPr>
              <a:spLocks noChangeShapeType="1"/>
            </p:cNvSpPr>
            <p:nvPr/>
          </p:nvSpPr>
          <p:spPr bwMode="auto">
            <a:xfrm>
              <a:off x="1008" y="235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Line 279">
              <a:extLst>
                <a:ext uri="{FF2B5EF4-FFF2-40B4-BE49-F238E27FC236}">
                  <a16:creationId xmlns:a16="http://schemas.microsoft.com/office/drawing/2014/main" id="{C25D0211-985F-FA0E-66D9-7507C18FEC0D}"/>
                </a:ext>
              </a:extLst>
            </p:cNvPr>
            <p:cNvSpPr>
              <a:spLocks noChangeShapeType="1"/>
            </p:cNvSpPr>
            <p:nvPr/>
          </p:nvSpPr>
          <p:spPr bwMode="auto">
            <a:xfrm>
              <a:off x="960" y="254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Line 280">
              <a:extLst>
                <a:ext uri="{FF2B5EF4-FFF2-40B4-BE49-F238E27FC236}">
                  <a16:creationId xmlns:a16="http://schemas.microsoft.com/office/drawing/2014/main" id="{697CB6D2-FECB-CF8D-E070-444D9C8E6F9F}"/>
                </a:ext>
              </a:extLst>
            </p:cNvPr>
            <p:cNvSpPr>
              <a:spLocks noChangeShapeType="1"/>
            </p:cNvSpPr>
            <p:nvPr/>
          </p:nvSpPr>
          <p:spPr bwMode="auto">
            <a:xfrm>
              <a:off x="672" y="220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Line 281">
              <a:extLst>
                <a:ext uri="{FF2B5EF4-FFF2-40B4-BE49-F238E27FC236}">
                  <a16:creationId xmlns:a16="http://schemas.microsoft.com/office/drawing/2014/main" id="{36790117-9C3A-5753-90CE-FC24BCE23C41}"/>
                </a:ext>
              </a:extLst>
            </p:cNvPr>
            <p:cNvSpPr>
              <a:spLocks noChangeShapeType="1"/>
            </p:cNvSpPr>
            <p:nvPr/>
          </p:nvSpPr>
          <p:spPr bwMode="auto">
            <a:xfrm>
              <a:off x="912" y="273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Line 282">
              <a:extLst>
                <a:ext uri="{FF2B5EF4-FFF2-40B4-BE49-F238E27FC236}">
                  <a16:creationId xmlns:a16="http://schemas.microsoft.com/office/drawing/2014/main" id="{DDB07894-EBE3-731C-6B59-744D2F3A1FD8}"/>
                </a:ext>
              </a:extLst>
            </p:cNvPr>
            <p:cNvSpPr>
              <a:spLocks noChangeShapeType="1"/>
            </p:cNvSpPr>
            <p:nvPr/>
          </p:nvSpPr>
          <p:spPr bwMode="auto">
            <a:xfrm>
              <a:off x="912" y="163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Line 283">
              <a:extLst>
                <a:ext uri="{FF2B5EF4-FFF2-40B4-BE49-F238E27FC236}">
                  <a16:creationId xmlns:a16="http://schemas.microsoft.com/office/drawing/2014/main" id="{C8FCD5C5-5BF4-9951-469C-FC1DD1F23053}"/>
                </a:ext>
              </a:extLst>
            </p:cNvPr>
            <p:cNvSpPr>
              <a:spLocks noChangeShapeType="1"/>
            </p:cNvSpPr>
            <p:nvPr/>
          </p:nvSpPr>
          <p:spPr bwMode="auto">
            <a:xfrm>
              <a:off x="1056" y="192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284">
              <a:extLst>
                <a:ext uri="{FF2B5EF4-FFF2-40B4-BE49-F238E27FC236}">
                  <a16:creationId xmlns:a16="http://schemas.microsoft.com/office/drawing/2014/main" id="{BD8247F7-CBD1-E7BD-5463-A186AAE8AED3}"/>
                </a:ext>
              </a:extLst>
            </p:cNvPr>
            <p:cNvSpPr>
              <a:spLocks noChangeShapeType="1"/>
            </p:cNvSpPr>
            <p:nvPr/>
          </p:nvSpPr>
          <p:spPr bwMode="auto">
            <a:xfrm>
              <a:off x="864" y="182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285">
              <a:extLst>
                <a:ext uri="{FF2B5EF4-FFF2-40B4-BE49-F238E27FC236}">
                  <a16:creationId xmlns:a16="http://schemas.microsoft.com/office/drawing/2014/main" id="{07ADF856-E900-3ED1-33A5-E5C3CCE8F4EF}"/>
                </a:ext>
              </a:extLst>
            </p:cNvPr>
            <p:cNvSpPr>
              <a:spLocks noChangeShapeType="1"/>
            </p:cNvSpPr>
            <p:nvPr/>
          </p:nvSpPr>
          <p:spPr bwMode="auto">
            <a:xfrm>
              <a:off x="432" y="201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9" name="Group 286">
              <a:extLst>
                <a:ext uri="{FF2B5EF4-FFF2-40B4-BE49-F238E27FC236}">
                  <a16:creationId xmlns:a16="http://schemas.microsoft.com/office/drawing/2014/main" id="{3680B9A5-F237-8A33-2909-B3B823C68828}"/>
                </a:ext>
              </a:extLst>
            </p:cNvPr>
            <p:cNvGrpSpPr>
              <a:grpSpLocks/>
            </p:cNvGrpSpPr>
            <p:nvPr/>
          </p:nvGrpSpPr>
          <p:grpSpPr bwMode="auto">
            <a:xfrm>
              <a:off x="1488" y="1248"/>
              <a:ext cx="957" cy="1725"/>
              <a:chOff x="1488" y="1248"/>
              <a:chExt cx="957" cy="1725"/>
            </a:xfrm>
          </p:grpSpPr>
          <p:sp>
            <p:nvSpPr>
              <p:cNvPr id="33" name="Oval 287">
                <a:extLst>
                  <a:ext uri="{FF2B5EF4-FFF2-40B4-BE49-F238E27FC236}">
                    <a16:creationId xmlns:a16="http://schemas.microsoft.com/office/drawing/2014/main" id="{5EBAFE6E-B1A4-092C-AF54-7B8765570698}"/>
                  </a:ext>
                </a:extLst>
              </p:cNvPr>
              <p:cNvSpPr>
                <a:spLocks noChangeArrowheads="1"/>
              </p:cNvSpPr>
              <p:nvPr/>
            </p:nvSpPr>
            <p:spPr bwMode="auto">
              <a:xfrm rot="16200000">
                <a:off x="1488" y="2016"/>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Oval 288">
                <a:extLst>
                  <a:ext uri="{FF2B5EF4-FFF2-40B4-BE49-F238E27FC236}">
                    <a16:creationId xmlns:a16="http://schemas.microsoft.com/office/drawing/2014/main" id="{031600B2-3919-6438-0DCA-ED60480BEA41}"/>
                  </a:ext>
                </a:extLst>
              </p:cNvPr>
              <p:cNvSpPr>
                <a:spLocks noChangeArrowheads="1"/>
              </p:cNvSpPr>
              <p:nvPr/>
            </p:nvSpPr>
            <p:spPr bwMode="auto">
              <a:xfrm rot="16200000">
                <a:off x="1488" y="1248"/>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0" name="Line 289">
              <a:extLst>
                <a:ext uri="{FF2B5EF4-FFF2-40B4-BE49-F238E27FC236}">
                  <a16:creationId xmlns:a16="http://schemas.microsoft.com/office/drawing/2014/main" id="{B5C275F5-74E6-30A6-C4B4-99A2EE1C1D0F}"/>
                </a:ext>
              </a:extLst>
            </p:cNvPr>
            <p:cNvSpPr>
              <a:spLocks noChangeShapeType="1"/>
            </p:cNvSpPr>
            <p:nvPr/>
          </p:nvSpPr>
          <p:spPr bwMode="auto">
            <a:xfrm>
              <a:off x="1968" y="211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Line 290">
              <a:extLst>
                <a:ext uri="{FF2B5EF4-FFF2-40B4-BE49-F238E27FC236}">
                  <a16:creationId xmlns:a16="http://schemas.microsoft.com/office/drawing/2014/main" id="{41395724-60F6-2F53-330C-EE8E3D512A21}"/>
                </a:ext>
              </a:extLst>
            </p:cNvPr>
            <p:cNvSpPr>
              <a:spLocks noChangeShapeType="1"/>
            </p:cNvSpPr>
            <p:nvPr/>
          </p:nvSpPr>
          <p:spPr bwMode="auto">
            <a:xfrm>
              <a:off x="2112" y="216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291">
              <a:extLst>
                <a:ext uri="{FF2B5EF4-FFF2-40B4-BE49-F238E27FC236}">
                  <a16:creationId xmlns:a16="http://schemas.microsoft.com/office/drawing/2014/main" id="{2B01AD03-9022-F74C-594A-7BB7AF0F56AC}"/>
                </a:ext>
              </a:extLst>
            </p:cNvPr>
            <p:cNvSpPr>
              <a:spLocks noChangeShapeType="1"/>
            </p:cNvSpPr>
            <p:nvPr/>
          </p:nvSpPr>
          <p:spPr bwMode="auto">
            <a:xfrm>
              <a:off x="2160" y="144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92">
              <a:extLst>
                <a:ext uri="{FF2B5EF4-FFF2-40B4-BE49-F238E27FC236}">
                  <a16:creationId xmlns:a16="http://schemas.microsoft.com/office/drawing/2014/main" id="{623E8C34-EC03-8BB4-7CCB-ED32AC57406A}"/>
                </a:ext>
              </a:extLst>
            </p:cNvPr>
            <p:cNvSpPr>
              <a:spLocks noChangeShapeType="1"/>
            </p:cNvSpPr>
            <p:nvPr/>
          </p:nvSpPr>
          <p:spPr bwMode="auto">
            <a:xfrm>
              <a:off x="1824" y="264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293">
              <a:extLst>
                <a:ext uri="{FF2B5EF4-FFF2-40B4-BE49-F238E27FC236}">
                  <a16:creationId xmlns:a16="http://schemas.microsoft.com/office/drawing/2014/main" id="{F5E34495-E64E-A569-AE2B-DB6E7C64E904}"/>
                </a:ext>
              </a:extLst>
            </p:cNvPr>
            <p:cNvSpPr>
              <a:spLocks noChangeShapeType="1"/>
            </p:cNvSpPr>
            <p:nvPr/>
          </p:nvSpPr>
          <p:spPr bwMode="auto">
            <a:xfrm>
              <a:off x="1920" y="283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294">
              <a:extLst>
                <a:ext uri="{FF2B5EF4-FFF2-40B4-BE49-F238E27FC236}">
                  <a16:creationId xmlns:a16="http://schemas.microsoft.com/office/drawing/2014/main" id="{5D084EC5-376A-3A6E-2AF1-DE689867C9F8}"/>
                </a:ext>
              </a:extLst>
            </p:cNvPr>
            <p:cNvSpPr>
              <a:spLocks noChangeShapeType="1"/>
            </p:cNvSpPr>
            <p:nvPr/>
          </p:nvSpPr>
          <p:spPr bwMode="auto">
            <a:xfrm>
              <a:off x="2256" y="240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Line 295">
              <a:extLst>
                <a:ext uri="{FF2B5EF4-FFF2-40B4-BE49-F238E27FC236}">
                  <a16:creationId xmlns:a16="http://schemas.microsoft.com/office/drawing/2014/main" id="{4904E136-25F8-FC55-0707-272ACB1FB5A1}"/>
                </a:ext>
              </a:extLst>
            </p:cNvPr>
            <p:cNvSpPr>
              <a:spLocks noChangeShapeType="1"/>
            </p:cNvSpPr>
            <p:nvPr/>
          </p:nvSpPr>
          <p:spPr bwMode="auto">
            <a:xfrm>
              <a:off x="2064" y="249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 name="Line 296">
              <a:extLst>
                <a:ext uri="{FF2B5EF4-FFF2-40B4-BE49-F238E27FC236}">
                  <a16:creationId xmlns:a16="http://schemas.microsoft.com/office/drawing/2014/main" id="{39876EEF-01E0-3B50-B91F-52C59E4E3E94}"/>
                </a:ext>
              </a:extLst>
            </p:cNvPr>
            <p:cNvSpPr>
              <a:spLocks noChangeShapeType="1"/>
            </p:cNvSpPr>
            <p:nvPr/>
          </p:nvSpPr>
          <p:spPr bwMode="auto">
            <a:xfrm>
              <a:off x="1824" y="225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 name="Line 297">
              <a:extLst>
                <a:ext uri="{FF2B5EF4-FFF2-40B4-BE49-F238E27FC236}">
                  <a16:creationId xmlns:a16="http://schemas.microsoft.com/office/drawing/2014/main" id="{6098BFB3-4780-B2CF-A0E0-FA0F0957D8D2}"/>
                </a:ext>
              </a:extLst>
            </p:cNvPr>
            <p:cNvSpPr>
              <a:spLocks noChangeShapeType="1"/>
            </p:cNvSpPr>
            <p:nvPr/>
          </p:nvSpPr>
          <p:spPr bwMode="auto">
            <a:xfrm>
              <a:off x="2160" y="273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Line 298">
              <a:extLst>
                <a:ext uri="{FF2B5EF4-FFF2-40B4-BE49-F238E27FC236}">
                  <a16:creationId xmlns:a16="http://schemas.microsoft.com/office/drawing/2014/main" id="{E64F4B9D-CA52-B49E-8F89-36847DB290B0}"/>
                </a:ext>
              </a:extLst>
            </p:cNvPr>
            <p:cNvSpPr>
              <a:spLocks noChangeShapeType="1"/>
            </p:cNvSpPr>
            <p:nvPr/>
          </p:nvSpPr>
          <p:spPr bwMode="auto">
            <a:xfrm>
              <a:off x="2016" y="153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 name="Line 299">
              <a:extLst>
                <a:ext uri="{FF2B5EF4-FFF2-40B4-BE49-F238E27FC236}">
                  <a16:creationId xmlns:a16="http://schemas.microsoft.com/office/drawing/2014/main" id="{00EA9294-749C-5D4C-73A9-5CE51FD4BCBF}"/>
                </a:ext>
              </a:extLst>
            </p:cNvPr>
            <p:cNvSpPr>
              <a:spLocks noChangeShapeType="1"/>
            </p:cNvSpPr>
            <p:nvPr/>
          </p:nvSpPr>
          <p:spPr bwMode="auto">
            <a:xfrm>
              <a:off x="2256" y="177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 name="Line 300">
              <a:extLst>
                <a:ext uri="{FF2B5EF4-FFF2-40B4-BE49-F238E27FC236}">
                  <a16:creationId xmlns:a16="http://schemas.microsoft.com/office/drawing/2014/main" id="{9DF91A72-4FA3-7344-50B6-177DCA4B7EBA}"/>
                </a:ext>
              </a:extLst>
            </p:cNvPr>
            <p:cNvSpPr>
              <a:spLocks noChangeShapeType="1"/>
            </p:cNvSpPr>
            <p:nvPr/>
          </p:nvSpPr>
          <p:spPr bwMode="auto">
            <a:xfrm>
              <a:off x="2160" y="192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 name="Line 301">
              <a:extLst>
                <a:ext uri="{FF2B5EF4-FFF2-40B4-BE49-F238E27FC236}">
                  <a16:creationId xmlns:a16="http://schemas.microsoft.com/office/drawing/2014/main" id="{0186E8E8-4FF7-7470-732A-4838B770AE36}"/>
                </a:ext>
              </a:extLst>
            </p:cNvPr>
            <p:cNvSpPr>
              <a:spLocks noChangeShapeType="1"/>
            </p:cNvSpPr>
            <p:nvPr/>
          </p:nvSpPr>
          <p:spPr bwMode="auto">
            <a:xfrm>
              <a:off x="2016" y="177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7" name="Rectangle 302">
            <a:extLst>
              <a:ext uri="{FF2B5EF4-FFF2-40B4-BE49-F238E27FC236}">
                <a16:creationId xmlns:a16="http://schemas.microsoft.com/office/drawing/2014/main" id="{4BC91253-CFE9-27D9-1BF1-537075439598}"/>
              </a:ext>
            </a:extLst>
          </p:cNvPr>
          <p:cNvSpPr>
            <a:spLocks noChangeArrowheads="1"/>
          </p:cNvSpPr>
          <p:nvPr/>
        </p:nvSpPr>
        <p:spPr bwMode="auto">
          <a:xfrm>
            <a:off x="4876800" y="1066800"/>
            <a:ext cx="3733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77813" indent="-273050" algn="ctr">
              <a:lnSpc>
                <a:spcPct val="95000"/>
              </a:lnSpc>
              <a:buSzPct val="80000"/>
              <a:tabLst>
                <a:tab pos="277813" algn="l"/>
                <a:tab pos="725488" algn="l"/>
                <a:tab pos="1174750" algn="l"/>
                <a:tab pos="1624013" algn="l"/>
                <a:tab pos="2073275" algn="l"/>
                <a:tab pos="2522538" algn="l"/>
                <a:tab pos="2971800" algn="l"/>
                <a:tab pos="3421063" algn="l"/>
                <a:tab pos="3870325" algn="l"/>
                <a:tab pos="4319588" algn="l"/>
                <a:tab pos="4768850" algn="l"/>
                <a:tab pos="5218113" algn="l"/>
                <a:tab pos="5667375" algn="l"/>
                <a:tab pos="6116638" algn="l"/>
                <a:tab pos="6565900" algn="l"/>
                <a:tab pos="7015163" algn="l"/>
                <a:tab pos="7464425" algn="l"/>
                <a:tab pos="7913688" algn="l"/>
                <a:tab pos="8362950" algn="l"/>
                <a:tab pos="8812213" algn="l"/>
                <a:tab pos="9261475" algn="l"/>
              </a:tabLst>
            </a:pPr>
            <a:r>
              <a:rPr lang="el-GR" altLang="en-US" sz="2400" dirty="0">
                <a:solidFill>
                  <a:srgbClr val="000099"/>
                </a:solidFill>
                <a:latin typeface="Arial" panose="020B0604020202020204" pitchFamily="34" charset="0"/>
              </a:rPr>
              <a:t>Επαγόμενο δίπολο</a:t>
            </a:r>
          </a:p>
        </p:txBody>
      </p:sp>
      <p:sp>
        <p:nvSpPr>
          <p:cNvPr id="38" name="Rectangle 303">
            <a:extLst>
              <a:ext uri="{FF2B5EF4-FFF2-40B4-BE49-F238E27FC236}">
                <a16:creationId xmlns:a16="http://schemas.microsoft.com/office/drawing/2014/main" id="{5FB0A432-4DF5-F450-69C1-E011FCC66A2B}"/>
              </a:ext>
            </a:extLst>
          </p:cNvPr>
          <p:cNvSpPr>
            <a:spLocks noChangeArrowheads="1"/>
          </p:cNvSpPr>
          <p:nvPr/>
        </p:nvSpPr>
        <p:spPr bwMode="auto">
          <a:xfrm>
            <a:off x="228600" y="5029200"/>
            <a:ext cx="39624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lnSpc>
                <a:spcPct val="95000"/>
              </a:lnSpc>
              <a:buClrTx/>
              <a:buFontTx/>
              <a:buNone/>
            </a:pPr>
            <a:r>
              <a:rPr lang="el-GR" altLang="en-US"/>
              <a:t>Η άνιση κατανομή ηλεκτρονίων δημιουργεί  μικρά στιγμιαία δίπολα</a:t>
            </a:r>
            <a:r>
              <a:rPr lang="en-US" altLang="en-US"/>
              <a:t> </a:t>
            </a:r>
          </a:p>
        </p:txBody>
      </p:sp>
      <p:sp>
        <p:nvSpPr>
          <p:cNvPr id="39" name="Rectangle 304">
            <a:extLst>
              <a:ext uri="{FF2B5EF4-FFF2-40B4-BE49-F238E27FC236}">
                <a16:creationId xmlns:a16="http://schemas.microsoft.com/office/drawing/2014/main" id="{7E1E63B3-9CBD-E30B-27ED-25898F1BAC75}"/>
              </a:ext>
            </a:extLst>
          </p:cNvPr>
          <p:cNvSpPr>
            <a:spLocks noChangeArrowheads="1"/>
          </p:cNvSpPr>
          <p:nvPr/>
        </p:nvSpPr>
        <p:spPr bwMode="auto">
          <a:xfrm>
            <a:off x="4114800" y="5029200"/>
            <a:ext cx="5029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lnSpc>
                <a:spcPct val="95000"/>
              </a:lnSpc>
              <a:buClrTx/>
              <a:buFontTx/>
              <a:buNone/>
            </a:pPr>
            <a:r>
              <a:rPr lang="el-GR" altLang="en-US"/>
              <a:t>Ο σχηματισμός ενός διπόλου σε ένα άτομο ή μόριο δημιουργεί ένα δίπολο εξ’ επαγωγής σε ένα γειτονικό</a:t>
            </a:r>
          </a:p>
        </p:txBody>
      </p:sp>
      <p:grpSp>
        <p:nvGrpSpPr>
          <p:cNvPr id="40" name="Group 569">
            <a:extLst>
              <a:ext uri="{FF2B5EF4-FFF2-40B4-BE49-F238E27FC236}">
                <a16:creationId xmlns:a16="http://schemas.microsoft.com/office/drawing/2014/main" id="{7710B140-193E-C97B-ACF7-22DB2676363B}"/>
              </a:ext>
            </a:extLst>
          </p:cNvPr>
          <p:cNvGrpSpPr>
            <a:grpSpLocks/>
          </p:cNvGrpSpPr>
          <p:nvPr/>
        </p:nvGrpSpPr>
        <p:grpSpPr bwMode="auto">
          <a:xfrm>
            <a:off x="4953000" y="1981200"/>
            <a:ext cx="3424238" cy="2738438"/>
            <a:chOff x="3120" y="1248"/>
            <a:chExt cx="2157" cy="1725"/>
          </a:xfrm>
        </p:grpSpPr>
        <p:grpSp>
          <p:nvGrpSpPr>
            <p:cNvPr id="41" name="Group 570">
              <a:extLst>
                <a:ext uri="{FF2B5EF4-FFF2-40B4-BE49-F238E27FC236}">
                  <a16:creationId xmlns:a16="http://schemas.microsoft.com/office/drawing/2014/main" id="{42E55459-21D7-97E5-E4F5-67A5381DECDE}"/>
                </a:ext>
              </a:extLst>
            </p:cNvPr>
            <p:cNvGrpSpPr>
              <a:grpSpLocks/>
            </p:cNvGrpSpPr>
            <p:nvPr/>
          </p:nvGrpSpPr>
          <p:grpSpPr bwMode="auto">
            <a:xfrm>
              <a:off x="3120" y="1248"/>
              <a:ext cx="957" cy="1725"/>
              <a:chOff x="3120" y="1248"/>
              <a:chExt cx="957" cy="1725"/>
            </a:xfrm>
          </p:grpSpPr>
          <p:sp>
            <p:nvSpPr>
              <p:cNvPr id="71" name="Oval 571">
                <a:extLst>
                  <a:ext uri="{FF2B5EF4-FFF2-40B4-BE49-F238E27FC236}">
                    <a16:creationId xmlns:a16="http://schemas.microsoft.com/office/drawing/2014/main" id="{C51A03A2-CCFF-6D01-6296-6FEC01576905}"/>
                  </a:ext>
                </a:extLst>
              </p:cNvPr>
              <p:cNvSpPr>
                <a:spLocks noChangeArrowheads="1"/>
              </p:cNvSpPr>
              <p:nvPr/>
            </p:nvSpPr>
            <p:spPr bwMode="auto">
              <a:xfrm rot="16200000">
                <a:off x="3120" y="2016"/>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Oval 572">
                <a:extLst>
                  <a:ext uri="{FF2B5EF4-FFF2-40B4-BE49-F238E27FC236}">
                    <a16:creationId xmlns:a16="http://schemas.microsoft.com/office/drawing/2014/main" id="{C86618E6-C076-0D57-A4F2-EB83E962A3D4}"/>
                  </a:ext>
                </a:extLst>
              </p:cNvPr>
              <p:cNvSpPr>
                <a:spLocks noChangeArrowheads="1"/>
              </p:cNvSpPr>
              <p:nvPr/>
            </p:nvSpPr>
            <p:spPr bwMode="auto">
              <a:xfrm rot="16200000">
                <a:off x="3120" y="1248"/>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2" name="Line 573">
              <a:extLst>
                <a:ext uri="{FF2B5EF4-FFF2-40B4-BE49-F238E27FC236}">
                  <a16:creationId xmlns:a16="http://schemas.microsoft.com/office/drawing/2014/main" id="{721F032B-A193-DBF0-BF35-4EC8C5FB424B}"/>
                </a:ext>
              </a:extLst>
            </p:cNvPr>
            <p:cNvSpPr>
              <a:spLocks noChangeShapeType="1"/>
            </p:cNvSpPr>
            <p:nvPr/>
          </p:nvSpPr>
          <p:spPr bwMode="auto">
            <a:xfrm>
              <a:off x="3552" y="196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 name="Line 574">
              <a:extLst>
                <a:ext uri="{FF2B5EF4-FFF2-40B4-BE49-F238E27FC236}">
                  <a16:creationId xmlns:a16="http://schemas.microsoft.com/office/drawing/2014/main" id="{43012072-8C0A-76FB-D14D-EFD10E2E0844}"/>
                </a:ext>
              </a:extLst>
            </p:cNvPr>
            <p:cNvSpPr>
              <a:spLocks noChangeShapeType="1"/>
            </p:cNvSpPr>
            <p:nvPr/>
          </p:nvSpPr>
          <p:spPr bwMode="auto">
            <a:xfrm>
              <a:off x="3696" y="216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 name="Line 575">
              <a:extLst>
                <a:ext uri="{FF2B5EF4-FFF2-40B4-BE49-F238E27FC236}">
                  <a16:creationId xmlns:a16="http://schemas.microsoft.com/office/drawing/2014/main" id="{E7A60313-2BE8-2E6A-A537-FFBAD9880E25}"/>
                </a:ext>
              </a:extLst>
            </p:cNvPr>
            <p:cNvSpPr>
              <a:spLocks noChangeShapeType="1"/>
            </p:cNvSpPr>
            <p:nvPr/>
          </p:nvSpPr>
          <p:spPr bwMode="auto">
            <a:xfrm>
              <a:off x="3744" y="139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 name="Line 576">
              <a:extLst>
                <a:ext uri="{FF2B5EF4-FFF2-40B4-BE49-F238E27FC236}">
                  <a16:creationId xmlns:a16="http://schemas.microsoft.com/office/drawing/2014/main" id="{34C60ACE-ECC2-367D-7628-C38AC9602AD3}"/>
                </a:ext>
              </a:extLst>
            </p:cNvPr>
            <p:cNvSpPr>
              <a:spLocks noChangeShapeType="1"/>
            </p:cNvSpPr>
            <p:nvPr/>
          </p:nvSpPr>
          <p:spPr bwMode="auto">
            <a:xfrm>
              <a:off x="3552" y="259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 name="Line 577">
              <a:extLst>
                <a:ext uri="{FF2B5EF4-FFF2-40B4-BE49-F238E27FC236}">
                  <a16:creationId xmlns:a16="http://schemas.microsoft.com/office/drawing/2014/main" id="{A492292B-207A-91C5-E542-FB071924BC61}"/>
                </a:ext>
              </a:extLst>
            </p:cNvPr>
            <p:cNvSpPr>
              <a:spLocks noChangeShapeType="1"/>
            </p:cNvSpPr>
            <p:nvPr/>
          </p:nvSpPr>
          <p:spPr bwMode="auto">
            <a:xfrm>
              <a:off x="3456" y="283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 name="Line 578">
              <a:extLst>
                <a:ext uri="{FF2B5EF4-FFF2-40B4-BE49-F238E27FC236}">
                  <a16:creationId xmlns:a16="http://schemas.microsoft.com/office/drawing/2014/main" id="{41E10644-5D61-9F1D-C8EF-BE232BE74969}"/>
                </a:ext>
              </a:extLst>
            </p:cNvPr>
            <p:cNvSpPr>
              <a:spLocks noChangeShapeType="1"/>
            </p:cNvSpPr>
            <p:nvPr/>
          </p:nvSpPr>
          <p:spPr bwMode="auto">
            <a:xfrm>
              <a:off x="3936" y="240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 name="Line 579">
              <a:extLst>
                <a:ext uri="{FF2B5EF4-FFF2-40B4-BE49-F238E27FC236}">
                  <a16:creationId xmlns:a16="http://schemas.microsoft.com/office/drawing/2014/main" id="{448480DB-D70F-5954-3FE0-A81B625B3251}"/>
                </a:ext>
              </a:extLst>
            </p:cNvPr>
            <p:cNvSpPr>
              <a:spLocks noChangeShapeType="1"/>
            </p:cNvSpPr>
            <p:nvPr/>
          </p:nvSpPr>
          <p:spPr bwMode="auto">
            <a:xfrm>
              <a:off x="3696" y="230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 name="Line 580">
              <a:extLst>
                <a:ext uri="{FF2B5EF4-FFF2-40B4-BE49-F238E27FC236}">
                  <a16:creationId xmlns:a16="http://schemas.microsoft.com/office/drawing/2014/main" id="{B4E1B1DC-682D-FB2D-7BFD-113B37A85A1D}"/>
                </a:ext>
              </a:extLst>
            </p:cNvPr>
            <p:cNvSpPr>
              <a:spLocks noChangeShapeType="1"/>
            </p:cNvSpPr>
            <p:nvPr/>
          </p:nvSpPr>
          <p:spPr bwMode="auto">
            <a:xfrm>
              <a:off x="3312" y="220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 name="Line 581">
              <a:extLst>
                <a:ext uri="{FF2B5EF4-FFF2-40B4-BE49-F238E27FC236}">
                  <a16:creationId xmlns:a16="http://schemas.microsoft.com/office/drawing/2014/main" id="{251CF9D1-5070-6785-3CB0-D85ABFBAB5F2}"/>
                </a:ext>
              </a:extLst>
            </p:cNvPr>
            <p:cNvSpPr>
              <a:spLocks noChangeShapeType="1"/>
            </p:cNvSpPr>
            <p:nvPr/>
          </p:nvSpPr>
          <p:spPr bwMode="auto">
            <a:xfrm>
              <a:off x="3792" y="268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 name="Line 582">
              <a:extLst>
                <a:ext uri="{FF2B5EF4-FFF2-40B4-BE49-F238E27FC236}">
                  <a16:creationId xmlns:a16="http://schemas.microsoft.com/office/drawing/2014/main" id="{8564A822-BC30-7B83-6385-2B091FBF2850}"/>
                </a:ext>
              </a:extLst>
            </p:cNvPr>
            <p:cNvSpPr>
              <a:spLocks noChangeShapeType="1"/>
            </p:cNvSpPr>
            <p:nvPr/>
          </p:nvSpPr>
          <p:spPr bwMode="auto">
            <a:xfrm>
              <a:off x="3552" y="153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 name="Line 583">
              <a:extLst>
                <a:ext uri="{FF2B5EF4-FFF2-40B4-BE49-F238E27FC236}">
                  <a16:creationId xmlns:a16="http://schemas.microsoft.com/office/drawing/2014/main" id="{EB10A36C-28A3-739B-E643-BD2DAB81C374}"/>
                </a:ext>
              </a:extLst>
            </p:cNvPr>
            <p:cNvSpPr>
              <a:spLocks noChangeShapeType="1"/>
            </p:cNvSpPr>
            <p:nvPr/>
          </p:nvSpPr>
          <p:spPr bwMode="auto">
            <a:xfrm>
              <a:off x="3840" y="192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3" name="Line 584">
              <a:extLst>
                <a:ext uri="{FF2B5EF4-FFF2-40B4-BE49-F238E27FC236}">
                  <a16:creationId xmlns:a16="http://schemas.microsoft.com/office/drawing/2014/main" id="{74D5922E-BE30-74FC-4A4A-4780B166F801}"/>
                </a:ext>
              </a:extLst>
            </p:cNvPr>
            <p:cNvSpPr>
              <a:spLocks noChangeShapeType="1"/>
            </p:cNvSpPr>
            <p:nvPr/>
          </p:nvSpPr>
          <p:spPr bwMode="auto">
            <a:xfrm>
              <a:off x="3840" y="168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 name="Line 585">
              <a:extLst>
                <a:ext uri="{FF2B5EF4-FFF2-40B4-BE49-F238E27FC236}">
                  <a16:creationId xmlns:a16="http://schemas.microsoft.com/office/drawing/2014/main" id="{880EFA5D-92B0-D7C6-9788-AFF8D4E90B99}"/>
                </a:ext>
              </a:extLst>
            </p:cNvPr>
            <p:cNvSpPr>
              <a:spLocks noChangeShapeType="1"/>
            </p:cNvSpPr>
            <p:nvPr/>
          </p:nvSpPr>
          <p:spPr bwMode="auto">
            <a:xfrm>
              <a:off x="3600" y="177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55" name="Group 586">
              <a:extLst>
                <a:ext uri="{FF2B5EF4-FFF2-40B4-BE49-F238E27FC236}">
                  <a16:creationId xmlns:a16="http://schemas.microsoft.com/office/drawing/2014/main" id="{7220475E-D62B-AB71-1812-1451F729BF75}"/>
                </a:ext>
              </a:extLst>
            </p:cNvPr>
            <p:cNvGrpSpPr>
              <a:grpSpLocks/>
            </p:cNvGrpSpPr>
            <p:nvPr/>
          </p:nvGrpSpPr>
          <p:grpSpPr bwMode="auto">
            <a:xfrm>
              <a:off x="4320" y="1248"/>
              <a:ext cx="957" cy="1725"/>
              <a:chOff x="4320" y="1248"/>
              <a:chExt cx="957" cy="1725"/>
            </a:xfrm>
          </p:grpSpPr>
          <p:sp>
            <p:nvSpPr>
              <p:cNvPr id="69" name="Oval 587">
                <a:extLst>
                  <a:ext uri="{FF2B5EF4-FFF2-40B4-BE49-F238E27FC236}">
                    <a16:creationId xmlns:a16="http://schemas.microsoft.com/office/drawing/2014/main" id="{59D05FB0-B20F-BB30-0A2A-0DD14EC5C475}"/>
                  </a:ext>
                </a:extLst>
              </p:cNvPr>
              <p:cNvSpPr>
                <a:spLocks noChangeArrowheads="1"/>
              </p:cNvSpPr>
              <p:nvPr/>
            </p:nvSpPr>
            <p:spPr bwMode="auto">
              <a:xfrm rot="16200000">
                <a:off x="4320" y="2016"/>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Oval 588">
                <a:extLst>
                  <a:ext uri="{FF2B5EF4-FFF2-40B4-BE49-F238E27FC236}">
                    <a16:creationId xmlns:a16="http://schemas.microsoft.com/office/drawing/2014/main" id="{DC244CF6-7642-CDF8-9B5B-F602881C4673}"/>
                  </a:ext>
                </a:extLst>
              </p:cNvPr>
              <p:cNvSpPr>
                <a:spLocks noChangeArrowheads="1"/>
              </p:cNvSpPr>
              <p:nvPr/>
            </p:nvSpPr>
            <p:spPr bwMode="auto">
              <a:xfrm rot="16200000">
                <a:off x="4320" y="1248"/>
                <a:ext cx="957" cy="957"/>
              </a:xfrm>
              <a:prstGeom prst="ellipse">
                <a:avLst/>
              </a:prstGeom>
              <a:solidFill>
                <a:srgbClr val="FF9999"/>
              </a:solidFill>
              <a:ln w="19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6" name="Line 589">
              <a:extLst>
                <a:ext uri="{FF2B5EF4-FFF2-40B4-BE49-F238E27FC236}">
                  <a16:creationId xmlns:a16="http://schemas.microsoft.com/office/drawing/2014/main" id="{8574A00E-BADE-047D-BC12-3FB9180D7931}"/>
                </a:ext>
              </a:extLst>
            </p:cNvPr>
            <p:cNvSpPr>
              <a:spLocks noChangeShapeType="1"/>
            </p:cNvSpPr>
            <p:nvPr/>
          </p:nvSpPr>
          <p:spPr bwMode="auto">
            <a:xfrm>
              <a:off x="4848" y="206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 name="Line 590">
              <a:extLst>
                <a:ext uri="{FF2B5EF4-FFF2-40B4-BE49-F238E27FC236}">
                  <a16:creationId xmlns:a16="http://schemas.microsoft.com/office/drawing/2014/main" id="{1102507E-997D-E954-5B02-D442FD6C2A21}"/>
                </a:ext>
              </a:extLst>
            </p:cNvPr>
            <p:cNvSpPr>
              <a:spLocks noChangeShapeType="1"/>
            </p:cNvSpPr>
            <p:nvPr/>
          </p:nvSpPr>
          <p:spPr bwMode="auto">
            <a:xfrm>
              <a:off x="4944" y="216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 name="Line 591">
              <a:extLst>
                <a:ext uri="{FF2B5EF4-FFF2-40B4-BE49-F238E27FC236}">
                  <a16:creationId xmlns:a16="http://schemas.microsoft.com/office/drawing/2014/main" id="{A8A71ECE-DC5B-962E-EB5D-B8483E3105E9}"/>
                </a:ext>
              </a:extLst>
            </p:cNvPr>
            <p:cNvSpPr>
              <a:spLocks noChangeShapeType="1"/>
            </p:cNvSpPr>
            <p:nvPr/>
          </p:nvSpPr>
          <p:spPr bwMode="auto">
            <a:xfrm>
              <a:off x="4944" y="153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 name="Line 592">
              <a:extLst>
                <a:ext uri="{FF2B5EF4-FFF2-40B4-BE49-F238E27FC236}">
                  <a16:creationId xmlns:a16="http://schemas.microsoft.com/office/drawing/2014/main" id="{39F80D32-F245-5FEC-6984-3ED051564EA9}"/>
                </a:ext>
              </a:extLst>
            </p:cNvPr>
            <p:cNvSpPr>
              <a:spLocks noChangeShapeType="1"/>
            </p:cNvSpPr>
            <p:nvPr/>
          </p:nvSpPr>
          <p:spPr bwMode="auto">
            <a:xfrm>
              <a:off x="4752" y="254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 name="Line 593">
              <a:extLst>
                <a:ext uri="{FF2B5EF4-FFF2-40B4-BE49-F238E27FC236}">
                  <a16:creationId xmlns:a16="http://schemas.microsoft.com/office/drawing/2014/main" id="{ACE02815-EF56-753E-751F-EEE35652ED01}"/>
                </a:ext>
              </a:extLst>
            </p:cNvPr>
            <p:cNvSpPr>
              <a:spLocks noChangeShapeType="1"/>
            </p:cNvSpPr>
            <p:nvPr/>
          </p:nvSpPr>
          <p:spPr bwMode="auto">
            <a:xfrm>
              <a:off x="4848" y="278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 name="Line 594">
              <a:extLst>
                <a:ext uri="{FF2B5EF4-FFF2-40B4-BE49-F238E27FC236}">
                  <a16:creationId xmlns:a16="http://schemas.microsoft.com/office/drawing/2014/main" id="{D583A160-7BBE-42F0-6A45-C8E8E0155004}"/>
                </a:ext>
              </a:extLst>
            </p:cNvPr>
            <p:cNvSpPr>
              <a:spLocks noChangeShapeType="1"/>
            </p:cNvSpPr>
            <p:nvPr/>
          </p:nvSpPr>
          <p:spPr bwMode="auto">
            <a:xfrm>
              <a:off x="5088" y="2352"/>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 name="Line 595">
              <a:extLst>
                <a:ext uri="{FF2B5EF4-FFF2-40B4-BE49-F238E27FC236}">
                  <a16:creationId xmlns:a16="http://schemas.microsoft.com/office/drawing/2014/main" id="{712E8AE0-5071-A8A6-576C-5A5B435CEF9A}"/>
                </a:ext>
              </a:extLst>
            </p:cNvPr>
            <p:cNvSpPr>
              <a:spLocks noChangeShapeType="1"/>
            </p:cNvSpPr>
            <p:nvPr/>
          </p:nvSpPr>
          <p:spPr bwMode="auto">
            <a:xfrm>
              <a:off x="4944" y="244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 name="Line 596">
              <a:extLst>
                <a:ext uri="{FF2B5EF4-FFF2-40B4-BE49-F238E27FC236}">
                  <a16:creationId xmlns:a16="http://schemas.microsoft.com/office/drawing/2014/main" id="{793F454A-25E0-5923-0DF0-010C3737B109}"/>
                </a:ext>
              </a:extLst>
            </p:cNvPr>
            <p:cNvSpPr>
              <a:spLocks noChangeShapeType="1"/>
            </p:cNvSpPr>
            <p:nvPr/>
          </p:nvSpPr>
          <p:spPr bwMode="auto">
            <a:xfrm>
              <a:off x="4656" y="2256"/>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4" name="Line 597">
              <a:extLst>
                <a:ext uri="{FF2B5EF4-FFF2-40B4-BE49-F238E27FC236}">
                  <a16:creationId xmlns:a16="http://schemas.microsoft.com/office/drawing/2014/main" id="{B03C1AFB-BEBE-074A-6604-5A799C9A41C8}"/>
                </a:ext>
              </a:extLst>
            </p:cNvPr>
            <p:cNvSpPr>
              <a:spLocks noChangeShapeType="1"/>
            </p:cNvSpPr>
            <p:nvPr/>
          </p:nvSpPr>
          <p:spPr bwMode="auto">
            <a:xfrm>
              <a:off x="5040" y="268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 name="Line 598">
              <a:extLst>
                <a:ext uri="{FF2B5EF4-FFF2-40B4-BE49-F238E27FC236}">
                  <a16:creationId xmlns:a16="http://schemas.microsoft.com/office/drawing/2014/main" id="{10800F4F-BC92-C704-C6CB-1E6ABAC85674}"/>
                </a:ext>
              </a:extLst>
            </p:cNvPr>
            <p:cNvSpPr>
              <a:spLocks noChangeShapeType="1"/>
            </p:cNvSpPr>
            <p:nvPr/>
          </p:nvSpPr>
          <p:spPr bwMode="auto">
            <a:xfrm>
              <a:off x="4752" y="1440"/>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6" name="Line 599">
              <a:extLst>
                <a:ext uri="{FF2B5EF4-FFF2-40B4-BE49-F238E27FC236}">
                  <a16:creationId xmlns:a16="http://schemas.microsoft.com/office/drawing/2014/main" id="{756A3714-C626-6E62-E969-6D840585E942}"/>
                </a:ext>
              </a:extLst>
            </p:cNvPr>
            <p:cNvSpPr>
              <a:spLocks noChangeShapeType="1"/>
            </p:cNvSpPr>
            <p:nvPr/>
          </p:nvSpPr>
          <p:spPr bwMode="auto">
            <a:xfrm>
              <a:off x="5088" y="182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7" name="Line 600">
              <a:extLst>
                <a:ext uri="{FF2B5EF4-FFF2-40B4-BE49-F238E27FC236}">
                  <a16:creationId xmlns:a16="http://schemas.microsoft.com/office/drawing/2014/main" id="{77FF895D-5905-52A1-7E03-D34E088E9B34}"/>
                </a:ext>
              </a:extLst>
            </p:cNvPr>
            <p:cNvSpPr>
              <a:spLocks noChangeShapeType="1"/>
            </p:cNvSpPr>
            <p:nvPr/>
          </p:nvSpPr>
          <p:spPr bwMode="auto">
            <a:xfrm>
              <a:off x="4944" y="1728"/>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 name="Line 601">
              <a:extLst>
                <a:ext uri="{FF2B5EF4-FFF2-40B4-BE49-F238E27FC236}">
                  <a16:creationId xmlns:a16="http://schemas.microsoft.com/office/drawing/2014/main" id="{91C91BE0-6C63-29E2-0627-761F7B4A32CF}"/>
                </a:ext>
              </a:extLst>
            </p:cNvPr>
            <p:cNvSpPr>
              <a:spLocks noChangeShapeType="1"/>
            </p:cNvSpPr>
            <p:nvPr/>
          </p:nvSpPr>
          <p:spPr bwMode="auto">
            <a:xfrm>
              <a:off x="4752" y="1824"/>
              <a:ext cx="141" cy="0"/>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74" name="TextBox 73">
            <a:extLst>
              <a:ext uri="{FF2B5EF4-FFF2-40B4-BE49-F238E27FC236}">
                <a16:creationId xmlns:a16="http://schemas.microsoft.com/office/drawing/2014/main" id="{76928455-A89D-F3D7-C405-6BA6A38DE22A}"/>
              </a:ext>
            </a:extLst>
          </p:cNvPr>
          <p:cNvSpPr txBox="1"/>
          <p:nvPr/>
        </p:nvSpPr>
        <p:spPr>
          <a:xfrm>
            <a:off x="674787" y="87482"/>
            <a:ext cx="7794425" cy="707886"/>
          </a:xfrm>
          <a:prstGeom prst="rect">
            <a:avLst/>
          </a:prstGeom>
          <a:noFill/>
        </p:spPr>
        <p:txBody>
          <a:bodyPr wrap="square" rtlCol="0">
            <a:spAutoFit/>
          </a:bodyPr>
          <a:lstStyle/>
          <a:p>
            <a:pPr algn="ctr"/>
            <a:r>
              <a:rPr lang="el-GR" sz="4000" dirty="0"/>
              <a:t>Δυνάμεις </a:t>
            </a:r>
            <a:r>
              <a:rPr lang="en-US" sz="4000" dirty="0"/>
              <a:t>London</a:t>
            </a:r>
            <a:endParaRPr lang="en-US" sz="4000" baseline="30000" dirty="0"/>
          </a:p>
        </p:txBody>
      </p:sp>
      <p:sp>
        <p:nvSpPr>
          <p:cNvPr id="2" name="TextBox 1">
            <a:extLst>
              <a:ext uri="{FF2B5EF4-FFF2-40B4-BE49-F238E27FC236}">
                <a16:creationId xmlns:a16="http://schemas.microsoft.com/office/drawing/2014/main" id="{8A3B4B3C-D600-0466-57B3-47E9CE72CD9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6709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animClr clrSpc="rgb" dir="cw">
                                      <p:cBhvr additive="repl">
                                        <p:cTn id="6" dur="1" fill="hold" masterRel="sameClick"/>
                                        <p:tgtEl>
                                          <p:spTgt spid="3">
                                            <p:txEl>
                                              <p:pRg st="0" end="0"/>
                                            </p:txEl>
                                          </p:spTgt>
                                        </p:tgtEl>
                                        <p:attrNameLst>
                                          <p:attrName>ppt_c</p:attrName>
                                        </p:attrNameLst>
                                      </p:cBhvr>
                                      <p:to>
                                        <a:srgbClr val="000000"/>
                                      </p:to>
                                    </p:animClr>
                                    <p:set>
                                      <p:cBhvr additive="repl">
                                        <p:cTn id="7" dur="1" fill="hold">
                                          <p:stCondLst>
                                            <p:cond delay="0"/>
                                          </p:stCondLst>
                                        </p:cTn>
                                        <p:tgtEl>
                                          <p:spTgt spid="3">
                                            <p:txEl>
                                              <p:pRg st="0" end="0"/>
                                            </p:txEl>
                                          </p:spTgt>
                                        </p:tgtEl>
                                        <p:attrNameLst>
                                          <p:attrName>style.visibility</p:attrName>
                                        </p:attrNameLst>
                                      </p:cBhvr>
                                      <p:to>
                                        <p:strVal val="visible"/>
                                      </p:to>
                                    </p:set>
                                    <p:animEffect transition="in" filter="wipe(left)">
                                      <p:cBhvr additive="repl">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496"/>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animClr clrSpc="rgb" dir="cw">
                                      <p:cBhvr additive="repl">
                                        <p:cTn id="16" dur="1" fill="hold" masterRel="sameClick"/>
                                        <p:tgtEl>
                                          <p:spTgt spid="38">
                                            <p:txEl>
                                              <p:pRg st="0" end="0"/>
                                            </p:txEl>
                                          </p:spTgt>
                                        </p:tgtEl>
                                        <p:attrNameLst>
                                          <p:attrName>ppt_c</p:attrName>
                                        </p:attrNameLst>
                                      </p:cBhvr>
                                      <p:to>
                                        <a:srgbClr val="000000"/>
                                      </p:to>
                                    </p:animClr>
                                    <p:set>
                                      <p:cBhvr additive="repl">
                                        <p:cTn id="17" dur="1" fill="hold">
                                          <p:stCondLst>
                                            <p:cond delay="0"/>
                                          </p:stCondLst>
                                        </p:cTn>
                                        <p:tgtEl>
                                          <p:spTgt spid="38">
                                            <p:txEl>
                                              <p:pRg st="0" end="0"/>
                                            </p:txEl>
                                          </p:spTgt>
                                        </p:tgtEl>
                                        <p:attrNameLst>
                                          <p:attrName>style.visibility</p:attrName>
                                        </p:attrNameLst>
                                      </p:cBhvr>
                                      <p:to>
                                        <p:strVal val="visible"/>
                                      </p:to>
                                    </p:set>
                                    <p:animEffect transition="in" filter="wipe(left)">
                                      <p:cBhvr additive="repl">
                                        <p:cTn id="18" dur="500"/>
                                        <p:tgtEl>
                                          <p:spTgt spid="3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animClr clrSpc="rgb" dir="cw">
                                      <p:cBhvr additive="repl">
                                        <p:cTn id="22" dur="1" fill="hold" masterRel="sameClick"/>
                                        <p:tgtEl>
                                          <p:spTgt spid="37">
                                            <p:txEl>
                                              <p:pRg st="0" end="0"/>
                                            </p:txEl>
                                          </p:spTgt>
                                        </p:tgtEl>
                                        <p:attrNameLst>
                                          <p:attrName>ppt_c</p:attrName>
                                        </p:attrNameLst>
                                      </p:cBhvr>
                                      <p:to>
                                        <a:srgbClr val="000000"/>
                                      </p:to>
                                    </p:animClr>
                                    <p:set>
                                      <p:cBhvr additive="repl">
                                        <p:cTn id="23" dur="1" fill="hold">
                                          <p:stCondLst>
                                            <p:cond delay="0"/>
                                          </p:stCondLst>
                                        </p:cTn>
                                        <p:tgtEl>
                                          <p:spTgt spid="37">
                                            <p:txEl>
                                              <p:pRg st="0" end="0"/>
                                            </p:txEl>
                                          </p:spTgt>
                                        </p:tgtEl>
                                        <p:attrNameLst>
                                          <p:attrName>style.visibility</p:attrName>
                                        </p:attrNameLst>
                                      </p:cBhvr>
                                      <p:to>
                                        <p:strVal val="visible"/>
                                      </p:to>
                                    </p:set>
                                    <p:animEffect transition="in" filter="wipe(left)">
                                      <p:cBhvr additive="repl">
                                        <p:cTn id="24" dur="500"/>
                                        <p:tgtEl>
                                          <p:spTgt spid="3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additive="repl">
                                        <p:cTn id="28" dur="1" fill="hold">
                                          <p:stCondLst>
                                            <p:cond delay="496"/>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animClr clrSpc="rgb" dir="cw">
                                      <p:cBhvr additive="repl">
                                        <p:cTn id="32" dur="1" fill="hold" masterRel="sameClick"/>
                                        <p:tgtEl>
                                          <p:spTgt spid="39">
                                            <p:txEl>
                                              <p:pRg st="0" end="0"/>
                                            </p:txEl>
                                          </p:spTgt>
                                        </p:tgtEl>
                                        <p:attrNameLst>
                                          <p:attrName>ppt_c</p:attrName>
                                        </p:attrNameLst>
                                      </p:cBhvr>
                                      <p:to>
                                        <a:srgbClr val="000000"/>
                                      </p:to>
                                    </p:animClr>
                                    <p:set>
                                      <p:cBhvr additive="repl">
                                        <p:cTn id="33" dur="1" fill="hold">
                                          <p:stCondLst>
                                            <p:cond delay="0"/>
                                          </p:stCondLst>
                                        </p:cTn>
                                        <p:tgtEl>
                                          <p:spTgt spid="39">
                                            <p:txEl>
                                              <p:pRg st="0" end="0"/>
                                            </p:txEl>
                                          </p:spTgt>
                                        </p:tgtEl>
                                        <p:attrNameLst>
                                          <p:attrName>style.visibility</p:attrName>
                                        </p:attrNameLst>
                                      </p:cBhvr>
                                      <p:to>
                                        <p:strVal val="visible"/>
                                      </p:to>
                                    </p:set>
                                    <p:animEffect transition="in" filter="wipe(left)">
                                      <p:cBhvr additive="repl">
                                        <p:cTn id="34"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13E7C9-E93A-60AC-805C-A513FC6EF4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373566"/>
            <a:ext cx="8178799" cy="496862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B9DAA304-4559-F2BB-5035-DDFB05A45000}"/>
              </a:ext>
            </a:extLst>
          </p:cNvPr>
          <p:cNvSpPr txBox="1"/>
          <p:nvPr/>
        </p:nvSpPr>
        <p:spPr>
          <a:xfrm>
            <a:off x="357759" y="424742"/>
            <a:ext cx="8428482" cy="913070"/>
          </a:xfrm>
          <a:prstGeom prst="rect">
            <a:avLst/>
          </a:prstGeom>
          <a:noFill/>
        </p:spPr>
        <p:txBody>
          <a:bodyPr wrap="square" rtlCol="0">
            <a:spAutoFit/>
          </a:bodyPr>
          <a:lstStyle/>
          <a:p>
            <a:pPr algn="ctr"/>
            <a:endParaRPr lang="el-GR" sz="4000" baseline="30000" dirty="0">
              <a:solidFill>
                <a:schemeClr val="accent1">
                  <a:lumMod val="75000"/>
                </a:schemeClr>
              </a:solidFill>
            </a:endParaRPr>
          </a:p>
          <a:p>
            <a:pPr algn="ctr"/>
            <a:r>
              <a:rPr lang="el-GR" sz="4000" baseline="30000" dirty="0">
                <a:solidFill>
                  <a:schemeClr val="accent1">
                    <a:lumMod val="75000"/>
                  </a:schemeClr>
                </a:solidFill>
              </a:rPr>
              <a:t>«Περι Θεωρίας και Συστήματος των Μοριακών Δυνάμεων»</a:t>
            </a:r>
            <a:endParaRPr lang="en-US" sz="4000" baseline="30000" dirty="0">
              <a:solidFill>
                <a:schemeClr val="accent1">
                  <a:lumMod val="75000"/>
                </a:schemeClr>
              </a:solidFill>
            </a:endParaRPr>
          </a:p>
        </p:txBody>
      </p:sp>
      <p:sp>
        <p:nvSpPr>
          <p:cNvPr id="3" name="TextBox 2">
            <a:extLst>
              <a:ext uri="{FF2B5EF4-FFF2-40B4-BE49-F238E27FC236}">
                <a16:creationId xmlns:a16="http://schemas.microsoft.com/office/drawing/2014/main" id="{36CCC0C1-F513-CDDE-9563-AD55498A708B}"/>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154851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C3147-7EE7-055C-D6E8-F9C57F96EC91}"/>
              </a:ext>
            </a:extLst>
          </p:cNvPr>
          <p:cNvSpPr txBox="1"/>
          <p:nvPr/>
        </p:nvSpPr>
        <p:spPr>
          <a:xfrm>
            <a:off x="674786" y="437495"/>
            <a:ext cx="7794425" cy="707886"/>
          </a:xfrm>
          <a:prstGeom prst="rect">
            <a:avLst/>
          </a:prstGeom>
          <a:noFill/>
        </p:spPr>
        <p:txBody>
          <a:bodyPr wrap="square" rtlCol="0">
            <a:spAutoFit/>
          </a:bodyPr>
          <a:lstStyle/>
          <a:p>
            <a:pPr algn="ctr"/>
            <a:r>
              <a:rPr lang="el-GR" sz="4000" dirty="0"/>
              <a:t>Πολωσιμότητα</a:t>
            </a:r>
            <a:endParaRPr lang="en-US" sz="4000" baseline="30000" dirty="0"/>
          </a:p>
        </p:txBody>
      </p:sp>
      <p:pic>
        <p:nvPicPr>
          <p:cNvPr id="3" name="Picture 2">
            <a:extLst>
              <a:ext uri="{FF2B5EF4-FFF2-40B4-BE49-F238E27FC236}">
                <a16:creationId xmlns:a16="http://schemas.microsoft.com/office/drawing/2014/main" id="{A1B493F6-A93F-B56E-D643-D22B9CD4B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3" y="1526381"/>
            <a:ext cx="6089650" cy="4567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CACB0-00CE-801C-E573-D108B4758C1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61674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E1EE0-9D05-9FC7-1BBC-13D3B734C058}"/>
              </a:ext>
            </a:extLst>
          </p:cNvPr>
          <p:cNvSpPr txBox="1"/>
          <p:nvPr/>
        </p:nvSpPr>
        <p:spPr>
          <a:xfrm>
            <a:off x="674787" y="352999"/>
            <a:ext cx="7794425" cy="707886"/>
          </a:xfrm>
          <a:prstGeom prst="rect">
            <a:avLst/>
          </a:prstGeom>
          <a:noFill/>
        </p:spPr>
        <p:txBody>
          <a:bodyPr wrap="square" rtlCol="0">
            <a:spAutoFit/>
          </a:bodyPr>
          <a:lstStyle/>
          <a:p>
            <a:pPr algn="ctr"/>
            <a:r>
              <a:rPr lang="el-GR" sz="4000" dirty="0"/>
              <a:t>Πολωσιμότητα είναι..</a:t>
            </a:r>
            <a:endParaRPr lang="en-US" sz="4000" baseline="30000" dirty="0"/>
          </a:p>
        </p:txBody>
      </p:sp>
      <p:sp>
        <p:nvSpPr>
          <p:cNvPr id="3" name="Text Box 3">
            <a:extLst>
              <a:ext uri="{FF2B5EF4-FFF2-40B4-BE49-F238E27FC236}">
                <a16:creationId xmlns:a16="http://schemas.microsoft.com/office/drawing/2014/main" id="{85142D49-43EB-3575-219D-1F24BD067B9F}"/>
              </a:ext>
            </a:extLst>
          </p:cNvPr>
          <p:cNvSpPr txBox="1">
            <a:spLocks noChangeArrowheads="1"/>
          </p:cNvSpPr>
          <p:nvPr/>
        </p:nvSpPr>
        <p:spPr bwMode="auto">
          <a:xfrm>
            <a:off x="288925" y="1135316"/>
            <a:ext cx="8626475" cy="9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800" dirty="0">
                <a:solidFill>
                  <a:schemeClr val="tx1"/>
                </a:solidFill>
              </a:rPr>
              <a:t>Η ευκολία με την οποία η κατανομή ηλεκτρονίων σε ένα άτομο ή μόριο δύναται να διαταραχθεί</a:t>
            </a:r>
            <a:r>
              <a:rPr lang="en-US" altLang="en-US" sz="2800" dirty="0">
                <a:solidFill>
                  <a:schemeClr val="tx1"/>
                </a:solidFill>
              </a:rPr>
              <a:t>.</a:t>
            </a:r>
          </a:p>
        </p:txBody>
      </p:sp>
      <p:sp>
        <p:nvSpPr>
          <p:cNvPr id="4" name="Text Box 4">
            <a:extLst>
              <a:ext uri="{FF2B5EF4-FFF2-40B4-BE49-F238E27FC236}">
                <a16:creationId xmlns:a16="http://schemas.microsoft.com/office/drawing/2014/main" id="{31226EC0-09E1-1CA4-66DE-424AACAC68AD}"/>
              </a:ext>
            </a:extLst>
          </p:cNvPr>
          <p:cNvSpPr txBox="1">
            <a:spLocks noChangeArrowheads="1"/>
          </p:cNvSpPr>
          <p:nvPr/>
        </p:nvSpPr>
        <p:spPr bwMode="auto">
          <a:xfrm>
            <a:off x="381000" y="2438400"/>
            <a:ext cx="5029200" cy="2274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rgbClr val="000000"/>
                </a:solidFill>
                <a:latin typeface="Arial" panose="020B0604020202020204" pitchFamily="34" charset="0"/>
              </a:defRPr>
            </a:lvl9pPr>
          </a:lstStyle>
          <a:p>
            <a:pPr>
              <a:spcBef>
                <a:spcPts val="1250"/>
              </a:spcBef>
              <a:buClrTx/>
              <a:buFontTx/>
              <a:buNone/>
            </a:pPr>
            <a:r>
              <a:rPr lang="el-GR" altLang="en-US" sz="2400" dirty="0">
                <a:solidFill>
                  <a:schemeClr val="accent1">
                    <a:lumMod val="75000"/>
                  </a:schemeClr>
                </a:solidFill>
              </a:rPr>
              <a:t>Η Πολωσιμότητα αυξάνεται με </a:t>
            </a:r>
            <a:r>
              <a:rPr lang="en-US" altLang="en-US" sz="2400" dirty="0">
                <a:solidFill>
                  <a:schemeClr val="accent1">
                    <a:lumMod val="75000"/>
                  </a:schemeClr>
                </a:solidFill>
              </a:rPr>
              <a:t>:</a:t>
            </a:r>
            <a:endParaRPr lang="el-GR" altLang="en-US" sz="2400" dirty="0">
              <a:solidFill>
                <a:schemeClr val="accent1">
                  <a:lumMod val="75000"/>
                </a:schemeClr>
              </a:solidFill>
            </a:endParaRPr>
          </a:p>
          <a:p>
            <a:pPr>
              <a:spcBef>
                <a:spcPts val="1250"/>
              </a:spcBef>
              <a:buClrTx/>
              <a:buFont typeface="Arial" panose="020B0604020202020204" pitchFamily="34" charset="0"/>
              <a:buChar char="•"/>
            </a:pPr>
            <a:r>
              <a:rPr lang="el-GR" altLang="en-US" sz="2400" dirty="0">
                <a:solidFill>
                  <a:schemeClr val="accent1">
                    <a:lumMod val="75000"/>
                  </a:schemeClr>
                </a:solidFill>
              </a:rPr>
              <a:t>Τον μεγαλύτερο αριθμό των  ηλεκτρονίων</a:t>
            </a:r>
          </a:p>
          <a:p>
            <a:pPr>
              <a:spcBef>
                <a:spcPts val="1250"/>
              </a:spcBef>
              <a:buClrTx/>
              <a:buFont typeface="Arial" panose="020B0604020202020204" pitchFamily="34" charset="0"/>
              <a:buChar char="•"/>
            </a:pPr>
            <a:r>
              <a:rPr lang="el-GR" altLang="en-US" sz="2400" dirty="0">
                <a:solidFill>
                  <a:schemeClr val="accent1">
                    <a:lumMod val="75000"/>
                  </a:schemeClr>
                </a:solidFill>
              </a:rPr>
              <a:t>Το περισσότερο διάχυτο ηλεκτρονιακό νέφος</a:t>
            </a:r>
          </a:p>
        </p:txBody>
      </p:sp>
      <p:sp>
        <p:nvSpPr>
          <p:cNvPr id="5" name="TextBox 4">
            <a:extLst>
              <a:ext uri="{FF2B5EF4-FFF2-40B4-BE49-F238E27FC236}">
                <a16:creationId xmlns:a16="http://schemas.microsoft.com/office/drawing/2014/main" id="{6C67829B-0BBC-7D5D-B727-65068333E28B}"/>
              </a:ext>
            </a:extLst>
          </p:cNvPr>
          <p:cNvSpPr txBox="1"/>
          <p:nvPr/>
        </p:nvSpPr>
        <p:spPr>
          <a:xfrm>
            <a:off x="1488557" y="4978441"/>
            <a:ext cx="3221666" cy="1200329"/>
          </a:xfrm>
          <a:prstGeom prst="rect">
            <a:avLst/>
          </a:prstGeom>
          <a:solidFill>
            <a:schemeClr val="bg1">
              <a:lumMod val="95000"/>
            </a:schemeClr>
          </a:solidFill>
          <a:ln>
            <a:solidFill>
              <a:schemeClr val="tx1">
                <a:lumMod val="75000"/>
                <a:lumOff val="25000"/>
              </a:schemeClr>
            </a:solidFill>
          </a:ln>
        </p:spPr>
        <p:txBody>
          <a:bodyPr wrap="square">
            <a:spAutoFit/>
          </a:bodyPr>
          <a:lstStyle/>
          <a:p>
            <a:pPr>
              <a:buClrTx/>
              <a:buFontTx/>
              <a:buNone/>
            </a:pPr>
            <a:r>
              <a:rPr lang="el-GR" altLang="en-US" sz="2400" dirty="0">
                <a:solidFill>
                  <a:srgbClr val="C00000"/>
                </a:solidFill>
              </a:rPr>
              <a:t>Οι δυνάμεις διασποράς συνήθως αυξάνονται με την μοριακή μάζα</a:t>
            </a:r>
          </a:p>
        </p:txBody>
      </p:sp>
      <p:pic>
        <p:nvPicPr>
          <p:cNvPr id="6" name="Picture 5">
            <a:extLst>
              <a:ext uri="{FF2B5EF4-FFF2-40B4-BE49-F238E27FC236}">
                <a16:creationId xmlns:a16="http://schemas.microsoft.com/office/drawing/2014/main" id="{29D50E5D-E2ED-7E53-9300-B6E22FB8F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5093297"/>
            <a:ext cx="1079205" cy="10839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a:extLst>
              <a:ext uri="{FF2B5EF4-FFF2-40B4-BE49-F238E27FC236}">
                <a16:creationId xmlns:a16="http://schemas.microsoft.com/office/drawing/2014/main" id="{9B18164C-F4B7-730A-956F-9054FF862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14" b="5296"/>
          <a:stretch>
            <a:fillRect/>
          </a:stretch>
        </p:blipFill>
        <p:spPr bwMode="auto">
          <a:xfrm>
            <a:off x="5410200" y="2438400"/>
            <a:ext cx="3394075" cy="3733800"/>
          </a:xfrm>
          <a:prstGeom prst="rect">
            <a:avLst/>
          </a:prstGeom>
          <a:noFill/>
          <a:ln>
            <a:noFill/>
          </a:ln>
          <a:effectLst/>
          <a:extLst>
            <a:ext uri="{909E8E84-426E-40DD-AFC4-6F175D3DCCD1}">
              <a14:hiddenFill xmlns:a14="http://schemas.microsoft.com/office/drawing/2010/main">
                <a:blipFill dpi="0" rotWithShape="0">
                  <a:blip/>
                  <a:srcRect t="6714" b="529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AE0EF2AD-B3DC-4BE4-1C1A-3341070343C0}"/>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36133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ppt_x</p:attrName>
                                        </p:attrNameLst>
                                      </p:cBhvr>
                                      <p:tavLst>
                                        <p:tav tm="100000">
                                          <p:val>
                                            <p:strVal val="0-#ppt_w/2"/>
                                          </p:val>
                                        </p:tav>
                                        <p:tav>
                                          <p:val>
                                            <p:strVal val="#ppt_x"/>
                                          </p:val>
                                        </p:tav>
                                      </p:tavLst>
                                    </p:anim>
                                    <p:anim calcmode="lin" valueType="num">
                                      <p:cBhvr additive="repl">
                                        <p:cTn id="8" dur="500" fill="hold"/>
                                        <p:tgtEl>
                                          <p:spTgt spid="3"/>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
                                            <p:txEl>
                                              <p:pRg st="0" end="0"/>
                                            </p:txEl>
                                          </p:spTgt>
                                        </p:tgtEl>
                                        <p:attrNameLst>
                                          <p:attrName>style.visibility</p:attrName>
                                        </p:attrNameLst>
                                      </p:cBhvr>
                                      <p:to>
                                        <p:strVal val="visible"/>
                                      </p:to>
                                    </p:set>
                                    <p:anim calcmode="lin" valueType="num">
                                      <p:cBhvr additive="repl">
                                        <p:cTn id="13" dur="500" fill="hold"/>
                                        <p:tgtEl>
                                          <p:spTgt spid="4">
                                            <p:txEl>
                                              <p:pRg st="0" end="0"/>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4">
                                            <p:txEl>
                                              <p:pRg st="1" end="1"/>
                                            </p:txEl>
                                          </p:spTgt>
                                        </p:tgtEl>
                                        <p:attrNameLst>
                                          <p:attrName>style.visibility</p:attrName>
                                        </p:attrNameLst>
                                      </p:cBhvr>
                                      <p:to>
                                        <p:strVal val="visible"/>
                                      </p:to>
                                    </p:set>
                                    <p:anim calcmode="lin" valueType="num">
                                      <p:cBhvr additive="repl">
                                        <p:cTn id="19" dur="500" fill="hold"/>
                                        <p:tgtEl>
                                          <p:spTgt spid="4">
                                            <p:txEl>
                                              <p:pRg st="1" end="1"/>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4">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4">
                                            <p:txEl>
                                              <p:pRg st="2" end="2"/>
                                            </p:txEl>
                                          </p:spTgt>
                                        </p:tgtEl>
                                        <p:attrNameLst>
                                          <p:attrName>style.visibility</p:attrName>
                                        </p:attrNameLst>
                                      </p:cBhvr>
                                      <p:to>
                                        <p:strVal val="visible"/>
                                      </p:to>
                                    </p:set>
                                    <p:anim calcmode="lin" valueType="num">
                                      <p:cBhvr additive="repl">
                                        <p:cTn id="25" dur="500" fill="hold"/>
                                        <p:tgtEl>
                                          <p:spTgt spid="4">
                                            <p:txEl>
                                              <p:pRg st="2" end="2"/>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4">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EB305FEA-EA77-201B-A0AE-723292EEEE4B}"/>
              </a:ext>
            </a:extLst>
          </p:cNvPr>
          <p:cNvSpPr txBox="1">
            <a:spLocks noChangeArrowheads="1"/>
          </p:cNvSpPr>
          <p:nvPr/>
        </p:nvSpPr>
        <p:spPr bwMode="auto">
          <a:xfrm>
            <a:off x="760228" y="1765005"/>
            <a:ext cx="7772400" cy="2866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4200" b="1" dirty="0">
                <a:solidFill>
                  <a:schemeClr val="accent5">
                    <a:lumMod val="75000"/>
                  </a:schemeClr>
                </a:solidFill>
                <a:latin typeface="Century Gothic" panose="020B0502020202020204" pitchFamily="34" charset="0"/>
              </a:rPr>
              <a:t>Μόνιμα δίπολα </a:t>
            </a:r>
          </a:p>
          <a:p>
            <a:pPr>
              <a:buClrTx/>
              <a:buFontTx/>
              <a:buNone/>
            </a:pPr>
            <a:r>
              <a:rPr lang="el-GR" altLang="en-US" sz="4200" b="1" dirty="0">
                <a:solidFill>
                  <a:schemeClr val="accent5">
                    <a:lumMod val="75000"/>
                  </a:schemeClr>
                </a:solidFill>
                <a:latin typeface="Century Gothic" panose="020B0502020202020204" pitchFamily="34" charset="0"/>
              </a:rPr>
              <a:t>Ακολουθεί μια μικρή επανάληψη στην πολικότητα δεσμού…</a:t>
            </a:r>
          </a:p>
        </p:txBody>
      </p:sp>
      <p:sp>
        <p:nvSpPr>
          <p:cNvPr id="3" name="TextBox 2">
            <a:extLst>
              <a:ext uri="{FF2B5EF4-FFF2-40B4-BE49-F238E27FC236}">
                <a16:creationId xmlns:a16="http://schemas.microsoft.com/office/drawing/2014/main" id="{D1F73E92-4A7E-D914-E80A-363D9E3CCA2B}"/>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248855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C3C7249-4966-304F-536D-6719341FCD30}"/>
              </a:ext>
            </a:extLst>
          </p:cNvPr>
          <p:cNvSpPr txBox="1">
            <a:spLocks/>
          </p:cNvSpPr>
          <p:nvPr/>
        </p:nvSpPr>
        <p:spPr>
          <a:xfrm>
            <a:off x="819674" y="1221137"/>
            <a:ext cx="7504651" cy="2353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0000"/>
                </a:solidFill>
                <a:latin typeface="Times New Roman" panose="02020603050405020304" pitchFamily="18" charset="0"/>
                <a:cs typeface="Times New Roman" panose="02020603050405020304" pitchFamily="18" charset="0"/>
              </a:rPr>
              <a:t>A</a:t>
            </a:r>
            <a:r>
              <a:rPr lang="el-GR" sz="2400" dirty="0">
                <a:solidFill>
                  <a:srgbClr val="000000"/>
                </a:solidFill>
                <a:latin typeface="Times New Roman" panose="02020603050405020304" pitchFamily="18" charset="0"/>
                <a:cs typeface="Times New Roman" panose="02020603050405020304" pitchFamily="18" charset="0"/>
              </a:rPr>
              <a:t>ντίθετα με τις </a:t>
            </a:r>
            <a:r>
              <a:rPr lang="el-GR" sz="2400" i="1" dirty="0">
                <a:solidFill>
                  <a:srgbClr val="FF0000"/>
                </a:solidFill>
                <a:latin typeface="Times New Roman" panose="02020603050405020304" pitchFamily="18" charset="0"/>
                <a:cs typeface="Times New Roman" panose="02020603050405020304" pitchFamily="18" charset="0"/>
              </a:rPr>
              <a:t>ενδο</a:t>
            </a:r>
            <a:r>
              <a:rPr lang="el-GR" sz="2400" dirty="0">
                <a:solidFill>
                  <a:srgbClr val="000000"/>
                </a:solidFill>
                <a:latin typeface="Times New Roman" panose="02020603050405020304" pitchFamily="18" charset="0"/>
                <a:cs typeface="Times New Roman" panose="02020603050405020304" pitchFamily="18" charset="0"/>
              </a:rPr>
              <a:t>μοριακές δυνάμεις, όπως συμβαίνει με τους ομοιοπολικούς δεσμούς που συγκρατούν τα άτομα μεταξύ τους στα μόρια και πολυατομικά ιόντα, οι </a:t>
            </a:r>
            <a:r>
              <a:rPr lang="el-GR" sz="2400" i="1" dirty="0">
                <a:solidFill>
                  <a:srgbClr val="FF0000"/>
                </a:solidFill>
                <a:latin typeface="Times New Roman" panose="02020603050405020304" pitchFamily="18" charset="0"/>
                <a:cs typeface="Times New Roman" panose="02020603050405020304" pitchFamily="18" charset="0"/>
              </a:rPr>
              <a:t>δια</a:t>
            </a:r>
            <a:r>
              <a:rPr lang="el-GR" sz="2400" dirty="0">
                <a:solidFill>
                  <a:srgbClr val="000000"/>
                </a:solidFill>
                <a:latin typeface="Times New Roman" panose="02020603050405020304" pitchFamily="18" charset="0"/>
                <a:cs typeface="Times New Roman" panose="02020603050405020304" pitchFamily="18" charset="0"/>
              </a:rPr>
              <a:t>μοριακές δυνάμεις διατηρούν την συνοχή των μορίων σε ένα υγρό ή στερεό και είναι γενικά ασθενέστερες από τις ενδομοριακές  δυνάμες.</a:t>
            </a:r>
            <a:endParaRPr lang="en-US" sz="3200" dirty="0"/>
          </a:p>
        </p:txBody>
      </p:sp>
      <p:sp>
        <p:nvSpPr>
          <p:cNvPr id="3" name="TextBox 2">
            <a:extLst>
              <a:ext uri="{FF2B5EF4-FFF2-40B4-BE49-F238E27FC236}">
                <a16:creationId xmlns:a16="http://schemas.microsoft.com/office/drawing/2014/main" id="{3E8142C9-3B53-6C86-7845-EECC31173E63}"/>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4" name="Picture 2">
            <a:extLst>
              <a:ext uri="{FF2B5EF4-FFF2-40B4-BE49-F238E27FC236}">
                <a16:creationId xmlns:a16="http://schemas.microsoft.com/office/drawing/2014/main" id="{736F83F2-60B0-482E-7654-833663C34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47" y="3906078"/>
            <a:ext cx="5247795" cy="206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5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EC8AA-BDD2-EB23-DC87-65632F17D42E}"/>
              </a:ext>
            </a:extLst>
          </p:cNvPr>
          <p:cNvSpPr txBox="1"/>
          <p:nvPr/>
        </p:nvSpPr>
        <p:spPr>
          <a:xfrm>
            <a:off x="674787" y="512487"/>
            <a:ext cx="7794425" cy="707886"/>
          </a:xfrm>
          <a:prstGeom prst="rect">
            <a:avLst/>
          </a:prstGeom>
          <a:noFill/>
        </p:spPr>
        <p:txBody>
          <a:bodyPr wrap="square" rtlCol="0">
            <a:spAutoFit/>
          </a:bodyPr>
          <a:lstStyle/>
          <a:p>
            <a:pPr algn="ctr"/>
            <a:r>
              <a:rPr lang="el-GR" sz="4000" dirty="0"/>
              <a:t>Υπενθύμιση της διπολικής ροπής!!!</a:t>
            </a:r>
            <a:endParaRPr lang="en-US" sz="4000" baseline="30000" dirty="0"/>
          </a:p>
        </p:txBody>
      </p:sp>
      <p:sp>
        <p:nvSpPr>
          <p:cNvPr id="4" name="Text Box 2">
            <a:extLst>
              <a:ext uri="{FF2B5EF4-FFF2-40B4-BE49-F238E27FC236}">
                <a16:creationId xmlns:a16="http://schemas.microsoft.com/office/drawing/2014/main" id="{A1CCF8A6-C6CA-1290-51B2-05317BC86F84}"/>
              </a:ext>
            </a:extLst>
          </p:cNvPr>
          <p:cNvSpPr txBox="1">
            <a:spLocks noChangeArrowheads="1"/>
          </p:cNvSpPr>
          <p:nvPr/>
        </p:nvSpPr>
        <p:spPr bwMode="auto">
          <a:xfrm>
            <a:off x="457200" y="1882775"/>
            <a:ext cx="8012012" cy="3911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Διπολική ροπή </a:t>
            </a:r>
            <a:r>
              <a:rPr lang="en-US" altLang="en-US" sz="3000" dirty="0">
                <a:latin typeface="Century Gothic" panose="020B0502020202020204" pitchFamily="34" charset="0"/>
              </a:rPr>
              <a:t>=</a:t>
            </a:r>
            <a:r>
              <a:rPr lang="el-GR" altLang="en-US" sz="3000" dirty="0">
                <a:latin typeface="Century Gothic" panose="020B0502020202020204" pitchFamily="34" charset="0"/>
              </a:rPr>
              <a:t> γινόμενο</a:t>
            </a:r>
          </a:p>
          <a:p>
            <a:pPr>
              <a:spcBef>
                <a:spcPts val="750"/>
              </a:spcBef>
              <a:buClr>
                <a:srgbClr val="6EA0B0"/>
              </a:buClr>
              <a:buSzPct val="80000"/>
              <a:buFont typeface="Wingdings 2" panose="05020102010507070707" pitchFamily="18" charset="2"/>
              <a:buChar char=""/>
            </a:pPr>
            <a:r>
              <a:rPr lang="en-US" altLang="en-US" sz="3000" b="1" dirty="0">
                <a:latin typeface="Century Gothic" panose="020B0502020202020204" pitchFamily="34" charset="0"/>
              </a:rPr>
              <a:t> u = (Q)(r)</a:t>
            </a:r>
            <a:r>
              <a:rPr lang="en-US" altLang="en-US" sz="3000" dirty="0">
                <a:latin typeface="Century Gothic" panose="020B0502020202020204" pitchFamily="34" charset="0"/>
              </a:rPr>
              <a:t>  </a:t>
            </a:r>
          </a:p>
          <a:p>
            <a:pPr marL="74612" lvl="1">
              <a:spcBef>
                <a:spcPts val="750"/>
              </a:spcBef>
              <a:buClr>
                <a:srgbClr val="6EA0B0"/>
              </a:buClr>
              <a:buSzPct val="80000"/>
            </a:pPr>
            <a:r>
              <a:rPr lang="en-US" altLang="en-US" sz="3000" b="1" dirty="0">
                <a:latin typeface="Century Gothic" panose="020B0502020202020204" pitchFamily="34" charset="0"/>
              </a:rPr>
              <a:t>		Q</a:t>
            </a:r>
            <a:r>
              <a:rPr lang="en-US" altLang="en-US" sz="3000" dirty="0">
                <a:latin typeface="Century Gothic" panose="020B0502020202020204" pitchFamily="34" charset="0"/>
              </a:rPr>
              <a:t> </a:t>
            </a:r>
            <a:r>
              <a:rPr lang="el-GR" altLang="en-US" sz="3000" dirty="0">
                <a:latin typeface="Century Gothic" panose="020B0502020202020204" pitchFamily="34" charset="0"/>
              </a:rPr>
              <a:t>φορτίο σε </a:t>
            </a:r>
            <a:r>
              <a:rPr lang="en-US" altLang="en-US" sz="3000" dirty="0">
                <a:latin typeface="Century Gothic" panose="020B0502020202020204" pitchFamily="34" charset="0"/>
              </a:rPr>
              <a:t>coulombs</a:t>
            </a:r>
            <a:r>
              <a:rPr lang="el-GR" altLang="en-US" sz="3000" dirty="0">
                <a:latin typeface="Century Gothic" panose="020B0502020202020204" pitchFamily="34" charset="0"/>
              </a:rPr>
              <a:t> (</a:t>
            </a:r>
            <a:r>
              <a:rPr lang="en-US" altLang="en-US" sz="3000" dirty="0">
                <a:latin typeface="Century Gothic" panose="020B0502020202020204" pitchFamily="34" charset="0"/>
              </a:rPr>
              <a:t>C)</a:t>
            </a:r>
            <a:r>
              <a:rPr lang="el-GR" altLang="en-US" sz="3000" dirty="0">
                <a:latin typeface="Century Gothic" panose="020B0502020202020204" pitchFamily="34" charset="0"/>
              </a:rPr>
              <a:t> </a:t>
            </a:r>
            <a:endParaRPr lang="en-US" altLang="en-US" sz="3000" dirty="0">
              <a:latin typeface="Century Gothic" panose="020B0502020202020204" pitchFamily="34" charset="0"/>
            </a:endParaRPr>
          </a:p>
          <a:p>
            <a:pPr marL="74612" lvl="1">
              <a:spcBef>
                <a:spcPts val="750"/>
              </a:spcBef>
              <a:buClr>
                <a:srgbClr val="6EA0B0"/>
              </a:buClr>
              <a:buSzPct val="80000"/>
            </a:pPr>
            <a:r>
              <a:rPr lang="en-US" altLang="en-US" sz="3000" b="1" dirty="0">
                <a:latin typeface="Century Gothic" panose="020B0502020202020204" pitchFamily="34" charset="0"/>
              </a:rPr>
              <a:t>		r</a:t>
            </a:r>
            <a:r>
              <a:rPr lang="en-US" altLang="en-US" sz="3000" dirty="0">
                <a:latin typeface="Century Gothic" panose="020B0502020202020204" pitchFamily="34" charset="0"/>
              </a:rPr>
              <a:t> </a:t>
            </a:r>
            <a:r>
              <a:rPr lang="el-GR" altLang="en-US" sz="3000" dirty="0">
                <a:latin typeface="Century Gothic" panose="020B0502020202020204" pitchFamily="34" charset="0"/>
              </a:rPr>
              <a:t>απόσταση σε </a:t>
            </a:r>
            <a:r>
              <a:rPr lang="en-US" altLang="en-US" sz="3000" dirty="0">
                <a:latin typeface="Century Gothic" panose="020B0502020202020204" pitchFamily="34" charset="0"/>
              </a:rPr>
              <a:t> meters (m) </a:t>
            </a:r>
          </a:p>
          <a:p>
            <a:pPr>
              <a:spcBef>
                <a:spcPts val="750"/>
              </a:spcBef>
              <a:buClr>
                <a:srgbClr val="6EA0B0"/>
              </a:buClr>
              <a:buSzPct val="80000"/>
              <a:buFont typeface="Wingdings 2" panose="05020102010507070707" pitchFamily="18" charset="2"/>
              <a:buChar char=""/>
            </a:pPr>
            <a:r>
              <a:rPr lang="en-US" altLang="en-US" sz="3000" dirty="0">
                <a:latin typeface="Century Gothic" panose="020B0502020202020204" pitchFamily="34" charset="0"/>
              </a:rPr>
              <a:t>1 Debye = 3.34 x 10</a:t>
            </a:r>
            <a:r>
              <a:rPr lang="en-US" altLang="en-US" sz="3000" baseline="30000" dirty="0">
                <a:latin typeface="Century Gothic" panose="020B0502020202020204" pitchFamily="34" charset="0"/>
              </a:rPr>
              <a:t>-30</a:t>
            </a:r>
            <a:r>
              <a:rPr lang="en-US" altLang="en-US" sz="3000" dirty="0">
                <a:latin typeface="Century Gothic" panose="020B0502020202020204" pitchFamily="34" charset="0"/>
              </a:rPr>
              <a:t> C x m</a:t>
            </a:r>
          </a:p>
          <a:p>
            <a:pPr>
              <a:spcBef>
                <a:spcPts val="750"/>
              </a:spcBef>
              <a:buClr>
                <a:srgbClr val="6EA0B0"/>
              </a:buClr>
              <a:buSzPct val="80000"/>
              <a:buFont typeface="Wingdings 2" panose="05020102010507070707" pitchFamily="18" charset="2"/>
              <a:buChar char=""/>
            </a:pPr>
            <a:r>
              <a:rPr lang="en-US" altLang="en-US" sz="3000" dirty="0">
                <a:latin typeface="Century Gothic" panose="020B0502020202020204" pitchFamily="34" charset="0"/>
              </a:rPr>
              <a:t> </a:t>
            </a:r>
            <a:r>
              <a:rPr lang="el-GR" altLang="en-US" sz="3000" dirty="0">
                <a:latin typeface="Century Gothic" panose="020B0502020202020204" pitchFamily="34" charset="0"/>
              </a:rPr>
              <a:t>Είναι σημαντική στις Διαμοριακές δυνάμεις</a:t>
            </a:r>
          </a:p>
        </p:txBody>
      </p:sp>
      <p:sp>
        <p:nvSpPr>
          <p:cNvPr id="2" name="TextBox 1">
            <a:extLst>
              <a:ext uri="{FF2B5EF4-FFF2-40B4-BE49-F238E27FC236}">
                <a16:creationId xmlns:a16="http://schemas.microsoft.com/office/drawing/2014/main" id="{96946DEB-6B31-F558-9E05-42C1FD43B8C1}"/>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966363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62DFC9-AAE5-981B-D95B-986AD9865B45}"/>
              </a:ext>
            </a:extLst>
          </p:cNvPr>
          <p:cNvSpPr txBox="1"/>
          <p:nvPr/>
        </p:nvSpPr>
        <p:spPr>
          <a:xfrm>
            <a:off x="674787" y="512487"/>
            <a:ext cx="7794425" cy="1118255"/>
          </a:xfrm>
          <a:prstGeom prst="rect">
            <a:avLst/>
          </a:prstGeom>
          <a:noFill/>
        </p:spPr>
        <p:txBody>
          <a:bodyPr wrap="square" rtlCol="0">
            <a:spAutoFit/>
          </a:bodyPr>
          <a:lstStyle/>
          <a:p>
            <a:pPr algn="ctr"/>
            <a:endParaRPr lang="el-GR" sz="4000" baseline="30000" dirty="0"/>
          </a:p>
          <a:p>
            <a:pPr algn="ctr"/>
            <a:r>
              <a:rPr lang="el-GR" sz="6000" baseline="30000" dirty="0"/>
              <a:t>Είναι Πολικό το Μόριο;</a:t>
            </a:r>
            <a:endParaRPr lang="en-US" sz="4000" baseline="30000" dirty="0"/>
          </a:p>
        </p:txBody>
      </p:sp>
      <p:pic>
        <p:nvPicPr>
          <p:cNvPr id="4" name="Picture 2">
            <a:extLst>
              <a:ext uri="{FF2B5EF4-FFF2-40B4-BE49-F238E27FC236}">
                <a16:creationId xmlns:a16="http://schemas.microsoft.com/office/drawing/2014/main" id="{13ED03DD-00D8-291C-7946-5D8A7809E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090" y="1463749"/>
            <a:ext cx="4965820" cy="16303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a:extLst>
              <a:ext uri="{FF2B5EF4-FFF2-40B4-BE49-F238E27FC236}">
                <a16:creationId xmlns:a16="http://schemas.microsoft.com/office/drawing/2014/main" id="{DF84F20E-82F4-DE27-EF71-4941F24BC54F}"/>
              </a:ext>
            </a:extLst>
          </p:cNvPr>
          <p:cNvSpPr txBox="1">
            <a:spLocks noChangeArrowheads="1"/>
          </p:cNvSpPr>
          <p:nvPr/>
        </p:nvSpPr>
        <p:spPr bwMode="auto">
          <a:xfrm>
            <a:off x="392012" y="3551274"/>
            <a:ext cx="851807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Είναι γνωστό ότι σε ένα διατομικό μόριο το πιο ηλεκτραρνητικό άτομο θα έλκει την ηλεκτρονική πυκνότητα του δεσμού αποκτώντας ένα μερικό αρνητικό φορτίο και αφήνοντας ένα μερικό θετικό φορτίο στο άλλο άτομο.</a:t>
            </a:r>
            <a:r>
              <a:rPr lang="en-US" altLang="en-US" sz="2400" dirty="0">
                <a:solidFill>
                  <a:schemeClr val="tx1"/>
                </a:solidFill>
              </a:rPr>
              <a:t> </a:t>
            </a:r>
            <a:r>
              <a:rPr lang="el-GR" altLang="en-US" sz="2400" dirty="0">
                <a:solidFill>
                  <a:schemeClr val="tx1"/>
                </a:solidFill>
              </a:rPr>
              <a:t>Έτσι, έχουμε την δημιουργία της διπολικής ροπής στο μόριο</a:t>
            </a:r>
            <a:r>
              <a:rPr lang="en-US" altLang="en-US" sz="2400" dirty="0">
                <a:solidFill>
                  <a:schemeClr val="tx1"/>
                </a:solidFill>
              </a:rPr>
              <a:t>.</a:t>
            </a:r>
          </a:p>
          <a:p>
            <a:pPr>
              <a:buClrTx/>
              <a:buFontTx/>
              <a:buNone/>
            </a:pPr>
            <a:endParaRPr lang="en-US" altLang="en-US" sz="2400" dirty="0">
              <a:solidFill>
                <a:schemeClr val="tx1"/>
              </a:solidFill>
            </a:endParaRPr>
          </a:p>
          <a:p>
            <a:pPr>
              <a:buClrTx/>
              <a:buFontTx/>
              <a:buNone/>
            </a:pPr>
            <a:r>
              <a:rPr lang="el-GR" altLang="en-US" sz="2400" dirty="0">
                <a:solidFill>
                  <a:schemeClr val="tx1"/>
                </a:solidFill>
              </a:rPr>
              <a:t>Όμως τι συμβαίνει στην περίπτωση των μορίων με περισσότερα των δύο ατόμων;</a:t>
            </a:r>
            <a:endParaRPr lang="en-US" altLang="en-US" sz="2400" dirty="0">
              <a:solidFill>
                <a:schemeClr val="tx1"/>
              </a:solidFill>
            </a:endParaRPr>
          </a:p>
        </p:txBody>
      </p:sp>
      <p:sp>
        <p:nvSpPr>
          <p:cNvPr id="2" name="TextBox 1">
            <a:extLst>
              <a:ext uri="{FF2B5EF4-FFF2-40B4-BE49-F238E27FC236}">
                <a16:creationId xmlns:a16="http://schemas.microsoft.com/office/drawing/2014/main" id="{0B73CBAF-E324-20EF-F857-7E0BA516CDB7}"/>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62899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EB8C82B-A8AD-8716-CBBB-943E15C39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 y="1090309"/>
            <a:ext cx="4477013" cy="1403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a:extLst>
              <a:ext uri="{FF2B5EF4-FFF2-40B4-BE49-F238E27FC236}">
                <a16:creationId xmlns:a16="http://schemas.microsoft.com/office/drawing/2014/main" id="{47D0BE22-CB34-347A-6AC8-51D0BF756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9032"/>
            <a:ext cx="5299378" cy="7769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8">
            <a:extLst>
              <a:ext uri="{FF2B5EF4-FFF2-40B4-BE49-F238E27FC236}">
                <a16:creationId xmlns:a16="http://schemas.microsoft.com/office/drawing/2014/main" id="{70254CE1-6A8C-8F42-5C0B-70152E275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976039"/>
            <a:ext cx="4888137" cy="13308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7C74D238-20AA-8666-FBBA-624E6449A139}"/>
              </a:ext>
            </a:extLst>
          </p:cNvPr>
          <p:cNvSpPr txBox="1"/>
          <p:nvPr/>
        </p:nvSpPr>
        <p:spPr>
          <a:xfrm>
            <a:off x="674787" y="23379"/>
            <a:ext cx="7794425" cy="1118255"/>
          </a:xfrm>
          <a:prstGeom prst="rect">
            <a:avLst/>
          </a:prstGeom>
          <a:noFill/>
        </p:spPr>
        <p:txBody>
          <a:bodyPr wrap="square" rtlCol="0">
            <a:spAutoFit/>
          </a:bodyPr>
          <a:lstStyle/>
          <a:p>
            <a:pPr algn="ctr"/>
            <a:endParaRPr lang="el-GR" sz="4000" baseline="30000" dirty="0"/>
          </a:p>
          <a:p>
            <a:pPr algn="ctr"/>
            <a:r>
              <a:rPr lang="el-GR" sz="6000" baseline="30000" dirty="0"/>
              <a:t>Μόρια με 3 άτομα</a:t>
            </a:r>
            <a:endParaRPr lang="en-US" sz="4000" baseline="30000" dirty="0"/>
          </a:p>
        </p:txBody>
      </p:sp>
      <p:sp>
        <p:nvSpPr>
          <p:cNvPr id="7" name="Text Box 10">
            <a:extLst>
              <a:ext uri="{FF2B5EF4-FFF2-40B4-BE49-F238E27FC236}">
                <a16:creationId xmlns:a16="http://schemas.microsoft.com/office/drawing/2014/main" id="{F5D8BFCD-82A9-F189-9A6D-430DA4759298}"/>
              </a:ext>
            </a:extLst>
          </p:cNvPr>
          <p:cNvSpPr txBox="1">
            <a:spLocks noChangeArrowheads="1"/>
          </p:cNvSpPr>
          <p:nvPr/>
        </p:nvSpPr>
        <p:spPr bwMode="auto">
          <a:xfrm>
            <a:off x="918019" y="6052087"/>
            <a:ext cx="720725"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b="1" dirty="0"/>
              <a:t>SO</a:t>
            </a:r>
            <a:r>
              <a:rPr lang="en-US" altLang="en-US" sz="2400" b="1" baseline="-25000" dirty="0"/>
              <a:t>2</a:t>
            </a:r>
          </a:p>
        </p:txBody>
      </p:sp>
      <p:sp>
        <p:nvSpPr>
          <p:cNvPr id="8" name="Rectangle 7">
            <a:extLst>
              <a:ext uri="{FF2B5EF4-FFF2-40B4-BE49-F238E27FC236}">
                <a16:creationId xmlns:a16="http://schemas.microsoft.com/office/drawing/2014/main" id="{CBA3991E-017E-4FA1-C57B-A35AEF2CF811}"/>
              </a:ext>
            </a:extLst>
          </p:cNvPr>
          <p:cNvSpPr>
            <a:spLocks noChangeArrowheads="1"/>
          </p:cNvSpPr>
          <p:nvPr/>
        </p:nvSpPr>
        <p:spPr bwMode="auto">
          <a:xfrm>
            <a:off x="486999" y="1782362"/>
            <a:ext cx="1095375"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sz="2000">
                <a:solidFill>
                  <a:srgbClr val="000000"/>
                </a:solidFill>
                <a:latin typeface="Arial" panose="020B0604020202020204" pitchFamily="34" charset="0"/>
              </a:defRPr>
            </a:lvl9pPr>
          </a:lstStyle>
          <a:p>
            <a:pPr>
              <a:buClrTx/>
              <a:buFontTx/>
              <a:buNone/>
            </a:pPr>
            <a:r>
              <a:rPr lang="en-US" altLang="en-US" sz="2400" b="1" dirty="0"/>
              <a:t>CO</a:t>
            </a:r>
            <a:r>
              <a:rPr lang="en-US" altLang="en-US" sz="2400" b="1" baseline="-25000" dirty="0"/>
              <a:t>2</a:t>
            </a:r>
            <a:r>
              <a:rPr lang="en-US" altLang="en-US" sz="2400" b="1" dirty="0"/>
              <a:t>	</a:t>
            </a:r>
          </a:p>
        </p:txBody>
      </p:sp>
      <p:sp>
        <p:nvSpPr>
          <p:cNvPr id="2" name="Text Box 2">
            <a:extLst>
              <a:ext uri="{FF2B5EF4-FFF2-40B4-BE49-F238E27FC236}">
                <a16:creationId xmlns:a16="http://schemas.microsoft.com/office/drawing/2014/main" id="{F7669618-56C6-AFA5-0210-1C69289AAFCF}"/>
              </a:ext>
            </a:extLst>
          </p:cNvPr>
          <p:cNvSpPr txBox="1">
            <a:spLocks noChangeArrowheads="1"/>
          </p:cNvSpPr>
          <p:nvPr/>
        </p:nvSpPr>
        <p:spPr bwMode="auto">
          <a:xfrm>
            <a:off x="254893" y="3746871"/>
            <a:ext cx="8397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b="1" dirty="0"/>
              <a:t>HCN</a:t>
            </a:r>
          </a:p>
        </p:txBody>
      </p:sp>
      <p:sp>
        <p:nvSpPr>
          <p:cNvPr id="9" name="Text Box 3">
            <a:extLst>
              <a:ext uri="{FF2B5EF4-FFF2-40B4-BE49-F238E27FC236}">
                <a16:creationId xmlns:a16="http://schemas.microsoft.com/office/drawing/2014/main" id="{57298F4C-D8BB-115A-4245-AE02C19503A8}"/>
              </a:ext>
            </a:extLst>
          </p:cNvPr>
          <p:cNvSpPr txBox="1">
            <a:spLocks noChangeArrowheads="1"/>
          </p:cNvSpPr>
          <p:nvPr/>
        </p:nvSpPr>
        <p:spPr bwMode="auto">
          <a:xfrm>
            <a:off x="4061636" y="1011021"/>
            <a:ext cx="5071722" cy="1633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dirty="0">
                <a:solidFill>
                  <a:schemeClr val="tx1"/>
                </a:solidFill>
              </a:rPr>
              <a:t>Αν και  οι δεσμοί </a:t>
            </a:r>
            <a:r>
              <a:rPr lang="en-US" altLang="en-US" dirty="0">
                <a:solidFill>
                  <a:schemeClr val="tx1"/>
                </a:solidFill>
              </a:rPr>
              <a:t>C-O </a:t>
            </a:r>
            <a:r>
              <a:rPr lang="el-GR" altLang="en-US" dirty="0">
                <a:solidFill>
                  <a:schemeClr val="tx1"/>
                </a:solidFill>
              </a:rPr>
              <a:t>είναι πολικοί</a:t>
            </a:r>
            <a:r>
              <a:rPr lang="en-US" altLang="en-US" dirty="0">
                <a:solidFill>
                  <a:schemeClr val="tx1"/>
                </a:solidFill>
              </a:rPr>
              <a:t>, </a:t>
            </a:r>
            <a:r>
              <a:rPr lang="el-GR" altLang="en-US" dirty="0">
                <a:solidFill>
                  <a:schemeClr val="tx1"/>
                </a:solidFill>
              </a:rPr>
              <a:t>επειδή το μόριο είναι γραμμικό οι διπολικές ροπές είναι ίσες και αντίθετης κατεύθυνσης οπότε και εξουδετερώνονται. Επομένως το </a:t>
            </a:r>
            <a:r>
              <a:rPr lang="en-US" altLang="en-US" dirty="0">
                <a:solidFill>
                  <a:schemeClr val="tx1"/>
                </a:solidFill>
              </a:rPr>
              <a:t>CO</a:t>
            </a:r>
            <a:r>
              <a:rPr lang="en-US" altLang="en-US" baseline="-25000" dirty="0">
                <a:solidFill>
                  <a:schemeClr val="tx1"/>
                </a:solidFill>
              </a:rPr>
              <a:t>2</a:t>
            </a:r>
            <a:r>
              <a:rPr lang="en-US" altLang="en-US" dirty="0">
                <a:solidFill>
                  <a:schemeClr val="tx1"/>
                </a:solidFill>
              </a:rPr>
              <a:t> </a:t>
            </a:r>
            <a:r>
              <a:rPr lang="el-GR" altLang="en-US" dirty="0">
                <a:solidFill>
                  <a:schemeClr val="tx1"/>
                </a:solidFill>
              </a:rPr>
              <a:t>είναι μη πολικό</a:t>
            </a:r>
            <a:r>
              <a:rPr lang="en-US" altLang="en-US" dirty="0">
                <a:solidFill>
                  <a:schemeClr val="tx1"/>
                </a:solidFill>
              </a:rPr>
              <a:t>.</a:t>
            </a:r>
          </a:p>
        </p:txBody>
      </p:sp>
      <p:sp>
        <p:nvSpPr>
          <p:cNvPr id="10" name="Text Box 3">
            <a:extLst>
              <a:ext uri="{FF2B5EF4-FFF2-40B4-BE49-F238E27FC236}">
                <a16:creationId xmlns:a16="http://schemas.microsoft.com/office/drawing/2014/main" id="{1CC981EE-D638-D046-3F78-4C6C1FCD007A}"/>
              </a:ext>
            </a:extLst>
          </p:cNvPr>
          <p:cNvSpPr txBox="1">
            <a:spLocks noChangeArrowheads="1"/>
          </p:cNvSpPr>
          <p:nvPr/>
        </p:nvSpPr>
        <p:spPr bwMode="auto">
          <a:xfrm>
            <a:off x="5064227" y="2729465"/>
            <a:ext cx="4090402"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000" dirty="0">
                <a:solidFill>
                  <a:schemeClr val="tx1"/>
                </a:solidFill>
              </a:rPr>
              <a:t>Η διπολική ροπή μεταξύ </a:t>
            </a:r>
            <a:r>
              <a:rPr lang="en-US" altLang="en-US" sz="2000" dirty="0">
                <a:solidFill>
                  <a:schemeClr val="tx1"/>
                </a:solidFill>
              </a:rPr>
              <a:t>H-C </a:t>
            </a:r>
            <a:r>
              <a:rPr lang="el-GR" altLang="en-US" sz="2000" dirty="0">
                <a:solidFill>
                  <a:schemeClr val="tx1"/>
                </a:solidFill>
              </a:rPr>
              <a:t>έχει κατεύθυνση προς τον </a:t>
            </a:r>
            <a:r>
              <a:rPr lang="en-US" altLang="en-US" sz="2000" dirty="0">
                <a:solidFill>
                  <a:schemeClr val="tx1"/>
                </a:solidFill>
              </a:rPr>
              <a:t>C. </a:t>
            </a:r>
            <a:r>
              <a:rPr lang="el-GR" altLang="en-US" sz="2000" dirty="0">
                <a:solidFill>
                  <a:schemeClr val="tx1"/>
                </a:solidFill>
              </a:rPr>
              <a:t>Η διπολική ροπή μεταξύ </a:t>
            </a:r>
            <a:r>
              <a:rPr lang="en-US" altLang="en-US" sz="2000" dirty="0">
                <a:solidFill>
                  <a:schemeClr val="tx1"/>
                </a:solidFill>
              </a:rPr>
              <a:t>C </a:t>
            </a:r>
            <a:r>
              <a:rPr lang="el-GR" altLang="en-US" sz="2000" dirty="0">
                <a:solidFill>
                  <a:schemeClr val="tx1"/>
                </a:solidFill>
              </a:rPr>
              <a:t>–Ν έχει κατεύθυνση προς το Ν.</a:t>
            </a:r>
            <a:r>
              <a:rPr lang="en-US" altLang="en-US" sz="2000" dirty="0">
                <a:solidFill>
                  <a:schemeClr val="tx1"/>
                </a:solidFill>
              </a:rPr>
              <a:t> </a:t>
            </a:r>
            <a:r>
              <a:rPr lang="el-GR" altLang="en-US" sz="2000" dirty="0">
                <a:solidFill>
                  <a:schemeClr val="tx1"/>
                </a:solidFill>
              </a:rPr>
              <a:t>Επομένως τα ανύσματα προστίθενται και το </a:t>
            </a:r>
            <a:r>
              <a:rPr lang="en-US" altLang="en-US" sz="2000" dirty="0">
                <a:solidFill>
                  <a:schemeClr val="tx1"/>
                </a:solidFill>
              </a:rPr>
              <a:t>HCN </a:t>
            </a:r>
            <a:r>
              <a:rPr lang="el-GR" altLang="en-US" sz="2000" dirty="0">
                <a:solidFill>
                  <a:schemeClr val="tx1"/>
                </a:solidFill>
              </a:rPr>
              <a:t>είναι πολικό.</a:t>
            </a:r>
          </a:p>
        </p:txBody>
      </p:sp>
      <p:sp>
        <p:nvSpPr>
          <p:cNvPr id="11" name="Text Box 3">
            <a:extLst>
              <a:ext uri="{FF2B5EF4-FFF2-40B4-BE49-F238E27FC236}">
                <a16:creationId xmlns:a16="http://schemas.microsoft.com/office/drawing/2014/main" id="{A1733ECD-956B-F8B6-31EA-8428A96D4611}"/>
              </a:ext>
            </a:extLst>
          </p:cNvPr>
          <p:cNvSpPr txBox="1">
            <a:spLocks noChangeArrowheads="1"/>
          </p:cNvSpPr>
          <p:nvPr/>
        </p:nvSpPr>
        <p:spPr bwMode="auto">
          <a:xfrm>
            <a:off x="5064227" y="4948973"/>
            <a:ext cx="3727779"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000" dirty="0">
                <a:solidFill>
                  <a:schemeClr val="tx1"/>
                </a:solidFill>
              </a:rPr>
              <a:t>Το </a:t>
            </a:r>
            <a:r>
              <a:rPr lang="en-US" altLang="en-US" sz="2000" dirty="0">
                <a:solidFill>
                  <a:schemeClr val="tx1"/>
                </a:solidFill>
              </a:rPr>
              <a:t>SO</a:t>
            </a:r>
            <a:r>
              <a:rPr lang="en-US" altLang="en-US" sz="2000" baseline="-25000" dirty="0">
                <a:solidFill>
                  <a:schemeClr val="tx1"/>
                </a:solidFill>
              </a:rPr>
              <a:t>2</a:t>
            </a:r>
            <a:r>
              <a:rPr lang="en-US" altLang="en-US" sz="2000" dirty="0">
                <a:solidFill>
                  <a:schemeClr val="tx1"/>
                </a:solidFill>
              </a:rPr>
              <a:t> </a:t>
            </a:r>
            <a:r>
              <a:rPr lang="el-GR" altLang="en-US" sz="2000" dirty="0">
                <a:solidFill>
                  <a:schemeClr val="tx1"/>
                </a:solidFill>
              </a:rPr>
              <a:t>είναι ένα πολικό μόριο επειδή οι διπολικές ροπές </a:t>
            </a:r>
            <a:r>
              <a:rPr lang="en-US" altLang="en-US" sz="2000" dirty="0">
                <a:solidFill>
                  <a:schemeClr val="tx1"/>
                </a:solidFill>
              </a:rPr>
              <a:t>S-O </a:t>
            </a:r>
            <a:r>
              <a:rPr lang="el-GR" altLang="en-US" sz="2000" dirty="0">
                <a:solidFill>
                  <a:schemeClr val="tx1"/>
                </a:solidFill>
              </a:rPr>
              <a:t>δεν εξουδετερώνονται  λόγω της γωνίας</a:t>
            </a:r>
          </a:p>
        </p:txBody>
      </p:sp>
      <p:sp>
        <p:nvSpPr>
          <p:cNvPr id="12" name="TextBox 11">
            <a:extLst>
              <a:ext uri="{FF2B5EF4-FFF2-40B4-BE49-F238E27FC236}">
                <a16:creationId xmlns:a16="http://schemas.microsoft.com/office/drawing/2014/main" id="{0380994C-B566-E1F8-D7E0-EBEB29CBB66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071038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32753-CE36-2900-6CD5-3E86F338C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2225"/>
            <a:ext cx="8001000" cy="213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514AA834-6285-DB3F-4789-42DD32A6F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114800"/>
            <a:ext cx="6275388" cy="2046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7B7D831B-6771-B7BD-7132-A2C17FA80F1B}"/>
              </a:ext>
            </a:extLst>
          </p:cNvPr>
          <p:cNvSpPr txBox="1"/>
          <p:nvPr/>
        </p:nvSpPr>
        <p:spPr>
          <a:xfrm>
            <a:off x="674787" y="23379"/>
            <a:ext cx="7794425" cy="1118255"/>
          </a:xfrm>
          <a:prstGeom prst="rect">
            <a:avLst/>
          </a:prstGeom>
          <a:noFill/>
        </p:spPr>
        <p:txBody>
          <a:bodyPr wrap="square" rtlCol="0">
            <a:spAutoFit/>
          </a:bodyPr>
          <a:lstStyle/>
          <a:p>
            <a:pPr algn="ctr"/>
            <a:endParaRPr lang="el-GR" sz="4000" baseline="30000" dirty="0"/>
          </a:p>
          <a:p>
            <a:pPr algn="ctr"/>
            <a:r>
              <a:rPr lang="el-GR" sz="6000" baseline="30000" dirty="0"/>
              <a:t>Μόρια με 4 άτομα</a:t>
            </a:r>
            <a:endParaRPr lang="en-US" sz="4000" baseline="30000" dirty="0"/>
          </a:p>
        </p:txBody>
      </p:sp>
      <p:sp>
        <p:nvSpPr>
          <p:cNvPr id="5" name="TextBox 4">
            <a:extLst>
              <a:ext uri="{FF2B5EF4-FFF2-40B4-BE49-F238E27FC236}">
                <a16:creationId xmlns:a16="http://schemas.microsoft.com/office/drawing/2014/main" id="{04DA0D45-145E-C0FE-91A4-CA829A33BF1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559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A7E2905-58FC-9966-764A-1263155C48F0}"/>
              </a:ext>
            </a:extLst>
          </p:cNvPr>
          <p:cNvSpPr txBox="1">
            <a:spLocks noChangeArrowheads="1"/>
          </p:cNvSpPr>
          <p:nvPr/>
        </p:nvSpPr>
        <p:spPr bwMode="auto">
          <a:xfrm>
            <a:off x="794544" y="389861"/>
            <a:ext cx="7554912"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3200" dirty="0">
                <a:solidFill>
                  <a:schemeClr val="tx1"/>
                </a:solidFill>
              </a:rPr>
              <a:t>Πώς να προσδιορίσουμε εάν ένα Μόριο είναι Πολικό;</a:t>
            </a:r>
          </a:p>
        </p:txBody>
      </p:sp>
      <p:sp>
        <p:nvSpPr>
          <p:cNvPr id="3" name="Text Box 2">
            <a:extLst>
              <a:ext uri="{FF2B5EF4-FFF2-40B4-BE49-F238E27FC236}">
                <a16:creationId xmlns:a16="http://schemas.microsoft.com/office/drawing/2014/main" id="{0A23B880-B403-D87D-FD63-46AC7CDD4F1D}"/>
              </a:ext>
            </a:extLst>
          </p:cNvPr>
          <p:cNvSpPr txBox="1">
            <a:spLocks noChangeArrowheads="1"/>
          </p:cNvSpPr>
          <p:nvPr/>
        </p:nvSpPr>
        <p:spPr bwMode="auto">
          <a:xfrm>
            <a:off x="381000" y="1663995"/>
            <a:ext cx="8382000"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2438" indent="-452438">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1pPr>
            <a:lvl2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2pPr>
            <a:lvl3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3pPr>
            <a:lvl4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4pPr>
            <a:lvl5pPr>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2438"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Lst>
              <a:defRPr sz="2000">
                <a:solidFill>
                  <a:srgbClr val="000000"/>
                </a:solidFill>
                <a:latin typeface="Arial" panose="020B0604020202020204" pitchFamily="34" charset="0"/>
              </a:defRPr>
            </a:lvl9pPr>
          </a:lstStyle>
          <a:p>
            <a:pPr marL="342900" indent="-342900">
              <a:buClr>
                <a:srgbClr val="FFFFFF"/>
              </a:buClr>
              <a:buFont typeface="Wingdings" panose="05000000000000000000" pitchFamily="2" charset="2"/>
              <a:buChar char="q"/>
            </a:pPr>
            <a:r>
              <a:rPr lang="el-GR" altLang="en-US" sz="2400" dirty="0">
                <a:solidFill>
                  <a:schemeClr val="tx2"/>
                </a:solidFill>
              </a:rPr>
              <a:t>1. Αναγράφεται η δομή κατά </a:t>
            </a:r>
            <a:r>
              <a:rPr lang="en-US" altLang="en-US" sz="2400" dirty="0">
                <a:solidFill>
                  <a:schemeClr val="tx2"/>
                </a:solidFill>
              </a:rPr>
              <a:t>Lewis</a:t>
            </a:r>
            <a:endParaRPr lang="el-GR" altLang="en-US" sz="2400" dirty="0">
              <a:solidFill>
                <a:schemeClr val="tx2"/>
              </a:solidFill>
            </a:endParaRPr>
          </a:p>
          <a:p>
            <a:pPr marL="342900" indent="-342900">
              <a:buClr>
                <a:srgbClr val="FFFFFF"/>
              </a:buClr>
              <a:buFont typeface="Wingdings" panose="05000000000000000000" pitchFamily="2" charset="2"/>
              <a:buChar char="q"/>
            </a:pPr>
            <a:endParaRPr lang="el-GR" altLang="en-US" sz="2400" dirty="0">
              <a:solidFill>
                <a:schemeClr val="tx2"/>
              </a:solidFill>
            </a:endParaRPr>
          </a:p>
          <a:p>
            <a:pPr marL="342900" indent="-342900">
              <a:buClr>
                <a:srgbClr val="FFFFFF"/>
              </a:buClr>
              <a:buFont typeface="Wingdings" panose="05000000000000000000" pitchFamily="2" charset="2"/>
              <a:buChar char="q"/>
            </a:pPr>
            <a:r>
              <a:rPr lang="el-GR" altLang="en-US" sz="2400" dirty="0">
                <a:solidFill>
                  <a:schemeClr val="tx2"/>
                </a:solidFill>
              </a:rPr>
              <a:t>2.</a:t>
            </a:r>
            <a:r>
              <a:rPr lang="en-US" altLang="en-US" sz="2400" dirty="0">
                <a:solidFill>
                  <a:schemeClr val="tx2"/>
                </a:solidFill>
              </a:rPr>
              <a:t> </a:t>
            </a:r>
            <a:r>
              <a:rPr lang="el-GR" altLang="en-US" sz="2400" dirty="0">
                <a:solidFill>
                  <a:schemeClr val="tx2"/>
                </a:solidFill>
              </a:rPr>
              <a:t>Εάν οι περιοχές ηλεκτρονικής πυκνότητας είναι όμοιες</a:t>
            </a:r>
            <a:r>
              <a:rPr lang="en-US" altLang="en-US" sz="2400" dirty="0">
                <a:solidFill>
                  <a:schemeClr val="tx2"/>
                </a:solidFill>
              </a:rPr>
              <a:t> (CCl</a:t>
            </a:r>
            <a:r>
              <a:rPr lang="en-US" altLang="en-US" sz="2400" baseline="-25000" dirty="0">
                <a:solidFill>
                  <a:schemeClr val="tx2"/>
                </a:solidFill>
              </a:rPr>
              <a:t>4</a:t>
            </a:r>
            <a:r>
              <a:rPr lang="en-US" altLang="en-US" sz="2400" dirty="0">
                <a:solidFill>
                  <a:schemeClr val="tx2"/>
                </a:solidFill>
              </a:rPr>
              <a:t>; CO</a:t>
            </a:r>
            <a:r>
              <a:rPr lang="en-US" altLang="en-US" sz="2400" baseline="-25000" dirty="0">
                <a:solidFill>
                  <a:schemeClr val="tx2"/>
                </a:solidFill>
              </a:rPr>
              <a:t>2</a:t>
            </a:r>
            <a:r>
              <a:rPr lang="en-US" altLang="en-US" sz="2400" dirty="0">
                <a:solidFill>
                  <a:schemeClr val="tx2"/>
                </a:solidFill>
              </a:rPr>
              <a:t> ) </a:t>
            </a:r>
            <a:r>
              <a:rPr lang="el-GR" altLang="en-US" sz="2400" dirty="0">
                <a:solidFill>
                  <a:schemeClr val="tx2"/>
                </a:solidFill>
              </a:rPr>
              <a:t>και υπάρχει συμμετρία τότε το μόριο είναι μη πολικό. Εάν δεν είναι όμοιες (</a:t>
            </a:r>
            <a:r>
              <a:rPr lang="en-US" altLang="en-US" sz="2400" dirty="0">
                <a:solidFill>
                  <a:schemeClr val="tx2"/>
                </a:solidFill>
              </a:rPr>
              <a:t>HCN; SO</a:t>
            </a:r>
            <a:r>
              <a:rPr lang="en-US" altLang="en-US" sz="2400" baseline="-25000" dirty="0">
                <a:solidFill>
                  <a:schemeClr val="tx2"/>
                </a:solidFill>
              </a:rPr>
              <a:t>2</a:t>
            </a:r>
            <a:r>
              <a:rPr lang="en-US" altLang="en-US" sz="2400" dirty="0">
                <a:solidFill>
                  <a:schemeClr val="tx2"/>
                </a:solidFill>
              </a:rPr>
              <a:t>) </a:t>
            </a:r>
            <a:r>
              <a:rPr lang="el-GR" altLang="en-US" sz="2400" dirty="0">
                <a:solidFill>
                  <a:schemeClr val="tx2"/>
                </a:solidFill>
              </a:rPr>
              <a:t>το μόριο είναι πολικό.</a:t>
            </a:r>
          </a:p>
        </p:txBody>
      </p:sp>
      <p:sp>
        <p:nvSpPr>
          <p:cNvPr id="4" name="TextBox 3">
            <a:extLst>
              <a:ext uri="{FF2B5EF4-FFF2-40B4-BE49-F238E27FC236}">
                <a16:creationId xmlns:a16="http://schemas.microsoft.com/office/drawing/2014/main" id="{CCD916ED-F227-F402-E343-A752985C8197}"/>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494319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BB4B78-5F54-9B3D-1FF1-0446D0FAA6C0}"/>
              </a:ext>
            </a:extLst>
          </p:cNvPr>
          <p:cNvGrpSpPr>
            <a:grpSpLocks/>
          </p:cNvGrpSpPr>
          <p:nvPr/>
        </p:nvGrpSpPr>
        <p:grpSpPr bwMode="auto">
          <a:xfrm>
            <a:off x="271130" y="315432"/>
            <a:ext cx="8309344" cy="1631950"/>
            <a:chOff x="144" y="192"/>
            <a:chExt cx="5613" cy="1028"/>
          </a:xfrm>
        </p:grpSpPr>
        <p:sp>
          <p:nvSpPr>
            <p:cNvPr id="3" name="Text Box 2">
              <a:extLst>
                <a:ext uri="{FF2B5EF4-FFF2-40B4-BE49-F238E27FC236}">
                  <a16:creationId xmlns:a16="http://schemas.microsoft.com/office/drawing/2014/main" id="{67AEF53B-5D19-29C4-3507-65487727D95C}"/>
                </a:ext>
              </a:extLst>
            </p:cNvPr>
            <p:cNvSpPr txBox="1">
              <a:spLocks noChangeArrowheads="1"/>
            </p:cNvSpPr>
            <p:nvPr/>
          </p:nvSpPr>
          <p:spPr bwMode="auto">
            <a:xfrm>
              <a:off x="706" y="192"/>
              <a:ext cx="5051" cy="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Ποια από τα ακόλουθα μόρια είναι πολικά (έχουν μια διπολική ροπή)</a:t>
              </a:r>
              <a:r>
                <a:rPr lang="en-US" altLang="en-US" sz="2400" dirty="0">
                  <a:solidFill>
                    <a:schemeClr val="tx1"/>
                  </a:solidFill>
                </a:rPr>
                <a:t>?</a:t>
              </a:r>
              <a:r>
                <a:rPr lang="el-GR" altLang="en-US" sz="2400" dirty="0">
                  <a:solidFill>
                    <a:schemeClr val="tx1"/>
                  </a:solidFill>
                </a:rPr>
                <a:t> </a:t>
              </a:r>
              <a:r>
                <a:rPr lang="en-US" altLang="en-US" sz="2400" dirty="0">
                  <a:solidFill>
                    <a:schemeClr val="tx1"/>
                  </a:solidFill>
                </a:rPr>
                <a:t>H</a:t>
              </a:r>
              <a:r>
                <a:rPr lang="en-US" altLang="en-US" sz="2400" baseline="-25000" dirty="0">
                  <a:solidFill>
                    <a:schemeClr val="tx1"/>
                  </a:solidFill>
                </a:rPr>
                <a:t>2</a:t>
              </a:r>
              <a:r>
                <a:rPr lang="en-US" altLang="en-US" sz="2400" dirty="0">
                  <a:solidFill>
                    <a:schemeClr val="tx1"/>
                  </a:solidFill>
                </a:rPr>
                <a:t>O, CO</a:t>
              </a:r>
              <a:r>
                <a:rPr lang="en-US" altLang="en-US" sz="2400" baseline="-25000" dirty="0">
                  <a:solidFill>
                    <a:schemeClr val="tx1"/>
                  </a:solidFill>
                </a:rPr>
                <a:t>2</a:t>
              </a:r>
              <a:r>
                <a:rPr lang="en-US" altLang="en-US" sz="2400" dirty="0">
                  <a:solidFill>
                    <a:schemeClr val="tx1"/>
                  </a:solidFill>
                </a:rPr>
                <a:t>, SO</a:t>
              </a:r>
              <a:r>
                <a:rPr lang="en-US" altLang="en-US" sz="2400" baseline="-25000" dirty="0">
                  <a:solidFill>
                    <a:schemeClr val="tx1"/>
                  </a:solidFill>
                </a:rPr>
                <a:t>2</a:t>
              </a:r>
              <a:r>
                <a:rPr lang="en-US" altLang="en-US" sz="2400" dirty="0">
                  <a:solidFill>
                    <a:schemeClr val="tx1"/>
                  </a:solidFill>
                </a:rPr>
                <a:t>, and CH</a:t>
              </a:r>
              <a:r>
                <a:rPr lang="en-US" altLang="en-US" sz="2400" baseline="-25000" dirty="0">
                  <a:solidFill>
                    <a:schemeClr val="tx1"/>
                  </a:solidFill>
                </a:rPr>
                <a:t>4</a:t>
              </a:r>
            </a:p>
          </p:txBody>
        </p:sp>
        <p:pic>
          <p:nvPicPr>
            <p:cNvPr id="4" name="Picture 3">
              <a:extLst>
                <a:ext uri="{FF2B5EF4-FFF2-40B4-BE49-F238E27FC236}">
                  <a16:creationId xmlns:a16="http://schemas.microsoft.com/office/drawing/2014/main" id="{E378FBD9-E7AC-23DC-AF27-BDBA3AC43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92"/>
              <a:ext cx="536" cy="1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 name="Group 4">
            <a:extLst>
              <a:ext uri="{FF2B5EF4-FFF2-40B4-BE49-F238E27FC236}">
                <a16:creationId xmlns:a16="http://schemas.microsoft.com/office/drawing/2014/main" id="{EC16941C-AAFD-8E19-50A4-E7858FFBC1E2}"/>
              </a:ext>
            </a:extLst>
          </p:cNvPr>
          <p:cNvGrpSpPr>
            <a:grpSpLocks/>
          </p:cNvGrpSpPr>
          <p:nvPr/>
        </p:nvGrpSpPr>
        <p:grpSpPr bwMode="auto">
          <a:xfrm>
            <a:off x="790575" y="1689100"/>
            <a:ext cx="2271713" cy="920750"/>
            <a:chOff x="498" y="1064"/>
            <a:chExt cx="1431" cy="580"/>
          </a:xfrm>
        </p:grpSpPr>
        <p:sp>
          <p:nvSpPr>
            <p:cNvPr id="6" name="Text Box 5">
              <a:extLst>
                <a:ext uri="{FF2B5EF4-FFF2-40B4-BE49-F238E27FC236}">
                  <a16:creationId xmlns:a16="http://schemas.microsoft.com/office/drawing/2014/main" id="{77660514-D75C-A9A8-552D-6E584A0BD294}"/>
                </a:ext>
              </a:extLst>
            </p:cNvPr>
            <p:cNvSpPr txBox="1">
              <a:spLocks noChangeArrowheads="1"/>
            </p:cNvSpPr>
            <p:nvPr/>
          </p:nvSpPr>
          <p:spPr bwMode="auto">
            <a:xfrm>
              <a:off x="1125" y="1071"/>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O</a:t>
              </a:r>
            </a:p>
          </p:txBody>
        </p:sp>
        <p:grpSp>
          <p:nvGrpSpPr>
            <p:cNvPr id="7" name="Group 6">
              <a:extLst>
                <a:ext uri="{FF2B5EF4-FFF2-40B4-BE49-F238E27FC236}">
                  <a16:creationId xmlns:a16="http://schemas.microsoft.com/office/drawing/2014/main" id="{2F909FB5-A5A5-1378-5DE6-6A0AAF2F9763}"/>
                </a:ext>
              </a:extLst>
            </p:cNvPr>
            <p:cNvGrpSpPr>
              <a:grpSpLocks/>
            </p:cNvGrpSpPr>
            <p:nvPr/>
          </p:nvGrpSpPr>
          <p:grpSpPr bwMode="auto">
            <a:xfrm>
              <a:off x="1377" y="1144"/>
              <a:ext cx="552" cy="377"/>
              <a:chOff x="1377" y="1144"/>
              <a:chExt cx="552" cy="377"/>
            </a:xfrm>
          </p:grpSpPr>
          <p:sp>
            <p:nvSpPr>
              <p:cNvPr id="17" name="Line 7">
                <a:extLst>
                  <a:ext uri="{FF2B5EF4-FFF2-40B4-BE49-F238E27FC236}">
                    <a16:creationId xmlns:a16="http://schemas.microsoft.com/office/drawing/2014/main" id="{87B26A51-D4DD-919D-069F-564AD30F8ADC}"/>
                  </a:ext>
                </a:extLst>
              </p:cNvPr>
              <p:cNvSpPr>
                <a:spLocks noChangeShapeType="1"/>
              </p:cNvSpPr>
              <p:nvPr/>
            </p:nvSpPr>
            <p:spPr bwMode="auto">
              <a:xfrm>
                <a:off x="1377" y="1156"/>
                <a:ext cx="259" cy="168"/>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Text Box 8">
                <a:extLst>
                  <a:ext uri="{FF2B5EF4-FFF2-40B4-BE49-F238E27FC236}">
                    <a16:creationId xmlns:a16="http://schemas.microsoft.com/office/drawing/2014/main" id="{D292FE92-D4AB-F07E-8FB4-EF227B987414}"/>
                  </a:ext>
                </a:extLst>
              </p:cNvPr>
              <p:cNvSpPr txBox="1">
                <a:spLocks noChangeArrowheads="1"/>
              </p:cNvSpPr>
              <p:nvPr/>
            </p:nvSpPr>
            <p:spPr bwMode="auto">
              <a:xfrm rot="1860000">
                <a:off x="1622" y="1188"/>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grpSp>
        <p:grpSp>
          <p:nvGrpSpPr>
            <p:cNvPr id="8" name="Group 9">
              <a:extLst>
                <a:ext uri="{FF2B5EF4-FFF2-40B4-BE49-F238E27FC236}">
                  <a16:creationId xmlns:a16="http://schemas.microsoft.com/office/drawing/2014/main" id="{95CAA8A0-4167-9637-BA30-2EAE526D0588}"/>
                </a:ext>
              </a:extLst>
            </p:cNvPr>
            <p:cNvGrpSpPr>
              <a:grpSpLocks/>
            </p:cNvGrpSpPr>
            <p:nvPr/>
          </p:nvGrpSpPr>
          <p:grpSpPr bwMode="auto">
            <a:xfrm>
              <a:off x="1184" y="1303"/>
              <a:ext cx="141" cy="45"/>
              <a:chOff x="1184" y="1303"/>
              <a:chExt cx="141" cy="45"/>
            </a:xfrm>
          </p:grpSpPr>
          <p:sp>
            <p:nvSpPr>
              <p:cNvPr id="15" name="Oval 10">
                <a:extLst>
                  <a:ext uri="{FF2B5EF4-FFF2-40B4-BE49-F238E27FC236}">
                    <a16:creationId xmlns:a16="http://schemas.microsoft.com/office/drawing/2014/main" id="{3AAD84FD-417F-D7C9-EC6F-D6AC0E925F52}"/>
                  </a:ext>
                </a:extLst>
              </p:cNvPr>
              <p:cNvSpPr>
                <a:spLocks noChangeArrowheads="1"/>
              </p:cNvSpPr>
              <p:nvPr/>
            </p:nvSpPr>
            <p:spPr bwMode="auto">
              <a:xfrm rot="16200000">
                <a:off x="1184" y="1303"/>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Oval 11">
                <a:extLst>
                  <a:ext uri="{FF2B5EF4-FFF2-40B4-BE49-F238E27FC236}">
                    <a16:creationId xmlns:a16="http://schemas.microsoft.com/office/drawing/2014/main" id="{921AC076-F2B2-199E-E12B-111C707E6E76}"/>
                  </a:ext>
                </a:extLst>
              </p:cNvPr>
              <p:cNvSpPr>
                <a:spLocks noChangeArrowheads="1"/>
              </p:cNvSpPr>
              <p:nvPr/>
            </p:nvSpPr>
            <p:spPr bwMode="auto">
              <a:xfrm rot="16200000">
                <a:off x="1279" y="1303"/>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9" name="Group 12">
              <a:extLst>
                <a:ext uri="{FF2B5EF4-FFF2-40B4-BE49-F238E27FC236}">
                  <a16:creationId xmlns:a16="http://schemas.microsoft.com/office/drawing/2014/main" id="{26908014-9075-03F1-38A6-77A5E8721473}"/>
                </a:ext>
              </a:extLst>
            </p:cNvPr>
            <p:cNvGrpSpPr>
              <a:grpSpLocks/>
            </p:cNvGrpSpPr>
            <p:nvPr/>
          </p:nvGrpSpPr>
          <p:grpSpPr bwMode="auto">
            <a:xfrm>
              <a:off x="1168" y="1064"/>
              <a:ext cx="141" cy="45"/>
              <a:chOff x="1168" y="1064"/>
              <a:chExt cx="141" cy="45"/>
            </a:xfrm>
          </p:grpSpPr>
          <p:sp>
            <p:nvSpPr>
              <p:cNvPr id="13" name="Oval 13">
                <a:extLst>
                  <a:ext uri="{FF2B5EF4-FFF2-40B4-BE49-F238E27FC236}">
                    <a16:creationId xmlns:a16="http://schemas.microsoft.com/office/drawing/2014/main" id="{6493776D-8A89-50F5-AFE8-C37052E8BF3B}"/>
                  </a:ext>
                </a:extLst>
              </p:cNvPr>
              <p:cNvSpPr>
                <a:spLocks noChangeArrowheads="1"/>
              </p:cNvSpPr>
              <p:nvPr/>
            </p:nvSpPr>
            <p:spPr bwMode="auto">
              <a:xfrm rot="16200000">
                <a:off x="1168" y="1064"/>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Oval 14">
                <a:extLst>
                  <a:ext uri="{FF2B5EF4-FFF2-40B4-BE49-F238E27FC236}">
                    <a16:creationId xmlns:a16="http://schemas.microsoft.com/office/drawing/2014/main" id="{0A9F0F24-A5EE-0F00-9310-A6A084809E60}"/>
                  </a:ext>
                </a:extLst>
              </p:cNvPr>
              <p:cNvSpPr>
                <a:spLocks noChangeArrowheads="1"/>
              </p:cNvSpPr>
              <p:nvPr/>
            </p:nvSpPr>
            <p:spPr bwMode="auto">
              <a:xfrm rot="16200000">
                <a:off x="1263" y="1064"/>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0" name="Group 15">
              <a:extLst>
                <a:ext uri="{FF2B5EF4-FFF2-40B4-BE49-F238E27FC236}">
                  <a16:creationId xmlns:a16="http://schemas.microsoft.com/office/drawing/2014/main" id="{981F47E6-9540-33BC-6009-0DDEE386EE06}"/>
                </a:ext>
              </a:extLst>
            </p:cNvPr>
            <p:cNvGrpSpPr>
              <a:grpSpLocks/>
            </p:cNvGrpSpPr>
            <p:nvPr/>
          </p:nvGrpSpPr>
          <p:grpSpPr bwMode="auto">
            <a:xfrm>
              <a:off x="498" y="1222"/>
              <a:ext cx="603" cy="422"/>
              <a:chOff x="498" y="1222"/>
              <a:chExt cx="603" cy="422"/>
            </a:xfrm>
          </p:grpSpPr>
          <p:sp>
            <p:nvSpPr>
              <p:cNvPr id="11" name="Text Box 16">
                <a:extLst>
                  <a:ext uri="{FF2B5EF4-FFF2-40B4-BE49-F238E27FC236}">
                    <a16:creationId xmlns:a16="http://schemas.microsoft.com/office/drawing/2014/main" id="{88D18C9B-0FC7-0ADF-466A-793489D92C0D}"/>
                  </a:ext>
                </a:extLst>
              </p:cNvPr>
              <p:cNvSpPr txBox="1">
                <a:spLocks noChangeArrowheads="1"/>
              </p:cNvSpPr>
              <p:nvPr/>
            </p:nvSpPr>
            <p:spPr bwMode="auto">
              <a:xfrm rot="19560000">
                <a:off x="557" y="1310"/>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sp>
            <p:nvSpPr>
              <p:cNvPr id="12" name="Line 17">
                <a:extLst>
                  <a:ext uri="{FF2B5EF4-FFF2-40B4-BE49-F238E27FC236}">
                    <a16:creationId xmlns:a16="http://schemas.microsoft.com/office/drawing/2014/main" id="{EFA003FC-8B9D-B628-6690-539C58BB47A0}"/>
                  </a:ext>
                </a:extLst>
              </p:cNvPr>
              <p:cNvSpPr>
                <a:spLocks noChangeShapeType="1"/>
              </p:cNvSpPr>
              <p:nvPr/>
            </p:nvSpPr>
            <p:spPr bwMode="auto">
              <a:xfrm flipV="1">
                <a:off x="848" y="1221"/>
                <a:ext cx="253" cy="17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19" name="Group 18">
            <a:extLst>
              <a:ext uri="{FF2B5EF4-FFF2-40B4-BE49-F238E27FC236}">
                <a16:creationId xmlns:a16="http://schemas.microsoft.com/office/drawing/2014/main" id="{29B4F0F1-2AED-484B-C4BE-613A08BC2D60}"/>
              </a:ext>
            </a:extLst>
          </p:cNvPr>
          <p:cNvGrpSpPr>
            <a:grpSpLocks/>
          </p:cNvGrpSpPr>
          <p:nvPr/>
        </p:nvGrpSpPr>
        <p:grpSpPr bwMode="auto">
          <a:xfrm>
            <a:off x="1295400" y="1689100"/>
            <a:ext cx="1366838" cy="236538"/>
            <a:chOff x="816" y="1064"/>
            <a:chExt cx="861" cy="149"/>
          </a:xfrm>
        </p:grpSpPr>
        <p:grpSp>
          <p:nvGrpSpPr>
            <p:cNvPr id="20" name="Group 19">
              <a:extLst>
                <a:ext uri="{FF2B5EF4-FFF2-40B4-BE49-F238E27FC236}">
                  <a16:creationId xmlns:a16="http://schemas.microsoft.com/office/drawing/2014/main" id="{A69E3D3D-5E25-991F-276B-5946CCD7979D}"/>
                </a:ext>
              </a:extLst>
            </p:cNvPr>
            <p:cNvGrpSpPr>
              <a:grpSpLocks/>
            </p:cNvGrpSpPr>
            <p:nvPr/>
          </p:nvGrpSpPr>
          <p:grpSpPr bwMode="auto">
            <a:xfrm>
              <a:off x="816" y="1064"/>
              <a:ext cx="237" cy="149"/>
              <a:chOff x="816" y="1064"/>
              <a:chExt cx="237" cy="149"/>
            </a:xfrm>
          </p:grpSpPr>
          <p:sp>
            <p:nvSpPr>
              <p:cNvPr id="24" name="Line 20">
                <a:extLst>
                  <a:ext uri="{FF2B5EF4-FFF2-40B4-BE49-F238E27FC236}">
                    <a16:creationId xmlns:a16="http://schemas.microsoft.com/office/drawing/2014/main" id="{C9AE4C31-5A9D-1B0F-C4F4-BD4EC581434E}"/>
                  </a:ext>
                </a:extLst>
              </p:cNvPr>
              <p:cNvSpPr>
                <a:spLocks noChangeShapeType="1"/>
              </p:cNvSpPr>
              <p:nvPr/>
            </p:nvSpPr>
            <p:spPr bwMode="auto">
              <a:xfrm flipV="1">
                <a:off x="816" y="1063"/>
                <a:ext cx="237" cy="146"/>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21">
                <a:extLst>
                  <a:ext uri="{FF2B5EF4-FFF2-40B4-BE49-F238E27FC236}">
                    <a16:creationId xmlns:a16="http://schemas.microsoft.com/office/drawing/2014/main" id="{670B332B-AD7D-8357-AC35-8F323E1C7FA0}"/>
                  </a:ext>
                </a:extLst>
              </p:cNvPr>
              <p:cNvSpPr>
                <a:spLocks noChangeShapeType="1"/>
              </p:cNvSpPr>
              <p:nvPr/>
            </p:nvSpPr>
            <p:spPr bwMode="auto">
              <a:xfrm>
                <a:off x="824" y="1121"/>
                <a:ext cx="93" cy="92"/>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 name="Group 22">
              <a:extLst>
                <a:ext uri="{FF2B5EF4-FFF2-40B4-BE49-F238E27FC236}">
                  <a16:creationId xmlns:a16="http://schemas.microsoft.com/office/drawing/2014/main" id="{42DCD3C8-10F6-8B65-B707-A233460B13CA}"/>
                </a:ext>
              </a:extLst>
            </p:cNvPr>
            <p:cNvGrpSpPr>
              <a:grpSpLocks/>
            </p:cNvGrpSpPr>
            <p:nvPr/>
          </p:nvGrpSpPr>
          <p:grpSpPr bwMode="auto">
            <a:xfrm>
              <a:off x="1440" y="1064"/>
              <a:ext cx="237" cy="149"/>
              <a:chOff x="1440" y="1064"/>
              <a:chExt cx="237" cy="149"/>
            </a:xfrm>
          </p:grpSpPr>
          <p:sp>
            <p:nvSpPr>
              <p:cNvPr id="22" name="Line 23">
                <a:extLst>
                  <a:ext uri="{FF2B5EF4-FFF2-40B4-BE49-F238E27FC236}">
                    <a16:creationId xmlns:a16="http://schemas.microsoft.com/office/drawing/2014/main" id="{CF3D5080-F09A-20FA-9956-0192BF7544FE}"/>
                  </a:ext>
                </a:extLst>
              </p:cNvPr>
              <p:cNvSpPr>
                <a:spLocks noChangeShapeType="1"/>
              </p:cNvSpPr>
              <p:nvPr/>
            </p:nvSpPr>
            <p:spPr bwMode="auto">
              <a:xfrm flipH="1" flipV="1">
                <a:off x="1439" y="1063"/>
                <a:ext cx="239" cy="146"/>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4">
                <a:extLst>
                  <a:ext uri="{FF2B5EF4-FFF2-40B4-BE49-F238E27FC236}">
                    <a16:creationId xmlns:a16="http://schemas.microsoft.com/office/drawing/2014/main" id="{B8CBE890-416E-8732-D20C-28517A6EDE39}"/>
                  </a:ext>
                </a:extLst>
              </p:cNvPr>
              <p:cNvSpPr>
                <a:spLocks noChangeShapeType="1"/>
              </p:cNvSpPr>
              <p:nvPr/>
            </p:nvSpPr>
            <p:spPr bwMode="auto">
              <a:xfrm flipH="1">
                <a:off x="1573" y="1121"/>
                <a:ext cx="97" cy="92"/>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6" name="Group 25">
            <a:extLst>
              <a:ext uri="{FF2B5EF4-FFF2-40B4-BE49-F238E27FC236}">
                <a16:creationId xmlns:a16="http://schemas.microsoft.com/office/drawing/2014/main" id="{1C3CF5B3-3B3A-5E2D-A4EA-77570F996080}"/>
              </a:ext>
            </a:extLst>
          </p:cNvPr>
          <p:cNvGrpSpPr>
            <a:grpSpLocks/>
          </p:cNvGrpSpPr>
          <p:nvPr/>
        </p:nvGrpSpPr>
        <p:grpSpPr bwMode="auto">
          <a:xfrm>
            <a:off x="1854200" y="1612900"/>
            <a:ext cx="223838" cy="681038"/>
            <a:chOff x="1168" y="1016"/>
            <a:chExt cx="141" cy="429"/>
          </a:xfrm>
        </p:grpSpPr>
        <p:sp>
          <p:nvSpPr>
            <p:cNvPr id="27" name="Line 26">
              <a:extLst>
                <a:ext uri="{FF2B5EF4-FFF2-40B4-BE49-F238E27FC236}">
                  <a16:creationId xmlns:a16="http://schemas.microsoft.com/office/drawing/2014/main" id="{8ABF5D05-95DB-690C-B4A3-50B65ED818F3}"/>
                </a:ext>
              </a:extLst>
            </p:cNvPr>
            <p:cNvSpPr>
              <a:spLocks noChangeShapeType="1"/>
            </p:cNvSpPr>
            <p:nvPr/>
          </p:nvSpPr>
          <p:spPr bwMode="auto">
            <a:xfrm flipV="1">
              <a:off x="1248" y="1015"/>
              <a:ext cx="0" cy="431"/>
            </a:xfrm>
            <a:prstGeom prst="line">
              <a:avLst/>
            </a:prstGeom>
            <a:noFill/>
            <a:ln w="28440" cap="sq">
              <a:solidFill>
                <a:srgbClr val="CCAF0A"/>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 name="Line 27">
              <a:extLst>
                <a:ext uri="{FF2B5EF4-FFF2-40B4-BE49-F238E27FC236}">
                  <a16:creationId xmlns:a16="http://schemas.microsoft.com/office/drawing/2014/main" id="{8EBFE54F-7E45-FF1F-9D90-DADC82C57916}"/>
                </a:ext>
              </a:extLst>
            </p:cNvPr>
            <p:cNvSpPr>
              <a:spLocks noChangeShapeType="1"/>
            </p:cNvSpPr>
            <p:nvPr/>
          </p:nvSpPr>
          <p:spPr bwMode="auto">
            <a:xfrm>
              <a:off x="1168" y="1382"/>
              <a:ext cx="141" cy="0"/>
            </a:xfrm>
            <a:prstGeom prst="line">
              <a:avLst/>
            </a:prstGeom>
            <a:noFill/>
            <a:ln w="28440" cap="sq">
              <a:solidFill>
                <a:srgbClr val="CCAF0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9" name="Text Box 28">
            <a:extLst>
              <a:ext uri="{FF2B5EF4-FFF2-40B4-BE49-F238E27FC236}">
                <a16:creationId xmlns:a16="http://schemas.microsoft.com/office/drawing/2014/main" id="{E8F15150-E221-9AAC-EF4B-AFB1AF4E8BED}"/>
              </a:ext>
            </a:extLst>
          </p:cNvPr>
          <p:cNvSpPr txBox="1">
            <a:spLocks noChangeArrowheads="1"/>
          </p:cNvSpPr>
          <p:nvPr/>
        </p:nvSpPr>
        <p:spPr bwMode="auto">
          <a:xfrm>
            <a:off x="901700" y="2510285"/>
            <a:ext cx="22510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chemeClr val="accent6">
                    <a:lumMod val="50000"/>
                  </a:schemeClr>
                </a:solidFill>
              </a:rPr>
              <a:t>Διπολική ροπή </a:t>
            </a:r>
          </a:p>
          <a:p>
            <a:pPr algn="ctr">
              <a:buClrTx/>
              <a:buFontTx/>
              <a:buNone/>
            </a:pPr>
            <a:r>
              <a:rPr lang="el-GR" altLang="en-US" sz="2400" dirty="0">
                <a:solidFill>
                  <a:schemeClr val="accent6">
                    <a:lumMod val="50000"/>
                  </a:schemeClr>
                </a:solidFill>
              </a:rPr>
              <a:t>Πολικό μόριο</a:t>
            </a:r>
          </a:p>
        </p:txBody>
      </p:sp>
      <p:grpSp>
        <p:nvGrpSpPr>
          <p:cNvPr id="30" name="Group 29">
            <a:extLst>
              <a:ext uri="{FF2B5EF4-FFF2-40B4-BE49-F238E27FC236}">
                <a16:creationId xmlns:a16="http://schemas.microsoft.com/office/drawing/2014/main" id="{F70DB483-EFCA-60C7-E3B1-047815C1E6B8}"/>
              </a:ext>
            </a:extLst>
          </p:cNvPr>
          <p:cNvGrpSpPr>
            <a:grpSpLocks/>
          </p:cNvGrpSpPr>
          <p:nvPr/>
        </p:nvGrpSpPr>
        <p:grpSpPr bwMode="auto">
          <a:xfrm>
            <a:off x="5643563" y="1676400"/>
            <a:ext cx="2162175" cy="896938"/>
            <a:chOff x="3555" y="1056"/>
            <a:chExt cx="1362" cy="565"/>
          </a:xfrm>
        </p:grpSpPr>
        <p:grpSp>
          <p:nvGrpSpPr>
            <p:cNvPr id="31" name="Group 30">
              <a:extLst>
                <a:ext uri="{FF2B5EF4-FFF2-40B4-BE49-F238E27FC236}">
                  <a16:creationId xmlns:a16="http://schemas.microsoft.com/office/drawing/2014/main" id="{0E89A1D2-B354-A7AE-AF89-52D7AE5B42D0}"/>
                </a:ext>
              </a:extLst>
            </p:cNvPr>
            <p:cNvGrpSpPr>
              <a:grpSpLocks/>
            </p:cNvGrpSpPr>
            <p:nvPr/>
          </p:nvGrpSpPr>
          <p:grpSpPr bwMode="auto">
            <a:xfrm>
              <a:off x="4192" y="1056"/>
              <a:ext cx="141" cy="45"/>
              <a:chOff x="4192" y="1056"/>
              <a:chExt cx="141" cy="45"/>
            </a:xfrm>
          </p:grpSpPr>
          <p:sp>
            <p:nvSpPr>
              <p:cNvPr id="57" name="Oval 31">
                <a:extLst>
                  <a:ext uri="{FF2B5EF4-FFF2-40B4-BE49-F238E27FC236}">
                    <a16:creationId xmlns:a16="http://schemas.microsoft.com/office/drawing/2014/main" id="{FC8EA149-878C-9E1C-33D0-34AA891C6DB0}"/>
                  </a:ext>
                </a:extLst>
              </p:cNvPr>
              <p:cNvSpPr>
                <a:spLocks noChangeArrowheads="1"/>
              </p:cNvSpPr>
              <p:nvPr/>
            </p:nvSpPr>
            <p:spPr bwMode="auto">
              <a:xfrm rot="16200000">
                <a:off x="4192" y="1056"/>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Oval 32">
                <a:extLst>
                  <a:ext uri="{FF2B5EF4-FFF2-40B4-BE49-F238E27FC236}">
                    <a16:creationId xmlns:a16="http://schemas.microsoft.com/office/drawing/2014/main" id="{8CE98C88-55DC-2142-F1BB-24B4968450BE}"/>
                  </a:ext>
                </a:extLst>
              </p:cNvPr>
              <p:cNvSpPr>
                <a:spLocks noChangeArrowheads="1"/>
              </p:cNvSpPr>
              <p:nvPr/>
            </p:nvSpPr>
            <p:spPr bwMode="auto">
              <a:xfrm rot="16200000">
                <a:off x="4288" y="1056"/>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2" name="Group 33">
              <a:extLst>
                <a:ext uri="{FF2B5EF4-FFF2-40B4-BE49-F238E27FC236}">
                  <a16:creationId xmlns:a16="http://schemas.microsoft.com/office/drawing/2014/main" id="{BC0D2C04-A177-2AEC-7966-6C539B8C36DC}"/>
                </a:ext>
              </a:extLst>
            </p:cNvPr>
            <p:cNvGrpSpPr>
              <a:grpSpLocks/>
            </p:cNvGrpSpPr>
            <p:nvPr/>
          </p:nvGrpSpPr>
          <p:grpSpPr bwMode="auto">
            <a:xfrm>
              <a:off x="3555" y="1063"/>
              <a:ext cx="1362" cy="558"/>
              <a:chOff x="3555" y="1063"/>
              <a:chExt cx="1362" cy="558"/>
            </a:xfrm>
          </p:grpSpPr>
          <p:sp>
            <p:nvSpPr>
              <p:cNvPr id="33" name="Text Box 34">
                <a:extLst>
                  <a:ext uri="{FF2B5EF4-FFF2-40B4-BE49-F238E27FC236}">
                    <a16:creationId xmlns:a16="http://schemas.microsoft.com/office/drawing/2014/main" id="{7F829809-1F97-8424-878A-ECEE99CEC4E1}"/>
                  </a:ext>
                </a:extLst>
              </p:cNvPr>
              <p:cNvSpPr txBox="1">
                <a:spLocks noChangeArrowheads="1"/>
              </p:cNvSpPr>
              <p:nvPr/>
            </p:nvSpPr>
            <p:spPr bwMode="auto">
              <a:xfrm>
                <a:off x="4150" y="1063"/>
                <a:ext cx="24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S</a:t>
                </a:r>
              </a:p>
            </p:txBody>
          </p:sp>
          <p:grpSp>
            <p:nvGrpSpPr>
              <p:cNvPr id="34" name="Group 35">
                <a:extLst>
                  <a:ext uri="{FF2B5EF4-FFF2-40B4-BE49-F238E27FC236}">
                    <a16:creationId xmlns:a16="http://schemas.microsoft.com/office/drawing/2014/main" id="{FC641822-330E-1013-D09C-982F47D18EAF}"/>
                  </a:ext>
                </a:extLst>
              </p:cNvPr>
              <p:cNvGrpSpPr>
                <a:grpSpLocks/>
              </p:cNvGrpSpPr>
              <p:nvPr/>
            </p:nvGrpSpPr>
            <p:grpSpPr bwMode="auto">
              <a:xfrm>
                <a:off x="3555" y="1198"/>
                <a:ext cx="594" cy="423"/>
                <a:chOff x="3555" y="1198"/>
                <a:chExt cx="594" cy="423"/>
              </a:xfrm>
            </p:grpSpPr>
            <p:sp>
              <p:nvSpPr>
                <p:cNvPr id="47" name="Text Box 36">
                  <a:extLst>
                    <a:ext uri="{FF2B5EF4-FFF2-40B4-BE49-F238E27FC236}">
                      <a16:creationId xmlns:a16="http://schemas.microsoft.com/office/drawing/2014/main" id="{EEE6607F-9C11-D252-D123-7D8BD650414C}"/>
                    </a:ext>
                  </a:extLst>
                </p:cNvPr>
                <p:cNvSpPr txBox="1">
                  <a:spLocks noChangeArrowheads="1"/>
                </p:cNvSpPr>
                <p:nvPr/>
              </p:nvSpPr>
              <p:spPr bwMode="auto">
                <a:xfrm rot="19680000">
                  <a:off x="3611" y="1282"/>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O</a:t>
                  </a:r>
                </a:p>
              </p:txBody>
            </p:sp>
            <p:grpSp>
              <p:nvGrpSpPr>
                <p:cNvPr id="48" name="Group 37">
                  <a:extLst>
                    <a:ext uri="{FF2B5EF4-FFF2-40B4-BE49-F238E27FC236}">
                      <a16:creationId xmlns:a16="http://schemas.microsoft.com/office/drawing/2014/main" id="{3FD63B24-1CFA-1209-BA4A-6D3864D30AC7}"/>
                    </a:ext>
                  </a:extLst>
                </p:cNvPr>
                <p:cNvGrpSpPr>
                  <a:grpSpLocks/>
                </p:cNvGrpSpPr>
                <p:nvPr/>
              </p:nvGrpSpPr>
              <p:grpSpPr bwMode="auto">
                <a:xfrm>
                  <a:off x="3877" y="1198"/>
                  <a:ext cx="271" cy="183"/>
                  <a:chOff x="3877" y="1198"/>
                  <a:chExt cx="271" cy="183"/>
                </a:xfrm>
              </p:grpSpPr>
              <p:sp>
                <p:nvSpPr>
                  <p:cNvPr id="55" name="Line 38">
                    <a:extLst>
                      <a:ext uri="{FF2B5EF4-FFF2-40B4-BE49-F238E27FC236}">
                        <a16:creationId xmlns:a16="http://schemas.microsoft.com/office/drawing/2014/main" id="{D4EA3FA9-E3DE-EF22-1AA7-E4C0FB69598E}"/>
                      </a:ext>
                    </a:extLst>
                  </p:cNvPr>
                  <p:cNvSpPr>
                    <a:spLocks noChangeShapeType="1"/>
                  </p:cNvSpPr>
                  <p:nvPr/>
                </p:nvSpPr>
                <p:spPr bwMode="auto">
                  <a:xfrm flipV="1">
                    <a:off x="3904" y="1238"/>
                    <a:ext cx="244" cy="144"/>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 name="Line 39">
                    <a:extLst>
                      <a:ext uri="{FF2B5EF4-FFF2-40B4-BE49-F238E27FC236}">
                        <a16:creationId xmlns:a16="http://schemas.microsoft.com/office/drawing/2014/main" id="{786AEC98-0EB4-AF63-E175-990B4BBC6B46}"/>
                      </a:ext>
                    </a:extLst>
                  </p:cNvPr>
                  <p:cNvSpPr>
                    <a:spLocks noChangeShapeType="1"/>
                  </p:cNvSpPr>
                  <p:nvPr/>
                </p:nvSpPr>
                <p:spPr bwMode="auto">
                  <a:xfrm flipV="1">
                    <a:off x="3877" y="1197"/>
                    <a:ext cx="244" cy="144"/>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9" name="Group 40">
                  <a:extLst>
                    <a:ext uri="{FF2B5EF4-FFF2-40B4-BE49-F238E27FC236}">
                      <a16:creationId xmlns:a16="http://schemas.microsoft.com/office/drawing/2014/main" id="{7B9E02CD-A688-8BB6-55C6-AF0131AEAF5A}"/>
                    </a:ext>
                  </a:extLst>
                </p:cNvPr>
                <p:cNvGrpSpPr>
                  <a:grpSpLocks/>
                </p:cNvGrpSpPr>
                <p:nvPr/>
              </p:nvGrpSpPr>
              <p:grpSpPr bwMode="auto">
                <a:xfrm>
                  <a:off x="3586" y="1211"/>
                  <a:ext cx="229" cy="179"/>
                  <a:chOff x="3586" y="1211"/>
                  <a:chExt cx="229" cy="179"/>
                </a:xfrm>
              </p:grpSpPr>
              <p:sp>
                <p:nvSpPr>
                  <p:cNvPr id="53" name="Oval 41">
                    <a:extLst>
                      <a:ext uri="{FF2B5EF4-FFF2-40B4-BE49-F238E27FC236}">
                        <a16:creationId xmlns:a16="http://schemas.microsoft.com/office/drawing/2014/main" id="{EA3AC2ED-0A08-83A2-E07B-71029163F713}"/>
                      </a:ext>
                    </a:extLst>
                  </p:cNvPr>
                  <p:cNvSpPr>
                    <a:spLocks noChangeArrowheads="1"/>
                  </p:cNvSpPr>
                  <p:nvPr/>
                </p:nvSpPr>
                <p:spPr bwMode="auto">
                  <a:xfrm rot="14280000">
                    <a:off x="3602" y="1304"/>
                    <a:ext cx="72" cy="73"/>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Oval 42">
                    <a:extLst>
                      <a:ext uri="{FF2B5EF4-FFF2-40B4-BE49-F238E27FC236}">
                        <a16:creationId xmlns:a16="http://schemas.microsoft.com/office/drawing/2014/main" id="{4CAEC38A-C572-C92A-7513-FEE0CED8E508}"/>
                      </a:ext>
                    </a:extLst>
                  </p:cNvPr>
                  <p:cNvSpPr>
                    <a:spLocks noChangeArrowheads="1"/>
                  </p:cNvSpPr>
                  <p:nvPr/>
                </p:nvSpPr>
                <p:spPr bwMode="auto">
                  <a:xfrm rot="14280000">
                    <a:off x="3731" y="1226"/>
                    <a:ext cx="72" cy="72"/>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0" name="Group 43">
                  <a:extLst>
                    <a:ext uri="{FF2B5EF4-FFF2-40B4-BE49-F238E27FC236}">
                      <a16:creationId xmlns:a16="http://schemas.microsoft.com/office/drawing/2014/main" id="{A80429F4-7187-17B0-2260-2F0F662212F8}"/>
                    </a:ext>
                  </a:extLst>
                </p:cNvPr>
                <p:cNvGrpSpPr>
                  <a:grpSpLocks/>
                </p:cNvGrpSpPr>
                <p:nvPr/>
              </p:nvGrpSpPr>
              <p:grpSpPr bwMode="auto">
                <a:xfrm>
                  <a:off x="3739" y="1443"/>
                  <a:ext cx="229" cy="178"/>
                  <a:chOff x="3739" y="1443"/>
                  <a:chExt cx="229" cy="178"/>
                </a:xfrm>
              </p:grpSpPr>
              <p:sp>
                <p:nvSpPr>
                  <p:cNvPr id="51" name="Oval 44">
                    <a:extLst>
                      <a:ext uri="{FF2B5EF4-FFF2-40B4-BE49-F238E27FC236}">
                        <a16:creationId xmlns:a16="http://schemas.microsoft.com/office/drawing/2014/main" id="{3CFAD307-0EAA-DB17-FEA6-381088C1713E}"/>
                      </a:ext>
                    </a:extLst>
                  </p:cNvPr>
                  <p:cNvSpPr>
                    <a:spLocks noChangeArrowheads="1"/>
                  </p:cNvSpPr>
                  <p:nvPr/>
                </p:nvSpPr>
                <p:spPr bwMode="auto">
                  <a:xfrm rot="14280000">
                    <a:off x="3753" y="1537"/>
                    <a:ext cx="72" cy="71"/>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Oval 45">
                    <a:extLst>
                      <a:ext uri="{FF2B5EF4-FFF2-40B4-BE49-F238E27FC236}">
                        <a16:creationId xmlns:a16="http://schemas.microsoft.com/office/drawing/2014/main" id="{8D37B2E8-1782-11D2-1524-AD8517558132}"/>
                      </a:ext>
                    </a:extLst>
                  </p:cNvPr>
                  <p:cNvSpPr>
                    <a:spLocks noChangeArrowheads="1"/>
                  </p:cNvSpPr>
                  <p:nvPr/>
                </p:nvSpPr>
                <p:spPr bwMode="auto">
                  <a:xfrm rot="14280000">
                    <a:off x="3883" y="1458"/>
                    <a:ext cx="72" cy="72"/>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35" name="Group 46">
                <a:extLst>
                  <a:ext uri="{FF2B5EF4-FFF2-40B4-BE49-F238E27FC236}">
                    <a16:creationId xmlns:a16="http://schemas.microsoft.com/office/drawing/2014/main" id="{3B7A9003-579C-A9C1-38E5-1D95337DF92B}"/>
                  </a:ext>
                </a:extLst>
              </p:cNvPr>
              <p:cNvGrpSpPr>
                <a:grpSpLocks/>
              </p:cNvGrpSpPr>
              <p:nvPr/>
            </p:nvGrpSpPr>
            <p:grpSpPr bwMode="auto">
              <a:xfrm>
                <a:off x="4401" y="1140"/>
                <a:ext cx="516" cy="420"/>
                <a:chOff x="4401" y="1140"/>
                <a:chExt cx="516" cy="420"/>
              </a:xfrm>
            </p:grpSpPr>
            <p:sp>
              <p:nvSpPr>
                <p:cNvPr id="36" name="Line 47">
                  <a:extLst>
                    <a:ext uri="{FF2B5EF4-FFF2-40B4-BE49-F238E27FC236}">
                      <a16:creationId xmlns:a16="http://schemas.microsoft.com/office/drawing/2014/main" id="{CCB876AE-D03A-3726-8861-A6E10F81F773}"/>
                    </a:ext>
                  </a:extLst>
                </p:cNvPr>
                <p:cNvSpPr>
                  <a:spLocks noChangeShapeType="1"/>
                </p:cNvSpPr>
                <p:nvPr/>
              </p:nvSpPr>
              <p:spPr bwMode="auto">
                <a:xfrm>
                  <a:off x="4401" y="1152"/>
                  <a:ext cx="218" cy="141"/>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7" name="Text Box 48">
                  <a:extLst>
                    <a:ext uri="{FF2B5EF4-FFF2-40B4-BE49-F238E27FC236}">
                      <a16:creationId xmlns:a16="http://schemas.microsoft.com/office/drawing/2014/main" id="{A79C3778-60B2-29FE-A3E1-059F006421BF}"/>
                    </a:ext>
                  </a:extLst>
                </p:cNvPr>
                <p:cNvSpPr txBox="1">
                  <a:spLocks noChangeArrowheads="1"/>
                </p:cNvSpPr>
                <p:nvPr/>
              </p:nvSpPr>
              <p:spPr bwMode="auto">
                <a:xfrm rot="1800000">
                  <a:off x="4594" y="1188"/>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O</a:t>
                  </a:r>
                </a:p>
              </p:txBody>
            </p:sp>
            <p:grpSp>
              <p:nvGrpSpPr>
                <p:cNvPr id="38" name="Group 49">
                  <a:extLst>
                    <a:ext uri="{FF2B5EF4-FFF2-40B4-BE49-F238E27FC236}">
                      <a16:creationId xmlns:a16="http://schemas.microsoft.com/office/drawing/2014/main" id="{8FDDF369-0D01-39EB-3F9C-B66645CBAC98}"/>
                    </a:ext>
                  </a:extLst>
                </p:cNvPr>
                <p:cNvGrpSpPr>
                  <a:grpSpLocks/>
                </p:cNvGrpSpPr>
                <p:nvPr/>
              </p:nvGrpSpPr>
              <p:grpSpPr bwMode="auto">
                <a:xfrm>
                  <a:off x="4680" y="1140"/>
                  <a:ext cx="209" cy="173"/>
                  <a:chOff x="4680" y="1140"/>
                  <a:chExt cx="209" cy="173"/>
                </a:xfrm>
              </p:grpSpPr>
              <p:sp>
                <p:nvSpPr>
                  <p:cNvPr id="45" name="Oval 50">
                    <a:extLst>
                      <a:ext uri="{FF2B5EF4-FFF2-40B4-BE49-F238E27FC236}">
                        <a16:creationId xmlns:a16="http://schemas.microsoft.com/office/drawing/2014/main" id="{D6E84444-9D53-A45F-FEC5-197CE90C6631}"/>
                      </a:ext>
                    </a:extLst>
                  </p:cNvPr>
                  <p:cNvSpPr>
                    <a:spLocks noChangeArrowheads="1"/>
                  </p:cNvSpPr>
                  <p:nvPr/>
                </p:nvSpPr>
                <p:spPr bwMode="auto">
                  <a:xfrm rot="18000000">
                    <a:off x="4689" y="1156"/>
                    <a:ext cx="73" cy="6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Oval 51">
                    <a:extLst>
                      <a:ext uri="{FF2B5EF4-FFF2-40B4-BE49-F238E27FC236}">
                        <a16:creationId xmlns:a16="http://schemas.microsoft.com/office/drawing/2014/main" id="{8B624A33-7C6B-869F-6E1A-57D414B432D7}"/>
                      </a:ext>
                    </a:extLst>
                  </p:cNvPr>
                  <p:cNvSpPr>
                    <a:spLocks noChangeArrowheads="1"/>
                  </p:cNvSpPr>
                  <p:nvPr/>
                </p:nvSpPr>
                <p:spPr bwMode="auto">
                  <a:xfrm rot="18000000">
                    <a:off x="4805" y="1234"/>
                    <a:ext cx="73" cy="6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9" name="Group 52">
                  <a:extLst>
                    <a:ext uri="{FF2B5EF4-FFF2-40B4-BE49-F238E27FC236}">
                      <a16:creationId xmlns:a16="http://schemas.microsoft.com/office/drawing/2014/main" id="{BB28B82A-F92E-4D6E-5133-2B38D23DAE70}"/>
                    </a:ext>
                  </a:extLst>
                </p:cNvPr>
                <p:cNvGrpSpPr>
                  <a:grpSpLocks/>
                </p:cNvGrpSpPr>
                <p:nvPr/>
              </p:nvGrpSpPr>
              <p:grpSpPr bwMode="auto">
                <a:xfrm>
                  <a:off x="4549" y="1386"/>
                  <a:ext cx="208" cy="173"/>
                  <a:chOff x="4549" y="1386"/>
                  <a:chExt cx="208" cy="173"/>
                </a:xfrm>
              </p:grpSpPr>
              <p:sp>
                <p:nvSpPr>
                  <p:cNvPr id="43" name="Oval 53">
                    <a:extLst>
                      <a:ext uri="{FF2B5EF4-FFF2-40B4-BE49-F238E27FC236}">
                        <a16:creationId xmlns:a16="http://schemas.microsoft.com/office/drawing/2014/main" id="{0DE24BB6-0F68-051F-A5E0-F401085EC855}"/>
                      </a:ext>
                    </a:extLst>
                  </p:cNvPr>
                  <p:cNvSpPr>
                    <a:spLocks noChangeArrowheads="1"/>
                  </p:cNvSpPr>
                  <p:nvPr/>
                </p:nvSpPr>
                <p:spPr bwMode="auto">
                  <a:xfrm rot="18000000">
                    <a:off x="4558" y="1402"/>
                    <a:ext cx="73" cy="6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Oval 54">
                    <a:extLst>
                      <a:ext uri="{FF2B5EF4-FFF2-40B4-BE49-F238E27FC236}">
                        <a16:creationId xmlns:a16="http://schemas.microsoft.com/office/drawing/2014/main" id="{580426E4-E7C2-301C-DA7D-88A9F243EA2B}"/>
                      </a:ext>
                    </a:extLst>
                  </p:cNvPr>
                  <p:cNvSpPr>
                    <a:spLocks noChangeArrowheads="1"/>
                  </p:cNvSpPr>
                  <p:nvPr/>
                </p:nvSpPr>
                <p:spPr bwMode="auto">
                  <a:xfrm rot="18000000">
                    <a:off x="4675" y="1481"/>
                    <a:ext cx="72" cy="6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0" name="Group 55">
                  <a:extLst>
                    <a:ext uri="{FF2B5EF4-FFF2-40B4-BE49-F238E27FC236}">
                      <a16:creationId xmlns:a16="http://schemas.microsoft.com/office/drawing/2014/main" id="{B7F9F4C9-E939-685E-01E2-ADB99701F43A}"/>
                    </a:ext>
                  </a:extLst>
                </p:cNvPr>
                <p:cNvGrpSpPr>
                  <a:grpSpLocks/>
                </p:cNvGrpSpPr>
                <p:nvPr/>
              </p:nvGrpSpPr>
              <p:grpSpPr bwMode="auto">
                <a:xfrm>
                  <a:off x="4749" y="1325"/>
                  <a:ext cx="167" cy="218"/>
                  <a:chOff x="4749" y="1325"/>
                  <a:chExt cx="167" cy="218"/>
                </a:xfrm>
              </p:grpSpPr>
              <p:sp>
                <p:nvSpPr>
                  <p:cNvPr id="41" name="Oval 56">
                    <a:extLst>
                      <a:ext uri="{FF2B5EF4-FFF2-40B4-BE49-F238E27FC236}">
                        <a16:creationId xmlns:a16="http://schemas.microsoft.com/office/drawing/2014/main" id="{8E3D0270-F255-61DC-C729-76B2F65185AC}"/>
                      </a:ext>
                    </a:extLst>
                  </p:cNvPr>
                  <p:cNvSpPr>
                    <a:spLocks noChangeArrowheads="1"/>
                  </p:cNvSpPr>
                  <p:nvPr/>
                </p:nvSpPr>
                <p:spPr bwMode="auto">
                  <a:xfrm rot="12600000">
                    <a:off x="4762" y="1463"/>
                    <a:ext cx="69" cy="69"/>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Oval 57">
                    <a:extLst>
                      <a:ext uri="{FF2B5EF4-FFF2-40B4-BE49-F238E27FC236}">
                        <a16:creationId xmlns:a16="http://schemas.microsoft.com/office/drawing/2014/main" id="{D942090A-2BFA-55F7-A1BE-FB56E6D9DF6E}"/>
                      </a:ext>
                    </a:extLst>
                  </p:cNvPr>
                  <p:cNvSpPr>
                    <a:spLocks noChangeArrowheads="1"/>
                  </p:cNvSpPr>
                  <p:nvPr/>
                </p:nvSpPr>
                <p:spPr bwMode="auto">
                  <a:xfrm rot="12600000">
                    <a:off x="4838" y="1339"/>
                    <a:ext cx="68" cy="69"/>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grpSp>
      <p:grpSp>
        <p:nvGrpSpPr>
          <p:cNvPr id="59" name="Group 88">
            <a:extLst>
              <a:ext uri="{FF2B5EF4-FFF2-40B4-BE49-F238E27FC236}">
                <a16:creationId xmlns:a16="http://schemas.microsoft.com/office/drawing/2014/main" id="{B397B056-3AC9-D3EE-2070-0F093396F8D3}"/>
              </a:ext>
            </a:extLst>
          </p:cNvPr>
          <p:cNvGrpSpPr>
            <a:grpSpLocks/>
          </p:cNvGrpSpPr>
          <p:nvPr/>
        </p:nvGrpSpPr>
        <p:grpSpPr bwMode="auto">
          <a:xfrm>
            <a:off x="6083300" y="1638300"/>
            <a:ext cx="1354138" cy="261938"/>
            <a:chOff x="3832" y="1032"/>
            <a:chExt cx="853" cy="165"/>
          </a:xfrm>
        </p:grpSpPr>
        <p:grpSp>
          <p:nvGrpSpPr>
            <p:cNvPr id="60" name="Group 89">
              <a:extLst>
                <a:ext uri="{FF2B5EF4-FFF2-40B4-BE49-F238E27FC236}">
                  <a16:creationId xmlns:a16="http://schemas.microsoft.com/office/drawing/2014/main" id="{63E916ED-7F56-F0A2-D49D-912AD6461CDC}"/>
                </a:ext>
              </a:extLst>
            </p:cNvPr>
            <p:cNvGrpSpPr>
              <a:grpSpLocks/>
            </p:cNvGrpSpPr>
            <p:nvPr/>
          </p:nvGrpSpPr>
          <p:grpSpPr bwMode="auto">
            <a:xfrm>
              <a:off x="3832" y="1048"/>
              <a:ext cx="237" cy="149"/>
              <a:chOff x="3832" y="1048"/>
              <a:chExt cx="237" cy="149"/>
            </a:xfrm>
          </p:grpSpPr>
          <p:sp>
            <p:nvSpPr>
              <p:cNvPr id="64" name="Line 90">
                <a:extLst>
                  <a:ext uri="{FF2B5EF4-FFF2-40B4-BE49-F238E27FC236}">
                    <a16:creationId xmlns:a16="http://schemas.microsoft.com/office/drawing/2014/main" id="{8B6A4FDC-23AE-34BE-11EE-59FA2065C1C4}"/>
                  </a:ext>
                </a:extLst>
              </p:cNvPr>
              <p:cNvSpPr>
                <a:spLocks noChangeShapeType="1"/>
              </p:cNvSpPr>
              <p:nvPr/>
            </p:nvSpPr>
            <p:spPr bwMode="auto">
              <a:xfrm flipH="1">
                <a:off x="3831" y="1058"/>
                <a:ext cx="239" cy="139"/>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 name="Line 91">
                <a:extLst>
                  <a:ext uri="{FF2B5EF4-FFF2-40B4-BE49-F238E27FC236}">
                    <a16:creationId xmlns:a16="http://schemas.microsoft.com/office/drawing/2014/main" id="{2A4D1A38-92FE-3ED8-8064-5A7C69206803}"/>
                  </a:ext>
                </a:extLst>
              </p:cNvPr>
              <p:cNvSpPr>
                <a:spLocks noChangeShapeType="1"/>
              </p:cNvSpPr>
              <p:nvPr/>
            </p:nvSpPr>
            <p:spPr bwMode="auto">
              <a:xfrm flipH="1" flipV="1">
                <a:off x="3965" y="1047"/>
                <a:ext cx="97" cy="97"/>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1" name="Group 92">
              <a:extLst>
                <a:ext uri="{FF2B5EF4-FFF2-40B4-BE49-F238E27FC236}">
                  <a16:creationId xmlns:a16="http://schemas.microsoft.com/office/drawing/2014/main" id="{B00B112C-D331-097D-4D9D-95A1FE549FBD}"/>
                </a:ext>
              </a:extLst>
            </p:cNvPr>
            <p:cNvGrpSpPr>
              <a:grpSpLocks/>
            </p:cNvGrpSpPr>
            <p:nvPr/>
          </p:nvGrpSpPr>
          <p:grpSpPr bwMode="auto">
            <a:xfrm>
              <a:off x="4448" y="1032"/>
              <a:ext cx="237" cy="149"/>
              <a:chOff x="4448" y="1032"/>
              <a:chExt cx="237" cy="149"/>
            </a:xfrm>
          </p:grpSpPr>
          <p:sp>
            <p:nvSpPr>
              <p:cNvPr id="62" name="Line 93">
                <a:extLst>
                  <a:ext uri="{FF2B5EF4-FFF2-40B4-BE49-F238E27FC236}">
                    <a16:creationId xmlns:a16="http://schemas.microsoft.com/office/drawing/2014/main" id="{C6DE27FD-7E18-EB61-71A3-BB4C926E780B}"/>
                  </a:ext>
                </a:extLst>
              </p:cNvPr>
              <p:cNvSpPr>
                <a:spLocks noChangeShapeType="1"/>
              </p:cNvSpPr>
              <p:nvPr/>
            </p:nvSpPr>
            <p:spPr bwMode="auto">
              <a:xfrm>
                <a:off x="4448" y="1042"/>
                <a:ext cx="237" cy="139"/>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 name="Line 94">
                <a:extLst>
                  <a:ext uri="{FF2B5EF4-FFF2-40B4-BE49-F238E27FC236}">
                    <a16:creationId xmlns:a16="http://schemas.microsoft.com/office/drawing/2014/main" id="{9BF7D7DE-8EA6-D543-123A-A61710CA360C}"/>
                  </a:ext>
                </a:extLst>
              </p:cNvPr>
              <p:cNvSpPr>
                <a:spLocks noChangeShapeType="1"/>
              </p:cNvSpPr>
              <p:nvPr/>
            </p:nvSpPr>
            <p:spPr bwMode="auto">
              <a:xfrm flipV="1">
                <a:off x="4456" y="1031"/>
                <a:ext cx="93" cy="97"/>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6" name="Group 95">
            <a:extLst>
              <a:ext uri="{FF2B5EF4-FFF2-40B4-BE49-F238E27FC236}">
                <a16:creationId xmlns:a16="http://schemas.microsoft.com/office/drawing/2014/main" id="{9E71554F-3C65-84B5-E6B8-F0258121919A}"/>
              </a:ext>
            </a:extLst>
          </p:cNvPr>
          <p:cNvGrpSpPr>
            <a:grpSpLocks/>
          </p:cNvGrpSpPr>
          <p:nvPr/>
        </p:nvGrpSpPr>
        <p:grpSpPr bwMode="auto">
          <a:xfrm>
            <a:off x="6654800" y="1524000"/>
            <a:ext cx="223838" cy="681038"/>
            <a:chOff x="4192" y="960"/>
            <a:chExt cx="141" cy="429"/>
          </a:xfrm>
        </p:grpSpPr>
        <p:sp>
          <p:nvSpPr>
            <p:cNvPr id="67" name="Line 96">
              <a:extLst>
                <a:ext uri="{FF2B5EF4-FFF2-40B4-BE49-F238E27FC236}">
                  <a16:creationId xmlns:a16="http://schemas.microsoft.com/office/drawing/2014/main" id="{B478FC73-71DB-0EFA-D7D0-7B7E3AA13E83}"/>
                </a:ext>
              </a:extLst>
            </p:cNvPr>
            <p:cNvSpPr>
              <a:spLocks noChangeShapeType="1"/>
            </p:cNvSpPr>
            <p:nvPr/>
          </p:nvSpPr>
          <p:spPr bwMode="auto">
            <a:xfrm>
              <a:off x="4272" y="960"/>
              <a:ext cx="0" cy="429"/>
            </a:xfrm>
            <a:prstGeom prst="line">
              <a:avLst/>
            </a:prstGeom>
            <a:noFill/>
            <a:ln w="28440" cap="sq">
              <a:solidFill>
                <a:srgbClr val="CCAF0A"/>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8" name="Line 97">
              <a:extLst>
                <a:ext uri="{FF2B5EF4-FFF2-40B4-BE49-F238E27FC236}">
                  <a16:creationId xmlns:a16="http://schemas.microsoft.com/office/drawing/2014/main" id="{5ED77FFB-359D-6681-D3EA-DD457327D1DC}"/>
                </a:ext>
              </a:extLst>
            </p:cNvPr>
            <p:cNvSpPr>
              <a:spLocks noChangeShapeType="1"/>
            </p:cNvSpPr>
            <p:nvPr/>
          </p:nvSpPr>
          <p:spPr bwMode="auto">
            <a:xfrm>
              <a:off x="4192" y="1024"/>
              <a:ext cx="141" cy="0"/>
            </a:xfrm>
            <a:prstGeom prst="line">
              <a:avLst/>
            </a:prstGeom>
            <a:noFill/>
            <a:ln w="28440" cap="sq">
              <a:solidFill>
                <a:srgbClr val="CCAF0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9" name="Text Box 98">
            <a:extLst>
              <a:ext uri="{FF2B5EF4-FFF2-40B4-BE49-F238E27FC236}">
                <a16:creationId xmlns:a16="http://schemas.microsoft.com/office/drawing/2014/main" id="{C32FEBE3-5972-6B7C-B3ED-F85D3B029329}"/>
              </a:ext>
            </a:extLst>
          </p:cNvPr>
          <p:cNvSpPr txBox="1">
            <a:spLocks noChangeArrowheads="1"/>
          </p:cNvSpPr>
          <p:nvPr/>
        </p:nvSpPr>
        <p:spPr bwMode="auto">
          <a:xfrm>
            <a:off x="5676900" y="2540596"/>
            <a:ext cx="22510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chemeClr val="accent6">
                    <a:lumMod val="50000"/>
                  </a:schemeClr>
                </a:solidFill>
              </a:rPr>
              <a:t>Διπολική ροπή </a:t>
            </a:r>
          </a:p>
          <a:p>
            <a:pPr algn="ctr">
              <a:buClrTx/>
              <a:buFontTx/>
              <a:buNone/>
            </a:pPr>
            <a:r>
              <a:rPr lang="el-GR" altLang="en-US" sz="2400" dirty="0">
                <a:solidFill>
                  <a:schemeClr val="accent6">
                    <a:lumMod val="50000"/>
                  </a:schemeClr>
                </a:solidFill>
              </a:rPr>
              <a:t>Πολικό μόριο</a:t>
            </a:r>
          </a:p>
        </p:txBody>
      </p:sp>
      <p:grpSp>
        <p:nvGrpSpPr>
          <p:cNvPr id="70" name="Group 58">
            <a:extLst>
              <a:ext uri="{FF2B5EF4-FFF2-40B4-BE49-F238E27FC236}">
                <a16:creationId xmlns:a16="http://schemas.microsoft.com/office/drawing/2014/main" id="{BE51D725-D7E8-F766-58AF-3222FA4B5EEE}"/>
              </a:ext>
            </a:extLst>
          </p:cNvPr>
          <p:cNvGrpSpPr>
            <a:grpSpLocks/>
          </p:cNvGrpSpPr>
          <p:nvPr/>
        </p:nvGrpSpPr>
        <p:grpSpPr bwMode="auto">
          <a:xfrm>
            <a:off x="1143000" y="4484688"/>
            <a:ext cx="1824038" cy="469900"/>
            <a:chOff x="720" y="2825"/>
            <a:chExt cx="1149" cy="296"/>
          </a:xfrm>
        </p:grpSpPr>
        <p:sp>
          <p:nvSpPr>
            <p:cNvPr id="71" name="Text Box 59">
              <a:extLst>
                <a:ext uri="{FF2B5EF4-FFF2-40B4-BE49-F238E27FC236}">
                  <a16:creationId xmlns:a16="http://schemas.microsoft.com/office/drawing/2014/main" id="{EE5A28BB-154F-D083-3161-34CA47104B25}"/>
                </a:ext>
              </a:extLst>
            </p:cNvPr>
            <p:cNvSpPr txBox="1">
              <a:spLocks noChangeArrowheads="1"/>
            </p:cNvSpPr>
            <p:nvPr/>
          </p:nvSpPr>
          <p:spPr bwMode="auto">
            <a:xfrm>
              <a:off x="1174" y="2832"/>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C</a:t>
              </a:r>
            </a:p>
          </p:txBody>
        </p:sp>
        <p:sp>
          <p:nvSpPr>
            <p:cNvPr id="72" name="Text Box 60">
              <a:extLst>
                <a:ext uri="{FF2B5EF4-FFF2-40B4-BE49-F238E27FC236}">
                  <a16:creationId xmlns:a16="http://schemas.microsoft.com/office/drawing/2014/main" id="{634F0088-7315-09EC-E42E-46AEDBDFC397}"/>
                </a:ext>
              </a:extLst>
            </p:cNvPr>
            <p:cNvSpPr txBox="1">
              <a:spLocks noChangeArrowheads="1"/>
            </p:cNvSpPr>
            <p:nvPr/>
          </p:nvSpPr>
          <p:spPr bwMode="auto">
            <a:xfrm>
              <a:off x="720" y="2832"/>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O</a:t>
              </a:r>
            </a:p>
          </p:txBody>
        </p:sp>
        <p:grpSp>
          <p:nvGrpSpPr>
            <p:cNvPr id="73" name="Group 61">
              <a:extLst>
                <a:ext uri="{FF2B5EF4-FFF2-40B4-BE49-F238E27FC236}">
                  <a16:creationId xmlns:a16="http://schemas.microsoft.com/office/drawing/2014/main" id="{60B70212-D3CB-16C6-01F7-5E9D79F2D86A}"/>
                </a:ext>
              </a:extLst>
            </p:cNvPr>
            <p:cNvGrpSpPr>
              <a:grpSpLocks/>
            </p:cNvGrpSpPr>
            <p:nvPr/>
          </p:nvGrpSpPr>
          <p:grpSpPr bwMode="auto">
            <a:xfrm>
              <a:off x="960" y="2954"/>
              <a:ext cx="237" cy="41"/>
              <a:chOff x="960" y="2954"/>
              <a:chExt cx="237" cy="41"/>
            </a:xfrm>
          </p:grpSpPr>
          <p:sp>
            <p:nvSpPr>
              <p:cNvPr id="90" name="Line 62">
                <a:extLst>
                  <a:ext uri="{FF2B5EF4-FFF2-40B4-BE49-F238E27FC236}">
                    <a16:creationId xmlns:a16="http://schemas.microsoft.com/office/drawing/2014/main" id="{2E6880BF-FDB7-1253-8906-21B531D12E1B}"/>
                  </a:ext>
                </a:extLst>
              </p:cNvPr>
              <p:cNvSpPr>
                <a:spLocks noChangeShapeType="1"/>
              </p:cNvSpPr>
              <p:nvPr/>
            </p:nvSpPr>
            <p:spPr bwMode="auto">
              <a:xfrm>
                <a:off x="960" y="2996"/>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1" name="Line 63">
                <a:extLst>
                  <a:ext uri="{FF2B5EF4-FFF2-40B4-BE49-F238E27FC236}">
                    <a16:creationId xmlns:a16="http://schemas.microsoft.com/office/drawing/2014/main" id="{5B160A86-3E4D-CBCD-2329-4D7E22A641B5}"/>
                  </a:ext>
                </a:extLst>
              </p:cNvPr>
              <p:cNvSpPr>
                <a:spLocks noChangeShapeType="1"/>
              </p:cNvSpPr>
              <p:nvPr/>
            </p:nvSpPr>
            <p:spPr bwMode="auto">
              <a:xfrm>
                <a:off x="960" y="2954"/>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74" name="Text Box 64">
              <a:extLst>
                <a:ext uri="{FF2B5EF4-FFF2-40B4-BE49-F238E27FC236}">
                  <a16:creationId xmlns:a16="http://schemas.microsoft.com/office/drawing/2014/main" id="{1CFEA011-F1FC-9C7F-1D26-9AC63CDDABDA}"/>
                </a:ext>
              </a:extLst>
            </p:cNvPr>
            <p:cNvSpPr txBox="1">
              <a:spLocks noChangeArrowheads="1"/>
            </p:cNvSpPr>
            <p:nvPr/>
          </p:nvSpPr>
          <p:spPr bwMode="auto">
            <a:xfrm>
              <a:off x="1606" y="2831"/>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O</a:t>
              </a:r>
            </a:p>
          </p:txBody>
        </p:sp>
        <p:grpSp>
          <p:nvGrpSpPr>
            <p:cNvPr id="75" name="Group 65">
              <a:extLst>
                <a:ext uri="{FF2B5EF4-FFF2-40B4-BE49-F238E27FC236}">
                  <a16:creationId xmlns:a16="http://schemas.microsoft.com/office/drawing/2014/main" id="{E7A78D4A-8381-7131-5FEA-B8655AB36BD3}"/>
                </a:ext>
              </a:extLst>
            </p:cNvPr>
            <p:cNvGrpSpPr>
              <a:grpSpLocks/>
            </p:cNvGrpSpPr>
            <p:nvPr/>
          </p:nvGrpSpPr>
          <p:grpSpPr bwMode="auto">
            <a:xfrm>
              <a:off x="784" y="2825"/>
              <a:ext cx="141" cy="45"/>
              <a:chOff x="784" y="2825"/>
              <a:chExt cx="141" cy="45"/>
            </a:xfrm>
          </p:grpSpPr>
          <p:sp>
            <p:nvSpPr>
              <p:cNvPr id="88" name="Oval 66">
                <a:extLst>
                  <a:ext uri="{FF2B5EF4-FFF2-40B4-BE49-F238E27FC236}">
                    <a16:creationId xmlns:a16="http://schemas.microsoft.com/office/drawing/2014/main" id="{5FF32F19-239E-AAA6-220D-730790D1647D}"/>
                  </a:ext>
                </a:extLst>
              </p:cNvPr>
              <p:cNvSpPr>
                <a:spLocks noChangeArrowheads="1"/>
              </p:cNvSpPr>
              <p:nvPr/>
            </p:nvSpPr>
            <p:spPr bwMode="auto">
              <a:xfrm rot="16200000">
                <a:off x="784" y="282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 name="Oval 67">
                <a:extLst>
                  <a:ext uri="{FF2B5EF4-FFF2-40B4-BE49-F238E27FC236}">
                    <a16:creationId xmlns:a16="http://schemas.microsoft.com/office/drawing/2014/main" id="{5E9FA468-78EB-AD64-1F87-E81473B1888D}"/>
                  </a:ext>
                </a:extLst>
              </p:cNvPr>
              <p:cNvSpPr>
                <a:spLocks noChangeArrowheads="1"/>
              </p:cNvSpPr>
              <p:nvPr/>
            </p:nvSpPr>
            <p:spPr bwMode="auto">
              <a:xfrm rot="16200000">
                <a:off x="880" y="282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6" name="Group 68">
              <a:extLst>
                <a:ext uri="{FF2B5EF4-FFF2-40B4-BE49-F238E27FC236}">
                  <a16:creationId xmlns:a16="http://schemas.microsoft.com/office/drawing/2014/main" id="{ED6A5B22-C7D3-E186-72ED-8F65627D8622}"/>
                </a:ext>
              </a:extLst>
            </p:cNvPr>
            <p:cNvGrpSpPr>
              <a:grpSpLocks/>
            </p:cNvGrpSpPr>
            <p:nvPr/>
          </p:nvGrpSpPr>
          <p:grpSpPr bwMode="auto">
            <a:xfrm>
              <a:off x="784" y="3065"/>
              <a:ext cx="141" cy="45"/>
              <a:chOff x="784" y="3065"/>
              <a:chExt cx="141" cy="45"/>
            </a:xfrm>
          </p:grpSpPr>
          <p:sp>
            <p:nvSpPr>
              <p:cNvPr id="86" name="Oval 69">
                <a:extLst>
                  <a:ext uri="{FF2B5EF4-FFF2-40B4-BE49-F238E27FC236}">
                    <a16:creationId xmlns:a16="http://schemas.microsoft.com/office/drawing/2014/main" id="{5021354C-02F6-49A2-2BD8-4340C418E6EE}"/>
                  </a:ext>
                </a:extLst>
              </p:cNvPr>
              <p:cNvSpPr>
                <a:spLocks noChangeArrowheads="1"/>
              </p:cNvSpPr>
              <p:nvPr/>
            </p:nvSpPr>
            <p:spPr bwMode="auto">
              <a:xfrm rot="16200000">
                <a:off x="784" y="306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Oval 70">
                <a:extLst>
                  <a:ext uri="{FF2B5EF4-FFF2-40B4-BE49-F238E27FC236}">
                    <a16:creationId xmlns:a16="http://schemas.microsoft.com/office/drawing/2014/main" id="{E15D7B89-88D7-8DD6-1291-7AC3F1C45775}"/>
                  </a:ext>
                </a:extLst>
              </p:cNvPr>
              <p:cNvSpPr>
                <a:spLocks noChangeArrowheads="1"/>
              </p:cNvSpPr>
              <p:nvPr/>
            </p:nvSpPr>
            <p:spPr bwMode="auto">
              <a:xfrm rot="16200000">
                <a:off x="880" y="306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7" name="Group 71">
              <a:extLst>
                <a:ext uri="{FF2B5EF4-FFF2-40B4-BE49-F238E27FC236}">
                  <a16:creationId xmlns:a16="http://schemas.microsoft.com/office/drawing/2014/main" id="{CF6200B2-FE68-AD5C-8547-0C8E0529FAA2}"/>
                </a:ext>
              </a:extLst>
            </p:cNvPr>
            <p:cNvGrpSpPr>
              <a:grpSpLocks/>
            </p:cNvGrpSpPr>
            <p:nvPr/>
          </p:nvGrpSpPr>
          <p:grpSpPr bwMode="auto">
            <a:xfrm>
              <a:off x="1663" y="2825"/>
              <a:ext cx="140" cy="45"/>
              <a:chOff x="1663" y="2825"/>
              <a:chExt cx="140" cy="45"/>
            </a:xfrm>
          </p:grpSpPr>
          <p:sp>
            <p:nvSpPr>
              <p:cNvPr id="84" name="Oval 72">
                <a:extLst>
                  <a:ext uri="{FF2B5EF4-FFF2-40B4-BE49-F238E27FC236}">
                    <a16:creationId xmlns:a16="http://schemas.microsoft.com/office/drawing/2014/main" id="{487C2FBE-1917-9C5B-67D1-A0879104B12C}"/>
                  </a:ext>
                </a:extLst>
              </p:cNvPr>
              <p:cNvSpPr>
                <a:spLocks noChangeArrowheads="1"/>
              </p:cNvSpPr>
              <p:nvPr/>
            </p:nvSpPr>
            <p:spPr bwMode="auto">
              <a:xfrm rot="16200000">
                <a:off x="1663" y="282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5" name="Oval 73">
                <a:extLst>
                  <a:ext uri="{FF2B5EF4-FFF2-40B4-BE49-F238E27FC236}">
                    <a16:creationId xmlns:a16="http://schemas.microsoft.com/office/drawing/2014/main" id="{C384C26D-C2AF-42FB-65B4-8E55F4A50FFC}"/>
                  </a:ext>
                </a:extLst>
              </p:cNvPr>
              <p:cNvSpPr>
                <a:spLocks noChangeArrowheads="1"/>
              </p:cNvSpPr>
              <p:nvPr/>
            </p:nvSpPr>
            <p:spPr bwMode="auto">
              <a:xfrm rot="16200000">
                <a:off x="1758" y="282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8" name="Group 74">
              <a:extLst>
                <a:ext uri="{FF2B5EF4-FFF2-40B4-BE49-F238E27FC236}">
                  <a16:creationId xmlns:a16="http://schemas.microsoft.com/office/drawing/2014/main" id="{D6FCD772-28D0-ACC4-B2AF-4CD5353B9738}"/>
                </a:ext>
              </a:extLst>
            </p:cNvPr>
            <p:cNvGrpSpPr>
              <a:grpSpLocks/>
            </p:cNvGrpSpPr>
            <p:nvPr/>
          </p:nvGrpSpPr>
          <p:grpSpPr bwMode="auto">
            <a:xfrm>
              <a:off x="1663" y="3065"/>
              <a:ext cx="140" cy="45"/>
              <a:chOff x="1663" y="3065"/>
              <a:chExt cx="140" cy="45"/>
            </a:xfrm>
          </p:grpSpPr>
          <p:sp>
            <p:nvSpPr>
              <p:cNvPr id="82" name="Oval 75">
                <a:extLst>
                  <a:ext uri="{FF2B5EF4-FFF2-40B4-BE49-F238E27FC236}">
                    <a16:creationId xmlns:a16="http://schemas.microsoft.com/office/drawing/2014/main" id="{FEE5D1C3-C95E-3222-ACCE-F9F3DE48E6C1}"/>
                  </a:ext>
                </a:extLst>
              </p:cNvPr>
              <p:cNvSpPr>
                <a:spLocks noChangeArrowheads="1"/>
              </p:cNvSpPr>
              <p:nvPr/>
            </p:nvSpPr>
            <p:spPr bwMode="auto">
              <a:xfrm rot="16200000">
                <a:off x="1663" y="306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Oval 76">
                <a:extLst>
                  <a:ext uri="{FF2B5EF4-FFF2-40B4-BE49-F238E27FC236}">
                    <a16:creationId xmlns:a16="http://schemas.microsoft.com/office/drawing/2014/main" id="{4764EA74-D30B-9D8C-8693-3A74F5C18F78}"/>
                  </a:ext>
                </a:extLst>
              </p:cNvPr>
              <p:cNvSpPr>
                <a:spLocks noChangeArrowheads="1"/>
              </p:cNvSpPr>
              <p:nvPr/>
            </p:nvSpPr>
            <p:spPr bwMode="auto">
              <a:xfrm rot="16200000">
                <a:off x="1758" y="3065"/>
                <a:ext cx="45" cy="4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79" name="Group 77">
              <a:extLst>
                <a:ext uri="{FF2B5EF4-FFF2-40B4-BE49-F238E27FC236}">
                  <a16:creationId xmlns:a16="http://schemas.microsoft.com/office/drawing/2014/main" id="{A9134EEB-CB5F-830F-06FD-7B4702FE5B99}"/>
                </a:ext>
              </a:extLst>
            </p:cNvPr>
            <p:cNvGrpSpPr>
              <a:grpSpLocks/>
            </p:cNvGrpSpPr>
            <p:nvPr/>
          </p:nvGrpSpPr>
          <p:grpSpPr bwMode="auto">
            <a:xfrm>
              <a:off x="1399" y="2952"/>
              <a:ext cx="237" cy="41"/>
              <a:chOff x="1399" y="2952"/>
              <a:chExt cx="237" cy="41"/>
            </a:xfrm>
          </p:grpSpPr>
          <p:sp>
            <p:nvSpPr>
              <p:cNvPr id="80" name="Line 78">
                <a:extLst>
                  <a:ext uri="{FF2B5EF4-FFF2-40B4-BE49-F238E27FC236}">
                    <a16:creationId xmlns:a16="http://schemas.microsoft.com/office/drawing/2014/main" id="{052042ED-B9BB-5816-82AB-69C19BE1DF85}"/>
                  </a:ext>
                </a:extLst>
              </p:cNvPr>
              <p:cNvSpPr>
                <a:spLocks noChangeShapeType="1"/>
              </p:cNvSpPr>
              <p:nvPr/>
            </p:nvSpPr>
            <p:spPr bwMode="auto">
              <a:xfrm>
                <a:off x="1399" y="2994"/>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1" name="Line 79">
                <a:extLst>
                  <a:ext uri="{FF2B5EF4-FFF2-40B4-BE49-F238E27FC236}">
                    <a16:creationId xmlns:a16="http://schemas.microsoft.com/office/drawing/2014/main" id="{B6B75D56-D10A-3118-F9CD-96526BEE60BD}"/>
                  </a:ext>
                </a:extLst>
              </p:cNvPr>
              <p:cNvSpPr>
                <a:spLocks noChangeShapeType="1"/>
              </p:cNvSpPr>
              <p:nvPr/>
            </p:nvSpPr>
            <p:spPr bwMode="auto">
              <a:xfrm>
                <a:off x="1399" y="2952"/>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92" name="Group 80">
            <a:extLst>
              <a:ext uri="{FF2B5EF4-FFF2-40B4-BE49-F238E27FC236}">
                <a16:creationId xmlns:a16="http://schemas.microsoft.com/office/drawing/2014/main" id="{5EDEF958-2A3D-6233-1C39-08F3600A8476}"/>
              </a:ext>
            </a:extLst>
          </p:cNvPr>
          <p:cNvGrpSpPr>
            <a:grpSpLocks/>
          </p:cNvGrpSpPr>
          <p:nvPr/>
        </p:nvGrpSpPr>
        <p:grpSpPr bwMode="auto">
          <a:xfrm>
            <a:off x="1244600" y="4191000"/>
            <a:ext cx="1570038" cy="223838"/>
            <a:chOff x="784" y="2640"/>
            <a:chExt cx="989" cy="141"/>
          </a:xfrm>
        </p:grpSpPr>
        <p:grpSp>
          <p:nvGrpSpPr>
            <p:cNvPr id="93" name="Group 81">
              <a:extLst>
                <a:ext uri="{FF2B5EF4-FFF2-40B4-BE49-F238E27FC236}">
                  <a16:creationId xmlns:a16="http://schemas.microsoft.com/office/drawing/2014/main" id="{3B9A9492-EAED-07AD-F875-8DDF5528B45A}"/>
                </a:ext>
              </a:extLst>
            </p:cNvPr>
            <p:cNvGrpSpPr>
              <a:grpSpLocks/>
            </p:cNvGrpSpPr>
            <p:nvPr/>
          </p:nvGrpSpPr>
          <p:grpSpPr bwMode="auto">
            <a:xfrm>
              <a:off x="784" y="2640"/>
              <a:ext cx="429" cy="141"/>
              <a:chOff x="784" y="2640"/>
              <a:chExt cx="429" cy="141"/>
            </a:xfrm>
          </p:grpSpPr>
          <p:sp>
            <p:nvSpPr>
              <p:cNvPr id="97" name="Line 82">
                <a:extLst>
                  <a:ext uri="{FF2B5EF4-FFF2-40B4-BE49-F238E27FC236}">
                    <a16:creationId xmlns:a16="http://schemas.microsoft.com/office/drawing/2014/main" id="{DE5D82F7-F872-C989-0481-AD88FA42A8F6}"/>
                  </a:ext>
                </a:extLst>
              </p:cNvPr>
              <p:cNvSpPr>
                <a:spLocks noChangeShapeType="1"/>
              </p:cNvSpPr>
              <p:nvPr/>
            </p:nvSpPr>
            <p:spPr bwMode="auto">
              <a:xfrm flipH="1">
                <a:off x="783" y="2704"/>
                <a:ext cx="431" cy="0"/>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8" name="Line 83">
                <a:extLst>
                  <a:ext uri="{FF2B5EF4-FFF2-40B4-BE49-F238E27FC236}">
                    <a16:creationId xmlns:a16="http://schemas.microsoft.com/office/drawing/2014/main" id="{19B58C60-E0D6-5CF2-9131-F28E5F6DAE32}"/>
                  </a:ext>
                </a:extLst>
              </p:cNvPr>
              <p:cNvSpPr>
                <a:spLocks noChangeShapeType="1"/>
              </p:cNvSpPr>
              <p:nvPr/>
            </p:nvSpPr>
            <p:spPr bwMode="auto">
              <a:xfrm flipV="1">
                <a:off x="1150" y="2639"/>
                <a:ext cx="0" cy="143"/>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94" name="Group 84">
              <a:extLst>
                <a:ext uri="{FF2B5EF4-FFF2-40B4-BE49-F238E27FC236}">
                  <a16:creationId xmlns:a16="http://schemas.microsoft.com/office/drawing/2014/main" id="{0EE4A11E-6201-A2FA-0384-22883CDE1C8F}"/>
                </a:ext>
              </a:extLst>
            </p:cNvPr>
            <p:cNvGrpSpPr>
              <a:grpSpLocks/>
            </p:cNvGrpSpPr>
            <p:nvPr/>
          </p:nvGrpSpPr>
          <p:grpSpPr bwMode="auto">
            <a:xfrm>
              <a:off x="1344" y="2640"/>
              <a:ext cx="429" cy="141"/>
              <a:chOff x="1344" y="2640"/>
              <a:chExt cx="429" cy="141"/>
            </a:xfrm>
          </p:grpSpPr>
          <p:sp>
            <p:nvSpPr>
              <p:cNvPr id="95" name="Line 85">
                <a:extLst>
                  <a:ext uri="{FF2B5EF4-FFF2-40B4-BE49-F238E27FC236}">
                    <a16:creationId xmlns:a16="http://schemas.microsoft.com/office/drawing/2014/main" id="{031AEBC3-F6B0-6747-ED33-D84181870445}"/>
                  </a:ext>
                </a:extLst>
              </p:cNvPr>
              <p:cNvSpPr>
                <a:spLocks noChangeShapeType="1"/>
              </p:cNvSpPr>
              <p:nvPr/>
            </p:nvSpPr>
            <p:spPr bwMode="auto">
              <a:xfrm>
                <a:off x="1344" y="2704"/>
                <a:ext cx="429" cy="0"/>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6" name="Line 86">
                <a:extLst>
                  <a:ext uri="{FF2B5EF4-FFF2-40B4-BE49-F238E27FC236}">
                    <a16:creationId xmlns:a16="http://schemas.microsoft.com/office/drawing/2014/main" id="{97BF236B-4E6B-3CBA-C850-25846E4E2C11}"/>
                  </a:ext>
                </a:extLst>
              </p:cNvPr>
              <p:cNvSpPr>
                <a:spLocks noChangeShapeType="1"/>
              </p:cNvSpPr>
              <p:nvPr/>
            </p:nvSpPr>
            <p:spPr bwMode="auto">
              <a:xfrm flipV="1">
                <a:off x="1408" y="2639"/>
                <a:ext cx="0" cy="143"/>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99" name="Text Box 87">
            <a:extLst>
              <a:ext uri="{FF2B5EF4-FFF2-40B4-BE49-F238E27FC236}">
                <a16:creationId xmlns:a16="http://schemas.microsoft.com/office/drawing/2014/main" id="{FC29DE34-74F0-E1AC-B0BF-04A0FEE0F82F}"/>
              </a:ext>
            </a:extLst>
          </p:cNvPr>
          <p:cNvSpPr txBox="1">
            <a:spLocks noChangeArrowheads="1"/>
          </p:cNvSpPr>
          <p:nvPr/>
        </p:nvSpPr>
        <p:spPr bwMode="auto">
          <a:xfrm>
            <a:off x="609600" y="5181600"/>
            <a:ext cx="28194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chemeClr val="accent2">
                    <a:lumMod val="50000"/>
                  </a:schemeClr>
                </a:solidFill>
              </a:rPr>
              <a:t>Μηδενική διπολική ροπή </a:t>
            </a:r>
          </a:p>
          <a:p>
            <a:pPr algn="ctr">
              <a:buClrTx/>
              <a:buFontTx/>
              <a:buNone/>
            </a:pPr>
            <a:r>
              <a:rPr lang="el-GR" altLang="en-US" sz="2400" dirty="0">
                <a:solidFill>
                  <a:schemeClr val="accent2">
                    <a:lumMod val="50000"/>
                  </a:schemeClr>
                </a:solidFill>
              </a:rPr>
              <a:t>Μη πολικό μόριο</a:t>
            </a:r>
          </a:p>
        </p:txBody>
      </p:sp>
      <p:grpSp>
        <p:nvGrpSpPr>
          <p:cNvPr id="100" name="Group 99">
            <a:extLst>
              <a:ext uri="{FF2B5EF4-FFF2-40B4-BE49-F238E27FC236}">
                <a16:creationId xmlns:a16="http://schemas.microsoft.com/office/drawing/2014/main" id="{D6D1F2A5-6BE2-98F8-8BEA-E73747AE3A21}"/>
              </a:ext>
            </a:extLst>
          </p:cNvPr>
          <p:cNvGrpSpPr>
            <a:grpSpLocks/>
          </p:cNvGrpSpPr>
          <p:nvPr/>
        </p:nvGrpSpPr>
        <p:grpSpPr bwMode="auto">
          <a:xfrm>
            <a:off x="5943600" y="3581400"/>
            <a:ext cx="1884363" cy="1931988"/>
            <a:chOff x="3744" y="2256"/>
            <a:chExt cx="1187" cy="1217"/>
          </a:xfrm>
        </p:grpSpPr>
        <p:sp>
          <p:nvSpPr>
            <p:cNvPr id="101" name="Text Box 100">
              <a:extLst>
                <a:ext uri="{FF2B5EF4-FFF2-40B4-BE49-F238E27FC236}">
                  <a16:creationId xmlns:a16="http://schemas.microsoft.com/office/drawing/2014/main" id="{1D5A910D-32B7-ADF3-0B7E-BFEAFA356F6F}"/>
                </a:ext>
              </a:extLst>
            </p:cNvPr>
            <p:cNvSpPr txBox="1">
              <a:spLocks noChangeArrowheads="1"/>
            </p:cNvSpPr>
            <p:nvPr/>
          </p:nvSpPr>
          <p:spPr bwMode="auto">
            <a:xfrm>
              <a:off x="4208" y="2713"/>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C</a:t>
              </a:r>
            </a:p>
          </p:txBody>
        </p:sp>
        <p:sp>
          <p:nvSpPr>
            <p:cNvPr id="102" name="Text Box 101">
              <a:extLst>
                <a:ext uri="{FF2B5EF4-FFF2-40B4-BE49-F238E27FC236}">
                  <a16:creationId xmlns:a16="http://schemas.microsoft.com/office/drawing/2014/main" id="{1D2D5669-6A1B-1C60-C8BC-8075306F1176}"/>
                </a:ext>
              </a:extLst>
            </p:cNvPr>
            <p:cNvSpPr txBox="1">
              <a:spLocks noChangeArrowheads="1"/>
            </p:cNvSpPr>
            <p:nvPr/>
          </p:nvSpPr>
          <p:spPr bwMode="auto">
            <a:xfrm>
              <a:off x="4208" y="2256"/>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sp>
          <p:nvSpPr>
            <p:cNvPr id="103" name="Text Box 102">
              <a:extLst>
                <a:ext uri="{FF2B5EF4-FFF2-40B4-BE49-F238E27FC236}">
                  <a16:creationId xmlns:a16="http://schemas.microsoft.com/office/drawing/2014/main" id="{E746B92B-61FC-9A39-43CF-F859F229DB44}"/>
                </a:ext>
              </a:extLst>
            </p:cNvPr>
            <p:cNvSpPr txBox="1">
              <a:spLocks noChangeArrowheads="1"/>
            </p:cNvSpPr>
            <p:nvPr/>
          </p:nvSpPr>
          <p:spPr bwMode="auto">
            <a:xfrm>
              <a:off x="4208" y="3184"/>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sp>
          <p:nvSpPr>
            <p:cNvPr id="104" name="Text Box 103">
              <a:extLst>
                <a:ext uri="{FF2B5EF4-FFF2-40B4-BE49-F238E27FC236}">
                  <a16:creationId xmlns:a16="http://schemas.microsoft.com/office/drawing/2014/main" id="{410286AD-E936-6ED8-F4AE-FB8A9A75E453}"/>
                </a:ext>
              </a:extLst>
            </p:cNvPr>
            <p:cNvSpPr txBox="1">
              <a:spLocks noChangeArrowheads="1"/>
            </p:cNvSpPr>
            <p:nvPr/>
          </p:nvSpPr>
          <p:spPr bwMode="auto">
            <a:xfrm>
              <a:off x="4680" y="2712"/>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sp>
          <p:nvSpPr>
            <p:cNvPr id="105" name="Text Box 104">
              <a:extLst>
                <a:ext uri="{FF2B5EF4-FFF2-40B4-BE49-F238E27FC236}">
                  <a16:creationId xmlns:a16="http://schemas.microsoft.com/office/drawing/2014/main" id="{1BD93E82-EE54-93E5-1D8A-9F894A85D9A1}"/>
                </a:ext>
              </a:extLst>
            </p:cNvPr>
            <p:cNvSpPr txBox="1">
              <a:spLocks noChangeArrowheads="1"/>
            </p:cNvSpPr>
            <p:nvPr/>
          </p:nvSpPr>
          <p:spPr bwMode="auto">
            <a:xfrm>
              <a:off x="3744" y="2712"/>
              <a:ext cx="25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t>H</a:t>
              </a:r>
            </a:p>
          </p:txBody>
        </p:sp>
        <p:sp>
          <p:nvSpPr>
            <p:cNvPr id="106" name="Line 105">
              <a:extLst>
                <a:ext uri="{FF2B5EF4-FFF2-40B4-BE49-F238E27FC236}">
                  <a16:creationId xmlns:a16="http://schemas.microsoft.com/office/drawing/2014/main" id="{76C0C5C5-3948-96C7-6F06-8299A42C241C}"/>
                </a:ext>
              </a:extLst>
            </p:cNvPr>
            <p:cNvSpPr>
              <a:spLocks noChangeShapeType="1"/>
            </p:cNvSpPr>
            <p:nvPr/>
          </p:nvSpPr>
          <p:spPr bwMode="auto">
            <a:xfrm>
              <a:off x="4480" y="2857"/>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 name="Line 106">
              <a:extLst>
                <a:ext uri="{FF2B5EF4-FFF2-40B4-BE49-F238E27FC236}">
                  <a16:creationId xmlns:a16="http://schemas.microsoft.com/office/drawing/2014/main" id="{FF753A15-EF57-4EBC-97E7-AFE9ED743370}"/>
                </a:ext>
              </a:extLst>
            </p:cNvPr>
            <p:cNvSpPr>
              <a:spLocks noChangeShapeType="1"/>
            </p:cNvSpPr>
            <p:nvPr/>
          </p:nvSpPr>
          <p:spPr bwMode="auto">
            <a:xfrm>
              <a:off x="3952" y="2857"/>
              <a:ext cx="237" cy="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 name="Line 107">
              <a:extLst>
                <a:ext uri="{FF2B5EF4-FFF2-40B4-BE49-F238E27FC236}">
                  <a16:creationId xmlns:a16="http://schemas.microsoft.com/office/drawing/2014/main" id="{70A7D84B-FB96-378B-A42F-03DA16739D00}"/>
                </a:ext>
              </a:extLst>
            </p:cNvPr>
            <p:cNvSpPr>
              <a:spLocks noChangeShapeType="1"/>
            </p:cNvSpPr>
            <p:nvPr/>
          </p:nvSpPr>
          <p:spPr bwMode="auto">
            <a:xfrm>
              <a:off x="4336" y="2976"/>
              <a:ext cx="0" cy="23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 name="Line 108">
              <a:extLst>
                <a:ext uri="{FF2B5EF4-FFF2-40B4-BE49-F238E27FC236}">
                  <a16:creationId xmlns:a16="http://schemas.microsoft.com/office/drawing/2014/main" id="{D91C123D-919B-F76C-A081-BAAFE09F7643}"/>
                </a:ext>
              </a:extLst>
            </p:cNvPr>
            <p:cNvSpPr>
              <a:spLocks noChangeShapeType="1"/>
            </p:cNvSpPr>
            <p:nvPr/>
          </p:nvSpPr>
          <p:spPr bwMode="auto">
            <a:xfrm>
              <a:off x="4336" y="2496"/>
              <a:ext cx="0" cy="23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0" name="Group 109">
            <a:extLst>
              <a:ext uri="{FF2B5EF4-FFF2-40B4-BE49-F238E27FC236}">
                <a16:creationId xmlns:a16="http://schemas.microsoft.com/office/drawing/2014/main" id="{8F8124AD-2B1F-C9C7-A106-D9E3498E18C4}"/>
              </a:ext>
            </a:extLst>
          </p:cNvPr>
          <p:cNvGrpSpPr>
            <a:grpSpLocks/>
          </p:cNvGrpSpPr>
          <p:nvPr/>
        </p:nvGrpSpPr>
        <p:grpSpPr bwMode="auto">
          <a:xfrm>
            <a:off x="6096000" y="3657600"/>
            <a:ext cx="1595438" cy="1671638"/>
            <a:chOff x="3840" y="2304"/>
            <a:chExt cx="1005" cy="1053"/>
          </a:xfrm>
        </p:grpSpPr>
        <p:grpSp>
          <p:nvGrpSpPr>
            <p:cNvPr id="111" name="Group 110">
              <a:extLst>
                <a:ext uri="{FF2B5EF4-FFF2-40B4-BE49-F238E27FC236}">
                  <a16:creationId xmlns:a16="http://schemas.microsoft.com/office/drawing/2014/main" id="{AE84C63C-0DC7-7B7D-CFAB-196F95473BD4}"/>
                </a:ext>
              </a:extLst>
            </p:cNvPr>
            <p:cNvGrpSpPr>
              <a:grpSpLocks/>
            </p:cNvGrpSpPr>
            <p:nvPr/>
          </p:nvGrpSpPr>
          <p:grpSpPr bwMode="auto">
            <a:xfrm>
              <a:off x="4416" y="2632"/>
              <a:ext cx="429" cy="141"/>
              <a:chOff x="4416" y="2632"/>
              <a:chExt cx="429" cy="141"/>
            </a:xfrm>
          </p:grpSpPr>
          <p:sp>
            <p:nvSpPr>
              <p:cNvPr id="121" name="Line 111">
                <a:extLst>
                  <a:ext uri="{FF2B5EF4-FFF2-40B4-BE49-F238E27FC236}">
                    <a16:creationId xmlns:a16="http://schemas.microsoft.com/office/drawing/2014/main" id="{70658E67-8914-5418-9515-35FADA540F10}"/>
                  </a:ext>
                </a:extLst>
              </p:cNvPr>
              <p:cNvSpPr>
                <a:spLocks noChangeShapeType="1"/>
              </p:cNvSpPr>
              <p:nvPr/>
            </p:nvSpPr>
            <p:spPr bwMode="auto">
              <a:xfrm flipH="1">
                <a:off x="4415" y="2696"/>
                <a:ext cx="431" cy="0"/>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 name="Line 112">
                <a:extLst>
                  <a:ext uri="{FF2B5EF4-FFF2-40B4-BE49-F238E27FC236}">
                    <a16:creationId xmlns:a16="http://schemas.microsoft.com/office/drawing/2014/main" id="{04A1F942-F646-882D-3D61-98C56A69EC0E}"/>
                  </a:ext>
                </a:extLst>
              </p:cNvPr>
              <p:cNvSpPr>
                <a:spLocks noChangeShapeType="1"/>
              </p:cNvSpPr>
              <p:nvPr/>
            </p:nvSpPr>
            <p:spPr bwMode="auto">
              <a:xfrm flipV="1">
                <a:off x="4782" y="2631"/>
                <a:ext cx="0" cy="143"/>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2" name="Group 113">
              <a:extLst>
                <a:ext uri="{FF2B5EF4-FFF2-40B4-BE49-F238E27FC236}">
                  <a16:creationId xmlns:a16="http://schemas.microsoft.com/office/drawing/2014/main" id="{7984F1D2-B648-7E99-B66A-01E6FFCE2BC9}"/>
                </a:ext>
              </a:extLst>
            </p:cNvPr>
            <p:cNvGrpSpPr>
              <a:grpSpLocks/>
            </p:cNvGrpSpPr>
            <p:nvPr/>
          </p:nvGrpSpPr>
          <p:grpSpPr bwMode="auto">
            <a:xfrm>
              <a:off x="3840" y="2952"/>
              <a:ext cx="429" cy="141"/>
              <a:chOff x="3840" y="2952"/>
              <a:chExt cx="429" cy="141"/>
            </a:xfrm>
          </p:grpSpPr>
          <p:sp>
            <p:nvSpPr>
              <p:cNvPr id="119" name="Line 114">
                <a:extLst>
                  <a:ext uri="{FF2B5EF4-FFF2-40B4-BE49-F238E27FC236}">
                    <a16:creationId xmlns:a16="http://schemas.microsoft.com/office/drawing/2014/main" id="{3328F6BD-57DC-9B21-031D-4541CF2FEE81}"/>
                  </a:ext>
                </a:extLst>
              </p:cNvPr>
              <p:cNvSpPr>
                <a:spLocks noChangeShapeType="1"/>
              </p:cNvSpPr>
              <p:nvPr/>
            </p:nvSpPr>
            <p:spPr bwMode="auto">
              <a:xfrm>
                <a:off x="3840" y="3016"/>
                <a:ext cx="429" cy="0"/>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 name="Line 115">
                <a:extLst>
                  <a:ext uri="{FF2B5EF4-FFF2-40B4-BE49-F238E27FC236}">
                    <a16:creationId xmlns:a16="http://schemas.microsoft.com/office/drawing/2014/main" id="{56A33401-3C2D-A8F4-1D00-0A34C4112C5C}"/>
                  </a:ext>
                </a:extLst>
              </p:cNvPr>
              <p:cNvSpPr>
                <a:spLocks noChangeShapeType="1"/>
              </p:cNvSpPr>
              <p:nvPr/>
            </p:nvSpPr>
            <p:spPr bwMode="auto">
              <a:xfrm flipV="1">
                <a:off x="3904" y="2951"/>
                <a:ext cx="0" cy="143"/>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3" name="Group 116">
              <a:extLst>
                <a:ext uri="{FF2B5EF4-FFF2-40B4-BE49-F238E27FC236}">
                  <a16:creationId xmlns:a16="http://schemas.microsoft.com/office/drawing/2014/main" id="{C29DCECA-60D9-1D63-241A-DE0269C56069}"/>
                </a:ext>
              </a:extLst>
            </p:cNvPr>
            <p:cNvGrpSpPr>
              <a:grpSpLocks/>
            </p:cNvGrpSpPr>
            <p:nvPr/>
          </p:nvGrpSpPr>
          <p:grpSpPr bwMode="auto">
            <a:xfrm>
              <a:off x="4080" y="2304"/>
              <a:ext cx="141" cy="429"/>
              <a:chOff x="4080" y="2304"/>
              <a:chExt cx="141" cy="429"/>
            </a:xfrm>
          </p:grpSpPr>
          <p:sp>
            <p:nvSpPr>
              <p:cNvPr id="117" name="Line 117">
                <a:extLst>
                  <a:ext uri="{FF2B5EF4-FFF2-40B4-BE49-F238E27FC236}">
                    <a16:creationId xmlns:a16="http://schemas.microsoft.com/office/drawing/2014/main" id="{9FACC2A3-AC51-824B-80A9-8F4DF18C584F}"/>
                  </a:ext>
                </a:extLst>
              </p:cNvPr>
              <p:cNvSpPr>
                <a:spLocks noChangeShapeType="1"/>
              </p:cNvSpPr>
              <p:nvPr/>
            </p:nvSpPr>
            <p:spPr bwMode="auto">
              <a:xfrm>
                <a:off x="4144" y="2304"/>
                <a:ext cx="0" cy="429"/>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8" name="Line 118">
                <a:extLst>
                  <a:ext uri="{FF2B5EF4-FFF2-40B4-BE49-F238E27FC236}">
                    <a16:creationId xmlns:a16="http://schemas.microsoft.com/office/drawing/2014/main" id="{50B56EFF-ACA4-8748-65A0-0180D74EE01D}"/>
                  </a:ext>
                </a:extLst>
              </p:cNvPr>
              <p:cNvSpPr>
                <a:spLocks noChangeShapeType="1"/>
              </p:cNvSpPr>
              <p:nvPr/>
            </p:nvSpPr>
            <p:spPr bwMode="auto">
              <a:xfrm flipH="1">
                <a:off x="4079" y="2368"/>
                <a:ext cx="143" cy="0"/>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4" name="Group 119">
              <a:extLst>
                <a:ext uri="{FF2B5EF4-FFF2-40B4-BE49-F238E27FC236}">
                  <a16:creationId xmlns:a16="http://schemas.microsoft.com/office/drawing/2014/main" id="{D9AE5C75-9647-BA04-6C01-80DD6DFF8534}"/>
                </a:ext>
              </a:extLst>
            </p:cNvPr>
            <p:cNvGrpSpPr>
              <a:grpSpLocks/>
            </p:cNvGrpSpPr>
            <p:nvPr/>
          </p:nvGrpSpPr>
          <p:grpSpPr bwMode="auto">
            <a:xfrm>
              <a:off x="4416" y="2928"/>
              <a:ext cx="141" cy="429"/>
              <a:chOff x="4416" y="2928"/>
              <a:chExt cx="141" cy="429"/>
            </a:xfrm>
          </p:grpSpPr>
          <p:sp>
            <p:nvSpPr>
              <p:cNvPr id="115" name="Line 120">
                <a:extLst>
                  <a:ext uri="{FF2B5EF4-FFF2-40B4-BE49-F238E27FC236}">
                    <a16:creationId xmlns:a16="http://schemas.microsoft.com/office/drawing/2014/main" id="{BCF36DD9-9E3F-EECF-EDE8-CE61AC20070F}"/>
                  </a:ext>
                </a:extLst>
              </p:cNvPr>
              <p:cNvSpPr>
                <a:spLocks noChangeShapeType="1"/>
              </p:cNvSpPr>
              <p:nvPr/>
            </p:nvSpPr>
            <p:spPr bwMode="auto">
              <a:xfrm flipV="1">
                <a:off x="4480" y="2927"/>
                <a:ext cx="0" cy="431"/>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6" name="Line 121">
                <a:extLst>
                  <a:ext uri="{FF2B5EF4-FFF2-40B4-BE49-F238E27FC236}">
                    <a16:creationId xmlns:a16="http://schemas.microsoft.com/office/drawing/2014/main" id="{A84F801C-7453-1DE7-87D3-10B41B731E0A}"/>
                  </a:ext>
                </a:extLst>
              </p:cNvPr>
              <p:cNvSpPr>
                <a:spLocks noChangeShapeType="1"/>
              </p:cNvSpPr>
              <p:nvPr/>
            </p:nvSpPr>
            <p:spPr bwMode="auto">
              <a:xfrm flipH="1">
                <a:off x="4415" y="3294"/>
                <a:ext cx="143" cy="0"/>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23" name="Text Box 122">
            <a:extLst>
              <a:ext uri="{FF2B5EF4-FFF2-40B4-BE49-F238E27FC236}">
                <a16:creationId xmlns:a16="http://schemas.microsoft.com/office/drawing/2014/main" id="{29694A84-C50E-CDF7-C9AB-989C5678365B}"/>
              </a:ext>
            </a:extLst>
          </p:cNvPr>
          <p:cNvSpPr txBox="1">
            <a:spLocks noChangeArrowheads="1"/>
          </p:cNvSpPr>
          <p:nvPr/>
        </p:nvSpPr>
        <p:spPr bwMode="auto">
          <a:xfrm>
            <a:off x="5473700" y="5537200"/>
            <a:ext cx="28194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chemeClr val="accent2">
                    <a:lumMod val="50000"/>
                  </a:schemeClr>
                </a:solidFill>
              </a:rPr>
              <a:t>Μηδενική διπολική ροπή </a:t>
            </a:r>
          </a:p>
          <a:p>
            <a:pPr algn="ctr">
              <a:buClrTx/>
              <a:buFontTx/>
              <a:buNone/>
            </a:pPr>
            <a:r>
              <a:rPr lang="el-GR" altLang="en-US" sz="2400" dirty="0">
                <a:solidFill>
                  <a:schemeClr val="accent2">
                    <a:lumMod val="50000"/>
                  </a:schemeClr>
                </a:solidFill>
              </a:rPr>
              <a:t>Μη πολικό μόριο</a:t>
            </a:r>
          </a:p>
        </p:txBody>
      </p:sp>
      <p:sp>
        <p:nvSpPr>
          <p:cNvPr id="124" name="TextBox 123">
            <a:extLst>
              <a:ext uri="{FF2B5EF4-FFF2-40B4-BE49-F238E27FC236}">
                <a16:creationId xmlns:a16="http://schemas.microsoft.com/office/drawing/2014/main" id="{765ADC09-F735-646E-ECF4-EF4301AA9DB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0491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496"/>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496"/>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496"/>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9"/>
                                        </p:tgtEl>
                                        <p:attrNameLst>
                                          <p:attrName>style.visibility</p:attrName>
                                        </p:attrNameLst>
                                      </p:cBhvr>
                                      <p:to>
                                        <p:strVal val="visible"/>
                                      </p:to>
                                    </p:set>
                                    <p:anim calcmode="lin" valueType="num">
                                      <p:cBhvr additive="repl">
                                        <p:cTn id="19" dur="500" fill="hold"/>
                                        <p:tgtEl>
                                          <p:spTgt spid="29"/>
                                        </p:tgtEl>
                                        <p:attrNameLst>
                                          <p:attrName>ppt_x</p:attrName>
                                        </p:attrNameLst>
                                      </p:cBhvr>
                                      <p:tavLst>
                                        <p:tav tm="100000">
                                          <p:val>
                                            <p:strVal val="0-#ppt_w/2"/>
                                          </p:val>
                                        </p:tav>
                                        <p:tav>
                                          <p:val>
                                            <p:strVal val="#ppt_x"/>
                                          </p:val>
                                        </p:tav>
                                      </p:tavLst>
                                    </p:anim>
                                    <p:anim calcmode="lin" valueType="num">
                                      <p:cBhvr additive="repl">
                                        <p:cTn id="20" dur="500" fill="hold"/>
                                        <p:tgtEl>
                                          <p:spTgt spid="29"/>
                                        </p:tgtEl>
                                        <p:attrNameLst>
                                          <p:attrName>ppt_y</p:attrName>
                                        </p:attrNameLst>
                                      </p:cBhvr>
                                      <p:tavLst>
                                        <p:tav tm="100000">
                                          <p:val>
                                            <p:strVal val="#ppt_y"/>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additive="repl">
                                        <p:cTn id="24" dur="1" fill="hold">
                                          <p:stCondLst>
                                            <p:cond delay="496"/>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additive="repl">
                                        <p:cTn id="28" dur="1" fill="hold">
                                          <p:stCondLst>
                                            <p:cond delay="496"/>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additive="repl">
                                        <p:cTn id="32" dur="1" fill="hold">
                                          <p:stCondLst>
                                            <p:cond delay="496"/>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additive="repl">
                                        <p:cTn id="36" dur="1" fill="hold">
                                          <p:stCondLst>
                                            <p:cond delay="0"/>
                                          </p:stCondLst>
                                        </p:cTn>
                                        <p:tgtEl>
                                          <p:spTgt spid="69"/>
                                        </p:tgtEl>
                                        <p:attrNameLst>
                                          <p:attrName>style.visibility</p:attrName>
                                        </p:attrNameLst>
                                      </p:cBhvr>
                                      <p:to>
                                        <p:strVal val="visible"/>
                                      </p:to>
                                    </p:set>
                                    <p:anim calcmode="lin" valueType="num">
                                      <p:cBhvr additive="repl">
                                        <p:cTn id="37" dur="500" fill="hold"/>
                                        <p:tgtEl>
                                          <p:spTgt spid="69"/>
                                        </p:tgtEl>
                                        <p:attrNameLst>
                                          <p:attrName>ppt_x</p:attrName>
                                        </p:attrNameLst>
                                      </p:cBhvr>
                                      <p:tavLst>
                                        <p:tav tm="100000">
                                          <p:val>
                                            <p:strVal val="1+#ppt_w/2"/>
                                          </p:val>
                                        </p:tav>
                                        <p:tav>
                                          <p:val>
                                            <p:strVal val="#ppt_x"/>
                                          </p:val>
                                        </p:tav>
                                      </p:tavLst>
                                    </p:anim>
                                    <p:anim calcmode="lin" valueType="num">
                                      <p:cBhvr additive="repl">
                                        <p:cTn id="38" dur="500" fill="hold"/>
                                        <p:tgtEl>
                                          <p:spTgt spid="69"/>
                                        </p:tgtEl>
                                        <p:attrNameLst>
                                          <p:attrName>ppt_y</p:attrName>
                                        </p:attrNameLst>
                                      </p:cBhvr>
                                      <p:tavLst>
                                        <p:tav tm="100000">
                                          <p:val>
                                            <p:strVal val="#ppt_y"/>
                                          </p:val>
                                        </p:tav>
                                        <p:tav>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additive="repl">
                                        <p:cTn id="42" dur="1" fill="hold">
                                          <p:stCondLst>
                                            <p:cond delay="496"/>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additive="repl">
                                        <p:cTn id="46" dur="1" fill="hold">
                                          <p:stCondLst>
                                            <p:cond delay="496"/>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additive="repl">
                                        <p:cTn id="50" dur="1" fill="hold">
                                          <p:stCondLst>
                                            <p:cond delay="0"/>
                                          </p:stCondLst>
                                        </p:cTn>
                                        <p:tgtEl>
                                          <p:spTgt spid="99"/>
                                        </p:tgtEl>
                                        <p:attrNameLst>
                                          <p:attrName>style.visibility</p:attrName>
                                        </p:attrNameLst>
                                      </p:cBhvr>
                                      <p:to>
                                        <p:strVal val="visible"/>
                                      </p:to>
                                    </p:set>
                                    <p:anim calcmode="lin" valueType="num">
                                      <p:cBhvr additive="repl">
                                        <p:cTn id="51" dur="500" fill="hold"/>
                                        <p:tgtEl>
                                          <p:spTgt spid="99"/>
                                        </p:tgtEl>
                                        <p:attrNameLst>
                                          <p:attrName>ppt_x</p:attrName>
                                        </p:attrNameLst>
                                      </p:cBhvr>
                                      <p:tavLst>
                                        <p:tav tm="100000">
                                          <p:val>
                                            <p:strVal val="0-#ppt_w/2"/>
                                          </p:val>
                                        </p:tav>
                                        <p:tav>
                                          <p:val>
                                            <p:strVal val="#ppt_x"/>
                                          </p:val>
                                        </p:tav>
                                      </p:tavLst>
                                    </p:anim>
                                    <p:anim calcmode="lin" valueType="num">
                                      <p:cBhvr additive="repl">
                                        <p:cTn id="52" dur="500" fill="hold"/>
                                        <p:tgtEl>
                                          <p:spTgt spid="99"/>
                                        </p:tgtEl>
                                        <p:attrNameLst>
                                          <p:attrName>ppt_y</p:attrName>
                                        </p:attrNameLst>
                                      </p:cBhvr>
                                      <p:tavLst>
                                        <p:tav tm="100000">
                                          <p:val>
                                            <p:strVal val="#ppt_y"/>
                                          </p:val>
                                        </p:tav>
                                        <p:tav>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additive="repl">
                                        <p:cTn id="56" dur="1" fill="hold">
                                          <p:stCondLst>
                                            <p:cond delay="496"/>
                                          </p:stCondLst>
                                        </p:cTn>
                                        <p:tgtEl>
                                          <p:spTgt spid="10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additive="repl">
                                        <p:cTn id="60" dur="1" fill="hold">
                                          <p:stCondLst>
                                            <p:cond delay="496"/>
                                          </p:stCondLst>
                                        </p:cTn>
                                        <p:tgtEl>
                                          <p:spTgt spid="1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additive="repl">
                                        <p:cTn id="64" dur="1" fill="hold">
                                          <p:stCondLst>
                                            <p:cond delay="0"/>
                                          </p:stCondLst>
                                        </p:cTn>
                                        <p:tgtEl>
                                          <p:spTgt spid="123"/>
                                        </p:tgtEl>
                                        <p:attrNameLst>
                                          <p:attrName>style.visibility</p:attrName>
                                        </p:attrNameLst>
                                      </p:cBhvr>
                                      <p:to>
                                        <p:strVal val="visible"/>
                                      </p:to>
                                    </p:set>
                                    <p:anim calcmode="lin" valueType="num">
                                      <p:cBhvr additive="repl">
                                        <p:cTn id="65" dur="500" fill="hold"/>
                                        <p:tgtEl>
                                          <p:spTgt spid="123"/>
                                        </p:tgtEl>
                                        <p:attrNameLst>
                                          <p:attrName>ppt_x</p:attrName>
                                        </p:attrNameLst>
                                      </p:cBhvr>
                                      <p:tavLst>
                                        <p:tav tm="100000">
                                          <p:val>
                                            <p:strVal val="1+#ppt_w/2"/>
                                          </p:val>
                                        </p:tav>
                                        <p:tav>
                                          <p:val>
                                            <p:strVal val="#ppt_x"/>
                                          </p:val>
                                        </p:tav>
                                      </p:tavLst>
                                    </p:anim>
                                    <p:anim calcmode="lin" valueType="num">
                                      <p:cBhvr additive="repl">
                                        <p:cTn id="66" dur="500" fill="hold"/>
                                        <p:tgtEl>
                                          <p:spTgt spid="12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CD9D4334-4BB8-47BD-832F-BC275C3252D3}"/>
              </a:ext>
            </a:extLst>
          </p:cNvPr>
          <p:cNvSpPr txBox="1">
            <a:spLocks noChangeArrowheads="1"/>
          </p:cNvSpPr>
          <p:nvPr/>
        </p:nvSpPr>
        <p:spPr bwMode="auto">
          <a:xfrm>
            <a:off x="0" y="10618"/>
            <a:ext cx="9144000" cy="2647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84188" indent="-479425">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1pPr>
            <a:lvl2pPr>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2pPr>
            <a:lvl3pPr>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3pPr>
            <a:lvl4pPr>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4pPr>
            <a:lvl5pPr>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84188" algn="l"/>
                <a:tab pos="931863" algn="l"/>
                <a:tab pos="1381125" algn="l"/>
                <a:tab pos="1830388" algn="l"/>
                <a:tab pos="2279650" algn="l"/>
                <a:tab pos="2728913" algn="l"/>
                <a:tab pos="3178175" algn="l"/>
                <a:tab pos="3627438" algn="l"/>
                <a:tab pos="4076700" algn="l"/>
                <a:tab pos="4525963" algn="l"/>
                <a:tab pos="4975225" algn="l"/>
                <a:tab pos="5424488" algn="l"/>
                <a:tab pos="5873750" algn="l"/>
                <a:tab pos="6323013" algn="l"/>
                <a:tab pos="6772275" algn="l"/>
                <a:tab pos="7221538" algn="l"/>
                <a:tab pos="7670800" algn="l"/>
                <a:tab pos="8120063" algn="l"/>
                <a:tab pos="8569325" algn="l"/>
                <a:tab pos="9018588" algn="l"/>
                <a:tab pos="9467850" algn="l"/>
              </a:tabLst>
              <a:defRPr sz="2000">
                <a:solidFill>
                  <a:srgbClr val="000000"/>
                </a:solidFill>
                <a:latin typeface="Arial" panose="020B0604020202020204" pitchFamily="34" charset="0"/>
              </a:defRPr>
            </a:lvl9pPr>
          </a:lstStyle>
          <a:p>
            <a:pPr algn="ctr">
              <a:buClrTx/>
              <a:buFontTx/>
              <a:buNone/>
            </a:pPr>
            <a:r>
              <a:rPr lang="el-GR" altLang="en-US" sz="3200" dirty="0">
                <a:solidFill>
                  <a:srgbClr val="008000"/>
                </a:solidFill>
                <a:latin typeface="Century Gothic" panose="020B0502020202020204" pitchFamily="34" charset="0"/>
              </a:rPr>
              <a:t>Αλληπιδράσεις Ιόντος-επαγωμένου διπόλου</a:t>
            </a:r>
            <a:br>
              <a:rPr lang="el-GR" altLang="en-US" sz="3200" dirty="0">
                <a:solidFill>
                  <a:srgbClr val="008000"/>
                </a:solidFill>
                <a:latin typeface="Century Gothic" panose="020B0502020202020204" pitchFamily="34" charset="0"/>
              </a:rPr>
            </a:br>
            <a:r>
              <a:rPr lang="el-GR" altLang="en-US" sz="3200" dirty="0">
                <a:solidFill>
                  <a:srgbClr val="C00000"/>
                </a:solidFill>
                <a:latin typeface="Century Gothic" panose="020B0502020202020204" pitchFamily="34" charset="0"/>
              </a:rPr>
              <a:t>Ε</a:t>
            </a:r>
            <a:r>
              <a:rPr lang="en-US" altLang="en-US" sz="3200" dirty="0">
                <a:solidFill>
                  <a:srgbClr val="C00000"/>
                </a:solidFill>
                <a:latin typeface="Century Gothic" panose="020B0502020202020204" pitchFamily="34" charset="0"/>
              </a:rPr>
              <a:t>=-</a:t>
            </a:r>
            <a:r>
              <a:rPr lang="el-GR" altLang="en-US" sz="3200" dirty="0">
                <a:solidFill>
                  <a:srgbClr val="C00000"/>
                </a:solidFill>
                <a:latin typeface="Century Gothic" panose="020B0502020202020204" pitchFamily="34" charset="0"/>
              </a:rPr>
              <a:t>1Z</a:t>
            </a:r>
            <a:r>
              <a:rPr lang="el-GR" altLang="en-US" sz="3200" baseline="30000" dirty="0">
                <a:solidFill>
                  <a:srgbClr val="C00000"/>
                </a:solidFill>
                <a:latin typeface="Century Gothic" panose="020B0502020202020204" pitchFamily="34" charset="0"/>
              </a:rPr>
              <a:t>2</a:t>
            </a:r>
            <a:r>
              <a:rPr lang="el-GR" altLang="en-US" sz="3200" dirty="0">
                <a:solidFill>
                  <a:srgbClr val="C00000"/>
                </a:solidFill>
                <a:latin typeface="Century Gothic" panose="020B0502020202020204" pitchFamily="34" charset="0"/>
              </a:rPr>
              <a:t>a/2r</a:t>
            </a:r>
            <a:r>
              <a:rPr lang="el-GR" altLang="en-US" sz="3200" baseline="30000" dirty="0">
                <a:solidFill>
                  <a:srgbClr val="C00000"/>
                </a:solidFill>
                <a:latin typeface="Century Gothic" panose="020B0502020202020204" pitchFamily="34" charset="0"/>
              </a:rPr>
              <a:t>4</a:t>
            </a:r>
            <a:br>
              <a:rPr lang="en-US" altLang="en-US" sz="3200" baseline="30000" dirty="0">
                <a:solidFill>
                  <a:srgbClr val="C00000"/>
                </a:solidFill>
                <a:latin typeface="Century Gothic" panose="020B0502020202020204" pitchFamily="34" charset="0"/>
              </a:rPr>
            </a:br>
            <a:r>
              <a:rPr lang="el-GR" altLang="en-US" sz="3200" dirty="0">
                <a:solidFill>
                  <a:srgbClr val="008000"/>
                </a:solidFill>
                <a:latin typeface="Century Gothic" panose="020B0502020202020204" pitchFamily="34" charset="0"/>
              </a:rPr>
              <a:t>Διπόλου-επαγωμένου διπόλου</a:t>
            </a:r>
            <a:br>
              <a:rPr lang="el-GR" altLang="en-US" sz="3200" dirty="0">
                <a:solidFill>
                  <a:srgbClr val="008000"/>
                </a:solidFill>
                <a:latin typeface="Century Gothic" panose="020B0502020202020204" pitchFamily="34" charset="0"/>
              </a:rPr>
            </a:br>
            <a:r>
              <a:rPr lang="el-GR" altLang="en-US" sz="3200" dirty="0">
                <a:solidFill>
                  <a:srgbClr val="C00000"/>
                </a:solidFill>
                <a:latin typeface="Century Gothic" panose="020B0502020202020204" pitchFamily="34" charset="0"/>
              </a:rPr>
              <a:t>Ε</a:t>
            </a:r>
            <a:r>
              <a:rPr lang="en-US" altLang="en-US" sz="3200" dirty="0">
                <a:solidFill>
                  <a:srgbClr val="C00000"/>
                </a:solidFill>
                <a:latin typeface="Century Gothic" panose="020B0502020202020204" pitchFamily="34" charset="0"/>
              </a:rPr>
              <a:t>=-</a:t>
            </a:r>
            <a:r>
              <a:rPr lang="el-GR" altLang="en-US" sz="3200" dirty="0">
                <a:solidFill>
                  <a:srgbClr val="C00000"/>
                </a:solidFill>
                <a:latin typeface="Century Gothic" panose="020B0502020202020204" pitchFamily="34" charset="0"/>
              </a:rPr>
              <a:t>μ</a:t>
            </a:r>
            <a:r>
              <a:rPr lang="el-GR" altLang="en-US" sz="3200" baseline="30000" dirty="0">
                <a:solidFill>
                  <a:srgbClr val="C00000"/>
                </a:solidFill>
                <a:latin typeface="Century Gothic" panose="020B0502020202020204" pitchFamily="34" charset="0"/>
              </a:rPr>
              <a:t>2</a:t>
            </a:r>
            <a:r>
              <a:rPr lang="el-GR" altLang="en-US" sz="3200" dirty="0">
                <a:solidFill>
                  <a:srgbClr val="C00000"/>
                </a:solidFill>
                <a:latin typeface="Century Gothic" panose="020B0502020202020204" pitchFamily="34" charset="0"/>
              </a:rPr>
              <a:t>a/r</a:t>
            </a:r>
            <a:r>
              <a:rPr lang="el-GR" altLang="en-US" sz="3200" baseline="30000" dirty="0">
                <a:solidFill>
                  <a:srgbClr val="C00000"/>
                </a:solidFill>
                <a:latin typeface="Century Gothic" panose="020B0502020202020204" pitchFamily="34" charset="0"/>
              </a:rPr>
              <a:t>6</a:t>
            </a:r>
            <a:endParaRPr lang="en-US" altLang="en-US" sz="3200" baseline="30000" dirty="0">
              <a:solidFill>
                <a:srgbClr val="C00000"/>
              </a:solidFill>
              <a:latin typeface="Century Gothic" panose="020B0502020202020204" pitchFamily="34" charset="0"/>
            </a:endParaRPr>
          </a:p>
        </p:txBody>
      </p:sp>
      <p:sp>
        <p:nvSpPr>
          <p:cNvPr id="37889" name="Text Box 1">
            <a:extLst>
              <a:ext uri="{FF2B5EF4-FFF2-40B4-BE49-F238E27FC236}">
                <a16:creationId xmlns:a16="http://schemas.microsoft.com/office/drawing/2014/main" id="{002E5FC4-7045-4B9F-ACED-84BFBFC210DE}"/>
              </a:ext>
            </a:extLst>
          </p:cNvPr>
          <p:cNvSpPr txBox="1">
            <a:spLocks noChangeArrowheads="1"/>
          </p:cNvSpPr>
          <p:nvPr/>
        </p:nvSpPr>
        <p:spPr bwMode="auto">
          <a:xfrm>
            <a:off x="287080" y="2435676"/>
            <a:ext cx="8612369" cy="4262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00"/>
              </a:spcBef>
              <a:buClr>
                <a:srgbClr val="6EA0B0"/>
              </a:buClr>
              <a:buSzPct val="80000"/>
              <a:buFont typeface="Wingdings 2" panose="05020102010507070707" pitchFamily="18" charset="2"/>
              <a:buChar char=""/>
            </a:pPr>
            <a:r>
              <a:rPr lang="el-GR" altLang="en-US" sz="2400" dirty="0">
                <a:latin typeface="Verdana" panose="020B0604030504040204" pitchFamily="34" charset="0"/>
              </a:rPr>
              <a:t>Πολικές ουσίες επάγουν δίπολα σε μη πολικές ενώσεις όπως το</a:t>
            </a:r>
            <a:r>
              <a:rPr lang="en-US" altLang="en-US" sz="2400" dirty="0">
                <a:latin typeface="Verdana" panose="020B0604030504040204" pitchFamily="34" charset="0"/>
              </a:rPr>
              <a:t> O</a:t>
            </a:r>
            <a:r>
              <a:rPr lang="en-US" altLang="en-US" sz="2400" baseline="-25000" dirty="0">
                <a:latin typeface="Verdana" panose="020B0604030504040204" pitchFamily="34" charset="0"/>
              </a:rPr>
              <a:t>2</a:t>
            </a:r>
            <a:r>
              <a:rPr lang="en-US" altLang="en-US" sz="2400" dirty="0">
                <a:latin typeface="Verdana" panose="020B0604030504040204" pitchFamily="34" charset="0"/>
              </a:rPr>
              <a:t> </a:t>
            </a:r>
          </a:p>
          <a:p>
            <a:pPr>
              <a:spcBef>
                <a:spcPts val="700"/>
              </a:spcBef>
              <a:buClr>
                <a:srgbClr val="6EA0B0"/>
              </a:buClr>
              <a:buSzPct val="80000"/>
              <a:buFont typeface="Wingdings 2" panose="05020102010507070707" pitchFamily="18" charset="2"/>
              <a:buChar char=""/>
            </a:pPr>
            <a:r>
              <a:rPr lang="el-GR" altLang="en-US" sz="2400" dirty="0">
                <a:latin typeface="Verdana" panose="020B0604030504040204" pitchFamily="34" charset="0"/>
              </a:rPr>
              <a:t>Το </a:t>
            </a:r>
            <a:r>
              <a:rPr lang="en-US" altLang="en-US" sz="2400" dirty="0">
                <a:latin typeface="Verdana" panose="020B0604030504040204" pitchFamily="34" charset="0"/>
              </a:rPr>
              <a:t>O</a:t>
            </a:r>
            <a:r>
              <a:rPr lang="en-US" altLang="en-US" sz="2400" baseline="-25000" dirty="0">
                <a:latin typeface="Verdana" panose="020B0604030504040204" pitchFamily="34" charset="0"/>
              </a:rPr>
              <a:t>2</a:t>
            </a:r>
            <a:r>
              <a:rPr lang="en-US" altLang="en-US" sz="2400" dirty="0">
                <a:latin typeface="Verdana" panose="020B0604030504040204" pitchFamily="34" charset="0"/>
              </a:rPr>
              <a:t> </a:t>
            </a:r>
            <a:r>
              <a:rPr lang="el-GR" altLang="en-US" sz="2400" dirty="0">
                <a:latin typeface="Verdana" panose="020B0604030504040204" pitchFamily="34" charset="0"/>
              </a:rPr>
              <a:t>δύναται επομένως να διαλυθεί στο νερό </a:t>
            </a:r>
          </a:p>
          <a:p>
            <a:pPr>
              <a:spcBef>
                <a:spcPts val="700"/>
              </a:spcBef>
              <a:buClr>
                <a:srgbClr val="6EA0B0"/>
              </a:buClr>
              <a:buSzPct val="80000"/>
              <a:buFont typeface="Wingdings 2" panose="05020102010507070707" pitchFamily="18" charset="2"/>
              <a:buChar char=""/>
            </a:pPr>
            <a:r>
              <a:rPr lang="el-GR" altLang="en-US" sz="2400" i="1" dirty="0">
                <a:latin typeface="Verdana" panose="020B0604030504040204" pitchFamily="34" charset="0"/>
              </a:rPr>
              <a:t>Η διαδικασία ονομάζεται </a:t>
            </a:r>
            <a:r>
              <a:rPr lang="el-GR" altLang="en-US" sz="2400" i="1" dirty="0" err="1">
                <a:latin typeface="Verdana" panose="020B0604030504040204" pitchFamily="34" charset="0"/>
              </a:rPr>
              <a:t>πολωσιμότητα</a:t>
            </a:r>
            <a:endParaRPr lang="el-GR" altLang="en-US" sz="2400" i="1" dirty="0">
              <a:latin typeface="Verdana" panose="020B0604030504040204" pitchFamily="34" charset="0"/>
            </a:endParaRPr>
          </a:p>
          <a:p>
            <a:pPr>
              <a:spcBef>
                <a:spcPts val="700"/>
              </a:spcBef>
              <a:buClr>
                <a:srgbClr val="6EA0B0"/>
              </a:buClr>
              <a:buSzPct val="80000"/>
              <a:buFont typeface="Wingdings 2" panose="05020102010507070707" pitchFamily="18" charset="2"/>
              <a:buChar char=""/>
            </a:pPr>
            <a:r>
              <a:rPr lang="el-GR" altLang="en-US" sz="2400" dirty="0">
                <a:latin typeface="Verdana" panose="020B0604030504040204" pitchFamily="34" charset="0"/>
              </a:rPr>
              <a:t>Γενικά όσο μεγαλύτερη η μοριακή μάζα μεγαλύτερη η </a:t>
            </a:r>
            <a:r>
              <a:rPr lang="el-GR" altLang="en-US" sz="2400" dirty="0" err="1">
                <a:latin typeface="Verdana" panose="020B0604030504040204" pitchFamily="34" charset="0"/>
              </a:rPr>
              <a:t>πολωσιμότητα</a:t>
            </a:r>
            <a:endParaRPr lang="el-GR" altLang="en-US" sz="2400" dirty="0">
              <a:latin typeface="Verdana" panose="020B0604030504040204" pitchFamily="34" charset="0"/>
            </a:endParaRPr>
          </a:p>
          <a:p>
            <a:pPr marL="60325" indent="0">
              <a:spcBef>
                <a:spcPts val="700"/>
              </a:spcBef>
              <a:buClr>
                <a:srgbClr val="6EA0B0"/>
              </a:buClr>
              <a:buSzPct val="80000"/>
            </a:pPr>
            <a:r>
              <a:rPr lang="el-GR" altLang="en-US" sz="2400" i="1" dirty="0">
                <a:latin typeface="Verdana" panose="020B0604030504040204" pitchFamily="34" charset="0"/>
              </a:rPr>
              <a:t>		Γιατί?</a:t>
            </a:r>
          </a:p>
          <a:p>
            <a:pPr marL="60325" indent="0">
              <a:spcBef>
                <a:spcPts val="700"/>
              </a:spcBef>
              <a:buClr>
                <a:srgbClr val="6EA0B0"/>
              </a:buClr>
              <a:buSzPct val="80000"/>
            </a:pPr>
            <a:r>
              <a:rPr lang="el-GR" altLang="en-US" sz="2400" dirty="0">
                <a:latin typeface="Verdana" panose="020B0604030504040204" pitchFamily="34" charset="0"/>
              </a:rPr>
              <a:t>			όσο μεγαλύτερο το μόριο</a:t>
            </a:r>
            <a:r>
              <a:rPr lang="en-US" altLang="en-US" sz="2400" dirty="0">
                <a:latin typeface="Verdana" panose="020B0604030504040204" pitchFamily="34" charset="0"/>
              </a:rPr>
              <a:t>, </a:t>
            </a:r>
            <a:r>
              <a:rPr lang="el-GR" altLang="en-US" sz="2400" dirty="0">
                <a:latin typeface="Verdana" panose="020B0604030504040204" pitchFamily="34" charset="0"/>
              </a:rPr>
              <a:t>τόσο πιθανότερο τα 			</a:t>
            </a:r>
            <a:r>
              <a:rPr lang="en-US" altLang="en-US" sz="2400" dirty="0">
                <a:latin typeface="Verdana" panose="020B0604030504040204" pitchFamily="34" charset="0"/>
              </a:rPr>
              <a:t>e- </a:t>
            </a:r>
            <a:r>
              <a:rPr lang="el-GR" altLang="en-US" sz="2400" dirty="0">
                <a:latin typeface="Verdana" panose="020B0604030504040204" pitchFamily="34" charset="0"/>
              </a:rPr>
              <a:t>	να διαχέονται=μεγαλύτερη επιρρέπεια στην   			πολωσιμότητα</a:t>
            </a:r>
          </a:p>
          <a:p>
            <a:pPr>
              <a:spcBef>
                <a:spcPts val="750"/>
              </a:spcBef>
              <a:buClrTx/>
              <a:buSzPct val="80000"/>
              <a:buFontTx/>
              <a:buNone/>
            </a:pPr>
            <a:endParaRPr lang="el-GR" altLang="en-US" sz="2800" dirty="0">
              <a:latin typeface="Century Gothic" panose="020B0502020202020204" pitchFamily="34" charset="0"/>
            </a:endParaRPr>
          </a:p>
          <a:p>
            <a:pPr>
              <a:spcBef>
                <a:spcPts val="750"/>
              </a:spcBef>
              <a:buClrTx/>
              <a:buSzPct val="80000"/>
              <a:buFontTx/>
              <a:buNone/>
            </a:pPr>
            <a:endParaRPr lang="el-GR" altLang="en-US" sz="2800" dirty="0">
              <a:latin typeface="Century Gothic" panose="020B0502020202020204" pitchFamily="34" charset="0"/>
            </a:endParaRPr>
          </a:p>
        </p:txBody>
      </p:sp>
      <p:sp>
        <p:nvSpPr>
          <p:cNvPr id="2" name="TextBox 1">
            <a:extLst>
              <a:ext uri="{FF2B5EF4-FFF2-40B4-BE49-F238E27FC236}">
                <a16:creationId xmlns:a16="http://schemas.microsoft.com/office/drawing/2014/main" id="{CB1939C4-0FFC-30BC-5673-E83AE37E38F9}"/>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Sld>
  <p:clrMapOvr>
    <a:masterClrMapping/>
  </p:clrMapOvr>
  <p:transition spd="med" advTm="5780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2B4FD19E-64F9-44D1-BD12-7EBB642F1C4F}"/>
              </a:ext>
            </a:extLst>
          </p:cNvPr>
          <p:cNvSpPr txBox="1">
            <a:spLocks noChangeArrowheads="1"/>
          </p:cNvSpPr>
          <p:nvPr/>
        </p:nvSpPr>
        <p:spPr bwMode="auto">
          <a:xfrm>
            <a:off x="152400" y="381000"/>
            <a:ext cx="8763000" cy="979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spcBef>
                <a:spcPts val="1250"/>
              </a:spcBef>
              <a:buClrTx/>
              <a:buFontTx/>
              <a:buNone/>
            </a:pPr>
            <a:r>
              <a:rPr lang="el-GR" altLang="en-US" sz="2800" b="1" dirty="0">
                <a:solidFill>
                  <a:schemeClr val="tx1"/>
                </a:solidFill>
              </a:rPr>
              <a:t>Δυνάμεις Διπόλου-Διπόλου   </a:t>
            </a:r>
            <a:r>
              <a:rPr lang="el-GR" altLang="en-US" sz="2800" b="1" dirty="0">
                <a:solidFill>
                  <a:srgbClr val="0070C0"/>
                </a:solidFill>
              </a:rPr>
              <a:t>Ε</a:t>
            </a:r>
            <a:r>
              <a:rPr lang="en-US" altLang="en-US" sz="2800" b="1" dirty="0">
                <a:solidFill>
                  <a:srgbClr val="0070C0"/>
                </a:solidFill>
              </a:rPr>
              <a:t>=-</a:t>
            </a:r>
            <a:r>
              <a:rPr lang="el-GR" altLang="en-US" sz="2800" b="1" dirty="0">
                <a:solidFill>
                  <a:srgbClr val="0070C0"/>
                </a:solidFill>
              </a:rPr>
              <a:t>2μ</a:t>
            </a:r>
            <a:r>
              <a:rPr lang="el-GR" altLang="en-US" sz="2800" b="1" baseline="-25000" dirty="0">
                <a:solidFill>
                  <a:srgbClr val="0070C0"/>
                </a:solidFill>
              </a:rPr>
              <a:t>1</a:t>
            </a:r>
            <a:r>
              <a:rPr lang="el-GR" altLang="en-US" sz="2800" b="1" dirty="0">
                <a:solidFill>
                  <a:srgbClr val="0070C0"/>
                </a:solidFill>
              </a:rPr>
              <a:t>μ</a:t>
            </a:r>
            <a:r>
              <a:rPr lang="el-GR" altLang="en-US" sz="2800" b="1" baseline="-25000" dirty="0">
                <a:solidFill>
                  <a:srgbClr val="0070C0"/>
                </a:solidFill>
              </a:rPr>
              <a:t>2</a:t>
            </a:r>
            <a:r>
              <a:rPr lang="el-GR" altLang="en-US" sz="2800" b="1" dirty="0">
                <a:solidFill>
                  <a:srgbClr val="0070C0"/>
                </a:solidFill>
              </a:rPr>
              <a:t> /4πr</a:t>
            </a:r>
            <a:r>
              <a:rPr lang="el-GR" altLang="en-US" sz="2800" b="1" baseline="30000" dirty="0">
                <a:solidFill>
                  <a:srgbClr val="0070C0"/>
                </a:solidFill>
              </a:rPr>
              <a:t>3</a:t>
            </a:r>
            <a:r>
              <a:rPr lang="el-GR" altLang="en-US" sz="2800" b="1" dirty="0">
                <a:solidFill>
                  <a:srgbClr val="0070C0"/>
                </a:solidFill>
              </a:rPr>
              <a:t>ε</a:t>
            </a:r>
            <a:r>
              <a:rPr lang="el-GR" altLang="en-US" sz="2800" b="1" baseline="-25000" dirty="0">
                <a:solidFill>
                  <a:srgbClr val="0070C0"/>
                </a:solidFill>
              </a:rPr>
              <a:t>ο</a:t>
            </a:r>
          </a:p>
          <a:p>
            <a:pPr algn="ctr">
              <a:spcBef>
                <a:spcPts val="1250"/>
              </a:spcBef>
              <a:buClrTx/>
              <a:buFontTx/>
              <a:buNone/>
            </a:pPr>
            <a:endParaRPr lang="el-GR" altLang="en-US" sz="2800" b="1" baseline="-25000" dirty="0">
              <a:solidFill>
                <a:schemeClr val="tx1"/>
              </a:solidFill>
            </a:endParaRPr>
          </a:p>
        </p:txBody>
      </p:sp>
      <p:sp>
        <p:nvSpPr>
          <p:cNvPr id="38914" name="Text Box 2">
            <a:extLst>
              <a:ext uri="{FF2B5EF4-FFF2-40B4-BE49-F238E27FC236}">
                <a16:creationId xmlns:a16="http://schemas.microsoft.com/office/drawing/2014/main" id="{A9C7CFA2-9807-4941-AE14-10454A366904}"/>
              </a:ext>
            </a:extLst>
          </p:cNvPr>
          <p:cNvSpPr txBox="1">
            <a:spLocks noChangeArrowheads="1"/>
          </p:cNvSpPr>
          <p:nvPr/>
        </p:nvSpPr>
        <p:spPr bwMode="auto">
          <a:xfrm>
            <a:off x="1485900" y="1031833"/>
            <a:ext cx="60960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1500"/>
              </a:spcBef>
              <a:buClrTx/>
              <a:buFontTx/>
              <a:buNone/>
            </a:pPr>
            <a:r>
              <a:rPr lang="el-GR" altLang="en-US" sz="2400" dirty="0">
                <a:solidFill>
                  <a:schemeClr val="accent5">
                    <a:lumMod val="50000"/>
                  </a:schemeClr>
                </a:solidFill>
              </a:rPr>
              <a:t>Ελκτικές δυνάμεις μεταξύ </a:t>
            </a:r>
            <a:r>
              <a:rPr lang="el-GR" altLang="en-US" sz="2400" b="1" dirty="0">
                <a:solidFill>
                  <a:schemeClr val="accent5">
                    <a:lumMod val="50000"/>
                  </a:schemeClr>
                </a:solidFill>
              </a:rPr>
              <a:t>πολικών μορίων</a:t>
            </a:r>
            <a:endParaRPr lang="en-US" altLang="en-US" sz="2400" b="1" dirty="0">
              <a:solidFill>
                <a:schemeClr val="accent5">
                  <a:lumMod val="50000"/>
                </a:schemeClr>
              </a:solidFill>
            </a:endParaRPr>
          </a:p>
        </p:txBody>
      </p:sp>
      <p:grpSp>
        <p:nvGrpSpPr>
          <p:cNvPr id="38915" name="Group 3">
            <a:extLst>
              <a:ext uri="{FF2B5EF4-FFF2-40B4-BE49-F238E27FC236}">
                <a16:creationId xmlns:a16="http://schemas.microsoft.com/office/drawing/2014/main" id="{99605FCA-B38A-4829-B165-28DB65D4AF1A}"/>
              </a:ext>
            </a:extLst>
          </p:cNvPr>
          <p:cNvGrpSpPr>
            <a:grpSpLocks/>
          </p:cNvGrpSpPr>
          <p:nvPr/>
        </p:nvGrpSpPr>
        <p:grpSpPr bwMode="auto">
          <a:xfrm>
            <a:off x="914400" y="2823614"/>
            <a:ext cx="7308850" cy="3490913"/>
            <a:chOff x="576" y="1638"/>
            <a:chExt cx="4604" cy="2199"/>
          </a:xfrm>
        </p:grpSpPr>
        <p:pic>
          <p:nvPicPr>
            <p:cNvPr id="38916" name="Picture 4">
              <a:extLst>
                <a:ext uri="{FF2B5EF4-FFF2-40B4-BE49-F238E27FC236}">
                  <a16:creationId xmlns:a16="http://schemas.microsoft.com/office/drawing/2014/main" id="{C036D614-621F-42EA-8278-B3FECD06F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997" b="11995"/>
            <a:stretch>
              <a:fillRect/>
            </a:stretch>
          </p:blipFill>
          <p:spPr bwMode="auto">
            <a:xfrm>
              <a:off x="576" y="1938"/>
              <a:ext cx="4604" cy="1899"/>
            </a:xfrm>
            <a:prstGeom prst="rect">
              <a:avLst/>
            </a:prstGeom>
            <a:noFill/>
            <a:ln>
              <a:noFill/>
            </a:ln>
            <a:effectLst/>
            <a:extLst>
              <a:ext uri="{909E8E84-426E-40DD-AFC4-6F175D3DCCD1}">
                <a14:hiddenFill xmlns:a14="http://schemas.microsoft.com/office/drawing/2010/main">
                  <a:blipFill dpi="0" rotWithShape="0">
                    <a:blip/>
                    <a:srcRect t="32997" b="11995"/>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7" name="Text Box 5">
              <a:extLst>
                <a:ext uri="{FF2B5EF4-FFF2-40B4-BE49-F238E27FC236}">
                  <a16:creationId xmlns:a16="http://schemas.microsoft.com/office/drawing/2014/main" id="{AA1532FE-FC3C-4B11-9EF6-4BF6F9FEBF2F}"/>
                </a:ext>
              </a:extLst>
            </p:cNvPr>
            <p:cNvSpPr txBox="1">
              <a:spLocks noChangeArrowheads="1"/>
            </p:cNvSpPr>
            <p:nvPr/>
          </p:nvSpPr>
          <p:spPr bwMode="auto">
            <a:xfrm>
              <a:off x="647" y="1638"/>
              <a:ext cx="4417"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rgbClr val="C00000"/>
                  </a:solidFill>
                </a:rPr>
                <a:t>Προσανατολισμός Πολικών Μορίων σε ένα Στερεό</a:t>
              </a:r>
            </a:p>
          </p:txBody>
        </p:sp>
      </p:grpSp>
      <p:grpSp>
        <p:nvGrpSpPr>
          <p:cNvPr id="38918" name="Group 6">
            <a:extLst>
              <a:ext uri="{FF2B5EF4-FFF2-40B4-BE49-F238E27FC236}">
                <a16:creationId xmlns:a16="http://schemas.microsoft.com/office/drawing/2014/main" id="{07D5DB58-DC20-4002-BCD6-5570B8E2E95C}"/>
              </a:ext>
            </a:extLst>
          </p:cNvPr>
          <p:cNvGrpSpPr>
            <a:grpSpLocks/>
          </p:cNvGrpSpPr>
          <p:nvPr/>
        </p:nvGrpSpPr>
        <p:grpSpPr bwMode="auto">
          <a:xfrm>
            <a:off x="2476500" y="3347488"/>
            <a:ext cx="4071938" cy="2979738"/>
            <a:chOff x="1560" y="1968"/>
            <a:chExt cx="2565" cy="1877"/>
          </a:xfrm>
        </p:grpSpPr>
        <p:sp>
          <p:nvSpPr>
            <p:cNvPr id="38919" name="Oval 7">
              <a:extLst>
                <a:ext uri="{FF2B5EF4-FFF2-40B4-BE49-F238E27FC236}">
                  <a16:creationId xmlns:a16="http://schemas.microsoft.com/office/drawing/2014/main" id="{428D8856-C3C7-4D29-B01E-15B70C26B9FD}"/>
                </a:ext>
              </a:extLst>
            </p:cNvPr>
            <p:cNvSpPr>
              <a:spLocks noChangeArrowheads="1"/>
            </p:cNvSpPr>
            <p:nvPr/>
          </p:nvSpPr>
          <p:spPr bwMode="auto">
            <a:xfrm>
              <a:off x="1560" y="1968"/>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20" name="Oval 8">
              <a:extLst>
                <a:ext uri="{FF2B5EF4-FFF2-40B4-BE49-F238E27FC236}">
                  <a16:creationId xmlns:a16="http://schemas.microsoft.com/office/drawing/2014/main" id="{64812C22-F09E-482E-BFFB-EA664799C12B}"/>
                </a:ext>
              </a:extLst>
            </p:cNvPr>
            <p:cNvSpPr>
              <a:spLocks noChangeArrowheads="1"/>
            </p:cNvSpPr>
            <p:nvPr/>
          </p:nvSpPr>
          <p:spPr bwMode="auto">
            <a:xfrm>
              <a:off x="3072" y="1968"/>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21" name="Oval 9">
              <a:extLst>
                <a:ext uri="{FF2B5EF4-FFF2-40B4-BE49-F238E27FC236}">
                  <a16:creationId xmlns:a16="http://schemas.microsoft.com/office/drawing/2014/main" id="{4D0D44DD-DF6C-47FD-9B37-4BFB1424FE7E}"/>
                </a:ext>
              </a:extLst>
            </p:cNvPr>
            <p:cNvSpPr>
              <a:spLocks noChangeArrowheads="1"/>
            </p:cNvSpPr>
            <p:nvPr/>
          </p:nvSpPr>
          <p:spPr bwMode="auto">
            <a:xfrm>
              <a:off x="3072" y="2584"/>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22" name="Oval 10">
              <a:extLst>
                <a:ext uri="{FF2B5EF4-FFF2-40B4-BE49-F238E27FC236}">
                  <a16:creationId xmlns:a16="http://schemas.microsoft.com/office/drawing/2014/main" id="{8ACECDF8-B824-4A37-91D8-D03B353E5626}"/>
                </a:ext>
              </a:extLst>
            </p:cNvPr>
            <p:cNvSpPr>
              <a:spLocks noChangeArrowheads="1"/>
            </p:cNvSpPr>
            <p:nvPr/>
          </p:nvSpPr>
          <p:spPr bwMode="auto">
            <a:xfrm>
              <a:off x="1560" y="2584"/>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23" name="Oval 11">
              <a:extLst>
                <a:ext uri="{FF2B5EF4-FFF2-40B4-BE49-F238E27FC236}">
                  <a16:creationId xmlns:a16="http://schemas.microsoft.com/office/drawing/2014/main" id="{A38E81BD-CCED-40B2-9AC7-03DD963273D2}"/>
                </a:ext>
              </a:extLst>
            </p:cNvPr>
            <p:cNvSpPr>
              <a:spLocks noChangeArrowheads="1"/>
            </p:cNvSpPr>
            <p:nvPr/>
          </p:nvSpPr>
          <p:spPr bwMode="auto">
            <a:xfrm>
              <a:off x="3072" y="3176"/>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24" name="Oval 12">
              <a:extLst>
                <a:ext uri="{FF2B5EF4-FFF2-40B4-BE49-F238E27FC236}">
                  <a16:creationId xmlns:a16="http://schemas.microsoft.com/office/drawing/2014/main" id="{4521E4BC-2DAE-4C0C-9739-1433AE9E2E7E}"/>
                </a:ext>
              </a:extLst>
            </p:cNvPr>
            <p:cNvSpPr>
              <a:spLocks noChangeArrowheads="1"/>
            </p:cNvSpPr>
            <p:nvPr/>
          </p:nvSpPr>
          <p:spPr bwMode="auto">
            <a:xfrm>
              <a:off x="1560" y="3168"/>
              <a:ext cx="1053" cy="66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 name="TextBox 3">
            <a:extLst>
              <a:ext uri="{FF2B5EF4-FFF2-40B4-BE49-F238E27FC236}">
                <a16:creationId xmlns:a16="http://schemas.microsoft.com/office/drawing/2014/main" id="{C1706CC0-0B4B-BCC0-E9CC-7E75774FCBAC}"/>
              </a:ext>
            </a:extLst>
          </p:cNvPr>
          <p:cNvSpPr txBox="1"/>
          <p:nvPr/>
        </p:nvSpPr>
        <p:spPr>
          <a:xfrm>
            <a:off x="2360428" y="1682593"/>
            <a:ext cx="4572000" cy="954107"/>
          </a:xfrm>
          <a:prstGeom prst="rect">
            <a:avLst/>
          </a:prstGeom>
          <a:noFill/>
        </p:spPr>
        <p:txBody>
          <a:bodyPr wrap="square">
            <a:spAutoFit/>
          </a:bodyPr>
          <a:lstStyle/>
          <a:p>
            <a:pPr>
              <a:spcBef>
                <a:spcPts val="1500"/>
              </a:spcBef>
              <a:buClrTx/>
              <a:buFontTx/>
              <a:buNone/>
            </a:pPr>
            <a:r>
              <a:rPr lang="en-US" altLang="en-US" sz="2800" b="1" dirty="0">
                <a:solidFill>
                  <a:schemeClr val="tx1"/>
                </a:solidFill>
              </a:rPr>
              <a:t>B</a:t>
            </a:r>
            <a:r>
              <a:rPr lang="el-GR" altLang="en-US" sz="2800" b="1" dirty="0">
                <a:solidFill>
                  <a:schemeClr val="tx1"/>
                </a:solidFill>
              </a:rPr>
              <a:t>ιολογική σπουδαιότητα των αλληλεπιδράσεων διπόλων</a:t>
            </a:r>
          </a:p>
        </p:txBody>
      </p:sp>
      <p:sp>
        <p:nvSpPr>
          <p:cNvPr id="2" name="TextBox 1">
            <a:extLst>
              <a:ext uri="{FF2B5EF4-FFF2-40B4-BE49-F238E27FC236}">
                <a16:creationId xmlns:a16="http://schemas.microsoft.com/office/drawing/2014/main" id="{96F1D5A1-E46F-3A8C-5CC1-E0BA832C794D}"/>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ustDataLst>
      <p:tags r:id="rId1"/>
    </p:custDataLst>
  </p:cSld>
  <p:clrMapOvr>
    <a:masterClrMapping/>
  </p:clrMapOvr>
  <p:transition spd="med" advTm="207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8914"/>
                                        </p:tgtEl>
                                        <p:attrNameLst>
                                          <p:attrName>style.visibility</p:attrName>
                                        </p:attrNameLst>
                                      </p:cBhvr>
                                      <p:to>
                                        <p:strVal val="visible"/>
                                      </p:to>
                                    </p:set>
                                    <p:anim calcmode="lin" valueType="num">
                                      <p:cBhvr additive="repl">
                                        <p:cTn id="7" dur="500" fill="hold"/>
                                        <p:tgtEl>
                                          <p:spTgt spid="38914"/>
                                        </p:tgtEl>
                                        <p:attrNameLst>
                                          <p:attrName>ppt_x</p:attrName>
                                        </p:attrNameLst>
                                      </p:cBhvr>
                                      <p:tavLst>
                                        <p:tav tm="100000">
                                          <p:val>
                                            <p:strVal val="0-#ppt_w/2"/>
                                          </p:val>
                                        </p:tav>
                                        <p:tav>
                                          <p:val>
                                            <p:strVal val="#ppt_x"/>
                                          </p:val>
                                        </p:tav>
                                      </p:tavLst>
                                    </p:anim>
                                    <p:anim calcmode="lin" valueType="num">
                                      <p:cBhvr additive="repl">
                                        <p:cTn id="8" dur="500" fill="hold"/>
                                        <p:tgtEl>
                                          <p:spTgt spid="3891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additive="repl">
                                        <p:cTn id="12" dur="1" fill="hold">
                                          <p:stCondLst>
                                            <p:cond delay="0"/>
                                          </p:stCondLst>
                                        </p:cTn>
                                        <p:tgtEl>
                                          <p:spTgt spid="38915"/>
                                        </p:tgtEl>
                                        <p:attrNameLst>
                                          <p:attrName>style.visibility</p:attrName>
                                        </p:attrNameLst>
                                      </p:cBhvr>
                                      <p:to>
                                        <p:strVal val="visible"/>
                                      </p:to>
                                    </p:set>
                                    <p:anim calcmode="lin" valueType="num">
                                      <p:cBhvr additive="repl">
                                        <p:cTn id="13" dur="500" fill="hold"/>
                                        <p:tgtEl>
                                          <p:spTgt spid="38915"/>
                                        </p:tgtEl>
                                        <p:attrNameLst>
                                          <p:attrName>ppt_w</p:attrName>
                                        </p:attrNameLst>
                                      </p:cBhvr>
                                      <p:tavLst>
                                        <p:tav tm="100000">
                                          <p:val>
                                            <p:fltVal val="0"/>
                                          </p:val>
                                        </p:tav>
                                        <p:tav>
                                          <p:val>
                                            <p:strVal val="#ppt_w"/>
                                          </p:val>
                                        </p:tav>
                                      </p:tavLst>
                                    </p:anim>
                                    <p:anim calcmode="lin" valueType="num">
                                      <p:cBhvr additive="repl">
                                        <p:cTn id="14" dur="500" fill="hold"/>
                                        <p:tgtEl>
                                          <p:spTgt spid="38915"/>
                                        </p:tgtEl>
                                        <p:attrNameLst>
                                          <p:attrName>ppt_h</p:attrName>
                                        </p:attrNameLst>
                                      </p:cBhvr>
                                      <p:tavLst>
                                        <p:tav tm="100000">
                                          <p:val>
                                            <p:fltVal val="0"/>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496"/>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547B6-2C80-286E-F7AD-83B51086A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714" y="3090843"/>
            <a:ext cx="4804286" cy="3676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2">
            <a:extLst>
              <a:ext uri="{FF2B5EF4-FFF2-40B4-BE49-F238E27FC236}">
                <a16:creationId xmlns:a16="http://schemas.microsoft.com/office/drawing/2014/main" id="{11C59B58-27CA-986A-FFBD-F0CBD619360A}"/>
              </a:ext>
            </a:extLst>
          </p:cNvPr>
          <p:cNvSpPr txBox="1">
            <a:spLocks noChangeArrowheads="1"/>
          </p:cNvSpPr>
          <p:nvPr/>
        </p:nvSpPr>
        <p:spPr bwMode="auto">
          <a:xfrm>
            <a:off x="228600" y="91042"/>
            <a:ext cx="8702675"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cs typeface="Arial" panose="020B0604020202020204" pitchFamily="34" charset="0"/>
              </a:rPr>
              <a:t>Οι δυνάμεις διπόλου λαμβάνουν χώρα μεταξύ μορίων που έχουν διπολική ροπή</a:t>
            </a:r>
            <a:endParaRPr lang="en-US" altLang="en-US" sz="2400" dirty="0">
              <a:solidFill>
                <a:schemeClr val="tx1"/>
              </a:solidFill>
              <a:cs typeface="Arial" panose="020B0604020202020204" pitchFamily="34" charset="0"/>
            </a:endParaRPr>
          </a:p>
          <a:p>
            <a:pPr>
              <a:buClrTx/>
              <a:buFontTx/>
              <a:buNone/>
            </a:pPr>
            <a:endParaRPr lang="el-GR" altLang="en-US" sz="1200" dirty="0">
              <a:solidFill>
                <a:schemeClr val="tx1"/>
              </a:solidFill>
              <a:cs typeface="Arial" panose="020B0604020202020204" pitchFamily="34" charset="0"/>
            </a:endParaRPr>
          </a:p>
          <a:p>
            <a:pPr>
              <a:buClrTx/>
              <a:buFontTx/>
              <a:buNone/>
            </a:pPr>
            <a:r>
              <a:rPr lang="el-GR" altLang="en-US" sz="2400" dirty="0">
                <a:solidFill>
                  <a:schemeClr val="tx1"/>
                </a:solidFill>
                <a:cs typeface="Arial" panose="020B0604020202020204" pitchFamily="34" charset="0"/>
              </a:rPr>
              <a:t>Το θετικό άκρο της διπολικής ροπής του ενός μορίου έλκεται από το αρνητικό άκρο της διπολικής ροπής ενός πλησιέστερου μορίου</a:t>
            </a:r>
            <a:r>
              <a:rPr lang="en-US" altLang="en-US" sz="2400" dirty="0">
                <a:solidFill>
                  <a:schemeClr val="tx1"/>
                </a:solidFill>
                <a:cs typeface="Arial" panose="020B0604020202020204" pitchFamily="34" charset="0"/>
              </a:rPr>
              <a:t>.</a:t>
            </a:r>
          </a:p>
        </p:txBody>
      </p:sp>
      <p:sp>
        <p:nvSpPr>
          <p:cNvPr id="5" name="Text Box 3">
            <a:extLst>
              <a:ext uri="{FF2B5EF4-FFF2-40B4-BE49-F238E27FC236}">
                <a16:creationId xmlns:a16="http://schemas.microsoft.com/office/drawing/2014/main" id="{55F9E126-A731-C247-CB1F-208F148461BB}"/>
              </a:ext>
            </a:extLst>
          </p:cNvPr>
          <p:cNvSpPr txBox="1">
            <a:spLocks noChangeArrowheads="1"/>
          </p:cNvSpPr>
          <p:nvPr/>
        </p:nvSpPr>
        <p:spPr bwMode="auto">
          <a:xfrm>
            <a:off x="228599" y="4036132"/>
            <a:ext cx="4017398"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Όμως η ακετόνη περιέχει </a:t>
            </a:r>
            <a:endParaRPr lang="en-US" altLang="en-US" sz="2400" dirty="0">
              <a:solidFill>
                <a:schemeClr val="tx1"/>
              </a:solidFill>
            </a:endParaRPr>
          </a:p>
          <a:p>
            <a:pPr>
              <a:buClrTx/>
              <a:buFontTx/>
              <a:buNone/>
            </a:pPr>
            <a:r>
              <a:rPr lang="el-GR" altLang="en-US" sz="2400" dirty="0">
                <a:solidFill>
                  <a:schemeClr val="tx1"/>
                </a:solidFill>
              </a:rPr>
              <a:t>το </a:t>
            </a:r>
            <a:r>
              <a:rPr lang="el-GR" altLang="en-US" sz="2400" dirty="0">
                <a:solidFill>
                  <a:srgbClr val="C00000"/>
                </a:solidFill>
              </a:rPr>
              <a:t>οξυγόνο</a:t>
            </a:r>
            <a:r>
              <a:rPr lang="el-GR" altLang="en-US" sz="2400" dirty="0">
                <a:solidFill>
                  <a:schemeClr val="tx1"/>
                </a:solidFill>
              </a:rPr>
              <a:t> και το μόριο </a:t>
            </a:r>
            <a:endParaRPr lang="en-US" altLang="en-US" sz="2400" dirty="0">
              <a:solidFill>
                <a:schemeClr val="tx1"/>
              </a:solidFill>
            </a:endParaRPr>
          </a:p>
          <a:p>
            <a:pPr>
              <a:buClrTx/>
              <a:buFontTx/>
              <a:buNone/>
            </a:pPr>
            <a:r>
              <a:rPr lang="el-GR" altLang="en-US" sz="2400" dirty="0">
                <a:solidFill>
                  <a:schemeClr val="tx1"/>
                </a:solidFill>
              </a:rPr>
              <a:t>έχει διπολική ροπή δημιουργώντας και </a:t>
            </a:r>
            <a:endParaRPr lang="en-US" altLang="en-US" sz="2400" dirty="0">
              <a:solidFill>
                <a:schemeClr val="tx1"/>
              </a:solidFill>
            </a:endParaRPr>
          </a:p>
          <a:p>
            <a:pPr>
              <a:buClrTx/>
              <a:buFontTx/>
              <a:buNone/>
            </a:pPr>
            <a:r>
              <a:rPr lang="el-GR" altLang="en-US" sz="2400" dirty="0">
                <a:solidFill>
                  <a:schemeClr val="tx1"/>
                </a:solidFill>
              </a:rPr>
              <a:t>δυνάμεις διπόλου και </a:t>
            </a:r>
            <a:endParaRPr lang="en-US" altLang="en-US" sz="2400" dirty="0">
              <a:solidFill>
                <a:schemeClr val="tx1"/>
              </a:solidFill>
            </a:endParaRPr>
          </a:p>
          <a:p>
            <a:pPr>
              <a:buClrTx/>
              <a:buFontTx/>
              <a:buNone/>
            </a:pPr>
            <a:r>
              <a:rPr lang="el-GR" altLang="en-US" sz="2400" dirty="0">
                <a:solidFill>
                  <a:schemeClr val="tx1"/>
                </a:solidFill>
              </a:rPr>
              <a:t>ως εκ τούτου το</a:t>
            </a:r>
            <a:r>
              <a:rPr lang="en-US" altLang="en-US" sz="2400" dirty="0">
                <a:solidFill>
                  <a:schemeClr val="tx1"/>
                </a:solidFill>
              </a:rPr>
              <a:t> </a:t>
            </a:r>
            <a:r>
              <a:rPr lang="el-GR" altLang="en-US" sz="2400" dirty="0">
                <a:solidFill>
                  <a:schemeClr val="tx1"/>
                </a:solidFill>
              </a:rPr>
              <a:t>υψηλότερο σημείο ζέσεως</a:t>
            </a:r>
          </a:p>
        </p:txBody>
      </p:sp>
      <p:sp>
        <p:nvSpPr>
          <p:cNvPr id="8" name="Freeform: Shape 7">
            <a:extLst>
              <a:ext uri="{FF2B5EF4-FFF2-40B4-BE49-F238E27FC236}">
                <a16:creationId xmlns:a16="http://schemas.microsoft.com/office/drawing/2014/main" id="{D23A336C-5FB6-7DFA-DFF2-D856F9769DA1}"/>
              </a:ext>
            </a:extLst>
          </p:cNvPr>
          <p:cNvSpPr/>
          <p:nvPr/>
        </p:nvSpPr>
        <p:spPr>
          <a:xfrm>
            <a:off x="6746919" y="3096333"/>
            <a:ext cx="2142175" cy="2256767"/>
          </a:xfrm>
          <a:custGeom>
            <a:avLst/>
            <a:gdLst>
              <a:gd name="connsiteX0" fmla="*/ 498125 w 2142175"/>
              <a:gd name="connsiteY0" fmla="*/ 2233381 h 2256767"/>
              <a:gd name="connsiteX1" fmla="*/ 701585 w 2142175"/>
              <a:gd name="connsiteY1" fmla="*/ 2256767 h 2256767"/>
              <a:gd name="connsiteX2" fmla="*/ 860611 w 2142175"/>
              <a:gd name="connsiteY2" fmla="*/ 2139836 h 2256767"/>
              <a:gd name="connsiteX3" fmla="*/ 879320 w 2142175"/>
              <a:gd name="connsiteY3" fmla="*/ 1964439 h 2256767"/>
              <a:gd name="connsiteX4" fmla="*/ 729649 w 2142175"/>
              <a:gd name="connsiteY4" fmla="*/ 1800736 h 2256767"/>
              <a:gd name="connsiteX5" fmla="*/ 830209 w 2142175"/>
              <a:gd name="connsiteY5" fmla="*/ 1592599 h 2256767"/>
              <a:gd name="connsiteX6" fmla="*/ 1127214 w 2142175"/>
              <a:gd name="connsiteY6" fmla="*/ 1496716 h 2256767"/>
              <a:gd name="connsiteX7" fmla="*/ 1321319 w 2142175"/>
              <a:gd name="connsiteY7" fmla="*/ 1435912 h 2256767"/>
              <a:gd name="connsiteX8" fmla="*/ 1445266 w 2142175"/>
              <a:gd name="connsiteY8" fmla="*/ 1536472 h 2256767"/>
              <a:gd name="connsiteX9" fmla="*/ 1410187 w 2142175"/>
              <a:gd name="connsiteY9" fmla="*/ 1732916 h 2256767"/>
              <a:gd name="connsiteX10" fmla="*/ 1435912 w 2142175"/>
              <a:gd name="connsiteY10" fmla="*/ 2065000 h 2256767"/>
              <a:gd name="connsiteX11" fmla="*/ 1627678 w 2142175"/>
              <a:gd name="connsiteY11" fmla="*/ 2181931 h 2256767"/>
              <a:gd name="connsiteX12" fmla="*/ 1863879 w 2142175"/>
              <a:gd name="connsiteY12" fmla="*/ 2125804 h 2256767"/>
              <a:gd name="connsiteX13" fmla="*/ 1896620 w 2142175"/>
              <a:gd name="connsiteY13" fmla="*/ 1873233 h 2256767"/>
              <a:gd name="connsiteX14" fmla="*/ 1786705 w 2142175"/>
              <a:gd name="connsiteY14" fmla="*/ 1714207 h 2256767"/>
              <a:gd name="connsiteX15" fmla="*/ 1966778 w 2142175"/>
              <a:gd name="connsiteY15" fmla="*/ 1552843 h 2256767"/>
              <a:gd name="connsiteX16" fmla="*/ 2125804 w 2142175"/>
              <a:gd name="connsiteY16" fmla="*/ 1447605 h 2256767"/>
              <a:gd name="connsiteX17" fmla="*/ 2142175 w 2142175"/>
              <a:gd name="connsiteY17" fmla="*/ 1211404 h 2256767"/>
              <a:gd name="connsiteX18" fmla="*/ 1936376 w 2142175"/>
              <a:gd name="connsiteY18" fmla="*/ 837225 h 2256767"/>
              <a:gd name="connsiteX19" fmla="*/ 1623001 w 2142175"/>
              <a:gd name="connsiteY19" fmla="*/ 799807 h 2256767"/>
              <a:gd name="connsiteX20" fmla="*/ 1499054 w 2142175"/>
              <a:gd name="connsiteY20" fmla="*/ 942463 h 2256767"/>
              <a:gd name="connsiteX21" fmla="*/ 1393817 w 2142175"/>
              <a:gd name="connsiteY21" fmla="*/ 757712 h 2256767"/>
              <a:gd name="connsiteX22" fmla="*/ 1195034 w 2142175"/>
              <a:gd name="connsiteY22" fmla="*/ 236200 h 2256767"/>
              <a:gd name="connsiteX23" fmla="*/ 1026653 w 2142175"/>
              <a:gd name="connsiteY23" fmla="*/ 0 h 2256767"/>
              <a:gd name="connsiteX24" fmla="*/ 809162 w 2142175"/>
              <a:gd name="connsiteY24" fmla="*/ 56126 h 2256767"/>
              <a:gd name="connsiteX25" fmla="*/ 720294 w 2142175"/>
              <a:gd name="connsiteY25" fmla="*/ 446676 h 2256767"/>
              <a:gd name="connsiteX26" fmla="*/ 760051 w 2142175"/>
              <a:gd name="connsiteY26" fmla="*/ 788114 h 2256767"/>
              <a:gd name="connsiteX27" fmla="*/ 692231 w 2142175"/>
              <a:gd name="connsiteY27" fmla="*/ 1115521 h 2256767"/>
              <a:gd name="connsiteX28" fmla="*/ 514496 w 2142175"/>
              <a:gd name="connsiteY28" fmla="*/ 991574 h 2256767"/>
              <a:gd name="connsiteX29" fmla="*/ 306359 w 2142175"/>
              <a:gd name="connsiteY29" fmla="*/ 862950 h 2256767"/>
              <a:gd name="connsiteX30" fmla="*/ 81851 w 2142175"/>
              <a:gd name="connsiteY30" fmla="*/ 1010283 h 2256767"/>
              <a:gd name="connsiteX31" fmla="*/ 0 w 2142175"/>
              <a:gd name="connsiteY31" fmla="*/ 1456959 h 2256767"/>
              <a:gd name="connsiteX32" fmla="*/ 304020 w 2142175"/>
              <a:gd name="connsiteY32" fmla="*/ 1922344 h 2256767"/>
              <a:gd name="connsiteX33" fmla="*/ 498125 w 2142175"/>
              <a:gd name="connsiteY33" fmla="*/ 2233381 h 225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42175" h="2256767">
                <a:moveTo>
                  <a:pt x="498125" y="2233381"/>
                </a:moveTo>
                <a:lnTo>
                  <a:pt x="701585" y="2256767"/>
                </a:lnTo>
                <a:lnTo>
                  <a:pt x="860611" y="2139836"/>
                </a:lnTo>
                <a:lnTo>
                  <a:pt x="879320" y="1964439"/>
                </a:lnTo>
                <a:lnTo>
                  <a:pt x="729649" y="1800736"/>
                </a:lnTo>
                <a:lnTo>
                  <a:pt x="830209" y="1592599"/>
                </a:lnTo>
                <a:lnTo>
                  <a:pt x="1127214" y="1496716"/>
                </a:lnTo>
                <a:lnTo>
                  <a:pt x="1321319" y="1435912"/>
                </a:lnTo>
                <a:lnTo>
                  <a:pt x="1445266" y="1536472"/>
                </a:lnTo>
                <a:lnTo>
                  <a:pt x="1410187" y="1732916"/>
                </a:lnTo>
                <a:lnTo>
                  <a:pt x="1435912" y="2065000"/>
                </a:lnTo>
                <a:lnTo>
                  <a:pt x="1627678" y="2181931"/>
                </a:lnTo>
                <a:lnTo>
                  <a:pt x="1863879" y="2125804"/>
                </a:lnTo>
                <a:lnTo>
                  <a:pt x="1896620" y="1873233"/>
                </a:lnTo>
                <a:lnTo>
                  <a:pt x="1786705" y="1714207"/>
                </a:lnTo>
                <a:lnTo>
                  <a:pt x="1966778" y="1552843"/>
                </a:lnTo>
                <a:lnTo>
                  <a:pt x="2125804" y="1447605"/>
                </a:lnTo>
                <a:lnTo>
                  <a:pt x="2142175" y="1211404"/>
                </a:lnTo>
                <a:lnTo>
                  <a:pt x="1936376" y="837225"/>
                </a:lnTo>
                <a:lnTo>
                  <a:pt x="1623001" y="799807"/>
                </a:lnTo>
                <a:lnTo>
                  <a:pt x="1499054" y="942463"/>
                </a:lnTo>
                <a:lnTo>
                  <a:pt x="1393817" y="757712"/>
                </a:lnTo>
                <a:lnTo>
                  <a:pt x="1195034" y="236200"/>
                </a:lnTo>
                <a:lnTo>
                  <a:pt x="1026653" y="0"/>
                </a:lnTo>
                <a:lnTo>
                  <a:pt x="809162" y="56126"/>
                </a:lnTo>
                <a:lnTo>
                  <a:pt x="720294" y="446676"/>
                </a:lnTo>
                <a:lnTo>
                  <a:pt x="760051" y="788114"/>
                </a:lnTo>
                <a:lnTo>
                  <a:pt x="692231" y="1115521"/>
                </a:lnTo>
                <a:lnTo>
                  <a:pt x="514496" y="991574"/>
                </a:lnTo>
                <a:lnTo>
                  <a:pt x="306359" y="862950"/>
                </a:lnTo>
                <a:lnTo>
                  <a:pt x="81851" y="1010283"/>
                </a:lnTo>
                <a:lnTo>
                  <a:pt x="0" y="1456959"/>
                </a:lnTo>
                <a:lnTo>
                  <a:pt x="304020" y="1922344"/>
                </a:lnTo>
                <a:lnTo>
                  <a:pt x="498125" y="223338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4340B84-3847-8403-CE9E-74C70A073526}"/>
              </a:ext>
            </a:extLst>
          </p:cNvPr>
          <p:cNvSpPr/>
          <p:nvPr/>
        </p:nvSpPr>
        <p:spPr>
          <a:xfrm>
            <a:off x="302150" y="2398549"/>
            <a:ext cx="412081" cy="1305075"/>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a:extLst>
              <a:ext uri="{FF2B5EF4-FFF2-40B4-BE49-F238E27FC236}">
                <a16:creationId xmlns:a16="http://schemas.microsoft.com/office/drawing/2014/main" id="{41E6733A-5D5D-84E3-936A-A95D0DC868C7}"/>
              </a:ext>
            </a:extLst>
          </p:cNvPr>
          <p:cNvSpPr txBox="1">
            <a:spLocks noChangeArrowheads="1"/>
          </p:cNvSpPr>
          <p:nvPr/>
        </p:nvSpPr>
        <p:spPr bwMode="auto">
          <a:xfrm>
            <a:off x="864703" y="2285602"/>
            <a:ext cx="756506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accent5">
                    <a:lumMod val="50000"/>
                  </a:schemeClr>
                </a:solidFill>
              </a:rPr>
              <a:t>Το</a:t>
            </a:r>
            <a:r>
              <a:rPr lang="en-US" altLang="en-US" sz="2400" dirty="0">
                <a:solidFill>
                  <a:schemeClr val="accent5">
                    <a:lumMod val="50000"/>
                  </a:schemeClr>
                </a:solidFill>
              </a:rPr>
              <a:t> </a:t>
            </a:r>
            <a:r>
              <a:rPr lang="el-GR" altLang="en-US" sz="2400" dirty="0">
                <a:solidFill>
                  <a:schemeClr val="accent5">
                    <a:lumMod val="50000"/>
                  </a:schemeClr>
                </a:solidFill>
              </a:rPr>
              <a:t>2-μεθυλοπροπάνιο (αριστερά) και η ακετόνη (δεξιά)</a:t>
            </a:r>
            <a:r>
              <a:rPr lang="en-US" altLang="en-US" sz="2400" dirty="0">
                <a:solidFill>
                  <a:schemeClr val="accent5">
                    <a:lumMod val="50000"/>
                  </a:schemeClr>
                </a:solidFill>
              </a:rPr>
              <a:t> </a:t>
            </a:r>
          </a:p>
          <a:p>
            <a:pPr>
              <a:buClrTx/>
              <a:buFontTx/>
              <a:buNone/>
            </a:pPr>
            <a:r>
              <a:rPr lang="el-GR" altLang="en-US" sz="2400" dirty="0">
                <a:solidFill>
                  <a:schemeClr val="accent5">
                    <a:lumMod val="50000"/>
                  </a:schemeClr>
                </a:solidFill>
              </a:rPr>
              <a:t>Αμφότερες οι ενώσεις είναι περίπου όμοιες</a:t>
            </a:r>
            <a:endParaRPr lang="en-US" altLang="en-US" sz="2400" dirty="0">
              <a:solidFill>
                <a:schemeClr val="accent5">
                  <a:lumMod val="50000"/>
                </a:schemeClr>
              </a:solidFill>
            </a:endParaRPr>
          </a:p>
          <a:p>
            <a:pPr>
              <a:buClrTx/>
              <a:buFontTx/>
              <a:buNone/>
            </a:pPr>
            <a:r>
              <a:rPr lang="el-GR" altLang="en-US" sz="2400" dirty="0">
                <a:solidFill>
                  <a:schemeClr val="accent5">
                    <a:lumMod val="50000"/>
                  </a:schemeClr>
                </a:solidFill>
              </a:rPr>
              <a:t>σε μέγεθος και σχήμα, ως εκ τούτου έχουν όμοιες δυνάμεις  διασποράς.</a:t>
            </a:r>
          </a:p>
        </p:txBody>
      </p:sp>
      <p:sp>
        <p:nvSpPr>
          <p:cNvPr id="6" name="TextBox 5">
            <a:extLst>
              <a:ext uri="{FF2B5EF4-FFF2-40B4-BE49-F238E27FC236}">
                <a16:creationId xmlns:a16="http://schemas.microsoft.com/office/drawing/2014/main" id="{52D602DB-7489-DBF8-C15B-6AD78BF3157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359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547B6-2C80-286E-F7AD-83B51086A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714" y="3090843"/>
            <a:ext cx="4804286" cy="3676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2">
            <a:extLst>
              <a:ext uri="{FF2B5EF4-FFF2-40B4-BE49-F238E27FC236}">
                <a16:creationId xmlns:a16="http://schemas.microsoft.com/office/drawing/2014/main" id="{11C59B58-27CA-986A-FFBD-F0CBD619360A}"/>
              </a:ext>
            </a:extLst>
          </p:cNvPr>
          <p:cNvSpPr txBox="1">
            <a:spLocks noChangeArrowheads="1"/>
          </p:cNvSpPr>
          <p:nvPr/>
        </p:nvSpPr>
        <p:spPr bwMode="auto">
          <a:xfrm>
            <a:off x="228600" y="91042"/>
            <a:ext cx="8702675"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cs typeface="Arial" panose="020B0604020202020204" pitchFamily="34" charset="0"/>
              </a:rPr>
              <a:t>Οι δυνάμεις διπόλου λαμβάνουν χώρα μεταξύ μορίων που έχουν διπολική ροπή</a:t>
            </a:r>
            <a:endParaRPr lang="en-US" altLang="en-US" sz="2400" dirty="0">
              <a:solidFill>
                <a:schemeClr val="tx1"/>
              </a:solidFill>
              <a:cs typeface="Arial" panose="020B0604020202020204" pitchFamily="34" charset="0"/>
            </a:endParaRPr>
          </a:p>
          <a:p>
            <a:pPr>
              <a:buClrTx/>
              <a:buFontTx/>
              <a:buNone/>
            </a:pPr>
            <a:endParaRPr lang="el-GR" altLang="en-US" sz="1200" dirty="0">
              <a:solidFill>
                <a:schemeClr val="tx1"/>
              </a:solidFill>
              <a:cs typeface="Arial" panose="020B0604020202020204" pitchFamily="34" charset="0"/>
            </a:endParaRPr>
          </a:p>
          <a:p>
            <a:pPr>
              <a:buClrTx/>
              <a:buFontTx/>
              <a:buNone/>
            </a:pPr>
            <a:r>
              <a:rPr lang="el-GR" altLang="en-US" sz="2400" dirty="0">
                <a:solidFill>
                  <a:schemeClr val="tx1"/>
                </a:solidFill>
                <a:cs typeface="Arial" panose="020B0604020202020204" pitchFamily="34" charset="0"/>
              </a:rPr>
              <a:t>Το θετικό άκρο της διπολικής ροπής του ενός μορίου έλκεται από το αρνητικό άκρο της διπολικής ροπής ενός πλησιέστερου μορίου</a:t>
            </a:r>
            <a:r>
              <a:rPr lang="en-US" altLang="en-US" sz="2400" dirty="0">
                <a:solidFill>
                  <a:schemeClr val="tx1"/>
                </a:solidFill>
                <a:cs typeface="Arial" panose="020B0604020202020204" pitchFamily="34" charset="0"/>
              </a:rPr>
              <a:t>.</a:t>
            </a:r>
          </a:p>
        </p:txBody>
      </p:sp>
      <p:sp>
        <p:nvSpPr>
          <p:cNvPr id="5" name="Text Box 3">
            <a:extLst>
              <a:ext uri="{FF2B5EF4-FFF2-40B4-BE49-F238E27FC236}">
                <a16:creationId xmlns:a16="http://schemas.microsoft.com/office/drawing/2014/main" id="{55F9E126-A731-C247-CB1F-208F148461BB}"/>
              </a:ext>
            </a:extLst>
          </p:cNvPr>
          <p:cNvSpPr txBox="1">
            <a:spLocks noChangeArrowheads="1"/>
          </p:cNvSpPr>
          <p:nvPr/>
        </p:nvSpPr>
        <p:spPr bwMode="auto">
          <a:xfrm>
            <a:off x="228599" y="4036132"/>
            <a:ext cx="4017398"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Όμως η ακετόνη περιέχει </a:t>
            </a:r>
            <a:endParaRPr lang="en-US" altLang="en-US" sz="2400" dirty="0">
              <a:solidFill>
                <a:schemeClr val="tx1"/>
              </a:solidFill>
            </a:endParaRPr>
          </a:p>
          <a:p>
            <a:pPr>
              <a:buClrTx/>
              <a:buFontTx/>
              <a:buNone/>
            </a:pPr>
            <a:r>
              <a:rPr lang="el-GR" altLang="en-US" sz="2400" dirty="0">
                <a:solidFill>
                  <a:schemeClr val="tx1"/>
                </a:solidFill>
              </a:rPr>
              <a:t>το </a:t>
            </a:r>
            <a:r>
              <a:rPr lang="el-GR" altLang="en-US" sz="2400" dirty="0">
                <a:solidFill>
                  <a:srgbClr val="C00000"/>
                </a:solidFill>
              </a:rPr>
              <a:t>οξυγόνο</a:t>
            </a:r>
            <a:r>
              <a:rPr lang="el-GR" altLang="en-US" sz="2400" dirty="0">
                <a:solidFill>
                  <a:schemeClr val="tx1"/>
                </a:solidFill>
              </a:rPr>
              <a:t> και το μόριο </a:t>
            </a:r>
            <a:endParaRPr lang="en-US" altLang="en-US" sz="2400" dirty="0">
              <a:solidFill>
                <a:schemeClr val="tx1"/>
              </a:solidFill>
            </a:endParaRPr>
          </a:p>
          <a:p>
            <a:pPr>
              <a:buClrTx/>
              <a:buFontTx/>
              <a:buNone/>
            </a:pPr>
            <a:r>
              <a:rPr lang="el-GR" altLang="en-US" sz="2400" dirty="0">
                <a:solidFill>
                  <a:schemeClr val="tx1"/>
                </a:solidFill>
              </a:rPr>
              <a:t>έχει διπολική ροπή δημιουργώντας και </a:t>
            </a:r>
            <a:endParaRPr lang="en-US" altLang="en-US" sz="2400" dirty="0">
              <a:solidFill>
                <a:schemeClr val="tx1"/>
              </a:solidFill>
            </a:endParaRPr>
          </a:p>
          <a:p>
            <a:pPr>
              <a:buClrTx/>
              <a:buFontTx/>
              <a:buNone/>
            </a:pPr>
            <a:r>
              <a:rPr lang="el-GR" altLang="en-US" sz="2400" dirty="0">
                <a:solidFill>
                  <a:schemeClr val="tx1"/>
                </a:solidFill>
              </a:rPr>
              <a:t>δυνάμεις διπόλου και </a:t>
            </a:r>
            <a:endParaRPr lang="en-US" altLang="en-US" sz="2400" dirty="0">
              <a:solidFill>
                <a:schemeClr val="tx1"/>
              </a:solidFill>
            </a:endParaRPr>
          </a:p>
          <a:p>
            <a:pPr>
              <a:buClrTx/>
              <a:buFontTx/>
              <a:buNone/>
            </a:pPr>
            <a:r>
              <a:rPr lang="el-GR" altLang="en-US" sz="2400" dirty="0">
                <a:solidFill>
                  <a:schemeClr val="tx1"/>
                </a:solidFill>
              </a:rPr>
              <a:t>ως εκ τούτου το</a:t>
            </a:r>
            <a:r>
              <a:rPr lang="en-US" altLang="en-US" sz="2400" dirty="0">
                <a:solidFill>
                  <a:schemeClr val="tx1"/>
                </a:solidFill>
              </a:rPr>
              <a:t> </a:t>
            </a:r>
            <a:r>
              <a:rPr lang="el-GR" altLang="en-US" sz="2400" dirty="0">
                <a:solidFill>
                  <a:schemeClr val="tx1"/>
                </a:solidFill>
              </a:rPr>
              <a:t>υψηλότερο σημείο ζέσεως</a:t>
            </a:r>
          </a:p>
        </p:txBody>
      </p:sp>
      <p:sp>
        <p:nvSpPr>
          <p:cNvPr id="8" name="Freeform: Shape 7">
            <a:extLst>
              <a:ext uri="{FF2B5EF4-FFF2-40B4-BE49-F238E27FC236}">
                <a16:creationId xmlns:a16="http://schemas.microsoft.com/office/drawing/2014/main" id="{D23A336C-5FB6-7DFA-DFF2-D856F9769DA1}"/>
              </a:ext>
            </a:extLst>
          </p:cNvPr>
          <p:cNvSpPr/>
          <p:nvPr/>
        </p:nvSpPr>
        <p:spPr>
          <a:xfrm>
            <a:off x="6746919" y="3096333"/>
            <a:ext cx="2142175" cy="2256767"/>
          </a:xfrm>
          <a:custGeom>
            <a:avLst/>
            <a:gdLst>
              <a:gd name="connsiteX0" fmla="*/ 498125 w 2142175"/>
              <a:gd name="connsiteY0" fmla="*/ 2233381 h 2256767"/>
              <a:gd name="connsiteX1" fmla="*/ 701585 w 2142175"/>
              <a:gd name="connsiteY1" fmla="*/ 2256767 h 2256767"/>
              <a:gd name="connsiteX2" fmla="*/ 860611 w 2142175"/>
              <a:gd name="connsiteY2" fmla="*/ 2139836 h 2256767"/>
              <a:gd name="connsiteX3" fmla="*/ 879320 w 2142175"/>
              <a:gd name="connsiteY3" fmla="*/ 1964439 h 2256767"/>
              <a:gd name="connsiteX4" fmla="*/ 729649 w 2142175"/>
              <a:gd name="connsiteY4" fmla="*/ 1800736 h 2256767"/>
              <a:gd name="connsiteX5" fmla="*/ 830209 w 2142175"/>
              <a:gd name="connsiteY5" fmla="*/ 1592599 h 2256767"/>
              <a:gd name="connsiteX6" fmla="*/ 1127214 w 2142175"/>
              <a:gd name="connsiteY6" fmla="*/ 1496716 h 2256767"/>
              <a:gd name="connsiteX7" fmla="*/ 1321319 w 2142175"/>
              <a:gd name="connsiteY7" fmla="*/ 1435912 h 2256767"/>
              <a:gd name="connsiteX8" fmla="*/ 1445266 w 2142175"/>
              <a:gd name="connsiteY8" fmla="*/ 1536472 h 2256767"/>
              <a:gd name="connsiteX9" fmla="*/ 1410187 w 2142175"/>
              <a:gd name="connsiteY9" fmla="*/ 1732916 h 2256767"/>
              <a:gd name="connsiteX10" fmla="*/ 1435912 w 2142175"/>
              <a:gd name="connsiteY10" fmla="*/ 2065000 h 2256767"/>
              <a:gd name="connsiteX11" fmla="*/ 1627678 w 2142175"/>
              <a:gd name="connsiteY11" fmla="*/ 2181931 h 2256767"/>
              <a:gd name="connsiteX12" fmla="*/ 1863879 w 2142175"/>
              <a:gd name="connsiteY12" fmla="*/ 2125804 h 2256767"/>
              <a:gd name="connsiteX13" fmla="*/ 1896620 w 2142175"/>
              <a:gd name="connsiteY13" fmla="*/ 1873233 h 2256767"/>
              <a:gd name="connsiteX14" fmla="*/ 1786705 w 2142175"/>
              <a:gd name="connsiteY14" fmla="*/ 1714207 h 2256767"/>
              <a:gd name="connsiteX15" fmla="*/ 1966778 w 2142175"/>
              <a:gd name="connsiteY15" fmla="*/ 1552843 h 2256767"/>
              <a:gd name="connsiteX16" fmla="*/ 2125804 w 2142175"/>
              <a:gd name="connsiteY16" fmla="*/ 1447605 h 2256767"/>
              <a:gd name="connsiteX17" fmla="*/ 2142175 w 2142175"/>
              <a:gd name="connsiteY17" fmla="*/ 1211404 h 2256767"/>
              <a:gd name="connsiteX18" fmla="*/ 1936376 w 2142175"/>
              <a:gd name="connsiteY18" fmla="*/ 837225 h 2256767"/>
              <a:gd name="connsiteX19" fmla="*/ 1623001 w 2142175"/>
              <a:gd name="connsiteY19" fmla="*/ 799807 h 2256767"/>
              <a:gd name="connsiteX20" fmla="*/ 1499054 w 2142175"/>
              <a:gd name="connsiteY20" fmla="*/ 942463 h 2256767"/>
              <a:gd name="connsiteX21" fmla="*/ 1393817 w 2142175"/>
              <a:gd name="connsiteY21" fmla="*/ 757712 h 2256767"/>
              <a:gd name="connsiteX22" fmla="*/ 1195034 w 2142175"/>
              <a:gd name="connsiteY22" fmla="*/ 236200 h 2256767"/>
              <a:gd name="connsiteX23" fmla="*/ 1026653 w 2142175"/>
              <a:gd name="connsiteY23" fmla="*/ 0 h 2256767"/>
              <a:gd name="connsiteX24" fmla="*/ 809162 w 2142175"/>
              <a:gd name="connsiteY24" fmla="*/ 56126 h 2256767"/>
              <a:gd name="connsiteX25" fmla="*/ 720294 w 2142175"/>
              <a:gd name="connsiteY25" fmla="*/ 446676 h 2256767"/>
              <a:gd name="connsiteX26" fmla="*/ 760051 w 2142175"/>
              <a:gd name="connsiteY26" fmla="*/ 788114 h 2256767"/>
              <a:gd name="connsiteX27" fmla="*/ 692231 w 2142175"/>
              <a:gd name="connsiteY27" fmla="*/ 1115521 h 2256767"/>
              <a:gd name="connsiteX28" fmla="*/ 514496 w 2142175"/>
              <a:gd name="connsiteY28" fmla="*/ 991574 h 2256767"/>
              <a:gd name="connsiteX29" fmla="*/ 306359 w 2142175"/>
              <a:gd name="connsiteY29" fmla="*/ 862950 h 2256767"/>
              <a:gd name="connsiteX30" fmla="*/ 81851 w 2142175"/>
              <a:gd name="connsiteY30" fmla="*/ 1010283 h 2256767"/>
              <a:gd name="connsiteX31" fmla="*/ 0 w 2142175"/>
              <a:gd name="connsiteY31" fmla="*/ 1456959 h 2256767"/>
              <a:gd name="connsiteX32" fmla="*/ 304020 w 2142175"/>
              <a:gd name="connsiteY32" fmla="*/ 1922344 h 2256767"/>
              <a:gd name="connsiteX33" fmla="*/ 498125 w 2142175"/>
              <a:gd name="connsiteY33" fmla="*/ 2233381 h 225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42175" h="2256767">
                <a:moveTo>
                  <a:pt x="498125" y="2233381"/>
                </a:moveTo>
                <a:lnTo>
                  <a:pt x="701585" y="2256767"/>
                </a:lnTo>
                <a:lnTo>
                  <a:pt x="860611" y="2139836"/>
                </a:lnTo>
                <a:lnTo>
                  <a:pt x="879320" y="1964439"/>
                </a:lnTo>
                <a:lnTo>
                  <a:pt x="729649" y="1800736"/>
                </a:lnTo>
                <a:lnTo>
                  <a:pt x="830209" y="1592599"/>
                </a:lnTo>
                <a:lnTo>
                  <a:pt x="1127214" y="1496716"/>
                </a:lnTo>
                <a:lnTo>
                  <a:pt x="1321319" y="1435912"/>
                </a:lnTo>
                <a:lnTo>
                  <a:pt x="1445266" y="1536472"/>
                </a:lnTo>
                <a:lnTo>
                  <a:pt x="1410187" y="1732916"/>
                </a:lnTo>
                <a:lnTo>
                  <a:pt x="1435912" y="2065000"/>
                </a:lnTo>
                <a:lnTo>
                  <a:pt x="1627678" y="2181931"/>
                </a:lnTo>
                <a:lnTo>
                  <a:pt x="1863879" y="2125804"/>
                </a:lnTo>
                <a:lnTo>
                  <a:pt x="1896620" y="1873233"/>
                </a:lnTo>
                <a:lnTo>
                  <a:pt x="1786705" y="1714207"/>
                </a:lnTo>
                <a:lnTo>
                  <a:pt x="1966778" y="1552843"/>
                </a:lnTo>
                <a:lnTo>
                  <a:pt x="2125804" y="1447605"/>
                </a:lnTo>
                <a:lnTo>
                  <a:pt x="2142175" y="1211404"/>
                </a:lnTo>
                <a:lnTo>
                  <a:pt x="1936376" y="837225"/>
                </a:lnTo>
                <a:lnTo>
                  <a:pt x="1623001" y="799807"/>
                </a:lnTo>
                <a:lnTo>
                  <a:pt x="1499054" y="942463"/>
                </a:lnTo>
                <a:lnTo>
                  <a:pt x="1393817" y="757712"/>
                </a:lnTo>
                <a:lnTo>
                  <a:pt x="1195034" y="236200"/>
                </a:lnTo>
                <a:lnTo>
                  <a:pt x="1026653" y="0"/>
                </a:lnTo>
                <a:lnTo>
                  <a:pt x="809162" y="56126"/>
                </a:lnTo>
                <a:lnTo>
                  <a:pt x="720294" y="446676"/>
                </a:lnTo>
                <a:lnTo>
                  <a:pt x="760051" y="788114"/>
                </a:lnTo>
                <a:lnTo>
                  <a:pt x="692231" y="1115521"/>
                </a:lnTo>
                <a:lnTo>
                  <a:pt x="514496" y="991574"/>
                </a:lnTo>
                <a:lnTo>
                  <a:pt x="306359" y="862950"/>
                </a:lnTo>
                <a:lnTo>
                  <a:pt x="81851" y="1010283"/>
                </a:lnTo>
                <a:lnTo>
                  <a:pt x="0" y="1456959"/>
                </a:lnTo>
                <a:lnTo>
                  <a:pt x="304020" y="1922344"/>
                </a:lnTo>
                <a:lnTo>
                  <a:pt x="498125" y="223338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4340B84-3847-8403-CE9E-74C70A073526}"/>
              </a:ext>
            </a:extLst>
          </p:cNvPr>
          <p:cNvSpPr/>
          <p:nvPr/>
        </p:nvSpPr>
        <p:spPr>
          <a:xfrm>
            <a:off x="302150" y="2398549"/>
            <a:ext cx="412081" cy="1305075"/>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a:extLst>
              <a:ext uri="{FF2B5EF4-FFF2-40B4-BE49-F238E27FC236}">
                <a16:creationId xmlns:a16="http://schemas.microsoft.com/office/drawing/2014/main" id="{41E6733A-5D5D-84E3-936A-A95D0DC868C7}"/>
              </a:ext>
            </a:extLst>
          </p:cNvPr>
          <p:cNvSpPr txBox="1">
            <a:spLocks noChangeArrowheads="1"/>
          </p:cNvSpPr>
          <p:nvPr/>
        </p:nvSpPr>
        <p:spPr bwMode="auto">
          <a:xfrm>
            <a:off x="864703" y="2285602"/>
            <a:ext cx="756506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accent5">
                    <a:lumMod val="50000"/>
                  </a:schemeClr>
                </a:solidFill>
              </a:rPr>
              <a:t>Το</a:t>
            </a:r>
            <a:r>
              <a:rPr lang="en-US" altLang="en-US" sz="2400" dirty="0">
                <a:solidFill>
                  <a:schemeClr val="accent5">
                    <a:lumMod val="50000"/>
                  </a:schemeClr>
                </a:solidFill>
              </a:rPr>
              <a:t> </a:t>
            </a:r>
            <a:r>
              <a:rPr lang="el-GR" altLang="en-US" sz="2400" dirty="0">
                <a:solidFill>
                  <a:schemeClr val="accent5">
                    <a:lumMod val="50000"/>
                  </a:schemeClr>
                </a:solidFill>
              </a:rPr>
              <a:t>2-μεθυλοπροπάνιο (αριστερά) και η ακετόνη (δεξιά)</a:t>
            </a:r>
            <a:r>
              <a:rPr lang="en-US" altLang="en-US" sz="2400" dirty="0">
                <a:solidFill>
                  <a:schemeClr val="accent5">
                    <a:lumMod val="50000"/>
                  </a:schemeClr>
                </a:solidFill>
              </a:rPr>
              <a:t> </a:t>
            </a:r>
          </a:p>
          <a:p>
            <a:pPr>
              <a:buClrTx/>
              <a:buFontTx/>
              <a:buNone/>
            </a:pPr>
            <a:r>
              <a:rPr lang="el-GR" altLang="en-US" sz="2400" dirty="0">
                <a:solidFill>
                  <a:schemeClr val="accent5">
                    <a:lumMod val="50000"/>
                  </a:schemeClr>
                </a:solidFill>
              </a:rPr>
              <a:t>Αμφότερες οι ενώσεις είναι περίπου όμοιες</a:t>
            </a:r>
            <a:endParaRPr lang="en-US" altLang="en-US" sz="2400" dirty="0">
              <a:solidFill>
                <a:schemeClr val="accent5">
                  <a:lumMod val="50000"/>
                </a:schemeClr>
              </a:solidFill>
            </a:endParaRPr>
          </a:p>
          <a:p>
            <a:pPr>
              <a:buClrTx/>
              <a:buFontTx/>
              <a:buNone/>
            </a:pPr>
            <a:r>
              <a:rPr lang="el-GR" altLang="en-US" sz="2400" dirty="0">
                <a:solidFill>
                  <a:schemeClr val="accent5">
                    <a:lumMod val="50000"/>
                  </a:schemeClr>
                </a:solidFill>
              </a:rPr>
              <a:t>σε μέγεθος και σχήμα, ως εκ τούτου έχουν όμοιες δυνάμεις  διασποράς.</a:t>
            </a:r>
          </a:p>
        </p:txBody>
      </p:sp>
      <p:sp>
        <p:nvSpPr>
          <p:cNvPr id="6" name="TextBox 5">
            <a:extLst>
              <a:ext uri="{FF2B5EF4-FFF2-40B4-BE49-F238E27FC236}">
                <a16:creationId xmlns:a16="http://schemas.microsoft.com/office/drawing/2014/main" id="{52D602DB-7489-DBF8-C15B-6AD78BF3157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84870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1"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58F70F0-F75F-A904-8C4B-1AE9465F78CB}"/>
              </a:ext>
            </a:extLst>
          </p:cNvPr>
          <p:cNvSpPr txBox="1">
            <a:spLocks/>
          </p:cNvSpPr>
          <p:nvPr/>
        </p:nvSpPr>
        <p:spPr>
          <a:xfrm>
            <a:off x="819674" y="1750572"/>
            <a:ext cx="7504651" cy="1994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solidFill>
                  <a:srgbClr val="000000"/>
                </a:solidFill>
                <a:latin typeface="Times New Roman" panose="02020603050405020304" pitchFamily="18" charset="0"/>
                <a:cs typeface="Times New Roman" panose="02020603050405020304" pitchFamily="18" charset="0"/>
              </a:rPr>
              <a:t>Η σπουδαιότητα του νερού στις ζώσες διεργασίες δεν προέρχεται από την ικανότητα του νερού να κάνει </a:t>
            </a:r>
            <a:r>
              <a:rPr lang="el-GR" dirty="0">
                <a:solidFill>
                  <a:srgbClr val="0070C0"/>
                </a:solidFill>
                <a:latin typeface="Times New Roman" panose="02020603050405020304" pitchFamily="18" charset="0"/>
                <a:cs typeface="Times New Roman" panose="02020603050405020304" pitchFamily="18" charset="0"/>
              </a:rPr>
              <a:t>υδρογονοδεσμούς</a:t>
            </a:r>
            <a:r>
              <a:rPr lang="el-GR" dirty="0">
                <a:solidFill>
                  <a:srgbClr val="000000"/>
                </a:solidFill>
                <a:latin typeface="Times New Roman" panose="02020603050405020304" pitchFamily="18" charset="0"/>
                <a:cs typeface="Times New Roman" panose="02020603050405020304" pitchFamily="18" charset="0"/>
              </a:rPr>
              <a:t> με άλλα μόρια νερού αλλά από την </a:t>
            </a:r>
            <a:r>
              <a:rPr lang="el-GR" dirty="0">
                <a:solidFill>
                  <a:schemeClr val="accent4">
                    <a:lumMod val="75000"/>
                  </a:schemeClr>
                </a:solidFill>
                <a:latin typeface="Times New Roman" panose="02020603050405020304" pitchFamily="18" charset="0"/>
                <a:cs typeface="Times New Roman" panose="02020603050405020304" pitchFamily="18" charset="0"/>
              </a:rPr>
              <a:t>ικανότητά του να αλληλεπιδρά με διαφόρους τύπους  βιολογικών μορίων</a:t>
            </a:r>
          </a:p>
        </p:txBody>
      </p:sp>
      <p:sp>
        <p:nvSpPr>
          <p:cNvPr id="3" name="TextBox 2">
            <a:extLst>
              <a:ext uri="{FF2B5EF4-FFF2-40B4-BE49-F238E27FC236}">
                <a16:creationId xmlns:a16="http://schemas.microsoft.com/office/drawing/2014/main" id="{1BA83813-EB33-8D0E-464A-264F925BD8F8}"/>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CCC2F5AB-B68C-11F0-E0B9-AC498451153E}"/>
              </a:ext>
            </a:extLst>
          </p:cNvPr>
          <p:cNvSpPr txBox="1"/>
          <p:nvPr/>
        </p:nvSpPr>
        <p:spPr>
          <a:xfrm>
            <a:off x="667554" y="757604"/>
            <a:ext cx="1257837" cy="769441"/>
          </a:xfrm>
          <a:prstGeom prst="rect">
            <a:avLst/>
          </a:prstGeom>
          <a:noFill/>
        </p:spPr>
        <p:txBody>
          <a:bodyPr wrap="square" rtlCol="0">
            <a:spAutoFit/>
          </a:bodyPr>
          <a:lstStyle/>
          <a:p>
            <a:pPr algn="ctr"/>
            <a:r>
              <a:rPr lang="el-GR" sz="4400" dirty="0"/>
              <a:t>Η</a:t>
            </a:r>
            <a:r>
              <a:rPr lang="el-GR" sz="4400" baseline="-25000" dirty="0"/>
              <a:t>2</a:t>
            </a:r>
            <a:r>
              <a:rPr lang="el-GR" sz="4400" dirty="0"/>
              <a:t>Ο</a:t>
            </a:r>
            <a:endParaRPr lang="en-US" sz="4400" dirty="0"/>
          </a:p>
        </p:txBody>
      </p:sp>
      <p:pic>
        <p:nvPicPr>
          <p:cNvPr id="5" name="Picture 2" descr="A water molecule contains 2 hydrogen atoms bonded to one oxygen.">
            <a:extLst>
              <a:ext uri="{FF2B5EF4-FFF2-40B4-BE49-F238E27FC236}">
                <a16:creationId xmlns:a16="http://schemas.microsoft.com/office/drawing/2014/main" id="{60C0C1B6-0E00-6897-E116-6FEEAC3EC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565" y="3745333"/>
            <a:ext cx="310515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5C8C63-57CF-B114-67D6-57A22E0A1AED}"/>
              </a:ext>
            </a:extLst>
          </p:cNvPr>
          <p:cNvPicPr>
            <a:picLocks noChangeAspect="1"/>
          </p:cNvPicPr>
          <p:nvPr/>
        </p:nvPicPr>
        <p:blipFill>
          <a:blip r:embed="rId3"/>
          <a:stretch>
            <a:fillRect/>
          </a:stretch>
        </p:blipFill>
        <p:spPr>
          <a:xfrm>
            <a:off x="400907" y="4188924"/>
            <a:ext cx="3525049" cy="2291022"/>
          </a:xfrm>
          <a:prstGeom prst="rect">
            <a:avLst/>
          </a:prstGeom>
        </p:spPr>
      </p:pic>
    </p:spTree>
    <p:extLst>
      <p:ext uri="{BB962C8B-B14F-4D97-AF65-F5344CB8AC3E}">
        <p14:creationId xmlns:p14="http://schemas.microsoft.com/office/powerpoint/2010/main" val="3805772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7F4FBB07-9B70-4B7F-9C3B-DB7C1D7ED909}"/>
              </a:ext>
            </a:extLst>
          </p:cNvPr>
          <p:cNvSpPr txBox="1">
            <a:spLocks noChangeArrowheads="1"/>
          </p:cNvSpPr>
          <p:nvPr/>
        </p:nvSpPr>
        <p:spPr bwMode="auto">
          <a:xfrm>
            <a:off x="96741" y="232858"/>
            <a:ext cx="8763000" cy="104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spcBef>
                <a:spcPts val="1750"/>
              </a:spcBef>
              <a:buClrTx/>
              <a:buFontTx/>
              <a:buNone/>
            </a:pPr>
            <a:r>
              <a:rPr lang="el-GR" altLang="en-US" sz="2800" b="1" dirty="0">
                <a:solidFill>
                  <a:schemeClr val="tx1"/>
                </a:solidFill>
              </a:rPr>
              <a:t>Δυνάμεις Ιόντος-Διπόλου </a:t>
            </a:r>
            <a:r>
              <a:rPr lang="el-GR" altLang="en-US" sz="2800" b="1" dirty="0">
                <a:solidFill>
                  <a:srgbClr val="C00000"/>
                </a:solidFill>
              </a:rPr>
              <a:t>Ε</a:t>
            </a:r>
            <a:r>
              <a:rPr lang="en-US" altLang="en-US" sz="2800" b="1" dirty="0">
                <a:solidFill>
                  <a:srgbClr val="C00000"/>
                </a:solidFill>
              </a:rPr>
              <a:t>=-</a:t>
            </a:r>
            <a:r>
              <a:rPr lang="el-GR" altLang="en-US" sz="2800" b="1" dirty="0">
                <a:solidFill>
                  <a:srgbClr val="C00000"/>
                </a:solidFill>
              </a:rPr>
              <a:t>|Z</a:t>
            </a:r>
            <a:r>
              <a:rPr lang="en-US" altLang="en-US" sz="2800" b="1" baseline="30000" dirty="0">
                <a:solidFill>
                  <a:srgbClr val="C00000"/>
                </a:solidFill>
                <a:cs typeface="Arial" panose="020B0604020202020204" pitchFamily="34" charset="0"/>
              </a:rPr>
              <a:t>±</a:t>
            </a:r>
            <a:r>
              <a:rPr lang="el-GR" altLang="en-US" sz="2800" b="1" dirty="0">
                <a:solidFill>
                  <a:srgbClr val="C00000"/>
                </a:solidFill>
                <a:cs typeface="Arial" panose="020B0604020202020204" pitchFamily="34" charset="0"/>
              </a:rPr>
              <a:t>|</a:t>
            </a:r>
            <a:r>
              <a:rPr lang="el-GR" altLang="en-US" sz="2800" b="1" dirty="0">
                <a:solidFill>
                  <a:srgbClr val="C00000"/>
                </a:solidFill>
              </a:rPr>
              <a:t>μ/4πr</a:t>
            </a:r>
            <a:r>
              <a:rPr lang="el-GR" altLang="en-US" sz="2800" b="1" baseline="30000" dirty="0">
                <a:solidFill>
                  <a:srgbClr val="C00000"/>
                </a:solidFill>
              </a:rPr>
              <a:t>2</a:t>
            </a:r>
            <a:r>
              <a:rPr lang="el-GR" altLang="en-US" sz="2800" b="1" dirty="0">
                <a:solidFill>
                  <a:srgbClr val="C00000"/>
                </a:solidFill>
              </a:rPr>
              <a:t>ε</a:t>
            </a:r>
            <a:r>
              <a:rPr lang="el-GR" altLang="en-US" sz="2800" b="1" baseline="-25000" dirty="0">
                <a:solidFill>
                  <a:srgbClr val="C00000"/>
                </a:solidFill>
              </a:rPr>
              <a:t>ο</a:t>
            </a:r>
          </a:p>
          <a:p>
            <a:pPr algn="ctr">
              <a:spcBef>
                <a:spcPts val="1750"/>
              </a:spcBef>
              <a:buClrTx/>
              <a:buFontTx/>
              <a:buNone/>
            </a:pPr>
            <a:endParaRPr lang="el-GR" altLang="en-US" sz="2800" b="1" baseline="-25000" dirty="0">
              <a:solidFill>
                <a:schemeClr val="tx1"/>
              </a:solidFill>
            </a:endParaRPr>
          </a:p>
        </p:txBody>
      </p:sp>
      <p:sp>
        <p:nvSpPr>
          <p:cNvPr id="41986" name="Text Box 2">
            <a:extLst>
              <a:ext uri="{FF2B5EF4-FFF2-40B4-BE49-F238E27FC236}">
                <a16:creationId xmlns:a16="http://schemas.microsoft.com/office/drawing/2014/main" id="{F104B983-E7EA-4150-A455-550B8B77B6C0}"/>
              </a:ext>
            </a:extLst>
          </p:cNvPr>
          <p:cNvSpPr txBox="1">
            <a:spLocks noChangeArrowheads="1"/>
          </p:cNvSpPr>
          <p:nvPr/>
        </p:nvSpPr>
        <p:spPr bwMode="auto">
          <a:xfrm>
            <a:off x="188119" y="812504"/>
            <a:ext cx="87630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spcBef>
                <a:spcPts val="1500"/>
              </a:spcBef>
              <a:buClrTx/>
              <a:buFontTx/>
              <a:buNone/>
            </a:pPr>
            <a:r>
              <a:rPr lang="el-GR" altLang="en-US" sz="2400" dirty="0">
                <a:solidFill>
                  <a:schemeClr val="tx1"/>
                </a:solidFill>
              </a:rPr>
              <a:t>Ελκτικές δυνάμεις μεταξύ ενός ιόντος και ενός πολικού μορίου</a:t>
            </a:r>
          </a:p>
        </p:txBody>
      </p:sp>
      <p:grpSp>
        <p:nvGrpSpPr>
          <p:cNvPr id="41987" name="Group 3">
            <a:extLst>
              <a:ext uri="{FF2B5EF4-FFF2-40B4-BE49-F238E27FC236}">
                <a16:creationId xmlns:a16="http://schemas.microsoft.com/office/drawing/2014/main" id="{0FF885EB-358B-44A3-B376-27843E5687EE}"/>
              </a:ext>
            </a:extLst>
          </p:cNvPr>
          <p:cNvGrpSpPr>
            <a:grpSpLocks/>
          </p:cNvGrpSpPr>
          <p:nvPr/>
        </p:nvGrpSpPr>
        <p:grpSpPr bwMode="auto">
          <a:xfrm>
            <a:off x="1679713" y="1536700"/>
            <a:ext cx="5951538" cy="3841750"/>
            <a:chOff x="1008" y="960"/>
            <a:chExt cx="3749" cy="2420"/>
          </a:xfrm>
        </p:grpSpPr>
        <p:pic>
          <p:nvPicPr>
            <p:cNvPr id="41988" name="Picture 4">
              <a:extLst>
                <a:ext uri="{FF2B5EF4-FFF2-40B4-BE49-F238E27FC236}">
                  <a16:creationId xmlns:a16="http://schemas.microsoft.com/office/drawing/2014/main" id="{817F850B-58E5-45A6-B708-A51BA6FE4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996" b="7500"/>
            <a:stretch>
              <a:fillRect/>
            </a:stretch>
          </p:blipFill>
          <p:spPr bwMode="auto">
            <a:xfrm>
              <a:off x="1008" y="1291"/>
              <a:ext cx="3741" cy="2089"/>
            </a:xfrm>
            <a:prstGeom prst="rect">
              <a:avLst/>
            </a:prstGeom>
            <a:noFill/>
            <a:ln>
              <a:noFill/>
            </a:ln>
            <a:effectLst/>
            <a:extLst>
              <a:ext uri="{909E8E84-426E-40DD-AFC4-6F175D3DCCD1}">
                <a14:hiddenFill xmlns:a14="http://schemas.microsoft.com/office/drawing/2010/main">
                  <a:blipFill dpi="0" rotWithShape="0">
                    <a:blip/>
                    <a:srcRect t="17996" b="7500"/>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a:extLst>
                <a:ext uri="{FF2B5EF4-FFF2-40B4-BE49-F238E27FC236}">
                  <a16:creationId xmlns:a16="http://schemas.microsoft.com/office/drawing/2014/main" id="{27CE6872-ED34-4AF4-A288-088DB04618C1}"/>
                </a:ext>
              </a:extLst>
            </p:cNvPr>
            <p:cNvSpPr txBox="1">
              <a:spLocks noChangeArrowheads="1"/>
            </p:cNvSpPr>
            <p:nvPr/>
          </p:nvSpPr>
          <p:spPr bwMode="auto">
            <a:xfrm>
              <a:off x="1921" y="960"/>
              <a:ext cx="2836"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a:solidFill>
                    <a:schemeClr val="tx1"/>
                  </a:solidFill>
                </a:rPr>
                <a:t>Αλληλεπίδραση Ιόντος-Διπόλου</a:t>
              </a:r>
            </a:p>
          </p:txBody>
        </p:sp>
      </p:grpSp>
      <p:sp>
        <p:nvSpPr>
          <p:cNvPr id="41990" name="Oval 6">
            <a:extLst>
              <a:ext uri="{FF2B5EF4-FFF2-40B4-BE49-F238E27FC236}">
                <a16:creationId xmlns:a16="http://schemas.microsoft.com/office/drawing/2014/main" id="{B027FADF-0E7D-4589-808F-FE57688C2BC1}"/>
              </a:ext>
            </a:extLst>
          </p:cNvPr>
          <p:cNvSpPr>
            <a:spLocks noChangeArrowheads="1"/>
          </p:cNvSpPr>
          <p:nvPr/>
        </p:nvSpPr>
        <p:spPr bwMode="auto">
          <a:xfrm>
            <a:off x="3873500" y="2273300"/>
            <a:ext cx="990600" cy="1066800"/>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991" name="Oval 7">
            <a:extLst>
              <a:ext uri="{FF2B5EF4-FFF2-40B4-BE49-F238E27FC236}">
                <a16:creationId xmlns:a16="http://schemas.microsoft.com/office/drawing/2014/main" id="{B72ABD11-2E03-4F88-91C4-2FC3EF20CAC9}"/>
              </a:ext>
            </a:extLst>
          </p:cNvPr>
          <p:cNvSpPr>
            <a:spLocks noChangeArrowheads="1"/>
          </p:cNvSpPr>
          <p:nvPr/>
        </p:nvSpPr>
        <p:spPr bwMode="auto">
          <a:xfrm>
            <a:off x="2438400" y="2133600"/>
            <a:ext cx="381000" cy="381000"/>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992" name="Oval 8">
            <a:extLst>
              <a:ext uri="{FF2B5EF4-FFF2-40B4-BE49-F238E27FC236}">
                <a16:creationId xmlns:a16="http://schemas.microsoft.com/office/drawing/2014/main" id="{1918AC75-BF38-4B5E-ADBF-CF6F452972A5}"/>
              </a:ext>
            </a:extLst>
          </p:cNvPr>
          <p:cNvSpPr>
            <a:spLocks noChangeArrowheads="1"/>
          </p:cNvSpPr>
          <p:nvPr/>
        </p:nvSpPr>
        <p:spPr bwMode="auto">
          <a:xfrm>
            <a:off x="2136694" y="3711602"/>
            <a:ext cx="381000" cy="381000"/>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993" name="Oval 9">
            <a:extLst>
              <a:ext uri="{FF2B5EF4-FFF2-40B4-BE49-F238E27FC236}">
                <a16:creationId xmlns:a16="http://schemas.microsoft.com/office/drawing/2014/main" id="{2158B554-9457-4D08-BD0A-3853068E687E}"/>
              </a:ext>
            </a:extLst>
          </p:cNvPr>
          <p:cNvSpPr>
            <a:spLocks noChangeArrowheads="1"/>
          </p:cNvSpPr>
          <p:nvPr/>
        </p:nvSpPr>
        <p:spPr bwMode="auto">
          <a:xfrm>
            <a:off x="3873500" y="4254500"/>
            <a:ext cx="990600" cy="1066800"/>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994" name="Text Box 10">
            <a:extLst>
              <a:ext uri="{FF2B5EF4-FFF2-40B4-BE49-F238E27FC236}">
                <a16:creationId xmlns:a16="http://schemas.microsoft.com/office/drawing/2014/main" id="{63D72B47-3C15-48B4-9C4E-575937CD1C5D}"/>
              </a:ext>
            </a:extLst>
          </p:cNvPr>
          <p:cNvSpPr txBox="1">
            <a:spLocks noChangeArrowheads="1"/>
          </p:cNvSpPr>
          <p:nvPr/>
        </p:nvSpPr>
        <p:spPr bwMode="auto">
          <a:xfrm>
            <a:off x="766763" y="5778640"/>
            <a:ext cx="76057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Οσο μεγαλύτερο το φορτίο τόσο ισχυρότερη η δύναμη</a:t>
            </a:r>
          </a:p>
        </p:txBody>
      </p:sp>
      <p:sp>
        <p:nvSpPr>
          <p:cNvPr id="2" name="TextBox 1">
            <a:extLst>
              <a:ext uri="{FF2B5EF4-FFF2-40B4-BE49-F238E27FC236}">
                <a16:creationId xmlns:a16="http://schemas.microsoft.com/office/drawing/2014/main" id="{978E342F-BCDF-F7AF-C888-10D12A4ABE9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Sld>
  <p:clrMapOvr>
    <a:masterClrMapping/>
  </p:clrMapOvr>
  <p:transition spd="med" advTm="188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1986"/>
                                        </p:tgtEl>
                                        <p:attrNameLst>
                                          <p:attrName>style.visibility</p:attrName>
                                        </p:attrNameLst>
                                      </p:cBhvr>
                                      <p:to>
                                        <p:strVal val="visible"/>
                                      </p:to>
                                    </p:set>
                                    <p:anim calcmode="lin" valueType="num">
                                      <p:cBhvr additive="repl">
                                        <p:cTn id="7" dur="500" fill="hold"/>
                                        <p:tgtEl>
                                          <p:spTgt spid="41986"/>
                                        </p:tgtEl>
                                        <p:attrNameLst>
                                          <p:attrName>ppt_x</p:attrName>
                                        </p:attrNameLst>
                                      </p:cBhvr>
                                      <p:tavLst>
                                        <p:tav tm="100000">
                                          <p:val>
                                            <p:strVal val="0-#ppt_w/2"/>
                                          </p:val>
                                        </p:tav>
                                        <p:tav>
                                          <p:val>
                                            <p:strVal val="#ppt_x"/>
                                          </p:val>
                                        </p:tav>
                                      </p:tavLst>
                                    </p:anim>
                                    <p:anim calcmode="lin" valueType="num">
                                      <p:cBhvr additive="repl">
                                        <p:cTn id="8" dur="500" fill="hold"/>
                                        <p:tgtEl>
                                          <p:spTgt spid="41986"/>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additive="repl">
                                        <p:cTn id="12" dur="1" fill="hold">
                                          <p:stCondLst>
                                            <p:cond delay="0"/>
                                          </p:stCondLst>
                                        </p:cTn>
                                        <p:tgtEl>
                                          <p:spTgt spid="41987"/>
                                        </p:tgtEl>
                                        <p:attrNameLst>
                                          <p:attrName>style.visibility</p:attrName>
                                        </p:attrNameLst>
                                      </p:cBhvr>
                                      <p:to>
                                        <p:strVal val="visible"/>
                                      </p:to>
                                    </p:set>
                                    <p:anim calcmode="lin" valueType="num">
                                      <p:cBhvr additive="repl">
                                        <p:cTn id="13" dur="500" fill="hold"/>
                                        <p:tgtEl>
                                          <p:spTgt spid="41987"/>
                                        </p:tgtEl>
                                        <p:attrNameLst>
                                          <p:attrName>ppt_w</p:attrName>
                                        </p:attrNameLst>
                                      </p:cBhvr>
                                      <p:tavLst>
                                        <p:tav tm="100000">
                                          <p:val>
                                            <p:fltVal val="0"/>
                                          </p:val>
                                        </p:tav>
                                        <p:tav>
                                          <p:val>
                                            <p:strVal val="#ppt_w"/>
                                          </p:val>
                                        </p:tav>
                                      </p:tavLst>
                                    </p:anim>
                                    <p:anim calcmode="lin" valueType="num">
                                      <p:cBhvr additive="repl">
                                        <p:cTn id="14" dur="500" fill="hold"/>
                                        <p:tgtEl>
                                          <p:spTgt spid="41987"/>
                                        </p:tgtEl>
                                        <p:attrNameLst>
                                          <p:attrName>ppt_h</p:attrName>
                                        </p:attrNameLst>
                                      </p:cBhvr>
                                      <p:tavLst>
                                        <p:tav tm="100000">
                                          <p:val>
                                            <p:fltVal val="0"/>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496"/>
                                          </p:stCondLst>
                                        </p:cTn>
                                        <p:tgtEl>
                                          <p:spTgt spid="419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496"/>
                                          </p:stCondLst>
                                        </p:cTn>
                                        <p:tgtEl>
                                          <p:spTgt spid="419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496"/>
                                          </p:stCondLst>
                                        </p:cTn>
                                        <p:tgtEl>
                                          <p:spTgt spid="419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496"/>
                                          </p:stCondLst>
                                        </p:cTn>
                                        <p:tgtEl>
                                          <p:spTgt spid="41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F6EF9-D6E3-6D65-4E76-F3A0B804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2">
            <a:extLst>
              <a:ext uri="{FF2B5EF4-FFF2-40B4-BE49-F238E27FC236}">
                <a16:creationId xmlns:a16="http://schemas.microsoft.com/office/drawing/2014/main" id="{7CDB46E6-F10A-55A9-AC95-802634836AB4}"/>
              </a:ext>
            </a:extLst>
          </p:cNvPr>
          <p:cNvSpPr txBox="1">
            <a:spLocks noChangeArrowheads="1"/>
          </p:cNvSpPr>
          <p:nvPr/>
        </p:nvSpPr>
        <p:spPr bwMode="auto">
          <a:xfrm>
            <a:off x="862717" y="5446961"/>
            <a:ext cx="7772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latin typeface=" Arial" charset="0"/>
              </a:rPr>
              <a:t>Η αλληλεπίδραση ιόντος-</a:t>
            </a:r>
            <a:r>
              <a:rPr lang="el-GR" altLang="en-US" sz="2400" dirty="0" err="1">
                <a:solidFill>
                  <a:schemeClr val="tx1"/>
                </a:solidFill>
                <a:latin typeface=" Arial" charset="0"/>
              </a:rPr>
              <a:t>διπόλου</a:t>
            </a:r>
            <a:r>
              <a:rPr lang="el-GR" altLang="en-US" sz="2400" dirty="0">
                <a:solidFill>
                  <a:schemeClr val="tx1"/>
                </a:solidFill>
                <a:latin typeface=" Arial" charset="0"/>
              </a:rPr>
              <a:t> βοηθά μια ιοντική κρυσταλλική ένωση να διαλυθεί στο νερό.</a:t>
            </a:r>
            <a:r>
              <a:rPr lang="en-US" altLang="en-US" sz="2400" dirty="0">
                <a:solidFill>
                  <a:schemeClr val="tx1"/>
                </a:solidFill>
                <a:latin typeface=" Arial" charset="0"/>
              </a:rPr>
              <a:t>.</a:t>
            </a:r>
          </a:p>
        </p:txBody>
      </p:sp>
      <p:sp>
        <p:nvSpPr>
          <p:cNvPr id="4" name="TextBox 3">
            <a:extLst>
              <a:ext uri="{FF2B5EF4-FFF2-40B4-BE49-F238E27FC236}">
                <a16:creationId xmlns:a16="http://schemas.microsoft.com/office/drawing/2014/main" id="{D6676E04-CB8C-EE20-A788-85A4DA97D2FC}"/>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403859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52C258-F45C-BFE8-C342-A8E6861DEB08}"/>
              </a:ext>
            </a:extLst>
          </p:cNvPr>
          <p:cNvSpPr txBox="1"/>
          <p:nvPr/>
        </p:nvSpPr>
        <p:spPr>
          <a:xfrm>
            <a:off x="941295" y="5279511"/>
            <a:ext cx="7261411" cy="73988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100" kern="1200" dirty="0" err="1">
                <a:solidFill>
                  <a:schemeClr val="tx1">
                    <a:lumMod val="85000"/>
                    <a:lumOff val="15000"/>
                  </a:schemeClr>
                </a:solidFill>
                <a:latin typeface="+mj-lt"/>
                <a:ea typeface="+mj-ea"/>
                <a:cs typeface="+mj-cs"/>
              </a:rPr>
              <a:t>Δι</a:t>
            </a:r>
            <a:r>
              <a:rPr lang="en-US" sz="3100" kern="1200" dirty="0">
                <a:solidFill>
                  <a:schemeClr val="tx1">
                    <a:lumMod val="85000"/>
                    <a:lumOff val="15000"/>
                  </a:schemeClr>
                </a:solidFill>
                <a:latin typeface="+mj-lt"/>
                <a:ea typeface="+mj-ea"/>
                <a:cs typeface="+mj-cs"/>
              </a:rPr>
              <a:t>αλυτότητα</a:t>
            </a:r>
          </a:p>
        </p:txBody>
      </p:sp>
      <p:pic>
        <p:nvPicPr>
          <p:cNvPr id="2" name="Picture 3">
            <a:extLst>
              <a:ext uri="{FF2B5EF4-FFF2-40B4-BE49-F238E27FC236}">
                <a16:creationId xmlns:a16="http://schemas.microsoft.com/office/drawing/2014/main" id="{61CEB7C3-470B-09BF-D0A1-65BCF30362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315" y="752256"/>
            <a:ext cx="8209369" cy="387892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1C149BD4-3FE8-2006-9430-CAF63B23ED3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02013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9E495F53-90B0-4A3A-8191-1876FD8F01B8}"/>
              </a:ext>
            </a:extLst>
          </p:cNvPr>
          <p:cNvGrpSpPr>
            <a:grpSpLocks/>
          </p:cNvGrpSpPr>
          <p:nvPr/>
        </p:nvGrpSpPr>
        <p:grpSpPr bwMode="auto">
          <a:xfrm>
            <a:off x="1281839" y="4943824"/>
            <a:ext cx="2095500" cy="868363"/>
            <a:chOff x="657" y="2880"/>
            <a:chExt cx="1320" cy="547"/>
          </a:xfrm>
        </p:grpSpPr>
        <p:sp>
          <p:nvSpPr>
            <p:cNvPr id="46082" name="Text Box 2">
              <a:extLst>
                <a:ext uri="{FF2B5EF4-FFF2-40B4-BE49-F238E27FC236}">
                  <a16:creationId xmlns:a16="http://schemas.microsoft.com/office/drawing/2014/main" id="{4190FDB4-4787-4F4B-9516-C0853D69623A}"/>
                </a:ext>
              </a:extLst>
            </p:cNvPr>
            <p:cNvSpPr txBox="1">
              <a:spLocks noChangeArrowheads="1"/>
            </p:cNvSpPr>
            <p:nvPr/>
          </p:nvSpPr>
          <p:spPr bwMode="auto">
            <a:xfrm>
              <a:off x="1222" y="2887"/>
              <a:ext cx="244"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dirty="0">
                  <a:solidFill>
                    <a:schemeClr val="tx1"/>
                  </a:solidFill>
                </a:rPr>
                <a:t>S</a:t>
              </a:r>
            </a:p>
          </p:txBody>
        </p:sp>
        <p:grpSp>
          <p:nvGrpSpPr>
            <p:cNvPr id="46083" name="Group 3">
              <a:extLst>
                <a:ext uri="{FF2B5EF4-FFF2-40B4-BE49-F238E27FC236}">
                  <a16:creationId xmlns:a16="http://schemas.microsoft.com/office/drawing/2014/main" id="{9B7BDA2B-911F-4930-8BA0-2CFBA7A91D38}"/>
                </a:ext>
              </a:extLst>
            </p:cNvPr>
            <p:cNvGrpSpPr>
              <a:grpSpLocks/>
            </p:cNvGrpSpPr>
            <p:nvPr/>
          </p:nvGrpSpPr>
          <p:grpSpPr bwMode="auto">
            <a:xfrm>
              <a:off x="657" y="3018"/>
              <a:ext cx="571" cy="409"/>
              <a:chOff x="657" y="3018"/>
              <a:chExt cx="571" cy="409"/>
            </a:xfrm>
          </p:grpSpPr>
          <p:sp>
            <p:nvSpPr>
              <p:cNvPr id="46084" name="Text Box 4">
                <a:extLst>
                  <a:ext uri="{FF2B5EF4-FFF2-40B4-BE49-F238E27FC236}">
                    <a16:creationId xmlns:a16="http://schemas.microsoft.com/office/drawing/2014/main" id="{A3363FD4-65FC-453E-9C57-BCB9957E7FD6}"/>
                  </a:ext>
                </a:extLst>
              </p:cNvPr>
              <p:cNvSpPr txBox="1">
                <a:spLocks noChangeArrowheads="1"/>
              </p:cNvSpPr>
              <p:nvPr/>
            </p:nvSpPr>
            <p:spPr bwMode="auto">
              <a:xfrm rot="19920000">
                <a:off x="671" y="3086"/>
                <a:ext cx="26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O</a:t>
                </a:r>
              </a:p>
            </p:txBody>
          </p:sp>
          <p:grpSp>
            <p:nvGrpSpPr>
              <p:cNvPr id="46085" name="Group 5">
                <a:extLst>
                  <a:ext uri="{FF2B5EF4-FFF2-40B4-BE49-F238E27FC236}">
                    <a16:creationId xmlns:a16="http://schemas.microsoft.com/office/drawing/2014/main" id="{45CE5FC5-94A1-4B2C-BFD4-C65019F10C68}"/>
                  </a:ext>
                </a:extLst>
              </p:cNvPr>
              <p:cNvGrpSpPr>
                <a:grpSpLocks/>
              </p:cNvGrpSpPr>
              <p:nvPr/>
            </p:nvGrpSpPr>
            <p:grpSpPr bwMode="auto">
              <a:xfrm>
                <a:off x="947" y="3029"/>
                <a:ext cx="281" cy="167"/>
                <a:chOff x="947" y="3029"/>
                <a:chExt cx="281" cy="167"/>
              </a:xfrm>
            </p:grpSpPr>
            <p:sp>
              <p:nvSpPr>
                <p:cNvPr id="46086" name="Line 6">
                  <a:extLst>
                    <a:ext uri="{FF2B5EF4-FFF2-40B4-BE49-F238E27FC236}">
                      <a16:creationId xmlns:a16="http://schemas.microsoft.com/office/drawing/2014/main" id="{3C2FEA23-5E9B-4689-ABAE-CB9415FF9052}"/>
                    </a:ext>
                  </a:extLst>
                </p:cNvPr>
                <p:cNvSpPr>
                  <a:spLocks noChangeShapeType="1"/>
                </p:cNvSpPr>
                <p:nvPr/>
              </p:nvSpPr>
              <p:spPr bwMode="auto">
                <a:xfrm flipV="1">
                  <a:off x="971" y="3072"/>
                  <a:ext cx="257" cy="1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7" name="Line 7">
                  <a:extLst>
                    <a:ext uri="{FF2B5EF4-FFF2-40B4-BE49-F238E27FC236}">
                      <a16:creationId xmlns:a16="http://schemas.microsoft.com/office/drawing/2014/main" id="{B92B0DF1-661E-4DD0-864C-F4A7A5E6F23E}"/>
                    </a:ext>
                  </a:extLst>
                </p:cNvPr>
                <p:cNvSpPr>
                  <a:spLocks noChangeShapeType="1"/>
                </p:cNvSpPr>
                <p:nvPr/>
              </p:nvSpPr>
              <p:spPr bwMode="auto">
                <a:xfrm flipV="1">
                  <a:off x="947" y="3028"/>
                  <a:ext cx="257" cy="1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6088" name="Group 8">
                <a:extLst>
                  <a:ext uri="{FF2B5EF4-FFF2-40B4-BE49-F238E27FC236}">
                    <a16:creationId xmlns:a16="http://schemas.microsoft.com/office/drawing/2014/main" id="{D052DF0A-5133-4ABF-B89F-7DAEA0F988D6}"/>
                  </a:ext>
                </a:extLst>
              </p:cNvPr>
              <p:cNvGrpSpPr>
                <a:grpSpLocks/>
              </p:cNvGrpSpPr>
              <p:nvPr/>
            </p:nvGrpSpPr>
            <p:grpSpPr bwMode="auto">
              <a:xfrm>
                <a:off x="657" y="3018"/>
                <a:ext cx="228" cy="165"/>
                <a:chOff x="657" y="3018"/>
                <a:chExt cx="228" cy="165"/>
              </a:xfrm>
            </p:grpSpPr>
            <p:sp>
              <p:nvSpPr>
                <p:cNvPr id="46089" name="Oval 9">
                  <a:extLst>
                    <a:ext uri="{FF2B5EF4-FFF2-40B4-BE49-F238E27FC236}">
                      <a16:creationId xmlns:a16="http://schemas.microsoft.com/office/drawing/2014/main" id="{83702D66-46AE-4C22-82D0-7C273199EB37}"/>
                    </a:ext>
                  </a:extLst>
                </p:cNvPr>
                <p:cNvSpPr>
                  <a:spLocks noChangeArrowheads="1"/>
                </p:cNvSpPr>
                <p:nvPr/>
              </p:nvSpPr>
              <p:spPr bwMode="auto">
                <a:xfrm rot="14520000">
                  <a:off x="670" y="3100"/>
                  <a:ext cx="71" cy="71"/>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90" name="Oval 10">
                  <a:extLst>
                    <a:ext uri="{FF2B5EF4-FFF2-40B4-BE49-F238E27FC236}">
                      <a16:creationId xmlns:a16="http://schemas.microsoft.com/office/drawing/2014/main" id="{88C5036C-F3F2-4142-91B1-4B9FEB4A28C5}"/>
                    </a:ext>
                  </a:extLst>
                </p:cNvPr>
                <p:cNvSpPr>
                  <a:spLocks noChangeArrowheads="1"/>
                </p:cNvSpPr>
                <p:nvPr/>
              </p:nvSpPr>
              <p:spPr bwMode="auto">
                <a:xfrm rot="14520000">
                  <a:off x="802" y="3032"/>
                  <a:ext cx="71" cy="71"/>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6091" name="Group 11">
                <a:extLst>
                  <a:ext uri="{FF2B5EF4-FFF2-40B4-BE49-F238E27FC236}">
                    <a16:creationId xmlns:a16="http://schemas.microsoft.com/office/drawing/2014/main" id="{D3AFDF1B-8A10-4FC4-BECD-BA2F55AF4491}"/>
                  </a:ext>
                </a:extLst>
              </p:cNvPr>
              <p:cNvGrpSpPr>
                <a:grpSpLocks/>
              </p:cNvGrpSpPr>
              <p:nvPr/>
            </p:nvGrpSpPr>
            <p:grpSpPr bwMode="auto">
              <a:xfrm>
                <a:off x="792" y="3261"/>
                <a:ext cx="229" cy="166"/>
                <a:chOff x="792" y="3261"/>
                <a:chExt cx="229" cy="166"/>
              </a:xfrm>
            </p:grpSpPr>
            <p:sp>
              <p:nvSpPr>
                <p:cNvPr id="46092" name="Oval 12">
                  <a:extLst>
                    <a:ext uri="{FF2B5EF4-FFF2-40B4-BE49-F238E27FC236}">
                      <a16:creationId xmlns:a16="http://schemas.microsoft.com/office/drawing/2014/main" id="{E648837B-0D17-4681-BFF2-5489AF5771A7}"/>
                    </a:ext>
                  </a:extLst>
                </p:cNvPr>
                <p:cNvSpPr>
                  <a:spLocks noChangeArrowheads="1"/>
                </p:cNvSpPr>
                <p:nvPr/>
              </p:nvSpPr>
              <p:spPr bwMode="auto">
                <a:xfrm rot="14520000">
                  <a:off x="805" y="3344"/>
                  <a:ext cx="71" cy="72"/>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93" name="Oval 13">
                  <a:extLst>
                    <a:ext uri="{FF2B5EF4-FFF2-40B4-BE49-F238E27FC236}">
                      <a16:creationId xmlns:a16="http://schemas.microsoft.com/office/drawing/2014/main" id="{BFB058F1-3A37-40C9-BAED-38E05C42E920}"/>
                    </a:ext>
                  </a:extLst>
                </p:cNvPr>
                <p:cNvSpPr>
                  <a:spLocks noChangeArrowheads="1"/>
                </p:cNvSpPr>
                <p:nvPr/>
              </p:nvSpPr>
              <p:spPr bwMode="auto">
                <a:xfrm rot="14520000">
                  <a:off x="937" y="3275"/>
                  <a:ext cx="72" cy="72"/>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46094" name="Group 14">
              <a:extLst>
                <a:ext uri="{FF2B5EF4-FFF2-40B4-BE49-F238E27FC236}">
                  <a16:creationId xmlns:a16="http://schemas.microsoft.com/office/drawing/2014/main" id="{DF6ACD2C-6BB0-485D-8E43-08D5B2AC4BE7}"/>
                </a:ext>
              </a:extLst>
            </p:cNvPr>
            <p:cNvGrpSpPr>
              <a:grpSpLocks/>
            </p:cNvGrpSpPr>
            <p:nvPr/>
          </p:nvGrpSpPr>
          <p:grpSpPr bwMode="auto">
            <a:xfrm>
              <a:off x="1264" y="2880"/>
              <a:ext cx="140" cy="45"/>
              <a:chOff x="1264" y="2880"/>
              <a:chExt cx="140" cy="45"/>
            </a:xfrm>
          </p:grpSpPr>
          <p:sp>
            <p:nvSpPr>
              <p:cNvPr id="46095" name="Oval 15">
                <a:extLst>
                  <a:ext uri="{FF2B5EF4-FFF2-40B4-BE49-F238E27FC236}">
                    <a16:creationId xmlns:a16="http://schemas.microsoft.com/office/drawing/2014/main" id="{492609AF-7BBE-4DAA-8803-6ADE07A02BFC}"/>
                  </a:ext>
                </a:extLst>
              </p:cNvPr>
              <p:cNvSpPr>
                <a:spLocks noChangeArrowheads="1"/>
              </p:cNvSpPr>
              <p:nvPr/>
            </p:nvSpPr>
            <p:spPr bwMode="auto">
              <a:xfrm rot="16200000">
                <a:off x="1263" y="2881"/>
                <a:ext cx="45" cy="4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96" name="Oval 16">
                <a:extLst>
                  <a:ext uri="{FF2B5EF4-FFF2-40B4-BE49-F238E27FC236}">
                    <a16:creationId xmlns:a16="http://schemas.microsoft.com/office/drawing/2014/main" id="{47190DFD-1C1B-472D-B593-0DB892C1FB68}"/>
                  </a:ext>
                </a:extLst>
              </p:cNvPr>
              <p:cNvSpPr>
                <a:spLocks noChangeArrowheads="1"/>
              </p:cNvSpPr>
              <p:nvPr/>
            </p:nvSpPr>
            <p:spPr bwMode="auto">
              <a:xfrm rot="16200000">
                <a:off x="1359" y="2881"/>
                <a:ext cx="45" cy="44"/>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6097" name="Group 17">
              <a:extLst>
                <a:ext uri="{FF2B5EF4-FFF2-40B4-BE49-F238E27FC236}">
                  <a16:creationId xmlns:a16="http://schemas.microsoft.com/office/drawing/2014/main" id="{2534CB56-94F6-4613-9565-2CE3B5C081E6}"/>
                </a:ext>
              </a:extLst>
            </p:cNvPr>
            <p:cNvGrpSpPr>
              <a:grpSpLocks/>
            </p:cNvGrpSpPr>
            <p:nvPr/>
          </p:nvGrpSpPr>
          <p:grpSpPr bwMode="auto">
            <a:xfrm>
              <a:off x="1459" y="2953"/>
              <a:ext cx="518" cy="404"/>
              <a:chOff x="1459" y="2953"/>
              <a:chExt cx="518" cy="404"/>
            </a:xfrm>
          </p:grpSpPr>
          <p:sp>
            <p:nvSpPr>
              <p:cNvPr id="46098" name="Line 18">
                <a:extLst>
                  <a:ext uri="{FF2B5EF4-FFF2-40B4-BE49-F238E27FC236}">
                    <a16:creationId xmlns:a16="http://schemas.microsoft.com/office/drawing/2014/main" id="{60121983-942F-44B2-A53C-FB35F80EC27B}"/>
                  </a:ext>
                </a:extLst>
              </p:cNvPr>
              <p:cNvSpPr>
                <a:spLocks noChangeShapeType="1"/>
              </p:cNvSpPr>
              <p:nvPr/>
            </p:nvSpPr>
            <p:spPr bwMode="auto">
              <a:xfrm>
                <a:off x="1459" y="3010"/>
                <a:ext cx="226" cy="104"/>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9" name="Text Box 19">
                <a:extLst>
                  <a:ext uri="{FF2B5EF4-FFF2-40B4-BE49-F238E27FC236}">
                    <a16:creationId xmlns:a16="http://schemas.microsoft.com/office/drawing/2014/main" id="{A6798B9B-44C7-442F-BDF4-A780C7DF8A9B}"/>
                  </a:ext>
                </a:extLst>
              </p:cNvPr>
              <p:cNvSpPr txBox="1">
                <a:spLocks noChangeArrowheads="1"/>
              </p:cNvSpPr>
              <p:nvPr/>
            </p:nvSpPr>
            <p:spPr bwMode="auto">
              <a:xfrm rot="1380000">
                <a:off x="1662" y="2994"/>
                <a:ext cx="26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O</a:t>
                </a:r>
              </a:p>
            </p:txBody>
          </p:sp>
          <p:grpSp>
            <p:nvGrpSpPr>
              <p:cNvPr id="46100" name="Group 20">
                <a:extLst>
                  <a:ext uri="{FF2B5EF4-FFF2-40B4-BE49-F238E27FC236}">
                    <a16:creationId xmlns:a16="http://schemas.microsoft.com/office/drawing/2014/main" id="{D909B41E-4FD5-4408-B4DE-84808E60F49B}"/>
                  </a:ext>
                </a:extLst>
              </p:cNvPr>
              <p:cNvGrpSpPr>
                <a:grpSpLocks/>
              </p:cNvGrpSpPr>
              <p:nvPr/>
            </p:nvGrpSpPr>
            <p:grpSpPr bwMode="auto">
              <a:xfrm>
                <a:off x="1738" y="2953"/>
                <a:ext cx="195" cy="143"/>
                <a:chOff x="1738" y="2953"/>
                <a:chExt cx="195" cy="143"/>
              </a:xfrm>
            </p:grpSpPr>
            <p:sp>
              <p:nvSpPr>
                <p:cNvPr id="46101" name="Oval 21">
                  <a:extLst>
                    <a:ext uri="{FF2B5EF4-FFF2-40B4-BE49-F238E27FC236}">
                      <a16:creationId xmlns:a16="http://schemas.microsoft.com/office/drawing/2014/main" id="{655B8E09-935F-4660-B01F-F6F7167229C7}"/>
                    </a:ext>
                  </a:extLst>
                </p:cNvPr>
                <p:cNvSpPr>
                  <a:spLocks noChangeArrowheads="1"/>
                </p:cNvSpPr>
                <p:nvPr/>
              </p:nvSpPr>
              <p:spPr bwMode="auto">
                <a:xfrm rot="17520000">
                  <a:off x="1742" y="2968"/>
                  <a:ext cx="70" cy="58"/>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102" name="Oval 22">
                  <a:extLst>
                    <a:ext uri="{FF2B5EF4-FFF2-40B4-BE49-F238E27FC236}">
                      <a16:creationId xmlns:a16="http://schemas.microsoft.com/office/drawing/2014/main" id="{5C26A9BD-1B3F-40D5-B78E-550B06223FE6}"/>
                    </a:ext>
                  </a:extLst>
                </p:cNvPr>
                <p:cNvSpPr>
                  <a:spLocks noChangeArrowheads="1"/>
                </p:cNvSpPr>
                <p:nvPr/>
              </p:nvSpPr>
              <p:spPr bwMode="auto">
                <a:xfrm rot="17520000">
                  <a:off x="1856" y="3025"/>
                  <a:ext cx="70" cy="58"/>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6103" name="Group 23">
                <a:extLst>
                  <a:ext uri="{FF2B5EF4-FFF2-40B4-BE49-F238E27FC236}">
                    <a16:creationId xmlns:a16="http://schemas.microsoft.com/office/drawing/2014/main" id="{2A59A665-68EE-4C18-960C-7EC6EA3A0B7E}"/>
                  </a:ext>
                </a:extLst>
              </p:cNvPr>
              <p:cNvGrpSpPr>
                <a:grpSpLocks/>
              </p:cNvGrpSpPr>
              <p:nvPr/>
            </p:nvGrpSpPr>
            <p:grpSpPr bwMode="auto">
              <a:xfrm>
                <a:off x="1642" y="3211"/>
                <a:ext cx="196" cy="146"/>
                <a:chOff x="1642" y="3211"/>
                <a:chExt cx="196" cy="146"/>
              </a:xfrm>
            </p:grpSpPr>
            <p:sp>
              <p:nvSpPr>
                <p:cNvPr id="46104" name="Oval 24">
                  <a:extLst>
                    <a:ext uri="{FF2B5EF4-FFF2-40B4-BE49-F238E27FC236}">
                      <a16:creationId xmlns:a16="http://schemas.microsoft.com/office/drawing/2014/main" id="{4F0F333F-7AC3-4631-B560-39301D81D474}"/>
                    </a:ext>
                  </a:extLst>
                </p:cNvPr>
                <p:cNvSpPr>
                  <a:spLocks noChangeArrowheads="1"/>
                </p:cNvSpPr>
                <p:nvPr/>
              </p:nvSpPr>
              <p:spPr bwMode="auto">
                <a:xfrm rot="17520000">
                  <a:off x="1647" y="3226"/>
                  <a:ext cx="71" cy="59"/>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105" name="Oval 25">
                  <a:extLst>
                    <a:ext uri="{FF2B5EF4-FFF2-40B4-BE49-F238E27FC236}">
                      <a16:creationId xmlns:a16="http://schemas.microsoft.com/office/drawing/2014/main" id="{3BB1F247-6E02-46E0-8FBF-DC9EFF03B916}"/>
                    </a:ext>
                  </a:extLst>
                </p:cNvPr>
                <p:cNvSpPr>
                  <a:spLocks noChangeArrowheads="1"/>
                </p:cNvSpPr>
                <p:nvPr/>
              </p:nvSpPr>
              <p:spPr bwMode="auto">
                <a:xfrm rot="17520000">
                  <a:off x="1761" y="3283"/>
                  <a:ext cx="71" cy="59"/>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6106" name="Group 26">
                <a:extLst>
                  <a:ext uri="{FF2B5EF4-FFF2-40B4-BE49-F238E27FC236}">
                    <a16:creationId xmlns:a16="http://schemas.microsoft.com/office/drawing/2014/main" id="{97ECF7A1-2F2C-4645-8B82-08E15526FF91}"/>
                  </a:ext>
                </a:extLst>
              </p:cNvPr>
              <p:cNvGrpSpPr>
                <a:grpSpLocks/>
              </p:cNvGrpSpPr>
              <p:nvPr/>
            </p:nvGrpSpPr>
            <p:grpSpPr bwMode="auto">
              <a:xfrm>
                <a:off x="1838" y="3114"/>
                <a:ext cx="139" cy="211"/>
                <a:chOff x="1838" y="3114"/>
                <a:chExt cx="139" cy="211"/>
              </a:xfrm>
            </p:grpSpPr>
            <p:sp>
              <p:nvSpPr>
                <p:cNvPr id="46107" name="Oval 27">
                  <a:extLst>
                    <a:ext uri="{FF2B5EF4-FFF2-40B4-BE49-F238E27FC236}">
                      <a16:creationId xmlns:a16="http://schemas.microsoft.com/office/drawing/2014/main" id="{F3230AED-6EB2-45ED-A186-E0E7041A628F}"/>
                    </a:ext>
                  </a:extLst>
                </p:cNvPr>
                <p:cNvSpPr>
                  <a:spLocks noChangeArrowheads="1"/>
                </p:cNvSpPr>
                <p:nvPr/>
              </p:nvSpPr>
              <p:spPr bwMode="auto">
                <a:xfrm rot="12180000">
                  <a:off x="1850" y="3250"/>
                  <a:ext cx="66" cy="6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108" name="Oval 28">
                  <a:extLst>
                    <a:ext uri="{FF2B5EF4-FFF2-40B4-BE49-F238E27FC236}">
                      <a16:creationId xmlns:a16="http://schemas.microsoft.com/office/drawing/2014/main" id="{921FAE56-BF2B-46A9-87A4-80CDD56059E9}"/>
                    </a:ext>
                  </a:extLst>
                </p:cNvPr>
                <p:cNvSpPr>
                  <a:spLocks noChangeArrowheads="1"/>
                </p:cNvSpPr>
                <p:nvPr/>
              </p:nvSpPr>
              <p:spPr bwMode="auto">
                <a:xfrm rot="12180000">
                  <a:off x="1903" y="3124"/>
                  <a:ext cx="65" cy="65"/>
                </a:xfrm>
                <a:prstGeom prst="ellipse">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pic>
        <p:nvPicPr>
          <p:cNvPr id="46109" name="Picture 29">
            <a:extLst>
              <a:ext uri="{FF2B5EF4-FFF2-40B4-BE49-F238E27FC236}">
                <a16:creationId xmlns:a16="http://schemas.microsoft.com/office/drawing/2014/main" id="{1FF50213-6E21-49F5-8407-622519946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5663" cy="163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110" name="Text Box 30">
            <a:extLst>
              <a:ext uri="{FF2B5EF4-FFF2-40B4-BE49-F238E27FC236}">
                <a16:creationId xmlns:a16="http://schemas.microsoft.com/office/drawing/2014/main" id="{AB16DC95-768C-4421-BE48-7000767ECF88}"/>
              </a:ext>
            </a:extLst>
          </p:cNvPr>
          <p:cNvSpPr txBox="1">
            <a:spLocks noChangeArrowheads="1"/>
          </p:cNvSpPr>
          <p:nvPr/>
        </p:nvSpPr>
        <p:spPr bwMode="auto">
          <a:xfrm>
            <a:off x="1295400" y="381000"/>
            <a:ext cx="7620000"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1750"/>
              </a:spcBef>
              <a:buClrTx/>
              <a:buFontTx/>
              <a:buNone/>
            </a:pPr>
            <a:r>
              <a:rPr lang="el-GR" altLang="en-US" sz="2800" dirty="0">
                <a:solidFill>
                  <a:schemeClr val="tx1"/>
                </a:solidFill>
              </a:rPr>
              <a:t>Ποια είδη διαμοριακών δυνάμεων υπάρχουν μεταξύ των κάτωθι μορίων?</a:t>
            </a:r>
          </a:p>
        </p:txBody>
      </p:sp>
      <p:sp>
        <p:nvSpPr>
          <p:cNvPr id="46111" name="Text Box 31">
            <a:extLst>
              <a:ext uri="{FF2B5EF4-FFF2-40B4-BE49-F238E27FC236}">
                <a16:creationId xmlns:a16="http://schemas.microsoft.com/office/drawing/2014/main" id="{EAC232F7-AD3A-4BFA-92C8-79527AE7D925}"/>
              </a:ext>
            </a:extLst>
          </p:cNvPr>
          <p:cNvSpPr txBox="1">
            <a:spLocks noChangeArrowheads="1"/>
          </p:cNvSpPr>
          <p:nvPr/>
        </p:nvSpPr>
        <p:spPr bwMode="auto">
          <a:xfrm>
            <a:off x="152400" y="2057400"/>
            <a:ext cx="84059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800" b="1" dirty="0">
                <a:solidFill>
                  <a:schemeClr val="accent2">
                    <a:lumMod val="50000"/>
                  </a:schemeClr>
                </a:solidFill>
              </a:rPr>
              <a:t>HBr</a:t>
            </a:r>
          </a:p>
        </p:txBody>
      </p:sp>
      <p:sp>
        <p:nvSpPr>
          <p:cNvPr id="46112" name="Text Box 32">
            <a:extLst>
              <a:ext uri="{FF2B5EF4-FFF2-40B4-BE49-F238E27FC236}">
                <a16:creationId xmlns:a16="http://schemas.microsoft.com/office/drawing/2014/main" id="{AFB96A64-1C5B-485B-9C22-AA416B0B94E6}"/>
              </a:ext>
            </a:extLst>
          </p:cNvPr>
          <p:cNvSpPr txBox="1">
            <a:spLocks noChangeArrowheads="1"/>
          </p:cNvSpPr>
          <p:nvPr/>
        </p:nvSpPr>
        <p:spPr bwMode="auto">
          <a:xfrm>
            <a:off x="449263" y="2501900"/>
            <a:ext cx="82454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accent2">
                    <a:lumMod val="50000"/>
                  </a:schemeClr>
                </a:solidFill>
              </a:rPr>
              <a:t>Το </a:t>
            </a:r>
            <a:r>
              <a:rPr lang="en-US" altLang="en-US" sz="2400" dirty="0">
                <a:solidFill>
                  <a:schemeClr val="accent2">
                    <a:lumMod val="50000"/>
                  </a:schemeClr>
                </a:solidFill>
              </a:rPr>
              <a:t>HBr </a:t>
            </a:r>
            <a:r>
              <a:rPr lang="el-GR" altLang="en-US" sz="2400" dirty="0">
                <a:solidFill>
                  <a:schemeClr val="accent2">
                    <a:lumMod val="50000"/>
                  </a:schemeClr>
                </a:solidFill>
              </a:rPr>
              <a:t>είναι ένα πολικό μόριο</a:t>
            </a:r>
            <a:r>
              <a:rPr lang="en-US" altLang="en-US" sz="2400" dirty="0">
                <a:solidFill>
                  <a:schemeClr val="accent2">
                    <a:lumMod val="50000"/>
                  </a:schemeClr>
                </a:solidFill>
              </a:rPr>
              <a:t>: </a:t>
            </a:r>
            <a:r>
              <a:rPr lang="el-GR" altLang="en-US" sz="2400" dirty="0">
                <a:solidFill>
                  <a:schemeClr val="accent2">
                    <a:lumMod val="50000"/>
                  </a:schemeClr>
                </a:solidFill>
              </a:rPr>
              <a:t>δυνάμεις διπόλου -διπόλου</a:t>
            </a:r>
            <a:r>
              <a:rPr lang="en-US" altLang="en-US" sz="2400" dirty="0">
                <a:solidFill>
                  <a:schemeClr val="accent2">
                    <a:lumMod val="50000"/>
                  </a:schemeClr>
                </a:solidFill>
              </a:rPr>
              <a:t>.  </a:t>
            </a:r>
            <a:r>
              <a:rPr lang="el-GR" altLang="en-US" sz="2400" dirty="0">
                <a:solidFill>
                  <a:schemeClr val="accent2">
                    <a:lumMod val="50000"/>
                  </a:schemeClr>
                </a:solidFill>
              </a:rPr>
              <a:t>Επίσης δυνάμεις διασποράς μεταξύ των μορίων</a:t>
            </a:r>
            <a:r>
              <a:rPr lang="en-US" altLang="en-US" sz="2400" dirty="0">
                <a:solidFill>
                  <a:schemeClr val="accent2">
                    <a:lumMod val="50000"/>
                  </a:schemeClr>
                </a:solidFill>
              </a:rPr>
              <a:t> HBr</a:t>
            </a:r>
            <a:r>
              <a:rPr lang="el-GR" altLang="en-US" sz="2400" dirty="0">
                <a:solidFill>
                  <a:schemeClr val="accent2">
                    <a:lumMod val="50000"/>
                  </a:schemeClr>
                </a:solidFill>
              </a:rPr>
              <a:t>.</a:t>
            </a:r>
          </a:p>
        </p:txBody>
      </p:sp>
      <p:sp>
        <p:nvSpPr>
          <p:cNvPr id="46113" name="Text Box 33">
            <a:extLst>
              <a:ext uri="{FF2B5EF4-FFF2-40B4-BE49-F238E27FC236}">
                <a16:creationId xmlns:a16="http://schemas.microsoft.com/office/drawing/2014/main" id="{B0082E0D-FD59-47EF-B863-EFD2A024A276}"/>
              </a:ext>
            </a:extLst>
          </p:cNvPr>
          <p:cNvSpPr txBox="1">
            <a:spLocks noChangeArrowheads="1"/>
          </p:cNvSpPr>
          <p:nvPr/>
        </p:nvSpPr>
        <p:spPr bwMode="auto">
          <a:xfrm>
            <a:off x="150796" y="3613876"/>
            <a:ext cx="834181"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800" b="1" dirty="0">
                <a:solidFill>
                  <a:srgbClr val="C00000"/>
                </a:solidFill>
              </a:rPr>
              <a:t>CH</a:t>
            </a:r>
            <a:r>
              <a:rPr lang="en-US" altLang="en-US" sz="2800" b="1" baseline="-25000" dirty="0">
                <a:solidFill>
                  <a:srgbClr val="C00000"/>
                </a:solidFill>
              </a:rPr>
              <a:t>4</a:t>
            </a:r>
          </a:p>
        </p:txBody>
      </p:sp>
      <p:sp>
        <p:nvSpPr>
          <p:cNvPr id="46114" name="Text Box 34">
            <a:extLst>
              <a:ext uri="{FF2B5EF4-FFF2-40B4-BE49-F238E27FC236}">
                <a16:creationId xmlns:a16="http://schemas.microsoft.com/office/drawing/2014/main" id="{5E6120BD-3C4E-4FE5-BDD0-84F9ACD25767}"/>
              </a:ext>
            </a:extLst>
          </p:cNvPr>
          <p:cNvSpPr txBox="1">
            <a:spLocks noChangeArrowheads="1"/>
          </p:cNvSpPr>
          <p:nvPr/>
        </p:nvSpPr>
        <p:spPr bwMode="auto">
          <a:xfrm>
            <a:off x="449263" y="4038600"/>
            <a:ext cx="631561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rgbClr val="C00000"/>
                </a:solidFill>
              </a:rPr>
              <a:t>Το </a:t>
            </a:r>
            <a:r>
              <a:rPr lang="en-US" altLang="en-US" sz="2400" dirty="0">
                <a:solidFill>
                  <a:srgbClr val="C00000"/>
                </a:solidFill>
              </a:rPr>
              <a:t>CH</a:t>
            </a:r>
            <a:r>
              <a:rPr lang="en-US" altLang="en-US" sz="2400" baseline="-25000" dirty="0">
                <a:solidFill>
                  <a:srgbClr val="C00000"/>
                </a:solidFill>
              </a:rPr>
              <a:t>4</a:t>
            </a:r>
            <a:r>
              <a:rPr lang="en-US" altLang="en-US" sz="2400" dirty="0">
                <a:solidFill>
                  <a:srgbClr val="C00000"/>
                </a:solidFill>
              </a:rPr>
              <a:t> </a:t>
            </a:r>
            <a:r>
              <a:rPr lang="el-GR" altLang="en-US" sz="2400" dirty="0">
                <a:solidFill>
                  <a:srgbClr val="C00000"/>
                </a:solidFill>
              </a:rPr>
              <a:t>είναι μη πολικό</a:t>
            </a:r>
            <a:r>
              <a:rPr lang="en-US" altLang="en-US" sz="2400" dirty="0">
                <a:solidFill>
                  <a:srgbClr val="C00000"/>
                </a:solidFill>
              </a:rPr>
              <a:t>: </a:t>
            </a:r>
            <a:r>
              <a:rPr lang="el-GR" altLang="en-US" sz="2400" dirty="0">
                <a:solidFill>
                  <a:srgbClr val="C00000"/>
                </a:solidFill>
              </a:rPr>
              <a:t>δυνάμεις διασποράς</a:t>
            </a:r>
            <a:r>
              <a:rPr lang="en-US" altLang="en-US" sz="2400" dirty="0">
                <a:solidFill>
                  <a:srgbClr val="C00000"/>
                </a:solidFill>
              </a:rPr>
              <a:t>.</a:t>
            </a:r>
          </a:p>
        </p:txBody>
      </p:sp>
      <p:sp>
        <p:nvSpPr>
          <p:cNvPr id="46115" name="Text Box 35">
            <a:extLst>
              <a:ext uri="{FF2B5EF4-FFF2-40B4-BE49-F238E27FC236}">
                <a16:creationId xmlns:a16="http://schemas.microsoft.com/office/drawing/2014/main" id="{819A2145-5B18-46C8-9C25-4BB041B42732}"/>
              </a:ext>
            </a:extLst>
          </p:cNvPr>
          <p:cNvSpPr txBox="1">
            <a:spLocks noChangeArrowheads="1"/>
          </p:cNvSpPr>
          <p:nvPr/>
        </p:nvSpPr>
        <p:spPr bwMode="auto">
          <a:xfrm>
            <a:off x="151597" y="5258074"/>
            <a:ext cx="832577"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800" b="1" dirty="0">
                <a:solidFill>
                  <a:schemeClr val="tx1"/>
                </a:solidFill>
              </a:rPr>
              <a:t>SO</a:t>
            </a:r>
            <a:r>
              <a:rPr lang="en-US" altLang="en-US" sz="2800" b="1" baseline="-25000" dirty="0">
                <a:solidFill>
                  <a:schemeClr val="tx1"/>
                </a:solidFill>
              </a:rPr>
              <a:t>2</a:t>
            </a:r>
          </a:p>
        </p:txBody>
      </p:sp>
      <p:sp>
        <p:nvSpPr>
          <p:cNvPr id="46116" name="Text Box 36">
            <a:extLst>
              <a:ext uri="{FF2B5EF4-FFF2-40B4-BE49-F238E27FC236}">
                <a16:creationId xmlns:a16="http://schemas.microsoft.com/office/drawing/2014/main" id="{950FC132-1A77-4B8C-A4B1-2D7F28E1500D}"/>
              </a:ext>
            </a:extLst>
          </p:cNvPr>
          <p:cNvSpPr txBox="1">
            <a:spLocks noChangeArrowheads="1"/>
          </p:cNvSpPr>
          <p:nvPr/>
        </p:nvSpPr>
        <p:spPr bwMode="auto">
          <a:xfrm>
            <a:off x="449262" y="5796222"/>
            <a:ext cx="824547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sz="2400" dirty="0">
                <a:solidFill>
                  <a:schemeClr val="tx1"/>
                </a:solidFill>
              </a:rPr>
              <a:t>Το </a:t>
            </a:r>
            <a:r>
              <a:rPr lang="en-US" altLang="en-US" sz="2400" dirty="0">
                <a:solidFill>
                  <a:schemeClr val="tx1"/>
                </a:solidFill>
              </a:rPr>
              <a:t>SO</a:t>
            </a:r>
            <a:r>
              <a:rPr lang="en-US" altLang="en-US" sz="2400" baseline="-25000" dirty="0">
                <a:solidFill>
                  <a:schemeClr val="tx1"/>
                </a:solidFill>
              </a:rPr>
              <a:t>2</a:t>
            </a:r>
            <a:r>
              <a:rPr lang="en-US" altLang="en-US" sz="2400" dirty="0">
                <a:solidFill>
                  <a:schemeClr val="tx1"/>
                </a:solidFill>
              </a:rPr>
              <a:t> </a:t>
            </a:r>
            <a:r>
              <a:rPr lang="el-GR" altLang="en-US" sz="2400" dirty="0">
                <a:solidFill>
                  <a:schemeClr val="tx1"/>
                </a:solidFill>
              </a:rPr>
              <a:t>είναι ένα πολικό μόριο</a:t>
            </a:r>
            <a:r>
              <a:rPr lang="en-US" altLang="en-US" sz="2400" dirty="0">
                <a:solidFill>
                  <a:schemeClr val="tx1"/>
                </a:solidFill>
              </a:rPr>
              <a:t>: </a:t>
            </a:r>
            <a:r>
              <a:rPr lang="el-GR" altLang="en-US" sz="2400" dirty="0">
                <a:solidFill>
                  <a:schemeClr val="tx1"/>
                </a:solidFill>
              </a:rPr>
              <a:t>δυνάμεις διπόλου -διπόλου</a:t>
            </a:r>
            <a:r>
              <a:rPr lang="en-US" altLang="en-US" sz="2400" dirty="0">
                <a:solidFill>
                  <a:schemeClr val="tx1"/>
                </a:solidFill>
              </a:rPr>
              <a:t>.  </a:t>
            </a:r>
            <a:r>
              <a:rPr lang="el-GR" altLang="en-US" sz="2400" dirty="0">
                <a:solidFill>
                  <a:schemeClr val="tx1"/>
                </a:solidFill>
              </a:rPr>
              <a:t>Επίσης δυνάμεις διασποράς μεταξύ των μορίων</a:t>
            </a:r>
            <a:r>
              <a:rPr lang="en-US" altLang="en-US" sz="2400" dirty="0">
                <a:solidFill>
                  <a:schemeClr val="tx1"/>
                </a:solidFill>
              </a:rPr>
              <a:t> SO</a:t>
            </a:r>
            <a:r>
              <a:rPr lang="en-US" altLang="en-US" sz="2400" baseline="-25000" dirty="0">
                <a:solidFill>
                  <a:schemeClr val="tx1"/>
                </a:solidFill>
              </a:rPr>
              <a:t>2</a:t>
            </a:r>
          </a:p>
        </p:txBody>
      </p:sp>
      <p:sp>
        <p:nvSpPr>
          <p:cNvPr id="2" name="TextBox 1">
            <a:extLst>
              <a:ext uri="{FF2B5EF4-FFF2-40B4-BE49-F238E27FC236}">
                <a16:creationId xmlns:a16="http://schemas.microsoft.com/office/drawing/2014/main" id="{5C8C2BFE-E749-79CD-5CE5-7241EE4BA407}"/>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6112"/>
                                        </p:tgtEl>
                                        <p:attrNameLst>
                                          <p:attrName>style.visibility</p:attrName>
                                        </p:attrNameLst>
                                      </p:cBhvr>
                                      <p:to>
                                        <p:strVal val="visible"/>
                                      </p:to>
                                    </p:set>
                                    <p:anim calcmode="lin" valueType="num">
                                      <p:cBhvr additive="repl">
                                        <p:cTn id="7" dur="500" fill="hold"/>
                                        <p:tgtEl>
                                          <p:spTgt spid="46112"/>
                                        </p:tgtEl>
                                        <p:attrNameLst>
                                          <p:attrName>ppt_x</p:attrName>
                                        </p:attrNameLst>
                                      </p:cBhvr>
                                      <p:tavLst>
                                        <p:tav tm="100000">
                                          <p:val>
                                            <p:strVal val="0-#ppt_w/2"/>
                                          </p:val>
                                        </p:tav>
                                        <p:tav>
                                          <p:val>
                                            <p:strVal val="#ppt_x"/>
                                          </p:val>
                                        </p:tav>
                                      </p:tavLst>
                                    </p:anim>
                                    <p:anim calcmode="lin" valueType="num">
                                      <p:cBhvr additive="repl">
                                        <p:cTn id="8" dur="500" fill="hold"/>
                                        <p:tgtEl>
                                          <p:spTgt spid="46112"/>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6114"/>
                                        </p:tgtEl>
                                        <p:attrNameLst>
                                          <p:attrName>style.visibility</p:attrName>
                                        </p:attrNameLst>
                                      </p:cBhvr>
                                      <p:to>
                                        <p:strVal val="visible"/>
                                      </p:to>
                                    </p:set>
                                    <p:anim calcmode="lin" valueType="num">
                                      <p:cBhvr additive="repl">
                                        <p:cTn id="13" dur="500" fill="hold"/>
                                        <p:tgtEl>
                                          <p:spTgt spid="46114"/>
                                        </p:tgtEl>
                                        <p:attrNameLst>
                                          <p:attrName>ppt_x</p:attrName>
                                        </p:attrNameLst>
                                      </p:cBhvr>
                                      <p:tavLst>
                                        <p:tav tm="100000">
                                          <p:val>
                                            <p:strVal val="0-#ppt_w/2"/>
                                          </p:val>
                                        </p:tav>
                                        <p:tav>
                                          <p:val>
                                            <p:strVal val="#ppt_x"/>
                                          </p:val>
                                        </p:tav>
                                      </p:tavLst>
                                    </p:anim>
                                    <p:anim calcmode="lin" valueType="num">
                                      <p:cBhvr additive="repl">
                                        <p:cTn id="14" dur="500" fill="hold"/>
                                        <p:tgtEl>
                                          <p:spTgt spid="46114"/>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496"/>
                                          </p:stCondLst>
                                        </p:cTn>
                                        <p:tgtEl>
                                          <p:spTgt spid="460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additive="repl">
                                        <p:cTn id="22" dur="1" fill="hold">
                                          <p:stCondLst>
                                            <p:cond delay="0"/>
                                          </p:stCondLst>
                                        </p:cTn>
                                        <p:tgtEl>
                                          <p:spTgt spid="46116"/>
                                        </p:tgtEl>
                                        <p:attrNameLst>
                                          <p:attrName>style.visibility</p:attrName>
                                        </p:attrNameLst>
                                      </p:cBhvr>
                                      <p:to>
                                        <p:strVal val="visible"/>
                                      </p:to>
                                    </p:set>
                                    <p:anim calcmode="lin" valueType="num">
                                      <p:cBhvr additive="repl">
                                        <p:cTn id="23" dur="500" fill="hold"/>
                                        <p:tgtEl>
                                          <p:spTgt spid="46116"/>
                                        </p:tgtEl>
                                        <p:attrNameLst>
                                          <p:attrName>ppt_x</p:attrName>
                                        </p:attrNameLst>
                                      </p:cBhvr>
                                      <p:tavLst>
                                        <p:tav tm="100000">
                                          <p:val>
                                            <p:strVal val="0-#ppt_w/2"/>
                                          </p:val>
                                        </p:tav>
                                        <p:tav>
                                          <p:val>
                                            <p:strVal val="#ppt_x"/>
                                          </p:val>
                                        </p:tav>
                                      </p:tavLst>
                                    </p:anim>
                                    <p:anim calcmode="lin" valueType="num">
                                      <p:cBhvr additive="repl">
                                        <p:cTn id="24" dur="500" fill="hold"/>
                                        <p:tgtEl>
                                          <p:spTgt spid="4611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97C3-6EF3-118B-A59E-2EFD72A4E858}"/>
              </a:ext>
            </a:extLst>
          </p:cNvPr>
          <p:cNvPicPr>
            <a:picLocks noChangeAspect="1"/>
          </p:cNvPicPr>
          <p:nvPr/>
        </p:nvPicPr>
        <p:blipFill>
          <a:blip r:embed="rId2"/>
          <a:stretch>
            <a:fillRect/>
          </a:stretch>
        </p:blipFill>
        <p:spPr>
          <a:xfrm>
            <a:off x="1264852" y="1528760"/>
            <a:ext cx="6614296" cy="3800479"/>
          </a:xfrm>
          <a:prstGeom prst="rect">
            <a:avLst/>
          </a:prstGeom>
        </p:spPr>
      </p:pic>
      <p:sp>
        <p:nvSpPr>
          <p:cNvPr id="5" name="TextBox 4">
            <a:extLst>
              <a:ext uri="{FF2B5EF4-FFF2-40B4-BE49-F238E27FC236}">
                <a16:creationId xmlns:a16="http://schemas.microsoft.com/office/drawing/2014/main" id="{EE950D09-E660-8BEC-3C62-7C91CF7EE995}"/>
              </a:ext>
            </a:extLst>
          </p:cNvPr>
          <p:cNvSpPr txBox="1"/>
          <p:nvPr/>
        </p:nvSpPr>
        <p:spPr>
          <a:xfrm>
            <a:off x="3864625" y="650249"/>
            <a:ext cx="1095556" cy="707886"/>
          </a:xfrm>
          <a:prstGeom prst="rect">
            <a:avLst/>
          </a:prstGeom>
          <a:noFill/>
        </p:spPr>
        <p:txBody>
          <a:bodyPr wrap="square">
            <a:spAutoFit/>
          </a:bodyPr>
          <a:lstStyle/>
          <a:p>
            <a:pPr algn="ctr">
              <a:buClrTx/>
              <a:buFontTx/>
              <a:buNone/>
            </a:pPr>
            <a:r>
              <a:rPr lang="en-US" altLang="en-US" sz="4000" b="1" dirty="0">
                <a:solidFill>
                  <a:schemeClr val="tx1"/>
                </a:solidFill>
              </a:rPr>
              <a:t>SO</a:t>
            </a:r>
            <a:r>
              <a:rPr lang="en-US" altLang="en-US" sz="4000" b="1" baseline="-25000" dirty="0">
                <a:solidFill>
                  <a:schemeClr val="tx1"/>
                </a:solidFill>
              </a:rPr>
              <a:t>2</a:t>
            </a:r>
          </a:p>
        </p:txBody>
      </p:sp>
      <p:sp>
        <p:nvSpPr>
          <p:cNvPr id="6" name="Text Box 30">
            <a:extLst>
              <a:ext uri="{FF2B5EF4-FFF2-40B4-BE49-F238E27FC236}">
                <a16:creationId xmlns:a16="http://schemas.microsoft.com/office/drawing/2014/main" id="{696F70B1-C31C-57C0-E16A-CC708ED9ED0B}"/>
              </a:ext>
            </a:extLst>
          </p:cNvPr>
          <p:cNvSpPr txBox="1">
            <a:spLocks noChangeArrowheads="1"/>
          </p:cNvSpPr>
          <p:nvPr/>
        </p:nvSpPr>
        <p:spPr bwMode="auto">
          <a:xfrm>
            <a:off x="1631829" y="125697"/>
            <a:ext cx="2336321" cy="1187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spcBef>
                <a:spcPts val="1750"/>
              </a:spcBef>
              <a:buClrTx/>
              <a:buFontTx/>
              <a:buNone/>
            </a:pPr>
            <a:r>
              <a:rPr lang="el-GR" altLang="en-US" sz="2800" dirty="0">
                <a:solidFill>
                  <a:schemeClr val="tx1"/>
                </a:solidFill>
              </a:rPr>
              <a:t>Επανάληψη</a:t>
            </a:r>
          </a:p>
          <a:p>
            <a:pPr>
              <a:spcBef>
                <a:spcPts val="1750"/>
              </a:spcBef>
              <a:buClrTx/>
              <a:buFontTx/>
              <a:buNone/>
            </a:pPr>
            <a:r>
              <a:rPr lang="el-GR" altLang="en-US" sz="2800" b="1" dirty="0">
                <a:solidFill>
                  <a:schemeClr val="tx1"/>
                </a:solidFill>
              </a:rPr>
              <a:t>Δομή </a:t>
            </a:r>
            <a:r>
              <a:rPr lang="en-US" altLang="en-US" sz="2800" b="1" dirty="0">
                <a:solidFill>
                  <a:schemeClr val="tx1"/>
                </a:solidFill>
              </a:rPr>
              <a:t>Lewis</a:t>
            </a:r>
            <a:r>
              <a:rPr lang="el-GR" altLang="en-US" sz="2800" b="1" dirty="0">
                <a:solidFill>
                  <a:schemeClr val="tx1"/>
                </a:solidFill>
              </a:rPr>
              <a:t>:</a:t>
            </a:r>
          </a:p>
        </p:txBody>
      </p:sp>
    </p:spTree>
    <p:extLst>
      <p:ext uri="{BB962C8B-B14F-4D97-AF65-F5344CB8AC3E}">
        <p14:creationId xmlns:p14="http://schemas.microsoft.com/office/powerpoint/2010/main" val="1577195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1A74446B-E931-4FC8-8C42-51D3DAA127C4}"/>
              </a:ext>
            </a:extLst>
          </p:cNvPr>
          <p:cNvSpPr txBox="1">
            <a:spLocks noChangeArrowheads="1"/>
          </p:cNvSpPr>
          <p:nvPr/>
        </p:nvSpPr>
        <p:spPr bwMode="auto">
          <a:xfrm>
            <a:off x="152400" y="228600"/>
            <a:ext cx="8763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spcBef>
                <a:spcPts val="1750"/>
              </a:spcBef>
              <a:buClrTx/>
              <a:buFontTx/>
              <a:buNone/>
            </a:pPr>
            <a:r>
              <a:rPr lang="el-GR" altLang="en-US" sz="2800" b="1" dirty="0">
                <a:solidFill>
                  <a:schemeClr val="tx1"/>
                </a:solidFill>
              </a:rPr>
              <a:t>Υδρογονοδεσμός</a:t>
            </a:r>
          </a:p>
        </p:txBody>
      </p:sp>
      <p:sp>
        <p:nvSpPr>
          <p:cNvPr id="49154" name="Text Box 2">
            <a:extLst>
              <a:ext uri="{FF2B5EF4-FFF2-40B4-BE49-F238E27FC236}">
                <a16:creationId xmlns:a16="http://schemas.microsoft.com/office/drawing/2014/main" id="{B22D0C93-A1BE-4096-B637-285DAF15DCCD}"/>
              </a:ext>
            </a:extLst>
          </p:cNvPr>
          <p:cNvSpPr txBox="1">
            <a:spLocks noChangeArrowheads="1"/>
          </p:cNvSpPr>
          <p:nvPr/>
        </p:nvSpPr>
        <p:spPr bwMode="auto">
          <a:xfrm>
            <a:off x="152401" y="762000"/>
            <a:ext cx="886437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l-GR" altLang="en-US" dirty="0">
                <a:solidFill>
                  <a:schemeClr val="tx1"/>
                </a:solidFill>
                <a:latin typeface=" Arial"/>
              </a:rPr>
              <a:t>Ο υδρογονοδεσμός είναι μια ειδική περίπτωση αλληλεπίδρασης διπόλου-διπόλου μεταξύ του ατόμου Η σε ένα πολικό </a:t>
            </a:r>
            <a:r>
              <a:rPr lang="en-US" altLang="en-US" dirty="0">
                <a:solidFill>
                  <a:schemeClr val="tx1"/>
                </a:solidFill>
                <a:latin typeface=" Arial"/>
              </a:rPr>
              <a:t>N-H, O-H, </a:t>
            </a:r>
            <a:r>
              <a:rPr lang="el-GR" altLang="en-US" dirty="0">
                <a:solidFill>
                  <a:schemeClr val="tx1"/>
                </a:solidFill>
                <a:latin typeface=" Arial"/>
              </a:rPr>
              <a:t>ή </a:t>
            </a:r>
            <a:r>
              <a:rPr lang="en-US" altLang="en-US" dirty="0">
                <a:solidFill>
                  <a:schemeClr val="tx1"/>
                </a:solidFill>
                <a:latin typeface=" Arial"/>
              </a:rPr>
              <a:t>F-H </a:t>
            </a:r>
            <a:r>
              <a:rPr lang="el-GR" altLang="en-US" dirty="0">
                <a:solidFill>
                  <a:schemeClr val="tx1"/>
                </a:solidFill>
                <a:latin typeface=" Arial"/>
              </a:rPr>
              <a:t>δεσμό και ενός </a:t>
            </a:r>
            <a:r>
              <a:rPr lang="el-GR" altLang="en-US" dirty="0" err="1">
                <a:solidFill>
                  <a:schemeClr val="tx1"/>
                </a:solidFill>
                <a:latin typeface=" Arial"/>
              </a:rPr>
              <a:t>ηλεκτραρνητικού</a:t>
            </a:r>
            <a:r>
              <a:rPr lang="el-GR" altLang="en-US" dirty="0">
                <a:solidFill>
                  <a:schemeClr val="tx1"/>
                </a:solidFill>
                <a:latin typeface=" Arial"/>
              </a:rPr>
              <a:t> </a:t>
            </a:r>
            <a:r>
              <a:rPr lang="en-US" altLang="en-US" dirty="0">
                <a:solidFill>
                  <a:schemeClr val="tx1"/>
                </a:solidFill>
                <a:latin typeface=" Arial"/>
              </a:rPr>
              <a:t>O, N, </a:t>
            </a:r>
            <a:r>
              <a:rPr lang="el-GR" altLang="en-US" dirty="0">
                <a:solidFill>
                  <a:schemeClr val="tx1"/>
                </a:solidFill>
                <a:latin typeface=" Arial"/>
              </a:rPr>
              <a:t>ή ατόμου</a:t>
            </a:r>
            <a:r>
              <a:rPr lang="en-US" altLang="en-US" dirty="0">
                <a:solidFill>
                  <a:schemeClr val="tx1"/>
                </a:solidFill>
                <a:latin typeface=" Arial"/>
              </a:rPr>
              <a:t> F</a:t>
            </a:r>
            <a:r>
              <a:rPr lang="el-GR" altLang="en-US" dirty="0">
                <a:solidFill>
                  <a:schemeClr val="tx1"/>
                </a:solidFill>
                <a:latin typeface=" Arial"/>
              </a:rPr>
              <a:t>. Η υψηλή</a:t>
            </a:r>
            <a:r>
              <a:rPr lang="en-US" altLang="en-US" dirty="0">
                <a:solidFill>
                  <a:schemeClr val="tx1"/>
                </a:solidFill>
                <a:latin typeface=" Arial"/>
              </a:rPr>
              <a:t> </a:t>
            </a:r>
            <a:r>
              <a:rPr lang="el-GR" altLang="en-US" b="1" dirty="0">
                <a:solidFill>
                  <a:schemeClr val="tx1"/>
                </a:solidFill>
                <a:latin typeface=" Arial"/>
              </a:rPr>
              <a:t>Δ</a:t>
            </a:r>
            <a:r>
              <a:rPr lang="en-US" altLang="en-US" dirty="0">
                <a:solidFill>
                  <a:schemeClr val="tx1"/>
                </a:solidFill>
                <a:latin typeface=" Arial"/>
              </a:rPr>
              <a:t>EN </a:t>
            </a:r>
            <a:r>
              <a:rPr lang="el-GR" altLang="en-US" dirty="0">
                <a:solidFill>
                  <a:schemeClr val="tx1"/>
                </a:solidFill>
                <a:latin typeface=" Arial"/>
              </a:rPr>
              <a:t>των</a:t>
            </a:r>
            <a:r>
              <a:rPr lang="en-US" altLang="en-US" dirty="0">
                <a:solidFill>
                  <a:schemeClr val="tx1"/>
                </a:solidFill>
                <a:latin typeface=" Arial"/>
              </a:rPr>
              <a:t> NH, OH, </a:t>
            </a:r>
            <a:r>
              <a:rPr lang="el-GR" altLang="en-US" dirty="0">
                <a:solidFill>
                  <a:schemeClr val="tx1"/>
                </a:solidFill>
                <a:latin typeface=" Arial"/>
              </a:rPr>
              <a:t>και δεσμών</a:t>
            </a:r>
            <a:r>
              <a:rPr lang="en-US" altLang="en-US" dirty="0">
                <a:solidFill>
                  <a:schemeClr val="tx1"/>
                </a:solidFill>
                <a:latin typeface=" Arial"/>
              </a:rPr>
              <a:t> HF </a:t>
            </a:r>
            <a:r>
              <a:rPr lang="el-GR" altLang="en-US" dirty="0">
                <a:solidFill>
                  <a:schemeClr val="tx1"/>
                </a:solidFill>
                <a:latin typeface=" Arial"/>
              </a:rPr>
              <a:t>τους καθιστά λίαν ισχυρούς</a:t>
            </a:r>
            <a:r>
              <a:rPr lang="en-US" altLang="en-US" dirty="0">
                <a:solidFill>
                  <a:schemeClr val="tx1"/>
                </a:solidFill>
                <a:latin typeface=" Arial"/>
              </a:rPr>
              <a:t> (</a:t>
            </a:r>
            <a:r>
              <a:rPr lang="el-GR" altLang="en-US" dirty="0">
                <a:solidFill>
                  <a:schemeClr val="tx1"/>
                </a:solidFill>
                <a:latin typeface=" Arial"/>
              </a:rPr>
              <a:t>περίπου</a:t>
            </a:r>
            <a:r>
              <a:rPr lang="en-US" altLang="en-US" dirty="0">
                <a:solidFill>
                  <a:schemeClr val="tx1"/>
                </a:solidFill>
                <a:latin typeface=" Arial"/>
              </a:rPr>
              <a:t> 5x </a:t>
            </a:r>
            <a:r>
              <a:rPr lang="el-GR" altLang="en-US" dirty="0">
                <a:solidFill>
                  <a:schemeClr val="tx1"/>
                </a:solidFill>
                <a:latin typeface=" Arial"/>
              </a:rPr>
              <a:t>ισχυρότερους από τις κανονικές αλληλεπιδράσεις διπόλου-διπόλου)</a:t>
            </a:r>
          </a:p>
          <a:p>
            <a:pPr>
              <a:buClrTx/>
              <a:buFontTx/>
              <a:buNone/>
            </a:pPr>
            <a:endParaRPr lang="el-GR" altLang="en-US" dirty="0">
              <a:solidFill>
                <a:schemeClr val="tx1"/>
              </a:solidFill>
              <a:latin typeface=" Arial"/>
            </a:endParaRPr>
          </a:p>
        </p:txBody>
      </p:sp>
      <p:grpSp>
        <p:nvGrpSpPr>
          <p:cNvPr id="49155" name="Group 3">
            <a:extLst>
              <a:ext uri="{FF2B5EF4-FFF2-40B4-BE49-F238E27FC236}">
                <a16:creationId xmlns:a16="http://schemas.microsoft.com/office/drawing/2014/main" id="{DAE107A9-40BF-45D0-AC30-E9527B287DDA}"/>
              </a:ext>
            </a:extLst>
          </p:cNvPr>
          <p:cNvGrpSpPr>
            <a:grpSpLocks/>
          </p:cNvGrpSpPr>
          <p:nvPr/>
        </p:nvGrpSpPr>
        <p:grpSpPr bwMode="auto">
          <a:xfrm>
            <a:off x="1616075" y="2438402"/>
            <a:ext cx="5621339" cy="566738"/>
            <a:chOff x="1018" y="1536"/>
            <a:chExt cx="3541" cy="357"/>
          </a:xfrm>
        </p:grpSpPr>
        <p:grpSp>
          <p:nvGrpSpPr>
            <p:cNvPr id="49156" name="Group 4">
              <a:extLst>
                <a:ext uri="{FF2B5EF4-FFF2-40B4-BE49-F238E27FC236}">
                  <a16:creationId xmlns:a16="http://schemas.microsoft.com/office/drawing/2014/main" id="{8DB5A3CA-4694-431B-8384-145492101517}"/>
                </a:ext>
              </a:extLst>
            </p:cNvPr>
            <p:cNvGrpSpPr>
              <a:grpSpLocks/>
            </p:cNvGrpSpPr>
            <p:nvPr/>
          </p:nvGrpSpPr>
          <p:grpSpPr bwMode="auto">
            <a:xfrm>
              <a:off x="1018" y="1536"/>
              <a:ext cx="1046" cy="357"/>
              <a:chOff x="1018" y="1536"/>
              <a:chExt cx="1046" cy="357"/>
            </a:xfrm>
          </p:grpSpPr>
          <p:sp>
            <p:nvSpPr>
              <p:cNvPr id="49157" name="Text Box 5">
                <a:extLst>
                  <a:ext uri="{FF2B5EF4-FFF2-40B4-BE49-F238E27FC236}">
                    <a16:creationId xmlns:a16="http://schemas.microsoft.com/office/drawing/2014/main" id="{5FC517E0-939F-4C99-AF36-5BF8B0B05022}"/>
                  </a:ext>
                </a:extLst>
              </p:cNvPr>
              <p:cNvSpPr txBox="1">
                <a:spLocks noChangeArrowheads="1"/>
              </p:cNvSpPr>
              <p:nvPr/>
            </p:nvSpPr>
            <p:spPr bwMode="auto">
              <a:xfrm>
                <a:off x="1018" y="1601"/>
                <a:ext cx="244"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A</a:t>
                </a:r>
              </a:p>
            </p:txBody>
          </p:sp>
          <p:sp>
            <p:nvSpPr>
              <p:cNvPr id="49158" name="Text Box 6">
                <a:extLst>
                  <a:ext uri="{FF2B5EF4-FFF2-40B4-BE49-F238E27FC236}">
                    <a16:creationId xmlns:a16="http://schemas.microsoft.com/office/drawing/2014/main" id="{62485CA5-4CCC-4F03-909E-AB38E9D5E1B2}"/>
                  </a:ext>
                </a:extLst>
              </p:cNvPr>
              <p:cNvSpPr txBox="1">
                <a:spLocks noChangeArrowheads="1"/>
              </p:cNvSpPr>
              <p:nvPr/>
            </p:nvSpPr>
            <p:spPr bwMode="auto">
              <a:xfrm>
                <a:off x="1460" y="1600"/>
                <a:ext cx="25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H</a:t>
                </a:r>
              </a:p>
            </p:txBody>
          </p:sp>
          <p:sp>
            <p:nvSpPr>
              <p:cNvPr id="49159" name="Text Box 7">
                <a:extLst>
                  <a:ext uri="{FF2B5EF4-FFF2-40B4-BE49-F238E27FC236}">
                    <a16:creationId xmlns:a16="http://schemas.microsoft.com/office/drawing/2014/main" id="{A9A68814-75EE-4B16-B27C-F66A776A6FD2}"/>
                  </a:ext>
                </a:extLst>
              </p:cNvPr>
              <p:cNvSpPr txBox="1">
                <a:spLocks noChangeArrowheads="1"/>
              </p:cNvSpPr>
              <p:nvPr/>
            </p:nvSpPr>
            <p:spPr bwMode="auto">
              <a:xfrm>
                <a:off x="1612" y="1536"/>
                <a:ext cx="308"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a:t>
                </a:r>
              </a:p>
            </p:txBody>
          </p:sp>
          <p:sp>
            <p:nvSpPr>
              <p:cNvPr id="49160" name="Text Box 8">
                <a:extLst>
                  <a:ext uri="{FF2B5EF4-FFF2-40B4-BE49-F238E27FC236}">
                    <a16:creationId xmlns:a16="http://schemas.microsoft.com/office/drawing/2014/main" id="{42D63F58-67B1-4E6B-8D02-271681409DE9}"/>
                  </a:ext>
                </a:extLst>
              </p:cNvPr>
              <p:cNvSpPr txBox="1">
                <a:spLocks noChangeArrowheads="1"/>
              </p:cNvSpPr>
              <p:nvPr/>
            </p:nvSpPr>
            <p:spPr bwMode="auto">
              <a:xfrm>
                <a:off x="1820" y="1600"/>
                <a:ext cx="244"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B</a:t>
                </a:r>
              </a:p>
            </p:txBody>
          </p:sp>
          <p:sp>
            <p:nvSpPr>
              <p:cNvPr id="49161" name="Line 9">
                <a:extLst>
                  <a:ext uri="{FF2B5EF4-FFF2-40B4-BE49-F238E27FC236}">
                    <a16:creationId xmlns:a16="http://schemas.microsoft.com/office/drawing/2014/main" id="{30428B7D-4B9A-4B10-BE8C-0237C0B11341}"/>
                  </a:ext>
                </a:extLst>
              </p:cNvPr>
              <p:cNvSpPr>
                <a:spLocks noChangeShapeType="1"/>
              </p:cNvSpPr>
              <p:nvPr/>
            </p:nvSpPr>
            <p:spPr bwMode="auto">
              <a:xfrm>
                <a:off x="1265" y="1745"/>
                <a:ext cx="189" cy="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9162" name="Group 10">
              <a:extLst>
                <a:ext uri="{FF2B5EF4-FFF2-40B4-BE49-F238E27FC236}">
                  <a16:creationId xmlns:a16="http://schemas.microsoft.com/office/drawing/2014/main" id="{A687E5AC-74A4-41C6-8ABC-15627BEC569F}"/>
                </a:ext>
              </a:extLst>
            </p:cNvPr>
            <p:cNvGrpSpPr>
              <a:grpSpLocks/>
            </p:cNvGrpSpPr>
            <p:nvPr/>
          </p:nvGrpSpPr>
          <p:grpSpPr bwMode="auto">
            <a:xfrm>
              <a:off x="3515" y="1536"/>
              <a:ext cx="1044" cy="357"/>
              <a:chOff x="3515" y="1536"/>
              <a:chExt cx="1044" cy="357"/>
            </a:xfrm>
          </p:grpSpPr>
          <p:sp>
            <p:nvSpPr>
              <p:cNvPr id="49163" name="Text Box 11">
                <a:extLst>
                  <a:ext uri="{FF2B5EF4-FFF2-40B4-BE49-F238E27FC236}">
                    <a16:creationId xmlns:a16="http://schemas.microsoft.com/office/drawing/2014/main" id="{BDCE065B-15C2-4545-B8D4-DBE85EB2E8B7}"/>
                  </a:ext>
                </a:extLst>
              </p:cNvPr>
              <p:cNvSpPr txBox="1">
                <a:spLocks noChangeArrowheads="1"/>
              </p:cNvSpPr>
              <p:nvPr/>
            </p:nvSpPr>
            <p:spPr bwMode="auto">
              <a:xfrm>
                <a:off x="3515" y="1601"/>
                <a:ext cx="244"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A</a:t>
                </a:r>
              </a:p>
            </p:txBody>
          </p:sp>
          <p:sp>
            <p:nvSpPr>
              <p:cNvPr id="49164" name="Text Box 12">
                <a:extLst>
                  <a:ext uri="{FF2B5EF4-FFF2-40B4-BE49-F238E27FC236}">
                    <a16:creationId xmlns:a16="http://schemas.microsoft.com/office/drawing/2014/main" id="{8ABD29C7-6728-457D-8222-AE08C6D198E8}"/>
                  </a:ext>
                </a:extLst>
              </p:cNvPr>
              <p:cNvSpPr txBox="1">
                <a:spLocks noChangeArrowheads="1"/>
              </p:cNvSpPr>
              <p:nvPr/>
            </p:nvSpPr>
            <p:spPr bwMode="auto">
              <a:xfrm>
                <a:off x="3956" y="1600"/>
                <a:ext cx="255"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H</a:t>
                </a:r>
              </a:p>
            </p:txBody>
          </p:sp>
          <p:sp>
            <p:nvSpPr>
              <p:cNvPr id="49165" name="Text Box 13">
                <a:extLst>
                  <a:ext uri="{FF2B5EF4-FFF2-40B4-BE49-F238E27FC236}">
                    <a16:creationId xmlns:a16="http://schemas.microsoft.com/office/drawing/2014/main" id="{03D51650-5143-440E-B5AC-895B08E74A40}"/>
                  </a:ext>
                </a:extLst>
              </p:cNvPr>
              <p:cNvSpPr txBox="1">
                <a:spLocks noChangeArrowheads="1"/>
              </p:cNvSpPr>
              <p:nvPr/>
            </p:nvSpPr>
            <p:spPr bwMode="auto">
              <a:xfrm>
                <a:off x="4107" y="1536"/>
                <a:ext cx="308"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a:t>
                </a:r>
              </a:p>
            </p:txBody>
          </p:sp>
          <p:sp>
            <p:nvSpPr>
              <p:cNvPr id="49166" name="Text Box 14">
                <a:extLst>
                  <a:ext uri="{FF2B5EF4-FFF2-40B4-BE49-F238E27FC236}">
                    <a16:creationId xmlns:a16="http://schemas.microsoft.com/office/drawing/2014/main" id="{AB4C1F0D-59CF-448A-BD07-485CA5A44EF0}"/>
                  </a:ext>
                </a:extLst>
              </p:cNvPr>
              <p:cNvSpPr txBox="1">
                <a:spLocks noChangeArrowheads="1"/>
              </p:cNvSpPr>
              <p:nvPr/>
            </p:nvSpPr>
            <p:spPr bwMode="auto">
              <a:xfrm>
                <a:off x="4315" y="1600"/>
                <a:ext cx="244"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buClrTx/>
                  <a:buFontTx/>
                  <a:buNone/>
                </a:pPr>
                <a:r>
                  <a:rPr lang="en-US" altLang="en-US" sz="2400">
                    <a:solidFill>
                      <a:schemeClr val="tx1"/>
                    </a:solidFill>
                  </a:rPr>
                  <a:t>A</a:t>
                </a:r>
              </a:p>
            </p:txBody>
          </p:sp>
          <p:sp>
            <p:nvSpPr>
              <p:cNvPr id="49167" name="Line 15">
                <a:extLst>
                  <a:ext uri="{FF2B5EF4-FFF2-40B4-BE49-F238E27FC236}">
                    <a16:creationId xmlns:a16="http://schemas.microsoft.com/office/drawing/2014/main" id="{9E6897A0-B1F5-459F-B154-E97699CF4667}"/>
                  </a:ext>
                </a:extLst>
              </p:cNvPr>
              <p:cNvSpPr>
                <a:spLocks noChangeShapeType="1"/>
              </p:cNvSpPr>
              <p:nvPr/>
            </p:nvSpPr>
            <p:spPr bwMode="auto">
              <a:xfrm>
                <a:off x="3761" y="1745"/>
                <a:ext cx="189" cy="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9168" name="Text Box 16">
              <a:extLst>
                <a:ext uri="{FF2B5EF4-FFF2-40B4-BE49-F238E27FC236}">
                  <a16:creationId xmlns:a16="http://schemas.microsoft.com/office/drawing/2014/main" id="{D86F441D-2EE7-460E-9797-10CCA5CA72F0}"/>
                </a:ext>
              </a:extLst>
            </p:cNvPr>
            <p:cNvSpPr txBox="1">
              <a:spLocks noChangeArrowheads="1"/>
            </p:cNvSpPr>
            <p:nvPr/>
          </p:nvSpPr>
          <p:spPr bwMode="auto">
            <a:xfrm>
              <a:off x="2736" y="1568"/>
              <a:ext cx="223"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2400" dirty="0">
                  <a:solidFill>
                    <a:schemeClr val="tx1"/>
                  </a:solidFill>
                </a:rPr>
                <a:t>ή</a:t>
              </a:r>
            </a:p>
          </p:txBody>
        </p:sp>
      </p:grpSp>
      <p:sp>
        <p:nvSpPr>
          <p:cNvPr id="49169" name="Text Box 17">
            <a:extLst>
              <a:ext uri="{FF2B5EF4-FFF2-40B4-BE49-F238E27FC236}">
                <a16:creationId xmlns:a16="http://schemas.microsoft.com/office/drawing/2014/main" id="{0779EFED-A045-4CE5-BF24-C311FD200C32}"/>
              </a:ext>
            </a:extLst>
          </p:cNvPr>
          <p:cNvSpPr txBox="1">
            <a:spLocks noChangeArrowheads="1"/>
          </p:cNvSpPr>
          <p:nvPr/>
        </p:nvSpPr>
        <p:spPr bwMode="auto">
          <a:xfrm>
            <a:off x="3082595" y="3034716"/>
            <a:ext cx="305818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n-US" altLang="en-US" sz="2400" dirty="0">
                <a:solidFill>
                  <a:schemeClr val="tx1"/>
                </a:solidFill>
              </a:rPr>
              <a:t>A &amp; B </a:t>
            </a:r>
            <a:r>
              <a:rPr lang="el-GR" altLang="en-US" sz="2400" dirty="0">
                <a:solidFill>
                  <a:schemeClr val="tx1"/>
                </a:solidFill>
              </a:rPr>
              <a:t>είναι </a:t>
            </a:r>
            <a:r>
              <a:rPr lang="en-US" altLang="en-US" sz="2400" dirty="0">
                <a:solidFill>
                  <a:schemeClr val="tx1"/>
                </a:solidFill>
              </a:rPr>
              <a:t>N, O,</a:t>
            </a:r>
            <a:r>
              <a:rPr lang="el-GR" altLang="en-US" sz="2400" dirty="0">
                <a:solidFill>
                  <a:schemeClr val="tx1"/>
                </a:solidFill>
              </a:rPr>
              <a:t> ή </a:t>
            </a:r>
            <a:r>
              <a:rPr lang="en-US" altLang="en-US" sz="2400" dirty="0">
                <a:solidFill>
                  <a:schemeClr val="tx1"/>
                </a:solidFill>
              </a:rPr>
              <a:t>F</a:t>
            </a:r>
          </a:p>
        </p:txBody>
      </p:sp>
      <p:pic>
        <p:nvPicPr>
          <p:cNvPr id="49170" name="Picture 18">
            <a:extLst>
              <a:ext uri="{FF2B5EF4-FFF2-40B4-BE49-F238E27FC236}">
                <a16:creationId xmlns:a16="http://schemas.microsoft.com/office/drawing/2014/main" id="{3D0A7DC7-739E-4FF6-AC1F-88D10B2FC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00" t="33000" r="9000" b="16499"/>
          <a:stretch>
            <a:fillRect/>
          </a:stretch>
        </p:blipFill>
        <p:spPr bwMode="auto">
          <a:xfrm>
            <a:off x="1239838" y="3544476"/>
            <a:ext cx="6664325" cy="3078163"/>
          </a:xfrm>
          <a:prstGeom prst="rect">
            <a:avLst/>
          </a:prstGeom>
          <a:noFill/>
          <a:ln>
            <a:noFill/>
          </a:ln>
          <a:effectLst/>
          <a:extLst>
            <a:ext uri="{909E8E84-426E-40DD-AFC4-6F175D3DCCD1}">
              <a14:hiddenFill xmlns:a14="http://schemas.microsoft.com/office/drawing/2010/main">
                <a:blipFill dpi="0" rotWithShape="0">
                  <a:blip/>
                  <a:srcRect l="9000" t="33000" r="9000" b="1649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9171" name="Group 19">
            <a:extLst>
              <a:ext uri="{FF2B5EF4-FFF2-40B4-BE49-F238E27FC236}">
                <a16:creationId xmlns:a16="http://schemas.microsoft.com/office/drawing/2014/main" id="{3E83DC8E-6282-4417-B8B0-0309228710AA}"/>
              </a:ext>
            </a:extLst>
          </p:cNvPr>
          <p:cNvGrpSpPr>
            <a:grpSpLocks/>
          </p:cNvGrpSpPr>
          <p:nvPr/>
        </p:nvGrpSpPr>
        <p:grpSpPr bwMode="auto">
          <a:xfrm>
            <a:off x="2120900" y="4306476"/>
            <a:ext cx="4859338" cy="1798638"/>
            <a:chOff x="1336" y="2784"/>
            <a:chExt cx="3061" cy="1133"/>
          </a:xfrm>
        </p:grpSpPr>
        <p:sp>
          <p:nvSpPr>
            <p:cNvPr id="49172" name="Oval 20">
              <a:extLst>
                <a:ext uri="{FF2B5EF4-FFF2-40B4-BE49-F238E27FC236}">
                  <a16:creationId xmlns:a16="http://schemas.microsoft.com/office/drawing/2014/main" id="{91586D0F-4E34-4841-9538-D42409764E2E}"/>
                </a:ext>
              </a:extLst>
            </p:cNvPr>
            <p:cNvSpPr>
              <a:spLocks noChangeArrowheads="1"/>
            </p:cNvSpPr>
            <p:nvPr/>
          </p:nvSpPr>
          <p:spPr bwMode="auto">
            <a:xfrm>
              <a:off x="1344" y="2784"/>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73" name="Oval 21">
              <a:extLst>
                <a:ext uri="{FF2B5EF4-FFF2-40B4-BE49-F238E27FC236}">
                  <a16:creationId xmlns:a16="http://schemas.microsoft.com/office/drawing/2014/main" id="{273DF82A-8ACA-4AC1-9B27-6A90F302078C}"/>
                </a:ext>
              </a:extLst>
            </p:cNvPr>
            <p:cNvSpPr>
              <a:spLocks noChangeArrowheads="1"/>
            </p:cNvSpPr>
            <p:nvPr/>
          </p:nvSpPr>
          <p:spPr bwMode="auto">
            <a:xfrm>
              <a:off x="1336" y="3728"/>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74" name="Oval 22">
              <a:extLst>
                <a:ext uri="{FF2B5EF4-FFF2-40B4-BE49-F238E27FC236}">
                  <a16:creationId xmlns:a16="http://schemas.microsoft.com/office/drawing/2014/main" id="{90653802-8C47-430B-8F49-42C4CD4E3A7D}"/>
                </a:ext>
              </a:extLst>
            </p:cNvPr>
            <p:cNvSpPr>
              <a:spLocks noChangeArrowheads="1"/>
            </p:cNvSpPr>
            <p:nvPr/>
          </p:nvSpPr>
          <p:spPr bwMode="auto">
            <a:xfrm>
              <a:off x="2792" y="2784"/>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75" name="Oval 23">
              <a:extLst>
                <a:ext uri="{FF2B5EF4-FFF2-40B4-BE49-F238E27FC236}">
                  <a16:creationId xmlns:a16="http://schemas.microsoft.com/office/drawing/2014/main" id="{E7476F4C-31A0-49CD-A1C5-E2D608FBE529}"/>
                </a:ext>
              </a:extLst>
            </p:cNvPr>
            <p:cNvSpPr>
              <a:spLocks noChangeArrowheads="1"/>
            </p:cNvSpPr>
            <p:nvPr/>
          </p:nvSpPr>
          <p:spPr bwMode="auto">
            <a:xfrm>
              <a:off x="2784" y="3720"/>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76" name="Oval 24">
              <a:extLst>
                <a:ext uri="{FF2B5EF4-FFF2-40B4-BE49-F238E27FC236}">
                  <a16:creationId xmlns:a16="http://schemas.microsoft.com/office/drawing/2014/main" id="{FC27055A-E152-432A-8AD2-ABC276C06278}"/>
                </a:ext>
              </a:extLst>
            </p:cNvPr>
            <p:cNvSpPr>
              <a:spLocks noChangeArrowheads="1"/>
            </p:cNvSpPr>
            <p:nvPr/>
          </p:nvSpPr>
          <p:spPr bwMode="auto">
            <a:xfrm>
              <a:off x="4256" y="3720"/>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77" name="Oval 25">
              <a:extLst>
                <a:ext uri="{FF2B5EF4-FFF2-40B4-BE49-F238E27FC236}">
                  <a16:creationId xmlns:a16="http://schemas.microsoft.com/office/drawing/2014/main" id="{3360B32F-8C22-49FF-BD85-E8CA99830A6C}"/>
                </a:ext>
              </a:extLst>
            </p:cNvPr>
            <p:cNvSpPr>
              <a:spLocks noChangeArrowheads="1"/>
            </p:cNvSpPr>
            <p:nvPr/>
          </p:nvSpPr>
          <p:spPr bwMode="auto">
            <a:xfrm>
              <a:off x="4248" y="2784"/>
              <a:ext cx="141" cy="189"/>
            </a:xfrm>
            <a:prstGeom prst="ellipse">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143A6171-B215-AB0D-20A9-2E4194695ED3}"/>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Sld>
  <p:clrMapOvr>
    <a:masterClrMapping/>
  </p:clrMapOvr>
  <p:transition spd="med" advTm="504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9154"/>
                                        </p:tgtEl>
                                        <p:attrNameLst>
                                          <p:attrName>style.visibility</p:attrName>
                                        </p:attrNameLst>
                                      </p:cBhvr>
                                      <p:to>
                                        <p:strVal val="visible"/>
                                      </p:to>
                                    </p:set>
                                    <p:anim calcmode="lin" valueType="num">
                                      <p:cBhvr additive="repl">
                                        <p:cTn id="7" dur="500" fill="hold"/>
                                        <p:tgtEl>
                                          <p:spTgt spid="49154"/>
                                        </p:tgtEl>
                                        <p:attrNameLst>
                                          <p:attrName>ppt_x</p:attrName>
                                        </p:attrNameLst>
                                      </p:cBhvr>
                                      <p:tavLst>
                                        <p:tav tm="100000">
                                          <p:val>
                                            <p:strVal val="0-#ppt_w/2"/>
                                          </p:val>
                                        </p:tav>
                                        <p:tav>
                                          <p:val>
                                            <p:strVal val="#ppt_x"/>
                                          </p:val>
                                        </p:tav>
                                      </p:tavLst>
                                    </p:anim>
                                    <p:anim calcmode="lin" valueType="num">
                                      <p:cBhvr additive="repl">
                                        <p:cTn id="8" dur="500" fill="hold"/>
                                        <p:tgtEl>
                                          <p:spTgt spid="4915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additive="repl">
                                        <p:cTn id="12" dur="1" fill="hold">
                                          <p:stCondLst>
                                            <p:cond delay="0"/>
                                          </p:stCondLst>
                                        </p:cTn>
                                        <p:tgtEl>
                                          <p:spTgt spid="49155"/>
                                        </p:tgtEl>
                                        <p:attrNameLst>
                                          <p:attrName>style.visibility</p:attrName>
                                        </p:attrNameLst>
                                      </p:cBhvr>
                                      <p:to>
                                        <p:strVal val="visible"/>
                                      </p:to>
                                    </p:set>
                                    <p:anim calcmode="lin" valueType="num">
                                      <p:cBhvr additive="repl">
                                        <p:cTn id="13" dur="500" fill="hold"/>
                                        <p:tgtEl>
                                          <p:spTgt spid="49155"/>
                                        </p:tgtEl>
                                        <p:attrNameLst>
                                          <p:attrName>ppt_w</p:attrName>
                                        </p:attrNameLst>
                                      </p:cBhvr>
                                      <p:tavLst>
                                        <p:tav tm="100000">
                                          <p:val>
                                            <p:fltVal val="0"/>
                                          </p:val>
                                        </p:tav>
                                        <p:tav>
                                          <p:val>
                                            <p:strVal val="#ppt_w"/>
                                          </p:val>
                                        </p:tav>
                                      </p:tavLst>
                                    </p:anim>
                                    <p:anim calcmode="lin" valueType="num">
                                      <p:cBhvr additive="repl">
                                        <p:cTn id="14" dur="500" fill="hold"/>
                                        <p:tgtEl>
                                          <p:spTgt spid="49155"/>
                                        </p:tgtEl>
                                        <p:attrNameLst>
                                          <p:attrName>ppt_h</p:attrName>
                                        </p:attrNameLst>
                                      </p:cBhvr>
                                      <p:tavLst>
                                        <p:tav tm="100000">
                                          <p:val>
                                            <p:fltVal val="0"/>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additive="repl">
                                        <p:cTn id="18" dur="1" fill="hold">
                                          <p:stCondLst>
                                            <p:cond delay="0"/>
                                          </p:stCondLst>
                                        </p:cTn>
                                        <p:tgtEl>
                                          <p:spTgt spid="49169"/>
                                        </p:tgtEl>
                                        <p:attrNameLst>
                                          <p:attrName>style.visibility</p:attrName>
                                        </p:attrNameLst>
                                      </p:cBhvr>
                                      <p:to>
                                        <p:strVal val="visible"/>
                                      </p:to>
                                    </p:set>
                                    <p:anim calcmode="lin" valueType="num">
                                      <p:cBhvr additive="repl">
                                        <p:cTn id="19" dur="500" fill="hold"/>
                                        <p:tgtEl>
                                          <p:spTgt spid="49169"/>
                                        </p:tgtEl>
                                        <p:attrNameLst>
                                          <p:attrName>ppt_w</p:attrName>
                                        </p:attrNameLst>
                                      </p:cBhvr>
                                      <p:tavLst>
                                        <p:tav tm="100000">
                                          <p:val>
                                            <p:fltVal val="0"/>
                                          </p:val>
                                        </p:tav>
                                        <p:tav>
                                          <p:val>
                                            <p:strVal val="#ppt_w"/>
                                          </p:val>
                                        </p:tav>
                                      </p:tavLst>
                                    </p:anim>
                                    <p:anim calcmode="lin" valueType="num">
                                      <p:cBhvr additive="repl">
                                        <p:cTn id="20" dur="500" fill="hold"/>
                                        <p:tgtEl>
                                          <p:spTgt spid="49169"/>
                                        </p:tgtEl>
                                        <p:attrNameLst>
                                          <p:attrName>ppt_h</p:attrName>
                                        </p:attrNameLst>
                                      </p:cBhvr>
                                      <p:tavLst>
                                        <p:tav tm="100000">
                                          <p:val>
                                            <p:fltVal val="0"/>
                                          </p:val>
                                        </p:tav>
                                        <p:tav>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496"/>
                                          </p:stCondLst>
                                        </p:cTn>
                                        <p:tgtEl>
                                          <p:spTgt spid="49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B04FF3AF-7A92-42D8-943D-10348ED6DD6A}"/>
              </a:ext>
            </a:extLst>
          </p:cNvPr>
          <p:cNvSpPr txBox="1">
            <a:spLocks noChangeArrowheads="1"/>
          </p:cNvSpPr>
          <p:nvPr/>
        </p:nvSpPr>
        <p:spPr bwMode="auto">
          <a:xfrm>
            <a:off x="222637" y="260648"/>
            <a:ext cx="8921363" cy="2601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lnSpc>
                <a:spcPct val="80000"/>
              </a:lnSpc>
              <a:spcBef>
                <a:spcPts val="700"/>
              </a:spcBef>
              <a:buClrTx/>
              <a:buSzPct val="80000"/>
              <a:buFontTx/>
              <a:buNone/>
            </a:pPr>
            <a:r>
              <a:rPr lang="el-GR" altLang="en-US" sz="2800" b="1" dirty="0">
                <a:latin typeface="Century Gothic" panose="020B0502020202020204" pitchFamily="34" charset="0"/>
              </a:rPr>
              <a:t>Υδρογονοδεσμός</a:t>
            </a:r>
          </a:p>
          <a:p>
            <a:pPr>
              <a:lnSpc>
                <a:spcPct val="80000"/>
              </a:lnSpc>
              <a:spcBef>
                <a:spcPts val="600"/>
              </a:spcBef>
              <a:buClrTx/>
              <a:buSzPct val="80000"/>
              <a:buFontTx/>
              <a:buNone/>
            </a:pPr>
            <a:r>
              <a:rPr lang="el-GR" altLang="en-US" sz="2400" dirty="0">
                <a:latin typeface="Century Gothic" panose="020B0502020202020204" pitchFamily="34" charset="0"/>
              </a:rPr>
              <a:t>	</a:t>
            </a:r>
          </a:p>
          <a:p>
            <a:pPr>
              <a:lnSpc>
                <a:spcPct val="80000"/>
              </a:lnSpc>
              <a:spcBef>
                <a:spcPts val="600"/>
              </a:spcBef>
              <a:buClrTx/>
              <a:buSzPct val="80000"/>
              <a:buFontTx/>
              <a:buNone/>
            </a:pPr>
            <a:r>
              <a:rPr lang="el-GR" altLang="en-US" sz="2400" dirty="0">
                <a:latin typeface="Century Gothic" panose="020B0502020202020204" pitchFamily="34" charset="0"/>
              </a:rPr>
              <a:t>	Δύο ηλεκτραρνητικά άτομα ανταγωνίζονται για το ίδιο άτομο υδρογόνου</a:t>
            </a:r>
          </a:p>
          <a:p>
            <a:pPr>
              <a:lnSpc>
                <a:spcPct val="80000"/>
              </a:lnSpc>
              <a:spcBef>
                <a:spcPts val="600"/>
              </a:spcBef>
              <a:buClrTx/>
              <a:buSzPct val="80000"/>
              <a:buFontTx/>
              <a:buNone/>
            </a:pPr>
            <a:endParaRPr lang="el-GR" altLang="en-US" sz="2400" dirty="0">
              <a:latin typeface="Century Gothic" panose="020B0502020202020204" pitchFamily="34" charset="0"/>
            </a:endParaRPr>
          </a:p>
          <a:p>
            <a:pPr>
              <a:lnSpc>
                <a:spcPct val="80000"/>
              </a:lnSpc>
              <a:spcBef>
                <a:spcPts val="600"/>
              </a:spcBef>
              <a:buClrTx/>
              <a:buSzPct val="80000"/>
              <a:buFontTx/>
              <a:buNone/>
            </a:pPr>
            <a:r>
              <a:rPr lang="el-GR" altLang="en-US" sz="2400" b="1" dirty="0">
                <a:solidFill>
                  <a:srgbClr val="FF33CC"/>
                </a:solidFill>
                <a:latin typeface="Century Gothic" panose="020B0502020202020204" pitchFamily="34" charset="0"/>
              </a:rPr>
              <a:t>				</a:t>
            </a:r>
            <a:r>
              <a:rPr lang="en-US" altLang="en-US" sz="2400" b="1" dirty="0">
                <a:solidFill>
                  <a:srgbClr val="FF33CC"/>
                </a:solidFill>
                <a:latin typeface="Century Gothic" panose="020B0502020202020204" pitchFamily="34" charset="0"/>
              </a:rPr>
              <a:t>D</a:t>
            </a:r>
            <a:r>
              <a:rPr lang="el-GR" altLang="en-US" sz="2400" b="1" baseline="30000" dirty="0">
                <a:solidFill>
                  <a:srgbClr val="FF33CC"/>
                </a:solidFill>
                <a:latin typeface="Century Gothic" panose="020B0502020202020204" pitchFamily="34" charset="0"/>
              </a:rPr>
              <a:t>δ–</a:t>
            </a:r>
            <a:r>
              <a:rPr lang="el-GR" altLang="en-US" sz="2400" b="1" dirty="0">
                <a:solidFill>
                  <a:srgbClr val="FF33CC"/>
                </a:solidFill>
                <a:latin typeface="Century Gothic" panose="020B0502020202020204" pitchFamily="34" charset="0"/>
              </a:rPr>
              <a:t> </a:t>
            </a:r>
            <a:r>
              <a:rPr lang="el-GR" altLang="en-US" sz="2400" b="1" dirty="0" err="1">
                <a:solidFill>
                  <a:srgbClr val="FF33CC"/>
                </a:solidFill>
                <a:latin typeface="Century Gothic" panose="020B0502020202020204" pitchFamily="34" charset="0"/>
              </a:rPr>
              <a:t>Η</a:t>
            </a:r>
            <a:r>
              <a:rPr lang="el-GR" altLang="en-US" sz="2400" b="1" baseline="30000" dirty="0" err="1">
                <a:solidFill>
                  <a:srgbClr val="FF33CC"/>
                </a:solidFill>
                <a:latin typeface="Century Gothic" panose="020B0502020202020204" pitchFamily="34" charset="0"/>
              </a:rPr>
              <a:t>δ</a:t>
            </a:r>
            <a:r>
              <a:rPr lang="el-GR" altLang="en-US" sz="2400" b="1" baseline="30000" dirty="0">
                <a:solidFill>
                  <a:srgbClr val="FF33CC"/>
                </a:solidFill>
                <a:latin typeface="Century Gothic" panose="020B0502020202020204" pitchFamily="34" charset="0"/>
              </a:rPr>
              <a:t>+</a:t>
            </a:r>
            <a:r>
              <a:rPr lang="el-GR" altLang="en-US" sz="2400" b="1" dirty="0">
                <a:solidFill>
                  <a:srgbClr val="FF33CC"/>
                </a:solidFill>
                <a:latin typeface="Century Gothic" panose="020B0502020202020204" pitchFamily="34" charset="0"/>
              </a:rPr>
              <a:t> ….</a:t>
            </a:r>
            <a:r>
              <a:rPr lang="el-GR" altLang="en-US" sz="2400" b="1" baseline="30000" dirty="0">
                <a:solidFill>
                  <a:srgbClr val="FF33CC"/>
                </a:solidFill>
                <a:latin typeface="Century Gothic" panose="020B0502020202020204" pitchFamily="34" charset="0"/>
              </a:rPr>
              <a:t>δ-</a:t>
            </a:r>
            <a:r>
              <a:rPr lang="el-GR" altLang="en-US" sz="2400" b="1" dirty="0">
                <a:solidFill>
                  <a:srgbClr val="FF33CC"/>
                </a:solidFill>
                <a:latin typeface="Century Gothic" panose="020B0502020202020204" pitchFamily="34" charset="0"/>
              </a:rPr>
              <a:t>Α</a:t>
            </a:r>
            <a:r>
              <a:rPr lang="en-US" altLang="en-US" sz="2400" b="1" dirty="0">
                <a:solidFill>
                  <a:srgbClr val="FF33CC"/>
                </a:solidFill>
                <a:latin typeface="Century Gothic" panose="020B0502020202020204" pitchFamily="34" charset="0"/>
              </a:rPr>
              <a:t>  H…O  1.9-2.0 A</a:t>
            </a:r>
          </a:p>
        </p:txBody>
      </p:sp>
      <p:pic>
        <p:nvPicPr>
          <p:cNvPr id="50180" name="Picture 4">
            <a:extLst>
              <a:ext uri="{FF2B5EF4-FFF2-40B4-BE49-F238E27FC236}">
                <a16:creationId xmlns:a16="http://schemas.microsoft.com/office/drawing/2014/main" id="{59F9BF87-6EAA-4169-9463-86D1FFA50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460" y="3429000"/>
            <a:ext cx="5961044" cy="2502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2E22BB-8D81-C281-2E6B-13594C0901D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cSld>
  <p:clrMapOvr>
    <a:masterClrMapping/>
  </p:clrMapOvr>
  <p:transition advTm="98793"/>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BE2D3AD-4815-44EC-80C3-30CB70821FBE}"/>
              </a:ext>
            </a:extLst>
          </p:cNvPr>
          <p:cNvSpPr>
            <a:spLocks noGrp="1"/>
          </p:cNvSpPr>
          <p:nvPr>
            <p:ph sz="half" idx="1"/>
          </p:nvPr>
        </p:nvSpPr>
        <p:spPr>
          <a:xfrm>
            <a:off x="108350" y="2413816"/>
            <a:ext cx="4119380" cy="4424983"/>
          </a:xfrm>
        </p:spPr>
        <p:txBody>
          <a:bodyPr>
            <a:noAutofit/>
          </a:bodyPr>
          <a:lstStyle/>
          <a:p>
            <a:r>
              <a:rPr lang="el-GR" sz="2200" dirty="0">
                <a:latin typeface="Tahoma" panose="020B0604030504040204" pitchFamily="34" charset="0"/>
              </a:rPr>
              <a:t>Ο δότης σε έναν </a:t>
            </a:r>
            <a:r>
              <a:rPr lang="el-GR" sz="2200" dirty="0" err="1">
                <a:latin typeface="Tahoma" panose="020B0604030504040204" pitchFamily="34" charset="0"/>
              </a:rPr>
              <a:t>υδρογονοδεσμό</a:t>
            </a:r>
            <a:r>
              <a:rPr lang="el-GR" sz="2200" dirty="0">
                <a:latin typeface="Tahoma" panose="020B0604030504040204" pitchFamily="34" charset="0"/>
              </a:rPr>
              <a:t> είναι συνήθως ένα λίαν </a:t>
            </a:r>
            <a:r>
              <a:rPr lang="el-GR" sz="2200" dirty="0" err="1">
                <a:latin typeface="Tahoma" panose="020B0604030504040204" pitchFamily="34" charset="0"/>
              </a:rPr>
              <a:t>ηλεκτραρνητικό</a:t>
            </a:r>
            <a:r>
              <a:rPr lang="el-GR" sz="2200" dirty="0">
                <a:latin typeface="Tahoma" panose="020B0604030504040204" pitchFamily="34" charset="0"/>
              </a:rPr>
              <a:t> άτομο όπως </a:t>
            </a:r>
            <a:r>
              <a:rPr lang="en-US" sz="2200" dirty="0">
                <a:latin typeface="Tahoma" panose="020B0604030504040204" pitchFamily="34" charset="0"/>
              </a:rPr>
              <a:t>N, O, </a:t>
            </a:r>
            <a:r>
              <a:rPr lang="el-GR" sz="2200" dirty="0">
                <a:latin typeface="Tahoma" panose="020B0604030504040204" pitchFamily="34" charset="0"/>
              </a:rPr>
              <a:t>ή </a:t>
            </a:r>
            <a:r>
              <a:rPr lang="en-US" sz="2200" dirty="0">
                <a:latin typeface="Tahoma" panose="020B0604030504040204" pitchFamily="34" charset="0"/>
              </a:rPr>
              <a:t> F </a:t>
            </a:r>
            <a:r>
              <a:rPr lang="el-GR" sz="2200" dirty="0">
                <a:latin typeface="Tahoma" panose="020B0604030504040204" pitchFamily="34" charset="0"/>
              </a:rPr>
              <a:t>που είναι ομοιοπολικά συνδεδεμένο με το Η</a:t>
            </a:r>
            <a:r>
              <a:rPr lang="en-US" sz="2200" dirty="0">
                <a:latin typeface="Tahoma" panose="020B0604030504040204" pitchFamily="34" charset="0"/>
              </a:rPr>
              <a:t>.</a:t>
            </a:r>
          </a:p>
          <a:p>
            <a:r>
              <a:rPr lang="el-GR" sz="2200" dirty="0">
                <a:latin typeface="Tahoma" panose="020B0604030504040204" pitchFamily="34" charset="0"/>
              </a:rPr>
              <a:t>Ο δέκτης υδρογόνου είναι ένα </a:t>
            </a:r>
            <a:r>
              <a:rPr lang="el-GR" sz="2200" dirty="0" err="1">
                <a:latin typeface="Tahoma" panose="020B0604030504040204" pitchFamily="34" charset="0"/>
              </a:rPr>
              <a:t>ηλεκτραρνητικό</a:t>
            </a:r>
            <a:r>
              <a:rPr lang="el-GR" sz="2200" dirty="0">
                <a:latin typeface="Tahoma" panose="020B0604030504040204" pitchFamily="34" charset="0"/>
              </a:rPr>
              <a:t> άτομο ενός γειτονικού μορίου ή ιόντος που περιέχει ένα μονήρες ζεύγος ηλεκτρονίων που συμμετέχει στον </a:t>
            </a:r>
            <a:r>
              <a:rPr lang="el-GR" sz="2200" dirty="0" err="1">
                <a:latin typeface="Tahoma" panose="020B0604030504040204" pitchFamily="34" charset="0"/>
              </a:rPr>
              <a:t>υδρογονοδεσμό</a:t>
            </a:r>
            <a:r>
              <a:rPr lang="el-GR" sz="2200" dirty="0">
                <a:latin typeface="Tahoma" panose="020B0604030504040204" pitchFamily="34" charset="0"/>
              </a:rPr>
              <a:t>.</a:t>
            </a:r>
            <a:endParaRPr lang="en-US" sz="2200" dirty="0"/>
          </a:p>
        </p:txBody>
      </p:sp>
      <p:sp>
        <p:nvSpPr>
          <p:cNvPr id="4" name="Θέση περιεχομένου 3">
            <a:extLst>
              <a:ext uri="{FF2B5EF4-FFF2-40B4-BE49-F238E27FC236}">
                <a16:creationId xmlns:a16="http://schemas.microsoft.com/office/drawing/2014/main" id="{1B7970FE-541E-49DF-8594-5D9EAF5CD1B7}"/>
              </a:ext>
            </a:extLst>
          </p:cNvPr>
          <p:cNvSpPr>
            <a:spLocks noGrp="1"/>
          </p:cNvSpPr>
          <p:nvPr>
            <p:ph sz="half" idx="2"/>
          </p:nvPr>
        </p:nvSpPr>
        <p:spPr>
          <a:xfrm>
            <a:off x="4126927" y="2378726"/>
            <a:ext cx="5008520" cy="4479273"/>
          </a:xfrm>
        </p:spPr>
        <p:txBody>
          <a:bodyPr>
            <a:noAutofit/>
          </a:bodyPr>
          <a:lstStyle/>
          <a:p>
            <a:r>
              <a:rPr lang="el-GR" sz="2200" dirty="0">
                <a:latin typeface="Tahoma" panose="020B0604030504040204" pitchFamily="34" charset="0"/>
              </a:rPr>
              <a:t>Εφόσον  ο δότης υδρογόνου</a:t>
            </a:r>
            <a:r>
              <a:rPr lang="en-US" sz="2200" dirty="0">
                <a:latin typeface="Tahoma" panose="020B0604030504040204" pitchFamily="34" charset="0"/>
              </a:rPr>
              <a:t> (N, O, </a:t>
            </a:r>
            <a:r>
              <a:rPr lang="el-GR" sz="2200" dirty="0">
                <a:latin typeface="Tahoma" panose="020B0604030504040204" pitchFamily="34" charset="0"/>
              </a:rPr>
              <a:t>ή</a:t>
            </a:r>
            <a:r>
              <a:rPr lang="en-US" sz="2200" dirty="0">
                <a:latin typeface="Tahoma" panose="020B0604030504040204" pitchFamily="34" charset="0"/>
              </a:rPr>
              <a:t> F) </a:t>
            </a:r>
            <a:r>
              <a:rPr lang="el-GR" sz="2200" dirty="0">
                <a:latin typeface="Tahoma" panose="020B0604030504040204" pitchFamily="34" charset="0"/>
              </a:rPr>
              <a:t>είναι λίαν </a:t>
            </a:r>
            <a:r>
              <a:rPr lang="el-GR" sz="2200" dirty="0" err="1">
                <a:latin typeface="Tahoma" panose="020B0604030504040204" pitchFamily="34" charset="0"/>
              </a:rPr>
              <a:t>ηλεκτραρνητικό</a:t>
            </a:r>
            <a:r>
              <a:rPr lang="el-GR" sz="2200" dirty="0">
                <a:latin typeface="Tahoma" panose="020B0604030504040204" pitchFamily="34" charset="0"/>
              </a:rPr>
              <a:t> άτομο</a:t>
            </a:r>
            <a:r>
              <a:rPr lang="en-US" sz="2200" dirty="0">
                <a:latin typeface="Tahoma" panose="020B0604030504040204" pitchFamily="34" charset="0"/>
              </a:rPr>
              <a:t>, </a:t>
            </a:r>
            <a:r>
              <a:rPr lang="el-GR" sz="2200" dirty="0">
                <a:latin typeface="Tahoma" panose="020B0604030504040204" pitchFamily="34" charset="0"/>
              </a:rPr>
              <a:t>έλκει το διαμοιραζόμενο ζεύγος ηλεκτρονίου του ομοιοπολικού δεσμού στον προς τον πυρήνα του και το απομακρύνει από το άτομο του Η. Το άτομο του Η επομένως αποκτά ένα μερικό θετικό φορτίο δ</a:t>
            </a:r>
            <a:r>
              <a:rPr lang="el-GR" sz="2200" baseline="30000" dirty="0">
                <a:latin typeface="Tahoma" panose="020B0604030504040204" pitchFamily="34" charset="0"/>
              </a:rPr>
              <a:t>+</a:t>
            </a:r>
            <a:r>
              <a:rPr lang="en-US" sz="2200" dirty="0">
                <a:latin typeface="Tahoma" panose="020B0604030504040204" pitchFamily="34" charset="0"/>
              </a:rPr>
              <a:t>, </a:t>
            </a:r>
            <a:r>
              <a:rPr lang="el-GR" sz="2200" dirty="0">
                <a:latin typeface="Tahoma" panose="020B0604030504040204" pitchFamily="34" charset="0"/>
              </a:rPr>
              <a:t>δημιουργώντας μια έλξη </a:t>
            </a:r>
            <a:r>
              <a:rPr lang="el-GR" sz="2200" dirty="0" err="1">
                <a:latin typeface="Tahoma" panose="020B0604030504040204" pitchFamily="34" charset="0"/>
              </a:rPr>
              <a:t>διπόλου-διπόλου</a:t>
            </a:r>
            <a:r>
              <a:rPr lang="el-GR" sz="2200" dirty="0">
                <a:latin typeface="Tahoma" panose="020B0604030504040204" pitchFamily="34" charset="0"/>
              </a:rPr>
              <a:t> μεταξύ του </a:t>
            </a:r>
            <a:r>
              <a:rPr lang="el-GR" sz="2200" dirty="0" err="1">
                <a:latin typeface="Tahoma" panose="020B0604030504040204" pitchFamily="34" charset="0"/>
              </a:rPr>
              <a:t>ατομου</a:t>
            </a:r>
            <a:r>
              <a:rPr lang="el-GR" sz="2200" dirty="0">
                <a:latin typeface="Tahoma" panose="020B0604030504040204" pitchFamily="34" charset="0"/>
              </a:rPr>
              <a:t> του Η συνδεδεμένου με τον δότη και του μονήρους ζεύγους ηλεκτρονίων του δέκτη. Αυτό έχει ως αποτέλεσμα τον υδρογονοδεσμό.</a:t>
            </a:r>
            <a:endParaRPr lang="en-US" sz="2200" dirty="0"/>
          </a:p>
        </p:txBody>
      </p:sp>
      <p:sp>
        <p:nvSpPr>
          <p:cNvPr id="2" name="Τίτλος 1">
            <a:extLst>
              <a:ext uri="{FF2B5EF4-FFF2-40B4-BE49-F238E27FC236}">
                <a16:creationId xmlns:a16="http://schemas.microsoft.com/office/drawing/2014/main" id="{82F2BE35-0BED-455D-84BD-693D9D907217}"/>
              </a:ext>
            </a:extLst>
          </p:cNvPr>
          <p:cNvSpPr>
            <a:spLocks noGrp="1"/>
          </p:cNvSpPr>
          <p:nvPr>
            <p:ph type="title"/>
          </p:nvPr>
        </p:nvSpPr>
        <p:spPr>
          <a:xfrm rot="10800000" flipV="1">
            <a:off x="416979" y="98133"/>
            <a:ext cx="8718468" cy="640757"/>
          </a:xfrm>
        </p:spPr>
        <p:txBody>
          <a:bodyPr>
            <a:normAutofit/>
          </a:bodyPr>
          <a:lstStyle/>
          <a:p>
            <a:r>
              <a:rPr lang="el-GR" sz="2800" b="1" dirty="0">
                <a:solidFill>
                  <a:schemeClr val="accent1">
                    <a:lumMod val="50000"/>
                  </a:schemeClr>
                </a:solidFill>
              </a:rPr>
              <a:t>Δότες και Δέκτες: Γιατί σχηματίζεται ο υδρογονοδεσμός?</a:t>
            </a:r>
            <a:endParaRPr lang="en-US" sz="2800" b="1" dirty="0">
              <a:solidFill>
                <a:schemeClr val="accent1">
                  <a:lumMod val="50000"/>
                </a:schemeClr>
              </a:solidFill>
            </a:endParaRPr>
          </a:p>
        </p:txBody>
      </p:sp>
      <p:grpSp>
        <p:nvGrpSpPr>
          <p:cNvPr id="56" name="Group 55">
            <a:extLst>
              <a:ext uri="{FF2B5EF4-FFF2-40B4-BE49-F238E27FC236}">
                <a16:creationId xmlns:a16="http://schemas.microsoft.com/office/drawing/2014/main" id="{1F8FE830-095F-D716-0ECC-AD7752067945}"/>
              </a:ext>
            </a:extLst>
          </p:cNvPr>
          <p:cNvGrpSpPr>
            <a:grpSpLocks noChangeAspect="1"/>
          </p:cNvGrpSpPr>
          <p:nvPr/>
        </p:nvGrpSpPr>
        <p:grpSpPr>
          <a:xfrm>
            <a:off x="455710" y="925067"/>
            <a:ext cx="3834473" cy="1005840"/>
            <a:chOff x="160322" y="831696"/>
            <a:chExt cx="4520251" cy="1185730"/>
          </a:xfrm>
        </p:grpSpPr>
        <p:sp>
          <p:nvSpPr>
            <p:cNvPr id="6" name="Oval 5">
              <a:extLst>
                <a:ext uri="{FF2B5EF4-FFF2-40B4-BE49-F238E27FC236}">
                  <a16:creationId xmlns:a16="http://schemas.microsoft.com/office/drawing/2014/main" id="{CDFAE588-B30A-DE27-0C5C-C21F3B8FA0E9}"/>
                </a:ext>
              </a:extLst>
            </p:cNvPr>
            <p:cNvSpPr/>
            <p:nvPr/>
          </p:nvSpPr>
          <p:spPr>
            <a:xfrm>
              <a:off x="951478" y="1570159"/>
              <a:ext cx="792170" cy="10492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5929F45-B5FE-C64F-A84F-BF912411F2F1}"/>
                </a:ext>
              </a:extLst>
            </p:cNvPr>
            <p:cNvGrpSpPr/>
            <p:nvPr/>
          </p:nvGrpSpPr>
          <p:grpSpPr>
            <a:xfrm>
              <a:off x="951479" y="831696"/>
              <a:ext cx="926395" cy="461665"/>
              <a:chOff x="1451921" y="889052"/>
              <a:chExt cx="1070846" cy="461665"/>
            </a:xfrm>
          </p:grpSpPr>
          <p:sp>
            <p:nvSpPr>
              <p:cNvPr id="11" name="Arrow: Left 10">
                <a:extLst>
                  <a:ext uri="{FF2B5EF4-FFF2-40B4-BE49-F238E27FC236}">
                    <a16:creationId xmlns:a16="http://schemas.microsoft.com/office/drawing/2014/main" id="{FD71DFAE-D0BC-A0A8-0C0F-4E673281B7E1}"/>
                  </a:ext>
                </a:extLst>
              </p:cNvPr>
              <p:cNvSpPr/>
              <p:nvPr/>
            </p:nvSpPr>
            <p:spPr>
              <a:xfrm>
                <a:off x="1451921" y="1068939"/>
                <a:ext cx="719662" cy="149596"/>
              </a:xfrm>
              <a:prstGeom prst="leftArrow">
                <a:avLst>
                  <a:gd name="adj1" fmla="val 34688"/>
                  <a:gd name="adj2" fmla="val 60288"/>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01EA60-056B-C811-2607-86D57DB0474D}"/>
                  </a:ext>
                </a:extLst>
              </p:cNvPr>
              <p:cNvSpPr txBox="1"/>
              <p:nvPr/>
            </p:nvSpPr>
            <p:spPr>
              <a:xfrm>
                <a:off x="2157007" y="889052"/>
                <a:ext cx="365760" cy="461665"/>
              </a:xfrm>
              <a:prstGeom prst="rect">
                <a:avLst/>
              </a:prstGeom>
              <a:noFill/>
            </p:spPr>
            <p:txBody>
              <a:bodyPr wrap="square" rtlCol="0">
                <a:spAutoFit/>
              </a:bodyPr>
              <a:lstStyle/>
              <a:p>
                <a:pPr algn="ctr"/>
                <a:r>
                  <a:rPr lang="el-GR" sz="2400" dirty="0">
                    <a:solidFill>
                      <a:srgbClr val="C00000"/>
                    </a:solidFill>
                  </a:rPr>
                  <a:t>+</a:t>
                </a:r>
                <a:endParaRPr lang="en-US" sz="2400" dirty="0">
                  <a:solidFill>
                    <a:srgbClr val="C00000"/>
                  </a:solidFill>
                </a:endParaRPr>
              </a:p>
            </p:txBody>
          </p:sp>
        </p:grpSp>
        <p:sp>
          <p:nvSpPr>
            <p:cNvPr id="5" name="Oval 4">
              <a:extLst>
                <a:ext uri="{FF2B5EF4-FFF2-40B4-BE49-F238E27FC236}">
                  <a16:creationId xmlns:a16="http://schemas.microsoft.com/office/drawing/2014/main" id="{3FCF8CCF-C42C-4664-294B-08F527243351}"/>
                </a:ext>
              </a:extLst>
            </p:cNvPr>
            <p:cNvSpPr>
              <a:spLocks noChangeAspect="1"/>
            </p:cNvSpPr>
            <p:nvPr/>
          </p:nvSpPr>
          <p:spPr>
            <a:xfrm>
              <a:off x="160322" y="1194466"/>
              <a:ext cx="822960" cy="822960"/>
            </a:xfrm>
            <a:prstGeom prst="ellipse">
              <a:avLst/>
            </a:prstGeom>
            <a:gradFill flip="none" rotWithShape="1">
              <a:gsLst>
                <a:gs pos="0">
                  <a:schemeClr val="accent2">
                    <a:lumMod val="20000"/>
                    <a:lumOff val="80000"/>
                  </a:schemeClr>
                </a:gs>
                <a:gs pos="100000">
                  <a:schemeClr val="accent2">
                    <a:lumMod val="7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a:t>
              </a:r>
              <a:endParaRPr lang="en-US" dirty="0">
                <a:solidFill>
                  <a:schemeClr val="tx1"/>
                </a:solidFill>
              </a:endParaRPr>
            </a:p>
          </p:txBody>
        </p:sp>
        <p:sp>
          <p:nvSpPr>
            <p:cNvPr id="10" name="Oval 9">
              <a:extLst>
                <a:ext uri="{FF2B5EF4-FFF2-40B4-BE49-F238E27FC236}">
                  <a16:creationId xmlns:a16="http://schemas.microsoft.com/office/drawing/2014/main" id="{BA2CF08A-4491-3E07-E9E6-BC72D1D9B3D4}"/>
                </a:ext>
              </a:extLst>
            </p:cNvPr>
            <p:cNvSpPr>
              <a:spLocks noChangeAspect="1"/>
            </p:cNvSpPr>
            <p:nvPr/>
          </p:nvSpPr>
          <p:spPr>
            <a:xfrm>
              <a:off x="1723840" y="1431016"/>
              <a:ext cx="365760" cy="365760"/>
            </a:xfrm>
            <a:prstGeom prst="ellipse">
              <a:avLst/>
            </a:prstGeom>
            <a:gradFill flip="none" rotWithShape="1">
              <a:gsLst>
                <a:gs pos="0">
                  <a:schemeClr val="accent6">
                    <a:lumMod val="20000"/>
                    <a:lumOff val="80000"/>
                  </a:schemeClr>
                </a:gs>
                <a:gs pos="100000">
                  <a:schemeClr val="accent6">
                    <a:lumMod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Η</a:t>
              </a:r>
              <a:endParaRPr lang="en-US" dirty="0">
                <a:solidFill>
                  <a:schemeClr val="tx1"/>
                </a:solidFill>
              </a:endParaRPr>
            </a:p>
          </p:txBody>
        </p:sp>
        <p:sp>
          <p:nvSpPr>
            <p:cNvPr id="18" name="Oval 17">
              <a:extLst>
                <a:ext uri="{FF2B5EF4-FFF2-40B4-BE49-F238E27FC236}">
                  <a16:creationId xmlns:a16="http://schemas.microsoft.com/office/drawing/2014/main" id="{45B570BC-A2C1-9F4D-0620-F96782462E0A}"/>
                </a:ext>
              </a:extLst>
            </p:cNvPr>
            <p:cNvSpPr>
              <a:spLocks noChangeAspect="1"/>
            </p:cNvSpPr>
            <p:nvPr/>
          </p:nvSpPr>
          <p:spPr>
            <a:xfrm>
              <a:off x="3722503" y="1194466"/>
              <a:ext cx="822960" cy="822960"/>
            </a:xfrm>
            <a:prstGeom prst="ellipse">
              <a:avLst/>
            </a:prstGeom>
            <a:gradFill flip="none" rotWithShape="1">
              <a:gsLst>
                <a:gs pos="0">
                  <a:schemeClr val="accent2">
                    <a:lumMod val="20000"/>
                    <a:lumOff val="80000"/>
                  </a:schemeClr>
                </a:gs>
                <a:gs pos="100000">
                  <a:schemeClr val="accent2">
                    <a:lumMod val="7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a:t>
              </a:r>
              <a:endParaRPr lang="en-US" dirty="0">
                <a:solidFill>
                  <a:schemeClr val="tx1"/>
                </a:solidFill>
              </a:endParaRPr>
            </a:p>
          </p:txBody>
        </p:sp>
        <p:cxnSp>
          <p:nvCxnSpPr>
            <p:cNvPr id="23" name="Straight Connector 22">
              <a:extLst>
                <a:ext uri="{FF2B5EF4-FFF2-40B4-BE49-F238E27FC236}">
                  <a16:creationId xmlns:a16="http://schemas.microsoft.com/office/drawing/2014/main" id="{704F140B-3CA1-DE23-141D-25130BE17950}"/>
                </a:ext>
              </a:extLst>
            </p:cNvPr>
            <p:cNvCxnSpPr>
              <a:cxnSpLocks/>
            </p:cNvCxnSpPr>
            <p:nvPr/>
          </p:nvCxnSpPr>
          <p:spPr>
            <a:xfrm flipH="1">
              <a:off x="2115053" y="1613896"/>
              <a:ext cx="1423277" cy="0"/>
            </a:xfrm>
            <a:prstGeom prst="line">
              <a:avLst/>
            </a:prstGeom>
            <a:ln w="381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4459E19-3A51-3E38-7C97-E6A25E64CC48}"/>
                </a:ext>
              </a:extLst>
            </p:cNvPr>
            <p:cNvSpPr/>
            <p:nvPr/>
          </p:nvSpPr>
          <p:spPr>
            <a:xfrm>
              <a:off x="3499541" y="1399563"/>
              <a:ext cx="137160" cy="137160"/>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1EC7235-D14A-63E7-1462-938BE8A2E136}"/>
                </a:ext>
              </a:extLst>
            </p:cNvPr>
            <p:cNvSpPr/>
            <p:nvPr/>
          </p:nvSpPr>
          <p:spPr>
            <a:xfrm>
              <a:off x="3499541" y="1707444"/>
              <a:ext cx="137160" cy="137160"/>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437A4095-5711-0FDE-97F9-61F7D353E25A}"/>
                </a:ext>
              </a:extLst>
            </p:cNvPr>
            <p:cNvGrpSpPr/>
            <p:nvPr/>
          </p:nvGrpSpPr>
          <p:grpSpPr>
            <a:xfrm>
              <a:off x="3754178" y="833266"/>
              <a:ext cx="926395" cy="461665"/>
              <a:chOff x="1451921" y="889052"/>
              <a:chExt cx="1070846" cy="461665"/>
            </a:xfrm>
          </p:grpSpPr>
          <p:sp>
            <p:nvSpPr>
              <p:cNvPr id="35" name="Arrow: Left 34">
                <a:extLst>
                  <a:ext uri="{FF2B5EF4-FFF2-40B4-BE49-F238E27FC236}">
                    <a16:creationId xmlns:a16="http://schemas.microsoft.com/office/drawing/2014/main" id="{285CC6EC-4BBB-7AA6-EB69-312EB490570E}"/>
                  </a:ext>
                </a:extLst>
              </p:cNvPr>
              <p:cNvSpPr/>
              <p:nvPr/>
            </p:nvSpPr>
            <p:spPr>
              <a:xfrm>
                <a:off x="1451921" y="1068939"/>
                <a:ext cx="719662" cy="149596"/>
              </a:xfrm>
              <a:prstGeom prst="leftArrow">
                <a:avLst>
                  <a:gd name="adj1" fmla="val 34688"/>
                  <a:gd name="adj2" fmla="val 60288"/>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7E2BC5C-A9DA-506C-BEBB-75C4EA3E77B9}"/>
                  </a:ext>
                </a:extLst>
              </p:cNvPr>
              <p:cNvSpPr txBox="1"/>
              <p:nvPr/>
            </p:nvSpPr>
            <p:spPr>
              <a:xfrm>
                <a:off x="2157007" y="889052"/>
                <a:ext cx="365760" cy="461665"/>
              </a:xfrm>
              <a:prstGeom prst="rect">
                <a:avLst/>
              </a:prstGeom>
              <a:noFill/>
            </p:spPr>
            <p:txBody>
              <a:bodyPr wrap="square" rtlCol="0">
                <a:spAutoFit/>
              </a:bodyPr>
              <a:lstStyle/>
              <a:p>
                <a:pPr algn="ctr"/>
                <a:r>
                  <a:rPr lang="el-GR" sz="2400" dirty="0">
                    <a:solidFill>
                      <a:srgbClr val="C00000"/>
                    </a:solidFill>
                  </a:rPr>
                  <a:t>+</a:t>
                </a:r>
                <a:endParaRPr lang="en-US" sz="2400" dirty="0">
                  <a:solidFill>
                    <a:srgbClr val="C00000"/>
                  </a:solidFill>
                </a:endParaRPr>
              </a:p>
            </p:txBody>
          </p:sp>
        </p:grpSp>
      </p:grpSp>
      <p:grpSp>
        <p:nvGrpSpPr>
          <p:cNvPr id="55" name="Group 54">
            <a:extLst>
              <a:ext uri="{FF2B5EF4-FFF2-40B4-BE49-F238E27FC236}">
                <a16:creationId xmlns:a16="http://schemas.microsoft.com/office/drawing/2014/main" id="{83CDF4C5-7B54-7724-D353-60104AA7F351}"/>
              </a:ext>
            </a:extLst>
          </p:cNvPr>
          <p:cNvGrpSpPr>
            <a:grpSpLocks noChangeAspect="1"/>
          </p:cNvGrpSpPr>
          <p:nvPr/>
        </p:nvGrpSpPr>
        <p:grpSpPr>
          <a:xfrm>
            <a:off x="5113537" y="1194466"/>
            <a:ext cx="3922113" cy="1083806"/>
            <a:chOff x="5113537" y="1194466"/>
            <a:chExt cx="4596540" cy="1270171"/>
          </a:xfrm>
        </p:grpSpPr>
        <p:sp>
          <p:nvSpPr>
            <p:cNvPr id="40" name="Oval 39">
              <a:extLst>
                <a:ext uri="{FF2B5EF4-FFF2-40B4-BE49-F238E27FC236}">
                  <a16:creationId xmlns:a16="http://schemas.microsoft.com/office/drawing/2014/main" id="{BED37E86-BDA9-D0A2-61C9-185CAE7A2EDD}"/>
                </a:ext>
              </a:extLst>
            </p:cNvPr>
            <p:cNvSpPr/>
            <p:nvPr/>
          </p:nvSpPr>
          <p:spPr>
            <a:xfrm>
              <a:off x="5936913" y="1570159"/>
              <a:ext cx="792170" cy="104921"/>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931FCD3-836F-8FEF-040C-68FC443D2817}"/>
                </a:ext>
              </a:extLst>
            </p:cNvPr>
            <p:cNvSpPr>
              <a:spLocks noChangeAspect="1"/>
            </p:cNvSpPr>
            <p:nvPr/>
          </p:nvSpPr>
          <p:spPr>
            <a:xfrm>
              <a:off x="5145757" y="1194466"/>
              <a:ext cx="822960" cy="822960"/>
            </a:xfrm>
            <a:prstGeom prst="ellipse">
              <a:avLst/>
            </a:prstGeom>
            <a:gradFill flip="none" rotWithShape="1">
              <a:gsLst>
                <a:gs pos="0">
                  <a:schemeClr val="accent2">
                    <a:lumMod val="20000"/>
                    <a:lumOff val="80000"/>
                  </a:schemeClr>
                </a:gs>
                <a:gs pos="100000">
                  <a:schemeClr val="accent2">
                    <a:lumMod val="7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a:t>
              </a:r>
              <a:endParaRPr lang="en-US" dirty="0">
                <a:solidFill>
                  <a:schemeClr val="tx1"/>
                </a:solidFill>
              </a:endParaRPr>
            </a:p>
          </p:txBody>
        </p:sp>
        <p:sp>
          <p:nvSpPr>
            <p:cNvPr id="45" name="Oval 44">
              <a:extLst>
                <a:ext uri="{FF2B5EF4-FFF2-40B4-BE49-F238E27FC236}">
                  <a16:creationId xmlns:a16="http://schemas.microsoft.com/office/drawing/2014/main" id="{48153B70-0957-8C16-20D5-0B3416B3190B}"/>
                </a:ext>
              </a:extLst>
            </p:cNvPr>
            <p:cNvSpPr>
              <a:spLocks noChangeAspect="1"/>
            </p:cNvSpPr>
            <p:nvPr/>
          </p:nvSpPr>
          <p:spPr>
            <a:xfrm>
              <a:off x="6709275" y="1431016"/>
              <a:ext cx="365760" cy="365760"/>
            </a:xfrm>
            <a:prstGeom prst="ellipse">
              <a:avLst/>
            </a:prstGeom>
            <a:gradFill flip="none" rotWithShape="1">
              <a:gsLst>
                <a:gs pos="0">
                  <a:schemeClr val="accent6">
                    <a:lumMod val="20000"/>
                    <a:lumOff val="80000"/>
                  </a:schemeClr>
                </a:gs>
                <a:gs pos="100000">
                  <a:schemeClr val="accent6">
                    <a:lumMod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Η</a:t>
              </a:r>
              <a:endParaRPr lang="en-US" dirty="0">
                <a:solidFill>
                  <a:schemeClr val="tx1"/>
                </a:solidFill>
              </a:endParaRPr>
            </a:p>
          </p:txBody>
        </p:sp>
        <p:sp>
          <p:nvSpPr>
            <p:cNvPr id="46" name="Oval 45">
              <a:extLst>
                <a:ext uri="{FF2B5EF4-FFF2-40B4-BE49-F238E27FC236}">
                  <a16:creationId xmlns:a16="http://schemas.microsoft.com/office/drawing/2014/main" id="{1F6B5915-331E-3C26-C7F2-2E5C0B7B597D}"/>
                </a:ext>
              </a:extLst>
            </p:cNvPr>
            <p:cNvSpPr>
              <a:spLocks noChangeAspect="1"/>
            </p:cNvSpPr>
            <p:nvPr/>
          </p:nvSpPr>
          <p:spPr>
            <a:xfrm>
              <a:off x="8707938" y="1194466"/>
              <a:ext cx="822960" cy="822960"/>
            </a:xfrm>
            <a:prstGeom prst="ellipse">
              <a:avLst/>
            </a:prstGeom>
            <a:gradFill flip="none" rotWithShape="1">
              <a:gsLst>
                <a:gs pos="0">
                  <a:schemeClr val="accent2">
                    <a:lumMod val="20000"/>
                    <a:lumOff val="80000"/>
                  </a:schemeClr>
                </a:gs>
                <a:gs pos="100000">
                  <a:schemeClr val="accent2">
                    <a:lumMod val="7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a:t>
              </a:r>
              <a:endParaRPr lang="en-US" dirty="0">
                <a:solidFill>
                  <a:schemeClr val="tx1"/>
                </a:solidFill>
              </a:endParaRPr>
            </a:p>
          </p:txBody>
        </p:sp>
        <p:cxnSp>
          <p:nvCxnSpPr>
            <p:cNvPr id="47" name="Straight Connector 46">
              <a:extLst>
                <a:ext uri="{FF2B5EF4-FFF2-40B4-BE49-F238E27FC236}">
                  <a16:creationId xmlns:a16="http://schemas.microsoft.com/office/drawing/2014/main" id="{CDF4C085-4236-B647-DD3F-5FABC065BFC5}"/>
                </a:ext>
              </a:extLst>
            </p:cNvPr>
            <p:cNvCxnSpPr>
              <a:cxnSpLocks/>
            </p:cNvCxnSpPr>
            <p:nvPr/>
          </p:nvCxnSpPr>
          <p:spPr>
            <a:xfrm flipH="1">
              <a:off x="7100488" y="1613896"/>
              <a:ext cx="1423277" cy="0"/>
            </a:xfrm>
            <a:prstGeom prst="line">
              <a:avLst/>
            </a:prstGeom>
            <a:ln w="381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8980D654-8067-9269-9D15-24D89B3BE8AA}"/>
                </a:ext>
              </a:extLst>
            </p:cNvPr>
            <p:cNvSpPr/>
            <p:nvPr/>
          </p:nvSpPr>
          <p:spPr>
            <a:xfrm>
              <a:off x="8484976" y="1399563"/>
              <a:ext cx="137160" cy="137160"/>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3AC51B6-D5CC-9C94-2FA9-88F2A237E0B7}"/>
                </a:ext>
              </a:extLst>
            </p:cNvPr>
            <p:cNvSpPr/>
            <p:nvPr/>
          </p:nvSpPr>
          <p:spPr>
            <a:xfrm>
              <a:off x="8484976" y="1707444"/>
              <a:ext cx="137160" cy="137160"/>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471B82C-FB86-8C35-5E9A-877FC2B2FF1A}"/>
                </a:ext>
              </a:extLst>
            </p:cNvPr>
            <p:cNvSpPr txBox="1"/>
            <p:nvPr/>
          </p:nvSpPr>
          <p:spPr>
            <a:xfrm>
              <a:off x="5113537" y="2050774"/>
              <a:ext cx="887398" cy="369332"/>
            </a:xfrm>
            <a:prstGeom prst="rect">
              <a:avLst/>
            </a:prstGeom>
            <a:noFill/>
          </p:spPr>
          <p:txBody>
            <a:bodyPr wrap="square" rtlCol="0">
              <a:spAutoFit/>
            </a:bodyPr>
            <a:lstStyle/>
            <a:p>
              <a:pPr algn="ctr"/>
              <a:r>
                <a:rPr lang="el-GR" dirty="0"/>
                <a:t>Δότης</a:t>
              </a:r>
              <a:endParaRPr lang="en-US" dirty="0"/>
            </a:p>
          </p:txBody>
        </p:sp>
        <p:sp>
          <p:nvSpPr>
            <p:cNvPr id="54" name="TextBox 53">
              <a:extLst>
                <a:ext uri="{FF2B5EF4-FFF2-40B4-BE49-F238E27FC236}">
                  <a16:creationId xmlns:a16="http://schemas.microsoft.com/office/drawing/2014/main" id="{321B979F-4A74-BE16-B9EE-F9A1F2048C37}"/>
                </a:ext>
              </a:extLst>
            </p:cNvPr>
            <p:cNvSpPr txBox="1"/>
            <p:nvPr/>
          </p:nvSpPr>
          <p:spPr>
            <a:xfrm>
              <a:off x="8670725" y="2031797"/>
              <a:ext cx="1039352" cy="432840"/>
            </a:xfrm>
            <a:prstGeom prst="rect">
              <a:avLst/>
            </a:prstGeom>
            <a:noFill/>
          </p:spPr>
          <p:txBody>
            <a:bodyPr wrap="square" rtlCol="0">
              <a:spAutoFit/>
            </a:bodyPr>
            <a:lstStyle/>
            <a:p>
              <a:pPr algn="ctr"/>
              <a:r>
                <a:rPr lang="el-GR" dirty="0"/>
                <a:t>Δέκτης</a:t>
              </a:r>
              <a:endParaRPr lang="en-US" dirty="0"/>
            </a:p>
          </p:txBody>
        </p:sp>
      </p:grpSp>
      <p:sp>
        <p:nvSpPr>
          <p:cNvPr id="57" name="TextBox 56">
            <a:extLst>
              <a:ext uri="{FF2B5EF4-FFF2-40B4-BE49-F238E27FC236}">
                <a16:creationId xmlns:a16="http://schemas.microsoft.com/office/drawing/2014/main" id="{F4244C50-2C8F-0EF1-097D-C6019EF06DD2}"/>
              </a:ext>
            </a:extLst>
          </p:cNvPr>
          <p:cNvSpPr txBox="1"/>
          <p:nvPr/>
        </p:nvSpPr>
        <p:spPr>
          <a:xfrm>
            <a:off x="5987095" y="765444"/>
            <a:ext cx="2385629" cy="369332"/>
          </a:xfrm>
          <a:prstGeom prst="rect">
            <a:avLst/>
          </a:prstGeom>
          <a:noFill/>
        </p:spPr>
        <p:txBody>
          <a:bodyPr wrap="square" rtlCol="0">
            <a:spAutoFit/>
          </a:bodyPr>
          <a:lstStyle/>
          <a:p>
            <a:pPr algn="ctr"/>
            <a:r>
              <a:rPr lang="el-GR" b="1" dirty="0"/>
              <a:t>Δεσμός Υδρογόνου</a:t>
            </a:r>
            <a:endParaRPr lang="en-US" b="1" dirty="0"/>
          </a:p>
        </p:txBody>
      </p:sp>
      <p:sp>
        <p:nvSpPr>
          <p:cNvPr id="7" name="TextBox 6">
            <a:extLst>
              <a:ext uri="{FF2B5EF4-FFF2-40B4-BE49-F238E27FC236}">
                <a16:creationId xmlns:a16="http://schemas.microsoft.com/office/drawing/2014/main" id="{E6E48640-D14A-48FE-91BF-35B7565BF493}"/>
              </a:ext>
            </a:extLst>
          </p:cNvPr>
          <p:cNvSpPr txBox="1"/>
          <p:nvPr/>
        </p:nvSpPr>
        <p:spPr>
          <a:xfrm>
            <a:off x="2717558" y="6621368"/>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560967300"/>
      </p:ext>
    </p:extLst>
  </p:cSld>
  <p:clrMapOvr>
    <a:masterClrMapping/>
  </p:clrMapOvr>
  <mc:AlternateContent xmlns:mc="http://schemas.openxmlformats.org/markup-compatibility/2006" xmlns:p14="http://schemas.microsoft.com/office/powerpoint/2010/main">
    <mc:Choice Requires="p14">
      <p:transition spd="slow" p14:dur="2000" advTm="110957"/>
    </mc:Choice>
    <mc:Fallback xmlns="">
      <p:transition spd="slow" advTm="11095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D0DF888-0155-17B2-1B7C-13A9EE25C6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854581"/>
            <a:ext cx="8178799" cy="3148837"/>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228F3B53-9818-5A06-BCEF-30D66E752C26}"/>
              </a:ext>
            </a:extLst>
          </p:cNvPr>
          <p:cNvSpPr txBox="1"/>
          <p:nvPr/>
        </p:nvSpPr>
        <p:spPr>
          <a:xfrm>
            <a:off x="0" y="6581001"/>
            <a:ext cx="4758744" cy="276999"/>
          </a:xfrm>
          <a:prstGeom prst="rect">
            <a:avLst/>
          </a:prstGeom>
          <a:noFill/>
        </p:spPr>
        <p:txBody>
          <a:bodyPr wrap="square" rtlCol="0">
            <a:spAutoFit/>
          </a:bodyPr>
          <a:lstStyle/>
          <a:p>
            <a:r>
              <a:rPr lang="el-GR" sz="1200" dirty="0"/>
              <a:t>ΙΑΤΡΙΚΗ ΧΗΜΕΙΑ - ΔΙΑΜΟΡΙΑΚΕΣ ΔΥΝΑΜΕΙΣ - Χ.ΑΔΑΜΟΠΟΥΛΟΣ</a:t>
            </a:r>
            <a:endParaRPr lang="en-US" sz="1200" dirty="0"/>
          </a:p>
        </p:txBody>
      </p:sp>
    </p:spTree>
    <p:extLst>
      <p:ext uri="{BB962C8B-B14F-4D97-AF65-F5344CB8AC3E}">
        <p14:creationId xmlns:p14="http://schemas.microsoft.com/office/powerpoint/2010/main" val="1513915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C8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9ED6E91-B279-FCD7-D0BB-7D9689418A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527429"/>
            <a:ext cx="8178799" cy="3803141"/>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3A6D8ACB-5DAA-5B15-0686-ABBC81F38384}"/>
              </a:ext>
            </a:extLst>
          </p:cNvPr>
          <p:cNvSpPr txBox="1"/>
          <p:nvPr/>
        </p:nvSpPr>
        <p:spPr>
          <a:xfrm>
            <a:off x="0" y="6581001"/>
            <a:ext cx="4758744" cy="276999"/>
          </a:xfrm>
          <a:prstGeom prst="rect">
            <a:avLst/>
          </a:prstGeom>
          <a:noFill/>
        </p:spPr>
        <p:txBody>
          <a:bodyPr wrap="square" rtlCol="0">
            <a:spAutoFit/>
          </a:bodyPr>
          <a:lstStyle/>
          <a:p>
            <a:r>
              <a:rPr lang="el-GR" sz="1200" dirty="0"/>
              <a:t>ΙΑΤΡΙΚΗ ΧΗΜΕΙΑ - ΔΙΑΜΟΡΙΑΚΕΣ ΔΥΝΑΜΕΙΣ - Χ.ΑΔΑΜΟΠΟΥΛΟΣ</a:t>
            </a:r>
            <a:endParaRPr lang="en-US" sz="1200" dirty="0"/>
          </a:p>
        </p:txBody>
      </p:sp>
    </p:spTree>
    <p:extLst>
      <p:ext uri="{BB962C8B-B14F-4D97-AF65-F5344CB8AC3E}">
        <p14:creationId xmlns:p14="http://schemas.microsoft.com/office/powerpoint/2010/main" val="130572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FCA3D46-F4A2-44C6-7B42-FE603AF075D7}"/>
              </a:ext>
            </a:extLst>
          </p:cNvPr>
          <p:cNvSpPr txBox="1">
            <a:spLocks/>
          </p:cNvSpPr>
          <p:nvPr/>
        </p:nvSpPr>
        <p:spPr>
          <a:xfrm>
            <a:off x="808662" y="2019300"/>
            <a:ext cx="7504651" cy="23530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50"/>
              </a:spcBef>
              <a:buSzPct val="80000"/>
            </a:pPr>
            <a:r>
              <a:rPr lang="el-GR" altLang="en-US" sz="2400" dirty="0">
                <a:latin typeface="Century Gothic" panose="020B0502020202020204" pitchFamily="34" charset="0"/>
              </a:rPr>
              <a:t>Νερό</a:t>
            </a:r>
          </a:p>
          <a:p>
            <a:pPr>
              <a:spcBef>
                <a:spcPts val="750"/>
              </a:spcBef>
              <a:buSzPct val="80000"/>
            </a:pPr>
            <a:r>
              <a:rPr lang="el-GR" altLang="en-US" sz="2400" dirty="0">
                <a:latin typeface="Century Gothic" panose="020B0502020202020204" pitchFamily="34" charset="0"/>
              </a:rPr>
              <a:t>Άλατα</a:t>
            </a:r>
          </a:p>
          <a:p>
            <a:pPr>
              <a:spcBef>
                <a:spcPts val="750"/>
              </a:spcBef>
              <a:buSzPct val="80000"/>
            </a:pPr>
            <a:r>
              <a:rPr lang="el-GR" altLang="en-US" sz="2400" dirty="0">
                <a:latin typeface="Century Gothic" panose="020B0502020202020204" pitchFamily="34" charset="0"/>
              </a:rPr>
              <a:t>Πρωτεΐνες</a:t>
            </a:r>
          </a:p>
          <a:p>
            <a:pPr>
              <a:spcBef>
                <a:spcPts val="750"/>
              </a:spcBef>
              <a:buSzPct val="80000"/>
            </a:pPr>
            <a:r>
              <a:rPr lang="el-GR" altLang="en-US" sz="2400" dirty="0">
                <a:latin typeface="Century Gothic" panose="020B0502020202020204" pitchFamily="34" charset="0"/>
              </a:rPr>
              <a:t>Νουκλεϊνικά οξέα</a:t>
            </a:r>
          </a:p>
          <a:p>
            <a:pPr>
              <a:spcBef>
                <a:spcPts val="750"/>
              </a:spcBef>
              <a:buSzPct val="80000"/>
            </a:pPr>
            <a:r>
              <a:rPr lang="el-GR" altLang="en-US" sz="2400" dirty="0">
                <a:latin typeface="Century Gothic" panose="020B0502020202020204" pitchFamily="34" charset="0"/>
              </a:rPr>
              <a:t>Αλλα μικρά και μεγάλα μόρια</a:t>
            </a:r>
          </a:p>
        </p:txBody>
      </p:sp>
      <p:sp>
        <p:nvSpPr>
          <p:cNvPr id="3" name="TextBox 2">
            <a:extLst>
              <a:ext uri="{FF2B5EF4-FFF2-40B4-BE49-F238E27FC236}">
                <a16:creationId xmlns:a16="http://schemas.microsoft.com/office/drawing/2014/main" id="{A07C9458-4E10-64C4-5900-D6DFB0EF3C9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465572C7-7BA8-0010-DD80-597F80B0988C}"/>
              </a:ext>
            </a:extLst>
          </p:cNvPr>
          <p:cNvSpPr txBox="1"/>
          <p:nvPr/>
        </p:nvSpPr>
        <p:spPr>
          <a:xfrm>
            <a:off x="907962" y="191714"/>
            <a:ext cx="7504650" cy="1446550"/>
          </a:xfrm>
          <a:prstGeom prst="rect">
            <a:avLst/>
          </a:prstGeom>
          <a:noFill/>
        </p:spPr>
        <p:txBody>
          <a:bodyPr wrap="square" rtlCol="0">
            <a:spAutoFit/>
          </a:bodyPr>
          <a:lstStyle/>
          <a:p>
            <a:r>
              <a:rPr lang="el-GR" sz="4400" dirty="0"/>
              <a:t>Αλληλεπιδράσεις του νερού με το περιβάλλον</a:t>
            </a:r>
            <a:endParaRPr lang="en-US" sz="4400" dirty="0"/>
          </a:p>
        </p:txBody>
      </p:sp>
    </p:spTree>
    <p:extLst>
      <p:ext uri="{BB962C8B-B14F-4D97-AF65-F5344CB8AC3E}">
        <p14:creationId xmlns:p14="http://schemas.microsoft.com/office/powerpoint/2010/main" val="147341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4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76A7F90A-C9E1-C5AF-68E0-4489DE8CF1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261618"/>
            <a:ext cx="8178799" cy="4334763"/>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D5F45C1F-FAB5-3676-0B5F-15E4BED48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9" y="352521"/>
            <a:ext cx="8412162" cy="1036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1AA8E045-1EC3-EDA2-9D5E-D0F1EDE9D199}"/>
              </a:ext>
            </a:extLst>
          </p:cNvPr>
          <p:cNvSpPr txBox="1"/>
          <p:nvPr/>
        </p:nvSpPr>
        <p:spPr>
          <a:xfrm>
            <a:off x="0" y="6581001"/>
            <a:ext cx="4758744" cy="276999"/>
          </a:xfrm>
          <a:prstGeom prst="rect">
            <a:avLst/>
          </a:prstGeom>
          <a:noFill/>
        </p:spPr>
        <p:txBody>
          <a:bodyPr wrap="square" rtlCol="0">
            <a:spAutoFit/>
          </a:bodyPr>
          <a:lstStyle/>
          <a:p>
            <a:r>
              <a:rPr lang="el-GR" sz="1200" dirty="0"/>
              <a:t>ΙΑΤΡΙΚΗ ΧΗΜΕΙΑ - ΔΙΑΜΟΡΙΑΚΕΣ ΔΥΝΑΜΕΙΣ - Χ.ΑΔΑΜΟΠΟΥΛΟΣ</a:t>
            </a:r>
            <a:endParaRPr lang="en-US" sz="1200" dirty="0"/>
          </a:p>
        </p:txBody>
      </p:sp>
    </p:spTree>
    <p:extLst>
      <p:ext uri="{BB962C8B-B14F-4D97-AF65-F5344CB8AC3E}">
        <p14:creationId xmlns:p14="http://schemas.microsoft.com/office/powerpoint/2010/main" val="3909822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7DF96AC-1012-23E4-366D-DAE944351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55" y="1888974"/>
            <a:ext cx="7193289" cy="4300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CF4D5701-C12D-A66C-CC93-1339484ECEFC}"/>
              </a:ext>
            </a:extLst>
          </p:cNvPr>
          <p:cNvSpPr txBox="1"/>
          <p:nvPr/>
        </p:nvSpPr>
        <p:spPr>
          <a:xfrm>
            <a:off x="1362491" y="593889"/>
            <a:ext cx="6806153" cy="769441"/>
          </a:xfrm>
          <a:prstGeom prst="rect">
            <a:avLst/>
          </a:prstGeom>
          <a:noFill/>
        </p:spPr>
        <p:txBody>
          <a:bodyPr wrap="square" rtlCol="0">
            <a:spAutoFit/>
          </a:bodyPr>
          <a:lstStyle/>
          <a:p>
            <a:r>
              <a:rPr lang="el-GR" sz="4400" dirty="0">
                <a:latin typeface=" Arial"/>
              </a:rPr>
              <a:t>Γεωμετρία του Η-δεσμού</a:t>
            </a:r>
            <a:endParaRPr lang="en-US" sz="4400" dirty="0">
              <a:latin typeface=" Arial"/>
            </a:endParaRPr>
          </a:p>
        </p:txBody>
      </p:sp>
      <p:sp>
        <p:nvSpPr>
          <p:cNvPr id="4" name="TextBox 3">
            <a:extLst>
              <a:ext uri="{FF2B5EF4-FFF2-40B4-BE49-F238E27FC236}">
                <a16:creationId xmlns:a16="http://schemas.microsoft.com/office/drawing/2014/main" id="{FBF4BDAE-2003-9D04-0699-C31307217CE3}"/>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329315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6F07D413-6BA4-6BD6-8447-A044C3F407C7}"/>
              </a:ext>
            </a:extLst>
          </p:cNvPr>
          <p:cNvSpPr txBox="1">
            <a:spLocks noChangeArrowheads="1"/>
          </p:cNvSpPr>
          <p:nvPr/>
        </p:nvSpPr>
        <p:spPr bwMode="auto">
          <a:xfrm>
            <a:off x="9427" y="1412875"/>
            <a:ext cx="9144000" cy="544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lnSpc>
                <a:spcPct val="80000"/>
              </a:lnSpc>
              <a:spcBef>
                <a:spcPts val="700"/>
              </a:spcBef>
              <a:buClr>
                <a:srgbClr val="6EA0B0"/>
              </a:buClr>
              <a:buSzPct val="80000"/>
              <a:buFont typeface="Wingdings 2" panose="05020102010507070707" pitchFamily="18" charset="2"/>
              <a:buChar char=""/>
            </a:pPr>
            <a:r>
              <a:rPr lang="el-GR" altLang="en-US" sz="2800" dirty="0">
                <a:solidFill>
                  <a:srgbClr val="000066"/>
                </a:solidFill>
                <a:latin typeface="Century Gothic" panose="020B0502020202020204" pitchFamily="34" charset="0"/>
              </a:rPr>
              <a:t>Μοναδικό χαρακτηριστικό</a:t>
            </a:r>
            <a:r>
              <a:rPr lang="en-US" altLang="en-US" sz="2800" dirty="0">
                <a:solidFill>
                  <a:srgbClr val="000066"/>
                </a:solidFill>
                <a:latin typeface="Century Gothic" panose="020B0502020202020204" pitchFamily="34" charset="0"/>
              </a:rPr>
              <a:t>: </a:t>
            </a:r>
            <a:r>
              <a:rPr lang="el-GR" altLang="en-US" sz="2800" dirty="0">
                <a:solidFill>
                  <a:srgbClr val="CC0099"/>
                </a:solidFill>
                <a:latin typeface="Century Gothic" panose="020B0502020202020204" pitchFamily="34" charset="0"/>
              </a:rPr>
              <a:t>«</a:t>
            </a:r>
            <a:r>
              <a:rPr lang="en-US" altLang="en-US" sz="2800" dirty="0">
                <a:solidFill>
                  <a:srgbClr val="CC0099"/>
                </a:solidFill>
                <a:latin typeface="Century Gothic" panose="020B0502020202020204" pitchFamily="34" charset="0"/>
              </a:rPr>
              <a:t>H </a:t>
            </a:r>
            <a:r>
              <a:rPr lang="el-GR" altLang="en-US" sz="2800" dirty="0">
                <a:solidFill>
                  <a:srgbClr val="CC0099"/>
                </a:solidFill>
                <a:latin typeface="Century Gothic" panose="020B0502020202020204" pitchFamily="34" charset="0"/>
              </a:rPr>
              <a:t>καθοδηγητική δύναμη του Η-δεσμού»</a:t>
            </a:r>
          </a:p>
          <a:p>
            <a:pPr>
              <a:lnSpc>
                <a:spcPct val="80000"/>
              </a:lnSpc>
              <a:spcBef>
                <a:spcPts val="700"/>
              </a:spcBef>
              <a:buClr>
                <a:srgbClr val="6EA0B0"/>
              </a:buClr>
              <a:buSzPct val="80000"/>
              <a:buFont typeface="Wingdings 2" panose="05020102010507070707" pitchFamily="18" charset="2"/>
              <a:buChar char=""/>
            </a:pPr>
            <a:r>
              <a:rPr lang="el-GR" altLang="en-US" sz="2800" dirty="0">
                <a:solidFill>
                  <a:srgbClr val="000066"/>
                </a:solidFill>
                <a:latin typeface="Century Gothic" panose="020B0502020202020204" pitchFamily="34" charset="0"/>
              </a:rPr>
              <a:t>Οι Η-δεσμοί έχουν από την φύση τους «κατευθυντήριο», καθοδηγητικό χαρακτήρα που σημαίνει ότι </a:t>
            </a:r>
            <a:r>
              <a:rPr lang="el-GR" altLang="en-US" sz="2800" dirty="0">
                <a:solidFill>
                  <a:srgbClr val="CC0099"/>
                </a:solidFill>
                <a:latin typeface="Century Gothic" panose="020B0502020202020204" pitchFamily="34" charset="0"/>
              </a:rPr>
              <a:t>ο άξονας προσέγγισης του πρωτονίου προς ελεύθερο ζεύγος του δέκτη είναι υψίστης σπουδαιότητας</a:t>
            </a:r>
            <a:r>
              <a:rPr lang="el-GR" altLang="en-US" sz="2800" dirty="0">
                <a:solidFill>
                  <a:srgbClr val="000066"/>
                </a:solidFill>
                <a:latin typeface="Century Gothic" panose="020B0502020202020204" pitchFamily="34" charset="0"/>
              </a:rPr>
              <a:t> (η καθοδηγητική επιρροή του μονήρους ζεύγους)</a:t>
            </a:r>
          </a:p>
          <a:p>
            <a:pPr>
              <a:lnSpc>
                <a:spcPct val="80000"/>
              </a:lnSpc>
              <a:spcBef>
                <a:spcPts val="700"/>
              </a:spcBef>
              <a:buClr>
                <a:srgbClr val="6EA0B0"/>
              </a:buClr>
              <a:buSzPct val="80000"/>
              <a:buFont typeface="Wingdings 2" panose="05020102010507070707" pitchFamily="18" charset="2"/>
              <a:buChar char=""/>
            </a:pPr>
            <a:r>
              <a:rPr lang="el-GR" altLang="en-US" sz="2800" dirty="0">
                <a:solidFill>
                  <a:srgbClr val="CC0099"/>
                </a:solidFill>
                <a:latin typeface="Century Gothic" panose="020B0502020202020204" pitchFamily="34" charset="0"/>
              </a:rPr>
              <a:t>Ιδιαίτερη προτίμηση Η-δεσμού προς την κατεύθυνση του μονήρους ζεύγος </a:t>
            </a:r>
            <a:r>
              <a:rPr lang="en-US" altLang="en-US" sz="2800" dirty="0">
                <a:solidFill>
                  <a:srgbClr val="CC0099"/>
                </a:solidFill>
                <a:latin typeface="Century Gothic" panose="020B0502020202020204" pitchFamily="34" charset="0"/>
              </a:rPr>
              <a:t>e</a:t>
            </a:r>
          </a:p>
          <a:p>
            <a:pPr>
              <a:lnSpc>
                <a:spcPct val="80000"/>
              </a:lnSpc>
              <a:spcBef>
                <a:spcPts val="700"/>
              </a:spcBef>
              <a:buClr>
                <a:srgbClr val="6EA0B0"/>
              </a:buClr>
              <a:buSzPct val="80000"/>
              <a:buFont typeface="Wingdings 2" panose="05020102010507070707" pitchFamily="18" charset="2"/>
              <a:buChar char=""/>
            </a:pPr>
            <a:r>
              <a:rPr lang="el-GR" altLang="en-US" sz="2800" dirty="0">
                <a:solidFill>
                  <a:srgbClr val="0070C0"/>
                </a:solidFill>
                <a:latin typeface="Century Gothic" panose="020B0502020202020204" pitchFamily="34" charset="0"/>
              </a:rPr>
              <a:t>Η ισχύς της αλληλεπίδρασης εξαρτάται από τα χαρακτηριστικά του προσανατολισμού του δεσμού Χ-Η και του τροχιακού του μονήρους ζεύγους στο άτομο Υ </a:t>
            </a:r>
          </a:p>
        </p:txBody>
      </p:sp>
      <p:sp>
        <p:nvSpPr>
          <p:cNvPr id="4" name="TextBox 3">
            <a:extLst>
              <a:ext uri="{FF2B5EF4-FFF2-40B4-BE49-F238E27FC236}">
                <a16:creationId xmlns:a16="http://schemas.microsoft.com/office/drawing/2014/main" id="{21EA5828-EE2D-D3D5-B6A5-E66042FE8D87}"/>
              </a:ext>
            </a:extLst>
          </p:cNvPr>
          <p:cNvSpPr txBox="1"/>
          <p:nvPr/>
        </p:nvSpPr>
        <p:spPr>
          <a:xfrm>
            <a:off x="1178350" y="89436"/>
            <a:ext cx="6806153" cy="1323439"/>
          </a:xfrm>
          <a:prstGeom prst="rect">
            <a:avLst/>
          </a:prstGeom>
          <a:noFill/>
        </p:spPr>
        <p:txBody>
          <a:bodyPr wrap="square" rtlCol="0">
            <a:spAutoFit/>
          </a:bodyPr>
          <a:lstStyle/>
          <a:p>
            <a:r>
              <a:rPr lang="el-GR" sz="4000" dirty="0">
                <a:latin typeface=" Arial"/>
              </a:rPr>
              <a:t>Γιατί ο υδρογονοδεσμός είναι «μοναδικός»;</a:t>
            </a:r>
            <a:endParaRPr lang="en-US" sz="4000" dirty="0">
              <a:latin typeface=" Arial"/>
            </a:endParaRPr>
          </a:p>
        </p:txBody>
      </p:sp>
      <p:sp>
        <p:nvSpPr>
          <p:cNvPr id="5" name="TextBox 4">
            <a:extLst>
              <a:ext uri="{FF2B5EF4-FFF2-40B4-BE49-F238E27FC236}">
                <a16:creationId xmlns:a16="http://schemas.microsoft.com/office/drawing/2014/main" id="{E068736B-C3DF-816A-C0A9-C7DD57B9183F}"/>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949430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04353990-A78B-EF4D-6799-AFCDE80258BA}"/>
              </a:ext>
            </a:extLst>
          </p:cNvPr>
          <p:cNvSpPr txBox="1"/>
          <p:nvPr/>
        </p:nvSpPr>
        <p:spPr>
          <a:xfrm>
            <a:off x="1178350" y="89436"/>
            <a:ext cx="6806153" cy="1200329"/>
          </a:xfrm>
          <a:prstGeom prst="rect">
            <a:avLst/>
          </a:prstGeom>
          <a:noFill/>
        </p:spPr>
        <p:txBody>
          <a:bodyPr wrap="square" rtlCol="0">
            <a:spAutoFit/>
          </a:bodyPr>
          <a:lstStyle/>
          <a:p>
            <a:r>
              <a:rPr lang="el-GR" sz="3600" dirty="0">
                <a:latin typeface=" Arial"/>
              </a:rPr>
              <a:t>Ποια η διαφορά Η-δεσμικής και </a:t>
            </a:r>
            <a:r>
              <a:rPr lang="en-US" sz="3600" dirty="0">
                <a:latin typeface=" Arial"/>
              </a:rPr>
              <a:t>van der Waals </a:t>
            </a:r>
            <a:r>
              <a:rPr lang="el-GR" sz="3600" dirty="0">
                <a:latin typeface=" Arial"/>
              </a:rPr>
              <a:t>αλληλεπίδρασης;</a:t>
            </a:r>
            <a:endParaRPr lang="en-US" sz="3600" dirty="0">
              <a:latin typeface=" Arial"/>
            </a:endParaRPr>
          </a:p>
        </p:txBody>
      </p:sp>
      <p:sp>
        <p:nvSpPr>
          <p:cNvPr id="5" name="Text Box 2">
            <a:extLst>
              <a:ext uri="{FF2B5EF4-FFF2-40B4-BE49-F238E27FC236}">
                <a16:creationId xmlns:a16="http://schemas.microsoft.com/office/drawing/2014/main" id="{90168A21-08E6-D20D-4584-EC72D1842609}"/>
              </a:ext>
            </a:extLst>
          </p:cNvPr>
          <p:cNvSpPr txBox="1">
            <a:spLocks noChangeArrowheads="1"/>
          </p:cNvSpPr>
          <p:nvPr/>
        </p:nvSpPr>
        <p:spPr bwMode="auto">
          <a:xfrm>
            <a:off x="0" y="1600200"/>
            <a:ext cx="9144000" cy="3701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Οι Η-δεσμοί είναι εγγενώς </a:t>
            </a:r>
            <a:r>
              <a:rPr lang="el-GR" altLang="en-US" sz="3000" dirty="0">
                <a:solidFill>
                  <a:srgbClr val="3333FF"/>
                </a:solidFill>
                <a:latin typeface="Century Gothic" panose="020B0502020202020204" pitchFamily="34" charset="0"/>
              </a:rPr>
              <a:t>«καθοδηγητικοί»</a:t>
            </a:r>
            <a:r>
              <a:rPr lang="el-GR" altLang="en-US" sz="3000" dirty="0">
                <a:latin typeface="Century Gothic" panose="020B0502020202020204" pitchFamily="34" charset="0"/>
              </a:rPr>
              <a:t> και  εμφανίζουν </a:t>
            </a:r>
            <a:r>
              <a:rPr lang="el-GR" altLang="en-US" sz="3000" dirty="0">
                <a:solidFill>
                  <a:srgbClr val="3333FF"/>
                </a:solidFill>
                <a:latin typeface="Century Gothic" panose="020B0502020202020204" pitchFamily="34" charset="0"/>
              </a:rPr>
              <a:t>«ειδικότητα»</a:t>
            </a:r>
          </a:p>
          <a:p>
            <a:pPr>
              <a:spcBef>
                <a:spcPts val="750"/>
              </a:spcBef>
              <a:buClr>
                <a:srgbClr val="6EA0B0"/>
              </a:buClr>
              <a:buSzPct val="80000"/>
              <a:buFont typeface="Wingdings 2" panose="05020102010507070707" pitchFamily="18" charset="2"/>
              <a:buChar char=""/>
            </a:pPr>
            <a:r>
              <a:rPr lang="en-US" altLang="en-US" sz="3000" dirty="0">
                <a:latin typeface="Century Gothic" panose="020B0502020202020204" pitchFamily="34" charset="0"/>
              </a:rPr>
              <a:t>A</a:t>
            </a:r>
            <a:r>
              <a:rPr lang="el-GR" altLang="en-US" sz="3000" dirty="0">
                <a:latin typeface="Century Gothic" panose="020B0502020202020204" pitchFamily="34" charset="0"/>
              </a:rPr>
              <a:t>παιτούν την ύπαρξη μορίων με </a:t>
            </a:r>
            <a:r>
              <a:rPr lang="el-GR" altLang="en-US" sz="3000" dirty="0">
                <a:solidFill>
                  <a:srgbClr val="3333FF"/>
                </a:solidFill>
                <a:latin typeface="Century Gothic" panose="020B0502020202020204" pitchFamily="34" charset="0"/>
              </a:rPr>
              <a:t>συμπληρωματικές ομάδες Η-δέκτη, Η-δότη</a:t>
            </a:r>
          </a:p>
          <a:p>
            <a:pPr>
              <a:spcBef>
                <a:spcPts val="700"/>
              </a:spcBef>
              <a:buClr>
                <a:srgbClr val="6EA0B0"/>
              </a:buClr>
              <a:buSzPct val="80000"/>
              <a:buFont typeface="Wingdings 2" panose="05020102010507070707" pitchFamily="18" charset="2"/>
              <a:buChar char=""/>
            </a:pPr>
            <a:r>
              <a:rPr lang="el-GR" altLang="en-US" sz="3000" dirty="0">
                <a:latin typeface="Century Gothic" panose="020B0502020202020204" pitchFamily="34" charset="0"/>
              </a:rPr>
              <a:t>Οι </a:t>
            </a:r>
            <a:r>
              <a:rPr lang="en-US" altLang="en-US" sz="2800" dirty="0">
                <a:latin typeface="Century Gothic" panose="020B0502020202020204" pitchFamily="34" charset="0"/>
              </a:rPr>
              <a:t>van der Waals</a:t>
            </a:r>
            <a:r>
              <a:rPr lang="el-GR" altLang="en-US" sz="2800" dirty="0">
                <a:latin typeface="Century Gothic" panose="020B0502020202020204" pitchFamily="34" charset="0"/>
              </a:rPr>
              <a:t> επαφές είναι </a:t>
            </a:r>
            <a:r>
              <a:rPr lang="el-GR" altLang="en-US" sz="2800" dirty="0">
                <a:solidFill>
                  <a:srgbClr val="3333FF"/>
                </a:solidFill>
                <a:latin typeface="Century Gothic" panose="020B0502020202020204" pitchFamily="34" charset="0"/>
              </a:rPr>
              <a:t>«ισότροπες»,</a:t>
            </a:r>
            <a:r>
              <a:rPr lang="el-GR" altLang="en-US" sz="2800" dirty="0">
                <a:latin typeface="Century Gothic" panose="020B0502020202020204" pitchFamily="34" charset="0"/>
              </a:rPr>
              <a:t> με ενέργεια αλληλεπίδρασης μη εξαρτώμενη από τον προσανατολισμό και από  την γωνία επαφής.</a:t>
            </a:r>
          </a:p>
        </p:txBody>
      </p:sp>
    </p:spTree>
    <p:extLst>
      <p:ext uri="{BB962C8B-B14F-4D97-AF65-F5344CB8AC3E}">
        <p14:creationId xmlns:p14="http://schemas.microsoft.com/office/powerpoint/2010/main" val="4283804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3">
            <a:extLst>
              <a:ext uri="{FF2B5EF4-FFF2-40B4-BE49-F238E27FC236}">
                <a16:creationId xmlns:a16="http://schemas.microsoft.com/office/drawing/2014/main" id="{67BCC7BE-E65C-5942-F538-1A1B70E7E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95" y="1828799"/>
            <a:ext cx="8603809" cy="4128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17060AFC-5232-B717-B53E-32D69EA0D42B}"/>
              </a:ext>
            </a:extLst>
          </p:cNvPr>
          <p:cNvSpPr txBox="1"/>
          <p:nvPr/>
        </p:nvSpPr>
        <p:spPr>
          <a:xfrm>
            <a:off x="136687" y="361651"/>
            <a:ext cx="8870624" cy="1077218"/>
          </a:xfrm>
          <a:prstGeom prst="rect">
            <a:avLst/>
          </a:prstGeom>
          <a:noFill/>
        </p:spPr>
        <p:txBody>
          <a:bodyPr wrap="square" rtlCol="0">
            <a:spAutoFit/>
          </a:bodyPr>
          <a:lstStyle/>
          <a:p>
            <a:pPr algn="ctr"/>
            <a:r>
              <a:rPr lang="el-GR" sz="3200" dirty="0">
                <a:latin typeface=" Arial"/>
              </a:rPr>
              <a:t>Υδρογονοδεσμοί μεταξύ κυτοσίνης (αριστερά) και γουανίνης ηλεκτροστατικού δυναμικού</a:t>
            </a:r>
            <a:endParaRPr lang="en-US" sz="3200" dirty="0">
              <a:latin typeface=" Arial"/>
            </a:endParaRPr>
          </a:p>
        </p:txBody>
      </p:sp>
    </p:spTree>
    <p:extLst>
      <p:ext uri="{BB962C8B-B14F-4D97-AF65-F5344CB8AC3E}">
        <p14:creationId xmlns:p14="http://schemas.microsoft.com/office/powerpoint/2010/main" val="3245536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51B20-5355-8E23-6379-0B828456C238}"/>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5A8147D9-742C-1663-1A40-1998C6E99E15}"/>
              </a:ext>
            </a:extLst>
          </p:cNvPr>
          <p:cNvSpPr txBox="1"/>
          <p:nvPr/>
        </p:nvSpPr>
        <p:spPr>
          <a:xfrm>
            <a:off x="136688" y="276810"/>
            <a:ext cx="8870624"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447675" indent="-377825">
              <a:spcBef>
                <a:spcPts val="700"/>
              </a:spcBef>
              <a:buClrTx/>
              <a:buSzPct val="80000"/>
              <a:buFontTx/>
              <a:buNone/>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rgbClr val="000000"/>
                </a:solidFill>
                <a:latin typeface="Century Gothic" panose="020B0502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r>
              <a:rPr lang="el-GR" dirty="0"/>
              <a:t>	Η </a:t>
            </a:r>
            <a:r>
              <a:rPr lang="el-GR" dirty="0">
                <a:solidFill>
                  <a:srgbClr val="C00000"/>
                </a:solidFill>
              </a:rPr>
              <a:t>συμπληρωματικότητα</a:t>
            </a:r>
            <a:r>
              <a:rPr lang="el-GR" dirty="0"/>
              <a:t> των θετικών και αρνητικών δυναμικών των δύο μορίων οδηγεί στις τρείς σταθεροποιημένες Η-δεσμικές αλληλεπιδράσεις</a:t>
            </a:r>
            <a:endParaRPr lang="en-US" dirty="0"/>
          </a:p>
        </p:txBody>
      </p:sp>
      <p:sp>
        <p:nvSpPr>
          <p:cNvPr id="5" name="Text Box 2">
            <a:extLst>
              <a:ext uri="{FF2B5EF4-FFF2-40B4-BE49-F238E27FC236}">
                <a16:creationId xmlns:a16="http://schemas.microsoft.com/office/drawing/2014/main" id="{BA49BE38-CB6E-911B-9507-23500077A8F2}"/>
              </a:ext>
            </a:extLst>
          </p:cNvPr>
          <p:cNvSpPr txBox="1">
            <a:spLocks noChangeArrowheads="1"/>
          </p:cNvSpPr>
          <p:nvPr/>
        </p:nvSpPr>
        <p:spPr bwMode="auto">
          <a:xfrm>
            <a:off x="0" y="1807590"/>
            <a:ext cx="8367623" cy="4349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spcBef>
                <a:spcPts val="700"/>
              </a:spcBef>
              <a:buClrTx/>
              <a:buSzPct val="80000"/>
              <a:buFontTx/>
              <a:buNone/>
            </a:pPr>
            <a:endParaRPr lang="el-GR" altLang="en-US" sz="2800" dirty="0">
              <a:latin typeface="Century Gothic" panose="020B0502020202020204" pitchFamily="34" charset="0"/>
            </a:endParaRPr>
          </a:p>
          <a:p>
            <a:pPr>
              <a:spcBef>
                <a:spcPts val="700"/>
              </a:spcBef>
              <a:buClrTx/>
              <a:buSzPct val="80000"/>
              <a:buFontTx/>
              <a:buNone/>
            </a:pPr>
            <a:r>
              <a:rPr lang="el-GR" altLang="en-US" sz="2800" dirty="0">
                <a:latin typeface="Century Gothic" panose="020B0502020202020204" pitchFamily="34" charset="0"/>
              </a:rPr>
              <a:t>	Οι απεικονίσεις δείχνουν ότι και οι τρείς ομάδες</a:t>
            </a:r>
            <a:r>
              <a:rPr lang="en-US" altLang="en-US" sz="2800" dirty="0">
                <a:latin typeface="Century Gothic" panose="020B0502020202020204" pitchFamily="34" charset="0"/>
              </a:rPr>
              <a:t> N–H </a:t>
            </a:r>
            <a:r>
              <a:rPr lang="el-GR" altLang="en-US" sz="2800" dirty="0">
                <a:latin typeface="Century Gothic" panose="020B0502020202020204" pitchFamily="34" charset="0"/>
              </a:rPr>
              <a:t>που είναι υπεύθυνες για τους υδρογονοδεσμούς δημιουργούν μεγάλα «τοπικά» θετικά δυναμικά. Επίσης τα αντίστοιχα Ν και Ο δημιουργούν μεγάλα «τοπικά» αρνητικά δυναμικά.</a:t>
            </a:r>
          </a:p>
          <a:p>
            <a:pPr>
              <a:spcBef>
                <a:spcPts val="700"/>
              </a:spcBef>
              <a:buClrTx/>
              <a:buSzPct val="80000"/>
              <a:buFontTx/>
              <a:buNone/>
            </a:pPr>
            <a:endParaRPr lang="el-GR" altLang="en-US" sz="2800" dirty="0">
              <a:latin typeface="Century Gothic" panose="020B0502020202020204" pitchFamily="34" charset="0"/>
            </a:endParaRPr>
          </a:p>
          <a:p>
            <a:pPr>
              <a:spcBef>
                <a:spcPts val="700"/>
              </a:spcBef>
              <a:buClrTx/>
              <a:buSzPct val="80000"/>
              <a:buFontTx/>
              <a:buNone/>
            </a:pPr>
            <a:r>
              <a:rPr lang="el-GR" altLang="en-US" sz="2800" dirty="0">
                <a:latin typeface="Century Gothic" panose="020B0502020202020204" pitchFamily="34" charset="0"/>
              </a:rPr>
              <a:t> 	Κάθε μόριο δημιουργεί ένα </a:t>
            </a:r>
            <a:r>
              <a:rPr lang="el-GR" altLang="en-US" sz="2800" dirty="0">
                <a:solidFill>
                  <a:srgbClr val="FF0000"/>
                </a:solidFill>
                <a:latin typeface="Century Gothic" panose="020B0502020202020204" pitchFamily="34" charset="0"/>
              </a:rPr>
              <a:t>συμπληρωματικό μοτίβο </a:t>
            </a:r>
            <a:r>
              <a:rPr lang="el-GR" altLang="en-US" sz="2800" dirty="0">
                <a:latin typeface="Century Gothic" panose="020B0502020202020204" pitchFamily="34" charset="0"/>
              </a:rPr>
              <a:t>θετικών και αρνητικών δυναμικών</a:t>
            </a:r>
          </a:p>
          <a:p>
            <a:pPr>
              <a:spcBef>
                <a:spcPts val="700"/>
              </a:spcBef>
              <a:buClrTx/>
              <a:buSzPct val="80000"/>
              <a:buFontTx/>
              <a:buNone/>
            </a:pPr>
            <a:endParaRPr lang="el-GR" altLang="en-US" sz="2800" dirty="0">
              <a:latin typeface="Century Gothic" panose="020B0502020202020204" pitchFamily="34" charset="0"/>
            </a:endParaRPr>
          </a:p>
        </p:txBody>
      </p:sp>
    </p:spTree>
    <p:extLst>
      <p:ext uri="{BB962C8B-B14F-4D97-AF65-F5344CB8AC3E}">
        <p14:creationId xmlns:p14="http://schemas.microsoft.com/office/powerpoint/2010/main" val="4216456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1">
            <a:extLst>
              <a:ext uri="{FF2B5EF4-FFF2-40B4-BE49-F238E27FC236}">
                <a16:creationId xmlns:a16="http://schemas.microsoft.com/office/drawing/2014/main" id="{E00F22D2-2A92-143A-1A71-62E68C7D5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14" y="575035"/>
            <a:ext cx="7610572" cy="5707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1299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5" name="TextBox 4">
            <a:extLst>
              <a:ext uri="{FF2B5EF4-FFF2-40B4-BE49-F238E27FC236}">
                <a16:creationId xmlns:a16="http://schemas.microsoft.com/office/drawing/2014/main" id="{91E39CBB-C105-8925-821E-1174DCFFB3B7}"/>
              </a:ext>
            </a:extLst>
          </p:cNvPr>
          <p:cNvSpPr txBox="1"/>
          <p:nvPr/>
        </p:nvSpPr>
        <p:spPr>
          <a:xfrm>
            <a:off x="921469" y="1470582"/>
            <a:ext cx="7263353" cy="415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marL="447675" indent="-377825">
              <a:spcBef>
                <a:spcPts val="700"/>
              </a:spcBef>
              <a:buClrTx/>
              <a:buSzPct val="80000"/>
              <a:buFontTx/>
              <a:buNone/>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800">
                <a:solidFill>
                  <a:srgbClr val="000000"/>
                </a:solidFill>
                <a:latin typeface="Century Gothic" panose="020B0502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lgn="ctr"/>
            <a:r>
              <a:rPr lang="el-GR" sz="3200" dirty="0"/>
              <a:t>Συμπερασματικά...</a:t>
            </a:r>
          </a:p>
          <a:p>
            <a:pPr algn="ctr"/>
            <a:endParaRPr lang="el-GR" sz="3200" dirty="0"/>
          </a:p>
          <a:p>
            <a:pPr algn="ctr"/>
            <a:r>
              <a:rPr lang="el-GR" sz="3200" dirty="0"/>
              <a:t>Ο υδρογονοδεσμός έχει </a:t>
            </a:r>
          </a:p>
          <a:p>
            <a:pPr algn="ctr"/>
            <a:r>
              <a:rPr lang="el-GR" sz="3200" dirty="0">
                <a:solidFill>
                  <a:srgbClr val="7030A0"/>
                </a:solidFill>
              </a:rPr>
              <a:t>«κατευθυντήρια» δύναμη </a:t>
            </a:r>
          </a:p>
          <a:p>
            <a:pPr algn="ctr"/>
            <a:r>
              <a:rPr lang="el-GR" sz="3200" dirty="0"/>
              <a:t>γι’αυτό είναι και μοναδικός </a:t>
            </a:r>
          </a:p>
          <a:p>
            <a:pPr algn="ctr"/>
            <a:r>
              <a:rPr lang="el-GR" sz="3200" dirty="0"/>
              <a:t>στο πεδίο της </a:t>
            </a:r>
          </a:p>
          <a:p>
            <a:pPr algn="ctr"/>
            <a:r>
              <a:rPr lang="el-GR" sz="3200" dirty="0"/>
              <a:t>βιομοριακής αναγνώρισης</a:t>
            </a:r>
            <a:endParaRPr lang="en-US" sz="3200" dirty="0"/>
          </a:p>
        </p:txBody>
      </p:sp>
    </p:spTree>
    <p:extLst>
      <p:ext uri="{BB962C8B-B14F-4D97-AF65-F5344CB8AC3E}">
        <p14:creationId xmlns:p14="http://schemas.microsoft.com/office/powerpoint/2010/main" val="2586069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 Box 2">
            <a:extLst>
              <a:ext uri="{FF2B5EF4-FFF2-40B4-BE49-F238E27FC236}">
                <a16:creationId xmlns:a16="http://schemas.microsoft.com/office/drawing/2014/main" id="{23939A23-B6ED-0501-3359-17108ED7FA25}"/>
              </a:ext>
            </a:extLst>
          </p:cNvPr>
          <p:cNvSpPr txBox="1">
            <a:spLocks noChangeArrowheads="1"/>
          </p:cNvSpPr>
          <p:nvPr/>
        </p:nvSpPr>
        <p:spPr bwMode="auto">
          <a:xfrm>
            <a:off x="685800" y="1981200"/>
            <a:ext cx="77724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lnSpc>
                <a:spcPct val="90000"/>
              </a:lnSpc>
              <a:spcBef>
                <a:spcPts val="650"/>
              </a:spcBef>
              <a:buClr>
                <a:srgbClr val="6EA0B0"/>
              </a:buClr>
              <a:buSzPct val="80000"/>
              <a:buFont typeface="Wingdings 2" panose="05020102010507070707" pitchFamily="18" charset="2"/>
              <a:buChar char=""/>
            </a:pPr>
            <a:r>
              <a:rPr lang="el-GR" altLang="en-US" sz="2600" dirty="0">
                <a:solidFill>
                  <a:srgbClr val="404040"/>
                </a:solidFill>
                <a:latin typeface="Century Gothic" panose="020B0502020202020204" pitchFamily="34" charset="0"/>
              </a:rPr>
              <a:t>Ισχυρότερος</a:t>
            </a:r>
            <a:r>
              <a:rPr lang="en-US" altLang="en-US" sz="2600" dirty="0">
                <a:solidFill>
                  <a:srgbClr val="404040"/>
                </a:solidFill>
                <a:latin typeface="Century Gothic" panose="020B0502020202020204" pitchFamily="34" charset="0"/>
              </a:rPr>
              <a:t>: </a:t>
            </a:r>
            <a:r>
              <a:rPr lang="el-GR" altLang="en-US" sz="2600" dirty="0">
                <a:solidFill>
                  <a:srgbClr val="404040"/>
                </a:solidFill>
                <a:latin typeface="Century Gothic" panose="020B0502020202020204" pitchFamily="34" charset="0"/>
              </a:rPr>
              <a:t>Ιόντος-</a:t>
            </a:r>
            <a:r>
              <a:rPr lang="el-GR" altLang="en-US" sz="2600" dirty="0" err="1">
                <a:solidFill>
                  <a:srgbClr val="404040"/>
                </a:solidFill>
                <a:latin typeface="Century Gothic" panose="020B0502020202020204" pitchFamily="34" charset="0"/>
              </a:rPr>
              <a:t>διπόλου</a:t>
            </a:r>
            <a:endParaRPr lang="el-GR" altLang="en-US" sz="2600" dirty="0">
              <a:solidFill>
                <a:srgbClr val="404040"/>
              </a:solidFill>
              <a:latin typeface="Century Gothic" panose="020B0502020202020204" pitchFamily="34" charset="0"/>
            </a:endParaRPr>
          </a:p>
          <a:p>
            <a:pPr>
              <a:lnSpc>
                <a:spcPct val="90000"/>
              </a:lnSpc>
              <a:spcBef>
                <a:spcPts val="650"/>
              </a:spcBef>
              <a:buClr>
                <a:srgbClr val="6EA0B0"/>
              </a:buClr>
              <a:buSzPct val="80000"/>
              <a:buFont typeface="Wingdings 2" panose="05020102010507070707" pitchFamily="18" charset="2"/>
              <a:buChar char=""/>
            </a:pPr>
            <a:r>
              <a:rPr lang="el-GR" altLang="en-US" sz="2600" dirty="0">
                <a:solidFill>
                  <a:srgbClr val="404040"/>
                </a:solidFill>
                <a:latin typeface="Century Gothic" panose="020B0502020202020204" pitchFamily="34" charset="0"/>
              </a:rPr>
              <a:t>Ισχυρός</a:t>
            </a:r>
            <a:r>
              <a:rPr lang="en-US" altLang="en-US" sz="2600" dirty="0">
                <a:solidFill>
                  <a:srgbClr val="404040"/>
                </a:solidFill>
                <a:latin typeface="Century Gothic" panose="020B0502020202020204" pitchFamily="34" charset="0"/>
              </a:rPr>
              <a:t>: </a:t>
            </a:r>
            <a:r>
              <a:rPr lang="el-GR" altLang="en-US" sz="2600" dirty="0" err="1">
                <a:solidFill>
                  <a:srgbClr val="404040"/>
                </a:solidFill>
                <a:latin typeface="Century Gothic" panose="020B0502020202020204" pitchFamily="34" charset="0"/>
              </a:rPr>
              <a:t>Διπόλου-Διπόλου</a:t>
            </a:r>
            <a:r>
              <a:rPr lang="el-GR" altLang="en-US" sz="2600" dirty="0">
                <a:solidFill>
                  <a:srgbClr val="404040"/>
                </a:solidFill>
                <a:latin typeface="Century Gothic" panose="020B0502020202020204" pitchFamily="34" charset="0"/>
              </a:rPr>
              <a:t> </a:t>
            </a:r>
            <a:r>
              <a:rPr lang="en-US" altLang="en-US" sz="2600" dirty="0">
                <a:solidFill>
                  <a:srgbClr val="404040"/>
                </a:solidFill>
                <a:latin typeface="Century Gothic" panose="020B0502020202020204" pitchFamily="34" charset="0"/>
              </a:rPr>
              <a:t> (</a:t>
            </a:r>
            <a:r>
              <a:rPr lang="el-GR" altLang="en-US" sz="2600" dirty="0">
                <a:solidFill>
                  <a:srgbClr val="404040"/>
                </a:solidFill>
                <a:latin typeface="Century Gothic" panose="020B0502020202020204" pitchFamily="34" charset="0"/>
              </a:rPr>
              <a:t>περιλαμβανομένου του </a:t>
            </a:r>
            <a:r>
              <a:rPr lang="el-GR" altLang="en-US" sz="2600" dirty="0" err="1">
                <a:solidFill>
                  <a:srgbClr val="404040"/>
                </a:solidFill>
                <a:latin typeface="Century Gothic" panose="020B0502020202020204" pitchFamily="34" charset="0"/>
              </a:rPr>
              <a:t>υδρογονοδεσμού</a:t>
            </a:r>
            <a:r>
              <a:rPr lang="en-US" altLang="en-US" sz="2600" dirty="0">
                <a:solidFill>
                  <a:srgbClr val="404040"/>
                </a:solidFill>
                <a:latin typeface="Century Gothic" panose="020B0502020202020204" pitchFamily="34" charset="0"/>
              </a:rPr>
              <a:t>)</a:t>
            </a:r>
          </a:p>
          <a:p>
            <a:pPr>
              <a:lnSpc>
                <a:spcPct val="90000"/>
              </a:lnSpc>
              <a:spcBef>
                <a:spcPts val="650"/>
              </a:spcBef>
              <a:buClr>
                <a:srgbClr val="6EA0B0"/>
              </a:buClr>
              <a:buSzPct val="80000"/>
              <a:buFont typeface="Wingdings 2" panose="05020102010507070707" pitchFamily="18" charset="2"/>
              <a:buChar char=""/>
            </a:pPr>
            <a:r>
              <a:rPr lang="el-GR" altLang="en-US" sz="2600" dirty="0">
                <a:solidFill>
                  <a:srgbClr val="404040"/>
                </a:solidFill>
                <a:latin typeface="Century Gothic" panose="020B0502020202020204" pitchFamily="34" charset="0"/>
              </a:rPr>
              <a:t>Λιγότερο ισχυρός</a:t>
            </a:r>
            <a:r>
              <a:rPr lang="en-US" altLang="en-US" sz="2600" dirty="0">
                <a:solidFill>
                  <a:srgbClr val="404040"/>
                </a:solidFill>
                <a:latin typeface="Century Gothic" panose="020B0502020202020204" pitchFamily="34" charset="0"/>
              </a:rPr>
              <a:t>: </a:t>
            </a:r>
            <a:r>
              <a:rPr lang="el-GR" altLang="en-US" sz="2600" dirty="0" err="1">
                <a:solidFill>
                  <a:srgbClr val="404040"/>
                </a:solidFill>
                <a:latin typeface="Century Gothic" panose="020B0502020202020204" pitchFamily="34" charset="0"/>
              </a:rPr>
              <a:t>διπόλου</a:t>
            </a:r>
            <a:r>
              <a:rPr lang="en-US" altLang="en-US" sz="2600" dirty="0">
                <a:solidFill>
                  <a:srgbClr val="404040"/>
                </a:solidFill>
                <a:latin typeface="Century Gothic" panose="020B0502020202020204" pitchFamily="34" charset="0"/>
              </a:rPr>
              <a:t>/</a:t>
            </a:r>
            <a:r>
              <a:rPr lang="el-GR" altLang="en-US" sz="2600" dirty="0" err="1">
                <a:solidFill>
                  <a:srgbClr val="404040"/>
                </a:solidFill>
                <a:latin typeface="Century Gothic" panose="020B0502020202020204" pitchFamily="34" charset="0"/>
              </a:rPr>
              <a:t>επαγωμένου</a:t>
            </a:r>
            <a:r>
              <a:rPr lang="el-GR" altLang="en-US" sz="2600" dirty="0">
                <a:solidFill>
                  <a:srgbClr val="404040"/>
                </a:solidFill>
                <a:latin typeface="Century Gothic" panose="020B0502020202020204" pitchFamily="34" charset="0"/>
              </a:rPr>
              <a:t> </a:t>
            </a:r>
            <a:r>
              <a:rPr lang="el-GR" altLang="en-US" sz="2600" dirty="0" err="1">
                <a:solidFill>
                  <a:srgbClr val="404040"/>
                </a:solidFill>
                <a:latin typeface="Century Gothic" panose="020B0502020202020204" pitchFamily="34" charset="0"/>
              </a:rPr>
              <a:t>διπόλου</a:t>
            </a:r>
            <a:endParaRPr lang="el-GR" altLang="en-US" sz="2600" dirty="0">
              <a:solidFill>
                <a:srgbClr val="404040"/>
              </a:solidFill>
              <a:latin typeface="Century Gothic" panose="020B0502020202020204" pitchFamily="34" charset="0"/>
            </a:endParaRPr>
          </a:p>
          <a:p>
            <a:pPr>
              <a:lnSpc>
                <a:spcPct val="90000"/>
              </a:lnSpc>
              <a:spcBef>
                <a:spcPts val="650"/>
              </a:spcBef>
              <a:buClr>
                <a:srgbClr val="6EA0B0"/>
              </a:buClr>
              <a:buSzPct val="80000"/>
              <a:buFont typeface="Wingdings 2" panose="05020102010507070707" pitchFamily="18" charset="2"/>
              <a:buChar char=""/>
            </a:pPr>
            <a:r>
              <a:rPr lang="el-GR" altLang="en-US" sz="2600" dirty="0">
                <a:solidFill>
                  <a:srgbClr val="404040"/>
                </a:solidFill>
                <a:latin typeface="Century Gothic" panose="020B0502020202020204" pitchFamily="34" charset="0"/>
              </a:rPr>
              <a:t>Ελάχιστα ισχυρός</a:t>
            </a:r>
            <a:r>
              <a:rPr lang="en-US" altLang="en-US" sz="2600" dirty="0">
                <a:solidFill>
                  <a:srgbClr val="404040"/>
                </a:solidFill>
                <a:latin typeface="Century Gothic" panose="020B0502020202020204" pitchFamily="34" charset="0"/>
              </a:rPr>
              <a:t>: </a:t>
            </a:r>
            <a:r>
              <a:rPr lang="el-GR" altLang="en-US" sz="2600" dirty="0">
                <a:solidFill>
                  <a:srgbClr val="404040"/>
                </a:solidFill>
                <a:latin typeface="Century Gothic" panose="020B0502020202020204" pitchFamily="34" charset="0"/>
              </a:rPr>
              <a:t>στιγμιαίου διπόλου-επαγωμένου διπόλου</a:t>
            </a:r>
            <a:r>
              <a:rPr lang="en-US" altLang="en-US" sz="2600" dirty="0">
                <a:solidFill>
                  <a:srgbClr val="404040"/>
                </a:solidFill>
                <a:latin typeface="Century Gothic" panose="020B0502020202020204" pitchFamily="34" charset="0"/>
              </a:rPr>
              <a:t> (London</a:t>
            </a:r>
            <a:r>
              <a:rPr lang="el-GR" altLang="en-US" sz="2600" dirty="0">
                <a:solidFill>
                  <a:srgbClr val="404040"/>
                </a:solidFill>
                <a:latin typeface="Century Gothic" panose="020B0502020202020204" pitchFamily="34" charset="0"/>
              </a:rPr>
              <a:t> δυνάμεις διασποράς</a:t>
            </a:r>
          </a:p>
          <a:p>
            <a:pPr>
              <a:lnSpc>
                <a:spcPct val="90000"/>
              </a:lnSpc>
              <a:spcBef>
                <a:spcPts val="650"/>
              </a:spcBef>
              <a:buClrTx/>
              <a:buSzPct val="80000"/>
              <a:buFontTx/>
              <a:buNone/>
            </a:pPr>
            <a:r>
              <a:rPr lang="el-GR" altLang="en-US" sz="2600" dirty="0">
                <a:solidFill>
                  <a:schemeClr val="accent5">
                    <a:lumMod val="75000"/>
                  </a:schemeClr>
                </a:solidFill>
                <a:latin typeface="Century Gothic" panose="020B0502020202020204" pitchFamily="34" charset="0"/>
              </a:rPr>
              <a:t>Προσοχή! Μια ένωση μπορεί να αναπτύσσει  περισσότερες από μία </a:t>
            </a:r>
            <a:r>
              <a:rPr lang="el-GR" altLang="en-US" sz="2600" dirty="0" err="1">
                <a:solidFill>
                  <a:schemeClr val="accent5">
                    <a:lumMod val="75000"/>
                  </a:schemeClr>
                </a:solidFill>
                <a:latin typeface="Century Gothic" panose="020B0502020202020204" pitchFamily="34" charset="0"/>
              </a:rPr>
              <a:t>διαμοριακές</a:t>
            </a:r>
            <a:r>
              <a:rPr lang="el-GR" altLang="en-US" sz="2600" dirty="0">
                <a:solidFill>
                  <a:schemeClr val="accent5">
                    <a:lumMod val="75000"/>
                  </a:schemeClr>
                </a:solidFill>
                <a:latin typeface="Century Gothic" panose="020B0502020202020204" pitchFamily="34" charset="0"/>
              </a:rPr>
              <a:t> δυνάμεις</a:t>
            </a:r>
          </a:p>
        </p:txBody>
      </p:sp>
      <p:sp>
        <p:nvSpPr>
          <p:cNvPr id="4" name="TextBox 3">
            <a:extLst>
              <a:ext uri="{FF2B5EF4-FFF2-40B4-BE49-F238E27FC236}">
                <a16:creationId xmlns:a16="http://schemas.microsoft.com/office/drawing/2014/main" id="{6B3FC84E-8FA1-BBB7-DA95-EC35FA0AF46C}"/>
              </a:ext>
            </a:extLst>
          </p:cNvPr>
          <p:cNvSpPr txBox="1"/>
          <p:nvPr/>
        </p:nvSpPr>
        <p:spPr>
          <a:xfrm>
            <a:off x="136687" y="361651"/>
            <a:ext cx="8870624" cy="1077218"/>
          </a:xfrm>
          <a:prstGeom prst="rect">
            <a:avLst/>
          </a:prstGeom>
          <a:noFill/>
        </p:spPr>
        <p:txBody>
          <a:bodyPr wrap="square" rtlCol="0">
            <a:spAutoFit/>
          </a:bodyPr>
          <a:lstStyle/>
          <a:p>
            <a:pPr algn="ctr"/>
            <a:r>
              <a:rPr lang="el-GR" sz="3200" dirty="0">
                <a:latin typeface=" Arial"/>
              </a:rPr>
              <a:t>Υπενθύμιση!!!</a:t>
            </a:r>
          </a:p>
          <a:p>
            <a:pPr algn="ctr"/>
            <a:r>
              <a:rPr lang="el-GR" sz="3200" dirty="0">
                <a:latin typeface=" Arial"/>
              </a:rPr>
              <a:t>Ισχύς διαμοριακών δυνάμεων</a:t>
            </a:r>
            <a:endParaRPr lang="en-US" sz="3200" dirty="0">
              <a:latin typeface=" Arial"/>
            </a:endParaRPr>
          </a:p>
        </p:txBody>
      </p:sp>
    </p:spTree>
    <p:extLst>
      <p:ext uri="{BB962C8B-B14F-4D97-AF65-F5344CB8AC3E}">
        <p14:creationId xmlns:p14="http://schemas.microsoft.com/office/powerpoint/2010/main" val="212197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3">
            <a:extLst>
              <a:ext uri="{FF2B5EF4-FFF2-40B4-BE49-F238E27FC236}">
                <a16:creationId xmlns:a16="http://schemas.microsoft.com/office/drawing/2014/main" id="{8A74A5DB-7EB5-03B0-F1A2-90C5B46E1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8" y="144725"/>
            <a:ext cx="9068585" cy="6350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814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E4E4DE-6422-17A2-3706-30E33714CFA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84169A49-A65E-9534-9F64-9E567EAC6EF8}"/>
              </a:ext>
            </a:extLst>
          </p:cNvPr>
          <p:cNvSpPr txBox="1"/>
          <p:nvPr/>
        </p:nvSpPr>
        <p:spPr>
          <a:xfrm>
            <a:off x="907962" y="191714"/>
            <a:ext cx="7504650" cy="769441"/>
          </a:xfrm>
          <a:prstGeom prst="rect">
            <a:avLst/>
          </a:prstGeom>
          <a:noFill/>
        </p:spPr>
        <p:txBody>
          <a:bodyPr wrap="square" rtlCol="0">
            <a:spAutoFit/>
          </a:bodyPr>
          <a:lstStyle/>
          <a:p>
            <a:r>
              <a:rPr lang="el-GR" sz="4400" dirty="0"/>
              <a:t>Είδη Χημικών Δυνάμεων</a:t>
            </a:r>
            <a:endParaRPr lang="en-US" sz="4400" dirty="0"/>
          </a:p>
        </p:txBody>
      </p:sp>
      <p:pic>
        <p:nvPicPr>
          <p:cNvPr id="4" name="Picture 3">
            <a:extLst>
              <a:ext uri="{FF2B5EF4-FFF2-40B4-BE49-F238E27FC236}">
                <a16:creationId xmlns:a16="http://schemas.microsoft.com/office/drawing/2014/main" id="{90FD12B3-F134-16FC-CF89-87FD5A42A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487" y="1192084"/>
            <a:ext cx="670560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1309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1">
            <a:extLst>
              <a:ext uri="{FF2B5EF4-FFF2-40B4-BE49-F238E27FC236}">
                <a16:creationId xmlns:a16="http://schemas.microsoft.com/office/drawing/2014/main" id="{E4E10787-4352-50B2-A918-FF707EA6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13" y="1246761"/>
            <a:ext cx="8220173" cy="513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CFA15133-40F0-D251-F358-1298C96B75EF}"/>
              </a:ext>
            </a:extLst>
          </p:cNvPr>
          <p:cNvSpPr txBox="1"/>
          <p:nvPr/>
        </p:nvSpPr>
        <p:spPr>
          <a:xfrm>
            <a:off x="136687" y="267715"/>
            <a:ext cx="8870624" cy="584775"/>
          </a:xfrm>
          <a:prstGeom prst="rect">
            <a:avLst/>
          </a:prstGeom>
          <a:noFill/>
        </p:spPr>
        <p:txBody>
          <a:bodyPr wrap="square" rtlCol="0">
            <a:spAutoFit/>
          </a:bodyPr>
          <a:lstStyle/>
          <a:p>
            <a:pPr algn="ctr"/>
            <a:r>
              <a:rPr lang="el-GR" sz="3200" dirty="0">
                <a:solidFill>
                  <a:schemeClr val="accent5">
                    <a:lumMod val="50000"/>
                  </a:schemeClr>
                </a:solidFill>
                <a:latin typeface=" Arial"/>
              </a:rPr>
              <a:t>Πολικά, μη πολικά, αμφιπαθητικά βιομόρια</a:t>
            </a:r>
            <a:endParaRPr lang="en-US" sz="3200" dirty="0">
              <a:solidFill>
                <a:schemeClr val="accent5">
                  <a:lumMod val="50000"/>
                </a:schemeClr>
              </a:solidFill>
              <a:latin typeface=" Arial"/>
            </a:endParaRPr>
          </a:p>
        </p:txBody>
      </p:sp>
    </p:spTree>
    <p:extLst>
      <p:ext uri="{BB962C8B-B14F-4D97-AF65-F5344CB8AC3E}">
        <p14:creationId xmlns:p14="http://schemas.microsoft.com/office/powerpoint/2010/main" val="148083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2" descr="image">
            <a:extLst>
              <a:ext uri="{FF2B5EF4-FFF2-40B4-BE49-F238E27FC236}">
                <a16:creationId xmlns:a16="http://schemas.microsoft.com/office/drawing/2014/main" id="{563CEDEB-ED22-3A49-0E63-33C5A22AE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344"/>
          <a:stretch/>
        </p:blipFill>
        <p:spPr bwMode="auto">
          <a:xfrm>
            <a:off x="370015" y="942538"/>
            <a:ext cx="5282105"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90B918CB-C633-FAB5-1DE2-7FA19A37CAB3}"/>
              </a:ext>
            </a:extLst>
          </p:cNvPr>
          <p:cNvSpPr txBox="1">
            <a:spLocks/>
          </p:cNvSpPr>
          <p:nvPr/>
        </p:nvSpPr>
        <p:spPr>
          <a:xfrm>
            <a:off x="5740924" y="320510"/>
            <a:ext cx="3308808" cy="5646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u="sng" dirty="0"/>
              <a:t>Φωσφο-λιπίδιο</a:t>
            </a:r>
            <a:endParaRPr lang="el-GR" sz="3200" u="sng" dirty="0"/>
          </a:p>
          <a:p>
            <a:endParaRPr lang="el-GR" sz="3200" dirty="0"/>
          </a:p>
          <a:p>
            <a:pPr marL="457200" indent="-457200">
              <a:buFont typeface="Arial" panose="020B0604020202020204" pitchFamily="34" charset="0"/>
              <a:buChar char="•"/>
            </a:pPr>
            <a:r>
              <a:rPr lang="el-GR" sz="3200" dirty="0"/>
              <a:t>υδρόφιλη κεφαλή</a:t>
            </a:r>
          </a:p>
          <a:p>
            <a:pPr marL="457200" indent="-457200">
              <a:buFont typeface="Arial" panose="020B0604020202020204" pitchFamily="34" charset="0"/>
              <a:buChar char="•"/>
            </a:pPr>
            <a:endParaRPr lang="el-GR" sz="3200" dirty="0"/>
          </a:p>
          <a:p>
            <a:pPr marL="457200" indent="-457200">
              <a:buFont typeface="Arial" panose="020B0604020202020204" pitchFamily="34" charset="0"/>
              <a:buChar char="•"/>
            </a:pPr>
            <a:endParaRPr lang="el-GR" sz="3200" dirty="0"/>
          </a:p>
          <a:p>
            <a:pPr marL="457200" indent="-457200">
              <a:buFont typeface="Arial" panose="020B0604020202020204" pitchFamily="34" charset="0"/>
              <a:buChar char="•"/>
            </a:pPr>
            <a:endParaRPr lang="el-GR" sz="3200" dirty="0"/>
          </a:p>
          <a:p>
            <a:endParaRPr lang="el-GR" sz="3200" dirty="0"/>
          </a:p>
          <a:p>
            <a:pPr marL="457200" indent="-457200">
              <a:buFont typeface="Arial" panose="020B0604020202020204" pitchFamily="34" charset="0"/>
              <a:buChar char="•"/>
            </a:pPr>
            <a:r>
              <a:rPr lang="el-GR" sz="3200" dirty="0"/>
              <a:t>υδρόφοβες ουρές</a:t>
            </a:r>
            <a:endParaRPr lang="en-US" sz="3200" dirty="0"/>
          </a:p>
        </p:txBody>
      </p:sp>
    </p:spTree>
    <p:extLst>
      <p:ext uri="{BB962C8B-B14F-4D97-AF65-F5344CB8AC3E}">
        <p14:creationId xmlns:p14="http://schemas.microsoft.com/office/powerpoint/2010/main" val="3802045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A96A41EE-2ED6-DE5B-392F-7B0F113A3135}"/>
              </a:ext>
            </a:extLst>
          </p:cNvPr>
          <p:cNvSpPr txBox="1"/>
          <p:nvPr/>
        </p:nvSpPr>
        <p:spPr>
          <a:xfrm>
            <a:off x="386500" y="1380930"/>
            <a:ext cx="8295588" cy="4780796"/>
          </a:xfrm>
          <a:prstGeom prst="rect">
            <a:avLst/>
          </a:prstGeom>
          <a:noFill/>
        </p:spPr>
        <p:txBody>
          <a:bodyPr wrap="square">
            <a:spAutoFit/>
          </a:bodyPr>
          <a:lstStyle/>
          <a:p>
            <a:pPr marL="342900" indent="-342900">
              <a:spcBef>
                <a:spcPts val="500"/>
              </a:spcBef>
              <a:buClrTx/>
              <a:buFont typeface="Arial" panose="020B0604020202020204" pitchFamily="34" charset="0"/>
              <a:buChar char="•"/>
            </a:pPr>
            <a:r>
              <a:rPr lang="en-US" altLang="en-US" sz="2400" dirty="0">
                <a:solidFill>
                  <a:srgbClr val="CC0099"/>
                </a:solidFill>
                <a:latin typeface=" Arial"/>
              </a:rPr>
              <a:t>T</a:t>
            </a:r>
            <a:r>
              <a:rPr lang="el-GR" altLang="en-US" sz="2400" dirty="0">
                <a:solidFill>
                  <a:srgbClr val="CC0099"/>
                </a:solidFill>
                <a:latin typeface=" Arial"/>
              </a:rPr>
              <a:t>α μη πολικά μόρια δεν αλληλεπιδρούν τόσο ευνοϊκά με το νερό</a:t>
            </a:r>
          </a:p>
          <a:p>
            <a:pPr>
              <a:spcBef>
                <a:spcPts val="500"/>
              </a:spcBef>
              <a:buClrTx/>
            </a:pPr>
            <a:endParaRPr lang="el-GR" altLang="en-US" sz="2400" dirty="0">
              <a:latin typeface=" Arial"/>
            </a:endParaRPr>
          </a:p>
          <a:p>
            <a:pPr marL="342900" indent="-342900">
              <a:spcBef>
                <a:spcPts val="500"/>
              </a:spcBef>
              <a:buClrTx/>
              <a:buFont typeface="Arial" panose="020B0604020202020204" pitchFamily="34" charset="0"/>
              <a:buChar char="•"/>
            </a:pPr>
            <a:r>
              <a:rPr lang="el-GR" altLang="en-US" sz="2400" dirty="0">
                <a:latin typeface=" Arial"/>
              </a:rPr>
              <a:t>Μερικές ευνοϊκές αλληλεπιδράσεις </a:t>
            </a:r>
            <a:r>
              <a:rPr lang="en-US" altLang="en-US" sz="2400" dirty="0">
                <a:latin typeface=" Arial"/>
              </a:rPr>
              <a:t>VDW </a:t>
            </a:r>
            <a:r>
              <a:rPr lang="el-GR" altLang="en-US" sz="2400" dirty="0">
                <a:latin typeface=" Arial"/>
              </a:rPr>
              <a:t>πιθανώς λαμβάνουν χώρα μεταξύ νερού και μη πολικών ουσιών, αλλά είναι προφανώς σχετικά ασθενείς εξαιτίας της ανοικτής δομής του νερού και επειδή είναι λιγότερο ευνοϊκές  από τις αλληλεπιδράσεις μεταξύ των μορίων του νερού</a:t>
            </a:r>
          </a:p>
          <a:p>
            <a:pPr>
              <a:spcBef>
                <a:spcPts val="500"/>
              </a:spcBef>
              <a:buClrTx/>
            </a:pPr>
            <a:endParaRPr lang="el-GR" altLang="en-US" sz="2400" dirty="0">
              <a:latin typeface=" Arial"/>
            </a:endParaRPr>
          </a:p>
          <a:p>
            <a:pPr marL="342900" indent="-342900">
              <a:spcBef>
                <a:spcPts val="500"/>
              </a:spcBef>
              <a:buClrTx/>
              <a:buFont typeface="Arial" panose="020B0604020202020204" pitchFamily="34" charset="0"/>
              <a:buChar char="•"/>
            </a:pPr>
            <a:r>
              <a:rPr lang="el-GR" altLang="en-US" sz="2400" dirty="0">
                <a:latin typeface=" Arial"/>
              </a:rPr>
              <a:t>Οι μη πολικές ουσίες έχουν χαμηλές διαλυτότητες στο νερό, που αποδίδεται στην </a:t>
            </a:r>
            <a:r>
              <a:rPr lang="el-GR" altLang="en-US" sz="2400" dirty="0">
                <a:solidFill>
                  <a:srgbClr val="CC0099"/>
                </a:solidFill>
                <a:latin typeface=" Arial"/>
              </a:rPr>
              <a:t>υδρόφοβη αλληλεπίδραση</a:t>
            </a:r>
          </a:p>
        </p:txBody>
      </p:sp>
      <p:sp>
        <p:nvSpPr>
          <p:cNvPr id="5" name="TextBox 4">
            <a:extLst>
              <a:ext uri="{FF2B5EF4-FFF2-40B4-BE49-F238E27FC236}">
                <a16:creationId xmlns:a16="http://schemas.microsoft.com/office/drawing/2014/main" id="{8F099051-F6EF-F438-6106-A32F39BFB10C}"/>
              </a:ext>
            </a:extLst>
          </p:cNvPr>
          <p:cNvSpPr txBox="1"/>
          <p:nvPr/>
        </p:nvSpPr>
        <p:spPr>
          <a:xfrm>
            <a:off x="136687" y="352558"/>
            <a:ext cx="8870624" cy="584775"/>
          </a:xfrm>
          <a:prstGeom prst="rect">
            <a:avLst/>
          </a:prstGeom>
          <a:noFill/>
        </p:spPr>
        <p:txBody>
          <a:bodyPr wrap="square" rtlCol="0">
            <a:spAutoFit/>
          </a:bodyPr>
          <a:lstStyle/>
          <a:p>
            <a:pPr algn="ctr"/>
            <a:r>
              <a:rPr lang="el-GR" sz="3200" dirty="0">
                <a:solidFill>
                  <a:schemeClr val="accent5">
                    <a:lumMod val="50000"/>
                  </a:schemeClr>
                </a:solidFill>
                <a:latin typeface=" Arial"/>
              </a:rPr>
              <a:t>Η υδρόφοβη αλληλεπίδραση</a:t>
            </a:r>
            <a:endParaRPr lang="en-US" sz="3200" dirty="0">
              <a:solidFill>
                <a:schemeClr val="accent5">
                  <a:lumMod val="50000"/>
                </a:schemeClr>
              </a:solidFill>
              <a:latin typeface=" Arial"/>
            </a:endParaRPr>
          </a:p>
        </p:txBody>
      </p:sp>
    </p:spTree>
    <p:extLst>
      <p:ext uri="{BB962C8B-B14F-4D97-AF65-F5344CB8AC3E}">
        <p14:creationId xmlns:p14="http://schemas.microsoft.com/office/powerpoint/2010/main" val="1314031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A96A41EE-2ED6-DE5B-392F-7B0F113A3135}"/>
              </a:ext>
            </a:extLst>
          </p:cNvPr>
          <p:cNvSpPr txBox="1"/>
          <p:nvPr/>
        </p:nvSpPr>
        <p:spPr>
          <a:xfrm>
            <a:off x="386500" y="1380930"/>
            <a:ext cx="8295588" cy="4364272"/>
          </a:xfrm>
          <a:prstGeom prst="rect">
            <a:avLst/>
          </a:prstGeom>
          <a:noFill/>
        </p:spPr>
        <p:txBody>
          <a:bodyPr wrap="square">
            <a:spAutoFit/>
          </a:bodyPr>
          <a:lstStyle/>
          <a:p>
            <a:pPr>
              <a:lnSpc>
                <a:spcPct val="90000"/>
              </a:lnSpc>
              <a:spcBef>
                <a:spcPts val="750"/>
              </a:spcBef>
              <a:buClr>
                <a:srgbClr val="6EA0B0"/>
              </a:buClr>
              <a:buSzPct val="80000"/>
            </a:pPr>
            <a:r>
              <a:rPr lang="el-GR" altLang="en-US" sz="2400" dirty="0">
                <a:latin typeface="Century Gothic" panose="020B0502020202020204" pitchFamily="34" charset="0"/>
              </a:rPr>
              <a:t>Τα βιολογικά μόρια διακρίνονται για τα </a:t>
            </a:r>
            <a:r>
              <a:rPr lang="el-GR" altLang="en-US" sz="2400" dirty="0">
                <a:solidFill>
                  <a:srgbClr val="CC0099"/>
                </a:solidFill>
                <a:latin typeface="Century Gothic" panose="020B0502020202020204" pitchFamily="34" charset="0"/>
              </a:rPr>
              <a:t>υδρόφιλα</a:t>
            </a:r>
            <a:r>
              <a:rPr lang="el-GR" altLang="en-US" sz="2400" dirty="0">
                <a:latin typeface="Century Gothic" panose="020B0502020202020204" pitchFamily="34" charset="0"/>
              </a:rPr>
              <a:t> και </a:t>
            </a:r>
            <a:r>
              <a:rPr lang="el-GR" altLang="en-US" sz="2400" dirty="0">
                <a:solidFill>
                  <a:srgbClr val="CC0099"/>
                </a:solidFill>
                <a:latin typeface="Century Gothic" panose="020B0502020202020204" pitchFamily="34" charset="0"/>
              </a:rPr>
              <a:t>υδρόφοβα</a:t>
            </a:r>
            <a:r>
              <a:rPr lang="el-GR" altLang="en-US" sz="2400" dirty="0">
                <a:latin typeface="Century Gothic" panose="020B0502020202020204" pitchFamily="34" charset="0"/>
              </a:rPr>
              <a:t> μέρη τους. Κατά την αλληλεπίδραση ενός βιολογικού μορίου με το νερό διακρίνουμε τρείς τύπους νερού</a:t>
            </a:r>
            <a:r>
              <a:rPr lang="en-US" altLang="en-US" sz="2400" dirty="0">
                <a:latin typeface="Century Gothic" panose="020B0502020202020204" pitchFamily="34" charset="0"/>
              </a:rPr>
              <a:t>:</a:t>
            </a:r>
            <a:endParaRPr lang="el-GR" altLang="en-US" sz="2400" dirty="0">
              <a:latin typeface="Century Gothic" panose="020B0502020202020204" pitchFamily="34" charset="0"/>
            </a:endParaRPr>
          </a:p>
          <a:p>
            <a:pPr>
              <a:lnSpc>
                <a:spcPct val="90000"/>
              </a:lnSpc>
              <a:spcBef>
                <a:spcPts val="750"/>
              </a:spcBef>
              <a:buClr>
                <a:srgbClr val="6EA0B0"/>
              </a:buClr>
              <a:buSzPct val="80000"/>
            </a:pPr>
            <a:endParaRPr lang="en-US" altLang="en-US" sz="2400" dirty="0">
              <a:latin typeface="Century Gothic" panose="020B0502020202020204" pitchFamily="34" charset="0"/>
            </a:endParaRPr>
          </a:p>
          <a:p>
            <a:pPr lvl="1">
              <a:lnSpc>
                <a:spcPct val="90000"/>
              </a:lnSpc>
              <a:spcBef>
                <a:spcPts val="750"/>
              </a:spcBef>
              <a:buClr>
                <a:srgbClr val="6EA0B0"/>
              </a:buClr>
              <a:buSzPct val="80000"/>
            </a:pPr>
            <a:r>
              <a:rPr lang="el-GR" altLang="en-US" sz="2400" dirty="0">
                <a:solidFill>
                  <a:srgbClr val="990099"/>
                </a:solidFill>
                <a:latin typeface="Century Gothic" panose="020B0502020202020204" pitchFamily="34" charset="0"/>
              </a:rPr>
              <a:t>α. Το </a:t>
            </a:r>
            <a:r>
              <a:rPr lang="el-GR" altLang="en-US" sz="2400" i="1" dirty="0">
                <a:solidFill>
                  <a:srgbClr val="990099"/>
                </a:solidFill>
                <a:latin typeface="Century Gothic" panose="020B0502020202020204" pitchFamily="34" charset="0"/>
              </a:rPr>
              <a:t>«διατεταγμένο νερό»</a:t>
            </a:r>
            <a:r>
              <a:rPr lang="el-GR" altLang="en-US" sz="2400" dirty="0">
                <a:solidFill>
                  <a:srgbClr val="990099"/>
                </a:solidFill>
                <a:latin typeface="Century Gothic" panose="020B0502020202020204" pitchFamily="34" charset="0"/>
              </a:rPr>
              <a:t> που περιβάλλει και αλληλεπιδρά ισχυρά με το μόριο</a:t>
            </a:r>
          </a:p>
          <a:p>
            <a:pPr lvl="1">
              <a:lnSpc>
                <a:spcPct val="90000"/>
              </a:lnSpc>
              <a:spcBef>
                <a:spcPts val="750"/>
              </a:spcBef>
              <a:buClr>
                <a:srgbClr val="6EA0B0"/>
              </a:buClr>
              <a:buSzPct val="80000"/>
              <a:buFont typeface="Wingdings 2" panose="05020102010507070707" pitchFamily="18" charset="2"/>
              <a:buChar char=""/>
            </a:pPr>
            <a:endParaRPr lang="el-GR" altLang="en-US" sz="2400" dirty="0">
              <a:solidFill>
                <a:srgbClr val="990099"/>
              </a:solidFill>
              <a:latin typeface="Century Gothic" panose="020B0502020202020204" pitchFamily="34" charset="0"/>
            </a:endParaRPr>
          </a:p>
          <a:p>
            <a:pPr lvl="1">
              <a:lnSpc>
                <a:spcPct val="90000"/>
              </a:lnSpc>
              <a:spcBef>
                <a:spcPts val="750"/>
              </a:spcBef>
              <a:buClr>
                <a:srgbClr val="6EA0B0"/>
              </a:buClr>
              <a:buSzPct val="80000"/>
            </a:pPr>
            <a:r>
              <a:rPr lang="el-GR" altLang="en-US" sz="2400" dirty="0">
                <a:solidFill>
                  <a:srgbClr val="990099"/>
                </a:solidFill>
                <a:latin typeface="Century Gothic" panose="020B0502020202020204" pitchFamily="34" charset="0"/>
              </a:rPr>
              <a:t>β. Την </a:t>
            </a:r>
            <a:r>
              <a:rPr lang="el-GR" altLang="en-US" sz="2400" i="1" dirty="0">
                <a:solidFill>
                  <a:srgbClr val="990099"/>
                </a:solidFill>
                <a:latin typeface="Century Gothic" panose="020B0502020202020204" pitchFamily="34" charset="0"/>
              </a:rPr>
              <a:t>μεγάλη ποσότητα του νερού</a:t>
            </a:r>
          </a:p>
          <a:p>
            <a:pPr lvl="1">
              <a:lnSpc>
                <a:spcPct val="90000"/>
              </a:lnSpc>
              <a:spcBef>
                <a:spcPts val="750"/>
              </a:spcBef>
              <a:buClr>
                <a:srgbClr val="6EA0B0"/>
              </a:buClr>
              <a:buSzPct val="80000"/>
            </a:pPr>
            <a:endParaRPr lang="el-GR" altLang="en-US" sz="2400" dirty="0">
              <a:solidFill>
                <a:srgbClr val="990099"/>
              </a:solidFill>
              <a:latin typeface="Century Gothic" panose="020B0502020202020204" pitchFamily="34" charset="0"/>
            </a:endParaRPr>
          </a:p>
          <a:p>
            <a:pPr lvl="1">
              <a:lnSpc>
                <a:spcPct val="90000"/>
              </a:lnSpc>
              <a:spcBef>
                <a:spcPts val="750"/>
              </a:spcBef>
              <a:buClr>
                <a:srgbClr val="6EA0B0"/>
              </a:buClr>
              <a:buSzPct val="80000"/>
            </a:pPr>
            <a:r>
              <a:rPr lang="el-GR" altLang="en-US" sz="2400" dirty="0">
                <a:solidFill>
                  <a:srgbClr val="990099"/>
                </a:solidFill>
                <a:latin typeface="Century Gothic" panose="020B0502020202020204" pitchFamily="34" charset="0"/>
              </a:rPr>
              <a:t>γ. Το νερό που είναι </a:t>
            </a:r>
            <a:r>
              <a:rPr lang="el-GR" altLang="en-US" sz="2400" i="1" dirty="0">
                <a:solidFill>
                  <a:srgbClr val="990099"/>
                </a:solidFill>
                <a:latin typeface="Century Gothic" panose="020B0502020202020204" pitchFamily="34" charset="0"/>
              </a:rPr>
              <a:t>θαμμένο</a:t>
            </a:r>
            <a:r>
              <a:rPr lang="el-GR" altLang="en-US" sz="2400" dirty="0">
                <a:solidFill>
                  <a:srgbClr val="990099"/>
                </a:solidFill>
                <a:latin typeface="Century Gothic" panose="020B0502020202020204" pitchFamily="34" charset="0"/>
              </a:rPr>
              <a:t> μέσα στο μόριο.</a:t>
            </a:r>
          </a:p>
        </p:txBody>
      </p:sp>
      <p:sp>
        <p:nvSpPr>
          <p:cNvPr id="5" name="TextBox 4">
            <a:extLst>
              <a:ext uri="{FF2B5EF4-FFF2-40B4-BE49-F238E27FC236}">
                <a16:creationId xmlns:a16="http://schemas.microsoft.com/office/drawing/2014/main" id="{8F099051-F6EF-F438-6106-A32F39BFB10C}"/>
              </a:ext>
            </a:extLst>
          </p:cNvPr>
          <p:cNvSpPr txBox="1"/>
          <p:nvPr/>
        </p:nvSpPr>
        <p:spPr>
          <a:xfrm>
            <a:off x="136687" y="352558"/>
            <a:ext cx="8870624" cy="584775"/>
          </a:xfrm>
          <a:prstGeom prst="rect">
            <a:avLst/>
          </a:prstGeom>
          <a:noFill/>
        </p:spPr>
        <p:txBody>
          <a:bodyPr wrap="square" rtlCol="0">
            <a:spAutoFit/>
          </a:bodyPr>
          <a:lstStyle/>
          <a:p>
            <a:pPr algn="ctr"/>
            <a:r>
              <a:rPr lang="el-GR" sz="3200" dirty="0">
                <a:solidFill>
                  <a:schemeClr val="accent5">
                    <a:lumMod val="50000"/>
                  </a:schemeClr>
                </a:solidFill>
                <a:latin typeface=" Arial"/>
              </a:rPr>
              <a:t>Η</a:t>
            </a:r>
            <a:r>
              <a:rPr lang="el-GR" sz="3200" baseline="-25000" dirty="0">
                <a:solidFill>
                  <a:schemeClr val="accent5">
                    <a:lumMod val="50000"/>
                  </a:schemeClr>
                </a:solidFill>
                <a:latin typeface=" Arial"/>
              </a:rPr>
              <a:t>2</a:t>
            </a:r>
            <a:r>
              <a:rPr lang="el-GR" sz="3200" dirty="0">
                <a:solidFill>
                  <a:schemeClr val="accent5">
                    <a:lumMod val="50000"/>
                  </a:schemeClr>
                </a:solidFill>
                <a:latin typeface=" Arial"/>
              </a:rPr>
              <a:t>Ο</a:t>
            </a:r>
            <a:endParaRPr lang="en-US" sz="3200" dirty="0">
              <a:solidFill>
                <a:schemeClr val="accent5">
                  <a:lumMod val="50000"/>
                </a:schemeClr>
              </a:solidFill>
              <a:latin typeface=" Arial"/>
            </a:endParaRPr>
          </a:p>
        </p:txBody>
      </p:sp>
    </p:spTree>
    <p:extLst>
      <p:ext uri="{BB962C8B-B14F-4D97-AF65-F5344CB8AC3E}">
        <p14:creationId xmlns:p14="http://schemas.microsoft.com/office/powerpoint/2010/main" val="2071610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ABCC7BA0-F9B1-133A-4472-4C85F46C6BE1}"/>
              </a:ext>
            </a:extLst>
          </p:cNvPr>
          <p:cNvSpPr txBox="1"/>
          <p:nvPr/>
        </p:nvSpPr>
        <p:spPr>
          <a:xfrm>
            <a:off x="2481453" y="148120"/>
            <a:ext cx="4554581" cy="584775"/>
          </a:xfrm>
          <a:prstGeom prst="rect">
            <a:avLst/>
          </a:prstGeom>
          <a:noFill/>
        </p:spPr>
        <p:txBody>
          <a:bodyPr wrap="square" rtlCol="0">
            <a:spAutoFit/>
          </a:bodyPr>
          <a:lstStyle/>
          <a:p>
            <a:pPr algn="ctr"/>
            <a:r>
              <a:rPr lang="el-GR" sz="3200" dirty="0">
                <a:latin typeface=" Arial"/>
              </a:rPr>
              <a:t>«Διατεταγμένο Νερό»</a:t>
            </a:r>
            <a:endParaRPr lang="en-US" sz="3200" dirty="0">
              <a:latin typeface=" Arial"/>
            </a:endParaRPr>
          </a:p>
        </p:txBody>
      </p:sp>
      <p:pic>
        <p:nvPicPr>
          <p:cNvPr id="4" name="Picture 2">
            <a:extLst>
              <a:ext uri="{FF2B5EF4-FFF2-40B4-BE49-F238E27FC236}">
                <a16:creationId xmlns:a16="http://schemas.microsoft.com/office/drawing/2014/main" id="{F50E2AD1-825D-FFAE-DE52-A40293CBD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1037695"/>
            <a:ext cx="7792278" cy="5238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1201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A8C28282-5BC5-2CC9-CA53-D549EC118062}"/>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Αμφιπαθητικές-αμφίφιλες ενώσεις σε υδατικό διάλυμα</a:t>
            </a:r>
            <a:endParaRPr lang="en-US" sz="3200" dirty="0">
              <a:latin typeface=" Arial"/>
            </a:endParaRPr>
          </a:p>
        </p:txBody>
      </p:sp>
      <p:sp>
        <p:nvSpPr>
          <p:cNvPr id="4" name="Text Box 2">
            <a:extLst>
              <a:ext uri="{FF2B5EF4-FFF2-40B4-BE49-F238E27FC236}">
                <a16:creationId xmlns:a16="http://schemas.microsoft.com/office/drawing/2014/main" id="{E27119F6-8AA5-DAEC-E426-4BE8B81E16BB}"/>
              </a:ext>
            </a:extLst>
          </p:cNvPr>
          <p:cNvSpPr txBox="1">
            <a:spLocks noChangeArrowheads="1"/>
          </p:cNvSpPr>
          <p:nvPr/>
        </p:nvSpPr>
        <p:spPr bwMode="auto">
          <a:xfrm>
            <a:off x="192930" y="1795350"/>
            <a:ext cx="2459107" cy="140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00"/>
              </a:spcBef>
              <a:buClr>
                <a:srgbClr val="6EA0B0"/>
              </a:buClr>
              <a:buSzPct val="80000"/>
              <a:buFont typeface="Wingdings 2" panose="05020102010507070707" pitchFamily="18" charset="2"/>
              <a:buChar char=""/>
            </a:pPr>
            <a:r>
              <a:rPr lang="el-GR" altLang="en-US" sz="2800" b="1" dirty="0">
                <a:latin typeface="Century Gothic" panose="020B0502020202020204" pitchFamily="34" charset="0"/>
              </a:rPr>
              <a:t>Διασπορά λιπιδίων στο νερό</a:t>
            </a:r>
          </a:p>
        </p:txBody>
      </p:sp>
      <p:pic>
        <p:nvPicPr>
          <p:cNvPr id="5" name="Picture 3">
            <a:extLst>
              <a:ext uri="{FF2B5EF4-FFF2-40B4-BE49-F238E27FC236}">
                <a16:creationId xmlns:a16="http://schemas.microsoft.com/office/drawing/2014/main" id="{C7BB2461-FA87-9EE0-5F0F-D613EE323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13" y="1833329"/>
            <a:ext cx="6028965" cy="44793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7907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997582BA-B030-8A75-8384-8C09C4817301}"/>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Αμφιπαθητικές-αμφίφιλες ενώσεις σε υδατικό διάλυμα</a:t>
            </a:r>
            <a:endParaRPr lang="en-US" sz="3200" dirty="0">
              <a:latin typeface=" Arial"/>
            </a:endParaRPr>
          </a:p>
        </p:txBody>
      </p:sp>
      <p:sp>
        <p:nvSpPr>
          <p:cNvPr id="4" name="Text Box 2">
            <a:extLst>
              <a:ext uri="{FF2B5EF4-FFF2-40B4-BE49-F238E27FC236}">
                <a16:creationId xmlns:a16="http://schemas.microsoft.com/office/drawing/2014/main" id="{FE613331-5EF6-71A3-DA77-E6BC675FAD4F}"/>
              </a:ext>
            </a:extLst>
          </p:cNvPr>
          <p:cNvSpPr txBox="1">
            <a:spLocks noChangeArrowheads="1"/>
          </p:cNvSpPr>
          <p:nvPr/>
        </p:nvSpPr>
        <p:spPr bwMode="auto">
          <a:xfrm>
            <a:off x="159026" y="1922187"/>
            <a:ext cx="2935288"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lnSpc>
                <a:spcPct val="90000"/>
              </a:lnSpc>
              <a:spcBef>
                <a:spcPts val="700"/>
              </a:spcBef>
              <a:buClrTx/>
              <a:buSzPct val="80000"/>
              <a:buFontTx/>
              <a:buNone/>
            </a:pPr>
            <a:r>
              <a:rPr lang="el-GR" altLang="en-US" sz="2800" b="1" dirty="0">
                <a:latin typeface="Century Gothic" panose="020B0502020202020204" pitchFamily="34" charset="0"/>
              </a:rPr>
              <a:t>Συναθροίσεις μορίων λιπιδίων</a:t>
            </a:r>
          </a:p>
        </p:txBody>
      </p:sp>
      <p:pic>
        <p:nvPicPr>
          <p:cNvPr id="5" name="Picture 3">
            <a:extLst>
              <a:ext uri="{FF2B5EF4-FFF2-40B4-BE49-F238E27FC236}">
                <a16:creationId xmlns:a16="http://schemas.microsoft.com/office/drawing/2014/main" id="{15017A89-7E8D-7A75-88CB-99F775B2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636298"/>
            <a:ext cx="6372225" cy="3585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790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481AB7D6-C041-9DAC-4BFA-403418D1238E}"/>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Αμφιπαθητικές-αμφίφιλες ενώσεις σε υδατικό διάλυμα</a:t>
            </a:r>
            <a:endParaRPr lang="en-US" sz="3200" dirty="0">
              <a:latin typeface=" Arial"/>
            </a:endParaRPr>
          </a:p>
        </p:txBody>
      </p:sp>
      <p:pic>
        <p:nvPicPr>
          <p:cNvPr id="4" name="Picture 3">
            <a:extLst>
              <a:ext uri="{FF2B5EF4-FFF2-40B4-BE49-F238E27FC236}">
                <a16:creationId xmlns:a16="http://schemas.microsoft.com/office/drawing/2014/main" id="{52FA8DA0-0C5D-53F0-73FA-D1D6263D9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21" y="3106628"/>
            <a:ext cx="7401558" cy="3274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a:extLst>
              <a:ext uri="{FF2B5EF4-FFF2-40B4-BE49-F238E27FC236}">
                <a16:creationId xmlns:a16="http://schemas.microsoft.com/office/drawing/2014/main" id="{DAA73F69-7CE2-9BEB-C75A-1852D5EBACDE}"/>
              </a:ext>
            </a:extLst>
          </p:cNvPr>
          <p:cNvSpPr txBox="1">
            <a:spLocks noChangeArrowheads="1"/>
          </p:cNvSpPr>
          <p:nvPr/>
        </p:nvSpPr>
        <p:spPr bwMode="auto">
          <a:xfrm>
            <a:off x="381138" y="1364175"/>
            <a:ext cx="8086725" cy="1742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7675" indent="-377825">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1pPr>
            <a:lvl2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2pPr>
            <a:lvl3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3pPr>
            <a:lvl4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4pPr>
            <a:lvl5pPr>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7675"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9431338" algn="l"/>
              </a:tabLst>
              <a:defRPr sz="2000">
                <a:solidFill>
                  <a:srgbClr val="000000"/>
                </a:solidFill>
                <a:latin typeface="Arial" panose="020B0604020202020204" pitchFamily="34" charset="0"/>
              </a:defRPr>
            </a:lvl9pPr>
          </a:lstStyle>
          <a:p>
            <a:pPr>
              <a:spcBef>
                <a:spcPts val="600"/>
              </a:spcBef>
              <a:buClrTx/>
              <a:buSzPct val="80000"/>
              <a:buFontTx/>
              <a:buNone/>
            </a:pPr>
            <a:r>
              <a:rPr lang="el-GR" altLang="en-US" sz="2800" b="1" dirty="0">
                <a:solidFill>
                  <a:srgbClr val="FF9900"/>
                </a:solidFill>
                <a:latin typeface="Century Gothic" panose="020B0502020202020204" pitchFamily="34" charset="0"/>
              </a:rPr>
              <a:t>Μικκύλια</a:t>
            </a:r>
          </a:p>
          <a:p>
            <a:pPr>
              <a:spcBef>
                <a:spcPts val="600"/>
              </a:spcBef>
              <a:buClrTx/>
              <a:buSzPct val="80000"/>
              <a:buFontTx/>
              <a:buNone/>
            </a:pPr>
            <a:r>
              <a:rPr lang="el-GR" altLang="en-US" sz="2400" dirty="0">
                <a:solidFill>
                  <a:schemeClr val="accent1">
                    <a:lumMod val="50000"/>
                  </a:schemeClr>
                </a:solidFill>
                <a:latin typeface="Century Gothic" panose="020B0502020202020204" pitchFamily="34" charset="0"/>
              </a:rPr>
              <a:t>	Υδρόφοβες αλληλεπιδράσεις </a:t>
            </a:r>
            <a:r>
              <a:rPr lang="el-GR" altLang="en-US" sz="2400" dirty="0">
                <a:latin typeface="Century Gothic" panose="020B0502020202020204" pitchFamily="34" charset="0"/>
              </a:rPr>
              <a:t>- μεγάλη θερμοδυναμική σταθερότητα με ελαχιστοποίηση του αριθμού του «διατεταγμένου νερού»</a:t>
            </a:r>
          </a:p>
          <a:p>
            <a:pPr>
              <a:spcBef>
                <a:spcPts val="600"/>
              </a:spcBef>
              <a:buClrTx/>
              <a:buSzPct val="80000"/>
              <a:buFontTx/>
              <a:buNone/>
            </a:pPr>
            <a:endParaRPr lang="el-GR" altLang="en-US" sz="2400" dirty="0">
              <a:latin typeface="Century Gothic" panose="020B0502020202020204" pitchFamily="34" charset="0"/>
            </a:endParaRPr>
          </a:p>
        </p:txBody>
      </p:sp>
    </p:spTree>
    <p:extLst>
      <p:ext uri="{BB962C8B-B14F-4D97-AF65-F5344CB8AC3E}">
        <p14:creationId xmlns:p14="http://schemas.microsoft.com/office/powerpoint/2010/main" val="3629043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260AE-9E32-2317-8815-EC8774C24E88}"/>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Ποια μόρια είναι υδρόφοβα και ποια αμφίφιλα;</a:t>
            </a:r>
            <a:endParaRPr lang="en-US" sz="3200" dirty="0">
              <a:latin typeface=" Arial"/>
            </a:endParaRPr>
          </a:p>
        </p:txBody>
      </p:sp>
      <p:pic>
        <p:nvPicPr>
          <p:cNvPr id="4" name="Picture 2">
            <a:extLst>
              <a:ext uri="{FF2B5EF4-FFF2-40B4-BE49-F238E27FC236}">
                <a16:creationId xmlns:a16="http://schemas.microsoft.com/office/drawing/2014/main" id="{5316E489-473E-20B5-5A40-73D19A59B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29" y="1225338"/>
            <a:ext cx="7537285" cy="5355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718141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9EA2B1-9302-B29C-6DCD-5D01BB66305A}"/>
              </a:ext>
            </a:extLst>
          </p:cNvPr>
          <p:cNvSpPr txBox="1"/>
          <p:nvPr/>
        </p:nvSpPr>
        <p:spPr>
          <a:xfrm>
            <a:off x="0" y="6596522"/>
            <a:ext cx="4089704" cy="249299"/>
          </a:xfrm>
          <a:prstGeom prst="rect">
            <a:avLst/>
          </a:prstGeom>
          <a:noFill/>
        </p:spPr>
        <p:txBody>
          <a:bodyPr wrap="square" rtlCol="0">
            <a:spAutoFit/>
          </a:bodyPr>
          <a:lstStyle/>
          <a:p>
            <a:pPr defTabSz="388620">
              <a:spcAft>
                <a:spcPts val="600"/>
              </a:spcAft>
            </a:pPr>
            <a:r>
              <a:rPr lang="el-GR" sz="1020" kern="1200" dirty="0">
                <a:solidFill>
                  <a:schemeClr val="bg1">
                    <a:lumMod val="50000"/>
                  </a:schemeClr>
                </a:solidFill>
                <a:latin typeface="+mn-lt"/>
                <a:ea typeface="+mn-ea"/>
                <a:cs typeface="+mn-cs"/>
              </a:rPr>
              <a:t>ΙΑΤΡΙΚΗ ΧΗΜΕΙΑ - ΔΙΑΜΟΡΙΑΚΕΣ ΥΝΑΜΕΙΣ - Χ.ΑΔΑΜΟΠΟΥΛΟΣ</a:t>
            </a:r>
            <a:endParaRPr lang="en-US" sz="1200" dirty="0">
              <a:solidFill>
                <a:schemeClr val="bg1">
                  <a:lumMod val="50000"/>
                </a:schemeClr>
              </a:solidFill>
            </a:endParaRPr>
          </a:p>
        </p:txBody>
      </p:sp>
      <p:pic>
        <p:nvPicPr>
          <p:cNvPr id="3" name="Picture 6">
            <a:extLst>
              <a:ext uri="{FF2B5EF4-FFF2-40B4-BE49-F238E27FC236}">
                <a16:creationId xmlns:a16="http://schemas.microsoft.com/office/drawing/2014/main" id="{64E24691-98F4-B8AD-86FE-3EB25D074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74" y="1101672"/>
            <a:ext cx="3545269" cy="4084363"/>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566EEC1E-197C-D01A-19DC-A53AC19E2EF2}"/>
              </a:ext>
            </a:extLst>
          </p:cNvPr>
          <p:cNvSpPr txBox="1">
            <a:spLocks/>
          </p:cNvSpPr>
          <p:nvPr/>
        </p:nvSpPr>
        <p:spPr>
          <a:xfrm>
            <a:off x="4633659" y="1031093"/>
            <a:ext cx="3822476" cy="45135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77240">
              <a:spcAft>
                <a:spcPts val="600"/>
              </a:spcAft>
            </a:pPr>
            <a:r>
              <a:rPr lang="el-GR" sz="2380" kern="1200" dirty="0">
                <a:solidFill>
                  <a:srgbClr val="000000"/>
                </a:solidFill>
                <a:latin typeface="Tahoma" panose="020B0604030504040204" pitchFamily="34" charset="0"/>
                <a:ea typeface="+mj-ea"/>
                <a:cs typeface="+mj-cs"/>
              </a:rPr>
              <a:t>Πολλά φάρμακα ή τοξικές ενώσεις γλυκοζυλιώνονται (προσθήκη γλυκόζης) κατά την διάρκεια του μεταβολισμού στον οργανισμό. Στην εικόνα είναι ένα παράδειγμα βαρβιτουρικού μετά την γλυκοζυλίωση.</a:t>
            </a:r>
            <a:br>
              <a:rPr lang="el-GR" sz="2380" kern="1200" dirty="0">
                <a:solidFill>
                  <a:srgbClr val="000000"/>
                </a:solidFill>
                <a:latin typeface="Tahoma" panose="020B0604030504040204" pitchFamily="34" charset="0"/>
                <a:ea typeface="+mj-ea"/>
                <a:cs typeface="+mj-cs"/>
              </a:rPr>
            </a:br>
            <a:r>
              <a:rPr lang="el-GR" sz="2380" kern="1200" dirty="0">
                <a:solidFill>
                  <a:srgbClr val="000000"/>
                </a:solidFill>
                <a:latin typeface="Tahoma" panose="020B0604030504040204" pitchFamily="34" charset="0"/>
                <a:ea typeface="+mj-ea"/>
                <a:cs typeface="+mj-cs"/>
              </a:rPr>
              <a:t>Α. Κυκλώστε το σάκχαρο</a:t>
            </a:r>
            <a:br>
              <a:rPr lang="el-GR" sz="2380" kern="1200" dirty="0">
                <a:solidFill>
                  <a:srgbClr val="000000"/>
                </a:solidFill>
                <a:latin typeface="Tahoma" panose="020B0604030504040204" pitchFamily="34" charset="0"/>
                <a:ea typeface="+mj-ea"/>
                <a:cs typeface="+mj-cs"/>
              </a:rPr>
            </a:br>
            <a:r>
              <a:rPr lang="el-GR" sz="2380" kern="1200" dirty="0">
                <a:solidFill>
                  <a:srgbClr val="000000"/>
                </a:solidFill>
                <a:latin typeface="Tahoma" panose="020B0604030504040204" pitchFamily="34" charset="0"/>
                <a:ea typeface="+mj-ea"/>
                <a:cs typeface="+mj-cs"/>
              </a:rPr>
              <a:t>Β. Η γλυκοζυλίωση αυξάνει ή ελαττώνει την πολικότητα?</a:t>
            </a:r>
            <a:endParaRPr lang="en-US" sz="2800" dirty="0">
              <a:solidFill>
                <a:srgbClr val="FFFFFF"/>
              </a:solidFill>
            </a:endParaRPr>
          </a:p>
        </p:txBody>
      </p:sp>
    </p:spTree>
    <p:extLst>
      <p:ext uri="{BB962C8B-B14F-4D97-AF65-F5344CB8AC3E}">
        <p14:creationId xmlns:p14="http://schemas.microsoft.com/office/powerpoint/2010/main" val="383367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E7CF043-3515-A225-BCE3-EC7688879A69}"/>
              </a:ext>
            </a:extLst>
          </p:cNvPr>
          <p:cNvSpPr txBox="1">
            <a:spLocks/>
          </p:cNvSpPr>
          <p:nvPr/>
        </p:nvSpPr>
        <p:spPr>
          <a:xfrm>
            <a:off x="618187" y="1948473"/>
            <a:ext cx="7794425" cy="36076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Ιοντικές δυνάμεις</a:t>
            </a: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Υδρογονοδεσμός</a:t>
            </a: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Αλληλεπιδράσεις διπόλου-διπόλου (Van Der Waals)</a:t>
            </a: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Δυνάμεις διασποράς ή δυνάμεις London (Van der Waals)</a:t>
            </a:r>
          </a:p>
          <a:p>
            <a:pPr marL="0" indent="0">
              <a:spcBef>
                <a:spcPts val="750"/>
              </a:spcBef>
              <a:buSzPct val="80000"/>
              <a:buFont typeface="Arial" panose="020B0604020202020204" pitchFamily="34" charset="0"/>
              <a:buNone/>
            </a:pPr>
            <a:endParaRPr lang="el-GR" altLang="en-US" sz="2400" dirty="0">
              <a:latin typeface="Century Gothic" panose="020B0502020202020204" pitchFamily="34" charset="0"/>
            </a:endParaRPr>
          </a:p>
          <a:p>
            <a:pPr marL="0" indent="0">
              <a:spcBef>
                <a:spcPts val="750"/>
              </a:spcBef>
              <a:buSzPct val="80000"/>
              <a:buFont typeface="Arial" panose="020B0604020202020204" pitchFamily="34" charset="0"/>
              <a:buNone/>
            </a:pPr>
            <a:r>
              <a:rPr lang="el-GR" altLang="en-US" sz="2400" dirty="0">
                <a:latin typeface="Century Gothic" panose="020B0502020202020204" pitchFamily="34" charset="0"/>
              </a:rPr>
              <a:t>Υπάρχουν και κάποιες επιπρόσθετες υποκατηγορίες ηλεκτροστατικών αλληλεπιδράσεων..</a:t>
            </a:r>
          </a:p>
        </p:txBody>
      </p:sp>
      <p:sp>
        <p:nvSpPr>
          <p:cNvPr id="3" name="TextBox 2">
            <a:extLst>
              <a:ext uri="{FF2B5EF4-FFF2-40B4-BE49-F238E27FC236}">
                <a16:creationId xmlns:a16="http://schemas.microsoft.com/office/drawing/2014/main" id="{E1B5D486-F829-8A3B-2967-8EA495BC6C4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48E311D-C748-2725-4962-009B812DD25A}"/>
              </a:ext>
            </a:extLst>
          </p:cNvPr>
          <p:cNvSpPr txBox="1"/>
          <p:nvPr/>
        </p:nvSpPr>
        <p:spPr>
          <a:xfrm>
            <a:off x="618187" y="191714"/>
            <a:ext cx="7794425" cy="1446550"/>
          </a:xfrm>
          <a:prstGeom prst="rect">
            <a:avLst/>
          </a:prstGeom>
          <a:noFill/>
        </p:spPr>
        <p:txBody>
          <a:bodyPr wrap="square" rtlCol="0">
            <a:spAutoFit/>
          </a:bodyPr>
          <a:lstStyle/>
          <a:p>
            <a:r>
              <a:rPr lang="el-GR" sz="4400" dirty="0"/>
              <a:t>Οι κύριες τέσσερις διαμοριακές δυνάμεις </a:t>
            </a:r>
            <a:endParaRPr lang="en-US" sz="4400" dirty="0"/>
          </a:p>
        </p:txBody>
      </p:sp>
    </p:spTree>
    <p:extLst>
      <p:ext uri="{BB962C8B-B14F-4D97-AF65-F5344CB8AC3E}">
        <p14:creationId xmlns:p14="http://schemas.microsoft.com/office/powerpoint/2010/main" val="3567344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0B17199-58D3-03F1-D85C-3CF8D4EBF479}"/>
              </a:ext>
            </a:extLst>
          </p:cNvPr>
          <p:cNvSpPr txBox="1">
            <a:spLocks/>
          </p:cNvSpPr>
          <p:nvPr/>
        </p:nvSpPr>
        <p:spPr>
          <a:xfrm>
            <a:off x="224594" y="403907"/>
            <a:ext cx="4758744" cy="178150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err="1">
                <a:latin typeface="+mn-lt"/>
                <a:ea typeface="+mn-ea"/>
                <a:cs typeface="+mn-cs"/>
              </a:rPr>
              <a:t>Πολεμώντ</a:t>
            </a:r>
            <a:r>
              <a:rPr lang="en-US" sz="3200" dirty="0">
                <a:latin typeface="+mn-lt"/>
                <a:ea typeface="+mn-ea"/>
                <a:cs typeface="+mn-cs"/>
              </a:rPr>
              <a:t>ας την πανδημία SARS CoV-2 (COVID-19) με το σαπούνι</a:t>
            </a:r>
          </a:p>
          <a:p>
            <a:pPr indent="-228600">
              <a:spcAft>
                <a:spcPts val="600"/>
              </a:spcAft>
              <a:buFont typeface="Arial" panose="020B0604020202020204" pitchFamily="34" charset="0"/>
              <a:buChar char="•"/>
            </a:pPr>
            <a:endParaRPr lang="en-US" sz="2400" dirty="0">
              <a:latin typeface="+mn-lt"/>
              <a:ea typeface="+mn-ea"/>
              <a:cs typeface="+mn-cs"/>
            </a:endParaRPr>
          </a:p>
          <a:p>
            <a:pPr>
              <a:spcAft>
                <a:spcPts val="600"/>
              </a:spcAft>
            </a:pPr>
            <a:endParaRPr lang="en-US" sz="2400" dirty="0">
              <a:latin typeface="+mn-lt"/>
              <a:ea typeface="+mn-ea"/>
              <a:cs typeface="+mn-cs"/>
            </a:endParaRPr>
          </a:p>
        </p:txBody>
      </p:sp>
      <p:pic>
        <p:nvPicPr>
          <p:cNvPr id="4" name="Picture 2">
            <a:extLst>
              <a:ext uri="{FF2B5EF4-FFF2-40B4-BE49-F238E27FC236}">
                <a16:creationId xmlns:a16="http://schemas.microsoft.com/office/drawing/2014/main" id="{9354D88A-77D9-CBE5-6F1A-2F72FF79B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95" r="36824"/>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533ED3-22D3-71A5-72D7-5ACB1FD11D44}"/>
              </a:ext>
            </a:extLst>
          </p:cNvPr>
          <p:cNvSpPr txBox="1"/>
          <p:nvPr/>
        </p:nvSpPr>
        <p:spPr>
          <a:xfrm>
            <a:off x="0" y="6581001"/>
            <a:ext cx="4758744" cy="276999"/>
          </a:xfrm>
          <a:prstGeom prst="rect">
            <a:avLst/>
          </a:prstGeom>
          <a:noFill/>
        </p:spPr>
        <p:txBody>
          <a:bodyPr wrap="square" rtlCol="0">
            <a:spAutoFit/>
          </a:bodyPr>
          <a:lstStyle/>
          <a:p>
            <a:pPr>
              <a:spcAft>
                <a:spcPts val="600"/>
              </a:spcAft>
            </a:pPr>
            <a:r>
              <a:rPr lang="el-GR" sz="1200">
                <a:solidFill>
                  <a:schemeClr val="bg1">
                    <a:lumMod val="50000"/>
                  </a:schemeClr>
                </a:solidFill>
              </a:rPr>
              <a:t>ΙΑΤΡΙΚΗ ΧΗΜΕΙΑ - ΔΙΑΜΟΡΙΑΚΕΣ ΔΥΝΑΜΕΙΣ - Χ.ΑΔΑΜΟΠΟΥΛΟΣ</a:t>
            </a:r>
            <a:endParaRPr lang="en-US" sz="1200">
              <a:solidFill>
                <a:schemeClr val="bg1">
                  <a:lumMod val="50000"/>
                </a:schemeClr>
              </a:solidFill>
            </a:endParaRPr>
          </a:p>
        </p:txBody>
      </p:sp>
      <p:sp>
        <p:nvSpPr>
          <p:cNvPr id="5" name="Τίτλος 1">
            <a:extLst>
              <a:ext uri="{FF2B5EF4-FFF2-40B4-BE49-F238E27FC236}">
                <a16:creationId xmlns:a16="http://schemas.microsoft.com/office/drawing/2014/main" id="{B5725E3B-82D0-0660-23D8-46C4807EB41B}"/>
              </a:ext>
            </a:extLst>
          </p:cNvPr>
          <p:cNvSpPr txBox="1">
            <a:spLocks/>
          </p:cNvSpPr>
          <p:nvPr/>
        </p:nvSpPr>
        <p:spPr>
          <a:xfrm>
            <a:off x="609446" y="3840324"/>
            <a:ext cx="3539852" cy="1085763"/>
          </a:xfrm>
          <a:prstGeom prst="rect">
            <a:avLst/>
          </a:prstGeom>
        </p:spPr>
        <p:txBody>
          <a:bodyPr vert="horz" lIns="91440" tIns="45720" rIns="91440" bIns="45720" rtlCol="0">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600" dirty="0">
              <a:latin typeface="+mn-lt"/>
              <a:ea typeface="+mn-ea"/>
              <a:cs typeface="+mn-cs"/>
            </a:endParaRPr>
          </a:p>
          <a:p>
            <a:pPr indent="-228600">
              <a:spcAft>
                <a:spcPts val="600"/>
              </a:spcAft>
              <a:buFont typeface="Arial" panose="020B0604020202020204" pitchFamily="34" charset="0"/>
              <a:buChar char="•"/>
            </a:pPr>
            <a:endParaRPr lang="en-US" sz="1600" dirty="0">
              <a:latin typeface="+mn-lt"/>
              <a:ea typeface="+mn-ea"/>
              <a:cs typeface="+mn-cs"/>
            </a:endParaRPr>
          </a:p>
          <a:p>
            <a:pPr indent="-228600">
              <a:spcAft>
                <a:spcPts val="600"/>
              </a:spcAft>
              <a:buFont typeface="Arial" panose="020B0604020202020204" pitchFamily="34" charset="0"/>
              <a:buChar char="•"/>
            </a:pPr>
            <a:endParaRPr lang="en-US" sz="1600" dirty="0">
              <a:latin typeface="+mn-lt"/>
              <a:ea typeface="+mn-ea"/>
              <a:cs typeface="+mn-cs"/>
            </a:endParaRPr>
          </a:p>
          <a:p>
            <a:pPr>
              <a:spcAft>
                <a:spcPts val="600"/>
              </a:spcAft>
            </a:pPr>
            <a:r>
              <a:rPr lang="en-US" sz="14400" dirty="0" err="1">
                <a:solidFill>
                  <a:schemeClr val="accent4">
                    <a:lumMod val="50000"/>
                  </a:schemeClr>
                </a:solidFill>
                <a:latin typeface="+mn-lt"/>
                <a:ea typeface="+mn-ea"/>
                <a:cs typeface="+mn-cs"/>
              </a:rPr>
              <a:t>Μηχ</a:t>
            </a:r>
            <a:r>
              <a:rPr lang="en-US" sz="14400" dirty="0">
                <a:solidFill>
                  <a:schemeClr val="accent4">
                    <a:lumMod val="50000"/>
                  </a:schemeClr>
                </a:solidFill>
                <a:latin typeface="+mn-lt"/>
                <a:ea typeface="+mn-ea"/>
                <a:cs typeface="+mn-cs"/>
              </a:rPr>
              <a:t>ανισμός...</a:t>
            </a:r>
          </a:p>
        </p:txBody>
      </p:sp>
    </p:spTree>
    <p:extLst>
      <p:ext uri="{BB962C8B-B14F-4D97-AF65-F5344CB8AC3E}">
        <p14:creationId xmlns:p14="http://schemas.microsoft.com/office/powerpoint/2010/main" val="3313265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Εικόνα 3">
            <a:extLst>
              <a:ext uri="{FF2B5EF4-FFF2-40B4-BE49-F238E27FC236}">
                <a16:creationId xmlns:a16="http://schemas.microsoft.com/office/drawing/2014/main" id="{1095D57F-2852-879A-B176-0FB01963529F}"/>
              </a:ext>
            </a:extLst>
          </p:cNvPr>
          <p:cNvPicPr>
            <a:picLocks noChangeAspect="1"/>
          </p:cNvPicPr>
          <p:nvPr/>
        </p:nvPicPr>
        <p:blipFill rotWithShape="1">
          <a:blip r:embed="rId3"/>
          <a:srcRect l="599" r="-1" b="-1"/>
          <a:stretch/>
        </p:blipFill>
        <p:spPr>
          <a:xfrm>
            <a:off x="364648" y="1759463"/>
            <a:ext cx="8401664" cy="290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Τίτλος 1">
            <a:extLst>
              <a:ext uri="{FF2B5EF4-FFF2-40B4-BE49-F238E27FC236}">
                <a16:creationId xmlns:a16="http://schemas.microsoft.com/office/drawing/2014/main" id="{F3C16E78-8EB1-6292-D252-D51FA3BBE574}"/>
              </a:ext>
            </a:extLst>
          </p:cNvPr>
          <p:cNvSpPr txBox="1">
            <a:spLocks/>
          </p:cNvSpPr>
          <p:nvPr/>
        </p:nvSpPr>
        <p:spPr>
          <a:xfrm>
            <a:off x="1260580" y="668813"/>
            <a:ext cx="6622833" cy="671540"/>
          </a:xfrm>
          <a:prstGeom prst="rect">
            <a:avLst/>
          </a:prstGeom>
          <a:noFill/>
        </p:spPr>
        <p:txBody>
          <a:bodyPr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200" dirty="0">
                <a:latin typeface=" Arial"/>
              </a:rPr>
              <a:t>3</a:t>
            </a:r>
            <a:r>
              <a:rPr lang="en-US" sz="4200" dirty="0">
                <a:latin typeface=" Arial"/>
              </a:rPr>
              <a:t>D</a:t>
            </a:r>
            <a:r>
              <a:rPr lang="en-US" dirty="0">
                <a:latin typeface=" Arial"/>
              </a:rPr>
              <a:t> </a:t>
            </a:r>
            <a:r>
              <a:rPr lang="el-GR" dirty="0">
                <a:latin typeface=" Arial"/>
              </a:rPr>
              <a:t>δομή του</a:t>
            </a:r>
            <a:r>
              <a:rPr lang="en-US" dirty="0">
                <a:latin typeface=" Arial"/>
              </a:rPr>
              <a:t> SARS-CoV-2</a:t>
            </a:r>
            <a:endParaRPr lang="en-US" sz="4200" dirty="0">
              <a:latin typeface=" Arial"/>
            </a:endParaRPr>
          </a:p>
        </p:txBody>
      </p:sp>
    </p:spTree>
    <p:extLst>
      <p:ext uri="{BB962C8B-B14F-4D97-AF65-F5344CB8AC3E}">
        <p14:creationId xmlns:p14="http://schemas.microsoft.com/office/powerpoint/2010/main" val="3054045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Θέση περιεχομένου 3">
            <a:extLst>
              <a:ext uri="{FF2B5EF4-FFF2-40B4-BE49-F238E27FC236}">
                <a16:creationId xmlns:a16="http://schemas.microsoft.com/office/drawing/2014/main" id="{0DEEF6EC-7D2A-ABFD-EC29-8853BBE6654A}"/>
              </a:ext>
            </a:extLst>
          </p:cNvPr>
          <p:cNvPicPr>
            <a:picLocks noChangeAspect="1"/>
          </p:cNvPicPr>
          <p:nvPr/>
        </p:nvPicPr>
        <p:blipFill>
          <a:blip r:embed="rId2"/>
          <a:stretch>
            <a:fillRect/>
          </a:stretch>
        </p:blipFill>
        <p:spPr>
          <a:xfrm>
            <a:off x="707231" y="1615772"/>
            <a:ext cx="7857873" cy="4965229"/>
          </a:xfrm>
          <a:prstGeom prst="rect">
            <a:avLst/>
          </a:prstGeom>
        </p:spPr>
      </p:pic>
      <p:sp>
        <p:nvSpPr>
          <p:cNvPr id="4" name="Τίτλος 1">
            <a:extLst>
              <a:ext uri="{FF2B5EF4-FFF2-40B4-BE49-F238E27FC236}">
                <a16:creationId xmlns:a16="http://schemas.microsoft.com/office/drawing/2014/main" id="{6F0AF343-2C10-972D-A3D4-EFB7FD50CAB7}"/>
              </a:ext>
            </a:extLst>
          </p:cNvPr>
          <p:cNvSpPr txBox="1">
            <a:spLocks/>
          </p:cNvSpPr>
          <p:nvPr/>
        </p:nvSpPr>
        <p:spPr>
          <a:xfrm>
            <a:off x="457200" y="268288"/>
            <a:ext cx="8224838" cy="1393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t>Μοριακή δομή σαπουνιού</a:t>
            </a:r>
          </a:p>
          <a:p>
            <a:pPr algn="ctr"/>
            <a:r>
              <a:rPr lang="el-GR" sz="3600" b="1" dirty="0"/>
              <a:t>Σχηματισμός μικυλλίου</a:t>
            </a:r>
            <a:endParaRPr lang="en-US" sz="3600" b="1" dirty="0"/>
          </a:p>
        </p:txBody>
      </p:sp>
    </p:spTree>
    <p:extLst>
      <p:ext uri="{BB962C8B-B14F-4D97-AF65-F5344CB8AC3E}">
        <p14:creationId xmlns:p14="http://schemas.microsoft.com/office/powerpoint/2010/main" val="3709518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Θέση περιεχομένου 3">
            <a:extLst>
              <a:ext uri="{FF2B5EF4-FFF2-40B4-BE49-F238E27FC236}">
                <a16:creationId xmlns:a16="http://schemas.microsoft.com/office/drawing/2014/main" id="{7DD6D969-4D93-5E32-E0A2-8BB6DB54E41B}"/>
              </a:ext>
            </a:extLst>
          </p:cNvPr>
          <p:cNvPicPr>
            <a:picLocks noChangeAspect="1"/>
          </p:cNvPicPr>
          <p:nvPr/>
        </p:nvPicPr>
        <p:blipFill>
          <a:blip r:embed="rId2"/>
          <a:stretch>
            <a:fillRect/>
          </a:stretch>
        </p:blipFill>
        <p:spPr>
          <a:xfrm>
            <a:off x="4016286" y="484761"/>
            <a:ext cx="4758744" cy="5893180"/>
          </a:xfrm>
          <a:prstGeom prst="rect">
            <a:avLst/>
          </a:prstGeom>
        </p:spPr>
      </p:pic>
      <p:sp>
        <p:nvSpPr>
          <p:cNvPr id="4" name="TextBox 3">
            <a:extLst>
              <a:ext uri="{FF2B5EF4-FFF2-40B4-BE49-F238E27FC236}">
                <a16:creationId xmlns:a16="http://schemas.microsoft.com/office/drawing/2014/main" id="{DBA97AAA-72A1-229A-9940-0334D3CA70E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7" name="Τίτλος 1">
            <a:extLst>
              <a:ext uri="{FF2B5EF4-FFF2-40B4-BE49-F238E27FC236}">
                <a16:creationId xmlns:a16="http://schemas.microsoft.com/office/drawing/2014/main" id="{2F245B15-75CE-F1C1-1630-AB27318C4C1D}"/>
              </a:ext>
            </a:extLst>
          </p:cNvPr>
          <p:cNvSpPr txBox="1">
            <a:spLocks/>
          </p:cNvSpPr>
          <p:nvPr/>
        </p:nvSpPr>
        <p:spPr>
          <a:xfrm>
            <a:off x="368970" y="939702"/>
            <a:ext cx="3882128" cy="49785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30000"/>
              </a:spcBef>
            </a:pPr>
            <a:r>
              <a:rPr lang="el-GR" sz="2400" b="1" dirty="0">
                <a:latin typeface="Times New Roman" panose="02020603050405020304" pitchFamily="18" charset="0"/>
                <a:ea typeface="+mn-ea"/>
                <a:cs typeface="+mn-cs"/>
              </a:rPr>
              <a:t>Τρεις μηχανισμοί για την απενεργοποίηση μέσω καθαρισμού με σαπούνι του</a:t>
            </a:r>
            <a:br>
              <a:rPr lang="en-US" sz="2400" b="1" dirty="0">
                <a:latin typeface="Times New Roman" panose="02020603050405020304" pitchFamily="18" charset="0"/>
                <a:ea typeface="+mn-ea"/>
                <a:cs typeface="+mn-cs"/>
              </a:rPr>
            </a:br>
            <a:r>
              <a:rPr lang="en-US" sz="2400" b="1" dirty="0">
                <a:latin typeface="Times New Roman" panose="02020603050405020304" pitchFamily="18" charset="0"/>
                <a:ea typeface="+mn-ea"/>
                <a:cs typeface="+mn-cs"/>
              </a:rPr>
              <a:t>SARS-</a:t>
            </a:r>
            <a:r>
              <a:rPr lang="en-US" sz="2400" b="1" dirty="0" err="1">
                <a:latin typeface="Times New Roman" panose="02020603050405020304" pitchFamily="18" charset="0"/>
                <a:ea typeface="+mn-ea"/>
                <a:cs typeface="+mn-cs"/>
              </a:rPr>
              <a:t>CoV</a:t>
            </a:r>
            <a:endParaRPr lang="el-GR" sz="2400" b="1" dirty="0">
              <a:latin typeface="Times New Roman" panose="02020603050405020304" pitchFamily="18" charset="0"/>
              <a:ea typeface="+mn-ea"/>
              <a:cs typeface="+mn-cs"/>
            </a:endParaRPr>
          </a:p>
          <a:p>
            <a:pPr>
              <a:spcBef>
                <a:spcPct val="30000"/>
              </a:spcBef>
            </a:pPr>
            <a:br>
              <a:rPr lang="el-GR" sz="2400" dirty="0">
                <a:solidFill>
                  <a:srgbClr val="0070C0"/>
                </a:solidFill>
                <a:latin typeface="Times New Roman" panose="02020603050405020304" pitchFamily="18" charset="0"/>
                <a:ea typeface="+mn-ea"/>
                <a:cs typeface="+mn-cs"/>
              </a:rPr>
            </a:br>
            <a:r>
              <a:rPr lang="en-US" sz="2400" b="1" dirty="0">
                <a:solidFill>
                  <a:srgbClr val="C00000"/>
                </a:solidFill>
                <a:latin typeface="Times New Roman" panose="02020603050405020304" pitchFamily="18" charset="0"/>
                <a:ea typeface="+mn-ea"/>
                <a:cs typeface="+mn-cs"/>
              </a:rPr>
              <a:t>1. </a:t>
            </a:r>
            <a:r>
              <a:rPr lang="el-GR" sz="2400" b="1" dirty="0">
                <a:solidFill>
                  <a:srgbClr val="C00000"/>
                </a:solidFill>
                <a:latin typeface="Times New Roman" panose="02020603050405020304" pitchFamily="18" charset="0"/>
                <a:ea typeface="+mn-ea"/>
                <a:cs typeface="+mn-cs"/>
              </a:rPr>
              <a:t>Μηχανισμός της διάρρηξης της μεμβράνης</a:t>
            </a:r>
          </a:p>
          <a:p>
            <a:pPr>
              <a:spcBef>
                <a:spcPct val="30000"/>
              </a:spcBef>
            </a:pPr>
            <a:br>
              <a:rPr lang="el-GR" sz="2400" dirty="0">
                <a:solidFill>
                  <a:srgbClr val="000000"/>
                </a:solidFill>
                <a:latin typeface="Times New Roman" panose="02020603050405020304" pitchFamily="18" charset="0"/>
                <a:ea typeface="+mn-ea"/>
                <a:cs typeface="+mn-cs"/>
              </a:rPr>
            </a:br>
            <a:r>
              <a:rPr lang="el-GR" sz="2400" dirty="0">
                <a:solidFill>
                  <a:srgbClr val="000000"/>
                </a:solidFill>
                <a:latin typeface="Times New Roman" panose="02020603050405020304" pitchFamily="18" charset="0"/>
                <a:ea typeface="+mn-ea"/>
                <a:cs typeface="+mn-cs"/>
              </a:rPr>
              <a:t>2. Μηχανισμός έκλουσης</a:t>
            </a:r>
          </a:p>
          <a:p>
            <a:pPr>
              <a:spcBef>
                <a:spcPct val="30000"/>
              </a:spcBef>
            </a:pPr>
            <a:br>
              <a:rPr lang="en-US" sz="2400" dirty="0">
                <a:solidFill>
                  <a:srgbClr val="000000"/>
                </a:solidFill>
                <a:latin typeface="Times New Roman" panose="02020603050405020304" pitchFamily="18" charset="0"/>
                <a:ea typeface="+mn-ea"/>
                <a:cs typeface="+mn-cs"/>
              </a:rPr>
            </a:br>
            <a:r>
              <a:rPr lang="en-US" sz="2400" dirty="0">
                <a:solidFill>
                  <a:srgbClr val="000000"/>
                </a:solidFill>
                <a:latin typeface="Times New Roman" panose="02020603050405020304" pitchFamily="18" charset="0"/>
                <a:ea typeface="+mn-ea"/>
                <a:cs typeface="+mn-cs"/>
              </a:rPr>
              <a:t>3. </a:t>
            </a:r>
            <a:r>
              <a:rPr lang="el-GR" sz="2400" dirty="0">
                <a:solidFill>
                  <a:srgbClr val="000000"/>
                </a:solidFill>
                <a:latin typeface="Times New Roman" panose="02020603050405020304" pitchFamily="18" charset="0"/>
                <a:ea typeface="+mn-ea"/>
                <a:cs typeface="+mn-cs"/>
              </a:rPr>
              <a:t>Μηχανισμός ιικής παγίδευσης</a:t>
            </a:r>
            <a:endParaRPr lang="en-US" sz="1400" dirty="0"/>
          </a:p>
        </p:txBody>
      </p:sp>
    </p:spTree>
    <p:extLst>
      <p:ext uri="{BB962C8B-B14F-4D97-AF65-F5344CB8AC3E}">
        <p14:creationId xmlns:p14="http://schemas.microsoft.com/office/powerpoint/2010/main" val="441461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BA97AAA-72A1-229A-9940-0334D3CA70E4}"/>
              </a:ext>
            </a:extLst>
          </p:cNvPr>
          <p:cNvSpPr txBox="1"/>
          <p:nvPr/>
        </p:nvSpPr>
        <p:spPr>
          <a:xfrm>
            <a:off x="0" y="6581001"/>
            <a:ext cx="47587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ΙΑΤΡΙΚΗ ΧΗΜΕΙΑ - ΔΙΑΜΟΡΙΑΚΕΣ ΔΥΝΑΜΕΙΣ - Χ.ΑΔΑΜΟΠΟΥΛΟΣ</a:t>
            </a:r>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 name="Θέση περιεχομένου 4">
            <a:extLst>
              <a:ext uri="{FF2B5EF4-FFF2-40B4-BE49-F238E27FC236}">
                <a16:creationId xmlns:a16="http://schemas.microsoft.com/office/drawing/2014/main" id="{0365D9BE-7FF5-0CE6-9EEA-BEA4C9F1C539}"/>
              </a:ext>
            </a:extLst>
          </p:cNvPr>
          <p:cNvPicPr>
            <a:picLocks noChangeAspect="1"/>
          </p:cNvPicPr>
          <p:nvPr/>
        </p:nvPicPr>
        <p:blipFill rotWithShape="1">
          <a:blip r:embed="rId2"/>
          <a:srcRect t="4824" b="2653"/>
          <a:stretch/>
        </p:blipFill>
        <p:spPr>
          <a:xfrm>
            <a:off x="3854936" y="824226"/>
            <a:ext cx="4920094" cy="5553714"/>
          </a:xfrm>
          <a:prstGeom prst="rect">
            <a:avLst/>
          </a:prstGeom>
        </p:spPr>
      </p:pic>
      <p:sp>
        <p:nvSpPr>
          <p:cNvPr id="7" name="Τίτλος 1">
            <a:extLst>
              <a:ext uri="{FF2B5EF4-FFF2-40B4-BE49-F238E27FC236}">
                <a16:creationId xmlns:a16="http://schemas.microsoft.com/office/drawing/2014/main" id="{2F245B15-75CE-F1C1-1630-AB27318C4C1D}"/>
              </a:ext>
            </a:extLst>
          </p:cNvPr>
          <p:cNvSpPr txBox="1">
            <a:spLocks/>
          </p:cNvSpPr>
          <p:nvPr/>
        </p:nvSpPr>
        <p:spPr>
          <a:xfrm>
            <a:off x="368970" y="939702"/>
            <a:ext cx="3882128" cy="49785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3000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Τρεις μηχανισμοί για την απενεργοποίηση μέσω καθαρισμού με σαπούνι του</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SARS-</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mj-cs"/>
              </a:rPr>
              <a:t>CoV</a:t>
            </a: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endParaRP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l-GR" sz="2400" b="0"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br>
            <a:r>
              <a:rPr kumimoji="0" lang="en-US" sz="2400" i="0" u="none" strike="noStrike" kern="1200" cap="none" spc="0" normalizeH="0" baseline="0" noProof="0" dirty="0">
                <a:ln>
                  <a:noFill/>
                </a:ln>
                <a:effectLst/>
                <a:uLnTx/>
                <a:uFillTx/>
                <a:latin typeface="Times New Roman" panose="02020603050405020304" pitchFamily="18" charset="0"/>
                <a:ea typeface="+mj-ea"/>
                <a:cs typeface="+mj-cs"/>
              </a:rPr>
              <a:t>1. </a:t>
            </a:r>
            <a:r>
              <a:rPr kumimoji="0" lang="el-GR" sz="2400" i="0" u="none" strike="noStrike" kern="1200" cap="none" spc="0" normalizeH="0" baseline="0" noProof="0" dirty="0">
                <a:ln>
                  <a:noFill/>
                </a:ln>
                <a:effectLst/>
                <a:uLnTx/>
                <a:uFillTx/>
                <a:latin typeface="Times New Roman" panose="02020603050405020304" pitchFamily="18" charset="0"/>
                <a:ea typeface="+mj-ea"/>
                <a:cs typeface="+mj-cs"/>
              </a:rPr>
              <a:t>Μηχανισμός της διάρρηξης της μεμβράνης</a:t>
            </a: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l-GR"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mj-cs"/>
              </a:rPr>
            </a:b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mj-cs"/>
              </a:rPr>
              <a:t>2. Μηχανισμός έκλουσης</a:t>
            </a: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mj-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mj-cs"/>
              </a:rPr>
              <a:t>3. </a:t>
            </a:r>
            <a:r>
              <a:rPr kumimoji="0" lang="el-GR"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mj-cs"/>
              </a:rPr>
              <a:t>Μηχανισμός ιικής παγίδευσης</a:t>
            </a:r>
            <a:endParaRPr kumimoji="0" lang="en-US" sz="1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436169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E3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BA97AAA-72A1-229A-9940-0334D3CA70E4}"/>
              </a:ext>
            </a:extLst>
          </p:cNvPr>
          <p:cNvSpPr txBox="1"/>
          <p:nvPr/>
        </p:nvSpPr>
        <p:spPr>
          <a:xfrm>
            <a:off x="0" y="6581001"/>
            <a:ext cx="47587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ΙΑΤΡΙΚΗ ΧΗΜΕΙΑ - ΔΙΑΜΟΡΙΑΚΕΣ ΔΥΝΑΜΕΙΣ - Χ.ΑΔΑΜΟΠΟΥΛΟΣ</a:t>
            </a:r>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7" name="Τίτλος 1">
            <a:extLst>
              <a:ext uri="{FF2B5EF4-FFF2-40B4-BE49-F238E27FC236}">
                <a16:creationId xmlns:a16="http://schemas.microsoft.com/office/drawing/2014/main" id="{2F245B15-75CE-F1C1-1630-AB27318C4C1D}"/>
              </a:ext>
            </a:extLst>
          </p:cNvPr>
          <p:cNvSpPr txBox="1">
            <a:spLocks/>
          </p:cNvSpPr>
          <p:nvPr/>
        </p:nvSpPr>
        <p:spPr>
          <a:xfrm>
            <a:off x="368970" y="939702"/>
            <a:ext cx="3882128" cy="49785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3000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Τρεις μηχανισμοί για την απενεργοποίηση μέσω καθαρισμού με σαπούνι του</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SARS-</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mj-cs"/>
              </a:rPr>
              <a:t>CoV</a:t>
            </a: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endParaRP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l-GR" sz="2400" b="0" i="0" u="none" strike="noStrike" kern="1200" cap="none" spc="0" normalizeH="0" baseline="0" noProof="0" dirty="0">
                <a:ln>
                  <a:noFill/>
                </a:ln>
                <a:solidFill>
                  <a:srgbClr val="0070C0"/>
                </a:solidFill>
                <a:effectLst/>
                <a:uLnTx/>
                <a:uFillTx/>
                <a:latin typeface="Times New Roman" panose="02020603050405020304" pitchFamily="18" charset="0"/>
                <a:ea typeface="+mj-ea"/>
                <a:cs typeface="+mj-cs"/>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1.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mj-cs"/>
              </a:rPr>
              <a:t>Μηχανισμός της διάρρηξης της μεμβράνης</a:t>
            </a: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l-GR"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mj-cs"/>
              </a:rPr>
            </a:br>
            <a:r>
              <a:rPr kumimoji="0" lang="el-GR" sz="2400" i="0" u="none" strike="noStrike" kern="1200" cap="none" spc="0" normalizeH="0" baseline="0" noProof="0" dirty="0">
                <a:ln>
                  <a:noFill/>
                </a:ln>
                <a:effectLst/>
                <a:uLnTx/>
                <a:uFillTx/>
                <a:latin typeface="Times New Roman" panose="02020603050405020304" pitchFamily="18" charset="0"/>
                <a:ea typeface="+mj-ea"/>
                <a:cs typeface="+mj-cs"/>
              </a:rPr>
              <a:t>2. Μηχανισμός έκλουσης</a:t>
            </a:r>
          </a:p>
          <a:p>
            <a:pPr marL="0" marR="0" lvl="0" indent="0" algn="l" defTabSz="914400" rtl="0" eaLnBrk="1" fontAlgn="auto" latinLnBrk="0" hangingPunct="1">
              <a:lnSpc>
                <a:spcPct val="90000"/>
              </a:lnSpc>
              <a:spcBef>
                <a:spcPct val="30000"/>
              </a:spcBef>
              <a:spcAft>
                <a:spcPts val="0"/>
              </a:spcAft>
              <a:buClrTx/>
              <a:buSzTx/>
              <a:buFontTx/>
              <a:buNone/>
              <a:tabLst/>
              <a:defRPr/>
            </a:pPr>
            <a:br>
              <a:rPr kumimoji="0" lang="en-US" sz="2400" i="0" u="none" strike="noStrike" kern="1200" cap="none" spc="0" normalizeH="0" baseline="0" noProof="0" dirty="0">
                <a:ln>
                  <a:noFill/>
                </a:ln>
                <a:effectLst/>
                <a:uLnTx/>
                <a:uFillTx/>
                <a:latin typeface="Times New Roman" panose="02020603050405020304" pitchFamily="18" charset="0"/>
                <a:ea typeface="+mj-ea"/>
                <a:cs typeface="+mj-cs"/>
              </a:rPr>
            </a:b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mj-cs"/>
              </a:rPr>
              <a:t>3. </a:t>
            </a: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mj-cs"/>
              </a:rPr>
              <a:t>Μηχανισμός ιικής παγίδευσης</a:t>
            </a:r>
            <a:endParaRPr kumimoji="0" lang="en-US" sz="1400" b="1" i="0" u="none" strike="noStrike" kern="1200" cap="none" spc="0" normalizeH="0" baseline="0" noProof="0" dirty="0">
              <a:ln>
                <a:noFill/>
              </a:ln>
              <a:solidFill>
                <a:srgbClr val="C00000"/>
              </a:solidFill>
              <a:effectLst/>
              <a:uLnTx/>
              <a:uFillTx/>
              <a:latin typeface="Calibri Light" panose="020F0302020204030204"/>
              <a:ea typeface="+mj-ea"/>
              <a:cs typeface="+mj-cs"/>
            </a:endParaRPr>
          </a:p>
        </p:txBody>
      </p:sp>
      <p:pic>
        <p:nvPicPr>
          <p:cNvPr id="3" name="Θέση περιεχομένου 5">
            <a:extLst>
              <a:ext uri="{FF2B5EF4-FFF2-40B4-BE49-F238E27FC236}">
                <a16:creationId xmlns:a16="http://schemas.microsoft.com/office/drawing/2014/main" id="{6B54D64B-9A41-5AD3-E426-07D31BC4A883}"/>
              </a:ext>
            </a:extLst>
          </p:cNvPr>
          <p:cNvPicPr>
            <a:picLocks noChangeAspect="1"/>
          </p:cNvPicPr>
          <p:nvPr/>
        </p:nvPicPr>
        <p:blipFill>
          <a:blip r:embed="rId2"/>
          <a:stretch>
            <a:fillRect/>
          </a:stretch>
        </p:blipFill>
        <p:spPr>
          <a:xfrm>
            <a:off x="3150703" y="2126974"/>
            <a:ext cx="5645819" cy="2971516"/>
          </a:xfrm>
          <a:prstGeom prst="rect">
            <a:avLst/>
          </a:prstGeom>
        </p:spPr>
      </p:pic>
    </p:spTree>
    <p:extLst>
      <p:ext uri="{BB962C8B-B14F-4D97-AF65-F5344CB8AC3E}">
        <p14:creationId xmlns:p14="http://schemas.microsoft.com/office/powerpoint/2010/main" val="4002540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 Box 2">
            <a:extLst>
              <a:ext uri="{FF2B5EF4-FFF2-40B4-BE49-F238E27FC236}">
                <a16:creationId xmlns:a16="http://schemas.microsoft.com/office/drawing/2014/main" id="{0F47023D-EE66-0B0C-33D1-0B39AF08428C}"/>
              </a:ext>
            </a:extLst>
          </p:cNvPr>
          <p:cNvSpPr txBox="1">
            <a:spLocks noChangeArrowheads="1"/>
          </p:cNvSpPr>
          <p:nvPr/>
        </p:nvSpPr>
        <p:spPr bwMode="auto">
          <a:xfrm>
            <a:off x="212558" y="1241380"/>
            <a:ext cx="8686800" cy="5079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500"/>
              </a:spcBef>
              <a:buClr>
                <a:srgbClr val="6EA0B0"/>
              </a:buClr>
              <a:buSzPct val="80000"/>
              <a:buFont typeface="Wingdings 2" panose="05020102010507070707" pitchFamily="18" charset="2"/>
              <a:buChar char=""/>
            </a:pPr>
            <a:r>
              <a:rPr lang="el-GR" altLang="en-US" sz="2400" dirty="0">
                <a:latin typeface="Century Gothic" panose="020B0502020202020204" pitchFamily="34" charset="0"/>
              </a:rPr>
              <a:t>Το νερό ως </a:t>
            </a:r>
            <a:r>
              <a:rPr lang="el-GR" altLang="en-US" sz="2400" dirty="0">
                <a:solidFill>
                  <a:srgbClr val="FF0066"/>
                </a:solidFill>
                <a:latin typeface="Century Gothic" panose="020B0502020202020204" pitchFamily="34" charset="0"/>
              </a:rPr>
              <a:t>λιπαντικό</a:t>
            </a:r>
            <a:r>
              <a:rPr lang="el-GR" altLang="en-US" sz="2400" dirty="0">
                <a:latin typeface="Century Gothic" panose="020B0502020202020204" pitchFamily="34" charset="0"/>
              </a:rPr>
              <a:t> (διευκολύνοντας τις αναγκαίες μεταβολές στα </a:t>
            </a:r>
            <a:r>
              <a:rPr lang="el-GR" altLang="en-US" sz="2400" dirty="0" err="1">
                <a:latin typeface="Century Gothic" panose="020B0502020202020204" pitchFamily="34" charset="0"/>
              </a:rPr>
              <a:t>υδρογον</a:t>
            </a:r>
            <a:r>
              <a:rPr lang="en-US" altLang="en-US" sz="2400" dirty="0">
                <a:latin typeface="Century Gothic" panose="020B0502020202020204" pitchFamily="34" charset="0"/>
              </a:rPr>
              <a:t>o</a:t>
            </a:r>
            <a:r>
              <a:rPr lang="el-GR" altLang="en-US" sz="2400" dirty="0">
                <a:latin typeface="Century Gothic" panose="020B0502020202020204" pitchFamily="34" charset="0"/>
              </a:rPr>
              <a:t>δεσμικά σχήματα- διακυμάνσεις στις διαμορφώσεις, ο υδρόφοβος πυρήνας βρίσκει την βέλτιστη κατάσταστη πακεταρίσματος, εμποδίζει τον σχημαρτισμό των μη φυσικων επαφών)</a:t>
            </a:r>
          </a:p>
          <a:p>
            <a:pPr>
              <a:spcBef>
                <a:spcPts val="500"/>
              </a:spcBef>
              <a:buClr>
                <a:srgbClr val="6EA0B0"/>
              </a:buClr>
              <a:buSzPct val="80000"/>
              <a:buFont typeface="Wingdings 2" panose="05020102010507070707" pitchFamily="18" charset="2"/>
              <a:buChar char=""/>
            </a:pPr>
            <a:endParaRPr lang="el-GR" altLang="en-US" sz="800" dirty="0">
              <a:latin typeface="Century Gothic" panose="020B0502020202020204" pitchFamily="34" charset="0"/>
            </a:endParaRPr>
          </a:p>
          <a:p>
            <a:pPr>
              <a:spcBef>
                <a:spcPts val="500"/>
              </a:spcBef>
              <a:buClr>
                <a:srgbClr val="6EA0B0"/>
              </a:buClr>
              <a:buSzPct val="80000"/>
              <a:buFont typeface="Wingdings 2" panose="05020102010507070707" pitchFamily="18" charset="2"/>
              <a:buChar char=""/>
            </a:pPr>
            <a:r>
              <a:rPr lang="el-GR" altLang="en-US" sz="2400" dirty="0">
                <a:solidFill>
                  <a:srgbClr val="FF0066"/>
                </a:solidFill>
                <a:latin typeface="Century Gothic" panose="020B0502020202020204" pitchFamily="34" charset="0"/>
              </a:rPr>
              <a:t>Σύζευξη </a:t>
            </a:r>
            <a:r>
              <a:rPr lang="el-GR" altLang="en-US" sz="2400" dirty="0">
                <a:latin typeface="Century Gothic" panose="020B0502020202020204" pitchFamily="34" charset="0"/>
              </a:rPr>
              <a:t>της κίνησης των πρωτεϊνών και της δυναμικής του νερού (ευελιξία, διακυμάνσεις στην εφυδάτωση, λειτουργία)</a:t>
            </a:r>
          </a:p>
          <a:p>
            <a:pPr marL="60325" indent="0">
              <a:spcBef>
                <a:spcPts val="500"/>
              </a:spcBef>
              <a:buClr>
                <a:srgbClr val="6EA0B0"/>
              </a:buClr>
              <a:buSzPct val="80000"/>
            </a:pPr>
            <a:endParaRPr lang="el-GR" altLang="en-US" sz="800" dirty="0">
              <a:latin typeface="Century Gothic" panose="020B0502020202020204" pitchFamily="34" charset="0"/>
            </a:endParaRPr>
          </a:p>
          <a:p>
            <a:pPr>
              <a:spcBef>
                <a:spcPts val="450"/>
              </a:spcBef>
              <a:buClr>
                <a:srgbClr val="6EA0B0"/>
              </a:buClr>
              <a:buSzPct val="80000"/>
              <a:buFont typeface="Wingdings 2" panose="05020102010507070707" pitchFamily="18" charset="2"/>
              <a:buChar char=""/>
            </a:pPr>
            <a:r>
              <a:rPr lang="el-GR" altLang="en-US" sz="2400" dirty="0">
                <a:latin typeface="Century Gothic" panose="020B0502020202020204" pitchFamily="34" charset="0"/>
              </a:rPr>
              <a:t>Όμως η </a:t>
            </a:r>
            <a:r>
              <a:rPr lang="el-GR" altLang="en-US" sz="2400" dirty="0" err="1">
                <a:solidFill>
                  <a:srgbClr val="FF0066"/>
                </a:solidFill>
                <a:latin typeface="Century Gothic" panose="020B0502020202020204" pitchFamily="34" charset="0"/>
              </a:rPr>
              <a:t>υδρολυτική</a:t>
            </a:r>
            <a:r>
              <a:rPr lang="el-GR" altLang="en-US" sz="2400" dirty="0">
                <a:latin typeface="Century Gothic" panose="020B0502020202020204" pitchFamily="34" charset="0"/>
              </a:rPr>
              <a:t> του δύναμη και η μεγάλη του </a:t>
            </a:r>
            <a:r>
              <a:rPr lang="el-GR" altLang="en-US" sz="2400" dirty="0" err="1">
                <a:latin typeface="Century Gothic" panose="020B0502020202020204" pitchFamily="34" charset="0"/>
              </a:rPr>
              <a:t>νουκλεοφιλία</a:t>
            </a:r>
            <a:r>
              <a:rPr lang="el-GR" altLang="en-US" sz="2400" dirty="0">
                <a:latin typeface="Century Gothic" panose="020B0502020202020204" pitchFamily="34" charset="0"/>
              </a:rPr>
              <a:t> είναι βλαβερή για το κύτταρο (οξείδωση ομάδων)   </a:t>
            </a:r>
          </a:p>
        </p:txBody>
      </p:sp>
      <p:sp>
        <p:nvSpPr>
          <p:cNvPr id="6" name="TextBox 5">
            <a:extLst>
              <a:ext uri="{FF2B5EF4-FFF2-40B4-BE49-F238E27FC236}">
                <a16:creationId xmlns:a16="http://schemas.microsoft.com/office/drawing/2014/main" id="{A048D30F-2B41-84B3-F4D6-9972AC8A2892}"/>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Το νερό και η πρωτεϊνική δυναμική και λειτουργία</a:t>
            </a:r>
            <a:endParaRPr lang="en-US" sz="3200" dirty="0">
              <a:latin typeface=" Arial"/>
            </a:endParaRPr>
          </a:p>
        </p:txBody>
      </p:sp>
    </p:spTree>
    <p:extLst>
      <p:ext uri="{BB962C8B-B14F-4D97-AF65-F5344CB8AC3E}">
        <p14:creationId xmlns:p14="http://schemas.microsoft.com/office/powerpoint/2010/main" val="2290087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1">
            <a:extLst>
              <a:ext uri="{FF2B5EF4-FFF2-40B4-BE49-F238E27FC236}">
                <a16:creationId xmlns:a16="http://schemas.microsoft.com/office/drawing/2014/main" id="{11AE96B0-3C8D-0B98-4A98-4A3929DB9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06" y="1257422"/>
            <a:ext cx="6030787"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0B5917FB-6510-5AE3-7555-690BD0F5E87C}"/>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Το νερό ως αντιδρώσα ουσία σε βιολογικές αντιδράσεις</a:t>
            </a:r>
            <a:endParaRPr lang="en-US" sz="3200" dirty="0">
              <a:latin typeface=" Arial"/>
            </a:endParaRPr>
          </a:p>
        </p:txBody>
      </p:sp>
    </p:spTree>
    <p:extLst>
      <p:ext uri="{BB962C8B-B14F-4D97-AF65-F5344CB8AC3E}">
        <p14:creationId xmlns:p14="http://schemas.microsoft.com/office/powerpoint/2010/main" val="246337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09B31-EE3C-4DCE-88F0-EA3FE2AB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82D9556-7EB0-4226-B5CF-E48584DA6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11545" y="1531745"/>
            <a:ext cx="3011208" cy="385370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endParaRPr lang="en-US">
              <a:solidFill>
                <a:schemeClr val="tx1"/>
              </a:solidFill>
            </a:endParaRPr>
          </a:p>
        </p:txBody>
      </p:sp>
      <p:sp>
        <p:nvSpPr>
          <p:cNvPr id="3" name="Rectangle 1">
            <a:extLst>
              <a:ext uri="{FF2B5EF4-FFF2-40B4-BE49-F238E27FC236}">
                <a16:creationId xmlns:a16="http://schemas.microsoft.com/office/drawing/2014/main" id="{44DD4C8C-9CA6-40F3-91C2-7FF6ADC46F03}"/>
              </a:ext>
            </a:extLst>
          </p:cNvPr>
          <p:cNvSpPr>
            <a:spLocks noChangeArrowheads="1"/>
          </p:cNvSpPr>
          <p:nvPr/>
        </p:nvSpPr>
        <p:spPr bwMode="auto">
          <a:xfrm>
            <a:off x="90492" y="316321"/>
            <a:ext cx="8325852" cy="32733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571500" indent="-228600" defTabSz="914400">
              <a:lnSpc>
                <a:spcPct val="90000"/>
              </a:lnSpc>
              <a:spcAft>
                <a:spcPts val="600"/>
              </a:spcAft>
              <a:buClrTx/>
              <a:buFont typeface="Arial" panose="020B0604020202020204" pitchFamily="34" charset="0"/>
              <a:buChar char="•"/>
            </a:pPr>
            <a:r>
              <a:rPr lang="en-US" altLang="en-US" sz="2800" dirty="0">
                <a:solidFill>
                  <a:schemeClr val="tx1"/>
                </a:solidFill>
                <a:effectLst>
                  <a:outerShdw blurRad="38100" dist="38100" dir="2700000" algn="tl">
                    <a:srgbClr val="C0C0C0"/>
                  </a:outerShdw>
                </a:effectLst>
                <a:latin typeface=" Arial"/>
              </a:rPr>
              <a:t>Tα π</a:t>
            </a:r>
            <a:r>
              <a:rPr lang="en-US" altLang="en-US" sz="2800" dirty="0" err="1">
                <a:solidFill>
                  <a:schemeClr val="tx1"/>
                </a:solidFill>
                <a:effectLst>
                  <a:outerShdw blurRad="38100" dist="38100" dir="2700000" algn="tl">
                    <a:srgbClr val="C0C0C0"/>
                  </a:outerShdw>
                </a:effectLst>
                <a:latin typeface=" Arial"/>
              </a:rPr>
              <a:t>ροσδεδεμέν</a:t>
            </a:r>
            <a:r>
              <a:rPr lang="en-US" altLang="en-US" sz="2800" dirty="0">
                <a:solidFill>
                  <a:schemeClr val="tx1"/>
                </a:solidFill>
                <a:effectLst>
                  <a:outerShdw blurRad="38100" dist="38100" dir="2700000" algn="tl">
                    <a:srgbClr val="C0C0C0"/>
                  </a:outerShdw>
                </a:effectLst>
                <a:latin typeface=" Arial"/>
              </a:rPr>
              <a:t>α μόρια νερού για πολλές πρωτεΐνες είναι σημαντικά για την λειτουργία τους</a:t>
            </a:r>
          </a:p>
          <a:p>
            <a:pPr marL="571500" indent="-228600" defTabSz="914400">
              <a:lnSpc>
                <a:spcPct val="90000"/>
              </a:lnSpc>
              <a:spcAft>
                <a:spcPts val="600"/>
              </a:spcAft>
              <a:buClrTx/>
              <a:buFont typeface="Arial" panose="020B0604020202020204" pitchFamily="34" charset="0"/>
              <a:buChar char="•"/>
            </a:pPr>
            <a:endParaRPr lang="en-US" altLang="en-US" sz="2800" dirty="0">
              <a:solidFill>
                <a:schemeClr val="tx1"/>
              </a:solidFill>
              <a:effectLst>
                <a:outerShdw blurRad="38100" dist="38100" dir="2700000" algn="tl">
                  <a:srgbClr val="C0C0C0"/>
                </a:outerShdw>
              </a:effectLst>
              <a:latin typeface=" Arial"/>
            </a:endParaRPr>
          </a:p>
          <a:p>
            <a:pPr marL="571500" indent="-228600" defTabSz="914400">
              <a:lnSpc>
                <a:spcPct val="90000"/>
              </a:lnSpc>
              <a:spcAft>
                <a:spcPts val="600"/>
              </a:spcAft>
              <a:buClrTx/>
              <a:buFont typeface="Arial" panose="020B0604020202020204" pitchFamily="34" charset="0"/>
              <a:buChar char="•"/>
            </a:pPr>
            <a:r>
              <a:rPr lang="en-US" altLang="en-US" sz="2800" dirty="0" err="1">
                <a:solidFill>
                  <a:schemeClr val="tx1"/>
                </a:solidFill>
                <a:effectLst>
                  <a:outerShdw blurRad="38100" dist="38100" dir="2700000" algn="tl">
                    <a:srgbClr val="C0C0C0"/>
                  </a:outerShdw>
                </a:effectLst>
                <a:latin typeface=" Arial"/>
              </a:rPr>
              <a:t>Το</a:t>
            </a:r>
            <a:r>
              <a:rPr lang="en-US" altLang="en-US" sz="2800" dirty="0">
                <a:solidFill>
                  <a:schemeClr val="tx1"/>
                </a:solidFill>
                <a:effectLst>
                  <a:outerShdw blurRad="38100" dist="38100" dir="2700000" algn="tl">
                    <a:srgbClr val="C0C0C0"/>
                  </a:outerShdw>
                </a:effectLst>
                <a:latin typeface=" Arial"/>
              </a:rPr>
              <a:t> </a:t>
            </a:r>
            <a:r>
              <a:rPr lang="en-US" altLang="en-US" sz="2800" dirty="0" err="1">
                <a:solidFill>
                  <a:schemeClr val="tx1"/>
                </a:solidFill>
                <a:effectLst>
                  <a:outerShdw blurRad="38100" dist="38100" dir="2700000" algn="tl">
                    <a:srgbClr val="C0C0C0"/>
                  </a:outerShdw>
                </a:effectLst>
                <a:latin typeface=" Arial"/>
              </a:rPr>
              <a:t>νερό</a:t>
            </a:r>
            <a:r>
              <a:rPr lang="en-US" altLang="en-US" sz="2800" dirty="0">
                <a:solidFill>
                  <a:schemeClr val="tx1"/>
                </a:solidFill>
                <a:effectLst>
                  <a:outerShdw blurRad="38100" dist="38100" dir="2700000" algn="tl">
                    <a:srgbClr val="C0C0C0"/>
                  </a:outerShdw>
                </a:effectLst>
                <a:latin typeface=" Arial"/>
              </a:rPr>
              <a:t> </a:t>
            </a:r>
            <a:r>
              <a:rPr lang="en-US" altLang="en-US" sz="2800" dirty="0" err="1">
                <a:solidFill>
                  <a:schemeClr val="tx1"/>
                </a:solidFill>
                <a:effectLst>
                  <a:outerShdw blurRad="38100" dist="38100" dir="2700000" algn="tl">
                    <a:srgbClr val="C0C0C0"/>
                  </a:outerShdw>
                </a:effectLst>
                <a:latin typeface=" Arial"/>
              </a:rPr>
              <a:t>έχει</a:t>
            </a:r>
            <a:r>
              <a:rPr lang="en-US" altLang="en-US" sz="2800" dirty="0">
                <a:solidFill>
                  <a:schemeClr val="tx1"/>
                </a:solidFill>
                <a:effectLst>
                  <a:outerShdw blurRad="38100" dist="38100" dir="2700000" algn="tl">
                    <a:srgbClr val="C0C0C0"/>
                  </a:outerShdw>
                </a:effectLst>
                <a:latin typeface=" Arial"/>
              </a:rPr>
              <a:t> </a:t>
            </a:r>
            <a:r>
              <a:rPr lang="en-US" altLang="en-US" sz="2800" dirty="0" err="1">
                <a:solidFill>
                  <a:schemeClr val="tx1"/>
                </a:solidFill>
                <a:effectLst>
                  <a:outerShdw blurRad="38100" dist="38100" dir="2700000" algn="tl">
                    <a:srgbClr val="C0C0C0"/>
                  </a:outerShdw>
                </a:effectLst>
                <a:latin typeface=" Arial"/>
              </a:rPr>
              <a:t>σημ</a:t>
            </a:r>
            <a:r>
              <a:rPr lang="en-US" altLang="en-US" sz="2800" dirty="0">
                <a:solidFill>
                  <a:schemeClr val="tx1"/>
                </a:solidFill>
                <a:effectLst>
                  <a:outerShdw blurRad="38100" dist="38100" dir="2700000" algn="tl">
                    <a:srgbClr val="C0C0C0"/>
                  </a:outerShdw>
                </a:effectLst>
                <a:latin typeface=" Arial"/>
              </a:rPr>
              <a:t>αντικό ρόλο στην «κατηφορική» πορεία των διαμορφώσεων μιας πολυπεπτιδικής αλυσίδας </a:t>
            </a:r>
          </a:p>
          <a:p>
            <a:pPr marL="571500" indent="-228600" defTabSz="914400">
              <a:lnSpc>
                <a:spcPct val="90000"/>
              </a:lnSpc>
              <a:spcAft>
                <a:spcPts val="600"/>
              </a:spcAft>
              <a:buClrTx/>
              <a:buFont typeface="Arial" panose="020B0604020202020204" pitchFamily="34" charset="0"/>
              <a:buChar char="•"/>
            </a:pPr>
            <a:endParaRPr lang="en-US" altLang="en-US" sz="2800" dirty="0">
              <a:solidFill>
                <a:schemeClr val="tx1"/>
              </a:solidFill>
              <a:effectLst>
                <a:outerShdw blurRad="38100" dist="38100" dir="2700000" algn="tl">
                  <a:srgbClr val="C0C0C0"/>
                </a:outerShdw>
              </a:effectLst>
              <a:latin typeface=" Arial"/>
            </a:endParaRPr>
          </a:p>
        </p:txBody>
      </p:sp>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pPr>
              <a:spcAft>
                <a:spcPts val="600"/>
              </a:spcAft>
            </a:pPr>
            <a:r>
              <a:rPr lang="el-GR" sz="1200" dirty="0">
                <a:solidFill>
                  <a:schemeClr val="bg1">
                    <a:lumMod val="50000"/>
                  </a:schemeClr>
                </a:solidFill>
              </a:rPr>
              <a:t>ΙΑΤΡΙΚΗ ΧΗΜΕΙΑ - ΔΙΑΜΟΡΙΑΚΕΣ ΔΥΝΑΜΕΙΣ - Χ.ΑΔΑΜΟΠΟΥΛΟΣ</a:t>
            </a:r>
            <a:endParaRPr lang="en-US" sz="1200">
              <a:solidFill>
                <a:schemeClr val="bg1">
                  <a:lumMod val="50000"/>
                </a:schemeClr>
              </a:solidFill>
            </a:endParaRPr>
          </a:p>
        </p:txBody>
      </p:sp>
      <p:pic>
        <p:nvPicPr>
          <p:cNvPr id="3074" name="Picture 2">
            <a:extLst>
              <a:ext uri="{FF2B5EF4-FFF2-40B4-BE49-F238E27FC236}">
                <a16:creationId xmlns:a16="http://schemas.microsoft.com/office/drawing/2014/main" id="{48A9ABD4-3C10-B5DF-EE2F-DB3A9BE39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850" y="3391878"/>
            <a:ext cx="6340013" cy="314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877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3">
            <a:extLst>
              <a:ext uri="{FF2B5EF4-FFF2-40B4-BE49-F238E27FC236}">
                <a16:creationId xmlns:a16="http://schemas.microsoft.com/office/drawing/2014/main" id="{B1818840-A070-C390-46CF-9B96112EE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653" y="640671"/>
            <a:ext cx="4758744" cy="55766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5232607C-FD21-0505-5D93-689143691C9E}"/>
              </a:ext>
            </a:extLst>
          </p:cNvPr>
          <p:cNvSpPr>
            <a:spLocks noChangeArrowheads="1"/>
          </p:cNvSpPr>
          <p:nvPr/>
        </p:nvSpPr>
        <p:spPr bwMode="auto">
          <a:xfrm>
            <a:off x="124151" y="1938528"/>
            <a:ext cx="3533449" cy="3759305"/>
          </a:xfrm>
          <a:prstGeom prst="rect">
            <a:avLst/>
          </a:prstGeom>
          <a:ln w="9525">
            <a:solidFill>
              <a:srgbClr val="3465A4"/>
            </a:solidFill>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fontScale="92500" lnSpcReduction="10000"/>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342900" defTabSz="914400">
              <a:lnSpc>
                <a:spcPct val="90000"/>
              </a:lnSpc>
              <a:spcAft>
                <a:spcPts val="600"/>
              </a:spcAft>
              <a:buClrTx/>
            </a:pPr>
            <a:endParaRPr lang="el-GR" altLang="en-US" sz="2400" dirty="0">
              <a:solidFill>
                <a:schemeClr val="tx1"/>
              </a:solidFill>
              <a:effectLst>
                <a:outerShdw blurRad="38100" dist="38100" dir="2700000" algn="tl">
                  <a:srgbClr val="C0C0C0"/>
                </a:outerShdw>
              </a:effectLst>
              <a:latin typeface=" Arial"/>
            </a:endParaRPr>
          </a:p>
          <a:p>
            <a:pPr marL="342900" defTabSz="914400">
              <a:lnSpc>
                <a:spcPct val="90000"/>
              </a:lnSpc>
              <a:spcAft>
                <a:spcPts val="600"/>
              </a:spcAft>
              <a:buClrTx/>
            </a:pPr>
            <a:r>
              <a:rPr lang="el-GR" altLang="en-US" sz="2400" dirty="0">
                <a:solidFill>
                  <a:schemeClr val="tx1"/>
                </a:solidFill>
                <a:effectLst>
                  <a:outerShdw blurRad="38100" dist="38100" dir="2700000" algn="tl">
                    <a:srgbClr val="C0C0C0"/>
                  </a:outerShdw>
                </a:effectLst>
                <a:latin typeface=" Arial"/>
              </a:rPr>
              <a:t>Η αναπαράσταση της πορείας αναδίπλωσης μιας πολυπεπτιδικής αλυσίδας που εκλαμβάνεται υπό την μορφή χωνιού των ενεργειακών διαμορφώσεων που διερευνόνται καθώς η πολυπεπτιδική αλυσίδα καταλήγει στην τελική αναδίπλωση</a:t>
            </a:r>
            <a:endParaRPr lang="en-US" altLang="en-US" sz="2400" dirty="0">
              <a:solidFill>
                <a:schemeClr val="tx1"/>
              </a:solidFill>
              <a:effectLst>
                <a:outerShdw blurRad="38100" dist="38100" dir="2700000" algn="tl">
                  <a:srgbClr val="C0C0C0"/>
                </a:outerShdw>
              </a:effectLst>
              <a:latin typeface=" Arial"/>
            </a:endParaRPr>
          </a:p>
          <a:p>
            <a:pPr marL="571500" indent="-228600" defTabSz="914400">
              <a:lnSpc>
                <a:spcPct val="90000"/>
              </a:lnSpc>
              <a:spcAft>
                <a:spcPts val="600"/>
              </a:spcAft>
              <a:buClrTx/>
              <a:buFont typeface="Arial" panose="020B0604020202020204" pitchFamily="34" charset="0"/>
              <a:buChar char="•"/>
            </a:pPr>
            <a:endParaRPr lang="en-US" altLang="en-US" dirty="0">
              <a:solidFill>
                <a:schemeClr val="tx1"/>
              </a:solidFill>
              <a:effectLst>
                <a:outerShdw blurRad="38100" dist="38100" dir="2700000" algn="tl">
                  <a:srgbClr val="C0C0C0"/>
                </a:outerShdw>
              </a:effectLst>
              <a:latin typeface=" Arial"/>
            </a:endParaRPr>
          </a:p>
        </p:txBody>
      </p:sp>
    </p:spTree>
    <p:extLst>
      <p:ext uri="{BB962C8B-B14F-4D97-AF65-F5344CB8AC3E}">
        <p14:creationId xmlns:p14="http://schemas.microsoft.com/office/powerpoint/2010/main" val="138074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180E57-4FC2-60C1-D6EA-6E515BF7A408}"/>
              </a:ext>
            </a:extLst>
          </p:cNvPr>
          <p:cNvSpPr txBox="1">
            <a:spLocks/>
          </p:cNvSpPr>
          <p:nvPr/>
        </p:nvSpPr>
        <p:spPr>
          <a:xfrm>
            <a:off x="618187" y="1948474"/>
            <a:ext cx="7794425" cy="3840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Ιοντικές δυνάμεις</a:t>
            </a:r>
          </a:p>
          <a:p>
            <a:pPr marL="457200" indent="-457200">
              <a:spcBef>
                <a:spcPts val="750"/>
              </a:spcBef>
              <a:buSzPct val="80000"/>
              <a:buFont typeface="+mj-lt"/>
              <a:buAutoNum type="arabicPeriod"/>
            </a:pPr>
            <a:r>
              <a:rPr lang="el-GR" altLang="en-US" sz="2400" dirty="0">
                <a:solidFill>
                  <a:schemeClr val="accent1">
                    <a:lumMod val="75000"/>
                  </a:schemeClr>
                </a:solidFill>
                <a:latin typeface="Century Gothic" panose="020B0502020202020204" pitchFamily="34" charset="0"/>
              </a:rPr>
              <a:t>Αλληλεπιδράσεις Ιόντος-Διπόλου</a:t>
            </a: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Υδρογονοδεσμός</a:t>
            </a: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Αλληλεπιδράσεις διπόλου-διπόλου (Van Der Waals)</a:t>
            </a:r>
          </a:p>
          <a:p>
            <a:pPr marL="457200" indent="-457200">
              <a:spcBef>
                <a:spcPts val="750"/>
              </a:spcBef>
              <a:buSzPct val="80000"/>
              <a:buFont typeface="+mj-lt"/>
              <a:buAutoNum type="arabicPeriod"/>
            </a:pPr>
            <a:r>
              <a:rPr lang="en-US" altLang="en-US" sz="2400" dirty="0">
                <a:solidFill>
                  <a:schemeClr val="accent1">
                    <a:lumMod val="75000"/>
                  </a:schemeClr>
                </a:solidFill>
                <a:latin typeface="Century Gothic" panose="020B0502020202020204" pitchFamily="34" charset="0"/>
              </a:rPr>
              <a:t>I</a:t>
            </a:r>
            <a:r>
              <a:rPr lang="el-GR" altLang="en-US" sz="2400" dirty="0">
                <a:solidFill>
                  <a:schemeClr val="accent1">
                    <a:lumMod val="75000"/>
                  </a:schemeClr>
                </a:solidFill>
                <a:latin typeface="Century Gothic" panose="020B0502020202020204" pitchFamily="34" charset="0"/>
              </a:rPr>
              <a:t>όντος-επαγομένου διπόλου</a:t>
            </a:r>
          </a:p>
          <a:p>
            <a:pPr marL="457200" indent="-457200">
              <a:spcBef>
                <a:spcPts val="750"/>
              </a:spcBef>
              <a:buSzPct val="80000"/>
              <a:buFont typeface="+mj-lt"/>
              <a:buAutoNum type="arabicPeriod"/>
            </a:pPr>
            <a:r>
              <a:rPr lang="el-GR" altLang="en-US" sz="2400" dirty="0">
                <a:solidFill>
                  <a:schemeClr val="accent1">
                    <a:lumMod val="75000"/>
                  </a:schemeClr>
                </a:solidFill>
                <a:latin typeface="Century Gothic" panose="020B0502020202020204" pitchFamily="34" charset="0"/>
              </a:rPr>
              <a:t>Διπόλου-επαγομένου διπόλου</a:t>
            </a:r>
            <a:endParaRPr lang="el-GR" altLang="en-US" sz="2400" dirty="0">
              <a:solidFill>
                <a:srgbClr val="C00000"/>
              </a:solidFill>
              <a:latin typeface="Century Gothic" panose="020B0502020202020204" pitchFamily="34" charset="0"/>
            </a:endParaRPr>
          </a:p>
          <a:p>
            <a:pPr marL="457200" indent="-457200">
              <a:spcBef>
                <a:spcPts val="750"/>
              </a:spcBef>
              <a:buSzPct val="80000"/>
              <a:buFont typeface="+mj-lt"/>
              <a:buAutoNum type="arabicPeriod"/>
            </a:pPr>
            <a:r>
              <a:rPr lang="el-GR" altLang="en-US" sz="2400" dirty="0">
                <a:solidFill>
                  <a:srgbClr val="C00000"/>
                </a:solidFill>
                <a:latin typeface="Century Gothic" panose="020B0502020202020204" pitchFamily="34" charset="0"/>
              </a:rPr>
              <a:t>Δυνάμεις διασποράς ή δυνάμεις London (Van der Waals)</a:t>
            </a:r>
          </a:p>
          <a:p>
            <a:pPr marL="0" indent="0">
              <a:spcBef>
                <a:spcPts val="750"/>
              </a:spcBef>
              <a:buSzPct val="80000"/>
              <a:buFont typeface="Arial" panose="020B0604020202020204" pitchFamily="34" charset="0"/>
              <a:buNone/>
            </a:pPr>
            <a:endParaRPr lang="el-GR" altLang="en-US" sz="2400" dirty="0">
              <a:latin typeface="Century Gothic" panose="020B0502020202020204" pitchFamily="34" charset="0"/>
            </a:endParaRPr>
          </a:p>
        </p:txBody>
      </p:sp>
      <p:sp>
        <p:nvSpPr>
          <p:cNvPr id="3" name="TextBox 2">
            <a:extLst>
              <a:ext uri="{FF2B5EF4-FFF2-40B4-BE49-F238E27FC236}">
                <a16:creationId xmlns:a16="http://schemas.microsoft.com/office/drawing/2014/main" id="{1856DA03-188C-D350-144B-E28D2515A879}"/>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563CDEF0-E4F8-C992-302E-C5AA37B6EC4B}"/>
              </a:ext>
            </a:extLst>
          </p:cNvPr>
          <p:cNvSpPr txBox="1"/>
          <p:nvPr/>
        </p:nvSpPr>
        <p:spPr>
          <a:xfrm>
            <a:off x="618187" y="513685"/>
            <a:ext cx="7794425" cy="769441"/>
          </a:xfrm>
          <a:prstGeom prst="rect">
            <a:avLst/>
          </a:prstGeom>
          <a:noFill/>
        </p:spPr>
        <p:txBody>
          <a:bodyPr wrap="square" rtlCol="0">
            <a:spAutoFit/>
          </a:bodyPr>
          <a:lstStyle/>
          <a:p>
            <a:r>
              <a:rPr lang="el-GR" sz="4400" dirty="0"/>
              <a:t>Διαμοριακές δυνάμεις </a:t>
            </a:r>
            <a:endParaRPr lang="en-US" sz="4400" dirty="0"/>
          </a:p>
        </p:txBody>
      </p:sp>
    </p:spTree>
    <p:extLst>
      <p:ext uri="{BB962C8B-B14F-4D97-AF65-F5344CB8AC3E}">
        <p14:creationId xmlns:p14="http://schemas.microsoft.com/office/powerpoint/2010/main" val="1047390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8A96DC0D-39A5-8216-4788-DF44A652C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560513"/>
            <a:ext cx="8242300" cy="458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C12208E9-FA28-2C72-1A2F-54C13FA34657}"/>
              </a:ext>
            </a:extLst>
          </p:cNvPr>
          <p:cNvSpPr txBox="1"/>
          <p:nvPr/>
        </p:nvSpPr>
        <p:spPr>
          <a:xfrm>
            <a:off x="450850" y="420399"/>
            <a:ext cx="7961244" cy="646331"/>
          </a:xfrm>
          <a:prstGeom prst="rect">
            <a:avLst/>
          </a:prstGeom>
          <a:noFill/>
        </p:spPr>
        <p:txBody>
          <a:bodyPr wrap="square" rtlCol="0">
            <a:spAutoFit/>
          </a:bodyPr>
          <a:lstStyle/>
          <a:p>
            <a:pPr algn="ctr"/>
            <a:r>
              <a:rPr lang="el-GR" sz="3600" dirty="0">
                <a:latin typeface=" Arial"/>
              </a:rPr>
              <a:t>Νερό και αναδίπλωση της πρωτεϊνης</a:t>
            </a:r>
            <a:endParaRPr lang="en-US" sz="3600" dirty="0">
              <a:latin typeface=" Arial"/>
            </a:endParaRPr>
          </a:p>
        </p:txBody>
      </p:sp>
    </p:spTree>
    <p:extLst>
      <p:ext uri="{BB962C8B-B14F-4D97-AF65-F5344CB8AC3E}">
        <p14:creationId xmlns:p14="http://schemas.microsoft.com/office/powerpoint/2010/main" val="672648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043D314B-C1E1-BC28-2D58-BE21930EC934}"/>
              </a:ext>
            </a:extLst>
          </p:cNvPr>
          <p:cNvSpPr txBox="1"/>
          <p:nvPr/>
        </p:nvSpPr>
        <p:spPr>
          <a:xfrm>
            <a:off x="450850" y="420399"/>
            <a:ext cx="7961244" cy="1200329"/>
          </a:xfrm>
          <a:prstGeom prst="rect">
            <a:avLst/>
          </a:prstGeom>
          <a:noFill/>
        </p:spPr>
        <p:txBody>
          <a:bodyPr wrap="square" rtlCol="0">
            <a:spAutoFit/>
          </a:bodyPr>
          <a:lstStyle/>
          <a:p>
            <a:pPr algn="ctr"/>
            <a:r>
              <a:rPr lang="el-GR" sz="3600" dirty="0">
                <a:solidFill>
                  <a:srgbClr val="7030A0"/>
                </a:solidFill>
                <a:latin typeface=" Arial"/>
              </a:rPr>
              <a:t>Η «επιτήρηση» του νερού στην αναδίπλωση της πρωτεϊνης</a:t>
            </a:r>
            <a:endParaRPr lang="en-US" sz="3600" dirty="0">
              <a:solidFill>
                <a:srgbClr val="7030A0"/>
              </a:solidFill>
              <a:latin typeface=" Arial"/>
            </a:endParaRPr>
          </a:p>
        </p:txBody>
      </p:sp>
      <p:sp>
        <p:nvSpPr>
          <p:cNvPr id="4" name="Rectangle 1">
            <a:extLst>
              <a:ext uri="{FF2B5EF4-FFF2-40B4-BE49-F238E27FC236}">
                <a16:creationId xmlns:a16="http://schemas.microsoft.com/office/drawing/2014/main" id="{3630E3ED-08E6-E1BE-7EAB-71F0898CE68E}"/>
              </a:ext>
            </a:extLst>
          </p:cNvPr>
          <p:cNvSpPr>
            <a:spLocks noChangeArrowheads="1"/>
          </p:cNvSpPr>
          <p:nvPr/>
        </p:nvSpPr>
        <p:spPr bwMode="auto">
          <a:xfrm>
            <a:off x="80210" y="1868394"/>
            <a:ext cx="8957256" cy="4464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defRPr>
            </a:lvl9pPr>
          </a:lstStyle>
          <a:p>
            <a:pPr algn="ctr">
              <a:buClrTx/>
              <a:buFontTx/>
              <a:buNone/>
            </a:pPr>
            <a:r>
              <a:rPr lang="el-GR" altLang="en-US" sz="2800" dirty="0"/>
              <a:t>Επομένως ….</a:t>
            </a:r>
          </a:p>
          <a:p>
            <a:pPr algn="ctr">
              <a:buClrTx/>
              <a:buFontTx/>
              <a:buNone/>
            </a:pPr>
            <a:r>
              <a:rPr lang="el-GR" altLang="en-US" sz="3200" dirty="0"/>
              <a:t>το νερό </a:t>
            </a:r>
            <a:r>
              <a:rPr lang="el-GR" altLang="en-US" sz="3200" i="1" dirty="0">
                <a:solidFill>
                  <a:srgbClr val="FF6699"/>
                </a:solidFill>
              </a:rPr>
              <a:t>καθοδηγεί την αναδίπλωση</a:t>
            </a:r>
            <a:r>
              <a:rPr lang="el-GR" altLang="en-US" sz="3200" dirty="0"/>
              <a:t> και διευκολύνει το πακετάρισμα των  υπερδευτεροταγών δομικών στοιχείων με την μεσολαβηση </a:t>
            </a:r>
            <a:r>
              <a:rPr lang="el-GR" altLang="en-US" sz="3200" i="1" dirty="0">
                <a:solidFill>
                  <a:srgbClr val="FF6699"/>
                </a:solidFill>
              </a:rPr>
              <a:t>μακράς απόστασης  αλληλεπιδράσεων</a:t>
            </a:r>
            <a:r>
              <a:rPr lang="el-GR" altLang="en-US" sz="3200" dirty="0"/>
              <a:t> μεταξύ των πολικών ομάδων, δείχνοντας τον ρόλο του στην αναδίπλωση και στην σταθερότητα των πολλαπλών περιοχών της πρωτεΐνης</a:t>
            </a:r>
          </a:p>
        </p:txBody>
      </p:sp>
    </p:spTree>
    <p:extLst>
      <p:ext uri="{BB962C8B-B14F-4D97-AF65-F5344CB8AC3E}">
        <p14:creationId xmlns:p14="http://schemas.microsoft.com/office/powerpoint/2010/main" val="1296391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12BBDB1-A811-4A94-B034-72085F97AB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5" name="Color">
              <a:extLst>
                <a:ext uri="{FF2B5EF4-FFF2-40B4-BE49-F238E27FC236}">
                  <a16:creationId xmlns:a16="http://schemas.microsoft.com/office/drawing/2014/main" id="{3FB23A95-33AD-4DE4-895C-417071F3B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9EF3A635-DBD5-4992-A85E-C24680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4" descr="Size-dependent studies of macromolecular crowding on the thermodynamic  stability, structure and functional activity of proteins: in vitro and in  silico approaches - ScienceDirect">
            <a:extLst>
              <a:ext uri="{FF2B5EF4-FFF2-40B4-BE49-F238E27FC236}">
                <a16:creationId xmlns:a16="http://schemas.microsoft.com/office/drawing/2014/main" id="{5BD60273-0976-6E9E-74E8-FE64C857BE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 r="10022"/>
          <a:stretch/>
        </p:blipFill>
        <p:spPr bwMode="auto">
          <a:xfrm>
            <a:off x="1424624" y="3564712"/>
            <a:ext cx="6054515" cy="2814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 Introduction to Proteins">
            <a:extLst>
              <a:ext uri="{FF2B5EF4-FFF2-40B4-BE49-F238E27FC236}">
                <a16:creationId xmlns:a16="http://schemas.microsoft.com/office/drawing/2014/main" id="{0F4057B8-D4C0-9E7B-A466-9876ADFB6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2" r="3134" b="-1"/>
          <a:stretch/>
        </p:blipFill>
        <p:spPr bwMode="auto">
          <a:xfrm>
            <a:off x="2787072" y="501807"/>
            <a:ext cx="3567570" cy="281458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8" name="TextBox 7">
            <a:extLst>
              <a:ext uri="{FF2B5EF4-FFF2-40B4-BE49-F238E27FC236}">
                <a16:creationId xmlns:a16="http://schemas.microsoft.com/office/drawing/2014/main" id="{B9A9ECA2-84E8-383A-E18A-A04CDC18AA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241929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3D22DA66-C920-C8DE-20C5-6B550FC75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554" y="1259091"/>
            <a:ext cx="4210050"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189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4" name="Picture 2">
            <a:extLst>
              <a:ext uri="{FF2B5EF4-FFF2-40B4-BE49-F238E27FC236}">
                <a16:creationId xmlns:a16="http://schemas.microsoft.com/office/drawing/2014/main" id="{DC6E4597-AB97-6735-4465-398149622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713"/>
          <a:stretch/>
        </p:blipFill>
        <p:spPr bwMode="auto">
          <a:xfrm>
            <a:off x="2653719" y="1615196"/>
            <a:ext cx="4210050"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9B13B1E7-92C2-4B4D-5B4C-67FD88ADCD9C}"/>
              </a:ext>
            </a:extLst>
          </p:cNvPr>
          <p:cNvSpPr txBox="1"/>
          <p:nvPr/>
        </p:nvSpPr>
        <p:spPr>
          <a:xfrm>
            <a:off x="591378" y="148120"/>
            <a:ext cx="7961244" cy="1077218"/>
          </a:xfrm>
          <a:prstGeom prst="rect">
            <a:avLst/>
          </a:prstGeom>
          <a:noFill/>
        </p:spPr>
        <p:txBody>
          <a:bodyPr wrap="square" rtlCol="0">
            <a:spAutoFit/>
          </a:bodyPr>
          <a:lstStyle/>
          <a:p>
            <a:pPr algn="ctr"/>
            <a:r>
              <a:rPr lang="el-GR" sz="3200" dirty="0">
                <a:latin typeface=" Arial"/>
              </a:rPr>
              <a:t>Από τις πολλές διαμορφώσεις στην μοναδική</a:t>
            </a:r>
            <a:endParaRPr lang="en-US" sz="3200" dirty="0">
              <a:latin typeface=" Arial"/>
            </a:endParaRPr>
          </a:p>
        </p:txBody>
      </p:sp>
    </p:spTree>
    <p:extLst>
      <p:ext uri="{BB962C8B-B14F-4D97-AF65-F5344CB8AC3E}">
        <p14:creationId xmlns:p14="http://schemas.microsoft.com/office/powerpoint/2010/main" val="3006499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5" name="TextBox 4">
            <a:extLst>
              <a:ext uri="{FF2B5EF4-FFF2-40B4-BE49-F238E27FC236}">
                <a16:creationId xmlns:a16="http://schemas.microsoft.com/office/drawing/2014/main" id="{9B13B1E7-92C2-4B4D-5B4C-67FD88ADCD9C}"/>
              </a:ext>
            </a:extLst>
          </p:cNvPr>
          <p:cNvSpPr txBox="1"/>
          <p:nvPr/>
        </p:nvSpPr>
        <p:spPr>
          <a:xfrm>
            <a:off x="591378" y="148120"/>
            <a:ext cx="7961244" cy="584775"/>
          </a:xfrm>
          <a:prstGeom prst="rect">
            <a:avLst/>
          </a:prstGeom>
          <a:noFill/>
        </p:spPr>
        <p:txBody>
          <a:bodyPr wrap="square" rtlCol="0">
            <a:spAutoFit/>
          </a:bodyPr>
          <a:lstStyle/>
          <a:p>
            <a:pPr algn="ctr"/>
            <a:r>
              <a:rPr lang="el-GR" sz="3200" dirty="0">
                <a:latin typeface=" Arial"/>
              </a:rPr>
              <a:t>Υψηλή εντροπία-χαμηλή εντροπία</a:t>
            </a:r>
            <a:endParaRPr lang="en-US" sz="3200" dirty="0">
              <a:latin typeface=" Arial"/>
            </a:endParaRPr>
          </a:p>
        </p:txBody>
      </p:sp>
      <p:pic>
        <p:nvPicPr>
          <p:cNvPr id="3" name="Picture 2">
            <a:extLst>
              <a:ext uri="{FF2B5EF4-FFF2-40B4-BE49-F238E27FC236}">
                <a16:creationId xmlns:a16="http://schemas.microsoft.com/office/drawing/2014/main" id="{736F7058-7952-1155-DDFA-9CBEC30165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681"/>
          <a:stretch/>
        </p:blipFill>
        <p:spPr bwMode="auto">
          <a:xfrm>
            <a:off x="2186723" y="893631"/>
            <a:ext cx="5144041" cy="5526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63977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5" name="TextBox 4">
            <a:extLst>
              <a:ext uri="{FF2B5EF4-FFF2-40B4-BE49-F238E27FC236}">
                <a16:creationId xmlns:a16="http://schemas.microsoft.com/office/drawing/2014/main" id="{9B13B1E7-92C2-4B4D-5B4C-67FD88ADCD9C}"/>
              </a:ext>
            </a:extLst>
          </p:cNvPr>
          <p:cNvSpPr txBox="1"/>
          <p:nvPr/>
        </p:nvSpPr>
        <p:spPr>
          <a:xfrm>
            <a:off x="591378" y="148120"/>
            <a:ext cx="7961244" cy="584775"/>
          </a:xfrm>
          <a:prstGeom prst="rect">
            <a:avLst/>
          </a:prstGeom>
          <a:noFill/>
        </p:spPr>
        <p:txBody>
          <a:bodyPr wrap="square" rtlCol="0">
            <a:spAutoFit/>
          </a:bodyPr>
          <a:lstStyle/>
          <a:p>
            <a:pPr algn="ctr"/>
            <a:r>
              <a:rPr lang="el-GR" sz="3200" dirty="0">
                <a:latin typeface=" Arial"/>
              </a:rPr>
              <a:t>Υδρόφοβη αλληλεπίδραση</a:t>
            </a:r>
            <a:endParaRPr lang="en-US" sz="3200" dirty="0">
              <a:latin typeface=" Arial"/>
            </a:endParaRPr>
          </a:p>
        </p:txBody>
      </p:sp>
      <p:pic>
        <p:nvPicPr>
          <p:cNvPr id="4" name="Picture 2">
            <a:extLst>
              <a:ext uri="{FF2B5EF4-FFF2-40B4-BE49-F238E27FC236}">
                <a16:creationId xmlns:a16="http://schemas.microsoft.com/office/drawing/2014/main" id="{332A3239-C112-2D39-277B-D2234F202B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951"/>
          <a:stretch/>
        </p:blipFill>
        <p:spPr bwMode="auto">
          <a:xfrm>
            <a:off x="2521204" y="1087060"/>
            <a:ext cx="4475079" cy="5068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3636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3">
            <a:extLst>
              <a:ext uri="{FF2B5EF4-FFF2-40B4-BE49-F238E27FC236}">
                <a16:creationId xmlns:a16="http://schemas.microsoft.com/office/drawing/2014/main" id="{4918181A-7857-C9EF-A67F-74B1F36DB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534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857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EA2B1-9302-B29C-6DCD-5D01BB66305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3">
            <a:extLst>
              <a:ext uri="{FF2B5EF4-FFF2-40B4-BE49-F238E27FC236}">
                <a16:creationId xmlns:a16="http://schemas.microsoft.com/office/drawing/2014/main" id="{4DB47CD1-14FD-F7C8-FF4F-2F874D388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35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03223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7047B9-EB1F-3484-2C0F-0FC487826D45}"/>
              </a:ext>
            </a:extLst>
          </p:cNvPr>
          <p:cNvSpPr txBox="1"/>
          <p:nvPr/>
        </p:nvSpPr>
        <p:spPr>
          <a:xfrm>
            <a:off x="417399" y="643467"/>
            <a:ext cx="8408193"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dirty="0" err="1">
                <a:solidFill>
                  <a:schemeClr val="bg1"/>
                </a:solidFill>
                <a:latin typeface="+mj-lt"/>
                <a:ea typeface="+mj-ea"/>
                <a:cs typeface="+mj-cs"/>
              </a:rPr>
              <a:t>Ενθ</a:t>
            </a:r>
            <a:r>
              <a:rPr lang="en-US" sz="4000" kern="1200" dirty="0">
                <a:solidFill>
                  <a:schemeClr val="bg1"/>
                </a:solidFill>
                <a:latin typeface="+mj-lt"/>
                <a:ea typeface="+mj-ea"/>
                <a:cs typeface="+mj-cs"/>
              </a:rPr>
              <a:t>αλπική δράση</a:t>
            </a:r>
          </a:p>
        </p:txBody>
      </p:sp>
      <p:pic>
        <p:nvPicPr>
          <p:cNvPr id="3" name="Picture 2">
            <a:extLst>
              <a:ext uri="{FF2B5EF4-FFF2-40B4-BE49-F238E27FC236}">
                <a16:creationId xmlns:a16="http://schemas.microsoft.com/office/drawing/2014/main" id="{38EB86CC-B0B3-143C-94AD-EEE8FAAA46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044" y="1675227"/>
            <a:ext cx="7811910" cy="4394199"/>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8C1A102C-8AFC-D057-86D4-FB8A34113D9A}"/>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25961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6BC9F-B962-EA70-A0B8-2651AB7DCE9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3" name="TextBox 2">
            <a:extLst>
              <a:ext uri="{FF2B5EF4-FFF2-40B4-BE49-F238E27FC236}">
                <a16:creationId xmlns:a16="http://schemas.microsoft.com/office/drawing/2014/main" id="{9FA33C1A-F742-E2D9-D674-FA38C9C71D00}"/>
              </a:ext>
            </a:extLst>
          </p:cNvPr>
          <p:cNvSpPr txBox="1"/>
          <p:nvPr/>
        </p:nvSpPr>
        <p:spPr>
          <a:xfrm>
            <a:off x="674786" y="131499"/>
            <a:ext cx="7794425" cy="769441"/>
          </a:xfrm>
          <a:prstGeom prst="rect">
            <a:avLst/>
          </a:prstGeom>
          <a:noFill/>
        </p:spPr>
        <p:txBody>
          <a:bodyPr wrap="square" rtlCol="0">
            <a:spAutoFit/>
          </a:bodyPr>
          <a:lstStyle/>
          <a:p>
            <a:r>
              <a:rPr lang="el-GR" sz="4400" dirty="0"/>
              <a:t>Διαμοριακές δυνάμεις </a:t>
            </a:r>
            <a:endParaRPr lang="en-US" sz="4400" dirty="0"/>
          </a:p>
        </p:txBody>
      </p:sp>
      <p:pic>
        <p:nvPicPr>
          <p:cNvPr id="4" name="Picture 3">
            <a:extLst>
              <a:ext uri="{FF2B5EF4-FFF2-40B4-BE49-F238E27FC236}">
                <a16:creationId xmlns:a16="http://schemas.microsoft.com/office/drawing/2014/main" id="{3E1B94E7-6EE5-48DB-165C-1E09E776B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18" y="900940"/>
            <a:ext cx="7261362" cy="54460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069CAD3F-C08B-F26E-DFDF-F53210C63033}"/>
              </a:ext>
            </a:extLst>
          </p:cNvPr>
          <p:cNvPicPr>
            <a:picLocks noChangeAspect="1"/>
          </p:cNvPicPr>
          <p:nvPr/>
        </p:nvPicPr>
        <p:blipFill>
          <a:blip r:embed="rId3"/>
          <a:stretch>
            <a:fillRect/>
          </a:stretch>
        </p:blipFill>
        <p:spPr>
          <a:xfrm>
            <a:off x="6627309" y="221855"/>
            <a:ext cx="1841902" cy="679085"/>
          </a:xfrm>
          <a:prstGeom prst="rect">
            <a:avLst/>
          </a:prstGeom>
          <a:ln>
            <a:solidFill>
              <a:schemeClr val="tx1">
                <a:lumMod val="75000"/>
                <a:lumOff val="25000"/>
              </a:schemeClr>
            </a:solidFill>
          </a:ln>
        </p:spPr>
      </p:pic>
    </p:spTree>
    <p:extLst>
      <p:ext uri="{BB962C8B-B14F-4D97-AF65-F5344CB8AC3E}">
        <p14:creationId xmlns:p14="http://schemas.microsoft.com/office/powerpoint/2010/main" val="609231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5621E7E-62EE-3DE6-0A09-41A1C0EBB2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711"/>
          <a:stretch/>
        </p:blipFill>
        <p:spPr bwMode="auto">
          <a:xfrm>
            <a:off x="5447131" y="1989221"/>
            <a:ext cx="2397459" cy="3901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3">
            <a:extLst>
              <a:ext uri="{FF2B5EF4-FFF2-40B4-BE49-F238E27FC236}">
                <a16:creationId xmlns:a16="http://schemas.microsoft.com/office/drawing/2014/main" id="{F9CAF5F8-0D76-3A7F-334B-D4F13B999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755"/>
          <a:stretch/>
        </p:blipFill>
        <p:spPr bwMode="auto">
          <a:xfrm>
            <a:off x="1411705" y="1989221"/>
            <a:ext cx="2679032" cy="3901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E3717A30-79CE-3390-BAAC-E53670C6768D}"/>
              </a:ext>
            </a:extLst>
          </p:cNvPr>
          <p:cNvSpPr>
            <a:spLocks noChangeArrowheads="1"/>
          </p:cNvSpPr>
          <p:nvPr/>
        </p:nvSpPr>
        <p:spPr bwMode="auto">
          <a:xfrm>
            <a:off x="1042988" y="401638"/>
            <a:ext cx="7170570" cy="1066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dirty="0">
                <a:solidFill>
                  <a:srgbClr val="000000"/>
                </a:solidFill>
              </a:rPr>
              <a:t>Η αναδίπλωση της πρωτεΐνης είναι θερμοδυναμικά ευνοϊκή</a:t>
            </a:r>
          </a:p>
        </p:txBody>
      </p:sp>
      <p:sp>
        <p:nvSpPr>
          <p:cNvPr id="5" name="TextBox 4">
            <a:extLst>
              <a:ext uri="{FF2B5EF4-FFF2-40B4-BE49-F238E27FC236}">
                <a16:creationId xmlns:a16="http://schemas.microsoft.com/office/drawing/2014/main" id="{B48251C5-A3E0-B2FD-83C0-6B448E49F3F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750318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0818DA2-BD33-C6A9-4510-112953962875}"/>
              </a:ext>
            </a:extLst>
          </p:cNvPr>
          <p:cNvSpPr>
            <a:spLocks noChangeArrowheads="1"/>
          </p:cNvSpPr>
          <p:nvPr/>
        </p:nvSpPr>
        <p:spPr bwMode="auto">
          <a:xfrm>
            <a:off x="449430" y="1905506"/>
            <a:ext cx="3206863" cy="30469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a:solidFill>
                  <a:srgbClr val="000000"/>
                </a:solidFill>
              </a:rPr>
              <a:t>Στο κυτοσόλιο υπάρχει αυξημένος κίνδυνος δημιουργίας συσσωμάτων...</a:t>
            </a:r>
            <a:endParaRPr lang="el-GR" altLang="en-US" sz="3200" b="1" dirty="0">
              <a:solidFill>
                <a:srgbClr val="000000"/>
              </a:solidFill>
            </a:endParaRPr>
          </a:p>
        </p:txBody>
      </p:sp>
      <p:pic>
        <p:nvPicPr>
          <p:cNvPr id="4" name="Picture 2">
            <a:extLst>
              <a:ext uri="{FF2B5EF4-FFF2-40B4-BE49-F238E27FC236}">
                <a16:creationId xmlns:a16="http://schemas.microsoft.com/office/drawing/2014/main" id="{D9B384E0-0B6F-F450-643D-0B0C97E2B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851" y="407690"/>
            <a:ext cx="4608511" cy="60486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79483357-01DB-4967-2562-84B534CD8A0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13254747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3356DA-4CF5-C4AD-39F9-201D94494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44" y="1478856"/>
            <a:ext cx="8051800" cy="452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9C502B81-0097-B75E-F6FF-6C4988AB5CE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Rectangle 5">
            <a:extLst>
              <a:ext uri="{FF2B5EF4-FFF2-40B4-BE49-F238E27FC236}">
                <a16:creationId xmlns:a16="http://schemas.microsoft.com/office/drawing/2014/main" id="{AFA72C73-B11B-7F0B-377A-B6FAFC21055C}"/>
              </a:ext>
            </a:extLst>
          </p:cNvPr>
          <p:cNvSpPr>
            <a:spLocks noChangeArrowheads="1"/>
          </p:cNvSpPr>
          <p:nvPr/>
        </p:nvSpPr>
        <p:spPr bwMode="auto">
          <a:xfrm>
            <a:off x="1042988" y="401638"/>
            <a:ext cx="7170570" cy="10772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dirty="0">
                <a:solidFill>
                  <a:srgbClr val="000000"/>
                </a:solidFill>
              </a:rPr>
              <a:t>‘Ομως και τα συσσωματώματα ευονούνται θερμοδυναμικά... </a:t>
            </a:r>
          </a:p>
        </p:txBody>
      </p:sp>
    </p:spTree>
    <p:extLst>
      <p:ext uri="{BB962C8B-B14F-4D97-AF65-F5344CB8AC3E}">
        <p14:creationId xmlns:p14="http://schemas.microsoft.com/office/powerpoint/2010/main" val="146391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502B81-0097-B75E-F6FF-6C4988AB5CE4}"/>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4" name="Rectangle 5">
            <a:extLst>
              <a:ext uri="{FF2B5EF4-FFF2-40B4-BE49-F238E27FC236}">
                <a16:creationId xmlns:a16="http://schemas.microsoft.com/office/drawing/2014/main" id="{AFA72C73-B11B-7F0B-377A-B6FAFC21055C}"/>
              </a:ext>
            </a:extLst>
          </p:cNvPr>
          <p:cNvSpPr>
            <a:spLocks noChangeArrowheads="1"/>
          </p:cNvSpPr>
          <p:nvPr/>
        </p:nvSpPr>
        <p:spPr bwMode="auto">
          <a:xfrm>
            <a:off x="1042988" y="401638"/>
            <a:ext cx="7170570" cy="10772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dirty="0">
                <a:solidFill>
                  <a:srgbClr val="000000"/>
                </a:solidFill>
              </a:rPr>
              <a:t>Πρωτεϊνες «μοριακοί-συνοδοί» υποβοηθούν την ορθή αναδίπλωση</a:t>
            </a:r>
          </a:p>
        </p:txBody>
      </p:sp>
      <p:pic>
        <p:nvPicPr>
          <p:cNvPr id="5" name="Picture 3">
            <a:extLst>
              <a:ext uri="{FF2B5EF4-FFF2-40B4-BE49-F238E27FC236}">
                <a16:creationId xmlns:a16="http://schemas.microsoft.com/office/drawing/2014/main" id="{65C34A2F-14E3-AA89-B35D-1830C25CA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89"/>
          <a:stretch/>
        </p:blipFill>
        <p:spPr bwMode="auto">
          <a:xfrm>
            <a:off x="521494" y="1732547"/>
            <a:ext cx="3715756" cy="44558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a:extLst>
              <a:ext uri="{FF2B5EF4-FFF2-40B4-BE49-F238E27FC236}">
                <a16:creationId xmlns:a16="http://schemas.microsoft.com/office/drawing/2014/main" id="{A8844512-FA6F-A491-ECC3-306E62037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744" y="1732547"/>
            <a:ext cx="4264667" cy="426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29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B1765A-C833-EDFC-DF0E-ECC357D2C4BD}"/>
              </a:ext>
            </a:extLst>
          </p:cNvPr>
          <p:cNvSpPr>
            <a:spLocks noChangeArrowheads="1"/>
          </p:cNvSpPr>
          <p:nvPr/>
        </p:nvSpPr>
        <p:spPr bwMode="auto">
          <a:xfrm>
            <a:off x="1058903" y="45729"/>
            <a:ext cx="7170570" cy="10772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dirty="0">
                <a:solidFill>
                  <a:srgbClr val="000000"/>
                </a:solidFill>
              </a:rPr>
              <a:t>Πρωτεϊνες «μοριακοί-συνοδοί» υποβοηθούν την ορθή αναδίπλωση</a:t>
            </a:r>
          </a:p>
        </p:txBody>
      </p:sp>
      <p:sp>
        <p:nvSpPr>
          <p:cNvPr id="3" name="Text Box 2">
            <a:extLst>
              <a:ext uri="{FF2B5EF4-FFF2-40B4-BE49-F238E27FC236}">
                <a16:creationId xmlns:a16="http://schemas.microsoft.com/office/drawing/2014/main" id="{9728FB35-A3E4-0B90-8DF0-F21C4850059D}"/>
              </a:ext>
            </a:extLst>
          </p:cNvPr>
          <p:cNvSpPr txBox="1">
            <a:spLocks noChangeArrowheads="1"/>
          </p:cNvSpPr>
          <p:nvPr/>
        </p:nvSpPr>
        <p:spPr bwMode="auto">
          <a:xfrm>
            <a:off x="128335" y="1106905"/>
            <a:ext cx="8887327" cy="5735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lnSpc>
                <a:spcPct val="90000"/>
              </a:lnSpc>
              <a:spcBef>
                <a:spcPts val="700"/>
              </a:spcBef>
              <a:buClr>
                <a:srgbClr val="6EA0B0"/>
              </a:buClr>
              <a:buSzPct val="80000"/>
              <a:buFont typeface="Wingdings 2" panose="05020102010507070707" pitchFamily="18" charset="2"/>
              <a:buChar char=""/>
            </a:pPr>
            <a:r>
              <a:rPr lang="el-GR" altLang="en-US" sz="2800" dirty="0">
                <a:latin typeface="Times New Roman" panose="02020603050405020304" pitchFamily="18" charset="0"/>
              </a:rPr>
              <a:t>Η </a:t>
            </a:r>
            <a:r>
              <a:rPr lang="el-GR" altLang="en-US" sz="2800" b="1" dirty="0">
                <a:solidFill>
                  <a:srgbClr val="FF6699"/>
                </a:solidFill>
                <a:latin typeface="Times New Roman" panose="02020603050405020304" pitchFamily="18" charset="0"/>
              </a:rPr>
              <a:t>αφυδάτωση</a:t>
            </a:r>
            <a:r>
              <a:rPr lang="el-GR" altLang="en-US" sz="2800" dirty="0">
                <a:latin typeface="Times New Roman" panose="02020603050405020304" pitchFamily="18" charset="0"/>
              </a:rPr>
              <a:t> μπορεί να επηρεάσει την </a:t>
            </a:r>
            <a:r>
              <a:rPr lang="el-GR" altLang="en-US" sz="2800" b="1" dirty="0">
                <a:solidFill>
                  <a:srgbClr val="FF6699"/>
                </a:solidFill>
                <a:latin typeface="Times New Roman" panose="02020603050405020304" pitchFamily="18" charset="0"/>
              </a:rPr>
              <a:t>λεπτή ισορροπία</a:t>
            </a:r>
            <a:r>
              <a:rPr lang="el-GR" altLang="en-US" sz="2800" dirty="0">
                <a:latin typeface="Times New Roman" panose="02020603050405020304" pitchFamily="18" charset="0"/>
              </a:rPr>
              <a:t> μεταξύ των εσωτερικών αλληλεπιδράσεων και της αλληλεπίδρασης με τον φλοιό υδάτωσης. </a:t>
            </a:r>
          </a:p>
          <a:p>
            <a:pPr>
              <a:lnSpc>
                <a:spcPct val="90000"/>
              </a:lnSpc>
              <a:spcBef>
                <a:spcPts val="700"/>
              </a:spcBef>
              <a:buClr>
                <a:srgbClr val="6EA0B0"/>
              </a:buClr>
              <a:buSzPct val="80000"/>
              <a:buFont typeface="Wingdings 2" panose="05020102010507070707" pitchFamily="18" charset="2"/>
              <a:buChar char=""/>
            </a:pPr>
            <a:r>
              <a:rPr lang="el-GR" altLang="en-US" sz="2800" b="1" dirty="0">
                <a:solidFill>
                  <a:srgbClr val="FF6699"/>
                </a:solidFill>
                <a:latin typeface="Times New Roman" panose="02020603050405020304" pitchFamily="18" charset="0"/>
              </a:rPr>
              <a:t>Αποσταθεροποίηση</a:t>
            </a:r>
            <a:r>
              <a:rPr lang="el-GR" altLang="en-US" sz="2800" dirty="0">
                <a:latin typeface="Times New Roman" panose="02020603050405020304" pitchFamily="18" charset="0"/>
              </a:rPr>
              <a:t> των ασθενών αλληλεπιδράσεων νερού –πρωτε</a:t>
            </a:r>
            <a:r>
              <a:rPr lang="el-GR" altLang="en-US" sz="2800" dirty="0">
                <a:latin typeface="Times New Roman" panose="02020603050405020304" pitchFamily="18" charset="0"/>
                <a:cs typeface="Times New Roman" panose="02020603050405020304" pitchFamily="18" charset="0"/>
              </a:rPr>
              <a:t>ΐ</a:t>
            </a:r>
            <a:r>
              <a:rPr lang="el-GR" altLang="en-US" sz="2800" dirty="0">
                <a:latin typeface="Times New Roman" panose="02020603050405020304" pitchFamily="18" charset="0"/>
              </a:rPr>
              <a:t>νης μπορεί να επηρεάσει την σταθερότητα  και ευκαμψία της πρωτεΐνης και έτσι συνεισφέρει στην επιρρέπεια  για αλλαγές στην διαμόρφωση </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Times New Roman" panose="02020603050405020304" pitchFamily="18" charset="0"/>
              </a:rPr>
              <a:t>Πρωτεΐνες  που εμπλέκονται στα </a:t>
            </a:r>
            <a:r>
              <a:rPr lang="el-GR" altLang="en-US" sz="2800" b="1" dirty="0">
                <a:solidFill>
                  <a:srgbClr val="FF6699"/>
                </a:solidFill>
                <a:latin typeface="Times New Roman" panose="02020603050405020304" pitchFamily="18" charset="0"/>
              </a:rPr>
              <a:t>νοσήματα</a:t>
            </a:r>
            <a:r>
              <a:rPr lang="el-GR" altLang="en-US" sz="2800" b="1" dirty="0">
                <a:latin typeface="Times New Roman" panose="02020603050405020304" pitchFamily="18" charset="0"/>
              </a:rPr>
              <a:t> </a:t>
            </a:r>
            <a:r>
              <a:rPr lang="el-GR" altLang="en-US" sz="2800" dirty="0">
                <a:latin typeface="Times New Roman" panose="02020603050405020304" pitchFamily="18" charset="0"/>
              </a:rPr>
              <a:t>που έχουν σχέση με </a:t>
            </a:r>
            <a:r>
              <a:rPr lang="el-GR" altLang="en-US" sz="2800" b="1" dirty="0">
                <a:solidFill>
                  <a:srgbClr val="FF6699"/>
                </a:solidFill>
                <a:latin typeface="Times New Roman" panose="02020603050405020304" pitchFamily="18" charset="0"/>
              </a:rPr>
              <a:t>διαμόρφωση</a:t>
            </a:r>
            <a:r>
              <a:rPr lang="el-GR" altLang="en-US" sz="2800" dirty="0">
                <a:latin typeface="Times New Roman" panose="02020603050405020304" pitchFamily="18" charset="0"/>
              </a:rPr>
              <a:t>  έχουν ένα μεγάλο αριθμό </a:t>
            </a:r>
            <a:r>
              <a:rPr lang="el-GR" altLang="en-US" sz="2800" dirty="0" err="1">
                <a:latin typeface="Times New Roman" panose="02020603050405020304" pitchFamily="18" charset="0"/>
              </a:rPr>
              <a:t>υδρογονοδεσμών</a:t>
            </a:r>
            <a:r>
              <a:rPr lang="el-GR" altLang="en-US" sz="2800" dirty="0">
                <a:latin typeface="Times New Roman" panose="02020603050405020304" pitchFamily="18" charset="0"/>
              </a:rPr>
              <a:t> που δεν προστατεύονται  έναντι των αλληλεπιδράσεων του διαλύτη </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Times New Roman" panose="02020603050405020304" pitchFamily="18" charset="0"/>
              </a:rPr>
              <a:t>Αυτή η </a:t>
            </a:r>
            <a:r>
              <a:rPr lang="el-GR" altLang="en-US" sz="2800" dirty="0" err="1">
                <a:latin typeface="Times New Roman" panose="02020603050405020304" pitchFamily="18" charset="0"/>
              </a:rPr>
              <a:t>επιδιαλυτωμένη</a:t>
            </a:r>
            <a:r>
              <a:rPr lang="el-GR" altLang="en-US" sz="2800" dirty="0">
                <a:latin typeface="Times New Roman" panose="02020603050405020304" pitchFamily="18" charset="0"/>
              </a:rPr>
              <a:t> περιοχή θεωρείται ότι είναι δομικά πιο  ασταθής με συνέπεια  να έχει </a:t>
            </a:r>
            <a:r>
              <a:rPr lang="el-GR" altLang="en-US" sz="2800" b="1" dirty="0">
                <a:solidFill>
                  <a:srgbClr val="FF6699"/>
                </a:solidFill>
                <a:latin typeface="Times New Roman" panose="02020603050405020304" pitchFamily="18" charset="0"/>
              </a:rPr>
              <a:t>δυναμικό για συσσωματώματα.</a:t>
            </a:r>
          </a:p>
        </p:txBody>
      </p:sp>
      <p:sp>
        <p:nvSpPr>
          <p:cNvPr id="4" name="TextBox 3">
            <a:extLst>
              <a:ext uri="{FF2B5EF4-FFF2-40B4-BE49-F238E27FC236}">
                <a16:creationId xmlns:a16="http://schemas.microsoft.com/office/drawing/2014/main" id="{7B56A04E-6285-A192-9485-369B01439800}"/>
              </a:ext>
            </a:extLst>
          </p:cNvPr>
          <p:cNvSpPr txBox="1"/>
          <p:nvPr/>
        </p:nvSpPr>
        <p:spPr>
          <a:xfrm>
            <a:off x="4860759" y="6564959"/>
            <a:ext cx="4315326" cy="276999"/>
          </a:xfrm>
          <a:prstGeom prst="rect">
            <a:avLst/>
          </a:prstGeom>
          <a:noFill/>
        </p:spPr>
        <p:txBody>
          <a:bodyPr wrap="square" rtlCol="0">
            <a:spAutoFit/>
          </a:bodyPr>
          <a:lstStyle/>
          <a:p>
            <a:pPr algn="r"/>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2918443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5E8273-4B2C-22F1-8BB8-3502F05C6BF6}"/>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1">
            <a:extLst>
              <a:ext uri="{FF2B5EF4-FFF2-40B4-BE49-F238E27FC236}">
                <a16:creationId xmlns:a16="http://schemas.microsoft.com/office/drawing/2014/main" id="{8AC95FAA-9DAA-8756-7F70-21DD61A3E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789" y="699923"/>
            <a:ext cx="7018421" cy="545708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Tree>
    <p:extLst>
      <p:ext uri="{BB962C8B-B14F-4D97-AF65-F5344CB8AC3E}">
        <p14:creationId xmlns:p14="http://schemas.microsoft.com/office/powerpoint/2010/main" val="1896019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C1D74C6-7DF7-18C8-EFBA-D13CBCF9E0A5}"/>
              </a:ext>
            </a:extLst>
          </p:cNvPr>
          <p:cNvSpPr txBox="1">
            <a:spLocks noChangeArrowheads="1"/>
          </p:cNvSpPr>
          <p:nvPr/>
        </p:nvSpPr>
        <p:spPr bwMode="auto">
          <a:xfrm>
            <a:off x="112295" y="753615"/>
            <a:ext cx="9144000" cy="566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lnSpc>
                <a:spcPct val="90000"/>
              </a:lnSpc>
              <a:spcBef>
                <a:spcPts val="700"/>
              </a:spcBef>
              <a:buClr>
                <a:srgbClr val="6EA0B0"/>
              </a:buClr>
              <a:buSzPct val="80000"/>
              <a:buFont typeface="Wingdings 2" panose="05020102010507070707" pitchFamily="18" charset="2"/>
              <a:buChar char=""/>
            </a:pPr>
            <a:r>
              <a:rPr lang="el-GR" altLang="en-US" sz="2800" dirty="0">
                <a:latin typeface="Century Gothic" panose="020B0502020202020204" pitchFamily="34" charset="0"/>
              </a:rPr>
              <a:t>Η νόσος </a:t>
            </a:r>
            <a:r>
              <a:rPr lang="en-US" altLang="en-US" sz="2800" dirty="0">
                <a:latin typeface="Century Gothic" panose="020B0502020202020204" pitchFamily="34" charset="0"/>
              </a:rPr>
              <a:t>Prion</a:t>
            </a:r>
            <a:r>
              <a:rPr lang="el-GR" altLang="en-US" sz="2800" dirty="0">
                <a:latin typeface="Century Gothic" panose="020B0502020202020204" pitchFamily="34" charset="0"/>
              </a:rPr>
              <a:t> προκαλείται από την αλλαγή στην διαμόρφωση της διαλυτής κυτταρικής πρωτείνης </a:t>
            </a:r>
            <a:r>
              <a:rPr lang="en-US" altLang="en-US" sz="2800" dirty="0" err="1">
                <a:latin typeface="Century Gothic" panose="020B0502020202020204" pitchFamily="34" charset="0"/>
              </a:rPr>
              <a:t>PrP</a:t>
            </a:r>
            <a:r>
              <a:rPr lang="en-US" altLang="en-US" sz="2800" baseline="30000" dirty="0" err="1">
                <a:latin typeface="Century Gothic" panose="020B0502020202020204" pitchFamily="34" charset="0"/>
              </a:rPr>
              <a:t>C</a:t>
            </a:r>
            <a:r>
              <a:rPr lang="en-US" altLang="en-US" sz="2800" dirty="0">
                <a:latin typeface="Century Gothic" panose="020B0502020202020204" pitchFamily="34" charset="0"/>
              </a:rPr>
              <a:t> (</a:t>
            </a:r>
            <a:r>
              <a:rPr lang="el-GR" altLang="en-US" sz="2800" dirty="0">
                <a:latin typeface="Century Gothic" panose="020B0502020202020204" pitchFamily="34" charset="0"/>
              </a:rPr>
              <a:t>α-</a:t>
            </a:r>
            <a:r>
              <a:rPr lang="en-US" altLang="en-US" sz="2800" dirty="0">
                <a:latin typeface="Century Gothic" panose="020B0502020202020204" pitchFamily="34" charset="0"/>
              </a:rPr>
              <a:t>helix) </a:t>
            </a:r>
            <a:r>
              <a:rPr lang="el-GR" altLang="en-US" sz="2800" dirty="0">
                <a:latin typeface="Century Gothic" panose="020B0502020202020204" pitchFamily="34" charset="0"/>
              </a:rPr>
              <a:t>στην αδιάλυτη </a:t>
            </a:r>
            <a:r>
              <a:rPr lang="el-GR" altLang="en-US" sz="2800" dirty="0">
                <a:solidFill>
                  <a:srgbClr val="FF6699"/>
                </a:solidFill>
                <a:latin typeface="Century Gothic" panose="020B0502020202020204" pitchFamily="34" charset="0"/>
              </a:rPr>
              <a:t>ισομορφή </a:t>
            </a:r>
            <a:r>
              <a:rPr lang="en-US" altLang="en-US" sz="2800" dirty="0" err="1">
                <a:solidFill>
                  <a:srgbClr val="FF6699"/>
                </a:solidFill>
                <a:latin typeface="Century Gothic" panose="020B0502020202020204" pitchFamily="34" charset="0"/>
              </a:rPr>
              <a:t>PrC</a:t>
            </a:r>
            <a:r>
              <a:rPr lang="en-US" altLang="en-US" sz="2800" b="1" baseline="30000" dirty="0" err="1">
                <a:solidFill>
                  <a:srgbClr val="FF6699"/>
                </a:solidFill>
                <a:latin typeface="Century Gothic" panose="020B0502020202020204" pitchFamily="34" charset="0"/>
              </a:rPr>
              <a:t>Sc</a:t>
            </a:r>
            <a:r>
              <a:rPr lang="en-US" altLang="en-US" sz="2800" dirty="0">
                <a:latin typeface="Century Gothic" panose="020B0502020202020204" pitchFamily="34" charset="0"/>
              </a:rPr>
              <a:t> (</a:t>
            </a:r>
            <a:r>
              <a:rPr lang="el-GR" altLang="en-US" sz="2800" dirty="0">
                <a:latin typeface="Century Gothic" panose="020B0502020202020204" pitchFamily="34" charset="0"/>
              </a:rPr>
              <a:t>β-φύλλο)</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Century Gothic" panose="020B0502020202020204" pitchFamily="34" charset="0"/>
              </a:rPr>
              <a:t>Ισορροπία </a:t>
            </a:r>
            <a:r>
              <a:rPr lang="en-US" altLang="en-US" sz="2800" dirty="0">
                <a:latin typeface="Century Gothic" panose="020B0502020202020204" pitchFamily="34" charset="0"/>
              </a:rPr>
              <a:t>:</a:t>
            </a:r>
            <a:r>
              <a:rPr lang="el-GR" altLang="en-US" sz="2800" dirty="0">
                <a:latin typeface="Century Gothic" panose="020B0502020202020204" pitchFamily="34" charset="0"/>
              </a:rPr>
              <a:t>Διαλυτότητα</a:t>
            </a:r>
            <a:r>
              <a:rPr lang="el-GR" altLang="en-US" sz="2800" b="1" dirty="0">
                <a:latin typeface="Wingdings" panose="05000000000000000000" pitchFamily="2" charset="2"/>
              </a:rPr>
              <a:t></a:t>
            </a:r>
            <a:r>
              <a:rPr lang="el-GR" altLang="en-US" sz="2800" dirty="0">
                <a:latin typeface="Wingdings" panose="05000000000000000000" pitchFamily="2" charset="2"/>
              </a:rPr>
              <a:t></a:t>
            </a:r>
            <a:r>
              <a:rPr lang="el-GR" altLang="en-US" sz="2800" dirty="0">
                <a:latin typeface="Century Gothic" panose="020B0502020202020204" pitchFamily="34" charset="0"/>
              </a:rPr>
              <a:t>σχηματισμός συσσωματωμάτων (ρόλος του νερού?)</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Century Gothic" panose="020B0502020202020204" pitchFamily="34" charset="0"/>
              </a:rPr>
              <a:t>Μεγάλος αριθμός υπο-αφυδατωμένων Η δεσμών </a:t>
            </a:r>
            <a:r>
              <a:rPr lang="el-GR" altLang="en-US" sz="2800" dirty="0">
                <a:solidFill>
                  <a:srgbClr val="FF6699"/>
                </a:solidFill>
                <a:latin typeface="Century Gothic" panose="020B0502020202020204" pitchFamily="34" charset="0"/>
              </a:rPr>
              <a:t>(</a:t>
            </a:r>
            <a:r>
              <a:rPr lang="en-US" altLang="en-US" sz="2800" dirty="0">
                <a:solidFill>
                  <a:srgbClr val="FF6699"/>
                </a:solidFill>
                <a:latin typeface="Century Gothic" panose="020B0502020202020204" pitchFamily="34" charset="0"/>
              </a:rPr>
              <a:t>UDHBs),</a:t>
            </a:r>
            <a:r>
              <a:rPr lang="en-US" altLang="en-US" sz="2800" dirty="0">
                <a:latin typeface="Century Gothic" panose="020B0502020202020204" pitchFamily="34" charset="0"/>
              </a:rPr>
              <a:t> H </a:t>
            </a:r>
            <a:r>
              <a:rPr lang="el-GR" altLang="en-US" sz="2800" dirty="0">
                <a:latin typeface="Century Gothic" panose="020B0502020202020204" pitchFamily="34" charset="0"/>
              </a:rPr>
              <a:t>δεσμοί του σκελετού που δεν προστατεύονται από το νερό πλευρίζοντας υδρόφοβα κατάλοιπα</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Century Gothic" panose="020B0502020202020204" pitchFamily="34" charset="0"/>
              </a:rPr>
              <a:t>Αυτοί είναι οι ασταθείς Η-δεσμοί και οι περιοχές </a:t>
            </a:r>
            <a:r>
              <a:rPr lang="en-US" altLang="en-US" sz="2800" dirty="0">
                <a:latin typeface="Century Gothic" panose="020B0502020202020204" pitchFamily="34" charset="0"/>
              </a:rPr>
              <a:t>UDHBs</a:t>
            </a:r>
            <a:r>
              <a:rPr lang="el-GR" altLang="en-US" sz="2800" dirty="0">
                <a:latin typeface="Century Gothic" panose="020B0502020202020204" pitchFamily="34" charset="0"/>
              </a:rPr>
              <a:t> είναι δομικά ασταθείς</a:t>
            </a:r>
          </a:p>
          <a:p>
            <a:pPr>
              <a:lnSpc>
                <a:spcPct val="90000"/>
              </a:lnSpc>
              <a:spcBef>
                <a:spcPts val="700"/>
              </a:spcBef>
              <a:buClr>
                <a:srgbClr val="6EA0B0"/>
              </a:buClr>
              <a:buSzPct val="80000"/>
              <a:buFont typeface="Wingdings 2" panose="05020102010507070707" pitchFamily="18" charset="2"/>
              <a:buChar char=""/>
            </a:pPr>
            <a:r>
              <a:rPr lang="el-GR" altLang="en-US" sz="2800" dirty="0">
                <a:latin typeface="Century Gothic" panose="020B0502020202020204" pitchFamily="34" charset="0"/>
              </a:rPr>
              <a:t>Αρα οι «ανωμαλίες» -&gt;μερική αποδιάταξη-&gt;δημιουργία συσσωματωμάτων</a:t>
            </a:r>
          </a:p>
        </p:txBody>
      </p:sp>
      <p:sp>
        <p:nvSpPr>
          <p:cNvPr id="3" name="Rectangle 5">
            <a:extLst>
              <a:ext uri="{FF2B5EF4-FFF2-40B4-BE49-F238E27FC236}">
                <a16:creationId xmlns:a16="http://schemas.microsoft.com/office/drawing/2014/main" id="{17254B18-15FB-B33A-CAA9-5C804144BACB}"/>
              </a:ext>
            </a:extLst>
          </p:cNvPr>
          <p:cNvSpPr>
            <a:spLocks noChangeArrowheads="1"/>
          </p:cNvSpPr>
          <p:nvPr/>
        </p:nvSpPr>
        <p:spPr bwMode="auto">
          <a:xfrm>
            <a:off x="1058903" y="45729"/>
            <a:ext cx="7170570" cy="7078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4000" b="1" dirty="0">
                <a:solidFill>
                  <a:srgbClr val="000000"/>
                </a:solidFill>
              </a:rPr>
              <a:t>Το νερό και η πρωτεϊνη </a:t>
            </a:r>
            <a:r>
              <a:rPr lang="en-US" altLang="en-US" sz="4000" b="1" dirty="0">
                <a:solidFill>
                  <a:srgbClr val="000000"/>
                </a:solidFill>
              </a:rPr>
              <a:t>Prion</a:t>
            </a:r>
            <a:endParaRPr lang="el-GR" altLang="en-US" sz="4000" b="1" dirty="0">
              <a:solidFill>
                <a:srgbClr val="000000"/>
              </a:solidFill>
            </a:endParaRPr>
          </a:p>
        </p:txBody>
      </p:sp>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Tree>
    <p:extLst>
      <p:ext uri="{BB962C8B-B14F-4D97-AF65-F5344CB8AC3E}">
        <p14:creationId xmlns:p14="http://schemas.microsoft.com/office/powerpoint/2010/main" val="3700005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5" name="Picture 1">
            <a:extLst>
              <a:ext uri="{FF2B5EF4-FFF2-40B4-BE49-F238E27FC236}">
                <a16:creationId xmlns:a16="http://schemas.microsoft.com/office/drawing/2014/main" id="{0B489E15-3AEB-0E74-3B4E-887672897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578" y="348915"/>
            <a:ext cx="4620127" cy="61601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5">
            <a:extLst>
              <a:ext uri="{FF2B5EF4-FFF2-40B4-BE49-F238E27FC236}">
                <a16:creationId xmlns:a16="http://schemas.microsoft.com/office/drawing/2014/main" id="{17254B18-15FB-B33A-CAA9-5C804144BACB}"/>
              </a:ext>
            </a:extLst>
          </p:cNvPr>
          <p:cNvSpPr>
            <a:spLocks noChangeArrowheads="1"/>
          </p:cNvSpPr>
          <p:nvPr/>
        </p:nvSpPr>
        <p:spPr bwMode="auto">
          <a:xfrm>
            <a:off x="331122" y="2767279"/>
            <a:ext cx="4620127" cy="13234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4000" b="1" dirty="0">
                <a:solidFill>
                  <a:srgbClr val="000000"/>
                </a:solidFill>
              </a:rPr>
              <a:t>Χάρτης ενυδάτωσης (πυκνότητας) νερού</a:t>
            </a:r>
          </a:p>
        </p:txBody>
      </p:sp>
    </p:spTree>
    <p:extLst>
      <p:ext uri="{BB962C8B-B14F-4D97-AF65-F5344CB8AC3E}">
        <p14:creationId xmlns:p14="http://schemas.microsoft.com/office/powerpoint/2010/main" val="1304100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6" name="Text Box 2">
            <a:extLst>
              <a:ext uri="{FF2B5EF4-FFF2-40B4-BE49-F238E27FC236}">
                <a16:creationId xmlns:a16="http://schemas.microsoft.com/office/drawing/2014/main" id="{5009304D-D3C7-0C4F-A6BD-96F9C9E35558}"/>
              </a:ext>
            </a:extLst>
          </p:cNvPr>
          <p:cNvSpPr txBox="1">
            <a:spLocks noChangeArrowheads="1"/>
          </p:cNvSpPr>
          <p:nvPr/>
        </p:nvSpPr>
        <p:spPr bwMode="auto">
          <a:xfrm>
            <a:off x="120316" y="1984721"/>
            <a:ext cx="8895668" cy="459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lnSpc>
                <a:spcPct val="80000"/>
              </a:lnSpc>
              <a:spcBef>
                <a:spcPts val="600"/>
              </a:spcBef>
              <a:buClr>
                <a:srgbClr val="6EA0B0"/>
              </a:buClr>
              <a:buSzPct val="80000"/>
              <a:buFont typeface="Wingdings 2" panose="05020102010507070707" pitchFamily="18" charset="2"/>
              <a:buChar char=""/>
            </a:pPr>
            <a:r>
              <a:rPr lang="el-GR" altLang="en-US" sz="2400" dirty="0">
                <a:solidFill>
                  <a:srgbClr val="7030A0"/>
                </a:solidFill>
                <a:latin typeface="Century Gothic" panose="020B0502020202020204" pitchFamily="34" charset="0"/>
              </a:rPr>
              <a:t>Είναι ενεργητικά μη ευνοϊκή κατάσταση να μη γίνεται υδρογονοδεσμός </a:t>
            </a:r>
            <a:r>
              <a:rPr lang="el-GR" altLang="en-US" sz="2400" dirty="0">
                <a:latin typeface="Century Gothic" panose="020B0502020202020204" pitchFamily="34" charset="0"/>
              </a:rPr>
              <a:t>επειδή θα άφηνε ένα ή περισσότερα μη ισοσταθμισμένα μερικά ή πλήρη φορτία. ‘Ετσι </a:t>
            </a:r>
            <a:r>
              <a:rPr lang="el-GR" altLang="en-US" sz="2400" b="1" dirty="0">
                <a:solidFill>
                  <a:srgbClr val="FF9999"/>
                </a:solidFill>
                <a:latin typeface="Century Gothic" panose="020B0502020202020204" pitchFamily="34" charset="0"/>
              </a:rPr>
              <a:t>στην δομή μιας πρωτεΐνης σχεδόν όλοι οι δυνητικά δότες και δέκτες υδρογονοδεσμού συμμετέχουν σε τέτοιες αλληλεπιδράσεις, είτε μεταξύ πολικών ομάδων της ιδίας της πρωτεΐνης ή με μόρια νερού.</a:t>
            </a:r>
            <a:endParaRPr lang="el-GR" altLang="en-US" sz="2400" b="1" dirty="0">
              <a:latin typeface="Century Gothic" panose="020B0502020202020204" pitchFamily="34" charset="0"/>
            </a:endParaRPr>
          </a:p>
          <a:p>
            <a:pPr>
              <a:lnSpc>
                <a:spcPct val="80000"/>
              </a:lnSpc>
              <a:spcBef>
                <a:spcPts val="600"/>
              </a:spcBef>
              <a:buClr>
                <a:srgbClr val="6EA0B0"/>
              </a:buClr>
              <a:buSzPct val="80000"/>
              <a:buFont typeface="Wingdings 2" panose="05020102010507070707" pitchFamily="18" charset="2"/>
              <a:buChar char=""/>
            </a:pPr>
            <a:r>
              <a:rPr lang="el-GR" altLang="en-US" sz="2400" dirty="0">
                <a:latin typeface="Century Gothic" panose="020B0502020202020204" pitchFamily="34" charset="0"/>
              </a:rPr>
              <a:t>Σε μια πολυπεπτιδική αλυσίδα απροσδιορίστου αλληλουχίας οι πιό</a:t>
            </a:r>
            <a:r>
              <a:rPr lang="en-US" altLang="en-US" sz="2400" dirty="0">
                <a:latin typeface="Century Gothic" panose="020B0502020202020204" pitchFamily="34" charset="0"/>
              </a:rPr>
              <a:t> </a:t>
            </a:r>
            <a:r>
              <a:rPr lang="el-GR" altLang="en-US" sz="2400" dirty="0">
                <a:latin typeface="Century Gothic" panose="020B0502020202020204" pitchFamily="34" charset="0"/>
              </a:rPr>
              <a:t>κοινές υδρογονοδεσμικές ομάδες είναι οι πεπτιδικές </a:t>
            </a:r>
            <a:r>
              <a:rPr lang="en-US" altLang="en-US" sz="2400" dirty="0">
                <a:latin typeface="Century Gothic" panose="020B0502020202020204" pitchFamily="34" charset="0"/>
              </a:rPr>
              <a:t>C=O </a:t>
            </a:r>
            <a:r>
              <a:rPr lang="el-GR" altLang="en-US" sz="2400" dirty="0">
                <a:latin typeface="Century Gothic" panose="020B0502020202020204" pitchFamily="34" charset="0"/>
              </a:rPr>
              <a:t>και Ν-Η. </a:t>
            </a:r>
            <a:r>
              <a:rPr lang="el-GR" altLang="en-US" sz="2400" b="1" dirty="0">
                <a:solidFill>
                  <a:schemeClr val="accent5">
                    <a:lumMod val="50000"/>
                  </a:schemeClr>
                </a:solidFill>
                <a:latin typeface="Century Gothic" panose="020B0502020202020204" pitchFamily="34" charset="0"/>
              </a:rPr>
              <a:t>Στο εσωτερικό μιας πρωτεΐνης</a:t>
            </a:r>
            <a:r>
              <a:rPr lang="el-GR" altLang="en-US" sz="2400" dirty="0">
                <a:latin typeface="Century Gothic" panose="020B0502020202020204" pitchFamily="34" charset="0"/>
              </a:rPr>
              <a:t> τέτοιες ομάδες δεν μπορούν να κάνουν δεσμούς με το νερό, έτσι τείνουν να  υδρογονοσυνδέονται η μία με την άλλη, οδηγώντας στην δευτεροταγή δομή που σταθεροποιεί την αναδιπλωμένη  κατάσταση.</a:t>
            </a:r>
          </a:p>
          <a:p>
            <a:pPr>
              <a:lnSpc>
                <a:spcPct val="80000"/>
              </a:lnSpc>
              <a:spcBef>
                <a:spcPts val="600"/>
              </a:spcBef>
              <a:buClrTx/>
              <a:buSzPct val="80000"/>
              <a:buFontTx/>
              <a:buNone/>
            </a:pPr>
            <a:endParaRPr lang="el-GR" altLang="en-US" sz="2400" dirty="0">
              <a:latin typeface="Century Gothic" panose="020B0502020202020204" pitchFamily="34" charset="0"/>
            </a:endParaRPr>
          </a:p>
          <a:p>
            <a:pPr>
              <a:lnSpc>
                <a:spcPct val="80000"/>
              </a:lnSpc>
              <a:spcBef>
                <a:spcPts val="600"/>
              </a:spcBef>
              <a:buClrTx/>
              <a:buSzPct val="80000"/>
              <a:buFontTx/>
              <a:buNone/>
            </a:pPr>
            <a:endParaRPr lang="el-GR" altLang="en-US" sz="2400" dirty="0">
              <a:latin typeface="Century Gothic" panose="020B0502020202020204" pitchFamily="34" charset="0"/>
            </a:endParaRPr>
          </a:p>
        </p:txBody>
      </p:sp>
      <p:sp>
        <p:nvSpPr>
          <p:cNvPr id="7" name="Rectangle 5">
            <a:extLst>
              <a:ext uri="{FF2B5EF4-FFF2-40B4-BE49-F238E27FC236}">
                <a16:creationId xmlns:a16="http://schemas.microsoft.com/office/drawing/2014/main" id="{61D40C92-1554-98AD-6F0C-1FC33344679A}"/>
              </a:ext>
            </a:extLst>
          </p:cNvPr>
          <p:cNvSpPr>
            <a:spLocks noChangeArrowheads="1"/>
          </p:cNvSpPr>
          <p:nvPr/>
        </p:nvSpPr>
        <p:spPr bwMode="auto">
          <a:xfrm>
            <a:off x="0" y="45729"/>
            <a:ext cx="9144000" cy="19389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4000" b="1" dirty="0">
                <a:solidFill>
                  <a:srgbClr val="000000"/>
                </a:solidFill>
              </a:rPr>
              <a:t>Οι υδρογονοδεσμικές ιδιότητες του νερού έχουν σημαντικές επιδράσεις στην σταθερότητα των πρωτεϊνων</a:t>
            </a:r>
          </a:p>
        </p:txBody>
      </p:sp>
    </p:spTree>
    <p:extLst>
      <p:ext uri="{BB962C8B-B14F-4D97-AF65-F5344CB8AC3E}">
        <p14:creationId xmlns:p14="http://schemas.microsoft.com/office/powerpoint/2010/main" val="19222862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7" name="Rectangle 5">
            <a:extLst>
              <a:ext uri="{FF2B5EF4-FFF2-40B4-BE49-F238E27FC236}">
                <a16:creationId xmlns:a16="http://schemas.microsoft.com/office/drawing/2014/main" id="{61D40C92-1554-98AD-6F0C-1FC33344679A}"/>
              </a:ext>
            </a:extLst>
          </p:cNvPr>
          <p:cNvSpPr>
            <a:spLocks noChangeArrowheads="1"/>
          </p:cNvSpPr>
          <p:nvPr/>
        </p:nvSpPr>
        <p:spPr bwMode="auto">
          <a:xfrm>
            <a:off x="0" y="45729"/>
            <a:ext cx="9144000" cy="13234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4000" b="1" dirty="0">
                <a:solidFill>
                  <a:srgbClr val="000000"/>
                </a:solidFill>
              </a:rPr>
              <a:t>Ενδογενής αποδιάταξη!!! </a:t>
            </a:r>
          </a:p>
          <a:p>
            <a:pPr algn="ctr"/>
            <a:r>
              <a:rPr lang="el-GR" altLang="en-US" sz="4000" b="1" dirty="0">
                <a:solidFill>
                  <a:srgbClr val="000000"/>
                </a:solidFill>
              </a:rPr>
              <a:t>Ρυθμιστικές πρωτεϊνες</a:t>
            </a:r>
          </a:p>
        </p:txBody>
      </p:sp>
      <p:pic>
        <p:nvPicPr>
          <p:cNvPr id="8" name="Picture 7">
            <a:extLst>
              <a:ext uri="{FF2B5EF4-FFF2-40B4-BE49-F238E27FC236}">
                <a16:creationId xmlns:a16="http://schemas.microsoft.com/office/drawing/2014/main" id="{A7B67E4B-437C-661E-AC81-DCF097CD2522}"/>
              </a:ext>
            </a:extLst>
          </p:cNvPr>
          <p:cNvPicPr>
            <a:picLocks noChangeAspect="1"/>
          </p:cNvPicPr>
          <p:nvPr/>
        </p:nvPicPr>
        <p:blipFill>
          <a:blip r:embed="rId3"/>
          <a:stretch>
            <a:fillRect/>
          </a:stretch>
        </p:blipFill>
        <p:spPr>
          <a:xfrm>
            <a:off x="325604" y="1944993"/>
            <a:ext cx="8628535" cy="3507941"/>
          </a:xfrm>
          <a:prstGeom prst="rect">
            <a:avLst/>
          </a:prstGeom>
        </p:spPr>
      </p:pic>
    </p:spTree>
    <p:extLst>
      <p:ext uri="{BB962C8B-B14F-4D97-AF65-F5344CB8AC3E}">
        <p14:creationId xmlns:p14="http://schemas.microsoft.com/office/powerpoint/2010/main" val="1276454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6DA31-9362-3DB0-639B-5A12381D3451}"/>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802BB218-5EED-9620-D9EB-B5435B590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16" y="1112551"/>
            <a:ext cx="4221419" cy="546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7EA712C9-397F-7A25-064C-74B5943BF722}"/>
              </a:ext>
            </a:extLst>
          </p:cNvPr>
          <p:cNvSpPr txBox="1"/>
          <p:nvPr/>
        </p:nvSpPr>
        <p:spPr>
          <a:xfrm>
            <a:off x="2019892" y="156166"/>
            <a:ext cx="6044990" cy="1077218"/>
          </a:xfrm>
          <a:prstGeom prst="rect">
            <a:avLst/>
          </a:prstGeom>
          <a:noFill/>
        </p:spPr>
        <p:txBody>
          <a:bodyPr wrap="square" rtlCol="0">
            <a:spAutoFit/>
          </a:bodyPr>
          <a:lstStyle/>
          <a:p>
            <a:r>
              <a:rPr lang="el-GR" sz="3200" dirty="0"/>
              <a:t>Ακτίνα Ομοιπολικού Δεσμού</a:t>
            </a:r>
          </a:p>
          <a:p>
            <a:r>
              <a:rPr lang="el-GR" sz="3200" dirty="0"/>
              <a:t>Ακτίνα </a:t>
            </a:r>
            <a:r>
              <a:rPr lang="en-US" sz="3200" dirty="0"/>
              <a:t>VDW (Van Der Waals)</a:t>
            </a:r>
          </a:p>
        </p:txBody>
      </p:sp>
    </p:spTree>
    <p:extLst>
      <p:ext uri="{BB962C8B-B14F-4D97-AF65-F5344CB8AC3E}">
        <p14:creationId xmlns:p14="http://schemas.microsoft.com/office/powerpoint/2010/main" val="3109072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61D40C92-1554-98AD-6F0C-1FC33344679A}"/>
              </a:ext>
            </a:extLst>
          </p:cNvPr>
          <p:cNvSpPr>
            <a:spLocks noChangeArrowheads="1"/>
          </p:cNvSpPr>
          <p:nvPr/>
        </p:nvSpPr>
        <p:spPr bwMode="auto">
          <a:xfrm>
            <a:off x="0" y="45729"/>
            <a:ext cx="9144000" cy="13234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4000" b="1" dirty="0">
                <a:solidFill>
                  <a:srgbClr val="000000"/>
                </a:solidFill>
              </a:rPr>
              <a:t>Ενδογενής αποδιάταξη!!! </a:t>
            </a:r>
          </a:p>
          <a:p>
            <a:pPr algn="ctr"/>
            <a:r>
              <a:rPr lang="el-GR" altLang="en-US" sz="4000" b="1" dirty="0">
                <a:solidFill>
                  <a:srgbClr val="000000"/>
                </a:solidFill>
              </a:rPr>
              <a:t>Ρυθμιστικές πρωτεϊνες</a:t>
            </a:r>
          </a:p>
        </p:txBody>
      </p:sp>
      <p:pic>
        <p:nvPicPr>
          <p:cNvPr id="3" name="Picture 2">
            <a:extLst>
              <a:ext uri="{FF2B5EF4-FFF2-40B4-BE49-F238E27FC236}">
                <a16:creationId xmlns:a16="http://schemas.microsoft.com/office/drawing/2014/main" id="{3EF87425-8E30-526A-54C7-C1831D06E0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59"/>
          <a:stretch/>
        </p:blipFill>
        <p:spPr bwMode="auto">
          <a:xfrm>
            <a:off x="2423160" y="1936108"/>
            <a:ext cx="6080660" cy="4876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10" name="TextBox 9">
            <a:extLst>
              <a:ext uri="{FF2B5EF4-FFF2-40B4-BE49-F238E27FC236}">
                <a16:creationId xmlns:a16="http://schemas.microsoft.com/office/drawing/2014/main" id="{E4E9FFDF-6990-18A0-C62C-1807ED8A439E}"/>
              </a:ext>
            </a:extLst>
          </p:cNvPr>
          <p:cNvSpPr txBox="1"/>
          <p:nvPr/>
        </p:nvSpPr>
        <p:spPr>
          <a:xfrm>
            <a:off x="709834" y="1542754"/>
            <a:ext cx="8097820" cy="338554"/>
          </a:xfrm>
          <a:prstGeom prst="rect">
            <a:avLst/>
          </a:prstGeom>
          <a:noFill/>
        </p:spPr>
        <p:txBody>
          <a:bodyPr wrap="square">
            <a:spAutoFit/>
          </a:bodyPr>
          <a:lstStyle/>
          <a:p>
            <a:pPr>
              <a:lnSpc>
                <a:spcPct val="80000"/>
              </a:lnSpc>
              <a:spcBef>
                <a:spcPts val="600"/>
              </a:spcBef>
              <a:buClrTx/>
              <a:buSzPct val="80000"/>
              <a:buFontTx/>
              <a:buNone/>
            </a:pPr>
            <a:r>
              <a:rPr lang="el-GR" altLang="en-US" sz="2000" dirty="0">
                <a:latin typeface="Century Gothic" panose="020B0502020202020204" pitchFamily="34" charset="0"/>
              </a:rPr>
              <a:t>Καλσινευρίνη: </a:t>
            </a:r>
            <a:r>
              <a:rPr lang="en-US" altLang="en-US" sz="2000" dirty="0">
                <a:latin typeface="Century Gothic" panose="020B0502020202020204" pitchFamily="34" charset="0"/>
              </a:rPr>
              <a:t>Ca-</a:t>
            </a:r>
            <a:r>
              <a:rPr lang="el-GR" altLang="en-US" sz="2000" dirty="0">
                <a:latin typeface="Century Gothic" panose="020B0502020202020204" pitchFamily="34" charset="0"/>
              </a:rPr>
              <a:t>εξαρτώμενη φωσφατάση σερίνης/θρεονίνης</a:t>
            </a:r>
          </a:p>
        </p:txBody>
      </p:sp>
      <p:sp>
        <p:nvSpPr>
          <p:cNvPr id="11" name="TextBox 10">
            <a:extLst>
              <a:ext uri="{FF2B5EF4-FFF2-40B4-BE49-F238E27FC236}">
                <a16:creationId xmlns:a16="http://schemas.microsoft.com/office/drawing/2014/main" id="{DBA1C5DF-DB93-08C9-2685-9911ADAF7362}"/>
              </a:ext>
            </a:extLst>
          </p:cNvPr>
          <p:cNvSpPr txBox="1"/>
          <p:nvPr/>
        </p:nvSpPr>
        <p:spPr>
          <a:xfrm>
            <a:off x="283464" y="4971945"/>
            <a:ext cx="2139696" cy="584775"/>
          </a:xfrm>
          <a:prstGeom prst="rect">
            <a:avLst/>
          </a:prstGeom>
          <a:noFill/>
        </p:spPr>
        <p:txBody>
          <a:bodyPr wrap="square">
            <a:spAutoFit/>
          </a:bodyPr>
          <a:lstStyle/>
          <a:p>
            <a:pPr algn="r">
              <a:lnSpc>
                <a:spcPct val="80000"/>
              </a:lnSpc>
              <a:spcBef>
                <a:spcPts val="600"/>
              </a:spcBef>
              <a:buClrTx/>
              <a:buSzPct val="80000"/>
              <a:buFontTx/>
              <a:buNone/>
            </a:pPr>
            <a:r>
              <a:rPr lang="el-GR" altLang="en-US" sz="2000" b="1" dirty="0">
                <a:solidFill>
                  <a:srgbClr val="C00000"/>
                </a:solidFill>
                <a:latin typeface="Century Gothic" panose="020B0502020202020204" pitchFamily="34" charset="0"/>
              </a:rPr>
              <a:t>Αποδιαταγμένη περιοχή</a:t>
            </a:r>
          </a:p>
        </p:txBody>
      </p:sp>
      <p:sp>
        <p:nvSpPr>
          <p:cNvPr id="12" name="Left Brace 11">
            <a:extLst>
              <a:ext uri="{FF2B5EF4-FFF2-40B4-BE49-F238E27FC236}">
                <a16:creationId xmlns:a16="http://schemas.microsoft.com/office/drawing/2014/main" id="{16EA9BFE-4E0C-F6EB-CDEE-7D72EB73DBD8}"/>
              </a:ext>
            </a:extLst>
          </p:cNvPr>
          <p:cNvSpPr/>
          <p:nvPr/>
        </p:nvSpPr>
        <p:spPr>
          <a:xfrm>
            <a:off x="2423160" y="3922776"/>
            <a:ext cx="283464" cy="2554585"/>
          </a:xfrm>
          <a:prstGeom prst="leftBrace">
            <a:avLst>
              <a:gd name="adj1" fmla="val 140591"/>
              <a:gd name="adj2" fmla="val 50000"/>
            </a:avLst>
          </a:prstGeom>
          <a:noFill/>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47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7" name="Rectangle 5">
            <a:extLst>
              <a:ext uri="{FF2B5EF4-FFF2-40B4-BE49-F238E27FC236}">
                <a16:creationId xmlns:a16="http://schemas.microsoft.com/office/drawing/2014/main" id="{61D40C92-1554-98AD-6F0C-1FC33344679A}"/>
              </a:ext>
            </a:extLst>
          </p:cNvPr>
          <p:cNvSpPr>
            <a:spLocks noChangeArrowheads="1"/>
          </p:cNvSpPr>
          <p:nvPr/>
        </p:nvSpPr>
        <p:spPr bwMode="auto">
          <a:xfrm>
            <a:off x="0" y="45729"/>
            <a:ext cx="9144000" cy="10772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n-US" sz="3200" b="1" dirty="0"/>
              <a:t>Τα μόρια του νερού ως διαμεσολαβητές</a:t>
            </a:r>
          </a:p>
          <a:p>
            <a:pPr algn="ctr"/>
            <a:r>
              <a:rPr lang="el-GR" altLang="en-US" sz="3200" b="1" dirty="0"/>
              <a:t>στις ενδο- και διαμοριακές αλληλεπιδράσεις</a:t>
            </a:r>
          </a:p>
        </p:txBody>
      </p:sp>
      <p:pic>
        <p:nvPicPr>
          <p:cNvPr id="2" name="Picture 1">
            <a:extLst>
              <a:ext uri="{FF2B5EF4-FFF2-40B4-BE49-F238E27FC236}">
                <a16:creationId xmlns:a16="http://schemas.microsoft.com/office/drawing/2014/main" id="{3AC4DAC0-4846-D0CD-574B-015697084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457" y="1122947"/>
            <a:ext cx="7277406" cy="5458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2079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pic>
        <p:nvPicPr>
          <p:cNvPr id="6" name="Picture 1">
            <a:extLst>
              <a:ext uri="{FF2B5EF4-FFF2-40B4-BE49-F238E27FC236}">
                <a16:creationId xmlns:a16="http://schemas.microsoft.com/office/drawing/2014/main" id="{332B6F6C-9407-0758-BC5C-E7672E718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45" y="2507996"/>
            <a:ext cx="4284911" cy="3444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
            <a:extLst>
              <a:ext uri="{FF2B5EF4-FFF2-40B4-BE49-F238E27FC236}">
                <a16:creationId xmlns:a16="http://schemas.microsoft.com/office/drawing/2014/main" id="{A19F10E1-E72E-6909-1C3B-03E99F5E2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23160"/>
            <a:ext cx="4332122" cy="4157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17892715-5B78-C506-7AFB-5E08AA26816D}"/>
              </a:ext>
            </a:extLst>
          </p:cNvPr>
          <p:cNvSpPr>
            <a:spLocks noChangeArrowheads="1"/>
          </p:cNvSpPr>
          <p:nvPr/>
        </p:nvSpPr>
        <p:spPr bwMode="auto">
          <a:xfrm>
            <a:off x="949294" y="74660"/>
            <a:ext cx="6958324" cy="1014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9pPr>
          </a:lstStyle>
          <a:p>
            <a:pPr algn="ctr">
              <a:spcBef>
                <a:spcPts val="500"/>
              </a:spcBef>
              <a:buClrTx/>
              <a:buFontTx/>
              <a:buNone/>
            </a:pPr>
            <a:r>
              <a:rPr lang="el-GR" altLang="en-US" sz="2800" b="1" dirty="0"/>
              <a:t>Ο ρόλος του νερού στον σχηματισμό ενζύμου-υποστρώματος</a:t>
            </a:r>
          </a:p>
        </p:txBody>
      </p:sp>
      <p:sp>
        <p:nvSpPr>
          <p:cNvPr id="3" name="Rectangle 1">
            <a:extLst>
              <a:ext uri="{FF2B5EF4-FFF2-40B4-BE49-F238E27FC236}">
                <a16:creationId xmlns:a16="http://schemas.microsoft.com/office/drawing/2014/main" id="{003276E5-4DF7-612A-C1AD-1943F039FBAC}"/>
              </a:ext>
            </a:extLst>
          </p:cNvPr>
          <p:cNvSpPr>
            <a:spLocks noChangeArrowheads="1"/>
          </p:cNvSpPr>
          <p:nvPr/>
        </p:nvSpPr>
        <p:spPr bwMode="auto">
          <a:xfrm>
            <a:off x="143545" y="1337094"/>
            <a:ext cx="9000455" cy="156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marL="342900" indent="-342900">
              <a:lnSpc>
                <a:spcPct val="90000"/>
              </a:lnSpc>
              <a:buClrTx/>
              <a:buFont typeface="Wingdings" panose="05000000000000000000" pitchFamily="2" charset="2"/>
              <a:buChar char="§"/>
            </a:pPr>
            <a:r>
              <a:rPr lang="el-GR" altLang="en-US" dirty="0">
                <a:solidFill>
                  <a:srgbClr val="3B3B3B"/>
                </a:solidFill>
              </a:rPr>
              <a:t>Απελευθέρωση </a:t>
            </a:r>
            <a:r>
              <a:rPr lang="el-GR" altLang="en-US" dirty="0">
                <a:solidFill>
                  <a:schemeClr val="accent2">
                    <a:lumMod val="50000"/>
                  </a:schemeClr>
                </a:solidFill>
              </a:rPr>
              <a:t>«διατεταγμένου νερού» </a:t>
            </a:r>
            <a:r>
              <a:rPr lang="el-GR" altLang="en-US" dirty="0">
                <a:solidFill>
                  <a:srgbClr val="3B3B3B"/>
                </a:solidFill>
              </a:rPr>
              <a:t>για τον σχηματισμό του συμπλόκου ενζύμου – υποστρώματος</a:t>
            </a:r>
          </a:p>
          <a:p>
            <a:pPr>
              <a:lnSpc>
                <a:spcPct val="90000"/>
              </a:lnSpc>
              <a:buClrTx/>
            </a:pPr>
            <a:endParaRPr lang="el-GR" altLang="en-US" dirty="0">
              <a:solidFill>
                <a:srgbClr val="3B3B3B"/>
              </a:solidFill>
            </a:endParaRPr>
          </a:p>
          <a:p>
            <a:pPr marL="342900" indent="-342900">
              <a:lnSpc>
                <a:spcPct val="90000"/>
              </a:lnSpc>
              <a:buClrTx/>
              <a:buFont typeface="Wingdings" panose="05000000000000000000" pitchFamily="2" charset="2"/>
              <a:buChar char="§"/>
            </a:pPr>
            <a:r>
              <a:rPr lang="el-GR" altLang="en-US" dirty="0"/>
              <a:t>Η </a:t>
            </a:r>
            <a:r>
              <a:rPr lang="el-GR" altLang="en-US" dirty="0">
                <a:solidFill>
                  <a:schemeClr val="accent2">
                    <a:lumMod val="50000"/>
                  </a:schemeClr>
                </a:solidFill>
              </a:rPr>
              <a:t>αύξηση της εντροπίας </a:t>
            </a:r>
            <a:r>
              <a:rPr lang="el-GR" altLang="en-US" dirty="0"/>
              <a:t>ωθεί τον σχηματισμό του συμπλόκου </a:t>
            </a:r>
          </a:p>
          <a:p>
            <a:pPr>
              <a:lnSpc>
                <a:spcPct val="90000"/>
              </a:lnSpc>
              <a:buClrTx/>
              <a:buFontTx/>
              <a:buNone/>
            </a:pPr>
            <a:br>
              <a:rPr lang="el-GR" altLang="en-US" dirty="0">
                <a:solidFill>
                  <a:srgbClr val="3B3B3B"/>
                </a:solidFill>
                <a:effectLst>
                  <a:outerShdw blurRad="38100" dist="38100" dir="2700000" algn="tl">
                    <a:srgbClr val="C0C0C0"/>
                  </a:outerShdw>
                </a:effectLst>
              </a:rPr>
            </a:br>
            <a:endParaRPr lang="el-GR" altLang="en-US" dirty="0">
              <a:solidFill>
                <a:srgbClr val="3B3B3B"/>
              </a:solidFill>
              <a:effectLst>
                <a:outerShdw blurRad="38100" dist="38100" dir="2700000" algn="tl">
                  <a:srgbClr val="C0C0C0"/>
                </a:outerShdw>
              </a:effectLst>
            </a:endParaRPr>
          </a:p>
        </p:txBody>
      </p:sp>
    </p:spTree>
    <p:extLst>
      <p:ext uri="{BB962C8B-B14F-4D97-AF65-F5344CB8AC3E}">
        <p14:creationId xmlns:p14="http://schemas.microsoft.com/office/powerpoint/2010/main" val="22677965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36F0E-3245-CF50-9CB3-0E77EB9C8E8E}"/>
              </a:ext>
            </a:extLst>
          </p:cNvPr>
          <p:cNvSpPr txBox="1"/>
          <p:nvPr/>
        </p:nvSpPr>
        <p:spPr>
          <a:xfrm>
            <a:off x="0" y="6581001"/>
            <a:ext cx="4758744" cy="276999"/>
          </a:xfrm>
          <a:prstGeom prst="rect">
            <a:avLst/>
          </a:prstGeom>
          <a:noFill/>
        </p:spPr>
        <p:txBody>
          <a:bodyPr wrap="square" rtlCol="0">
            <a:spAutoFit/>
          </a:bodyPr>
          <a:lstStyle/>
          <a:p>
            <a:r>
              <a:rPr lang="el-GR" sz="1200" dirty="0">
                <a:solidFill>
                  <a:schemeClr val="bg1">
                    <a:lumMod val="50000"/>
                  </a:schemeClr>
                </a:solidFill>
              </a:rPr>
              <a:t>ΙΑΤΡΙΚΗ ΧΗΜΕΙΑ - ΔΙΑΜΟΡΙΑΚΕΣ ΔΥΝΑΜΕΙΣ - Χ.ΑΔΑΜΟΠΟΥΛΟΣ</a:t>
            </a:r>
            <a:endParaRPr lang="en-US" sz="1200" dirty="0">
              <a:solidFill>
                <a:schemeClr val="bg1">
                  <a:lumMod val="50000"/>
                </a:schemeClr>
              </a:solidFill>
            </a:endParaRPr>
          </a:p>
        </p:txBody>
      </p:sp>
      <p:sp>
        <p:nvSpPr>
          <p:cNvPr id="5" name="Rectangle 2">
            <a:extLst>
              <a:ext uri="{FF2B5EF4-FFF2-40B4-BE49-F238E27FC236}">
                <a16:creationId xmlns:a16="http://schemas.microsoft.com/office/drawing/2014/main" id="{17892715-5B78-C506-7AFB-5E08AA26816D}"/>
              </a:ext>
            </a:extLst>
          </p:cNvPr>
          <p:cNvSpPr>
            <a:spLocks noChangeArrowheads="1"/>
          </p:cNvSpPr>
          <p:nvPr/>
        </p:nvSpPr>
        <p:spPr bwMode="auto">
          <a:xfrm>
            <a:off x="949294" y="74660"/>
            <a:ext cx="6958324" cy="1014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81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000000"/>
                </a:solidFill>
                <a:latin typeface="Arial" panose="020B0604020202020204" pitchFamily="34" charset="0"/>
              </a:defRPr>
            </a:lvl9pPr>
          </a:lstStyle>
          <a:p>
            <a:pPr algn="ctr">
              <a:spcBef>
                <a:spcPts val="500"/>
              </a:spcBef>
              <a:buClrTx/>
              <a:buFontTx/>
              <a:buNone/>
            </a:pPr>
            <a:r>
              <a:rPr lang="el-GR" sz="4800" dirty="0"/>
              <a:t>Σύνοψη ….</a:t>
            </a:r>
            <a:endParaRPr lang="el-GR" altLang="en-US" sz="2400" b="1" dirty="0"/>
          </a:p>
        </p:txBody>
      </p:sp>
      <p:pic>
        <p:nvPicPr>
          <p:cNvPr id="2" name="Θέση περιεχομένου 3">
            <a:extLst>
              <a:ext uri="{FF2B5EF4-FFF2-40B4-BE49-F238E27FC236}">
                <a16:creationId xmlns:a16="http://schemas.microsoft.com/office/drawing/2014/main" id="{466DEADF-CA73-E51F-ED3C-6C56C7144907}"/>
              </a:ext>
            </a:extLst>
          </p:cNvPr>
          <p:cNvPicPr>
            <a:picLocks noChangeAspect="1"/>
          </p:cNvPicPr>
          <p:nvPr/>
        </p:nvPicPr>
        <p:blipFill>
          <a:blip r:embed="rId3"/>
          <a:stretch>
            <a:fillRect/>
          </a:stretch>
        </p:blipFill>
        <p:spPr>
          <a:xfrm>
            <a:off x="251520" y="1322057"/>
            <a:ext cx="8640960" cy="4706937"/>
          </a:xfrm>
          <a:prstGeom prst="rect">
            <a:avLst/>
          </a:prstGeom>
        </p:spPr>
      </p:pic>
    </p:spTree>
    <p:extLst>
      <p:ext uri="{BB962C8B-B14F-4D97-AF65-F5344CB8AC3E}">
        <p14:creationId xmlns:p14="http://schemas.microsoft.com/office/powerpoint/2010/main" val="56417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a:extLst>
              <a:ext uri="{FF2B5EF4-FFF2-40B4-BE49-F238E27FC236}">
                <a16:creationId xmlns:a16="http://schemas.microsoft.com/office/drawing/2014/main" id="{4AD4D8FF-6CA9-4839-973A-FAB8E975BC95}"/>
              </a:ext>
            </a:extLst>
          </p:cNvPr>
          <p:cNvSpPr>
            <a:spLocks noChangeArrowheads="1"/>
          </p:cNvSpPr>
          <p:nvPr/>
        </p:nvSpPr>
        <p:spPr bwMode="auto">
          <a:xfrm>
            <a:off x="500063" y="2206625"/>
            <a:ext cx="8497887" cy="1408113"/>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a:t> </a:t>
            </a:r>
          </a:p>
        </p:txBody>
      </p:sp>
      <p:sp>
        <p:nvSpPr>
          <p:cNvPr id="105474" name="Text Box 2">
            <a:extLst>
              <a:ext uri="{FF2B5EF4-FFF2-40B4-BE49-F238E27FC236}">
                <a16:creationId xmlns:a16="http://schemas.microsoft.com/office/drawing/2014/main" id="{C7B466D6-9B1C-4A4D-A669-4B9268E6FE54}"/>
              </a:ext>
            </a:extLst>
          </p:cNvPr>
          <p:cNvSpPr txBox="1">
            <a:spLocks noChangeArrowheads="1"/>
          </p:cNvSpPr>
          <p:nvPr/>
        </p:nvSpPr>
        <p:spPr bwMode="auto">
          <a:xfrm>
            <a:off x="3451225" y="3238500"/>
            <a:ext cx="2282825"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a:t>Εργασία στο σπίτι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EEDD8F07-D10D-4FD3-AB78-591F38773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498" name="Text Box 2">
            <a:extLst>
              <a:ext uri="{FF2B5EF4-FFF2-40B4-BE49-F238E27FC236}">
                <a16:creationId xmlns:a16="http://schemas.microsoft.com/office/drawing/2014/main" id="{9956329B-9BB1-4E01-8A10-A26A3B7828C0}"/>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solidFill>
                  <a:srgbClr val="404040"/>
                </a:solidFill>
                <a:latin typeface="Century Gothic" panose="020B0502020202020204" pitchFamily="34" charset="0"/>
              </a:rPr>
              <a:t>Ποιες έλξεις είναι ισχυρότερες</a:t>
            </a:r>
            <a:r>
              <a:rPr lang="en-US" altLang="en-US" sz="3000" dirty="0">
                <a:solidFill>
                  <a:srgbClr val="404040"/>
                </a:solidFill>
                <a:latin typeface="Century Gothic" panose="020B0502020202020204" pitchFamily="34" charset="0"/>
              </a:rPr>
              <a:t>: </a:t>
            </a:r>
            <a:r>
              <a:rPr lang="el-GR" altLang="en-US" sz="3000" dirty="0">
                <a:solidFill>
                  <a:srgbClr val="404040"/>
                </a:solidFill>
                <a:latin typeface="Century Gothic" panose="020B0502020202020204" pitchFamily="34" charset="0"/>
              </a:rPr>
              <a:t>οι διαμοριακές ή ενδομοριακές;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B3572DED-C7CD-4D5E-ABD4-DCE3A59BF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2" name="Text Box 2">
            <a:extLst>
              <a:ext uri="{FF2B5EF4-FFF2-40B4-BE49-F238E27FC236}">
                <a16:creationId xmlns:a16="http://schemas.microsoft.com/office/drawing/2014/main" id="{4C202D7E-281E-438C-9259-285700426F20}"/>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a:solidFill>
                  <a:srgbClr val="404040"/>
                </a:solidFill>
                <a:latin typeface="Century Gothic" panose="020B0502020202020204" pitchFamily="34" charset="0"/>
              </a:rPr>
              <a:t>Οι ενδομοριακές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66961FE6-DB4E-4C6C-AC66-C766C5435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46" name="Text Box 2">
            <a:extLst>
              <a:ext uri="{FF2B5EF4-FFF2-40B4-BE49-F238E27FC236}">
                <a16:creationId xmlns:a16="http://schemas.microsoft.com/office/drawing/2014/main" id="{975F49FD-E64F-4975-8BCB-DC7F677E99BC}"/>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solidFill>
                  <a:srgbClr val="404040"/>
                </a:solidFill>
                <a:latin typeface="Century Gothic" panose="020B0502020202020204" pitchFamily="34" charset="0"/>
              </a:rPr>
              <a:t>Πόσες φορές ισχυρότερος είναι ένας ομοιοπολικός δεσμός συγκρινόμενος με μια έλξη διπόλου-διπόλου;</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a:extLst>
              <a:ext uri="{FF2B5EF4-FFF2-40B4-BE49-F238E27FC236}">
                <a16:creationId xmlns:a16="http://schemas.microsoft.com/office/drawing/2014/main" id="{03388DBA-9A70-4DF2-875B-D99E0943D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261938"/>
            <a:ext cx="824230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0" name="Text Box 2">
            <a:extLst>
              <a:ext uri="{FF2B5EF4-FFF2-40B4-BE49-F238E27FC236}">
                <a16:creationId xmlns:a16="http://schemas.microsoft.com/office/drawing/2014/main" id="{50470915-80AC-4E9B-93F4-0447F9927CBC}"/>
              </a:ext>
            </a:extLst>
          </p:cNvPr>
          <p:cNvSpPr txBox="1">
            <a:spLocks noChangeArrowheads="1"/>
          </p:cNvSpPr>
          <p:nvPr/>
        </p:nvSpPr>
        <p:spPr bwMode="auto">
          <a:xfrm>
            <a:off x="457200" y="1882775"/>
            <a:ext cx="82296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42913" indent="-382588">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1pPr>
            <a:lvl2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2pPr>
            <a:lvl3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3pPr>
            <a:lvl4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4pPr>
            <a:lvl5pPr>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42913"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defRPr sz="2000">
                <a:solidFill>
                  <a:srgbClr val="000000"/>
                </a:solidFill>
                <a:latin typeface="Arial" panose="020B0604020202020204" pitchFamily="34" charset="0"/>
              </a:defRPr>
            </a:lvl9pPr>
          </a:lstStyle>
          <a:p>
            <a:pPr>
              <a:spcBef>
                <a:spcPts val="750"/>
              </a:spcBef>
              <a:buClr>
                <a:srgbClr val="6EA0B0"/>
              </a:buClr>
              <a:buSzPct val="80000"/>
              <a:buFont typeface="Wingdings 2" panose="05020102010507070707" pitchFamily="18" charset="2"/>
              <a:buChar char=""/>
            </a:pPr>
            <a:r>
              <a:rPr lang="el-GR" altLang="en-US" sz="3000" dirty="0">
                <a:solidFill>
                  <a:srgbClr val="404040"/>
                </a:solidFill>
                <a:latin typeface="Century Gothic" panose="020B0502020202020204" pitchFamily="34" charset="0"/>
              </a:rPr>
              <a:t>100</a:t>
            </a:r>
            <a:r>
              <a:rPr lang="en-US" altLang="en-US" sz="3000" dirty="0">
                <a:solidFill>
                  <a:srgbClr val="404040"/>
                </a:solidFill>
                <a:latin typeface="Century Gothic" panose="020B0502020202020204" pitchFamily="34" charset="0"/>
              </a:rPr>
              <a:t>x</a:t>
            </a:r>
            <a:r>
              <a:rPr lang="el-GR" altLang="en-US" sz="3000" dirty="0">
                <a:solidFill>
                  <a:srgbClr val="404040"/>
                </a:solidFill>
                <a:latin typeface="Century Gothic" panose="020B0502020202020204" pitchFamily="34" charset="0"/>
              </a:rPr>
              <a:t> ισχυρότερος</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a:extLst>
              <a:ext uri="{FF2B5EF4-FFF2-40B4-BE49-F238E27FC236}">
                <a16:creationId xmlns:a16="http://schemas.microsoft.com/office/drawing/2014/main" id="{53B1FD8A-64EE-4CB5-950F-A1468D060ECB}"/>
              </a:ext>
            </a:extLst>
          </p:cNvPr>
          <p:cNvSpPr txBox="1">
            <a:spLocks noChangeArrowheads="1"/>
          </p:cNvSpPr>
          <p:nvPr/>
        </p:nvSpPr>
        <p:spPr bwMode="auto">
          <a:xfrm>
            <a:off x="7620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defRPr>
            </a:lvl9pPr>
          </a:lstStyle>
          <a:p>
            <a:pPr algn="ctr">
              <a:buClrTx/>
              <a:buFontTx/>
              <a:buNone/>
            </a:pPr>
            <a:r>
              <a:rPr lang="el-GR" altLang="en-US" sz="4400">
                <a:solidFill>
                  <a:srgbClr val="3B3B3B"/>
                </a:solidFill>
                <a:latin typeface="Century Gothic" panose="020B0502020202020204" pitchFamily="34" charset="0"/>
              </a:rPr>
              <a:t>Ερώτηση</a:t>
            </a:r>
          </a:p>
        </p:txBody>
      </p:sp>
      <p:sp>
        <p:nvSpPr>
          <p:cNvPr id="110594" name="Text Box 2">
            <a:extLst>
              <a:ext uri="{FF2B5EF4-FFF2-40B4-BE49-F238E27FC236}">
                <a16:creationId xmlns:a16="http://schemas.microsoft.com/office/drawing/2014/main" id="{45F87222-7341-48B7-A41D-F84717A70794}"/>
              </a:ext>
            </a:extLst>
          </p:cNvPr>
          <p:cNvSpPr txBox="1">
            <a:spLocks noChangeArrowheads="1"/>
          </p:cNvSpPr>
          <p:nvPr/>
        </p:nvSpPr>
        <p:spPr bwMode="auto">
          <a:xfrm>
            <a:off x="762000" y="1524000"/>
            <a:ext cx="7772400"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38138">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000">
                <a:solidFill>
                  <a:srgbClr val="000000"/>
                </a:solidFill>
                <a:latin typeface="Arial" panose="020B0604020202020204" pitchFamily="34" charset="0"/>
              </a:defRPr>
            </a:lvl9pPr>
          </a:lstStyle>
          <a:p>
            <a:pPr>
              <a:spcBef>
                <a:spcPts val="800"/>
              </a:spcBef>
              <a:buClrTx/>
              <a:buFontTx/>
              <a:buNone/>
            </a:pPr>
            <a:endParaRPr lang="en-US" altLang="en-US" sz="3200">
              <a:solidFill>
                <a:srgbClr val="000099"/>
              </a:solidFill>
            </a:endParaRPr>
          </a:p>
          <a:p>
            <a:pPr>
              <a:spcBef>
                <a:spcPts val="800"/>
              </a:spcBef>
              <a:buClrTx/>
              <a:buFontTx/>
              <a:buNone/>
            </a:pPr>
            <a:endParaRPr lang="en-US" altLang="en-US" sz="3200">
              <a:solidFill>
                <a:srgbClr val="000099"/>
              </a:solidFill>
            </a:endParaRPr>
          </a:p>
          <a:p>
            <a:pPr>
              <a:spcBef>
                <a:spcPts val="800"/>
              </a:spcBef>
              <a:buClrTx/>
              <a:buFontTx/>
              <a:buNone/>
            </a:pPr>
            <a:endParaRPr lang="en-US" altLang="en-US" sz="3200">
              <a:solidFill>
                <a:srgbClr val="000099"/>
              </a:solidFill>
            </a:endParaRPr>
          </a:p>
          <a:p>
            <a:pPr>
              <a:spcBef>
                <a:spcPts val="800"/>
              </a:spcBef>
              <a:buClr>
                <a:srgbClr val="404040"/>
              </a:buClr>
              <a:buFont typeface="Arial" panose="020B0604020202020204" pitchFamily="34" charset="0"/>
              <a:buChar char="•"/>
            </a:pPr>
            <a:r>
              <a:rPr lang="el-GR" altLang="en-US" sz="3200">
                <a:solidFill>
                  <a:srgbClr val="404040"/>
                </a:solidFill>
              </a:rPr>
              <a:t>Ποια μαρτυρία υπάρχει ότι οι μη πολικές ενώσεις έλκονται?</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1363</TotalTime>
  <Words>7548</Words>
  <Application>Microsoft Office PowerPoint</Application>
  <PresentationFormat>On-screen Show (4:3)</PresentationFormat>
  <Paragraphs>745</Paragraphs>
  <Slides>147</Slides>
  <Notes>70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147</vt:i4>
      </vt:variant>
    </vt:vector>
  </HeadingPairs>
  <TitlesOfParts>
    <vt:vector size="163" baseType="lpstr">
      <vt:lpstr> Arial</vt:lpstr>
      <vt:lpstr>Arial</vt:lpstr>
      <vt:lpstr>Calibri</vt:lpstr>
      <vt:lpstr>Calibri Light</vt:lpstr>
      <vt:lpstr>Century Gothic</vt:lpstr>
      <vt:lpstr>Helvetica Neue</vt:lpstr>
      <vt:lpstr>Liberation Sans Narrow</vt:lpstr>
      <vt:lpstr>MathJax_Main</vt:lpstr>
      <vt:lpstr>MathJax_Math-italic</vt:lpstr>
      <vt:lpstr>Symbol</vt:lpstr>
      <vt:lpstr>Tahoma</vt:lpstr>
      <vt:lpstr>Times New Roman</vt:lpstr>
      <vt:lpstr>Verdana</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Δότες και Δέκτες: Γιατί σχηματίζεται ο υδρογονοδεσμός?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Christos Adamopoulos</dc:creator>
  <cp:lastModifiedBy>Christos Adamopoulos</cp:lastModifiedBy>
  <cp:revision>31</cp:revision>
  <dcterms:created xsi:type="dcterms:W3CDTF">2023-10-16T13:14:49Z</dcterms:created>
  <dcterms:modified xsi:type="dcterms:W3CDTF">2023-10-20T09:41:31Z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