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06"/>
  </p:notes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88" r:id="rId9"/>
    <p:sldId id="289" r:id="rId10"/>
    <p:sldId id="290" r:id="rId11"/>
    <p:sldId id="291" r:id="rId12"/>
    <p:sldId id="292" r:id="rId13"/>
    <p:sldId id="385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33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34" r:id="rId40"/>
    <p:sldId id="318" r:id="rId41"/>
    <p:sldId id="319" r:id="rId42"/>
    <p:sldId id="335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69" r:id="rId90"/>
    <p:sldId id="370" r:id="rId91"/>
    <p:sldId id="371" r:id="rId92"/>
    <p:sldId id="372" r:id="rId93"/>
    <p:sldId id="373" r:id="rId94"/>
    <p:sldId id="374" r:id="rId95"/>
    <p:sldId id="375" r:id="rId96"/>
    <p:sldId id="376" r:id="rId97"/>
    <p:sldId id="377" r:id="rId98"/>
    <p:sldId id="378" r:id="rId99"/>
    <p:sldId id="379" r:id="rId100"/>
    <p:sldId id="380" r:id="rId101"/>
    <p:sldId id="381" r:id="rId102"/>
    <p:sldId id="382" r:id="rId103"/>
    <p:sldId id="383" r:id="rId104"/>
    <p:sldId id="384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1350" autoAdjust="0"/>
  </p:normalViewPr>
  <p:slideViewPr>
    <p:cSldViewPr snapToGrid="0">
      <p:cViewPr varScale="1">
        <p:scale>
          <a:sx n="82" d="100"/>
          <a:sy n="82" d="100"/>
        </p:scale>
        <p:origin x="9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59824-27AB-44E1-82E4-055A769AA35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44BF-1891-4CC8-83BB-CB7C682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Ferrocene is a historically important molecule. The recognition of the "sandwich" structure of C</a:t>
            </a:r>
            <a:r>
              <a:rPr lang="en-US" baseline="-25000" dirty="0"/>
              <a:t>10</a:t>
            </a:r>
            <a:r>
              <a:rPr lang="en-US" dirty="0"/>
              <a:t>H</a:t>
            </a:r>
            <a:r>
              <a:rPr lang="en-US" baseline="-25000" dirty="0"/>
              <a:t>10</a:t>
            </a:r>
            <a:r>
              <a:rPr lang="en-US" dirty="0"/>
              <a:t>Fe in 1951 spawned transition metal based organometallic chemistry. </a:t>
            </a:r>
          </a:p>
          <a:p>
            <a:r>
              <a:rPr lang="en-US" dirty="0"/>
              <a:t>This field is still developing and has produced a huge number of compounds in which saturated, unsaturated, and aromatic organic fragments are bonded directly to metal centers.</a:t>
            </a:r>
          </a:p>
          <a:p>
            <a:r>
              <a:rPr lang="en-US" dirty="0"/>
              <a:t>Ferrocene exhibits the properties of a typical aromatic molecule. The compound is stable to more than 500 °C. It does not react readily with acids or bases; however, it is sensitive to oxidizing agents. All the carbon atoms in the two cyclopentadiene rings are bonded equally to the central ferrous ion by the π electrons of the two rings. Ferrocene does not undergo addition reactions typical of cyclopentadiene, but is readily subject to electrophilic aromatic substitution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544BF-1891-4CC8-83BB-CB7C682F07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7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2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7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3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5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2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9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4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06" r:id="rId6"/>
    <p:sldLayoutId id="2147483802" r:id="rId7"/>
    <p:sldLayoutId id="2147483803" r:id="rId8"/>
    <p:sldLayoutId id="2147483804" r:id="rId9"/>
    <p:sldLayoutId id="2147483805" r:id="rId10"/>
    <p:sldLayoutId id="21474838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8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0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8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20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2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D9457-B135-E413-83B8-9FF50EA7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" r="5306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3118982"/>
            <a:ext cx="5653278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1979C-959C-7EDA-E71A-CDF643B81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9137" y="3331444"/>
            <a:ext cx="4853019" cy="1229306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l-GR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Χημική ισορροπ</a:t>
            </a:r>
            <a:r>
              <a:rPr lang="el-G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lang="el-GR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-</a:t>
            </a:r>
            <a:br>
              <a:rPr lang="el-GR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Οξεοβασικ</a:t>
            </a:r>
            <a:r>
              <a:rPr lang="el-G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lang="el-GR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ισορροπία</a:t>
            </a:r>
            <a:br>
              <a:rPr lang="el-GR" sz="1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19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A9B25-6415-855A-7810-E4391C7BA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9137" y="4702299"/>
            <a:ext cx="4853019" cy="86003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Εισαγωγή στην χημική ισορροπία</a:t>
            </a:r>
            <a:endParaRPr lang="en-US" sz="12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Οξεοβασική ισορροπία</a:t>
            </a:r>
            <a:endParaRPr lang="en-US" sz="12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Ρυθμιστικά διαλύματα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2658" y="4641183"/>
            <a:ext cx="473202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D4172-7FA6-F52A-AAF2-E82C76311ECA}"/>
              </a:ext>
            </a:extLst>
          </p:cNvPr>
          <p:cNvSpPr txBox="1"/>
          <p:nvPr/>
        </p:nvSpPr>
        <p:spPr>
          <a:xfrm>
            <a:off x="983767" y="201380"/>
            <a:ext cx="72966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ΕΘΝΙΚΟ ΚΑΙ ΚΑΠΟΔΙΣΤΡΙΑΚΟ ΠΑΝΕΠΙΣΤΗΜΙΟ ΑΘΗΝΩΝ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ΙΑΤΡΙΚΗ ΣΧΟΛΗ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ΤΟΜΕΑΣ ΒΑΣΙΚΩΝ ΙΑΤΡΙΚΩΝ ΕΠΙΣΤΗΜΩΝ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ΕΡΓΑΣΤΗΡΙΟ ΒΙΟΛΟΓΙΚΗΣ ΧΗΜΕΙΑΣ</a:t>
            </a:r>
          </a:p>
          <a:p>
            <a:pPr algn="ctr"/>
            <a:endParaRPr lang="el-GR" dirty="0">
              <a:solidFill>
                <a:schemeClr val="bg1"/>
              </a:solidFill>
            </a:endParaRPr>
          </a:p>
          <a:p>
            <a:pPr algn="ctr"/>
            <a:r>
              <a:rPr lang="el-GR" sz="2000" b="1" dirty="0">
                <a:solidFill>
                  <a:schemeClr val="bg1"/>
                </a:solidFill>
              </a:rPr>
              <a:t>ΙΑΤΡΙΚΗ ΧΗΜΕΙΑ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Έμβλημα και Λογότυπος του Εθνικού και Καποδιστριακού ...">
            <a:extLst>
              <a:ext uri="{FF2B5EF4-FFF2-40B4-BE49-F238E27FC236}">
                <a16:creationId xmlns:a16="http://schemas.microsoft.com/office/drawing/2014/main" id="{B82BC367-2B81-622A-82FE-EB9CA87F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1" y="201379"/>
            <a:ext cx="1057275" cy="13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E05459-6729-9472-18F9-E3D2A9F41556}"/>
              </a:ext>
            </a:extLst>
          </p:cNvPr>
          <p:cNvSpPr txBox="1"/>
          <p:nvPr/>
        </p:nvSpPr>
        <p:spPr>
          <a:xfrm>
            <a:off x="3612524" y="5672002"/>
            <a:ext cx="191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solidFill>
                  <a:schemeClr val="bg1"/>
                </a:solidFill>
              </a:rPr>
              <a:t>Χ.ΑΔΑΜΟΠΟΥΛΟΣ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ΑΘΗΝΑ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5D034DB-3385-461D-94D0-5FC2CD9D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35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dirty="0"/>
              <a:t>Το παράδειγμα της </a:t>
            </a:r>
            <a:r>
              <a:rPr lang="el-GR" altLang="en-US" sz="3200" dirty="0">
                <a:solidFill>
                  <a:srgbClr val="0000F1"/>
                </a:solidFill>
              </a:rPr>
              <a:t>μορφίνης</a:t>
            </a:r>
            <a:r>
              <a:rPr lang="el-GR" altLang="en-US" sz="3200" dirty="0"/>
              <a:t> που δρα ως </a:t>
            </a:r>
            <a:br>
              <a:rPr lang="en-US" altLang="en-US" sz="3200" dirty="0"/>
            </a:br>
            <a:r>
              <a:rPr lang="el-GR" altLang="en-US" sz="3200" dirty="0"/>
              <a:t>οξύ – βάση ανάλογα με την αντίδραση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09FD5D4-7575-4C38-17FA-8AA073C9A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12863" r="12912" b="25082"/>
          <a:stretch/>
        </p:blipFill>
        <p:spPr bwMode="auto">
          <a:xfrm>
            <a:off x="61645" y="1629178"/>
            <a:ext cx="9061806" cy="406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069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3A872-9723-C918-188F-0F5CD848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64" y="174019"/>
            <a:ext cx="4839128" cy="615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075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7B9BB2BF-5FF4-575B-344A-DE5B4CD5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500" b="1" dirty="0"/>
              <a:t>Πυρηνόφιλα (νουκλεόφιλα) και Ηλεκτρονιόφιλα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3536D2B-BA0F-9D4D-E086-5B44AA13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</a:t>
            </a:r>
            <a:r>
              <a:rPr lang="el-GR" altLang="en-US" sz="4800" b="1" dirty="0">
                <a:latin typeface="Times New Roman" panose="02020603050405020304" pitchFamily="18" charset="0"/>
              </a:rPr>
              <a:t>ο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κατιόντα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l-GR" altLang="en-US" b="1" dirty="0"/>
              <a:t>►</a:t>
            </a:r>
            <a:r>
              <a:rPr lang="en-US" altLang="en-US" dirty="0"/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H</a:t>
            </a:r>
            <a:r>
              <a:rPr lang="el-GR" altLang="en-US" sz="2400" b="1" dirty="0">
                <a:latin typeface="Times New Roman" panose="02020603050405020304" pitchFamily="18" charset="0"/>
              </a:rPr>
              <a:t>λεκτρονιόφιλα</a:t>
            </a: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Επιζητούν Ηλεκτρόνια στις αντιδράσεις για να Συμπληρώσουν</a:t>
            </a:r>
            <a:r>
              <a:rPr lang="en-US" altLang="en-US" sz="2400" b="1" dirty="0">
                <a:latin typeface="Times New Roman" panose="02020603050405020304" pitchFamily="18" charset="0"/>
              </a:rPr>
              <a:t>/</a:t>
            </a:r>
            <a:r>
              <a:rPr lang="el-GR" altLang="en-US" sz="2400" b="1" dirty="0">
                <a:latin typeface="Times New Roman" panose="02020603050405020304" pitchFamily="18" charset="0"/>
              </a:rPr>
              <a:t>Σταθεροποιήσουν Σθένος</a:t>
            </a:r>
          </a:p>
          <a:p>
            <a:pPr lvl="1" indent="0">
              <a:buFont typeface="Times New Roman" panose="02020603050405020304" pitchFamily="18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</a:t>
            </a:r>
            <a:r>
              <a:rPr lang="el-GR" altLang="en-US" sz="4400" b="1" dirty="0">
                <a:latin typeface="Times New Roman" panose="02020603050405020304" pitchFamily="18" charset="0"/>
              </a:rPr>
              <a:t>α</a:t>
            </a:r>
            <a:r>
              <a:rPr lang="el-GR" altLang="en-US" sz="2400" b="1" dirty="0">
                <a:latin typeface="Times New Roman" panose="02020603050405020304" pitchFamily="18" charset="0"/>
              </a:rPr>
              <a:t>νιόντα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   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l-GR" altLang="en-US" sz="2400" b="1" dirty="0">
                <a:latin typeface="Times New Roman" panose="02020603050405020304" pitchFamily="18" charset="0"/>
              </a:rPr>
              <a:t>Πυρηνόφιλα (Νουκλεόφιλα)</a:t>
            </a: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Επιζητούν το Πρωτόνιο ή κάποιο  άλλο Θετικό Κέντρο</a:t>
            </a: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“</a:t>
            </a:r>
            <a:r>
              <a:rPr lang="el-GR" altLang="en-US" sz="2400" b="1" dirty="0">
                <a:latin typeface="Times New Roman" panose="02020603050405020304" pitchFamily="18" charset="0"/>
              </a:rPr>
              <a:t>Νουκλεο</a:t>
            </a:r>
            <a:r>
              <a:rPr lang="en-US" altLang="en-US" sz="2400" b="1" dirty="0">
                <a:latin typeface="Times New Roman" panose="02020603050405020304" pitchFamily="18" charset="0"/>
              </a:rPr>
              <a:t>” </a:t>
            </a:r>
            <a:r>
              <a:rPr lang="el-GR" altLang="en-US" sz="2400" b="1" dirty="0">
                <a:latin typeface="Times New Roman" panose="02020603050405020304" pitchFamily="18" charset="0"/>
              </a:rPr>
              <a:t>από τον Πυρήνα</a:t>
            </a:r>
            <a:r>
              <a:rPr lang="en-US" altLang="en-US" sz="2400" b="1" dirty="0">
                <a:latin typeface="Times New Roman" panose="02020603050405020304" pitchFamily="18" charset="0"/>
              </a:rPr>
              <a:t> (</a:t>
            </a:r>
            <a:r>
              <a:rPr lang="el-GR" altLang="en-US" sz="2400" b="1" dirty="0">
                <a:latin typeface="Times New Roman" panose="02020603050405020304" pitchFamily="18" charset="0"/>
              </a:rPr>
              <a:t>όπου ευρίσκεται το Θετικό Φορτίο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10460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5CB389D-6CF8-2FCA-AD96-F0485308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 dirty="0"/>
              <a:t>Ένα παράδειγμα…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DEB32-8AFC-7DFB-B595-8F1C2D6E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600200"/>
            <a:ext cx="7240587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5614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C183C81-3EBD-AF20-3410-A1F1A0C0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 dirty="0">
                <a:solidFill>
                  <a:srgbClr val="009999"/>
                </a:solidFill>
              </a:rPr>
              <a:t>Νουκλεόφιλα έναντι Βάσεων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A252356-3237-F338-7923-49405922C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l-GR" altLang="en-US" sz="2800" dirty="0">
                <a:latin typeface="Arial Narrow" panose="020B0606020202030204" pitchFamily="34" charset="0"/>
              </a:rPr>
              <a:t>Αν και η </a:t>
            </a:r>
            <a:r>
              <a:rPr lang="el-GR" altLang="en-US" sz="2800" dirty="0" err="1">
                <a:latin typeface="Arial Narrow" panose="020B0606020202030204" pitchFamily="34" charset="0"/>
              </a:rPr>
              <a:t>Νουκλεοφιλία</a:t>
            </a:r>
            <a:r>
              <a:rPr lang="el-GR" altLang="en-US" sz="2800" dirty="0">
                <a:latin typeface="Arial Narrow" panose="020B0606020202030204" pitchFamily="34" charset="0"/>
              </a:rPr>
              <a:t> και η </a:t>
            </a:r>
            <a:r>
              <a:rPr lang="el-GR" altLang="en-US" sz="2800" dirty="0" err="1">
                <a:latin typeface="Arial Narrow" panose="020B0606020202030204" pitchFamily="34" charset="0"/>
              </a:rPr>
              <a:t>Βασικότητα</a:t>
            </a:r>
            <a:r>
              <a:rPr lang="el-GR" altLang="en-US" sz="2800" dirty="0">
                <a:latin typeface="Arial Narrow" panose="020B0606020202030204" pitchFamily="34" charset="0"/>
              </a:rPr>
              <a:t> σχετίζονται μεταξύ τους, έχουν θεμελιώδεις διαφορές</a:t>
            </a:r>
            <a:r>
              <a:rPr lang="en-US" altLang="en-US" sz="2800" dirty="0">
                <a:latin typeface="Arial Narrow" panose="020B0606020202030204" pitchFamily="34" charset="0"/>
              </a:rPr>
              <a:t>:</a:t>
            </a:r>
            <a:r>
              <a:rPr lang="el-GR" altLang="en-US" sz="28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l-GR" altLang="en-US" sz="2800" dirty="0">
                <a:latin typeface="Arial Narrow" panose="020B0606020202030204" pitchFamily="34" charset="0"/>
              </a:rPr>
              <a:t>▪</a:t>
            </a:r>
            <a:r>
              <a:rPr lang="el-GR" altLang="en-US" sz="2800" dirty="0">
                <a:solidFill>
                  <a:srgbClr val="D60093"/>
                </a:solidFill>
                <a:latin typeface="Arial Narrow" panose="020B0606020202030204" pitchFamily="34" charset="0"/>
              </a:rPr>
              <a:t>Η </a:t>
            </a:r>
            <a:r>
              <a:rPr lang="el-GR" altLang="en-US" sz="2800" dirty="0" err="1">
                <a:solidFill>
                  <a:srgbClr val="D60093"/>
                </a:solidFill>
                <a:latin typeface="Arial Narrow" panose="020B0606020202030204" pitchFamily="34" charset="0"/>
              </a:rPr>
              <a:t>Βασικότητα</a:t>
            </a:r>
            <a:r>
              <a:rPr lang="el-GR" altLang="en-US" sz="2800" dirty="0">
                <a:latin typeface="Arial Narrow" panose="020B0606020202030204" pitchFamily="34" charset="0"/>
              </a:rPr>
              <a:t> αποτελεί το μέτρο του κατά πόσο εύκολα ένα άτομο δίδει το ηλεκτρονικό του ζεύγος σε ένα </a:t>
            </a:r>
            <a:r>
              <a:rPr lang="el-GR" altLang="en-US" sz="2800" dirty="0" err="1">
                <a:latin typeface="Arial Narrow" panose="020B0606020202030204" pitchFamily="34" charset="0"/>
              </a:rPr>
              <a:t>πρωτόνιο.Χαρακτηρίζεται</a:t>
            </a:r>
            <a:r>
              <a:rPr lang="el-GR" altLang="en-US" sz="2800" dirty="0">
                <a:latin typeface="Arial Narrow" panose="020B0606020202030204" pitchFamily="34" charset="0"/>
              </a:rPr>
              <a:t> από μια σταθερά ισορροπίας</a:t>
            </a:r>
            <a:r>
              <a:rPr lang="en-US" altLang="en-US" sz="2800" dirty="0">
                <a:latin typeface="Arial Narrow" panose="020B0606020202030204" pitchFamily="34" charset="0"/>
              </a:rPr>
              <a:t>,</a:t>
            </a:r>
            <a:r>
              <a:rPr lang="el-GR" altLang="en-US" sz="2800" dirty="0">
                <a:latin typeface="Arial Narrow" panose="020B0606020202030204" pitchFamily="34" charset="0"/>
              </a:rPr>
              <a:t> την </a:t>
            </a:r>
            <a:r>
              <a:rPr lang="en-US" altLang="en-US" sz="2800" dirty="0" err="1">
                <a:latin typeface="Arial Narrow" panose="020B0606020202030204" pitchFamily="34" charset="0"/>
              </a:rPr>
              <a:t>Kb</a:t>
            </a:r>
            <a:r>
              <a:rPr lang="el-GR" altLang="en-US" sz="2800" dirty="0">
                <a:latin typeface="Arial Narrow" panose="020B0606020202030204" pitchFamily="34" charset="0"/>
              </a:rPr>
              <a:t> μιας </a:t>
            </a:r>
            <a:r>
              <a:rPr lang="el-GR" altLang="en-US" sz="2800" dirty="0" err="1">
                <a:latin typeface="Arial Narrow" panose="020B0606020202030204" pitchFamily="34" charset="0"/>
              </a:rPr>
              <a:t>οξεο</a:t>
            </a:r>
            <a:r>
              <a:rPr lang="el-GR" altLang="en-US" sz="2800" dirty="0">
                <a:latin typeface="Arial Narrow" panose="020B0606020202030204" pitchFamily="34" charset="0"/>
              </a:rPr>
              <a:t>-βασικής ισορροπίας, καθιστώντας την οντότητα </a:t>
            </a:r>
            <a:r>
              <a:rPr lang="el-GR" altLang="en-US" sz="2800" dirty="0">
                <a:solidFill>
                  <a:srgbClr val="009999"/>
                </a:solidFill>
                <a:latin typeface="Arial Narrow" panose="020B0606020202030204" pitchFamily="34" charset="0"/>
              </a:rPr>
              <a:t>θερμοδυναμική</a:t>
            </a:r>
            <a:r>
              <a:rPr lang="el-GR" altLang="en-US" sz="2800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l-GR" altLang="en-US" sz="2800" dirty="0">
                <a:latin typeface="Arial Narrow" panose="020B0606020202030204" pitchFamily="34" charset="0"/>
              </a:rPr>
              <a:t>▪ </a:t>
            </a:r>
            <a:r>
              <a:rPr lang="el-GR" altLang="en-US" sz="2800" dirty="0">
                <a:solidFill>
                  <a:srgbClr val="D60093"/>
                </a:solidFill>
                <a:latin typeface="Arial Narrow" panose="020B0606020202030204" pitchFamily="34" charset="0"/>
              </a:rPr>
              <a:t>Η </a:t>
            </a:r>
            <a:r>
              <a:rPr lang="el-GR" altLang="en-US" sz="2800" dirty="0" err="1">
                <a:solidFill>
                  <a:srgbClr val="D60093"/>
                </a:solidFill>
                <a:latin typeface="Arial Narrow" panose="020B0606020202030204" pitchFamily="34" charset="0"/>
              </a:rPr>
              <a:t>νουκλεοφιλία</a:t>
            </a:r>
            <a:r>
              <a:rPr lang="el-GR" altLang="en-US" sz="2800" dirty="0">
                <a:latin typeface="Arial Narrow" panose="020B0606020202030204" pitchFamily="34" charset="0"/>
              </a:rPr>
              <a:t> αποτελεί το μέτρο του κατά πόσο εύκολα ένα άτομο δίδει το ηλεκτρονικό του ζεύγος σε άλλα άτομα. Χαρακτηρίζεται από μια σταθερά ταχύτητας </a:t>
            </a:r>
            <a:r>
              <a:rPr lang="en-US" altLang="en-US" sz="2800" dirty="0">
                <a:latin typeface="Arial Narrow" panose="020B0606020202030204" pitchFamily="34" charset="0"/>
              </a:rPr>
              <a:t>k</a:t>
            </a:r>
            <a:r>
              <a:rPr lang="el-GR" altLang="en-US" sz="2800" dirty="0">
                <a:latin typeface="Arial Narrow" panose="020B0606020202030204" pitchFamily="34" charset="0"/>
              </a:rPr>
              <a:t> </a:t>
            </a:r>
            <a:r>
              <a:rPr lang="en-US" altLang="en-US" sz="2800" dirty="0">
                <a:latin typeface="Arial Narrow" panose="020B0606020202030204" pitchFamily="34" charset="0"/>
              </a:rPr>
              <a:t>,</a:t>
            </a:r>
            <a:r>
              <a:rPr lang="el-GR" altLang="en-US" sz="2800" dirty="0">
                <a:latin typeface="Arial Narrow" panose="020B0606020202030204" pitchFamily="34" charset="0"/>
              </a:rPr>
              <a:t> καθιστώντας την οντότητα </a:t>
            </a:r>
            <a:r>
              <a:rPr lang="el-GR" altLang="en-US" sz="2800" dirty="0">
                <a:solidFill>
                  <a:srgbClr val="009999"/>
                </a:solidFill>
                <a:latin typeface="Arial Narrow" panose="020B0606020202030204" pitchFamily="34" charset="0"/>
              </a:rPr>
              <a:t>κινητική</a:t>
            </a:r>
            <a:r>
              <a:rPr lang="el-GR" altLang="en-US" sz="2800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l-GR" alt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920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F07FB0F-6C8B-1063-BEA1-C64749E6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el-GR" altLang="en-US" sz="2800" b="1" dirty="0"/>
              <a:t>Μερικά αρνητικά φορτισμένα και ουδέτερα </a:t>
            </a:r>
            <a:r>
              <a:rPr lang="el-GR" altLang="en-US" sz="2800" b="1" dirty="0">
                <a:solidFill>
                  <a:srgbClr val="CC6600"/>
                </a:solidFill>
              </a:rPr>
              <a:t>νουκλεόφιλα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99123-ACAF-3C55-14A5-0681AFB4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>
            <a:fillRect/>
          </a:stretch>
        </p:blipFill>
        <p:spPr bwMode="auto">
          <a:xfrm>
            <a:off x="190500" y="2061368"/>
            <a:ext cx="87630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1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03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5D034DB-3385-461D-94D0-5FC2CD9D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-23898"/>
            <a:ext cx="8229600" cy="135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dirty="0"/>
              <a:t>Ορισμός Οξέων και Βάσεων κατά Arrhenius (ή Κλασικός)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A47704-F519-FDC0-BCCB-13D79E6F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226042"/>
            <a:ext cx="7963939" cy="193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400" i="1" dirty="0"/>
              <a:t>Ένα οξύ είναι μια ουσία που περιέχει υδρογόνο</a:t>
            </a:r>
            <a:r>
              <a:rPr lang="en-US" altLang="en-US" sz="2400" i="1" dirty="0"/>
              <a:t> </a:t>
            </a:r>
            <a:r>
              <a:rPr lang="el-GR" altLang="en-US" sz="2400" i="1" dirty="0"/>
              <a:t>και διίσταται στο νερό σε </a:t>
            </a:r>
            <a:r>
              <a:rPr lang="en-US" altLang="en-US" sz="2400" i="1" dirty="0"/>
              <a:t>: </a:t>
            </a:r>
            <a:r>
              <a:rPr lang="el-GR" altLang="en-US" sz="2400" i="1" dirty="0"/>
              <a:t>Η </a:t>
            </a:r>
            <a:r>
              <a:rPr lang="el-GR" altLang="en-US" sz="2400" i="1" baseline="30000" dirty="0"/>
              <a:t>+</a:t>
            </a:r>
            <a:r>
              <a:rPr lang="en-US" altLang="en-US" sz="2400" i="1" dirty="0"/>
              <a:t> </a:t>
            </a:r>
            <a:r>
              <a:rPr lang="el-GR" altLang="en-US" sz="2400" i="1" dirty="0"/>
              <a:t>(ιόντα υδρογόνου)</a:t>
            </a:r>
            <a:r>
              <a:rPr lang="en-US" altLang="en-US" sz="2400" i="1" baseline="30000" dirty="0"/>
              <a:t>  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en-US" altLang="en-US" sz="24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altLang="en-US" sz="2400" i="1" dirty="0"/>
              <a:t>Μια βάση  είναι μια ουσία που περιέχει υδροξύλιο</a:t>
            </a:r>
            <a:r>
              <a:rPr lang="en-US" altLang="en-US" sz="2400" i="1" dirty="0"/>
              <a:t> </a:t>
            </a:r>
            <a:r>
              <a:rPr lang="el-GR" altLang="en-US" sz="2400" i="1" dirty="0"/>
              <a:t>και διίσταται  στο νερό σε </a:t>
            </a:r>
            <a:r>
              <a:rPr lang="en-US" altLang="en-US" sz="2400" i="1" dirty="0"/>
              <a:t>: OH</a:t>
            </a:r>
            <a:r>
              <a:rPr lang="en-US" altLang="en-US" sz="2400" i="1" baseline="30000" dirty="0"/>
              <a:t> -</a:t>
            </a:r>
            <a:r>
              <a:rPr lang="el-GR" altLang="en-US" sz="2400" i="1" baseline="30000" dirty="0"/>
              <a:t> </a:t>
            </a:r>
            <a:r>
              <a:rPr lang="el-GR" altLang="en-US" sz="2400" i="1" dirty="0"/>
              <a:t>(ιόντα υδροξειδίου)</a:t>
            </a:r>
            <a:endParaRPr lang="en-US" altLang="en-US" sz="2400" i="1" baseline="30000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10AA2B4-E4E2-2716-B560-07E75BD3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22" y="3375021"/>
            <a:ext cx="8060530" cy="82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400" b="1" i="1" dirty="0">
                <a:ln>
                  <a:solidFill>
                    <a:srgbClr val="C00000"/>
                  </a:solidFill>
                </a:ln>
              </a:rPr>
              <a:t>Εξουδετέρωση είναι </a:t>
            </a:r>
            <a:r>
              <a:rPr lang="el-GR" altLang="en-US" sz="2400" i="1" dirty="0">
                <a:ln>
                  <a:solidFill>
                    <a:srgbClr val="C00000"/>
                  </a:solidFill>
                </a:ln>
              </a:rPr>
              <a:t>η αντίδρααση ενός 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H</a:t>
            </a:r>
            <a:r>
              <a:rPr lang="en-US" altLang="en-US" sz="2400" baseline="30000" dirty="0">
                <a:ln>
                  <a:solidFill>
                    <a:srgbClr val="C00000"/>
                  </a:solidFill>
                </a:ln>
              </a:rPr>
              <a:t>+ 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(H</a:t>
            </a:r>
            <a:r>
              <a:rPr lang="en-US" altLang="en-US" sz="2400" baseline="-25000" dirty="0">
                <a:ln>
                  <a:solidFill>
                    <a:srgbClr val="C00000"/>
                  </a:solidFill>
                </a:ln>
              </a:rPr>
              <a:t>3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O</a:t>
            </a:r>
            <a:r>
              <a:rPr lang="en-US" altLang="en-US" sz="2400" baseline="30000" dirty="0">
                <a:ln>
                  <a:solidFill>
                    <a:srgbClr val="C00000"/>
                  </a:solidFill>
                </a:ln>
              </a:rPr>
              <a:t>+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) </a:t>
            </a:r>
            <a:r>
              <a:rPr lang="el-GR" altLang="en-US" sz="2400" dirty="0">
                <a:ln>
                  <a:solidFill>
                    <a:srgbClr val="C00000"/>
                  </a:solidFill>
                </a:ln>
              </a:rPr>
              <a:t>από το οξύ και ενός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 OH</a:t>
            </a:r>
            <a:r>
              <a:rPr lang="en-US" altLang="en-US" sz="2400" baseline="30000" dirty="0">
                <a:ln>
                  <a:solidFill>
                    <a:srgbClr val="C00000"/>
                  </a:solidFill>
                </a:ln>
              </a:rPr>
              <a:t> –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l-GR" altLang="en-US" sz="2400" dirty="0">
                <a:ln>
                  <a:solidFill>
                    <a:srgbClr val="C00000"/>
                  </a:solidFill>
                </a:ln>
              </a:rPr>
              <a:t>σε νερό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 H</a:t>
            </a:r>
            <a:r>
              <a:rPr lang="en-US" altLang="en-US" sz="2400" baseline="-25000" dirty="0">
                <a:ln>
                  <a:solidFill>
                    <a:srgbClr val="C00000"/>
                  </a:solidFill>
                </a:ln>
              </a:rPr>
              <a:t>2</a:t>
            </a:r>
            <a:r>
              <a:rPr lang="en-US" altLang="en-US" sz="2400" dirty="0">
                <a:ln>
                  <a:solidFill>
                    <a:srgbClr val="C00000"/>
                  </a:solidFill>
                </a:ln>
              </a:rPr>
              <a:t>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46582-22CF-26FE-67B1-7989CBDBD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6" y="4424895"/>
            <a:ext cx="9100332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400" dirty="0"/>
              <a:t>Η εξουδετέρωση είναι εξώθερμη αντίδραση και απελευθερώνει περίπου </a:t>
            </a:r>
            <a:r>
              <a:rPr lang="en-US" altLang="en-US" sz="2400" dirty="0"/>
              <a:t>56 kJ </a:t>
            </a:r>
            <a:r>
              <a:rPr lang="el-GR" altLang="en-US" sz="2400" dirty="0"/>
              <a:t>ανά</a:t>
            </a:r>
            <a:r>
              <a:rPr lang="en-US" altLang="en-US" sz="2400" dirty="0"/>
              <a:t> mole </a:t>
            </a:r>
            <a:r>
              <a:rPr lang="el-GR" altLang="en-US" sz="2400" dirty="0"/>
              <a:t>του οξέος και της βάσης</a:t>
            </a:r>
            <a:r>
              <a:rPr lang="en-US" altLang="en-US" sz="24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970D9-696C-5DCA-2815-9017BCA92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487" y="5419400"/>
            <a:ext cx="4654974" cy="82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/>
              <a:t>H</a:t>
            </a:r>
            <a:r>
              <a:rPr lang="en-US" altLang="en-US" sz="2400" baseline="30000" dirty="0"/>
              <a:t>+</a:t>
            </a:r>
            <a:r>
              <a:rPr lang="en-US" altLang="en-US" sz="2400" baseline="-25000" dirty="0"/>
              <a:t>(</a:t>
            </a:r>
            <a:r>
              <a:rPr lang="en-US" altLang="en-US" sz="2400" baseline="-25000" dirty="0" err="1"/>
              <a:t>aq</a:t>
            </a:r>
            <a:r>
              <a:rPr lang="en-US" altLang="en-US" sz="2400" baseline="-25000" dirty="0"/>
              <a:t>)</a:t>
            </a:r>
            <a:r>
              <a:rPr lang="en-US" altLang="en-US" sz="2400" dirty="0"/>
              <a:t> + OH</a:t>
            </a:r>
            <a:r>
              <a:rPr lang="en-US" altLang="en-US" sz="2400" baseline="30000" dirty="0"/>
              <a:t>-</a:t>
            </a:r>
            <a:r>
              <a:rPr lang="en-US" altLang="en-US" sz="2400" baseline="-25000" dirty="0"/>
              <a:t>(</a:t>
            </a:r>
            <a:r>
              <a:rPr lang="en-US" altLang="en-US" sz="2400" baseline="-25000" dirty="0" err="1"/>
              <a:t>aq</a:t>
            </a:r>
            <a:r>
              <a:rPr lang="en-US" altLang="en-US" sz="2400" baseline="-25000" dirty="0"/>
              <a:t>)</a:t>
            </a:r>
            <a:r>
              <a:rPr lang="en-US" altLang="en-US" sz="2400" dirty="0"/>
              <a:t>                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</a:t>
            </a:r>
            <a:r>
              <a:rPr lang="en-US" altLang="en-US" sz="2400" baseline="-25000" dirty="0"/>
              <a:t>(l)</a:t>
            </a:r>
            <a:r>
              <a:rPr lang="en-US" altLang="en-US" sz="2400" dirty="0"/>
              <a:t>              </a:t>
            </a:r>
          </a:p>
          <a:p>
            <a:pPr>
              <a:buClrTx/>
              <a:buFontTx/>
              <a:buNone/>
            </a:pPr>
            <a:r>
              <a:rPr lang="en-US" altLang="en-US" sz="2400" dirty="0"/>
              <a:t>  </a:t>
            </a:r>
            <a:r>
              <a:rPr lang="el-GR" altLang="en-US" sz="2400" dirty="0"/>
              <a:t>Δ</a:t>
            </a:r>
            <a:r>
              <a:rPr lang="en-US" altLang="en-US" sz="2400" dirty="0"/>
              <a:t>H</a:t>
            </a:r>
            <a:r>
              <a:rPr lang="en-US" altLang="en-US" sz="2400" baseline="30000" dirty="0"/>
              <a:t>0</a:t>
            </a:r>
            <a:r>
              <a:rPr lang="en-US" altLang="en-US" sz="2400" dirty="0"/>
              <a:t> = -55.9 kJ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CE4346-D026-E617-3BC3-946D80CE589F}"/>
              </a:ext>
            </a:extLst>
          </p:cNvPr>
          <p:cNvCxnSpPr/>
          <p:nvPr/>
        </p:nvCxnSpPr>
        <p:spPr>
          <a:xfrm>
            <a:off x="3916989" y="5634507"/>
            <a:ext cx="12814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7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5D034DB-3385-461D-94D0-5FC2CD9D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-23898"/>
            <a:ext cx="8229600" cy="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b="1" dirty="0"/>
              <a:t>Ορισμός κατά </a:t>
            </a:r>
            <a:r>
              <a:rPr lang="en-US" altLang="en-US" sz="3600" b="1" dirty="0"/>
              <a:t>Arrhenius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A47704-F519-FDC0-BCCB-13D79E6F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226042"/>
            <a:ext cx="7963939" cy="310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altLang="en-US" sz="2800" dirty="0"/>
              <a:t>O</a:t>
            </a:r>
            <a:r>
              <a:rPr lang="el-GR" altLang="en-US" sz="2800" dirty="0"/>
              <a:t>ξύ = δότης πρωτονίου</a:t>
            </a:r>
            <a:br>
              <a:rPr lang="el-GR" altLang="en-US" sz="2800" dirty="0"/>
            </a:br>
            <a:r>
              <a:rPr lang="el-GR" altLang="en-US" sz="2800" dirty="0"/>
              <a:t>     </a:t>
            </a:r>
            <a:r>
              <a:rPr lang="en-US" altLang="en-US" sz="2800" dirty="0"/>
              <a:t>HA = 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+ A</a:t>
            </a:r>
            <a:r>
              <a:rPr lang="en-US" altLang="en-US" sz="2800" baseline="30000" dirty="0"/>
              <a:t>-</a:t>
            </a:r>
            <a:br>
              <a:rPr lang="en-US" altLang="en-US" sz="2800" dirty="0"/>
            </a:br>
            <a:endParaRPr lang="en-US" altLang="en-US" sz="28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800" dirty="0"/>
              <a:t>Βάση = δότης υδροξυλίου</a:t>
            </a:r>
            <a:br>
              <a:rPr lang="el-GR" altLang="en-US" sz="2800" dirty="0"/>
            </a:br>
            <a:r>
              <a:rPr lang="el-GR" altLang="en-US" sz="2800" dirty="0"/>
              <a:t>     </a:t>
            </a:r>
            <a:r>
              <a:rPr lang="en-US" altLang="en-US" sz="2800" dirty="0"/>
              <a:t>BOH = B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+ OH</a:t>
            </a:r>
            <a:r>
              <a:rPr lang="en-US" altLang="en-US" sz="2800" baseline="30000" dirty="0"/>
              <a:t>-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800" dirty="0"/>
              <a:t>Δίλημμα:  </a:t>
            </a:r>
            <a:r>
              <a:rPr lang="en-US" altLang="en-US" sz="2800" dirty="0"/>
              <a:t>NH3  ?</a:t>
            </a:r>
          </a:p>
        </p:txBody>
      </p:sp>
    </p:spTree>
    <p:extLst>
      <p:ext uri="{BB962C8B-B14F-4D97-AF65-F5344CB8AC3E}">
        <p14:creationId xmlns:p14="http://schemas.microsoft.com/office/powerpoint/2010/main" val="344428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5D034DB-3385-461D-94D0-5FC2CD9D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-23898"/>
            <a:ext cx="8229600" cy="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b="1" dirty="0"/>
              <a:t>Ορισμός κατά </a:t>
            </a:r>
            <a:r>
              <a:rPr lang="en-US" altLang="en-US" sz="3600" b="1" dirty="0"/>
              <a:t>Arrhenius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A47704-F519-FDC0-BCCB-13D79E6F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226042"/>
            <a:ext cx="7963939" cy="310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altLang="en-US" sz="2800" dirty="0"/>
              <a:t>O</a:t>
            </a:r>
            <a:r>
              <a:rPr lang="el-GR" altLang="en-US" sz="2800" dirty="0"/>
              <a:t>ξύ = δότης πρωτονίου</a:t>
            </a:r>
            <a:br>
              <a:rPr lang="el-GR" altLang="en-US" sz="2800" dirty="0"/>
            </a:br>
            <a:r>
              <a:rPr lang="el-GR" altLang="en-US" sz="2800" dirty="0"/>
              <a:t>     </a:t>
            </a:r>
            <a:r>
              <a:rPr lang="en-US" altLang="en-US" sz="2800" dirty="0"/>
              <a:t>HA = 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+ A</a:t>
            </a:r>
            <a:r>
              <a:rPr lang="en-US" altLang="en-US" sz="2800" baseline="30000" dirty="0"/>
              <a:t>-</a:t>
            </a:r>
            <a:br>
              <a:rPr lang="en-US" altLang="en-US" sz="2800" dirty="0"/>
            </a:br>
            <a:endParaRPr lang="en-US" altLang="en-US" sz="28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800" dirty="0"/>
              <a:t>Βάση = δότης υδροξυλίου</a:t>
            </a:r>
            <a:br>
              <a:rPr lang="el-GR" altLang="en-US" sz="2800" dirty="0"/>
            </a:br>
            <a:r>
              <a:rPr lang="el-GR" altLang="en-US" sz="2800" dirty="0"/>
              <a:t>     </a:t>
            </a:r>
            <a:r>
              <a:rPr lang="en-US" altLang="en-US" sz="2800" dirty="0"/>
              <a:t>BOH = B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+ OH</a:t>
            </a:r>
            <a:r>
              <a:rPr lang="en-US" altLang="en-US" sz="2800" baseline="30000" dirty="0"/>
              <a:t>-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800" dirty="0"/>
              <a:t>Δίλημμα:  </a:t>
            </a:r>
            <a:r>
              <a:rPr lang="en-US" altLang="en-US" sz="2800" dirty="0"/>
              <a:t>NH3 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1E3AD4-9F18-1E72-1C9F-D2A60EA37D3F}"/>
              </a:ext>
            </a:extLst>
          </p:cNvPr>
          <p:cNvGrpSpPr/>
          <p:nvPr/>
        </p:nvGrpSpPr>
        <p:grpSpPr>
          <a:xfrm>
            <a:off x="1308739" y="4499585"/>
            <a:ext cx="5881966" cy="1132373"/>
            <a:chOff x="1334496" y="4546242"/>
            <a:chExt cx="5881966" cy="1132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BB2A07-445F-503D-5723-F9BC33ABC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34496" y="4546242"/>
              <a:ext cx="5729566" cy="11323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D83BC6-4022-DE06-3544-8CAD0F654E11}"/>
                </a:ext>
              </a:extLst>
            </p:cNvPr>
            <p:cNvSpPr txBox="1"/>
            <p:nvPr/>
          </p:nvSpPr>
          <p:spPr>
            <a:xfrm>
              <a:off x="2324632" y="5235799"/>
              <a:ext cx="656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aq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D0D2C1-158A-3733-6E02-F24C3929178E}"/>
                </a:ext>
              </a:extLst>
            </p:cNvPr>
            <p:cNvSpPr txBox="1"/>
            <p:nvPr/>
          </p:nvSpPr>
          <p:spPr>
            <a:xfrm>
              <a:off x="3630301" y="5235799"/>
              <a:ext cx="656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(l)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8F62F6-4124-52A2-DC54-32698BE1CBCE}"/>
                </a:ext>
              </a:extLst>
            </p:cNvPr>
            <p:cNvSpPr txBox="1"/>
            <p:nvPr/>
          </p:nvSpPr>
          <p:spPr>
            <a:xfrm>
              <a:off x="5295669" y="5235799"/>
              <a:ext cx="656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aq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896877-DD34-1145-667F-64F03B35F784}"/>
                </a:ext>
              </a:extLst>
            </p:cNvPr>
            <p:cNvSpPr txBox="1"/>
            <p:nvPr/>
          </p:nvSpPr>
          <p:spPr>
            <a:xfrm>
              <a:off x="6559639" y="5235799"/>
              <a:ext cx="656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aq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4DFD42-C96C-CDF3-D8F5-6317102FA1AA}"/>
              </a:ext>
            </a:extLst>
          </p:cNvPr>
          <p:cNvSpPr txBox="1"/>
          <p:nvPr/>
        </p:nvSpPr>
        <p:spPr>
          <a:xfrm>
            <a:off x="524552" y="5649702"/>
            <a:ext cx="8059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!!! Η αμμωνία δεν περιέχει ΟΗ-, αλλά παράγει ΟΗ</a:t>
            </a:r>
            <a:r>
              <a:rPr lang="el-GR" baseline="30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σε μια αντίδραση με νερό που πραγματοποιείται μόνο σε μικρή έκταση  -&gt; </a:t>
            </a:r>
            <a:r>
              <a:rPr lang="el-GR" dirty="0">
                <a:solidFill>
                  <a:srgbClr val="C00000"/>
                </a:solidFill>
              </a:rPr>
              <a:t>ασθενής βάση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5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5D034DB-3385-461D-94D0-5FC2CD9D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8012"/>
            <a:ext cx="8229600" cy="135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l-GR" altLang="en-US" sz="3200" dirty="0">
                <a:solidFill>
                  <a:schemeClr val="tx1"/>
                </a:solidFill>
              </a:rPr>
              <a:t>Οξέα και Βάσεις κατά </a:t>
            </a:r>
            <a:r>
              <a:rPr lang="el-GR" altLang="en-US" sz="3200" b="1" dirty="0">
                <a:solidFill>
                  <a:schemeClr val="tx1"/>
                </a:solidFill>
              </a:rPr>
              <a:t>Brønsted-Lowry</a:t>
            </a:r>
            <a:br>
              <a:rPr lang="el-GR" altLang="en-US" sz="3200" b="1" dirty="0">
                <a:solidFill>
                  <a:schemeClr val="tx1"/>
                </a:solidFill>
              </a:rPr>
            </a:br>
            <a:endParaRPr lang="el-G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762255A1-8307-404F-BC06-3B9754C5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dirty="0">
                <a:solidFill>
                  <a:srgbClr val="4D4D4D"/>
                </a:solidFill>
              </a:rPr>
              <a:t>Ορισμός κατά </a:t>
            </a:r>
            <a:r>
              <a:rPr lang="en-US" altLang="en-US" sz="3600" dirty="0">
                <a:solidFill>
                  <a:srgbClr val="4D4D4D"/>
                </a:solidFill>
              </a:rPr>
              <a:t>Bronsted-Lowry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F3292F2-371A-CB3D-D310-1798A9AE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959144" cy="2920285"/>
          </a:xfrm>
          <a:prstGeom prst="rect">
            <a:avLst/>
          </a:prstGeom>
          <a:noFill/>
          <a:ln w="93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O</a:t>
            </a:r>
            <a:r>
              <a:rPr lang="el-GR" altLang="en-US" sz="2400" dirty="0"/>
              <a:t>ξέα δότες πρωτονίων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400" dirty="0"/>
              <a:t>Βάσεις δέκτες πρωτονίων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400" dirty="0"/>
              <a:t>Χρησιμότητα στον χειρισμό πρωτονικών διαλυτών αλλά και περιορισμός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545479"/>
                </a:solidFill>
              </a:rPr>
              <a:t>To </a:t>
            </a:r>
            <a:r>
              <a:rPr lang="el-GR" altLang="en-US" sz="2400" dirty="0">
                <a:solidFill>
                  <a:srgbClr val="545479"/>
                </a:solidFill>
              </a:rPr>
              <a:t>πρωτόνιο ο βασικός πρωταγωνιστής στις ΟΒ αντιδράσεις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400" dirty="0">
                <a:solidFill>
                  <a:srgbClr val="9933FF"/>
                </a:solidFill>
              </a:rPr>
              <a:t>Δίλημμα</a:t>
            </a:r>
            <a:r>
              <a:rPr lang="en-US" altLang="en-US" sz="2400" dirty="0">
                <a:solidFill>
                  <a:srgbClr val="9933FF"/>
                </a:solidFill>
              </a:rPr>
              <a:t>: </a:t>
            </a:r>
            <a:r>
              <a:rPr lang="el-GR" altLang="en-US" sz="2400" dirty="0">
                <a:solidFill>
                  <a:srgbClr val="9933FF"/>
                </a:solidFill>
              </a:rPr>
              <a:t>Το φερροκένιο? </a:t>
            </a:r>
            <a:r>
              <a:rPr lang="en-US" altLang="en-US" sz="2400" dirty="0">
                <a:solidFill>
                  <a:srgbClr val="9933FF"/>
                </a:solidFill>
              </a:rPr>
              <a:t>(organometallics)</a:t>
            </a:r>
          </a:p>
        </p:txBody>
      </p:sp>
    </p:spTree>
    <p:extLst>
      <p:ext uri="{BB962C8B-B14F-4D97-AF65-F5344CB8AC3E}">
        <p14:creationId xmlns:p14="http://schemas.microsoft.com/office/powerpoint/2010/main" val="24178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4FC9F-5BB7-5754-2117-7C28925F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556"/>
            <a:ext cx="3080879" cy="34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6D8A4F38-5DA6-E3B6-4EE0-BC4F782C3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644331"/>
              </p:ext>
            </p:extLst>
          </p:nvPr>
        </p:nvGraphicFramePr>
        <p:xfrm>
          <a:off x="4046518" y="1296254"/>
          <a:ext cx="1163587" cy="255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62106" imgH="1047619" progId="">
                  <p:embed/>
                </p:oleObj>
              </mc:Choice>
              <mc:Fallback>
                <p:oleObj r:id="rId4" imgW="762106" imgH="1047619" progId="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6D8A4F38-5DA6-E3B6-4EE0-BC4F782C3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18" y="1296254"/>
                        <a:ext cx="1163587" cy="255059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5" descr="Ferrocene | C10H10Fe | ChemSpider">
            <a:extLst>
              <a:ext uri="{FF2B5EF4-FFF2-40B4-BE49-F238E27FC236}">
                <a16:creationId xmlns:a16="http://schemas.microsoft.com/office/drawing/2014/main" id="{07D2D719-026D-6340-4160-48473C03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17" y="130804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00B40-7C4E-C06E-50D1-D0AAF88A8B91}"/>
              </a:ext>
            </a:extLst>
          </p:cNvPr>
          <p:cNvSpPr txBox="1"/>
          <p:nvPr/>
        </p:nvSpPr>
        <p:spPr>
          <a:xfrm>
            <a:off x="6424182" y="563641"/>
            <a:ext cx="1464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baseline="-25000" dirty="0"/>
              <a:t>10</a:t>
            </a:r>
            <a:r>
              <a:rPr lang="en-US" sz="2000" b="1" dirty="0"/>
              <a:t>H</a:t>
            </a:r>
            <a:r>
              <a:rPr lang="en-US" sz="2000" b="1" baseline="-25000" dirty="0"/>
              <a:t>10</a:t>
            </a:r>
            <a:r>
              <a:rPr lang="en-US" sz="2000" b="1" dirty="0"/>
              <a:t>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433D3-F5BC-92AA-3916-2B54A7487F0B}"/>
              </a:ext>
            </a:extLst>
          </p:cNvPr>
          <p:cNvSpPr txBox="1"/>
          <p:nvPr/>
        </p:nvSpPr>
        <p:spPr>
          <a:xfrm>
            <a:off x="85376" y="4320116"/>
            <a:ext cx="4663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ferrocene complex features remarkable oxidation–reduction behavior; it converts readily to its one-electron oxidation product, the ferricenium ion, a radical cation of eminent stability. The reaction is reversible, and the inherent electron transfer has implications for biological reactions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762255A1-8307-404F-BC06-3B9754C5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283" y="221497"/>
            <a:ext cx="32918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600" dirty="0">
                <a:solidFill>
                  <a:srgbClr val="6666FF"/>
                </a:solidFill>
              </a:rPr>
              <a:t>Φερροκένιο</a:t>
            </a:r>
          </a:p>
        </p:txBody>
      </p:sp>
      <p:pic>
        <p:nvPicPr>
          <p:cNvPr id="1030" name="Picture 6" descr="The redox mechanism of ferrocene and its phytochemical and biochemical  compounds in anticancer therapy: A mini review - ScienceDirect">
            <a:extLst>
              <a:ext uri="{FF2B5EF4-FFF2-40B4-BE49-F238E27FC236}">
                <a16:creationId xmlns:a16="http://schemas.microsoft.com/office/drawing/2014/main" id="{09C036AD-44E5-1A7A-9B8C-3B1901F8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17" y="4018998"/>
            <a:ext cx="3181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D2B8AC01-C816-05AD-2C02-FC968989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br>
              <a:rPr lang="el-GR" altLang="en-US" sz="3400" dirty="0"/>
            </a:br>
            <a:r>
              <a:rPr lang="en-US" altLang="en-US" sz="3400" dirty="0">
                <a:solidFill>
                  <a:srgbClr val="7030A0"/>
                </a:solidFill>
              </a:rPr>
              <a:t>O</a:t>
            </a:r>
            <a:r>
              <a:rPr lang="el-GR" altLang="en-US" sz="3400" dirty="0">
                <a:solidFill>
                  <a:srgbClr val="7030A0"/>
                </a:solidFill>
              </a:rPr>
              <a:t>ΞΕΑ-ΒΑΣΕΙΣ</a:t>
            </a:r>
            <a:br>
              <a:rPr lang="el-GR" altLang="en-US" sz="3400" dirty="0">
                <a:solidFill>
                  <a:srgbClr val="7030A0"/>
                </a:solidFill>
              </a:rPr>
            </a:br>
            <a:r>
              <a:rPr lang="el-GR" altLang="en-US" sz="3400" dirty="0"/>
              <a:t>Η έννοια το συστήματος των διαλυτών</a:t>
            </a:r>
            <a:br>
              <a:rPr lang="en-US" altLang="en-US" sz="3400" dirty="0"/>
            </a:br>
            <a:endParaRPr lang="en-US" altLang="en-US" sz="3400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7C4C0B8-781F-9A3B-35D4-138EC255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8008"/>
            <a:ext cx="447953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C00000"/>
                </a:solidFill>
              </a:rPr>
              <a:t>A</a:t>
            </a:r>
            <a:r>
              <a:rPr lang="el-GR" altLang="en-US" sz="2200" dirty="0" err="1">
                <a:solidFill>
                  <a:srgbClr val="C00000"/>
                </a:solidFill>
              </a:rPr>
              <a:t>υτοϊονισμός</a:t>
            </a:r>
            <a:endParaRPr lang="el-GR" altLang="en-US" sz="22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l-GR" altLang="en-US" sz="2200" dirty="0"/>
              <a:t>2Η</a:t>
            </a:r>
            <a:r>
              <a:rPr lang="el-GR" altLang="en-US" sz="2200" baseline="-25000" dirty="0"/>
              <a:t>2</a:t>
            </a:r>
            <a:r>
              <a:rPr lang="el-GR" altLang="en-US" sz="2200" dirty="0"/>
              <a:t>Ο⇄Η</a:t>
            </a:r>
            <a:r>
              <a:rPr lang="el-GR" altLang="en-US" sz="2200" baseline="-25000" dirty="0"/>
              <a:t>3</a:t>
            </a:r>
            <a:r>
              <a:rPr lang="el-GR" altLang="en-US" sz="2200" dirty="0"/>
              <a:t>Ο</a:t>
            </a:r>
            <a:r>
              <a:rPr lang="el-GR" altLang="en-US" sz="2200" baseline="30000" dirty="0"/>
              <a:t>+</a:t>
            </a:r>
            <a:r>
              <a:rPr lang="el-GR" altLang="en-US" sz="2200" dirty="0"/>
              <a:t>+ΟΗ</a:t>
            </a:r>
            <a:r>
              <a:rPr lang="el-GR" altLang="en-US" sz="2200" baseline="30000" dirty="0"/>
              <a:t>-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l-GR" altLang="en-US" sz="2200" dirty="0"/>
              <a:t>2ΝΗ</a:t>
            </a:r>
            <a:r>
              <a:rPr lang="el-GR" altLang="en-US" sz="2200" baseline="-25000" dirty="0"/>
              <a:t>3</a:t>
            </a:r>
            <a:r>
              <a:rPr lang="el-GR" altLang="en-US" sz="2200" dirty="0"/>
              <a:t> ⇄ΝΗ</a:t>
            </a:r>
            <a:r>
              <a:rPr lang="el-GR" altLang="en-US" sz="2200" baseline="-25000" dirty="0"/>
              <a:t>4</a:t>
            </a:r>
            <a:r>
              <a:rPr lang="el-GR" altLang="en-US" sz="2200" baseline="30000" dirty="0"/>
              <a:t>+</a:t>
            </a:r>
            <a:r>
              <a:rPr lang="el-GR" altLang="en-US" sz="2200" dirty="0"/>
              <a:t>+ΝΗ</a:t>
            </a:r>
            <a:r>
              <a:rPr lang="el-GR" altLang="en-US" sz="2200" baseline="-25000" dirty="0"/>
              <a:t>2</a:t>
            </a:r>
            <a:r>
              <a:rPr lang="el-GR" altLang="en-US" sz="2200" baseline="30000" dirty="0"/>
              <a:t>-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l-GR" altLang="en-US" sz="2200" dirty="0"/>
              <a:t>2Η</a:t>
            </a:r>
            <a:r>
              <a:rPr lang="el-GR" altLang="en-US" sz="2200" baseline="-25000" dirty="0"/>
              <a:t>2</a:t>
            </a:r>
            <a:r>
              <a:rPr lang="en-US" altLang="en-US" sz="2200" dirty="0"/>
              <a:t>S</a:t>
            </a:r>
            <a:r>
              <a:rPr lang="el-GR" altLang="en-US" sz="2200" dirty="0"/>
              <a:t>Ο</a:t>
            </a:r>
            <a:r>
              <a:rPr lang="el-GR" altLang="en-US" sz="2200" baseline="-25000" dirty="0"/>
              <a:t>4</a:t>
            </a:r>
            <a:r>
              <a:rPr lang="el-GR" altLang="en-US" sz="2200" dirty="0"/>
              <a:t> ⇄</a:t>
            </a:r>
            <a:r>
              <a:rPr lang="en-US" altLang="en-US" sz="2200" dirty="0"/>
              <a:t>H</a:t>
            </a:r>
            <a:r>
              <a:rPr lang="en-US" altLang="en-US" sz="2200" baseline="-25000" dirty="0"/>
              <a:t>3</a:t>
            </a:r>
            <a:r>
              <a:rPr lang="en-US" altLang="en-US" sz="2200" dirty="0"/>
              <a:t>SO</a:t>
            </a:r>
            <a:r>
              <a:rPr lang="en-US" altLang="en-US" sz="2200" baseline="-25000" dirty="0"/>
              <a:t>4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+HSO</a:t>
            </a:r>
            <a:r>
              <a:rPr lang="en-US" altLang="en-US" sz="2200" baseline="-25000" dirty="0"/>
              <a:t>4</a:t>
            </a:r>
            <a:r>
              <a:rPr lang="en-US" altLang="en-US" sz="2200" baseline="30000" dirty="0"/>
              <a:t>-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200" dirty="0"/>
              <a:t>2OPCl</a:t>
            </a:r>
            <a:r>
              <a:rPr lang="en-US" altLang="en-US" sz="2200" baseline="-25000" dirty="0"/>
              <a:t>3</a:t>
            </a:r>
            <a:r>
              <a:rPr lang="el-GR" altLang="en-US" sz="2200" dirty="0"/>
              <a:t> ⇄</a:t>
            </a:r>
            <a:r>
              <a:rPr lang="en-US" altLang="en-US" sz="2200" dirty="0"/>
              <a:t>OPCl</a:t>
            </a:r>
            <a:r>
              <a:rPr lang="en-US" altLang="en-US" sz="2200" baseline="-25000" dirty="0"/>
              <a:t>2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+OPCl</a:t>
            </a:r>
            <a:r>
              <a:rPr lang="en-US" altLang="en-US" sz="2200" baseline="-25000" dirty="0"/>
              <a:t>4</a:t>
            </a:r>
            <a:r>
              <a:rPr lang="en-US" altLang="en-US" sz="2200" baseline="30000" dirty="0"/>
              <a:t>-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200" baseline="30000" dirty="0"/>
          </a:p>
          <a:p>
            <a:pPr marL="352425" indent="-342900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200" dirty="0">
                <a:solidFill>
                  <a:srgbClr val="FF0000"/>
                </a:solidFill>
              </a:rPr>
              <a:t>Οξύ</a:t>
            </a:r>
            <a:r>
              <a:rPr lang="en-US" altLang="en-US" sz="2200" dirty="0"/>
              <a:t>: </a:t>
            </a:r>
            <a:r>
              <a:rPr lang="el-GR" altLang="en-US" sz="2200" i="1" dirty="0"/>
              <a:t>Το είδος που αυξάνει την συγκέντρωση του χαρακτηριστικού </a:t>
            </a:r>
            <a:r>
              <a:rPr lang="el-GR" altLang="en-US" sz="2200" i="1" dirty="0" err="1"/>
              <a:t>κατιόντος</a:t>
            </a:r>
            <a:r>
              <a:rPr lang="el-GR" altLang="en-US" sz="2200" i="1" dirty="0"/>
              <a:t> του διαλύτη </a:t>
            </a:r>
          </a:p>
          <a:p>
            <a:pPr marL="352425" indent="-342900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200" dirty="0">
                <a:solidFill>
                  <a:srgbClr val="0070C0"/>
                </a:solidFill>
              </a:rPr>
              <a:t>Βάση</a:t>
            </a:r>
            <a:r>
              <a:rPr lang="en-US" altLang="en-US" sz="2200" dirty="0"/>
              <a:t>: </a:t>
            </a:r>
            <a:r>
              <a:rPr lang="el-GR" altLang="en-US" sz="2200" i="1" dirty="0"/>
              <a:t>Το είδος που αυξάνει την συγκέντρωση του χαρακτηριστικού ανιόντος του διαλύτη </a:t>
            </a:r>
          </a:p>
          <a:p>
            <a:pPr marL="352425" indent="-342900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200" i="1" dirty="0"/>
              <a:t>Κ</a:t>
            </a:r>
            <a:r>
              <a:rPr lang="en-US" altLang="en-US" sz="2200" i="1" baseline="-25000" dirty="0"/>
              <a:t>w</a:t>
            </a:r>
            <a:r>
              <a:rPr lang="en-US" altLang="en-US" sz="2200" i="1" dirty="0"/>
              <a:t>=[</a:t>
            </a:r>
            <a:r>
              <a:rPr lang="el-GR" altLang="en-US" sz="2200" dirty="0"/>
              <a:t>Η</a:t>
            </a:r>
            <a:r>
              <a:rPr lang="el-GR" altLang="en-US" sz="2200" baseline="-25000" dirty="0"/>
              <a:t>3</a:t>
            </a:r>
            <a:r>
              <a:rPr lang="el-GR" altLang="en-US" sz="2200" dirty="0"/>
              <a:t>Ο</a:t>
            </a:r>
            <a:r>
              <a:rPr lang="el-GR" altLang="en-US" sz="2200" baseline="30000" dirty="0"/>
              <a:t>+</a:t>
            </a:r>
            <a:r>
              <a:rPr lang="en-US" altLang="en-US" sz="2200" i="1" dirty="0"/>
              <a:t>][</a:t>
            </a:r>
            <a:r>
              <a:rPr lang="el-GR" altLang="en-US" sz="2200" dirty="0"/>
              <a:t>ΟΗ</a:t>
            </a:r>
            <a:r>
              <a:rPr lang="el-GR" altLang="en-US" sz="2200" baseline="30000" dirty="0"/>
              <a:t>-</a:t>
            </a:r>
            <a:r>
              <a:rPr lang="en-US" altLang="en-US" sz="2200" i="1" dirty="0"/>
              <a:t>]=10</a:t>
            </a:r>
            <a:r>
              <a:rPr lang="en-US" altLang="en-US" sz="2200" i="1" baseline="30000" dirty="0"/>
              <a:t>-14</a:t>
            </a:r>
          </a:p>
          <a:p>
            <a:pPr marL="352425" indent="-342900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200" i="1" dirty="0"/>
              <a:t>Κ</a:t>
            </a:r>
            <a:r>
              <a:rPr lang="en-US" altLang="en-US" sz="2200" i="1" baseline="-25000" dirty="0"/>
              <a:t>AB</a:t>
            </a:r>
            <a:r>
              <a:rPr lang="en-US" altLang="en-US" sz="2200" i="1" dirty="0"/>
              <a:t>=[</a:t>
            </a:r>
            <a:r>
              <a:rPr lang="en-US" altLang="en-US" sz="2200" dirty="0"/>
              <a:t>A</a:t>
            </a:r>
            <a:r>
              <a:rPr lang="el-GR" altLang="en-US" sz="2200" baseline="30000" dirty="0"/>
              <a:t>+</a:t>
            </a:r>
            <a:r>
              <a:rPr lang="en-US" altLang="en-US" sz="2200" i="1" dirty="0"/>
              <a:t>][</a:t>
            </a:r>
            <a:r>
              <a:rPr lang="en-US" altLang="en-US" sz="2200" dirty="0"/>
              <a:t>B</a:t>
            </a:r>
            <a:r>
              <a:rPr lang="el-GR" altLang="en-US" sz="2200" baseline="30000" dirty="0"/>
              <a:t>-</a:t>
            </a:r>
            <a:r>
              <a:rPr lang="en-US" altLang="en-US" sz="2200" i="1" dirty="0"/>
              <a:t>]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200" i="1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AD47233-65EA-D6A4-13AB-5F772FBD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33" y="2393879"/>
            <a:ext cx="4643921" cy="254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63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391065B-F580-899E-5058-8AAA023A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6" y="-66564"/>
            <a:ext cx="912468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dirty="0"/>
              <a:t>Αντιδράσεις Οξέος-Βάσεως κατά Β</a:t>
            </a:r>
            <a:r>
              <a:rPr lang="en-US" altLang="en-US" sz="3200" dirty="0" err="1"/>
              <a:t>rønsted</a:t>
            </a:r>
            <a:r>
              <a:rPr lang="en-US" altLang="en-US" sz="3200" dirty="0"/>
              <a:t>-Lowry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16730AE-19EA-C68B-6352-B5B3D3F8E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20651"/>
            <a:ext cx="82296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n-US" altLang="en-US" sz="2000" dirty="0"/>
              <a:t>M</a:t>
            </a:r>
            <a:r>
              <a:rPr lang="el-GR" altLang="en-US" sz="2000" dirty="0"/>
              <a:t>ια αντίδραση οξέος-βάσεως κατά </a:t>
            </a:r>
            <a:r>
              <a:rPr lang="en-US" altLang="en-US" sz="2000" dirty="0" err="1"/>
              <a:t>Brønsted</a:t>
            </a:r>
            <a:r>
              <a:rPr lang="en-US" altLang="en-US" sz="2000" dirty="0"/>
              <a:t>-Lowry </a:t>
            </a:r>
            <a:r>
              <a:rPr lang="el-GR" altLang="en-US" sz="2000" dirty="0"/>
              <a:t>έχει ως αποτέλεσμα την μεταφορά πρωτονίου από το οξύ στην βάση</a:t>
            </a:r>
          </a:p>
          <a:p>
            <a:pPr marL="342900" indent="-342900"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000" dirty="0"/>
              <a:t>Κατά την αντίδραση διασπάται ένας δεσμός και σχηματίζεται ένας άλλος</a:t>
            </a:r>
          </a:p>
          <a:p>
            <a:pPr marL="342900" indent="-342900"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000" dirty="0"/>
              <a:t>Το ζεύγος ηλεκτρονίων της Β</a:t>
            </a:r>
            <a:r>
              <a:rPr lang="en-US" altLang="en-US" sz="2000" dirty="0"/>
              <a:t>: </a:t>
            </a:r>
            <a:r>
              <a:rPr lang="el-GR" altLang="en-US" sz="2000" dirty="0"/>
              <a:t>σχηματίζει έναν νέο δεσμό με το πρωτόνιο του οξέος</a:t>
            </a:r>
          </a:p>
          <a:p>
            <a:pPr marL="342900" indent="-342900">
              <a:spcBef>
                <a:spcPts val="5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000" dirty="0"/>
              <a:t>Το οξύ Η-Α χάνει ένα πρωτόνιο αφήνοντας το ηλεκτρονικό ζεύγος του Η-Α στο Α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n-US" sz="20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003504B-BDF0-3F4F-93FB-5E27946A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0" y="3713133"/>
            <a:ext cx="8808414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5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8D55DDD-8003-CE8B-EE70-5174EE8B3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05" y="925222"/>
            <a:ext cx="861878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dirty="0"/>
              <a:t>Η κίνηση των ηλεκτρονίων στις αντιδράσεις δεικνύεται με τον συμβολισμό των καμπύλων τόξων. Επειδή δύο ζεύγη ηλεκτρονίων εμπλέκονται στις αντιδράσεις, δύο καμπύλα τόξα απαιτούνται </a:t>
            </a:r>
          </a:p>
          <a:p>
            <a:pPr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dirty="0"/>
              <a:t>Απώλεια ενός πρωτονίου από ένα οξύ δημιουργεί την συζυγή του βάση</a:t>
            </a:r>
          </a:p>
          <a:p>
            <a:pPr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dirty="0"/>
              <a:t>Κέρδος ενός πρωτονίου από μια βάση δημιουργεί το συζυγές οξύ</a:t>
            </a:r>
          </a:p>
          <a:p>
            <a:pPr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dirty="0"/>
              <a:t>Το διπλό τόξο σε μια αντίδραση χρειάζεται για να δείξει ότι η αντίδραση προχωρά και προς τις δύο κατευθύνσεις</a:t>
            </a:r>
            <a:r>
              <a:rPr lang="en-US" altLang="en-US" dirty="0"/>
              <a:t>. A</a:t>
            </a:r>
            <a:r>
              <a:rPr lang="el-GR" altLang="en-US" dirty="0"/>
              <a:t>υτά τα διπλά τόξα είναι για την ισορροπία</a:t>
            </a:r>
            <a:endParaRPr lang="el-GR" altLang="en-US" sz="2000" dirty="0">
              <a:solidFill>
                <a:srgbClr val="0000F1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l-GR" altLang="en-US" sz="2000" dirty="0">
                <a:solidFill>
                  <a:srgbClr val="0000F1"/>
                </a:solidFill>
              </a:rPr>
              <a:t>Παραδείγματα</a:t>
            </a:r>
            <a:r>
              <a:rPr lang="en-US" altLang="en-US" sz="2000" dirty="0">
                <a:solidFill>
                  <a:srgbClr val="0000F1"/>
                </a:solidFill>
              </a:rPr>
              <a:t>: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n-US" sz="2000" dirty="0"/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n-US" sz="20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31304E7-DAB5-E6C4-D588-816635202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3" y="3724304"/>
            <a:ext cx="8277294" cy="267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5EBC7EC4-549F-2FD9-7019-543332F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6" y="-66564"/>
            <a:ext cx="912468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dirty="0"/>
              <a:t>Αντιδράσεις Οξέος-Βάσεως κατά Β</a:t>
            </a:r>
            <a:r>
              <a:rPr lang="en-US" altLang="en-US" sz="3200" dirty="0" err="1"/>
              <a:t>rønsted</a:t>
            </a:r>
            <a:r>
              <a:rPr lang="en-US" altLang="en-US" sz="3200" dirty="0"/>
              <a:t>-Lowry</a:t>
            </a:r>
          </a:p>
        </p:txBody>
      </p:sp>
    </p:spTree>
    <p:extLst>
      <p:ext uri="{BB962C8B-B14F-4D97-AF65-F5344CB8AC3E}">
        <p14:creationId xmlns:p14="http://schemas.microsoft.com/office/powerpoint/2010/main" val="128950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1816F4-731C-41FC-F36B-C6241A30F83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41249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 dirty="0"/>
              <a:t>Εισαγωγή στην Χημική Ισορροπία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1D13A-8861-F76E-308C-87B3CEE9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2417442"/>
            <a:ext cx="7988157" cy="2978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l-GR" altLang="en-US" sz="2400" dirty="0"/>
              <a:t>α. Η Εννοια της Χημικής Ισορροπίας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l-GR" altLang="en-US" sz="2400" dirty="0"/>
              <a:t>β. Η Σταθερά Χημικής Ισορροπίας Κ</a:t>
            </a:r>
            <a:r>
              <a:rPr lang="en-US" altLang="en-US" sz="2400" dirty="0"/>
              <a:t> </a:t>
            </a:r>
            <a:r>
              <a:rPr lang="el-GR" altLang="en-US" sz="2400" dirty="0"/>
              <a:t>		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l-GR" altLang="en-US" sz="2400" dirty="0"/>
              <a:t>			</a:t>
            </a:r>
            <a:r>
              <a:rPr lang="el-GR" altLang="en-US" sz="2400" dirty="0">
                <a:solidFill>
                  <a:schemeClr val="accent2">
                    <a:lumMod val="75000"/>
                  </a:schemeClr>
                </a:solidFill>
              </a:rPr>
              <a:t>(μια πειραματικά μετρήσιμη ποσότητα: πόσο προχωρά μια 			αντίδραση..)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n-US" alt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n-US" alt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l-GR" altLang="en-US" sz="2400" dirty="0"/>
              <a:t>γ. Επιδράσεις στην Κ (</a:t>
            </a:r>
            <a:r>
              <a:rPr lang="el-GR" altLang="en-US" sz="2400" dirty="0">
                <a:solidFill>
                  <a:srgbClr val="333333"/>
                </a:solidFill>
              </a:rPr>
              <a:t>Αρχή του </a:t>
            </a:r>
            <a:r>
              <a:rPr lang="el-GR" altLang="en-US" sz="2400" dirty="0">
                <a:solidFill>
                  <a:srgbClr val="333333"/>
                </a:solidFill>
                <a:latin typeface="arial;helvetica" charset="0"/>
              </a:rPr>
              <a:t>Le Châtelier)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AD31E51-DCBD-E788-310F-483740B7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3" y="4335695"/>
            <a:ext cx="2970411" cy="57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0D6914-9AD1-3D7E-5891-F8DDFDC5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88" y="4249899"/>
            <a:ext cx="1718192" cy="7755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8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4D16EEF9-2295-26A8-B40D-841B607E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>
                <a:solidFill>
                  <a:srgbClr val="0000F1"/>
                </a:solidFill>
              </a:rPr>
              <a:t>Παραδείγματα Οξέων και βάσεων κατά  </a:t>
            </a:r>
            <a:r>
              <a:rPr lang="en-US" altLang="en-US" sz="3200">
                <a:solidFill>
                  <a:srgbClr val="0000F1"/>
                </a:solidFill>
              </a:rPr>
              <a:t>Brønsted-Lowry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B0578-9A11-1D14-6C69-5F8A28FC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4" y="1865836"/>
            <a:ext cx="8229600" cy="383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9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C66684DA-67CE-E3E5-EE34-13DA4FA3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1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 dirty="0"/>
              <a:t>‘Οξινη </a:t>
            </a:r>
            <a:r>
              <a:rPr lang="el-GR" altLang="en-US" sz="3800" dirty="0">
                <a:solidFill>
                  <a:srgbClr val="7030A0"/>
                </a:solidFill>
              </a:rPr>
              <a:t>ισχύς</a:t>
            </a:r>
            <a:r>
              <a:rPr lang="el-GR" altLang="en-US" sz="3800" dirty="0"/>
              <a:t> και </a:t>
            </a:r>
            <a:r>
              <a:rPr lang="en-US" altLang="en-US" sz="3800" dirty="0" err="1"/>
              <a:t>pKa</a:t>
            </a:r>
            <a:endParaRPr lang="en-US" altLang="en-US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1843B-0625-96D9-C294-F57C02F0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364870"/>
            <a:ext cx="80581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69390E1-A90E-F549-8DB0-47DD49CC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9" y="1166120"/>
            <a:ext cx="25336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A0293FB-CD98-9848-FA0D-8EBC2E07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2" y="1189441"/>
            <a:ext cx="1162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563B39F-3E47-CF78-FD75-94052DB9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22" y="4099217"/>
            <a:ext cx="6785355" cy="224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1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5B6739F-E433-FC4E-43B9-59342D37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>
            <a:fillRect/>
          </a:stretch>
        </p:blipFill>
        <p:spPr bwMode="auto">
          <a:xfrm>
            <a:off x="1303449" y="813150"/>
            <a:ext cx="6537101" cy="480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7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5B3534C6-B1CD-F118-003F-A9C282495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46125"/>
            <a:ext cx="4114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63"/>
              </a:spcBef>
              <a:buClrTx/>
              <a:buFontTx/>
              <a:buNone/>
            </a:pPr>
            <a:r>
              <a:rPr lang="el-GR" altLang="en-US" sz="2500" dirty="0"/>
              <a:t>‘Οξινη ισχύς και </a:t>
            </a:r>
            <a:r>
              <a:rPr lang="en-US" altLang="en-US" sz="2500" dirty="0" err="1"/>
              <a:t>pKa</a:t>
            </a:r>
            <a:endParaRPr lang="en-US" altLang="en-US" sz="25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B83D304-35A2-39B7-14BD-19F405D0B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30480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25"/>
              </a:spcBef>
              <a:buClrTx/>
              <a:buFontTx/>
              <a:buNone/>
            </a:pPr>
            <a:r>
              <a:rPr lang="en-US" altLang="en-US" sz="2600" dirty="0"/>
              <a:t>O</a:t>
            </a:r>
            <a:r>
              <a:rPr lang="el-GR" altLang="en-US" sz="2600" dirty="0"/>
              <a:t>ξέα και Βάσεις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45B6B04-30AE-8B8A-93FC-2F3A500DE5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371600"/>
          <a:ext cx="84582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21064" imgH="4133333" progId="">
                  <p:embed/>
                </p:oleObj>
              </mc:Choice>
              <mc:Fallback>
                <p:oleObj r:id="rId2" imgW="7621064" imgH="4133333" progId="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45B6B04-30AE-8B8A-93FC-2F3A500DE5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458200" cy="4591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93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6EF4005-38B5-1D87-FD2C-4053B7C4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800" dirty="0">
                <a:solidFill>
                  <a:schemeClr val="tx1"/>
                </a:solidFill>
              </a:rPr>
              <a:t>Ισχύς Συζυγούς Οξέος-Βάσεως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5E4A9AC-4F31-4D98-9C64-4C4399E5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85988"/>
            <a:ext cx="4033838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CCCCFF"/>
              </a:buClr>
            </a:pPr>
            <a:r>
              <a:rPr lang="el-GR" altLang="en-US" sz="2800" dirty="0">
                <a:solidFill>
                  <a:srgbClr val="6767FF"/>
                </a:solidFill>
              </a:rPr>
              <a:t>‘Οσο ισχυρότερο το συζυγές οξύ, τόσο ασθενέστερη είναι η συζυγής βάση και αντίστροφα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F6C2D3-4D4E-A65E-EEED-481F93216D3E}"/>
              </a:ext>
            </a:extLst>
          </p:cNvPr>
          <p:cNvSpPr>
            <a:spLocks noChangeArrowheads="1"/>
          </p:cNvSpPr>
          <p:nvPr/>
        </p:nvSpPr>
        <p:spPr bwMode="auto">
          <a:xfrm rot="1500000">
            <a:off x="4860925" y="4149725"/>
            <a:ext cx="4038600" cy="381000"/>
          </a:xfrm>
          <a:prstGeom prst="rect">
            <a:avLst/>
          </a:prstGeom>
          <a:solidFill>
            <a:srgbClr val="CCCC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DF9221F-FFC4-1D92-DCBE-4D8648FF3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2863850"/>
            <a:ext cx="841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6998EA8-C89D-342B-76D5-627F48B10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550" y="4114800"/>
            <a:ext cx="61777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US" altLang="en-US" sz="36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3AF7CD79-98A3-57C5-168F-CC185A5A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457200" cy="1295400"/>
          </a:xfrm>
          <a:prstGeom prst="triangle">
            <a:avLst>
              <a:gd name="adj" fmla="val 50000"/>
            </a:avLst>
          </a:prstGeom>
          <a:solidFill>
            <a:srgbClr val="6767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4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BBC958A-4DBD-5B8A-6742-542592EF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85988"/>
            <a:ext cx="4033838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n-US" altLang="en-US" sz="2800" dirty="0">
              <a:solidFill>
                <a:srgbClr val="6767FF"/>
              </a:solidFill>
            </a:endParaRPr>
          </a:p>
          <a:p>
            <a:pPr marL="465138" indent="-457200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6767FF"/>
                </a:solidFill>
              </a:rPr>
              <a:t>K</a:t>
            </a:r>
            <a:r>
              <a:rPr lang="en-US" altLang="en-US" sz="2800" baseline="-25000" dirty="0">
                <a:solidFill>
                  <a:srgbClr val="6767FF"/>
                </a:solidFill>
              </a:rPr>
              <a:t>a</a:t>
            </a:r>
            <a:r>
              <a:rPr lang="en-US" altLang="en-US" sz="2800" dirty="0">
                <a:solidFill>
                  <a:srgbClr val="6767FF"/>
                </a:solidFill>
              </a:rPr>
              <a:t> * </a:t>
            </a:r>
            <a:r>
              <a:rPr lang="en-US" altLang="en-US" sz="2800" dirty="0" err="1">
                <a:solidFill>
                  <a:srgbClr val="6767FF"/>
                </a:solidFill>
              </a:rPr>
              <a:t>K</a:t>
            </a:r>
            <a:r>
              <a:rPr lang="en-US" altLang="en-US" sz="2800" baseline="-25000" dirty="0" err="1">
                <a:solidFill>
                  <a:srgbClr val="6767FF"/>
                </a:solidFill>
              </a:rPr>
              <a:t>b</a:t>
            </a:r>
            <a:r>
              <a:rPr lang="en-US" altLang="en-US" sz="2800" dirty="0">
                <a:solidFill>
                  <a:srgbClr val="6767FF"/>
                </a:solidFill>
              </a:rPr>
              <a:t> = 10</a:t>
            </a:r>
            <a:r>
              <a:rPr lang="en-US" altLang="en-US" sz="2800" baseline="30000" dirty="0">
                <a:solidFill>
                  <a:srgbClr val="6767FF"/>
                </a:solidFill>
              </a:rPr>
              <a:t>-14</a:t>
            </a:r>
          </a:p>
          <a:p>
            <a:pPr marL="465138" indent="-457200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n-US" altLang="en-US" sz="2800" dirty="0" err="1">
                <a:solidFill>
                  <a:srgbClr val="6767FF"/>
                </a:solidFill>
              </a:rPr>
              <a:t>pK</a:t>
            </a:r>
            <a:r>
              <a:rPr lang="en-US" altLang="en-US" sz="2800" baseline="-25000" dirty="0" err="1">
                <a:solidFill>
                  <a:srgbClr val="6767FF"/>
                </a:solidFill>
              </a:rPr>
              <a:t>a</a:t>
            </a:r>
            <a:r>
              <a:rPr lang="en-US" altLang="en-US" sz="2800" dirty="0">
                <a:solidFill>
                  <a:srgbClr val="6767FF"/>
                </a:solidFill>
              </a:rPr>
              <a:t> + </a:t>
            </a:r>
            <a:r>
              <a:rPr lang="en-US" altLang="en-US" sz="2800" dirty="0" err="1">
                <a:solidFill>
                  <a:srgbClr val="6767FF"/>
                </a:solidFill>
              </a:rPr>
              <a:t>pK</a:t>
            </a:r>
            <a:r>
              <a:rPr lang="en-US" altLang="en-US" sz="2800" baseline="-25000" dirty="0" err="1">
                <a:solidFill>
                  <a:srgbClr val="6767FF"/>
                </a:solidFill>
              </a:rPr>
              <a:t>b</a:t>
            </a:r>
            <a:r>
              <a:rPr lang="en-US" altLang="en-US" sz="2800" dirty="0">
                <a:solidFill>
                  <a:srgbClr val="6767FF"/>
                </a:solidFill>
              </a:rPr>
              <a:t> = 14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F87B17-79EF-9724-36A5-FF45A594A646}"/>
              </a:ext>
            </a:extLst>
          </p:cNvPr>
          <p:cNvSpPr>
            <a:spLocks noChangeArrowheads="1"/>
          </p:cNvSpPr>
          <p:nvPr/>
        </p:nvSpPr>
        <p:spPr bwMode="auto">
          <a:xfrm rot="1500000">
            <a:off x="4860925" y="4181475"/>
            <a:ext cx="4038600" cy="381000"/>
          </a:xfrm>
          <a:prstGeom prst="rect">
            <a:avLst/>
          </a:prstGeom>
          <a:solidFill>
            <a:srgbClr val="CCCC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AEFEDBF-D464-EFC2-CEC5-12DC8DEB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2895600"/>
            <a:ext cx="841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C813032-ED1F-571D-1A3D-57BAA9E5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146550"/>
            <a:ext cx="600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US" altLang="en-US" sz="36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7D81406-98DE-44D3-F16A-2835F109E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27550"/>
            <a:ext cx="457200" cy="1295400"/>
          </a:xfrm>
          <a:prstGeom prst="triangle">
            <a:avLst>
              <a:gd name="adj" fmla="val 50000"/>
            </a:avLst>
          </a:prstGeom>
          <a:solidFill>
            <a:srgbClr val="6767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99B58DC3-4F57-C764-359B-38EE658B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800" dirty="0">
                <a:solidFill>
                  <a:schemeClr val="tx1"/>
                </a:solidFill>
              </a:rPr>
              <a:t>Ισχύς Συζυγούς Οξέος-Βάσεως </a:t>
            </a:r>
          </a:p>
        </p:txBody>
      </p:sp>
    </p:spTree>
    <p:extLst>
      <p:ext uri="{BB962C8B-B14F-4D97-AF65-F5344CB8AC3E}">
        <p14:creationId xmlns:p14="http://schemas.microsoft.com/office/powerpoint/2010/main" val="79413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6DCF6B0B-63D7-7397-0B95-B1C62BA5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200"/>
            <a:ext cx="7579217" cy="155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400" dirty="0">
                <a:solidFill>
                  <a:schemeClr val="tx1"/>
                </a:solidFill>
              </a:rPr>
              <a:t>O</a:t>
            </a:r>
            <a:r>
              <a:rPr lang="el-GR" altLang="en-US" sz="3400" dirty="0">
                <a:solidFill>
                  <a:schemeClr val="tx1"/>
                </a:solidFill>
              </a:rPr>
              <a:t>ΞΕΑ-ΒΑΣΕΙΣ</a:t>
            </a:r>
            <a:br>
              <a:rPr lang="el-GR" altLang="en-US" sz="3400" dirty="0">
                <a:solidFill>
                  <a:srgbClr val="7030A0"/>
                </a:solidFill>
              </a:rPr>
            </a:br>
            <a:r>
              <a:rPr lang="el-GR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Μια γενικευμένη θεώρηση των οξέων και βάσεων</a:t>
            </a:r>
            <a:endParaRPr lang="el-GR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58998CA-3398-F1CA-F0CE-D342CEE65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47363"/>
            <a:ext cx="8229600" cy="388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3375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60375" indent="-457200"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Ø"/>
            </a:pPr>
            <a:r>
              <a:rPr lang="el-GR" altLang="en-US" sz="2800" dirty="0">
                <a:solidFill>
                  <a:srgbClr val="FF0000"/>
                </a:solidFill>
                <a:latin typeface="DejaVu Serif Condensed" panose="02060606050605020204" pitchFamily="18" charset="0"/>
              </a:rPr>
              <a:t>Οξύτητα</a:t>
            </a:r>
            <a:r>
              <a:rPr lang="en-US" altLang="en-US" sz="2800" dirty="0">
                <a:solidFill>
                  <a:srgbClr val="FF0000"/>
                </a:solidFill>
                <a:latin typeface="DejaVu Serif Condensed" panose="02060606050605020204" pitchFamily="18" charset="0"/>
              </a:rPr>
              <a:t>: o  </a:t>
            </a:r>
            <a:r>
              <a:rPr lang="el-GR" altLang="en-US" sz="2800" dirty="0">
                <a:solidFill>
                  <a:srgbClr val="FF0000"/>
                </a:solidFill>
                <a:latin typeface="DejaVu Serif Condensed" panose="02060606050605020204" pitchFamily="18" charset="0"/>
              </a:rPr>
              <a:t>θετικός χαρακτήρας ενός  χημικού είδους που μειώνεται με την αντίδραση με μια βάση</a:t>
            </a:r>
            <a:endParaRPr lang="en-US" altLang="en-US" sz="2800" dirty="0">
              <a:solidFill>
                <a:srgbClr val="FF0000"/>
              </a:solidFill>
              <a:latin typeface="DejaVu Serif Condensed" panose="02060606050605020204" pitchFamily="18" charset="0"/>
            </a:endParaRPr>
          </a:p>
          <a:p>
            <a:pPr marL="3175" indent="0">
              <a:spcBef>
                <a:spcPts val="800"/>
              </a:spcBef>
              <a:buClr>
                <a:srgbClr val="CCCCFF"/>
              </a:buClr>
            </a:pPr>
            <a:endParaRPr lang="el-GR" altLang="en-US" sz="2800" dirty="0">
              <a:solidFill>
                <a:srgbClr val="FF0000"/>
              </a:solidFill>
              <a:latin typeface="DejaVu Serif Condensed" panose="02060606050605020204" pitchFamily="18" charset="0"/>
            </a:endParaRPr>
          </a:p>
          <a:p>
            <a:pPr marL="460375" indent="-457200"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Ø"/>
            </a:pPr>
            <a:r>
              <a:rPr lang="el-GR" altLang="en-US" sz="2800" dirty="0">
                <a:solidFill>
                  <a:srgbClr val="0070C0"/>
                </a:solidFill>
                <a:latin typeface="DejaVu Serif Condensed" panose="02060606050605020204" pitchFamily="18" charset="0"/>
              </a:rPr>
              <a:t>Βασικότητα</a:t>
            </a:r>
            <a:r>
              <a:rPr lang="en-US" altLang="en-US" sz="2800" dirty="0">
                <a:solidFill>
                  <a:srgbClr val="0070C0"/>
                </a:solidFill>
                <a:latin typeface="DejaVu Serif Condensed" panose="02060606050605020204" pitchFamily="18" charset="0"/>
              </a:rPr>
              <a:t>: o  </a:t>
            </a:r>
            <a:r>
              <a:rPr lang="el-GR" altLang="en-US" sz="2800" dirty="0">
                <a:solidFill>
                  <a:srgbClr val="0070C0"/>
                </a:solidFill>
                <a:latin typeface="DejaVu Serif Condensed" panose="02060606050605020204" pitchFamily="18" charset="0"/>
              </a:rPr>
              <a:t>αρνητικός  χαρακτήρας ενός χημικού  είδους  που μειώνεται με την αντίδραση με ένα οξύ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altLang="en-US" sz="3200" dirty="0">
              <a:solidFill>
                <a:srgbClr val="0070C0"/>
              </a:solidFill>
              <a:latin typeface="DejaVu Serif Condensed" panose="02060606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6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E1A1D740-7AFF-C5CE-9D55-49B423061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400" dirty="0">
                <a:solidFill>
                  <a:schemeClr val="tx1"/>
                </a:solidFill>
              </a:rPr>
              <a:t>O</a:t>
            </a:r>
            <a:r>
              <a:rPr lang="el-GR" altLang="en-US" sz="3400" dirty="0">
                <a:solidFill>
                  <a:schemeClr val="tx1"/>
                </a:solidFill>
              </a:rPr>
              <a:t>ΞΕΑ-ΒΑΣΕΙΣ </a:t>
            </a:r>
            <a:br>
              <a:rPr lang="en-US" altLang="en-US" sz="3400" dirty="0">
                <a:solidFill>
                  <a:srgbClr val="7030A0"/>
                </a:solidFill>
              </a:rPr>
            </a:br>
            <a:r>
              <a:rPr lang="el-GR" altLang="en-US" sz="3400" dirty="0">
                <a:solidFill>
                  <a:srgbClr val="8F8CC7"/>
                </a:solidFill>
              </a:rPr>
              <a:t>Ορισμός κατά </a:t>
            </a:r>
            <a:r>
              <a:rPr lang="en-US" altLang="en-US" sz="3400" dirty="0">
                <a:solidFill>
                  <a:srgbClr val="8F8CC7"/>
                </a:solidFill>
              </a:rPr>
              <a:t>Lewis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0B46948-9644-9763-B47D-E8D84AAF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ts val="750"/>
              </a:spcBef>
              <a:buClr>
                <a:srgbClr val="CCCCFF"/>
              </a:buClr>
              <a:buFont typeface="Wingdings" panose="05000000000000000000" pitchFamily="2" charset="2"/>
              <a:buChar char="§"/>
            </a:pPr>
            <a:r>
              <a:rPr lang="el-GR" altLang="en-US" sz="3000" dirty="0"/>
              <a:t>Είναι ο πιο ευρέως χρησιμοποιούμενος εξαιτίας της απλότητος και της ευρείας εφαρμογής ειδικά στο πεδίο της οργανικής χημείας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Clr>
                <a:srgbClr val="CCCCFF"/>
              </a:buClr>
              <a:buFont typeface="Wingdings" panose="05000000000000000000" pitchFamily="2" charset="2"/>
              <a:buChar char="§"/>
            </a:pPr>
            <a:r>
              <a:rPr lang="el-GR" altLang="en-US" sz="3000" dirty="0">
                <a:solidFill>
                  <a:srgbClr val="FF0000"/>
                </a:solidFill>
              </a:rPr>
              <a:t>Οξύ κατά </a:t>
            </a:r>
            <a:r>
              <a:rPr lang="en-US" altLang="en-US" sz="3000" dirty="0">
                <a:solidFill>
                  <a:srgbClr val="FF0000"/>
                </a:solidFill>
              </a:rPr>
              <a:t>Lewis: </a:t>
            </a:r>
            <a:r>
              <a:rPr lang="el-GR" altLang="en-US" sz="3000" dirty="0"/>
              <a:t>δέκτης ζεύγους ηλεκτρονίων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Clr>
                <a:srgbClr val="CCCCFF"/>
              </a:buClr>
              <a:buFont typeface="Wingdings" panose="05000000000000000000" pitchFamily="2" charset="2"/>
              <a:buChar char="§"/>
            </a:pPr>
            <a:r>
              <a:rPr lang="el-GR" altLang="en-US" sz="3000" dirty="0">
                <a:solidFill>
                  <a:srgbClr val="0070C0"/>
                </a:solidFill>
              </a:rPr>
              <a:t>Βάση κατά </a:t>
            </a:r>
            <a:r>
              <a:rPr lang="en-US" altLang="en-US" sz="3000" dirty="0">
                <a:solidFill>
                  <a:srgbClr val="0070C0"/>
                </a:solidFill>
              </a:rPr>
              <a:t>Lewis: </a:t>
            </a:r>
            <a:r>
              <a:rPr lang="el-GR" altLang="en-US" sz="3000" dirty="0"/>
              <a:t>δότης ζεύγους ηλεκτρονίων</a:t>
            </a:r>
          </a:p>
          <a:p>
            <a:pPr lvl="2">
              <a:lnSpc>
                <a:spcPct val="80000"/>
              </a:lnSpc>
              <a:spcBef>
                <a:spcPts val="750"/>
              </a:spcBef>
            </a:pPr>
            <a:r>
              <a:rPr lang="en-US" altLang="en-US" sz="3000" i="1" dirty="0"/>
              <a:t>R</a:t>
            </a:r>
            <a:r>
              <a:rPr lang="el-GR" altLang="en-US" sz="3000" i="1" baseline="-25000" dirty="0"/>
              <a:t>3</a:t>
            </a:r>
            <a:r>
              <a:rPr lang="el-GR" altLang="en-US" sz="3000" i="1" dirty="0"/>
              <a:t>Ν+Β</a:t>
            </a:r>
            <a:r>
              <a:rPr lang="en-US" altLang="en-US" sz="3000" i="1" dirty="0"/>
              <a:t>F</a:t>
            </a:r>
            <a:r>
              <a:rPr lang="el-GR" altLang="en-US" sz="3000" i="1" baseline="-25000" dirty="0"/>
              <a:t>3</a:t>
            </a:r>
            <a:r>
              <a:rPr lang="el-GR" altLang="en-US" sz="3000" i="1" dirty="0"/>
              <a:t> →</a:t>
            </a:r>
            <a:r>
              <a:rPr lang="en-US" altLang="en-US" sz="3000" i="1" dirty="0"/>
              <a:t> R</a:t>
            </a:r>
            <a:r>
              <a:rPr lang="el-GR" altLang="en-US" sz="3000" i="1" baseline="-25000" dirty="0"/>
              <a:t>3</a:t>
            </a:r>
            <a:r>
              <a:rPr lang="el-GR" altLang="en-US" sz="3000" i="1" dirty="0"/>
              <a:t>Ν ⇢ Β</a:t>
            </a:r>
            <a:r>
              <a:rPr lang="en-US" altLang="en-US" sz="3000" i="1" dirty="0"/>
              <a:t>F</a:t>
            </a:r>
            <a:r>
              <a:rPr lang="el-GR" altLang="en-US" sz="3000" i="1" baseline="-25000" dirty="0"/>
              <a:t>3</a:t>
            </a:r>
            <a:r>
              <a:rPr lang="el-GR" altLang="en-US" sz="3000" i="1" dirty="0"/>
              <a:t> </a:t>
            </a:r>
          </a:p>
          <a:p>
            <a:pPr lvl="2">
              <a:lnSpc>
                <a:spcPct val="80000"/>
              </a:lnSpc>
              <a:spcBef>
                <a:spcPts val="750"/>
              </a:spcBef>
            </a:pPr>
            <a:r>
              <a:rPr lang="en-US" altLang="en-US" sz="3000" i="1" dirty="0"/>
              <a:t>4CO +Ni</a:t>
            </a:r>
            <a:r>
              <a:rPr lang="el-GR" altLang="en-US" sz="3000" i="1" dirty="0"/>
              <a:t> →</a:t>
            </a:r>
            <a:r>
              <a:rPr lang="en-US" altLang="en-US" sz="3000" i="1" dirty="0"/>
              <a:t>Ni(CO)</a:t>
            </a:r>
            <a:r>
              <a:rPr lang="en-US" altLang="en-US" sz="3000" i="1" baseline="-25000" dirty="0"/>
              <a:t>4</a:t>
            </a:r>
          </a:p>
          <a:p>
            <a:pPr lvl="2">
              <a:lnSpc>
                <a:spcPct val="80000"/>
              </a:lnSpc>
              <a:spcBef>
                <a:spcPts val="750"/>
              </a:spcBef>
            </a:pPr>
            <a:r>
              <a:rPr lang="en-US" altLang="en-US" sz="3000" i="1" dirty="0"/>
              <a:t>Ag</a:t>
            </a:r>
            <a:r>
              <a:rPr lang="en-US" altLang="en-US" sz="3000" i="1" baseline="30000" dirty="0"/>
              <a:t>+</a:t>
            </a:r>
            <a:r>
              <a:rPr lang="en-US" altLang="en-US" sz="3000" i="1" dirty="0"/>
              <a:t>+ 2NH</a:t>
            </a:r>
            <a:r>
              <a:rPr lang="en-US" altLang="en-US" sz="3000" i="1" baseline="-25000" dirty="0"/>
              <a:t>3</a:t>
            </a:r>
            <a:r>
              <a:rPr lang="el-GR" altLang="en-US" sz="3000" i="1" dirty="0"/>
              <a:t> →</a:t>
            </a:r>
            <a:r>
              <a:rPr lang="en-US" altLang="en-US" sz="3000" i="1" dirty="0"/>
              <a:t>Ag(NH</a:t>
            </a:r>
            <a:r>
              <a:rPr lang="en-US" altLang="en-US" sz="3000" i="1" baseline="-25000" dirty="0"/>
              <a:t>3</a:t>
            </a:r>
            <a:r>
              <a:rPr lang="en-US" altLang="en-US" sz="3000" i="1" dirty="0"/>
              <a:t>)</a:t>
            </a:r>
            <a:r>
              <a:rPr lang="en-US" altLang="en-US" sz="3000" i="1" baseline="-25000" dirty="0"/>
              <a:t>2</a:t>
            </a:r>
            <a:r>
              <a:rPr lang="en-US" altLang="en-US" sz="3000" i="1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973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6795491-C82B-C390-DFA7-5EFAF361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 b="1" dirty="0">
                <a:solidFill>
                  <a:srgbClr val="4D4D4D"/>
                </a:solidFill>
              </a:rPr>
              <a:t>Ορισμός κατά </a:t>
            </a:r>
            <a:r>
              <a:rPr lang="en-US" altLang="en-US" sz="3800" b="1" dirty="0">
                <a:solidFill>
                  <a:srgbClr val="4D4D4D"/>
                </a:solidFill>
              </a:rPr>
              <a:t>Lewis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51BD21B-145C-D924-8481-22588990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8229600" cy="303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§"/>
            </a:pPr>
            <a:r>
              <a:rPr lang="el-GR" altLang="en-US" sz="3200" dirty="0">
                <a:solidFill>
                  <a:srgbClr val="FF0000"/>
                </a:solidFill>
              </a:rPr>
              <a:t>Οξύ </a:t>
            </a:r>
            <a:r>
              <a:rPr lang="en-US" altLang="en-US" sz="3200" dirty="0">
                <a:solidFill>
                  <a:srgbClr val="FF0000"/>
                </a:solidFill>
              </a:rPr>
              <a:t>= </a:t>
            </a:r>
            <a:r>
              <a:rPr lang="el-GR" altLang="en-US" sz="3200" dirty="0">
                <a:solidFill>
                  <a:srgbClr val="FF0000"/>
                </a:solidFill>
              </a:rPr>
              <a:t>δέκτης ζεύγους </a:t>
            </a:r>
            <a:r>
              <a:rPr lang="en-US" altLang="en-US" sz="3200" dirty="0">
                <a:solidFill>
                  <a:srgbClr val="FF0000"/>
                </a:solidFill>
              </a:rPr>
              <a:t>e  (</a:t>
            </a:r>
            <a:r>
              <a:rPr lang="el-GR" altLang="en-US" sz="3200" b="1" dirty="0">
                <a:solidFill>
                  <a:srgbClr val="FF0000"/>
                </a:solidFill>
              </a:rPr>
              <a:t>ηλεκτρονιόφιλο</a:t>
            </a:r>
            <a:r>
              <a:rPr lang="el-GR" altLang="en-US" sz="3200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800"/>
              </a:spcBef>
              <a:buClrTx/>
            </a:pPr>
            <a:endParaRPr lang="en-US" altLang="en-US" sz="3200" dirty="0">
              <a:solidFill>
                <a:srgbClr val="6767FF"/>
              </a:solidFill>
            </a:endParaRPr>
          </a:p>
          <a:p>
            <a:pPr marL="457200" indent="-457200"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§"/>
            </a:pPr>
            <a:r>
              <a:rPr lang="el-GR" altLang="en-US" sz="3200" dirty="0">
                <a:solidFill>
                  <a:schemeClr val="accent2">
                    <a:lumMod val="75000"/>
                  </a:schemeClr>
                </a:solidFill>
              </a:rPr>
              <a:t>Βάση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l-GR" altLang="en-US" sz="3200" dirty="0">
                <a:solidFill>
                  <a:schemeClr val="accent2">
                    <a:lumMod val="75000"/>
                  </a:schemeClr>
                </a:solidFill>
              </a:rPr>
              <a:t>δότης  ζεύγους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el-GR" altLang="en-US" sz="32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l-GR" altLang="en-US" sz="3200" b="1" dirty="0">
                <a:solidFill>
                  <a:schemeClr val="accent2">
                    <a:lumMod val="75000"/>
                  </a:schemeClr>
                </a:solidFill>
              </a:rPr>
              <a:t>πυρηνόφιλο ή νουκλεόφιλο</a:t>
            </a:r>
            <a:r>
              <a:rPr lang="el-GR" altLang="en-US" sz="32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8135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1F787C-36CE-F259-93B3-ED2E7AB9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15875"/>
            <a:ext cx="919003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500" b="1" dirty="0">
                <a:solidFill>
                  <a:srgbClr val="6767FF"/>
                </a:solidFill>
              </a:rPr>
              <a:t>Η εισφορά του Ηλεκτρονικού Ζεύγους και ο Ορισμός των Οξέων και Βάσεων κατά </a:t>
            </a:r>
            <a:r>
              <a:rPr lang="en-US" altLang="en-US" sz="2500" b="1" dirty="0">
                <a:solidFill>
                  <a:srgbClr val="6767FF"/>
                </a:solidFill>
              </a:rPr>
              <a:t> Lewis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81F132-C217-0DFF-6615-C66DCC35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504"/>
            <a:ext cx="3413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400" dirty="0">
                <a:solidFill>
                  <a:srgbClr val="666699"/>
                </a:solidFill>
              </a:rPr>
              <a:t>Ο ορισμός κατά </a:t>
            </a:r>
            <a:r>
              <a:rPr lang="en-US" altLang="en-US" sz="2400" dirty="0">
                <a:solidFill>
                  <a:srgbClr val="666699"/>
                </a:solidFill>
              </a:rPr>
              <a:t> Lewis </a:t>
            </a:r>
            <a:r>
              <a:rPr lang="en-US" altLang="en-US" sz="2400" dirty="0">
                <a:solidFill>
                  <a:srgbClr val="6666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7462CD-37D2-153D-7466-A82F3325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1316535"/>
            <a:ext cx="6786152" cy="82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400" b="1" i="1" dirty="0"/>
              <a:t>Βάση</a:t>
            </a:r>
            <a:r>
              <a:rPr lang="el-GR" altLang="en-US" sz="2400" i="1" dirty="0"/>
              <a:t> είναι μια ουσία που </a:t>
            </a:r>
            <a:r>
              <a:rPr lang="el-GR" altLang="en-US" sz="2400" b="1" i="1" dirty="0"/>
              <a:t>δίδει</a:t>
            </a:r>
            <a:r>
              <a:rPr lang="el-GR" altLang="en-US" sz="2400" i="1" dirty="0"/>
              <a:t> ένα ζεύγος </a:t>
            </a:r>
            <a:r>
              <a:rPr lang="en-US" altLang="en-US" sz="2400" i="1" dirty="0"/>
              <a:t>e</a:t>
            </a:r>
            <a:r>
              <a:rPr lang="en-US" alt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b="1" i="1" dirty="0"/>
              <a:t>O</a:t>
            </a:r>
            <a:r>
              <a:rPr lang="el-GR" altLang="en-US" sz="2400" b="1" i="1" dirty="0"/>
              <a:t>ξύ </a:t>
            </a:r>
            <a:r>
              <a:rPr lang="el-GR" altLang="en-US" sz="2400" i="1" dirty="0"/>
              <a:t>είναι μια ουσία που</a:t>
            </a:r>
            <a:r>
              <a:rPr lang="el-GR" altLang="en-US" sz="2400" b="1" i="1" dirty="0"/>
              <a:t> δέχεται </a:t>
            </a:r>
            <a:r>
              <a:rPr lang="el-GR" altLang="en-US" sz="2400" i="1" dirty="0"/>
              <a:t>ένα ζεύγος</a:t>
            </a:r>
            <a:r>
              <a:rPr lang="el-GR" altLang="en-US" sz="2400" b="1" i="1" dirty="0"/>
              <a:t> </a:t>
            </a:r>
            <a:r>
              <a:rPr lang="en-US" altLang="en-US" sz="2400" i="1" dirty="0"/>
              <a:t>e</a:t>
            </a:r>
            <a:r>
              <a:rPr lang="en-US" altLang="en-US" sz="2400" dirty="0"/>
              <a:t>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819300D-EC18-D12B-818F-036B9E39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" y="2207117"/>
            <a:ext cx="877728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400" dirty="0"/>
              <a:t>Τα πρωτόνια δρούν ως οξέα κατά</a:t>
            </a:r>
            <a:r>
              <a:rPr lang="en-US" altLang="en-US" sz="2400" dirty="0"/>
              <a:t> Lewis </a:t>
            </a:r>
            <a:r>
              <a:rPr lang="el-GR" altLang="en-US" sz="2400" dirty="0"/>
              <a:t>δεδομένου ότι δέχονται ένα ζεύγος ηλεκτρονίων </a:t>
            </a:r>
            <a:r>
              <a:rPr lang="en-US" altLang="en-US" sz="2400" dirty="0"/>
              <a:t> </a:t>
            </a:r>
            <a:r>
              <a:rPr lang="el-GR" altLang="en-US" sz="2400" dirty="0"/>
              <a:t>σε όλες τις αντιδράσεις</a:t>
            </a:r>
            <a:r>
              <a:rPr lang="en-US" altLang="en-US" sz="2400" dirty="0"/>
              <a:t>: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94F7666-8E4A-A49F-2928-4448097D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41" y="3197449"/>
            <a:ext cx="42148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      +     H</a:t>
            </a:r>
            <a:r>
              <a:rPr lang="en-US" altLang="en-US" sz="2400" baseline="30000">
                <a:latin typeface="Times New Roman" panose="02020603050405020304" pitchFamily="18" charset="0"/>
              </a:rPr>
              <a:t>+</a:t>
            </a:r>
            <a:r>
              <a:rPr lang="en-US" altLang="en-US" sz="2400">
                <a:latin typeface="Times New Roman" panose="02020603050405020304" pitchFamily="18" charset="0"/>
              </a:rPr>
              <a:t>                     B     H</a:t>
            </a:r>
            <a:r>
              <a:rPr lang="en-US" altLang="en-US" sz="2400" baseline="300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F205C44-4914-36B6-2A5F-CC13A1CDE70F}"/>
              </a:ext>
            </a:extLst>
          </p:cNvPr>
          <p:cNvSpPr>
            <a:spLocks noChangeArrowheads="1"/>
          </p:cNvSpPr>
          <p:nvPr/>
        </p:nvSpPr>
        <p:spPr bwMode="auto">
          <a:xfrm rot="5520000">
            <a:off x="2257716" y="3113311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..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DD234B9A-57B2-2996-88CC-BAEDC927A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553" y="3422874"/>
            <a:ext cx="368300" cy="15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53C10D3-2861-FF22-8675-45DE409DD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566" y="3351436"/>
            <a:ext cx="9779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63D35A2D-B9BC-F65D-BE33-1F6755397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7153" y="3492724"/>
            <a:ext cx="977900" cy="15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9F3B5021-D258-8A77-EF80-80CCDA6DE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" y="3754006"/>
            <a:ext cx="89296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400" dirty="0"/>
              <a:t>Το προïόν οποιασδήποτε αντίδρασης οξέος-βάσεως κατά </a:t>
            </a:r>
            <a:r>
              <a:rPr lang="en-US" altLang="en-US" sz="2400" dirty="0"/>
              <a:t>Lewis </a:t>
            </a:r>
            <a:r>
              <a:rPr lang="el-GR" altLang="en-US" sz="2400" dirty="0"/>
              <a:t>ονομάζεται </a:t>
            </a:r>
            <a:r>
              <a:rPr lang="el-GR" altLang="en-US" sz="2400" b="1" dirty="0"/>
              <a:t>προ</a:t>
            </a:r>
            <a:r>
              <a:rPr lang="el-GR" altLang="en-US" b="1" dirty="0"/>
              <a:t>ï</a:t>
            </a:r>
            <a:r>
              <a:rPr lang="el-GR" altLang="en-US" sz="2400" b="1" dirty="0"/>
              <a:t>όν προσθήκης (</a:t>
            </a:r>
            <a:r>
              <a:rPr lang="en-US" altLang="en-US" sz="2400" b="1" i="1" dirty="0"/>
              <a:t>adduct</a:t>
            </a:r>
            <a:r>
              <a:rPr lang="el-GR" altLang="en-US" sz="2400" b="1" i="1" dirty="0"/>
              <a:t>)</a:t>
            </a:r>
            <a:r>
              <a:rPr lang="en-US" altLang="en-US" sz="2400" b="1" i="1" dirty="0"/>
              <a:t>,</a:t>
            </a:r>
            <a:r>
              <a:rPr lang="en-US" altLang="en-US" sz="2400" dirty="0"/>
              <a:t> </a:t>
            </a:r>
            <a:r>
              <a:rPr lang="el-GR" altLang="en-US" sz="2400" dirty="0"/>
              <a:t>και περιέχει έναν νέον ομοιοπολικό δεσμό</a:t>
            </a:r>
            <a:r>
              <a:rPr lang="en-US" altLang="en-US" sz="2400" dirty="0"/>
              <a:t> :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A686054-F7B1-E0B4-B431-ED5097486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94" y="4907910"/>
            <a:ext cx="8320087" cy="162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Ένα βασικό χαρακτηριστικό μιας βάσης κατά </a:t>
            </a:r>
            <a:r>
              <a:rPr lang="en-US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 Lewis </a:t>
            </a:r>
            <a:r>
              <a:rPr lang="el-GR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είναι εισφορά ενός μονήρους ζεύγους </a:t>
            </a:r>
            <a:r>
              <a:rPr lang="en-US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e.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E</a:t>
            </a:r>
            <a:r>
              <a:rPr lang="el-GR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να βασικό χαρακτηριστικό ενός οξέος κατά </a:t>
            </a:r>
            <a:r>
              <a:rPr lang="en-US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 Lewis </a:t>
            </a:r>
            <a:r>
              <a:rPr lang="el-GR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είναι ένα κενό τροχιακό που δέχεται το μονήρες ζεύγος </a:t>
            </a:r>
            <a:r>
              <a:rPr lang="en-US" altLang="en-US" sz="2000" b="1" i="1" dirty="0">
                <a:solidFill>
                  <a:srgbClr val="000076"/>
                </a:solidFill>
                <a:latin typeface="Tahoma" panose="020B0604030504040204" pitchFamily="34" charset="0"/>
              </a:rPr>
              <a:t>e.</a:t>
            </a:r>
          </a:p>
          <a:p>
            <a:pPr>
              <a:buClrTx/>
              <a:buFontTx/>
              <a:buNone/>
            </a:pPr>
            <a:endParaRPr lang="en-US" altLang="en-US" sz="2000" b="1" i="1" dirty="0">
              <a:solidFill>
                <a:srgbClr val="00007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2A60689-F1B5-4DF7-E46A-B6DF5FDB9BF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 sz="2400" b="1" dirty="0">
                <a:solidFill>
                  <a:srgbClr val="A50021"/>
                </a:solidFill>
                <a:cs typeface="Arial" panose="020B0604020202020204" pitchFamily="34" charset="0"/>
              </a:rPr>
              <a:t>Tο ρυθμιστικό διάλυμα </a:t>
            </a:r>
            <a:r>
              <a:rPr lang="en-GB" altLang="en-US" sz="2400" b="1" dirty="0">
                <a:solidFill>
                  <a:srgbClr val="A50021"/>
                </a:solidFill>
                <a:cs typeface="Arial" panose="020B0604020202020204" pitchFamily="34" charset="0"/>
              </a:rPr>
              <a:t>H</a:t>
            </a:r>
            <a:r>
              <a:rPr lang="el-GR" altLang="en-US" sz="2400" b="1" baseline="-22000" dirty="0">
                <a:solidFill>
                  <a:srgbClr val="A50021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b="1" dirty="0">
                <a:solidFill>
                  <a:srgbClr val="A50021"/>
                </a:solidFill>
                <a:cs typeface="Arial" panose="020B0604020202020204" pitchFamily="34" charset="0"/>
              </a:rPr>
              <a:t>CO</a:t>
            </a:r>
            <a:r>
              <a:rPr lang="el-GR" altLang="en-US" sz="2400" b="1" baseline="-22000" dirty="0">
                <a:solidFill>
                  <a:srgbClr val="A50021"/>
                </a:solidFill>
                <a:cs typeface="Arial" panose="020B0604020202020204" pitchFamily="34" charset="0"/>
              </a:rPr>
              <a:t>3 </a:t>
            </a:r>
            <a:r>
              <a:rPr lang="el-GR" altLang="en-US" sz="2400" b="1" dirty="0">
                <a:solidFill>
                  <a:srgbClr val="A50021"/>
                </a:solidFill>
                <a:cs typeface="Arial" panose="020B0604020202020204" pitchFamily="34" charset="0"/>
              </a:rPr>
              <a:t>/ </a:t>
            </a:r>
            <a:r>
              <a:rPr lang="en-GB" altLang="en-US" sz="2400" b="1" dirty="0">
                <a:solidFill>
                  <a:srgbClr val="A50021"/>
                </a:solidFill>
                <a:cs typeface="Arial" panose="020B0604020202020204" pitchFamily="34" charset="0"/>
              </a:rPr>
              <a:t>HCO</a:t>
            </a:r>
            <a:r>
              <a:rPr lang="el-GR" altLang="en-US" sz="2400" b="1" baseline="-22000" dirty="0">
                <a:solidFill>
                  <a:srgbClr val="A50021"/>
                </a:solidFill>
                <a:cs typeface="Arial" panose="020B0604020202020204" pitchFamily="34" charset="0"/>
              </a:rPr>
              <a:t>3</a:t>
            </a:r>
            <a:r>
              <a:rPr lang="el-GR" altLang="en-US" sz="2400" b="1" baseline="22000" dirty="0">
                <a:solidFill>
                  <a:srgbClr val="A50021"/>
                </a:solidFill>
                <a:cs typeface="Arial" panose="020B0604020202020204" pitchFamily="34" charset="0"/>
              </a:rPr>
              <a:t>-  </a:t>
            </a:r>
            <a:r>
              <a:rPr lang="el-GR" altLang="en-US" sz="2400" b="1" dirty="0">
                <a:solidFill>
                  <a:srgbClr val="A50021"/>
                </a:solidFill>
                <a:cs typeface="Arial" panose="020B0604020202020204" pitchFamily="34" charset="0"/>
              </a:rPr>
              <a:t>στο αίμα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3892B7-B091-7D49-1538-75BF0FEB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0" y="1834525"/>
            <a:ext cx="7772540" cy="5234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62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85E5581-22DF-1B98-F377-FD4E4EF1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3237905"/>
            <a:ext cx="889248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4">
            <a:extLst>
              <a:ext uri="{FF2B5EF4-FFF2-40B4-BE49-F238E27FC236}">
                <a16:creationId xmlns:a16="http://schemas.microsoft.com/office/drawing/2014/main" id="{01BA84FD-A779-516F-1974-E68433AE811C}"/>
              </a:ext>
            </a:extLst>
          </p:cNvPr>
          <p:cNvSpPr/>
          <p:nvPr/>
        </p:nvSpPr>
        <p:spPr>
          <a:xfrm>
            <a:off x="5868144" y="63709"/>
            <a:ext cx="3275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ea typeface="+mj-ea"/>
                <a:cs typeface="+mj-cs"/>
              </a:rPr>
              <a:t>Με την προσέγγιση των μοριακών τροχιακών για τις αντιδράσεις οξέων και βάσεων </a:t>
            </a:r>
            <a:r>
              <a:rPr lang="en-US" sz="2000" b="1" dirty="0">
                <a:ea typeface="+mj-ea"/>
                <a:cs typeface="+mj-cs"/>
              </a:rPr>
              <a:t>Lewis </a:t>
            </a:r>
            <a:r>
              <a:rPr lang="el-GR" sz="2000" b="1" dirty="0">
                <a:ea typeface="+mj-ea"/>
                <a:cs typeface="+mj-cs"/>
              </a:rPr>
              <a:t>δίδονται ηλεκτρόνια από τα υψηλότερο κατειλημμένο μοριακό τροχιακό </a:t>
            </a:r>
            <a:r>
              <a:rPr lang="en-US" sz="2000" b="1" dirty="0">
                <a:ea typeface="+mj-ea"/>
                <a:cs typeface="+mj-cs"/>
              </a:rPr>
              <a:t>HOMO </a:t>
            </a:r>
            <a:r>
              <a:rPr lang="el-GR" sz="2000" b="1" dirty="0">
                <a:ea typeface="+mj-ea"/>
                <a:cs typeface="+mj-cs"/>
              </a:rPr>
              <a:t>της βάσης στο χαμηλότερο μη κατειλημμένο μοριακό τροχιακό </a:t>
            </a:r>
            <a:r>
              <a:rPr lang="en-US" sz="2000" b="1" dirty="0">
                <a:ea typeface="+mj-ea"/>
                <a:cs typeface="+mj-cs"/>
              </a:rPr>
              <a:t>LUMO </a:t>
            </a:r>
            <a:r>
              <a:rPr lang="el-GR" sz="2000" b="1" dirty="0">
                <a:ea typeface="+mj-ea"/>
                <a:cs typeface="+mj-cs"/>
              </a:rPr>
              <a:t>του οξέος</a:t>
            </a:r>
            <a:endParaRPr lang="en-US" sz="2800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EB9DDAA-CBF9-559A-46B7-FE914420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683" y="1623781"/>
            <a:ext cx="3849942" cy="1458466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049F2BA3-8E48-4760-305F-3B7AB8113E3F}"/>
              </a:ext>
            </a:extLst>
          </p:cNvPr>
          <p:cNvSpPr txBox="1">
            <a:spLocks/>
          </p:cNvSpPr>
          <p:nvPr/>
        </p:nvSpPr>
        <p:spPr>
          <a:xfrm>
            <a:off x="0" y="188641"/>
            <a:ext cx="5034337" cy="1273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dirty="0">
                <a:solidFill>
                  <a:srgbClr val="FF0000"/>
                </a:solidFill>
                <a:latin typeface="Tahoma" panose="020B0604030504040204" pitchFamily="34" charset="0"/>
              </a:rPr>
              <a:t>Οξύ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</a:rPr>
              <a:t>Lewis</a:t>
            </a:r>
            <a:r>
              <a:rPr lang="en-US" sz="1800" dirty="0">
                <a:latin typeface="Tahoma" panose="020B0604030504040204" pitchFamily="34" charset="0"/>
              </a:rPr>
              <a:t>: </a:t>
            </a:r>
            <a:r>
              <a:rPr lang="el-GR" sz="1800" dirty="0">
                <a:latin typeface="Tahoma" panose="020B0604030504040204" pitchFamily="34" charset="0"/>
              </a:rPr>
              <a:t>ένα είδος που δέχεται ένα ζεύγος ηλεκτρονίων (</a:t>
            </a:r>
            <a:r>
              <a:rPr lang="en-US" sz="1800" dirty="0">
                <a:latin typeface="Tahoma" panose="020B0604030504040204" pitchFamily="34" charset="0"/>
              </a:rPr>
              <a:t> </a:t>
            </a:r>
            <a:r>
              <a:rPr lang="el-GR" sz="1800" dirty="0">
                <a:solidFill>
                  <a:srgbClr val="00B0F0"/>
                </a:solidFill>
                <a:latin typeface="Tahoma" panose="020B0604030504040204" pitchFamily="34" charset="0"/>
              </a:rPr>
              <a:t>ηλεκτρονιόφιλο</a:t>
            </a:r>
            <a:r>
              <a:rPr lang="en-US" sz="1800" dirty="0">
                <a:solidFill>
                  <a:srgbClr val="00B0F0"/>
                </a:solidFill>
                <a:latin typeface="Tahoma" panose="020B0604030504040204" pitchFamily="34" charset="0"/>
              </a:rPr>
              <a:t>) </a:t>
            </a:r>
            <a:r>
              <a:rPr lang="el-GR" sz="1800" dirty="0">
                <a:latin typeface="Tahoma" panose="020B0604030504040204" pitchFamily="34" charset="0"/>
              </a:rPr>
              <a:t>και που έχει κενά τροχιακά</a:t>
            </a:r>
            <a:br>
              <a:rPr lang="en-US" sz="1800" dirty="0">
                <a:latin typeface="Tahoma" panose="020B0604030504040204" pitchFamily="34" charset="0"/>
              </a:rPr>
            </a:br>
            <a:r>
              <a:rPr lang="el-GR" sz="1800" dirty="0">
                <a:solidFill>
                  <a:srgbClr val="0000FF"/>
                </a:solidFill>
                <a:latin typeface="Tahoma" panose="020B0604030504040204" pitchFamily="34" charset="0"/>
              </a:rPr>
              <a:t>Βάση </a:t>
            </a:r>
            <a:r>
              <a:rPr lang="en-US" sz="1800" dirty="0">
                <a:solidFill>
                  <a:srgbClr val="0000FF"/>
                </a:solidFill>
                <a:latin typeface="Tahoma" panose="020B0604030504040204" pitchFamily="34" charset="0"/>
              </a:rPr>
              <a:t>Lewis </a:t>
            </a:r>
            <a:r>
              <a:rPr lang="en-US" sz="1800" dirty="0">
                <a:latin typeface="Tahoma" panose="020B0604030504040204" pitchFamily="34" charset="0"/>
              </a:rPr>
              <a:t>: </a:t>
            </a:r>
            <a:r>
              <a:rPr lang="el-GR" sz="1800" dirty="0">
                <a:latin typeface="Tahoma" panose="020B0604030504040204" pitchFamily="34" charset="0"/>
              </a:rPr>
              <a:t>ένα είδος που δίδει ένα ζεύγος ηλεκρονίων (</a:t>
            </a:r>
            <a:r>
              <a:rPr lang="el-GR" sz="1800" dirty="0">
                <a:solidFill>
                  <a:srgbClr val="30B3F6"/>
                </a:solidFill>
                <a:latin typeface="Tahoma" panose="020B0604030504040204" pitchFamily="34" charset="0"/>
              </a:rPr>
              <a:t>νουκλεόφιλο</a:t>
            </a:r>
            <a:r>
              <a:rPr lang="en-US" sz="1800" dirty="0">
                <a:latin typeface="Tahoma" panose="020B0604030504040204" pitchFamily="34" charset="0"/>
              </a:rPr>
              <a:t>) </a:t>
            </a:r>
            <a:r>
              <a:rPr lang="el-GR" sz="1800" dirty="0">
                <a:latin typeface="Tahoma" panose="020B0604030504040204" pitchFamily="34" charset="0"/>
              </a:rPr>
              <a:t>και έχει μονήρους ζεύγους</a:t>
            </a:r>
            <a:br>
              <a:rPr lang="en-US" sz="4800" dirty="0">
                <a:latin typeface="Tahoma" panose="020B0604030504040204" pitchFamily="34" charset="0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8468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7F331CBE-16F8-23F4-7165-72ED9988DE16}"/>
              </a:ext>
            </a:extLst>
          </p:cNvPr>
          <p:cNvSpPr txBox="1">
            <a:spLocks/>
          </p:cNvSpPr>
          <p:nvPr/>
        </p:nvSpPr>
        <p:spPr>
          <a:xfrm>
            <a:off x="360608" y="810992"/>
            <a:ext cx="8220075" cy="482453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l-GR" sz="2400" dirty="0">
                <a:solidFill>
                  <a:srgbClr val="FF0000"/>
                </a:solidFill>
              </a:rPr>
              <a:t>ξέα Lewis </a:t>
            </a:r>
            <a:r>
              <a:rPr lang="el-GR" sz="2400" dirty="0"/>
              <a:t>: Τα κατιόντα είναι οξέα Lewis εφόσον μπορούν να δεχθούν ηλεκτρόνια. (πχ Cu</a:t>
            </a:r>
            <a:r>
              <a:rPr lang="el-GR" sz="2400" baseline="30000" dirty="0"/>
              <a:t>2+</a:t>
            </a:r>
            <a:r>
              <a:rPr lang="el-GR" sz="2400" dirty="0"/>
              <a:t>,</a:t>
            </a:r>
            <a:r>
              <a:rPr lang="el-GR" sz="2400" baseline="30000" dirty="0"/>
              <a:t> </a:t>
            </a:r>
            <a:r>
              <a:rPr lang="el-GR" sz="2400" dirty="0"/>
              <a:t>Fe</a:t>
            </a:r>
            <a:r>
              <a:rPr lang="el-GR" sz="2400" baseline="30000" dirty="0"/>
              <a:t>2+</a:t>
            </a:r>
            <a:r>
              <a:rPr lang="el-GR" sz="2400" dirty="0"/>
              <a:t>,</a:t>
            </a:r>
            <a:r>
              <a:rPr lang="el-GR" sz="2400" baseline="30000" dirty="0"/>
              <a:t> </a:t>
            </a:r>
            <a:r>
              <a:rPr lang="el-GR" sz="2400" dirty="0"/>
              <a:t>Fe</a:t>
            </a:r>
            <a:r>
              <a:rPr lang="el-GR" sz="2400" baseline="30000" dirty="0"/>
              <a:t>3+</a:t>
            </a:r>
            <a:r>
              <a:rPr lang="el-GR" sz="2400" dirty="0"/>
              <a:t>)</a:t>
            </a:r>
          </a:p>
          <a:p>
            <a:r>
              <a:rPr lang="el-GR" sz="2400" dirty="0"/>
              <a:t>Ένα άτομο, ιόν ή μόριο με μη συμπληρωμένη  οκτάδα ηλεκτρονίων</a:t>
            </a:r>
            <a:r>
              <a:rPr lang="en-US" sz="2400" dirty="0"/>
              <a:t>  </a:t>
            </a:r>
            <a:r>
              <a:rPr lang="el-GR" sz="2400" dirty="0"/>
              <a:t>μπορεί να δρα ως οξύ Lewis (πχ BF</a:t>
            </a:r>
            <a:r>
              <a:rPr lang="el-GR" sz="2400" baseline="-25000" dirty="0"/>
              <a:t>3</a:t>
            </a:r>
            <a:r>
              <a:rPr lang="el-GR" sz="2400" dirty="0"/>
              <a:t>, AlF</a:t>
            </a:r>
            <a:r>
              <a:rPr lang="el-GR" sz="2400" baseline="-25000" dirty="0"/>
              <a:t>3</a:t>
            </a:r>
            <a:r>
              <a:rPr lang="el-GR" sz="2400" dirty="0"/>
              <a:t>).</a:t>
            </a:r>
            <a:endParaRPr lang="en-US" sz="2400" dirty="0"/>
          </a:p>
          <a:p>
            <a:r>
              <a:rPr lang="el-GR" sz="2400" dirty="0">
                <a:solidFill>
                  <a:srgbClr val="0070C0"/>
                </a:solidFill>
              </a:rPr>
              <a:t>Βάσεις </a:t>
            </a:r>
            <a:r>
              <a:rPr lang="en-US" sz="2400" dirty="0">
                <a:solidFill>
                  <a:srgbClr val="0070C0"/>
                </a:solidFill>
              </a:rPr>
              <a:t>Lewis</a:t>
            </a:r>
            <a:r>
              <a:rPr lang="en-US" sz="2400" dirty="0"/>
              <a:t>. O</a:t>
            </a:r>
            <a:r>
              <a:rPr lang="el-GR" sz="2400" dirty="0"/>
              <a:t>ι βάσεις </a:t>
            </a:r>
            <a:r>
              <a:rPr lang="en-US" sz="2400" dirty="0"/>
              <a:t>Lewis </a:t>
            </a:r>
            <a:r>
              <a:rPr lang="el-GR" sz="2400" dirty="0"/>
              <a:t>είναι νουκλεόφιλα που σημαίνει «προσβάλουν» ένα θετικό φορτίο με το μονήρες ζεύγος τους .</a:t>
            </a:r>
            <a:r>
              <a:rPr lang="en-US" sz="2400" dirty="0"/>
              <a:t> </a:t>
            </a:r>
            <a:r>
              <a:rPr lang="el-GR" sz="2400" dirty="0"/>
              <a:t>Ένα άτομο, ιόν ή μόριο με ένα μονήρες- ζεύγος ηλεκτρονίων μπορεί να δρα ως βάση </a:t>
            </a:r>
            <a:r>
              <a:rPr lang="en-US" sz="2400" dirty="0"/>
              <a:t> Lewis.</a:t>
            </a:r>
            <a:r>
              <a:rPr lang="el-GR" sz="2400" dirty="0"/>
              <a:t> Το καθένα από τα κάτωθι μπορεί να </a:t>
            </a:r>
            <a:r>
              <a:rPr lang="en-US" sz="2400" dirty="0"/>
              <a:t> «</a:t>
            </a:r>
            <a:r>
              <a:rPr lang="el-GR" sz="2400" dirty="0"/>
              <a:t>εγκαταλείπει» τα ηλεκτρόνιά του σε ένα οξύ όπως πχ </a:t>
            </a:r>
          </a:p>
          <a:p>
            <a:r>
              <a:rPr lang="en-US" sz="2400" dirty="0"/>
              <a:t>  OH</a:t>
            </a:r>
            <a:r>
              <a:rPr lang="en-US" sz="2400" baseline="30000" dirty="0"/>
              <a:t>−</a:t>
            </a:r>
            <a:r>
              <a:rPr lang="en-US" sz="2400" dirty="0"/>
              <a:t> ,  CN</a:t>
            </a:r>
            <a:r>
              <a:rPr lang="en-US" sz="2400" baseline="30000" dirty="0"/>
              <a:t> −</a:t>
            </a:r>
            <a:r>
              <a:rPr lang="en-US" sz="2400" dirty="0"/>
              <a:t> ,  CH</a:t>
            </a:r>
            <a:r>
              <a:rPr lang="el-GR" sz="2400" baseline="-25000" dirty="0"/>
              <a:t>3</a:t>
            </a:r>
            <a:r>
              <a:rPr lang="en-US" sz="2400" dirty="0"/>
              <a:t>COO</a:t>
            </a:r>
            <a:r>
              <a:rPr lang="en-US" sz="2400" baseline="30000" dirty="0"/>
              <a:t> −</a:t>
            </a:r>
            <a:r>
              <a:rPr lang="en-US" sz="2400" dirty="0"/>
              <a:t> ,  :NH</a:t>
            </a:r>
            <a:r>
              <a:rPr lang="el-GR" sz="2400" baseline="-25000" dirty="0"/>
              <a:t>3</a:t>
            </a:r>
            <a:r>
              <a:rPr lang="en-US" sz="2400" dirty="0"/>
              <a:t> ,  H</a:t>
            </a:r>
            <a:r>
              <a:rPr lang="en-US" sz="2400" baseline="-25000" dirty="0"/>
              <a:t>2</a:t>
            </a:r>
            <a:r>
              <a:rPr lang="en-US" sz="2400" dirty="0"/>
              <a:t>O: ,  CO: . </a:t>
            </a:r>
          </a:p>
        </p:txBody>
      </p:sp>
    </p:spTree>
    <p:extLst>
      <p:ext uri="{BB962C8B-B14F-4D97-AF65-F5344CB8AC3E}">
        <p14:creationId xmlns:p14="http://schemas.microsoft.com/office/powerpoint/2010/main" val="576533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4938C61-95A8-424E-1353-37A9DAEF3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800" dirty="0"/>
              <a:t>Ουδέτερα μόρια με πολωμένους δεσμούς (μεθυλο ιοδίδιο, ομάδα καρβονυλίου…) συμπεριφέρονται ως έχοντα </a:t>
            </a:r>
            <a:r>
              <a:rPr lang="el-GR" altLang="en-US" sz="2800" i="1" dirty="0"/>
              <a:t>άκρα ή πόλους </a:t>
            </a:r>
            <a:r>
              <a:rPr lang="el-GR" altLang="en-US" sz="2800" dirty="0">
                <a:solidFill>
                  <a:srgbClr val="FF0000"/>
                </a:solidFill>
              </a:rPr>
              <a:t>οξέα </a:t>
            </a:r>
            <a:r>
              <a:rPr lang="en-US" altLang="en-US" sz="2800" dirty="0">
                <a:solidFill>
                  <a:srgbClr val="FF0000"/>
                </a:solidFill>
              </a:rPr>
              <a:t>Lewis </a:t>
            </a:r>
            <a:r>
              <a:rPr lang="el-GR" altLang="en-US" sz="2800" dirty="0"/>
              <a:t>και </a:t>
            </a:r>
            <a:r>
              <a:rPr lang="el-GR" altLang="en-US" sz="2800" dirty="0">
                <a:solidFill>
                  <a:srgbClr val="0070C0"/>
                </a:solidFill>
              </a:rPr>
              <a:t>βάσεις </a:t>
            </a:r>
            <a:r>
              <a:rPr lang="en-US" altLang="en-US" sz="2800" dirty="0">
                <a:solidFill>
                  <a:srgbClr val="0070C0"/>
                </a:solidFill>
              </a:rPr>
              <a:t> Lewis</a:t>
            </a:r>
            <a:r>
              <a:rPr lang="en-US" alt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EF281-7F5E-B188-0A66-CEA75ADD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6" y="3087196"/>
            <a:ext cx="7302624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7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72455FA-C6A0-493F-9088-3722F56F2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l-GR" alt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ομάδα του καρβονυλίου ως οξύ και βάση κατά </a:t>
            </a:r>
            <a:r>
              <a:rPr kumimoji="0" lang="en-US" alt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Lewis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FB6EFDB-7BEA-97EF-5147-1ADF02B2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13908"/>
            <a:ext cx="8229600" cy="279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CCCCFF"/>
              </a:buClr>
              <a:buSzPct val="10000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kumimoji="0" lang="el-G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άτομο του άνθρακα δεν έχει κενό τροχιακό αλλά τέτοιο τροχιακό δημιουργείται με μετάθεση της ηλεκτρονικής πυκνότητος…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αντιδράσεις προσθήκης του καρβονυλίου είναι από τις πιο σημαντικές στην οργανική χημεία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10000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kumimoji="0" lang="el-G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C=O˂--&gt; C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-O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333375" marR="0" lvl="0" indent="-333375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endParaRPr kumimoji="0" lang="en-US" altLang="en-US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8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8A04415A-2B69-6918-EFD5-2399FDA6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0"/>
            <a:ext cx="54943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 dirty="0">
                <a:solidFill>
                  <a:srgbClr val="6767FF"/>
                </a:solidFill>
              </a:rPr>
              <a:t>O</a:t>
            </a:r>
            <a:r>
              <a:rPr lang="el-GR" altLang="en-US" sz="3200" b="1" dirty="0">
                <a:solidFill>
                  <a:srgbClr val="6767FF"/>
                </a:solidFill>
              </a:rPr>
              <a:t>ξέα και Βάσεις κατά </a:t>
            </a:r>
            <a:r>
              <a:rPr lang="en-US" altLang="en-US" sz="3200" b="1" dirty="0">
                <a:solidFill>
                  <a:srgbClr val="6767FF"/>
                </a:solidFill>
              </a:rPr>
              <a:t>Lewis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EE379DD-2D52-7775-9E93-6967C539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14388"/>
            <a:ext cx="8991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 dirty="0">
                <a:solidFill>
                  <a:srgbClr val="9900CC"/>
                </a:solidFill>
              </a:rPr>
              <a:t>Οι βάσεις κατά </a:t>
            </a:r>
            <a:r>
              <a:rPr lang="en-US" altLang="en-US" sz="2200" b="1" dirty="0">
                <a:solidFill>
                  <a:srgbClr val="9900CC"/>
                </a:solidFill>
              </a:rPr>
              <a:t>Lewis (</a:t>
            </a:r>
            <a:r>
              <a:rPr lang="el-GR" altLang="en-US" sz="2200" b="1" dirty="0">
                <a:solidFill>
                  <a:srgbClr val="9900CC"/>
                </a:solidFill>
              </a:rPr>
              <a:t>επίσης καλούνται</a:t>
            </a:r>
            <a:r>
              <a:rPr lang="en-US" altLang="en-US" sz="2200" b="1" dirty="0">
                <a:solidFill>
                  <a:srgbClr val="9900CC"/>
                </a:solidFill>
              </a:rPr>
              <a:t> “</a:t>
            </a:r>
            <a:r>
              <a:rPr lang="el-GR" altLang="en-US" sz="2200" b="1" dirty="0">
                <a:solidFill>
                  <a:srgbClr val="9900CC"/>
                </a:solidFill>
              </a:rPr>
              <a:t>πυρηνόφιλα</a:t>
            </a:r>
            <a:r>
              <a:rPr lang="en-US" altLang="en-US" sz="2200" b="1" dirty="0">
                <a:solidFill>
                  <a:srgbClr val="9900CC"/>
                </a:solidFill>
              </a:rPr>
              <a:t>”) </a:t>
            </a:r>
            <a:r>
              <a:rPr lang="el-GR" altLang="en-US" sz="2200" b="1" dirty="0">
                <a:solidFill>
                  <a:srgbClr val="9900CC"/>
                </a:solidFill>
              </a:rPr>
              <a:t>είναι δότες ζεύγους</a:t>
            </a:r>
            <a:r>
              <a:rPr lang="en-US" altLang="en-US" sz="2200" b="1" dirty="0">
                <a:solidFill>
                  <a:srgbClr val="9900CC"/>
                </a:solidFill>
              </a:rPr>
              <a:t> e</a:t>
            </a:r>
            <a:r>
              <a:rPr lang="en-US" altLang="en-US" sz="2200" b="1" baseline="30000" dirty="0">
                <a:solidFill>
                  <a:srgbClr val="9900CC"/>
                </a:solidFill>
              </a:rPr>
              <a:t>-</a:t>
            </a:r>
            <a:r>
              <a:rPr lang="en-US" altLang="en-US" sz="2200" b="1" dirty="0">
                <a:solidFill>
                  <a:srgbClr val="9900CC"/>
                </a:solidFill>
              </a:rPr>
              <a:t> </a:t>
            </a:r>
          </a:p>
          <a:p>
            <a:pPr>
              <a:buClrTx/>
              <a:buFontTx/>
              <a:buNone/>
            </a:pPr>
            <a:endParaRPr lang="en-US" altLang="en-US" sz="2200" b="1" dirty="0">
              <a:solidFill>
                <a:srgbClr val="9900CC"/>
              </a:solidFill>
            </a:endParaRPr>
          </a:p>
          <a:p>
            <a:pPr>
              <a:buClrTx/>
              <a:buFontTx/>
              <a:buNone/>
            </a:pPr>
            <a:r>
              <a:rPr lang="el-GR" altLang="en-US" sz="2200" b="1" dirty="0">
                <a:solidFill>
                  <a:srgbClr val="9900CC"/>
                </a:solidFill>
              </a:rPr>
              <a:t>Ολες οι βάσεις κατά </a:t>
            </a:r>
            <a:r>
              <a:rPr lang="en-US" altLang="en-US" sz="2200" b="1" dirty="0">
                <a:solidFill>
                  <a:srgbClr val="9900CC"/>
                </a:solidFill>
              </a:rPr>
              <a:t> </a:t>
            </a:r>
            <a:r>
              <a:rPr lang="en-US" altLang="en-US" sz="2200" b="1" dirty="0" err="1">
                <a:solidFill>
                  <a:srgbClr val="9900CC"/>
                </a:solidFill>
              </a:rPr>
              <a:t>Brønsted</a:t>
            </a:r>
            <a:r>
              <a:rPr lang="en-US" altLang="en-US" sz="2200" b="1" dirty="0">
                <a:solidFill>
                  <a:srgbClr val="9900CC"/>
                </a:solidFill>
              </a:rPr>
              <a:t>-Lowry </a:t>
            </a:r>
            <a:r>
              <a:rPr lang="el-GR" altLang="en-US" sz="2200" b="1" dirty="0">
                <a:solidFill>
                  <a:srgbClr val="9900CC"/>
                </a:solidFill>
              </a:rPr>
              <a:t>είναι βάσεις κατά </a:t>
            </a:r>
            <a:r>
              <a:rPr lang="en-US" altLang="en-US" sz="2200" b="1" dirty="0">
                <a:solidFill>
                  <a:srgbClr val="9900CC"/>
                </a:solidFill>
              </a:rPr>
              <a:t> Lewis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F7CA1-0171-3930-535F-308471C1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7" y="2660150"/>
            <a:ext cx="8483885" cy="309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79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A0CD8-BB55-544E-A061-C2951E49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255" y="52576"/>
            <a:ext cx="7467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b="1" dirty="0">
                <a:solidFill>
                  <a:srgbClr val="990099"/>
                </a:solidFill>
              </a:rPr>
              <a:t>K</a:t>
            </a:r>
            <a:r>
              <a:rPr lang="el-GR" altLang="en-US" sz="2800" b="1" dirty="0">
                <a:solidFill>
                  <a:srgbClr val="990099"/>
                </a:solidFill>
              </a:rPr>
              <a:t>ατιόντα Μετάλλων ως Οξέα κατά </a:t>
            </a:r>
            <a:r>
              <a:rPr lang="en-US" altLang="en-US" sz="2800" b="1" dirty="0">
                <a:solidFill>
                  <a:srgbClr val="990099"/>
                </a:solidFill>
              </a:rPr>
              <a:t>Lewis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AC71A79E-BEE9-93B7-B121-B9FB188A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6" r="3897"/>
          <a:stretch>
            <a:fillRect/>
          </a:stretch>
        </p:blipFill>
        <p:spPr bwMode="auto">
          <a:xfrm>
            <a:off x="851220" y="667820"/>
            <a:ext cx="7912635" cy="552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496" r="38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35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EF0D3A58-ABC2-AF9E-A66E-1A5C51B6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l-GR" altLang="en-US" sz="6000" b="1" dirty="0">
                <a:solidFill>
                  <a:srgbClr val="9900CC"/>
                </a:solidFill>
              </a:rPr>
              <a:t>Παράγοντες που επιδρούν στην οξύτητα</a:t>
            </a:r>
          </a:p>
        </p:txBody>
      </p:sp>
    </p:spTree>
    <p:extLst>
      <p:ext uri="{BB962C8B-B14F-4D97-AF65-F5344CB8AC3E}">
        <p14:creationId xmlns:p14="http://schemas.microsoft.com/office/powerpoint/2010/main" val="1006377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23B626F-9EAB-1F06-7FF9-66B6481F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393" y="495792"/>
            <a:ext cx="5014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rgbClr val="9933FF"/>
                </a:solidFill>
              </a:rPr>
              <a:t>Τι καθορίζει την Οξύτητα</a:t>
            </a:r>
            <a:r>
              <a:rPr lang="en-US" altLang="en-US" sz="3200" b="1" dirty="0">
                <a:solidFill>
                  <a:srgbClr val="9933FF"/>
                </a:solidFill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F1B52FC-0888-C80D-11CD-6A43786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05000"/>
            <a:ext cx="81375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b="1"/>
              <a:t>CH</a:t>
            </a:r>
            <a:r>
              <a:rPr lang="en-US" altLang="en-US" sz="3600" b="1" baseline="-25000"/>
              <a:t>3</a:t>
            </a:r>
            <a:r>
              <a:rPr lang="en-US" altLang="en-US" sz="3600" b="1"/>
              <a:t>CH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OH  </a:t>
            </a:r>
            <a:r>
              <a:rPr lang="en-US" altLang="en-US" sz="3600" b="1" i="1"/>
              <a:t>vs</a:t>
            </a:r>
            <a:r>
              <a:rPr lang="en-US" altLang="en-US" sz="3600" b="1"/>
              <a:t>.  CH</a:t>
            </a:r>
            <a:r>
              <a:rPr lang="en-US" altLang="en-US" sz="3600" b="1" baseline="-25000"/>
              <a:t>3</a:t>
            </a:r>
            <a:r>
              <a:rPr lang="en-US" altLang="en-US" sz="3600" b="1"/>
              <a:t>CH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SH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1BE660D-36E3-8AC8-448B-5A416C8A6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024188"/>
            <a:ext cx="60547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 b="1">
                <a:solidFill>
                  <a:srgbClr val="FF0000"/>
                </a:solidFill>
              </a:rPr>
              <a:t>Ποιο είναι το πιο όξινο</a:t>
            </a:r>
            <a:r>
              <a:rPr lang="en-US" altLang="en-US" sz="3800" b="1">
                <a:solidFill>
                  <a:srgbClr val="FF0000"/>
                </a:solidFill>
              </a:rPr>
              <a:t>? </a:t>
            </a:r>
          </a:p>
          <a:p>
            <a:pPr>
              <a:buClrTx/>
              <a:buFontTx/>
              <a:buNone/>
            </a:pPr>
            <a:endParaRPr lang="en-US" altLang="en-US" sz="3800" b="1">
              <a:solidFill>
                <a:srgbClr val="FF0000"/>
              </a:solidFill>
            </a:endParaRPr>
          </a:p>
          <a:p>
            <a:pPr>
              <a:buClrTx/>
              <a:buFontTx/>
              <a:buNone/>
            </a:pPr>
            <a:r>
              <a:rPr lang="el-GR" altLang="en-US" sz="3800" b="1">
                <a:solidFill>
                  <a:srgbClr val="9933FF"/>
                </a:solidFill>
              </a:rPr>
              <a:t>Τι μπορούμε να πούμε?</a:t>
            </a:r>
          </a:p>
          <a:p>
            <a:pPr>
              <a:buClrTx/>
              <a:buFontTx/>
              <a:buNone/>
            </a:pPr>
            <a:endParaRPr lang="en-US" altLang="en-US" sz="3800" b="1">
              <a:solidFill>
                <a:srgbClr val="9933FF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3000" b="1" u="sng">
                <a:solidFill>
                  <a:srgbClr val="9933FF"/>
                </a:solidFill>
              </a:rPr>
              <a:t>(</a:t>
            </a:r>
            <a:r>
              <a:rPr lang="el-GR" altLang="en-US" sz="3000" b="1" u="sng">
                <a:solidFill>
                  <a:srgbClr val="9933FF"/>
                </a:solidFill>
              </a:rPr>
              <a:t>χωρίς</a:t>
            </a:r>
            <a:r>
              <a:rPr lang="el-GR" altLang="en-US" sz="3000" b="1">
                <a:solidFill>
                  <a:srgbClr val="9933FF"/>
                </a:solidFill>
              </a:rPr>
              <a:t> να κοιτάξουμε σε πίνακα</a:t>
            </a:r>
            <a:r>
              <a:rPr lang="en-US" altLang="en-US" sz="3000" b="1">
                <a:solidFill>
                  <a:srgbClr val="99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7260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3B74298-DA86-D5F1-CCD7-5D73CC14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/>
              <a:t>M</a:t>
            </a:r>
            <a:r>
              <a:rPr lang="el-GR" altLang="en-US" sz="2800" dirty="0"/>
              <a:t>ερικά οξέα και οι </a:t>
            </a:r>
            <a:r>
              <a:rPr lang="en-US" altLang="en-US" sz="2800" dirty="0"/>
              <a:t>p</a:t>
            </a:r>
            <a:r>
              <a:rPr lang="el-GR" altLang="en-US" sz="2800" dirty="0"/>
              <a:t>Κ</a:t>
            </a:r>
            <a:r>
              <a:rPr lang="en-US" altLang="en-US" sz="2800" dirty="0"/>
              <a:t>a….</a:t>
            </a:r>
            <a:r>
              <a:rPr lang="el-GR" altLang="en-US" sz="2800" dirty="0"/>
              <a:t> </a:t>
            </a:r>
            <a:r>
              <a:rPr lang="el-GR" altLang="en-US" sz="3200" dirty="0">
                <a:solidFill>
                  <a:srgbClr val="FF0000"/>
                </a:solidFill>
              </a:rPr>
              <a:t>Γιατί?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74690-AE46-B975-283D-EB643368F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t="8078" r="14891" b="13702"/>
          <a:stretch/>
        </p:blipFill>
        <p:spPr bwMode="auto">
          <a:xfrm>
            <a:off x="904125" y="1023919"/>
            <a:ext cx="7212459" cy="53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3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7776FF-4187-DAE9-58DB-1B182288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4000"/>
              <a:t>Ας θυμηθούμε τις </a:t>
            </a:r>
          </a:p>
          <a:p>
            <a:pPr algn="ctr">
              <a:buClrTx/>
              <a:buFontTx/>
              <a:buNone/>
            </a:pPr>
            <a:endParaRPr lang="el-GR" altLang="en-US" sz="4000"/>
          </a:p>
          <a:p>
            <a:pPr algn="ctr">
              <a:buClrTx/>
              <a:buFontTx/>
              <a:buNone/>
            </a:pPr>
            <a:r>
              <a:rPr lang="el-GR" altLang="en-US" sz="4000"/>
              <a:t>Ηλεκτραρνητικότητες…..…</a:t>
            </a:r>
          </a:p>
          <a:p>
            <a:pPr algn="ctr">
              <a:buClrTx/>
              <a:buFontTx/>
              <a:buNone/>
            </a:pPr>
            <a:endParaRPr lang="el-GR" altLang="en-US" sz="4000"/>
          </a:p>
          <a:p>
            <a:pPr algn="ctr">
              <a:buClrTx/>
              <a:buFontTx/>
              <a:buNone/>
            </a:pPr>
            <a:r>
              <a:rPr lang="el-GR" altLang="en-US" sz="4000"/>
              <a:t>Ηλεκτρονικές μεταθέσεις….</a:t>
            </a:r>
          </a:p>
        </p:txBody>
      </p:sp>
    </p:spTree>
    <p:extLst>
      <p:ext uri="{BB962C8B-B14F-4D97-AF65-F5344CB8AC3E}">
        <p14:creationId xmlns:p14="http://schemas.microsoft.com/office/powerpoint/2010/main" val="17644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1816F4-731C-41FC-F36B-C6241A30F834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3709"/>
            <a:ext cx="7302624" cy="141249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 sz="3200" dirty="0"/>
              <a:t>Η </a:t>
            </a:r>
            <a:r>
              <a:rPr lang="el-GR" altLang="en-US" sz="3200" dirty="0">
                <a:solidFill>
                  <a:srgbClr val="C00000"/>
                </a:solidFill>
              </a:rPr>
              <a:t>σημασία της χημικής ισορροπίας</a:t>
            </a:r>
            <a:r>
              <a:rPr lang="el-GR" altLang="en-US" sz="3200" dirty="0"/>
              <a:t>-Κατανόηση της στόχευσης με χημειοθεραπευτικά φάρμακα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01B602-F2B1-F2C7-6A3B-6E582D69746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1"/>
            <a:ext cx="8229600" cy="270134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altLang="en-US" sz="1800" dirty="0">
                <a:latin typeface="Liberation Sans;Arial" pitchFamily="32" charset="0"/>
              </a:rPr>
              <a:t>‘Ερευνα εστιασμένη σε μια πρωτεΐνη (ριβονουκλεοτιδική αναγωγάση RNR), η οποία είναι</a:t>
            </a:r>
            <a:r>
              <a:rPr lang="en-US" altLang="en-US" sz="1800" dirty="0">
                <a:latin typeface="Liberation Sans;Arial" pitchFamily="32" charset="0"/>
              </a:rPr>
              <a:t> </a:t>
            </a:r>
            <a:r>
              <a:rPr lang="el-GR" altLang="en-US" sz="1800" dirty="0">
                <a:latin typeface="Liberation Sans;Arial" pitchFamily="32" charset="0"/>
              </a:rPr>
              <a:t>σημαντική για την σύνθεση, αντιγραφή και επιδιόρθωση του DNA. 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altLang="en-US" sz="1800" dirty="0">
                <a:latin typeface="Liberation Sans;Arial" pitchFamily="32" charset="0"/>
              </a:rPr>
              <a:t>H πρωτεΐνη αυτή βρίσκεται σε ισορροπία μεταξύ μιας </a:t>
            </a:r>
            <a:r>
              <a:rPr lang="el-GR" altLang="en-US" sz="1800" b="1" dirty="0">
                <a:latin typeface="Liberation Sans;Arial" pitchFamily="32" charset="0"/>
              </a:rPr>
              <a:t>ενεργού</a:t>
            </a:r>
            <a:r>
              <a:rPr lang="el-GR" altLang="en-US" sz="1800" dirty="0">
                <a:latin typeface="Liberation Sans;Arial" pitchFamily="32" charset="0"/>
              </a:rPr>
              <a:t> (</a:t>
            </a:r>
            <a:r>
              <a:rPr lang="el-GR" altLang="en-US" sz="1800" b="1" dirty="0">
                <a:latin typeface="Liberation Sans;Arial" pitchFamily="32" charset="0"/>
              </a:rPr>
              <a:t>συμπαγούς</a:t>
            </a:r>
            <a:r>
              <a:rPr lang="el-GR" altLang="en-US" sz="1800" dirty="0">
                <a:latin typeface="Liberation Sans;Arial" pitchFamily="32" charset="0"/>
              </a:rPr>
              <a:t>) και μιας </a:t>
            </a:r>
            <a:r>
              <a:rPr lang="el-GR" altLang="en-US" sz="1800" b="1" dirty="0">
                <a:latin typeface="Liberation Sans;Arial" pitchFamily="32" charset="0"/>
              </a:rPr>
              <a:t>ανενεργού</a:t>
            </a:r>
            <a:r>
              <a:rPr lang="el-GR" altLang="en-US" sz="1800" dirty="0">
                <a:latin typeface="Liberation Sans;Arial" pitchFamily="32" charset="0"/>
              </a:rPr>
              <a:t> μορφής (</a:t>
            </a:r>
            <a:r>
              <a:rPr lang="el-GR" altLang="en-US" sz="1800" b="1" dirty="0">
                <a:latin typeface="Liberation Sans;Arial" pitchFamily="32" charset="0"/>
              </a:rPr>
              <a:t>ανοικτής</a:t>
            </a:r>
            <a:r>
              <a:rPr lang="el-GR" altLang="en-US" sz="1800" dirty="0">
                <a:latin typeface="Liberation Sans;Arial" pitchFamily="32" charset="0"/>
              </a:rPr>
              <a:t>). 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altLang="en-US" sz="1800" dirty="0">
                <a:latin typeface="Liberation Sans;Arial" pitchFamily="32" charset="0"/>
              </a:rPr>
              <a:t>Η τρέχουσα έρευνα σχετίζεται με την ανακάλυψη στρατηγικών για την </a:t>
            </a:r>
            <a:r>
              <a:rPr lang="el-GR" altLang="en-US" sz="1800" b="1" dirty="0">
                <a:latin typeface="Liberation Sans;Arial" pitchFamily="32" charset="0"/>
              </a:rPr>
              <a:t>μετάθεση της ισορροπίας στην ανενεργή διαμόρφωση </a:t>
            </a:r>
            <a:r>
              <a:rPr lang="el-GR" altLang="en-US" sz="1800" dirty="0">
                <a:latin typeface="Liberation Sans;Arial" pitchFamily="32" charset="0"/>
              </a:rPr>
              <a:t>- επομένως στην πιθανή αντιμετώπιση του καρκίνου/ ή και ακόμη στην δημιουργία νέων αντιβιοτικών.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D9E59F9-B29C-C1E3-667B-9384E174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69" y="4226262"/>
            <a:ext cx="4904690" cy="206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9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C55FA6F-CD2C-B272-7EE7-FD7FBA3B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617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400" b="1" dirty="0">
                <a:solidFill>
                  <a:srgbClr val="9900CC"/>
                </a:solidFill>
              </a:rPr>
              <a:t>Ηλεκτραρνητικότητα</a:t>
            </a:r>
          </a:p>
          <a:p>
            <a:pPr algn="ctr">
              <a:buClrTx/>
              <a:buFontTx/>
              <a:buNone/>
            </a:pPr>
            <a:r>
              <a:rPr lang="el-GR" altLang="en-US" sz="2400" i="1" dirty="0"/>
              <a:t>Η ηλεκτραρνητικότητα είναι ένα μέτρο της ικανότητος ενός στοιχείου να έλκει ηλεκτρόνια με βάση μια αυθαίρετη κλίμακα μεταξύ 0 και 4 (4 το πιο ηλεκτραρνητικό, τα μέταλλα είναι τα λιγότερο ηλεκτραρνητικά ενώ τα αμέταλλα τα περισσότερο ηλεκτραρνητικά</a:t>
            </a:r>
          </a:p>
          <a:p>
            <a:pPr algn="ctr">
              <a:buClrTx/>
              <a:buFontTx/>
              <a:buNone/>
            </a:pPr>
            <a:endParaRPr lang="el-GR" altLang="en-US" sz="2400" b="1" dirty="0"/>
          </a:p>
          <a:p>
            <a:pPr algn="ctr">
              <a:buClrTx/>
              <a:buFontTx/>
              <a:buNone/>
            </a:pPr>
            <a:endParaRPr lang="el-GR" altLang="en-US" sz="2400" b="1" dirty="0"/>
          </a:p>
          <a:p>
            <a:pPr algn="ctr">
              <a:buClrTx/>
              <a:buFontTx/>
              <a:buNone/>
            </a:pPr>
            <a:r>
              <a:rPr lang="el-GR" altLang="en-US" sz="2400" b="1" dirty="0"/>
              <a:t>      </a:t>
            </a:r>
            <a:r>
              <a:rPr lang="el-GR" altLang="en-US" sz="2400" b="1" dirty="0">
                <a:solidFill>
                  <a:srgbClr val="9900CC"/>
                </a:solidFill>
              </a:rPr>
              <a:t>Μετάθεση ηλεκτρονίων</a:t>
            </a:r>
            <a:r>
              <a:rPr lang="el-GR" altLang="en-US" sz="2400" b="1" dirty="0"/>
              <a:t> (</a:t>
            </a:r>
            <a:r>
              <a:rPr lang="el-GR" altLang="en-US" sz="2400" i="1" dirty="0"/>
              <a:t>Electron drift</a:t>
            </a:r>
            <a:r>
              <a:rPr lang="el-GR" altLang="en-US" sz="2400" dirty="0"/>
              <a:t> )</a:t>
            </a:r>
          </a:p>
          <a:p>
            <a:pPr algn="ctr">
              <a:buClrTx/>
              <a:buFontTx/>
              <a:buNone/>
            </a:pPr>
            <a:r>
              <a:rPr lang="el-GR" altLang="en-US" sz="2400" i="1" dirty="0"/>
              <a:t>Μετάθεση ηλεκτρονίων  </a:t>
            </a:r>
            <a:r>
              <a:rPr lang="el-GR" altLang="en-US" sz="2400" dirty="0"/>
              <a:t>συμβαίνει όταν τα ηλεκτρόνια  έλκονται από λίαν ηλεκτραρνητικά άτομα, απομακρυνόμενα από τις ομάδες (π.χ ΟΗ). Η ηλεκτρονική πυκνότητα διαταράσσεται από την έλξη των ηλεκτρονίων από το ηλεκτραρνητικό άτομο, και αυτό στη συνέχει πολώνει  και εξασθενεί τον δεσμό Ο-Η (ενδυναμώνοντας την οξύτητα)</a:t>
            </a:r>
          </a:p>
        </p:txBody>
      </p:sp>
    </p:spTree>
    <p:extLst>
      <p:ext uri="{BB962C8B-B14F-4D97-AF65-F5344CB8AC3E}">
        <p14:creationId xmlns:p14="http://schemas.microsoft.com/office/powerpoint/2010/main" val="4177602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10DD1DD-7AEF-1FEA-169C-EF926B00F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06" y="20413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Ηλεκτραρνητικότητες μερικών στοιχείων του Περιοδικού Πίνακα…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B4A42-EC23-1CF2-B76E-53C131384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23080" r="16742" b="3001"/>
          <a:stretch/>
        </p:blipFill>
        <p:spPr bwMode="auto">
          <a:xfrm>
            <a:off x="1311106" y="1347131"/>
            <a:ext cx="6702737" cy="49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16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10DD1DD-7AEF-1FEA-169C-EF926B00F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06" y="20413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Διαφορές στις Ηλεκτραρνητικότητες...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C13E53-A4D3-5393-007B-18C5E0BEC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8792" r="14731" b="15191"/>
          <a:stretch/>
        </p:blipFill>
        <p:spPr bwMode="auto">
          <a:xfrm>
            <a:off x="636997" y="1017142"/>
            <a:ext cx="7680979" cy="529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38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A530E47-B2E0-E01F-B821-08BA5297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Οξεο-βασικός χαρακτήρας και χημική δομή </a:t>
            </a:r>
            <a:r>
              <a:rPr lang="el-GR" altLang="en-US" sz="2000" dirty="0">
                <a:solidFill>
                  <a:srgbClr val="002060"/>
                </a:solidFill>
              </a:rPr>
              <a:t>(πολικός δεσμός Ο-Η από την άνιση κατανομή </a:t>
            </a:r>
            <a:r>
              <a:rPr lang="en-US" altLang="en-US" sz="2000" dirty="0">
                <a:solidFill>
                  <a:srgbClr val="002060"/>
                </a:solidFill>
              </a:rPr>
              <a:t>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85210-294D-9F1D-A8BE-7E4FB506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11" y="1785135"/>
            <a:ext cx="6672226" cy="426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12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CE595-B5A0-3DCC-7562-40AADC2C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51" y="1733765"/>
            <a:ext cx="6396497" cy="41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321BADA2-2ABD-9166-7BA7-8ECA6AC0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74638"/>
            <a:ext cx="85943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Οξεο-βασικός χαρακτήρας και χημική δομή </a:t>
            </a:r>
            <a:r>
              <a:rPr lang="el-GR" altLang="en-US" sz="2000" dirty="0">
                <a:solidFill>
                  <a:srgbClr val="7030A0"/>
                </a:solidFill>
              </a:rPr>
              <a:t>(ηλεκτρονική μετάθεση προς το λίαν ηλεκτραρνητικό Υ-απελευθέρωση Η+)</a:t>
            </a:r>
          </a:p>
          <a:p>
            <a:pPr>
              <a:buClrTx/>
              <a:buFontTx/>
              <a:buNone/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8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BAF95475-D341-D186-D3D0-5FE8283B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4829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/>
              <a:t>H</a:t>
            </a:r>
            <a:r>
              <a:rPr lang="el-GR" altLang="en-US" sz="2800" dirty="0"/>
              <a:t>λεκτρονική μετάθεση προς το λίαν ηλεκτραρνητικό Υ-απελευθέρωση Η</a:t>
            </a:r>
            <a:r>
              <a:rPr lang="el-GR" altLang="en-US" sz="2800" baseline="30000" dirty="0"/>
              <a:t>+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1671122-D570-0A50-B36D-EF4244FD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628775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ts val="700"/>
              </a:spcBef>
              <a:buClr>
                <a:srgbClr val="CCCCFF"/>
              </a:buClr>
              <a:buFont typeface="Courier New" panose="02070309020205020404" pitchFamily="49" charset="0"/>
              <a:buChar char="o"/>
            </a:pPr>
            <a:r>
              <a:rPr lang="el-GR" altLang="en-US" sz="2800" dirty="0"/>
              <a:t>R-COOH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6781818-A8C6-A667-CCB9-6F90EA52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ts val="700"/>
              </a:spcBef>
              <a:buClr>
                <a:srgbClr val="CCCCFF"/>
              </a:buClr>
              <a:buFont typeface="Courier New" panose="02070309020205020404" pitchFamily="49" charset="0"/>
              <a:buChar char="o"/>
            </a:pPr>
            <a:r>
              <a:rPr lang="el-GR" altLang="en-US" sz="2800" dirty="0"/>
              <a:t>H</a:t>
            </a:r>
            <a:r>
              <a:rPr lang="el-GR" altLang="en-US" sz="2800" baseline="-25000" dirty="0"/>
              <a:t>2</a:t>
            </a:r>
            <a:r>
              <a:rPr lang="el-GR" altLang="en-US" sz="2800" dirty="0"/>
              <a:t>SO</a:t>
            </a:r>
            <a:r>
              <a:rPr lang="el-GR" altLang="en-US" sz="2800" baseline="-25000" dirty="0"/>
              <a:t>4</a:t>
            </a:r>
            <a:r>
              <a:rPr lang="el-GR" altLang="en-US" sz="2800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3F288A7-BD55-25E3-8369-2C5660D1D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3" y="4626057"/>
            <a:ext cx="1948210" cy="169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3A5E0C0-BCA9-93C4-0E81-346F7F210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7"/>
          <a:stretch/>
        </p:blipFill>
        <p:spPr bwMode="auto">
          <a:xfrm>
            <a:off x="298944" y="2171706"/>
            <a:ext cx="3812194" cy="25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A4C34F6-8A37-651C-9C7E-BA0EC473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56" y="2309882"/>
            <a:ext cx="4570900" cy="22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062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0EE88DF-D341-E7F5-CF46-CC72EB9A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b="1" dirty="0">
                <a:solidFill>
                  <a:srgbClr val="000058"/>
                </a:solidFill>
              </a:rPr>
              <a:t>Παράγοντες που καθορίζουν την οξύτητα</a:t>
            </a:r>
            <a:r>
              <a:rPr lang="en-US" altLang="en-US" sz="3600" b="1" dirty="0">
                <a:solidFill>
                  <a:srgbClr val="000058"/>
                </a:solidFill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EB27425-0C50-984F-8503-235D98D3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6397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000058"/>
                </a:solidFill>
              </a:rPr>
              <a:t>οξύ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0AB6457-EB64-C3F1-17BE-D06D98DE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16113"/>
            <a:ext cx="20558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000058"/>
                </a:solidFill>
              </a:rPr>
              <a:t>Συζυγής βάση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E509AD-10D1-A574-D468-F2A435733AF8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2667000"/>
            <a:ext cx="8701889" cy="600075"/>
            <a:chOff x="312" y="1680"/>
            <a:chExt cx="5130" cy="378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C9FA9919-03B3-EA4C-EB2F-826EF53D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4986" cy="37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67E11433-B6FA-3B1B-C992-53195B21B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" y="1728"/>
              <a:ext cx="513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l-GR" altLang="en-US" sz="2200" b="1" dirty="0">
                  <a:solidFill>
                    <a:srgbClr val="000058"/>
                  </a:solidFill>
                </a:rPr>
                <a:t>Οσο πιο σταθερή η συζυγής βάση, τόσο ισχυρότερο το οξύ</a:t>
              </a:r>
            </a:p>
          </p:txBody>
        </p:sp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1DFDB1-299F-D6F7-2A7C-5E1266732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765175"/>
          <a:ext cx="79248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775760" imgH="708840" progId="">
                  <p:embed/>
                </p:oleObj>
              </mc:Choice>
              <mc:Fallback>
                <p:oleObj r:id="rId2" imgW="4775760" imgH="708840" progId="">
                  <p:embed/>
                  <p:pic>
                    <p:nvPicPr>
                      <p:cNvPr id="53256" name="Object 8">
                        <a:extLst>
                          <a:ext uri="{FF2B5EF4-FFF2-40B4-BE49-F238E27FC236}">
                            <a16:creationId xmlns:a16="http://schemas.microsoft.com/office/drawing/2014/main" id="{864DB554-0AC4-40B6-BDB0-1416BBD95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765175"/>
                        <a:ext cx="7924800" cy="1179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>
            <a:extLst>
              <a:ext uri="{FF2B5EF4-FFF2-40B4-BE49-F238E27FC236}">
                <a16:creationId xmlns:a16="http://schemas.microsoft.com/office/drawing/2014/main" id="{B79E79F6-2D91-FC39-4A8E-1F9101D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3530645"/>
            <a:ext cx="831691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 dirty="0">
                <a:solidFill>
                  <a:srgbClr val="000058"/>
                </a:solidFill>
              </a:rPr>
              <a:t>Παράγοντες που καθορίζουν την σταθερότητα της συζυγούς βάσεως (και επομένως την οξύτητα)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1A0EEC54-8CD5-2019-F0D5-96702207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343400"/>
            <a:ext cx="831691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375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58"/>
                </a:solidFill>
              </a:rPr>
              <a:t>1. </a:t>
            </a:r>
            <a:r>
              <a:rPr lang="el-GR" altLang="en-US" sz="2200" b="1">
                <a:solidFill>
                  <a:srgbClr val="000058"/>
                </a:solidFill>
              </a:rPr>
              <a:t>Οι τάσεις στον Περιοδικό πίνακα-το πιο σημαντικό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AFED8E8-EAFE-FB16-DA6D-53310A8D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74803"/>
            <a:ext cx="4953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b="1" dirty="0">
                <a:solidFill>
                  <a:srgbClr val="000058"/>
                </a:solidFill>
              </a:rPr>
              <a:t>2. </a:t>
            </a:r>
            <a:r>
              <a:rPr lang="el-GR" altLang="en-US" sz="2200" b="1" dirty="0">
                <a:solidFill>
                  <a:srgbClr val="000058"/>
                </a:solidFill>
              </a:rPr>
              <a:t>Επαγωγικές δράσεις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92FE7DB-7EC6-CE63-50C4-B32A2EB8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06206"/>
            <a:ext cx="48006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b="1">
                <a:solidFill>
                  <a:srgbClr val="000058"/>
                </a:solidFill>
              </a:rPr>
              <a:t>3. </a:t>
            </a:r>
            <a:r>
              <a:rPr lang="el-GR" altLang="en-US" sz="2200" b="1">
                <a:solidFill>
                  <a:srgbClr val="000058"/>
                </a:solidFill>
              </a:rPr>
              <a:t>Δράσεις συντονισμού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9B04252-7363-7D1C-1D91-F8F56E44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37608"/>
            <a:ext cx="43434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375"/>
              </a:spcBef>
              <a:buClrTx/>
              <a:buFontTx/>
              <a:buNone/>
            </a:pPr>
            <a:r>
              <a:rPr lang="en-US" altLang="en-US" sz="2200" b="1" dirty="0">
                <a:solidFill>
                  <a:srgbClr val="000058"/>
                </a:solidFill>
              </a:rPr>
              <a:t>4. </a:t>
            </a:r>
            <a:r>
              <a:rPr lang="el-GR" altLang="en-US" sz="2200" b="1" dirty="0">
                <a:solidFill>
                  <a:srgbClr val="000058"/>
                </a:solidFill>
              </a:rPr>
              <a:t>Δράσεις υβριδισμού</a:t>
            </a:r>
          </a:p>
        </p:txBody>
      </p:sp>
    </p:spTree>
    <p:extLst>
      <p:ext uri="{BB962C8B-B14F-4D97-AF65-F5344CB8AC3E}">
        <p14:creationId xmlns:p14="http://schemas.microsoft.com/office/powerpoint/2010/main" val="18162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CF922634-C192-96A5-CAE2-8E64CC7A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34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Ότιδήποτε σταθεροποιεί την συζυγή βάση </a:t>
            </a:r>
            <a:r>
              <a:rPr lang="el-GR" altLang="en-US" sz="3400" b="1" dirty="0"/>
              <a:t>Α</a:t>
            </a:r>
            <a:r>
              <a:rPr lang="en-US" altLang="en-US" sz="3400" b="1" dirty="0"/>
              <a:t>:</a:t>
            </a:r>
            <a:r>
              <a:rPr lang="en-US" altLang="en-US" sz="3400" b="1" baseline="30000" dirty="0"/>
              <a:t>-</a:t>
            </a:r>
            <a:r>
              <a:rPr lang="en-US" altLang="en-US" sz="3400" dirty="0"/>
              <a:t> </a:t>
            </a:r>
            <a:r>
              <a:rPr lang="el-GR" altLang="en-US" sz="3400" dirty="0"/>
              <a:t>καθιστά το οξύ </a:t>
            </a:r>
            <a:r>
              <a:rPr lang="el-GR" altLang="en-US" sz="3400" b="1" dirty="0"/>
              <a:t>Η-Α</a:t>
            </a:r>
            <a:r>
              <a:rPr lang="el-GR" altLang="en-US" sz="3400" dirty="0"/>
              <a:t> πιο όξινο</a:t>
            </a:r>
            <a:br>
              <a:rPr lang="el-GR" altLang="en-US" sz="3400" dirty="0"/>
            </a:br>
            <a:endParaRPr lang="el-GR" altLang="en-US" sz="34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FEE998F-8759-030F-5BEA-00711E32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altLang="en-US" sz="3200" dirty="0"/>
              <a:t>Για να συγκρίνουμε την οξύτητα δύο οξέων</a:t>
            </a:r>
            <a:r>
              <a:rPr lang="en-US" altLang="en-US" sz="3200" dirty="0"/>
              <a:t>:</a:t>
            </a:r>
          </a:p>
          <a:p>
            <a:pPr marL="466725" indent="-457200"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i="1" dirty="0">
                <a:solidFill>
                  <a:srgbClr val="0000A0"/>
                </a:solidFill>
              </a:rPr>
              <a:t>Πάντα αναγράφουμε τις συζυγείς βάσεις</a:t>
            </a:r>
          </a:p>
          <a:p>
            <a:pPr marL="466725" indent="-457200"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i="1" dirty="0">
                <a:solidFill>
                  <a:srgbClr val="0000A0"/>
                </a:solidFill>
              </a:rPr>
              <a:t>Καθορίζουμε ποια συζυγής βάση είναι η πιο σταθερή</a:t>
            </a:r>
          </a:p>
          <a:p>
            <a:pPr marL="466725" indent="-457200"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i="1" dirty="0">
                <a:solidFill>
                  <a:srgbClr val="0000A0"/>
                </a:solidFill>
              </a:rPr>
              <a:t>‘Οσο πιο σταθερή η βάση τόσο πιο όξινο το οξύ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l-GR" altLang="en-US" sz="2800" dirty="0">
              <a:solidFill>
                <a:srgbClr val="0000A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l-GR" altLang="en-US" sz="2800" dirty="0">
              <a:solidFill>
                <a:srgbClr val="000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89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44CA07FB-A1FF-7DDE-8BC3-A2D6620D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4000" dirty="0"/>
              <a:t>Οξέα και βάσεις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2148C4D-52BA-D9A7-02DF-5A8BF811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44000" cy="504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el-GR" altLang="en-US" sz="2800" b="1" dirty="0">
                <a:solidFill>
                  <a:srgbClr val="0000A0"/>
                </a:solidFill>
                <a:latin typeface="+mn-lt"/>
              </a:rPr>
              <a:t>Δράσεις από την φύση του «στοιχείου»-Τάσεις στον περιοδικό πίνακα</a:t>
            </a:r>
          </a:p>
          <a:p>
            <a:pPr marL="466725" indent="-457200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>
                <a:latin typeface="+mn-lt"/>
              </a:rPr>
              <a:t>Κατά μήκος μιας ομάδας του περιοδικού πίνακα η οξύτητα αυξάνεται καθώς αυξάνεται το μέγεθος του Α</a:t>
            </a:r>
          </a:p>
          <a:p>
            <a:pPr marL="466725" indent="-457200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>
                <a:latin typeface="+mn-lt"/>
              </a:rPr>
              <a:t>το μέγεθος και όχι η ηλεκτραρνητικότητα καθορίζει την οξύτητα κατά μήκος της ομάδας</a:t>
            </a:r>
          </a:p>
          <a:p>
            <a:pPr marL="466725" indent="-457200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>
                <a:latin typeface="+mn-lt"/>
              </a:rPr>
              <a:t>Η οξύτητα αυξάνει από τα αριστερά προς τα δεξιά κατά μήκος της περιόδου και προς τα κάτω κατά μήκος της ομάδας του Περιοδικού Πίνακα</a:t>
            </a:r>
          </a:p>
          <a:p>
            <a:pPr marL="466725" indent="-457200">
              <a:lnSpc>
                <a:spcPct val="80000"/>
              </a:lnSpc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b="1" dirty="0">
                <a:solidFill>
                  <a:srgbClr val="0000A0"/>
                </a:solidFill>
                <a:latin typeface="+mn-lt"/>
              </a:rPr>
              <a:t>Αν και τέσσερις παράγοντες καθορίζουν την συνολική οξύτητα, το στοιχείο- η ταυτότητα του Α, είναι ο πιο σημαντικός παράγων στην έκφραση της οξύτητας του δεσμού Η-Α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b="1" dirty="0">
              <a:solidFill>
                <a:srgbClr val="0000A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b="1" dirty="0">
              <a:solidFill>
                <a:srgbClr val="000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860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650746F-3CB6-056C-2B0D-26FD54E5D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4000" dirty="0"/>
              <a:t>Οξέα και βάσεις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B23D4-6AE8-8BF6-1F8A-273280E1D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r="11134"/>
          <a:stretch/>
        </p:blipFill>
        <p:spPr bwMode="auto">
          <a:xfrm>
            <a:off x="1227763" y="2082781"/>
            <a:ext cx="6383086" cy="26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9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1816F4-731C-41FC-F36B-C6241A30F834}"/>
              </a:ext>
            </a:extLst>
          </p:cNvPr>
          <p:cNvSpPr txBox="1">
            <a:spLocks noChangeArrowheads="1"/>
          </p:cNvSpPr>
          <p:nvPr/>
        </p:nvSpPr>
        <p:spPr>
          <a:xfrm>
            <a:off x="785611" y="2016506"/>
            <a:ext cx="7302624" cy="141249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altLang="en-US" sz="3200" dirty="0" err="1">
                <a:solidFill>
                  <a:srgbClr val="9900CC"/>
                </a:solidFill>
              </a:rPr>
              <a:t>Gilberd</a:t>
            </a:r>
            <a:r>
              <a:rPr lang="en-US" altLang="en-US" sz="3200" dirty="0">
                <a:solidFill>
                  <a:srgbClr val="9900CC"/>
                </a:solidFill>
              </a:rPr>
              <a:t> Newton Lewis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6" name="Picture 2" descr="Gilbert N. Lewis | Química">
            <a:extLst>
              <a:ext uri="{FF2B5EF4-FFF2-40B4-BE49-F238E27FC236}">
                <a16:creationId xmlns:a16="http://schemas.microsoft.com/office/drawing/2014/main" id="{1FED1F27-C1BE-A754-4B90-4A15C504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39" y="2791393"/>
            <a:ext cx="1823568" cy="182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4F6F6-99B6-A88A-FD2B-B28F0369FF6E}"/>
              </a:ext>
            </a:extLst>
          </p:cNvPr>
          <p:cNvSpPr txBox="1"/>
          <p:nvPr/>
        </p:nvSpPr>
        <p:spPr>
          <a:xfrm>
            <a:off x="2569642" y="4866628"/>
            <a:ext cx="426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Μεταφορά ηλεκτρονίων...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25E0C-7629-EBE7-0C82-09DE5AB161F5}"/>
              </a:ext>
            </a:extLst>
          </p:cNvPr>
          <p:cNvSpPr txBox="1"/>
          <p:nvPr/>
        </p:nvSpPr>
        <p:spPr>
          <a:xfrm>
            <a:off x="1827058" y="954154"/>
            <a:ext cx="574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ΟΞΕΑ και ΒΑΣΕΙΣ κατά </a:t>
            </a:r>
            <a:r>
              <a:rPr lang="en-US" sz="3600" dirty="0"/>
              <a:t>Lewis</a:t>
            </a:r>
          </a:p>
        </p:txBody>
      </p:sp>
    </p:spTree>
    <p:extLst>
      <p:ext uri="{BB962C8B-B14F-4D97-AF65-F5344CB8AC3E}">
        <p14:creationId xmlns:p14="http://schemas.microsoft.com/office/powerpoint/2010/main" val="219465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8531DBB-2DC0-51C8-971E-F7CE29DE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rgbClr val="000058"/>
                </a:solidFill>
              </a:rPr>
              <a:t>Οξύτητα</a:t>
            </a:r>
            <a:r>
              <a:rPr lang="en-US" altLang="en-US" sz="3200" b="1" dirty="0">
                <a:solidFill>
                  <a:srgbClr val="000058"/>
                </a:solidFill>
              </a:rPr>
              <a:t> – </a:t>
            </a:r>
            <a:r>
              <a:rPr lang="el-GR" altLang="en-US" sz="3200" b="1" dirty="0">
                <a:solidFill>
                  <a:srgbClr val="000058"/>
                </a:solidFill>
              </a:rPr>
              <a:t>Τάσεις στον Περιοδικό Πίνακα</a:t>
            </a:r>
            <a:r>
              <a:rPr lang="en-US" altLang="en-US" sz="2400" dirty="0"/>
              <a:t> </a:t>
            </a:r>
            <a:r>
              <a:rPr lang="en-US" altLang="en-US" sz="4000" b="1" dirty="0">
                <a:solidFill>
                  <a:srgbClr val="D9D8EC"/>
                </a:solidFill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F317C9E-6689-D71C-A2AC-2C3EA069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10106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990000"/>
                </a:solidFill>
              </a:rPr>
              <a:t>Η οξύτητα αυξάνεται προς τα κάτω κατά μήκος μιας ομάδας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62D7EFE-43B8-56FE-FDA1-D118C4F9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5110163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 u="sng"/>
              <a:t>Οξύ</a:t>
            </a:r>
            <a:r>
              <a:rPr lang="en-US" altLang="en-US" sz="2200" b="1"/>
              <a:t>		</a:t>
            </a:r>
            <a:r>
              <a:rPr lang="en-US" altLang="en-US" sz="2200" b="1" u="sng"/>
              <a:t>p</a:t>
            </a:r>
            <a:r>
              <a:rPr lang="en-US" altLang="en-US" sz="2200" b="1" i="1" u="sng"/>
              <a:t>K</a:t>
            </a:r>
            <a:r>
              <a:rPr lang="en-US" altLang="en-US" sz="2200" b="1" u="sng" baseline="-25000"/>
              <a:t>a</a:t>
            </a:r>
            <a:r>
              <a:rPr lang="en-US" altLang="en-US" sz="2200" b="1"/>
              <a:t>	    </a:t>
            </a:r>
            <a:r>
              <a:rPr lang="el-GR" altLang="en-US" sz="2200" b="1" u="sng"/>
              <a:t>Συζυγής βάση</a:t>
            </a:r>
          </a:p>
          <a:p>
            <a:pPr>
              <a:buClrTx/>
              <a:buFontTx/>
              <a:buNone/>
            </a:pPr>
            <a:endParaRPr lang="en-US" altLang="en-US" sz="2200" b="1" u="sng"/>
          </a:p>
          <a:p>
            <a:pPr>
              <a:buClrTx/>
              <a:buFontTx/>
              <a:buNone/>
            </a:pPr>
            <a:r>
              <a:rPr lang="en-US" altLang="en-US" sz="2200" b="1"/>
              <a:t>HF		3.2	               F</a:t>
            </a:r>
            <a:r>
              <a:rPr lang="en-US" altLang="en-US" sz="2800" b="1" baseline="30000"/>
              <a:t>-</a:t>
            </a:r>
          </a:p>
          <a:p>
            <a:pPr>
              <a:buClrTx/>
              <a:buFontTx/>
              <a:buNone/>
            </a:pPr>
            <a:endParaRPr lang="en-US" altLang="en-US" sz="2200" b="1" baseline="30000"/>
          </a:p>
          <a:p>
            <a:pPr>
              <a:buClrTx/>
              <a:buFontTx/>
              <a:buNone/>
            </a:pPr>
            <a:r>
              <a:rPr lang="en-US" altLang="en-US" sz="2200" b="1"/>
              <a:t>HCl		-7		   Cl</a:t>
            </a:r>
            <a:r>
              <a:rPr lang="en-US" altLang="en-US" sz="2800" b="1" baseline="30000"/>
              <a:t>-</a:t>
            </a:r>
          </a:p>
          <a:p>
            <a:pPr>
              <a:buClrTx/>
              <a:buFontTx/>
              <a:buNone/>
            </a:pPr>
            <a:endParaRPr lang="en-US" altLang="en-US" sz="2200" b="1" baseline="30000"/>
          </a:p>
          <a:p>
            <a:pPr>
              <a:buClrTx/>
              <a:buFontTx/>
              <a:buNone/>
            </a:pPr>
            <a:r>
              <a:rPr lang="en-US" altLang="en-US" sz="2200" b="1"/>
              <a:t>HBr		-9		   Br</a:t>
            </a:r>
            <a:r>
              <a:rPr lang="en-US" altLang="en-US" sz="2800" b="1" baseline="30000"/>
              <a:t>-</a:t>
            </a:r>
          </a:p>
          <a:p>
            <a:pPr>
              <a:buClrTx/>
              <a:buFontTx/>
              <a:buNone/>
            </a:pPr>
            <a:endParaRPr lang="en-US" altLang="en-US" sz="2200" b="1"/>
          </a:p>
          <a:p>
            <a:pPr>
              <a:buClrTx/>
              <a:buFontTx/>
              <a:buNone/>
            </a:pPr>
            <a:r>
              <a:rPr lang="en-US" altLang="en-US" sz="2200" b="1"/>
              <a:t>HI		-10	                I</a:t>
            </a:r>
            <a:r>
              <a:rPr lang="en-US" altLang="en-US" sz="2800" b="1" baseline="30000"/>
              <a:t>-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10D16EE2-9704-3CE2-0958-73C40D819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057400"/>
            <a:ext cx="457200" cy="25146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81F94FE-4063-D82F-5C29-869CC3B6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2205038"/>
            <a:ext cx="24225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b="1">
                <a:solidFill>
                  <a:srgbClr val="000058"/>
                </a:solidFill>
              </a:rPr>
              <a:t>Αυξανόμενη οξύτητα και σταθερότητα συζυγούς βάσεως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CBE9E4A-3458-7C65-B8D1-190EBDB5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02" y="4876800"/>
            <a:ext cx="8527551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b="1" dirty="0">
                <a:solidFill>
                  <a:srgbClr val="000058"/>
                </a:solidFill>
              </a:rPr>
              <a:t>Τα μεγαλύτερα άτομα είναι ικανότερα στο να σταθεροποιούν το αρνητικό φορτίο (ακόμα και εάν είναι λιγότερο ηλεκτραρνητικά</a:t>
            </a:r>
          </a:p>
        </p:txBody>
      </p:sp>
    </p:spTree>
    <p:extLst>
      <p:ext uri="{BB962C8B-B14F-4D97-AF65-F5344CB8AC3E}">
        <p14:creationId xmlns:p14="http://schemas.microsoft.com/office/powerpoint/2010/main" val="8623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0436A0B-9A56-B5C5-D6EC-FB66750E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16" y="188139"/>
            <a:ext cx="91440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Μέγεθος του Ανιόντος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Ουδέτερα οξέα που σχηματίζουν μεγαλύτερες συζυγείς βάσεις  είναι πιο όξινα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A80AEA5-9D2E-524D-DEA9-B09F1E48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5" y="1469219"/>
            <a:ext cx="71628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l-GR" altLang="en-US" sz="2800" dirty="0">
                <a:latin typeface="Times New Roman" panose="02020603050405020304" pitchFamily="18" charset="0"/>
              </a:rPr>
              <a:t>Κατάταξη κατά σειρά αυξανόμενης οξύτητας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A4CAFD0-F2FA-7F0B-74BF-BC978D88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37" y="2250040"/>
            <a:ext cx="556727" cy="362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FE53551-6C03-EBA7-FF8E-0F38F2B8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76" y="2032622"/>
            <a:ext cx="4502478" cy="448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39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CCD728C-5486-385B-D9A9-6FED95FC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dirty="0"/>
              <a:t>Παράγοντες που καθορίζουν την όξινη ισχύ</a:t>
            </a:r>
            <a:br>
              <a:rPr lang="el-GR" altLang="en-US" sz="4000" dirty="0"/>
            </a:br>
            <a:r>
              <a:rPr lang="el-GR" altLang="en-US" sz="2800" dirty="0"/>
              <a:t>Δράσεις του «στοιχείου»</a:t>
            </a:r>
            <a:r>
              <a:rPr lang="en-US" altLang="en-US" sz="2800" dirty="0"/>
              <a:t> </a:t>
            </a:r>
            <a:r>
              <a:rPr lang="el-GR" altLang="en-US" sz="2800" dirty="0"/>
              <a:t>--</a:t>
            </a:r>
            <a:r>
              <a:rPr lang="en-US" altLang="en-US" sz="2800" dirty="0"/>
              <a:t> </a:t>
            </a:r>
            <a:r>
              <a:rPr lang="el-GR" altLang="en-US" sz="2800" dirty="0"/>
              <a:t>Τάσεις στον περιοδικό πίνακα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AEF153F-2BCB-9DD0-A6F8-B116E867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altLang="en-US" sz="3200" dirty="0"/>
              <a:t>   </a:t>
            </a:r>
            <a:r>
              <a:rPr lang="el-GR" altLang="en-US" sz="3200" dirty="0">
                <a:solidFill>
                  <a:srgbClr val="0000A0"/>
                </a:solidFill>
                <a:latin typeface="Arial Narrow" panose="020B0606020202030204" pitchFamily="34" charset="0"/>
              </a:rPr>
              <a:t>Θετικό ή αρνητικό φορτίο σταθεροποιείται όταν διασπείρεται σε μεγαλύτερο όγκο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0381B66-43FA-D979-383B-6E3540B2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91440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70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57D41-17ED-EEBE-B554-4A055EEEC9A5}"/>
              </a:ext>
            </a:extLst>
          </p:cNvPr>
          <p:cNvSpPr txBox="1"/>
          <p:nvPr/>
        </p:nvSpPr>
        <p:spPr>
          <a:xfrm>
            <a:off x="800100" y="1747143"/>
            <a:ext cx="6832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2800" dirty="0">
                <a:solidFill>
                  <a:srgbClr val="000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μήκος μιάς περιόδου του Περιοδικού Πίνακα η οξύτητα Η-Α αυξάνεται καθώς αυξάνεται η ηλεκτραρνητικότητα του Α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00E741E-0954-2D54-9423-18FFAEF1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88931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F9B870F2-AC1E-B4D3-6B11-28049EF7E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dirty="0"/>
              <a:t>Παράγοντες που καθορίζουν την όξινη ισχύ</a:t>
            </a:r>
            <a:br>
              <a:rPr lang="el-GR" altLang="en-US" sz="4000" dirty="0"/>
            </a:br>
            <a:r>
              <a:rPr lang="el-GR" altLang="en-US" sz="2800" dirty="0"/>
              <a:t>Δράσεις του «στοιχείου»</a:t>
            </a:r>
            <a:r>
              <a:rPr lang="en-US" altLang="en-US" sz="2800" dirty="0"/>
              <a:t> </a:t>
            </a:r>
            <a:r>
              <a:rPr lang="el-GR" altLang="en-US" sz="2800" dirty="0"/>
              <a:t>--</a:t>
            </a:r>
            <a:r>
              <a:rPr lang="en-US" altLang="en-US" sz="2800" dirty="0"/>
              <a:t> </a:t>
            </a:r>
            <a:r>
              <a:rPr lang="el-GR" altLang="en-US" sz="2800" dirty="0"/>
              <a:t>Τάσεις στον περιοδικό πίνακα</a:t>
            </a:r>
          </a:p>
        </p:txBody>
      </p:sp>
    </p:spTree>
    <p:extLst>
      <p:ext uri="{BB962C8B-B14F-4D97-AF65-F5344CB8AC3E}">
        <p14:creationId xmlns:p14="http://schemas.microsoft.com/office/powerpoint/2010/main" val="2971767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247B0DF-AC00-CFB8-8D08-4DF140CE4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rgbClr val="000058"/>
                </a:solidFill>
              </a:rPr>
              <a:t>Οξύτητα</a:t>
            </a:r>
            <a:r>
              <a:rPr lang="en-US" altLang="en-US" sz="3200" b="1" dirty="0">
                <a:solidFill>
                  <a:srgbClr val="000058"/>
                </a:solidFill>
              </a:rPr>
              <a:t> – </a:t>
            </a:r>
            <a:r>
              <a:rPr lang="el-GR" altLang="en-US" sz="3200" b="1" dirty="0">
                <a:solidFill>
                  <a:srgbClr val="000058"/>
                </a:solidFill>
              </a:rPr>
              <a:t>Τάσεις στον Περιοδικό Πίνακα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E2C9223-7A42-5BE3-5269-CC3049BC8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6413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990000"/>
                </a:solidFill>
              </a:rPr>
              <a:t>Η οξύτητα αυξάνεται κατά μήκος μιας περιόδου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983E752-4598-16FE-B12C-0A620ADF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4235753" cy="25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 u="sng" dirty="0"/>
              <a:t>Οξύ</a:t>
            </a:r>
            <a:r>
              <a:rPr lang="en-US" altLang="en-US" sz="2200" b="1" dirty="0"/>
              <a:t>	</a:t>
            </a:r>
            <a:r>
              <a:rPr lang="en-US" altLang="en-US" sz="2200" b="1" u="sng" dirty="0" err="1"/>
              <a:t>p</a:t>
            </a:r>
            <a:r>
              <a:rPr lang="en-US" altLang="en-US" sz="2200" b="1" i="1" u="sng" dirty="0" err="1"/>
              <a:t>K</a:t>
            </a:r>
            <a:r>
              <a:rPr lang="en-US" altLang="en-US" sz="2200" b="1" u="sng" baseline="-25000" dirty="0" err="1"/>
              <a:t>a</a:t>
            </a:r>
            <a:r>
              <a:rPr lang="en-US" altLang="en-US" sz="2200" b="1" dirty="0"/>
              <a:t>	    </a:t>
            </a:r>
            <a:r>
              <a:rPr lang="el-GR" altLang="en-US" sz="2200" b="1" u="sng" dirty="0"/>
              <a:t>Συζυγής βάση</a:t>
            </a:r>
          </a:p>
          <a:p>
            <a:pPr>
              <a:buClrTx/>
              <a:buFontTx/>
              <a:buNone/>
            </a:pPr>
            <a:r>
              <a:rPr lang="en-US" altLang="en-US" sz="2200" b="1" dirty="0"/>
              <a:t>CH</a:t>
            </a:r>
            <a:r>
              <a:rPr lang="en-US" altLang="en-US" sz="2200" b="1" baseline="-25000" dirty="0"/>
              <a:t>4</a:t>
            </a:r>
            <a:r>
              <a:rPr lang="en-US" altLang="en-US" sz="2200" b="1" dirty="0"/>
              <a:t>	50	              CH</a:t>
            </a:r>
            <a:r>
              <a:rPr lang="en-US" altLang="en-US" sz="2200" b="1" baseline="-25000" dirty="0"/>
              <a:t>3</a:t>
            </a:r>
            <a:r>
              <a:rPr lang="en-US" altLang="en-US" sz="2800" b="1" baseline="30000" dirty="0"/>
              <a:t>-</a:t>
            </a:r>
          </a:p>
          <a:p>
            <a:pPr>
              <a:buClrTx/>
              <a:buFontTx/>
              <a:buNone/>
            </a:pPr>
            <a:endParaRPr lang="en-US" altLang="en-US" sz="2200" b="1" baseline="30000" dirty="0"/>
          </a:p>
          <a:p>
            <a:pPr>
              <a:buClrTx/>
              <a:buFontTx/>
              <a:buNone/>
            </a:pPr>
            <a:r>
              <a:rPr lang="en-US" altLang="en-US" sz="2200" b="1" dirty="0"/>
              <a:t>NH</a:t>
            </a:r>
            <a:r>
              <a:rPr lang="en-US" altLang="en-US" sz="2200" b="1" baseline="-25000" dirty="0"/>
              <a:t>3</a:t>
            </a:r>
            <a:r>
              <a:rPr lang="en-US" altLang="en-US" sz="2200" b="1" dirty="0"/>
              <a:t>	38		  NH</a:t>
            </a:r>
            <a:r>
              <a:rPr lang="en-US" altLang="en-US" sz="2200" b="1" baseline="-25000" dirty="0"/>
              <a:t>2</a:t>
            </a:r>
            <a:r>
              <a:rPr lang="en-US" altLang="en-US" sz="2800" b="1" baseline="30000" dirty="0"/>
              <a:t>-</a:t>
            </a:r>
          </a:p>
          <a:p>
            <a:pPr>
              <a:buClrTx/>
              <a:buFontTx/>
              <a:buNone/>
            </a:pPr>
            <a:endParaRPr lang="en-US" altLang="en-US" sz="2200" b="1" baseline="30000" dirty="0"/>
          </a:p>
          <a:p>
            <a:pPr>
              <a:buClrTx/>
              <a:buFontTx/>
              <a:buNone/>
            </a:pPr>
            <a:r>
              <a:rPr lang="en-US" altLang="en-US" sz="2200" b="1" dirty="0"/>
              <a:t>H</a:t>
            </a:r>
            <a:r>
              <a:rPr lang="en-US" altLang="en-US" sz="2200" b="1" baseline="-25000" dirty="0"/>
              <a:t>2</a:t>
            </a:r>
            <a:r>
              <a:rPr lang="en-US" altLang="en-US" sz="2200" b="1" dirty="0"/>
              <a:t>O	16		  OH</a:t>
            </a:r>
            <a:r>
              <a:rPr lang="en-US" altLang="en-US" sz="2800" b="1" baseline="30000" dirty="0"/>
              <a:t>-</a:t>
            </a:r>
          </a:p>
          <a:p>
            <a:pPr>
              <a:buClrTx/>
              <a:buFontTx/>
              <a:buNone/>
            </a:pPr>
            <a:endParaRPr lang="en-US" altLang="en-US" sz="2200" b="1" dirty="0"/>
          </a:p>
          <a:p>
            <a:pPr>
              <a:buClrTx/>
              <a:buFontTx/>
              <a:buNone/>
            </a:pPr>
            <a:r>
              <a:rPr lang="en-US" altLang="en-US" sz="2200" b="1" dirty="0"/>
              <a:t>HF	3.2	               F</a:t>
            </a:r>
            <a:r>
              <a:rPr lang="en-US" altLang="en-US" sz="2800" b="1" baseline="30000" dirty="0"/>
              <a:t>-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7399B2A4-C0EE-2158-8396-0B8EB27BE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824944"/>
            <a:ext cx="457200" cy="25146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1C4BEE0-82EC-7B29-1EBE-5503416B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48620"/>
            <a:ext cx="2286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 dirty="0">
                <a:solidFill>
                  <a:srgbClr val="000058"/>
                </a:solidFill>
              </a:rPr>
              <a:t>Αυξανόμενη οξύτητα και σταθερότητα της συζυγούς βάσεως</a:t>
            </a:r>
          </a:p>
          <a:p>
            <a:pPr>
              <a:buClrTx/>
              <a:buFontTx/>
              <a:buNone/>
            </a:pPr>
            <a:endParaRPr lang="el-GR" altLang="en-US" sz="2200" b="1" dirty="0">
              <a:solidFill>
                <a:srgbClr val="000058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93001EE-8716-AE44-8331-D20A84B79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5067904"/>
            <a:ext cx="81724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000058"/>
                </a:solidFill>
              </a:rPr>
              <a:t>Τα περισσότερο ηλεκτραρνητικά άτομα δύνανται καλύτερα να σταθεροποιούν  το αρνητικό φορτίο</a:t>
            </a:r>
          </a:p>
        </p:txBody>
      </p:sp>
    </p:spTree>
    <p:extLst>
      <p:ext uri="{BB962C8B-B14F-4D97-AF65-F5344CB8AC3E}">
        <p14:creationId xmlns:p14="http://schemas.microsoft.com/office/powerpoint/2010/main" val="38974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C6E46-B355-044C-0064-5860AC60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18188"/>
          <a:stretch>
            <a:fillRect/>
          </a:stretch>
        </p:blipFill>
        <p:spPr bwMode="auto">
          <a:xfrm>
            <a:off x="4051300" y="0"/>
            <a:ext cx="5092700" cy="598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188" r="181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8A85B6-A3BB-74A8-1CCF-4F9AAAA3D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054100"/>
            <a:ext cx="3595688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b="1" dirty="0">
                <a:solidFill>
                  <a:srgbClr val="A50021"/>
                </a:solidFill>
              </a:rPr>
              <a:t>Η Επίδραση των Ατομικών και Μοριακών Ιδιοτήτων στην Οξύτητα των Υδριδίων των Αμετάλλων</a:t>
            </a:r>
          </a:p>
          <a:p>
            <a:pPr>
              <a:buClrTx/>
              <a:buFontTx/>
              <a:buNone/>
            </a:pPr>
            <a:endParaRPr lang="el-GR" altLang="en-US" sz="36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24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C17FDDD6-0159-8D01-FAD8-25D9B09A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dirty="0"/>
              <a:t>Παράγοντες που καθορίζουν την όξινη ισχύ</a:t>
            </a:r>
            <a:r>
              <a:rPr lang="en-US" altLang="en-US" sz="3600" dirty="0"/>
              <a:t> </a:t>
            </a:r>
            <a:r>
              <a:rPr lang="el-GR" altLang="en-US" sz="3600" dirty="0"/>
              <a:t>-</a:t>
            </a:r>
            <a:r>
              <a:rPr lang="en-US" altLang="en-US" sz="3600" dirty="0"/>
              <a:t> </a:t>
            </a:r>
            <a:r>
              <a:rPr lang="el-GR" altLang="en-US" sz="3600" dirty="0">
                <a:solidFill>
                  <a:srgbClr val="7030A0"/>
                </a:solidFill>
              </a:rPr>
              <a:t>Επαγωγικές δράσεις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10745DE-D3D0-3653-E92D-7305925A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1910065"/>
            <a:ext cx="8674100" cy="384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800"/>
              </a:spcBef>
              <a:buClr>
                <a:srgbClr val="CCCCFF"/>
              </a:buClr>
            </a:pPr>
            <a:r>
              <a:rPr lang="el-GR" altLang="en-US" sz="3200" b="1" dirty="0"/>
              <a:t>Παράδειγμα</a:t>
            </a:r>
            <a:r>
              <a:rPr lang="en-US" altLang="en-US" sz="3200" dirty="0"/>
              <a:t>: </a:t>
            </a:r>
            <a:r>
              <a:rPr lang="el-GR" altLang="en-US" sz="3200" dirty="0"/>
              <a:t>Σύγκριση της οξύτητας της  αιθανόλης </a:t>
            </a:r>
            <a:r>
              <a:rPr lang="en-US" altLang="en-US" sz="3200" dirty="0"/>
              <a:t>  </a:t>
            </a:r>
            <a:r>
              <a:rPr lang="el-GR" altLang="en-US" sz="2400" dirty="0"/>
              <a:t>και της</a:t>
            </a:r>
            <a:r>
              <a:rPr lang="el-GR" altLang="en-US" sz="3200" dirty="0"/>
              <a:t> </a:t>
            </a:r>
            <a:r>
              <a:rPr lang="en-US" altLang="en-US" sz="3200" dirty="0"/>
              <a:t>  </a:t>
            </a:r>
            <a:r>
              <a:rPr lang="el-GR" altLang="en-US" sz="3200" dirty="0"/>
              <a:t>2,2,2-τριφθοροαιθανόλης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0000A0"/>
                </a:solidFill>
              </a:rPr>
              <a:t>CH</a:t>
            </a:r>
            <a:r>
              <a:rPr lang="en-US" altLang="en-US" sz="3200" b="1" baseline="-25000" dirty="0">
                <a:solidFill>
                  <a:srgbClr val="0000A0"/>
                </a:solidFill>
              </a:rPr>
              <a:t>3</a:t>
            </a:r>
            <a:r>
              <a:rPr lang="en-US" altLang="en-US" sz="3200" b="1" dirty="0">
                <a:solidFill>
                  <a:srgbClr val="0000A0"/>
                </a:solidFill>
              </a:rPr>
              <a:t>CH</a:t>
            </a:r>
            <a:r>
              <a:rPr lang="en-US" altLang="en-US" sz="3200" b="1" baseline="-25000" dirty="0">
                <a:solidFill>
                  <a:srgbClr val="0000A0"/>
                </a:solidFill>
              </a:rPr>
              <a:t>2</a:t>
            </a:r>
            <a:r>
              <a:rPr lang="en-US" altLang="en-US" sz="3200" b="1" dirty="0">
                <a:solidFill>
                  <a:srgbClr val="0000A0"/>
                </a:solidFill>
              </a:rPr>
              <a:t>O-H  </a:t>
            </a:r>
            <a:r>
              <a:rPr lang="en-US" altLang="en-US" sz="3200" dirty="0"/>
              <a:t>          </a:t>
            </a:r>
            <a:r>
              <a:rPr lang="en-US" altLang="en-US" sz="3200" dirty="0">
                <a:solidFill>
                  <a:srgbClr val="0000A0"/>
                </a:solidFill>
              </a:rPr>
              <a:t>CF</a:t>
            </a:r>
            <a:r>
              <a:rPr lang="en-US" altLang="en-US" sz="3200" baseline="-25000" dirty="0">
                <a:solidFill>
                  <a:srgbClr val="0000A0"/>
                </a:solidFill>
              </a:rPr>
              <a:t>3</a:t>
            </a:r>
            <a:r>
              <a:rPr lang="en-US" altLang="en-US" sz="3200" dirty="0">
                <a:solidFill>
                  <a:srgbClr val="0000A0"/>
                </a:solidFill>
              </a:rPr>
              <a:t>CH</a:t>
            </a:r>
            <a:r>
              <a:rPr lang="en-US" altLang="en-US" sz="3200" baseline="-25000" dirty="0">
                <a:solidFill>
                  <a:srgbClr val="0000A0"/>
                </a:solidFill>
              </a:rPr>
              <a:t>2</a:t>
            </a:r>
            <a:r>
              <a:rPr lang="en-US" altLang="en-US" sz="3200" dirty="0">
                <a:solidFill>
                  <a:srgbClr val="0000A0"/>
                </a:solidFill>
              </a:rPr>
              <a:t>O-H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dirty="0" err="1">
                <a:solidFill>
                  <a:srgbClr val="0000A0"/>
                </a:solidFill>
              </a:rPr>
              <a:t>pKa</a:t>
            </a:r>
            <a:r>
              <a:rPr lang="en-US" altLang="en-US" sz="3200" dirty="0">
                <a:solidFill>
                  <a:srgbClr val="0000A0"/>
                </a:solidFill>
              </a:rPr>
              <a:t>=  16                 </a:t>
            </a:r>
            <a:r>
              <a:rPr lang="en-US" altLang="en-US" sz="3200" dirty="0" err="1">
                <a:solidFill>
                  <a:srgbClr val="0000A0"/>
                </a:solidFill>
              </a:rPr>
              <a:t>pKa</a:t>
            </a:r>
            <a:r>
              <a:rPr lang="en-US" altLang="en-US" sz="3200" dirty="0">
                <a:solidFill>
                  <a:srgbClr val="0000A0"/>
                </a:solidFill>
              </a:rPr>
              <a:t>=12.4</a:t>
            </a:r>
            <a:r>
              <a:rPr lang="en-US" altLang="en-US" sz="3200" dirty="0"/>
              <a:t> </a:t>
            </a:r>
            <a:r>
              <a:rPr lang="el-GR" altLang="en-US" sz="3200" dirty="0"/>
              <a:t>                                          				</a:t>
            </a:r>
            <a:endParaRPr lang="en-US" altLang="en-US" sz="3200" dirty="0"/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altLang="en-US" sz="3200" dirty="0">
                <a:solidFill>
                  <a:srgbClr val="D60093"/>
                </a:solidFill>
              </a:rPr>
              <a:t>Ισχυρότερο οξύ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l-GR" altLang="en-US" sz="3200" dirty="0">
                <a:solidFill>
                  <a:srgbClr val="D60093"/>
                </a:solidFill>
              </a:rPr>
              <a:t>			</a:t>
            </a:r>
            <a:r>
              <a:rPr lang="el-GR" altLang="en-US" sz="4000" dirty="0">
                <a:solidFill>
                  <a:srgbClr val="D60093"/>
                </a:solidFill>
              </a:rPr>
              <a:t>Γιατί?</a:t>
            </a:r>
          </a:p>
        </p:txBody>
      </p:sp>
    </p:spTree>
    <p:extLst>
      <p:ext uri="{BB962C8B-B14F-4D97-AF65-F5344CB8AC3E}">
        <p14:creationId xmlns:p14="http://schemas.microsoft.com/office/powerpoint/2010/main" val="2196931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2E7884-8215-1267-1AE2-27C7A5F2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68413"/>
            <a:ext cx="7975600" cy="35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l-GR" altLang="en-US" sz="3600" u="sng" dirty="0">
                <a:solidFill>
                  <a:srgbClr val="FF0000"/>
                </a:solidFill>
              </a:rPr>
              <a:t>Επαγωγική δράση</a:t>
            </a:r>
            <a:r>
              <a:rPr lang="el-GR" altLang="en-US" sz="3600" u="sng" dirty="0">
                <a:solidFill>
                  <a:srgbClr val="0000A0"/>
                </a:solidFill>
              </a:rPr>
              <a:t> </a:t>
            </a:r>
          </a:p>
          <a:p>
            <a:pPr>
              <a:spcBef>
                <a:spcPts val="900"/>
              </a:spcBef>
              <a:buClrTx/>
              <a:buFontTx/>
              <a:buNone/>
            </a:pPr>
            <a:r>
              <a:rPr lang="el-GR" altLang="en-US" sz="3600" dirty="0">
                <a:solidFill>
                  <a:srgbClr val="0000A0"/>
                </a:solidFill>
              </a:rPr>
              <a:t>είναι η μετάθεση της ηλεκτρονικής </a:t>
            </a:r>
            <a:r>
              <a:rPr lang="el-GR" altLang="en-US" sz="3600" dirty="0" err="1">
                <a:solidFill>
                  <a:srgbClr val="0000A0"/>
                </a:solidFill>
              </a:rPr>
              <a:t>πυκνότητος</a:t>
            </a:r>
            <a:r>
              <a:rPr lang="el-GR" altLang="en-US" sz="3600" dirty="0">
                <a:solidFill>
                  <a:srgbClr val="0000A0"/>
                </a:solidFill>
              </a:rPr>
              <a:t> </a:t>
            </a:r>
            <a:r>
              <a:rPr lang="el-GR" altLang="en-US" sz="3600" dirty="0">
                <a:solidFill>
                  <a:srgbClr val="FF0000"/>
                </a:solidFill>
              </a:rPr>
              <a:t>μέσω σ δεσμών</a:t>
            </a:r>
            <a:r>
              <a:rPr lang="el-GR" altLang="en-US" sz="3600" dirty="0">
                <a:solidFill>
                  <a:srgbClr val="0000A0"/>
                </a:solidFill>
              </a:rPr>
              <a:t>, που προκαλείται από την διαφορά της </a:t>
            </a:r>
            <a:r>
              <a:rPr lang="el-GR" altLang="en-US" sz="3600" dirty="0" err="1">
                <a:solidFill>
                  <a:srgbClr val="0000A0"/>
                </a:solidFill>
              </a:rPr>
              <a:t>ηλεκτρανητικότητας</a:t>
            </a:r>
            <a:r>
              <a:rPr lang="el-GR" altLang="en-US" sz="3600" dirty="0">
                <a:solidFill>
                  <a:srgbClr val="0000A0"/>
                </a:solidFill>
              </a:rPr>
              <a:t> μεταξύ των ατόμων</a:t>
            </a:r>
          </a:p>
        </p:txBody>
      </p:sp>
    </p:spTree>
    <p:extLst>
      <p:ext uri="{BB962C8B-B14F-4D97-AF65-F5344CB8AC3E}">
        <p14:creationId xmlns:p14="http://schemas.microsoft.com/office/powerpoint/2010/main" val="1226027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B457560-94EB-B836-A794-81F05B26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dirty="0"/>
              <a:t>Παράγοντες που καθορίζουν την όξινη ισχύ</a:t>
            </a:r>
            <a:r>
              <a:rPr lang="en-US" altLang="en-US" sz="3600" dirty="0"/>
              <a:t> </a:t>
            </a:r>
            <a:r>
              <a:rPr lang="el-GR" altLang="en-US" sz="3600" dirty="0"/>
              <a:t>-</a:t>
            </a:r>
            <a:r>
              <a:rPr lang="en-US" altLang="en-US" sz="3600" dirty="0"/>
              <a:t> </a:t>
            </a:r>
            <a:r>
              <a:rPr lang="el-GR" altLang="en-US" sz="3600" dirty="0">
                <a:solidFill>
                  <a:srgbClr val="7030A0"/>
                </a:solidFill>
              </a:rPr>
              <a:t>Επαγωγικές δράσεις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3385960-F249-3F30-7FF4-721ED4B1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74850"/>
            <a:ext cx="8229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800"/>
              </a:spcBef>
              <a:buClr>
                <a:srgbClr val="CCCCFF"/>
              </a:buClr>
            </a:pPr>
            <a:r>
              <a:rPr lang="en-US" altLang="en-US" sz="3200" dirty="0"/>
              <a:t>-&gt; </a:t>
            </a:r>
            <a:r>
              <a:rPr lang="el-GR" altLang="en-US" sz="3200" dirty="0"/>
              <a:t>Ο λόγος για την αυξημένη οξύτητα της 2,2,2-τριφθοροαιθανόλης, είναι ότι </a:t>
            </a:r>
            <a:r>
              <a:rPr lang="el-GR" altLang="en-US" sz="3200" dirty="0">
                <a:solidFill>
                  <a:srgbClr val="FF0000"/>
                </a:solidFill>
              </a:rPr>
              <a:t>τα τρία ηλεκτραρνητικά άτομα του φθορίου σταθεροποιούν την αρνητικά φορτισμένη συζυγή βάση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altLang="en-US" sz="3200" dirty="0"/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19256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14C4740-7834-54A4-3D2C-3170C696D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600" dirty="0"/>
              <a:t>Παράγοντες που καθορίζουν την όξινη ισχύ</a:t>
            </a:r>
            <a:r>
              <a:rPr lang="en-US" altLang="en-US" sz="3600" dirty="0"/>
              <a:t> </a:t>
            </a:r>
            <a:r>
              <a:rPr lang="el-GR" altLang="en-US" sz="3600" dirty="0"/>
              <a:t>-</a:t>
            </a:r>
            <a:r>
              <a:rPr lang="en-US" altLang="en-US" sz="3600" dirty="0"/>
              <a:t> </a:t>
            </a:r>
            <a:r>
              <a:rPr lang="el-GR" altLang="en-US" sz="3600" dirty="0">
                <a:solidFill>
                  <a:srgbClr val="7030A0"/>
                </a:solidFill>
              </a:rPr>
              <a:t>Επαγωγικές δράσεις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3A367E-E7FB-3929-B447-A0386A4E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7" y="2638053"/>
            <a:ext cx="3701926" cy="281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934FB4C-51C9-830D-E020-EAE5D497C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r="4690" b="9363"/>
          <a:stretch/>
        </p:blipFill>
        <p:spPr bwMode="auto">
          <a:xfrm>
            <a:off x="4295713" y="2183860"/>
            <a:ext cx="4365688" cy="308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24C3EB8E-C880-00C9-DF81-4D8BF03C663D}"/>
              </a:ext>
            </a:extLst>
          </p:cNvPr>
          <p:cNvSpPr/>
          <p:nvPr/>
        </p:nvSpPr>
        <p:spPr>
          <a:xfrm>
            <a:off x="1028701" y="5276651"/>
            <a:ext cx="7496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Tahoma" panose="020B0604030504040204" pitchFamily="34" charset="0"/>
              </a:rPr>
              <a:t>B</a:t>
            </a:r>
            <a:r>
              <a:rPr lang="el-GR" u="sng" dirty="0" err="1">
                <a:solidFill>
                  <a:srgbClr val="000000"/>
                </a:solidFill>
                <a:latin typeface="Tahoma" panose="020B0604030504040204" pitchFamily="34" charset="0"/>
              </a:rPr>
              <a:t>ασική</a:t>
            </a:r>
            <a:r>
              <a:rPr lang="el-GR" u="sng" dirty="0">
                <a:solidFill>
                  <a:srgbClr val="000000"/>
                </a:solidFill>
                <a:latin typeface="Tahoma" panose="020B0604030504040204" pitchFamily="34" charset="0"/>
              </a:rPr>
              <a:t> έννοια της οργανικής χημείας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l-GR" b="1" i="1" dirty="0">
                <a:solidFill>
                  <a:srgbClr val="7030A0"/>
                </a:solidFill>
                <a:latin typeface="Tahoma" panose="020B0604030504040204" pitchFamily="34" charset="0"/>
              </a:rPr>
              <a:t>Τα ηλεκτροστατικά φορτία, είτε είναι θετικά είτε είναι αρνητικά, είναι πιο σταθερά όταν διαχέονται σε μεγαλύτερη περιοχή-όγκο</a:t>
            </a:r>
            <a:r>
              <a:rPr lang="en-US" b="1" i="1" dirty="0">
                <a:solidFill>
                  <a:srgbClr val="7030A0"/>
                </a:solidFill>
                <a:latin typeface="Tahoma" panose="020B0604030504040204" pitchFamily="34" charset="0"/>
              </a:rPr>
              <a:t>.</a:t>
            </a:r>
            <a:endParaRPr lang="en-US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8758090-4A6E-7452-C59F-5633950D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87" y="1460104"/>
            <a:ext cx="85121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400" dirty="0"/>
              <a:t>Τα τρία ηλεκτραρνητικά άτομα του φθορίου </a:t>
            </a:r>
            <a:r>
              <a:rPr lang="el-GR" altLang="en-US" sz="2400" dirty="0">
                <a:solidFill>
                  <a:srgbClr val="6666FF"/>
                </a:solidFill>
              </a:rPr>
              <a:t>σταθεροποιούν την αρνητικά φορτισμένη συζυγή βάση</a:t>
            </a:r>
            <a:r>
              <a:rPr lang="en-US" altLang="en-US" sz="2400" dirty="0">
                <a:solidFill>
                  <a:srgbClr val="6666FF"/>
                </a:solidFill>
              </a:rPr>
              <a:t> </a:t>
            </a:r>
            <a:r>
              <a:rPr lang="el-GR" altLang="en-US" sz="2400" dirty="0"/>
              <a:t>δεξιά με </a:t>
            </a:r>
            <a:r>
              <a:rPr lang="el-GR" altLang="en-US" sz="2400" dirty="0">
                <a:solidFill>
                  <a:srgbClr val="6666FF"/>
                </a:solidFill>
              </a:rPr>
              <a:t>επαγωγή του φορτίου</a:t>
            </a:r>
            <a:r>
              <a:rPr lang="en-US" altLang="en-US" sz="2400" dirty="0">
                <a:solidFill>
                  <a:srgbClr val="6666FF"/>
                </a:solidFill>
              </a:rPr>
              <a:t> </a:t>
            </a:r>
            <a:r>
              <a:rPr lang="el-GR" altLang="en-US" sz="2400" dirty="0"/>
              <a:t>ενώ στην βάση αριστερά δεν υπάρχουν πρόσθετα ηλεκτραρνητικά άτομα</a:t>
            </a:r>
          </a:p>
        </p:txBody>
      </p:sp>
    </p:spTree>
    <p:extLst>
      <p:ext uri="{BB962C8B-B14F-4D97-AF65-F5344CB8AC3E}">
        <p14:creationId xmlns:p14="http://schemas.microsoft.com/office/powerpoint/2010/main" val="6183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5D034DB-3385-461D-94D0-5FC2CD9D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800" dirty="0"/>
              <a:t>To </a:t>
            </a:r>
            <a:r>
              <a:rPr lang="el-GR" altLang="en-US" sz="3800" dirty="0"/>
              <a:t>συνεχές του </a:t>
            </a:r>
            <a:r>
              <a:rPr lang="en-US" altLang="en-US" sz="3800" dirty="0"/>
              <a:t>Lewis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D4D7C35-2036-0CE2-1E4E-7799AE19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83" y="1683912"/>
            <a:ext cx="5217464" cy="31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Ø"/>
            </a:pPr>
            <a:r>
              <a:rPr lang="el-GR" altLang="en-US" sz="2800" dirty="0"/>
              <a:t>ΟΞΥ </a:t>
            </a:r>
          </a:p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Ø"/>
            </a:pPr>
            <a:r>
              <a:rPr lang="el-GR" altLang="en-US" sz="2800" dirty="0"/>
              <a:t>ΟΞΕΙΔΩΤΙΚΟ</a:t>
            </a:r>
          </a:p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Ø"/>
            </a:pPr>
            <a:r>
              <a:rPr lang="el-GR" altLang="en-US" sz="2800" dirty="0"/>
              <a:t>ΗΛΕΚΤΡΟΝΙΟΦΙΛΟ</a:t>
            </a:r>
          </a:p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Ø"/>
            </a:pPr>
            <a:r>
              <a:rPr lang="el-GR" altLang="en-US" sz="2800" dirty="0"/>
              <a:t>ΔΕΚΤΗΣ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FA03F53-28B5-78F3-269A-75F888789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712" y="1576343"/>
            <a:ext cx="4488288" cy="27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/>
              <a:t>ΒΑΣΗ</a:t>
            </a:r>
          </a:p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/>
              <a:t>ΑΝΑΓΩΓΙΚΟ</a:t>
            </a:r>
          </a:p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/>
              <a:t>ΠΥΡΗΝΟΦΙΛΟ (ή νουκλεόφιλο)</a:t>
            </a:r>
          </a:p>
          <a:p>
            <a:pPr marL="571500" indent="-571500">
              <a:spcBef>
                <a:spcPts val="9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/>
              <a:t>ΔΟΤΗΣ</a:t>
            </a:r>
          </a:p>
        </p:txBody>
      </p:sp>
    </p:spTree>
    <p:extLst>
      <p:ext uri="{BB962C8B-B14F-4D97-AF65-F5344CB8AC3E}">
        <p14:creationId xmlns:p14="http://schemas.microsoft.com/office/powerpoint/2010/main" val="32860321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923B035-50C3-FA6E-D221-56CD9A11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63706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rgbClr val="6600FF"/>
                </a:solidFill>
              </a:rPr>
              <a:t>Οξύτητα</a:t>
            </a:r>
            <a:r>
              <a:rPr lang="en-US" altLang="en-US" sz="3200" b="1" dirty="0">
                <a:solidFill>
                  <a:srgbClr val="6600FF"/>
                </a:solidFill>
              </a:rPr>
              <a:t> – </a:t>
            </a:r>
            <a:r>
              <a:rPr lang="el-GR" altLang="en-US" sz="3200" b="1" dirty="0">
                <a:solidFill>
                  <a:srgbClr val="6600FF"/>
                </a:solidFill>
              </a:rPr>
              <a:t>Επαγωγικές Δράσεις</a:t>
            </a:r>
            <a:r>
              <a:rPr lang="en-US" altLang="en-US" sz="3200" b="1" dirty="0">
                <a:solidFill>
                  <a:srgbClr val="D9D8EC"/>
                </a:solidFill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E0A4628-2726-950B-F767-F778E9C3E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990000"/>
                </a:solidFill>
              </a:rPr>
              <a:t>Τα ηλεκτραρνητικά ατομα αυξάνουν την οξύτηττα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C97D9CA-E71B-7ECF-2D65-C844A88A5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853440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400" b="1" dirty="0">
                <a:solidFill>
                  <a:srgbClr val="000058"/>
                </a:solidFill>
              </a:rPr>
              <a:t>Η συζυγής βάση σταθεροποιείται  από τα ηλεκτραρνητικά  άτομα του φθορίου </a:t>
            </a:r>
            <a:r>
              <a:rPr lang="el-GR" altLang="en-US" sz="2000" b="1" dirty="0">
                <a:solidFill>
                  <a:srgbClr val="000058"/>
                </a:solidFill>
              </a:rPr>
              <a:t>που</a:t>
            </a:r>
            <a:r>
              <a:rPr lang="el-GR" altLang="en-US" sz="2400" b="1" dirty="0">
                <a:solidFill>
                  <a:srgbClr val="000058"/>
                </a:solidFill>
              </a:rPr>
              <a:t> απομακρύνουν  μέρος του αρνητικού φορτίου από το οξυγόνο, καθιστώντας το ανιόν δραστικά μεγαλύτερο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12DC1521-8B83-C52D-5F5B-80339F9D5D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371600"/>
          <a:ext cx="54102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81000" imgH="882000" progId="">
                  <p:embed/>
                </p:oleObj>
              </mc:Choice>
              <mc:Fallback>
                <p:oleObj r:id="rId2" imgW="3681000" imgH="882000" progId="">
                  <p:embed/>
                  <p:pic>
                    <p:nvPicPr>
                      <p:cNvPr id="67590" name="Object 6">
                        <a:extLst>
                          <a:ext uri="{FF2B5EF4-FFF2-40B4-BE49-F238E27FC236}">
                            <a16:creationId xmlns:a16="http://schemas.microsoft.com/office/drawing/2014/main" id="{2BAC4381-54B0-4349-BB40-00E954096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5410200" cy="12969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>
            <a:extLst>
              <a:ext uri="{FF2B5EF4-FFF2-40B4-BE49-F238E27FC236}">
                <a16:creationId xmlns:a16="http://schemas.microsoft.com/office/drawing/2014/main" id="{4C1CA057-B143-49FD-8507-AE6F3B2CC45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048000"/>
            <a:ext cx="5392738" cy="1354138"/>
            <a:chOff x="864" y="1920"/>
            <a:chExt cx="3397" cy="853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BDF008E-8AB4-DA26-711B-FEBFFE401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496"/>
              <a:ext cx="87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 b="1"/>
                <a:t>p</a:t>
              </a:r>
              <a:r>
                <a:rPr lang="en-US" altLang="en-US" sz="2000" b="1" i="1"/>
                <a:t>K</a:t>
              </a:r>
              <a:r>
                <a:rPr lang="en-US" altLang="en-US" sz="2000" b="1" baseline="-25000"/>
                <a:t>a</a:t>
              </a:r>
              <a:r>
                <a:rPr lang="en-US" altLang="en-US" sz="2000" b="1"/>
                <a:t> = 12.4</a:t>
              </a:r>
            </a:p>
          </p:txBody>
        </p:sp>
        <p:graphicFrame>
          <p:nvGraphicFramePr>
            <p:cNvPr id="9" name="Object 9">
              <a:extLst>
                <a:ext uri="{FF2B5EF4-FFF2-40B4-BE49-F238E27FC236}">
                  <a16:creationId xmlns:a16="http://schemas.microsoft.com/office/drawing/2014/main" id="{69470869-ACC8-8240-29D5-B5B0DEFB37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1920"/>
            <a:ext cx="3397" cy="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675240" imgH="882000" progId="">
                    <p:embed/>
                  </p:oleObj>
                </mc:Choice>
                <mc:Fallback>
                  <p:oleObj r:id="rId4" imgW="3675240" imgH="882000" progId="">
                    <p:embed/>
                    <p:pic>
                      <p:nvPicPr>
                        <p:cNvPr id="67593" name="Object 9">
                          <a:extLst>
                            <a:ext uri="{FF2B5EF4-FFF2-40B4-BE49-F238E27FC236}">
                              <a16:creationId xmlns:a16="http://schemas.microsoft.com/office/drawing/2014/main" id="{2F06098A-20D4-44B9-A847-C723855D77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920"/>
                          <a:ext cx="3397" cy="81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71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BE5D584-85B5-F727-5711-5034AAE3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0"/>
            <a:ext cx="6313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rgbClr val="6666FF"/>
                </a:solidFill>
              </a:rPr>
              <a:t>Οξύτητα </a:t>
            </a:r>
            <a:r>
              <a:rPr lang="en-US" altLang="en-US" sz="3200" b="1" dirty="0">
                <a:solidFill>
                  <a:srgbClr val="6666FF"/>
                </a:solidFill>
              </a:rPr>
              <a:t>– </a:t>
            </a:r>
            <a:r>
              <a:rPr lang="el-GR" altLang="en-US" sz="3200" b="1" dirty="0">
                <a:solidFill>
                  <a:srgbClr val="6666FF"/>
                </a:solidFill>
              </a:rPr>
              <a:t>Επαγωτικές Δράσεις</a:t>
            </a:r>
            <a:r>
              <a:rPr lang="en-US" altLang="en-US" sz="3200" b="1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4D50F1E-7A39-56C2-8744-2EABAA8AB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836613"/>
            <a:ext cx="900747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 dirty="0">
                <a:solidFill>
                  <a:srgbClr val="990000"/>
                </a:solidFill>
              </a:rPr>
              <a:t>Επαγωγική δράση</a:t>
            </a:r>
            <a:r>
              <a:rPr lang="en-US" altLang="en-US" sz="2200" b="1" dirty="0">
                <a:solidFill>
                  <a:srgbClr val="990000"/>
                </a:solidFill>
              </a:rPr>
              <a:t> – </a:t>
            </a:r>
            <a:r>
              <a:rPr lang="el-GR" altLang="en-US" sz="2200" b="1" dirty="0">
                <a:solidFill>
                  <a:srgbClr val="990000"/>
                </a:solidFill>
              </a:rPr>
              <a:t>μετάθεση της πυκνότητας των </a:t>
            </a:r>
            <a:r>
              <a:rPr lang="en-US" altLang="en-US" sz="2200" b="1" dirty="0">
                <a:solidFill>
                  <a:srgbClr val="990000"/>
                </a:solidFill>
              </a:rPr>
              <a:t> e</a:t>
            </a:r>
            <a:r>
              <a:rPr lang="en-US" altLang="en-US" sz="2200" b="1" baseline="30000" dirty="0">
                <a:solidFill>
                  <a:srgbClr val="990000"/>
                </a:solidFill>
              </a:rPr>
              <a:t>-</a:t>
            </a:r>
            <a:r>
              <a:rPr lang="en-US" altLang="en-US" sz="2200" b="1" dirty="0">
                <a:solidFill>
                  <a:srgbClr val="990000"/>
                </a:solidFill>
              </a:rPr>
              <a:t> </a:t>
            </a:r>
            <a:r>
              <a:rPr lang="el-GR" altLang="en-US" sz="2200" b="1" dirty="0">
                <a:solidFill>
                  <a:srgbClr val="990000"/>
                </a:solidFill>
              </a:rPr>
              <a:t>μέσω των</a:t>
            </a:r>
            <a:r>
              <a:rPr lang="en-US" altLang="en-US" sz="2200" b="1" dirty="0">
                <a:solidFill>
                  <a:srgbClr val="990000"/>
                </a:solidFill>
              </a:rPr>
              <a:t> </a:t>
            </a:r>
            <a:r>
              <a:rPr lang="en-US" altLang="en-US" sz="2200" b="1" dirty="0">
                <a:solidFill>
                  <a:srgbClr val="CC0066"/>
                </a:solidFill>
                <a:latin typeface="Symbol" panose="05050102010706020507" pitchFamily="18" charset="2"/>
              </a:rPr>
              <a:t></a:t>
            </a:r>
            <a:r>
              <a:rPr lang="en-US" altLang="en-US" sz="2200" b="1" dirty="0">
                <a:solidFill>
                  <a:srgbClr val="CC0066"/>
                </a:solidFill>
              </a:rPr>
              <a:t>-</a:t>
            </a:r>
            <a:r>
              <a:rPr lang="el-GR" altLang="en-US" sz="2200" b="1" dirty="0">
                <a:solidFill>
                  <a:srgbClr val="CC0066"/>
                </a:solidFill>
              </a:rPr>
              <a:t> δεσμών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698FFB-A472-A5C7-B8A0-2013636C1D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789363"/>
          <a:ext cx="243205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64040" imgH="882000" progId="">
                  <p:embed/>
                </p:oleObj>
              </mc:Choice>
              <mc:Fallback>
                <p:oleObj r:id="rId2" imgW="1364040" imgH="882000" progId="">
                  <p:embed/>
                  <p:pic>
                    <p:nvPicPr>
                      <p:cNvPr id="68612" name="Object 4">
                        <a:extLst>
                          <a:ext uri="{FF2B5EF4-FFF2-40B4-BE49-F238E27FC236}">
                            <a16:creationId xmlns:a16="http://schemas.microsoft.com/office/drawing/2014/main" id="{226592AC-C0A3-4491-B8CE-B745F17EA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89363"/>
                        <a:ext cx="2432050" cy="1574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D7238F7-04D3-F118-8EC9-4A2466FDB0D5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752600"/>
            <a:ext cx="5918200" cy="1562100"/>
            <a:chOff x="1013" y="1104"/>
            <a:chExt cx="3728" cy="984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D54C6F4-7024-EC88-22FF-8349FC6959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13" y="1104"/>
            <a:ext cx="1530" cy="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369800" imgH="882000" progId="">
                    <p:embed/>
                  </p:oleObj>
                </mc:Choice>
                <mc:Fallback>
                  <p:oleObj r:id="rId4" imgW="1369800" imgH="882000" progId="">
                    <p:embed/>
                    <p:pic>
                      <p:nvPicPr>
                        <p:cNvPr id="68614" name="Object 6">
                          <a:extLst>
                            <a:ext uri="{FF2B5EF4-FFF2-40B4-BE49-F238E27FC236}">
                              <a16:creationId xmlns:a16="http://schemas.microsoft.com/office/drawing/2014/main" id="{112F29C5-B1B5-42B6-9722-55A05D46F3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3" y="1104"/>
                          <a:ext cx="1530" cy="98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32829711-03F8-1EB0-DB9F-EE1178E362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21" y="1108"/>
            <a:ext cx="1520" cy="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364040" imgH="882000" progId="">
                    <p:embed/>
                  </p:oleObj>
                </mc:Choice>
                <mc:Fallback>
                  <p:oleObj r:id="rId6" imgW="1364040" imgH="882000" progId="">
                    <p:embed/>
                    <p:pic>
                      <p:nvPicPr>
                        <p:cNvPr id="68615" name="Object 7">
                          <a:extLst>
                            <a:ext uri="{FF2B5EF4-FFF2-40B4-BE49-F238E27FC236}">
                              <a16:creationId xmlns:a16="http://schemas.microsoft.com/office/drawing/2014/main" id="{E7424B56-4578-4970-8F8A-89E8D1A873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1" y="1108"/>
                          <a:ext cx="1520" cy="98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43781CE0-0A74-593F-C93B-F55EF98F3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" y="1440"/>
              <a:ext cx="35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200" b="1"/>
                <a:t>vs.</a:t>
              </a: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7E59375A-BE0C-497A-B709-ADD78CE3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55654"/>
            <a:ext cx="84582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 dirty="0">
                <a:solidFill>
                  <a:srgbClr val="000058"/>
                </a:solidFill>
              </a:rPr>
              <a:t>Τα ηλεκτραρνητικά άτομα του φθορίου έλκουν  την ηλεκτρονική πυκνότητα από το αρνητικά φορτισμένο Ο</a:t>
            </a:r>
          </a:p>
          <a:p>
            <a:pPr>
              <a:buClrTx/>
              <a:buFontTx/>
              <a:buNone/>
            </a:pPr>
            <a:endParaRPr lang="el-GR" altLang="en-US" sz="2200" b="1" dirty="0">
              <a:solidFill>
                <a:srgbClr val="00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719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C90C86E0-A381-EA61-4DA4-DE2112063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Παράγοντες που καθορίζουν την όξινη ισχύ- Η επαγωγική δράση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4346CCA-CA3B-F50E-A224-C1A9B716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>
                <a:latin typeface="Arial Narrow" panose="020B0606020202030204" pitchFamily="34" charset="0"/>
              </a:rPr>
              <a:t>Όταν ηλεκτρονική πυκνότητα απωθείται μακριά από το αρνητικό φορτίο μέσω των σ δεσμών από ιδιαίτερα ηλεκτραρνητικά άτομα ονομάζεται </a:t>
            </a:r>
            <a:r>
              <a:rPr lang="el-GR" altLang="en-US" sz="2800" dirty="0">
                <a:solidFill>
                  <a:srgbClr val="6600FF"/>
                </a:solidFill>
                <a:latin typeface="Arial Narrow" panose="020B0606020202030204" pitchFamily="34" charset="0"/>
              </a:rPr>
              <a:t>αρνητική επαγωγική δράση</a:t>
            </a:r>
            <a:r>
              <a:rPr lang="el-GR" altLang="en-US" sz="2800" dirty="0">
                <a:latin typeface="Arial Narrow" panose="020B0606020202030204" pitchFamily="34" charset="0"/>
              </a:rPr>
              <a:t> (έλξη </a:t>
            </a:r>
            <a:r>
              <a:rPr lang="en-US" altLang="en-US" sz="2800" dirty="0">
                <a:latin typeface="Arial Narrow" panose="020B0606020202030204" pitchFamily="34" charset="0"/>
              </a:rPr>
              <a:t>e)</a:t>
            </a:r>
            <a:r>
              <a:rPr lang="el-GR" altLang="en-US" sz="2800" dirty="0">
                <a:latin typeface="Arial Narrow" panose="020B0606020202030204" pitchFamily="34" charset="0"/>
              </a:rPr>
              <a:t> ( </a:t>
            </a:r>
            <a:r>
              <a:rPr lang="el-GR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-Ι επαγωγικό φαινόμενο</a:t>
            </a:r>
            <a:r>
              <a:rPr lang="el-GR" altLang="en-US" sz="2800" dirty="0">
                <a:latin typeface="Arial Narrow" panose="020B0606020202030204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>
                <a:latin typeface="Arial Narrow" panose="020B0606020202030204" pitchFamily="34" charset="0"/>
              </a:rPr>
              <a:t>Τα λίαν ηλεκτραρνητικά άτομα σταθεροποιούν περιοχές μεγάλης ηλεκτρονικής πυκνότητος με την αρνητική επαγωγική δράση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>
                <a:latin typeface="Arial Narrow" panose="020B0606020202030204" pitchFamily="34" charset="0"/>
              </a:rPr>
              <a:t>Οσο </a:t>
            </a:r>
            <a:r>
              <a:rPr lang="el-GR" altLang="en-US" sz="2800" dirty="0">
                <a:solidFill>
                  <a:srgbClr val="9933FF"/>
                </a:solidFill>
                <a:latin typeface="Arial Narrow" panose="020B0606020202030204" pitchFamily="34" charset="0"/>
              </a:rPr>
              <a:t>πιο ηλεκτραρνητικό</a:t>
            </a:r>
            <a:r>
              <a:rPr lang="el-GR" altLang="en-US" sz="2800" dirty="0">
                <a:latin typeface="Arial Narrow" panose="020B0606020202030204" pitchFamily="34" charset="0"/>
              </a:rPr>
              <a:t> το άτομο και </a:t>
            </a:r>
            <a:r>
              <a:rPr lang="el-GR" altLang="en-US" sz="2800" dirty="0">
                <a:solidFill>
                  <a:srgbClr val="9933FF"/>
                </a:solidFill>
                <a:latin typeface="Arial Narrow" panose="020B0606020202030204" pitchFamily="34" charset="0"/>
              </a:rPr>
              <a:t>πιο κοντά</a:t>
            </a:r>
            <a:r>
              <a:rPr lang="el-GR" altLang="en-US" sz="2800" dirty="0">
                <a:latin typeface="Arial Narrow" panose="020B0606020202030204" pitchFamily="34" charset="0"/>
              </a:rPr>
              <a:t> στο σημείο του αρνητικού φορτίου, τόσο μεγαλύτερη η δράση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800" dirty="0">
                <a:latin typeface="Arial Narrow" panose="020B0606020202030204" pitchFamily="34" charset="0"/>
              </a:rPr>
              <a:t> Η οξύτητα Η-Α αυξάνεται με την παρουσία ομάδων με αρνητική επαγωγική δράση </a:t>
            </a:r>
            <a:r>
              <a:rPr lang="en-US" altLang="en-US" sz="2800" dirty="0">
                <a:latin typeface="Arial Narrow" panose="020B0606020202030204" pitchFamily="34" charset="0"/>
              </a:rPr>
              <a:t>(</a:t>
            </a:r>
            <a:r>
              <a:rPr lang="el-GR" altLang="en-US" sz="2800" dirty="0">
                <a:latin typeface="Arial Narrow" panose="020B0606020202030204" pitchFamily="34" charset="0"/>
              </a:rPr>
              <a:t>που έλκουν </a:t>
            </a:r>
            <a:r>
              <a:rPr lang="en-US" altLang="en-US" sz="2800" dirty="0">
                <a:latin typeface="Arial Narrow" panose="020B0606020202030204" pitchFamily="34" charset="0"/>
              </a:rPr>
              <a:t>e</a:t>
            </a:r>
            <a:r>
              <a:rPr lang="el-GR" altLang="en-US" sz="2800" dirty="0"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l-GR" alt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924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B73598C-98D9-F1EE-548B-59EB306F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/>
              <a:t>Η επαγωγική δράση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96B5B-60B9-F15F-6E9E-B0445CB78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r="16852"/>
          <a:stretch/>
        </p:blipFill>
        <p:spPr bwMode="auto">
          <a:xfrm>
            <a:off x="1642533" y="1557338"/>
            <a:ext cx="5960534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FD17875-B13D-E9E4-C733-C6D60C21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41763"/>
            <a:ext cx="822960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400">
                <a:latin typeface="Arial Narrow" panose="020B0606020202030204" pitchFamily="34" charset="0"/>
              </a:rPr>
              <a:t>Αριστερά το αρνητικό φορτίο είναι εντοπισμένο (Ο</a:t>
            </a:r>
            <a:r>
              <a:rPr lang="el-GR" altLang="en-US" sz="2400" baseline="30000">
                <a:latin typeface="Arial Narrow" panose="020B0606020202030204" pitchFamily="34" charset="0"/>
              </a:rPr>
              <a:t>-</a:t>
            </a:r>
            <a:r>
              <a:rPr lang="el-GR" altLang="en-US" sz="2400">
                <a:latin typeface="Arial Narrow" panose="020B0606020202030204" pitchFamily="34" charset="0"/>
              </a:rPr>
              <a:t>) (</a:t>
            </a:r>
            <a:r>
              <a:rPr lang="el-GR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κόκκινη περιοχή-υψηλή ηλεκτρονική πυκνότητα</a:t>
            </a:r>
            <a:r>
              <a:rPr lang="el-GR" altLang="en-US" sz="2400"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400">
                <a:latin typeface="Arial Narrow" panose="020B0606020202030204" pitchFamily="34" charset="0"/>
              </a:rPr>
              <a:t>Δεξιά το αρνητικό φορτίο στο Ο είναι λιγότερο διότι έχει </a:t>
            </a:r>
            <a:r>
              <a:rPr lang="el-GR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διασπαρεί</a:t>
            </a:r>
            <a:r>
              <a:rPr lang="el-GR" altLang="en-US" sz="2400">
                <a:latin typeface="Arial Narrow" panose="020B0606020202030204" pitchFamily="34" charset="0"/>
              </a:rPr>
              <a:t> από την αρνητική επαγωγική δράση των ατόμων </a:t>
            </a:r>
            <a:r>
              <a:rPr lang="en-US" altLang="en-US" sz="2400">
                <a:latin typeface="Arial Narrow" panose="020B0606020202030204" pitchFamily="34" charset="0"/>
              </a:rPr>
              <a:t>F</a:t>
            </a:r>
            <a:r>
              <a:rPr lang="el-GR" altLang="en-US" sz="2400">
                <a:latin typeface="Arial Narrow" panose="020B0606020202030204" pitchFamily="34" charset="0"/>
              </a:rPr>
              <a:t> (</a:t>
            </a:r>
            <a:r>
              <a:rPr lang="el-GR" altLang="en-US" sz="2400">
                <a:solidFill>
                  <a:srgbClr val="CCCC00"/>
                </a:solidFill>
                <a:latin typeface="Arial Narrow" panose="020B0606020202030204" pitchFamily="34" charset="0"/>
              </a:rPr>
              <a:t>κιτρινωπή περιοχή, χαμηλή ηλεκτρονική πυκνότητα)</a:t>
            </a:r>
          </a:p>
        </p:txBody>
      </p:sp>
    </p:spTree>
    <p:extLst>
      <p:ext uri="{BB962C8B-B14F-4D97-AF65-F5344CB8AC3E}">
        <p14:creationId xmlns:p14="http://schemas.microsoft.com/office/powerpoint/2010/main" val="7248857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14132-327B-724E-9817-12B41623C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7070" r="15618" b="15683"/>
          <a:stretch/>
        </p:blipFill>
        <p:spPr bwMode="auto">
          <a:xfrm>
            <a:off x="813376" y="719191"/>
            <a:ext cx="7518966" cy="56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7311E313-A503-2066-2536-442A1A74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dirty="0"/>
              <a:t>Υποκαταστάτες με  -Ι επαγωγική δράση</a:t>
            </a:r>
          </a:p>
        </p:txBody>
      </p:sp>
    </p:spTree>
    <p:extLst>
      <p:ext uri="{BB962C8B-B14F-4D97-AF65-F5344CB8AC3E}">
        <p14:creationId xmlns:p14="http://schemas.microsoft.com/office/powerpoint/2010/main" val="80833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070F68C-F6A9-6DDD-578F-4E9CBD31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000" b="1" dirty="0"/>
              <a:t>Επαγωγικές Δράσεις και Καρβοξυλικά Οξέα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5E7C2A0-D806-7AEA-53DF-913BEC801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655763"/>
          <a:ext cx="876300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57800" imgH="1155600" progId="">
                  <p:embed/>
                </p:oleObj>
              </mc:Choice>
              <mc:Fallback>
                <p:oleObj r:id="rId2" imgW="5257800" imgH="1155600" progId="">
                  <p:embed/>
                  <p:pic>
                    <p:nvPicPr>
                      <p:cNvPr id="72707" name="Object 3">
                        <a:extLst>
                          <a:ext uri="{FF2B5EF4-FFF2-40B4-BE49-F238E27FC236}">
                            <a16:creationId xmlns:a16="http://schemas.microsoft.com/office/drawing/2014/main" id="{278C5899-6F3C-4EA6-841D-1357079EB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55763"/>
                        <a:ext cx="8763000" cy="19256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F24A080B-894E-2669-0A3C-67D71567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4815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400" b="1" dirty="0">
                <a:latin typeface="Times New Roman" panose="02020603050405020304" pitchFamily="18" charset="0"/>
              </a:rPr>
              <a:t>Οσο περισσότερους υποκαταστάτες στο α άτομο </a:t>
            </a:r>
            <a:r>
              <a:rPr lang="en-US" altLang="en-US" sz="2400" b="1" dirty="0">
                <a:latin typeface="Times New Roman" panose="02020603050405020304" pitchFamily="18" charset="0"/>
              </a:rPr>
              <a:t>C (</a:t>
            </a:r>
            <a:r>
              <a:rPr lang="el-GR" altLang="en-US" sz="2400" b="1" dirty="0">
                <a:latin typeface="Times New Roman" panose="02020603050405020304" pitchFamily="18" charset="0"/>
              </a:rPr>
              <a:t>το κοντινότερο στο καρβονύλιο</a:t>
            </a: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>
                <a:latin typeface="Wingdings" panose="05000000000000000000" pitchFamily="2" charset="2"/>
              </a:rPr>
              <a:t></a:t>
            </a:r>
          </a:p>
          <a:p>
            <a:pPr algn="ctr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l-GR" altLang="en-US" sz="2400" b="1" dirty="0">
                <a:latin typeface="Times New Roman" panose="02020603050405020304" pitchFamily="18" charset="0"/>
              </a:rPr>
              <a:t>Τόσο μεγαλύτερη η σταθερότητα του ανιόντος (ανιόν καρβοξυλίου)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Wingdings" panose="05000000000000000000" pitchFamily="2" charset="2"/>
              </a:rPr>
              <a:t></a:t>
            </a:r>
          </a:p>
          <a:p>
            <a:pPr algn="ctr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l-GR" altLang="en-US" sz="2400" b="1" dirty="0">
                <a:latin typeface="Times New Roman" panose="02020603050405020304" pitchFamily="18" charset="0"/>
              </a:rPr>
              <a:t>Τόσο ισχυρότερο το καρβοξυλικό οξύ</a:t>
            </a:r>
          </a:p>
        </p:txBody>
      </p:sp>
    </p:spTree>
    <p:extLst>
      <p:ext uri="{BB962C8B-B14F-4D97-AF65-F5344CB8AC3E}">
        <p14:creationId xmlns:p14="http://schemas.microsoft.com/office/powerpoint/2010/main" val="3902302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DB798BA-0928-47B6-E9BE-1CDC0079A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000" b="1" dirty="0" err="1"/>
              <a:t>pK</a:t>
            </a:r>
            <a:r>
              <a:rPr lang="en-US" altLang="en-US" sz="3000" b="1" baseline="-25000" dirty="0" err="1"/>
              <a:t>a</a:t>
            </a:r>
            <a:r>
              <a:rPr lang="en-US" altLang="en-US" sz="3000" b="1" dirty="0"/>
              <a:t> </a:t>
            </a:r>
            <a:r>
              <a:rPr lang="el-GR" altLang="en-US" sz="3000" b="1" dirty="0"/>
              <a:t>και ισχύς βάσεως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DFBBDF0-D204-D188-430A-4F982F8F9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34338"/>
            <a:ext cx="81010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Το ισχυρότερο οξύ έχει την ασθενέστερη συζυγή βάση</a:t>
            </a:r>
          </a:p>
          <a:p>
            <a:pPr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Το ασθενέστερο οξύ έχει την ισχυρότερη συζυγή βάση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A49E423-2B21-FF6D-C94F-A679449E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46012"/>
            <a:ext cx="44926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OH     </a:t>
            </a:r>
            <a:r>
              <a:rPr lang="el-GR" altLang="en-US" sz="2400" b="1" dirty="0">
                <a:latin typeface="Times New Roman" panose="02020603050405020304" pitchFamily="18" charset="0"/>
              </a:rPr>
              <a:t>έναντι</a:t>
            </a:r>
            <a:r>
              <a:rPr lang="en-US" altLang="en-US" sz="2400" b="1" dirty="0">
                <a:latin typeface="Times New Roman" panose="02020603050405020304" pitchFamily="18" charset="0"/>
              </a:rPr>
              <a:t>   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CO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H</a:t>
            </a:r>
          </a:p>
          <a:p>
            <a:pPr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p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</a:t>
            </a:r>
            <a:r>
              <a:rPr lang="en-US" altLang="en-US" sz="2400" b="1" i="1" baseline="-25000" dirty="0" err="1">
                <a:latin typeface="Times New Roman" panose="02020603050405020304" pitchFamily="18" charset="0"/>
              </a:rPr>
              <a:t>a</a:t>
            </a:r>
            <a:r>
              <a:rPr lang="en-US" altLang="en-US" sz="2400" b="1" dirty="0">
                <a:latin typeface="Times New Roman" panose="02020603050405020304" pitchFamily="18" charset="0"/>
              </a:rPr>
              <a:t>: 16                                  4.75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6590C1C-1A70-6116-D8AE-32260688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4414462"/>
            <a:ext cx="413543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O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-</a:t>
            </a:r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l-GR" altLang="en-US" sz="2400" b="1" dirty="0">
                <a:latin typeface="Times New Roman" panose="02020603050405020304" pitchFamily="18" charset="0"/>
              </a:rPr>
              <a:t>έναντι</a:t>
            </a:r>
            <a:r>
              <a:rPr lang="en-US" altLang="en-US" sz="2400" b="1" dirty="0">
                <a:latin typeface="Times New Roman" panose="02020603050405020304" pitchFamily="18" charset="0"/>
              </a:rPr>
              <a:t>   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CO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6ED168A-CD12-7CD4-B5EC-D7888C99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66" y="5199080"/>
            <a:ext cx="617827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Το οξικό οξύ είναι το ισχυρότερο οξύ</a:t>
            </a:r>
            <a:endParaRPr lang="en-US" altLang="en-US" sz="24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Το αιθοξείδιο είναι η ισχυρότερη βάση</a:t>
            </a:r>
          </a:p>
        </p:txBody>
      </p:sp>
    </p:spTree>
    <p:extLst>
      <p:ext uri="{BB962C8B-B14F-4D97-AF65-F5344CB8AC3E}">
        <p14:creationId xmlns:p14="http://schemas.microsoft.com/office/powerpoint/2010/main" val="42102244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72C62A17-22C0-F5DC-766E-F46DB5FF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8229600" cy="271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CCCCFF"/>
              </a:buClr>
            </a:pPr>
            <a:r>
              <a:rPr lang="el-GR" altLang="en-US" sz="4000" b="1" dirty="0"/>
              <a:t>Ποια η συμπεριφορά της αλκυλομάδας </a:t>
            </a:r>
            <a:r>
              <a:rPr lang="en-US" altLang="en-US" sz="4000" b="1" dirty="0"/>
              <a:t>R (</a:t>
            </a:r>
            <a:r>
              <a:rPr lang="el-GR" altLang="en-US" sz="4000" b="1" dirty="0"/>
              <a:t>πχ–</a:t>
            </a:r>
            <a:r>
              <a:rPr lang="en-US" altLang="en-US" sz="4000" b="1" dirty="0"/>
              <a:t>CH</a:t>
            </a:r>
            <a:r>
              <a:rPr lang="en-US" altLang="en-US" sz="4000" b="1" baseline="-25000" dirty="0"/>
              <a:t>3</a:t>
            </a:r>
            <a:r>
              <a:rPr lang="el-GR" altLang="en-US" sz="4000" b="1" baseline="-25000" dirty="0"/>
              <a:t>)</a:t>
            </a:r>
            <a:r>
              <a:rPr lang="en-US" altLang="en-US" sz="4000" b="1" dirty="0"/>
              <a:t> </a:t>
            </a:r>
            <a:r>
              <a:rPr lang="el-GR" altLang="en-US" sz="4000" b="1" dirty="0"/>
              <a:t>στις οργανικές ενώσεις στην επαγωγή του φορτίου ?</a:t>
            </a:r>
          </a:p>
        </p:txBody>
      </p:sp>
    </p:spTree>
    <p:extLst>
      <p:ext uri="{BB962C8B-B14F-4D97-AF65-F5344CB8AC3E}">
        <p14:creationId xmlns:p14="http://schemas.microsoft.com/office/powerpoint/2010/main" val="41689457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2856FC9-C1C6-9741-02E8-C022FC457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l-GR" altLang="en-US" sz="4400" dirty="0"/>
              <a:t>Τι είναι καρβ</a:t>
            </a:r>
            <a:r>
              <a:rPr lang="el-GR" altLang="en-US" sz="6000" dirty="0">
                <a:solidFill>
                  <a:srgbClr val="9933FF"/>
                </a:solidFill>
              </a:rPr>
              <a:t>ο</a:t>
            </a:r>
            <a:r>
              <a:rPr lang="el-GR" altLang="en-US" sz="4400" dirty="0"/>
              <a:t>κατιόν?</a:t>
            </a:r>
            <a:br>
              <a:rPr lang="el-GR" altLang="en-US" sz="4400" dirty="0"/>
            </a:br>
            <a:r>
              <a:rPr lang="el-GR" altLang="en-US" sz="4400" dirty="0"/>
              <a:t>Τι είναι καρβ</a:t>
            </a:r>
            <a:r>
              <a:rPr lang="el-GR" altLang="en-US" sz="6000" dirty="0">
                <a:solidFill>
                  <a:srgbClr val="9933FF"/>
                </a:solidFill>
              </a:rPr>
              <a:t>α</a:t>
            </a:r>
            <a:r>
              <a:rPr lang="el-GR" altLang="en-US" sz="4400" dirty="0"/>
              <a:t>νιόν?</a:t>
            </a:r>
          </a:p>
        </p:txBody>
      </p:sp>
    </p:spTree>
    <p:extLst>
      <p:ext uri="{BB962C8B-B14F-4D97-AF65-F5344CB8AC3E}">
        <p14:creationId xmlns:p14="http://schemas.microsoft.com/office/powerpoint/2010/main" val="4890858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F96EEC4A-B943-3725-C584-C8E56BDE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b="1" dirty="0"/>
              <a:t>Σχηματισμός καρβοκατιόντος-καρβανιόντος</a:t>
            </a:r>
            <a:br>
              <a:rPr lang="el-GR" altLang="en-US" sz="2600" b="1" dirty="0"/>
            </a:br>
            <a:r>
              <a:rPr lang="el-GR" altLang="en-US" sz="2600" b="1" dirty="0"/>
              <a:t>Η ετερόλυση των </a:t>
            </a:r>
            <a:r>
              <a:rPr lang="en-US" altLang="en-US" sz="2600" b="1" dirty="0"/>
              <a:t> C—Z </a:t>
            </a:r>
            <a:r>
              <a:rPr lang="el-GR" altLang="en-US" sz="2600" b="1" dirty="0"/>
              <a:t>δεσμών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457D513-520E-16F4-72A7-0D4D73A6C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57" y="1054100"/>
            <a:ext cx="8928244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Η ετερόλυση των </a:t>
            </a:r>
            <a:r>
              <a:rPr lang="en-US" altLang="en-US" sz="2400" b="1" dirty="0">
                <a:latin typeface="Times New Roman" panose="02020603050405020304" pitchFamily="18" charset="0"/>
              </a:rPr>
              <a:t> C—Z </a:t>
            </a:r>
            <a:r>
              <a:rPr lang="el-GR" altLang="en-US" sz="2400" b="1" dirty="0">
                <a:latin typeface="Times New Roman" panose="02020603050405020304" pitchFamily="18" charset="0"/>
              </a:rPr>
              <a:t>δεσμών δημιουργεί ιοντικές μορφές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Καρβοκατιόν</a:t>
            </a:r>
            <a:r>
              <a:rPr lang="en-US" altLang="en-US" sz="2400" b="1" dirty="0">
                <a:latin typeface="Times New Roman" panose="02020603050405020304" pitchFamily="18" charset="0"/>
              </a:rPr>
              <a:t>:	 </a:t>
            </a:r>
            <a:r>
              <a:rPr lang="el-GR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Θετικά φορτισμένο άτομο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Τα καρβοκατιόντα είναι Οξέα κατά </a:t>
            </a:r>
            <a:r>
              <a:rPr lang="en-US" altLang="en-US" sz="2400" b="1" dirty="0">
                <a:latin typeface="Times New Roman" panose="02020603050405020304" pitchFamily="18" charset="0"/>
              </a:rPr>
              <a:t>Lewis</a:t>
            </a: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Καρβανιόν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  <a:r>
              <a:rPr lang="el-GR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Αρνητικά φορτισμένο άτομο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  </a:t>
            </a: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Τα καρβανιόντα είναι Βάσεις κατά </a:t>
            </a:r>
            <a:r>
              <a:rPr lang="en-US" altLang="en-US" sz="2400" b="1" dirty="0">
                <a:latin typeface="Times New Roman" panose="02020603050405020304" pitchFamily="18" charset="0"/>
              </a:rPr>
              <a:t>Lewis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46BE997-379C-3880-A3B4-EE5190331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05923"/>
              </p:ext>
            </p:extLst>
          </p:nvPr>
        </p:nvGraphicFramePr>
        <p:xfrm>
          <a:off x="775575" y="2635449"/>
          <a:ext cx="7218041" cy="130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96800" imgH="845640" progId="">
                  <p:embed/>
                </p:oleObj>
              </mc:Choice>
              <mc:Fallback>
                <p:oleObj r:id="rId2" imgW="4096800" imgH="845640" progId="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DCB4AD1D-A374-4312-9254-372FC1A31A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75" y="2635449"/>
                        <a:ext cx="7218041" cy="130701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41862D-301A-6FB7-80C2-13BDA252E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61700"/>
              </p:ext>
            </p:extLst>
          </p:nvPr>
        </p:nvGraphicFramePr>
        <p:xfrm>
          <a:off x="734869" y="4841933"/>
          <a:ext cx="7461056" cy="158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01840" imgH="871200" progId="">
                  <p:embed/>
                </p:oleObj>
              </mc:Choice>
              <mc:Fallback>
                <p:oleObj r:id="rId4" imgW="4101840" imgH="871200" progId="">
                  <p:embed/>
                  <p:pic>
                    <p:nvPicPr>
                      <p:cNvPr id="76805" name="Object 5">
                        <a:extLst>
                          <a:ext uri="{FF2B5EF4-FFF2-40B4-BE49-F238E27FC236}">
                            <a16:creationId xmlns:a16="http://schemas.microsoft.com/office/drawing/2014/main" id="{095EAA4A-63BE-4616-931D-A2AE1934B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69" y="4841933"/>
                        <a:ext cx="7461056" cy="158454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11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166C5ED-B4E3-81A1-212B-C5A12146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06" y="1011931"/>
            <a:ext cx="7238011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86DC58D-47C8-23D6-10CD-DCABEF35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06" y="1135856"/>
            <a:ext cx="7238011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427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F2D27834-A7F5-B95B-9EEF-5031F2070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Η Δομή των αλκυλαλογονιδίων </a:t>
            </a:r>
            <a:r>
              <a:rPr lang="en-US" altLang="en-US" sz="3400" dirty="0"/>
              <a:t>R-X </a:t>
            </a:r>
            <a:r>
              <a:rPr lang="el-GR" altLang="en-US" sz="3400" dirty="0"/>
              <a:t>όπου </a:t>
            </a:r>
            <a:r>
              <a:rPr lang="en-US" altLang="en-US" sz="3400" dirty="0"/>
              <a:t>R </a:t>
            </a:r>
            <a:r>
              <a:rPr lang="el-GR" altLang="en-US" sz="3400" dirty="0"/>
              <a:t>αλκύλιο- και Χ-αλογόνο (πχ</a:t>
            </a:r>
            <a:r>
              <a:rPr lang="en-US" altLang="en-US" sz="3400" dirty="0"/>
              <a:t> CH</a:t>
            </a:r>
            <a:r>
              <a:rPr lang="en-US" altLang="en-US" sz="3400" baseline="-25000" dirty="0"/>
              <a:t>3</a:t>
            </a:r>
            <a:r>
              <a:rPr lang="en-US" altLang="en-US" sz="3400" dirty="0"/>
              <a:t>-Cl)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31B09FE-16E7-864D-3F6E-BD9D32F8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40" y="2309117"/>
            <a:ext cx="4038600" cy="260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CCCCFF"/>
              </a:buClr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l-GR" altLang="en-US" sz="2800" dirty="0">
                <a:solidFill>
                  <a:schemeClr val="accent2">
                    <a:lumMod val="75000"/>
                  </a:schemeClr>
                </a:solidFill>
              </a:rPr>
              <a:t> πολικότητα του δεσμού 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C-X </a:t>
            </a:r>
            <a:r>
              <a:rPr lang="el-GR" altLang="en-US" sz="2800" dirty="0">
                <a:solidFill>
                  <a:schemeClr val="accent2">
                    <a:lumMod val="75000"/>
                  </a:schemeClr>
                </a:solidFill>
              </a:rPr>
              <a:t>έχει ως αποτέλεσμα ο άνθρακας να φορτίζεται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n-US" sz="2800" dirty="0">
                <a:solidFill>
                  <a:schemeClr val="accent2">
                    <a:lumMod val="75000"/>
                  </a:schemeClr>
                </a:solidFill>
              </a:rPr>
              <a:t>θετικά και το αλογόνο αρνητικά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0BDA802-C81E-865F-F372-2AA1516B9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r="14584"/>
          <a:stretch/>
        </p:blipFill>
        <p:spPr bwMode="auto">
          <a:xfrm>
            <a:off x="1154692" y="2746919"/>
            <a:ext cx="249662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283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7248AACD-BFCC-B1A7-2146-D1381395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6688"/>
            <a:ext cx="7543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l-GR" altLang="en-US" sz="2800" b="1" dirty="0"/>
              <a:t>Η σταθερότητα του καρβοκατιόντος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2339185-4ABE-8448-3CCC-1F895964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9144000" cy="50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69863" indent="-169863"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 Narrow" panose="020B0606020202030204" pitchFamily="34" charset="0"/>
              <a:buChar char="•"/>
            </a:pPr>
            <a:r>
              <a:rPr lang="el-GR" altLang="en-US" sz="2200" b="1" dirty="0">
                <a:latin typeface="Times New Roman" panose="02020603050405020304" pitchFamily="18" charset="0"/>
              </a:rPr>
              <a:t>Η σειρά της </a:t>
            </a:r>
            <a:r>
              <a:rPr lang="el-GR" altLang="en-US" sz="2200" b="1" dirty="0" err="1">
                <a:latin typeface="Times New Roman" panose="02020603050405020304" pitchFamily="18" charset="0"/>
              </a:rPr>
              <a:t>σταθερότητος</a:t>
            </a:r>
            <a:r>
              <a:rPr lang="el-GR" altLang="en-US" sz="2200" b="1" dirty="0">
                <a:latin typeface="Times New Roman" panose="02020603050405020304" pitchFamily="18" charset="0"/>
              </a:rPr>
              <a:t> του </a:t>
            </a:r>
            <a:r>
              <a:rPr lang="el-GR" altLang="en-US" sz="2200" b="1" dirty="0" err="1">
                <a:latin typeface="Times New Roman" panose="02020603050405020304" pitchFamily="18" charset="0"/>
              </a:rPr>
              <a:t>καρβοκατιόντος</a:t>
            </a:r>
            <a:r>
              <a:rPr lang="el-GR" altLang="en-US" sz="2200" b="1" dirty="0">
                <a:latin typeface="Times New Roman" panose="02020603050405020304" pitchFamily="18" charset="0"/>
              </a:rPr>
              <a:t> μπορεί να εξηγηθεί μέσω της </a:t>
            </a:r>
            <a:r>
              <a:rPr lang="el-GR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επαγωγικής δράσης</a:t>
            </a:r>
            <a:r>
              <a:rPr lang="el-GR" altLang="en-US" sz="2200" b="1" dirty="0">
                <a:latin typeface="Times New Roman" panose="02020603050405020304" pitchFamily="18" charset="0"/>
              </a:rPr>
              <a:t> και του </a:t>
            </a:r>
            <a:r>
              <a:rPr lang="el-GR" altLang="en-US" sz="22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υπερσυζυγιακού</a:t>
            </a:r>
            <a:r>
              <a:rPr lang="el-GR" altLang="en-US" sz="22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φαινομένου</a:t>
            </a:r>
            <a:r>
              <a:rPr lang="en-US" altLang="en-US" sz="2200" b="1" dirty="0">
                <a:solidFill>
                  <a:srgbClr val="000058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Font typeface="Arial Narrow" panose="020B0606020202030204" pitchFamily="34" charset="0"/>
              <a:buChar char="•"/>
            </a:pPr>
            <a:r>
              <a:rPr lang="el-GR" altLang="en-US" sz="2200" b="1" dirty="0">
                <a:latin typeface="Times New Roman" panose="02020603050405020304" pitchFamily="18" charset="0"/>
              </a:rPr>
              <a:t>Οι επαγωγικές δράσεις είναι ηλεκτρονικές δράσεις που λαμβάνουν χώρα μέσω των σ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l-GR" altLang="en-US" sz="2200" b="1" dirty="0">
                <a:latin typeface="Times New Roman" panose="02020603050405020304" pitchFamily="18" charset="0"/>
              </a:rPr>
              <a:t>δεσμών</a:t>
            </a:r>
            <a:r>
              <a:rPr lang="en-US" altLang="en-US" sz="2200" b="1" dirty="0">
                <a:latin typeface="Times New Roman" panose="02020603050405020304" pitchFamily="18" charset="0"/>
              </a:rPr>
              <a:t>. </a:t>
            </a:r>
            <a:r>
              <a:rPr lang="el-GR" altLang="en-US" sz="2200" b="1" dirty="0">
                <a:latin typeface="Times New Roman" panose="02020603050405020304" pitchFamily="18" charset="0"/>
              </a:rPr>
              <a:t>Ειδικά, η επαγωγική δράση είναι </a:t>
            </a:r>
            <a:r>
              <a:rPr lang="el-GR" altLang="en-US" sz="2200" b="1" dirty="0" err="1">
                <a:latin typeface="Times New Roman" panose="02020603050405020304" pitchFamily="18" charset="0"/>
              </a:rPr>
              <a:t>μετάθεσητης</a:t>
            </a:r>
            <a:r>
              <a:rPr lang="el-GR" altLang="en-US" sz="2200" b="1" dirty="0">
                <a:latin typeface="Times New Roman" panose="02020603050405020304" pitchFamily="18" charset="0"/>
              </a:rPr>
              <a:t> ηλεκτρονικής </a:t>
            </a:r>
            <a:r>
              <a:rPr lang="el-GR" altLang="en-US" sz="2200" b="1" dirty="0" err="1">
                <a:latin typeface="Times New Roman" panose="02020603050405020304" pitchFamily="18" charset="0"/>
              </a:rPr>
              <a:t>πυκνότητος</a:t>
            </a:r>
            <a:r>
              <a:rPr lang="el-GR" altLang="en-US" sz="2200" b="1" dirty="0">
                <a:latin typeface="Times New Roman" panose="02020603050405020304" pitchFamily="18" charset="0"/>
              </a:rPr>
              <a:t>  μέσω των  σ δεσμών που προκαλείται από τις διαφορές στην </a:t>
            </a:r>
            <a:r>
              <a:rPr lang="el-GR" altLang="en-US" sz="2200" b="1" dirty="0" err="1">
                <a:latin typeface="Times New Roman" panose="02020603050405020304" pitchFamily="18" charset="0"/>
              </a:rPr>
              <a:t>ηλεκτραρνητικότητα</a:t>
            </a:r>
            <a:r>
              <a:rPr lang="el-GR" altLang="en-US" sz="2200" b="1" dirty="0">
                <a:latin typeface="Times New Roman" panose="02020603050405020304" pitchFamily="18" charset="0"/>
              </a:rPr>
              <a:t>  μεταξύ των ατόμων</a:t>
            </a:r>
            <a:r>
              <a:rPr lang="en-US" altLang="en-US" sz="2200" b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Font typeface="Arial Narrow" panose="020B0606020202030204" pitchFamily="34" charset="0"/>
              <a:buChar char="•"/>
            </a:pPr>
            <a:r>
              <a:rPr lang="el-GR" altLang="en-US" sz="2200" b="1" dirty="0">
                <a:latin typeface="Times New Roman" panose="02020603050405020304" pitchFamily="18" charset="0"/>
              </a:rPr>
              <a:t>Οι </a:t>
            </a:r>
            <a:r>
              <a:rPr lang="el-GR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αλκυλομάδες</a:t>
            </a:r>
            <a:r>
              <a:rPr lang="el-GR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R-) </a:t>
            </a:r>
            <a:r>
              <a:rPr lang="el-GR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είναι ομάδες δότες ηλεκτρονίων που σταθεροποιούν ένα θετικό φορτίο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l-GR" altLang="en-US" sz="2200" b="1" dirty="0">
                <a:latin typeface="Times New Roman" panose="02020603050405020304" pitchFamily="18" charset="0"/>
              </a:rPr>
              <a:t>Εφόσον  μια </a:t>
            </a:r>
            <a:r>
              <a:rPr lang="el-GR" altLang="en-US" sz="2200" b="1" dirty="0" err="1">
                <a:latin typeface="Times New Roman" panose="02020603050405020304" pitchFamily="18" charset="0"/>
              </a:rPr>
              <a:t>αλκυλομάδα</a:t>
            </a:r>
            <a:r>
              <a:rPr lang="el-GR" altLang="en-US" sz="2200" b="1" dirty="0">
                <a:latin typeface="Times New Roman" panose="02020603050405020304" pitchFamily="18" charset="0"/>
              </a:rPr>
              <a:t> έχει μερικούς σ δεσμούς</a:t>
            </a:r>
            <a:r>
              <a:rPr lang="en-US" altLang="en-US" sz="2200" b="1" dirty="0">
                <a:latin typeface="Times New Roman" panose="02020603050405020304" pitchFamily="18" charset="0"/>
              </a:rPr>
              <a:t>, </a:t>
            </a:r>
            <a:r>
              <a:rPr lang="el-GR" altLang="en-US" sz="2200" b="1" dirty="0">
                <a:latin typeface="Times New Roman" panose="02020603050405020304" pitchFamily="18" charset="0"/>
              </a:rPr>
              <a:t>που καθένας εμπεριέχει ηλεκτρονική πυκνότητα</a:t>
            </a:r>
            <a:r>
              <a:rPr lang="en-US" altLang="en-US" sz="2200" b="1" dirty="0">
                <a:latin typeface="Times New Roman" panose="02020603050405020304" pitchFamily="18" charset="0"/>
              </a:rPr>
              <a:t>, </a:t>
            </a:r>
            <a:r>
              <a:rPr lang="el-GR" altLang="en-US" sz="2200" b="1" dirty="0">
                <a:latin typeface="Times New Roman" panose="02020603050405020304" pitchFamily="18" charset="0"/>
              </a:rPr>
              <a:t>είναι πιο </a:t>
            </a:r>
            <a:r>
              <a:rPr lang="el-GR" altLang="en-US" sz="2200" b="1" dirty="0" err="1">
                <a:latin typeface="Times New Roman" panose="02020603050405020304" pitchFamily="18" charset="0"/>
              </a:rPr>
              <a:t>πολώσιμος</a:t>
            </a:r>
            <a:r>
              <a:rPr lang="el-GR" altLang="en-US" sz="2200" b="1" dirty="0">
                <a:latin typeface="Times New Roman" panose="02020603050405020304" pitchFamily="18" charset="0"/>
              </a:rPr>
              <a:t>  από ένα άτομο υδρογόνου και πιο ικανή στο να παρέχει  ηλεκτρονική πυκνότητα </a:t>
            </a:r>
            <a:r>
              <a:rPr lang="el-GR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(+Ι επαγωγικό φαινόμενο</a:t>
            </a:r>
            <a:r>
              <a:rPr lang="el-GR" altLang="en-US" sz="2200" b="1" dirty="0">
                <a:latin typeface="Times New Roman" panose="02020603050405020304" pitchFamily="18" charset="0"/>
              </a:rPr>
              <a:t>).</a:t>
            </a:r>
          </a:p>
          <a:p>
            <a:pPr>
              <a:spcBef>
                <a:spcPts val="600"/>
              </a:spcBef>
              <a:buFont typeface="Arial Narrow" panose="020B0606020202030204" pitchFamily="34" charset="0"/>
              <a:buChar char="•"/>
            </a:pPr>
            <a:r>
              <a:rPr lang="el-GR" altLang="en-US" sz="2200" b="1" dirty="0">
                <a:latin typeface="Times New Roman" panose="02020603050405020304" pitchFamily="18" charset="0"/>
              </a:rPr>
              <a:t>Γενικά </a:t>
            </a:r>
            <a:r>
              <a:rPr lang="el-GR" altLang="en-US" sz="2200" b="1" dirty="0">
                <a:solidFill>
                  <a:srgbClr val="CC3399"/>
                </a:solidFill>
                <a:latin typeface="Times New Roman" panose="02020603050405020304" pitchFamily="18" charset="0"/>
              </a:rPr>
              <a:t>όσο μεγαλύτερος είναι ο αριθμός των </a:t>
            </a:r>
            <a:r>
              <a:rPr lang="el-GR" altLang="en-US" sz="2200" b="1" dirty="0" err="1">
                <a:solidFill>
                  <a:srgbClr val="CC3399"/>
                </a:solidFill>
                <a:latin typeface="Times New Roman" panose="02020603050405020304" pitchFamily="18" charset="0"/>
              </a:rPr>
              <a:t>αλκυλομάδων</a:t>
            </a:r>
            <a:r>
              <a:rPr lang="el-GR" altLang="en-US" sz="2200" b="1" dirty="0">
                <a:solidFill>
                  <a:srgbClr val="CC3399"/>
                </a:solidFill>
                <a:latin typeface="Times New Roman" panose="02020603050405020304" pitchFamily="18" charset="0"/>
              </a:rPr>
              <a:t>  που συνδέονται με το άτομο άνθρακα που φέρει ένα θετικό φορτίο, τόσο πιο σταθερό θα είναι το </a:t>
            </a:r>
            <a:r>
              <a:rPr lang="el-GR" altLang="en-US" sz="2200" b="1" dirty="0" err="1">
                <a:solidFill>
                  <a:srgbClr val="CC3399"/>
                </a:solidFill>
                <a:latin typeface="Times New Roman" panose="02020603050405020304" pitchFamily="18" charset="0"/>
              </a:rPr>
              <a:t>κατιόν</a:t>
            </a:r>
            <a:r>
              <a:rPr lang="en-US" altLang="en-US" sz="22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6253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B9265-3FDA-1B60-807E-FE956D33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775"/>
            <a:ext cx="9144000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BC2D970-889D-770E-2435-C9F36F42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l-GR" altLang="en-US" sz="4400" dirty="0">
                <a:solidFill>
                  <a:srgbClr val="CC0066"/>
                </a:solidFill>
              </a:rPr>
              <a:t>Σχετικές επαγωγικές δράσεις έχουν πειραματικά μετρηθεί με αναφορά το υδρογόνο</a:t>
            </a:r>
            <a:endParaRPr lang="en-US" altLang="en-US" sz="4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760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9FDE7D8-6D0D-791E-FAC2-9EEF66365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l-GR" altLang="en-US" sz="4400" dirty="0"/>
              <a:t>Συνοψίζοντας…</a:t>
            </a:r>
            <a:br>
              <a:rPr lang="el-GR" altLang="en-US" sz="4400" dirty="0"/>
            </a:br>
            <a:endParaRPr lang="el-GR" altLang="en-US" sz="44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40C77D6-67B3-1E93-3F8C-E9059EA87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l-GR" altLang="en-US" sz="2400"/>
              <a:t>Εχουμε υποκαταστάτες με </a:t>
            </a:r>
            <a:r>
              <a:rPr lang="el-GR" altLang="en-US" sz="2400">
                <a:solidFill>
                  <a:srgbClr val="CC3399"/>
                </a:solidFill>
              </a:rPr>
              <a:t>–Ι επαγωγική</a:t>
            </a:r>
            <a:r>
              <a:rPr lang="el-GR" altLang="en-US" sz="2400"/>
              <a:t> δράση όπως αλογόνα( -</a:t>
            </a:r>
            <a:r>
              <a:rPr lang="en-US" altLang="en-US" sz="2400"/>
              <a:t>F, Cl, Br…)</a:t>
            </a:r>
            <a:r>
              <a:rPr lang="el-GR" altLang="en-US" sz="2400"/>
              <a:t>και 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l-GR" altLang="en-US" sz="2400"/>
              <a:t>Υποκαταστάτες με </a:t>
            </a:r>
            <a:r>
              <a:rPr lang="el-GR" altLang="en-US" sz="2400">
                <a:solidFill>
                  <a:srgbClr val="CC3399"/>
                </a:solidFill>
              </a:rPr>
              <a:t>+Ι επαγωγικό</a:t>
            </a:r>
            <a:r>
              <a:rPr lang="el-GR" altLang="en-US" sz="2400"/>
              <a:t> φαινόμενο όπως αλκύλιο (π.χ </a:t>
            </a:r>
            <a:r>
              <a:rPr lang="en-US" altLang="en-US" sz="2400"/>
              <a:t>CH</a:t>
            </a:r>
            <a:r>
              <a:rPr lang="en-US" altLang="en-US" sz="2400" baseline="-25000"/>
              <a:t>3</a:t>
            </a:r>
            <a:r>
              <a:rPr lang="en-US" altLang="en-US" sz="2400"/>
              <a:t>-)</a:t>
            </a:r>
          </a:p>
        </p:txBody>
      </p:sp>
    </p:spTree>
    <p:extLst>
      <p:ext uri="{BB962C8B-B14F-4D97-AF65-F5344CB8AC3E}">
        <p14:creationId xmlns:p14="http://schemas.microsoft.com/office/powerpoint/2010/main" val="853206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FAB3D1D-C835-ACA5-E345-6254627DB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>
              <a:spcBef>
                <a:spcPts val="10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4000" dirty="0">
                <a:solidFill>
                  <a:srgbClr val="9933FF"/>
                </a:solidFill>
              </a:rPr>
              <a:t>Συντονισμός</a:t>
            </a:r>
          </a:p>
        </p:txBody>
      </p:sp>
    </p:spTree>
    <p:extLst>
      <p:ext uri="{BB962C8B-B14F-4D97-AF65-F5344CB8AC3E}">
        <p14:creationId xmlns:p14="http://schemas.microsoft.com/office/powerpoint/2010/main" val="15458983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6D776C7-3F9B-1EA7-3D03-C24D7797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Δομές συντονισμού</a:t>
            </a:r>
            <a:r>
              <a:rPr lang="en-US" altLang="en-US" sz="3400" dirty="0"/>
              <a:t>-</a:t>
            </a:r>
            <a:r>
              <a:rPr lang="el-GR" altLang="en-US" sz="3400" dirty="0"/>
              <a:t> απεντόπιστα </a:t>
            </a:r>
            <a:r>
              <a:rPr lang="en-US" altLang="en-US" sz="3400" dirty="0"/>
              <a:t>e….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6D504-63B4-811C-0186-7206DD7B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712787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77AA77A6-448A-77C1-91CF-29DD04B47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00200"/>
            <a:ext cx="838835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n-US" altLang="en-US" sz="2400"/>
              <a:t>K</a:t>
            </a:r>
            <a:r>
              <a:rPr lang="el-GR" altLang="en-US" sz="2400"/>
              <a:t>ανόνες…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400"/>
              <a:t>Τά άτομα </a:t>
            </a:r>
            <a:r>
              <a:rPr lang="el-GR" altLang="en-US" sz="2400" u="sng"/>
              <a:t>δεν</a:t>
            </a:r>
            <a:r>
              <a:rPr lang="el-GR" altLang="en-US" sz="2400"/>
              <a:t> κινούνται ποτέ-&gt; ο υβριδισμός </a:t>
            </a:r>
            <a:r>
              <a:rPr lang="el-GR" altLang="en-US" sz="2400" u="sng"/>
              <a:t>δεν μεταβάλλεται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400"/>
              <a:t>ΜΟΝΟ τα π ηλεκτρόνια κινούνται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400"/>
              <a:t>Το νιτρομεθάνιο είναι ένα 50</a:t>
            </a:r>
            <a:r>
              <a:rPr lang="en-US" altLang="en-US" sz="2400"/>
              <a:t>:50 </a:t>
            </a:r>
            <a:r>
              <a:rPr lang="el-GR" altLang="en-US" sz="2400"/>
              <a:t>υβρίδιο συντονισμού των κατωτέρω δύο δομών</a:t>
            </a:r>
          </a:p>
        </p:txBody>
      </p:sp>
    </p:spTree>
    <p:extLst>
      <p:ext uri="{BB962C8B-B14F-4D97-AF65-F5344CB8AC3E}">
        <p14:creationId xmlns:p14="http://schemas.microsoft.com/office/powerpoint/2010/main" val="23926059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B6CFFC04-47DF-9F92-6811-76A021A7A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Συντονισμός- Ηλεκτροστατική απεικόνιση</a:t>
            </a:r>
            <a:r>
              <a:rPr lang="en-US" altLang="en-US" sz="3400" dirty="0"/>
              <a:t>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2267D-6DCB-571F-0A34-0A3E8DAD6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12187" r="16529" b="12493"/>
          <a:stretch/>
        </p:blipFill>
        <p:spPr bwMode="auto">
          <a:xfrm>
            <a:off x="1198700" y="1417638"/>
            <a:ext cx="6746600" cy="488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28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C8E51FC-9678-1F4B-3D64-D492FF49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dirty="0"/>
              <a:t>Παράγοντες που επιδρούν στην όξινη ισχύ Η-Α. Η δράση από Συντονισμό </a:t>
            </a:r>
            <a:r>
              <a:rPr lang="en-US" altLang="en-US" sz="2600" dirty="0"/>
              <a:t>(o </a:t>
            </a:r>
            <a:r>
              <a:rPr lang="el-GR" altLang="en-US" sz="2600" dirty="0"/>
              <a:t>3</a:t>
            </a:r>
            <a:r>
              <a:rPr lang="en-US" altLang="en-US" sz="2600" dirty="0"/>
              <a:t>o</a:t>
            </a:r>
            <a:r>
              <a:rPr lang="el-GR" altLang="en-US" sz="2600" dirty="0"/>
              <a:t>ς παράγων)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29C1DA9-BD3F-FBBA-2C2C-9DA2625C6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9144000" cy="4740720"/>
          </a:xfrm>
          <a:prstGeom prst="rect">
            <a:avLst/>
          </a:prstGeom>
          <a:noFill/>
          <a:ln w="9360" cap="sq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400" dirty="0">
                <a:latin typeface="Arial Narrow" panose="020B0606020202030204" pitchFamily="34" charset="0"/>
              </a:rPr>
              <a:t>Εάν συγκρίνουμε τις οξύτητες της αιθανόλης και του οξικού, το οξικό είναι πολύ πιο όξινο από την αιθανόλη.   Γιατί?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</a:pPr>
            <a:r>
              <a:rPr lang="en-US" altLang="en-US" sz="2400" dirty="0">
                <a:latin typeface="Arial Narrow" panose="020B0606020202030204" pitchFamily="34" charset="0"/>
              </a:rPr>
              <a:t>		CH</a:t>
            </a:r>
            <a:r>
              <a:rPr lang="en-US" altLang="en-US" sz="24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400" dirty="0">
                <a:latin typeface="Arial Narrow" panose="020B0606020202030204" pitchFamily="34" charset="0"/>
              </a:rPr>
              <a:t>CH</a:t>
            </a:r>
            <a:r>
              <a:rPr lang="en-US" altLang="en-US" sz="24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400" dirty="0">
                <a:latin typeface="Arial Narrow" panose="020B0606020202030204" pitchFamily="34" charset="0"/>
              </a:rPr>
              <a:t>O-H      CH</a:t>
            </a:r>
            <a:r>
              <a:rPr lang="en-US" altLang="en-US" sz="24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400" dirty="0">
                <a:latin typeface="Arial Narrow" panose="020B0606020202030204" pitchFamily="34" charset="0"/>
              </a:rPr>
              <a:t>COO-H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</a:pPr>
            <a:r>
              <a:rPr lang="el-GR" altLang="en-US" sz="2400" dirty="0">
                <a:latin typeface="Arial Narrow" panose="020B0606020202030204" pitchFamily="34" charset="0"/>
              </a:rPr>
              <a:t>    </a:t>
            </a:r>
            <a:r>
              <a:rPr lang="en-US" altLang="en-US" sz="2400" dirty="0">
                <a:latin typeface="Arial Narrow" panose="020B0606020202030204" pitchFamily="34" charset="0"/>
              </a:rPr>
              <a:t>		</a:t>
            </a:r>
            <a:r>
              <a:rPr lang="el-GR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pKa</a:t>
            </a:r>
            <a:r>
              <a:rPr lang="en-US" altLang="en-US" sz="2400" dirty="0">
                <a:latin typeface="Arial Narrow" panose="020B0606020202030204" pitchFamily="34" charset="0"/>
              </a:rPr>
              <a:t>=16               </a:t>
            </a:r>
            <a:r>
              <a:rPr lang="en-US" altLang="en-US" sz="2400" dirty="0" err="1">
                <a:latin typeface="Arial Narrow" panose="020B0606020202030204" pitchFamily="34" charset="0"/>
              </a:rPr>
              <a:t>pKa</a:t>
            </a:r>
            <a:r>
              <a:rPr lang="en-US" altLang="en-US" sz="2400" dirty="0">
                <a:latin typeface="Arial Narrow" panose="020B0606020202030204" pitchFamily="34" charset="0"/>
              </a:rPr>
              <a:t>= 4.8   </a:t>
            </a:r>
            <a:r>
              <a:rPr lang="en-US" altLang="en-US" sz="2400" dirty="0">
                <a:solidFill>
                  <a:srgbClr val="9933FF"/>
                </a:solidFill>
                <a:latin typeface="Arial Narrow" panose="020B0606020202030204" pitchFamily="34" charset="0"/>
              </a:rPr>
              <a:t>I</a:t>
            </a:r>
            <a:r>
              <a:rPr lang="el-GR" altLang="en-US" sz="2400" dirty="0" err="1">
                <a:solidFill>
                  <a:srgbClr val="9933FF"/>
                </a:solidFill>
                <a:latin typeface="Arial Narrow" panose="020B0606020202030204" pitchFamily="34" charset="0"/>
              </a:rPr>
              <a:t>σχυρότερο</a:t>
            </a:r>
            <a:r>
              <a:rPr lang="el-GR" altLang="en-US" sz="2400" dirty="0">
                <a:solidFill>
                  <a:srgbClr val="9933FF"/>
                </a:solidFill>
                <a:latin typeface="Arial Narrow" panose="020B0606020202030204" pitchFamily="34" charset="0"/>
              </a:rPr>
              <a:t> οξύ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2400" dirty="0">
                <a:latin typeface="Arial Narrow" panose="020B0606020202030204" pitchFamily="34" charset="0"/>
              </a:rPr>
              <a:t>Εάν συγκρίνουμε τις δύο συζυγείς βάσεις, φαίνεται ότι το οξικό ανιόν απολαμβάνει πρόσθετη σταθερότητα λόγω </a:t>
            </a:r>
            <a:r>
              <a:rPr lang="el-GR" altLang="en-US" sz="2400" dirty="0">
                <a:solidFill>
                  <a:srgbClr val="9933FF"/>
                </a:solidFill>
                <a:latin typeface="Arial Narrow" panose="020B0606020202030204" pitchFamily="34" charset="0"/>
              </a:rPr>
              <a:t>συντονισμού</a:t>
            </a:r>
            <a:r>
              <a:rPr lang="el-GR" altLang="en-US" sz="2400" dirty="0">
                <a:latin typeface="Arial Narrow" panose="020B0606020202030204" pitchFamily="34" charset="0"/>
              </a:rPr>
              <a:t> ενώ η συζυγής βάση της αιθανόλης όχι.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en-US" sz="3200" dirty="0"/>
              <a:t>  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l-GR" altLang="en-US" sz="3200" dirty="0"/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el-GR" altLang="en-US" sz="3200" dirty="0"/>
              <a:t>                                           	</a:t>
            </a:r>
            <a:r>
              <a:rPr lang="en-US" altLang="en-US" sz="3200" dirty="0"/>
              <a:t>          </a:t>
            </a:r>
            <a:r>
              <a:rPr lang="el-GR" altLang="en-US" dirty="0">
                <a:solidFill>
                  <a:srgbClr val="CC3399"/>
                </a:solidFill>
              </a:rPr>
              <a:t>Το αρνητικό φορτίο 				</a:t>
            </a:r>
            <a:r>
              <a:rPr lang="en-US" altLang="en-US" dirty="0">
                <a:solidFill>
                  <a:srgbClr val="CC3399"/>
                </a:solidFill>
              </a:rPr>
              <a:t>                                               </a:t>
            </a:r>
            <a:r>
              <a:rPr lang="el-GR" altLang="en-US" b="1" dirty="0">
                <a:solidFill>
                  <a:srgbClr val="CC3399"/>
                </a:solidFill>
              </a:rPr>
              <a:t>εντοπίζεται</a:t>
            </a:r>
            <a:r>
              <a:rPr lang="el-GR" altLang="en-US" dirty="0">
                <a:solidFill>
                  <a:srgbClr val="CC3399"/>
                </a:solidFill>
              </a:rPr>
              <a:t> στο Ο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el-GR" altLang="en-US" dirty="0"/>
              <a:t>                                           </a:t>
            </a:r>
            <a:r>
              <a:rPr lang="en-US" altLang="en-US" dirty="0"/>
              <a:t>                                                     </a:t>
            </a:r>
            <a:r>
              <a:rPr lang="el-GR" altLang="en-US" dirty="0">
                <a:solidFill>
                  <a:srgbClr val="0066CC"/>
                </a:solidFill>
              </a:rPr>
              <a:t>Μόνο μία δομή κατά </a:t>
            </a:r>
            <a:r>
              <a:rPr lang="en-US" altLang="en-US" dirty="0">
                <a:solidFill>
                  <a:srgbClr val="0066CC"/>
                </a:solidFill>
              </a:rPr>
              <a:t> Lewis</a:t>
            </a:r>
            <a:r>
              <a:rPr lang="en-US" altLang="en-US" dirty="0"/>
              <a:t>                                    					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2237C3C-482F-88DD-03B0-46700E23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1" y="4729473"/>
            <a:ext cx="4830763" cy="1430337"/>
          </a:xfrm>
          <a:prstGeom prst="rect">
            <a:avLst/>
          </a:prstGeom>
          <a:solidFill>
            <a:srgbClr val="CCCCFF"/>
          </a:solidFill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569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EDD91068-C6CF-C1C1-A977-2D599480C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97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000" dirty="0"/>
              <a:t>Παράγοντες που επιδρούν στην όξινη ισχύ-</a:t>
            </a:r>
            <a:br>
              <a:rPr lang="el-GR" altLang="en-US" sz="3000" dirty="0"/>
            </a:br>
            <a:r>
              <a:rPr lang="el-GR" altLang="en-US" sz="3000" dirty="0"/>
              <a:t>Η δράση από Συντονισμό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FDA6D35-1E49-D531-DEF0-30999DA5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4" y="1559104"/>
            <a:ext cx="8748712" cy="4502649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n-US" altLang="en-US" sz="2000" dirty="0">
                <a:latin typeface="Arial Narrow" panose="020B0606020202030204" pitchFamily="34" charset="0"/>
              </a:rPr>
              <a:t>A</a:t>
            </a:r>
            <a:r>
              <a:rPr lang="el-GR" altLang="en-US" sz="2000" dirty="0">
                <a:latin typeface="Arial Narrow" panose="020B0606020202030204" pitchFamily="34" charset="0"/>
              </a:rPr>
              <a:t>πεικονίσεις με μοντέλα ηλεκτροστατικού δυναμικού του </a:t>
            </a: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l-GR" altLang="en-US" sz="2000" dirty="0">
                <a:latin typeface="Arial Narrow" panose="020B0606020202030204" pitchFamily="34" charset="0"/>
              </a:rPr>
              <a:t>Η</a:t>
            </a:r>
            <a:r>
              <a:rPr lang="el-GR" altLang="en-US" sz="20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000" dirty="0">
                <a:latin typeface="Arial Narrow" panose="020B0606020202030204" pitchFamily="34" charset="0"/>
              </a:rPr>
              <a:t>CH</a:t>
            </a:r>
            <a:r>
              <a:rPr lang="el-GR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O</a:t>
            </a:r>
            <a:r>
              <a:rPr lang="en-US" altLang="en-US" sz="2000" baseline="30000" dirty="0">
                <a:latin typeface="Arial Narrow" panose="020B0606020202030204" pitchFamily="34" charset="0"/>
              </a:rPr>
              <a:t>-</a:t>
            </a:r>
            <a:r>
              <a:rPr lang="el-GR" altLang="en-US" sz="2000" dirty="0">
                <a:latin typeface="Arial Narrow" panose="020B0606020202030204" pitchFamily="34" charset="0"/>
              </a:rPr>
              <a:t> και </a:t>
            </a: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l-GR" altLang="en-US" sz="2000" dirty="0">
                <a:latin typeface="Arial Narrow" panose="020B0606020202030204" pitchFamily="34" charset="0"/>
              </a:rPr>
              <a:t>Η</a:t>
            </a:r>
            <a:r>
              <a:rPr lang="el-GR" altLang="en-US" sz="20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l-GR" altLang="en-US" sz="2000" dirty="0">
                <a:latin typeface="Arial Narrow" panose="020B0606020202030204" pitchFamily="34" charset="0"/>
              </a:rPr>
              <a:t>ΟΟ</a:t>
            </a:r>
            <a:r>
              <a:rPr lang="el-GR" altLang="en-US" sz="2000" baseline="30000" dirty="0">
                <a:latin typeface="Arial Narrow" panose="020B0606020202030204" pitchFamily="34" charset="0"/>
              </a:rPr>
              <a:t>- </a:t>
            </a:r>
            <a:r>
              <a:rPr lang="el-GR" altLang="en-US" sz="2000" dirty="0">
                <a:latin typeface="Arial Narrow" panose="020B0606020202030204" pitchFamily="34" charset="0"/>
              </a:rPr>
              <a:t>δείχνουν ότι το αρνητικό φορτίο είναι συγκεντρωμένο στο μοναδικό άτομο Ο στην </a:t>
            </a: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l-GR" altLang="en-US" sz="2000" dirty="0">
                <a:latin typeface="Arial Narrow" panose="020B0606020202030204" pitchFamily="34" charset="0"/>
              </a:rPr>
              <a:t>Η</a:t>
            </a:r>
            <a:r>
              <a:rPr lang="el-GR" altLang="en-US" sz="20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000" dirty="0">
                <a:latin typeface="Arial Narrow" panose="020B0606020202030204" pitchFamily="34" charset="0"/>
              </a:rPr>
              <a:t>H</a:t>
            </a:r>
            <a:r>
              <a:rPr lang="el-GR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O</a:t>
            </a:r>
            <a:r>
              <a:rPr lang="en-US" altLang="en-US" sz="2000" baseline="30000" dirty="0">
                <a:latin typeface="Arial Narrow" panose="020B0606020202030204" pitchFamily="34" charset="0"/>
              </a:rPr>
              <a:t>-</a:t>
            </a:r>
            <a:r>
              <a:rPr lang="el-GR" altLang="en-US" sz="2000" dirty="0">
                <a:latin typeface="Arial Narrow" panose="020B0606020202030204" pitchFamily="34" charset="0"/>
              </a:rPr>
              <a:t> αλλά είναι </a:t>
            </a:r>
            <a:r>
              <a:rPr lang="el-GR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απεντοπισμένο</a:t>
            </a:r>
            <a:r>
              <a:rPr lang="el-GR" altLang="en-US" sz="2000" dirty="0">
                <a:latin typeface="Arial Narrow" panose="020B0606020202030204" pitchFamily="34" charset="0"/>
              </a:rPr>
              <a:t> στα δύο άτομα  Ο στο </a:t>
            </a: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l-GR" altLang="en-US" sz="2000" dirty="0">
                <a:latin typeface="Arial Narrow" panose="020B0606020202030204" pitchFamily="34" charset="0"/>
              </a:rPr>
              <a:t>Η</a:t>
            </a:r>
            <a:r>
              <a:rPr lang="el-GR" altLang="en-US" sz="20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l-GR" altLang="en-US" sz="2000" dirty="0">
                <a:latin typeface="Arial Narrow" panose="020B0606020202030204" pitchFamily="34" charset="0"/>
              </a:rPr>
              <a:t>ΟΟ</a:t>
            </a:r>
            <a:r>
              <a:rPr lang="el-GR" altLang="en-US" sz="2000" baseline="30000" dirty="0">
                <a:latin typeface="Arial Narrow" panose="020B0606020202030204" pitchFamily="34" charset="0"/>
              </a:rPr>
              <a:t>-</a:t>
            </a:r>
            <a:r>
              <a:rPr lang="el-GR" altLang="en-US" sz="2400" baseline="30000" dirty="0">
                <a:latin typeface="Arial Narrow" panose="020B0606020202030204" pitchFamily="34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altLang="en-US" sz="2800" baseline="30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baseline="30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baseline="30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baseline="30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el-GR" altLang="en-US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el-GR" altLang="en-US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endParaRPr lang="el-GR" alt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endParaRPr lang="el-GR" alt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endParaRPr lang="el-GR" alt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Αριστερά 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r>
              <a:rPr lang="el-GR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το αρνητικό φορτίο είναι συγκεντρωμένο στο μοναδικό άτομο Ο (μια κόκκινη περιοχή) </a:t>
            </a:r>
            <a:r>
              <a:rPr lang="el-GR" altLang="en-US" dirty="0">
                <a:solidFill>
                  <a:srgbClr val="000058"/>
                </a:solidFill>
                <a:latin typeface="Arial Narrow" panose="020B0606020202030204" pitchFamily="34" charset="0"/>
              </a:rPr>
              <a:t>το ανιόν λιγότερο σταθερό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Δεξιά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el-GR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το αρνητικό φορτίο είναι απεντοπισμένο και στα δύο άτομα Ο (ευρύτερη κόκκινη περιοχή) </a:t>
            </a:r>
            <a:r>
              <a:rPr lang="el-GR" altLang="en-US" dirty="0">
                <a:solidFill>
                  <a:srgbClr val="000058"/>
                </a:solidFill>
                <a:latin typeface="Arial Narrow" panose="020B0606020202030204" pitchFamily="34" charset="0"/>
              </a:rPr>
              <a:t>το ανιόν περισσότερο σταθερό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065961-C8D4-0AC6-188E-01BAF801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780928"/>
            <a:ext cx="73088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734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E31694C-1E7A-03A2-6B7A-7FA8DA38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0"/>
            <a:ext cx="654606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chemeClr val="tx1"/>
                </a:solidFill>
              </a:rPr>
              <a:t>Οξύτητα</a:t>
            </a:r>
            <a:r>
              <a:rPr lang="en-US" altLang="en-US" sz="3200" b="1" dirty="0">
                <a:solidFill>
                  <a:schemeClr val="tx1"/>
                </a:solidFill>
              </a:rPr>
              <a:t> – </a:t>
            </a:r>
            <a:r>
              <a:rPr lang="el-GR" altLang="en-US" sz="3200" b="1" dirty="0">
                <a:solidFill>
                  <a:schemeClr val="tx1"/>
                </a:solidFill>
              </a:rPr>
              <a:t>Δράσεις Συντονισμού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160FC0D-5B4F-FF03-A723-F12CB0915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5232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000" b="1">
                <a:solidFill>
                  <a:srgbClr val="990000"/>
                </a:solidFill>
              </a:rPr>
              <a:t>Η απεντόπιση του αρνητικού φορτίου σταθεροποιεί μια συζυγή βάση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8C502E3-DBD6-2316-057A-ABC44704E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118586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 b="1"/>
              <a:t>p</a:t>
            </a:r>
            <a:r>
              <a:rPr lang="en-US" altLang="en-US" sz="2000" b="1" i="1"/>
              <a:t>K</a:t>
            </a:r>
            <a:r>
              <a:rPr lang="en-US" altLang="en-US" sz="2000" b="1" baseline="-25000"/>
              <a:t>a</a:t>
            </a:r>
            <a:r>
              <a:rPr lang="en-US" altLang="en-US" sz="2000" b="1"/>
              <a:t> = 16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F5451F-DE94-3CF9-7174-A477DDCDF3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295400"/>
          <a:ext cx="54102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81000" imgH="882000" progId="">
                  <p:embed/>
                </p:oleObj>
              </mc:Choice>
              <mc:Fallback>
                <p:oleObj r:id="rId2" imgW="3681000" imgH="882000" progId="">
                  <p:embed/>
                  <p:pic>
                    <p:nvPicPr>
                      <p:cNvPr id="87045" name="Object 5">
                        <a:extLst>
                          <a:ext uri="{FF2B5EF4-FFF2-40B4-BE49-F238E27FC236}">
                            <a16:creationId xmlns:a16="http://schemas.microsoft.com/office/drawing/2014/main" id="{6B7618A2-92AB-4EB9-9D94-CD50434D3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5410200" cy="12969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FAE9203-5C30-6A25-BA89-B4525303F62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276600"/>
            <a:ext cx="6261100" cy="3036888"/>
            <a:chOff x="240" y="2064"/>
            <a:chExt cx="3944" cy="1913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D7B78E6D-8160-4344-6728-CDBDE0D2D0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2064"/>
            <a:ext cx="3368" cy="1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642840" imgH="2071440" progId="">
                    <p:embed/>
                  </p:oleObj>
                </mc:Choice>
                <mc:Fallback>
                  <p:oleObj r:id="rId4" imgW="3642840" imgH="2071440" progId="">
                    <p:embed/>
                    <p:pic>
                      <p:nvPicPr>
                        <p:cNvPr id="87047" name="Object 7">
                          <a:extLst>
                            <a:ext uri="{FF2B5EF4-FFF2-40B4-BE49-F238E27FC236}">
                              <a16:creationId xmlns:a16="http://schemas.microsoft.com/office/drawing/2014/main" id="{A9A8654E-52E9-4458-A097-1BB5E99292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064"/>
                          <a:ext cx="3368" cy="191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EB517529-73E2-C6A0-9B27-2EB0D57A5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36"/>
              <a:ext cx="8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 b="1"/>
                <a:t>p</a:t>
              </a:r>
              <a:r>
                <a:rPr lang="en-US" altLang="en-US" sz="2000" b="1" i="1"/>
                <a:t>K</a:t>
              </a:r>
              <a:r>
                <a:rPr lang="en-US" altLang="en-US" sz="2000" b="1" baseline="-25000"/>
                <a:t>a</a:t>
              </a:r>
              <a:r>
                <a:rPr lang="en-US" altLang="en-US" sz="2000" b="1"/>
                <a:t> = 4.8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68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D3195E-A759-FC91-7318-6F36E2AA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05" y="2268275"/>
            <a:ext cx="2511459" cy="232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11880C1-D947-BC98-7D34-56E29F6F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58" y="1736613"/>
            <a:ext cx="3265587" cy="33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70A1C-6A1E-293B-A66D-00B22C817223}"/>
              </a:ext>
            </a:extLst>
          </p:cNvPr>
          <p:cNvSpPr txBox="1"/>
          <p:nvPr/>
        </p:nvSpPr>
        <p:spPr>
          <a:xfrm>
            <a:off x="973138" y="5080187"/>
            <a:ext cx="2999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n-US" sz="2400" dirty="0"/>
              <a:t>Τριφαινυλοβοράνιο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AEDE3-724F-3F95-D5D5-26A196A33F33}"/>
              </a:ext>
            </a:extLst>
          </p:cNvPr>
          <p:cNvSpPr txBox="1"/>
          <p:nvPr/>
        </p:nvSpPr>
        <p:spPr>
          <a:xfrm>
            <a:off x="4295105" y="5080902"/>
            <a:ext cx="4848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Tris </a:t>
            </a:r>
            <a:r>
              <a:rPr lang="el-GR" altLang="en-US" sz="2400" dirty="0"/>
              <a:t>(πενταφθοροφαινυλο)βοράνιο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816F4-731C-41FC-F36B-C6241A30F834}"/>
              </a:ext>
            </a:extLst>
          </p:cNvPr>
          <p:cNvSpPr txBox="1">
            <a:spLocks noChangeArrowheads="1"/>
          </p:cNvSpPr>
          <p:nvPr/>
        </p:nvSpPr>
        <p:spPr>
          <a:xfrm>
            <a:off x="276896" y="63710"/>
            <a:ext cx="8867104" cy="138516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</a:rPr>
              <a:t>O</a:t>
            </a:r>
            <a:r>
              <a:rPr lang="el-GR" altLang="en-US" sz="3200" dirty="0">
                <a:solidFill>
                  <a:srgbClr val="FF0000"/>
                </a:solidFill>
              </a:rPr>
              <a:t>ξέα </a:t>
            </a:r>
            <a:r>
              <a:rPr lang="en-US" altLang="en-US" sz="3200" dirty="0">
                <a:solidFill>
                  <a:srgbClr val="FF0000"/>
                </a:solidFill>
              </a:rPr>
              <a:t>Lewis</a:t>
            </a:r>
            <a:br>
              <a:rPr lang="el-GR" altLang="en-US" sz="3200" dirty="0">
                <a:solidFill>
                  <a:srgbClr val="FF0000"/>
                </a:solidFill>
              </a:rPr>
            </a:br>
            <a:r>
              <a:rPr lang="el-GR" altLang="en-US" sz="2400" dirty="0"/>
              <a:t>Πως η δομή επηρεάζει τη συμπεριφορά</a:t>
            </a:r>
            <a:endParaRPr lang="en-US" altLang="en-US" sz="2400" dirty="0"/>
          </a:p>
          <a:p>
            <a:pPr>
              <a:buClrTx/>
              <a:buFontTx/>
              <a:buNone/>
            </a:pPr>
            <a:r>
              <a:rPr lang="el-GR" altLang="en-US" sz="2400" dirty="0"/>
              <a:t> </a:t>
            </a:r>
            <a:br>
              <a:rPr lang="el-GR" altLang="en-US" sz="2400" dirty="0"/>
            </a:br>
            <a:r>
              <a:rPr lang="el-GR" altLang="en-US" sz="2400" dirty="0"/>
              <a:t>Β</a:t>
            </a:r>
            <a:r>
              <a:rPr lang="en-US" altLang="en-US" sz="2400" dirty="0"/>
              <a:t>C</a:t>
            </a:r>
            <a:r>
              <a:rPr lang="el-GR" altLang="en-US" sz="2400" baseline="-25000" dirty="0"/>
              <a:t>18</a:t>
            </a:r>
            <a:r>
              <a:rPr lang="el-GR" altLang="en-US" sz="2400" dirty="0"/>
              <a:t>Η</a:t>
            </a:r>
            <a:r>
              <a:rPr lang="el-GR" altLang="en-US" sz="2400" baseline="-25000" dirty="0"/>
              <a:t>15</a:t>
            </a:r>
            <a:r>
              <a:rPr lang="en-US" altLang="en-US" sz="2400" dirty="0"/>
              <a:t> + BC</a:t>
            </a:r>
            <a:r>
              <a:rPr lang="en-US" altLang="en-US" sz="2400" baseline="-25000" dirty="0"/>
              <a:t>1</a:t>
            </a:r>
            <a:r>
              <a:rPr lang="el-GR" altLang="en-US" sz="2400" baseline="-25000" dirty="0"/>
              <a:t>8</a:t>
            </a:r>
            <a:r>
              <a:rPr lang="en-US" altLang="en-US" sz="2400" dirty="0"/>
              <a:t>F</a:t>
            </a:r>
            <a:r>
              <a:rPr lang="en-US" altLang="en-US" sz="2400" baseline="-25000" dirty="0"/>
              <a:t>15 </a:t>
            </a:r>
            <a:r>
              <a:rPr lang="en-US" altLang="en-US" sz="2400" dirty="0"/>
              <a:t>+ NH</a:t>
            </a:r>
            <a:r>
              <a:rPr lang="en-US" altLang="en-US" sz="2400" baseline="-25000" dirty="0"/>
              <a:t>3  </a:t>
            </a:r>
            <a:r>
              <a:rPr lang="en-US" altLang="en-US" sz="2400" dirty="0"/>
              <a:t>?????</a:t>
            </a:r>
            <a:r>
              <a:rPr lang="el-GR" altLang="en-US" sz="2400" dirty="0"/>
              <a:t>      Τι θα συμβεί..</a:t>
            </a:r>
            <a:br>
              <a:rPr lang="el-GR" altLang="en-US" sz="3200" dirty="0"/>
            </a:b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619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C839920C-2F34-AB1C-AB38-FBC50950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dirty="0"/>
              <a:t>Παράγοντες που επιδρούν στην όξινη ισχύ-Η</a:t>
            </a:r>
            <a:r>
              <a:rPr lang="en-US" altLang="en-US" sz="2600" dirty="0"/>
              <a:t>.</a:t>
            </a:r>
            <a:r>
              <a:rPr lang="el-GR" altLang="en-US" sz="2600" dirty="0"/>
              <a:t> δράση από Συντονισμό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0C7BD96-CA08-8659-D65C-A5053B94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6"/>
            <a:ext cx="9144000" cy="5327258"/>
          </a:xfrm>
          <a:prstGeom prst="rect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400" dirty="0">
                <a:latin typeface="Arial Narrow" panose="020B0606020202030204" pitchFamily="34" charset="0"/>
              </a:rPr>
              <a:t>Η </a:t>
            </a:r>
            <a:r>
              <a:rPr lang="el-GR" altLang="en-US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απεντόπιση</a:t>
            </a:r>
            <a:r>
              <a:rPr lang="el-GR" altLang="en-US" sz="2400" dirty="0">
                <a:latin typeface="Arial Narrow" panose="020B0606020202030204" pitchFamily="34" charset="0"/>
              </a:rPr>
              <a:t> λόγω συντονισμού καθιστά το </a:t>
            </a:r>
            <a:r>
              <a:rPr lang="en-US" altLang="en-US" sz="2400" dirty="0">
                <a:latin typeface="Arial Narrow" panose="020B0606020202030204" pitchFamily="34" charset="0"/>
              </a:rPr>
              <a:t>C</a:t>
            </a:r>
            <a:r>
              <a:rPr lang="el-GR" altLang="en-US" sz="2400" dirty="0">
                <a:latin typeface="Arial Narrow" panose="020B0606020202030204" pitchFamily="34" charset="0"/>
              </a:rPr>
              <a:t>Η</a:t>
            </a:r>
            <a:r>
              <a:rPr lang="el-GR" altLang="en-US" sz="24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400" dirty="0">
                <a:latin typeface="Arial Narrow" panose="020B0606020202030204" pitchFamily="34" charset="0"/>
              </a:rPr>
              <a:t>C</a:t>
            </a:r>
            <a:r>
              <a:rPr lang="el-GR" altLang="en-US" sz="2400" dirty="0">
                <a:latin typeface="Arial Narrow" panose="020B0606020202030204" pitchFamily="34" charset="0"/>
              </a:rPr>
              <a:t>ΟΟ</a:t>
            </a:r>
            <a:r>
              <a:rPr lang="el-GR" altLang="en-US" sz="2400" baseline="30000" dirty="0">
                <a:latin typeface="Arial Narrow" panose="020B0606020202030204" pitchFamily="34" charset="0"/>
              </a:rPr>
              <a:t>-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l-GR" altLang="en-US" sz="2400" dirty="0">
                <a:latin typeface="Arial Narrow" panose="020B0606020202030204" pitchFamily="34" charset="0"/>
              </a:rPr>
              <a:t>πιο σταθερό από το </a:t>
            </a:r>
            <a:r>
              <a:rPr lang="en-US" altLang="en-US" sz="2400" dirty="0">
                <a:latin typeface="Arial Narrow" panose="020B0606020202030204" pitchFamily="34" charset="0"/>
              </a:rPr>
              <a:t>C</a:t>
            </a:r>
            <a:r>
              <a:rPr lang="el-GR" altLang="en-US" sz="2400" dirty="0">
                <a:latin typeface="Arial Narrow" panose="020B0606020202030204" pitchFamily="34" charset="0"/>
              </a:rPr>
              <a:t>Η</a:t>
            </a:r>
            <a:r>
              <a:rPr lang="el-GR" altLang="en-US" sz="24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400" dirty="0">
                <a:latin typeface="Arial Narrow" panose="020B0606020202030204" pitchFamily="34" charset="0"/>
              </a:rPr>
              <a:t>CH</a:t>
            </a:r>
            <a:r>
              <a:rPr lang="el-GR" altLang="en-US" sz="24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400" dirty="0">
                <a:latin typeface="Arial Narrow" panose="020B0606020202030204" pitchFamily="34" charset="0"/>
              </a:rPr>
              <a:t>O</a:t>
            </a:r>
            <a:r>
              <a:rPr lang="en-US" altLang="en-US" sz="2400" baseline="30000" dirty="0">
                <a:latin typeface="Arial Narrow" panose="020B0606020202030204" pitchFamily="34" charset="0"/>
              </a:rPr>
              <a:t>-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l-GR" altLang="en-US" sz="2400" dirty="0">
                <a:latin typeface="Arial Narrow" panose="020B0606020202030204" pitchFamily="34" charset="0"/>
              </a:rPr>
              <a:t>άρα το </a:t>
            </a:r>
            <a:r>
              <a:rPr lang="en-US" altLang="en-US" sz="2400" dirty="0">
                <a:latin typeface="Arial Narrow" panose="020B0606020202030204" pitchFamily="34" charset="0"/>
              </a:rPr>
              <a:t>CH</a:t>
            </a:r>
            <a:r>
              <a:rPr lang="en-US" altLang="en-US" sz="24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400" dirty="0">
                <a:latin typeface="Arial Narrow" panose="020B0606020202030204" pitchFamily="34" charset="0"/>
              </a:rPr>
              <a:t>COOH </a:t>
            </a:r>
            <a:r>
              <a:rPr lang="el-GR" altLang="en-US" sz="2400" dirty="0">
                <a:latin typeface="Arial Narrow" panose="020B0606020202030204" pitchFamily="34" charset="0"/>
              </a:rPr>
              <a:t>είναι ισχυρότερο οξύ από την </a:t>
            </a:r>
            <a:r>
              <a:rPr lang="en-US" altLang="en-US" sz="2400" dirty="0">
                <a:latin typeface="Arial Narrow" panose="020B0606020202030204" pitchFamily="34" charset="0"/>
              </a:rPr>
              <a:t>CH</a:t>
            </a:r>
            <a:r>
              <a:rPr lang="en-US" altLang="en-US" sz="24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400" dirty="0">
                <a:latin typeface="Arial Narrow" panose="020B0606020202030204" pitchFamily="34" charset="0"/>
              </a:rPr>
              <a:t>CH</a:t>
            </a:r>
            <a:r>
              <a:rPr lang="en-US" altLang="en-US" sz="24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400" dirty="0">
                <a:latin typeface="Arial Narrow" panose="020B0606020202030204" pitchFamily="34" charset="0"/>
              </a:rPr>
              <a:t>OH</a:t>
            </a:r>
            <a:r>
              <a:rPr lang="el-GR" altLang="en-US" sz="2400" dirty="0">
                <a:latin typeface="Arial Narrow" panose="020B0606020202030204" pitchFamily="34" charset="0"/>
              </a:rPr>
              <a:t>.</a:t>
            </a:r>
            <a:r>
              <a:rPr lang="el-GR" altLang="en-US" sz="2800" dirty="0"/>
              <a:t>               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l-GR" altLang="en-US" sz="1200" dirty="0"/>
          </a:p>
          <a:p>
            <a:pPr>
              <a:spcBef>
                <a:spcPts val="350"/>
              </a:spcBef>
              <a:buClrTx/>
              <a:buFontTx/>
              <a:buNone/>
            </a:pPr>
            <a:r>
              <a:rPr lang="el-GR" altLang="en-US" sz="1200" dirty="0"/>
              <a:t>					                                                                  </a:t>
            </a:r>
            <a:r>
              <a:rPr lang="el-GR" altLang="en-US" sz="1400" dirty="0">
                <a:solidFill>
                  <a:srgbClr val="FF0000"/>
                </a:solidFill>
              </a:rPr>
              <a:t>Το αρνητικό φορτίο </a:t>
            </a:r>
            <a:r>
              <a:rPr lang="el-GR" altLang="en-US" sz="1400" dirty="0" err="1">
                <a:solidFill>
                  <a:srgbClr val="FF0000"/>
                </a:solidFill>
              </a:rPr>
              <a:t>απεντοπίζεται</a:t>
            </a:r>
            <a:r>
              <a:rPr lang="el-GR" altLang="en-US" sz="1400" dirty="0">
                <a:solidFill>
                  <a:srgbClr val="FF0000"/>
                </a:solidFill>
              </a:rPr>
              <a:t> στα δύο Ο</a:t>
            </a:r>
          </a:p>
          <a:p>
            <a:pPr>
              <a:spcBef>
                <a:spcPts val="350"/>
              </a:spcBef>
              <a:buClrTx/>
              <a:buFontTx/>
              <a:buNone/>
            </a:pPr>
            <a:endParaRPr lang="el-GR" altLang="en-US" sz="1400" dirty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altLang="en-US" sz="3200" dirty="0"/>
          </a:p>
          <a:p>
            <a:pPr>
              <a:spcBef>
                <a:spcPts val="700"/>
              </a:spcBef>
              <a:buClrTx/>
              <a:buFontTx/>
              <a:buNone/>
            </a:pPr>
            <a:endParaRPr lang="el-GR" altLang="en-US" sz="2800" dirty="0"/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l-GR" altLang="en-US" sz="1600" dirty="0"/>
              <a:t>                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l-GR" altLang="en-US" sz="1600" dirty="0"/>
              <a:t>                               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l-GR" altLang="en-US" sz="1600" dirty="0">
                <a:solidFill>
                  <a:srgbClr val="FF0000"/>
                </a:solidFill>
              </a:rPr>
              <a:t>                              </a:t>
            </a:r>
          </a:p>
          <a:p>
            <a:pPr algn="r">
              <a:spcBef>
                <a:spcPts val="400"/>
              </a:spcBef>
              <a:buClrTx/>
              <a:buFontTx/>
              <a:buNone/>
            </a:pPr>
            <a:r>
              <a:rPr lang="el-GR" altLang="en-US" sz="1600" dirty="0">
                <a:solidFill>
                  <a:srgbClr val="FF0000"/>
                </a:solidFill>
              </a:rPr>
              <a:t>                Δύο δομές συντονισμού                                                              Βάση σταθεροποιημένη από συντονισμό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n-US" altLang="en-US" sz="2400" dirty="0">
                <a:latin typeface="Arial Narrow" panose="020B0606020202030204" pitchFamily="34" charset="0"/>
              </a:rPr>
              <a:t>H</a:t>
            </a:r>
            <a:r>
              <a:rPr lang="el-GR" altLang="en-US" sz="2400" dirty="0">
                <a:latin typeface="Arial Narrow" panose="020B0606020202030204" pitchFamily="34" charset="0"/>
              </a:rPr>
              <a:t> οξύτητα του Η-Α αυξάνει όταν η συζυγής βάση </a:t>
            </a:r>
            <a:r>
              <a:rPr lang="el-GR" altLang="en-US" sz="2400" b="1" dirty="0">
                <a:latin typeface="Arial Narrow" panose="020B0606020202030204" pitchFamily="34" charset="0"/>
              </a:rPr>
              <a:t>Α</a:t>
            </a:r>
            <a:r>
              <a:rPr lang="en-US" altLang="en-US" sz="2400" b="1" dirty="0">
                <a:latin typeface="Arial Narrow" panose="020B0606020202030204" pitchFamily="34" charset="0"/>
              </a:rPr>
              <a:t>:</a:t>
            </a:r>
            <a:r>
              <a:rPr lang="en-US" altLang="en-US" sz="2400" b="1" baseline="30000" dirty="0">
                <a:latin typeface="Arial Narrow" panose="020B0606020202030204" pitchFamily="34" charset="0"/>
              </a:rPr>
              <a:t>-</a:t>
            </a:r>
            <a:r>
              <a:rPr lang="el-GR" altLang="en-US" sz="2400" baseline="30000" dirty="0">
                <a:latin typeface="Arial Narrow" panose="020B0606020202030204" pitchFamily="34" charset="0"/>
              </a:rPr>
              <a:t> </a:t>
            </a:r>
            <a:r>
              <a:rPr lang="el-GR" altLang="en-US" sz="2400" dirty="0">
                <a:latin typeface="Arial Narrow" panose="020B0606020202030204" pitchFamily="34" charset="0"/>
              </a:rPr>
              <a:t>σταθεροποιείται λόγω συντονισμού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0F1BB27-18D6-9846-904E-49F6DA22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3" y="2024857"/>
            <a:ext cx="385127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9566EC1-6582-C7AA-E663-3AF3F6B5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44" y="2528624"/>
            <a:ext cx="21605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5CC9727D-A559-3310-071E-C3EB6B2A5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622" y="4520629"/>
            <a:ext cx="2712378" cy="635718"/>
          </a:xfrm>
          <a:prstGeom prst="rect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142D91-CA2B-689C-C03E-1101AC4EE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689" y="1892906"/>
            <a:ext cx="3851274" cy="635718"/>
          </a:xfrm>
          <a:prstGeom prst="rect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9206E-1A5A-EA73-F1E3-BAF2A3A7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30" y="4406541"/>
            <a:ext cx="2712378" cy="635718"/>
          </a:xfrm>
          <a:prstGeom prst="rect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56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761B7C9-2162-E038-15EA-F3CFF601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800" dirty="0">
                <a:latin typeface="Liberation Sans Narrow" panose="020B0606020202030204" pitchFamily="34" charset="0"/>
              </a:rPr>
              <a:t>Η όξινη ισχύς προσδιορίζεται βασικά από την σταθερότητα της συζυγούς βάσης (σταθερότητα σημαίνει χαμηλή ενέργεια...)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358DD-C9B5-466C-E292-6A5748B5B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14987" r="16180" b="10563"/>
          <a:stretch/>
        </p:blipFill>
        <p:spPr bwMode="auto">
          <a:xfrm>
            <a:off x="920688" y="1480923"/>
            <a:ext cx="7302624" cy="49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039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423376C0-8D73-2351-42D0-CC20040D1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4227816" cy="89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85800" indent="-685800">
              <a:spcBef>
                <a:spcPts val="1200"/>
              </a:spcBef>
              <a:buClr>
                <a:srgbClr val="CCCCFF"/>
              </a:buClr>
              <a:buFont typeface="Wingdings" panose="05000000000000000000" pitchFamily="2" charset="2"/>
              <a:buChar char="q"/>
            </a:pPr>
            <a:r>
              <a:rPr lang="el-GR" altLang="en-US" sz="4800" dirty="0">
                <a:solidFill>
                  <a:srgbClr val="669900"/>
                </a:solidFill>
              </a:rPr>
              <a:t>Υβριδισμός</a:t>
            </a:r>
          </a:p>
        </p:txBody>
      </p:sp>
    </p:spTree>
    <p:extLst>
      <p:ext uri="{BB962C8B-B14F-4D97-AF65-F5344CB8AC3E}">
        <p14:creationId xmlns:p14="http://schemas.microsoft.com/office/powerpoint/2010/main" val="15856149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C0534F0-A979-8F9D-8582-BB15ABC5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4400" dirty="0"/>
              <a:t>M</a:t>
            </a:r>
            <a:r>
              <a:rPr lang="el-GR" altLang="en-US" sz="4400" dirty="0"/>
              <a:t>ια μικρή επανάληψη…</a:t>
            </a:r>
          </a:p>
        </p:txBody>
      </p:sp>
    </p:spTree>
    <p:extLst>
      <p:ext uri="{BB962C8B-B14F-4D97-AF65-F5344CB8AC3E}">
        <p14:creationId xmlns:p14="http://schemas.microsoft.com/office/powerpoint/2010/main" val="15900891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38D98-B2D5-2B8A-A21D-CB988B0C5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27" y="63709"/>
            <a:ext cx="5314042" cy="61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066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8D929D68-7852-85E5-5CD6-30A1188C4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400" dirty="0"/>
              <a:t>Παράγοντες που καθορίζουν την Οξινη Ισχύ-Δράσεις λόγω υβριδισμού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7E2BE48-6975-90EC-E57A-0902643A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6683"/>
            <a:ext cx="9144000" cy="475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400" dirty="0"/>
              <a:t>Ο τελικός παράγων που επιδρά στην όξινη ισχύ Η-Α είναι ο υβριδισμός του Α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l-GR" altLang="en-US" sz="2400" dirty="0"/>
              <a:t>Ας εξετάσουμε τις οξύτητες τριών ενώσεων που περιέχουν δεσμούς </a:t>
            </a:r>
            <a:r>
              <a:rPr lang="en-US" altLang="en-US" sz="2400" dirty="0"/>
              <a:t>C-H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en-US" sz="2400" dirty="0"/>
              <a:t>O</a:t>
            </a:r>
            <a:r>
              <a:rPr lang="el-GR" altLang="en-US" sz="2400" dirty="0"/>
              <a:t>σο υψηλότερο το ποσοστό του </a:t>
            </a:r>
            <a:r>
              <a:rPr lang="en-US" altLang="en-US" sz="2400" dirty="0"/>
              <a:t>s </a:t>
            </a:r>
            <a:r>
              <a:rPr lang="el-GR" altLang="en-US" sz="2400" dirty="0"/>
              <a:t>στο υβριδικό τροχιακό, τόσο το μονήρες ζεύγος κρατιέται σφικτά  στον πυρήνα και περισσότερο σταθερή η συζυγής βάση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66F14CB-35BE-0CC2-DCCC-E1F37DED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" y="3429000"/>
            <a:ext cx="799306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265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FB513CC-43D9-E0FD-A8A1-2463CB12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35" y="493365"/>
            <a:ext cx="3460439" cy="1499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Υβ</a:t>
            </a:r>
            <a:r>
              <a:rPr lang="en-US" altLang="en-US" sz="3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ριδισμός</a:t>
            </a:r>
            <a:r>
              <a:rPr lang="en-US" alt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 και </a:t>
            </a:r>
            <a:r>
              <a:rPr lang="en-US" altLang="en-US" sz="3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Οξύτητ</a:t>
            </a:r>
            <a:r>
              <a:rPr lang="en-US" alt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 C-H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0940A69-4464-AC85-C14A-B654A6E9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2593" y="0"/>
            <a:ext cx="5093685" cy="25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7BF4A29-9CFC-8035-6EBE-534AB0876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16732" r="14812" b="7003"/>
          <a:stretch/>
        </p:blipFill>
        <p:spPr bwMode="auto">
          <a:xfrm>
            <a:off x="0" y="2389713"/>
            <a:ext cx="5423307" cy="39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3558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53B20474-C50C-78B1-E9CF-9B1FDEC7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800"/>
              </a:spcBef>
              <a:buClrTx/>
              <a:buFontTx/>
              <a:buNone/>
            </a:pPr>
            <a:r>
              <a:rPr lang="el-GR" altLang="en-US" sz="3200" dirty="0"/>
              <a:t>Υπενθύμιση</a:t>
            </a:r>
            <a:r>
              <a:rPr lang="en-US" altLang="en-US" sz="3200" dirty="0"/>
              <a:t>:</a:t>
            </a:r>
          </a:p>
          <a:p>
            <a:pPr algn="r">
              <a:spcBef>
                <a:spcPts val="800"/>
              </a:spcBef>
              <a:buClrTx/>
              <a:buFontTx/>
              <a:buNone/>
            </a:pPr>
            <a:r>
              <a:rPr lang="el-GR" altLang="en-US" sz="3200" dirty="0"/>
              <a:t>Πως σχηματίζεται το καρβανιόν?</a:t>
            </a:r>
          </a:p>
        </p:txBody>
      </p:sp>
    </p:spTree>
    <p:extLst>
      <p:ext uri="{BB962C8B-B14F-4D97-AF65-F5344CB8AC3E}">
        <p14:creationId xmlns:p14="http://schemas.microsoft.com/office/powerpoint/2010/main" val="22697857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C45D82EC-3384-6567-46D2-ABC9D5E3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b="1" dirty="0"/>
              <a:t>Σχηματισμός καρβοκατιόντος-καρβανιόντος</a:t>
            </a:r>
            <a:br>
              <a:rPr lang="el-GR" altLang="en-US" sz="2600" b="1" dirty="0"/>
            </a:br>
            <a:r>
              <a:rPr lang="el-GR" altLang="en-US" sz="2600" b="1" dirty="0"/>
              <a:t>Η ετερόλυση των </a:t>
            </a:r>
            <a:r>
              <a:rPr lang="en-US" altLang="en-US" sz="2600" b="1" dirty="0"/>
              <a:t> C—Z </a:t>
            </a:r>
            <a:r>
              <a:rPr lang="el-GR" altLang="en-US" sz="2600" b="1" dirty="0"/>
              <a:t>δεσμών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17DFAC4-DAE4-18D9-5A57-B80FCBE3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2" y="990391"/>
            <a:ext cx="8069262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Η ετερόλυση των </a:t>
            </a:r>
            <a:r>
              <a:rPr lang="en-US" altLang="en-US" sz="2400" b="1" dirty="0">
                <a:latin typeface="Times New Roman" panose="02020603050405020304" pitchFamily="18" charset="0"/>
              </a:rPr>
              <a:t> C—Z </a:t>
            </a:r>
            <a:r>
              <a:rPr lang="el-GR" altLang="en-US" sz="2400" b="1" dirty="0">
                <a:latin typeface="Times New Roman" panose="02020603050405020304" pitchFamily="18" charset="0"/>
              </a:rPr>
              <a:t>δεσμών δημιουργεί ιοντικές μορφές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Καρβοκατιόν</a:t>
            </a:r>
            <a:r>
              <a:rPr lang="en-US" altLang="en-US" sz="2400" b="1" dirty="0">
                <a:latin typeface="Times New Roman" panose="02020603050405020304" pitchFamily="18" charset="0"/>
              </a:rPr>
              <a:t>:	</a:t>
            </a:r>
            <a:r>
              <a:rPr lang="el-GR" altLang="en-US" sz="2400" b="1" dirty="0">
                <a:latin typeface="Times New Roman" panose="02020603050405020304" pitchFamily="18" charset="0"/>
              </a:rPr>
              <a:t>Θετικά φορτισμένο άτομο </a:t>
            </a:r>
            <a:r>
              <a:rPr lang="en-US" altLang="en-US" sz="2400" b="1" dirty="0">
                <a:latin typeface="Times New Roman" panose="02020603050405020304" pitchFamily="18" charset="0"/>
              </a:rPr>
              <a:t> C</a:t>
            </a: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Τα καρβοκατιόντα είναι Οξέα κατά </a:t>
            </a:r>
            <a:r>
              <a:rPr lang="en-US" altLang="en-US" sz="2400" b="1" dirty="0">
                <a:latin typeface="Times New Roman" panose="02020603050405020304" pitchFamily="18" charset="0"/>
              </a:rPr>
              <a:t>Lewis</a:t>
            </a: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Καρβανιόν</a:t>
            </a:r>
            <a:r>
              <a:rPr lang="en-US" altLang="en-US" sz="2400" b="1" dirty="0">
                <a:latin typeface="Times New Roman" panose="02020603050405020304" pitchFamily="18" charset="0"/>
              </a:rPr>
              <a:t>:	</a:t>
            </a:r>
            <a:r>
              <a:rPr lang="el-GR" altLang="en-US" sz="2400" b="1" dirty="0">
                <a:latin typeface="Times New Roman" panose="02020603050405020304" pitchFamily="18" charset="0"/>
              </a:rPr>
              <a:t>Αρνητικά φορτισμένο άτομο </a:t>
            </a:r>
            <a:r>
              <a:rPr lang="en-US" altLang="en-US" sz="2400" b="1" dirty="0">
                <a:latin typeface="Times New Roman" panose="02020603050405020304" pitchFamily="18" charset="0"/>
              </a:rPr>
              <a:t> C  </a:t>
            </a: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Τα καρβανιόντα είναι Βάσεις κατά </a:t>
            </a:r>
            <a:r>
              <a:rPr lang="en-US" altLang="en-US" sz="2400" b="1" dirty="0">
                <a:latin typeface="Times New Roman" panose="02020603050405020304" pitchFamily="18" charset="0"/>
              </a:rPr>
              <a:t>Lewis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263C31-19FC-2FB2-EFBB-E1D955276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8063"/>
              </p:ext>
            </p:extLst>
          </p:nvPr>
        </p:nvGraphicFramePr>
        <p:xfrm>
          <a:off x="595312" y="2605736"/>
          <a:ext cx="7772400" cy="140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96800" imgH="845640" progId="">
                  <p:embed/>
                </p:oleObj>
              </mc:Choice>
              <mc:Fallback>
                <p:oleObj r:id="rId2" imgW="4096800" imgH="845640" progId="">
                  <p:embed/>
                  <p:pic>
                    <p:nvPicPr>
                      <p:cNvPr id="96260" name="Object 4">
                        <a:extLst>
                          <a:ext uri="{FF2B5EF4-FFF2-40B4-BE49-F238E27FC236}">
                            <a16:creationId xmlns:a16="http://schemas.microsoft.com/office/drawing/2014/main" id="{FA28147D-6A38-41A4-805B-4A191685C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" y="2605736"/>
                        <a:ext cx="7772400" cy="140739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CE30EA-394B-70B1-17B0-F50A698F7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44165"/>
              </p:ext>
            </p:extLst>
          </p:nvPr>
        </p:nvGraphicFramePr>
        <p:xfrm>
          <a:off x="595313" y="4767871"/>
          <a:ext cx="7654836" cy="162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01840" imgH="871200" progId="">
                  <p:embed/>
                </p:oleObj>
              </mc:Choice>
              <mc:Fallback>
                <p:oleObj r:id="rId4" imgW="4101840" imgH="871200" progId="">
                  <p:embed/>
                  <p:pic>
                    <p:nvPicPr>
                      <p:cNvPr id="96261" name="Object 5">
                        <a:extLst>
                          <a:ext uri="{FF2B5EF4-FFF2-40B4-BE49-F238E27FC236}">
                            <a16:creationId xmlns:a16="http://schemas.microsoft.com/office/drawing/2014/main" id="{03033F0F-17C1-4878-A2D6-353B6D103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4767871"/>
                        <a:ext cx="7654836" cy="162569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4376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8597AEB4-AC30-83E2-D10A-CD8DEEDA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dirty="0">
                <a:solidFill>
                  <a:srgbClr val="0099CC"/>
                </a:solidFill>
              </a:rPr>
              <a:t>O</a:t>
            </a:r>
            <a:r>
              <a:rPr lang="el-GR" altLang="en-US" sz="2400" b="1" dirty="0">
                <a:solidFill>
                  <a:srgbClr val="0099CC"/>
                </a:solidFill>
              </a:rPr>
              <a:t>σο μεγαλύτερο το % ποσοστό του </a:t>
            </a:r>
            <a:r>
              <a:rPr lang="en-US" altLang="en-US" sz="2400" b="1" dirty="0">
                <a:solidFill>
                  <a:srgbClr val="0099CC"/>
                </a:solidFill>
              </a:rPr>
              <a:t>s </a:t>
            </a:r>
            <a:r>
              <a:rPr lang="el-GR" altLang="en-US" sz="2400" b="1" dirty="0">
                <a:solidFill>
                  <a:srgbClr val="0099CC"/>
                </a:solidFill>
              </a:rPr>
              <a:t>χαρακτήρα σε ένα   άτομο τόσο μεγαλύτερη η ηλεκτραρνητικότητα αυτού του ατόμου</a:t>
            </a:r>
            <a:r>
              <a:rPr lang="el-GR" altLang="en-US" sz="3400" dirty="0"/>
              <a:t>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4166A58-8BCA-CAE7-1138-0ECF80873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endParaRPr lang="en-US" altLang="en-US" sz="2800" dirty="0"/>
          </a:p>
          <a:p>
            <a:pPr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800" dirty="0">
                <a:latin typeface="Arial Narrow" panose="020B0606020202030204" pitchFamily="34" charset="0"/>
              </a:rPr>
              <a:t>Οι καταστάσεις </a:t>
            </a:r>
            <a:r>
              <a:rPr lang="en-US" altLang="en-US" sz="2800" dirty="0">
                <a:latin typeface="Arial Narrow" panose="020B0606020202030204" pitchFamily="34" charset="0"/>
              </a:rPr>
              <a:t>s </a:t>
            </a:r>
            <a:r>
              <a:rPr lang="el-GR" altLang="en-US" sz="2800" dirty="0">
                <a:latin typeface="Arial Narrow" panose="020B0606020202030204" pitchFamily="34" charset="0"/>
              </a:rPr>
              <a:t>έχουν μεγαλύτερη ακτινική διείσδυση που οφείλεται στις κομβικές ιδιότητες της κυματοσυνάρτησης. Ηλεκτρόνια στις καταστάσεις </a:t>
            </a:r>
            <a:r>
              <a:rPr lang="en-US" altLang="en-US" sz="2800" dirty="0">
                <a:latin typeface="Arial Narrow" panose="020B0606020202030204" pitchFamily="34" charset="0"/>
              </a:rPr>
              <a:t>s </a:t>
            </a:r>
            <a:r>
              <a:rPr lang="el-GR" altLang="en-US" sz="2800" dirty="0">
                <a:latin typeface="Arial Narrow" panose="020B0606020202030204" pitchFamily="34" charset="0"/>
              </a:rPr>
              <a:t>βλέπουν ένα υψηλότερο πυρηνικό φορτίο.</a:t>
            </a:r>
            <a:endParaRPr lang="en-US" altLang="en-US" sz="2800" dirty="0">
              <a:latin typeface="Arial Narrow" panose="020B0606020202030204" pitchFamily="34" charset="0"/>
            </a:endParaRPr>
          </a:p>
          <a:p>
            <a:pPr>
              <a:spcBef>
                <a:spcPts val="700"/>
              </a:spcBef>
              <a:buClr>
                <a:srgbClr val="CCCCFF"/>
              </a:buClr>
              <a:buFont typeface="Wingdings" panose="05000000000000000000" pitchFamily="2" charset="2"/>
              <a:buChar char=""/>
            </a:pPr>
            <a:r>
              <a:rPr lang="el-GR" altLang="en-US" sz="2800" dirty="0">
                <a:latin typeface="Arial Narrow" panose="020B0606020202030204" pitchFamily="34" charset="0"/>
              </a:rPr>
              <a:t>Η ανωτέρω παρατήρηση δείχνει ότι  η σταθερότητα των μη δεσμικών ηλεκτρονικών ζευγών είναι ευθέως ανάλογη με το % ποσοστό του </a:t>
            </a:r>
            <a:r>
              <a:rPr lang="en-US" altLang="en-US" sz="2800" dirty="0">
                <a:latin typeface="Arial Narrow" panose="020B0606020202030204" pitchFamily="34" charset="0"/>
              </a:rPr>
              <a:t>s </a:t>
            </a:r>
            <a:r>
              <a:rPr lang="el-GR" altLang="en-US" sz="2800" dirty="0">
                <a:latin typeface="Arial Narrow" panose="020B0606020202030204" pitchFamily="34" charset="0"/>
              </a:rPr>
              <a:t>χαρακτήρα στο διπλά κατειλημμένο τροχιακό. Επομένως η τάση είναι</a:t>
            </a:r>
            <a:r>
              <a:rPr lang="en-US" altLang="en-US" sz="2800" dirty="0"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US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9C64BF1-91BD-3699-D71A-54465622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3930"/>
            <a:ext cx="9144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5D034DB-3385-461D-94D0-5FC2CD9D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800" dirty="0"/>
              <a:t>Οξέα και Βάσεις</a:t>
            </a:r>
            <a:endParaRPr lang="en-US" altLang="en-US" sz="3800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A8FE1F8E-89DF-4512-48CD-B9294120F42C}"/>
              </a:ext>
            </a:extLst>
          </p:cNvPr>
          <p:cNvGrpSpPr>
            <a:grpSpLocks/>
          </p:cNvGrpSpPr>
          <p:nvPr/>
        </p:nvGrpSpPr>
        <p:grpSpPr bwMode="auto">
          <a:xfrm>
            <a:off x="741898" y="1434402"/>
            <a:ext cx="7487701" cy="4225264"/>
            <a:chOff x="270" y="495"/>
            <a:chExt cx="5317" cy="2978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E152FC50-783C-1BF8-503B-925815A3B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" y="495"/>
              <a:ext cx="2437" cy="1286"/>
              <a:chOff x="270" y="495"/>
              <a:chExt cx="2437" cy="1286"/>
            </a:xfrm>
          </p:grpSpPr>
          <p:graphicFrame>
            <p:nvGraphicFramePr>
              <p:cNvPr id="28" name="Object 6">
                <a:extLst>
                  <a:ext uri="{FF2B5EF4-FFF2-40B4-BE49-F238E27FC236}">
                    <a16:creationId xmlns:a16="http://schemas.microsoft.com/office/drawing/2014/main" id="{7B935DC0-512A-1C25-F2BB-DECA3A5232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0" y="495"/>
              <a:ext cx="1059" cy="12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1512720" imgH="1836360" progId="">
                      <p:embed/>
                    </p:oleObj>
                  </mc:Choice>
                  <mc:Fallback>
                    <p:oleObj r:id="rId2" imgW="1512720" imgH="1836360" progId="">
                      <p:embed/>
                      <p:pic>
                        <p:nvPicPr>
                          <p:cNvPr id="28" name="Object 6">
                            <a:extLst>
                              <a:ext uri="{FF2B5EF4-FFF2-40B4-BE49-F238E27FC236}">
                                <a16:creationId xmlns:a16="http://schemas.microsoft.com/office/drawing/2014/main" id="{7B935DC0-512A-1C25-F2BB-DECA3A5232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" y="495"/>
                            <a:ext cx="1059" cy="128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 Box 7">
                <a:extLst>
                  <a:ext uri="{FF2B5EF4-FFF2-40B4-BE49-F238E27FC236}">
                    <a16:creationId xmlns:a16="http://schemas.microsoft.com/office/drawing/2014/main" id="{558AF8AA-7A14-308B-F3AB-87E500C6E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7" y="639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l-GR" altLang="en-US" sz="2000" b="1"/>
                  <a:t>Οξινη θέση</a:t>
                </a: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2E7DAD16-EF87-E1BB-42F2-F35D878AD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4" y="783"/>
                <a:ext cx="342" cy="13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661858-A435-1EAC-1F5F-F0B4197DB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" y="543"/>
              <a:ext cx="3301" cy="1162"/>
              <a:chOff x="2286" y="543"/>
              <a:chExt cx="3301" cy="1162"/>
            </a:xfrm>
          </p:grpSpPr>
          <p:graphicFrame>
            <p:nvGraphicFramePr>
              <p:cNvPr id="23" name="Object 10">
                <a:extLst>
                  <a:ext uri="{FF2B5EF4-FFF2-40B4-BE49-F238E27FC236}">
                    <a16:creationId xmlns:a16="http://schemas.microsoft.com/office/drawing/2014/main" id="{73503736-E331-E8DF-D21B-1EBA53BAA95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81" y="831"/>
              <a:ext cx="783" cy="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116360" imgH="725040" progId="">
                      <p:embed/>
                    </p:oleObj>
                  </mc:Choice>
                  <mc:Fallback>
                    <p:oleObj r:id="rId4" imgW="1116360" imgH="725040" progId="">
                      <p:embed/>
                      <p:pic>
                        <p:nvPicPr>
                          <p:cNvPr id="23" name="Object 10">
                            <a:extLst>
                              <a:ext uri="{FF2B5EF4-FFF2-40B4-BE49-F238E27FC236}">
                                <a16:creationId xmlns:a16="http://schemas.microsoft.com/office/drawing/2014/main" id="{73503736-E331-E8DF-D21B-1EBA53BAA95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1" y="831"/>
                            <a:ext cx="783" cy="507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CF3219A2-9D9A-977A-2557-E7DDE8544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7" y="543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l-GR" altLang="en-US" sz="2000" b="1" dirty="0"/>
                  <a:t>Οξινη θέση</a:t>
                </a:r>
              </a:p>
            </p:txBody>
          </p:sp>
          <p:sp>
            <p:nvSpPr>
              <p:cNvPr id="25" name="Line 12">
                <a:extLst>
                  <a:ext uri="{FF2B5EF4-FFF2-40B4-BE49-F238E27FC236}">
                    <a16:creationId xmlns:a16="http://schemas.microsoft.com/office/drawing/2014/main" id="{8929331D-9613-3E1B-0893-C29639095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3" y="687"/>
                <a:ext cx="342" cy="13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>
                <a:extLst>
                  <a:ext uri="{FF2B5EF4-FFF2-40B4-BE49-F238E27FC236}">
                    <a16:creationId xmlns:a16="http://schemas.microsoft.com/office/drawing/2014/main" id="{4FBC4E93-2519-9CB8-1C17-0A2DEC5E8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" y="1455"/>
                <a:ext cx="10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l-GR" altLang="en-US" sz="2000" b="1"/>
                  <a:t>Βασική θέση</a:t>
                </a: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C146B3A0-655B-97D0-1D7D-BAA22688D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9" y="1353"/>
                <a:ext cx="330" cy="15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8A01B1AA-134C-92C4-2AA8-E939097FE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" y="2127"/>
              <a:ext cx="4597" cy="1195"/>
              <a:chOff x="702" y="2127"/>
              <a:chExt cx="4597" cy="1195"/>
            </a:xfrm>
          </p:grpSpPr>
          <p:graphicFrame>
            <p:nvGraphicFramePr>
              <p:cNvPr id="15" name="Object 16">
                <a:extLst>
                  <a:ext uri="{FF2B5EF4-FFF2-40B4-BE49-F238E27FC236}">
                    <a16:creationId xmlns:a16="http://schemas.microsoft.com/office/drawing/2014/main" id="{C4B621D4-7B2B-CA8C-686D-E811C3FB939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93" y="2127"/>
              <a:ext cx="1865" cy="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2647440" imgH="1265040" progId="">
                      <p:embed/>
                    </p:oleObj>
                  </mc:Choice>
                  <mc:Fallback>
                    <p:oleObj r:id="rId6" imgW="2647440" imgH="1265040" progId="">
                      <p:embed/>
                      <p:pic>
                        <p:nvPicPr>
                          <p:cNvPr id="15" name="Object 16">
                            <a:extLst>
                              <a:ext uri="{FF2B5EF4-FFF2-40B4-BE49-F238E27FC236}">
                                <a16:creationId xmlns:a16="http://schemas.microsoft.com/office/drawing/2014/main" id="{C4B621D4-7B2B-CA8C-686D-E811C3FB939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3" y="2127"/>
                            <a:ext cx="1865" cy="888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12FB8169-BCB4-A278-394A-F77628B86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9" y="2271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l-GR" altLang="en-US" sz="2000" b="1"/>
                  <a:t>Οξινη θέση</a:t>
                </a:r>
              </a:p>
            </p:txBody>
          </p:sp>
          <p:sp>
            <p:nvSpPr>
              <p:cNvPr id="17" name="Line 18">
                <a:extLst>
                  <a:ext uri="{FF2B5EF4-FFF2-40B4-BE49-F238E27FC236}">
                    <a16:creationId xmlns:a16="http://schemas.microsoft.com/office/drawing/2014/main" id="{A2FA98E6-B322-CCB2-B407-9FB0BF12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05" y="2415"/>
                <a:ext cx="342" cy="13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E5A1C2E2-40CE-A951-5C45-CC6201C73E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6" y="3072"/>
                <a:ext cx="10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l-GR" altLang="en-US" sz="2000" b="1"/>
                  <a:t>Βασική θέση</a:t>
                </a:r>
              </a:p>
            </p:txBody>
          </p:sp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BCC8EE60-E0D9-396A-5527-0406D1C5C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73" y="2937"/>
                <a:ext cx="342" cy="15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BF9C58A7-D972-6E80-F22C-CA7DCD717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" y="2559"/>
                <a:ext cx="11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l-GR" altLang="en-US" sz="2000" b="1"/>
                  <a:t>Οξινες θέσεις</a:t>
                </a:r>
              </a:p>
            </p:txBody>
          </p:sp>
          <p:sp>
            <p:nvSpPr>
              <p:cNvPr id="21" name="Line 22">
                <a:extLst>
                  <a:ext uri="{FF2B5EF4-FFF2-40B4-BE49-F238E27FC236}">
                    <a16:creationId xmlns:a16="http://schemas.microsoft.com/office/drawing/2014/main" id="{EA454B20-792D-E85C-C0AF-2666B2463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9" y="2457"/>
                <a:ext cx="330" cy="15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3">
                <a:extLst>
                  <a:ext uri="{FF2B5EF4-FFF2-40B4-BE49-F238E27FC236}">
                    <a16:creationId xmlns:a16="http://schemas.microsoft.com/office/drawing/2014/main" id="{650BF8CC-5EF0-454A-B6AB-FA3A934F2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9" y="2847"/>
                <a:ext cx="330" cy="13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D042ACC-776B-F44B-4369-4C48AF6AA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3168"/>
              <a:ext cx="821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200" b="1" dirty="0">
                  <a:solidFill>
                    <a:schemeClr val="accent4">
                      <a:lumMod val="50000"/>
                    </a:schemeClr>
                  </a:solidFill>
                </a:rPr>
                <a:t>L-Dopa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C658AEC1-0855-242C-5B3B-FDEF75042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" y="1872"/>
              <a:ext cx="103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l-G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Ασπιρίνη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F2EA9AA9-A039-8C48-A620-68973E8D3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1488"/>
              <a:ext cx="90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l-GR" altLang="en-US" sz="2200" b="1" dirty="0">
                  <a:solidFill>
                    <a:schemeClr val="accent6">
                      <a:lumMod val="50000"/>
                    </a:schemeClr>
                  </a:solidFill>
                </a:rPr>
                <a:t>Αλανίνη</a:t>
              </a:r>
            </a:p>
          </p:txBody>
        </p:sp>
      </p:grpSp>
      <p:sp>
        <p:nvSpPr>
          <p:cNvPr id="31" name="Text Box 27">
            <a:extLst>
              <a:ext uri="{FF2B5EF4-FFF2-40B4-BE49-F238E27FC236}">
                <a16:creationId xmlns:a16="http://schemas.microsoft.com/office/drawing/2014/main" id="{563E2064-1905-72DB-00D7-333BCAB8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5488"/>
            <a:ext cx="91440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l-GR" altLang="en-US" sz="2000" b="1" dirty="0">
                <a:solidFill>
                  <a:srgbClr val="4D4D4D"/>
                </a:solidFill>
              </a:rPr>
              <a:t> Πολλές οργανικές αντιδράσεις είναι αντιδράσεις οξέος- βάσεως</a:t>
            </a:r>
          </a:p>
        </p:txBody>
      </p:sp>
    </p:spTree>
    <p:extLst>
      <p:ext uri="{BB962C8B-B14F-4D97-AF65-F5344CB8AC3E}">
        <p14:creationId xmlns:p14="http://schemas.microsoft.com/office/powerpoint/2010/main" val="5738042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DA09477-4FBD-64A6-8D72-6DDC734F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dirty="0"/>
              <a:t>Παράγοντες που καθορίζουν την Οξινη Ισχύ-Δράσεις λόγω υβριδισμού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23F99AC-7848-A9FE-0D30-CB930EE2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r>
              <a:rPr lang="el-GR" altLang="en-US" sz="1000" dirty="0"/>
              <a:t>                                                                            </a:t>
            </a:r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r>
              <a:rPr lang="el-GR" altLang="en-US" sz="1000" dirty="0"/>
              <a:t>                                                            </a:t>
            </a:r>
            <a:r>
              <a:rPr lang="el-GR" altLang="en-US" sz="1600" dirty="0"/>
              <a:t> </a:t>
            </a:r>
            <a:r>
              <a:rPr lang="en-US" altLang="en-US" sz="1600" dirty="0"/>
              <a:t>             </a:t>
            </a:r>
            <a:r>
              <a:rPr lang="el-GR" altLang="en-US" sz="1600" dirty="0"/>
              <a:t>αυξανόμενο ποσοστό </a:t>
            </a:r>
            <a:r>
              <a:rPr lang="en-US" altLang="en-US" sz="1600" dirty="0"/>
              <a:t>s-</a:t>
            </a:r>
            <a:r>
              <a:rPr lang="el-GR" altLang="en-US" sz="1600" dirty="0"/>
              <a:t>χαρακτήρα</a:t>
            </a:r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r>
              <a:rPr lang="el-GR" altLang="en-US" sz="1600" dirty="0"/>
              <a:t>                                                         αυξανόμενη σταθερότητα</a:t>
            </a:r>
            <a:endParaRPr lang="en-US" altLang="en-US" sz="16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endParaRPr lang="el-GR" alt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el-GR" altLang="en-US" sz="2800" dirty="0"/>
              <a:t>  </a:t>
            </a:r>
            <a:endParaRPr lang="el-GR" altLang="en-US" sz="4400" dirty="0"/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</a:pPr>
            <a:r>
              <a:rPr lang="el-GR" altLang="en-US" sz="1400" dirty="0"/>
              <a:t>                                                                </a:t>
            </a:r>
            <a:r>
              <a:rPr lang="el-GR" altLang="en-US" sz="1600" dirty="0"/>
              <a:t>αυξανόμενο ποσοστό </a:t>
            </a:r>
            <a:r>
              <a:rPr lang="en-US" altLang="en-US" sz="1600" dirty="0"/>
              <a:t>s-</a:t>
            </a:r>
            <a:r>
              <a:rPr lang="el-GR" altLang="en-US" sz="1600" dirty="0"/>
              <a:t>χαρακτήρα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l-GR" altLang="en-US" sz="1600" dirty="0"/>
              <a:t>                                              </a:t>
            </a:r>
            <a:r>
              <a:rPr lang="en-US" altLang="en-US" sz="1600" dirty="0"/>
              <a:t>   </a:t>
            </a:r>
            <a:r>
              <a:rPr lang="el-GR" altLang="en-US" sz="1600" dirty="0"/>
              <a:t> αυξανόμενη σταθερότητα του καρβανιόντος</a:t>
            </a:r>
            <a:endParaRPr lang="el-GR" altLang="en-US" sz="1050" dirty="0"/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l-GR" altLang="en-US" sz="1050" dirty="0"/>
              <a:t> </a:t>
            </a:r>
            <a:endParaRPr lang="en-US" altLang="en-US" sz="1050" dirty="0"/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l-GR" altLang="en-US" sz="1600" b="1" dirty="0"/>
              <a:t>Καθώς το μονήρες ζεύγος των ηλεκτρονίων ωθείται πλησιέστερα προς τον πυρήνα ο αρνητικός άνθρακας είναι λιγότερα έντονα κόκκινος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ClrTx/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ClrTx/>
              <a:buFontTx/>
              <a:buNone/>
            </a:pPr>
            <a:endParaRPr lang="el-GR" altLang="en-US" sz="1000" dirty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l-GR" alt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2567604-EBD9-3697-26E1-ED3A52A7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27" y="3714268"/>
            <a:ext cx="5993223" cy="15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43F43B9-F403-54AC-D422-D117CA28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9519"/>
            <a:ext cx="61928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948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757708F-9E22-0F0A-88E6-BD3C0EC2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685" y="133768"/>
            <a:ext cx="73778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chemeClr val="tx1"/>
                </a:solidFill>
              </a:rPr>
              <a:t>Οξύτητα –Δράσεις λόγω Υβριδισμού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21FE696-5F81-8E11-F640-344460149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447800"/>
            <a:ext cx="457200" cy="3276600"/>
          </a:xfrm>
          <a:prstGeom prst="downArrow">
            <a:avLst>
              <a:gd name="adj1" fmla="val 50000"/>
              <a:gd name="adj2" fmla="val 179167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246612A-FFC2-3F1A-1225-F6B2D7C0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90788"/>
            <a:ext cx="19812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9933FF"/>
                </a:solidFill>
              </a:rPr>
              <a:t>Αυξανόμενη οξύτητα με τον </a:t>
            </a:r>
            <a:r>
              <a:rPr lang="en-US" altLang="en-US" sz="2200" b="1">
                <a:solidFill>
                  <a:srgbClr val="9933FF"/>
                </a:solidFill>
              </a:rPr>
              <a:t>s-</a:t>
            </a:r>
            <a:r>
              <a:rPr lang="el-GR" altLang="en-US" sz="2200" b="1">
                <a:solidFill>
                  <a:srgbClr val="9933FF"/>
                </a:solidFill>
              </a:rPr>
              <a:t>χαρακτήρα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4BA8403-AE4A-8F6E-8B62-5930471D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64595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000" b="1" u="sng"/>
              <a:t>Ενωση</a:t>
            </a:r>
            <a:r>
              <a:rPr lang="en-US" altLang="en-US" sz="2000" b="1"/>
              <a:t>	      </a:t>
            </a:r>
            <a:r>
              <a:rPr lang="el-GR" altLang="en-US" sz="2000" b="1"/>
              <a:t>               </a:t>
            </a:r>
            <a:r>
              <a:rPr lang="en-US" altLang="en-US" sz="2000" b="1" u="sng"/>
              <a:t>p</a:t>
            </a:r>
            <a:r>
              <a:rPr lang="en-US" altLang="en-US" sz="2000" b="1" i="1" u="sng"/>
              <a:t>K</a:t>
            </a:r>
            <a:r>
              <a:rPr lang="en-US" altLang="en-US" sz="2000" b="1" u="sng" baseline="-25000"/>
              <a:t>a</a:t>
            </a:r>
            <a:r>
              <a:rPr lang="en-US" altLang="en-US" sz="2000" b="1" baseline="-25000"/>
              <a:t>		</a:t>
            </a:r>
            <a:r>
              <a:rPr lang="el-GR" altLang="en-US" sz="2000" b="1" u="sng"/>
              <a:t>Συζυγης βάση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C27431E6-5977-FB21-47B2-B0C1049E54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1819275"/>
          <a:ext cx="1517650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52800" imgH="2702520" progId="">
                  <p:embed/>
                </p:oleObj>
              </mc:Choice>
              <mc:Fallback>
                <p:oleObj r:id="rId2" imgW="1252800" imgH="2702520" progId="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0143771F-C2C1-4190-AA87-110ACA75B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819275"/>
                        <a:ext cx="1517650" cy="3259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58AAF25E-9ED1-F188-BCE8-6467AC291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828800"/>
          <a:ext cx="152082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52800" imgH="2702520" progId="">
                  <p:embed/>
                </p:oleObj>
              </mc:Choice>
              <mc:Fallback>
                <p:oleObj r:id="rId4" imgW="1252800" imgH="2702520" progId="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639B5B33-B60A-456D-8A01-0552F551D7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1520825" cy="326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>
            <a:extLst>
              <a:ext uri="{FF2B5EF4-FFF2-40B4-BE49-F238E27FC236}">
                <a16:creationId xmlns:a16="http://schemas.microsoft.com/office/drawing/2014/main" id="{C33A75C8-EA5C-1DAF-0430-7207028ED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2152650"/>
            <a:ext cx="514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 b="1"/>
              <a:t>50</a:t>
            </a:r>
          </a:p>
          <a:p>
            <a:pPr>
              <a:buClrTx/>
              <a:buFontTx/>
              <a:buNone/>
            </a:pPr>
            <a:endParaRPr lang="en-US" altLang="en-US" sz="2000" b="1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B51FE95-05B3-9F25-640D-965339B0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3657600"/>
            <a:ext cx="514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 b="1"/>
              <a:t>44</a:t>
            </a:r>
          </a:p>
          <a:p>
            <a:pPr>
              <a:buClrTx/>
              <a:buFontTx/>
              <a:buNone/>
            </a:pPr>
            <a:endParaRPr lang="en-US" altLang="en-US" sz="2000" b="1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B154AB6-981E-78B9-F5DE-4844A10F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4743450"/>
            <a:ext cx="514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 b="1"/>
              <a:t>25</a:t>
            </a:r>
          </a:p>
          <a:p>
            <a:pPr>
              <a:buClrTx/>
              <a:buFontTx/>
              <a:buNone/>
            </a:pPr>
            <a:endParaRPr lang="en-US" altLang="en-US" sz="2000" b="1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A058B7A-9B8D-E7D3-F189-BB80CFE8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86868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200" b="1">
                <a:solidFill>
                  <a:srgbClr val="9933FF"/>
                </a:solidFill>
              </a:rPr>
              <a:t>Οσο υψηλότερο το </a:t>
            </a:r>
            <a:r>
              <a:rPr lang="en-US" altLang="en-US" sz="2200" b="1">
                <a:solidFill>
                  <a:srgbClr val="9933FF"/>
                </a:solidFill>
              </a:rPr>
              <a:t>% </a:t>
            </a:r>
            <a:r>
              <a:rPr lang="el-GR" altLang="en-US" sz="2200" b="1">
                <a:solidFill>
                  <a:srgbClr val="9933FF"/>
                </a:solidFill>
              </a:rPr>
              <a:t>ποσοστό του </a:t>
            </a:r>
            <a:r>
              <a:rPr lang="en-US" altLang="en-US" sz="2200" b="1" i="1">
                <a:solidFill>
                  <a:srgbClr val="9933FF"/>
                </a:solidFill>
              </a:rPr>
              <a:t>s</a:t>
            </a:r>
            <a:r>
              <a:rPr lang="en-US" altLang="en-US" sz="2200" b="1">
                <a:solidFill>
                  <a:srgbClr val="9933FF"/>
                </a:solidFill>
              </a:rPr>
              <a:t>-</a:t>
            </a:r>
            <a:r>
              <a:rPr lang="el-GR" altLang="en-US" sz="2200" b="1">
                <a:solidFill>
                  <a:srgbClr val="9933FF"/>
                </a:solidFill>
              </a:rPr>
              <a:t>χαρακτήρα</a:t>
            </a:r>
            <a:r>
              <a:rPr lang="en-US" altLang="en-US" sz="2200" b="1">
                <a:solidFill>
                  <a:srgbClr val="9933FF"/>
                </a:solidFill>
              </a:rPr>
              <a:t>, </a:t>
            </a:r>
            <a:r>
              <a:rPr lang="el-GR" altLang="en-US" sz="2200" b="1">
                <a:solidFill>
                  <a:srgbClr val="9933FF"/>
                </a:solidFill>
              </a:rPr>
              <a:t>τόσο πιο σταθερό το καρβανιόν</a:t>
            </a:r>
            <a:r>
              <a:rPr lang="en-US" altLang="en-US" sz="2200" b="1">
                <a:solidFill>
                  <a:srgbClr val="9933FF"/>
                </a:solidFill>
              </a:rPr>
              <a:t>(</a:t>
            </a:r>
            <a:r>
              <a:rPr lang="el-GR" altLang="en-US" sz="2200" b="1">
                <a:solidFill>
                  <a:srgbClr val="9933FF"/>
                </a:solidFill>
              </a:rPr>
              <a:t>συζυγής βάση</a:t>
            </a:r>
            <a:r>
              <a:rPr lang="en-US" altLang="en-US" sz="2200" b="1">
                <a:solidFill>
                  <a:srgbClr val="9933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918275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DB5D7-CEBD-8F1D-D05B-F7B5A6772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2244440"/>
            <a:ext cx="6030912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6000" dirty="0">
                <a:solidFill>
                  <a:srgbClr val="33CCCC"/>
                </a:solidFill>
              </a:rPr>
              <a:t>Y</a:t>
            </a:r>
            <a:r>
              <a:rPr lang="el-GR" altLang="en-US" sz="6000" dirty="0">
                <a:solidFill>
                  <a:srgbClr val="33CCCC"/>
                </a:solidFill>
              </a:rPr>
              <a:t>βριδισμός και Βασικότητα</a:t>
            </a:r>
          </a:p>
          <a:p>
            <a:pPr>
              <a:buClrTx/>
              <a:buFontTx/>
              <a:buNone/>
            </a:pPr>
            <a:endParaRPr lang="el-GR" altLang="en-US" sz="6000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6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465EE7F-5687-3B2D-6C00-330F0C64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400" dirty="0">
                <a:solidFill>
                  <a:srgbClr val="9933FF"/>
                </a:solidFill>
              </a:rPr>
              <a:t>Y</a:t>
            </a:r>
            <a:r>
              <a:rPr lang="el-GR" altLang="en-US" sz="3400" dirty="0">
                <a:solidFill>
                  <a:srgbClr val="9933FF"/>
                </a:solidFill>
              </a:rPr>
              <a:t>βριδισμός και Βασικότητα-Τι μπορούμε να πούμε για τις βάσεις?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105D820-03AF-5392-4950-8CAAC7866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/>
              <a:t>E</a:t>
            </a:r>
            <a:r>
              <a:rPr lang="el-GR" altLang="en-US" sz="2400" dirty="0"/>
              <a:t>πειδή τα </a:t>
            </a:r>
            <a:r>
              <a:rPr lang="en-US" altLang="en-US" sz="2400" dirty="0"/>
              <a:t>s </a:t>
            </a:r>
            <a:r>
              <a:rPr lang="el-GR" altLang="en-US" sz="2400" dirty="0"/>
              <a:t>ηλεκτρόνια συγκρατούνται πιο σφικτά από τα </a:t>
            </a:r>
            <a:r>
              <a:rPr lang="en-US" altLang="en-US" sz="2400" dirty="0"/>
              <a:t>  p</a:t>
            </a:r>
            <a:r>
              <a:rPr lang="el-GR" altLang="en-US" sz="2400" dirty="0"/>
              <a:t> η</a:t>
            </a:r>
            <a:r>
              <a:rPr lang="en-US" altLang="en-US" sz="2400" dirty="0"/>
              <a:t> </a:t>
            </a:r>
            <a:r>
              <a:rPr lang="el-GR" altLang="en-US" sz="2400" dirty="0">
                <a:solidFill>
                  <a:schemeClr val="accent2">
                    <a:lumMod val="75000"/>
                  </a:schemeClr>
                </a:solidFill>
              </a:rPr>
              <a:t>ηλεκτραρνητικότητα ενός ατόμου αυξάνει με τον χαρακτήρα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/>
              <a:t>CH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=CHCO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H   </a:t>
            </a:r>
            <a:r>
              <a:rPr lang="en-US" altLang="en-US" sz="2400" dirty="0" err="1"/>
              <a:t>pKa</a:t>
            </a:r>
            <a:r>
              <a:rPr lang="en-US" altLang="en-US" sz="2400" dirty="0"/>
              <a:t> 4.25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/>
              <a:t>HC</a:t>
            </a:r>
            <a:r>
              <a:rPr lang="el-GR" altLang="en-US" sz="2400" dirty="0"/>
              <a:t>Ξ</a:t>
            </a:r>
            <a:r>
              <a:rPr lang="en-US" altLang="en-US" sz="2400" dirty="0"/>
              <a:t>CCO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H       </a:t>
            </a:r>
            <a:r>
              <a:rPr lang="en-US" altLang="en-US" sz="2400" dirty="0" err="1"/>
              <a:t>pKa</a:t>
            </a:r>
            <a:r>
              <a:rPr lang="en-US" altLang="en-US" sz="2400" dirty="0"/>
              <a:t> 1.84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l-GR" altLang="en-US" sz="2400" dirty="0"/>
              <a:t>Βενζοικό οξύ  </a:t>
            </a:r>
            <a:r>
              <a:rPr lang="en-US" altLang="en-US" sz="2400" dirty="0" err="1"/>
              <a:t>pKa</a:t>
            </a:r>
            <a:r>
              <a:rPr lang="en-US" altLang="en-US" sz="2400" dirty="0"/>
              <a:t> 4.20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l-GR" altLang="en-US" sz="2400" dirty="0"/>
              <a:t>Κυκλοεξανικό οξύ </a:t>
            </a:r>
            <a:r>
              <a:rPr lang="en-US" altLang="en-US" sz="2400" dirty="0" err="1"/>
              <a:t>pKa</a:t>
            </a:r>
            <a:r>
              <a:rPr lang="en-US" altLang="en-US" sz="2400" dirty="0"/>
              <a:t> 4.87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56985D3-8B49-CB85-3EF3-179BE539698A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1600200"/>
          <a:ext cx="4040188" cy="2151063"/>
        </p:xfrm>
        <a:graphic>
          <a:graphicData uri="http://schemas.openxmlformats.org/drawingml/2006/table">
            <a:tbl>
              <a:tblPr/>
              <a:tblGrid>
                <a:gridCol w="1011238">
                  <a:extLst>
                    <a:ext uri="{9D8B030D-6E8A-4147-A177-3AD203B41FA5}">
                      <a16:colId xmlns:a16="http://schemas.microsoft.com/office/drawing/2014/main" val="176524556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31131569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1942742156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5367732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798241"/>
                  </a:ext>
                </a:extLst>
              </a:tr>
              <a:tr h="7858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3.29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570046"/>
                  </a:ext>
                </a:extLst>
              </a:tr>
              <a:tr h="71755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 marL="90000" marR="90000" marT="3240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214259"/>
                  </a:ext>
                </a:extLst>
              </a:tr>
            </a:tbl>
          </a:graphicData>
        </a:graphic>
      </p:graphicFrame>
      <p:pic>
        <p:nvPicPr>
          <p:cNvPr id="6" name="Picture 47">
            <a:extLst>
              <a:ext uri="{FF2B5EF4-FFF2-40B4-BE49-F238E27FC236}">
                <a16:creationId xmlns:a16="http://schemas.microsoft.com/office/drawing/2014/main" id="{B1C6F41B-BCE3-3447-2955-17B3D824D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4"/>
          <a:stretch/>
        </p:blipFill>
        <p:spPr bwMode="auto">
          <a:xfrm>
            <a:off x="4648200" y="4005263"/>
            <a:ext cx="4495800" cy="193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4659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0876B54-EB03-E004-5811-18222F48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87" y="22601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dirty="0"/>
              <a:t>M</a:t>
            </a:r>
            <a:r>
              <a:rPr lang="el-GR" altLang="en-US" sz="3200" dirty="0"/>
              <a:t>ερικά οξέα και οι </a:t>
            </a:r>
            <a:r>
              <a:rPr lang="en-US" altLang="en-US" sz="3200" dirty="0" err="1"/>
              <a:t>pKa</a:t>
            </a:r>
            <a:r>
              <a:rPr lang="en-US" altLang="en-US" sz="3200" dirty="0"/>
              <a:t>….(</a:t>
            </a:r>
            <a:r>
              <a:rPr lang="el-GR" altLang="en-US" sz="3200" dirty="0"/>
              <a:t>ανακεφαλαίωση)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BF658-E810-CC79-1758-5FC35F04C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770" r="15056" b="13007"/>
          <a:stretch/>
        </p:blipFill>
        <p:spPr bwMode="auto">
          <a:xfrm>
            <a:off x="1112177" y="1081341"/>
            <a:ext cx="6919645" cy="529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837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2" name="Group 1">
            <a:extLst>
              <a:ext uri="{FF2B5EF4-FFF2-40B4-BE49-F238E27FC236}">
                <a16:creationId xmlns:a16="http://schemas.microsoft.com/office/drawing/2014/main" id="{E17809C9-D375-ED38-D132-70F6FA30B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60421"/>
              </p:ext>
            </p:extLst>
          </p:nvPr>
        </p:nvGraphicFramePr>
        <p:xfrm>
          <a:off x="0" y="115888"/>
          <a:ext cx="9145588" cy="6334644"/>
        </p:xfrm>
        <a:graphic>
          <a:graphicData uri="http://schemas.openxmlformats.org/drawingml/2006/table">
            <a:tbl>
              <a:tblPr/>
              <a:tblGrid>
                <a:gridCol w="4386263">
                  <a:extLst>
                    <a:ext uri="{9D8B030D-6E8A-4147-A177-3AD203B41FA5}">
                      <a16:colId xmlns:a16="http://schemas.microsoft.com/office/drawing/2014/main" val="2792456994"/>
                    </a:ext>
                  </a:extLst>
                </a:gridCol>
                <a:gridCol w="4759325">
                  <a:extLst>
                    <a:ext uri="{9D8B030D-6E8A-4147-A177-3AD203B41FA5}">
                      <a16:colId xmlns:a16="http://schemas.microsoft.com/office/drawing/2014/main" val="3643528686"/>
                    </a:ext>
                  </a:extLst>
                </a:gridCol>
              </a:tblGrid>
              <a:tr h="1150941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 ν α κ ε φ α λ α ί ω ση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el-G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Παράγων και οξύτητα Η-Α</a:t>
                      </a:r>
                    </a:p>
                  </a:txBody>
                  <a:tcPr marL="90000" marR="90000" marT="296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el-GR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3524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368351"/>
                  </a:ext>
                </a:extLst>
              </a:tr>
              <a:tr h="167229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Δράση από το είδος του Στοιχείου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Η οξύτητα Η-Α αυξάνει από αριστερά στα δεξιά κατά μήκος περιόδου και από πάνω προς τα κάτω κατά μήκος της ομάδας</a:t>
                      </a:r>
                    </a:p>
                  </a:txBody>
                  <a:tcPr marL="90000" marR="90000" marT="296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el-GR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3524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686014"/>
                  </a:ext>
                </a:extLst>
              </a:tr>
              <a:tr h="108098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2.Επαγωγική </a:t>
                      </a: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δράση.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Η οξύτητα Η-Α αυξάνει από την επαγωγική δράση ομάδων στο Α που έλκουν ηλεκτρονικό φορτίο</a:t>
                      </a:r>
                    </a:p>
                  </a:txBody>
                  <a:tcPr marL="90000" marR="90000" marT="296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el-GR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3524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66839"/>
                  </a:ext>
                </a:extLst>
              </a:tr>
              <a:tr h="87508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el-G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3.Δράση Συντονισμού</a:t>
                      </a: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Η οξύτητα Η-Α αυξάνει όταν η συζυγής βάση Α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σταθεροποιείται λόγω συντονισμού</a:t>
                      </a:r>
                    </a:p>
                  </a:txBody>
                  <a:tcPr marL="90000" marR="90000" marT="296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el-GR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3524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04114"/>
                  </a:ext>
                </a:extLst>
              </a:tr>
              <a:tr h="144395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Δράσεις υβριδισμού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Η οξύτητα Η-Α αυξάνει καθώς αυξάνεται το % ποσοστό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s-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χαρακτήρα του υβριδικού τροχιακού του Α</a:t>
                      </a:r>
                    </a:p>
                  </a:txBody>
                  <a:tcPr marL="90000" marR="90000" marT="296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6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el-GR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3524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767111"/>
                  </a:ext>
                </a:extLst>
              </a:tr>
            </a:tbl>
          </a:graphicData>
        </a:graphic>
      </p:graphicFrame>
      <p:pic>
        <p:nvPicPr>
          <p:cNvPr id="3" name="Picture 39">
            <a:extLst>
              <a:ext uri="{FF2B5EF4-FFF2-40B4-BE49-F238E27FC236}">
                <a16:creationId xmlns:a16="http://schemas.microsoft.com/office/drawing/2014/main" id="{0A4C5A6C-BA30-1908-6C38-F3BDCC8D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93" y="2668890"/>
            <a:ext cx="38163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0">
            <a:extLst>
              <a:ext uri="{FF2B5EF4-FFF2-40B4-BE49-F238E27FC236}">
                <a16:creationId xmlns:a16="http://schemas.microsoft.com/office/drawing/2014/main" id="{F81D62DA-875A-15B9-9257-E435F215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55" y="3819827"/>
            <a:ext cx="374491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1">
            <a:extLst>
              <a:ext uri="{FF2B5EF4-FFF2-40B4-BE49-F238E27FC236}">
                <a16:creationId xmlns:a16="http://schemas.microsoft.com/office/drawing/2014/main" id="{7056BEFC-210C-3354-C1F9-6242A22D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18" y="4972352"/>
            <a:ext cx="42481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2">
            <a:extLst>
              <a:ext uri="{FF2B5EF4-FFF2-40B4-BE49-F238E27FC236}">
                <a16:creationId xmlns:a16="http://schemas.microsoft.com/office/drawing/2014/main" id="{E8FA4DDE-67EF-6425-6A74-887B029A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18" y="652765"/>
            <a:ext cx="352901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8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92CF036-4022-AFF8-7959-D5E1EF56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29474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8800" dirty="0">
                <a:solidFill>
                  <a:srgbClr val="FF0066"/>
                </a:solidFill>
              </a:rPr>
              <a:t>No</a:t>
            </a:r>
            <a:r>
              <a:rPr lang="el-GR" altLang="en-US" sz="8800" dirty="0">
                <a:solidFill>
                  <a:srgbClr val="FF0066"/>
                </a:solidFill>
              </a:rPr>
              <a:t>υκλεόφιλα και Βάσεις</a:t>
            </a:r>
          </a:p>
        </p:txBody>
      </p:sp>
    </p:spTree>
    <p:extLst>
      <p:ext uri="{BB962C8B-B14F-4D97-AF65-F5344CB8AC3E}">
        <p14:creationId xmlns:p14="http://schemas.microsoft.com/office/powerpoint/2010/main" val="34724854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D46D442A-DFA9-43A8-73A7-C1709DC6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600" b="1" dirty="0"/>
              <a:t>Σχηματισμός καρβοκατιόντος-καρβανιόντος</a:t>
            </a:r>
            <a:br>
              <a:rPr lang="el-GR" altLang="en-US" sz="2600" b="1" dirty="0"/>
            </a:br>
            <a:r>
              <a:rPr lang="el-GR" altLang="en-US" sz="2600" b="1" dirty="0"/>
              <a:t>Η ετερόλυση των </a:t>
            </a:r>
            <a:r>
              <a:rPr lang="en-US" altLang="en-US" sz="2600" b="1" dirty="0"/>
              <a:t> C—Z </a:t>
            </a:r>
            <a:r>
              <a:rPr lang="el-GR" altLang="en-US" sz="2600" b="1" dirty="0"/>
              <a:t>δεσμών</a:t>
            </a: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36AB6AF-6E4E-2E32-B134-6421F0691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1588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EE0F1C8-CF48-775B-7E1E-EB61A3A7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054100"/>
            <a:ext cx="8069262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Η ετερόλυση των </a:t>
            </a:r>
            <a:r>
              <a:rPr lang="en-US" altLang="en-US" sz="2400" b="1" dirty="0">
                <a:latin typeface="Times New Roman" panose="02020603050405020304" pitchFamily="18" charset="0"/>
              </a:rPr>
              <a:t> C—Z </a:t>
            </a:r>
            <a:r>
              <a:rPr lang="el-GR" altLang="en-US" sz="2400" b="1" dirty="0">
                <a:latin typeface="Times New Roman" panose="02020603050405020304" pitchFamily="18" charset="0"/>
              </a:rPr>
              <a:t>δεσμών δημιουργεί ιοντικές μορφές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Καρβοκατιόν</a:t>
            </a:r>
            <a:r>
              <a:rPr lang="en-US" altLang="en-US" sz="2400" b="1" dirty="0">
                <a:latin typeface="Times New Roman" panose="02020603050405020304" pitchFamily="18" charset="0"/>
              </a:rPr>
              <a:t>:	 </a:t>
            </a:r>
            <a:r>
              <a:rPr lang="el-GR" altLang="en-US" sz="2400" b="1" dirty="0">
                <a:latin typeface="Times New Roman" panose="02020603050405020304" pitchFamily="18" charset="0"/>
              </a:rPr>
              <a:t>Θετικά φορτισμένο άτομο </a:t>
            </a:r>
            <a:r>
              <a:rPr lang="en-US" altLang="en-US" sz="2400" b="1" dirty="0">
                <a:latin typeface="Times New Roman" panose="02020603050405020304" pitchFamily="18" charset="0"/>
              </a:rPr>
              <a:t> C</a:t>
            </a: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Τα καρβοκατιόντα είναι Οξέα κατά </a:t>
            </a:r>
            <a:r>
              <a:rPr lang="en-US" altLang="en-US" sz="2400" b="1" dirty="0">
                <a:latin typeface="Times New Roman" panose="02020603050405020304" pitchFamily="18" charset="0"/>
              </a:rPr>
              <a:t>Lewis</a:t>
            </a: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Clr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lvl="1" indent="0">
              <a:buFont typeface="Wingdings" panose="05000000000000000000" pitchFamily="2" charset="2"/>
              <a:buChar char=""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l-GR" altLang="en-US" sz="2400" b="1" dirty="0">
                <a:latin typeface="Times New Roman" panose="02020603050405020304" pitchFamily="18" charset="0"/>
              </a:rPr>
              <a:t>Καρβανιόν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  <a:r>
              <a:rPr lang="el-GR" altLang="en-US" sz="2400" b="1" dirty="0">
                <a:latin typeface="Times New Roman" panose="02020603050405020304" pitchFamily="18" charset="0"/>
              </a:rPr>
              <a:t>Αρνητικά φορτισμένο άτομο </a:t>
            </a:r>
            <a:r>
              <a:rPr lang="en-US" altLang="en-US" sz="2400" b="1" dirty="0">
                <a:latin typeface="Times New Roman" panose="02020603050405020304" pitchFamily="18" charset="0"/>
              </a:rPr>
              <a:t> C   </a:t>
            </a:r>
            <a:r>
              <a:rPr lang="el-GR" altLang="en-US" sz="2400" b="1" dirty="0">
                <a:latin typeface="Times New Roman" panose="02020603050405020304" pitchFamily="18" charset="0"/>
              </a:rPr>
              <a:t>Τα καρβανιόντα είναι Βάσεις κατά </a:t>
            </a:r>
            <a:r>
              <a:rPr lang="en-US" altLang="en-US" sz="2400" b="1" dirty="0">
                <a:latin typeface="Times New Roman" panose="02020603050405020304" pitchFamily="18" charset="0"/>
              </a:rPr>
              <a:t>Lewis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33B6ED8C-7226-C94C-4988-2257C1AA8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44809"/>
              </p:ext>
            </p:extLst>
          </p:nvPr>
        </p:nvGraphicFramePr>
        <p:xfrm>
          <a:off x="794535" y="2550133"/>
          <a:ext cx="6890535" cy="142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96800" imgH="845640" progId="">
                  <p:embed/>
                </p:oleObj>
              </mc:Choice>
              <mc:Fallback>
                <p:oleObj r:id="rId2" imgW="4096800" imgH="845640" progId="">
                  <p:embed/>
                  <p:pic>
                    <p:nvPicPr>
                      <p:cNvPr id="105476" name="Object 4">
                        <a:extLst>
                          <a:ext uri="{FF2B5EF4-FFF2-40B4-BE49-F238E27FC236}">
                            <a16:creationId xmlns:a16="http://schemas.microsoft.com/office/drawing/2014/main" id="{B9D3AD40-978D-493A-8880-20B1C87D1D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35" y="2550133"/>
                        <a:ext cx="6890535" cy="142310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D55F081-CFFD-1C03-A071-B3E5097B5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96513"/>
              </p:ext>
            </p:extLst>
          </p:nvPr>
        </p:nvGraphicFramePr>
        <p:xfrm>
          <a:off x="794535" y="4758723"/>
          <a:ext cx="6890534" cy="146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01840" imgH="871200" progId="">
                  <p:embed/>
                </p:oleObj>
              </mc:Choice>
              <mc:Fallback>
                <p:oleObj r:id="rId4" imgW="4101840" imgH="871200" progId="">
                  <p:embed/>
                  <p:pic>
                    <p:nvPicPr>
                      <p:cNvPr id="105477" name="Object 5">
                        <a:extLst>
                          <a:ext uri="{FF2B5EF4-FFF2-40B4-BE49-F238E27FC236}">
                            <a16:creationId xmlns:a16="http://schemas.microsoft.com/office/drawing/2014/main" id="{7235301A-2997-4659-BC8E-E47E3F2461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35" y="4758723"/>
                        <a:ext cx="6890534" cy="146337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2586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CD7C2F3-046C-0EB6-E6BC-4D0C8939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 dirty="0"/>
              <a:t>Το καρβονύλιο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F91F8-E817-90E3-2CD3-0C198FB48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 r="14505"/>
          <a:stretch/>
        </p:blipFill>
        <p:spPr bwMode="auto">
          <a:xfrm>
            <a:off x="1407559" y="1774031"/>
            <a:ext cx="676039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292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86E4-67AD-CDFA-7233-BCF1B94A516F}"/>
              </a:ext>
            </a:extLst>
          </p:cNvPr>
          <p:cNvSpPr txBox="1"/>
          <p:nvPr/>
        </p:nvSpPr>
        <p:spPr>
          <a:xfrm>
            <a:off x="0" y="6517292"/>
            <a:ext cx="73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2">
                    <a:lumMod val="90000"/>
                  </a:schemeClr>
                </a:solidFill>
              </a:rPr>
              <a:t>ΙΑΤΡΙΚΗ ΧΗΜΕΙΑ – ΧΗΜΙΚΗ ΙΣΟΡΡΟΠΙΑ –ΟΞΕΟΒΑΣΙΚΗ ΙΣΟΡΡΟΠΙΑ – Χ.ΑΔΑΜΟΠΟΥΛΟΣ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6ECB07D9-7BD3-757C-A7B0-F0856D3E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002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800" dirty="0">
                <a:solidFill>
                  <a:srgbClr val="FF3300"/>
                </a:solidFill>
              </a:rPr>
              <a:t>Το ενεργό κέντρο της λυσοζύμης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5EFA986-CA11-335E-F2D6-DFF19C67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1" y="2025731"/>
            <a:ext cx="8680233" cy="372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543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975</TotalTime>
  <Words>5224</Words>
  <Application>Microsoft Office PowerPoint</Application>
  <PresentationFormat>On-screen Show (4:3)</PresentationFormat>
  <Paragraphs>580</Paragraphs>
  <Slides>104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104</vt:i4>
      </vt:variant>
    </vt:vector>
  </HeadingPairs>
  <TitlesOfParts>
    <vt:vector size="119" baseType="lpstr">
      <vt:lpstr>Arial</vt:lpstr>
      <vt:lpstr>Arial Narrow</vt:lpstr>
      <vt:lpstr>arial;helvetica</vt:lpstr>
      <vt:lpstr>Bookman Old Style</vt:lpstr>
      <vt:lpstr>Calibri</vt:lpstr>
      <vt:lpstr>Courier New</vt:lpstr>
      <vt:lpstr>DejaVu Serif Condensed</vt:lpstr>
      <vt:lpstr>Franklin Gothic Book</vt:lpstr>
      <vt:lpstr>Liberation Sans Narrow</vt:lpstr>
      <vt:lpstr>Liberation Sans;Arial</vt:lpstr>
      <vt:lpstr>Symbol</vt:lpstr>
      <vt:lpstr>Tahoma</vt:lpstr>
      <vt:lpstr>Times New Roman</vt:lpstr>
      <vt:lpstr>Wingdings</vt:lpstr>
      <vt:lpstr>RetrospectVTI</vt:lpstr>
      <vt:lpstr>Χημική ισορροπία - Οξεοβασική ισορροπία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Χημική ισορροπία - Οξεοβασική ισορροπία</dc:title>
  <dc:creator>Christos Adamopoulos</dc:creator>
  <cp:lastModifiedBy>Christos Adamopoulos</cp:lastModifiedBy>
  <cp:revision>9</cp:revision>
  <dcterms:created xsi:type="dcterms:W3CDTF">2023-10-20T13:38:04Z</dcterms:created>
  <dcterms:modified xsi:type="dcterms:W3CDTF">2023-10-23T11:17:21Z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