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3.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4.xml" ContentType="application/vnd.openxmlformats-officedocument.presentationml.tags+xml"/>
  <Override PartName="/ppt/notesSlides/notesSlide24.xml" ContentType="application/vnd.openxmlformats-officedocument.presentationml.notesSlide+xml"/>
  <Override PartName="/ppt/tags/tag5.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7.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9.xml" ContentType="application/vnd.openxmlformats-officedocument.presentationml.tags+xml"/>
  <Override PartName="/ppt/notesSlides/notesSlide42.xml" ContentType="application/vnd.openxmlformats-officedocument.presentationml.notesSlide+xml"/>
  <Override PartName="/ppt/tags/tag10.xml" ContentType="application/vnd.openxmlformats-officedocument.presentationml.tags+xml"/>
  <Override PartName="/ppt/notesSlides/notesSlide43.xml" ContentType="application/vnd.openxmlformats-officedocument.presentationml.notesSlide+xml"/>
  <Override PartName="/ppt/tags/tag11.xml" ContentType="application/vnd.openxmlformats-officedocument.presentationml.tags+xml"/>
  <Override PartName="/ppt/notesSlides/notesSlide44.xml" ContentType="application/vnd.openxmlformats-officedocument.presentationml.notesSlide+xml"/>
  <Override PartName="/ppt/tags/tag12.xml" ContentType="application/vnd.openxmlformats-officedocument.presentationml.tags+xml"/>
  <Override PartName="/ppt/notesSlides/notesSlide45.xml" ContentType="application/vnd.openxmlformats-officedocument.presentationml.notesSlide+xml"/>
  <Override PartName="/ppt/tags/tag13.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4.xml" ContentType="application/vnd.openxmlformats-officedocument.presentationml.tags+xml"/>
  <Override PartName="/ppt/notesSlides/notesSlide48.xml" ContentType="application/vnd.openxmlformats-officedocument.presentationml.notesSlide+xml"/>
  <Override PartName="/ppt/tags/tag15.xml" ContentType="application/vnd.openxmlformats-officedocument.presentationml.tags+xml"/>
  <Override PartName="/ppt/notesSlides/notesSlide49.xml" ContentType="application/vnd.openxmlformats-officedocument.presentationml.notesSlide+xml"/>
  <Override PartName="/ppt/tags/tag16.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tags/tag17.xml" ContentType="application/vnd.openxmlformats-officedocument.presentationml.tags+xml"/>
  <Override PartName="/ppt/notesSlides/notesSlide52.xml" ContentType="application/vnd.openxmlformats-officedocument.presentationml.notesSlide+xml"/>
  <Override PartName="/ppt/tags/tag18.xml" ContentType="application/vnd.openxmlformats-officedocument.presentationml.tags+xml"/>
  <Override PartName="/ppt/notesSlides/notesSlide53.xml" ContentType="application/vnd.openxmlformats-officedocument.presentationml.notesSlide+xml"/>
  <Override PartName="/ppt/tags/tag19.xml" ContentType="application/vnd.openxmlformats-officedocument.presentationml.tags+xml"/>
  <Override PartName="/ppt/notesSlides/notesSlide54.xml" ContentType="application/vnd.openxmlformats-officedocument.presentationml.notesSlide+xml"/>
  <Override PartName="/ppt/tags/tag20.xml" ContentType="application/vnd.openxmlformats-officedocument.presentationml.tags+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21.xml" ContentType="application/vnd.openxmlformats-officedocument.presentationml.tags+xml"/>
  <Override PartName="/ppt/notesSlides/notesSlide57.xml" ContentType="application/vnd.openxmlformats-officedocument.presentationml.notesSlide+xml"/>
  <Override PartName="/ppt/tags/tag22.xml" ContentType="application/vnd.openxmlformats-officedocument.presentationml.tags+xml"/>
  <Override PartName="/ppt/notesSlides/notesSlide58.xml" ContentType="application/vnd.openxmlformats-officedocument.presentationml.notesSlide+xml"/>
  <Override PartName="/ppt/tags/tag23.xml" ContentType="application/vnd.openxmlformats-officedocument.presentationml.tags+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24.xml" ContentType="application/vnd.openxmlformats-officedocument.presentationml.tags+xml"/>
  <Override PartName="/ppt/notesSlides/notesSlide61.xml" ContentType="application/vnd.openxmlformats-officedocument.presentationml.notesSlide+xml"/>
  <Override PartName="/ppt/tags/tag25.xml" ContentType="application/vnd.openxmlformats-officedocument.presentationml.tags+xml"/>
  <Override PartName="/ppt/notesSlides/notesSlide62.xml" ContentType="application/vnd.openxmlformats-officedocument.presentationml.notesSlide+xml"/>
  <Override PartName="/ppt/tags/tag26.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27.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tags/tag28.xml" ContentType="application/vnd.openxmlformats-officedocument.presentationml.tags+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29.xml" ContentType="application/vnd.openxmlformats-officedocument.presentationml.tags+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tags/tag30.xml" ContentType="application/vnd.openxmlformats-officedocument.presentationml.tags+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31.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32.xml" ContentType="application/vnd.openxmlformats-officedocument.presentationml.tags+xml"/>
  <Override PartName="/ppt/notesSlides/notesSlide78.xml" ContentType="application/vnd.openxmlformats-officedocument.presentationml.notesSlide+xml"/>
  <Override PartName="/ppt/tags/tag33.xml" ContentType="application/vnd.openxmlformats-officedocument.presentationml.tags+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ags/tag34.xml" ContentType="application/vnd.openxmlformats-officedocument.presentationml.tags+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tags/tag35.xml" ContentType="application/vnd.openxmlformats-officedocument.presentationml.tags+xml"/>
  <Override PartName="/ppt/notesSlides/notesSlide88.xml" ContentType="application/vnd.openxmlformats-officedocument.presentationml.notesSlide+xml"/>
  <Override PartName="/ppt/tags/tag36.xml" ContentType="application/vnd.openxmlformats-officedocument.presentationml.tags+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tags/tag37.xml" ContentType="application/vnd.openxmlformats-officedocument.presentationml.tags+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ags/tag38.xml" ContentType="application/vnd.openxmlformats-officedocument.presentationml.tags+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ags/tag39.xml" ContentType="application/vnd.openxmlformats-officedocument.presentationml.tags+xml"/>
  <Override PartName="/ppt/notesSlides/notesSlide100.xml" ContentType="application/vnd.openxmlformats-officedocument.presentationml.notesSlide+xml"/>
  <Override PartName="/ppt/tags/tag40.xml" ContentType="application/vnd.openxmlformats-officedocument.presentationml.tags+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ags/tag41.xml" ContentType="application/vnd.openxmlformats-officedocument.presentationml.tags+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tags/tag42.xml" ContentType="application/vnd.openxmlformats-officedocument.presentationml.tags+xml"/>
  <Override PartName="/ppt/notesSlides/notesSlide106.xml" ContentType="application/vnd.openxmlformats-officedocument.presentationml.notesSlide+xml"/>
  <Override PartName="/ppt/tags/tag43.xml" ContentType="application/vnd.openxmlformats-officedocument.presentationml.tags+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tags/tag44.xml" ContentType="application/vnd.openxmlformats-officedocument.presentationml.tags+xml"/>
  <Override PartName="/ppt/notesSlides/notesSlide115.xml" ContentType="application/vnd.openxmlformats-officedocument.presentationml.notesSlide+xml"/>
  <Override PartName="/ppt/tags/tag45.xml" ContentType="application/vnd.openxmlformats-officedocument.presentationml.tags+xml"/>
  <Override PartName="/ppt/notesSlides/notesSlide116.xml" ContentType="application/vnd.openxmlformats-officedocument.presentationml.notesSlide+xml"/>
  <Override PartName="/ppt/tags/tag46.xml" ContentType="application/vnd.openxmlformats-officedocument.presentationml.tags+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tags/tag47.xml" ContentType="application/vnd.openxmlformats-officedocument.presentationml.tags+xml"/>
  <Override PartName="/ppt/notesSlides/notesSlide120.xml" ContentType="application/vnd.openxmlformats-officedocument.presentationml.notesSlide+xml"/>
  <Override PartName="/ppt/tags/tag48.xml" ContentType="application/vnd.openxmlformats-officedocument.presentationml.tags+xml"/>
  <Override PartName="/ppt/notesSlides/notesSlide121.xml" ContentType="application/vnd.openxmlformats-officedocument.presentationml.notesSlide+xml"/>
  <Override PartName="/ppt/tags/tag49.xml" ContentType="application/vnd.openxmlformats-officedocument.presentationml.tags+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tags/tag50.xml" ContentType="application/vnd.openxmlformats-officedocument.presentationml.tags+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tags/tag51.xml" ContentType="application/vnd.openxmlformats-officedocument.presentationml.tags+xml"/>
  <Override PartName="/ppt/notesSlides/notesSlide130.xml" ContentType="application/vnd.openxmlformats-officedocument.presentationml.notesSlide+xml"/>
  <Override PartName="/ppt/tags/tag52.xml" ContentType="application/vnd.openxmlformats-officedocument.presentationml.tags+xml"/>
  <Override PartName="/ppt/notesSlides/notesSlide131.xml" ContentType="application/vnd.openxmlformats-officedocument.presentationml.notesSlide+xml"/>
  <Override PartName="/ppt/tags/tag53.xml" ContentType="application/vnd.openxmlformats-officedocument.presentationml.tags+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tags/tag54.xml" ContentType="application/vnd.openxmlformats-officedocument.presentationml.tags+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tags/tag55.xml" ContentType="application/vnd.openxmlformats-officedocument.presentationml.tags+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tags/tag56.xml" ContentType="application/vnd.openxmlformats-officedocument.presentationml.tags+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76"/>
  </p:notesMasterIdLst>
  <p:sldIdLst>
    <p:sldId id="256" r:id="rId2"/>
    <p:sldId id="259" r:id="rId3"/>
    <p:sldId id="260" r:id="rId4"/>
    <p:sldId id="261" r:id="rId5"/>
    <p:sldId id="262" r:id="rId6"/>
    <p:sldId id="263" r:id="rId7"/>
    <p:sldId id="264" r:id="rId8"/>
    <p:sldId id="265" r:id="rId9"/>
    <p:sldId id="266" r:id="rId10"/>
    <p:sldId id="267" r:id="rId11"/>
    <p:sldId id="268" r:id="rId12"/>
    <p:sldId id="269" r:id="rId13"/>
    <p:sldId id="271" r:id="rId14"/>
    <p:sldId id="272" r:id="rId15"/>
    <p:sldId id="273" r:id="rId16"/>
    <p:sldId id="275" r:id="rId17"/>
    <p:sldId id="276" r:id="rId18"/>
    <p:sldId id="277" r:id="rId19"/>
    <p:sldId id="278" r:id="rId20"/>
    <p:sldId id="280" r:id="rId21"/>
    <p:sldId id="282" r:id="rId22"/>
    <p:sldId id="281" r:id="rId23"/>
    <p:sldId id="483"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485" r:id="rId37"/>
    <p:sldId id="297" r:id="rId38"/>
    <p:sldId id="298" r:id="rId39"/>
    <p:sldId id="299" r:id="rId40"/>
    <p:sldId id="300" r:id="rId41"/>
    <p:sldId id="505" r:id="rId42"/>
    <p:sldId id="496" r:id="rId43"/>
    <p:sldId id="313" r:id="rId44"/>
    <p:sldId id="312" r:id="rId45"/>
    <p:sldId id="315" r:id="rId46"/>
    <p:sldId id="314" r:id="rId47"/>
    <p:sldId id="317" r:id="rId48"/>
    <p:sldId id="316" r:id="rId49"/>
    <p:sldId id="497" r:id="rId50"/>
    <p:sldId id="318" r:id="rId51"/>
    <p:sldId id="319" r:id="rId52"/>
    <p:sldId id="320" r:id="rId53"/>
    <p:sldId id="498" r:id="rId54"/>
    <p:sldId id="322" r:id="rId55"/>
    <p:sldId id="324" r:id="rId56"/>
    <p:sldId id="325" r:id="rId57"/>
    <p:sldId id="326" r:id="rId58"/>
    <p:sldId id="327" r:id="rId59"/>
    <p:sldId id="328" r:id="rId60"/>
    <p:sldId id="329" r:id="rId61"/>
    <p:sldId id="330" r:id="rId62"/>
    <p:sldId id="331" r:id="rId63"/>
    <p:sldId id="332" r:id="rId64"/>
    <p:sldId id="333" r:id="rId65"/>
    <p:sldId id="334" r:id="rId66"/>
    <p:sldId id="335" r:id="rId67"/>
    <p:sldId id="336" r:id="rId68"/>
    <p:sldId id="337" r:id="rId69"/>
    <p:sldId id="338" r:id="rId70"/>
    <p:sldId id="339" r:id="rId71"/>
    <p:sldId id="340" r:id="rId72"/>
    <p:sldId id="341" r:id="rId73"/>
    <p:sldId id="342" r:id="rId74"/>
    <p:sldId id="343" r:id="rId75"/>
    <p:sldId id="344" r:id="rId76"/>
    <p:sldId id="345" r:id="rId77"/>
    <p:sldId id="346" r:id="rId78"/>
    <p:sldId id="347" r:id="rId79"/>
    <p:sldId id="348" r:id="rId80"/>
    <p:sldId id="349" r:id="rId81"/>
    <p:sldId id="350" r:id="rId82"/>
    <p:sldId id="351" r:id="rId83"/>
    <p:sldId id="352" r:id="rId84"/>
    <p:sldId id="355" r:id="rId85"/>
    <p:sldId id="357" r:id="rId86"/>
    <p:sldId id="358" r:id="rId87"/>
    <p:sldId id="359" r:id="rId88"/>
    <p:sldId id="360" r:id="rId89"/>
    <p:sldId id="361" r:id="rId90"/>
    <p:sldId id="362" r:id="rId91"/>
    <p:sldId id="364" r:id="rId92"/>
    <p:sldId id="365" r:id="rId93"/>
    <p:sldId id="366" r:id="rId94"/>
    <p:sldId id="367" r:id="rId95"/>
    <p:sldId id="368" r:id="rId96"/>
    <p:sldId id="369" r:id="rId97"/>
    <p:sldId id="370" r:id="rId98"/>
    <p:sldId id="371" r:id="rId99"/>
    <p:sldId id="372" r:id="rId100"/>
    <p:sldId id="374" r:id="rId101"/>
    <p:sldId id="375" r:id="rId102"/>
    <p:sldId id="376" r:id="rId103"/>
    <p:sldId id="377" r:id="rId104"/>
    <p:sldId id="378" r:id="rId105"/>
    <p:sldId id="379" r:id="rId106"/>
    <p:sldId id="381" r:id="rId107"/>
    <p:sldId id="382" r:id="rId108"/>
    <p:sldId id="383" r:id="rId109"/>
    <p:sldId id="384" r:id="rId110"/>
    <p:sldId id="385" r:id="rId111"/>
    <p:sldId id="386" r:id="rId112"/>
    <p:sldId id="387" r:id="rId113"/>
    <p:sldId id="388" r:id="rId114"/>
    <p:sldId id="389" r:id="rId115"/>
    <p:sldId id="390" r:id="rId116"/>
    <p:sldId id="392" r:id="rId117"/>
    <p:sldId id="391" r:id="rId118"/>
    <p:sldId id="394" r:id="rId119"/>
    <p:sldId id="395" r:id="rId120"/>
    <p:sldId id="500" r:id="rId121"/>
    <p:sldId id="396" r:id="rId122"/>
    <p:sldId id="501" r:id="rId123"/>
    <p:sldId id="502" r:id="rId124"/>
    <p:sldId id="399" r:id="rId125"/>
    <p:sldId id="400" r:id="rId126"/>
    <p:sldId id="401" r:id="rId127"/>
    <p:sldId id="402" r:id="rId128"/>
    <p:sldId id="412" r:id="rId129"/>
    <p:sldId id="413" r:id="rId130"/>
    <p:sldId id="403" r:id="rId131"/>
    <p:sldId id="404" r:id="rId132"/>
    <p:sldId id="405" r:id="rId133"/>
    <p:sldId id="406" r:id="rId134"/>
    <p:sldId id="408" r:id="rId135"/>
    <p:sldId id="409" r:id="rId136"/>
    <p:sldId id="410" r:id="rId137"/>
    <p:sldId id="411" r:id="rId138"/>
    <p:sldId id="414" r:id="rId139"/>
    <p:sldId id="415" r:id="rId140"/>
    <p:sldId id="416" r:id="rId141"/>
    <p:sldId id="417" r:id="rId142"/>
    <p:sldId id="418" r:id="rId143"/>
    <p:sldId id="420" r:id="rId144"/>
    <p:sldId id="421" r:id="rId145"/>
    <p:sldId id="425" r:id="rId146"/>
    <p:sldId id="426" r:id="rId147"/>
    <p:sldId id="428" r:id="rId148"/>
    <p:sldId id="429" r:id="rId149"/>
    <p:sldId id="430" r:id="rId150"/>
    <p:sldId id="431" r:id="rId151"/>
    <p:sldId id="432" r:id="rId152"/>
    <p:sldId id="433" r:id="rId153"/>
    <p:sldId id="434" r:id="rId154"/>
    <p:sldId id="435" r:id="rId155"/>
    <p:sldId id="436" r:id="rId156"/>
    <p:sldId id="437" r:id="rId157"/>
    <p:sldId id="438" r:id="rId158"/>
    <p:sldId id="439" r:id="rId159"/>
    <p:sldId id="441" r:id="rId160"/>
    <p:sldId id="442" r:id="rId161"/>
    <p:sldId id="443" r:id="rId162"/>
    <p:sldId id="444" r:id="rId163"/>
    <p:sldId id="445" r:id="rId164"/>
    <p:sldId id="446" r:id="rId165"/>
    <p:sldId id="447" r:id="rId166"/>
    <p:sldId id="448" r:id="rId167"/>
    <p:sldId id="449" r:id="rId168"/>
    <p:sldId id="450" r:id="rId169"/>
    <p:sldId id="451" r:id="rId170"/>
    <p:sldId id="452" r:id="rId171"/>
    <p:sldId id="453" r:id="rId172"/>
    <p:sldId id="454" r:id="rId173"/>
    <p:sldId id="455" r:id="rId174"/>
    <p:sldId id="456" r:id="rId17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2" autoAdjust="0"/>
    <p:restoredTop sz="94660"/>
  </p:normalViewPr>
  <p:slideViewPr>
    <p:cSldViewPr snapToGrid="0">
      <p:cViewPr varScale="1">
        <p:scale>
          <a:sx n="82" d="100"/>
          <a:sy n="82" d="100"/>
        </p:scale>
        <p:origin x="892" y="40"/>
      </p:cViewPr>
      <p:guideLst/>
    </p:cSldViewPr>
  </p:slideViewPr>
  <p:notesTextViewPr>
    <p:cViewPr>
      <p:scale>
        <a:sx n="1" d="1"/>
        <a:sy n="1" d="1"/>
      </p:scale>
      <p:origin x="0" y="0"/>
    </p:cViewPr>
  </p:notesTextViewPr>
  <p:sorterViewPr>
    <p:cViewPr>
      <p:scale>
        <a:sx n="100" d="100"/>
        <a:sy n="100" d="100"/>
      </p:scale>
      <p:origin x="0" y="-3835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presProps" Target="presProp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tableStyles" Target="tableStyle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notesMaster" Target="notesMasters/notesMaster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F4AAC5-C0D9-4BDC-8848-E663B03ABBEA}" type="datetimeFigureOut">
              <a:rPr lang="en-US" smtClean="0"/>
              <a:t>10/17/2023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AF61A8-6BBA-44A0-8762-78BDB8D0BE00}" type="slidenum">
              <a:rPr lang="en-US" smtClean="0"/>
              <a:t>‹#›</a:t>
            </a:fld>
            <a:endParaRPr lang="en-US"/>
          </a:p>
        </p:txBody>
      </p:sp>
    </p:spTree>
    <p:extLst>
      <p:ext uri="{BB962C8B-B14F-4D97-AF65-F5344CB8AC3E}">
        <p14:creationId xmlns:p14="http://schemas.microsoft.com/office/powerpoint/2010/main" val="852362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1666" name="Rectangle 8">
            <a:extLst>
              <a:ext uri="{FF2B5EF4-FFF2-40B4-BE49-F238E27FC236}">
                <a16:creationId xmlns:a16="http://schemas.microsoft.com/office/drawing/2014/main" id="{E9BD9E27-8E2B-45A1-A065-FC054676B42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F605AA09-5A33-49E3-855B-3C55F2A6FF46}" type="slidenum">
              <a:rPr lang="en-US" altLang="en-US">
                <a:solidFill>
                  <a:srgbClr val="000000"/>
                </a:solidFill>
              </a:rPr>
              <a:pPr eaLnBrk="1" hangingPunct="1"/>
              <a:t>2</a:t>
            </a:fld>
            <a:endParaRPr lang="en-US" altLang="en-US">
              <a:solidFill>
                <a:srgbClr val="000000"/>
              </a:solidFill>
            </a:endParaRPr>
          </a:p>
        </p:txBody>
      </p:sp>
      <p:sp>
        <p:nvSpPr>
          <p:cNvPr id="241667" name="Text Box 1">
            <a:extLst>
              <a:ext uri="{FF2B5EF4-FFF2-40B4-BE49-F238E27FC236}">
                <a16:creationId xmlns:a16="http://schemas.microsoft.com/office/drawing/2014/main" id="{4FD538AA-F68D-4422-BE43-FE5F5C2D4BF0}"/>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E3C1C227-D2BA-494C-8BB5-47C237C85093}" type="slidenum">
              <a:rPr lang="el-GR" altLang="en-US" sz="1200">
                <a:solidFill>
                  <a:srgbClr val="000000"/>
                </a:solidFill>
              </a:rPr>
              <a:pPr algn="r" eaLnBrk="1" hangingPunct="1">
                <a:buClrTx/>
                <a:buFontTx/>
                <a:buNone/>
              </a:pPr>
              <a:t>2</a:t>
            </a:fld>
            <a:endParaRPr lang="el-GR" altLang="en-US" sz="1200">
              <a:solidFill>
                <a:srgbClr val="000000"/>
              </a:solidFill>
            </a:endParaRPr>
          </a:p>
        </p:txBody>
      </p:sp>
      <p:sp>
        <p:nvSpPr>
          <p:cNvPr id="241668" name="Rectangle 2">
            <a:extLst>
              <a:ext uri="{FF2B5EF4-FFF2-40B4-BE49-F238E27FC236}">
                <a16:creationId xmlns:a16="http://schemas.microsoft.com/office/drawing/2014/main" id="{7DCC86DC-E723-479D-8522-3E19BDDACD0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41669" name="Text Box 3">
            <a:extLst>
              <a:ext uri="{FF2B5EF4-FFF2-40B4-BE49-F238E27FC236}">
                <a16:creationId xmlns:a16="http://schemas.microsoft.com/office/drawing/2014/main" id="{9ADB8B3A-E194-47AE-BA6C-B10D6BF6F08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2" name="Θέση σημειώσεων 1">
            <a:extLst>
              <a:ext uri="{FF2B5EF4-FFF2-40B4-BE49-F238E27FC236}">
                <a16:creationId xmlns:a16="http://schemas.microsoft.com/office/drawing/2014/main" id="{B4B7A120-79F6-4E02-9B3B-E9684F7A6CC2}"/>
              </a:ext>
            </a:extLst>
          </p:cNvPr>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882" name="Rectangle 8">
            <a:extLst>
              <a:ext uri="{FF2B5EF4-FFF2-40B4-BE49-F238E27FC236}">
                <a16:creationId xmlns:a16="http://schemas.microsoft.com/office/drawing/2014/main" id="{7ED1B4A9-5C3F-45F2-9FD7-6662CB440D2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04E54404-E518-42C1-A181-5C3FA8728D75}" type="slidenum">
              <a:rPr lang="en-US" altLang="en-US">
                <a:solidFill>
                  <a:srgbClr val="000000"/>
                </a:solidFill>
              </a:rPr>
              <a:pPr eaLnBrk="1" hangingPunct="1"/>
              <a:t>11</a:t>
            </a:fld>
            <a:endParaRPr lang="en-US" altLang="en-US">
              <a:solidFill>
                <a:srgbClr val="000000"/>
              </a:solidFill>
            </a:endParaRPr>
          </a:p>
        </p:txBody>
      </p:sp>
      <p:sp>
        <p:nvSpPr>
          <p:cNvPr id="250883" name="Rectangle 1">
            <a:extLst>
              <a:ext uri="{FF2B5EF4-FFF2-40B4-BE49-F238E27FC236}">
                <a16:creationId xmlns:a16="http://schemas.microsoft.com/office/drawing/2014/main" id="{5ACDA302-E501-4DE3-B34E-9FD2BA5979B6}"/>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50884" name="Text Box 2">
            <a:extLst>
              <a:ext uri="{FF2B5EF4-FFF2-40B4-BE49-F238E27FC236}">
                <a16:creationId xmlns:a16="http://schemas.microsoft.com/office/drawing/2014/main" id="{2A2F6AEF-6BD4-4D2F-A713-2FA0B433B80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1474" name="Rectangle 8">
            <a:extLst>
              <a:ext uri="{FF2B5EF4-FFF2-40B4-BE49-F238E27FC236}">
                <a16:creationId xmlns:a16="http://schemas.microsoft.com/office/drawing/2014/main" id="{C00CBE78-1C48-407A-A018-E07D92915C7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3DC942F4-B7B9-4153-9DF8-7998AF06B185}" type="slidenum">
              <a:rPr lang="en-US" altLang="en-US">
                <a:solidFill>
                  <a:srgbClr val="000000"/>
                </a:solidFill>
              </a:rPr>
              <a:pPr eaLnBrk="1" hangingPunct="1"/>
              <a:t>102</a:t>
            </a:fld>
            <a:endParaRPr lang="en-US" altLang="en-US">
              <a:solidFill>
                <a:srgbClr val="000000"/>
              </a:solidFill>
            </a:endParaRPr>
          </a:p>
        </p:txBody>
      </p:sp>
      <p:sp>
        <p:nvSpPr>
          <p:cNvPr id="361475" name="Text Box 1">
            <a:extLst>
              <a:ext uri="{FF2B5EF4-FFF2-40B4-BE49-F238E27FC236}">
                <a16:creationId xmlns:a16="http://schemas.microsoft.com/office/drawing/2014/main" id="{3EBD18CF-FD23-4EB5-A5C6-B6B8BFE8A361}"/>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71CAE8C8-1065-4C6B-82DE-2412677BE670}" type="slidenum">
              <a:rPr lang="el-GR" altLang="en-US" sz="1200">
                <a:solidFill>
                  <a:srgbClr val="000000"/>
                </a:solidFill>
                <a:latin typeface="Arial" panose="020B0604020202020204" pitchFamily="34" charset="0"/>
              </a:rPr>
              <a:pPr algn="r" eaLnBrk="1" hangingPunct="1">
                <a:buClrTx/>
                <a:buFontTx/>
                <a:buNone/>
              </a:pPr>
              <a:t>102</a:t>
            </a:fld>
            <a:endParaRPr lang="el-GR" altLang="en-US" sz="1200">
              <a:solidFill>
                <a:srgbClr val="000000"/>
              </a:solidFill>
              <a:latin typeface="Arial" panose="020B0604020202020204" pitchFamily="34" charset="0"/>
            </a:endParaRPr>
          </a:p>
        </p:txBody>
      </p:sp>
      <p:sp>
        <p:nvSpPr>
          <p:cNvPr id="361476" name="Rectangle 2">
            <a:extLst>
              <a:ext uri="{FF2B5EF4-FFF2-40B4-BE49-F238E27FC236}">
                <a16:creationId xmlns:a16="http://schemas.microsoft.com/office/drawing/2014/main" id="{9537ED8F-C8B7-4605-8B10-F958FE5586A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61477" name="Text Box 3">
            <a:extLst>
              <a:ext uri="{FF2B5EF4-FFF2-40B4-BE49-F238E27FC236}">
                <a16:creationId xmlns:a16="http://schemas.microsoft.com/office/drawing/2014/main" id="{DFE45DA9-88F0-4CA5-869F-DCD0E98E017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2498" name="Rectangle 8">
            <a:extLst>
              <a:ext uri="{FF2B5EF4-FFF2-40B4-BE49-F238E27FC236}">
                <a16:creationId xmlns:a16="http://schemas.microsoft.com/office/drawing/2014/main" id="{91AE8C2A-A60A-4365-8A6E-75404C1B8C3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D320DA99-730F-462A-9F2B-9225AECD0F94}" type="slidenum">
              <a:rPr lang="en-US" altLang="en-US">
                <a:solidFill>
                  <a:srgbClr val="000000"/>
                </a:solidFill>
              </a:rPr>
              <a:pPr eaLnBrk="1" hangingPunct="1"/>
              <a:t>103</a:t>
            </a:fld>
            <a:endParaRPr lang="en-US" altLang="en-US">
              <a:solidFill>
                <a:srgbClr val="000000"/>
              </a:solidFill>
            </a:endParaRPr>
          </a:p>
        </p:txBody>
      </p:sp>
      <p:sp>
        <p:nvSpPr>
          <p:cNvPr id="362499" name="Text Box 1">
            <a:extLst>
              <a:ext uri="{FF2B5EF4-FFF2-40B4-BE49-F238E27FC236}">
                <a16:creationId xmlns:a16="http://schemas.microsoft.com/office/drawing/2014/main" id="{1268DB1F-519F-49E4-9CDF-601FE2183E08}"/>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C80B8729-0D6A-472A-8E3C-888D7749DC51}" type="slidenum">
              <a:rPr lang="el-GR" altLang="en-US" sz="1200">
                <a:solidFill>
                  <a:srgbClr val="000000"/>
                </a:solidFill>
                <a:latin typeface="Arial" panose="020B0604020202020204" pitchFamily="34" charset="0"/>
              </a:rPr>
              <a:pPr algn="r" eaLnBrk="1" hangingPunct="1">
                <a:buClrTx/>
                <a:buFontTx/>
                <a:buNone/>
              </a:pPr>
              <a:t>103</a:t>
            </a:fld>
            <a:endParaRPr lang="el-GR" altLang="en-US" sz="1200">
              <a:solidFill>
                <a:srgbClr val="000000"/>
              </a:solidFill>
              <a:latin typeface="Arial" panose="020B0604020202020204" pitchFamily="34" charset="0"/>
            </a:endParaRPr>
          </a:p>
        </p:txBody>
      </p:sp>
      <p:sp>
        <p:nvSpPr>
          <p:cNvPr id="362500" name="Rectangle 2">
            <a:extLst>
              <a:ext uri="{FF2B5EF4-FFF2-40B4-BE49-F238E27FC236}">
                <a16:creationId xmlns:a16="http://schemas.microsoft.com/office/drawing/2014/main" id="{DDDC59D3-90D3-4C07-B122-2AD738F67127}"/>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62501" name="Text Box 3">
            <a:extLst>
              <a:ext uri="{FF2B5EF4-FFF2-40B4-BE49-F238E27FC236}">
                <a16:creationId xmlns:a16="http://schemas.microsoft.com/office/drawing/2014/main" id="{9CEA7034-7090-4E62-B9F3-2DBEB1FBFEC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300"/>
              </a:spcBef>
              <a:buSzPct val="120000"/>
              <a:buFont typeface="Arial" panose="020B0604020202020204" pitchFamily="34" charset="0"/>
              <a:buChar char="•"/>
            </a:pPr>
            <a:r>
              <a:rPr lang="el-GR" altLang="en-US" sz="1200">
                <a:solidFill>
                  <a:srgbClr val="000000"/>
                </a:solidFill>
              </a:rPr>
              <a:t>Nonbonding pairs affect molecular polarity, strong pull in their direction</a:t>
            </a:r>
          </a:p>
          <a:p>
            <a:pPr eaLnBrk="1" hangingPunct="1">
              <a:spcBef>
                <a:spcPts val="450"/>
              </a:spcBef>
              <a:buClrTx/>
              <a:buFontTx/>
              <a:buNone/>
            </a:pPr>
            <a:endParaRPr lang="el-GR" altLang="en-US" sz="1200">
              <a:solidFill>
                <a:srgbClr val="000000"/>
              </a:solidFill>
            </a:endParaRPr>
          </a:p>
        </p:txBody>
      </p:sp>
      <p:sp>
        <p:nvSpPr>
          <p:cNvPr id="2" name="Θέση σημειώσεων 1">
            <a:extLst>
              <a:ext uri="{FF2B5EF4-FFF2-40B4-BE49-F238E27FC236}">
                <a16:creationId xmlns:a16="http://schemas.microsoft.com/office/drawing/2014/main" id="{59584B04-EF51-453A-BDBC-A3FB1668B81C}"/>
              </a:ext>
            </a:extLst>
          </p:cNvPr>
          <p:cNvSpPr>
            <a:spLocks noGrp="1"/>
          </p:cNvSpPr>
          <p:nvPr>
            <p:ph type="body" idx="1"/>
          </p:nvPr>
        </p:nvSpPr>
        <p:spPr/>
        <p:txBody>
          <a:bodyPr/>
          <a:lstStyle/>
          <a:p>
            <a:endParaRPr lang="en-US" dirty="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3522" name="Rectangle 8">
            <a:extLst>
              <a:ext uri="{FF2B5EF4-FFF2-40B4-BE49-F238E27FC236}">
                <a16:creationId xmlns:a16="http://schemas.microsoft.com/office/drawing/2014/main" id="{CCEA9F1D-8AB8-4C5B-BD03-1D0BA255312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1763AF8B-B6FA-4ECE-82A9-41D55CDCADA2}" type="slidenum">
              <a:rPr lang="en-US" altLang="en-US">
                <a:solidFill>
                  <a:srgbClr val="000000"/>
                </a:solidFill>
              </a:rPr>
              <a:pPr eaLnBrk="1" hangingPunct="1"/>
              <a:t>104</a:t>
            </a:fld>
            <a:endParaRPr lang="en-US" altLang="en-US">
              <a:solidFill>
                <a:srgbClr val="000000"/>
              </a:solidFill>
            </a:endParaRPr>
          </a:p>
        </p:txBody>
      </p:sp>
      <p:sp>
        <p:nvSpPr>
          <p:cNvPr id="363523" name="Text Box 1">
            <a:extLst>
              <a:ext uri="{FF2B5EF4-FFF2-40B4-BE49-F238E27FC236}">
                <a16:creationId xmlns:a16="http://schemas.microsoft.com/office/drawing/2014/main" id="{2A7820AE-2AD2-4A41-A332-CB6ED60C7178}"/>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9CB5ECDA-FECA-41D2-AFD5-B8485BD4A6ED}" type="slidenum">
              <a:rPr lang="el-GR" altLang="en-US" sz="1200">
                <a:solidFill>
                  <a:srgbClr val="000000"/>
                </a:solidFill>
                <a:latin typeface="Arial" panose="020B0604020202020204" pitchFamily="34" charset="0"/>
              </a:rPr>
              <a:pPr algn="r" eaLnBrk="1" hangingPunct="1">
                <a:buClrTx/>
                <a:buFontTx/>
                <a:buNone/>
              </a:pPr>
              <a:t>104</a:t>
            </a:fld>
            <a:endParaRPr lang="el-GR" altLang="en-US" sz="1200">
              <a:solidFill>
                <a:srgbClr val="000000"/>
              </a:solidFill>
              <a:latin typeface="Arial" panose="020B0604020202020204" pitchFamily="34" charset="0"/>
            </a:endParaRPr>
          </a:p>
        </p:txBody>
      </p:sp>
      <p:sp>
        <p:nvSpPr>
          <p:cNvPr id="363524" name="Rectangle 2">
            <a:extLst>
              <a:ext uri="{FF2B5EF4-FFF2-40B4-BE49-F238E27FC236}">
                <a16:creationId xmlns:a16="http://schemas.microsoft.com/office/drawing/2014/main" id="{7989F377-996E-485F-AD05-9EAEDE3D9F9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63525" name="Text Box 3">
            <a:extLst>
              <a:ext uri="{FF2B5EF4-FFF2-40B4-BE49-F238E27FC236}">
                <a16:creationId xmlns:a16="http://schemas.microsoft.com/office/drawing/2014/main" id="{D15993A4-09E7-4CA8-AD8A-A2134B52B96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4546" name="Rectangle 8">
            <a:extLst>
              <a:ext uri="{FF2B5EF4-FFF2-40B4-BE49-F238E27FC236}">
                <a16:creationId xmlns:a16="http://schemas.microsoft.com/office/drawing/2014/main" id="{A77F42B3-FAD4-45A0-B7A6-3715C046E0C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86E27BE9-9DAD-4316-B865-384EB22AFD4A}" type="slidenum">
              <a:rPr lang="en-US" altLang="en-US">
                <a:solidFill>
                  <a:srgbClr val="000000"/>
                </a:solidFill>
              </a:rPr>
              <a:pPr eaLnBrk="1" hangingPunct="1"/>
              <a:t>105</a:t>
            </a:fld>
            <a:endParaRPr lang="en-US" altLang="en-US">
              <a:solidFill>
                <a:srgbClr val="000000"/>
              </a:solidFill>
            </a:endParaRPr>
          </a:p>
        </p:txBody>
      </p:sp>
      <p:sp>
        <p:nvSpPr>
          <p:cNvPr id="364547" name="Text Box 1">
            <a:extLst>
              <a:ext uri="{FF2B5EF4-FFF2-40B4-BE49-F238E27FC236}">
                <a16:creationId xmlns:a16="http://schemas.microsoft.com/office/drawing/2014/main" id="{F4DEF1C7-B06A-4CAB-AB01-BBEF2148FC75}"/>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C13EE331-DD54-46C0-B2BA-DD147804B900}" type="slidenum">
              <a:rPr lang="el-GR" altLang="en-US" sz="1200">
                <a:solidFill>
                  <a:srgbClr val="000000"/>
                </a:solidFill>
                <a:latin typeface="Arial" panose="020B0604020202020204" pitchFamily="34" charset="0"/>
              </a:rPr>
              <a:pPr algn="r" eaLnBrk="1" hangingPunct="1">
                <a:buClrTx/>
                <a:buFontTx/>
                <a:buNone/>
              </a:pPr>
              <a:t>105</a:t>
            </a:fld>
            <a:endParaRPr lang="el-GR" altLang="en-US" sz="1200">
              <a:solidFill>
                <a:srgbClr val="000000"/>
              </a:solidFill>
              <a:latin typeface="Arial" panose="020B0604020202020204" pitchFamily="34" charset="0"/>
            </a:endParaRPr>
          </a:p>
        </p:txBody>
      </p:sp>
      <p:sp>
        <p:nvSpPr>
          <p:cNvPr id="364548" name="Rectangle 2">
            <a:extLst>
              <a:ext uri="{FF2B5EF4-FFF2-40B4-BE49-F238E27FC236}">
                <a16:creationId xmlns:a16="http://schemas.microsoft.com/office/drawing/2014/main" id="{2F6C9E8A-D0B1-4DE4-A4C6-288FF7A65DBD}"/>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64549" name="Text Box 3">
            <a:extLst>
              <a:ext uri="{FF2B5EF4-FFF2-40B4-BE49-F238E27FC236}">
                <a16:creationId xmlns:a16="http://schemas.microsoft.com/office/drawing/2014/main" id="{F29928BA-B2C3-43FB-94BD-D9C68A0E9D86}"/>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6594" name="Rectangle 8">
            <a:extLst>
              <a:ext uri="{FF2B5EF4-FFF2-40B4-BE49-F238E27FC236}">
                <a16:creationId xmlns:a16="http://schemas.microsoft.com/office/drawing/2014/main" id="{C5F89A61-534A-49BD-A005-866C28313E4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478899D4-D9A5-4725-9FE1-6D9543AD4F7C}" type="slidenum">
              <a:rPr lang="en-US" altLang="en-US">
                <a:solidFill>
                  <a:srgbClr val="000000"/>
                </a:solidFill>
              </a:rPr>
              <a:pPr eaLnBrk="1" hangingPunct="1"/>
              <a:t>106</a:t>
            </a:fld>
            <a:endParaRPr lang="en-US" altLang="en-US">
              <a:solidFill>
                <a:srgbClr val="000000"/>
              </a:solidFill>
            </a:endParaRPr>
          </a:p>
        </p:txBody>
      </p:sp>
      <p:sp>
        <p:nvSpPr>
          <p:cNvPr id="366595" name="Text Box 1">
            <a:extLst>
              <a:ext uri="{FF2B5EF4-FFF2-40B4-BE49-F238E27FC236}">
                <a16:creationId xmlns:a16="http://schemas.microsoft.com/office/drawing/2014/main" id="{C2EF40EC-B11C-4484-BD77-75A7DC0D71B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ACBBC182-E5DA-4009-B063-F06771D1CCD2}" type="slidenum">
              <a:rPr lang="el-GR" altLang="en-US" sz="1200">
                <a:solidFill>
                  <a:srgbClr val="000000"/>
                </a:solidFill>
                <a:latin typeface="Arial" panose="020B0604020202020204" pitchFamily="34" charset="0"/>
              </a:rPr>
              <a:pPr algn="r" eaLnBrk="1" hangingPunct="1">
                <a:buClrTx/>
                <a:buFontTx/>
                <a:buNone/>
              </a:pPr>
              <a:t>106</a:t>
            </a:fld>
            <a:endParaRPr lang="el-GR" altLang="en-US" sz="1200">
              <a:solidFill>
                <a:srgbClr val="000000"/>
              </a:solidFill>
              <a:latin typeface="Arial" panose="020B0604020202020204" pitchFamily="34" charset="0"/>
            </a:endParaRPr>
          </a:p>
        </p:txBody>
      </p:sp>
      <p:sp>
        <p:nvSpPr>
          <p:cNvPr id="366596" name="Rectangle 2">
            <a:extLst>
              <a:ext uri="{FF2B5EF4-FFF2-40B4-BE49-F238E27FC236}">
                <a16:creationId xmlns:a16="http://schemas.microsoft.com/office/drawing/2014/main" id="{2EEEE816-B8D4-4924-91CF-BCA7EBC23EDC}"/>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66597" name="Text Box 3">
            <a:extLst>
              <a:ext uri="{FF2B5EF4-FFF2-40B4-BE49-F238E27FC236}">
                <a16:creationId xmlns:a16="http://schemas.microsoft.com/office/drawing/2014/main" id="{D646ADAC-9B3F-442C-A83D-50960AED805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7618" name="Rectangle 8">
            <a:extLst>
              <a:ext uri="{FF2B5EF4-FFF2-40B4-BE49-F238E27FC236}">
                <a16:creationId xmlns:a16="http://schemas.microsoft.com/office/drawing/2014/main" id="{790F13F0-EB0A-4D5C-B781-E4B7FB52DDC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0CB21A1E-AAF5-48B8-8382-E086F99AD6C1}" type="slidenum">
              <a:rPr lang="en-US" altLang="en-US">
                <a:solidFill>
                  <a:srgbClr val="000000"/>
                </a:solidFill>
              </a:rPr>
              <a:pPr eaLnBrk="1" hangingPunct="1"/>
              <a:t>107</a:t>
            </a:fld>
            <a:endParaRPr lang="en-US" altLang="en-US">
              <a:solidFill>
                <a:srgbClr val="000000"/>
              </a:solidFill>
            </a:endParaRPr>
          </a:p>
        </p:txBody>
      </p:sp>
      <p:sp>
        <p:nvSpPr>
          <p:cNvPr id="367619" name="Text Box 1">
            <a:extLst>
              <a:ext uri="{FF2B5EF4-FFF2-40B4-BE49-F238E27FC236}">
                <a16:creationId xmlns:a16="http://schemas.microsoft.com/office/drawing/2014/main" id="{6012778C-903E-4E02-9F7F-32E7CB2AD7BF}"/>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12E6A21A-5E62-45F2-AF81-E084EEF01E7C}" type="slidenum">
              <a:rPr lang="el-GR" altLang="en-US" sz="1200">
                <a:solidFill>
                  <a:srgbClr val="000000"/>
                </a:solidFill>
                <a:latin typeface="Arial" panose="020B0604020202020204" pitchFamily="34" charset="0"/>
              </a:rPr>
              <a:pPr algn="r" eaLnBrk="1" hangingPunct="1">
                <a:buClrTx/>
                <a:buFontTx/>
                <a:buNone/>
              </a:pPr>
              <a:t>107</a:t>
            </a:fld>
            <a:endParaRPr lang="el-GR" altLang="en-US" sz="1200">
              <a:solidFill>
                <a:srgbClr val="000000"/>
              </a:solidFill>
              <a:latin typeface="Arial" panose="020B0604020202020204" pitchFamily="34" charset="0"/>
            </a:endParaRPr>
          </a:p>
        </p:txBody>
      </p:sp>
      <p:sp>
        <p:nvSpPr>
          <p:cNvPr id="367620" name="Rectangle 2">
            <a:extLst>
              <a:ext uri="{FF2B5EF4-FFF2-40B4-BE49-F238E27FC236}">
                <a16:creationId xmlns:a16="http://schemas.microsoft.com/office/drawing/2014/main" id="{ACD47BE6-B2B0-45E7-9158-23FEB88B63C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67621" name="Text Box 3">
            <a:extLst>
              <a:ext uri="{FF2B5EF4-FFF2-40B4-BE49-F238E27FC236}">
                <a16:creationId xmlns:a16="http://schemas.microsoft.com/office/drawing/2014/main" id="{D31D6C25-D09D-427C-98E3-668724A2BB4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42" name="Rectangle 8">
            <a:extLst>
              <a:ext uri="{FF2B5EF4-FFF2-40B4-BE49-F238E27FC236}">
                <a16:creationId xmlns:a16="http://schemas.microsoft.com/office/drawing/2014/main" id="{4109C6C0-661A-41EE-95B0-DE640A5E7CD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A8537080-E84B-4D42-B8C2-E1823035F710}" type="slidenum">
              <a:rPr lang="en-US" altLang="en-US">
                <a:solidFill>
                  <a:srgbClr val="000000"/>
                </a:solidFill>
              </a:rPr>
              <a:pPr eaLnBrk="1" hangingPunct="1"/>
              <a:t>108</a:t>
            </a:fld>
            <a:endParaRPr lang="en-US" altLang="en-US">
              <a:solidFill>
                <a:srgbClr val="000000"/>
              </a:solidFill>
            </a:endParaRPr>
          </a:p>
        </p:txBody>
      </p:sp>
      <p:sp>
        <p:nvSpPr>
          <p:cNvPr id="368643" name="Text Box 1">
            <a:extLst>
              <a:ext uri="{FF2B5EF4-FFF2-40B4-BE49-F238E27FC236}">
                <a16:creationId xmlns:a16="http://schemas.microsoft.com/office/drawing/2014/main" id="{8E84A93E-9F2C-4515-8CA1-66A90F0F9E1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5227F114-8EEB-45FB-A8B7-8C299570B409}" type="slidenum">
              <a:rPr lang="el-GR" altLang="en-US" sz="1200">
                <a:solidFill>
                  <a:srgbClr val="000000"/>
                </a:solidFill>
                <a:latin typeface="Arial" panose="020B0604020202020204" pitchFamily="34" charset="0"/>
              </a:rPr>
              <a:pPr algn="r" eaLnBrk="1" hangingPunct="1">
                <a:buClrTx/>
                <a:buFontTx/>
                <a:buNone/>
              </a:pPr>
              <a:t>108</a:t>
            </a:fld>
            <a:endParaRPr lang="el-GR" altLang="en-US" sz="1200">
              <a:solidFill>
                <a:srgbClr val="000000"/>
              </a:solidFill>
              <a:latin typeface="Arial" panose="020B0604020202020204" pitchFamily="34" charset="0"/>
            </a:endParaRPr>
          </a:p>
        </p:txBody>
      </p:sp>
      <p:sp>
        <p:nvSpPr>
          <p:cNvPr id="368644" name="Rectangle 2">
            <a:extLst>
              <a:ext uri="{FF2B5EF4-FFF2-40B4-BE49-F238E27FC236}">
                <a16:creationId xmlns:a16="http://schemas.microsoft.com/office/drawing/2014/main" id="{657D23CA-22E0-4742-A55B-859527200EF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68645" name="Text Box 3">
            <a:extLst>
              <a:ext uri="{FF2B5EF4-FFF2-40B4-BE49-F238E27FC236}">
                <a16:creationId xmlns:a16="http://schemas.microsoft.com/office/drawing/2014/main" id="{2E0ADDFD-BF6D-4ECE-995F-9201E1F704D6}"/>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9666" name="Rectangle 8">
            <a:extLst>
              <a:ext uri="{FF2B5EF4-FFF2-40B4-BE49-F238E27FC236}">
                <a16:creationId xmlns:a16="http://schemas.microsoft.com/office/drawing/2014/main" id="{13B41DDE-DE36-430B-B0E7-B92D5E16E30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116F4A85-A61C-4A6A-82A6-E22D539505F6}" type="slidenum">
              <a:rPr lang="en-US" altLang="en-US">
                <a:solidFill>
                  <a:srgbClr val="000000"/>
                </a:solidFill>
              </a:rPr>
              <a:pPr eaLnBrk="1" hangingPunct="1"/>
              <a:t>109</a:t>
            </a:fld>
            <a:endParaRPr lang="en-US" altLang="en-US">
              <a:solidFill>
                <a:srgbClr val="000000"/>
              </a:solidFill>
            </a:endParaRPr>
          </a:p>
        </p:txBody>
      </p:sp>
      <p:sp>
        <p:nvSpPr>
          <p:cNvPr id="369667" name="Rectangle 1">
            <a:extLst>
              <a:ext uri="{FF2B5EF4-FFF2-40B4-BE49-F238E27FC236}">
                <a16:creationId xmlns:a16="http://schemas.microsoft.com/office/drawing/2014/main" id="{19D8D4FC-038C-47BF-ACD2-64F18BDB5E0D}"/>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69668" name="Text Box 2">
            <a:extLst>
              <a:ext uri="{FF2B5EF4-FFF2-40B4-BE49-F238E27FC236}">
                <a16:creationId xmlns:a16="http://schemas.microsoft.com/office/drawing/2014/main" id="{AF17CAF4-E4D0-4379-A383-3856FA06AD6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0690" name="Rectangle 8">
            <a:extLst>
              <a:ext uri="{FF2B5EF4-FFF2-40B4-BE49-F238E27FC236}">
                <a16:creationId xmlns:a16="http://schemas.microsoft.com/office/drawing/2014/main" id="{830BE628-6BAA-483D-92F0-DF55EA62F9C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7187F4BE-B9CA-4A3E-BF08-6E28FCFECECD}" type="slidenum">
              <a:rPr lang="en-US" altLang="en-US">
                <a:solidFill>
                  <a:srgbClr val="000000"/>
                </a:solidFill>
              </a:rPr>
              <a:pPr eaLnBrk="1" hangingPunct="1"/>
              <a:t>110</a:t>
            </a:fld>
            <a:endParaRPr lang="en-US" altLang="en-US">
              <a:solidFill>
                <a:srgbClr val="000000"/>
              </a:solidFill>
            </a:endParaRPr>
          </a:p>
        </p:txBody>
      </p:sp>
      <p:sp>
        <p:nvSpPr>
          <p:cNvPr id="370691" name="Rectangle 1">
            <a:extLst>
              <a:ext uri="{FF2B5EF4-FFF2-40B4-BE49-F238E27FC236}">
                <a16:creationId xmlns:a16="http://schemas.microsoft.com/office/drawing/2014/main" id="{9FBEF946-1751-45ED-BC62-8D917DFD75A8}"/>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70692" name="Text Box 2">
            <a:extLst>
              <a:ext uri="{FF2B5EF4-FFF2-40B4-BE49-F238E27FC236}">
                <a16:creationId xmlns:a16="http://schemas.microsoft.com/office/drawing/2014/main" id="{CC4DF001-9C6E-49C3-A15D-2BCF8000662E}"/>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1714" name="Rectangle 8">
            <a:extLst>
              <a:ext uri="{FF2B5EF4-FFF2-40B4-BE49-F238E27FC236}">
                <a16:creationId xmlns:a16="http://schemas.microsoft.com/office/drawing/2014/main" id="{81AEB11F-CA42-4F36-A1BD-9D31E8CBEA2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3CE32851-1845-4CB1-AFC9-66A494368929}" type="slidenum">
              <a:rPr lang="en-US" altLang="en-US">
                <a:solidFill>
                  <a:srgbClr val="000000"/>
                </a:solidFill>
              </a:rPr>
              <a:pPr eaLnBrk="1" hangingPunct="1"/>
              <a:t>111</a:t>
            </a:fld>
            <a:endParaRPr lang="en-US" altLang="en-US">
              <a:solidFill>
                <a:srgbClr val="000000"/>
              </a:solidFill>
            </a:endParaRPr>
          </a:p>
        </p:txBody>
      </p:sp>
      <p:sp>
        <p:nvSpPr>
          <p:cNvPr id="371715" name="Rectangle 1">
            <a:extLst>
              <a:ext uri="{FF2B5EF4-FFF2-40B4-BE49-F238E27FC236}">
                <a16:creationId xmlns:a16="http://schemas.microsoft.com/office/drawing/2014/main" id="{87E5DEBA-5107-445D-B9BA-10289B6F7CD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71716" name="Text Box 2">
            <a:extLst>
              <a:ext uri="{FF2B5EF4-FFF2-40B4-BE49-F238E27FC236}">
                <a16:creationId xmlns:a16="http://schemas.microsoft.com/office/drawing/2014/main" id="{38EB4366-5E25-4259-B4FE-DE3DDFD1586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1906" name="Rectangle 8">
            <a:extLst>
              <a:ext uri="{FF2B5EF4-FFF2-40B4-BE49-F238E27FC236}">
                <a16:creationId xmlns:a16="http://schemas.microsoft.com/office/drawing/2014/main" id="{5B3A43E6-7A86-4429-9CF4-5AC982A1C2A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97141ED2-1FFB-410A-8DAB-BCA26956E188}" type="slidenum">
              <a:rPr lang="en-US" altLang="en-US">
                <a:solidFill>
                  <a:srgbClr val="000000"/>
                </a:solidFill>
              </a:rPr>
              <a:pPr eaLnBrk="1" hangingPunct="1"/>
              <a:t>12</a:t>
            </a:fld>
            <a:endParaRPr lang="en-US" altLang="en-US">
              <a:solidFill>
                <a:srgbClr val="000000"/>
              </a:solidFill>
            </a:endParaRPr>
          </a:p>
        </p:txBody>
      </p:sp>
      <p:sp>
        <p:nvSpPr>
          <p:cNvPr id="251907" name="Rectangle 1">
            <a:extLst>
              <a:ext uri="{FF2B5EF4-FFF2-40B4-BE49-F238E27FC236}">
                <a16:creationId xmlns:a16="http://schemas.microsoft.com/office/drawing/2014/main" id="{84B69BF2-94AC-486B-920D-73844346D9B5}"/>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51908" name="Text Box 2">
            <a:extLst>
              <a:ext uri="{FF2B5EF4-FFF2-40B4-BE49-F238E27FC236}">
                <a16:creationId xmlns:a16="http://schemas.microsoft.com/office/drawing/2014/main" id="{B847A4F3-2CC7-4958-96EF-9DAEABB68AC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2738" name="Rectangle 8">
            <a:extLst>
              <a:ext uri="{FF2B5EF4-FFF2-40B4-BE49-F238E27FC236}">
                <a16:creationId xmlns:a16="http://schemas.microsoft.com/office/drawing/2014/main" id="{46FA56CB-9B45-4DA4-BAF7-BC333C943D5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F502AE07-0A2D-4907-BFAF-AA86B9440A9A}" type="slidenum">
              <a:rPr lang="en-US" altLang="en-US">
                <a:solidFill>
                  <a:srgbClr val="000000"/>
                </a:solidFill>
              </a:rPr>
              <a:pPr eaLnBrk="1" hangingPunct="1"/>
              <a:t>112</a:t>
            </a:fld>
            <a:endParaRPr lang="en-US" altLang="en-US">
              <a:solidFill>
                <a:srgbClr val="000000"/>
              </a:solidFill>
            </a:endParaRPr>
          </a:p>
        </p:txBody>
      </p:sp>
      <p:sp>
        <p:nvSpPr>
          <p:cNvPr id="372739" name="Text Box 1">
            <a:extLst>
              <a:ext uri="{FF2B5EF4-FFF2-40B4-BE49-F238E27FC236}">
                <a16:creationId xmlns:a16="http://schemas.microsoft.com/office/drawing/2014/main" id="{414418F7-70D9-429E-8A4E-CCABA1F50899}"/>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7ED71D90-BEB6-496D-AA4D-7FC1EF372407}" type="slidenum">
              <a:rPr lang="el-GR" altLang="en-US" sz="1200">
                <a:solidFill>
                  <a:srgbClr val="000000"/>
                </a:solidFill>
                <a:latin typeface="Arial" panose="020B0604020202020204" pitchFamily="34" charset="0"/>
              </a:rPr>
              <a:pPr algn="r" eaLnBrk="1" hangingPunct="1">
                <a:buClrTx/>
                <a:buFontTx/>
                <a:buNone/>
              </a:pPr>
              <a:t>112</a:t>
            </a:fld>
            <a:endParaRPr lang="el-GR" altLang="en-US" sz="1200">
              <a:solidFill>
                <a:srgbClr val="000000"/>
              </a:solidFill>
              <a:latin typeface="Arial" panose="020B0604020202020204" pitchFamily="34" charset="0"/>
            </a:endParaRPr>
          </a:p>
        </p:txBody>
      </p:sp>
      <p:sp>
        <p:nvSpPr>
          <p:cNvPr id="372740" name="Rectangle 2">
            <a:extLst>
              <a:ext uri="{FF2B5EF4-FFF2-40B4-BE49-F238E27FC236}">
                <a16:creationId xmlns:a16="http://schemas.microsoft.com/office/drawing/2014/main" id="{518284BA-194C-4A54-A4A0-3B7C7C4DF1B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72741" name="Text Box 3">
            <a:extLst>
              <a:ext uri="{FF2B5EF4-FFF2-40B4-BE49-F238E27FC236}">
                <a16:creationId xmlns:a16="http://schemas.microsoft.com/office/drawing/2014/main" id="{423586EE-2815-4A67-A494-F5E011A0192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3762" name="Rectangle 8">
            <a:extLst>
              <a:ext uri="{FF2B5EF4-FFF2-40B4-BE49-F238E27FC236}">
                <a16:creationId xmlns:a16="http://schemas.microsoft.com/office/drawing/2014/main" id="{47773C8E-344D-488A-B865-812EAC45C98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EB314361-ED6A-405A-B281-8D1207EBCDD4}" type="slidenum">
              <a:rPr lang="en-US" altLang="en-US">
                <a:solidFill>
                  <a:srgbClr val="000000"/>
                </a:solidFill>
              </a:rPr>
              <a:pPr eaLnBrk="1" hangingPunct="1"/>
              <a:t>113</a:t>
            </a:fld>
            <a:endParaRPr lang="en-US" altLang="en-US">
              <a:solidFill>
                <a:srgbClr val="000000"/>
              </a:solidFill>
            </a:endParaRPr>
          </a:p>
        </p:txBody>
      </p:sp>
      <p:sp>
        <p:nvSpPr>
          <p:cNvPr id="373763" name="Text Box 1">
            <a:extLst>
              <a:ext uri="{FF2B5EF4-FFF2-40B4-BE49-F238E27FC236}">
                <a16:creationId xmlns:a16="http://schemas.microsoft.com/office/drawing/2014/main" id="{5E854BF5-7F9B-48FB-8DD0-7DF58F24A3D8}"/>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2B8082C7-35FF-43D3-BBA7-9DE0AB49B3CE}" type="slidenum">
              <a:rPr lang="el-GR" altLang="en-US" sz="1200">
                <a:solidFill>
                  <a:srgbClr val="000000"/>
                </a:solidFill>
                <a:latin typeface="Arial" panose="020B0604020202020204" pitchFamily="34" charset="0"/>
              </a:rPr>
              <a:pPr algn="r" eaLnBrk="1" hangingPunct="1">
                <a:buClrTx/>
                <a:buFontTx/>
                <a:buNone/>
              </a:pPr>
              <a:t>113</a:t>
            </a:fld>
            <a:endParaRPr lang="el-GR" altLang="en-US" sz="1200">
              <a:solidFill>
                <a:srgbClr val="000000"/>
              </a:solidFill>
              <a:latin typeface="Arial" panose="020B0604020202020204" pitchFamily="34" charset="0"/>
            </a:endParaRPr>
          </a:p>
        </p:txBody>
      </p:sp>
      <p:sp>
        <p:nvSpPr>
          <p:cNvPr id="373764" name="Rectangle 2">
            <a:extLst>
              <a:ext uri="{FF2B5EF4-FFF2-40B4-BE49-F238E27FC236}">
                <a16:creationId xmlns:a16="http://schemas.microsoft.com/office/drawing/2014/main" id="{027B76FB-F343-4BA4-A4A7-96F26AB7DF17}"/>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73765" name="Text Box 3">
            <a:extLst>
              <a:ext uri="{FF2B5EF4-FFF2-40B4-BE49-F238E27FC236}">
                <a16:creationId xmlns:a16="http://schemas.microsoft.com/office/drawing/2014/main" id="{33C699AF-ED08-492A-ADF4-EB7F6DB03AE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4786" name="Rectangle 8">
            <a:extLst>
              <a:ext uri="{FF2B5EF4-FFF2-40B4-BE49-F238E27FC236}">
                <a16:creationId xmlns:a16="http://schemas.microsoft.com/office/drawing/2014/main" id="{1D9D4E54-EC0E-4A9C-8226-3B993FEF6EE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D613FC25-C412-43CE-BE88-D7ABF4C59CB8}" type="slidenum">
              <a:rPr lang="en-US" altLang="en-US">
                <a:solidFill>
                  <a:srgbClr val="000000"/>
                </a:solidFill>
              </a:rPr>
              <a:pPr eaLnBrk="1" hangingPunct="1"/>
              <a:t>114</a:t>
            </a:fld>
            <a:endParaRPr lang="en-US" altLang="en-US">
              <a:solidFill>
                <a:srgbClr val="000000"/>
              </a:solidFill>
            </a:endParaRPr>
          </a:p>
        </p:txBody>
      </p:sp>
      <p:sp>
        <p:nvSpPr>
          <p:cNvPr id="374787" name="Rectangle 1">
            <a:extLst>
              <a:ext uri="{FF2B5EF4-FFF2-40B4-BE49-F238E27FC236}">
                <a16:creationId xmlns:a16="http://schemas.microsoft.com/office/drawing/2014/main" id="{76CE824A-FB96-4FB6-9EF3-AA8AE960529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74788" name="Text Box 2">
            <a:extLst>
              <a:ext uri="{FF2B5EF4-FFF2-40B4-BE49-F238E27FC236}">
                <a16:creationId xmlns:a16="http://schemas.microsoft.com/office/drawing/2014/main" id="{81E5F533-C487-493B-A6EE-BFDFE3314311}"/>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2" name="Θέση σημειώσεων 1">
            <a:extLst>
              <a:ext uri="{FF2B5EF4-FFF2-40B4-BE49-F238E27FC236}">
                <a16:creationId xmlns:a16="http://schemas.microsoft.com/office/drawing/2014/main" id="{D0DE6B6A-8CED-42F4-950B-05A3152882BD}"/>
              </a:ext>
            </a:extLst>
          </p:cNvPr>
          <p:cNvSpPr>
            <a:spLocks noGrp="1"/>
          </p:cNvSpPr>
          <p:nvPr>
            <p:ph type="body" idx="1"/>
          </p:nvPr>
        </p:nvSpPr>
        <p:spPr/>
        <p:txBody>
          <a:bodyPr/>
          <a:lstStyle/>
          <a:p>
            <a:endParaRPr lang="en-US" dirty="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5810" name="Rectangle 8">
            <a:extLst>
              <a:ext uri="{FF2B5EF4-FFF2-40B4-BE49-F238E27FC236}">
                <a16:creationId xmlns:a16="http://schemas.microsoft.com/office/drawing/2014/main" id="{190E5BFF-CB11-4448-A4D6-B7F4F24E9CC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4D4CA673-AD15-4E0F-85AB-235C1A85FD23}" type="slidenum">
              <a:rPr lang="en-US" altLang="en-US">
                <a:solidFill>
                  <a:srgbClr val="000000"/>
                </a:solidFill>
              </a:rPr>
              <a:pPr eaLnBrk="1" hangingPunct="1"/>
              <a:t>115</a:t>
            </a:fld>
            <a:endParaRPr lang="en-US" altLang="en-US">
              <a:solidFill>
                <a:srgbClr val="000000"/>
              </a:solidFill>
            </a:endParaRPr>
          </a:p>
        </p:txBody>
      </p:sp>
      <p:sp>
        <p:nvSpPr>
          <p:cNvPr id="375811" name="Text Box 1">
            <a:extLst>
              <a:ext uri="{FF2B5EF4-FFF2-40B4-BE49-F238E27FC236}">
                <a16:creationId xmlns:a16="http://schemas.microsoft.com/office/drawing/2014/main" id="{0855184A-4AEE-465E-808F-D4E0B3975F7E}"/>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B76C14F0-F49E-4263-AE0A-86BA795B4D58}" type="slidenum">
              <a:rPr lang="el-GR" altLang="en-US" sz="1200">
                <a:solidFill>
                  <a:srgbClr val="000000"/>
                </a:solidFill>
                <a:latin typeface="Arial" panose="020B0604020202020204" pitchFamily="34" charset="0"/>
              </a:rPr>
              <a:pPr algn="r" eaLnBrk="1" hangingPunct="1">
                <a:buClrTx/>
                <a:buFontTx/>
                <a:buNone/>
              </a:pPr>
              <a:t>115</a:t>
            </a:fld>
            <a:endParaRPr lang="el-GR" altLang="en-US" sz="1200">
              <a:solidFill>
                <a:srgbClr val="000000"/>
              </a:solidFill>
              <a:latin typeface="Arial" panose="020B0604020202020204" pitchFamily="34" charset="0"/>
            </a:endParaRPr>
          </a:p>
        </p:txBody>
      </p:sp>
      <p:sp>
        <p:nvSpPr>
          <p:cNvPr id="375812" name="Rectangle 2">
            <a:extLst>
              <a:ext uri="{FF2B5EF4-FFF2-40B4-BE49-F238E27FC236}">
                <a16:creationId xmlns:a16="http://schemas.microsoft.com/office/drawing/2014/main" id="{EB613837-6A67-4395-8C01-4D33620B8BA5}"/>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75813" name="Text Box 3">
            <a:extLst>
              <a:ext uri="{FF2B5EF4-FFF2-40B4-BE49-F238E27FC236}">
                <a16:creationId xmlns:a16="http://schemas.microsoft.com/office/drawing/2014/main" id="{3E1FAA7E-76AC-49F0-B9EF-EC6F29120B0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2" name="Θέση σημειώσεων 1">
            <a:extLst>
              <a:ext uri="{FF2B5EF4-FFF2-40B4-BE49-F238E27FC236}">
                <a16:creationId xmlns:a16="http://schemas.microsoft.com/office/drawing/2014/main" id="{6B0A7243-8602-4B58-8F35-ED94B27FEB8A}"/>
              </a:ext>
            </a:extLst>
          </p:cNvPr>
          <p:cNvSpPr>
            <a:spLocks noGrp="1"/>
          </p:cNvSpPr>
          <p:nvPr>
            <p:ph type="body" idx="1"/>
          </p:nvPr>
        </p:nvSpPr>
        <p:spPr/>
        <p:txBody>
          <a:bodyPr/>
          <a:lstStyle/>
          <a:p>
            <a:endParaRPr lang="en-US" dirty="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8">
            <a:extLst>
              <a:ext uri="{FF2B5EF4-FFF2-40B4-BE49-F238E27FC236}">
                <a16:creationId xmlns:a16="http://schemas.microsoft.com/office/drawing/2014/main" id="{CDB5500D-5E30-40E4-A0CA-BBF9247E6FF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47C9025-7F98-473B-8080-9A863C850A99}"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116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377859" name="Rectangle 1">
            <a:extLst>
              <a:ext uri="{FF2B5EF4-FFF2-40B4-BE49-F238E27FC236}">
                <a16:creationId xmlns:a16="http://schemas.microsoft.com/office/drawing/2014/main" id="{EA604DB8-FC13-481F-97ED-B249EFB99947}"/>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77860" name="Text Box 2">
            <a:extLst>
              <a:ext uri="{FF2B5EF4-FFF2-40B4-BE49-F238E27FC236}">
                <a16:creationId xmlns:a16="http://schemas.microsoft.com/office/drawing/2014/main" id="{021D2706-4749-40E1-96D5-83E81F3F40E2}"/>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l" defTabSz="449263" rtl="0" eaLnBrk="1" fontAlgn="base" latinLnBrk="0" hangingPunct="1">
              <a:lnSpc>
                <a:spcPct val="100000"/>
              </a:lnSpc>
              <a:spcBef>
                <a:spcPts val="4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rPr>
              <a:t>The simple VB approach cannot be applied to accurately discribe bonding in certain   polyatomic molecules like CH4</a:t>
            </a:r>
          </a:p>
        </p:txBody>
      </p:sp>
      <p:sp>
        <p:nvSpPr>
          <p:cNvPr id="377861" name="Text Box 3">
            <a:extLst>
              <a:ext uri="{FF2B5EF4-FFF2-40B4-BE49-F238E27FC236}">
                <a16:creationId xmlns:a16="http://schemas.microsoft.com/office/drawing/2014/main" id="{A33BB77A-DD78-49E4-AA3B-7AFCA621D454}"/>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535C91D-081E-469A-8C8B-4C6789330E3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116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Tree>
    <p:extLst>
      <p:ext uri="{BB962C8B-B14F-4D97-AF65-F5344CB8AC3E}">
        <p14:creationId xmlns:p14="http://schemas.microsoft.com/office/powerpoint/2010/main" val="255787792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6834" name="Rectangle 8">
            <a:extLst>
              <a:ext uri="{FF2B5EF4-FFF2-40B4-BE49-F238E27FC236}">
                <a16:creationId xmlns:a16="http://schemas.microsoft.com/office/drawing/2014/main" id="{43597777-B5BF-4841-B0BE-B771562AA3B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2F0B4841-4E6C-4E3B-9D83-F864829F069E}" type="slidenum">
              <a:rPr lang="en-US" altLang="en-US">
                <a:solidFill>
                  <a:srgbClr val="000000"/>
                </a:solidFill>
              </a:rPr>
              <a:pPr eaLnBrk="1" hangingPunct="1"/>
              <a:t>117</a:t>
            </a:fld>
            <a:endParaRPr lang="en-US" altLang="en-US">
              <a:solidFill>
                <a:srgbClr val="000000"/>
              </a:solidFill>
            </a:endParaRPr>
          </a:p>
        </p:txBody>
      </p:sp>
      <p:sp>
        <p:nvSpPr>
          <p:cNvPr id="376835" name="Rectangle 1">
            <a:extLst>
              <a:ext uri="{FF2B5EF4-FFF2-40B4-BE49-F238E27FC236}">
                <a16:creationId xmlns:a16="http://schemas.microsoft.com/office/drawing/2014/main" id="{6D755F8A-2AD0-454D-A440-D1A09CB9564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76836" name="Text Box 2">
            <a:extLst>
              <a:ext uri="{FF2B5EF4-FFF2-40B4-BE49-F238E27FC236}">
                <a16:creationId xmlns:a16="http://schemas.microsoft.com/office/drawing/2014/main" id="{E791ED58-9CE0-4E6D-B01C-2C7084E32E5B}"/>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450"/>
              </a:spcBef>
              <a:buClrTx/>
              <a:buFontTx/>
              <a:buNone/>
            </a:pPr>
            <a:r>
              <a:rPr lang="el-GR" altLang="en-US" sz="1200">
                <a:solidFill>
                  <a:srgbClr val="000000"/>
                </a:solidFill>
              </a:rPr>
              <a:t>Επιπλέον ενέργεια απαιτείται για την τυχαιοποίηση των  spins της  </a:t>
            </a:r>
            <a:r>
              <a:rPr lang="el-GR" altLang="en-US" sz="1200" baseline="30000">
                <a:solidFill>
                  <a:srgbClr val="000000"/>
                </a:solidFill>
              </a:rPr>
              <a:t>5</a:t>
            </a:r>
            <a:r>
              <a:rPr lang="el-GR" altLang="en-US" sz="1200">
                <a:solidFill>
                  <a:srgbClr val="000000"/>
                </a:solidFill>
              </a:rPr>
              <a:t>S (διεγερμένη κατάσταση) για να υπερνικήσει την τάση της φυσικής ενέργειας για παράλληλα spins .</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9906" name="Rectangle 8">
            <a:extLst>
              <a:ext uri="{FF2B5EF4-FFF2-40B4-BE49-F238E27FC236}">
                <a16:creationId xmlns:a16="http://schemas.microsoft.com/office/drawing/2014/main" id="{F20A1174-C3BF-4CC5-B7A6-99A6B982AFC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4F16AAD9-A11B-4560-AF51-70E107EC6E84}" type="slidenum">
              <a:rPr lang="en-US" altLang="en-US">
                <a:solidFill>
                  <a:srgbClr val="000000"/>
                </a:solidFill>
              </a:rPr>
              <a:pPr eaLnBrk="1" hangingPunct="1"/>
              <a:t>118</a:t>
            </a:fld>
            <a:endParaRPr lang="en-US" altLang="en-US">
              <a:solidFill>
                <a:srgbClr val="000000"/>
              </a:solidFill>
            </a:endParaRPr>
          </a:p>
        </p:txBody>
      </p:sp>
      <p:sp>
        <p:nvSpPr>
          <p:cNvPr id="379907" name="Text Box 1">
            <a:extLst>
              <a:ext uri="{FF2B5EF4-FFF2-40B4-BE49-F238E27FC236}">
                <a16:creationId xmlns:a16="http://schemas.microsoft.com/office/drawing/2014/main" id="{9B146E03-3601-4512-AF6B-8BE139B9491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007AE69F-7091-476B-96EF-13D2D75194D6}" type="slidenum">
              <a:rPr lang="el-GR" altLang="en-US" sz="1200">
                <a:solidFill>
                  <a:srgbClr val="000000"/>
                </a:solidFill>
                <a:latin typeface="Arial" panose="020B0604020202020204" pitchFamily="34" charset="0"/>
              </a:rPr>
              <a:pPr algn="r" eaLnBrk="1" hangingPunct="1">
                <a:buClrTx/>
                <a:buFontTx/>
                <a:buNone/>
              </a:pPr>
              <a:t>118</a:t>
            </a:fld>
            <a:endParaRPr lang="el-GR" altLang="en-US" sz="1200">
              <a:solidFill>
                <a:srgbClr val="000000"/>
              </a:solidFill>
              <a:latin typeface="Arial" panose="020B0604020202020204" pitchFamily="34" charset="0"/>
            </a:endParaRPr>
          </a:p>
        </p:txBody>
      </p:sp>
      <p:sp>
        <p:nvSpPr>
          <p:cNvPr id="379908" name="Rectangle 2">
            <a:extLst>
              <a:ext uri="{FF2B5EF4-FFF2-40B4-BE49-F238E27FC236}">
                <a16:creationId xmlns:a16="http://schemas.microsoft.com/office/drawing/2014/main" id="{A198E2D2-784E-45CE-9467-4623D4208CB9}"/>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79909" name="Text Box 3">
            <a:extLst>
              <a:ext uri="{FF2B5EF4-FFF2-40B4-BE49-F238E27FC236}">
                <a16:creationId xmlns:a16="http://schemas.microsoft.com/office/drawing/2014/main" id="{22DB79CD-9620-46E1-816C-5F988AB2FD36}"/>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2" name="Θέση σημειώσεων 1">
            <a:extLst>
              <a:ext uri="{FF2B5EF4-FFF2-40B4-BE49-F238E27FC236}">
                <a16:creationId xmlns:a16="http://schemas.microsoft.com/office/drawing/2014/main" id="{971607CF-1931-4C4A-9CC2-30E8EE14BB22}"/>
              </a:ext>
            </a:extLst>
          </p:cNvPr>
          <p:cNvSpPr>
            <a:spLocks noGrp="1"/>
          </p:cNvSpPr>
          <p:nvPr>
            <p:ph type="body" idx="1"/>
          </p:nvPr>
        </p:nvSpPr>
        <p:spPr/>
        <p:txBody>
          <a:bodyPr/>
          <a:lstStyle/>
          <a:p>
            <a:endParaRPr lang="en-US" dirty="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0930" name="Rectangle 8">
            <a:extLst>
              <a:ext uri="{FF2B5EF4-FFF2-40B4-BE49-F238E27FC236}">
                <a16:creationId xmlns:a16="http://schemas.microsoft.com/office/drawing/2014/main" id="{D79BD4FA-F564-41E0-A954-D1E799988B4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B805528F-3421-4C0D-8D59-302BF3C59C32}" type="slidenum">
              <a:rPr lang="en-US" altLang="en-US">
                <a:solidFill>
                  <a:srgbClr val="000000"/>
                </a:solidFill>
              </a:rPr>
              <a:pPr eaLnBrk="1" hangingPunct="1"/>
              <a:t>119</a:t>
            </a:fld>
            <a:endParaRPr lang="en-US" altLang="en-US">
              <a:solidFill>
                <a:srgbClr val="000000"/>
              </a:solidFill>
            </a:endParaRPr>
          </a:p>
        </p:txBody>
      </p:sp>
      <p:sp>
        <p:nvSpPr>
          <p:cNvPr id="380931" name="Rectangle 1">
            <a:extLst>
              <a:ext uri="{FF2B5EF4-FFF2-40B4-BE49-F238E27FC236}">
                <a16:creationId xmlns:a16="http://schemas.microsoft.com/office/drawing/2014/main" id="{DA5E64DE-A64C-4BDB-8048-577E1FE53E79}"/>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80932" name="Text Box 2">
            <a:extLst>
              <a:ext uri="{FF2B5EF4-FFF2-40B4-BE49-F238E27FC236}">
                <a16:creationId xmlns:a16="http://schemas.microsoft.com/office/drawing/2014/main" id="{CA45B0D3-77F3-49F5-A316-C590FCDD9142}"/>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fld id="{81EC0EA8-714F-40A2-9B46-5DF7885B2ABA}" type="slidenum">
              <a:rPr lang="en-US" altLang="en-US" smtClean="0"/>
              <a:pPr/>
              <a:t>120</a:t>
            </a:fld>
            <a:endParaRPr lang="en-US" altLang="en-US"/>
          </a:p>
        </p:txBody>
      </p:sp>
    </p:spTree>
    <p:extLst>
      <p:ext uri="{BB962C8B-B14F-4D97-AF65-F5344CB8AC3E}">
        <p14:creationId xmlns:p14="http://schemas.microsoft.com/office/powerpoint/2010/main" val="211969400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1954" name="Rectangle 8">
            <a:extLst>
              <a:ext uri="{FF2B5EF4-FFF2-40B4-BE49-F238E27FC236}">
                <a16:creationId xmlns:a16="http://schemas.microsoft.com/office/drawing/2014/main" id="{9CBE2BD3-7B61-485F-B6BE-5E3F1B2C1F2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4F708E3A-9DFD-4A07-B01A-1BF4D723AFDE}" type="slidenum">
              <a:rPr lang="en-US" altLang="en-US">
                <a:solidFill>
                  <a:srgbClr val="000000"/>
                </a:solidFill>
              </a:rPr>
              <a:pPr eaLnBrk="1" hangingPunct="1"/>
              <a:t>121</a:t>
            </a:fld>
            <a:endParaRPr lang="en-US" altLang="en-US">
              <a:solidFill>
                <a:srgbClr val="000000"/>
              </a:solidFill>
            </a:endParaRPr>
          </a:p>
        </p:txBody>
      </p:sp>
      <p:sp>
        <p:nvSpPr>
          <p:cNvPr id="381955" name="Rectangle 1">
            <a:extLst>
              <a:ext uri="{FF2B5EF4-FFF2-40B4-BE49-F238E27FC236}">
                <a16:creationId xmlns:a16="http://schemas.microsoft.com/office/drawing/2014/main" id="{938B1C27-0430-4398-854B-5F7BC02BEF8C}"/>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81956" name="Text Box 2">
            <a:extLst>
              <a:ext uri="{FF2B5EF4-FFF2-40B4-BE49-F238E27FC236}">
                <a16:creationId xmlns:a16="http://schemas.microsoft.com/office/drawing/2014/main" id="{98AF6AC5-6B83-4A63-85CE-6AE8C4C7C91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450"/>
              </a:spcBef>
              <a:buClrTx/>
              <a:buFontTx/>
              <a:buNone/>
            </a:pPr>
            <a:r>
              <a:rPr lang="el-GR" altLang="en-US" sz="1200">
                <a:solidFill>
                  <a:srgbClr val="000000"/>
                </a:solidFill>
              </a:rPr>
              <a:t>Normalizing coefficient</a:t>
            </a:r>
          </a:p>
        </p:txBody>
      </p:sp>
      <p:sp>
        <p:nvSpPr>
          <p:cNvPr id="2" name="Θέση σημειώσεων 1">
            <a:extLst>
              <a:ext uri="{FF2B5EF4-FFF2-40B4-BE49-F238E27FC236}">
                <a16:creationId xmlns:a16="http://schemas.microsoft.com/office/drawing/2014/main" id="{E31D74E1-A7F6-4A9E-8CDA-AF09D8A8583E}"/>
              </a:ext>
            </a:extLst>
          </p:cNvPr>
          <p:cNvSpPr>
            <a:spLocks noGrp="1"/>
          </p:cNvSpPr>
          <p:nvPr>
            <p:ph type="body" idx="1"/>
          </p:nvPr>
        </p:nvSpPr>
        <p:spPr/>
        <p:txBody>
          <a:bodyPr/>
          <a:lstStyle/>
          <a:p>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3954" name="Rectangle 8">
            <a:extLst>
              <a:ext uri="{FF2B5EF4-FFF2-40B4-BE49-F238E27FC236}">
                <a16:creationId xmlns:a16="http://schemas.microsoft.com/office/drawing/2014/main" id="{84F4C138-BEE1-4BA1-987A-8D2102006D9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58AEC5CC-E0AF-42AE-B35E-4000D5C440FF}" type="slidenum">
              <a:rPr lang="en-US" altLang="en-US">
                <a:solidFill>
                  <a:srgbClr val="000000"/>
                </a:solidFill>
              </a:rPr>
              <a:pPr eaLnBrk="1" hangingPunct="1"/>
              <a:t>13</a:t>
            </a:fld>
            <a:endParaRPr lang="en-US" altLang="en-US">
              <a:solidFill>
                <a:srgbClr val="000000"/>
              </a:solidFill>
            </a:endParaRPr>
          </a:p>
        </p:txBody>
      </p:sp>
      <p:sp>
        <p:nvSpPr>
          <p:cNvPr id="253955" name="Text Box 1">
            <a:extLst>
              <a:ext uri="{FF2B5EF4-FFF2-40B4-BE49-F238E27FC236}">
                <a16:creationId xmlns:a16="http://schemas.microsoft.com/office/drawing/2014/main" id="{8BB94E35-D15E-4C56-880F-40088D8F1374}"/>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01CBB7AE-4FC1-4D5B-A3DE-5EE61E76B832}" type="slidenum">
              <a:rPr lang="el-GR" altLang="en-US" sz="1200">
                <a:solidFill>
                  <a:srgbClr val="000000"/>
                </a:solidFill>
              </a:rPr>
              <a:pPr algn="r" eaLnBrk="1" hangingPunct="1">
                <a:buClrTx/>
                <a:buFontTx/>
                <a:buNone/>
              </a:pPr>
              <a:t>13</a:t>
            </a:fld>
            <a:endParaRPr lang="el-GR" altLang="en-US" sz="1200">
              <a:solidFill>
                <a:srgbClr val="000000"/>
              </a:solidFill>
            </a:endParaRPr>
          </a:p>
        </p:txBody>
      </p:sp>
      <p:sp>
        <p:nvSpPr>
          <p:cNvPr id="253956" name="Rectangle 2">
            <a:extLst>
              <a:ext uri="{FF2B5EF4-FFF2-40B4-BE49-F238E27FC236}">
                <a16:creationId xmlns:a16="http://schemas.microsoft.com/office/drawing/2014/main" id="{AFC5407F-B485-48F9-AB9A-8CBADD905F57}"/>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53957" name="Text Box 3">
            <a:extLst>
              <a:ext uri="{FF2B5EF4-FFF2-40B4-BE49-F238E27FC236}">
                <a16:creationId xmlns:a16="http://schemas.microsoft.com/office/drawing/2014/main" id="{6DA55E51-D820-4337-8A61-3C54A8BA54FC}"/>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5026" name="Rectangle 8">
            <a:extLst>
              <a:ext uri="{FF2B5EF4-FFF2-40B4-BE49-F238E27FC236}">
                <a16:creationId xmlns:a16="http://schemas.microsoft.com/office/drawing/2014/main" id="{AADE9653-1620-4B33-A865-08F67D78EF8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278FDFE6-B0B4-4086-9225-ECDE5A8AF21A}" type="slidenum">
              <a:rPr lang="en-US" altLang="en-US">
                <a:solidFill>
                  <a:srgbClr val="000000"/>
                </a:solidFill>
              </a:rPr>
              <a:pPr eaLnBrk="1" hangingPunct="1"/>
              <a:t>124</a:t>
            </a:fld>
            <a:endParaRPr lang="en-US" altLang="en-US">
              <a:solidFill>
                <a:srgbClr val="000000"/>
              </a:solidFill>
            </a:endParaRPr>
          </a:p>
        </p:txBody>
      </p:sp>
      <p:sp>
        <p:nvSpPr>
          <p:cNvPr id="385027" name="Rectangle 1">
            <a:extLst>
              <a:ext uri="{FF2B5EF4-FFF2-40B4-BE49-F238E27FC236}">
                <a16:creationId xmlns:a16="http://schemas.microsoft.com/office/drawing/2014/main" id="{3B9A6B20-86E6-40A7-A77D-611C0DA4A39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85028" name="Text Box 2">
            <a:extLst>
              <a:ext uri="{FF2B5EF4-FFF2-40B4-BE49-F238E27FC236}">
                <a16:creationId xmlns:a16="http://schemas.microsoft.com/office/drawing/2014/main" id="{692B8B8B-BB85-4154-BC85-D03D54145456}"/>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450"/>
              </a:spcBef>
              <a:buClrTx/>
              <a:buFontTx/>
              <a:buNone/>
            </a:pPr>
            <a:r>
              <a:rPr lang="el-GR" altLang="en-US" sz="1200">
                <a:solidFill>
                  <a:srgbClr val="000000"/>
                </a:solidFill>
              </a:rPr>
              <a:t>Ενεργεια υβριδισμού – μια μορφή ενέργειας προαγωγής</a:t>
            </a:r>
          </a:p>
        </p:txBody>
      </p:sp>
      <p:sp>
        <p:nvSpPr>
          <p:cNvPr id="2" name="Θέση σημειώσεων 1">
            <a:extLst>
              <a:ext uri="{FF2B5EF4-FFF2-40B4-BE49-F238E27FC236}">
                <a16:creationId xmlns:a16="http://schemas.microsoft.com/office/drawing/2014/main" id="{BE4F29B0-B475-43D3-BBC9-2BF12B480139}"/>
              </a:ext>
            </a:extLst>
          </p:cNvPr>
          <p:cNvSpPr>
            <a:spLocks noGrp="1"/>
          </p:cNvSpPr>
          <p:nvPr>
            <p:ph type="body" idx="1"/>
          </p:nvPr>
        </p:nvSpPr>
        <p:spPr/>
        <p:txBody>
          <a:bodyPr/>
          <a:lstStyle/>
          <a:p>
            <a:endParaRPr lang="en-US" dirty="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6050" name="Rectangle 8">
            <a:extLst>
              <a:ext uri="{FF2B5EF4-FFF2-40B4-BE49-F238E27FC236}">
                <a16:creationId xmlns:a16="http://schemas.microsoft.com/office/drawing/2014/main" id="{55926AC6-EBD6-49D7-9A6A-92EE4F25867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C8E74ABB-B0D5-48FB-9BB8-B64E5DA8ED35}" type="slidenum">
              <a:rPr lang="en-US" altLang="en-US">
                <a:solidFill>
                  <a:srgbClr val="000000"/>
                </a:solidFill>
              </a:rPr>
              <a:pPr eaLnBrk="1" hangingPunct="1"/>
              <a:t>125</a:t>
            </a:fld>
            <a:endParaRPr lang="en-US" altLang="en-US">
              <a:solidFill>
                <a:srgbClr val="000000"/>
              </a:solidFill>
            </a:endParaRPr>
          </a:p>
        </p:txBody>
      </p:sp>
      <p:sp>
        <p:nvSpPr>
          <p:cNvPr id="386051" name="Text Box 1">
            <a:extLst>
              <a:ext uri="{FF2B5EF4-FFF2-40B4-BE49-F238E27FC236}">
                <a16:creationId xmlns:a16="http://schemas.microsoft.com/office/drawing/2014/main" id="{A352433D-BC95-425B-9F2E-86FB7680983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79CB5A67-2321-4E06-BD8B-3BC1092E2A72}" type="slidenum">
              <a:rPr lang="el-GR" altLang="en-US" sz="1200">
                <a:solidFill>
                  <a:srgbClr val="000000"/>
                </a:solidFill>
                <a:latin typeface="Arial" panose="020B0604020202020204" pitchFamily="34" charset="0"/>
              </a:rPr>
              <a:pPr algn="r" eaLnBrk="1" hangingPunct="1">
                <a:buClrTx/>
                <a:buFontTx/>
                <a:buNone/>
              </a:pPr>
              <a:t>125</a:t>
            </a:fld>
            <a:endParaRPr lang="el-GR" altLang="en-US" sz="1200">
              <a:solidFill>
                <a:srgbClr val="000000"/>
              </a:solidFill>
              <a:latin typeface="Arial" panose="020B0604020202020204" pitchFamily="34" charset="0"/>
            </a:endParaRPr>
          </a:p>
        </p:txBody>
      </p:sp>
      <p:sp>
        <p:nvSpPr>
          <p:cNvPr id="386052" name="Rectangle 2">
            <a:extLst>
              <a:ext uri="{FF2B5EF4-FFF2-40B4-BE49-F238E27FC236}">
                <a16:creationId xmlns:a16="http://schemas.microsoft.com/office/drawing/2014/main" id="{281A5FEB-6C4F-495F-ACB6-4A6A533CD5C0}"/>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86053" name="Text Box 3">
            <a:extLst>
              <a:ext uri="{FF2B5EF4-FFF2-40B4-BE49-F238E27FC236}">
                <a16:creationId xmlns:a16="http://schemas.microsoft.com/office/drawing/2014/main" id="{DE02E8F1-6E15-420B-9DC7-AD216D60143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7074" name="Rectangle 8">
            <a:extLst>
              <a:ext uri="{FF2B5EF4-FFF2-40B4-BE49-F238E27FC236}">
                <a16:creationId xmlns:a16="http://schemas.microsoft.com/office/drawing/2014/main" id="{84ECDE0D-B689-4940-9A51-130A1F10DC2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BF545B05-4B05-4189-BC1D-45E2C94F74A9}" type="slidenum">
              <a:rPr lang="en-US" altLang="en-US">
                <a:solidFill>
                  <a:srgbClr val="000000"/>
                </a:solidFill>
              </a:rPr>
              <a:pPr eaLnBrk="1" hangingPunct="1"/>
              <a:t>126</a:t>
            </a:fld>
            <a:endParaRPr lang="en-US" altLang="en-US">
              <a:solidFill>
                <a:srgbClr val="000000"/>
              </a:solidFill>
            </a:endParaRPr>
          </a:p>
        </p:txBody>
      </p:sp>
      <p:sp>
        <p:nvSpPr>
          <p:cNvPr id="387075" name="Text Box 1">
            <a:extLst>
              <a:ext uri="{FF2B5EF4-FFF2-40B4-BE49-F238E27FC236}">
                <a16:creationId xmlns:a16="http://schemas.microsoft.com/office/drawing/2014/main" id="{901DF837-5472-4BFB-8D20-1E5005A1B369}"/>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81100137-604A-4757-BE07-6BF932560DEA}" type="slidenum">
              <a:rPr lang="el-GR" altLang="en-US" sz="1200">
                <a:solidFill>
                  <a:srgbClr val="000000"/>
                </a:solidFill>
                <a:latin typeface="Arial" panose="020B0604020202020204" pitchFamily="34" charset="0"/>
              </a:rPr>
              <a:pPr algn="r" eaLnBrk="1" hangingPunct="1">
                <a:buClrTx/>
                <a:buFontTx/>
                <a:buNone/>
              </a:pPr>
              <a:t>126</a:t>
            </a:fld>
            <a:endParaRPr lang="el-GR" altLang="en-US" sz="1200">
              <a:solidFill>
                <a:srgbClr val="000000"/>
              </a:solidFill>
              <a:latin typeface="Arial" panose="020B0604020202020204" pitchFamily="34" charset="0"/>
            </a:endParaRPr>
          </a:p>
        </p:txBody>
      </p:sp>
      <p:sp>
        <p:nvSpPr>
          <p:cNvPr id="387076" name="Rectangle 2">
            <a:extLst>
              <a:ext uri="{FF2B5EF4-FFF2-40B4-BE49-F238E27FC236}">
                <a16:creationId xmlns:a16="http://schemas.microsoft.com/office/drawing/2014/main" id="{CA30C2BF-9A23-4F6E-8779-BB5FB3A4DC4C}"/>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87077" name="Text Box 3">
            <a:extLst>
              <a:ext uri="{FF2B5EF4-FFF2-40B4-BE49-F238E27FC236}">
                <a16:creationId xmlns:a16="http://schemas.microsoft.com/office/drawing/2014/main" id="{2A45B548-AC9D-4F36-86D8-D481591DC614}"/>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8098" name="Rectangle 8">
            <a:extLst>
              <a:ext uri="{FF2B5EF4-FFF2-40B4-BE49-F238E27FC236}">
                <a16:creationId xmlns:a16="http://schemas.microsoft.com/office/drawing/2014/main" id="{F3C60AD5-8542-42A2-A396-F6FEFB62E5E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D76EA7A1-BE65-43D9-82BB-209BC9C7D6FD}" type="slidenum">
              <a:rPr lang="en-US" altLang="en-US">
                <a:solidFill>
                  <a:srgbClr val="000000"/>
                </a:solidFill>
              </a:rPr>
              <a:pPr eaLnBrk="1" hangingPunct="1"/>
              <a:t>127</a:t>
            </a:fld>
            <a:endParaRPr lang="en-US" altLang="en-US">
              <a:solidFill>
                <a:srgbClr val="000000"/>
              </a:solidFill>
            </a:endParaRPr>
          </a:p>
        </p:txBody>
      </p:sp>
      <p:sp>
        <p:nvSpPr>
          <p:cNvPr id="388099" name="Text Box 1">
            <a:extLst>
              <a:ext uri="{FF2B5EF4-FFF2-40B4-BE49-F238E27FC236}">
                <a16:creationId xmlns:a16="http://schemas.microsoft.com/office/drawing/2014/main" id="{40288C63-DA2F-425A-8573-4A13C98504B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959D440E-C52B-4207-A41D-12CCD6F524B9}" type="slidenum">
              <a:rPr lang="el-GR" altLang="en-US" sz="1200">
                <a:solidFill>
                  <a:srgbClr val="000000"/>
                </a:solidFill>
                <a:latin typeface="Arial" panose="020B0604020202020204" pitchFamily="34" charset="0"/>
              </a:rPr>
              <a:pPr algn="r" eaLnBrk="1" hangingPunct="1">
                <a:buClrTx/>
                <a:buFontTx/>
                <a:buNone/>
              </a:pPr>
              <a:t>127</a:t>
            </a:fld>
            <a:endParaRPr lang="el-GR" altLang="en-US" sz="1200">
              <a:solidFill>
                <a:srgbClr val="000000"/>
              </a:solidFill>
              <a:latin typeface="Arial" panose="020B0604020202020204" pitchFamily="34" charset="0"/>
            </a:endParaRPr>
          </a:p>
        </p:txBody>
      </p:sp>
      <p:sp>
        <p:nvSpPr>
          <p:cNvPr id="388100" name="Rectangle 2">
            <a:extLst>
              <a:ext uri="{FF2B5EF4-FFF2-40B4-BE49-F238E27FC236}">
                <a16:creationId xmlns:a16="http://schemas.microsoft.com/office/drawing/2014/main" id="{82B6762F-79A6-40EB-BF35-C445D57D8E0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88101" name="Text Box 3">
            <a:extLst>
              <a:ext uri="{FF2B5EF4-FFF2-40B4-BE49-F238E27FC236}">
                <a16:creationId xmlns:a16="http://schemas.microsoft.com/office/drawing/2014/main" id="{0E49FF87-6BC9-49E4-AC11-FF7A6A9CB56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8338" name="Rectangle 8">
            <a:extLst>
              <a:ext uri="{FF2B5EF4-FFF2-40B4-BE49-F238E27FC236}">
                <a16:creationId xmlns:a16="http://schemas.microsoft.com/office/drawing/2014/main" id="{0CE678F2-7726-40F4-8B39-97032E080DD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489EF406-E600-4FF7-B63C-858E3E47B89F}"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128</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398339" name="Text Box 1">
            <a:extLst>
              <a:ext uri="{FF2B5EF4-FFF2-40B4-BE49-F238E27FC236}">
                <a16:creationId xmlns:a16="http://schemas.microsoft.com/office/drawing/2014/main" id="{40B408AA-385B-49E9-84D4-DEE30A5B92F4}"/>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8B6D129-2A16-4D0F-815C-00E802E79629}" type="slidenum">
              <a:rPr kumimoji="0" lang="el-GR" altLang="en-US" sz="1200" b="0" i="0" u="none" strike="noStrike" kern="1200" cap="none" spc="0" normalizeH="0" baseline="0" noProof="0">
                <a:ln>
                  <a:noFill/>
                </a:ln>
                <a:solidFill>
                  <a:srgbClr val="000000"/>
                </a:solidFill>
                <a:effectLst/>
                <a:uLnTx/>
                <a:uFillTx/>
                <a:latin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128</a:t>
            </a:fld>
            <a:endPar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398340" name="Rectangle 2">
            <a:extLst>
              <a:ext uri="{FF2B5EF4-FFF2-40B4-BE49-F238E27FC236}">
                <a16:creationId xmlns:a16="http://schemas.microsoft.com/office/drawing/2014/main" id="{BCF5D4DC-CADF-4B4C-99BA-F328F8DF1FE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98341" name="Text Box 3">
            <a:extLst>
              <a:ext uri="{FF2B5EF4-FFF2-40B4-BE49-F238E27FC236}">
                <a16:creationId xmlns:a16="http://schemas.microsoft.com/office/drawing/2014/main" id="{F0FF188F-D654-44C7-9122-38BDE47E457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l-GR" altLang="en-US" sz="1800" b="0" i="0" u="none" strike="noStrike" kern="1200" cap="none" spc="0" normalizeH="0" baseline="0" noProof="0">
              <a:ln>
                <a:noFill/>
              </a:ln>
              <a:solidFill>
                <a:srgbClr val="FFFFFF"/>
              </a:solidFill>
              <a:effectLst/>
              <a:uLnTx/>
              <a:uFillTx/>
              <a:latin typeface="Calibri" panose="020F0502020204030204" pitchFamily="34" charset="0"/>
            </a:endParaRPr>
          </a:p>
        </p:txBody>
      </p:sp>
    </p:spTree>
    <p:extLst>
      <p:ext uri="{BB962C8B-B14F-4D97-AF65-F5344CB8AC3E}">
        <p14:creationId xmlns:p14="http://schemas.microsoft.com/office/powerpoint/2010/main" val="119462571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62" name="Rectangle 8">
            <a:extLst>
              <a:ext uri="{FF2B5EF4-FFF2-40B4-BE49-F238E27FC236}">
                <a16:creationId xmlns:a16="http://schemas.microsoft.com/office/drawing/2014/main" id="{D90FCE12-F867-4CF5-9327-C5A7B42F479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B6A74B8C-A088-49A8-834B-951ABE5DD72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129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399363" name="Text Box 1">
            <a:extLst>
              <a:ext uri="{FF2B5EF4-FFF2-40B4-BE49-F238E27FC236}">
                <a16:creationId xmlns:a16="http://schemas.microsoft.com/office/drawing/2014/main" id="{10628AE3-9A6E-4E2F-9AFD-E66DFC2179AF}"/>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79BEC73E-CEFB-401C-BC30-99AE02A57402}" type="slidenum">
              <a:rPr kumimoji="0" lang="el-GR" altLang="en-US" sz="1200" b="0" i="0" u="none" strike="noStrike" kern="1200" cap="none" spc="0" normalizeH="0" baseline="0" noProof="0">
                <a:ln>
                  <a:noFill/>
                </a:ln>
                <a:solidFill>
                  <a:srgbClr val="000000"/>
                </a:solidFill>
                <a:effectLst/>
                <a:uLnTx/>
                <a:uFillTx/>
                <a:latin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129</a:t>
            </a:fld>
            <a:endPar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399364" name="Rectangle 2">
            <a:extLst>
              <a:ext uri="{FF2B5EF4-FFF2-40B4-BE49-F238E27FC236}">
                <a16:creationId xmlns:a16="http://schemas.microsoft.com/office/drawing/2014/main" id="{190F6D03-E55A-4294-A768-E6FEA22AB496}"/>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99365" name="Text Box 3">
            <a:extLst>
              <a:ext uri="{FF2B5EF4-FFF2-40B4-BE49-F238E27FC236}">
                <a16:creationId xmlns:a16="http://schemas.microsoft.com/office/drawing/2014/main" id="{6A23A159-8A7D-4394-927B-9E5B58D0702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l-GR" altLang="en-US" sz="1800" b="0" i="0" u="none" strike="noStrike" kern="1200" cap="none" spc="0" normalizeH="0" baseline="0" noProof="0">
              <a:ln>
                <a:noFill/>
              </a:ln>
              <a:solidFill>
                <a:srgbClr val="FFFFFF"/>
              </a:solidFill>
              <a:effectLst/>
              <a:uLnTx/>
              <a:uFillTx/>
              <a:latin typeface="Calibri" panose="020F0502020204030204" pitchFamily="34" charset="0"/>
            </a:endParaRPr>
          </a:p>
        </p:txBody>
      </p:sp>
    </p:spTree>
    <p:extLst>
      <p:ext uri="{BB962C8B-B14F-4D97-AF65-F5344CB8AC3E}">
        <p14:creationId xmlns:p14="http://schemas.microsoft.com/office/powerpoint/2010/main" val="383212501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Rectangle 8">
            <a:extLst>
              <a:ext uri="{FF2B5EF4-FFF2-40B4-BE49-F238E27FC236}">
                <a16:creationId xmlns:a16="http://schemas.microsoft.com/office/drawing/2014/main" id="{33FBF2DE-69E6-4D21-B18B-1A3CE7E4D92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C6AADF5C-A77E-4068-8223-D8AAD2853C79}" type="slidenum">
              <a:rPr lang="en-US" altLang="en-US">
                <a:solidFill>
                  <a:srgbClr val="000000"/>
                </a:solidFill>
              </a:rPr>
              <a:pPr eaLnBrk="1" hangingPunct="1"/>
              <a:t>130</a:t>
            </a:fld>
            <a:endParaRPr lang="en-US" altLang="en-US">
              <a:solidFill>
                <a:srgbClr val="000000"/>
              </a:solidFill>
            </a:endParaRPr>
          </a:p>
        </p:txBody>
      </p:sp>
      <p:sp>
        <p:nvSpPr>
          <p:cNvPr id="389123" name="Text Box 1">
            <a:extLst>
              <a:ext uri="{FF2B5EF4-FFF2-40B4-BE49-F238E27FC236}">
                <a16:creationId xmlns:a16="http://schemas.microsoft.com/office/drawing/2014/main" id="{9C4AB840-9237-415D-BDCA-2BD280007BD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CC2BDCC2-395E-4FF2-BD13-9C03A6712767}" type="slidenum">
              <a:rPr lang="el-GR" altLang="en-US" sz="1200">
                <a:solidFill>
                  <a:srgbClr val="000000"/>
                </a:solidFill>
                <a:latin typeface="Arial" panose="020B0604020202020204" pitchFamily="34" charset="0"/>
              </a:rPr>
              <a:pPr algn="r" eaLnBrk="1" hangingPunct="1">
                <a:buClrTx/>
                <a:buFontTx/>
                <a:buNone/>
              </a:pPr>
              <a:t>130</a:t>
            </a:fld>
            <a:endParaRPr lang="el-GR" altLang="en-US" sz="1200">
              <a:solidFill>
                <a:srgbClr val="000000"/>
              </a:solidFill>
              <a:latin typeface="Arial" panose="020B0604020202020204" pitchFamily="34" charset="0"/>
            </a:endParaRPr>
          </a:p>
        </p:txBody>
      </p:sp>
      <p:sp>
        <p:nvSpPr>
          <p:cNvPr id="389124" name="Rectangle 2">
            <a:extLst>
              <a:ext uri="{FF2B5EF4-FFF2-40B4-BE49-F238E27FC236}">
                <a16:creationId xmlns:a16="http://schemas.microsoft.com/office/drawing/2014/main" id="{A0716862-4F1A-4F47-8AF6-4A898F75D269}"/>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89125" name="Text Box 3">
            <a:extLst>
              <a:ext uri="{FF2B5EF4-FFF2-40B4-BE49-F238E27FC236}">
                <a16:creationId xmlns:a16="http://schemas.microsoft.com/office/drawing/2014/main" id="{A8DB15FD-AB0E-48A9-8CB8-FFAFEA3CAEF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0146" name="Rectangle 8">
            <a:extLst>
              <a:ext uri="{FF2B5EF4-FFF2-40B4-BE49-F238E27FC236}">
                <a16:creationId xmlns:a16="http://schemas.microsoft.com/office/drawing/2014/main" id="{9BA346CD-774F-448D-9EEA-93897C71AE6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6769D7DC-9C33-4FDF-A0E9-F6D03C7218B1}" type="slidenum">
              <a:rPr lang="en-US" altLang="en-US">
                <a:solidFill>
                  <a:srgbClr val="000000"/>
                </a:solidFill>
              </a:rPr>
              <a:pPr eaLnBrk="1" hangingPunct="1"/>
              <a:t>131</a:t>
            </a:fld>
            <a:endParaRPr lang="en-US" altLang="en-US">
              <a:solidFill>
                <a:srgbClr val="000000"/>
              </a:solidFill>
            </a:endParaRPr>
          </a:p>
        </p:txBody>
      </p:sp>
      <p:sp>
        <p:nvSpPr>
          <p:cNvPr id="390147" name="Text Box 1">
            <a:extLst>
              <a:ext uri="{FF2B5EF4-FFF2-40B4-BE49-F238E27FC236}">
                <a16:creationId xmlns:a16="http://schemas.microsoft.com/office/drawing/2014/main" id="{64486647-1C32-4CD8-B2C0-8DAAA7C572AE}"/>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DF18FB99-C97E-46A3-8026-3707D79283AB}" type="slidenum">
              <a:rPr lang="el-GR" altLang="en-US" sz="1200">
                <a:solidFill>
                  <a:srgbClr val="000000"/>
                </a:solidFill>
                <a:latin typeface="Arial" panose="020B0604020202020204" pitchFamily="34" charset="0"/>
              </a:rPr>
              <a:pPr algn="r" eaLnBrk="1" hangingPunct="1">
                <a:buClrTx/>
                <a:buFontTx/>
                <a:buNone/>
              </a:pPr>
              <a:t>131</a:t>
            </a:fld>
            <a:endParaRPr lang="el-GR" altLang="en-US" sz="1200">
              <a:solidFill>
                <a:srgbClr val="000000"/>
              </a:solidFill>
              <a:latin typeface="Arial" panose="020B0604020202020204" pitchFamily="34" charset="0"/>
            </a:endParaRPr>
          </a:p>
        </p:txBody>
      </p:sp>
      <p:sp>
        <p:nvSpPr>
          <p:cNvPr id="390148" name="Rectangle 2">
            <a:extLst>
              <a:ext uri="{FF2B5EF4-FFF2-40B4-BE49-F238E27FC236}">
                <a16:creationId xmlns:a16="http://schemas.microsoft.com/office/drawing/2014/main" id="{A0264A2B-112E-4EA2-A1FB-985EE8479767}"/>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90149" name="Text Box 3">
            <a:extLst>
              <a:ext uri="{FF2B5EF4-FFF2-40B4-BE49-F238E27FC236}">
                <a16:creationId xmlns:a16="http://schemas.microsoft.com/office/drawing/2014/main" id="{84AC49B5-18CB-4147-B0C4-7B984BDAB86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1170" name="Rectangle 8">
            <a:extLst>
              <a:ext uri="{FF2B5EF4-FFF2-40B4-BE49-F238E27FC236}">
                <a16:creationId xmlns:a16="http://schemas.microsoft.com/office/drawing/2014/main" id="{C3D4EE11-D4FC-4AE8-A151-7DA012AECF3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4F189577-F721-4064-B487-98C772814176}" type="slidenum">
              <a:rPr lang="en-US" altLang="en-US">
                <a:solidFill>
                  <a:srgbClr val="000000"/>
                </a:solidFill>
              </a:rPr>
              <a:pPr eaLnBrk="1" hangingPunct="1"/>
              <a:t>132</a:t>
            </a:fld>
            <a:endParaRPr lang="en-US" altLang="en-US">
              <a:solidFill>
                <a:srgbClr val="000000"/>
              </a:solidFill>
            </a:endParaRPr>
          </a:p>
        </p:txBody>
      </p:sp>
      <p:sp>
        <p:nvSpPr>
          <p:cNvPr id="391171" name="Text Box 1">
            <a:extLst>
              <a:ext uri="{FF2B5EF4-FFF2-40B4-BE49-F238E27FC236}">
                <a16:creationId xmlns:a16="http://schemas.microsoft.com/office/drawing/2014/main" id="{12A02B33-E6DE-4572-AE6C-EE5B5A4A335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D0EFB4A3-D469-413C-8135-719881A40D6E}" type="slidenum">
              <a:rPr lang="el-GR" altLang="en-US" sz="1200">
                <a:solidFill>
                  <a:srgbClr val="000000"/>
                </a:solidFill>
                <a:latin typeface="Arial" panose="020B0604020202020204" pitchFamily="34" charset="0"/>
              </a:rPr>
              <a:pPr algn="r" eaLnBrk="1" hangingPunct="1">
                <a:buClrTx/>
                <a:buFontTx/>
                <a:buNone/>
              </a:pPr>
              <a:t>132</a:t>
            </a:fld>
            <a:endParaRPr lang="el-GR" altLang="en-US" sz="1200">
              <a:solidFill>
                <a:srgbClr val="000000"/>
              </a:solidFill>
              <a:latin typeface="Arial" panose="020B0604020202020204" pitchFamily="34" charset="0"/>
            </a:endParaRPr>
          </a:p>
        </p:txBody>
      </p:sp>
      <p:sp>
        <p:nvSpPr>
          <p:cNvPr id="391172" name="Rectangle 2">
            <a:extLst>
              <a:ext uri="{FF2B5EF4-FFF2-40B4-BE49-F238E27FC236}">
                <a16:creationId xmlns:a16="http://schemas.microsoft.com/office/drawing/2014/main" id="{B7A8E596-C59B-49E5-8ED3-E7D805A008A2}"/>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91173" name="Text Box 3">
            <a:extLst>
              <a:ext uri="{FF2B5EF4-FFF2-40B4-BE49-F238E27FC236}">
                <a16:creationId xmlns:a16="http://schemas.microsoft.com/office/drawing/2014/main" id="{366A7940-F207-4F17-8B50-5724AA2D4C2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2194" name="Rectangle 8">
            <a:extLst>
              <a:ext uri="{FF2B5EF4-FFF2-40B4-BE49-F238E27FC236}">
                <a16:creationId xmlns:a16="http://schemas.microsoft.com/office/drawing/2014/main" id="{C5FBF8A4-BBD1-466C-AB2F-CDF1360C5DA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D810195C-116B-48A4-B474-8D7F26D66902}" type="slidenum">
              <a:rPr lang="en-US" altLang="en-US">
                <a:solidFill>
                  <a:srgbClr val="000000"/>
                </a:solidFill>
              </a:rPr>
              <a:pPr eaLnBrk="1" hangingPunct="1"/>
              <a:t>133</a:t>
            </a:fld>
            <a:endParaRPr lang="en-US" altLang="en-US">
              <a:solidFill>
                <a:srgbClr val="000000"/>
              </a:solidFill>
            </a:endParaRPr>
          </a:p>
        </p:txBody>
      </p:sp>
      <p:sp>
        <p:nvSpPr>
          <p:cNvPr id="392195" name="Text Box 1">
            <a:extLst>
              <a:ext uri="{FF2B5EF4-FFF2-40B4-BE49-F238E27FC236}">
                <a16:creationId xmlns:a16="http://schemas.microsoft.com/office/drawing/2014/main" id="{0E4DFCCF-9ACB-435E-85DD-5CC0729CF8A0}"/>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D0264280-8C1F-4CF0-9D7A-087341BA822A}" type="slidenum">
              <a:rPr lang="el-GR" altLang="en-US" sz="1200">
                <a:solidFill>
                  <a:srgbClr val="000000"/>
                </a:solidFill>
                <a:latin typeface="Arial" panose="020B0604020202020204" pitchFamily="34" charset="0"/>
              </a:rPr>
              <a:pPr algn="r" eaLnBrk="1" hangingPunct="1">
                <a:buClrTx/>
                <a:buFontTx/>
                <a:buNone/>
              </a:pPr>
              <a:t>133</a:t>
            </a:fld>
            <a:endParaRPr lang="el-GR" altLang="en-US" sz="1200">
              <a:solidFill>
                <a:srgbClr val="000000"/>
              </a:solidFill>
              <a:latin typeface="Arial" panose="020B0604020202020204" pitchFamily="34" charset="0"/>
            </a:endParaRPr>
          </a:p>
        </p:txBody>
      </p:sp>
      <p:sp>
        <p:nvSpPr>
          <p:cNvPr id="392196" name="Rectangle 2">
            <a:extLst>
              <a:ext uri="{FF2B5EF4-FFF2-40B4-BE49-F238E27FC236}">
                <a16:creationId xmlns:a16="http://schemas.microsoft.com/office/drawing/2014/main" id="{314C6C1E-0521-43BD-83B8-53751456D632}"/>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92197" name="Text Box 3">
            <a:extLst>
              <a:ext uri="{FF2B5EF4-FFF2-40B4-BE49-F238E27FC236}">
                <a16:creationId xmlns:a16="http://schemas.microsoft.com/office/drawing/2014/main" id="{E6C1B165-685F-415A-8241-DB007C8D8D6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4978" name="Rectangle 8">
            <a:extLst>
              <a:ext uri="{FF2B5EF4-FFF2-40B4-BE49-F238E27FC236}">
                <a16:creationId xmlns:a16="http://schemas.microsoft.com/office/drawing/2014/main" id="{6AFD720E-379D-4288-87A4-52B28F62E99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CBD6C3A1-5DB2-498F-B3D5-3A772D263C42}" type="slidenum">
              <a:rPr lang="en-US" altLang="en-US">
                <a:solidFill>
                  <a:srgbClr val="000000"/>
                </a:solidFill>
              </a:rPr>
              <a:pPr eaLnBrk="1" hangingPunct="1"/>
              <a:t>14</a:t>
            </a:fld>
            <a:endParaRPr lang="en-US" altLang="en-US">
              <a:solidFill>
                <a:srgbClr val="000000"/>
              </a:solidFill>
            </a:endParaRPr>
          </a:p>
        </p:txBody>
      </p:sp>
      <p:sp>
        <p:nvSpPr>
          <p:cNvPr id="254979" name="Text Box 1">
            <a:extLst>
              <a:ext uri="{FF2B5EF4-FFF2-40B4-BE49-F238E27FC236}">
                <a16:creationId xmlns:a16="http://schemas.microsoft.com/office/drawing/2014/main" id="{20FC38C9-FD7B-40C5-8536-BACC0C61C855}"/>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834E8FD1-254F-4F38-A27E-70DB294B191B}" type="slidenum">
              <a:rPr lang="el-GR" altLang="en-US" sz="1200">
                <a:solidFill>
                  <a:srgbClr val="000000"/>
                </a:solidFill>
              </a:rPr>
              <a:pPr algn="r" eaLnBrk="1" hangingPunct="1">
                <a:buClrTx/>
                <a:buFontTx/>
                <a:buNone/>
              </a:pPr>
              <a:t>14</a:t>
            </a:fld>
            <a:endParaRPr lang="el-GR" altLang="en-US" sz="1200">
              <a:solidFill>
                <a:srgbClr val="000000"/>
              </a:solidFill>
            </a:endParaRPr>
          </a:p>
        </p:txBody>
      </p:sp>
      <p:sp>
        <p:nvSpPr>
          <p:cNvPr id="254980" name="Rectangle 2">
            <a:extLst>
              <a:ext uri="{FF2B5EF4-FFF2-40B4-BE49-F238E27FC236}">
                <a16:creationId xmlns:a16="http://schemas.microsoft.com/office/drawing/2014/main" id="{9FFFA1D4-3F84-4A11-9A22-DD7955FEA75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54981" name="Text Box 3">
            <a:extLst>
              <a:ext uri="{FF2B5EF4-FFF2-40B4-BE49-F238E27FC236}">
                <a16:creationId xmlns:a16="http://schemas.microsoft.com/office/drawing/2014/main" id="{4C86C618-0CA1-4A32-89B1-D83E0F7D18C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4242" name="Rectangle 8">
            <a:extLst>
              <a:ext uri="{FF2B5EF4-FFF2-40B4-BE49-F238E27FC236}">
                <a16:creationId xmlns:a16="http://schemas.microsoft.com/office/drawing/2014/main" id="{734A8699-372F-4C20-B31F-0A9A31A7BD8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7963E6E5-D28F-406D-9AEA-726ED9E70CAB}" type="slidenum">
              <a:rPr lang="en-US" altLang="en-US">
                <a:solidFill>
                  <a:srgbClr val="000000"/>
                </a:solidFill>
              </a:rPr>
              <a:pPr eaLnBrk="1" hangingPunct="1"/>
              <a:t>134</a:t>
            </a:fld>
            <a:endParaRPr lang="en-US" altLang="en-US">
              <a:solidFill>
                <a:srgbClr val="000000"/>
              </a:solidFill>
            </a:endParaRPr>
          </a:p>
        </p:txBody>
      </p:sp>
      <p:sp>
        <p:nvSpPr>
          <p:cNvPr id="394243" name="Rectangle 1">
            <a:extLst>
              <a:ext uri="{FF2B5EF4-FFF2-40B4-BE49-F238E27FC236}">
                <a16:creationId xmlns:a16="http://schemas.microsoft.com/office/drawing/2014/main" id="{AB2782D0-39DD-4A6B-925A-45185884B952}"/>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94244" name="Text Box 2">
            <a:extLst>
              <a:ext uri="{FF2B5EF4-FFF2-40B4-BE49-F238E27FC236}">
                <a16:creationId xmlns:a16="http://schemas.microsoft.com/office/drawing/2014/main" id="{CC45F408-1892-46ED-AD24-57BBD11C575C}"/>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8">
            <a:extLst>
              <a:ext uri="{FF2B5EF4-FFF2-40B4-BE49-F238E27FC236}">
                <a16:creationId xmlns:a16="http://schemas.microsoft.com/office/drawing/2014/main" id="{C7AEA8AA-C79A-4D8D-ADEE-A42831B97D1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D4D7C747-9752-447F-8D53-8657CBE44921}" type="slidenum">
              <a:rPr lang="en-US" altLang="en-US">
                <a:solidFill>
                  <a:srgbClr val="000000"/>
                </a:solidFill>
              </a:rPr>
              <a:pPr eaLnBrk="1" hangingPunct="1"/>
              <a:t>135</a:t>
            </a:fld>
            <a:endParaRPr lang="en-US" altLang="en-US">
              <a:solidFill>
                <a:srgbClr val="000000"/>
              </a:solidFill>
            </a:endParaRPr>
          </a:p>
        </p:txBody>
      </p:sp>
      <p:sp>
        <p:nvSpPr>
          <p:cNvPr id="395267" name="Rectangle 1">
            <a:extLst>
              <a:ext uri="{FF2B5EF4-FFF2-40B4-BE49-F238E27FC236}">
                <a16:creationId xmlns:a16="http://schemas.microsoft.com/office/drawing/2014/main" id="{3150915F-82CD-4AA6-9058-F35630A0E43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95268" name="Text Box 2">
            <a:extLst>
              <a:ext uri="{FF2B5EF4-FFF2-40B4-BE49-F238E27FC236}">
                <a16:creationId xmlns:a16="http://schemas.microsoft.com/office/drawing/2014/main" id="{5C0C59B5-EC0A-4EEF-9A13-7ADECC2F0E7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450"/>
              </a:spcBef>
              <a:buClrTx/>
              <a:buFontTx/>
              <a:buNone/>
            </a:pPr>
            <a:r>
              <a:rPr lang="el-GR" altLang="en-US" sz="1200">
                <a:solidFill>
                  <a:srgbClr val="000000"/>
                </a:solidFill>
              </a:rPr>
              <a:t>Overlap integral</a:t>
            </a:r>
          </a:p>
          <a:p>
            <a:pPr eaLnBrk="1" hangingPunct="1">
              <a:spcBef>
                <a:spcPts val="450"/>
              </a:spcBef>
              <a:buClrTx/>
              <a:buFontTx/>
              <a:buNone/>
            </a:pPr>
            <a:r>
              <a:rPr lang="el-GR" altLang="en-US" sz="1200">
                <a:solidFill>
                  <a:srgbClr val="000000"/>
                </a:solidFill>
              </a:rPr>
              <a:t>S&gt;0 bonding electron density increased</a:t>
            </a:r>
          </a:p>
          <a:p>
            <a:pPr eaLnBrk="1" hangingPunct="1">
              <a:spcBef>
                <a:spcPts val="450"/>
              </a:spcBef>
              <a:buClrTx/>
              <a:buFontTx/>
              <a:buNone/>
            </a:pPr>
            <a:r>
              <a:rPr lang="el-GR" altLang="en-US" sz="1200">
                <a:solidFill>
                  <a:srgbClr val="000000"/>
                </a:solidFill>
              </a:rPr>
              <a:t>S&lt;0 antibonding electron density decreased</a:t>
            </a:r>
          </a:p>
          <a:p>
            <a:pPr eaLnBrk="1" hangingPunct="1">
              <a:spcBef>
                <a:spcPts val="450"/>
              </a:spcBef>
              <a:buClrTx/>
              <a:buFontTx/>
              <a:buNone/>
            </a:pPr>
            <a:r>
              <a:rPr lang="el-GR" altLang="en-US" sz="1200">
                <a:solidFill>
                  <a:srgbClr val="000000"/>
                </a:solidFill>
              </a:rPr>
              <a:t>S=0 nonbonding</a:t>
            </a:r>
          </a:p>
        </p:txBody>
      </p:sp>
      <p:sp>
        <p:nvSpPr>
          <p:cNvPr id="2" name="Θέση σημειώσεων 1">
            <a:extLst>
              <a:ext uri="{FF2B5EF4-FFF2-40B4-BE49-F238E27FC236}">
                <a16:creationId xmlns:a16="http://schemas.microsoft.com/office/drawing/2014/main" id="{02659D5F-09D1-4FDD-9A06-622E4302C74C}"/>
              </a:ext>
            </a:extLst>
          </p:cNvPr>
          <p:cNvSpPr>
            <a:spLocks noGrp="1"/>
          </p:cNvSpPr>
          <p:nvPr>
            <p:ph type="body" idx="1"/>
          </p:nvPr>
        </p:nvSpPr>
        <p:spPr/>
        <p:txBody>
          <a:bodyPr/>
          <a:lstStyle/>
          <a:p>
            <a:endParaRPr lang="en-US" dirty="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6290" name="Rectangle 8">
            <a:extLst>
              <a:ext uri="{FF2B5EF4-FFF2-40B4-BE49-F238E27FC236}">
                <a16:creationId xmlns:a16="http://schemas.microsoft.com/office/drawing/2014/main" id="{5E3BFA9D-EBE0-4C6D-BE1A-687FE28A034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B75915B7-3C1C-45EE-B071-5EAB23EE9F02}" type="slidenum">
              <a:rPr lang="en-US" altLang="en-US">
                <a:solidFill>
                  <a:srgbClr val="000000"/>
                </a:solidFill>
              </a:rPr>
              <a:pPr eaLnBrk="1" hangingPunct="1"/>
              <a:t>136</a:t>
            </a:fld>
            <a:endParaRPr lang="en-US" altLang="en-US">
              <a:solidFill>
                <a:srgbClr val="000000"/>
              </a:solidFill>
            </a:endParaRPr>
          </a:p>
        </p:txBody>
      </p:sp>
      <p:sp>
        <p:nvSpPr>
          <p:cNvPr id="396291" name="Text Box 1">
            <a:extLst>
              <a:ext uri="{FF2B5EF4-FFF2-40B4-BE49-F238E27FC236}">
                <a16:creationId xmlns:a16="http://schemas.microsoft.com/office/drawing/2014/main" id="{8D107096-6EA8-47DC-802C-9111C8CE0A5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EE5B2D65-FB23-4056-9061-224403912C88}" type="slidenum">
              <a:rPr lang="el-GR" altLang="en-US" sz="1200">
                <a:solidFill>
                  <a:srgbClr val="000000"/>
                </a:solidFill>
                <a:latin typeface="Arial" panose="020B0604020202020204" pitchFamily="34" charset="0"/>
              </a:rPr>
              <a:pPr algn="r" eaLnBrk="1" hangingPunct="1">
                <a:buClrTx/>
                <a:buFontTx/>
                <a:buNone/>
              </a:pPr>
              <a:t>136</a:t>
            </a:fld>
            <a:endParaRPr lang="el-GR" altLang="en-US" sz="1200">
              <a:solidFill>
                <a:srgbClr val="000000"/>
              </a:solidFill>
              <a:latin typeface="Arial" panose="020B0604020202020204" pitchFamily="34" charset="0"/>
            </a:endParaRPr>
          </a:p>
        </p:txBody>
      </p:sp>
      <p:sp>
        <p:nvSpPr>
          <p:cNvPr id="396292" name="Rectangle 2">
            <a:extLst>
              <a:ext uri="{FF2B5EF4-FFF2-40B4-BE49-F238E27FC236}">
                <a16:creationId xmlns:a16="http://schemas.microsoft.com/office/drawing/2014/main" id="{8B8BA0E9-F295-49D3-874C-C80BE72738F8}"/>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96293" name="Text Box 3">
            <a:extLst>
              <a:ext uri="{FF2B5EF4-FFF2-40B4-BE49-F238E27FC236}">
                <a16:creationId xmlns:a16="http://schemas.microsoft.com/office/drawing/2014/main" id="{0756FAD2-83FB-494C-A8C0-48A33A04F98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7314" name="Rectangle 8">
            <a:extLst>
              <a:ext uri="{FF2B5EF4-FFF2-40B4-BE49-F238E27FC236}">
                <a16:creationId xmlns:a16="http://schemas.microsoft.com/office/drawing/2014/main" id="{11544D16-DAD5-411F-BBDC-17E2C238A11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E447768D-4F2D-44EC-A99F-2511A1324E13}" type="slidenum">
              <a:rPr lang="en-US" altLang="en-US">
                <a:solidFill>
                  <a:srgbClr val="000000"/>
                </a:solidFill>
              </a:rPr>
              <a:pPr eaLnBrk="1" hangingPunct="1"/>
              <a:t>137</a:t>
            </a:fld>
            <a:endParaRPr lang="en-US" altLang="en-US">
              <a:solidFill>
                <a:srgbClr val="000000"/>
              </a:solidFill>
            </a:endParaRPr>
          </a:p>
        </p:txBody>
      </p:sp>
      <p:sp>
        <p:nvSpPr>
          <p:cNvPr id="397315" name="Text Box 1">
            <a:extLst>
              <a:ext uri="{FF2B5EF4-FFF2-40B4-BE49-F238E27FC236}">
                <a16:creationId xmlns:a16="http://schemas.microsoft.com/office/drawing/2014/main" id="{1700CB6F-CD90-4228-B019-8EFF51627A30}"/>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F23C49A4-D6B0-4185-939C-DFF9967A9DBB}" type="slidenum">
              <a:rPr lang="el-GR" altLang="en-US" sz="1200">
                <a:solidFill>
                  <a:srgbClr val="000000"/>
                </a:solidFill>
                <a:latin typeface="Arial" panose="020B0604020202020204" pitchFamily="34" charset="0"/>
              </a:rPr>
              <a:pPr algn="r" eaLnBrk="1" hangingPunct="1">
                <a:buClrTx/>
                <a:buFontTx/>
                <a:buNone/>
              </a:pPr>
              <a:t>137</a:t>
            </a:fld>
            <a:endParaRPr lang="el-GR" altLang="en-US" sz="1200">
              <a:solidFill>
                <a:srgbClr val="000000"/>
              </a:solidFill>
              <a:latin typeface="Arial" panose="020B0604020202020204" pitchFamily="34" charset="0"/>
            </a:endParaRPr>
          </a:p>
        </p:txBody>
      </p:sp>
      <p:sp>
        <p:nvSpPr>
          <p:cNvPr id="397316" name="Rectangle 2">
            <a:extLst>
              <a:ext uri="{FF2B5EF4-FFF2-40B4-BE49-F238E27FC236}">
                <a16:creationId xmlns:a16="http://schemas.microsoft.com/office/drawing/2014/main" id="{FAE197AA-1BED-4A0A-9B02-77074D796C15}"/>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97317" name="Text Box 3">
            <a:extLst>
              <a:ext uri="{FF2B5EF4-FFF2-40B4-BE49-F238E27FC236}">
                <a16:creationId xmlns:a16="http://schemas.microsoft.com/office/drawing/2014/main" id="{ABF7E784-A885-4ADC-8E0F-735CF000346E}"/>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0386" name="Rectangle 8">
            <a:extLst>
              <a:ext uri="{FF2B5EF4-FFF2-40B4-BE49-F238E27FC236}">
                <a16:creationId xmlns:a16="http://schemas.microsoft.com/office/drawing/2014/main" id="{1B08C33E-939C-4511-96A4-5C32F64B0B8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AE8680D6-65AD-44A7-B341-0F9ADD45BE2C}" type="slidenum">
              <a:rPr lang="en-US" altLang="en-US">
                <a:solidFill>
                  <a:srgbClr val="000000"/>
                </a:solidFill>
              </a:rPr>
              <a:pPr eaLnBrk="1" hangingPunct="1"/>
              <a:t>138</a:t>
            </a:fld>
            <a:endParaRPr lang="en-US" altLang="en-US">
              <a:solidFill>
                <a:srgbClr val="000000"/>
              </a:solidFill>
            </a:endParaRPr>
          </a:p>
        </p:txBody>
      </p:sp>
      <p:sp>
        <p:nvSpPr>
          <p:cNvPr id="400387" name="Text Box 1">
            <a:extLst>
              <a:ext uri="{FF2B5EF4-FFF2-40B4-BE49-F238E27FC236}">
                <a16:creationId xmlns:a16="http://schemas.microsoft.com/office/drawing/2014/main" id="{58BDABF6-539C-4062-95C4-BE6237AC35A4}"/>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EAC17F3F-7D91-430F-AFEF-557B565A2449}" type="slidenum">
              <a:rPr lang="el-GR" altLang="en-US" sz="1200">
                <a:solidFill>
                  <a:srgbClr val="000000"/>
                </a:solidFill>
                <a:latin typeface="Arial" panose="020B0604020202020204" pitchFamily="34" charset="0"/>
              </a:rPr>
              <a:pPr algn="r" eaLnBrk="1" hangingPunct="1">
                <a:buClrTx/>
                <a:buFontTx/>
                <a:buNone/>
              </a:pPr>
              <a:t>138</a:t>
            </a:fld>
            <a:endParaRPr lang="el-GR" altLang="en-US" sz="1200">
              <a:solidFill>
                <a:srgbClr val="000000"/>
              </a:solidFill>
              <a:latin typeface="Arial" panose="020B0604020202020204" pitchFamily="34" charset="0"/>
            </a:endParaRPr>
          </a:p>
        </p:txBody>
      </p:sp>
      <p:sp>
        <p:nvSpPr>
          <p:cNvPr id="400388" name="Rectangle 2">
            <a:extLst>
              <a:ext uri="{FF2B5EF4-FFF2-40B4-BE49-F238E27FC236}">
                <a16:creationId xmlns:a16="http://schemas.microsoft.com/office/drawing/2014/main" id="{1364C805-D150-4EF6-9411-A8C7EBBB75E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00389" name="Text Box 3">
            <a:extLst>
              <a:ext uri="{FF2B5EF4-FFF2-40B4-BE49-F238E27FC236}">
                <a16:creationId xmlns:a16="http://schemas.microsoft.com/office/drawing/2014/main" id="{25C26FAA-F34C-4A0F-9D82-AFFF90DE2C9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1410" name="Rectangle 8">
            <a:extLst>
              <a:ext uri="{FF2B5EF4-FFF2-40B4-BE49-F238E27FC236}">
                <a16:creationId xmlns:a16="http://schemas.microsoft.com/office/drawing/2014/main" id="{E3F712D0-89D8-4DB3-A92F-9A40F224453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8D52E479-BABE-41A0-8FBC-5F9F1BCD4699}" type="slidenum">
              <a:rPr lang="en-US" altLang="en-US">
                <a:solidFill>
                  <a:srgbClr val="000000"/>
                </a:solidFill>
              </a:rPr>
              <a:pPr eaLnBrk="1" hangingPunct="1"/>
              <a:t>139</a:t>
            </a:fld>
            <a:endParaRPr lang="en-US" altLang="en-US">
              <a:solidFill>
                <a:srgbClr val="000000"/>
              </a:solidFill>
            </a:endParaRPr>
          </a:p>
        </p:txBody>
      </p:sp>
      <p:sp>
        <p:nvSpPr>
          <p:cNvPr id="401411" name="Text Box 1">
            <a:extLst>
              <a:ext uri="{FF2B5EF4-FFF2-40B4-BE49-F238E27FC236}">
                <a16:creationId xmlns:a16="http://schemas.microsoft.com/office/drawing/2014/main" id="{24514A6E-C1F9-4622-9E3E-93D6628AAEDF}"/>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BC794F91-ED61-44C1-A6CE-9CFAAF5A0EB0}" type="slidenum">
              <a:rPr lang="el-GR" altLang="en-US" sz="1200">
                <a:solidFill>
                  <a:srgbClr val="000000"/>
                </a:solidFill>
                <a:latin typeface="Arial" panose="020B0604020202020204" pitchFamily="34" charset="0"/>
              </a:rPr>
              <a:pPr algn="r" eaLnBrk="1" hangingPunct="1">
                <a:buClrTx/>
                <a:buFontTx/>
                <a:buNone/>
              </a:pPr>
              <a:t>139</a:t>
            </a:fld>
            <a:endParaRPr lang="el-GR" altLang="en-US" sz="1200">
              <a:solidFill>
                <a:srgbClr val="000000"/>
              </a:solidFill>
              <a:latin typeface="Arial" panose="020B0604020202020204" pitchFamily="34" charset="0"/>
            </a:endParaRPr>
          </a:p>
        </p:txBody>
      </p:sp>
      <p:sp>
        <p:nvSpPr>
          <p:cNvPr id="401412" name="Rectangle 2">
            <a:extLst>
              <a:ext uri="{FF2B5EF4-FFF2-40B4-BE49-F238E27FC236}">
                <a16:creationId xmlns:a16="http://schemas.microsoft.com/office/drawing/2014/main" id="{F3CC9B5D-3150-49A7-A2C4-F73EA9F4712D}"/>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01413" name="Text Box 3">
            <a:extLst>
              <a:ext uri="{FF2B5EF4-FFF2-40B4-BE49-F238E27FC236}">
                <a16:creationId xmlns:a16="http://schemas.microsoft.com/office/drawing/2014/main" id="{030E2C7A-9845-4DED-837C-D46D38A14A3C}"/>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2434" name="Rectangle 8">
            <a:extLst>
              <a:ext uri="{FF2B5EF4-FFF2-40B4-BE49-F238E27FC236}">
                <a16:creationId xmlns:a16="http://schemas.microsoft.com/office/drawing/2014/main" id="{40661C8F-143C-44E1-8AF9-24A18665F1D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8BDA9256-1649-4F23-8FF4-977682954EDD}" type="slidenum">
              <a:rPr lang="en-US" altLang="en-US">
                <a:solidFill>
                  <a:srgbClr val="000000"/>
                </a:solidFill>
              </a:rPr>
              <a:pPr eaLnBrk="1" hangingPunct="1"/>
              <a:t>140</a:t>
            </a:fld>
            <a:endParaRPr lang="en-US" altLang="en-US">
              <a:solidFill>
                <a:srgbClr val="000000"/>
              </a:solidFill>
            </a:endParaRPr>
          </a:p>
        </p:txBody>
      </p:sp>
      <p:sp>
        <p:nvSpPr>
          <p:cNvPr id="402435" name="Text Box 1">
            <a:extLst>
              <a:ext uri="{FF2B5EF4-FFF2-40B4-BE49-F238E27FC236}">
                <a16:creationId xmlns:a16="http://schemas.microsoft.com/office/drawing/2014/main" id="{9C1B70AC-2B86-42E5-B1B9-CCCC5A8D12E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28BC2A0E-0441-40C6-B207-67ED7DABAA02}" type="slidenum">
              <a:rPr lang="el-GR" altLang="en-US" sz="1200">
                <a:solidFill>
                  <a:srgbClr val="000000"/>
                </a:solidFill>
                <a:latin typeface="Arial" panose="020B0604020202020204" pitchFamily="34" charset="0"/>
              </a:rPr>
              <a:pPr algn="r" eaLnBrk="1" hangingPunct="1">
                <a:buClrTx/>
                <a:buFontTx/>
                <a:buNone/>
              </a:pPr>
              <a:t>140</a:t>
            </a:fld>
            <a:endParaRPr lang="el-GR" altLang="en-US" sz="1200">
              <a:solidFill>
                <a:srgbClr val="000000"/>
              </a:solidFill>
              <a:latin typeface="Arial" panose="020B0604020202020204" pitchFamily="34" charset="0"/>
            </a:endParaRPr>
          </a:p>
        </p:txBody>
      </p:sp>
      <p:sp>
        <p:nvSpPr>
          <p:cNvPr id="402436" name="Rectangle 2">
            <a:extLst>
              <a:ext uri="{FF2B5EF4-FFF2-40B4-BE49-F238E27FC236}">
                <a16:creationId xmlns:a16="http://schemas.microsoft.com/office/drawing/2014/main" id="{8C628BF8-3D16-4898-988C-89B9D206CFF6}"/>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02437" name="Text Box 3">
            <a:extLst>
              <a:ext uri="{FF2B5EF4-FFF2-40B4-BE49-F238E27FC236}">
                <a16:creationId xmlns:a16="http://schemas.microsoft.com/office/drawing/2014/main" id="{941CD71A-2333-4AE6-ABE5-C801D7AF1A9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3458" name="Rectangle 8">
            <a:extLst>
              <a:ext uri="{FF2B5EF4-FFF2-40B4-BE49-F238E27FC236}">
                <a16:creationId xmlns:a16="http://schemas.microsoft.com/office/drawing/2014/main" id="{5CF1D2F3-62BA-4742-9152-6B983AA7EDD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ACB145CC-D2C1-4D06-96EA-1AE6E806920F}" type="slidenum">
              <a:rPr lang="en-US" altLang="en-US">
                <a:solidFill>
                  <a:srgbClr val="000000"/>
                </a:solidFill>
              </a:rPr>
              <a:pPr eaLnBrk="1" hangingPunct="1"/>
              <a:t>141</a:t>
            </a:fld>
            <a:endParaRPr lang="en-US" altLang="en-US">
              <a:solidFill>
                <a:srgbClr val="000000"/>
              </a:solidFill>
            </a:endParaRPr>
          </a:p>
        </p:txBody>
      </p:sp>
      <p:sp>
        <p:nvSpPr>
          <p:cNvPr id="403459" name="Text Box 1">
            <a:extLst>
              <a:ext uri="{FF2B5EF4-FFF2-40B4-BE49-F238E27FC236}">
                <a16:creationId xmlns:a16="http://schemas.microsoft.com/office/drawing/2014/main" id="{67A010BD-67FD-4294-9099-4E52777FDE96}"/>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89D7D9E4-19B6-433B-BB53-616E8357EEBE}" type="slidenum">
              <a:rPr lang="el-GR" altLang="en-US" sz="1200">
                <a:solidFill>
                  <a:srgbClr val="000000"/>
                </a:solidFill>
                <a:latin typeface="Arial" panose="020B0604020202020204" pitchFamily="34" charset="0"/>
              </a:rPr>
              <a:pPr algn="r" eaLnBrk="1" hangingPunct="1">
                <a:buClrTx/>
                <a:buFontTx/>
                <a:buNone/>
              </a:pPr>
              <a:t>141</a:t>
            </a:fld>
            <a:endParaRPr lang="el-GR" altLang="en-US" sz="1200">
              <a:solidFill>
                <a:srgbClr val="000000"/>
              </a:solidFill>
              <a:latin typeface="Arial" panose="020B0604020202020204" pitchFamily="34" charset="0"/>
            </a:endParaRPr>
          </a:p>
        </p:txBody>
      </p:sp>
      <p:sp>
        <p:nvSpPr>
          <p:cNvPr id="403460" name="Rectangle 2">
            <a:extLst>
              <a:ext uri="{FF2B5EF4-FFF2-40B4-BE49-F238E27FC236}">
                <a16:creationId xmlns:a16="http://schemas.microsoft.com/office/drawing/2014/main" id="{A7BA990B-A545-42BD-AF00-A65B15BAFA7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03461" name="Text Box 3">
            <a:extLst>
              <a:ext uri="{FF2B5EF4-FFF2-40B4-BE49-F238E27FC236}">
                <a16:creationId xmlns:a16="http://schemas.microsoft.com/office/drawing/2014/main" id="{904CBC62-E1BD-4C70-801D-04D0B2ECCD11}"/>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4482" name="Rectangle 8">
            <a:extLst>
              <a:ext uri="{FF2B5EF4-FFF2-40B4-BE49-F238E27FC236}">
                <a16:creationId xmlns:a16="http://schemas.microsoft.com/office/drawing/2014/main" id="{182D5DA6-BC83-405F-9CBE-54B311BC5F4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8B44D16C-D840-4C64-91CA-ED95B94047D9}" type="slidenum">
              <a:rPr lang="en-US" altLang="en-US">
                <a:solidFill>
                  <a:srgbClr val="000000"/>
                </a:solidFill>
              </a:rPr>
              <a:pPr eaLnBrk="1" hangingPunct="1"/>
              <a:t>142</a:t>
            </a:fld>
            <a:endParaRPr lang="en-US" altLang="en-US">
              <a:solidFill>
                <a:srgbClr val="000000"/>
              </a:solidFill>
            </a:endParaRPr>
          </a:p>
        </p:txBody>
      </p:sp>
      <p:sp>
        <p:nvSpPr>
          <p:cNvPr id="404483" name="Text Box 1">
            <a:extLst>
              <a:ext uri="{FF2B5EF4-FFF2-40B4-BE49-F238E27FC236}">
                <a16:creationId xmlns:a16="http://schemas.microsoft.com/office/drawing/2014/main" id="{392DE429-01CB-43DE-B411-022982BDAB46}"/>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C1AFA3E1-B775-46BF-B5D7-9CAAA8E0FE06}" type="slidenum">
              <a:rPr lang="el-GR" altLang="en-US" sz="1200">
                <a:solidFill>
                  <a:srgbClr val="000000"/>
                </a:solidFill>
                <a:latin typeface="Arial" panose="020B0604020202020204" pitchFamily="34" charset="0"/>
              </a:rPr>
              <a:pPr algn="r" eaLnBrk="1" hangingPunct="1">
                <a:buClrTx/>
                <a:buFontTx/>
                <a:buNone/>
              </a:pPr>
              <a:t>142</a:t>
            </a:fld>
            <a:endParaRPr lang="el-GR" altLang="en-US" sz="1200">
              <a:solidFill>
                <a:srgbClr val="000000"/>
              </a:solidFill>
              <a:latin typeface="Arial" panose="020B0604020202020204" pitchFamily="34" charset="0"/>
            </a:endParaRPr>
          </a:p>
        </p:txBody>
      </p:sp>
      <p:sp>
        <p:nvSpPr>
          <p:cNvPr id="404484" name="Rectangle 2">
            <a:extLst>
              <a:ext uri="{FF2B5EF4-FFF2-40B4-BE49-F238E27FC236}">
                <a16:creationId xmlns:a16="http://schemas.microsoft.com/office/drawing/2014/main" id="{46D3FA0B-7D59-4C24-8BEB-2CB1918E62F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04485" name="Text Box 3">
            <a:extLst>
              <a:ext uri="{FF2B5EF4-FFF2-40B4-BE49-F238E27FC236}">
                <a16:creationId xmlns:a16="http://schemas.microsoft.com/office/drawing/2014/main" id="{EC79A2B4-D2AE-4ADE-AFCC-3EC1486F644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6530" name="Rectangle 8">
            <a:extLst>
              <a:ext uri="{FF2B5EF4-FFF2-40B4-BE49-F238E27FC236}">
                <a16:creationId xmlns:a16="http://schemas.microsoft.com/office/drawing/2014/main" id="{5FA54103-4B7B-4183-B136-08EFC60FD9E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C0123374-DCE9-4D2D-949D-BB4260765F42}" type="slidenum">
              <a:rPr lang="en-US" altLang="en-US">
                <a:solidFill>
                  <a:srgbClr val="000000"/>
                </a:solidFill>
              </a:rPr>
              <a:pPr eaLnBrk="1" hangingPunct="1"/>
              <a:t>143</a:t>
            </a:fld>
            <a:endParaRPr lang="en-US" altLang="en-US">
              <a:solidFill>
                <a:srgbClr val="000000"/>
              </a:solidFill>
            </a:endParaRPr>
          </a:p>
        </p:txBody>
      </p:sp>
      <p:sp>
        <p:nvSpPr>
          <p:cNvPr id="406531" name="Text Box 1">
            <a:extLst>
              <a:ext uri="{FF2B5EF4-FFF2-40B4-BE49-F238E27FC236}">
                <a16:creationId xmlns:a16="http://schemas.microsoft.com/office/drawing/2014/main" id="{A7A179DE-CECC-480B-80EF-31247EBEB225}"/>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14C2D29F-FB00-4C8F-9FF4-1CB0DABD73E1}" type="slidenum">
              <a:rPr lang="el-GR" altLang="en-US" sz="1200">
                <a:solidFill>
                  <a:srgbClr val="000000"/>
                </a:solidFill>
                <a:latin typeface="Arial" panose="020B0604020202020204" pitchFamily="34" charset="0"/>
              </a:rPr>
              <a:pPr algn="r" eaLnBrk="1" hangingPunct="1">
                <a:buClrTx/>
                <a:buFontTx/>
                <a:buNone/>
              </a:pPr>
              <a:t>143</a:t>
            </a:fld>
            <a:endParaRPr lang="el-GR" altLang="en-US" sz="1200">
              <a:solidFill>
                <a:srgbClr val="000000"/>
              </a:solidFill>
              <a:latin typeface="Arial" panose="020B0604020202020204" pitchFamily="34" charset="0"/>
            </a:endParaRPr>
          </a:p>
        </p:txBody>
      </p:sp>
      <p:sp>
        <p:nvSpPr>
          <p:cNvPr id="406532" name="Rectangle 2">
            <a:extLst>
              <a:ext uri="{FF2B5EF4-FFF2-40B4-BE49-F238E27FC236}">
                <a16:creationId xmlns:a16="http://schemas.microsoft.com/office/drawing/2014/main" id="{E3A2EE7E-BBF6-49F1-96E0-8F4978663460}"/>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06533" name="Text Box 3">
            <a:extLst>
              <a:ext uri="{FF2B5EF4-FFF2-40B4-BE49-F238E27FC236}">
                <a16:creationId xmlns:a16="http://schemas.microsoft.com/office/drawing/2014/main" id="{DC0FF330-413F-450D-AEA3-50E6479B122C}"/>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02" name="Rectangle 8">
            <a:extLst>
              <a:ext uri="{FF2B5EF4-FFF2-40B4-BE49-F238E27FC236}">
                <a16:creationId xmlns:a16="http://schemas.microsoft.com/office/drawing/2014/main" id="{FEF0EDEA-CD2D-45A9-B2F5-023F619DBB9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3D29E6A1-BF71-4813-90DB-FEEBFE7A840E}" type="slidenum">
              <a:rPr lang="en-US" altLang="en-US">
                <a:solidFill>
                  <a:srgbClr val="000000"/>
                </a:solidFill>
              </a:rPr>
              <a:pPr eaLnBrk="1" hangingPunct="1"/>
              <a:t>15</a:t>
            </a:fld>
            <a:endParaRPr lang="en-US" altLang="en-US">
              <a:solidFill>
                <a:srgbClr val="000000"/>
              </a:solidFill>
            </a:endParaRPr>
          </a:p>
        </p:txBody>
      </p:sp>
      <p:sp>
        <p:nvSpPr>
          <p:cNvPr id="256003" name="Text Box 1">
            <a:extLst>
              <a:ext uri="{FF2B5EF4-FFF2-40B4-BE49-F238E27FC236}">
                <a16:creationId xmlns:a16="http://schemas.microsoft.com/office/drawing/2014/main" id="{AFD7B14A-90F0-4897-B27F-916D747E5BCE}"/>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E9EE083E-FB8A-46DB-B761-F91DA0A9C7B0}" type="slidenum">
              <a:rPr lang="el-GR" altLang="en-US" sz="1200">
                <a:solidFill>
                  <a:srgbClr val="000000"/>
                </a:solidFill>
              </a:rPr>
              <a:pPr algn="r" eaLnBrk="1" hangingPunct="1">
                <a:buClrTx/>
                <a:buFontTx/>
                <a:buNone/>
              </a:pPr>
              <a:t>15</a:t>
            </a:fld>
            <a:endParaRPr lang="el-GR" altLang="en-US" sz="1200">
              <a:solidFill>
                <a:srgbClr val="000000"/>
              </a:solidFill>
            </a:endParaRPr>
          </a:p>
        </p:txBody>
      </p:sp>
      <p:sp>
        <p:nvSpPr>
          <p:cNvPr id="256004" name="Rectangle 2">
            <a:extLst>
              <a:ext uri="{FF2B5EF4-FFF2-40B4-BE49-F238E27FC236}">
                <a16:creationId xmlns:a16="http://schemas.microsoft.com/office/drawing/2014/main" id="{A4BDD832-DFE3-4E87-B9BA-54152090670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56005" name="Text Box 3">
            <a:extLst>
              <a:ext uri="{FF2B5EF4-FFF2-40B4-BE49-F238E27FC236}">
                <a16:creationId xmlns:a16="http://schemas.microsoft.com/office/drawing/2014/main" id="{70E0F71D-273D-426D-9988-7F69D796E31B}"/>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7554" name="Rectangle 8">
            <a:extLst>
              <a:ext uri="{FF2B5EF4-FFF2-40B4-BE49-F238E27FC236}">
                <a16:creationId xmlns:a16="http://schemas.microsoft.com/office/drawing/2014/main" id="{2B6AE50E-484B-4B3E-B2F1-1AC75DEA617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00762370-EC66-4AD3-8425-9327EDE3B3B0}" type="slidenum">
              <a:rPr lang="en-US" altLang="en-US">
                <a:solidFill>
                  <a:srgbClr val="000000"/>
                </a:solidFill>
              </a:rPr>
              <a:pPr eaLnBrk="1" hangingPunct="1"/>
              <a:t>144</a:t>
            </a:fld>
            <a:endParaRPr lang="en-US" altLang="en-US">
              <a:solidFill>
                <a:srgbClr val="000000"/>
              </a:solidFill>
            </a:endParaRPr>
          </a:p>
        </p:txBody>
      </p:sp>
      <p:sp>
        <p:nvSpPr>
          <p:cNvPr id="407555" name="Text Box 1">
            <a:extLst>
              <a:ext uri="{FF2B5EF4-FFF2-40B4-BE49-F238E27FC236}">
                <a16:creationId xmlns:a16="http://schemas.microsoft.com/office/drawing/2014/main" id="{8668C30D-5480-43B7-B0DC-5AA96A23A5B1}"/>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B5A8CBAF-CDA6-4561-B0CF-3CAD6E94C2FD}" type="slidenum">
              <a:rPr lang="el-GR" altLang="en-US" sz="1200">
                <a:solidFill>
                  <a:srgbClr val="000000"/>
                </a:solidFill>
                <a:latin typeface="Arial" panose="020B0604020202020204" pitchFamily="34" charset="0"/>
              </a:rPr>
              <a:pPr algn="r" eaLnBrk="1" hangingPunct="1">
                <a:buClrTx/>
                <a:buFontTx/>
                <a:buNone/>
              </a:pPr>
              <a:t>144</a:t>
            </a:fld>
            <a:endParaRPr lang="el-GR" altLang="en-US" sz="1200">
              <a:solidFill>
                <a:srgbClr val="000000"/>
              </a:solidFill>
              <a:latin typeface="Arial" panose="020B0604020202020204" pitchFamily="34" charset="0"/>
            </a:endParaRPr>
          </a:p>
        </p:txBody>
      </p:sp>
      <p:sp>
        <p:nvSpPr>
          <p:cNvPr id="407556" name="Rectangle 2">
            <a:extLst>
              <a:ext uri="{FF2B5EF4-FFF2-40B4-BE49-F238E27FC236}">
                <a16:creationId xmlns:a16="http://schemas.microsoft.com/office/drawing/2014/main" id="{EC467EB4-06F5-4D2A-9A4D-7B54BD93537D}"/>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07557" name="Text Box 3">
            <a:extLst>
              <a:ext uri="{FF2B5EF4-FFF2-40B4-BE49-F238E27FC236}">
                <a16:creationId xmlns:a16="http://schemas.microsoft.com/office/drawing/2014/main" id="{59F2736A-ACF9-4C5E-85D9-4D4E939E70F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450"/>
              </a:spcBef>
              <a:buClrTx/>
              <a:buFontTx/>
              <a:buNone/>
            </a:pPr>
            <a:r>
              <a:rPr lang="el-GR" altLang="en-US" sz="1200">
                <a:solidFill>
                  <a:srgbClr val="000000"/>
                </a:solidFill>
              </a:rPr>
              <a:t>μεθυλενοιμινη</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1650" name="Rectangle 8">
            <a:extLst>
              <a:ext uri="{FF2B5EF4-FFF2-40B4-BE49-F238E27FC236}">
                <a16:creationId xmlns:a16="http://schemas.microsoft.com/office/drawing/2014/main" id="{B1C43483-4B9E-4869-B09B-331237F45D1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10F33067-0E29-4F7A-A305-35BCA64F8C7E}" type="slidenum">
              <a:rPr lang="en-US" altLang="en-US">
                <a:solidFill>
                  <a:srgbClr val="000000"/>
                </a:solidFill>
              </a:rPr>
              <a:pPr eaLnBrk="1" hangingPunct="1"/>
              <a:t>145</a:t>
            </a:fld>
            <a:endParaRPr lang="en-US" altLang="en-US">
              <a:solidFill>
                <a:srgbClr val="000000"/>
              </a:solidFill>
            </a:endParaRPr>
          </a:p>
        </p:txBody>
      </p:sp>
      <p:sp>
        <p:nvSpPr>
          <p:cNvPr id="411651" name="Text Box 1">
            <a:extLst>
              <a:ext uri="{FF2B5EF4-FFF2-40B4-BE49-F238E27FC236}">
                <a16:creationId xmlns:a16="http://schemas.microsoft.com/office/drawing/2014/main" id="{5DCC973B-87BE-44FE-8D2F-1A48E60D6585}"/>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27A926EC-4A8B-4BB8-A396-29293CF2A11F}" type="slidenum">
              <a:rPr lang="el-GR" altLang="en-US" sz="1200">
                <a:solidFill>
                  <a:srgbClr val="000000"/>
                </a:solidFill>
                <a:latin typeface="Arial" panose="020B0604020202020204" pitchFamily="34" charset="0"/>
              </a:rPr>
              <a:pPr algn="r" eaLnBrk="1" hangingPunct="1">
                <a:buClrTx/>
                <a:buFontTx/>
                <a:buNone/>
              </a:pPr>
              <a:t>145</a:t>
            </a:fld>
            <a:endParaRPr lang="el-GR" altLang="en-US" sz="1200">
              <a:solidFill>
                <a:srgbClr val="000000"/>
              </a:solidFill>
              <a:latin typeface="Arial" panose="020B0604020202020204" pitchFamily="34" charset="0"/>
            </a:endParaRPr>
          </a:p>
        </p:txBody>
      </p:sp>
      <p:sp>
        <p:nvSpPr>
          <p:cNvPr id="411652" name="Rectangle 2">
            <a:extLst>
              <a:ext uri="{FF2B5EF4-FFF2-40B4-BE49-F238E27FC236}">
                <a16:creationId xmlns:a16="http://schemas.microsoft.com/office/drawing/2014/main" id="{7DEBB16D-F5AC-4B36-8E40-D388066CDA10}"/>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11653" name="Text Box 3">
            <a:extLst>
              <a:ext uri="{FF2B5EF4-FFF2-40B4-BE49-F238E27FC236}">
                <a16:creationId xmlns:a16="http://schemas.microsoft.com/office/drawing/2014/main" id="{03D4A559-7ADB-45CC-BE5A-F05A92CCD06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2674" name="Rectangle 8">
            <a:extLst>
              <a:ext uri="{FF2B5EF4-FFF2-40B4-BE49-F238E27FC236}">
                <a16:creationId xmlns:a16="http://schemas.microsoft.com/office/drawing/2014/main" id="{50892C58-C97F-4045-A202-9CDAC021F7E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C295FBE4-364E-4497-AED7-110214F08323}" type="slidenum">
              <a:rPr lang="en-US" altLang="en-US">
                <a:solidFill>
                  <a:srgbClr val="000000"/>
                </a:solidFill>
              </a:rPr>
              <a:pPr eaLnBrk="1" hangingPunct="1"/>
              <a:t>146</a:t>
            </a:fld>
            <a:endParaRPr lang="en-US" altLang="en-US">
              <a:solidFill>
                <a:srgbClr val="000000"/>
              </a:solidFill>
            </a:endParaRPr>
          </a:p>
        </p:txBody>
      </p:sp>
      <p:sp>
        <p:nvSpPr>
          <p:cNvPr id="412675" name="Text Box 1">
            <a:extLst>
              <a:ext uri="{FF2B5EF4-FFF2-40B4-BE49-F238E27FC236}">
                <a16:creationId xmlns:a16="http://schemas.microsoft.com/office/drawing/2014/main" id="{03359FA1-1C54-4029-8513-D9F218AD9C53}"/>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4661A81D-5869-4E16-ABED-9114FE8E196C}" type="slidenum">
              <a:rPr lang="el-GR" altLang="en-US" sz="1200">
                <a:solidFill>
                  <a:srgbClr val="000000"/>
                </a:solidFill>
                <a:latin typeface="Arial" panose="020B0604020202020204" pitchFamily="34" charset="0"/>
              </a:rPr>
              <a:pPr algn="r" eaLnBrk="1" hangingPunct="1">
                <a:buClrTx/>
                <a:buFontTx/>
                <a:buNone/>
              </a:pPr>
              <a:t>146</a:t>
            </a:fld>
            <a:endParaRPr lang="el-GR" altLang="en-US" sz="1200">
              <a:solidFill>
                <a:srgbClr val="000000"/>
              </a:solidFill>
              <a:latin typeface="Arial" panose="020B0604020202020204" pitchFamily="34" charset="0"/>
            </a:endParaRPr>
          </a:p>
        </p:txBody>
      </p:sp>
      <p:sp>
        <p:nvSpPr>
          <p:cNvPr id="412676" name="Rectangle 2">
            <a:extLst>
              <a:ext uri="{FF2B5EF4-FFF2-40B4-BE49-F238E27FC236}">
                <a16:creationId xmlns:a16="http://schemas.microsoft.com/office/drawing/2014/main" id="{B06719ED-B39D-408F-A138-49B889134C72}"/>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12677" name="Text Box 3">
            <a:extLst>
              <a:ext uri="{FF2B5EF4-FFF2-40B4-BE49-F238E27FC236}">
                <a16:creationId xmlns:a16="http://schemas.microsoft.com/office/drawing/2014/main" id="{83FB0144-C111-4FE5-BEE3-ABCADD2A722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4722" name="Rectangle 8">
            <a:extLst>
              <a:ext uri="{FF2B5EF4-FFF2-40B4-BE49-F238E27FC236}">
                <a16:creationId xmlns:a16="http://schemas.microsoft.com/office/drawing/2014/main" id="{4A176FD7-A3E6-4273-A177-40EEE134FD1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73B543DC-C15E-4FA2-8CF5-4367BD719C40}" type="slidenum">
              <a:rPr lang="en-US" altLang="en-US">
                <a:solidFill>
                  <a:srgbClr val="000000"/>
                </a:solidFill>
              </a:rPr>
              <a:pPr eaLnBrk="1" hangingPunct="1"/>
              <a:t>147</a:t>
            </a:fld>
            <a:endParaRPr lang="en-US" altLang="en-US">
              <a:solidFill>
                <a:srgbClr val="000000"/>
              </a:solidFill>
            </a:endParaRPr>
          </a:p>
        </p:txBody>
      </p:sp>
      <p:sp>
        <p:nvSpPr>
          <p:cNvPr id="414723" name="Text Box 1">
            <a:extLst>
              <a:ext uri="{FF2B5EF4-FFF2-40B4-BE49-F238E27FC236}">
                <a16:creationId xmlns:a16="http://schemas.microsoft.com/office/drawing/2014/main" id="{6AEB410D-DF7F-4300-83C0-60B93FB7CD8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99B4A62A-F560-4776-A4EB-CBD18DDFFCEE}" type="slidenum">
              <a:rPr lang="el-GR" altLang="en-US" sz="1200">
                <a:solidFill>
                  <a:srgbClr val="000000"/>
                </a:solidFill>
                <a:latin typeface="Arial" panose="020B0604020202020204" pitchFamily="34" charset="0"/>
              </a:rPr>
              <a:pPr algn="r" eaLnBrk="1" hangingPunct="1">
                <a:buClrTx/>
                <a:buFontTx/>
                <a:buNone/>
              </a:pPr>
              <a:t>147</a:t>
            </a:fld>
            <a:endParaRPr lang="el-GR" altLang="en-US" sz="1200">
              <a:solidFill>
                <a:srgbClr val="000000"/>
              </a:solidFill>
              <a:latin typeface="Arial" panose="020B0604020202020204" pitchFamily="34" charset="0"/>
            </a:endParaRPr>
          </a:p>
        </p:txBody>
      </p:sp>
      <p:sp>
        <p:nvSpPr>
          <p:cNvPr id="414724" name="Rectangle 2">
            <a:extLst>
              <a:ext uri="{FF2B5EF4-FFF2-40B4-BE49-F238E27FC236}">
                <a16:creationId xmlns:a16="http://schemas.microsoft.com/office/drawing/2014/main" id="{C19E4D7B-9FEE-4662-A56B-863990E602AD}"/>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14725" name="Text Box 3">
            <a:extLst>
              <a:ext uri="{FF2B5EF4-FFF2-40B4-BE49-F238E27FC236}">
                <a16:creationId xmlns:a16="http://schemas.microsoft.com/office/drawing/2014/main" id="{FF4E1C3B-2C00-40D4-801F-AC787096FD8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5746" name="Rectangle 8">
            <a:extLst>
              <a:ext uri="{FF2B5EF4-FFF2-40B4-BE49-F238E27FC236}">
                <a16:creationId xmlns:a16="http://schemas.microsoft.com/office/drawing/2014/main" id="{7AE41C71-E11B-4621-A3B1-619925DB61B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D4D1FBAD-DE3F-4133-9174-BEEF87F20437}" type="slidenum">
              <a:rPr lang="en-US" altLang="en-US">
                <a:solidFill>
                  <a:srgbClr val="000000"/>
                </a:solidFill>
              </a:rPr>
              <a:pPr eaLnBrk="1" hangingPunct="1"/>
              <a:t>148</a:t>
            </a:fld>
            <a:endParaRPr lang="en-US" altLang="en-US">
              <a:solidFill>
                <a:srgbClr val="000000"/>
              </a:solidFill>
            </a:endParaRPr>
          </a:p>
        </p:txBody>
      </p:sp>
      <p:sp>
        <p:nvSpPr>
          <p:cNvPr id="415747" name="Text Box 1">
            <a:extLst>
              <a:ext uri="{FF2B5EF4-FFF2-40B4-BE49-F238E27FC236}">
                <a16:creationId xmlns:a16="http://schemas.microsoft.com/office/drawing/2014/main" id="{2F3CE88B-AFAB-4BD4-B000-B7528A7BF8B0}"/>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684AE225-CAC5-4116-807D-0275946DCFFD}" type="slidenum">
              <a:rPr lang="el-GR" altLang="en-US" sz="1200">
                <a:solidFill>
                  <a:srgbClr val="000000"/>
                </a:solidFill>
                <a:latin typeface="Arial" panose="020B0604020202020204" pitchFamily="34" charset="0"/>
              </a:rPr>
              <a:pPr algn="r" eaLnBrk="1" hangingPunct="1">
                <a:buClrTx/>
                <a:buFontTx/>
                <a:buNone/>
              </a:pPr>
              <a:t>148</a:t>
            </a:fld>
            <a:endParaRPr lang="el-GR" altLang="en-US" sz="1200">
              <a:solidFill>
                <a:srgbClr val="000000"/>
              </a:solidFill>
              <a:latin typeface="Arial" panose="020B0604020202020204" pitchFamily="34" charset="0"/>
            </a:endParaRPr>
          </a:p>
        </p:txBody>
      </p:sp>
      <p:sp>
        <p:nvSpPr>
          <p:cNvPr id="415748" name="Rectangle 2">
            <a:extLst>
              <a:ext uri="{FF2B5EF4-FFF2-40B4-BE49-F238E27FC236}">
                <a16:creationId xmlns:a16="http://schemas.microsoft.com/office/drawing/2014/main" id="{A9DE0036-B06D-435C-B60F-49A72F6D176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15749" name="Text Box 3">
            <a:extLst>
              <a:ext uri="{FF2B5EF4-FFF2-40B4-BE49-F238E27FC236}">
                <a16:creationId xmlns:a16="http://schemas.microsoft.com/office/drawing/2014/main" id="{804F36B0-2A66-40A0-9F72-DE292736A8D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6770" name="Rectangle 8">
            <a:extLst>
              <a:ext uri="{FF2B5EF4-FFF2-40B4-BE49-F238E27FC236}">
                <a16:creationId xmlns:a16="http://schemas.microsoft.com/office/drawing/2014/main" id="{32C7399B-E575-405C-B691-0E83104ED07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AD90D680-ABF5-4B61-8B25-2A4FFC1FB79B}" type="slidenum">
              <a:rPr lang="en-US" altLang="en-US">
                <a:solidFill>
                  <a:srgbClr val="000000"/>
                </a:solidFill>
              </a:rPr>
              <a:pPr eaLnBrk="1" hangingPunct="1"/>
              <a:t>149</a:t>
            </a:fld>
            <a:endParaRPr lang="en-US" altLang="en-US">
              <a:solidFill>
                <a:srgbClr val="000000"/>
              </a:solidFill>
            </a:endParaRPr>
          </a:p>
        </p:txBody>
      </p:sp>
      <p:sp>
        <p:nvSpPr>
          <p:cNvPr id="416771" name="Text Box 1">
            <a:extLst>
              <a:ext uri="{FF2B5EF4-FFF2-40B4-BE49-F238E27FC236}">
                <a16:creationId xmlns:a16="http://schemas.microsoft.com/office/drawing/2014/main" id="{2453EC97-0CA5-4B63-A52D-45ADCE126C10}"/>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18922119-EF7E-40CF-A1D4-382F9C757E2D}" type="slidenum">
              <a:rPr lang="el-GR" altLang="en-US" sz="1200">
                <a:solidFill>
                  <a:srgbClr val="000000"/>
                </a:solidFill>
                <a:latin typeface="Arial" panose="020B0604020202020204" pitchFamily="34" charset="0"/>
              </a:rPr>
              <a:pPr algn="r" eaLnBrk="1" hangingPunct="1">
                <a:buClrTx/>
                <a:buFontTx/>
                <a:buNone/>
              </a:pPr>
              <a:t>149</a:t>
            </a:fld>
            <a:endParaRPr lang="el-GR" altLang="en-US" sz="1200">
              <a:solidFill>
                <a:srgbClr val="000000"/>
              </a:solidFill>
              <a:latin typeface="Arial" panose="020B0604020202020204" pitchFamily="34" charset="0"/>
            </a:endParaRPr>
          </a:p>
        </p:txBody>
      </p:sp>
      <p:sp>
        <p:nvSpPr>
          <p:cNvPr id="416772" name="Rectangle 2">
            <a:extLst>
              <a:ext uri="{FF2B5EF4-FFF2-40B4-BE49-F238E27FC236}">
                <a16:creationId xmlns:a16="http://schemas.microsoft.com/office/drawing/2014/main" id="{D1DCB9FC-6DEA-467D-9328-9832AF899197}"/>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16773" name="Text Box 3">
            <a:extLst>
              <a:ext uri="{FF2B5EF4-FFF2-40B4-BE49-F238E27FC236}">
                <a16:creationId xmlns:a16="http://schemas.microsoft.com/office/drawing/2014/main" id="{E8C343D9-C59E-4C78-A275-24FA33E3BE9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7794" name="Rectangle 8">
            <a:extLst>
              <a:ext uri="{FF2B5EF4-FFF2-40B4-BE49-F238E27FC236}">
                <a16:creationId xmlns:a16="http://schemas.microsoft.com/office/drawing/2014/main" id="{C9F454E8-DFE1-4902-85C1-FD36FE1969B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34E7F130-F2C2-45DF-9A05-0AF11E4DA341}" type="slidenum">
              <a:rPr lang="en-US" altLang="en-US">
                <a:solidFill>
                  <a:srgbClr val="000000"/>
                </a:solidFill>
              </a:rPr>
              <a:pPr eaLnBrk="1" hangingPunct="1"/>
              <a:t>150</a:t>
            </a:fld>
            <a:endParaRPr lang="en-US" altLang="en-US">
              <a:solidFill>
                <a:srgbClr val="000000"/>
              </a:solidFill>
            </a:endParaRPr>
          </a:p>
        </p:txBody>
      </p:sp>
      <p:sp>
        <p:nvSpPr>
          <p:cNvPr id="417795" name="Text Box 1">
            <a:extLst>
              <a:ext uri="{FF2B5EF4-FFF2-40B4-BE49-F238E27FC236}">
                <a16:creationId xmlns:a16="http://schemas.microsoft.com/office/drawing/2014/main" id="{5904C89C-7895-40E4-8F26-1DC9F532B819}"/>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3306B89F-EB2D-475B-B4F5-6D2ADCCADE86}" type="slidenum">
              <a:rPr lang="el-GR" altLang="en-US" sz="1200">
                <a:solidFill>
                  <a:srgbClr val="000000"/>
                </a:solidFill>
                <a:latin typeface="Arial" panose="020B0604020202020204" pitchFamily="34" charset="0"/>
              </a:rPr>
              <a:pPr algn="r" eaLnBrk="1" hangingPunct="1">
                <a:buClrTx/>
                <a:buFontTx/>
                <a:buNone/>
              </a:pPr>
              <a:t>150</a:t>
            </a:fld>
            <a:endParaRPr lang="el-GR" altLang="en-US" sz="1200">
              <a:solidFill>
                <a:srgbClr val="000000"/>
              </a:solidFill>
              <a:latin typeface="Arial" panose="020B0604020202020204" pitchFamily="34" charset="0"/>
            </a:endParaRPr>
          </a:p>
        </p:txBody>
      </p:sp>
      <p:sp>
        <p:nvSpPr>
          <p:cNvPr id="417796" name="Rectangle 2">
            <a:extLst>
              <a:ext uri="{FF2B5EF4-FFF2-40B4-BE49-F238E27FC236}">
                <a16:creationId xmlns:a16="http://schemas.microsoft.com/office/drawing/2014/main" id="{03D385ED-EC1F-4278-A129-67C15563FCC6}"/>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17797" name="Text Box 3">
            <a:extLst>
              <a:ext uri="{FF2B5EF4-FFF2-40B4-BE49-F238E27FC236}">
                <a16:creationId xmlns:a16="http://schemas.microsoft.com/office/drawing/2014/main" id="{9E716361-0A32-4A72-8D0E-37FC9A427D5B}"/>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8818" name="Rectangle 8">
            <a:extLst>
              <a:ext uri="{FF2B5EF4-FFF2-40B4-BE49-F238E27FC236}">
                <a16:creationId xmlns:a16="http://schemas.microsoft.com/office/drawing/2014/main" id="{BAD3B9FE-D521-4284-B48F-28A3336482B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B98B237F-E2DA-4C72-A5A8-0638E1B2ABBA}" type="slidenum">
              <a:rPr lang="en-US" altLang="en-US">
                <a:solidFill>
                  <a:srgbClr val="000000"/>
                </a:solidFill>
              </a:rPr>
              <a:pPr eaLnBrk="1" hangingPunct="1"/>
              <a:t>151</a:t>
            </a:fld>
            <a:endParaRPr lang="en-US" altLang="en-US">
              <a:solidFill>
                <a:srgbClr val="000000"/>
              </a:solidFill>
            </a:endParaRPr>
          </a:p>
        </p:txBody>
      </p:sp>
      <p:sp>
        <p:nvSpPr>
          <p:cNvPr id="418819" name="Text Box 1">
            <a:extLst>
              <a:ext uri="{FF2B5EF4-FFF2-40B4-BE49-F238E27FC236}">
                <a16:creationId xmlns:a16="http://schemas.microsoft.com/office/drawing/2014/main" id="{99CB8FAB-6E30-4CEB-BC9A-EDC3FB7DAD40}"/>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FDDDF55E-52DF-48ED-8E6D-8BB87B71709F}" type="slidenum">
              <a:rPr lang="el-GR" altLang="en-US" sz="1200">
                <a:solidFill>
                  <a:srgbClr val="000000"/>
                </a:solidFill>
                <a:latin typeface="Arial" panose="020B0604020202020204" pitchFamily="34" charset="0"/>
              </a:rPr>
              <a:pPr algn="r" eaLnBrk="1" hangingPunct="1">
                <a:buClrTx/>
                <a:buFontTx/>
                <a:buNone/>
              </a:pPr>
              <a:t>151</a:t>
            </a:fld>
            <a:endParaRPr lang="el-GR" altLang="en-US" sz="1200">
              <a:solidFill>
                <a:srgbClr val="000000"/>
              </a:solidFill>
              <a:latin typeface="Arial" panose="020B0604020202020204" pitchFamily="34" charset="0"/>
            </a:endParaRPr>
          </a:p>
        </p:txBody>
      </p:sp>
      <p:sp>
        <p:nvSpPr>
          <p:cNvPr id="418820" name="Rectangle 2">
            <a:extLst>
              <a:ext uri="{FF2B5EF4-FFF2-40B4-BE49-F238E27FC236}">
                <a16:creationId xmlns:a16="http://schemas.microsoft.com/office/drawing/2014/main" id="{47DD9A6D-741B-4946-A9F3-B7E91587165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18821" name="Text Box 3">
            <a:extLst>
              <a:ext uri="{FF2B5EF4-FFF2-40B4-BE49-F238E27FC236}">
                <a16:creationId xmlns:a16="http://schemas.microsoft.com/office/drawing/2014/main" id="{64E41959-9F9A-4F40-829A-4B3C906B7312}"/>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42" name="Rectangle 8">
            <a:extLst>
              <a:ext uri="{FF2B5EF4-FFF2-40B4-BE49-F238E27FC236}">
                <a16:creationId xmlns:a16="http://schemas.microsoft.com/office/drawing/2014/main" id="{F83F0C7A-1607-4B7A-B0ED-F832C1C953D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1A22A770-FCCE-4811-9D2D-2AC757A662A9}" type="slidenum">
              <a:rPr lang="en-US" altLang="en-US">
                <a:solidFill>
                  <a:srgbClr val="000000"/>
                </a:solidFill>
              </a:rPr>
              <a:pPr eaLnBrk="1" hangingPunct="1"/>
              <a:t>152</a:t>
            </a:fld>
            <a:endParaRPr lang="en-US" altLang="en-US">
              <a:solidFill>
                <a:srgbClr val="000000"/>
              </a:solidFill>
            </a:endParaRPr>
          </a:p>
        </p:txBody>
      </p:sp>
      <p:sp>
        <p:nvSpPr>
          <p:cNvPr id="419843" name="Rectangle 1">
            <a:extLst>
              <a:ext uri="{FF2B5EF4-FFF2-40B4-BE49-F238E27FC236}">
                <a16:creationId xmlns:a16="http://schemas.microsoft.com/office/drawing/2014/main" id="{4B1D7A65-915B-4F72-8531-B248E2F7C848}"/>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19844" name="Text Box 2">
            <a:extLst>
              <a:ext uri="{FF2B5EF4-FFF2-40B4-BE49-F238E27FC236}">
                <a16:creationId xmlns:a16="http://schemas.microsoft.com/office/drawing/2014/main" id="{7FAFB2F3-B5F6-43B6-BDB6-FA67CB638302}"/>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0866" name="Rectangle 8">
            <a:extLst>
              <a:ext uri="{FF2B5EF4-FFF2-40B4-BE49-F238E27FC236}">
                <a16:creationId xmlns:a16="http://schemas.microsoft.com/office/drawing/2014/main" id="{EB0035BA-25C8-4D8C-AF84-0DFBB714090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2D812EEA-D34B-486C-86E7-645B57DA0EE3}" type="slidenum">
              <a:rPr lang="en-US" altLang="en-US">
                <a:solidFill>
                  <a:srgbClr val="000000"/>
                </a:solidFill>
              </a:rPr>
              <a:pPr eaLnBrk="1" hangingPunct="1"/>
              <a:t>153</a:t>
            </a:fld>
            <a:endParaRPr lang="en-US" altLang="en-US">
              <a:solidFill>
                <a:srgbClr val="000000"/>
              </a:solidFill>
            </a:endParaRPr>
          </a:p>
        </p:txBody>
      </p:sp>
      <p:sp>
        <p:nvSpPr>
          <p:cNvPr id="420867" name="Rectangle 1">
            <a:extLst>
              <a:ext uri="{FF2B5EF4-FFF2-40B4-BE49-F238E27FC236}">
                <a16:creationId xmlns:a16="http://schemas.microsoft.com/office/drawing/2014/main" id="{2071FD12-EDFE-494D-9821-D9F5E1661716}"/>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20868" name="Text Box 2">
            <a:extLst>
              <a:ext uri="{FF2B5EF4-FFF2-40B4-BE49-F238E27FC236}">
                <a16:creationId xmlns:a16="http://schemas.microsoft.com/office/drawing/2014/main" id="{E27726BF-BF30-48CA-A086-01C99ABE479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450"/>
              </a:spcBef>
              <a:buClrTx/>
              <a:buFontTx/>
              <a:buNone/>
            </a:pPr>
            <a:r>
              <a:rPr lang="en-US" altLang="en-US" sz="1200">
                <a:solidFill>
                  <a:srgbClr val="000000"/>
                </a:solidFill>
                <a:latin typeface="Arial" panose="020B0604020202020204" pitchFamily="34" charset="0"/>
              </a:rPr>
              <a:t>Cl3pz</a:t>
            </a:r>
          </a:p>
          <a:p>
            <a:pPr eaLnBrk="1" hangingPunct="1">
              <a:spcBef>
                <a:spcPts val="450"/>
              </a:spcBef>
              <a:buClrTx/>
              <a:buFontTx/>
              <a:buNone/>
            </a:pPr>
            <a:r>
              <a:rPr lang="en-US" altLang="en-US" sz="1200">
                <a:solidFill>
                  <a:srgbClr val="000000"/>
                </a:solidFill>
                <a:latin typeface="Arial" panose="020B0604020202020204" pitchFamily="34" charset="0"/>
              </a:rPr>
              <a:t>O2sp2</a:t>
            </a:r>
          </a:p>
          <a:p>
            <a:pPr eaLnBrk="1" hangingPunct="1">
              <a:spcBef>
                <a:spcPts val="450"/>
              </a:spcBef>
              <a:buClrTx/>
              <a:buFontTx/>
              <a:buNone/>
            </a:pPr>
            <a:endParaRPr lang="en-US" altLang="en-US" sz="1200">
              <a:solidFill>
                <a:srgbClr val="000000"/>
              </a:solidFill>
              <a:latin typeface="Arial" panose="020B0604020202020204" pitchFamily="34" charset="0"/>
            </a:endParaRPr>
          </a:p>
          <a:p>
            <a:pPr eaLnBrk="1" hangingPunct="1">
              <a:spcBef>
                <a:spcPts val="450"/>
              </a:spcBef>
              <a:buClrTx/>
              <a:buFontTx/>
              <a:buNone/>
            </a:pPr>
            <a:r>
              <a:rPr lang="el-GR" altLang="en-US" sz="1200">
                <a:solidFill>
                  <a:srgbClr val="000000"/>
                </a:solidFill>
                <a:latin typeface="Arial" panose="020B0604020202020204" pitchFamily="34" charset="0"/>
              </a:rPr>
              <a:t>Π  Ο2</a:t>
            </a:r>
            <a:r>
              <a:rPr lang="en-US" altLang="en-US" sz="1200">
                <a:solidFill>
                  <a:srgbClr val="000000"/>
                </a:solidFill>
                <a:latin typeface="Arial" panose="020B0604020202020204" pitchFamily="34" charset="0"/>
              </a:rPr>
              <a:t>px</a:t>
            </a:r>
          </a:p>
        </p:txBody>
      </p:sp>
      <p:sp>
        <p:nvSpPr>
          <p:cNvPr id="420869" name="Text Box 3">
            <a:extLst>
              <a:ext uri="{FF2B5EF4-FFF2-40B4-BE49-F238E27FC236}">
                <a16:creationId xmlns:a16="http://schemas.microsoft.com/office/drawing/2014/main" id="{01A72001-6513-4DBF-9999-1D5A3991D644}"/>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E5C756F0-E568-4D72-824F-BD758FDAD1D8}" type="slidenum">
              <a:rPr lang="en-US" altLang="en-US" sz="1200">
                <a:solidFill>
                  <a:srgbClr val="000000"/>
                </a:solidFill>
                <a:latin typeface="Arial" panose="020B0604020202020204" pitchFamily="34" charset="0"/>
              </a:rPr>
              <a:pPr algn="r" eaLnBrk="1" hangingPunct="1">
                <a:buClrTx/>
                <a:buFontTx/>
                <a:buNone/>
              </a:pPr>
              <a:t>153</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8050" name="Rectangle 8">
            <a:extLst>
              <a:ext uri="{FF2B5EF4-FFF2-40B4-BE49-F238E27FC236}">
                <a16:creationId xmlns:a16="http://schemas.microsoft.com/office/drawing/2014/main" id="{519C5A01-B7F4-4DAD-95CC-F2F89BDE76F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89923179-C3AC-4032-A004-2B80792AADC3}" type="slidenum">
              <a:rPr lang="en-US" altLang="en-US">
                <a:solidFill>
                  <a:srgbClr val="000000"/>
                </a:solidFill>
              </a:rPr>
              <a:pPr eaLnBrk="1" hangingPunct="1"/>
              <a:t>16</a:t>
            </a:fld>
            <a:endParaRPr lang="en-US" altLang="en-US">
              <a:solidFill>
                <a:srgbClr val="000000"/>
              </a:solidFill>
            </a:endParaRPr>
          </a:p>
        </p:txBody>
      </p:sp>
      <p:sp>
        <p:nvSpPr>
          <p:cNvPr id="258051" name="Text Box 1">
            <a:extLst>
              <a:ext uri="{FF2B5EF4-FFF2-40B4-BE49-F238E27FC236}">
                <a16:creationId xmlns:a16="http://schemas.microsoft.com/office/drawing/2014/main" id="{D543D8E3-1507-48B8-B1C2-982A78D586C5}"/>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BB71B1B4-0D5E-4689-B93B-B7DF7194C5CF}" type="slidenum">
              <a:rPr lang="el-GR" altLang="en-US" sz="1200">
                <a:solidFill>
                  <a:srgbClr val="000000"/>
                </a:solidFill>
              </a:rPr>
              <a:pPr algn="r" eaLnBrk="1" hangingPunct="1">
                <a:buClrTx/>
                <a:buFontTx/>
                <a:buNone/>
              </a:pPr>
              <a:t>16</a:t>
            </a:fld>
            <a:endParaRPr lang="el-GR" altLang="en-US" sz="1200">
              <a:solidFill>
                <a:srgbClr val="000000"/>
              </a:solidFill>
            </a:endParaRPr>
          </a:p>
        </p:txBody>
      </p:sp>
      <p:sp>
        <p:nvSpPr>
          <p:cNvPr id="258052" name="Rectangle 2">
            <a:extLst>
              <a:ext uri="{FF2B5EF4-FFF2-40B4-BE49-F238E27FC236}">
                <a16:creationId xmlns:a16="http://schemas.microsoft.com/office/drawing/2014/main" id="{3F22895A-C490-4799-95B4-5D949DBB4C9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58053" name="Text Box 3">
            <a:extLst>
              <a:ext uri="{FF2B5EF4-FFF2-40B4-BE49-F238E27FC236}">
                <a16:creationId xmlns:a16="http://schemas.microsoft.com/office/drawing/2014/main" id="{A2C298C7-EBB1-4561-8401-39B3A4D96A36}"/>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1890" name="Rectangle 8">
            <a:extLst>
              <a:ext uri="{FF2B5EF4-FFF2-40B4-BE49-F238E27FC236}">
                <a16:creationId xmlns:a16="http://schemas.microsoft.com/office/drawing/2014/main" id="{A9009B51-C4D3-4BB9-A88B-4AEE84E9315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9D7B2461-77DB-42C9-B5C1-C9FD7A221C55}" type="slidenum">
              <a:rPr lang="en-US" altLang="en-US">
                <a:solidFill>
                  <a:srgbClr val="000000"/>
                </a:solidFill>
              </a:rPr>
              <a:pPr eaLnBrk="1" hangingPunct="1"/>
              <a:t>154</a:t>
            </a:fld>
            <a:endParaRPr lang="en-US" altLang="en-US">
              <a:solidFill>
                <a:srgbClr val="000000"/>
              </a:solidFill>
            </a:endParaRPr>
          </a:p>
        </p:txBody>
      </p:sp>
      <p:sp>
        <p:nvSpPr>
          <p:cNvPr id="421891" name="Rectangle 1">
            <a:extLst>
              <a:ext uri="{FF2B5EF4-FFF2-40B4-BE49-F238E27FC236}">
                <a16:creationId xmlns:a16="http://schemas.microsoft.com/office/drawing/2014/main" id="{D6DF73F9-EBEF-49B4-8125-5A66569A81A2}"/>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21892" name="Text Box 2">
            <a:extLst>
              <a:ext uri="{FF2B5EF4-FFF2-40B4-BE49-F238E27FC236}">
                <a16:creationId xmlns:a16="http://schemas.microsoft.com/office/drawing/2014/main" id="{35708AFC-99AE-4BCC-BBD8-E5FC010754B2}"/>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2914" name="Rectangle 8">
            <a:extLst>
              <a:ext uri="{FF2B5EF4-FFF2-40B4-BE49-F238E27FC236}">
                <a16:creationId xmlns:a16="http://schemas.microsoft.com/office/drawing/2014/main" id="{FD737924-B8D0-4681-9BAD-047BEFFBBA4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2BAF7A5B-5CC8-4764-81A8-9FCDA4D8A647}" type="slidenum">
              <a:rPr lang="en-US" altLang="en-US">
                <a:solidFill>
                  <a:srgbClr val="000000"/>
                </a:solidFill>
              </a:rPr>
              <a:pPr eaLnBrk="1" hangingPunct="1"/>
              <a:t>155</a:t>
            </a:fld>
            <a:endParaRPr lang="en-US" altLang="en-US">
              <a:solidFill>
                <a:srgbClr val="000000"/>
              </a:solidFill>
            </a:endParaRPr>
          </a:p>
        </p:txBody>
      </p:sp>
      <p:sp>
        <p:nvSpPr>
          <p:cNvPr id="422915" name="Rectangle 1">
            <a:extLst>
              <a:ext uri="{FF2B5EF4-FFF2-40B4-BE49-F238E27FC236}">
                <a16:creationId xmlns:a16="http://schemas.microsoft.com/office/drawing/2014/main" id="{60062620-FF76-43AA-89A2-823A9B85F3F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22916" name="Text Box 2">
            <a:extLst>
              <a:ext uri="{FF2B5EF4-FFF2-40B4-BE49-F238E27FC236}">
                <a16:creationId xmlns:a16="http://schemas.microsoft.com/office/drawing/2014/main" id="{5D6957BC-B681-41F5-9E26-2C23721778A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a:solidFill>
                  <a:srgbClr val="000000"/>
                </a:solidFill>
                <a:latin typeface="Arial" panose="020B0604020202020204" pitchFamily="34" charset="0"/>
              </a:rPr>
              <a:t>2  </a:t>
            </a:r>
            <a:r>
              <a:rPr lang="en-US" altLang="en-US" sz="1200">
                <a:solidFill>
                  <a:srgbClr val="FF0000"/>
                </a:solidFill>
                <a:latin typeface="Arial" panose="020B0604020202020204" pitchFamily="34" charset="0"/>
              </a:rPr>
              <a:t>sp3</a:t>
            </a:r>
          </a:p>
          <a:p>
            <a:pPr>
              <a:spcBef>
                <a:spcPts val="450"/>
              </a:spcBef>
              <a:buClrTx/>
              <a:buFontTx/>
              <a:buNone/>
            </a:pPr>
            <a:endParaRPr lang="en-US" altLang="en-US" sz="1200">
              <a:solidFill>
                <a:srgbClr val="FF0000"/>
              </a:solidFill>
              <a:latin typeface="Arial" panose="020B0604020202020204" pitchFamily="34" charset="0"/>
            </a:endParaRPr>
          </a:p>
        </p:txBody>
      </p:sp>
      <p:sp>
        <p:nvSpPr>
          <p:cNvPr id="422917" name="Text Box 3">
            <a:extLst>
              <a:ext uri="{FF2B5EF4-FFF2-40B4-BE49-F238E27FC236}">
                <a16:creationId xmlns:a16="http://schemas.microsoft.com/office/drawing/2014/main" id="{E7F006EF-219F-499F-8C42-36B30B43433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C1CBB00B-3615-44F2-8D58-87C5F434ACF5}" type="slidenum">
              <a:rPr lang="en-US" altLang="en-US" sz="1200">
                <a:solidFill>
                  <a:srgbClr val="000000"/>
                </a:solidFill>
                <a:latin typeface="Arial" panose="020B0604020202020204" pitchFamily="34" charset="0"/>
              </a:rPr>
              <a:pPr algn="r" eaLnBrk="1" hangingPunct="1">
                <a:buClrTx/>
                <a:buFontTx/>
                <a:buNone/>
              </a:pPr>
              <a:t>155</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3938" name="Rectangle 8">
            <a:extLst>
              <a:ext uri="{FF2B5EF4-FFF2-40B4-BE49-F238E27FC236}">
                <a16:creationId xmlns:a16="http://schemas.microsoft.com/office/drawing/2014/main" id="{453FB449-7477-4C5C-93AF-DE9844168D1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99B77170-3FE9-443F-B520-920ABCA8209F}" type="slidenum">
              <a:rPr lang="en-US" altLang="en-US">
                <a:solidFill>
                  <a:srgbClr val="000000"/>
                </a:solidFill>
              </a:rPr>
              <a:pPr eaLnBrk="1" hangingPunct="1"/>
              <a:t>156</a:t>
            </a:fld>
            <a:endParaRPr lang="en-US" altLang="en-US">
              <a:solidFill>
                <a:srgbClr val="000000"/>
              </a:solidFill>
            </a:endParaRPr>
          </a:p>
        </p:txBody>
      </p:sp>
      <p:sp>
        <p:nvSpPr>
          <p:cNvPr id="423939" name="Rectangle 1">
            <a:extLst>
              <a:ext uri="{FF2B5EF4-FFF2-40B4-BE49-F238E27FC236}">
                <a16:creationId xmlns:a16="http://schemas.microsoft.com/office/drawing/2014/main" id="{82210484-ADAA-4D05-9E08-025B3C47EA32}"/>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23940" name="Text Box 2">
            <a:extLst>
              <a:ext uri="{FF2B5EF4-FFF2-40B4-BE49-F238E27FC236}">
                <a16:creationId xmlns:a16="http://schemas.microsoft.com/office/drawing/2014/main" id="{F44F90F5-E79C-4A06-9BB7-E5986772A22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a:solidFill>
                  <a:srgbClr val="FF0000"/>
                </a:solidFill>
                <a:latin typeface="Arial" panose="020B0604020202020204" pitchFamily="34" charset="0"/>
              </a:rPr>
              <a:t>3 σ (</a:t>
            </a:r>
            <a:r>
              <a:rPr lang="en-US" altLang="en-US" sz="1200">
                <a:solidFill>
                  <a:srgbClr val="FF0000"/>
                </a:solidFill>
                <a:latin typeface="Arial" panose="020B0604020202020204" pitchFamily="34" charset="0"/>
              </a:rPr>
              <a:t>C2sp</a:t>
            </a:r>
            <a:r>
              <a:rPr lang="en-US" altLang="en-US" sz="1200" baseline="30000">
                <a:solidFill>
                  <a:srgbClr val="FF0000"/>
                </a:solidFill>
                <a:latin typeface="Arial" panose="020B0604020202020204" pitchFamily="34" charset="0"/>
              </a:rPr>
              <a:t>2</a:t>
            </a:r>
            <a:r>
              <a:rPr lang="en-US" altLang="en-US" sz="1200">
                <a:solidFill>
                  <a:srgbClr val="FF0000"/>
                </a:solidFill>
                <a:latin typeface="Arial" panose="020B0604020202020204" pitchFamily="34" charset="0"/>
              </a:rPr>
              <a:t>,O2sp</a:t>
            </a:r>
            <a:r>
              <a:rPr lang="en-US" altLang="en-US" sz="1200" baseline="30000">
                <a:solidFill>
                  <a:srgbClr val="FF0000"/>
                </a:solidFill>
                <a:latin typeface="Arial" panose="020B0604020202020204" pitchFamily="34" charset="0"/>
              </a:rPr>
              <a:t>3</a:t>
            </a:r>
            <a:r>
              <a:rPr lang="en-US" altLang="en-US" sz="1200">
                <a:solidFill>
                  <a:srgbClr val="FF0000"/>
                </a:solidFill>
                <a:latin typeface="Arial" panose="020B0604020202020204" pitchFamily="34" charset="0"/>
              </a:rPr>
              <a:t>)</a:t>
            </a:r>
          </a:p>
          <a:p>
            <a:pPr>
              <a:spcBef>
                <a:spcPts val="450"/>
              </a:spcBef>
              <a:buClrTx/>
              <a:buFontTx/>
              <a:buNone/>
            </a:pPr>
            <a:endParaRPr lang="en-US" altLang="en-US" sz="1200">
              <a:solidFill>
                <a:srgbClr val="FF0000"/>
              </a:solidFill>
              <a:latin typeface="Arial" panose="020B0604020202020204" pitchFamily="34" charset="0"/>
            </a:endParaRPr>
          </a:p>
        </p:txBody>
      </p:sp>
      <p:sp>
        <p:nvSpPr>
          <p:cNvPr id="423941" name="Text Box 3">
            <a:extLst>
              <a:ext uri="{FF2B5EF4-FFF2-40B4-BE49-F238E27FC236}">
                <a16:creationId xmlns:a16="http://schemas.microsoft.com/office/drawing/2014/main" id="{28D905B5-A6E5-4C2D-B956-E8FFB331451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C55810F5-D5F6-482E-BB07-B5F865CAAA63}" type="slidenum">
              <a:rPr lang="en-US" altLang="en-US" sz="1200">
                <a:solidFill>
                  <a:srgbClr val="000000"/>
                </a:solidFill>
                <a:latin typeface="Arial" panose="020B0604020202020204" pitchFamily="34" charset="0"/>
              </a:rPr>
              <a:pPr algn="r" eaLnBrk="1" hangingPunct="1">
                <a:buClrTx/>
                <a:buFontTx/>
                <a:buNone/>
              </a:pPr>
              <a:t>156</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4962" name="Rectangle 8">
            <a:extLst>
              <a:ext uri="{FF2B5EF4-FFF2-40B4-BE49-F238E27FC236}">
                <a16:creationId xmlns:a16="http://schemas.microsoft.com/office/drawing/2014/main" id="{80560527-87EC-4489-A425-043C5FD6214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27653259-6D9A-4CB6-9640-6C9CDC7DB37C}" type="slidenum">
              <a:rPr lang="en-US" altLang="en-US">
                <a:solidFill>
                  <a:srgbClr val="000000"/>
                </a:solidFill>
              </a:rPr>
              <a:pPr eaLnBrk="1" hangingPunct="1"/>
              <a:t>157</a:t>
            </a:fld>
            <a:endParaRPr lang="en-US" altLang="en-US">
              <a:solidFill>
                <a:srgbClr val="000000"/>
              </a:solidFill>
            </a:endParaRPr>
          </a:p>
        </p:txBody>
      </p:sp>
      <p:sp>
        <p:nvSpPr>
          <p:cNvPr id="424963" name="Rectangle 1">
            <a:extLst>
              <a:ext uri="{FF2B5EF4-FFF2-40B4-BE49-F238E27FC236}">
                <a16:creationId xmlns:a16="http://schemas.microsoft.com/office/drawing/2014/main" id="{1076FFEF-8338-4E96-934B-674939CFCBF7}"/>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24964" name="Text Box 2">
            <a:extLst>
              <a:ext uri="{FF2B5EF4-FFF2-40B4-BE49-F238E27FC236}">
                <a16:creationId xmlns:a16="http://schemas.microsoft.com/office/drawing/2014/main" id="{D6FCF1F5-0764-476A-B070-327306B1DBE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424965" name="Text Box 3">
            <a:extLst>
              <a:ext uri="{FF2B5EF4-FFF2-40B4-BE49-F238E27FC236}">
                <a16:creationId xmlns:a16="http://schemas.microsoft.com/office/drawing/2014/main" id="{B8D68CC6-E0AB-4CFD-B049-E554FA405978}"/>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6D31F0E5-064E-41F3-85F0-5B7A6F445F23}" type="slidenum">
              <a:rPr lang="en-US" altLang="en-US" sz="1200">
                <a:solidFill>
                  <a:srgbClr val="000000"/>
                </a:solidFill>
                <a:latin typeface="Arial" panose="020B0604020202020204" pitchFamily="34" charset="0"/>
              </a:rPr>
              <a:pPr algn="r" eaLnBrk="1" hangingPunct="1">
                <a:buClrTx/>
                <a:buFontTx/>
                <a:buNone/>
              </a:pPr>
              <a:t>157</a:t>
            </a:fld>
            <a:endParaRPr lang="en-US" altLang="en-US" sz="1200">
              <a:solidFill>
                <a:srgbClr val="000000"/>
              </a:solidFill>
              <a:latin typeface="Arial" panose="020B0604020202020204"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5986" name="Rectangle 8">
            <a:extLst>
              <a:ext uri="{FF2B5EF4-FFF2-40B4-BE49-F238E27FC236}">
                <a16:creationId xmlns:a16="http://schemas.microsoft.com/office/drawing/2014/main" id="{F59F0D18-1ADE-4B62-9641-34F12744B7C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D3094118-9EC6-476C-8283-87FC746331B2}" type="slidenum">
              <a:rPr lang="en-US" altLang="en-US">
                <a:solidFill>
                  <a:srgbClr val="000000"/>
                </a:solidFill>
              </a:rPr>
              <a:pPr eaLnBrk="1" hangingPunct="1"/>
              <a:t>158</a:t>
            </a:fld>
            <a:endParaRPr lang="en-US" altLang="en-US">
              <a:solidFill>
                <a:srgbClr val="000000"/>
              </a:solidFill>
            </a:endParaRPr>
          </a:p>
        </p:txBody>
      </p:sp>
      <p:sp>
        <p:nvSpPr>
          <p:cNvPr id="425987" name="Rectangle 1">
            <a:extLst>
              <a:ext uri="{FF2B5EF4-FFF2-40B4-BE49-F238E27FC236}">
                <a16:creationId xmlns:a16="http://schemas.microsoft.com/office/drawing/2014/main" id="{729253CE-20CB-4379-A367-B9E38CF7FA3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25988" name="Text Box 2">
            <a:extLst>
              <a:ext uri="{FF2B5EF4-FFF2-40B4-BE49-F238E27FC236}">
                <a16:creationId xmlns:a16="http://schemas.microsoft.com/office/drawing/2014/main" id="{31934722-CF8A-4121-897D-DEB3145A4FF4}"/>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450"/>
              </a:spcBef>
              <a:buClrTx/>
              <a:buFontTx/>
              <a:buNone/>
            </a:pPr>
            <a:r>
              <a:rPr lang="el-GR" altLang="en-US" sz="1200">
                <a:solidFill>
                  <a:srgbClr val="000000"/>
                </a:solidFill>
                <a:latin typeface="Arial" panose="020B0604020202020204" pitchFamily="34" charset="0"/>
              </a:rPr>
              <a:t> </a:t>
            </a:r>
            <a:r>
              <a:rPr lang="en-US" altLang="en-US" sz="1200">
                <a:solidFill>
                  <a:srgbClr val="000000"/>
                </a:solidFill>
                <a:latin typeface="Arial" panose="020B0604020202020204" pitchFamily="34" charset="0"/>
              </a:rPr>
              <a:t>sp3 C sp3 N</a:t>
            </a:r>
          </a:p>
          <a:p>
            <a:pPr eaLnBrk="1" hangingPunct="1">
              <a:spcBef>
                <a:spcPts val="450"/>
              </a:spcBef>
              <a:buClrTx/>
              <a:buFontTx/>
              <a:buNone/>
            </a:pPr>
            <a:endParaRPr lang="el-GR" altLang="en-US" sz="1200">
              <a:solidFill>
                <a:srgbClr val="000000"/>
              </a:solidFill>
              <a:latin typeface="Arial" panose="020B0604020202020204" pitchFamily="34" charset="0"/>
            </a:endParaRPr>
          </a:p>
          <a:p>
            <a:pPr eaLnBrk="1" hangingPunct="1">
              <a:spcBef>
                <a:spcPts val="450"/>
              </a:spcBef>
              <a:buClrTx/>
              <a:buFontTx/>
              <a:buNone/>
            </a:pPr>
            <a:endParaRPr lang="el-GR" altLang="en-US" sz="1200">
              <a:solidFill>
                <a:srgbClr val="000000"/>
              </a:solidFill>
              <a:latin typeface="Arial" panose="020B0604020202020204" pitchFamily="34" charset="0"/>
            </a:endParaRPr>
          </a:p>
          <a:p>
            <a:pPr eaLnBrk="1" hangingPunct="1">
              <a:spcBef>
                <a:spcPts val="450"/>
              </a:spcBef>
              <a:buClrTx/>
              <a:buFontTx/>
              <a:buNone/>
            </a:pPr>
            <a:endParaRPr lang="el-GR" altLang="en-US" sz="1200">
              <a:solidFill>
                <a:srgbClr val="000000"/>
              </a:solidFill>
              <a:latin typeface="Arial" panose="020B0604020202020204" pitchFamily="34" charset="0"/>
            </a:endParaRPr>
          </a:p>
          <a:p>
            <a:pPr eaLnBrk="1" hangingPunct="1">
              <a:spcBef>
                <a:spcPts val="450"/>
              </a:spcBef>
              <a:buClrTx/>
              <a:buFontTx/>
              <a:buNone/>
            </a:pPr>
            <a:endParaRPr lang="el-GR" altLang="en-US" sz="1200">
              <a:solidFill>
                <a:srgbClr val="000000"/>
              </a:solidFill>
              <a:latin typeface="Arial" panose="020B0604020202020204" pitchFamily="34" charset="0"/>
            </a:endParaRPr>
          </a:p>
        </p:txBody>
      </p:sp>
      <p:sp>
        <p:nvSpPr>
          <p:cNvPr id="425989" name="Text Box 3">
            <a:extLst>
              <a:ext uri="{FF2B5EF4-FFF2-40B4-BE49-F238E27FC236}">
                <a16:creationId xmlns:a16="http://schemas.microsoft.com/office/drawing/2014/main" id="{B64E65F2-D72E-4428-A0DE-F0549EA49A19}"/>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2C950E0A-E357-4A18-8771-839604A3B2AC}" type="slidenum">
              <a:rPr lang="en-US" altLang="en-US" sz="1200">
                <a:solidFill>
                  <a:srgbClr val="000000"/>
                </a:solidFill>
                <a:latin typeface="Arial" panose="020B0604020202020204" pitchFamily="34" charset="0"/>
              </a:rPr>
              <a:pPr algn="r" eaLnBrk="1" hangingPunct="1">
                <a:buClrTx/>
                <a:buFontTx/>
                <a:buNone/>
              </a:pPr>
              <a:t>158</a:t>
            </a:fld>
            <a:endParaRPr lang="en-US" altLang="en-US" sz="1200">
              <a:solidFill>
                <a:srgbClr val="000000"/>
              </a:solidFill>
              <a:latin typeface="Arial" panose="020B0604020202020204" pitchFamily="34" charset="0"/>
            </a:endParaRPr>
          </a:p>
        </p:txBody>
      </p:sp>
      <p:sp>
        <p:nvSpPr>
          <p:cNvPr id="2" name="Θέση σημειώσεων 1">
            <a:extLst>
              <a:ext uri="{FF2B5EF4-FFF2-40B4-BE49-F238E27FC236}">
                <a16:creationId xmlns:a16="http://schemas.microsoft.com/office/drawing/2014/main" id="{963CF439-1EBC-4DB3-B32D-2B652A2CDF9A}"/>
              </a:ext>
            </a:extLst>
          </p:cNvPr>
          <p:cNvSpPr>
            <a:spLocks noGrp="1"/>
          </p:cNvSpPr>
          <p:nvPr>
            <p:ph type="body" idx="1"/>
          </p:nvPr>
        </p:nvSpPr>
        <p:spPr/>
        <p:txBody>
          <a:bodyPr/>
          <a:lstStyle/>
          <a:p>
            <a:pPr algn="ctr">
              <a:buFont typeface="Arial" panose="020B0604020202020204" pitchFamily="34" charset="0"/>
              <a:buChar char="•"/>
            </a:pPr>
            <a:endParaRPr lang="en-US" b="0" i="0" u="none" strike="noStrike" dirty="0">
              <a:solidFill>
                <a:srgbClr val="FFFFFF"/>
              </a:solidFill>
              <a:effectLst/>
              <a:latin typeface="icomoon"/>
            </a:endParaRPr>
          </a:p>
          <a:p>
            <a:endParaRPr lang="en-US" dirty="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8034" name="Rectangle 8">
            <a:extLst>
              <a:ext uri="{FF2B5EF4-FFF2-40B4-BE49-F238E27FC236}">
                <a16:creationId xmlns:a16="http://schemas.microsoft.com/office/drawing/2014/main" id="{DECCD56D-64EC-4213-A250-38423E6D0E0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A2AC315B-FAEA-4A38-B030-52DC752E7694}" type="slidenum">
              <a:rPr lang="en-US" altLang="en-US">
                <a:solidFill>
                  <a:srgbClr val="000000"/>
                </a:solidFill>
              </a:rPr>
              <a:pPr eaLnBrk="1" hangingPunct="1"/>
              <a:t>159</a:t>
            </a:fld>
            <a:endParaRPr lang="en-US" altLang="en-US">
              <a:solidFill>
                <a:srgbClr val="000000"/>
              </a:solidFill>
            </a:endParaRPr>
          </a:p>
        </p:txBody>
      </p:sp>
      <p:sp>
        <p:nvSpPr>
          <p:cNvPr id="428035" name="Rectangle 1">
            <a:extLst>
              <a:ext uri="{FF2B5EF4-FFF2-40B4-BE49-F238E27FC236}">
                <a16:creationId xmlns:a16="http://schemas.microsoft.com/office/drawing/2014/main" id="{C2528666-CC4E-44DC-904D-C7E005DA10F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28036" name="Text Box 2">
            <a:extLst>
              <a:ext uri="{FF2B5EF4-FFF2-40B4-BE49-F238E27FC236}">
                <a16:creationId xmlns:a16="http://schemas.microsoft.com/office/drawing/2014/main" id="{831E5A24-EEEF-4B7A-8214-720AABE90504}"/>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lnSpc>
                <a:spcPct val="90000"/>
              </a:lnSpc>
              <a:spcBef>
                <a:spcPts val="413"/>
              </a:spcBef>
              <a:buClrTx/>
              <a:buFontTx/>
              <a:buNone/>
            </a:pPr>
            <a:r>
              <a:rPr lang="en-US" altLang="en-US" sz="1100">
                <a:solidFill>
                  <a:srgbClr val="000000"/>
                </a:solidFill>
                <a:latin typeface="Arial" panose="020B0604020202020204" pitchFamily="34" charset="0"/>
              </a:rPr>
              <a:t>These molecules fit into a pain receptor in the brain, mimicking the action of endorphins, which </a:t>
            </a:r>
          </a:p>
          <a:p>
            <a:pPr eaLnBrk="1" hangingPunct="1">
              <a:lnSpc>
                <a:spcPct val="90000"/>
              </a:lnSpc>
              <a:spcBef>
                <a:spcPts val="413"/>
              </a:spcBef>
              <a:buClrTx/>
              <a:buFontTx/>
              <a:buNone/>
            </a:pPr>
            <a:r>
              <a:rPr lang="en-US" altLang="en-US" sz="1100">
                <a:solidFill>
                  <a:srgbClr val="000000"/>
                </a:solidFill>
                <a:latin typeface="Arial" panose="020B0604020202020204" pitchFamily="34" charset="0"/>
              </a:rPr>
              <a:t>are natural pain relievers produced by the body. Endorphins do not have all of the elements of </a:t>
            </a:r>
          </a:p>
          <a:p>
            <a:pPr eaLnBrk="1" hangingPunct="1">
              <a:lnSpc>
                <a:spcPct val="90000"/>
              </a:lnSpc>
              <a:spcBef>
                <a:spcPts val="413"/>
              </a:spcBef>
              <a:buClrTx/>
              <a:buFontTx/>
              <a:buNone/>
            </a:pPr>
            <a:r>
              <a:rPr lang="en-US" altLang="en-US" sz="1100">
                <a:solidFill>
                  <a:srgbClr val="000000"/>
                </a:solidFill>
                <a:latin typeface="Arial" panose="020B0604020202020204" pitchFamily="34" charset="0"/>
              </a:rPr>
              <a:t>the morphine rule, but do have significant structural similarities. </a:t>
            </a:r>
          </a:p>
          <a:p>
            <a:pPr eaLnBrk="1" hangingPunct="1">
              <a:lnSpc>
                <a:spcPct val="90000"/>
              </a:lnSpc>
              <a:spcBef>
                <a:spcPts val="413"/>
              </a:spcBef>
              <a:buClrTx/>
              <a:buFontTx/>
              <a:buNone/>
            </a:pPr>
            <a:r>
              <a:rPr lang="en-US" altLang="en-US" sz="1100">
                <a:solidFill>
                  <a:srgbClr val="000000"/>
                </a:solidFill>
                <a:latin typeface="Arial" panose="020B0604020202020204" pitchFamily="34" charset="0"/>
              </a:rPr>
              <a:t>• Pure morphine was first isolated in 1803. The chemical structure was determined </a:t>
            </a:r>
          </a:p>
          <a:p>
            <a:pPr eaLnBrk="1" hangingPunct="1">
              <a:lnSpc>
                <a:spcPct val="90000"/>
              </a:lnSpc>
              <a:spcBef>
                <a:spcPts val="413"/>
              </a:spcBef>
              <a:buClrTx/>
              <a:buFontTx/>
              <a:buNone/>
            </a:pPr>
            <a:r>
              <a:rPr lang="en-US" altLang="en-US" sz="1100">
                <a:solidFill>
                  <a:srgbClr val="000000"/>
                </a:solidFill>
                <a:latin typeface="Arial" panose="020B0604020202020204" pitchFamily="34" charset="0"/>
              </a:rPr>
              <a:t>in 1925. Two hundred years later, morphine and related compounds remain the </a:t>
            </a:r>
          </a:p>
          <a:p>
            <a:pPr eaLnBrk="1" hangingPunct="1">
              <a:lnSpc>
                <a:spcPct val="90000"/>
              </a:lnSpc>
              <a:spcBef>
                <a:spcPts val="413"/>
              </a:spcBef>
              <a:buClrTx/>
              <a:buFontTx/>
              <a:buNone/>
            </a:pPr>
            <a:r>
              <a:rPr lang="en-US" altLang="en-US" sz="1100">
                <a:solidFill>
                  <a:srgbClr val="000000"/>
                </a:solidFill>
                <a:latin typeface="Arial" panose="020B0604020202020204" pitchFamily="34" charset="0"/>
              </a:rPr>
              <a:t>most potent painkillers known. Unfortunately, morphine is also highly addictive. </a:t>
            </a:r>
          </a:p>
          <a:p>
            <a:pPr eaLnBrk="1" hangingPunct="1">
              <a:lnSpc>
                <a:spcPct val="90000"/>
              </a:lnSpc>
              <a:spcBef>
                <a:spcPts val="413"/>
              </a:spcBef>
              <a:buClrTx/>
              <a:buFontTx/>
              <a:buNone/>
            </a:pPr>
            <a:r>
              <a:rPr lang="en-US" altLang="en-US" sz="1100">
                <a:solidFill>
                  <a:srgbClr val="000000"/>
                </a:solidFill>
                <a:latin typeface="Arial" panose="020B0604020202020204" pitchFamily="34" charset="0"/>
              </a:rPr>
              <a:t>• Codeine is less addictive, but also less effective. It is approximately a tenth as </a:t>
            </a:r>
          </a:p>
          <a:p>
            <a:pPr eaLnBrk="1" hangingPunct="1">
              <a:lnSpc>
                <a:spcPct val="90000"/>
              </a:lnSpc>
              <a:spcBef>
                <a:spcPts val="413"/>
              </a:spcBef>
              <a:buClrTx/>
              <a:buFontTx/>
              <a:buNone/>
            </a:pPr>
            <a:r>
              <a:rPr lang="en-US" altLang="en-US" sz="1100">
                <a:solidFill>
                  <a:srgbClr val="000000"/>
                </a:solidFill>
                <a:latin typeface="Arial" panose="020B0604020202020204" pitchFamily="34" charset="0"/>
              </a:rPr>
              <a:t>strong as morphine. </a:t>
            </a:r>
          </a:p>
          <a:p>
            <a:pPr eaLnBrk="1" hangingPunct="1">
              <a:lnSpc>
                <a:spcPct val="90000"/>
              </a:lnSpc>
              <a:spcBef>
                <a:spcPts val="413"/>
              </a:spcBef>
              <a:buClrTx/>
              <a:buFontTx/>
              <a:buNone/>
            </a:pPr>
            <a:r>
              <a:rPr lang="en-US" altLang="en-US" sz="1100">
                <a:solidFill>
                  <a:srgbClr val="000000"/>
                </a:solidFill>
                <a:latin typeface="Arial" panose="020B0604020202020204" pitchFamily="34" charset="0"/>
              </a:rPr>
              <a:t>• Diacylmorphine was synthesized in 1898 by Bayer (the company best known for </a:t>
            </a:r>
          </a:p>
          <a:p>
            <a:pPr eaLnBrk="1" hangingPunct="1">
              <a:lnSpc>
                <a:spcPct val="90000"/>
              </a:lnSpc>
              <a:spcBef>
                <a:spcPts val="413"/>
              </a:spcBef>
              <a:buClrTx/>
              <a:buFontTx/>
              <a:buNone/>
            </a:pPr>
            <a:r>
              <a:rPr lang="en-US" altLang="en-US" sz="1100">
                <a:solidFill>
                  <a:srgbClr val="000000"/>
                </a:solidFill>
                <a:latin typeface="Arial" panose="020B0604020202020204" pitchFamily="34" charset="0"/>
              </a:rPr>
              <a:t>Bayer’s aspirin). Diacylmorphine is much more potent than morphine, and this </a:t>
            </a:r>
          </a:p>
          <a:p>
            <a:pPr eaLnBrk="1" hangingPunct="1">
              <a:lnSpc>
                <a:spcPct val="90000"/>
              </a:lnSpc>
              <a:spcBef>
                <a:spcPts val="413"/>
              </a:spcBef>
              <a:buClrTx/>
              <a:buFontTx/>
              <a:buNone/>
            </a:pPr>
            <a:r>
              <a:rPr lang="en-US" altLang="en-US" sz="1100">
                <a:solidFill>
                  <a:srgbClr val="000000"/>
                </a:solidFill>
                <a:latin typeface="Arial" panose="020B0604020202020204" pitchFamily="34" charset="0"/>
              </a:rPr>
              <a:t>potency initially masked some major side effects. Bayer marketed this as a “hero” </a:t>
            </a:r>
          </a:p>
          <a:p>
            <a:pPr eaLnBrk="1" hangingPunct="1">
              <a:lnSpc>
                <a:spcPct val="90000"/>
              </a:lnSpc>
              <a:spcBef>
                <a:spcPts val="413"/>
              </a:spcBef>
              <a:buClrTx/>
              <a:buFontTx/>
              <a:buNone/>
            </a:pPr>
            <a:r>
              <a:rPr lang="en-US" altLang="en-US" sz="1100">
                <a:solidFill>
                  <a:srgbClr val="000000"/>
                </a:solidFill>
                <a:latin typeface="Arial" panose="020B0604020202020204" pitchFamily="34" charset="0"/>
              </a:rPr>
              <a:t>drug. We now know it as the “hero” derived name heroin, and few people </a:t>
            </a:r>
          </a:p>
          <a:p>
            <a:pPr eaLnBrk="1" hangingPunct="1">
              <a:lnSpc>
                <a:spcPct val="90000"/>
              </a:lnSpc>
              <a:spcBef>
                <a:spcPts val="413"/>
              </a:spcBef>
              <a:buClrTx/>
              <a:buFontTx/>
              <a:buNone/>
            </a:pPr>
            <a:r>
              <a:rPr lang="en-US" altLang="en-US" sz="1100">
                <a:solidFill>
                  <a:srgbClr val="000000"/>
                </a:solidFill>
                <a:latin typeface="Arial" panose="020B0604020202020204" pitchFamily="34" charset="0"/>
              </a:rPr>
              <a:t>associate it with the company Bayer. </a:t>
            </a:r>
          </a:p>
          <a:p>
            <a:pPr eaLnBrk="1" hangingPunct="1">
              <a:lnSpc>
                <a:spcPct val="90000"/>
              </a:lnSpc>
              <a:spcBef>
                <a:spcPts val="413"/>
              </a:spcBef>
              <a:buClrTx/>
              <a:buFontTx/>
              <a:buNone/>
            </a:pPr>
            <a:r>
              <a:rPr lang="en-US" altLang="en-US" sz="1100">
                <a:solidFill>
                  <a:srgbClr val="000000"/>
                </a:solidFill>
                <a:latin typeface="Arial" panose="020B0604020202020204" pitchFamily="34" charset="0"/>
              </a:rPr>
              <a:t>• Until the 1980’s, Demerol was thought to be a safer alternative to morphine. </a:t>
            </a:r>
          </a:p>
          <a:p>
            <a:pPr eaLnBrk="1" hangingPunct="1">
              <a:lnSpc>
                <a:spcPct val="90000"/>
              </a:lnSpc>
              <a:spcBef>
                <a:spcPts val="413"/>
              </a:spcBef>
              <a:buClrTx/>
              <a:buFontTx/>
              <a:buNone/>
            </a:pPr>
            <a:r>
              <a:rPr lang="en-US" altLang="en-US" sz="1100">
                <a:solidFill>
                  <a:srgbClr val="000000"/>
                </a:solidFill>
                <a:latin typeface="Arial" panose="020B0604020202020204" pitchFamily="34" charset="0"/>
              </a:rPr>
              <a:t>While Demerol is less addictive than morphine, it can have dangerous side </a:t>
            </a:r>
          </a:p>
          <a:p>
            <a:pPr eaLnBrk="1" hangingPunct="1">
              <a:lnSpc>
                <a:spcPct val="90000"/>
              </a:lnSpc>
              <a:spcBef>
                <a:spcPts val="413"/>
              </a:spcBef>
              <a:buClrTx/>
              <a:buFontTx/>
              <a:buNone/>
            </a:pPr>
            <a:r>
              <a:rPr lang="en-US" altLang="en-US" sz="1100">
                <a:solidFill>
                  <a:srgbClr val="000000"/>
                </a:solidFill>
                <a:latin typeface="Arial" panose="020B0604020202020204" pitchFamily="34" charset="0"/>
              </a:rPr>
              <a:t>effects, including seizures, and has become much less widely used.</a:t>
            </a:r>
          </a:p>
          <a:p>
            <a:pPr eaLnBrk="1" hangingPunct="1">
              <a:lnSpc>
                <a:spcPct val="90000"/>
              </a:lnSpc>
              <a:spcBef>
                <a:spcPts val="413"/>
              </a:spcBef>
              <a:buClrTx/>
              <a:buFontTx/>
              <a:buNone/>
            </a:pPr>
            <a:endParaRPr lang="en-US" altLang="en-US" sz="1100">
              <a:solidFill>
                <a:srgbClr val="000000"/>
              </a:solidFill>
              <a:latin typeface="Arial" panose="020B0604020202020204" pitchFamily="34" charset="0"/>
            </a:endParaRPr>
          </a:p>
          <a:p>
            <a:pPr eaLnBrk="1" hangingPunct="1">
              <a:lnSpc>
                <a:spcPct val="90000"/>
              </a:lnSpc>
              <a:spcBef>
                <a:spcPts val="413"/>
              </a:spcBef>
              <a:buClrTx/>
              <a:buFontTx/>
              <a:buNone/>
            </a:pPr>
            <a:r>
              <a:rPr lang="en-US" altLang="en-US" sz="1100" i="1">
                <a:solidFill>
                  <a:srgbClr val="000000"/>
                </a:solidFill>
              </a:rPr>
              <a:t>Common brand name</a:t>
            </a:r>
            <a:r>
              <a:rPr lang="en-US" altLang="en-US" sz="1100">
                <a:solidFill>
                  <a:srgbClr val="000000"/>
                </a:solidFill>
              </a:rPr>
              <a:t>: Tylenol 3 contains codeine as well as acetaminophen. Codeine also is combined with other medicines, including aspirin.</a:t>
            </a:r>
          </a:p>
          <a:p>
            <a:pPr eaLnBrk="1" hangingPunct="1">
              <a:lnSpc>
                <a:spcPct val="90000"/>
              </a:lnSpc>
              <a:spcBef>
                <a:spcPts val="413"/>
              </a:spcBef>
              <a:buClrTx/>
              <a:buFontTx/>
              <a:buNone/>
            </a:pPr>
            <a:r>
              <a:rPr lang="en-US" altLang="en-US" sz="1100" i="1">
                <a:solidFill>
                  <a:srgbClr val="000000"/>
                </a:solidFill>
              </a:rPr>
              <a:t>Description</a:t>
            </a:r>
            <a:r>
              <a:rPr lang="en-US" altLang="en-US" sz="1100">
                <a:solidFill>
                  <a:srgbClr val="000000"/>
                </a:solidFill>
              </a:rPr>
              <a:t>: Codeine is a narcotic pain-relieving drug. It is most effective for dental pain when given along with acetaminophen (as in Tylenol 3).</a:t>
            </a:r>
          </a:p>
          <a:p>
            <a:pPr eaLnBrk="1" hangingPunct="1">
              <a:lnSpc>
                <a:spcPct val="90000"/>
              </a:lnSpc>
              <a:spcBef>
                <a:spcPts val="413"/>
              </a:spcBef>
              <a:buClrTx/>
              <a:buFontTx/>
              <a:buNone/>
            </a:pPr>
            <a:r>
              <a:rPr lang="en-US" altLang="en-US" sz="1100" i="1">
                <a:solidFill>
                  <a:srgbClr val="000000"/>
                </a:solidFill>
              </a:rPr>
              <a:t>Dental uses</a:t>
            </a:r>
            <a:r>
              <a:rPr lang="en-US" altLang="en-US" sz="1100">
                <a:solidFill>
                  <a:srgbClr val="000000"/>
                </a:solidFill>
              </a:rPr>
              <a:t>: Codeine is most commonly prescribed for relief of mild to moderate pain after dental surgery. It also is used for temporary relief of toothache</a:t>
            </a:r>
          </a:p>
          <a:p>
            <a:pPr eaLnBrk="1" hangingPunct="1">
              <a:lnSpc>
                <a:spcPct val="90000"/>
              </a:lnSpc>
              <a:spcBef>
                <a:spcPts val="413"/>
              </a:spcBef>
              <a:buClrTx/>
              <a:buFontTx/>
              <a:buNone/>
            </a:pPr>
            <a:endParaRPr lang="en-US" altLang="en-US" sz="1100">
              <a:solidFill>
                <a:srgbClr val="000000"/>
              </a:solidFill>
            </a:endParaRPr>
          </a:p>
        </p:txBody>
      </p:sp>
      <p:sp>
        <p:nvSpPr>
          <p:cNvPr id="428037" name="Text Box 3">
            <a:extLst>
              <a:ext uri="{FF2B5EF4-FFF2-40B4-BE49-F238E27FC236}">
                <a16:creationId xmlns:a16="http://schemas.microsoft.com/office/drawing/2014/main" id="{B562CC8F-456E-410A-9355-662FCBCEE60B}"/>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C33782FD-82BD-407C-8531-223AAD6343C9}" type="slidenum">
              <a:rPr lang="en-US" altLang="en-US" sz="1200">
                <a:solidFill>
                  <a:srgbClr val="000000"/>
                </a:solidFill>
                <a:latin typeface="Arial" panose="020B0604020202020204" pitchFamily="34" charset="0"/>
              </a:rPr>
              <a:pPr algn="r" eaLnBrk="1" hangingPunct="1">
                <a:buClrTx/>
                <a:buFontTx/>
                <a:buNone/>
              </a:pPr>
              <a:t>159</a:t>
            </a:fld>
            <a:endParaRPr lang="en-US" altLang="en-US" sz="1200">
              <a:solidFill>
                <a:srgbClr val="000000"/>
              </a:solidFill>
              <a:latin typeface="Arial" panose="020B0604020202020204" pitchFamily="34" charset="0"/>
            </a:endParaRPr>
          </a:p>
        </p:txBody>
      </p:sp>
      <p:sp>
        <p:nvSpPr>
          <p:cNvPr id="428038" name="6 - Θέση σημειώσεων">
            <a:extLst>
              <a:ext uri="{FF2B5EF4-FFF2-40B4-BE49-F238E27FC236}">
                <a16:creationId xmlns:a16="http://schemas.microsoft.com/office/drawing/2014/main" id="{CE47AAE1-76B6-4137-B431-DB9C28D8FE2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a:latin typeface="Times New Roman" panose="02020603050405020304" pitchFamily="18"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9058" name="Rectangle 8">
            <a:extLst>
              <a:ext uri="{FF2B5EF4-FFF2-40B4-BE49-F238E27FC236}">
                <a16:creationId xmlns:a16="http://schemas.microsoft.com/office/drawing/2014/main" id="{E64F21F2-D612-4B78-8629-CC6FD0ABC01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3B032ECE-97E7-496B-8F39-B8128481A090}" type="slidenum">
              <a:rPr lang="en-US" altLang="en-US">
                <a:solidFill>
                  <a:srgbClr val="000000"/>
                </a:solidFill>
              </a:rPr>
              <a:pPr eaLnBrk="1" hangingPunct="1"/>
              <a:t>160</a:t>
            </a:fld>
            <a:endParaRPr lang="en-US" altLang="en-US">
              <a:solidFill>
                <a:srgbClr val="000000"/>
              </a:solidFill>
            </a:endParaRPr>
          </a:p>
        </p:txBody>
      </p:sp>
      <p:sp>
        <p:nvSpPr>
          <p:cNvPr id="429059" name="Text Box 1">
            <a:extLst>
              <a:ext uri="{FF2B5EF4-FFF2-40B4-BE49-F238E27FC236}">
                <a16:creationId xmlns:a16="http://schemas.microsoft.com/office/drawing/2014/main" id="{26303118-B5CD-471B-A5BA-6290815F627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F6D7CD14-CA13-41E5-9C3A-C27309FEC70D}" type="slidenum">
              <a:rPr lang="el-GR" altLang="en-US" sz="1200">
                <a:solidFill>
                  <a:srgbClr val="000000"/>
                </a:solidFill>
                <a:latin typeface="Arial" panose="020B0604020202020204" pitchFamily="34" charset="0"/>
              </a:rPr>
              <a:pPr algn="r" eaLnBrk="1" hangingPunct="1">
                <a:buClrTx/>
                <a:buFontTx/>
                <a:buNone/>
              </a:pPr>
              <a:t>160</a:t>
            </a:fld>
            <a:endParaRPr lang="el-GR" altLang="en-US" sz="1200">
              <a:solidFill>
                <a:srgbClr val="000000"/>
              </a:solidFill>
              <a:latin typeface="Arial" panose="020B0604020202020204" pitchFamily="34" charset="0"/>
            </a:endParaRPr>
          </a:p>
        </p:txBody>
      </p:sp>
      <p:sp>
        <p:nvSpPr>
          <p:cNvPr id="429060" name="Rectangle 2">
            <a:extLst>
              <a:ext uri="{FF2B5EF4-FFF2-40B4-BE49-F238E27FC236}">
                <a16:creationId xmlns:a16="http://schemas.microsoft.com/office/drawing/2014/main" id="{6704A276-6F22-4026-9BD2-486FDDD0FD56}"/>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29061" name="Text Box 3">
            <a:extLst>
              <a:ext uri="{FF2B5EF4-FFF2-40B4-BE49-F238E27FC236}">
                <a16:creationId xmlns:a16="http://schemas.microsoft.com/office/drawing/2014/main" id="{21674846-0801-4AB1-AC0A-4B4121B72DE1}"/>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429062" name="6 - Θέση σημειώσεων">
            <a:extLst>
              <a:ext uri="{FF2B5EF4-FFF2-40B4-BE49-F238E27FC236}">
                <a16:creationId xmlns:a16="http://schemas.microsoft.com/office/drawing/2014/main" id="{5E0FD80B-62C2-4849-B9CF-3382C97CE1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l-GR" altLang="en-US">
              <a:latin typeface="Times New Roman" panose="02020603050405020304" pitchFamily="18"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82" name="Rectangle 8">
            <a:extLst>
              <a:ext uri="{FF2B5EF4-FFF2-40B4-BE49-F238E27FC236}">
                <a16:creationId xmlns:a16="http://schemas.microsoft.com/office/drawing/2014/main" id="{F853C51B-CCD9-44FD-89AC-6B3A775CBEC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C05D73DF-D366-419B-B5E4-C74BB63F3897}" type="slidenum">
              <a:rPr lang="en-US" altLang="en-US">
                <a:solidFill>
                  <a:srgbClr val="000000"/>
                </a:solidFill>
              </a:rPr>
              <a:pPr eaLnBrk="1" hangingPunct="1"/>
              <a:t>161</a:t>
            </a:fld>
            <a:endParaRPr lang="en-US" altLang="en-US">
              <a:solidFill>
                <a:srgbClr val="000000"/>
              </a:solidFill>
            </a:endParaRPr>
          </a:p>
        </p:txBody>
      </p:sp>
      <p:sp>
        <p:nvSpPr>
          <p:cNvPr id="430083" name="Text Box 1">
            <a:extLst>
              <a:ext uri="{FF2B5EF4-FFF2-40B4-BE49-F238E27FC236}">
                <a16:creationId xmlns:a16="http://schemas.microsoft.com/office/drawing/2014/main" id="{AFFE318A-D7B1-4FF6-AE13-9BB678FDC278}"/>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B3D90051-1FEA-4440-BF50-D2395EC96FFA}" type="slidenum">
              <a:rPr lang="el-GR" altLang="en-US" sz="1200">
                <a:solidFill>
                  <a:srgbClr val="000000"/>
                </a:solidFill>
                <a:latin typeface="Arial" panose="020B0604020202020204" pitchFamily="34" charset="0"/>
              </a:rPr>
              <a:pPr algn="r" eaLnBrk="1" hangingPunct="1">
                <a:buClrTx/>
                <a:buFontTx/>
                <a:buNone/>
              </a:pPr>
              <a:t>161</a:t>
            </a:fld>
            <a:endParaRPr lang="el-GR" altLang="en-US" sz="1200">
              <a:solidFill>
                <a:srgbClr val="000000"/>
              </a:solidFill>
              <a:latin typeface="Arial" panose="020B0604020202020204" pitchFamily="34" charset="0"/>
            </a:endParaRPr>
          </a:p>
        </p:txBody>
      </p:sp>
      <p:sp>
        <p:nvSpPr>
          <p:cNvPr id="430084" name="Rectangle 2">
            <a:extLst>
              <a:ext uri="{FF2B5EF4-FFF2-40B4-BE49-F238E27FC236}">
                <a16:creationId xmlns:a16="http://schemas.microsoft.com/office/drawing/2014/main" id="{DCED7DE6-241B-4F7E-A28D-268251D3DD43}"/>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30085" name="Text Box 3">
            <a:extLst>
              <a:ext uri="{FF2B5EF4-FFF2-40B4-BE49-F238E27FC236}">
                <a16:creationId xmlns:a16="http://schemas.microsoft.com/office/drawing/2014/main" id="{86C7A0F7-A469-435F-A119-2663C233EDB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1106" name="Rectangle 8">
            <a:extLst>
              <a:ext uri="{FF2B5EF4-FFF2-40B4-BE49-F238E27FC236}">
                <a16:creationId xmlns:a16="http://schemas.microsoft.com/office/drawing/2014/main" id="{3144A2A7-6B07-4C35-8C04-8D5998FF89A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24446AA0-940B-4E49-AFB6-59E32ED6C3CC}" type="slidenum">
              <a:rPr lang="en-US" altLang="en-US">
                <a:solidFill>
                  <a:srgbClr val="000000"/>
                </a:solidFill>
              </a:rPr>
              <a:pPr eaLnBrk="1" hangingPunct="1"/>
              <a:t>162</a:t>
            </a:fld>
            <a:endParaRPr lang="en-US" altLang="en-US">
              <a:solidFill>
                <a:srgbClr val="000000"/>
              </a:solidFill>
            </a:endParaRPr>
          </a:p>
        </p:txBody>
      </p:sp>
      <p:sp>
        <p:nvSpPr>
          <p:cNvPr id="431107" name="Text Box 1">
            <a:extLst>
              <a:ext uri="{FF2B5EF4-FFF2-40B4-BE49-F238E27FC236}">
                <a16:creationId xmlns:a16="http://schemas.microsoft.com/office/drawing/2014/main" id="{36ACC7C7-401F-4833-9AB8-5F8AE08708FA}"/>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23302C9D-DCCE-4434-9F6D-17D9270C7F31}" type="slidenum">
              <a:rPr lang="el-GR" altLang="en-US" sz="1200">
                <a:solidFill>
                  <a:srgbClr val="000000"/>
                </a:solidFill>
                <a:latin typeface="Arial" panose="020B0604020202020204" pitchFamily="34" charset="0"/>
              </a:rPr>
              <a:pPr algn="r" eaLnBrk="1" hangingPunct="1">
                <a:buClrTx/>
                <a:buFontTx/>
                <a:buNone/>
              </a:pPr>
              <a:t>162</a:t>
            </a:fld>
            <a:endParaRPr lang="el-GR" altLang="en-US" sz="1200">
              <a:solidFill>
                <a:srgbClr val="000000"/>
              </a:solidFill>
              <a:latin typeface="Arial" panose="020B0604020202020204" pitchFamily="34" charset="0"/>
            </a:endParaRPr>
          </a:p>
        </p:txBody>
      </p:sp>
      <p:sp>
        <p:nvSpPr>
          <p:cNvPr id="431108" name="Rectangle 2">
            <a:extLst>
              <a:ext uri="{FF2B5EF4-FFF2-40B4-BE49-F238E27FC236}">
                <a16:creationId xmlns:a16="http://schemas.microsoft.com/office/drawing/2014/main" id="{5919722D-86A2-4865-879B-B70679A64D90}"/>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31109" name="Text Box 3">
            <a:extLst>
              <a:ext uri="{FF2B5EF4-FFF2-40B4-BE49-F238E27FC236}">
                <a16:creationId xmlns:a16="http://schemas.microsoft.com/office/drawing/2014/main" id="{DB3E9D95-2739-4A92-B8DE-F84AD1BBB81B}"/>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2130" name="Rectangle 8">
            <a:extLst>
              <a:ext uri="{FF2B5EF4-FFF2-40B4-BE49-F238E27FC236}">
                <a16:creationId xmlns:a16="http://schemas.microsoft.com/office/drawing/2014/main" id="{33531E89-B786-4309-BF92-9647258B912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E65FF2AA-9CCD-49C8-B875-97151113A1B7}" type="slidenum">
              <a:rPr lang="en-US" altLang="en-US">
                <a:solidFill>
                  <a:srgbClr val="000000"/>
                </a:solidFill>
              </a:rPr>
              <a:pPr eaLnBrk="1" hangingPunct="1"/>
              <a:t>163</a:t>
            </a:fld>
            <a:endParaRPr lang="en-US" altLang="en-US">
              <a:solidFill>
                <a:srgbClr val="000000"/>
              </a:solidFill>
            </a:endParaRPr>
          </a:p>
        </p:txBody>
      </p:sp>
      <p:sp>
        <p:nvSpPr>
          <p:cNvPr id="432131" name="Text Box 1">
            <a:extLst>
              <a:ext uri="{FF2B5EF4-FFF2-40B4-BE49-F238E27FC236}">
                <a16:creationId xmlns:a16="http://schemas.microsoft.com/office/drawing/2014/main" id="{F4DE7E8E-1CA7-42A5-8BD7-E9BB83E6B6E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7709CB85-E35D-4D61-B392-00CC26F43E25}" type="slidenum">
              <a:rPr lang="el-GR" altLang="en-US" sz="1200">
                <a:solidFill>
                  <a:srgbClr val="000000"/>
                </a:solidFill>
                <a:latin typeface="Arial" panose="020B0604020202020204" pitchFamily="34" charset="0"/>
              </a:rPr>
              <a:pPr algn="r" eaLnBrk="1" hangingPunct="1">
                <a:buClrTx/>
                <a:buFontTx/>
                <a:buNone/>
              </a:pPr>
              <a:t>163</a:t>
            </a:fld>
            <a:endParaRPr lang="el-GR" altLang="en-US" sz="1200">
              <a:solidFill>
                <a:srgbClr val="000000"/>
              </a:solidFill>
              <a:latin typeface="Arial" panose="020B0604020202020204" pitchFamily="34" charset="0"/>
            </a:endParaRPr>
          </a:p>
        </p:txBody>
      </p:sp>
      <p:sp>
        <p:nvSpPr>
          <p:cNvPr id="432132" name="Rectangle 2">
            <a:extLst>
              <a:ext uri="{FF2B5EF4-FFF2-40B4-BE49-F238E27FC236}">
                <a16:creationId xmlns:a16="http://schemas.microsoft.com/office/drawing/2014/main" id="{25F7ACA9-9EDB-47DD-B3AD-E578F4B07C3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32133" name="Text Box 3">
            <a:extLst>
              <a:ext uri="{FF2B5EF4-FFF2-40B4-BE49-F238E27FC236}">
                <a16:creationId xmlns:a16="http://schemas.microsoft.com/office/drawing/2014/main" id="{8D787038-E348-4EDF-83F1-ACE4F8229B54}"/>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9074" name="Rectangle 8">
            <a:extLst>
              <a:ext uri="{FF2B5EF4-FFF2-40B4-BE49-F238E27FC236}">
                <a16:creationId xmlns:a16="http://schemas.microsoft.com/office/drawing/2014/main" id="{7098FA83-6C6A-4650-964D-BB4025A0F8D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CAE6608C-43F2-482D-BA8E-8D19725C9F41}" type="slidenum">
              <a:rPr lang="en-US" altLang="en-US">
                <a:solidFill>
                  <a:srgbClr val="000000"/>
                </a:solidFill>
              </a:rPr>
              <a:pPr eaLnBrk="1" hangingPunct="1"/>
              <a:t>17</a:t>
            </a:fld>
            <a:endParaRPr lang="en-US" altLang="en-US">
              <a:solidFill>
                <a:srgbClr val="000000"/>
              </a:solidFill>
            </a:endParaRPr>
          </a:p>
        </p:txBody>
      </p:sp>
      <p:sp>
        <p:nvSpPr>
          <p:cNvPr id="259075" name="Text Box 1">
            <a:extLst>
              <a:ext uri="{FF2B5EF4-FFF2-40B4-BE49-F238E27FC236}">
                <a16:creationId xmlns:a16="http://schemas.microsoft.com/office/drawing/2014/main" id="{D54EAB90-F513-42D7-B3B7-71349FA79A98}"/>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5EC4B93A-F272-42DE-97BF-F79F2092CC59}" type="slidenum">
              <a:rPr lang="el-GR" altLang="en-US" sz="1200">
                <a:solidFill>
                  <a:srgbClr val="000000"/>
                </a:solidFill>
              </a:rPr>
              <a:pPr algn="r" eaLnBrk="1" hangingPunct="1">
                <a:buClrTx/>
                <a:buFontTx/>
                <a:buNone/>
              </a:pPr>
              <a:t>17</a:t>
            </a:fld>
            <a:endParaRPr lang="el-GR" altLang="en-US" sz="1200">
              <a:solidFill>
                <a:srgbClr val="000000"/>
              </a:solidFill>
            </a:endParaRPr>
          </a:p>
        </p:txBody>
      </p:sp>
      <p:sp>
        <p:nvSpPr>
          <p:cNvPr id="259076" name="Rectangle 2">
            <a:extLst>
              <a:ext uri="{FF2B5EF4-FFF2-40B4-BE49-F238E27FC236}">
                <a16:creationId xmlns:a16="http://schemas.microsoft.com/office/drawing/2014/main" id="{897F2C6B-73E2-4EEF-ADF5-8857764AC717}"/>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59077" name="Text Box 3">
            <a:extLst>
              <a:ext uri="{FF2B5EF4-FFF2-40B4-BE49-F238E27FC236}">
                <a16:creationId xmlns:a16="http://schemas.microsoft.com/office/drawing/2014/main" id="{9238EC38-DF7D-4760-A9F5-604D0CBFA62C}"/>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3154" name="Rectangle 8">
            <a:extLst>
              <a:ext uri="{FF2B5EF4-FFF2-40B4-BE49-F238E27FC236}">
                <a16:creationId xmlns:a16="http://schemas.microsoft.com/office/drawing/2014/main" id="{C876BFB9-4F12-4B96-B16B-C227300A6EF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C6A1D687-1BB7-4E3C-A25D-A4337AF4A337}" type="slidenum">
              <a:rPr lang="en-US" altLang="en-US">
                <a:solidFill>
                  <a:srgbClr val="000000"/>
                </a:solidFill>
              </a:rPr>
              <a:pPr eaLnBrk="1" hangingPunct="1"/>
              <a:t>164</a:t>
            </a:fld>
            <a:endParaRPr lang="en-US" altLang="en-US">
              <a:solidFill>
                <a:srgbClr val="000000"/>
              </a:solidFill>
            </a:endParaRPr>
          </a:p>
        </p:txBody>
      </p:sp>
      <p:sp>
        <p:nvSpPr>
          <p:cNvPr id="433155" name="Text Box 1">
            <a:extLst>
              <a:ext uri="{FF2B5EF4-FFF2-40B4-BE49-F238E27FC236}">
                <a16:creationId xmlns:a16="http://schemas.microsoft.com/office/drawing/2014/main" id="{F0CEBF8B-C5C6-4340-BA49-BA5720E10E6E}"/>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1E711DDA-D283-4BAA-9328-2EBE9020F345}" type="slidenum">
              <a:rPr lang="el-GR" altLang="en-US" sz="1200">
                <a:solidFill>
                  <a:srgbClr val="000000"/>
                </a:solidFill>
                <a:latin typeface="Arial" panose="020B0604020202020204" pitchFamily="34" charset="0"/>
              </a:rPr>
              <a:pPr algn="r" eaLnBrk="1" hangingPunct="1">
                <a:buClrTx/>
                <a:buFontTx/>
                <a:buNone/>
              </a:pPr>
              <a:t>164</a:t>
            </a:fld>
            <a:endParaRPr lang="el-GR" altLang="en-US" sz="1200">
              <a:solidFill>
                <a:srgbClr val="000000"/>
              </a:solidFill>
              <a:latin typeface="Arial" panose="020B0604020202020204" pitchFamily="34" charset="0"/>
            </a:endParaRPr>
          </a:p>
        </p:txBody>
      </p:sp>
      <p:sp>
        <p:nvSpPr>
          <p:cNvPr id="433156" name="Rectangle 2">
            <a:extLst>
              <a:ext uri="{FF2B5EF4-FFF2-40B4-BE49-F238E27FC236}">
                <a16:creationId xmlns:a16="http://schemas.microsoft.com/office/drawing/2014/main" id="{E3BA59C1-28BE-4E94-9376-4D03A019C61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33157" name="Text Box 3">
            <a:extLst>
              <a:ext uri="{FF2B5EF4-FFF2-40B4-BE49-F238E27FC236}">
                <a16:creationId xmlns:a16="http://schemas.microsoft.com/office/drawing/2014/main" id="{1986578F-B3B1-4729-87BD-27DC6B3DB0D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4178" name="Rectangle 8">
            <a:extLst>
              <a:ext uri="{FF2B5EF4-FFF2-40B4-BE49-F238E27FC236}">
                <a16:creationId xmlns:a16="http://schemas.microsoft.com/office/drawing/2014/main" id="{B9BFCCD4-2593-40C4-9860-4BE87C29E25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A4202CC2-765F-40FC-AB40-CF89F03361C8}" type="slidenum">
              <a:rPr lang="en-US" altLang="en-US">
                <a:solidFill>
                  <a:srgbClr val="000000"/>
                </a:solidFill>
              </a:rPr>
              <a:pPr eaLnBrk="1" hangingPunct="1"/>
              <a:t>165</a:t>
            </a:fld>
            <a:endParaRPr lang="en-US" altLang="en-US">
              <a:solidFill>
                <a:srgbClr val="000000"/>
              </a:solidFill>
            </a:endParaRPr>
          </a:p>
        </p:txBody>
      </p:sp>
      <p:sp>
        <p:nvSpPr>
          <p:cNvPr id="434179" name="Text Box 1">
            <a:extLst>
              <a:ext uri="{FF2B5EF4-FFF2-40B4-BE49-F238E27FC236}">
                <a16:creationId xmlns:a16="http://schemas.microsoft.com/office/drawing/2014/main" id="{7DE919CC-7B55-4736-B08E-50BFC011C316}"/>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8BEE58E1-08FB-47AA-A650-288390582465}" type="slidenum">
              <a:rPr lang="el-GR" altLang="en-US" sz="1200">
                <a:solidFill>
                  <a:srgbClr val="000000"/>
                </a:solidFill>
                <a:latin typeface="Arial" panose="020B0604020202020204" pitchFamily="34" charset="0"/>
              </a:rPr>
              <a:pPr algn="r" eaLnBrk="1" hangingPunct="1">
                <a:buClrTx/>
                <a:buFontTx/>
                <a:buNone/>
              </a:pPr>
              <a:t>165</a:t>
            </a:fld>
            <a:endParaRPr lang="el-GR" altLang="en-US" sz="1200">
              <a:solidFill>
                <a:srgbClr val="000000"/>
              </a:solidFill>
              <a:latin typeface="Arial" panose="020B0604020202020204" pitchFamily="34" charset="0"/>
            </a:endParaRPr>
          </a:p>
        </p:txBody>
      </p:sp>
      <p:sp>
        <p:nvSpPr>
          <p:cNvPr id="434180" name="Rectangle 2">
            <a:extLst>
              <a:ext uri="{FF2B5EF4-FFF2-40B4-BE49-F238E27FC236}">
                <a16:creationId xmlns:a16="http://schemas.microsoft.com/office/drawing/2014/main" id="{C61D5397-270D-413C-97CD-DE96A0255993}"/>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34181" name="Text Box 3">
            <a:extLst>
              <a:ext uri="{FF2B5EF4-FFF2-40B4-BE49-F238E27FC236}">
                <a16:creationId xmlns:a16="http://schemas.microsoft.com/office/drawing/2014/main" id="{84E18A4F-4805-4D7B-80DC-715E20D4EE02}"/>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5202" name="Rectangle 8">
            <a:extLst>
              <a:ext uri="{FF2B5EF4-FFF2-40B4-BE49-F238E27FC236}">
                <a16:creationId xmlns:a16="http://schemas.microsoft.com/office/drawing/2014/main" id="{1C3890EC-E541-428A-8D81-61F5370F233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F1F99332-CA8B-4DBF-8BCB-B589FBF8FDAE}" type="slidenum">
              <a:rPr lang="en-US" altLang="en-US">
                <a:solidFill>
                  <a:srgbClr val="000000"/>
                </a:solidFill>
              </a:rPr>
              <a:pPr eaLnBrk="1" hangingPunct="1"/>
              <a:t>166</a:t>
            </a:fld>
            <a:endParaRPr lang="en-US" altLang="en-US">
              <a:solidFill>
                <a:srgbClr val="000000"/>
              </a:solidFill>
            </a:endParaRPr>
          </a:p>
        </p:txBody>
      </p:sp>
      <p:sp>
        <p:nvSpPr>
          <p:cNvPr id="435203" name="Text Box 1">
            <a:extLst>
              <a:ext uri="{FF2B5EF4-FFF2-40B4-BE49-F238E27FC236}">
                <a16:creationId xmlns:a16="http://schemas.microsoft.com/office/drawing/2014/main" id="{165AABD9-43E6-4DA3-8FAC-710AB1FFE0C0}"/>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B556543B-65C1-42B1-B8CB-2CC6B088253E}" type="slidenum">
              <a:rPr lang="el-GR" altLang="en-US" sz="1200">
                <a:solidFill>
                  <a:srgbClr val="000000"/>
                </a:solidFill>
                <a:latin typeface="Arial" panose="020B0604020202020204" pitchFamily="34" charset="0"/>
              </a:rPr>
              <a:pPr algn="r" eaLnBrk="1" hangingPunct="1">
                <a:buClrTx/>
                <a:buFontTx/>
                <a:buNone/>
              </a:pPr>
              <a:t>166</a:t>
            </a:fld>
            <a:endParaRPr lang="el-GR" altLang="en-US" sz="1200">
              <a:solidFill>
                <a:srgbClr val="000000"/>
              </a:solidFill>
              <a:latin typeface="Arial" panose="020B0604020202020204" pitchFamily="34" charset="0"/>
            </a:endParaRPr>
          </a:p>
        </p:txBody>
      </p:sp>
      <p:sp>
        <p:nvSpPr>
          <p:cNvPr id="435204" name="Rectangle 2">
            <a:extLst>
              <a:ext uri="{FF2B5EF4-FFF2-40B4-BE49-F238E27FC236}">
                <a16:creationId xmlns:a16="http://schemas.microsoft.com/office/drawing/2014/main" id="{049A0656-8610-4CF4-AD90-BD158D7338F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35205" name="Text Box 3">
            <a:extLst>
              <a:ext uri="{FF2B5EF4-FFF2-40B4-BE49-F238E27FC236}">
                <a16:creationId xmlns:a16="http://schemas.microsoft.com/office/drawing/2014/main" id="{6E108F37-A970-4F9B-B893-B537D81A16A4}"/>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6226" name="Rectangle 8">
            <a:extLst>
              <a:ext uri="{FF2B5EF4-FFF2-40B4-BE49-F238E27FC236}">
                <a16:creationId xmlns:a16="http://schemas.microsoft.com/office/drawing/2014/main" id="{BA039AA4-8F17-4A7A-9E0F-E3C42AEDAEF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372F00C3-FB5A-4FAD-A082-B27284E28242}" type="slidenum">
              <a:rPr lang="en-US" altLang="en-US">
                <a:solidFill>
                  <a:srgbClr val="000000"/>
                </a:solidFill>
              </a:rPr>
              <a:pPr eaLnBrk="1" hangingPunct="1"/>
              <a:t>167</a:t>
            </a:fld>
            <a:endParaRPr lang="en-US" altLang="en-US">
              <a:solidFill>
                <a:srgbClr val="000000"/>
              </a:solidFill>
            </a:endParaRPr>
          </a:p>
        </p:txBody>
      </p:sp>
      <p:sp>
        <p:nvSpPr>
          <p:cNvPr id="436227" name="Text Box 1">
            <a:extLst>
              <a:ext uri="{FF2B5EF4-FFF2-40B4-BE49-F238E27FC236}">
                <a16:creationId xmlns:a16="http://schemas.microsoft.com/office/drawing/2014/main" id="{6B000DA9-6C46-428C-8909-04E23E14B6C6}"/>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6D3D7507-3FB4-473B-BF67-B9FD2FDE789F}" type="slidenum">
              <a:rPr lang="el-GR" altLang="en-US" sz="1200">
                <a:solidFill>
                  <a:srgbClr val="000000"/>
                </a:solidFill>
                <a:latin typeface="Arial" panose="020B0604020202020204" pitchFamily="34" charset="0"/>
              </a:rPr>
              <a:pPr algn="r" eaLnBrk="1" hangingPunct="1">
                <a:buClrTx/>
                <a:buFontTx/>
                <a:buNone/>
              </a:pPr>
              <a:t>167</a:t>
            </a:fld>
            <a:endParaRPr lang="el-GR" altLang="en-US" sz="1200">
              <a:solidFill>
                <a:srgbClr val="000000"/>
              </a:solidFill>
              <a:latin typeface="Arial" panose="020B0604020202020204" pitchFamily="34" charset="0"/>
            </a:endParaRPr>
          </a:p>
        </p:txBody>
      </p:sp>
      <p:sp>
        <p:nvSpPr>
          <p:cNvPr id="436228" name="Rectangle 2">
            <a:extLst>
              <a:ext uri="{FF2B5EF4-FFF2-40B4-BE49-F238E27FC236}">
                <a16:creationId xmlns:a16="http://schemas.microsoft.com/office/drawing/2014/main" id="{F8422A33-ADF4-457D-9DA1-93CF004DF7AD}"/>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36229" name="Text Box 3">
            <a:extLst>
              <a:ext uri="{FF2B5EF4-FFF2-40B4-BE49-F238E27FC236}">
                <a16:creationId xmlns:a16="http://schemas.microsoft.com/office/drawing/2014/main" id="{D0DA0513-D2EB-4A97-826C-0D825E9D455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7250" name="Rectangle 8">
            <a:extLst>
              <a:ext uri="{FF2B5EF4-FFF2-40B4-BE49-F238E27FC236}">
                <a16:creationId xmlns:a16="http://schemas.microsoft.com/office/drawing/2014/main" id="{BCB88C1B-668C-4F64-B042-560F08B7DC1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5F6F8C09-EB1D-49AA-BCCC-9E041F5AE067}" type="slidenum">
              <a:rPr lang="en-US" altLang="en-US">
                <a:solidFill>
                  <a:srgbClr val="000000"/>
                </a:solidFill>
              </a:rPr>
              <a:pPr eaLnBrk="1" hangingPunct="1"/>
              <a:t>168</a:t>
            </a:fld>
            <a:endParaRPr lang="en-US" altLang="en-US">
              <a:solidFill>
                <a:srgbClr val="000000"/>
              </a:solidFill>
            </a:endParaRPr>
          </a:p>
        </p:txBody>
      </p:sp>
      <p:sp>
        <p:nvSpPr>
          <p:cNvPr id="437251" name="Text Box 1">
            <a:extLst>
              <a:ext uri="{FF2B5EF4-FFF2-40B4-BE49-F238E27FC236}">
                <a16:creationId xmlns:a16="http://schemas.microsoft.com/office/drawing/2014/main" id="{7123E854-7CE8-40B0-82B6-0DBD1F051D9F}"/>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95D40EB4-D35D-45F5-B62E-A47033BAD472}" type="slidenum">
              <a:rPr lang="el-GR" altLang="en-US" sz="1200">
                <a:solidFill>
                  <a:srgbClr val="000000"/>
                </a:solidFill>
                <a:latin typeface="Arial" panose="020B0604020202020204" pitchFamily="34" charset="0"/>
              </a:rPr>
              <a:pPr algn="r" eaLnBrk="1" hangingPunct="1">
                <a:buClrTx/>
                <a:buFontTx/>
                <a:buNone/>
              </a:pPr>
              <a:t>168</a:t>
            </a:fld>
            <a:endParaRPr lang="el-GR" altLang="en-US" sz="1200">
              <a:solidFill>
                <a:srgbClr val="000000"/>
              </a:solidFill>
              <a:latin typeface="Arial" panose="020B0604020202020204" pitchFamily="34" charset="0"/>
            </a:endParaRPr>
          </a:p>
        </p:txBody>
      </p:sp>
      <p:sp>
        <p:nvSpPr>
          <p:cNvPr id="437252" name="Rectangle 2">
            <a:extLst>
              <a:ext uri="{FF2B5EF4-FFF2-40B4-BE49-F238E27FC236}">
                <a16:creationId xmlns:a16="http://schemas.microsoft.com/office/drawing/2014/main" id="{231CDA21-FDD5-4C09-BAAD-F7F1F5830C59}"/>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37253" name="Text Box 3">
            <a:extLst>
              <a:ext uri="{FF2B5EF4-FFF2-40B4-BE49-F238E27FC236}">
                <a16:creationId xmlns:a16="http://schemas.microsoft.com/office/drawing/2014/main" id="{81BADF19-618D-4449-9CE7-BA5910ED3BE1}"/>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8274" name="Rectangle 8">
            <a:extLst>
              <a:ext uri="{FF2B5EF4-FFF2-40B4-BE49-F238E27FC236}">
                <a16:creationId xmlns:a16="http://schemas.microsoft.com/office/drawing/2014/main" id="{CD2F1032-A2E9-4730-B4BD-38CAC204570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C3D94A68-D360-4B61-87CF-A74F781061AB}" type="slidenum">
              <a:rPr lang="en-US" altLang="en-US">
                <a:solidFill>
                  <a:srgbClr val="000000"/>
                </a:solidFill>
              </a:rPr>
              <a:pPr eaLnBrk="1" hangingPunct="1"/>
              <a:t>169</a:t>
            </a:fld>
            <a:endParaRPr lang="en-US" altLang="en-US">
              <a:solidFill>
                <a:srgbClr val="000000"/>
              </a:solidFill>
            </a:endParaRPr>
          </a:p>
        </p:txBody>
      </p:sp>
      <p:sp>
        <p:nvSpPr>
          <p:cNvPr id="438275" name="Text Box 1">
            <a:extLst>
              <a:ext uri="{FF2B5EF4-FFF2-40B4-BE49-F238E27FC236}">
                <a16:creationId xmlns:a16="http://schemas.microsoft.com/office/drawing/2014/main" id="{1E436960-144F-4952-9865-B7DA50263E1B}"/>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87CAF71E-F4FC-49DA-BAFC-D203A806B797}" type="slidenum">
              <a:rPr lang="el-GR" altLang="en-US" sz="1200">
                <a:solidFill>
                  <a:srgbClr val="000000"/>
                </a:solidFill>
                <a:latin typeface="Arial" panose="020B0604020202020204" pitchFamily="34" charset="0"/>
              </a:rPr>
              <a:pPr algn="r" eaLnBrk="1" hangingPunct="1">
                <a:buClrTx/>
                <a:buFontTx/>
                <a:buNone/>
              </a:pPr>
              <a:t>169</a:t>
            </a:fld>
            <a:endParaRPr lang="el-GR" altLang="en-US" sz="1200">
              <a:solidFill>
                <a:srgbClr val="000000"/>
              </a:solidFill>
              <a:latin typeface="Arial" panose="020B0604020202020204" pitchFamily="34" charset="0"/>
            </a:endParaRPr>
          </a:p>
        </p:txBody>
      </p:sp>
      <p:sp>
        <p:nvSpPr>
          <p:cNvPr id="438276" name="Rectangle 2">
            <a:extLst>
              <a:ext uri="{FF2B5EF4-FFF2-40B4-BE49-F238E27FC236}">
                <a16:creationId xmlns:a16="http://schemas.microsoft.com/office/drawing/2014/main" id="{FBC3E2F3-A265-40C6-8C27-EA4EFE70DBE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38277" name="Text Box 3">
            <a:extLst>
              <a:ext uri="{FF2B5EF4-FFF2-40B4-BE49-F238E27FC236}">
                <a16:creationId xmlns:a16="http://schemas.microsoft.com/office/drawing/2014/main" id="{4F58D91C-CF8C-46C2-8EA8-C3A8764B074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9298" name="Rectangle 8">
            <a:extLst>
              <a:ext uri="{FF2B5EF4-FFF2-40B4-BE49-F238E27FC236}">
                <a16:creationId xmlns:a16="http://schemas.microsoft.com/office/drawing/2014/main" id="{C64A8B95-2571-43B0-ADF3-3A69CA2889F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743F5091-65F2-495B-882E-75A145B9FD88}" type="slidenum">
              <a:rPr lang="en-US" altLang="en-US">
                <a:solidFill>
                  <a:srgbClr val="000000"/>
                </a:solidFill>
              </a:rPr>
              <a:pPr eaLnBrk="1" hangingPunct="1"/>
              <a:t>170</a:t>
            </a:fld>
            <a:endParaRPr lang="en-US" altLang="en-US">
              <a:solidFill>
                <a:srgbClr val="000000"/>
              </a:solidFill>
            </a:endParaRPr>
          </a:p>
        </p:txBody>
      </p:sp>
      <p:sp>
        <p:nvSpPr>
          <p:cNvPr id="439299" name="Text Box 1">
            <a:extLst>
              <a:ext uri="{FF2B5EF4-FFF2-40B4-BE49-F238E27FC236}">
                <a16:creationId xmlns:a16="http://schemas.microsoft.com/office/drawing/2014/main" id="{7DF99235-6998-4469-9FD5-3CE79255C72D}"/>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72EFB0F5-7508-4B08-9838-5437EAEF762D}" type="slidenum">
              <a:rPr lang="el-GR" altLang="en-US" sz="1200">
                <a:solidFill>
                  <a:srgbClr val="000000"/>
                </a:solidFill>
                <a:latin typeface="Arial" panose="020B0604020202020204" pitchFamily="34" charset="0"/>
              </a:rPr>
              <a:pPr algn="r" eaLnBrk="1" hangingPunct="1">
                <a:buClrTx/>
                <a:buFontTx/>
                <a:buNone/>
              </a:pPr>
              <a:t>170</a:t>
            </a:fld>
            <a:endParaRPr lang="el-GR" altLang="en-US" sz="1200">
              <a:solidFill>
                <a:srgbClr val="000000"/>
              </a:solidFill>
              <a:latin typeface="Arial" panose="020B0604020202020204" pitchFamily="34" charset="0"/>
            </a:endParaRPr>
          </a:p>
        </p:txBody>
      </p:sp>
      <p:sp>
        <p:nvSpPr>
          <p:cNvPr id="439300" name="Rectangle 2">
            <a:extLst>
              <a:ext uri="{FF2B5EF4-FFF2-40B4-BE49-F238E27FC236}">
                <a16:creationId xmlns:a16="http://schemas.microsoft.com/office/drawing/2014/main" id="{428657ED-4588-42DB-9D9B-62C66E302B2C}"/>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39301" name="Text Box 3">
            <a:extLst>
              <a:ext uri="{FF2B5EF4-FFF2-40B4-BE49-F238E27FC236}">
                <a16:creationId xmlns:a16="http://schemas.microsoft.com/office/drawing/2014/main" id="{9F1B94B4-B882-41B1-84F0-C923C44586BE}"/>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22" name="Rectangle 8">
            <a:extLst>
              <a:ext uri="{FF2B5EF4-FFF2-40B4-BE49-F238E27FC236}">
                <a16:creationId xmlns:a16="http://schemas.microsoft.com/office/drawing/2014/main" id="{70C3E809-1437-40C2-9224-A6CE4EB1C02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70506CD1-8DF2-45AF-A0D7-50CE1364BCDB}" type="slidenum">
              <a:rPr lang="en-US" altLang="en-US">
                <a:solidFill>
                  <a:srgbClr val="000000"/>
                </a:solidFill>
              </a:rPr>
              <a:pPr eaLnBrk="1" hangingPunct="1"/>
              <a:t>171</a:t>
            </a:fld>
            <a:endParaRPr lang="en-US" altLang="en-US">
              <a:solidFill>
                <a:srgbClr val="000000"/>
              </a:solidFill>
            </a:endParaRPr>
          </a:p>
        </p:txBody>
      </p:sp>
      <p:sp>
        <p:nvSpPr>
          <p:cNvPr id="440323" name="Text Box 1">
            <a:extLst>
              <a:ext uri="{FF2B5EF4-FFF2-40B4-BE49-F238E27FC236}">
                <a16:creationId xmlns:a16="http://schemas.microsoft.com/office/drawing/2014/main" id="{E4A8D773-0DC3-4FE8-83D0-5E9F410F22B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E1AED162-BD75-4E3C-9031-51B537D2BD22}" type="slidenum">
              <a:rPr lang="el-GR" altLang="en-US" sz="1200">
                <a:solidFill>
                  <a:srgbClr val="000000"/>
                </a:solidFill>
                <a:latin typeface="Arial" panose="020B0604020202020204" pitchFamily="34" charset="0"/>
              </a:rPr>
              <a:pPr algn="r" eaLnBrk="1" hangingPunct="1">
                <a:buClrTx/>
                <a:buFontTx/>
                <a:buNone/>
              </a:pPr>
              <a:t>171</a:t>
            </a:fld>
            <a:endParaRPr lang="el-GR" altLang="en-US" sz="1200">
              <a:solidFill>
                <a:srgbClr val="000000"/>
              </a:solidFill>
              <a:latin typeface="Arial" panose="020B0604020202020204" pitchFamily="34" charset="0"/>
            </a:endParaRPr>
          </a:p>
        </p:txBody>
      </p:sp>
      <p:sp>
        <p:nvSpPr>
          <p:cNvPr id="440324" name="Rectangle 2">
            <a:extLst>
              <a:ext uri="{FF2B5EF4-FFF2-40B4-BE49-F238E27FC236}">
                <a16:creationId xmlns:a16="http://schemas.microsoft.com/office/drawing/2014/main" id="{CDEF0616-8F33-4E71-8445-F6346F7142A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40325" name="Text Box 3">
            <a:extLst>
              <a:ext uri="{FF2B5EF4-FFF2-40B4-BE49-F238E27FC236}">
                <a16:creationId xmlns:a16="http://schemas.microsoft.com/office/drawing/2014/main" id="{3BB5EECB-1761-47D2-BB0B-172ECE6BC82B}"/>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1346" name="Rectangle 8">
            <a:extLst>
              <a:ext uri="{FF2B5EF4-FFF2-40B4-BE49-F238E27FC236}">
                <a16:creationId xmlns:a16="http://schemas.microsoft.com/office/drawing/2014/main" id="{269EB4C8-FE53-4997-A314-15DB6FCF90F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753D7D51-CE74-4FA9-8113-237B21BD12B7}" type="slidenum">
              <a:rPr lang="en-US" altLang="en-US">
                <a:solidFill>
                  <a:srgbClr val="000000"/>
                </a:solidFill>
              </a:rPr>
              <a:pPr eaLnBrk="1" hangingPunct="1"/>
              <a:t>172</a:t>
            </a:fld>
            <a:endParaRPr lang="en-US" altLang="en-US">
              <a:solidFill>
                <a:srgbClr val="000000"/>
              </a:solidFill>
            </a:endParaRPr>
          </a:p>
        </p:txBody>
      </p:sp>
      <p:sp>
        <p:nvSpPr>
          <p:cNvPr id="441347" name="Text Box 1">
            <a:extLst>
              <a:ext uri="{FF2B5EF4-FFF2-40B4-BE49-F238E27FC236}">
                <a16:creationId xmlns:a16="http://schemas.microsoft.com/office/drawing/2014/main" id="{3222D56D-3E49-430E-AAAB-C02A15A3DB94}"/>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6384542E-D7CC-44FD-BE1C-88F2CC764BBF}" type="slidenum">
              <a:rPr lang="el-GR" altLang="en-US" sz="1200">
                <a:solidFill>
                  <a:srgbClr val="000000"/>
                </a:solidFill>
                <a:latin typeface="Arial" panose="020B0604020202020204" pitchFamily="34" charset="0"/>
              </a:rPr>
              <a:pPr algn="r" eaLnBrk="1" hangingPunct="1">
                <a:buClrTx/>
                <a:buFontTx/>
                <a:buNone/>
              </a:pPr>
              <a:t>172</a:t>
            </a:fld>
            <a:endParaRPr lang="el-GR" altLang="en-US" sz="1200">
              <a:solidFill>
                <a:srgbClr val="000000"/>
              </a:solidFill>
              <a:latin typeface="Arial" panose="020B0604020202020204" pitchFamily="34" charset="0"/>
            </a:endParaRPr>
          </a:p>
        </p:txBody>
      </p:sp>
      <p:sp>
        <p:nvSpPr>
          <p:cNvPr id="441348" name="Rectangle 2">
            <a:extLst>
              <a:ext uri="{FF2B5EF4-FFF2-40B4-BE49-F238E27FC236}">
                <a16:creationId xmlns:a16="http://schemas.microsoft.com/office/drawing/2014/main" id="{BB323C0C-DD9D-40BF-AB7E-4BD4F537933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41349" name="Text Box 3">
            <a:extLst>
              <a:ext uri="{FF2B5EF4-FFF2-40B4-BE49-F238E27FC236}">
                <a16:creationId xmlns:a16="http://schemas.microsoft.com/office/drawing/2014/main" id="{AB03B173-A284-403D-BA4A-82CA9AEAA73C}"/>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2370" name="Rectangle 8">
            <a:extLst>
              <a:ext uri="{FF2B5EF4-FFF2-40B4-BE49-F238E27FC236}">
                <a16:creationId xmlns:a16="http://schemas.microsoft.com/office/drawing/2014/main" id="{2E8DAEDE-30B8-41E6-902A-F86D75A6C3F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4B15CD63-2895-464B-BFF0-C9DFE0016CD4}" type="slidenum">
              <a:rPr lang="en-US" altLang="en-US">
                <a:solidFill>
                  <a:srgbClr val="000000"/>
                </a:solidFill>
              </a:rPr>
              <a:pPr eaLnBrk="1" hangingPunct="1"/>
              <a:t>173</a:t>
            </a:fld>
            <a:endParaRPr lang="en-US" altLang="en-US">
              <a:solidFill>
                <a:srgbClr val="000000"/>
              </a:solidFill>
            </a:endParaRPr>
          </a:p>
        </p:txBody>
      </p:sp>
      <p:sp>
        <p:nvSpPr>
          <p:cNvPr id="442371" name="Text Box 1">
            <a:extLst>
              <a:ext uri="{FF2B5EF4-FFF2-40B4-BE49-F238E27FC236}">
                <a16:creationId xmlns:a16="http://schemas.microsoft.com/office/drawing/2014/main" id="{E1FEA0FA-314C-4E2A-BE81-BDA1F62C3D79}"/>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36ADA22F-08A8-4183-BEBA-07672E30D260}" type="slidenum">
              <a:rPr lang="el-GR" altLang="en-US" sz="1200">
                <a:solidFill>
                  <a:srgbClr val="000000"/>
                </a:solidFill>
                <a:latin typeface="Arial" panose="020B0604020202020204" pitchFamily="34" charset="0"/>
              </a:rPr>
              <a:pPr algn="r" eaLnBrk="1" hangingPunct="1">
                <a:buClrTx/>
                <a:buFontTx/>
                <a:buNone/>
              </a:pPr>
              <a:t>173</a:t>
            </a:fld>
            <a:endParaRPr lang="el-GR" altLang="en-US" sz="1200">
              <a:solidFill>
                <a:srgbClr val="000000"/>
              </a:solidFill>
              <a:latin typeface="Arial" panose="020B0604020202020204" pitchFamily="34" charset="0"/>
            </a:endParaRPr>
          </a:p>
        </p:txBody>
      </p:sp>
      <p:sp>
        <p:nvSpPr>
          <p:cNvPr id="442372" name="Rectangle 2">
            <a:extLst>
              <a:ext uri="{FF2B5EF4-FFF2-40B4-BE49-F238E27FC236}">
                <a16:creationId xmlns:a16="http://schemas.microsoft.com/office/drawing/2014/main" id="{CEA6C48F-DF14-4A86-9EF3-769618A5152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42373" name="Text Box 3">
            <a:extLst>
              <a:ext uri="{FF2B5EF4-FFF2-40B4-BE49-F238E27FC236}">
                <a16:creationId xmlns:a16="http://schemas.microsoft.com/office/drawing/2014/main" id="{5DDD46F9-76C5-4A09-82E9-CF923D7662CE}"/>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450"/>
              </a:spcBef>
              <a:buClrTx/>
              <a:buFontTx/>
              <a:buNone/>
            </a:pPr>
            <a:r>
              <a:rPr lang="el-GR" altLang="en-US" sz="1200">
                <a:solidFill>
                  <a:srgbClr val="000000"/>
                </a:solidFill>
              </a:rPr>
              <a:t>Advanced aside: </a:t>
            </a:r>
            <a:r>
              <a:rPr lang="el-GR" altLang="en-US" sz="1200" b="1">
                <a:solidFill>
                  <a:srgbClr val="000000"/>
                </a:solidFill>
              </a:rPr>
              <a:t>lone pairs are usually more s-type than equal mixing in hybridisation would imply, making the sigma bond more p type</a:t>
            </a:r>
            <a:r>
              <a:rPr lang="el-GR" altLang="en-US" sz="1200">
                <a:solidFill>
                  <a:srgbClr val="000000"/>
                </a:solidFill>
              </a:rPr>
              <a:t>. When dealing with diatomics such as CO or N2, some people prefer to neglect hybridisation altogether, to a first approximation, and treat the lone pairs as pure s or as s(sigma bonding) + s(sigma-antibonding)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0098" name="Rectangle 8">
            <a:extLst>
              <a:ext uri="{FF2B5EF4-FFF2-40B4-BE49-F238E27FC236}">
                <a16:creationId xmlns:a16="http://schemas.microsoft.com/office/drawing/2014/main" id="{C34F2076-8C8E-4D23-A748-3E6F656B6BF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BAF68028-1C5B-4E60-8F3B-E35190EB8D4A}" type="slidenum">
              <a:rPr lang="en-US" altLang="en-US">
                <a:solidFill>
                  <a:srgbClr val="000000"/>
                </a:solidFill>
              </a:rPr>
              <a:pPr eaLnBrk="1" hangingPunct="1"/>
              <a:t>18</a:t>
            </a:fld>
            <a:endParaRPr lang="en-US" altLang="en-US">
              <a:solidFill>
                <a:srgbClr val="000000"/>
              </a:solidFill>
            </a:endParaRPr>
          </a:p>
        </p:txBody>
      </p:sp>
      <p:sp>
        <p:nvSpPr>
          <p:cNvPr id="260099" name="Text Box 1">
            <a:extLst>
              <a:ext uri="{FF2B5EF4-FFF2-40B4-BE49-F238E27FC236}">
                <a16:creationId xmlns:a16="http://schemas.microsoft.com/office/drawing/2014/main" id="{F8387E8F-DA5F-4404-9FFC-B76C9AAA5784}"/>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AC8AB488-2D7D-43F1-A78C-D30D9F646C0A}" type="slidenum">
              <a:rPr lang="el-GR" altLang="en-US" sz="1200">
                <a:solidFill>
                  <a:srgbClr val="000000"/>
                </a:solidFill>
              </a:rPr>
              <a:pPr algn="r" eaLnBrk="1" hangingPunct="1">
                <a:buClrTx/>
                <a:buFontTx/>
                <a:buNone/>
              </a:pPr>
              <a:t>18</a:t>
            </a:fld>
            <a:endParaRPr lang="el-GR" altLang="en-US" sz="1200">
              <a:solidFill>
                <a:srgbClr val="000000"/>
              </a:solidFill>
            </a:endParaRPr>
          </a:p>
        </p:txBody>
      </p:sp>
      <p:sp>
        <p:nvSpPr>
          <p:cNvPr id="260100" name="Rectangle 2">
            <a:extLst>
              <a:ext uri="{FF2B5EF4-FFF2-40B4-BE49-F238E27FC236}">
                <a16:creationId xmlns:a16="http://schemas.microsoft.com/office/drawing/2014/main" id="{652430B9-4937-4E4A-BB97-9C630C0BE8D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60101" name="Text Box 3">
            <a:extLst>
              <a:ext uri="{FF2B5EF4-FFF2-40B4-BE49-F238E27FC236}">
                <a16:creationId xmlns:a16="http://schemas.microsoft.com/office/drawing/2014/main" id="{A1E25A01-5DF9-4815-B798-51E92A6DEDAB}"/>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b="1">
                <a:solidFill>
                  <a:srgbClr val="000000"/>
                </a:solidFill>
              </a:rPr>
              <a:t>What is polarity?</a:t>
            </a:r>
          </a:p>
          <a:p>
            <a:pPr eaLnBrk="1" hangingPunct="1">
              <a:buClrTx/>
              <a:buFontTx/>
              <a:buNone/>
            </a:pPr>
            <a:r>
              <a:rPr lang="el-GR" altLang="en-US" sz="1200">
                <a:solidFill>
                  <a:srgbClr val="000000"/>
                </a:solidFill>
              </a:rPr>
              <a:t>Polarity is the distortion of the electron cloud of one atom by another.</a:t>
            </a:r>
          </a:p>
          <a:p>
            <a:pPr eaLnBrk="1" hangingPunct="1">
              <a:buClrTx/>
              <a:buFontTx/>
              <a:buNone/>
            </a:pPr>
            <a:r>
              <a:rPr lang="el-GR" altLang="en-US" sz="1200">
                <a:solidFill>
                  <a:srgbClr val="000000"/>
                </a:solidFill>
              </a:rPr>
              <a:t>The standard example is often hydrogen chloride (HCl)</a:t>
            </a:r>
          </a:p>
          <a:p>
            <a:pPr eaLnBrk="1" hangingPunct="1">
              <a:buClrTx/>
              <a:buFontTx/>
              <a:buNone/>
            </a:pPr>
            <a:r>
              <a:rPr lang="el-GR" altLang="en-US" sz="1200">
                <a:solidFill>
                  <a:srgbClr val="000000"/>
                </a:solidFill>
              </a:rPr>
              <a:t>This distortion is said to be a dipole.</a:t>
            </a:r>
          </a:p>
          <a:p>
            <a:pPr eaLnBrk="1" hangingPunct="1">
              <a:buClrTx/>
              <a:buFontTx/>
              <a:buNone/>
            </a:pPr>
            <a:r>
              <a:rPr lang="el-GR" altLang="en-US" sz="1200">
                <a:solidFill>
                  <a:srgbClr val="000000"/>
                </a:solidFill>
              </a:rPr>
              <a:t>There are several methods of representing this shift in the position of electrons.</a:t>
            </a:r>
          </a:p>
          <a:p>
            <a:pPr eaLnBrk="1" hangingPunct="1">
              <a:buClrTx/>
              <a:buFontTx/>
              <a:buNone/>
            </a:pPr>
            <a:r>
              <a:rPr lang="el-GR" altLang="en-US" sz="1200" b="1">
                <a:solidFill>
                  <a:srgbClr val="000000"/>
                </a:solidFill>
              </a:rPr>
              <a:t>Different ways of representing bonds.</a:t>
            </a:r>
          </a:p>
          <a:p>
            <a:pPr eaLnBrk="1" hangingPunct="1">
              <a:buClrTx/>
              <a:buFontTx/>
              <a:buNone/>
            </a:pPr>
            <a:r>
              <a:rPr lang="el-GR" altLang="en-US" sz="1200">
                <a:solidFill>
                  <a:srgbClr val="000000"/>
                </a:solidFill>
              </a:rPr>
              <a:t>A </a:t>
            </a:r>
            <a:r>
              <a:rPr lang="el-GR" altLang="en-US" sz="1200" i="1">
                <a:solidFill>
                  <a:srgbClr val="000000"/>
                </a:solidFill>
              </a:rPr>
              <a:t>normal</a:t>
            </a:r>
            <a:r>
              <a:rPr lang="el-GR" altLang="en-US" sz="1200">
                <a:solidFill>
                  <a:srgbClr val="000000"/>
                </a:solidFill>
              </a:rPr>
              <a:t> covalent bond, representing a pair of shared electrons.</a:t>
            </a:r>
          </a:p>
          <a:p>
            <a:pPr eaLnBrk="1" hangingPunct="1">
              <a:buClrTx/>
              <a:buFontTx/>
              <a:buNone/>
            </a:pPr>
            <a:r>
              <a:rPr lang="el-GR" altLang="en-US" sz="1200">
                <a:solidFill>
                  <a:srgbClr val="000000"/>
                </a:solidFill>
              </a:rPr>
              <a:t>A representation of a double bond, normally C=C or C=O. This shows the presence of a s and a p bond.</a:t>
            </a:r>
          </a:p>
          <a:p>
            <a:pPr eaLnBrk="1" hangingPunct="1">
              <a:buClrTx/>
              <a:buFontTx/>
              <a:buNone/>
            </a:pPr>
            <a:r>
              <a:rPr lang="el-GR" altLang="en-US" sz="1200">
                <a:solidFill>
                  <a:srgbClr val="000000"/>
                </a:solidFill>
              </a:rPr>
              <a:t>Representation of a dative bond, donation of electrons to B by A.</a:t>
            </a:r>
          </a:p>
          <a:p>
            <a:pPr eaLnBrk="1" hangingPunct="1">
              <a:buClrTx/>
              <a:buFontTx/>
              <a:buNone/>
            </a:pPr>
            <a:r>
              <a:rPr lang="el-GR" altLang="en-US" sz="1200">
                <a:solidFill>
                  <a:srgbClr val="000000"/>
                </a:solidFill>
              </a:rPr>
              <a:t>A polar bond, B is more electronegative, so bonding pair closer to B. Also shown using the d+ d- .</a:t>
            </a:r>
          </a:p>
          <a:p>
            <a:pPr eaLnBrk="1" hangingPunct="1">
              <a:buClrTx/>
              <a:buFontTx/>
              <a:buNone/>
            </a:pPr>
            <a:r>
              <a:rPr lang="el-GR" altLang="en-US" sz="1200" b="1">
                <a:solidFill>
                  <a:srgbClr val="000000"/>
                </a:solidFill>
              </a:rPr>
              <a:t>Does size affect polarising power?</a:t>
            </a:r>
          </a:p>
          <a:p>
            <a:pPr eaLnBrk="1" hangingPunct="1">
              <a:buClrTx/>
              <a:buFontTx/>
              <a:buNone/>
            </a:pPr>
            <a:r>
              <a:rPr lang="el-GR" altLang="en-US" sz="1200">
                <a:solidFill>
                  <a:srgbClr val="000000"/>
                </a:solidFill>
              </a:rPr>
              <a:t>Yes, and so does electronegativity. The greater the electronegativity, the greater the polarising power.</a:t>
            </a:r>
          </a:p>
          <a:p>
            <a:pPr eaLnBrk="1" hangingPunct="1">
              <a:buClrTx/>
              <a:buFontTx/>
              <a:buNone/>
            </a:pPr>
            <a:r>
              <a:rPr lang="el-GR" altLang="en-US" sz="1200">
                <a:solidFill>
                  <a:srgbClr val="000000"/>
                </a:solidFill>
              </a:rPr>
              <a:t>So for hydrogen halogen compounds:</a:t>
            </a:r>
          </a:p>
          <a:p>
            <a:pPr eaLnBrk="1" hangingPunct="1">
              <a:buClrTx/>
              <a:buFontTx/>
              <a:buNone/>
            </a:pPr>
            <a:r>
              <a:rPr lang="el-GR" altLang="en-US" sz="1200">
                <a:solidFill>
                  <a:srgbClr val="000000"/>
                </a:solidFill>
              </a:rPr>
              <a:t>Bond polarity has a huge hand in determining chemistry.</a:t>
            </a: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3394" name="Rectangle 8">
            <a:extLst>
              <a:ext uri="{FF2B5EF4-FFF2-40B4-BE49-F238E27FC236}">
                <a16:creationId xmlns:a16="http://schemas.microsoft.com/office/drawing/2014/main" id="{6360C334-423F-4BE6-A5C4-39E8D932BBB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6BF8C30C-3B51-4613-BC9A-6FA1D861269E}" type="slidenum">
              <a:rPr lang="en-US" altLang="en-US">
                <a:solidFill>
                  <a:srgbClr val="000000"/>
                </a:solidFill>
              </a:rPr>
              <a:pPr eaLnBrk="1" hangingPunct="1"/>
              <a:t>174</a:t>
            </a:fld>
            <a:endParaRPr lang="en-US" altLang="en-US">
              <a:solidFill>
                <a:srgbClr val="000000"/>
              </a:solidFill>
            </a:endParaRPr>
          </a:p>
        </p:txBody>
      </p:sp>
      <p:sp>
        <p:nvSpPr>
          <p:cNvPr id="443395" name="Rectangle 1">
            <a:extLst>
              <a:ext uri="{FF2B5EF4-FFF2-40B4-BE49-F238E27FC236}">
                <a16:creationId xmlns:a16="http://schemas.microsoft.com/office/drawing/2014/main" id="{10C4C548-700B-4651-BCF0-54D7B50AE060}"/>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443396" name="Text Box 2">
            <a:extLst>
              <a:ext uri="{FF2B5EF4-FFF2-40B4-BE49-F238E27FC236}">
                <a16:creationId xmlns:a16="http://schemas.microsoft.com/office/drawing/2014/main" id="{A631A00A-32BE-4F6E-A9EA-2822661FC9A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122" name="Rectangle 8">
            <a:extLst>
              <a:ext uri="{FF2B5EF4-FFF2-40B4-BE49-F238E27FC236}">
                <a16:creationId xmlns:a16="http://schemas.microsoft.com/office/drawing/2014/main" id="{7A652E35-C83B-4177-B113-0D48486C97C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E8822716-E352-4AF3-AF7F-A435AC0F7A28}" type="slidenum">
              <a:rPr lang="en-US" altLang="en-US">
                <a:solidFill>
                  <a:srgbClr val="000000"/>
                </a:solidFill>
              </a:rPr>
              <a:pPr eaLnBrk="1" hangingPunct="1"/>
              <a:t>19</a:t>
            </a:fld>
            <a:endParaRPr lang="en-US" altLang="en-US">
              <a:solidFill>
                <a:srgbClr val="000000"/>
              </a:solidFill>
            </a:endParaRPr>
          </a:p>
        </p:txBody>
      </p:sp>
      <p:sp>
        <p:nvSpPr>
          <p:cNvPr id="261123" name="Text Box 1">
            <a:extLst>
              <a:ext uri="{FF2B5EF4-FFF2-40B4-BE49-F238E27FC236}">
                <a16:creationId xmlns:a16="http://schemas.microsoft.com/office/drawing/2014/main" id="{7B6B4584-853B-4725-9FA7-1F95B6B9951B}"/>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F60680C1-D73D-4F3D-A902-241CBDA498F0}" type="slidenum">
              <a:rPr lang="el-GR" altLang="en-US" sz="1200">
                <a:solidFill>
                  <a:srgbClr val="000000"/>
                </a:solidFill>
              </a:rPr>
              <a:pPr algn="r" eaLnBrk="1" hangingPunct="1">
                <a:buClrTx/>
                <a:buFontTx/>
                <a:buNone/>
              </a:pPr>
              <a:t>19</a:t>
            </a:fld>
            <a:endParaRPr lang="el-GR" altLang="en-US" sz="1200">
              <a:solidFill>
                <a:srgbClr val="000000"/>
              </a:solidFill>
            </a:endParaRPr>
          </a:p>
        </p:txBody>
      </p:sp>
      <p:sp>
        <p:nvSpPr>
          <p:cNvPr id="261124" name="Rectangle 2">
            <a:extLst>
              <a:ext uri="{FF2B5EF4-FFF2-40B4-BE49-F238E27FC236}">
                <a16:creationId xmlns:a16="http://schemas.microsoft.com/office/drawing/2014/main" id="{D82AA77A-D3A6-4D6D-8A0F-2A16A49F6C3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61125" name="Text Box 3">
            <a:extLst>
              <a:ext uri="{FF2B5EF4-FFF2-40B4-BE49-F238E27FC236}">
                <a16:creationId xmlns:a16="http://schemas.microsoft.com/office/drawing/2014/main" id="{EBAD3344-FCDE-484F-B801-DDF92815550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3170" name="Rectangle 8">
            <a:extLst>
              <a:ext uri="{FF2B5EF4-FFF2-40B4-BE49-F238E27FC236}">
                <a16:creationId xmlns:a16="http://schemas.microsoft.com/office/drawing/2014/main" id="{C5DB5543-17D5-4B65-AC86-75551F145FD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BBCD7CE9-EEF3-42BE-9D53-7B7F65EB46F3}" type="slidenum">
              <a:rPr lang="en-US" altLang="en-US">
                <a:solidFill>
                  <a:srgbClr val="000000"/>
                </a:solidFill>
              </a:rPr>
              <a:pPr eaLnBrk="1" hangingPunct="1"/>
              <a:t>20</a:t>
            </a:fld>
            <a:endParaRPr lang="en-US" altLang="en-US">
              <a:solidFill>
                <a:srgbClr val="000000"/>
              </a:solidFill>
            </a:endParaRPr>
          </a:p>
        </p:txBody>
      </p:sp>
      <p:sp>
        <p:nvSpPr>
          <p:cNvPr id="263171" name="Text Box 1">
            <a:extLst>
              <a:ext uri="{FF2B5EF4-FFF2-40B4-BE49-F238E27FC236}">
                <a16:creationId xmlns:a16="http://schemas.microsoft.com/office/drawing/2014/main" id="{E448C437-F687-4C25-AB87-05E23C3DE53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C2C3B24D-4F9F-4899-A479-F9F083215EBC}" type="slidenum">
              <a:rPr lang="el-GR" altLang="en-US" sz="1200">
                <a:solidFill>
                  <a:srgbClr val="000000"/>
                </a:solidFill>
              </a:rPr>
              <a:pPr algn="r" eaLnBrk="1" hangingPunct="1">
                <a:buClrTx/>
                <a:buFontTx/>
                <a:buNone/>
              </a:pPr>
              <a:t>20</a:t>
            </a:fld>
            <a:endParaRPr lang="el-GR" altLang="en-US" sz="1200">
              <a:solidFill>
                <a:srgbClr val="000000"/>
              </a:solidFill>
            </a:endParaRPr>
          </a:p>
        </p:txBody>
      </p:sp>
      <p:sp>
        <p:nvSpPr>
          <p:cNvPr id="263172" name="Rectangle 2">
            <a:extLst>
              <a:ext uri="{FF2B5EF4-FFF2-40B4-BE49-F238E27FC236}">
                <a16:creationId xmlns:a16="http://schemas.microsoft.com/office/drawing/2014/main" id="{71DB2D4D-58F4-41F5-9D82-BCD84C30996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63173" name="Text Box 3">
            <a:extLst>
              <a:ext uri="{FF2B5EF4-FFF2-40B4-BE49-F238E27FC236}">
                <a16:creationId xmlns:a16="http://schemas.microsoft.com/office/drawing/2014/main" id="{E2FA2436-09F6-4146-893F-4581B341D901}"/>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b="1" i="1">
                <a:solidFill>
                  <a:srgbClr val="000000"/>
                </a:solidFill>
              </a:rPr>
              <a:t>Why does electronegativity increase across a period?</a:t>
            </a:r>
          </a:p>
          <a:p>
            <a:pPr eaLnBrk="1" hangingPunct="1">
              <a:buClrTx/>
              <a:buFontTx/>
              <a:buNone/>
            </a:pPr>
            <a:r>
              <a:rPr lang="el-GR" altLang="en-US" sz="1200">
                <a:solidFill>
                  <a:srgbClr val="000000"/>
                </a:solidFill>
              </a:rPr>
              <a:t>Consider sodium at the beginning of period 3 and chlorine at the end (ignoring the noble gas, argon). Think of sodium chloride as if it were covalently bonded.</a:t>
            </a:r>
          </a:p>
          <a:p>
            <a:pPr eaLnBrk="1" hangingPunct="1">
              <a:buClrTx/>
              <a:buFontTx/>
              <a:buNone/>
            </a:pPr>
            <a:r>
              <a:rPr lang="el-GR" altLang="en-US" sz="1200">
                <a:solidFill>
                  <a:srgbClr val="000000"/>
                </a:solidFill>
              </a:rPr>
              <a:t>Both sodium and chlorine have their bonding electrons in the 3-level. The electron pair is screened from both nuclei by the 1s, 2s and 2p electrons, but the chlorine nucleus has 6 more protons in it. It is no wonder the electron pair gets dragged so far towards the chlorine that ions are formed.</a:t>
            </a:r>
          </a:p>
          <a:p>
            <a:pPr eaLnBrk="1" hangingPunct="1">
              <a:buClrTx/>
              <a:buFontTx/>
              <a:buNone/>
            </a:pPr>
            <a:r>
              <a:rPr lang="el-GR" altLang="en-US" sz="1200">
                <a:solidFill>
                  <a:srgbClr val="000000"/>
                </a:solidFill>
              </a:rPr>
              <a:t>Electronegativity increases across a period because the number of charges on the nucleus increases. That attracts the bonding pair of electrons more strongly.</a:t>
            </a:r>
          </a:p>
          <a:p>
            <a:pPr eaLnBrk="1" hangingPunct="1">
              <a:buClrTx/>
              <a:buFontTx/>
              <a:buNone/>
            </a:pPr>
            <a:r>
              <a:rPr lang="el-GR" altLang="en-US" sz="1200" b="1" i="1">
                <a:solidFill>
                  <a:srgbClr val="000000"/>
                </a:solidFill>
              </a:rPr>
              <a:t>Why does electronegativity fall as you go down a group?</a:t>
            </a:r>
          </a:p>
          <a:p>
            <a:pPr eaLnBrk="1" hangingPunct="1">
              <a:buClrTx/>
              <a:buFontTx/>
              <a:buNone/>
            </a:pPr>
            <a:r>
              <a:rPr lang="el-GR" altLang="en-US" sz="1200">
                <a:solidFill>
                  <a:srgbClr val="000000"/>
                </a:solidFill>
              </a:rPr>
              <a:t>Think of hydrogen fluoride and hydrogen chloride.</a:t>
            </a:r>
          </a:p>
          <a:p>
            <a:pPr eaLnBrk="1" hangingPunct="1">
              <a:buClrTx/>
              <a:buFontTx/>
              <a:buNone/>
            </a:pPr>
            <a:r>
              <a:rPr lang="el-GR" altLang="en-US" sz="1200">
                <a:solidFill>
                  <a:srgbClr val="000000"/>
                </a:solidFill>
              </a:rPr>
              <a:t>The </a:t>
            </a:r>
            <a:r>
              <a:rPr lang="el-GR" altLang="en-US" sz="1200" b="1">
                <a:solidFill>
                  <a:srgbClr val="000000"/>
                </a:solidFill>
              </a:rPr>
              <a:t>bonding pair </a:t>
            </a:r>
            <a:r>
              <a:rPr lang="el-GR" altLang="en-US" sz="1200">
                <a:solidFill>
                  <a:srgbClr val="000000"/>
                </a:solidFill>
              </a:rPr>
              <a:t>is shielded from the fluorine's nucleus only by the 1s</a:t>
            </a:r>
            <a:r>
              <a:rPr lang="el-GR" altLang="en-US" sz="1200" baseline="30000">
                <a:solidFill>
                  <a:srgbClr val="000000"/>
                </a:solidFill>
              </a:rPr>
              <a:t>2</a:t>
            </a:r>
            <a:r>
              <a:rPr lang="el-GR" altLang="en-US" sz="1200">
                <a:solidFill>
                  <a:srgbClr val="000000"/>
                </a:solidFill>
              </a:rPr>
              <a:t> electrons. In the chlorine case it is shielded by all the 1s</a:t>
            </a:r>
            <a:r>
              <a:rPr lang="el-GR" altLang="en-US" sz="1200" baseline="30000">
                <a:solidFill>
                  <a:srgbClr val="000000"/>
                </a:solidFill>
              </a:rPr>
              <a:t>2</a:t>
            </a:r>
            <a:r>
              <a:rPr lang="el-GR" altLang="en-US" sz="1200">
                <a:solidFill>
                  <a:srgbClr val="000000"/>
                </a:solidFill>
              </a:rPr>
              <a:t>2s</a:t>
            </a:r>
            <a:r>
              <a:rPr lang="el-GR" altLang="en-US" sz="1200" baseline="30000">
                <a:solidFill>
                  <a:srgbClr val="000000"/>
                </a:solidFill>
              </a:rPr>
              <a:t>2</a:t>
            </a:r>
            <a:r>
              <a:rPr lang="el-GR" altLang="en-US" sz="1200">
                <a:solidFill>
                  <a:srgbClr val="000000"/>
                </a:solidFill>
              </a:rPr>
              <a:t>2p</a:t>
            </a:r>
            <a:r>
              <a:rPr lang="el-GR" altLang="en-US" sz="1200" baseline="30000">
                <a:solidFill>
                  <a:srgbClr val="000000"/>
                </a:solidFill>
              </a:rPr>
              <a:t>6</a:t>
            </a:r>
            <a:r>
              <a:rPr lang="el-GR" altLang="en-US" sz="1200">
                <a:solidFill>
                  <a:srgbClr val="000000"/>
                </a:solidFill>
              </a:rPr>
              <a:t> electrons.</a:t>
            </a:r>
          </a:p>
          <a:p>
            <a:pPr eaLnBrk="1" hangingPunct="1">
              <a:buClrTx/>
              <a:buFontTx/>
              <a:buNone/>
            </a:pPr>
            <a:r>
              <a:rPr lang="el-GR" altLang="en-US" sz="1200">
                <a:solidFill>
                  <a:srgbClr val="000000"/>
                </a:solidFill>
              </a:rPr>
              <a:t>In each case there is a net pull from the centre of the fluorine or chlorine of +7. But fluorine has the bonding pair in the 2-level rather than the 3-level as it is in chlorine. If it is closer to the nucleus, the attraction is greater. As you go down a group, electronegativity decreases because the bonding pair of electrons is increasingly distant from the attraction of the nucleus.</a:t>
            </a:r>
          </a:p>
          <a:p>
            <a:pPr eaLnBrk="1" hangingPunct="1">
              <a:buClrTx/>
              <a:buFontTx/>
              <a:buNone/>
            </a:pPr>
            <a:endParaRPr lang="el-GR" altLang="en-US" sz="1200">
              <a:solidFill>
                <a:srgbClr val="000000"/>
              </a:solidFill>
            </a:endParaRPr>
          </a:p>
        </p:txBody>
      </p:sp>
      <p:sp>
        <p:nvSpPr>
          <p:cNvPr id="2" name="Θέση σημειώσεων 1">
            <a:extLst>
              <a:ext uri="{FF2B5EF4-FFF2-40B4-BE49-F238E27FC236}">
                <a16:creationId xmlns:a16="http://schemas.microsoft.com/office/drawing/2014/main" id="{61B31789-150E-449F-8AA3-C4412063F2CB}"/>
              </a:ext>
            </a:extLst>
          </p:cNvPr>
          <p:cNvSpPr>
            <a:spLocks noGrp="1"/>
          </p:cNvSpPr>
          <p:nvPr>
            <p:ph type="body" idx="1"/>
          </p:nvPr>
        </p:nvSpPr>
        <p:spPr/>
        <p:txBody>
          <a:bodyPr/>
          <a:lstStyle/>
          <a:p>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2690" name="Rectangle 8">
            <a:extLst>
              <a:ext uri="{FF2B5EF4-FFF2-40B4-BE49-F238E27FC236}">
                <a16:creationId xmlns:a16="http://schemas.microsoft.com/office/drawing/2014/main" id="{95BE13A5-2368-45AB-8E4C-6DE2A11F252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A82B5924-0C4C-4541-9D46-1C09106B518A}" type="slidenum">
              <a:rPr lang="en-US" altLang="en-US">
                <a:solidFill>
                  <a:srgbClr val="000000"/>
                </a:solidFill>
              </a:rPr>
              <a:pPr eaLnBrk="1" hangingPunct="1"/>
              <a:t>3</a:t>
            </a:fld>
            <a:endParaRPr lang="en-US" altLang="en-US">
              <a:solidFill>
                <a:srgbClr val="000000"/>
              </a:solidFill>
            </a:endParaRPr>
          </a:p>
        </p:txBody>
      </p:sp>
      <p:sp>
        <p:nvSpPr>
          <p:cNvPr id="242691" name="Text Box 1">
            <a:extLst>
              <a:ext uri="{FF2B5EF4-FFF2-40B4-BE49-F238E27FC236}">
                <a16:creationId xmlns:a16="http://schemas.microsoft.com/office/drawing/2014/main" id="{9DDB4CB2-F12D-4252-82A2-88111D6A7F3B}"/>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67B3A761-696B-4A69-8E50-7C8A7712280B}" type="slidenum">
              <a:rPr lang="el-GR" altLang="en-US" sz="1200">
                <a:solidFill>
                  <a:srgbClr val="000000"/>
                </a:solidFill>
              </a:rPr>
              <a:pPr algn="r" eaLnBrk="1" hangingPunct="1">
                <a:buClrTx/>
                <a:buFontTx/>
                <a:buNone/>
              </a:pPr>
              <a:t>3</a:t>
            </a:fld>
            <a:endParaRPr lang="el-GR" altLang="en-US" sz="1200">
              <a:solidFill>
                <a:srgbClr val="000000"/>
              </a:solidFill>
            </a:endParaRPr>
          </a:p>
        </p:txBody>
      </p:sp>
      <p:sp>
        <p:nvSpPr>
          <p:cNvPr id="242692" name="Rectangle 2">
            <a:extLst>
              <a:ext uri="{FF2B5EF4-FFF2-40B4-BE49-F238E27FC236}">
                <a16:creationId xmlns:a16="http://schemas.microsoft.com/office/drawing/2014/main" id="{880B6AED-D2C3-4EFE-9F6D-4A48D516E31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42693" name="Text Box 3">
            <a:extLst>
              <a:ext uri="{FF2B5EF4-FFF2-40B4-BE49-F238E27FC236}">
                <a16:creationId xmlns:a16="http://schemas.microsoft.com/office/drawing/2014/main" id="{59940CBE-648B-422E-B744-CFF8A6FC4131}"/>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5218" name="Rectangle 8">
            <a:extLst>
              <a:ext uri="{FF2B5EF4-FFF2-40B4-BE49-F238E27FC236}">
                <a16:creationId xmlns:a16="http://schemas.microsoft.com/office/drawing/2014/main" id="{3FFFFFD8-8B23-411D-B390-1680B5CD38E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D5FEA2F-F85D-439E-A553-11C72F44D94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21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265219" name="Rectangle 1">
            <a:extLst>
              <a:ext uri="{FF2B5EF4-FFF2-40B4-BE49-F238E27FC236}">
                <a16:creationId xmlns:a16="http://schemas.microsoft.com/office/drawing/2014/main" id="{ECC7F58B-5317-413D-A35C-89A6711F7E7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65220" name="Text Box 2">
            <a:extLst>
              <a:ext uri="{FF2B5EF4-FFF2-40B4-BE49-F238E27FC236}">
                <a16:creationId xmlns:a16="http://schemas.microsoft.com/office/drawing/2014/main" id="{25A719DB-30C1-4F29-8D56-0334D3D9311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l-GR" altLang="en-US" sz="1800" b="0" i="0" u="none" strike="noStrike" kern="1200" cap="none" spc="0" normalizeH="0" baseline="0" noProof="0">
              <a:ln>
                <a:noFill/>
              </a:ln>
              <a:solidFill>
                <a:srgbClr val="FFFFFF"/>
              </a:solidFill>
              <a:effectLst/>
              <a:uLnTx/>
              <a:uFillTx/>
              <a:latin typeface="Calibri" panose="020F0502020204030204" pitchFamily="34" charset="0"/>
            </a:endParaRPr>
          </a:p>
        </p:txBody>
      </p:sp>
      <p:sp>
        <p:nvSpPr>
          <p:cNvPr id="2" name="Θέση σημειώσεων 1">
            <a:extLst>
              <a:ext uri="{FF2B5EF4-FFF2-40B4-BE49-F238E27FC236}">
                <a16:creationId xmlns:a16="http://schemas.microsoft.com/office/drawing/2014/main" id="{CD810AC3-C6B4-46D4-9F50-D9032DBC599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0400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4194" name="Rectangle 8">
            <a:extLst>
              <a:ext uri="{FF2B5EF4-FFF2-40B4-BE49-F238E27FC236}">
                <a16:creationId xmlns:a16="http://schemas.microsoft.com/office/drawing/2014/main" id="{051D5C34-FC45-44F0-80FA-2893758AB3C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5ADCD883-8485-4547-8021-1879CCAE0735}" type="slidenum">
              <a:rPr lang="en-US" altLang="en-US">
                <a:solidFill>
                  <a:srgbClr val="000000"/>
                </a:solidFill>
              </a:rPr>
              <a:pPr eaLnBrk="1" hangingPunct="1"/>
              <a:t>22</a:t>
            </a:fld>
            <a:endParaRPr lang="en-US" altLang="en-US">
              <a:solidFill>
                <a:srgbClr val="000000"/>
              </a:solidFill>
            </a:endParaRPr>
          </a:p>
        </p:txBody>
      </p:sp>
      <p:sp>
        <p:nvSpPr>
          <p:cNvPr id="264195" name="Rectangle 1">
            <a:extLst>
              <a:ext uri="{FF2B5EF4-FFF2-40B4-BE49-F238E27FC236}">
                <a16:creationId xmlns:a16="http://schemas.microsoft.com/office/drawing/2014/main" id="{CACB3424-AD39-4831-BADB-4C60F1AF81C8}"/>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64196" name="Text Box 2">
            <a:extLst>
              <a:ext uri="{FF2B5EF4-FFF2-40B4-BE49-F238E27FC236}">
                <a16:creationId xmlns:a16="http://schemas.microsoft.com/office/drawing/2014/main" id="{9B540B20-5D1C-47B2-9E1A-553D6F9B0A06}"/>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264197" name="Text Box 3">
            <a:extLst>
              <a:ext uri="{FF2B5EF4-FFF2-40B4-BE49-F238E27FC236}">
                <a16:creationId xmlns:a16="http://schemas.microsoft.com/office/drawing/2014/main" id="{7B2C2B51-08A5-4635-964D-6DBAC68EECB9}"/>
              </a:ext>
            </a:extLst>
          </p:cNvPr>
          <p:cNvSpPr txBox="1">
            <a:spLocks noChangeArrowheads="1"/>
          </p:cNvSpPr>
          <p:nvPr/>
        </p:nvSpPr>
        <p:spPr bwMode="auto">
          <a:xfrm>
            <a:off x="-38100" y="4383088"/>
            <a:ext cx="7000875"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200"/>
              </a:spcBef>
              <a:spcAft>
                <a:spcPts val="1000"/>
              </a:spcAft>
              <a:buClrTx/>
              <a:buFontTx/>
              <a:buNone/>
            </a:pPr>
            <a:r>
              <a:rPr lang="el-GR" altLang="en-US" sz="1000">
                <a:solidFill>
                  <a:srgbClr val="000000"/>
                </a:solidFill>
              </a:rPr>
              <a:t>Why???​ ​One reason is that F, due to its high electronegativity, can make a molecule electron ____________ if the fluorine is appropriately positioned on an aromatic ring.</a:t>
            </a:r>
          </a:p>
        </p:txBody>
      </p:sp>
      <p:sp>
        <p:nvSpPr>
          <p:cNvPr id="264198" name="Text Box 4">
            <a:extLst>
              <a:ext uri="{FF2B5EF4-FFF2-40B4-BE49-F238E27FC236}">
                <a16:creationId xmlns:a16="http://schemas.microsoft.com/office/drawing/2014/main" id="{39275BC6-F18B-4EC3-9B2A-1B05A6CBB410}"/>
              </a:ext>
            </a:extLst>
          </p:cNvPr>
          <p:cNvSpPr txBox="1">
            <a:spLocks noChangeArrowheads="1"/>
          </p:cNvSpPr>
          <p:nvPr/>
        </p:nvSpPr>
        <p:spPr bwMode="auto">
          <a:xfrm>
            <a:off x="360363" y="4854575"/>
            <a:ext cx="6548437"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200"/>
              </a:spcBef>
              <a:spcAft>
                <a:spcPts val="1000"/>
              </a:spcAft>
              <a:buClrTx/>
              <a:buFontTx/>
              <a:buNone/>
            </a:pPr>
            <a:r>
              <a:rPr lang="el-GR" altLang="en-US" sz="1000">
                <a:solidFill>
                  <a:srgbClr val="000000"/>
                </a:solidFill>
              </a:rPr>
              <a:t>Since oxidation involves losing an electron, a drug that is electron-poor will be to oxidize. Drugs are metabolized by a class of proteins in the liver called cytochrome P450 (or Cyp) enzymes. Fluorination can increase a drug’s metabolic stability by making it less susceptible to oxidation by Cyp enzymes.</a:t>
            </a:r>
          </a:p>
        </p:txBody>
      </p:sp>
      <p:pic>
        <p:nvPicPr>
          <p:cNvPr id="264199" name="Picture 5">
            <a:extLst>
              <a:ext uri="{FF2B5EF4-FFF2-40B4-BE49-F238E27FC236}">
                <a16:creationId xmlns:a16="http://schemas.microsoft.com/office/drawing/2014/main" id="{51D72C64-7E3E-48A9-BECC-EB3E5A2721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5865813"/>
            <a:ext cx="291465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Θέση σημειώσεων 1">
            <a:extLst>
              <a:ext uri="{FF2B5EF4-FFF2-40B4-BE49-F238E27FC236}">
                <a16:creationId xmlns:a16="http://schemas.microsoft.com/office/drawing/2014/main" id="{9DE1E734-3C35-4A84-84F3-A0F0B34E5CE2}"/>
              </a:ext>
            </a:extLst>
          </p:cNvPr>
          <p:cNvSpPr>
            <a:spLocks noGrp="1"/>
          </p:cNvSpPr>
          <p:nvPr>
            <p:ph type="body" idx="1"/>
          </p:nvPr>
        </p:nvSpPr>
        <p:spPr/>
        <p:txBody>
          <a:bodyPr/>
          <a:lstStyle/>
          <a:p>
            <a:pPr algn="l"/>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fld id="{81EC0EA8-714F-40A2-9B46-5DF7885B2ABA}" type="slidenum">
              <a:rPr lang="en-US" altLang="en-US" smtClean="0"/>
              <a:pPr/>
              <a:t>23</a:t>
            </a:fld>
            <a:endParaRPr lang="en-US" altLang="en-US"/>
          </a:p>
        </p:txBody>
      </p:sp>
    </p:spTree>
    <p:extLst>
      <p:ext uri="{BB962C8B-B14F-4D97-AF65-F5344CB8AC3E}">
        <p14:creationId xmlns:p14="http://schemas.microsoft.com/office/powerpoint/2010/main" val="35549039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42" name="Rectangle 8">
            <a:extLst>
              <a:ext uri="{FF2B5EF4-FFF2-40B4-BE49-F238E27FC236}">
                <a16:creationId xmlns:a16="http://schemas.microsoft.com/office/drawing/2014/main" id="{D636EA64-BDC9-4FA0-8B49-17E34C6ABF6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FC8EAC10-FE1E-4830-BCF4-39BC04D41F05}" type="slidenum">
              <a:rPr lang="en-US" altLang="en-US">
                <a:solidFill>
                  <a:srgbClr val="000000"/>
                </a:solidFill>
              </a:rPr>
              <a:pPr eaLnBrk="1" hangingPunct="1"/>
              <a:t>24</a:t>
            </a:fld>
            <a:endParaRPr lang="en-US" altLang="en-US">
              <a:solidFill>
                <a:srgbClr val="000000"/>
              </a:solidFill>
            </a:endParaRPr>
          </a:p>
        </p:txBody>
      </p:sp>
      <p:sp>
        <p:nvSpPr>
          <p:cNvPr id="266243" name="Rectangle 1">
            <a:extLst>
              <a:ext uri="{FF2B5EF4-FFF2-40B4-BE49-F238E27FC236}">
                <a16:creationId xmlns:a16="http://schemas.microsoft.com/office/drawing/2014/main" id="{69C57AD7-47D0-4A87-A349-93C16CFD8CA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66244" name="Text Box 2">
            <a:extLst>
              <a:ext uri="{FF2B5EF4-FFF2-40B4-BE49-F238E27FC236}">
                <a16:creationId xmlns:a16="http://schemas.microsoft.com/office/drawing/2014/main" id="{FE3693A6-2568-462C-9E4B-02E9B7662E4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7266" name="Rectangle 8">
            <a:extLst>
              <a:ext uri="{FF2B5EF4-FFF2-40B4-BE49-F238E27FC236}">
                <a16:creationId xmlns:a16="http://schemas.microsoft.com/office/drawing/2014/main" id="{CD2DBE90-E9BE-4F6C-8C4F-75A6AA08285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67362652-2E79-4962-BFE7-0F0A7FDCDDF4}" type="slidenum">
              <a:rPr lang="en-US" altLang="en-US">
                <a:solidFill>
                  <a:srgbClr val="000000"/>
                </a:solidFill>
              </a:rPr>
              <a:pPr eaLnBrk="1" hangingPunct="1"/>
              <a:t>25</a:t>
            </a:fld>
            <a:endParaRPr lang="en-US" altLang="en-US">
              <a:solidFill>
                <a:srgbClr val="000000"/>
              </a:solidFill>
            </a:endParaRPr>
          </a:p>
        </p:txBody>
      </p:sp>
      <p:sp>
        <p:nvSpPr>
          <p:cNvPr id="267267" name="Text Box 1">
            <a:extLst>
              <a:ext uri="{FF2B5EF4-FFF2-40B4-BE49-F238E27FC236}">
                <a16:creationId xmlns:a16="http://schemas.microsoft.com/office/drawing/2014/main" id="{2012976A-8B7F-4A36-B356-DA8B5FF8DFE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E20A660A-B988-4200-B68C-0FAA5C0B1F20}" type="slidenum">
              <a:rPr lang="el-GR" altLang="en-US" sz="1200">
                <a:solidFill>
                  <a:srgbClr val="000000"/>
                </a:solidFill>
              </a:rPr>
              <a:pPr algn="r" eaLnBrk="1" hangingPunct="1">
                <a:buClrTx/>
                <a:buFontTx/>
                <a:buNone/>
              </a:pPr>
              <a:t>25</a:t>
            </a:fld>
            <a:endParaRPr lang="el-GR" altLang="en-US" sz="1200">
              <a:solidFill>
                <a:srgbClr val="000000"/>
              </a:solidFill>
            </a:endParaRPr>
          </a:p>
        </p:txBody>
      </p:sp>
      <p:sp>
        <p:nvSpPr>
          <p:cNvPr id="267268" name="Rectangle 2">
            <a:extLst>
              <a:ext uri="{FF2B5EF4-FFF2-40B4-BE49-F238E27FC236}">
                <a16:creationId xmlns:a16="http://schemas.microsoft.com/office/drawing/2014/main" id="{4850F66B-49F1-40AB-AB88-C0398A01003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67269" name="Text Box 3">
            <a:extLst>
              <a:ext uri="{FF2B5EF4-FFF2-40B4-BE49-F238E27FC236}">
                <a16:creationId xmlns:a16="http://schemas.microsoft.com/office/drawing/2014/main" id="{9AF5FDB7-5F8A-41DE-9957-F7D975FA9931}"/>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8290" name="Rectangle 8">
            <a:extLst>
              <a:ext uri="{FF2B5EF4-FFF2-40B4-BE49-F238E27FC236}">
                <a16:creationId xmlns:a16="http://schemas.microsoft.com/office/drawing/2014/main" id="{87DA5CE5-51C3-44A7-B489-F9FAC23F237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7426AA33-5697-41A9-8133-6E602FDB0C3D}" type="slidenum">
              <a:rPr lang="en-US" altLang="en-US">
                <a:solidFill>
                  <a:srgbClr val="000000"/>
                </a:solidFill>
              </a:rPr>
              <a:pPr eaLnBrk="1" hangingPunct="1"/>
              <a:t>26</a:t>
            </a:fld>
            <a:endParaRPr lang="en-US" altLang="en-US">
              <a:solidFill>
                <a:srgbClr val="000000"/>
              </a:solidFill>
            </a:endParaRPr>
          </a:p>
        </p:txBody>
      </p:sp>
      <p:sp>
        <p:nvSpPr>
          <p:cNvPr id="268291" name="Text Box 1">
            <a:extLst>
              <a:ext uri="{FF2B5EF4-FFF2-40B4-BE49-F238E27FC236}">
                <a16:creationId xmlns:a16="http://schemas.microsoft.com/office/drawing/2014/main" id="{E9594C2C-A98F-417D-A9F3-1932166E22D0}"/>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FF97DDAE-7C82-4226-8602-1474C2298735}" type="slidenum">
              <a:rPr lang="el-GR" altLang="en-US" sz="1200">
                <a:solidFill>
                  <a:srgbClr val="000000"/>
                </a:solidFill>
              </a:rPr>
              <a:pPr algn="r" eaLnBrk="1" hangingPunct="1">
                <a:buClrTx/>
                <a:buFontTx/>
                <a:buNone/>
              </a:pPr>
              <a:t>26</a:t>
            </a:fld>
            <a:endParaRPr lang="el-GR" altLang="en-US" sz="1200">
              <a:solidFill>
                <a:srgbClr val="000000"/>
              </a:solidFill>
            </a:endParaRPr>
          </a:p>
        </p:txBody>
      </p:sp>
      <p:sp>
        <p:nvSpPr>
          <p:cNvPr id="268292" name="Rectangle 2">
            <a:extLst>
              <a:ext uri="{FF2B5EF4-FFF2-40B4-BE49-F238E27FC236}">
                <a16:creationId xmlns:a16="http://schemas.microsoft.com/office/drawing/2014/main" id="{1A103F76-7505-449A-957F-454CD4F3E5B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68293" name="Text Box 3">
            <a:extLst>
              <a:ext uri="{FF2B5EF4-FFF2-40B4-BE49-F238E27FC236}">
                <a16:creationId xmlns:a16="http://schemas.microsoft.com/office/drawing/2014/main" id="{97CBED06-A7EF-4136-A165-9E3ED2E5D97B}"/>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9314" name="Rectangle 8">
            <a:extLst>
              <a:ext uri="{FF2B5EF4-FFF2-40B4-BE49-F238E27FC236}">
                <a16:creationId xmlns:a16="http://schemas.microsoft.com/office/drawing/2014/main" id="{D3635346-CEE0-4943-AF98-EB87604186E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92231885-A8EC-465B-A39E-37DC183143AC}" type="slidenum">
              <a:rPr lang="en-US" altLang="en-US">
                <a:solidFill>
                  <a:srgbClr val="000000"/>
                </a:solidFill>
              </a:rPr>
              <a:pPr eaLnBrk="1" hangingPunct="1"/>
              <a:t>27</a:t>
            </a:fld>
            <a:endParaRPr lang="en-US" altLang="en-US">
              <a:solidFill>
                <a:srgbClr val="000000"/>
              </a:solidFill>
            </a:endParaRPr>
          </a:p>
        </p:txBody>
      </p:sp>
      <p:sp>
        <p:nvSpPr>
          <p:cNvPr id="269315" name="Rectangle 1">
            <a:extLst>
              <a:ext uri="{FF2B5EF4-FFF2-40B4-BE49-F238E27FC236}">
                <a16:creationId xmlns:a16="http://schemas.microsoft.com/office/drawing/2014/main" id="{FD0C7A12-0A25-46DB-A7EF-B8E351BAE8A9}"/>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69316" name="Text Box 2">
            <a:extLst>
              <a:ext uri="{FF2B5EF4-FFF2-40B4-BE49-F238E27FC236}">
                <a16:creationId xmlns:a16="http://schemas.microsoft.com/office/drawing/2014/main" id="{B74AA7D1-C2C9-4843-8291-10C1CDC4353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0338" name="Rectangle 8">
            <a:extLst>
              <a:ext uri="{FF2B5EF4-FFF2-40B4-BE49-F238E27FC236}">
                <a16:creationId xmlns:a16="http://schemas.microsoft.com/office/drawing/2014/main" id="{C5F3B800-89BC-4FBE-852D-D94562BFB81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CBCB6F2F-3BA5-43C4-BCD9-BC4AEA335BB5}" type="slidenum">
              <a:rPr lang="en-US" altLang="en-US">
                <a:solidFill>
                  <a:srgbClr val="000000"/>
                </a:solidFill>
              </a:rPr>
              <a:pPr eaLnBrk="1" hangingPunct="1"/>
              <a:t>28</a:t>
            </a:fld>
            <a:endParaRPr lang="en-US" altLang="en-US">
              <a:solidFill>
                <a:srgbClr val="000000"/>
              </a:solidFill>
            </a:endParaRPr>
          </a:p>
        </p:txBody>
      </p:sp>
      <p:sp>
        <p:nvSpPr>
          <p:cNvPr id="270339" name="Text Box 1">
            <a:extLst>
              <a:ext uri="{FF2B5EF4-FFF2-40B4-BE49-F238E27FC236}">
                <a16:creationId xmlns:a16="http://schemas.microsoft.com/office/drawing/2014/main" id="{FFFEB505-BC61-443E-A451-8A91EC79D61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F07F6828-1FEE-4AB6-ABAC-973B9173F21F}" type="slidenum">
              <a:rPr lang="el-GR" altLang="en-US" sz="1200">
                <a:solidFill>
                  <a:srgbClr val="000000"/>
                </a:solidFill>
              </a:rPr>
              <a:pPr algn="r" eaLnBrk="1" hangingPunct="1">
                <a:buClrTx/>
                <a:buFontTx/>
                <a:buNone/>
              </a:pPr>
              <a:t>28</a:t>
            </a:fld>
            <a:endParaRPr lang="el-GR" altLang="en-US" sz="1200">
              <a:solidFill>
                <a:srgbClr val="000000"/>
              </a:solidFill>
            </a:endParaRPr>
          </a:p>
        </p:txBody>
      </p:sp>
      <p:sp>
        <p:nvSpPr>
          <p:cNvPr id="270340" name="Rectangle 2">
            <a:extLst>
              <a:ext uri="{FF2B5EF4-FFF2-40B4-BE49-F238E27FC236}">
                <a16:creationId xmlns:a16="http://schemas.microsoft.com/office/drawing/2014/main" id="{BCB5B920-216F-4B7D-8C86-43E1307C8BD6}"/>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70341" name="Text Box 3">
            <a:extLst>
              <a:ext uri="{FF2B5EF4-FFF2-40B4-BE49-F238E27FC236}">
                <a16:creationId xmlns:a16="http://schemas.microsoft.com/office/drawing/2014/main" id="{AEA652C6-9D6B-4678-B8D9-64E3C2687FD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1362" name="Rectangle 8">
            <a:extLst>
              <a:ext uri="{FF2B5EF4-FFF2-40B4-BE49-F238E27FC236}">
                <a16:creationId xmlns:a16="http://schemas.microsoft.com/office/drawing/2014/main" id="{F5C96BCD-35D4-466D-98BC-0E33CCF8A46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7496703E-4DCA-4D64-8E96-929559712E1F}" type="slidenum">
              <a:rPr lang="en-US" altLang="en-US">
                <a:solidFill>
                  <a:srgbClr val="000000"/>
                </a:solidFill>
              </a:rPr>
              <a:pPr eaLnBrk="1" hangingPunct="1"/>
              <a:t>29</a:t>
            </a:fld>
            <a:endParaRPr lang="en-US" altLang="en-US">
              <a:solidFill>
                <a:srgbClr val="000000"/>
              </a:solidFill>
            </a:endParaRPr>
          </a:p>
        </p:txBody>
      </p:sp>
      <p:sp>
        <p:nvSpPr>
          <p:cNvPr id="271363" name="Rectangle 1">
            <a:extLst>
              <a:ext uri="{FF2B5EF4-FFF2-40B4-BE49-F238E27FC236}">
                <a16:creationId xmlns:a16="http://schemas.microsoft.com/office/drawing/2014/main" id="{BE3153D2-F542-498F-843E-8B30E2E69D9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71364" name="Text Box 2">
            <a:extLst>
              <a:ext uri="{FF2B5EF4-FFF2-40B4-BE49-F238E27FC236}">
                <a16:creationId xmlns:a16="http://schemas.microsoft.com/office/drawing/2014/main" id="{5A4F7FE9-B3AC-470F-A3B9-0403DEF059B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2386" name="Rectangle 8">
            <a:extLst>
              <a:ext uri="{FF2B5EF4-FFF2-40B4-BE49-F238E27FC236}">
                <a16:creationId xmlns:a16="http://schemas.microsoft.com/office/drawing/2014/main" id="{FF8626A4-76E5-40EC-9B4D-669FDAD7FD6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4D3443A8-6041-42A5-9556-90B82BEB9C0C}" type="slidenum">
              <a:rPr lang="en-US" altLang="en-US">
                <a:solidFill>
                  <a:srgbClr val="000000"/>
                </a:solidFill>
              </a:rPr>
              <a:pPr eaLnBrk="1" hangingPunct="1"/>
              <a:t>30</a:t>
            </a:fld>
            <a:endParaRPr lang="en-US" altLang="en-US">
              <a:solidFill>
                <a:srgbClr val="000000"/>
              </a:solidFill>
            </a:endParaRPr>
          </a:p>
        </p:txBody>
      </p:sp>
      <p:sp>
        <p:nvSpPr>
          <p:cNvPr id="272387" name="Rectangle 1">
            <a:extLst>
              <a:ext uri="{FF2B5EF4-FFF2-40B4-BE49-F238E27FC236}">
                <a16:creationId xmlns:a16="http://schemas.microsoft.com/office/drawing/2014/main" id="{D704A0ED-2282-452A-BFBC-C27DFE83C017}"/>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72388" name="Text Box 2">
            <a:extLst>
              <a:ext uri="{FF2B5EF4-FFF2-40B4-BE49-F238E27FC236}">
                <a16:creationId xmlns:a16="http://schemas.microsoft.com/office/drawing/2014/main" id="{3EFAFED6-0A87-49FF-8179-48934DD3C15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1200" b="1">
                <a:solidFill>
                  <a:srgbClr val="000000"/>
                </a:solidFill>
              </a:rPr>
              <a:t>Vitamin A: Retinol</a:t>
            </a:r>
          </a:p>
          <a:p>
            <a:pPr eaLnBrk="1" hangingPunct="1">
              <a:buClrTx/>
              <a:buFontTx/>
              <a:buNone/>
            </a:pPr>
            <a:r>
              <a:rPr lang="en-US" altLang="en-US" sz="1200" b="1">
                <a:solidFill>
                  <a:srgbClr val="000000"/>
                </a:solidFill>
              </a:rPr>
              <a:t>What is Vitamin A</a:t>
            </a:r>
          </a:p>
          <a:p>
            <a:pPr eaLnBrk="1" hangingPunct="1">
              <a:buClrTx/>
              <a:buFontTx/>
              <a:buNone/>
            </a:pPr>
            <a:endParaRPr lang="el-GR" altLang="en-US" sz="1200">
              <a:solidFill>
                <a:srgbClr val="000000"/>
              </a:solidFill>
            </a:endParaRPr>
          </a:p>
          <a:p>
            <a:pPr eaLnBrk="1" hangingPunct="1">
              <a:buClrTx/>
              <a:buFontTx/>
              <a:buNone/>
            </a:pPr>
            <a:endParaRPr lang="el-GR" altLang="en-US" sz="1200">
              <a:solidFill>
                <a:srgbClr val="000000"/>
              </a:solidFill>
            </a:endParaRPr>
          </a:p>
          <a:p>
            <a:pPr eaLnBrk="1" hangingPunct="1">
              <a:buClrTx/>
              <a:buFontTx/>
              <a:buNone/>
            </a:pPr>
            <a:endParaRPr lang="el-GR" altLang="en-US" sz="1200">
              <a:solidFill>
                <a:srgbClr val="000000"/>
              </a:solidFill>
            </a:endParaRPr>
          </a:p>
          <a:p>
            <a:pPr eaLnBrk="1" hangingPunct="1">
              <a:buClrTx/>
              <a:buFontTx/>
              <a:buNone/>
            </a:pPr>
            <a:r>
              <a:rPr lang="en-US" altLang="en-US" sz="1200">
                <a:solidFill>
                  <a:srgbClr val="000000"/>
                </a:solidFill>
              </a:rPr>
              <a:t>Vitamins are essential micronutrients your body needs in small amounts for various roles throughout the human body. Vitamins are divided into two groups: water-soluble (B-complex vitamins and C vitamins) and fat-soluble vitamins (A, D, E and K). Unlike water-soluble vitamins that need regular replacement in the body, fat-soluble vitamins are stored in the liver and fatty tissues, and are eliminated much more slowly than watersoluble vitamins.</a:t>
            </a:r>
          </a:p>
          <a:p>
            <a:pPr eaLnBrk="1" hangingPunct="1">
              <a:buClrTx/>
              <a:buFontTx/>
              <a:buNone/>
            </a:pPr>
            <a:endParaRPr lang="el-GR" altLang="en-US" sz="1200">
              <a:solidFill>
                <a:srgbClr val="000000"/>
              </a:solidFill>
            </a:endParaRPr>
          </a:p>
          <a:p>
            <a:pPr eaLnBrk="1" hangingPunct="1">
              <a:buClrTx/>
              <a:buFontTx/>
              <a:buNone/>
            </a:pPr>
            <a:endParaRPr lang="el-GR" altLang="en-US" sz="1200">
              <a:solidFill>
                <a:srgbClr val="000000"/>
              </a:solidFill>
            </a:endParaRPr>
          </a:p>
          <a:p>
            <a:pPr eaLnBrk="1" hangingPunct="1">
              <a:buClrTx/>
              <a:buFontTx/>
              <a:buNone/>
            </a:pPr>
            <a:endParaRPr lang="el-GR" altLang="en-US" sz="1200">
              <a:solidFill>
                <a:srgbClr val="000000"/>
              </a:solidFill>
            </a:endParaRPr>
          </a:p>
          <a:p>
            <a:pPr eaLnBrk="1" hangingPunct="1">
              <a:buClrTx/>
              <a:buFontTx/>
              <a:buNone/>
            </a:pPr>
            <a:endParaRPr lang="el-GR" altLang="en-US" sz="1200">
              <a:solidFill>
                <a:srgbClr val="000000"/>
              </a:solidFill>
            </a:endParaRPr>
          </a:p>
          <a:p>
            <a:pPr eaLnBrk="1" hangingPunct="1">
              <a:buClrTx/>
              <a:buFontTx/>
              <a:buNone/>
            </a:pPr>
            <a:r>
              <a:rPr lang="en-US" altLang="en-US" sz="1200">
                <a:solidFill>
                  <a:srgbClr val="000000"/>
                </a:solidFill>
              </a:rPr>
              <a:t>Vitamin A, also called retinol, has many functions in the body. In addition to helping the eyes adjust to light changes, vitamin A plays an important role in bone growth, tooth development, reproduction, cell division, gene expression, and regulation of the immune system. The skin, eyes, and mucous membranes of the mouth, nose, throat and lungs depend on vitamin A to remain moist. Vitamin A is also an important antioxidant that may play a role in the prevention of certain cancers.</a:t>
            </a:r>
          </a:p>
          <a:p>
            <a:pPr eaLnBrk="1" hangingPunct="1">
              <a:buClrTx/>
              <a:buFontTx/>
              <a:buNone/>
            </a:pPr>
            <a:r>
              <a:rPr lang="en-US" altLang="en-US" sz="1200" b="1">
                <a:solidFill>
                  <a:srgbClr val="000000"/>
                </a:solidFill>
              </a:rPr>
              <a:t>Food Sources for Vitamin A</a:t>
            </a:r>
          </a:p>
          <a:p>
            <a:pPr eaLnBrk="1" hangingPunct="1">
              <a:buClrTx/>
              <a:buFontTx/>
              <a:buNone/>
            </a:pPr>
            <a:r>
              <a:rPr lang="en-US" altLang="en-US" sz="1200">
                <a:solidFill>
                  <a:srgbClr val="000000"/>
                </a:solidFill>
              </a:rPr>
              <a:t>Eating a wide variety of foods is the best way to ensure that the body gets enough vitamin A. The retinol, retinal, and retinoic acid forms of vitamin A are supplied primarily by foods of animal origin such as dairy products, fish and liver. Some foods of plant origin contain the antioxidant, betacarotene, which the body converts to vitamin A. Beta-carotene, comes from fruits and vegetables, especially those that are orange or dark green in color. Vitamin A sources also include carrots, pumpkin, winter squash, dark green leafy vegetables and apricots, all of which are rich in beta-carotene.</a:t>
            </a:r>
          </a:p>
          <a:p>
            <a:pPr eaLnBrk="1" hangingPunct="1">
              <a:buClrTx/>
              <a:buFontTx/>
              <a:buNone/>
            </a:pPr>
            <a:endParaRPr lang="en-US" altLang="en-US" sz="1200">
              <a:solidFill>
                <a:srgbClr val="000000"/>
              </a:solidFill>
            </a:endParaRPr>
          </a:p>
        </p:txBody>
      </p:sp>
      <p:sp>
        <p:nvSpPr>
          <p:cNvPr id="272389" name="Text Box 3">
            <a:extLst>
              <a:ext uri="{FF2B5EF4-FFF2-40B4-BE49-F238E27FC236}">
                <a16:creationId xmlns:a16="http://schemas.microsoft.com/office/drawing/2014/main" id="{BD84FF02-00A7-4697-A61B-23D48809A64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5E9B37C4-B5CB-4C67-A48C-710269A37C34}" type="slidenum">
              <a:rPr lang="en-US" altLang="en-US" sz="1200">
                <a:solidFill>
                  <a:srgbClr val="000000"/>
                </a:solidFill>
              </a:rPr>
              <a:pPr algn="r" eaLnBrk="1" hangingPunct="1">
                <a:buClrTx/>
                <a:buFontTx/>
                <a:buNone/>
              </a:pPr>
              <a:t>30</a:t>
            </a:fld>
            <a:endParaRPr lang="en-US" altLang="en-US" sz="1200">
              <a:solidFill>
                <a:srgbClr val="000000"/>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3714" name="Rectangle 8">
            <a:extLst>
              <a:ext uri="{FF2B5EF4-FFF2-40B4-BE49-F238E27FC236}">
                <a16:creationId xmlns:a16="http://schemas.microsoft.com/office/drawing/2014/main" id="{9776E339-22E0-4D5B-A30A-3DED5959DB1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FEED3CAB-53A8-499D-B3E4-53FF833B8ECA}" type="slidenum">
              <a:rPr lang="en-US" altLang="en-US">
                <a:solidFill>
                  <a:srgbClr val="000000"/>
                </a:solidFill>
              </a:rPr>
              <a:pPr eaLnBrk="1" hangingPunct="1"/>
              <a:t>4</a:t>
            </a:fld>
            <a:endParaRPr lang="en-US" altLang="en-US">
              <a:solidFill>
                <a:srgbClr val="000000"/>
              </a:solidFill>
            </a:endParaRPr>
          </a:p>
        </p:txBody>
      </p:sp>
      <p:sp>
        <p:nvSpPr>
          <p:cNvPr id="243715" name="Text Box 1">
            <a:extLst>
              <a:ext uri="{FF2B5EF4-FFF2-40B4-BE49-F238E27FC236}">
                <a16:creationId xmlns:a16="http://schemas.microsoft.com/office/drawing/2014/main" id="{E4A1DC8E-8353-45BD-9DC4-1E0987154AAD}"/>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BD678DFE-FDF4-45FE-B47E-0E2EF35BCA0E}" type="slidenum">
              <a:rPr lang="el-GR" altLang="en-US" sz="1200">
                <a:solidFill>
                  <a:srgbClr val="000000"/>
                </a:solidFill>
              </a:rPr>
              <a:pPr algn="r" eaLnBrk="1" hangingPunct="1">
                <a:buClrTx/>
                <a:buFontTx/>
                <a:buNone/>
              </a:pPr>
              <a:t>4</a:t>
            </a:fld>
            <a:endParaRPr lang="el-GR" altLang="en-US" sz="1200">
              <a:solidFill>
                <a:srgbClr val="000000"/>
              </a:solidFill>
            </a:endParaRPr>
          </a:p>
        </p:txBody>
      </p:sp>
      <p:sp>
        <p:nvSpPr>
          <p:cNvPr id="243716" name="Rectangle 2">
            <a:extLst>
              <a:ext uri="{FF2B5EF4-FFF2-40B4-BE49-F238E27FC236}">
                <a16:creationId xmlns:a16="http://schemas.microsoft.com/office/drawing/2014/main" id="{A3508AF3-1DB6-4B36-9AD9-3F583C630CD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43717" name="Text Box 3">
            <a:extLst>
              <a:ext uri="{FF2B5EF4-FFF2-40B4-BE49-F238E27FC236}">
                <a16:creationId xmlns:a16="http://schemas.microsoft.com/office/drawing/2014/main" id="{3060A0D1-C9C2-4235-AC9D-10B7BE3C9EC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3410" name="Rectangle 8">
            <a:extLst>
              <a:ext uri="{FF2B5EF4-FFF2-40B4-BE49-F238E27FC236}">
                <a16:creationId xmlns:a16="http://schemas.microsoft.com/office/drawing/2014/main" id="{E618A47E-22BC-42AC-840B-1C05FABE42A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8DDD6D1E-5B35-4468-8986-CD11A4E6F5EE}" type="slidenum">
              <a:rPr lang="en-US" altLang="en-US">
                <a:solidFill>
                  <a:srgbClr val="000000"/>
                </a:solidFill>
              </a:rPr>
              <a:pPr eaLnBrk="1" hangingPunct="1"/>
              <a:t>31</a:t>
            </a:fld>
            <a:endParaRPr lang="en-US" altLang="en-US">
              <a:solidFill>
                <a:srgbClr val="000000"/>
              </a:solidFill>
            </a:endParaRPr>
          </a:p>
        </p:txBody>
      </p:sp>
      <p:sp>
        <p:nvSpPr>
          <p:cNvPr id="273411" name="Rectangle 1">
            <a:extLst>
              <a:ext uri="{FF2B5EF4-FFF2-40B4-BE49-F238E27FC236}">
                <a16:creationId xmlns:a16="http://schemas.microsoft.com/office/drawing/2014/main" id="{9E97725C-0C5D-4D4D-A4E3-B8E26005D618}"/>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73412" name="Text Box 2">
            <a:extLst>
              <a:ext uri="{FF2B5EF4-FFF2-40B4-BE49-F238E27FC236}">
                <a16:creationId xmlns:a16="http://schemas.microsoft.com/office/drawing/2014/main" id="{BA8E95FA-8203-48F7-9AD3-0768C15FD2D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1200">
                <a:solidFill>
                  <a:srgbClr val="000000"/>
                </a:solidFill>
              </a:rPr>
              <a:t>Let’s think about what this means in terms of our daily multivitamins. </a:t>
            </a:r>
          </a:p>
          <a:p>
            <a:pPr eaLnBrk="1" hangingPunct="1">
              <a:buClrTx/>
              <a:buFontTx/>
              <a:buNone/>
            </a:pPr>
            <a:r>
              <a:rPr lang="en-US" altLang="en-US" sz="1200">
                <a:solidFill>
                  <a:srgbClr val="000000"/>
                </a:solidFill>
              </a:rPr>
              <a:t>• Folic acid (vitamin B9) is water soluble, which means it is excreted in our urine </a:t>
            </a:r>
          </a:p>
          <a:p>
            <a:pPr eaLnBrk="1" hangingPunct="1">
              <a:buClrTx/>
              <a:buFontTx/>
              <a:buNone/>
            </a:pPr>
            <a:r>
              <a:rPr lang="en-US" altLang="en-US" sz="1200">
                <a:solidFill>
                  <a:srgbClr val="000000"/>
                </a:solidFill>
              </a:rPr>
              <a:t>comparatively quickly from our bodies</a:t>
            </a:r>
          </a:p>
          <a:p>
            <a:pPr eaLnBrk="1" hangingPunct="1">
              <a:buClrTx/>
              <a:buFontTx/>
              <a:buNone/>
            </a:pPr>
            <a:r>
              <a:rPr lang="en-US" altLang="en-US" sz="1200">
                <a:solidFill>
                  <a:srgbClr val="000000"/>
                </a:solidFill>
              </a:rPr>
              <a:t>Since folic acid and other water soluble vitamins, such as vitamin C, are excreted </a:t>
            </a:r>
          </a:p>
          <a:p>
            <a:pPr eaLnBrk="1" hangingPunct="1">
              <a:buClrTx/>
              <a:buFontTx/>
              <a:buNone/>
            </a:pPr>
            <a:r>
              <a:rPr lang="en-US" altLang="en-US" sz="1200">
                <a:solidFill>
                  <a:srgbClr val="000000"/>
                </a:solidFill>
              </a:rPr>
              <a:t>in our urine, it is important to get a regular supply of those vitamins. Also, we </a:t>
            </a:r>
          </a:p>
          <a:p>
            <a:pPr eaLnBrk="1" hangingPunct="1">
              <a:buClrTx/>
              <a:buFontTx/>
              <a:buNone/>
            </a:pPr>
            <a:r>
              <a:rPr lang="en-US" altLang="en-US" sz="1200">
                <a:solidFill>
                  <a:srgbClr val="000000"/>
                </a:solidFill>
              </a:rPr>
              <a:t>don’t need to worry about overdosing. Any excess vitamin will end up in our </a:t>
            </a:r>
          </a:p>
          <a:p>
            <a:pPr eaLnBrk="1" hangingPunct="1">
              <a:buClrTx/>
              <a:buFontTx/>
              <a:buNone/>
            </a:pPr>
            <a:r>
              <a:rPr lang="en-US" altLang="en-US" sz="1200">
                <a:solidFill>
                  <a:srgbClr val="000000"/>
                </a:solidFill>
              </a:rPr>
              <a:t>urine. </a:t>
            </a:r>
          </a:p>
          <a:p>
            <a:pPr eaLnBrk="1" hangingPunct="1">
              <a:buClrTx/>
              <a:buFontTx/>
              <a:buNone/>
            </a:pPr>
            <a:r>
              <a:rPr lang="en-US" altLang="en-US" sz="1200">
                <a:solidFill>
                  <a:srgbClr val="000000"/>
                </a:solidFill>
              </a:rPr>
              <a:t>• Vitamin A is not water soluble, so it can be stored in fat cells and build up in our </a:t>
            </a:r>
          </a:p>
          <a:p>
            <a:pPr eaLnBrk="1" hangingPunct="1">
              <a:buClrTx/>
              <a:buFontTx/>
              <a:buNone/>
            </a:pPr>
            <a:r>
              <a:rPr lang="en-US" altLang="en-US" sz="1200">
                <a:solidFill>
                  <a:srgbClr val="000000"/>
                </a:solidFill>
              </a:rPr>
              <a:t>Bodies</a:t>
            </a:r>
          </a:p>
          <a:p>
            <a:pPr eaLnBrk="1" hangingPunct="1">
              <a:buClrTx/>
              <a:buFontTx/>
              <a:buNone/>
            </a:pPr>
            <a:r>
              <a:rPr lang="en-US" altLang="en-US" sz="1200">
                <a:solidFill>
                  <a:srgbClr val="000000"/>
                </a:solidFill>
              </a:rPr>
              <a:t>It is possible to get too much of a good thing with fat-soluble vitamins (such as vitamin A and vitamin E). Recent studies looking for health benefits from mega doses of vitamin E have instead shown that excesses of vitamin E can lead health problems. </a:t>
            </a:r>
          </a:p>
          <a:p>
            <a:pPr eaLnBrk="1" hangingPunct="1">
              <a:buClrTx/>
              <a:buFontTx/>
              <a:buNone/>
            </a:pPr>
            <a:r>
              <a:rPr lang="en-US" altLang="en-US" sz="1200">
                <a:solidFill>
                  <a:srgbClr val="000000"/>
                </a:solidFill>
              </a:rPr>
              <a:t>B</a:t>
            </a:r>
            <a:r>
              <a:rPr lang="el-GR" altLang="en-US" sz="1200">
                <a:solidFill>
                  <a:srgbClr val="000000"/>
                </a:solidFill>
              </a:rPr>
              <a:t>ιταμίνη Β9 φολλικό οξύ για τις εγκύους….</a:t>
            </a:r>
          </a:p>
        </p:txBody>
      </p:sp>
      <p:sp>
        <p:nvSpPr>
          <p:cNvPr id="273413" name="Text Box 3">
            <a:extLst>
              <a:ext uri="{FF2B5EF4-FFF2-40B4-BE49-F238E27FC236}">
                <a16:creationId xmlns:a16="http://schemas.microsoft.com/office/drawing/2014/main" id="{4AE32BC1-7093-4BBE-B406-4057C7BD7C53}"/>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5610DD31-6A62-461C-AB48-79FFF1DEACB0}" type="slidenum">
              <a:rPr lang="en-US" altLang="en-US" sz="1200">
                <a:solidFill>
                  <a:srgbClr val="000000"/>
                </a:solidFill>
              </a:rPr>
              <a:pPr algn="r" eaLnBrk="1" hangingPunct="1">
                <a:buClrTx/>
                <a:buFontTx/>
                <a:buNone/>
              </a:pPr>
              <a:t>31</a:t>
            </a:fld>
            <a:endParaRPr lang="en-US" altLang="en-US" sz="1200">
              <a:solidFill>
                <a:srgbClr val="000000"/>
              </a:solidFill>
            </a:endParaRPr>
          </a:p>
        </p:txBody>
      </p:sp>
      <p:sp>
        <p:nvSpPr>
          <p:cNvPr id="2" name="Θέση σημειώσεων 1">
            <a:extLst>
              <a:ext uri="{FF2B5EF4-FFF2-40B4-BE49-F238E27FC236}">
                <a16:creationId xmlns:a16="http://schemas.microsoft.com/office/drawing/2014/main" id="{FB557DF6-44DB-4876-9FDC-02BDB438C055}"/>
              </a:ext>
            </a:extLst>
          </p:cNvPr>
          <p:cNvSpPr>
            <a:spLocks noGrp="1"/>
          </p:cNvSpPr>
          <p:nvPr>
            <p:ph type="body" idx="1"/>
          </p:nvPr>
        </p:nvSpPr>
        <p:spPr/>
        <p:txBody>
          <a:bodyPr/>
          <a:lstStyle/>
          <a:p>
            <a:r>
              <a:rPr lang="en-US" dirty="0"/>
              <a:t>B9</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4434" name="Rectangle 8">
            <a:extLst>
              <a:ext uri="{FF2B5EF4-FFF2-40B4-BE49-F238E27FC236}">
                <a16:creationId xmlns:a16="http://schemas.microsoft.com/office/drawing/2014/main" id="{1692D9DE-7102-4785-9017-108436AA8C9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1FDEFCBF-60E2-45BA-B23D-916304E5460B}" type="slidenum">
              <a:rPr lang="en-US" altLang="en-US">
                <a:solidFill>
                  <a:srgbClr val="000000"/>
                </a:solidFill>
              </a:rPr>
              <a:pPr eaLnBrk="1" hangingPunct="1"/>
              <a:t>32</a:t>
            </a:fld>
            <a:endParaRPr lang="en-US" altLang="en-US">
              <a:solidFill>
                <a:srgbClr val="000000"/>
              </a:solidFill>
            </a:endParaRPr>
          </a:p>
        </p:txBody>
      </p:sp>
      <p:sp>
        <p:nvSpPr>
          <p:cNvPr id="274435" name="Text Box 1">
            <a:extLst>
              <a:ext uri="{FF2B5EF4-FFF2-40B4-BE49-F238E27FC236}">
                <a16:creationId xmlns:a16="http://schemas.microsoft.com/office/drawing/2014/main" id="{1BF2618A-249C-4191-B419-DE922741A2D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EAA7813D-3DC9-495B-97BE-B3D846E8BEB0}" type="slidenum">
              <a:rPr lang="el-GR" altLang="en-US" sz="1200">
                <a:solidFill>
                  <a:srgbClr val="000000"/>
                </a:solidFill>
              </a:rPr>
              <a:pPr algn="r" eaLnBrk="1" hangingPunct="1">
                <a:buClrTx/>
                <a:buFontTx/>
                <a:buNone/>
              </a:pPr>
              <a:t>32</a:t>
            </a:fld>
            <a:endParaRPr lang="el-GR" altLang="en-US" sz="1200">
              <a:solidFill>
                <a:srgbClr val="000000"/>
              </a:solidFill>
            </a:endParaRPr>
          </a:p>
        </p:txBody>
      </p:sp>
      <p:sp>
        <p:nvSpPr>
          <p:cNvPr id="274436" name="Rectangle 2">
            <a:extLst>
              <a:ext uri="{FF2B5EF4-FFF2-40B4-BE49-F238E27FC236}">
                <a16:creationId xmlns:a16="http://schemas.microsoft.com/office/drawing/2014/main" id="{4F3C9637-D48D-4CE1-B27A-C42E98949ED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74437" name="Text Box 3">
            <a:extLst>
              <a:ext uri="{FF2B5EF4-FFF2-40B4-BE49-F238E27FC236}">
                <a16:creationId xmlns:a16="http://schemas.microsoft.com/office/drawing/2014/main" id="{82CCBB91-85AF-4529-99AB-D367A2F63F4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5458" name="Rectangle 8">
            <a:extLst>
              <a:ext uri="{FF2B5EF4-FFF2-40B4-BE49-F238E27FC236}">
                <a16:creationId xmlns:a16="http://schemas.microsoft.com/office/drawing/2014/main" id="{58D65B31-25C6-4226-9314-47DC5F5F612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EB9DA7B4-686E-4DE7-A4CB-528FAE6A81A7}" type="slidenum">
              <a:rPr lang="en-US" altLang="en-US">
                <a:solidFill>
                  <a:srgbClr val="000000"/>
                </a:solidFill>
              </a:rPr>
              <a:pPr eaLnBrk="1" hangingPunct="1"/>
              <a:t>33</a:t>
            </a:fld>
            <a:endParaRPr lang="en-US" altLang="en-US">
              <a:solidFill>
                <a:srgbClr val="000000"/>
              </a:solidFill>
            </a:endParaRPr>
          </a:p>
        </p:txBody>
      </p:sp>
      <p:sp>
        <p:nvSpPr>
          <p:cNvPr id="275459" name="Text Box 1">
            <a:extLst>
              <a:ext uri="{FF2B5EF4-FFF2-40B4-BE49-F238E27FC236}">
                <a16:creationId xmlns:a16="http://schemas.microsoft.com/office/drawing/2014/main" id="{8B3238EC-3F4E-460E-BEA5-334C6748A970}"/>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CB287E27-AB43-4ABB-9216-F82B0A74B201}" type="slidenum">
              <a:rPr lang="el-GR" altLang="en-US" sz="1200">
                <a:solidFill>
                  <a:srgbClr val="000000"/>
                </a:solidFill>
              </a:rPr>
              <a:pPr algn="r" eaLnBrk="1" hangingPunct="1">
                <a:buClrTx/>
                <a:buFontTx/>
                <a:buNone/>
              </a:pPr>
              <a:t>33</a:t>
            </a:fld>
            <a:endParaRPr lang="el-GR" altLang="en-US" sz="1200">
              <a:solidFill>
                <a:srgbClr val="000000"/>
              </a:solidFill>
            </a:endParaRPr>
          </a:p>
        </p:txBody>
      </p:sp>
      <p:sp>
        <p:nvSpPr>
          <p:cNvPr id="275460" name="Rectangle 2">
            <a:extLst>
              <a:ext uri="{FF2B5EF4-FFF2-40B4-BE49-F238E27FC236}">
                <a16:creationId xmlns:a16="http://schemas.microsoft.com/office/drawing/2014/main" id="{5315A588-F916-4B54-B248-C2C13FA5C312}"/>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75461" name="Text Box 3">
            <a:extLst>
              <a:ext uri="{FF2B5EF4-FFF2-40B4-BE49-F238E27FC236}">
                <a16:creationId xmlns:a16="http://schemas.microsoft.com/office/drawing/2014/main" id="{39E40E38-34F0-437B-8B94-FC64015CEBFE}"/>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82" name="Rectangle 8">
            <a:extLst>
              <a:ext uri="{FF2B5EF4-FFF2-40B4-BE49-F238E27FC236}">
                <a16:creationId xmlns:a16="http://schemas.microsoft.com/office/drawing/2014/main" id="{43A59D0B-7186-443E-9B0E-ACD487A09B6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80328CFE-6BEF-4AEA-B96C-D11AAE897AB2}" type="slidenum">
              <a:rPr lang="en-US" altLang="en-US">
                <a:solidFill>
                  <a:srgbClr val="000000"/>
                </a:solidFill>
              </a:rPr>
              <a:pPr eaLnBrk="1" hangingPunct="1"/>
              <a:t>34</a:t>
            </a:fld>
            <a:endParaRPr lang="en-US" altLang="en-US">
              <a:solidFill>
                <a:srgbClr val="000000"/>
              </a:solidFill>
            </a:endParaRPr>
          </a:p>
        </p:txBody>
      </p:sp>
      <p:sp>
        <p:nvSpPr>
          <p:cNvPr id="276483" name="Text Box 1">
            <a:extLst>
              <a:ext uri="{FF2B5EF4-FFF2-40B4-BE49-F238E27FC236}">
                <a16:creationId xmlns:a16="http://schemas.microsoft.com/office/drawing/2014/main" id="{00451DEE-0145-4AE6-BBFA-9DB300F5AA68}"/>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3BEBC719-285F-4C18-8C4C-FA7C84F72A55}" type="slidenum">
              <a:rPr lang="el-GR" altLang="en-US" sz="1200">
                <a:solidFill>
                  <a:srgbClr val="000000"/>
                </a:solidFill>
              </a:rPr>
              <a:pPr algn="r" eaLnBrk="1" hangingPunct="1">
                <a:buClrTx/>
                <a:buFontTx/>
                <a:buNone/>
              </a:pPr>
              <a:t>34</a:t>
            </a:fld>
            <a:endParaRPr lang="el-GR" altLang="en-US" sz="1200">
              <a:solidFill>
                <a:srgbClr val="000000"/>
              </a:solidFill>
            </a:endParaRPr>
          </a:p>
        </p:txBody>
      </p:sp>
      <p:sp>
        <p:nvSpPr>
          <p:cNvPr id="276484" name="Rectangle 2">
            <a:extLst>
              <a:ext uri="{FF2B5EF4-FFF2-40B4-BE49-F238E27FC236}">
                <a16:creationId xmlns:a16="http://schemas.microsoft.com/office/drawing/2014/main" id="{6100E51C-42AB-4346-B6F4-6A005B561C3D}"/>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76485" name="Text Box 3">
            <a:extLst>
              <a:ext uri="{FF2B5EF4-FFF2-40B4-BE49-F238E27FC236}">
                <a16:creationId xmlns:a16="http://schemas.microsoft.com/office/drawing/2014/main" id="{F04F118F-D0E8-4776-9BB3-086A41FA7FB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2" name="Θέση σημειώσεων 1">
            <a:extLst>
              <a:ext uri="{FF2B5EF4-FFF2-40B4-BE49-F238E27FC236}">
                <a16:creationId xmlns:a16="http://schemas.microsoft.com/office/drawing/2014/main" id="{CEED0661-2B79-47D5-89B2-4A6F62BE9A3F}"/>
              </a:ext>
            </a:extLst>
          </p:cNvPr>
          <p:cNvSpPr>
            <a:spLocks noGrp="1"/>
          </p:cNvSpPr>
          <p:nvPr>
            <p:ph type="body" idx="1"/>
          </p:nvPr>
        </p:nvSpPr>
        <p:spPr/>
        <p:txBody>
          <a:bodyPr/>
          <a:lstStyle/>
          <a:p>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7506" name="Rectangle 8">
            <a:extLst>
              <a:ext uri="{FF2B5EF4-FFF2-40B4-BE49-F238E27FC236}">
                <a16:creationId xmlns:a16="http://schemas.microsoft.com/office/drawing/2014/main" id="{D8D3EEBB-1210-46F8-9FE4-54F27F2C126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7F8EC8EF-ABC0-417F-9378-3A4742E6DD24}" type="slidenum">
              <a:rPr lang="en-US" altLang="en-US">
                <a:solidFill>
                  <a:srgbClr val="000000"/>
                </a:solidFill>
              </a:rPr>
              <a:pPr eaLnBrk="1" hangingPunct="1"/>
              <a:t>35</a:t>
            </a:fld>
            <a:endParaRPr lang="en-US" altLang="en-US">
              <a:solidFill>
                <a:srgbClr val="000000"/>
              </a:solidFill>
            </a:endParaRPr>
          </a:p>
        </p:txBody>
      </p:sp>
      <p:sp>
        <p:nvSpPr>
          <p:cNvPr id="277507" name="Rectangle 1">
            <a:extLst>
              <a:ext uri="{FF2B5EF4-FFF2-40B4-BE49-F238E27FC236}">
                <a16:creationId xmlns:a16="http://schemas.microsoft.com/office/drawing/2014/main" id="{3A2B7B39-7251-4357-9659-44B5FF41E9A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77508" name="Text Box 2">
            <a:extLst>
              <a:ext uri="{FF2B5EF4-FFF2-40B4-BE49-F238E27FC236}">
                <a16:creationId xmlns:a16="http://schemas.microsoft.com/office/drawing/2014/main" id="{38FA496F-4FDA-44CE-B17A-D280EB744AB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1200">
                <a:solidFill>
                  <a:srgbClr val="000000"/>
                </a:solidFill>
              </a:rPr>
              <a:t>The formal charge of an atom in a given Lewis structure is the charge it would have if the bonding were perfectly covalent in the sense that the atom had exactly a half-share in the bonding electrons. That is, the formal charge takes  into account the number of electrons that an atom can be regarded as “owning” in a molecule. It “owns” all it s lone pairs and half of each shared bonding pair.</a:t>
            </a:r>
          </a:p>
        </p:txBody>
      </p:sp>
      <p:sp>
        <p:nvSpPr>
          <p:cNvPr id="277509" name="Text Box 3">
            <a:extLst>
              <a:ext uri="{FF2B5EF4-FFF2-40B4-BE49-F238E27FC236}">
                <a16:creationId xmlns:a16="http://schemas.microsoft.com/office/drawing/2014/main" id="{07691D99-49CB-4F22-BDE3-A8A037E6FC24}"/>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09BC10E2-F8FF-45D3-BC14-0B37A60FA116}" type="slidenum">
              <a:rPr lang="en-US" altLang="en-US" sz="1200">
                <a:solidFill>
                  <a:srgbClr val="000000"/>
                </a:solidFill>
              </a:rPr>
              <a:pPr algn="r" eaLnBrk="1" hangingPunct="1">
                <a:buClrTx/>
                <a:buFontTx/>
                <a:buNone/>
              </a:pPr>
              <a:t>35</a:t>
            </a:fld>
            <a:endParaRPr lang="en-US" altLang="en-US" sz="1200">
              <a:solidFill>
                <a:srgbClr val="000000"/>
              </a:solidFill>
            </a:endParaRPr>
          </a:p>
        </p:txBody>
      </p:sp>
      <p:sp>
        <p:nvSpPr>
          <p:cNvPr id="2" name="Θέση σημειώσεων 1">
            <a:extLst>
              <a:ext uri="{FF2B5EF4-FFF2-40B4-BE49-F238E27FC236}">
                <a16:creationId xmlns:a16="http://schemas.microsoft.com/office/drawing/2014/main" id="{694B4419-163A-4824-8436-80B8E33B15E8}"/>
              </a:ext>
            </a:extLst>
          </p:cNvPr>
          <p:cNvSpPr>
            <a:spLocks noGrp="1"/>
          </p:cNvSpPr>
          <p:nvPr>
            <p:ph type="body" idx="1"/>
          </p:nvPr>
        </p:nvSpPr>
        <p:spPr/>
        <p:txBody>
          <a:bodyPr/>
          <a:lstStyle/>
          <a:p>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Η αριστερή δομή όπου όλα τα άτομα έχουν μηδενικά τυπικά φορτία.</a:t>
            </a:r>
            <a:endParaRPr lang="en-US" dirty="0"/>
          </a:p>
        </p:txBody>
      </p:sp>
      <p:sp>
        <p:nvSpPr>
          <p:cNvPr id="4" name="Θέση αριθμού διαφάνειας 3"/>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81EC0EA8-714F-40A2-9B46-5DF7885B2ABA}" type="slidenum">
              <a:rPr kumimoji="0" lang="en-US" altLang="en-US" sz="1200" b="0" i="0" u="none" strike="noStrike" kern="1200" cap="none" spc="0" normalizeH="0" baseline="0" noProof="0" smtClean="0">
                <a:ln>
                  <a:noFill/>
                </a:ln>
                <a:solidFill>
                  <a:srgbClr val="000000"/>
                </a:solidFill>
                <a:effectLst/>
                <a:uLnTx/>
                <a:uFillTx/>
                <a:latin typeface="Calibri" panose="020F050202020403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36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ndParaRPr>
          </a:p>
        </p:txBody>
      </p:sp>
    </p:spTree>
    <p:extLst>
      <p:ext uri="{BB962C8B-B14F-4D97-AF65-F5344CB8AC3E}">
        <p14:creationId xmlns:p14="http://schemas.microsoft.com/office/powerpoint/2010/main" val="33374627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0578" name="Rectangle 8">
            <a:extLst>
              <a:ext uri="{FF2B5EF4-FFF2-40B4-BE49-F238E27FC236}">
                <a16:creationId xmlns:a16="http://schemas.microsoft.com/office/drawing/2014/main" id="{1E3F0221-D68A-4262-8BA1-3175BB51390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97D7CE18-41AE-48C8-B9DE-C12C41F31804}" type="slidenum">
              <a:rPr lang="en-US" altLang="en-US">
                <a:solidFill>
                  <a:srgbClr val="000000"/>
                </a:solidFill>
              </a:rPr>
              <a:pPr eaLnBrk="1" hangingPunct="1"/>
              <a:t>37</a:t>
            </a:fld>
            <a:endParaRPr lang="en-US" altLang="en-US">
              <a:solidFill>
                <a:srgbClr val="000000"/>
              </a:solidFill>
            </a:endParaRPr>
          </a:p>
        </p:txBody>
      </p:sp>
      <p:sp>
        <p:nvSpPr>
          <p:cNvPr id="280579" name="Text Box 1">
            <a:extLst>
              <a:ext uri="{FF2B5EF4-FFF2-40B4-BE49-F238E27FC236}">
                <a16:creationId xmlns:a16="http://schemas.microsoft.com/office/drawing/2014/main" id="{DE117DA1-3275-4D9C-B6F9-674E3A3BA956}"/>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89BCF60C-4693-43E0-9A1D-90C530A3BF24}" type="slidenum">
              <a:rPr lang="el-GR" altLang="en-US" sz="1200">
                <a:solidFill>
                  <a:srgbClr val="000000"/>
                </a:solidFill>
              </a:rPr>
              <a:pPr algn="r" eaLnBrk="1" hangingPunct="1">
                <a:buClrTx/>
                <a:buFontTx/>
                <a:buNone/>
              </a:pPr>
              <a:t>37</a:t>
            </a:fld>
            <a:endParaRPr lang="el-GR" altLang="en-US" sz="1200">
              <a:solidFill>
                <a:srgbClr val="000000"/>
              </a:solidFill>
            </a:endParaRPr>
          </a:p>
        </p:txBody>
      </p:sp>
      <p:sp>
        <p:nvSpPr>
          <p:cNvPr id="280580" name="Rectangle 2">
            <a:extLst>
              <a:ext uri="{FF2B5EF4-FFF2-40B4-BE49-F238E27FC236}">
                <a16:creationId xmlns:a16="http://schemas.microsoft.com/office/drawing/2014/main" id="{B141E327-EA31-45D9-9B9B-A4852F7FE6A2}"/>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80581" name="Text Box 3">
            <a:extLst>
              <a:ext uri="{FF2B5EF4-FFF2-40B4-BE49-F238E27FC236}">
                <a16:creationId xmlns:a16="http://schemas.microsoft.com/office/drawing/2014/main" id="{FE5AC232-1B3F-4FCD-A755-D96CC8B4F90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1602" name="Rectangle 8">
            <a:extLst>
              <a:ext uri="{FF2B5EF4-FFF2-40B4-BE49-F238E27FC236}">
                <a16:creationId xmlns:a16="http://schemas.microsoft.com/office/drawing/2014/main" id="{AB7306BD-76F0-47E8-BFB6-C87F26C6BC9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BC42F10B-3637-45CB-BAF0-4B2660443D75}" type="slidenum">
              <a:rPr lang="en-US" altLang="en-US">
                <a:solidFill>
                  <a:srgbClr val="000000"/>
                </a:solidFill>
              </a:rPr>
              <a:pPr eaLnBrk="1" hangingPunct="1"/>
              <a:t>38</a:t>
            </a:fld>
            <a:endParaRPr lang="en-US" altLang="en-US">
              <a:solidFill>
                <a:srgbClr val="000000"/>
              </a:solidFill>
            </a:endParaRPr>
          </a:p>
        </p:txBody>
      </p:sp>
      <p:sp>
        <p:nvSpPr>
          <p:cNvPr id="281603" name="Text Box 1">
            <a:extLst>
              <a:ext uri="{FF2B5EF4-FFF2-40B4-BE49-F238E27FC236}">
                <a16:creationId xmlns:a16="http://schemas.microsoft.com/office/drawing/2014/main" id="{F17F6665-295A-4D55-837F-40A2CD6479C1}"/>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E86A231D-79B3-47D6-8EC6-7DB557F0922B}" type="slidenum">
              <a:rPr lang="el-GR" altLang="en-US" sz="1200">
                <a:solidFill>
                  <a:srgbClr val="000000"/>
                </a:solidFill>
              </a:rPr>
              <a:pPr algn="r" eaLnBrk="1" hangingPunct="1">
                <a:buClrTx/>
                <a:buFontTx/>
                <a:buNone/>
              </a:pPr>
              <a:t>38</a:t>
            </a:fld>
            <a:endParaRPr lang="el-GR" altLang="en-US" sz="1200">
              <a:solidFill>
                <a:srgbClr val="000000"/>
              </a:solidFill>
            </a:endParaRPr>
          </a:p>
        </p:txBody>
      </p:sp>
      <p:sp>
        <p:nvSpPr>
          <p:cNvPr id="281604" name="Rectangle 2">
            <a:extLst>
              <a:ext uri="{FF2B5EF4-FFF2-40B4-BE49-F238E27FC236}">
                <a16:creationId xmlns:a16="http://schemas.microsoft.com/office/drawing/2014/main" id="{B6CC2AA3-1CDF-4C6A-9B89-FE89BD4FB7FD}"/>
              </a:ext>
            </a:extLst>
          </p:cNvPr>
          <p:cNvSpPr>
            <a:spLocks noGrp="1" noRot="1" noChangeAspect="1" noChangeArrowheads="1" noTextEdit="1"/>
          </p:cNvSpPr>
          <p:nvPr>
            <p:ph type="sldImg"/>
          </p:nvPr>
        </p:nvSpPr>
        <p:spPr>
          <a:xfrm>
            <a:off x="309563" y="215900"/>
            <a:ext cx="6238875" cy="4679950"/>
          </a:xfrm>
          <a:solidFill>
            <a:srgbClr val="FFFFFF"/>
          </a:solidFill>
          <a:ln>
            <a:solidFill>
              <a:srgbClr val="000000"/>
            </a:solidFill>
            <a:miter lim="800000"/>
            <a:headEnd/>
            <a:tailEnd/>
          </a:ln>
        </p:spPr>
      </p:sp>
      <p:sp>
        <p:nvSpPr>
          <p:cNvPr id="281605" name="Text Box 3">
            <a:extLst>
              <a:ext uri="{FF2B5EF4-FFF2-40B4-BE49-F238E27FC236}">
                <a16:creationId xmlns:a16="http://schemas.microsoft.com/office/drawing/2014/main" id="{F2985A3B-0885-4908-A4F4-B44D9F2B8382}"/>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2626" name="Rectangle 8">
            <a:extLst>
              <a:ext uri="{FF2B5EF4-FFF2-40B4-BE49-F238E27FC236}">
                <a16:creationId xmlns:a16="http://schemas.microsoft.com/office/drawing/2014/main" id="{0C4C3A19-ED13-443C-91F7-9AAD03E8D8B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278CFAD5-8DF9-4408-BC75-94EDCEF1E049}" type="slidenum">
              <a:rPr lang="en-US" altLang="en-US">
                <a:solidFill>
                  <a:srgbClr val="000000"/>
                </a:solidFill>
              </a:rPr>
              <a:pPr eaLnBrk="1" hangingPunct="1"/>
              <a:t>39</a:t>
            </a:fld>
            <a:endParaRPr lang="en-US" altLang="en-US">
              <a:solidFill>
                <a:srgbClr val="000000"/>
              </a:solidFill>
            </a:endParaRPr>
          </a:p>
        </p:txBody>
      </p:sp>
      <p:sp>
        <p:nvSpPr>
          <p:cNvPr id="282627" name="Text Box 1">
            <a:extLst>
              <a:ext uri="{FF2B5EF4-FFF2-40B4-BE49-F238E27FC236}">
                <a16:creationId xmlns:a16="http://schemas.microsoft.com/office/drawing/2014/main" id="{EE315E0F-F543-46E1-A434-49C6C0E2CA46}"/>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28A50F83-0C5F-4292-B88D-6858330F268B}" type="slidenum">
              <a:rPr lang="el-GR" altLang="en-US" sz="1200">
                <a:solidFill>
                  <a:srgbClr val="000000"/>
                </a:solidFill>
              </a:rPr>
              <a:pPr algn="r" eaLnBrk="1" hangingPunct="1">
                <a:buClrTx/>
                <a:buFontTx/>
                <a:buNone/>
              </a:pPr>
              <a:t>39</a:t>
            </a:fld>
            <a:endParaRPr lang="el-GR" altLang="en-US" sz="1200">
              <a:solidFill>
                <a:srgbClr val="000000"/>
              </a:solidFill>
            </a:endParaRPr>
          </a:p>
        </p:txBody>
      </p:sp>
      <p:sp>
        <p:nvSpPr>
          <p:cNvPr id="282628" name="Rectangle 2">
            <a:extLst>
              <a:ext uri="{FF2B5EF4-FFF2-40B4-BE49-F238E27FC236}">
                <a16:creationId xmlns:a16="http://schemas.microsoft.com/office/drawing/2014/main" id="{325358D1-CA45-481E-857F-FBF9B9E8743D}"/>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82629" name="Text Box 3">
            <a:extLst>
              <a:ext uri="{FF2B5EF4-FFF2-40B4-BE49-F238E27FC236}">
                <a16:creationId xmlns:a16="http://schemas.microsoft.com/office/drawing/2014/main" id="{76C176D9-3354-42E8-935E-796E4A3D1226}"/>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2" name="Θέση σημειώσεων 1">
            <a:extLst>
              <a:ext uri="{FF2B5EF4-FFF2-40B4-BE49-F238E27FC236}">
                <a16:creationId xmlns:a16="http://schemas.microsoft.com/office/drawing/2014/main" id="{7AABC7EA-44C2-4378-843E-06647F311FB6}"/>
              </a:ext>
            </a:extLst>
          </p:cNvPr>
          <p:cNvSpPr>
            <a:spLocks noGrp="1"/>
          </p:cNvSpPr>
          <p:nvPr>
            <p:ph type="body" idx="1"/>
          </p:nvPr>
        </p:nvSpPr>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3650" name="Rectangle 8">
            <a:extLst>
              <a:ext uri="{FF2B5EF4-FFF2-40B4-BE49-F238E27FC236}">
                <a16:creationId xmlns:a16="http://schemas.microsoft.com/office/drawing/2014/main" id="{D1A5B02F-71C8-4655-81B2-8D850CB430F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18D1D218-6B9D-41BE-A73D-E22834F8741F}" type="slidenum">
              <a:rPr lang="en-US" altLang="en-US">
                <a:solidFill>
                  <a:srgbClr val="000000"/>
                </a:solidFill>
              </a:rPr>
              <a:pPr eaLnBrk="1" hangingPunct="1"/>
              <a:t>40</a:t>
            </a:fld>
            <a:endParaRPr lang="en-US" altLang="en-US">
              <a:solidFill>
                <a:srgbClr val="000000"/>
              </a:solidFill>
            </a:endParaRPr>
          </a:p>
        </p:txBody>
      </p:sp>
      <p:sp>
        <p:nvSpPr>
          <p:cNvPr id="283651" name="Text Box 1">
            <a:extLst>
              <a:ext uri="{FF2B5EF4-FFF2-40B4-BE49-F238E27FC236}">
                <a16:creationId xmlns:a16="http://schemas.microsoft.com/office/drawing/2014/main" id="{D2CDCC0E-0223-4B6C-8F69-5AD065ADC25F}"/>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ECB2D509-ADBB-4F57-AA33-42259AFC64D4}" type="slidenum">
              <a:rPr lang="el-GR" altLang="en-US" sz="1200">
                <a:solidFill>
                  <a:srgbClr val="000000"/>
                </a:solidFill>
              </a:rPr>
              <a:pPr algn="r" eaLnBrk="1" hangingPunct="1">
                <a:buClrTx/>
                <a:buFontTx/>
                <a:buNone/>
              </a:pPr>
              <a:t>40</a:t>
            </a:fld>
            <a:endParaRPr lang="el-GR" altLang="en-US" sz="1200">
              <a:solidFill>
                <a:srgbClr val="000000"/>
              </a:solidFill>
            </a:endParaRPr>
          </a:p>
        </p:txBody>
      </p:sp>
      <p:sp>
        <p:nvSpPr>
          <p:cNvPr id="283652" name="Rectangle 2">
            <a:extLst>
              <a:ext uri="{FF2B5EF4-FFF2-40B4-BE49-F238E27FC236}">
                <a16:creationId xmlns:a16="http://schemas.microsoft.com/office/drawing/2014/main" id="{9A82BD69-50D0-49D6-87E5-E35E284C9D86}"/>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83653" name="Text Box 3">
            <a:extLst>
              <a:ext uri="{FF2B5EF4-FFF2-40B4-BE49-F238E27FC236}">
                <a16:creationId xmlns:a16="http://schemas.microsoft.com/office/drawing/2014/main" id="{AF4D327B-3EA2-4BDD-847A-3B56A6585C74}"/>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738" name="Rectangle 8">
            <a:extLst>
              <a:ext uri="{FF2B5EF4-FFF2-40B4-BE49-F238E27FC236}">
                <a16:creationId xmlns:a16="http://schemas.microsoft.com/office/drawing/2014/main" id="{D2FA7B9F-C893-41FC-988A-478562A6364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591D2084-05C6-4BF3-87CE-46406D91BB38}" type="slidenum">
              <a:rPr lang="en-US" altLang="en-US">
                <a:solidFill>
                  <a:srgbClr val="000000"/>
                </a:solidFill>
              </a:rPr>
              <a:pPr eaLnBrk="1" hangingPunct="1"/>
              <a:t>5</a:t>
            </a:fld>
            <a:endParaRPr lang="en-US" altLang="en-US">
              <a:solidFill>
                <a:srgbClr val="000000"/>
              </a:solidFill>
            </a:endParaRPr>
          </a:p>
        </p:txBody>
      </p:sp>
      <p:sp>
        <p:nvSpPr>
          <p:cNvPr id="244739" name="Text Box 1">
            <a:extLst>
              <a:ext uri="{FF2B5EF4-FFF2-40B4-BE49-F238E27FC236}">
                <a16:creationId xmlns:a16="http://schemas.microsoft.com/office/drawing/2014/main" id="{F9BAC545-B050-423F-AE75-056467A57189}"/>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744C462E-8D0F-496E-B6AB-B1941DC50644}" type="slidenum">
              <a:rPr lang="el-GR" altLang="en-US" sz="1200">
                <a:solidFill>
                  <a:srgbClr val="000000"/>
                </a:solidFill>
              </a:rPr>
              <a:pPr algn="r" eaLnBrk="1" hangingPunct="1">
                <a:buClrTx/>
                <a:buFontTx/>
                <a:buNone/>
              </a:pPr>
              <a:t>5</a:t>
            </a:fld>
            <a:endParaRPr lang="el-GR" altLang="en-US" sz="1200">
              <a:solidFill>
                <a:srgbClr val="000000"/>
              </a:solidFill>
            </a:endParaRPr>
          </a:p>
        </p:txBody>
      </p:sp>
      <p:sp>
        <p:nvSpPr>
          <p:cNvPr id="244740" name="Rectangle 2">
            <a:extLst>
              <a:ext uri="{FF2B5EF4-FFF2-40B4-BE49-F238E27FC236}">
                <a16:creationId xmlns:a16="http://schemas.microsoft.com/office/drawing/2014/main" id="{98ED79EF-6201-41A8-9915-38CF3954DB5D}"/>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44741" name="Text Box 3">
            <a:extLst>
              <a:ext uri="{FF2B5EF4-FFF2-40B4-BE49-F238E27FC236}">
                <a16:creationId xmlns:a16="http://schemas.microsoft.com/office/drawing/2014/main" id="{26D33202-686C-48C0-B1C7-C2BC751CE51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fld id="{81EC0EA8-714F-40A2-9B46-5DF7885B2ABA}" type="slidenum">
              <a:rPr lang="en-US" altLang="en-US" smtClean="0"/>
              <a:pPr/>
              <a:t>42</a:t>
            </a:fld>
            <a:endParaRPr lang="en-US" altLang="en-US"/>
          </a:p>
        </p:txBody>
      </p:sp>
    </p:spTree>
    <p:extLst>
      <p:ext uri="{BB962C8B-B14F-4D97-AF65-F5344CB8AC3E}">
        <p14:creationId xmlns:p14="http://schemas.microsoft.com/office/powerpoint/2010/main" val="35856782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62" name="Rectangle 8">
            <a:extLst>
              <a:ext uri="{FF2B5EF4-FFF2-40B4-BE49-F238E27FC236}">
                <a16:creationId xmlns:a16="http://schemas.microsoft.com/office/drawing/2014/main" id="{890302B2-CC85-413B-8B2B-FC327509F56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9CB140F2-77AD-40AE-A8F3-D7425775C7C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296963" name="Rectangle 1">
            <a:extLst>
              <a:ext uri="{FF2B5EF4-FFF2-40B4-BE49-F238E27FC236}">
                <a16:creationId xmlns:a16="http://schemas.microsoft.com/office/drawing/2014/main" id="{DBF4DA8A-9D61-460F-AF9A-0DF4B217D912}"/>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96964" name="Text Box 2">
            <a:extLst>
              <a:ext uri="{FF2B5EF4-FFF2-40B4-BE49-F238E27FC236}">
                <a16:creationId xmlns:a16="http://schemas.microsoft.com/office/drawing/2014/main" id="{4A88BF91-057A-4681-8AA8-928F07FDE7FE}"/>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l" defTabSz="449263" rtl="0" eaLnBrk="1" fontAlgn="base" latinLnBrk="0" hangingPunct="1">
              <a:lnSpc>
                <a:spcPct val="100000"/>
              </a:lnSpc>
              <a:spcBef>
                <a:spcPts val="4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rPr>
              <a:t>Shown above is the hydrolysis of the sugar molecule sucrose into fructose and glucose. </a:t>
            </a:r>
          </a:p>
          <a:p>
            <a:pPr marL="0" marR="0" lvl="0" indent="0" algn="l" defTabSz="449263" rtl="0" eaLnBrk="1" fontAlgn="base" latinLnBrk="0" hangingPunct="1">
              <a:lnSpc>
                <a:spcPct val="100000"/>
              </a:lnSpc>
              <a:spcBef>
                <a:spcPts val="4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rPr>
              <a:t>This reaction is catalyzed by an enzyme called sucrase, and the catalysis depends on the </a:t>
            </a:r>
          </a:p>
          <a:p>
            <a:pPr marL="0" marR="0" lvl="0" indent="0" algn="l" defTabSz="449263" rtl="0" eaLnBrk="1" fontAlgn="base" latinLnBrk="0" hangingPunct="1">
              <a:lnSpc>
                <a:spcPct val="100000"/>
              </a:lnSpc>
              <a:spcBef>
                <a:spcPts val="4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rPr>
              <a:t>sucrose molecule fitting into the active site of the sucrase enzyme.</a:t>
            </a:r>
          </a:p>
        </p:txBody>
      </p:sp>
      <p:sp>
        <p:nvSpPr>
          <p:cNvPr id="296965" name="Text Box 3">
            <a:extLst>
              <a:ext uri="{FF2B5EF4-FFF2-40B4-BE49-F238E27FC236}">
                <a16:creationId xmlns:a16="http://schemas.microsoft.com/office/drawing/2014/main" id="{D164D6FE-F07A-4CD5-AF6B-ECDA84E6717E}"/>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51EEEBDF-CA6F-45FD-8291-FA245DA5278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 name="Θέση σημειώσεων 1">
            <a:extLst>
              <a:ext uri="{FF2B5EF4-FFF2-40B4-BE49-F238E27FC236}">
                <a16:creationId xmlns:a16="http://schemas.microsoft.com/office/drawing/2014/main" id="{DAED2F7F-B114-4017-B467-BFFB6BDA734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345769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5938" name="Rectangle 8">
            <a:extLst>
              <a:ext uri="{FF2B5EF4-FFF2-40B4-BE49-F238E27FC236}">
                <a16:creationId xmlns:a16="http://schemas.microsoft.com/office/drawing/2014/main" id="{649184C3-66B0-44ED-8820-F190F5879D4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786B8390-4428-4583-8D0D-45969352BB34}" type="slidenum">
              <a:rPr lang="en-US" altLang="en-US">
                <a:solidFill>
                  <a:srgbClr val="000000"/>
                </a:solidFill>
              </a:rPr>
              <a:pPr eaLnBrk="1" hangingPunct="1"/>
              <a:t>44</a:t>
            </a:fld>
            <a:endParaRPr lang="en-US" altLang="en-US">
              <a:solidFill>
                <a:srgbClr val="000000"/>
              </a:solidFill>
            </a:endParaRPr>
          </a:p>
        </p:txBody>
      </p:sp>
      <p:sp>
        <p:nvSpPr>
          <p:cNvPr id="295939" name="Text Box 1">
            <a:extLst>
              <a:ext uri="{FF2B5EF4-FFF2-40B4-BE49-F238E27FC236}">
                <a16:creationId xmlns:a16="http://schemas.microsoft.com/office/drawing/2014/main" id="{AEA7332A-7CB2-4485-B62D-AD911B79B025}"/>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D2F41503-12A3-4A45-A431-C1D5BAB38D8B}" type="slidenum">
              <a:rPr lang="el-GR" altLang="en-US" sz="1200">
                <a:solidFill>
                  <a:srgbClr val="000000"/>
                </a:solidFill>
                <a:latin typeface="Arial" panose="020B0604020202020204" pitchFamily="34" charset="0"/>
              </a:rPr>
              <a:pPr algn="r" eaLnBrk="1" hangingPunct="1">
                <a:buClrTx/>
                <a:buFontTx/>
                <a:buNone/>
              </a:pPr>
              <a:t>44</a:t>
            </a:fld>
            <a:endParaRPr lang="el-GR" altLang="en-US" sz="1200">
              <a:solidFill>
                <a:srgbClr val="000000"/>
              </a:solidFill>
              <a:latin typeface="Arial" panose="020B0604020202020204" pitchFamily="34" charset="0"/>
            </a:endParaRPr>
          </a:p>
        </p:txBody>
      </p:sp>
      <p:sp>
        <p:nvSpPr>
          <p:cNvPr id="295940" name="Rectangle 2">
            <a:extLst>
              <a:ext uri="{FF2B5EF4-FFF2-40B4-BE49-F238E27FC236}">
                <a16:creationId xmlns:a16="http://schemas.microsoft.com/office/drawing/2014/main" id="{2D6086F0-C904-4822-9444-024ADF253150}"/>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95941" name="Text Box 3">
            <a:extLst>
              <a:ext uri="{FF2B5EF4-FFF2-40B4-BE49-F238E27FC236}">
                <a16:creationId xmlns:a16="http://schemas.microsoft.com/office/drawing/2014/main" id="{81138D59-A6F8-424C-9943-5F8BE36EDF44}"/>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9010" name="Rectangle 8">
            <a:extLst>
              <a:ext uri="{FF2B5EF4-FFF2-40B4-BE49-F238E27FC236}">
                <a16:creationId xmlns:a16="http://schemas.microsoft.com/office/drawing/2014/main" id="{C8673375-780B-446B-9E5D-B0C23556CE1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A1AA8416-5FA9-43AB-B4D3-3FB74D95B2EE}" type="slidenum">
              <a:rPr lang="en-US" altLang="en-US">
                <a:solidFill>
                  <a:srgbClr val="000000"/>
                </a:solidFill>
              </a:rPr>
              <a:pPr eaLnBrk="1" hangingPunct="1"/>
              <a:t>45</a:t>
            </a:fld>
            <a:endParaRPr lang="en-US" altLang="en-US">
              <a:solidFill>
                <a:srgbClr val="000000"/>
              </a:solidFill>
            </a:endParaRPr>
          </a:p>
        </p:txBody>
      </p:sp>
      <p:sp>
        <p:nvSpPr>
          <p:cNvPr id="299011" name="Rectangle 1">
            <a:extLst>
              <a:ext uri="{FF2B5EF4-FFF2-40B4-BE49-F238E27FC236}">
                <a16:creationId xmlns:a16="http://schemas.microsoft.com/office/drawing/2014/main" id="{1BDA04B9-1A95-49AE-ACAA-A6A06AB0DA83}"/>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99012" name="Text Box 2">
            <a:extLst>
              <a:ext uri="{FF2B5EF4-FFF2-40B4-BE49-F238E27FC236}">
                <a16:creationId xmlns:a16="http://schemas.microsoft.com/office/drawing/2014/main" id="{0D3A47C4-4E97-4756-B925-31E561C71AF6}"/>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8">
            <a:extLst>
              <a:ext uri="{FF2B5EF4-FFF2-40B4-BE49-F238E27FC236}">
                <a16:creationId xmlns:a16="http://schemas.microsoft.com/office/drawing/2014/main" id="{8835D11C-7149-4234-BCB9-723EFCCC162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C70505B1-6D64-430A-B58C-E14C52727E6A}"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297987" name="Text Box 1">
            <a:extLst>
              <a:ext uri="{FF2B5EF4-FFF2-40B4-BE49-F238E27FC236}">
                <a16:creationId xmlns:a16="http://schemas.microsoft.com/office/drawing/2014/main" id="{9C8A84F6-7B26-44EF-91AA-A8DE45E4A59A}"/>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0EEFD0F-7585-4109-A3D5-D038C312C175}" type="slidenum">
              <a:rPr kumimoji="0" lang="el-GR" altLang="en-US" sz="1200" b="0" i="0" u="none" strike="noStrike" kern="1200" cap="none" spc="0" normalizeH="0" baseline="0" noProof="0">
                <a:ln>
                  <a:noFill/>
                </a:ln>
                <a:solidFill>
                  <a:srgbClr val="000000"/>
                </a:solidFill>
                <a:effectLst/>
                <a:uLnTx/>
                <a:uFillTx/>
                <a:latin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46</a:t>
            </a:fld>
            <a:endPar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97988" name="Rectangle 2">
            <a:extLst>
              <a:ext uri="{FF2B5EF4-FFF2-40B4-BE49-F238E27FC236}">
                <a16:creationId xmlns:a16="http://schemas.microsoft.com/office/drawing/2014/main" id="{9BFD1A4C-3F27-46BB-A517-6825F74128D2}"/>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97989" name="Text Box 3">
            <a:extLst>
              <a:ext uri="{FF2B5EF4-FFF2-40B4-BE49-F238E27FC236}">
                <a16:creationId xmlns:a16="http://schemas.microsoft.com/office/drawing/2014/main" id="{FC51DDF9-F5FA-4CAB-8EBB-C816B07758A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l-GR" altLang="en-US" sz="1800" b="0" i="0" u="none" strike="noStrike" kern="1200" cap="none" spc="0" normalizeH="0" baseline="0" noProof="0">
              <a:ln>
                <a:noFill/>
              </a:ln>
              <a:solidFill>
                <a:srgbClr val="FFFFFF"/>
              </a:solidFill>
              <a:effectLst/>
              <a:uLnTx/>
              <a:uFillTx/>
              <a:latin typeface="Calibri" panose="020F0502020204030204" pitchFamily="34" charset="0"/>
            </a:endParaRPr>
          </a:p>
        </p:txBody>
      </p:sp>
    </p:spTree>
    <p:extLst>
      <p:ext uri="{BB962C8B-B14F-4D97-AF65-F5344CB8AC3E}">
        <p14:creationId xmlns:p14="http://schemas.microsoft.com/office/powerpoint/2010/main" val="41944437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1058" name="Rectangle 8">
            <a:extLst>
              <a:ext uri="{FF2B5EF4-FFF2-40B4-BE49-F238E27FC236}">
                <a16:creationId xmlns:a16="http://schemas.microsoft.com/office/drawing/2014/main" id="{525240E2-B02C-4D64-B88F-C7621F7F1D5C}"/>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84E5A9D4-88E2-4D5A-9751-2530112D125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301059" name="Text Box 1">
            <a:extLst>
              <a:ext uri="{FF2B5EF4-FFF2-40B4-BE49-F238E27FC236}">
                <a16:creationId xmlns:a16="http://schemas.microsoft.com/office/drawing/2014/main" id="{A4D562A6-BC6B-466C-9F66-544FA771749D}"/>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058CFCE1-0EAB-43BB-9E0E-064FA313D9FB}" type="slidenum">
              <a:rPr kumimoji="0" lang="el-GR" altLang="en-US" sz="1200" b="0" i="0" u="none" strike="noStrike" kern="1200" cap="none" spc="0" normalizeH="0" baseline="0" noProof="0">
                <a:ln>
                  <a:noFill/>
                </a:ln>
                <a:solidFill>
                  <a:srgbClr val="000000"/>
                </a:solidFill>
                <a:effectLst/>
                <a:uLnTx/>
                <a:uFillTx/>
                <a:latin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47</a:t>
            </a:fld>
            <a:endParaRPr kumimoji="0" lang="el-GR"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301060" name="Rectangle 2">
            <a:extLst>
              <a:ext uri="{FF2B5EF4-FFF2-40B4-BE49-F238E27FC236}">
                <a16:creationId xmlns:a16="http://schemas.microsoft.com/office/drawing/2014/main" id="{BF30A884-E214-4B8A-A3C9-CF2F74DDC77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01061" name="Text Box 3">
            <a:extLst>
              <a:ext uri="{FF2B5EF4-FFF2-40B4-BE49-F238E27FC236}">
                <a16:creationId xmlns:a16="http://schemas.microsoft.com/office/drawing/2014/main" id="{6EEA28B5-DFFC-4AC4-9642-3DF44119C89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l-GR" altLang="en-US" sz="1800" b="0" i="0" u="none" strike="noStrike" kern="1200" cap="none" spc="0" normalizeH="0" baseline="0" noProof="0">
              <a:ln>
                <a:noFill/>
              </a:ln>
              <a:solidFill>
                <a:srgbClr val="FFFFFF"/>
              </a:solidFill>
              <a:effectLst/>
              <a:uLnTx/>
              <a:uFillTx/>
              <a:latin typeface="Calibri" panose="020F0502020204030204" pitchFamily="34" charset="0"/>
            </a:endParaRPr>
          </a:p>
        </p:txBody>
      </p:sp>
    </p:spTree>
    <p:extLst>
      <p:ext uri="{BB962C8B-B14F-4D97-AF65-F5344CB8AC3E}">
        <p14:creationId xmlns:p14="http://schemas.microsoft.com/office/powerpoint/2010/main" val="2019444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0034" name="Rectangle 8">
            <a:extLst>
              <a:ext uri="{FF2B5EF4-FFF2-40B4-BE49-F238E27FC236}">
                <a16:creationId xmlns:a16="http://schemas.microsoft.com/office/drawing/2014/main" id="{67638064-C237-4E88-965F-BBD36E74CC7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1725EC72-9465-4D67-B5F4-A93F7273B790}" type="slidenum">
              <a:rPr lang="en-US" altLang="en-US">
                <a:solidFill>
                  <a:srgbClr val="000000"/>
                </a:solidFill>
              </a:rPr>
              <a:pPr eaLnBrk="1" hangingPunct="1"/>
              <a:t>48</a:t>
            </a:fld>
            <a:endParaRPr lang="en-US" altLang="en-US">
              <a:solidFill>
                <a:srgbClr val="000000"/>
              </a:solidFill>
            </a:endParaRPr>
          </a:p>
        </p:txBody>
      </p:sp>
      <p:sp>
        <p:nvSpPr>
          <p:cNvPr id="300035" name="Rectangle 1">
            <a:extLst>
              <a:ext uri="{FF2B5EF4-FFF2-40B4-BE49-F238E27FC236}">
                <a16:creationId xmlns:a16="http://schemas.microsoft.com/office/drawing/2014/main" id="{8E023CF7-56B2-43DF-BD5A-B68622035D2D}"/>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00036" name="Text Box 2">
            <a:extLst>
              <a:ext uri="{FF2B5EF4-FFF2-40B4-BE49-F238E27FC236}">
                <a16:creationId xmlns:a16="http://schemas.microsoft.com/office/drawing/2014/main" id="{8CE35E8F-1C0A-4901-AF35-C26C3D43B57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2" name="Θέση σημειώσεων 1">
            <a:extLst>
              <a:ext uri="{FF2B5EF4-FFF2-40B4-BE49-F238E27FC236}">
                <a16:creationId xmlns:a16="http://schemas.microsoft.com/office/drawing/2014/main" id="{CFE3B0CC-1E77-40F2-8B56-08AE657A22B4}"/>
              </a:ext>
            </a:extLst>
          </p:cNvPr>
          <p:cNvSpPr>
            <a:spLocks noGrp="1"/>
          </p:cNvSpPr>
          <p:nvPr>
            <p:ph type="body" idx="1"/>
          </p:nvPr>
        </p:nvSpPr>
        <p:spPr/>
        <p:txBody>
          <a:bodyPr/>
          <a:lstStyle/>
          <a:p>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fld id="{81EC0EA8-714F-40A2-9B46-5DF7885B2ABA}" type="slidenum">
              <a:rPr lang="en-US" altLang="en-US" smtClean="0"/>
              <a:pPr/>
              <a:t>49</a:t>
            </a:fld>
            <a:endParaRPr lang="en-US" altLang="en-US"/>
          </a:p>
        </p:txBody>
      </p:sp>
    </p:spTree>
    <p:extLst>
      <p:ext uri="{BB962C8B-B14F-4D97-AF65-F5344CB8AC3E}">
        <p14:creationId xmlns:p14="http://schemas.microsoft.com/office/powerpoint/2010/main" val="382882243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2082" name="Rectangle 8">
            <a:extLst>
              <a:ext uri="{FF2B5EF4-FFF2-40B4-BE49-F238E27FC236}">
                <a16:creationId xmlns:a16="http://schemas.microsoft.com/office/drawing/2014/main" id="{B22F2EA2-9A85-4822-84E7-4FEC5374115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F4AC6B95-0BB7-4FFC-B0A7-48229E1B6B8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302083" name="Rectangle 1">
            <a:extLst>
              <a:ext uri="{FF2B5EF4-FFF2-40B4-BE49-F238E27FC236}">
                <a16:creationId xmlns:a16="http://schemas.microsoft.com/office/drawing/2014/main" id="{05E3075F-0DEA-486B-8387-881C9B42F4B7}"/>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02084" name="Text Box 2">
            <a:extLst>
              <a:ext uri="{FF2B5EF4-FFF2-40B4-BE49-F238E27FC236}">
                <a16:creationId xmlns:a16="http://schemas.microsoft.com/office/drawing/2014/main" id="{55BDC145-32FE-402A-9DC0-04B54901253E}"/>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l-GR" altLang="en-US" sz="1800" b="0" i="0" u="none" strike="noStrike" kern="1200" cap="none" spc="0" normalizeH="0" baseline="0" noProof="0">
              <a:ln>
                <a:noFill/>
              </a:ln>
              <a:solidFill>
                <a:srgbClr val="FFFFFF"/>
              </a:solidFill>
              <a:effectLst/>
              <a:uLnTx/>
              <a:uFillTx/>
              <a:latin typeface="Calibri" panose="020F0502020204030204" pitchFamily="34" charset="0"/>
            </a:endParaRPr>
          </a:p>
        </p:txBody>
      </p:sp>
    </p:spTree>
    <p:extLst>
      <p:ext uri="{BB962C8B-B14F-4D97-AF65-F5344CB8AC3E}">
        <p14:creationId xmlns:p14="http://schemas.microsoft.com/office/powerpoint/2010/main" val="35779758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3106" name="Rectangle 8">
            <a:extLst>
              <a:ext uri="{FF2B5EF4-FFF2-40B4-BE49-F238E27FC236}">
                <a16:creationId xmlns:a16="http://schemas.microsoft.com/office/drawing/2014/main" id="{C15E89C0-6400-4922-98EF-24D52968471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A142962A-6B41-4D02-A1C3-3434BA930F5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303107" name="Rectangle 1">
            <a:extLst>
              <a:ext uri="{FF2B5EF4-FFF2-40B4-BE49-F238E27FC236}">
                <a16:creationId xmlns:a16="http://schemas.microsoft.com/office/drawing/2014/main" id="{A6E4AD9C-707D-45EE-A728-593C0F61EF1C}"/>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03108" name="Text Box 2">
            <a:extLst>
              <a:ext uri="{FF2B5EF4-FFF2-40B4-BE49-F238E27FC236}">
                <a16:creationId xmlns:a16="http://schemas.microsoft.com/office/drawing/2014/main" id="{C8DE7FF0-967F-4F22-8D2D-0DFAC7AE7BE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l" defTabSz="449263" rtl="0" eaLnBrk="1" fontAlgn="base" latinLnBrk="0" hangingPunct="1">
              <a:lnSpc>
                <a:spcPct val="115000"/>
              </a:lnSpc>
              <a:spcBef>
                <a:spcPts val="450"/>
              </a:spcBef>
              <a:spcAft>
                <a:spcPts val="10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There are two main approaches to the description of bonding in molecules, </a:t>
            </a:r>
            <a:r>
              <a:rPr kumimoji="0" lang="en-US" altLang="en-US" sz="1200" b="0" i="0" u="none" strike="noStrike" kern="1200" cap="none" spc="0" normalizeH="0" baseline="0" noProof="0">
                <a:ln>
                  <a:noFill/>
                </a:ln>
                <a:solidFill>
                  <a:srgbClr val="800000"/>
                </a:solidFill>
                <a:effectLst/>
                <a:uLnTx/>
                <a:uFillTx/>
                <a:latin typeface="Calibri" panose="020F0502020204030204" pitchFamily="34" charset="0"/>
                <a:cs typeface="Times New Roman" panose="02020603050405020304" pitchFamily="18" charset="0"/>
              </a:rPr>
              <a:t>valence bond (VB) theory</a:t>
            </a: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 and</a:t>
            </a:r>
            <a:r>
              <a:rPr kumimoji="0" lang="en-US" altLang="en-US" sz="1200" b="0" i="0" u="none" strike="noStrike" kern="1200" cap="none" spc="0" normalizeH="0" baseline="0" noProof="0">
                <a:ln>
                  <a:noFill/>
                </a:ln>
                <a:solidFill>
                  <a:srgbClr val="800000"/>
                </a:solidFill>
                <a:effectLst/>
                <a:uLnTx/>
                <a:uFillTx/>
                <a:latin typeface="Calibri" panose="020F0502020204030204" pitchFamily="34" charset="0"/>
                <a:cs typeface="Times New Roman" panose="02020603050405020304" pitchFamily="18" charset="0"/>
              </a:rPr>
              <a:t> </a:t>
            </a:r>
            <a:r>
              <a:rPr kumimoji="0" lang="en-US" altLang="en-US" sz="1200" b="1" i="0" u="none" strike="noStrike" kern="1200" cap="none" spc="0" normalizeH="0" baseline="0" noProof="0">
                <a:ln>
                  <a:noFill/>
                </a:ln>
                <a:solidFill>
                  <a:srgbClr val="800000"/>
                </a:solidFill>
                <a:effectLst/>
                <a:uLnTx/>
                <a:uFillTx/>
                <a:latin typeface="Calibri" panose="020F0502020204030204" pitchFamily="34" charset="0"/>
                <a:cs typeface="Times New Roman" panose="02020603050405020304" pitchFamily="18" charset="0"/>
              </a:rPr>
              <a:t>molecular orbital</a:t>
            </a:r>
            <a:r>
              <a:rPr kumimoji="0" lang="en-US" altLang="en-US" sz="1200" b="0" i="0" u="none" strike="noStrike" kern="1200" cap="none" spc="0" normalizeH="0" baseline="0" noProof="0">
                <a:ln>
                  <a:noFill/>
                </a:ln>
                <a:solidFill>
                  <a:srgbClr val="800000"/>
                </a:solidFill>
                <a:effectLst/>
                <a:uLnTx/>
                <a:uFillTx/>
                <a:latin typeface="Calibri" panose="020F0502020204030204" pitchFamily="34" charset="0"/>
                <a:cs typeface="Times New Roman" panose="02020603050405020304" pitchFamily="18" charset="0"/>
              </a:rPr>
              <a:t> (MO) theory</a:t>
            </a: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 Though molecular orbital orbital theory is considered a more satisfactory explanation and has largely superseded valence bond theory, it is still worth briefly considering VB theory, as it provides a reasonable explanation of the structure of many molecules. From there, we can develop MO theory, see how it reduces to the same results as VB theory for simple molecules, and how it explains those cases that VB theory cannot.</a:t>
            </a:r>
          </a:p>
          <a:p>
            <a:pPr marL="0" marR="0" lvl="0" indent="0" algn="l" defTabSz="449263" rtl="0" eaLnBrk="1" fontAlgn="base" latinLnBrk="0" hangingPunct="1">
              <a:lnSpc>
                <a:spcPct val="115000"/>
              </a:lnSpc>
              <a:spcBef>
                <a:spcPts val="450"/>
              </a:spcBef>
              <a:spcAft>
                <a:spcPts val="10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Before we begin, it is appropriate to mention an approximation that is made in both theories to allow solution of the </a:t>
            </a:r>
            <a:r>
              <a:rPr kumimoji="0" lang="en-US" altLang="en-US" sz="1200" b="1"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Schrodinger equation</a:t>
            </a: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 The Schrodinger equation for any molecule (or indeed any chemical bond) contains at least three bodies (two atomic nuclei and one electron), and a three body problem cannot be solved analytically (though it may be possible to use an iterative procedure to obtain a solution for a specific set of conditions). We thus make the </a:t>
            </a:r>
            <a:r>
              <a:rPr kumimoji="0" lang="en-US" altLang="en-US" sz="1200" b="1" i="0" u="none" strike="noStrike" kern="1200" cap="none" spc="0" normalizeH="0" baseline="0" noProof="0">
                <a:ln>
                  <a:noFill/>
                </a:ln>
                <a:solidFill>
                  <a:srgbClr val="800000"/>
                </a:solidFill>
                <a:effectLst/>
                <a:uLnTx/>
                <a:uFillTx/>
                <a:latin typeface="Calibri" panose="020F0502020204030204" pitchFamily="34" charset="0"/>
                <a:cs typeface="Times New Roman" panose="02020603050405020304" pitchFamily="18" charset="0"/>
              </a:rPr>
              <a:t>Born-Oppenheimer approximation</a:t>
            </a: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 which is based upon the fact that the nuclei are much more massive than an electron and move far more slowly - it is thus reasonable to consider the nuclei as fixed, stationary objects about which the electron(s) move. This simplifies the problem considerably.</a:t>
            </a:r>
          </a:p>
          <a:p>
            <a:pPr marL="0" marR="0" lvl="0" indent="0" algn="l" defTabSz="449263" rtl="0" eaLnBrk="1" fontAlgn="base" latinLnBrk="0" hangingPunct="1">
              <a:lnSpc>
                <a:spcPct val="115000"/>
              </a:lnSpc>
              <a:spcBef>
                <a:spcPts val="450"/>
              </a:spcBef>
              <a:spcAft>
                <a:spcPts val="10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Valence Bond theory is most easily explained by way of an example, and the simplest example to choose is the H</a:t>
            </a:r>
            <a:r>
              <a:rPr kumimoji="0" lang="en-US" altLang="en-US" sz="1200" b="0" i="0" u="none" strike="noStrike" kern="1200" cap="none" spc="0" normalizeH="0" baseline="-25000" noProof="0">
                <a:ln>
                  <a:noFill/>
                </a:ln>
                <a:solidFill>
                  <a:srgbClr val="101639"/>
                </a:solidFill>
                <a:effectLst/>
                <a:uLnTx/>
                <a:uFillTx/>
                <a:latin typeface="Calibri" panose="020F0502020204030204" pitchFamily="34" charset="0"/>
                <a:cs typeface="Times New Roman" panose="02020603050405020304" pitchFamily="18" charset="0"/>
              </a:rPr>
              <a:t>2</a:t>
            </a: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 molecule, as it contains only two electrons and two nuclei.</a:t>
            </a:r>
            <a:b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b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The </a:t>
            </a:r>
            <a:r>
              <a:rPr kumimoji="0" lang="en-US" altLang="en-US" sz="1200" b="1"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wavefunction</a:t>
            </a: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 for an electron on each of two widely separated hydrogen atoms is written as:</a:t>
            </a:r>
          </a:p>
          <a:p>
            <a:pPr marL="0" marR="0" lvl="0" indent="0" algn="l" defTabSz="449263" rtl="0" eaLnBrk="1" fontAlgn="base" latinLnBrk="0" hangingPunct="1">
              <a:lnSpc>
                <a:spcPct val="115000"/>
              </a:lnSpc>
              <a:spcBef>
                <a:spcPts val="450"/>
              </a:spcBef>
              <a:spcAft>
                <a:spcPts val="10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This notation indicates that the overall wavefunction for the situation is the product of two other wavefunctions. The first is the wavefunction for an electron in a hydrogen 1s orbital on atom A. This is a function solely of </a:t>
            </a:r>
            <a:r>
              <a:rPr kumimoji="0" lang="en-US" altLang="en-US" sz="1200" b="1"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r</a:t>
            </a:r>
            <a:r>
              <a:rPr kumimoji="0" lang="en-US" altLang="en-US" sz="1200" b="0" i="0" u="none" strike="noStrike" kern="1200" cap="none" spc="0" normalizeH="0" baseline="-25000" noProof="0">
                <a:ln>
                  <a:noFill/>
                </a:ln>
                <a:solidFill>
                  <a:srgbClr val="101639"/>
                </a:solidFill>
                <a:effectLst/>
                <a:uLnTx/>
                <a:uFillTx/>
                <a:latin typeface="Calibri" panose="020F0502020204030204" pitchFamily="34" charset="0"/>
                <a:cs typeface="Times New Roman" panose="02020603050405020304" pitchFamily="18" charset="0"/>
              </a:rPr>
              <a:t>1</a:t>
            </a: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 the coordinates of electron 1. The second wavefunction is that for an electron in a hydrogen 1s orbital on atom B, and is a function solely of r</a:t>
            </a:r>
            <a:r>
              <a:rPr kumimoji="0" lang="en-US" altLang="en-US" sz="1200" b="0" i="0" u="none" strike="noStrike" kern="1200" cap="none" spc="0" normalizeH="0" baseline="-25000" noProof="0">
                <a:ln>
                  <a:noFill/>
                </a:ln>
                <a:solidFill>
                  <a:srgbClr val="101639"/>
                </a:solidFill>
                <a:effectLst/>
                <a:uLnTx/>
                <a:uFillTx/>
                <a:latin typeface="Calibri" panose="020F0502020204030204" pitchFamily="34" charset="0"/>
                <a:cs typeface="Times New Roman" panose="02020603050405020304" pitchFamily="18" charset="0"/>
              </a:rPr>
              <a:t>2</a:t>
            </a: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 the coordinates of the second electron. To simplify the notation, we shall represent the above overall wavefunction as follows:</a:t>
            </a:r>
          </a:p>
          <a:p>
            <a:pPr marL="0" marR="0" lvl="0" indent="0" algn="l" defTabSz="449263" rtl="0" eaLnBrk="1" fontAlgn="base" latinLnBrk="0" hangingPunct="1">
              <a:lnSpc>
                <a:spcPct val="115000"/>
              </a:lnSpc>
              <a:spcBef>
                <a:spcPts val="450"/>
              </a:spcBef>
              <a:spcAft>
                <a:spcPts val="10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which indicates the atom that each electron is on.</a:t>
            </a:r>
            <a:b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b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However, when the two atoms are close to each other, it is not possible to know which of the two electrons is on which atom (since the electrons are indistinguishable from one another), and so an equally valid wavefunction for the </a:t>
            </a:r>
            <a:r>
              <a:rPr kumimoji="0" lang="en-US" altLang="en-US" sz="1200" b="1"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system</a:t>
            </a: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 would be the following:</a:t>
            </a:r>
          </a:p>
          <a:p>
            <a:pPr marL="0" marR="0" lvl="0" indent="0" algn="l" defTabSz="449263" rtl="0" eaLnBrk="1" fontAlgn="base" latinLnBrk="0" hangingPunct="1">
              <a:lnSpc>
                <a:spcPct val="115000"/>
              </a:lnSpc>
              <a:spcBef>
                <a:spcPts val="450"/>
              </a:spcBef>
              <a:spcAft>
                <a:spcPts val="10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Now, in quantum mechanics, when there are two equally acceptable wavefunctions for a system, the true wavefunction is a superposition of the two possibilities, so the best wavefunction for the system when the atoms are close is:</a:t>
            </a:r>
          </a:p>
          <a:p>
            <a:pPr marL="0" marR="0" lvl="0" indent="0" algn="l" defTabSz="449263" rtl="0" eaLnBrk="1" fontAlgn="base" latinLnBrk="0" hangingPunct="1">
              <a:lnSpc>
                <a:spcPct val="115000"/>
              </a:lnSpc>
              <a:spcBef>
                <a:spcPts val="450"/>
              </a:spcBef>
              <a:spcAft>
                <a:spcPts val="10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Note either the </a:t>
            </a:r>
            <a:r>
              <a:rPr kumimoji="0" lang="en-US" altLang="en-US" sz="1200" b="1"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addition</a:t>
            </a: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 or the subtraction gives an acceptable wavefunction for the system, so there are two different states that the system may be in. It can be shown that the additive combination lies at a lower </a:t>
            </a:r>
            <a:r>
              <a:rPr kumimoji="0" lang="en-US" altLang="en-US" sz="1200" b="1"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energy</a:t>
            </a: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 than the subtractive.</a:t>
            </a:r>
          </a:p>
          <a:p>
            <a:pPr marL="0" marR="0" lvl="0" indent="0" algn="l" defTabSz="449263" rtl="0" eaLnBrk="1" fontAlgn="base" latinLnBrk="0" hangingPunct="1">
              <a:lnSpc>
                <a:spcPct val="115000"/>
              </a:lnSpc>
              <a:spcBef>
                <a:spcPts val="450"/>
              </a:spcBef>
              <a:spcAft>
                <a:spcPts val="10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200" b="0" i="0" u="none" strike="noStrike" kern="1200" cap="none" spc="0" normalizeH="0" baseline="0" noProof="0">
                <a:ln>
                  <a:noFill/>
                </a:ln>
                <a:solidFill>
                  <a:srgbClr val="800000"/>
                </a:solidFill>
                <a:effectLst/>
                <a:uLnTx/>
                <a:uFillTx/>
                <a:latin typeface="Calibri" panose="020F0502020204030204" pitchFamily="34" charset="0"/>
                <a:cs typeface="Times New Roman" panose="02020603050405020304" pitchFamily="18" charset="0"/>
              </a:rPr>
              <a:t>The additive wavefunction thus corresponds to two hydrogen atoms close to each other, lying at lower energy than two hydrogen atoms separated in space. i.e. two hydrogen atoms bonded together:</a:t>
            </a:r>
          </a:p>
          <a:p>
            <a:pPr marL="0" marR="0" lvl="0" indent="0" algn="l" defTabSz="449263" rtl="0" eaLnBrk="1" fontAlgn="base" latinLnBrk="0" hangingPunct="1">
              <a:lnSpc>
                <a:spcPct val="115000"/>
              </a:lnSpc>
              <a:spcBef>
                <a:spcPts val="450"/>
              </a:spcBef>
              <a:spcAft>
                <a:spcPts val="10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We can represent this wavefunction pictorially as follows. In these diagrams, the nuclei of the two atoms A and B are marked with the appropriate letter. The horizontal axis represents distance, and the green and blue lines show how the probability density for electrons 1 and 2 respectively changes with distance from the nuclei:</a:t>
            </a:r>
          </a:p>
          <a:p>
            <a:pPr marL="0" marR="0" lvl="0" indent="0" algn="l" defTabSz="449263" rtl="0" eaLnBrk="1" fontAlgn="base" latinLnBrk="0" hangingPunct="1">
              <a:lnSpc>
                <a:spcPct val="115000"/>
              </a:lnSpc>
              <a:spcBef>
                <a:spcPts val="450"/>
              </a:spcBef>
              <a:spcAft>
                <a:spcPts val="10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The black line for the final picture represents the total electron density associated with both electrons for the bonding wavefunction - note the increased electron density between the two nuclei relative to the two other wavefunctions. This arises from the superposition of the two wavefunctions on the left of the diagram, which interfere with each other constructively to give rise to the wavefunction on the right of the diagram..</a:t>
            </a:r>
          </a:p>
          <a:p>
            <a:pPr marL="0" marR="0" lvl="0" indent="0" algn="l" defTabSz="449263" rtl="0" eaLnBrk="1" fontAlgn="base" latinLnBrk="0" hangingPunct="1">
              <a:lnSpc>
                <a:spcPct val="115000"/>
              </a:lnSpc>
              <a:spcBef>
                <a:spcPts val="450"/>
              </a:spcBef>
              <a:spcAft>
                <a:spcPts val="10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The formation of a bond is considered to be due to the enhanced probability of finding both electrons between the two nuclei, where they can bind the two nuclei together by </a:t>
            </a:r>
            <a:r>
              <a:rPr kumimoji="0" lang="en-US" altLang="en-US" sz="1200" b="1"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Coulombic</a:t>
            </a: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 attraction.</a:t>
            </a:r>
          </a:p>
          <a:p>
            <a:pPr marL="0" marR="0" lvl="0" indent="0" algn="l" defTabSz="449263" rtl="0" eaLnBrk="1" fontAlgn="base" latinLnBrk="0" hangingPunct="1">
              <a:lnSpc>
                <a:spcPct val="115000"/>
              </a:lnSpc>
              <a:spcBef>
                <a:spcPts val="450"/>
              </a:spcBef>
              <a:spcAft>
                <a:spcPts val="10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(Compare this to the elementary idea of a covalent bond, in which two electrons pair up between two nuclei, bonding occurring because the positive nuclei are attracted to the negative electrons, and it is obvious that the two are almost exactly the same. The main difference is the inclusion of the wavefunctions for the system to provide some justification for the model.)</a:t>
            </a:r>
          </a:p>
          <a:p>
            <a:pPr marL="0" marR="0" lvl="0" indent="0" algn="l" defTabSz="449263" rtl="0" eaLnBrk="1" fontAlgn="base" latinLnBrk="0" hangingPunct="1">
              <a:lnSpc>
                <a:spcPct val="115000"/>
              </a:lnSpc>
              <a:spcBef>
                <a:spcPts val="450"/>
              </a:spcBef>
              <a:spcAft>
                <a:spcPts val="10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The electron distribution described by the wavefunction on the right of the above diagram is called a </a:t>
            </a:r>
            <a:r>
              <a:rPr kumimoji="0" lang="el-GR" altLang="en-US" sz="1200" b="1" i="0" u="none" strike="noStrike" kern="1200" cap="none" spc="0" normalizeH="0" baseline="0" noProof="0">
                <a:ln>
                  <a:noFill/>
                </a:ln>
                <a:solidFill>
                  <a:srgbClr val="800000"/>
                </a:solidFill>
                <a:effectLst/>
                <a:uLnTx/>
                <a:uFillTx/>
                <a:latin typeface="Calibri" panose="020F0502020204030204" pitchFamily="34" charset="0"/>
                <a:cs typeface="Times New Roman" panose="02020603050405020304" pitchFamily="18" charset="0"/>
              </a:rPr>
              <a:t>σ</a:t>
            </a:r>
            <a:r>
              <a:rPr kumimoji="0" lang="en-US" altLang="en-US" sz="1200" b="1" i="0" u="none" strike="noStrike" kern="1200" cap="none" spc="0" normalizeH="0" baseline="0" noProof="0">
                <a:ln>
                  <a:noFill/>
                </a:ln>
                <a:solidFill>
                  <a:srgbClr val="800000"/>
                </a:solidFill>
                <a:effectLst/>
                <a:uLnTx/>
                <a:uFillTx/>
                <a:latin typeface="Calibri" panose="020F0502020204030204" pitchFamily="34" charset="0"/>
                <a:cs typeface="Times New Roman" panose="02020603050405020304" pitchFamily="18" charset="0"/>
              </a:rPr>
              <a:t> bond</a:t>
            </a: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 A </a:t>
            </a:r>
            <a:r>
              <a:rPr kumimoji="0" lang="el-GR"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σ</a:t>
            </a: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 bond has cylindrical symmetry around the internuclear axis. Classically, it is thought of as a pair of electrons located between the two nuclei. (Note that in the valence bond theory, it is still </a:t>
            </a:r>
            <a:r>
              <a:rPr kumimoji="0" lang="en-US" altLang="en-US" sz="1200" b="0" i="0" u="sng"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possible</a:t>
            </a: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 for the electrons to be found outside the two nuclei, a situation which is not considered in the elementary picture.)</a:t>
            </a:r>
          </a:p>
          <a:p>
            <a:pPr marL="0" marR="0" lvl="0" indent="0" algn="l" defTabSz="449263" rtl="0" eaLnBrk="1" fontAlgn="base" latinLnBrk="0" hangingPunct="1">
              <a:lnSpc>
                <a:spcPct val="115000"/>
              </a:lnSpc>
              <a:spcBef>
                <a:spcPts val="450"/>
              </a:spcBef>
              <a:spcAft>
                <a:spcPts val="10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Thus far, we have not referred to the spin of the electrons at any point, though a covalent bond is normally thought of as forming when two atomic orbitals overlap and the spins of the electrons in the orbitals pair up. The bonding wavefunction written out above is concerned purely with the spatial distribution of the electrons and is thus incomplete, as to describe the system completely it should include a part that is dependent upon the spins of the electrons. This has been omitted for the sake of simplicity. </a:t>
            </a:r>
          </a:p>
          <a:p>
            <a:pPr marL="0" marR="0" lvl="0" indent="0" algn="l" defTabSz="449263" rtl="0" eaLnBrk="1" fontAlgn="base" latinLnBrk="0" hangingPunct="1">
              <a:lnSpc>
                <a:spcPct val="115000"/>
              </a:lnSpc>
              <a:spcBef>
                <a:spcPts val="450"/>
              </a:spcBef>
              <a:spcAft>
                <a:spcPts val="100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rPr>
              <a:t>In a more detailed treatment of the quantum mechanics of this situation, it may be shown that the spins of the two electrons must be opposite to form the bonding wavefunction. Though there is no intrinsically favourable interaction between electrons of opposite spin, they must have opposite spins if they are to form a low energy wavefunction that corresponds to bonding.</a:t>
            </a:r>
          </a:p>
          <a:p>
            <a:pPr marL="0" marR="0" lvl="0" indent="0" algn="l" defTabSz="449263" rtl="0" eaLnBrk="1" fontAlgn="base" latinLnBrk="0" hangingPunct="1">
              <a:lnSpc>
                <a:spcPct val="100000"/>
              </a:lnSpc>
              <a:spcBef>
                <a:spcPts val="45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kumimoji="0" lang="en-US" altLang="en-US" sz="1200" b="0" i="0" u="none" strike="noStrike" kern="1200" cap="none" spc="0" normalizeH="0" baseline="0" noProof="0">
              <a:ln>
                <a:noFill/>
              </a:ln>
              <a:solidFill>
                <a:srgbClr val="101639"/>
              </a:solidFill>
              <a:effectLst/>
              <a:uLnTx/>
              <a:uFillTx/>
              <a:latin typeface="Calibri" panose="020F0502020204030204" pitchFamily="34" charset="0"/>
              <a:cs typeface="Times New Roman" panose="02020603050405020304" pitchFamily="18" charset="0"/>
            </a:endParaRPr>
          </a:p>
        </p:txBody>
      </p:sp>
      <p:sp>
        <p:nvSpPr>
          <p:cNvPr id="303109" name="Text Box 3">
            <a:extLst>
              <a:ext uri="{FF2B5EF4-FFF2-40B4-BE49-F238E27FC236}">
                <a16:creationId xmlns:a16="http://schemas.microsoft.com/office/drawing/2014/main" id="{50B0D57B-5642-40D2-959D-C1A6A5B88EF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153A9957-8DFA-458C-A46C-1A97CC33386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ndParaRPr>
          </a:p>
        </p:txBody>
      </p:sp>
      <p:sp>
        <p:nvSpPr>
          <p:cNvPr id="2" name="Θέση σημειώσεων 1">
            <a:extLst>
              <a:ext uri="{FF2B5EF4-FFF2-40B4-BE49-F238E27FC236}">
                <a16:creationId xmlns:a16="http://schemas.microsoft.com/office/drawing/2014/main" id="{AD82BE84-8712-4904-93A2-C9FB57F0C42E}"/>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8622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62" name="Rectangle 8">
            <a:extLst>
              <a:ext uri="{FF2B5EF4-FFF2-40B4-BE49-F238E27FC236}">
                <a16:creationId xmlns:a16="http://schemas.microsoft.com/office/drawing/2014/main" id="{E3385AE4-9AC1-4566-A5C9-17D4F52F8C8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2FDA7E93-6B84-4334-9481-51882E9A5A6D}" type="slidenum">
              <a:rPr lang="en-US" altLang="en-US">
                <a:solidFill>
                  <a:srgbClr val="000000"/>
                </a:solidFill>
              </a:rPr>
              <a:pPr eaLnBrk="1" hangingPunct="1"/>
              <a:t>6</a:t>
            </a:fld>
            <a:endParaRPr lang="en-US" altLang="en-US">
              <a:solidFill>
                <a:srgbClr val="000000"/>
              </a:solidFill>
            </a:endParaRPr>
          </a:p>
        </p:txBody>
      </p:sp>
      <p:sp>
        <p:nvSpPr>
          <p:cNvPr id="245763" name="Text Box 1">
            <a:extLst>
              <a:ext uri="{FF2B5EF4-FFF2-40B4-BE49-F238E27FC236}">
                <a16:creationId xmlns:a16="http://schemas.microsoft.com/office/drawing/2014/main" id="{2CC5B2F2-4885-48C4-A6E1-A27F28B85E2A}"/>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D49DEB48-5DA0-4892-AA4F-6EA6C8D0AFBF}" type="slidenum">
              <a:rPr lang="el-GR" altLang="en-US" sz="1200">
                <a:solidFill>
                  <a:srgbClr val="000000"/>
                </a:solidFill>
              </a:rPr>
              <a:pPr algn="r" eaLnBrk="1" hangingPunct="1">
                <a:buClrTx/>
                <a:buFontTx/>
                <a:buNone/>
              </a:pPr>
              <a:t>6</a:t>
            </a:fld>
            <a:endParaRPr lang="el-GR" altLang="en-US" sz="1200">
              <a:solidFill>
                <a:srgbClr val="000000"/>
              </a:solidFill>
            </a:endParaRPr>
          </a:p>
        </p:txBody>
      </p:sp>
      <p:sp>
        <p:nvSpPr>
          <p:cNvPr id="245764" name="Rectangle 2">
            <a:extLst>
              <a:ext uri="{FF2B5EF4-FFF2-40B4-BE49-F238E27FC236}">
                <a16:creationId xmlns:a16="http://schemas.microsoft.com/office/drawing/2014/main" id="{4EE186C9-94CA-42F1-94D2-310F1CD53D2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45765" name="Text Box 3">
            <a:extLst>
              <a:ext uri="{FF2B5EF4-FFF2-40B4-BE49-F238E27FC236}">
                <a16:creationId xmlns:a16="http://schemas.microsoft.com/office/drawing/2014/main" id="{F27D1724-F843-45DF-8626-5E723CAB1AD1}"/>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2" name="Θέση σημειώσεων 1">
            <a:extLst>
              <a:ext uri="{FF2B5EF4-FFF2-40B4-BE49-F238E27FC236}">
                <a16:creationId xmlns:a16="http://schemas.microsoft.com/office/drawing/2014/main" id="{C4156855-2624-45F0-8908-CD99ADD6D4E3}"/>
              </a:ext>
            </a:extLst>
          </p:cNvPr>
          <p:cNvSpPr>
            <a:spLocks noGrp="1"/>
          </p:cNvSpPr>
          <p:nvPr>
            <p:ph type="body" idx="1"/>
          </p:nvPr>
        </p:nvSpPr>
        <p:spPr/>
        <p:txBody>
          <a:bodyPr/>
          <a:lstStyle/>
          <a:p>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4130" name="Rectangle 8">
            <a:extLst>
              <a:ext uri="{FF2B5EF4-FFF2-40B4-BE49-F238E27FC236}">
                <a16:creationId xmlns:a16="http://schemas.microsoft.com/office/drawing/2014/main" id="{B367CB57-8112-412F-B12D-BA470C0D2FE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fld id="{BBBF4A00-5DD4-4373-B058-E20A60B274E6}"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rPr>
              <a:pPr marL="0" marR="0" lvl="0" indent="0" algn="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t>52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304131" name="Rectangle 1">
            <a:extLst>
              <a:ext uri="{FF2B5EF4-FFF2-40B4-BE49-F238E27FC236}">
                <a16:creationId xmlns:a16="http://schemas.microsoft.com/office/drawing/2014/main" id="{251340E6-EB4B-4CE4-8390-85127E9DCBE5}"/>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04132" name="Text Box 2">
            <a:extLst>
              <a:ext uri="{FF2B5EF4-FFF2-40B4-BE49-F238E27FC236}">
                <a16:creationId xmlns:a16="http://schemas.microsoft.com/office/drawing/2014/main" id="{DE0EE288-2983-442A-AFA8-0AF23922E0F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l-GR" altLang="en-US" sz="1800" b="0" i="0" u="none" strike="noStrike" kern="1200" cap="none" spc="0" normalizeH="0" baseline="0" noProof="0">
              <a:ln>
                <a:noFill/>
              </a:ln>
              <a:solidFill>
                <a:srgbClr val="FFFFFF"/>
              </a:solidFill>
              <a:effectLst/>
              <a:uLnTx/>
              <a:uFillTx/>
              <a:latin typeface="Calibri" panose="020F0502020204030204" pitchFamily="34" charset="0"/>
            </a:endParaRPr>
          </a:p>
        </p:txBody>
      </p:sp>
    </p:spTree>
    <p:extLst>
      <p:ext uri="{BB962C8B-B14F-4D97-AF65-F5344CB8AC3E}">
        <p14:creationId xmlns:p14="http://schemas.microsoft.com/office/powerpoint/2010/main" val="6761568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p:nvPr>
        </p:nvSpPr>
        <p:spPr/>
        <p:txBody>
          <a:bodyPr/>
          <a:lstStyle/>
          <a:p>
            <a:fld id="{81EC0EA8-714F-40A2-9B46-5DF7885B2ABA}" type="slidenum">
              <a:rPr lang="en-US" altLang="en-US" smtClean="0"/>
              <a:pPr/>
              <a:t>53</a:t>
            </a:fld>
            <a:endParaRPr lang="en-US" altLang="en-US"/>
          </a:p>
        </p:txBody>
      </p:sp>
    </p:spTree>
    <p:extLst>
      <p:ext uri="{BB962C8B-B14F-4D97-AF65-F5344CB8AC3E}">
        <p14:creationId xmlns:p14="http://schemas.microsoft.com/office/powerpoint/2010/main" val="39806866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6178" name="Rectangle 8">
            <a:extLst>
              <a:ext uri="{FF2B5EF4-FFF2-40B4-BE49-F238E27FC236}">
                <a16:creationId xmlns:a16="http://schemas.microsoft.com/office/drawing/2014/main" id="{FF87B10A-6CBD-4302-A433-8D0B05AC4F2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BA8DAEDC-DA00-4258-B233-832F2BBAA610}" type="slidenum">
              <a:rPr lang="en-US" altLang="en-US">
                <a:solidFill>
                  <a:srgbClr val="000000"/>
                </a:solidFill>
              </a:rPr>
              <a:pPr eaLnBrk="1" hangingPunct="1"/>
              <a:t>54</a:t>
            </a:fld>
            <a:endParaRPr lang="en-US" altLang="en-US">
              <a:solidFill>
                <a:srgbClr val="000000"/>
              </a:solidFill>
            </a:endParaRPr>
          </a:p>
        </p:txBody>
      </p:sp>
      <p:sp>
        <p:nvSpPr>
          <p:cNvPr id="306179" name="Text Box 1">
            <a:extLst>
              <a:ext uri="{FF2B5EF4-FFF2-40B4-BE49-F238E27FC236}">
                <a16:creationId xmlns:a16="http://schemas.microsoft.com/office/drawing/2014/main" id="{7AA63680-56E7-46E4-AD8A-9B40CCE013E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BBA6091D-22FB-4BDC-9A3D-502B67435E75}" type="slidenum">
              <a:rPr lang="el-GR" altLang="en-US" sz="1200">
                <a:solidFill>
                  <a:srgbClr val="000000"/>
                </a:solidFill>
                <a:latin typeface="Arial" panose="020B0604020202020204" pitchFamily="34" charset="0"/>
              </a:rPr>
              <a:pPr algn="r" eaLnBrk="1" hangingPunct="1">
                <a:buClrTx/>
                <a:buFontTx/>
                <a:buNone/>
              </a:pPr>
              <a:t>54</a:t>
            </a:fld>
            <a:endParaRPr lang="el-GR" altLang="en-US" sz="1200">
              <a:solidFill>
                <a:srgbClr val="000000"/>
              </a:solidFill>
              <a:latin typeface="Arial" panose="020B0604020202020204" pitchFamily="34" charset="0"/>
            </a:endParaRPr>
          </a:p>
        </p:txBody>
      </p:sp>
      <p:sp>
        <p:nvSpPr>
          <p:cNvPr id="306180" name="Rectangle 2">
            <a:extLst>
              <a:ext uri="{FF2B5EF4-FFF2-40B4-BE49-F238E27FC236}">
                <a16:creationId xmlns:a16="http://schemas.microsoft.com/office/drawing/2014/main" id="{B611546D-0A8E-41D3-806B-A12EA9641CF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06181" name="Text Box 3">
            <a:extLst>
              <a:ext uri="{FF2B5EF4-FFF2-40B4-BE49-F238E27FC236}">
                <a16:creationId xmlns:a16="http://schemas.microsoft.com/office/drawing/2014/main" id="{C7C66D5D-6654-40B0-813A-26BD4300A9E2}"/>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8226" name="Rectangle 8">
            <a:extLst>
              <a:ext uri="{FF2B5EF4-FFF2-40B4-BE49-F238E27FC236}">
                <a16:creationId xmlns:a16="http://schemas.microsoft.com/office/drawing/2014/main" id="{A0D8CCA0-6C24-4D51-A50C-01F4E296F0F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A5443557-CCA1-4DAE-93F8-EF437500EBFD}" type="slidenum">
              <a:rPr lang="en-US" altLang="en-US">
                <a:solidFill>
                  <a:srgbClr val="000000"/>
                </a:solidFill>
              </a:rPr>
              <a:pPr eaLnBrk="1" hangingPunct="1"/>
              <a:t>55</a:t>
            </a:fld>
            <a:endParaRPr lang="en-US" altLang="en-US">
              <a:solidFill>
                <a:srgbClr val="000000"/>
              </a:solidFill>
            </a:endParaRPr>
          </a:p>
        </p:txBody>
      </p:sp>
      <p:sp>
        <p:nvSpPr>
          <p:cNvPr id="308227" name="Text Box 1">
            <a:extLst>
              <a:ext uri="{FF2B5EF4-FFF2-40B4-BE49-F238E27FC236}">
                <a16:creationId xmlns:a16="http://schemas.microsoft.com/office/drawing/2014/main" id="{9200F6DF-1F6F-4DCC-8156-9A55859B3AD9}"/>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E20DB2CE-FE43-4F19-9B7F-30E9F98FFFD3}" type="slidenum">
              <a:rPr lang="el-GR" altLang="en-US" sz="1200">
                <a:solidFill>
                  <a:srgbClr val="000000"/>
                </a:solidFill>
                <a:latin typeface="Arial" panose="020B0604020202020204" pitchFamily="34" charset="0"/>
              </a:rPr>
              <a:pPr algn="r" eaLnBrk="1" hangingPunct="1">
                <a:buClrTx/>
                <a:buFontTx/>
                <a:buNone/>
              </a:pPr>
              <a:t>55</a:t>
            </a:fld>
            <a:endParaRPr lang="el-GR" altLang="en-US" sz="1200">
              <a:solidFill>
                <a:srgbClr val="000000"/>
              </a:solidFill>
              <a:latin typeface="Arial" panose="020B0604020202020204" pitchFamily="34" charset="0"/>
            </a:endParaRPr>
          </a:p>
        </p:txBody>
      </p:sp>
      <p:sp>
        <p:nvSpPr>
          <p:cNvPr id="308228" name="Rectangle 2">
            <a:extLst>
              <a:ext uri="{FF2B5EF4-FFF2-40B4-BE49-F238E27FC236}">
                <a16:creationId xmlns:a16="http://schemas.microsoft.com/office/drawing/2014/main" id="{6FD3E728-981B-4D3C-9A53-F319979E9180}"/>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08229" name="Text Box 3">
            <a:extLst>
              <a:ext uri="{FF2B5EF4-FFF2-40B4-BE49-F238E27FC236}">
                <a16:creationId xmlns:a16="http://schemas.microsoft.com/office/drawing/2014/main" id="{AD6B233F-C483-4720-9FC8-3EFDCBAC108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9250" name="Rectangle 8">
            <a:extLst>
              <a:ext uri="{FF2B5EF4-FFF2-40B4-BE49-F238E27FC236}">
                <a16:creationId xmlns:a16="http://schemas.microsoft.com/office/drawing/2014/main" id="{DC2EE541-717A-450D-B115-46AC790ACDC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6E6E62F2-AE33-4729-B43C-7262171EA013}" type="slidenum">
              <a:rPr lang="en-US" altLang="en-US">
                <a:solidFill>
                  <a:srgbClr val="000000"/>
                </a:solidFill>
              </a:rPr>
              <a:pPr eaLnBrk="1" hangingPunct="1"/>
              <a:t>56</a:t>
            </a:fld>
            <a:endParaRPr lang="en-US" altLang="en-US">
              <a:solidFill>
                <a:srgbClr val="000000"/>
              </a:solidFill>
            </a:endParaRPr>
          </a:p>
        </p:txBody>
      </p:sp>
      <p:sp>
        <p:nvSpPr>
          <p:cNvPr id="309251" name="Text Box 1">
            <a:extLst>
              <a:ext uri="{FF2B5EF4-FFF2-40B4-BE49-F238E27FC236}">
                <a16:creationId xmlns:a16="http://schemas.microsoft.com/office/drawing/2014/main" id="{6E6C80BF-9C75-4009-8E52-5D3CB02C365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721DFAE3-1111-40C0-8DC0-9FBA2B0D9AD0}" type="slidenum">
              <a:rPr lang="el-GR" altLang="en-US" sz="1200">
                <a:solidFill>
                  <a:srgbClr val="000000"/>
                </a:solidFill>
                <a:latin typeface="Arial" panose="020B0604020202020204" pitchFamily="34" charset="0"/>
              </a:rPr>
              <a:pPr algn="r" eaLnBrk="1" hangingPunct="1">
                <a:buClrTx/>
                <a:buFontTx/>
                <a:buNone/>
              </a:pPr>
              <a:t>56</a:t>
            </a:fld>
            <a:endParaRPr lang="el-GR" altLang="en-US" sz="1200">
              <a:solidFill>
                <a:srgbClr val="000000"/>
              </a:solidFill>
              <a:latin typeface="Arial" panose="020B0604020202020204" pitchFamily="34" charset="0"/>
            </a:endParaRPr>
          </a:p>
        </p:txBody>
      </p:sp>
      <p:sp>
        <p:nvSpPr>
          <p:cNvPr id="309252" name="Rectangle 2">
            <a:extLst>
              <a:ext uri="{FF2B5EF4-FFF2-40B4-BE49-F238E27FC236}">
                <a16:creationId xmlns:a16="http://schemas.microsoft.com/office/drawing/2014/main" id="{30D048AD-59CA-4045-AA97-E051A95A8B16}"/>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09253" name="Text Box 3">
            <a:extLst>
              <a:ext uri="{FF2B5EF4-FFF2-40B4-BE49-F238E27FC236}">
                <a16:creationId xmlns:a16="http://schemas.microsoft.com/office/drawing/2014/main" id="{92C37284-DC77-445B-96A8-836C75E2B54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2" name="Θέση σημειώσεων 1">
            <a:extLst>
              <a:ext uri="{FF2B5EF4-FFF2-40B4-BE49-F238E27FC236}">
                <a16:creationId xmlns:a16="http://schemas.microsoft.com/office/drawing/2014/main" id="{B22F8ACA-BFBC-482B-974D-05B1CC118D6E}"/>
              </a:ext>
            </a:extLst>
          </p:cNvPr>
          <p:cNvSpPr>
            <a:spLocks noGrp="1"/>
          </p:cNvSpPr>
          <p:nvPr>
            <p:ph type="body" idx="1"/>
          </p:nvPr>
        </p:nvSpPr>
        <p:spPr/>
        <p:txBody>
          <a:bodyPr/>
          <a:lstStyle/>
          <a:p>
            <a:r>
              <a:rPr lang="en-US" b="0" i="0" dirty="0" err="1">
                <a:solidFill>
                  <a:srgbClr val="242729"/>
                </a:solidFill>
                <a:effectLst/>
                <a:latin typeface="Georgia" panose="02040502050405020303" pitchFamily="18" charset="0"/>
              </a:rPr>
              <a:t>tro</a:t>
            </a:r>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0274" name="Rectangle 8">
            <a:extLst>
              <a:ext uri="{FF2B5EF4-FFF2-40B4-BE49-F238E27FC236}">
                <a16:creationId xmlns:a16="http://schemas.microsoft.com/office/drawing/2014/main" id="{B30DBB2A-F681-4013-B119-94913898B29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2C8FF7C2-BCB9-45E2-9AC7-A4B7CC78365A}" type="slidenum">
              <a:rPr lang="en-US" altLang="en-US">
                <a:solidFill>
                  <a:srgbClr val="000000"/>
                </a:solidFill>
              </a:rPr>
              <a:pPr eaLnBrk="1" hangingPunct="1"/>
              <a:t>57</a:t>
            </a:fld>
            <a:endParaRPr lang="en-US" altLang="en-US">
              <a:solidFill>
                <a:srgbClr val="000000"/>
              </a:solidFill>
            </a:endParaRPr>
          </a:p>
        </p:txBody>
      </p:sp>
      <p:sp>
        <p:nvSpPr>
          <p:cNvPr id="310275" name="Text Box 1">
            <a:extLst>
              <a:ext uri="{FF2B5EF4-FFF2-40B4-BE49-F238E27FC236}">
                <a16:creationId xmlns:a16="http://schemas.microsoft.com/office/drawing/2014/main" id="{B5AD5822-3393-4736-985B-449B8B6E18EA}"/>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25707194-C7B0-4F71-9398-FBA26F982F51}" type="slidenum">
              <a:rPr lang="el-GR" altLang="en-US" sz="1200">
                <a:solidFill>
                  <a:srgbClr val="000000"/>
                </a:solidFill>
                <a:latin typeface="Arial" panose="020B0604020202020204" pitchFamily="34" charset="0"/>
              </a:rPr>
              <a:pPr algn="r" eaLnBrk="1" hangingPunct="1">
                <a:buClrTx/>
                <a:buFontTx/>
                <a:buNone/>
              </a:pPr>
              <a:t>57</a:t>
            </a:fld>
            <a:endParaRPr lang="el-GR" altLang="en-US" sz="1200">
              <a:solidFill>
                <a:srgbClr val="000000"/>
              </a:solidFill>
              <a:latin typeface="Arial" panose="020B0604020202020204" pitchFamily="34" charset="0"/>
            </a:endParaRPr>
          </a:p>
        </p:txBody>
      </p:sp>
      <p:sp>
        <p:nvSpPr>
          <p:cNvPr id="310276" name="Rectangle 2">
            <a:extLst>
              <a:ext uri="{FF2B5EF4-FFF2-40B4-BE49-F238E27FC236}">
                <a16:creationId xmlns:a16="http://schemas.microsoft.com/office/drawing/2014/main" id="{E206BC63-A23C-42B2-8322-EABE13897198}"/>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10277" name="Text Box 3">
            <a:extLst>
              <a:ext uri="{FF2B5EF4-FFF2-40B4-BE49-F238E27FC236}">
                <a16:creationId xmlns:a16="http://schemas.microsoft.com/office/drawing/2014/main" id="{50B381DC-E31E-4F8A-8FDA-E04211312FA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1298" name="Rectangle 8">
            <a:extLst>
              <a:ext uri="{FF2B5EF4-FFF2-40B4-BE49-F238E27FC236}">
                <a16:creationId xmlns:a16="http://schemas.microsoft.com/office/drawing/2014/main" id="{6256406C-55A6-461D-825A-0578D25EBD4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3A968D72-D9FC-4358-90D1-B9F2B27A4580}" type="slidenum">
              <a:rPr lang="en-US" altLang="en-US">
                <a:solidFill>
                  <a:srgbClr val="000000"/>
                </a:solidFill>
              </a:rPr>
              <a:pPr eaLnBrk="1" hangingPunct="1"/>
              <a:t>58</a:t>
            </a:fld>
            <a:endParaRPr lang="en-US" altLang="en-US">
              <a:solidFill>
                <a:srgbClr val="000000"/>
              </a:solidFill>
            </a:endParaRPr>
          </a:p>
        </p:txBody>
      </p:sp>
      <p:sp>
        <p:nvSpPr>
          <p:cNvPr id="311299" name="Rectangle 1">
            <a:extLst>
              <a:ext uri="{FF2B5EF4-FFF2-40B4-BE49-F238E27FC236}">
                <a16:creationId xmlns:a16="http://schemas.microsoft.com/office/drawing/2014/main" id="{FFD98DE5-247D-49AA-9236-F0BF37287FA3}"/>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11300" name="Text Box 2">
            <a:extLst>
              <a:ext uri="{FF2B5EF4-FFF2-40B4-BE49-F238E27FC236}">
                <a16:creationId xmlns:a16="http://schemas.microsoft.com/office/drawing/2014/main" id="{C6896B2C-7D2F-498E-ABC5-FACD624502E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2322" name="Rectangle 8">
            <a:extLst>
              <a:ext uri="{FF2B5EF4-FFF2-40B4-BE49-F238E27FC236}">
                <a16:creationId xmlns:a16="http://schemas.microsoft.com/office/drawing/2014/main" id="{50827C0E-B982-47C6-86F8-F5A5AD59FF2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B9FC4794-6FDA-4CE1-8C43-6905622BF2CB}" type="slidenum">
              <a:rPr lang="en-US" altLang="en-US">
                <a:solidFill>
                  <a:srgbClr val="000000"/>
                </a:solidFill>
              </a:rPr>
              <a:pPr eaLnBrk="1" hangingPunct="1"/>
              <a:t>59</a:t>
            </a:fld>
            <a:endParaRPr lang="en-US" altLang="en-US">
              <a:solidFill>
                <a:srgbClr val="000000"/>
              </a:solidFill>
            </a:endParaRPr>
          </a:p>
        </p:txBody>
      </p:sp>
      <p:sp>
        <p:nvSpPr>
          <p:cNvPr id="312323" name="Rectangle 1">
            <a:extLst>
              <a:ext uri="{FF2B5EF4-FFF2-40B4-BE49-F238E27FC236}">
                <a16:creationId xmlns:a16="http://schemas.microsoft.com/office/drawing/2014/main" id="{96F09662-85BB-4B05-82F0-DBE87459C50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12324" name="Text Box 2">
            <a:extLst>
              <a:ext uri="{FF2B5EF4-FFF2-40B4-BE49-F238E27FC236}">
                <a16:creationId xmlns:a16="http://schemas.microsoft.com/office/drawing/2014/main" id="{7ACE94DE-8E90-48D0-AED8-437251AE16E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2" name="Θέση σημειώσεων 1">
            <a:extLst>
              <a:ext uri="{FF2B5EF4-FFF2-40B4-BE49-F238E27FC236}">
                <a16:creationId xmlns:a16="http://schemas.microsoft.com/office/drawing/2014/main" id="{BCFAB96A-B507-4F64-94E6-D68613E54E96}"/>
              </a:ext>
            </a:extLst>
          </p:cNvPr>
          <p:cNvSpPr>
            <a:spLocks noGrp="1"/>
          </p:cNvSpPr>
          <p:nvPr>
            <p:ph type="body" idx="1"/>
          </p:nvPr>
        </p:nvSpPr>
        <p:spPr/>
        <p:txBody>
          <a:bodyPr/>
          <a:lstStyle/>
          <a:p>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3346" name="Rectangle 8">
            <a:extLst>
              <a:ext uri="{FF2B5EF4-FFF2-40B4-BE49-F238E27FC236}">
                <a16:creationId xmlns:a16="http://schemas.microsoft.com/office/drawing/2014/main" id="{ABF41039-9373-4A4A-95F5-492F25164DC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98FD2D38-CE24-4EB0-BFAA-FC4FA1D82816}" type="slidenum">
              <a:rPr lang="en-US" altLang="en-US">
                <a:solidFill>
                  <a:srgbClr val="000000"/>
                </a:solidFill>
              </a:rPr>
              <a:pPr eaLnBrk="1" hangingPunct="1"/>
              <a:t>60</a:t>
            </a:fld>
            <a:endParaRPr lang="en-US" altLang="en-US">
              <a:solidFill>
                <a:srgbClr val="000000"/>
              </a:solidFill>
            </a:endParaRPr>
          </a:p>
        </p:txBody>
      </p:sp>
      <p:sp>
        <p:nvSpPr>
          <p:cNvPr id="313347" name="Text Box 1">
            <a:extLst>
              <a:ext uri="{FF2B5EF4-FFF2-40B4-BE49-F238E27FC236}">
                <a16:creationId xmlns:a16="http://schemas.microsoft.com/office/drawing/2014/main" id="{3D04BA24-5AA4-4516-860A-44DFB0B482D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8DB9C5FA-5B4C-4B79-A2EF-141DE379B672}" type="slidenum">
              <a:rPr lang="el-GR" altLang="en-US" sz="1200">
                <a:solidFill>
                  <a:srgbClr val="000000"/>
                </a:solidFill>
                <a:latin typeface="Arial" panose="020B0604020202020204" pitchFamily="34" charset="0"/>
              </a:rPr>
              <a:pPr algn="r" eaLnBrk="1" hangingPunct="1">
                <a:buClrTx/>
                <a:buFontTx/>
                <a:buNone/>
              </a:pPr>
              <a:t>60</a:t>
            </a:fld>
            <a:endParaRPr lang="el-GR" altLang="en-US" sz="1200">
              <a:solidFill>
                <a:srgbClr val="000000"/>
              </a:solidFill>
              <a:latin typeface="Arial" panose="020B0604020202020204" pitchFamily="34" charset="0"/>
            </a:endParaRPr>
          </a:p>
        </p:txBody>
      </p:sp>
      <p:sp>
        <p:nvSpPr>
          <p:cNvPr id="313348" name="Rectangle 2">
            <a:extLst>
              <a:ext uri="{FF2B5EF4-FFF2-40B4-BE49-F238E27FC236}">
                <a16:creationId xmlns:a16="http://schemas.microsoft.com/office/drawing/2014/main" id="{035E68C0-03D9-4A83-AE40-EC8F28F03197}"/>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13349" name="Text Box 3">
            <a:extLst>
              <a:ext uri="{FF2B5EF4-FFF2-40B4-BE49-F238E27FC236}">
                <a16:creationId xmlns:a16="http://schemas.microsoft.com/office/drawing/2014/main" id="{4BFDC5D9-B444-4382-B973-B73F7DEE658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4370" name="Rectangle 8">
            <a:extLst>
              <a:ext uri="{FF2B5EF4-FFF2-40B4-BE49-F238E27FC236}">
                <a16:creationId xmlns:a16="http://schemas.microsoft.com/office/drawing/2014/main" id="{4008776F-0D34-45B8-8BEA-2CE11D432F1F}"/>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E4500D4D-C167-447F-954C-2CFEA9D446DA}" type="slidenum">
              <a:rPr lang="en-US" altLang="en-US">
                <a:solidFill>
                  <a:srgbClr val="000000"/>
                </a:solidFill>
              </a:rPr>
              <a:pPr eaLnBrk="1" hangingPunct="1"/>
              <a:t>61</a:t>
            </a:fld>
            <a:endParaRPr lang="en-US" altLang="en-US">
              <a:solidFill>
                <a:srgbClr val="000000"/>
              </a:solidFill>
            </a:endParaRPr>
          </a:p>
        </p:txBody>
      </p:sp>
      <p:sp>
        <p:nvSpPr>
          <p:cNvPr id="314371" name="Text Box 1">
            <a:extLst>
              <a:ext uri="{FF2B5EF4-FFF2-40B4-BE49-F238E27FC236}">
                <a16:creationId xmlns:a16="http://schemas.microsoft.com/office/drawing/2014/main" id="{BF1E8EEE-1F33-49C4-8716-562B2A819B80}"/>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B4AF8B94-C917-4827-8F88-720B56010656}" type="slidenum">
              <a:rPr lang="el-GR" altLang="en-US" sz="1200">
                <a:solidFill>
                  <a:srgbClr val="000000"/>
                </a:solidFill>
                <a:latin typeface="Arial" panose="020B0604020202020204" pitchFamily="34" charset="0"/>
              </a:rPr>
              <a:pPr algn="r" eaLnBrk="1" hangingPunct="1">
                <a:buClrTx/>
                <a:buFontTx/>
                <a:buNone/>
              </a:pPr>
              <a:t>61</a:t>
            </a:fld>
            <a:endParaRPr lang="el-GR" altLang="en-US" sz="1200">
              <a:solidFill>
                <a:srgbClr val="000000"/>
              </a:solidFill>
              <a:latin typeface="Arial" panose="020B0604020202020204" pitchFamily="34" charset="0"/>
            </a:endParaRPr>
          </a:p>
        </p:txBody>
      </p:sp>
      <p:sp>
        <p:nvSpPr>
          <p:cNvPr id="314372" name="Rectangle 2">
            <a:extLst>
              <a:ext uri="{FF2B5EF4-FFF2-40B4-BE49-F238E27FC236}">
                <a16:creationId xmlns:a16="http://schemas.microsoft.com/office/drawing/2014/main" id="{353D718E-D05D-42EE-9D6E-59853F7AC6E8}"/>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14373" name="Text Box 3">
            <a:extLst>
              <a:ext uri="{FF2B5EF4-FFF2-40B4-BE49-F238E27FC236}">
                <a16:creationId xmlns:a16="http://schemas.microsoft.com/office/drawing/2014/main" id="{021F0778-A634-4D71-B55D-08E8955565A4}"/>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786" name="Rectangle 8">
            <a:extLst>
              <a:ext uri="{FF2B5EF4-FFF2-40B4-BE49-F238E27FC236}">
                <a16:creationId xmlns:a16="http://schemas.microsoft.com/office/drawing/2014/main" id="{05970304-3990-4C44-893C-38D1658D564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B1D80243-8009-4D13-9E28-0A6A55FB19F3}" type="slidenum">
              <a:rPr lang="en-US" altLang="en-US">
                <a:solidFill>
                  <a:srgbClr val="000000"/>
                </a:solidFill>
              </a:rPr>
              <a:pPr eaLnBrk="1" hangingPunct="1"/>
              <a:t>7</a:t>
            </a:fld>
            <a:endParaRPr lang="en-US" altLang="en-US">
              <a:solidFill>
                <a:srgbClr val="000000"/>
              </a:solidFill>
            </a:endParaRPr>
          </a:p>
        </p:txBody>
      </p:sp>
      <p:sp>
        <p:nvSpPr>
          <p:cNvPr id="246787" name="Text Box 1">
            <a:extLst>
              <a:ext uri="{FF2B5EF4-FFF2-40B4-BE49-F238E27FC236}">
                <a16:creationId xmlns:a16="http://schemas.microsoft.com/office/drawing/2014/main" id="{B2C706D6-F190-47F5-ACB3-50DE35E9AD1F}"/>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A931AFC5-D049-4B9C-BE3A-CE830FA9BB63}" type="slidenum">
              <a:rPr lang="el-GR" altLang="en-US" sz="1200">
                <a:solidFill>
                  <a:srgbClr val="000000"/>
                </a:solidFill>
              </a:rPr>
              <a:pPr algn="r" eaLnBrk="1" hangingPunct="1">
                <a:buClrTx/>
                <a:buFontTx/>
                <a:buNone/>
              </a:pPr>
              <a:t>7</a:t>
            </a:fld>
            <a:endParaRPr lang="el-GR" altLang="en-US" sz="1200">
              <a:solidFill>
                <a:srgbClr val="000000"/>
              </a:solidFill>
            </a:endParaRPr>
          </a:p>
        </p:txBody>
      </p:sp>
      <p:sp>
        <p:nvSpPr>
          <p:cNvPr id="246788" name="Rectangle 2">
            <a:extLst>
              <a:ext uri="{FF2B5EF4-FFF2-40B4-BE49-F238E27FC236}">
                <a16:creationId xmlns:a16="http://schemas.microsoft.com/office/drawing/2014/main" id="{9859E5CE-C187-4FD1-9D3B-8626C3FCA28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46789" name="Text Box 3">
            <a:extLst>
              <a:ext uri="{FF2B5EF4-FFF2-40B4-BE49-F238E27FC236}">
                <a16:creationId xmlns:a16="http://schemas.microsoft.com/office/drawing/2014/main" id="{BD0CB134-27C7-49CF-AE57-DD3A35B90741}"/>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5394" name="Rectangle 8">
            <a:extLst>
              <a:ext uri="{FF2B5EF4-FFF2-40B4-BE49-F238E27FC236}">
                <a16:creationId xmlns:a16="http://schemas.microsoft.com/office/drawing/2014/main" id="{E79B6F3D-4F5F-4EDD-9E78-380A79CC72C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17D548CF-D6DD-423D-A453-C409E1D152AF}" type="slidenum">
              <a:rPr lang="en-US" altLang="en-US">
                <a:solidFill>
                  <a:srgbClr val="000000"/>
                </a:solidFill>
              </a:rPr>
              <a:pPr eaLnBrk="1" hangingPunct="1"/>
              <a:t>62</a:t>
            </a:fld>
            <a:endParaRPr lang="en-US" altLang="en-US">
              <a:solidFill>
                <a:srgbClr val="000000"/>
              </a:solidFill>
            </a:endParaRPr>
          </a:p>
        </p:txBody>
      </p:sp>
      <p:sp>
        <p:nvSpPr>
          <p:cNvPr id="315395" name="Text Box 1">
            <a:extLst>
              <a:ext uri="{FF2B5EF4-FFF2-40B4-BE49-F238E27FC236}">
                <a16:creationId xmlns:a16="http://schemas.microsoft.com/office/drawing/2014/main" id="{A422C5EC-FF5B-4F62-A5D8-6581097EA689}"/>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35554019-65B4-44EC-A4E4-5582C102547E}" type="slidenum">
              <a:rPr lang="el-GR" altLang="en-US" sz="1200">
                <a:solidFill>
                  <a:srgbClr val="000000"/>
                </a:solidFill>
                <a:latin typeface="Arial" panose="020B0604020202020204" pitchFamily="34" charset="0"/>
              </a:rPr>
              <a:pPr algn="r" eaLnBrk="1" hangingPunct="1">
                <a:buClrTx/>
                <a:buFontTx/>
                <a:buNone/>
              </a:pPr>
              <a:t>62</a:t>
            </a:fld>
            <a:endParaRPr lang="el-GR" altLang="en-US" sz="1200">
              <a:solidFill>
                <a:srgbClr val="000000"/>
              </a:solidFill>
              <a:latin typeface="Arial" panose="020B0604020202020204" pitchFamily="34" charset="0"/>
            </a:endParaRPr>
          </a:p>
        </p:txBody>
      </p:sp>
      <p:sp>
        <p:nvSpPr>
          <p:cNvPr id="315396" name="Rectangle 2">
            <a:extLst>
              <a:ext uri="{FF2B5EF4-FFF2-40B4-BE49-F238E27FC236}">
                <a16:creationId xmlns:a16="http://schemas.microsoft.com/office/drawing/2014/main" id="{6CC84C93-6AFA-4698-A985-64703F4FF1F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15397" name="Text Box 3">
            <a:extLst>
              <a:ext uri="{FF2B5EF4-FFF2-40B4-BE49-F238E27FC236}">
                <a16:creationId xmlns:a16="http://schemas.microsoft.com/office/drawing/2014/main" id="{F702F69E-ED7F-4AE3-86A1-8B185D88494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2" name="Θέση σημειώσεων 1">
            <a:extLst>
              <a:ext uri="{FF2B5EF4-FFF2-40B4-BE49-F238E27FC236}">
                <a16:creationId xmlns:a16="http://schemas.microsoft.com/office/drawing/2014/main" id="{B1ACD215-A5AB-4192-8853-ED3DE4473FEC}"/>
              </a:ext>
            </a:extLst>
          </p:cNvPr>
          <p:cNvSpPr>
            <a:spLocks noGrp="1"/>
          </p:cNvSpPr>
          <p:nvPr>
            <p:ph type="body" idx="1"/>
          </p:nvPr>
        </p:nvSpPr>
        <p:spPr/>
        <p:txBody>
          <a:bodyPr/>
          <a:lstStyle/>
          <a:p>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6418" name="Rectangle 8">
            <a:extLst>
              <a:ext uri="{FF2B5EF4-FFF2-40B4-BE49-F238E27FC236}">
                <a16:creationId xmlns:a16="http://schemas.microsoft.com/office/drawing/2014/main" id="{1DBD9CB0-E2B3-4775-8188-DB88A2AD760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77500039-CE6B-455E-8D16-8AA84CE9ADC3}" type="slidenum">
              <a:rPr lang="en-US" altLang="en-US">
                <a:solidFill>
                  <a:srgbClr val="000000"/>
                </a:solidFill>
              </a:rPr>
              <a:pPr eaLnBrk="1" hangingPunct="1"/>
              <a:t>63</a:t>
            </a:fld>
            <a:endParaRPr lang="en-US" altLang="en-US">
              <a:solidFill>
                <a:srgbClr val="000000"/>
              </a:solidFill>
            </a:endParaRPr>
          </a:p>
        </p:txBody>
      </p:sp>
      <p:sp>
        <p:nvSpPr>
          <p:cNvPr id="316419" name="Text Box 1">
            <a:extLst>
              <a:ext uri="{FF2B5EF4-FFF2-40B4-BE49-F238E27FC236}">
                <a16:creationId xmlns:a16="http://schemas.microsoft.com/office/drawing/2014/main" id="{7E21EED4-B9A0-458E-BE19-B2D8240E83D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3DD41162-AD3D-4155-A6BD-EA8BDB5B8A6B}" type="slidenum">
              <a:rPr lang="el-GR" altLang="en-US" sz="1200">
                <a:solidFill>
                  <a:srgbClr val="000000"/>
                </a:solidFill>
                <a:latin typeface="Arial" panose="020B0604020202020204" pitchFamily="34" charset="0"/>
              </a:rPr>
              <a:pPr algn="r" eaLnBrk="1" hangingPunct="1">
                <a:buClrTx/>
                <a:buFontTx/>
                <a:buNone/>
              </a:pPr>
              <a:t>63</a:t>
            </a:fld>
            <a:endParaRPr lang="el-GR" altLang="en-US" sz="1200">
              <a:solidFill>
                <a:srgbClr val="000000"/>
              </a:solidFill>
              <a:latin typeface="Arial" panose="020B0604020202020204" pitchFamily="34" charset="0"/>
            </a:endParaRPr>
          </a:p>
        </p:txBody>
      </p:sp>
      <p:sp>
        <p:nvSpPr>
          <p:cNvPr id="316420" name="Rectangle 2">
            <a:extLst>
              <a:ext uri="{FF2B5EF4-FFF2-40B4-BE49-F238E27FC236}">
                <a16:creationId xmlns:a16="http://schemas.microsoft.com/office/drawing/2014/main" id="{DF14AC67-3538-4517-ADB8-E596A6D6379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16421" name="Text Box 3">
            <a:extLst>
              <a:ext uri="{FF2B5EF4-FFF2-40B4-BE49-F238E27FC236}">
                <a16:creationId xmlns:a16="http://schemas.microsoft.com/office/drawing/2014/main" id="{B46DB97F-4E5F-4DFF-8720-285C740026E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42" name="Rectangle 8">
            <a:extLst>
              <a:ext uri="{FF2B5EF4-FFF2-40B4-BE49-F238E27FC236}">
                <a16:creationId xmlns:a16="http://schemas.microsoft.com/office/drawing/2014/main" id="{73C43B84-E86E-49E7-85A1-8084D69C9F2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FB5CEFC3-54A2-4B52-8F25-B46AC30F6EA4}" type="slidenum">
              <a:rPr lang="en-US" altLang="en-US">
                <a:solidFill>
                  <a:srgbClr val="000000"/>
                </a:solidFill>
              </a:rPr>
              <a:pPr eaLnBrk="1" hangingPunct="1"/>
              <a:t>64</a:t>
            </a:fld>
            <a:endParaRPr lang="en-US" altLang="en-US">
              <a:solidFill>
                <a:srgbClr val="000000"/>
              </a:solidFill>
            </a:endParaRPr>
          </a:p>
        </p:txBody>
      </p:sp>
      <p:sp>
        <p:nvSpPr>
          <p:cNvPr id="317443" name="Text Box 1">
            <a:extLst>
              <a:ext uri="{FF2B5EF4-FFF2-40B4-BE49-F238E27FC236}">
                <a16:creationId xmlns:a16="http://schemas.microsoft.com/office/drawing/2014/main" id="{22471351-3938-49FB-815A-54764CF8B51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DC20E394-9ED9-4979-A98A-5A40D0C48A69}" type="slidenum">
              <a:rPr lang="el-GR" altLang="en-US" sz="1200">
                <a:solidFill>
                  <a:srgbClr val="000000"/>
                </a:solidFill>
                <a:latin typeface="Arial" panose="020B0604020202020204" pitchFamily="34" charset="0"/>
              </a:rPr>
              <a:pPr algn="r" eaLnBrk="1" hangingPunct="1">
                <a:buClrTx/>
                <a:buFontTx/>
                <a:buNone/>
              </a:pPr>
              <a:t>64</a:t>
            </a:fld>
            <a:endParaRPr lang="el-GR" altLang="en-US" sz="1200">
              <a:solidFill>
                <a:srgbClr val="000000"/>
              </a:solidFill>
              <a:latin typeface="Arial" panose="020B0604020202020204" pitchFamily="34" charset="0"/>
            </a:endParaRPr>
          </a:p>
        </p:txBody>
      </p:sp>
      <p:sp>
        <p:nvSpPr>
          <p:cNvPr id="317444" name="Rectangle 2">
            <a:extLst>
              <a:ext uri="{FF2B5EF4-FFF2-40B4-BE49-F238E27FC236}">
                <a16:creationId xmlns:a16="http://schemas.microsoft.com/office/drawing/2014/main" id="{3949B165-EDB5-40DD-A9CD-F430213E0FF5}"/>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17445" name="Text Box 3">
            <a:extLst>
              <a:ext uri="{FF2B5EF4-FFF2-40B4-BE49-F238E27FC236}">
                <a16:creationId xmlns:a16="http://schemas.microsoft.com/office/drawing/2014/main" id="{B878F8F1-2B93-4547-93ED-4DD1314E4AA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466" name="Rectangle 8">
            <a:extLst>
              <a:ext uri="{FF2B5EF4-FFF2-40B4-BE49-F238E27FC236}">
                <a16:creationId xmlns:a16="http://schemas.microsoft.com/office/drawing/2014/main" id="{570FE83E-CD9F-40FB-8736-006DD818AF6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CCF811CA-6987-49D7-A4FC-162710B0BF13}" type="slidenum">
              <a:rPr lang="en-US" altLang="en-US">
                <a:solidFill>
                  <a:srgbClr val="000000"/>
                </a:solidFill>
              </a:rPr>
              <a:pPr eaLnBrk="1" hangingPunct="1"/>
              <a:t>65</a:t>
            </a:fld>
            <a:endParaRPr lang="en-US" altLang="en-US">
              <a:solidFill>
                <a:srgbClr val="000000"/>
              </a:solidFill>
            </a:endParaRPr>
          </a:p>
        </p:txBody>
      </p:sp>
      <p:sp>
        <p:nvSpPr>
          <p:cNvPr id="318467" name="Text Box 1">
            <a:extLst>
              <a:ext uri="{FF2B5EF4-FFF2-40B4-BE49-F238E27FC236}">
                <a16:creationId xmlns:a16="http://schemas.microsoft.com/office/drawing/2014/main" id="{8B8538B7-A8FE-43CE-A6DF-6BE678FBD53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5878197D-4379-4159-8E78-69466AB01AF6}" type="slidenum">
              <a:rPr lang="el-GR" altLang="en-US" sz="1200">
                <a:solidFill>
                  <a:srgbClr val="000000"/>
                </a:solidFill>
                <a:latin typeface="Arial" panose="020B0604020202020204" pitchFamily="34" charset="0"/>
              </a:rPr>
              <a:pPr algn="r" eaLnBrk="1" hangingPunct="1">
                <a:buClrTx/>
                <a:buFontTx/>
                <a:buNone/>
              </a:pPr>
              <a:t>65</a:t>
            </a:fld>
            <a:endParaRPr lang="el-GR" altLang="en-US" sz="1200">
              <a:solidFill>
                <a:srgbClr val="000000"/>
              </a:solidFill>
              <a:latin typeface="Arial" panose="020B0604020202020204" pitchFamily="34" charset="0"/>
            </a:endParaRPr>
          </a:p>
        </p:txBody>
      </p:sp>
      <p:sp>
        <p:nvSpPr>
          <p:cNvPr id="318468" name="Rectangle 2">
            <a:extLst>
              <a:ext uri="{FF2B5EF4-FFF2-40B4-BE49-F238E27FC236}">
                <a16:creationId xmlns:a16="http://schemas.microsoft.com/office/drawing/2014/main" id="{1719A8FD-2F8D-4053-B2FF-110F9E6F780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18469" name="Text Box 3">
            <a:extLst>
              <a:ext uri="{FF2B5EF4-FFF2-40B4-BE49-F238E27FC236}">
                <a16:creationId xmlns:a16="http://schemas.microsoft.com/office/drawing/2014/main" id="{2444AEB6-0C34-4A78-A4F1-3845DA658C6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9490" name="Rectangle 8">
            <a:extLst>
              <a:ext uri="{FF2B5EF4-FFF2-40B4-BE49-F238E27FC236}">
                <a16:creationId xmlns:a16="http://schemas.microsoft.com/office/drawing/2014/main" id="{572B04F5-A02D-4952-B98F-20A12C49946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9E9D79F9-1AFF-403F-BA97-668E77FA5F7D}" type="slidenum">
              <a:rPr lang="en-US" altLang="en-US">
                <a:solidFill>
                  <a:srgbClr val="000000"/>
                </a:solidFill>
              </a:rPr>
              <a:pPr eaLnBrk="1" hangingPunct="1"/>
              <a:t>66</a:t>
            </a:fld>
            <a:endParaRPr lang="en-US" altLang="en-US">
              <a:solidFill>
                <a:srgbClr val="000000"/>
              </a:solidFill>
            </a:endParaRPr>
          </a:p>
        </p:txBody>
      </p:sp>
      <p:sp>
        <p:nvSpPr>
          <p:cNvPr id="319491" name="Text Box 1">
            <a:extLst>
              <a:ext uri="{FF2B5EF4-FFF2-40B4-BE49-F238E27FC236}">
                <a16:creationId xmlns:a16="http://schemas.microsoft.com/office/drawing/2014/main" id="{46634190-B14E-4B39-AEED-3AB3D38B45CF}"/>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054EF4A0-6AD6-496E-84FA-6298401B8715}" type="slidenum">
              <a:rPr lang="el-GR" altLang="en-US" sz="1200">
                <a:solidFill>
                  <a:srgbClr val="000000"/>
                </a:solidFill>
                <a:latin typeface="Arial" panose="020B0604020202020204" pitchFamily="34" charset="0"/>
              </a:rPr>
              <a:pPr algn="r" eaLnBrk="1" hangingPunct="1">
                <a:buClrTx/>
                <a:buFontTx/>
                <a:buNone/>
              </a:pPr>
              <a:t>66</a:t>
            </a:fld>
            <a:endParaRPr lang="el-GR" altLang="en-US" sz="1200">
              <a:solidFill>
                <a:srgbClr val="000000"/>
              </a:solidFill>
              <a:latin typeface="Arial" panose="020B0604020202020204" pitchFamily="34" charset="0"/>
            </a:endParaRPr>
          </a:p>
        </p:txBody>
      </p:sp>
      <p:sp>
        <p:nvSpPr>
          <p:cNvPr id="319492" name="Rectangle 2">
            <a:extLst>
              <a:ext uri="{FF2B5EF4-FFF2-40B4-BE49-F238E27FC236}">
                <a16:creationId xmlns:a16="http://schemas.microsoft.com/office/drawing/2014/main" id="{66AD4710-134A-4846-A161-E60DAC126B06}"/>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19493" name="Text Box 3">
            <a:extLst>
              <a:ext uri="{FF2B5EF4-FFF2-40B4-BE49-F238E27FC236}">
                <a16:creationId xmlns:a16="http://schemas.microsoft.com/office/drawing/2014/main" id="{4C82BC7E-147E-4D7A-A5EB-ED597C0ACBEE}"/>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0514" name="Rectangle 8">
            <a:extLst>
              <a:ext uri="{FF2B5EF4-FFF2-40B4-BE49-F238E27FC236}">
                <a16:creationId xmlns:a16="http://schemas.microsoft.com/office/drawing/2014/main" id="{31065013-5D42-4F35-8449-266C6ECEB80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DDA69FCD-26E0-4FCD-8D3A-890077AF63A8}" type="slidenum">
              <a:rPr lang="en-US" altLang="en-US">
                <a:solidFill>
                  <a:srgbClr val="000000"/>
                </a:solidFill>
              </a:rPr>
              <a:pPr eaLnBrk="1" hangingPunct="1"/>
              <a:t>67</a:t>
            </a:fld>
            <a:endParaRPr lang="en-US" altLang="en-US">
              <a:solidFill>
                <a:srgbClr val="000000"/>
              </a:solidFill>
            </a:endParaRPr>
          </a:p>
        </p:txBody>
      </p:sp>
      <p:sp>
        <p:nvSpPr>
          <p:cNvPr id="320515" name="Text Box 1">
            <a:extLst>
              <a:ext uri="{FF2B5EF4-FFF2-40B4-BE49-F238E27FC236}">
                <a16:creationId xmlns:a16="http://schemas.microsoft.com/office/drawing/2014/main" id="{CBDE45AF-B5B6-4226-BC49-BC368D5BB24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6CEC8398-0F8A-4C19-A481-27C046E81842}" type="slidenum">
              <a:rPr lang="el-GR" altLang="en-US" sz="1200">
                <a:solidFill>
                  <a:srgbClr val="000000"/>
                </a:solidFill>
                <a:latin typeface="Arial" panose="020B0604020202020204" pitchFamily="34" charset="0"/>
              </a:rPr>
              <a:pPr algn="r" eaLnBrk="1" hangingPunct="1">
                <a:buClrTx/>
                <a:buFontTx/>
                <a:buNone/>
              </a:pPr>
              <a:t>67</a:t>
            </a:fld>
            <a:endParaRPr lang="el-GR" altLang="en-US" sz="1200">
              <a:solidFill>
                <a:srgbClr val="000000"/>
              </a:solidFill>
              <a:latin typeface="Arial" panose="020B0604020202020204" pitchFamily="34" charset="0"/>
            </a:endParaRPr>
          </a:p>
        </p:txBody>
      </p:sp>
      <p:sp>
        <p:nvSpPr>
          <p:cNvPr id="320516" name="Rectangle 2">
            <a:extLst>
              <a:ext uri="{FF2B5EF4-FFF2-40B4-BE49-F238E27FC236}">
                <a16:creationId xmlns:a16="http://schemas.microsoft.com/office/drawing/2014/main" id="{78440E9C-403D-4DBD-A4FA-0ABB2BD6BC6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20517" name="Text Box 3">
            <a:extLst>
              <a:ext uri="{FF2B5EF4-FFF2-40B4-BE49-F238E27FC236}">
                <a16:creationId xmlns:a16="http://schemas.microsoft.com/office/drawing/2014/main" id="{FBFC1EDA-AF98-4F38-B459-DEF176CCADD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8">
            <a:extLst>
              <a:ext uri="{FF2B5EF4-FFF2-40B4-BE49-F238E27FC236}">
                <a16:creationId xmlns:a16="http://schemas.microsoft.com/office/drawing/2014/main" id="{1C7255A1-5C45-478B-BD42-EF6AA0F6EE2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AB1DE3CE-2A82-4611-AF43-28B88E87E66E}" type="slidenum">
              <a:rPr lang="en-US" altLang="en-US">
                <a:solidFill>
                  <a:srgbClr val="000000"/>
                </a:solidFill>
              </a:rPr>
              <a:pPr eaLnBrk="1" hangingPunct="1"/>
              <a:t>68</a:t>
            </a:fld>
            <a:endParaRPr lang="en-US" altLang="en-US">
              <a:solidFill>
                <a:srgbClr val="000000"/>
              </a:solidFill>
            </a:endParaRPr>
          </a:p>
        </p:txBody>
      </p:sp>
      <p:sp>
        <p:nvSpPr>
          <p:cNvPr id="321539" name="Text Box 1">
            <a:extLst>
              <a:ext uri="{FF2B5EF4-FFF2-40B4-BE49-F238E27FC236}">
                <a16:creationId xmlns:a16="http://schemas.microsoft.com/office/drawing/2014/main" id="{A70C5800-FBDE-4768-A93C-6A582418489F}"/>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6013D8D8-67FF-41A9-95F1-EC8A24FB6F6D}" type="slidenum">
              <a:rPr lang="el-GR" altLang="en-US" sz="1200">
                <a:solidFill>
                  <a:srgbClr val="000000"/>
                </a:solidFill>
                <a:latin typeface="Arial" panose="020B0604020202020204" pitchFamily="34" charset="0"/>
              </a:rPr>
              <a:pPr algn="r" eaLnBrk="1" hangingPunct="1">
                <a:buClrTx/>
                <a:buFontTx/>
                <a:buNone/>
              </a:pPr>
              <a:t>68</a:t>
            </a:fld>
            <a:endParaRPr lang="el-GR" altLang="en-US" sz="1200">
              <a:solidFill>
                <a:srgbClr val="000000"/>
              </a:solidFill>
              <a:latin typeface="Arial" panose="020B0604020202020204" pitchFamily="34" charset="0"/>
            </a:endParaRPr>
          </a:p>
        </p:txBody>
      </p:sp>
      <p:sp>
        <p:nvSpPr>
          <p:cNvPr id="321540" name="Rectangle 2">
            <a:extLst>
              <a:ext uri="{FF2B5EF4-FFF2-40B4-BE49-F238E27FC236}">
                <a16:creationId xmlns:a16="http://schemas.microsoft.com/office/drawing/2014/main" id="{B5725C1F-799E-491F-BBF2-3B6A8851F7E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21541" name="Text Box 3">
            <a:extLst>
              <a:ext uri="{FF2B5EF4-FFF2-40B4-BE49-F238E27FC236}">
                <a16:creationId xmlns:a16="http://schemas.microsoft.com/office/drawing/2014/main" id="{075B0887-3038-4AC0-BDFD-FCD38715B94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Rectangle 8">
            <a:extLst>
              <a:ext uri="{FF2B5EF4-FFF2-40B4-BE49-F238E27FC236}">
                <a16:creationId xmlns:a16="http://schemas.microsoft.com/office/drawing/2014/main" id="{2F17935C-3E67-4245-A542-9100E2C4FA1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49C72CA4-4FE8-4670-9BBB-D001FD50A0C4}" type="slidenum">
              <a:rPr lang="en-US" altLang="en-US">
                <a:solidFill>
                  <a:srgbClr val="000000"/>
                </a:solidFill>
              </a:rPr>
              <a:pPr eaLnBrk="1" hangingPunct="1"/>
              <a:t>69</a:t>
            </a:fld>
            <a:endParaRPr lang="en-US" altLang="en-US">
              <a:solidFill>
                <a:srgbClr val="000000"/>
              </a:solidFill>
            </a:endParaRPr>
          </a:p>
        </p:txBody>
      </p:sp>
      <p:sp>
        <p:nvSpPr>
          <p:cNvPr id="322563" name="Text Box 1">
            <a:extLst>
              <a:ext uri="{FF2B5EF4-FFF2-40B4-BE49-F238E27FC236}">
                <a16:creationId xmlns:a16="http://schemas.microsoft.com/office/drawing/2014/main" id="{D996893B-E0F2-493E-ABD9-5DFE7B80A484}"/>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D18A1553-7602-473E-856D-625CCAB77B5D}" type="slidenum">
              <a:rPr lang="el-GR" altLang="en-US" sz="1200">
                <a:solidFill>
                  <a:srgbClr val="000000"/>
                </a:solidFill>
                <a:latin typeface="Arial" panose="020B0604020202020204" pitchFamily="34" charset="0"/>
              </a:rPr>
              <a:pPr algn="r" eaLnBrk="1" hangingPunct="1">
                <a:buClrTx/>
                <a:buFontTx/>
                <a:buNone/>
              </a:pPr>
              <a:t>69</a:t>
            </a:fld>
            <a:endParaRPr lang="el-GR" altLang="en-US" sz="1200">
              <a:solidFill>
                <a:srgbClr val="000000"/>
              </a:solidFill>
              <a:latin typeface="Arial" panose="020B0604020202020204" pitchFamily="34" charset="0"/>
            </a:endParaRPr>
          </a:p>
        </p:txBody>
      </p:sp>
      <p:sp>
        <p:nvSpPr>
          <p:cNvPr id="322564" name="Rectangle 2">
            <a:extLst>
              <a:ext uri="{FF2B5EF4-FFF2-40B4-BE49-F238E27FC236}">
                <a16:creationId xmlns:a16="http://schemas.microsoft.com/office/drawing/2014/main" id="{0A6F4BA8-66A7-4BA8-891B-2B805BD1E2B8}"/>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22565" name="Text Box 3">
            <a:extLst>
              <a:ext uri="{FF2B5EF4-FFF2-40B4-BE49-F238E27FC236}">
                <a16:creationId xmlns:a16="http://schemas.microsoft.com/office/drawing/2014/main" id="{A32228DA-C92F-42E7-AE4C-50B7AAAB923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3586" name="Rectangle 8">
            <a:extLst>
              <a:ext uri="{FF2B5EF4-FFF2-40B4-BE49-F238E27FC236}">
                <a16:creationId xmlns:a16="http://schemas.microsoft.com/office/drawing/2014/main" id="{8212A648-0C49-49A2-BC2A-B6873DD8EE1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35B4C09B-79E6-4E2C-B548-130B3EE04E23}" type="slidenum">
              <a:rPr lang="en-US" altLang="en-US">
                <a:solidFill>
                  <a:srgbClr val="000000"/>
                </a:solidFill>
              </a:rPr>
              <a:pPr eaLnBrk="1" hangingPunct="1"/>
              <a:t>70</a:t>
            </a:fld>
            <a:endParaRPr lang="en-US" altLang="en-US">
              <a:solidFill>
                <a:srgbClr val="000000"/>
              </a:solidFill>
            </a:endParaRPr>
          </a:p>
        </p:txBody>
      </p:sp>
      <p:sp>
        <p:nvSpPr>
          <p:cNvPr id="323587" name="Text Box 1">
            <a:extLst>
              <a:ext uri="{FF2B5EF4-FFF2-40B4-BE49-F238E27FC236}">
                <a16:creationId xmlns:a16="http://schemas.microsoft.com/office/drawing/2014/main" id="{9A6A03FF-1970-45F4-A574-AD867AE7AC53}"/>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1C95088C-AE4A-4FFB-9939-065878586341}" type="slidenum">
              <a:rPr lang="el-GR" altLang="en-US" sz="1200">
                <a:solidFill>
                  <a:srgbClr val="000000"/>
                </a:solidFill>
                <a:latin typeface="Arial" panose="020B0604020202020204" pitchFamily="34" charset="0"/>
              </a:rPr>
              <a:pPr algn="r" eaLnBrk="1" hangingPunct="1">
                <a:buClrTx/>
                <a:buFontTx/>
                <a:buNone/>
              </a:pPr>
              <a:t>70</a:t>
            </a:fld>
            <a:endParaRPr lang="el-GR" altLang="en-US" sz="1200">
              <a:solidFill>
                <a:srgbClr val="000000"/>
              </a:solidFill>
              <a:latin typeface="Arial" panose="020B0604020202020204" pitchFamily="34" charset="0"/>
            </a:endParaRPr>
          </a:p>
        </p:txBody>
      </p:sp>
      <p:sp>
        <p:nvSpPr>
          <p:cNvPr id="323588" name="Rectangle 2">
            <a:extLst>
              <a:ext uri="{FF2B5EF4-FFF2-40B4-BE49-F238E27FC236}">
                <a16:creationId xmlns:a16="http://schemas.microsoft.com/office/drawing/2014/main" id="{8C127771-D823-4DDD-850E-F079C375F2B6}"/>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23589" name="Text Box 3">
            <a:extLst>
              <a:ext uri="{FF2B5EF4-FFF2-40B4-BE49-F238E27FC236}">
                <a16:creationId xmlns:a16="http://schemas.microsoft.com/office/drawing/2014/main" id="{551240C5-F45C-43D1-9EF9-4843E56A6B8C}"/>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4610" name="Rectangle 8">
            <a:extLst>
              <a:ext uri="{FF2B5EF4-FFF2-40B4-BE49-F238E27FC236}">
                <a16:creationId xmlns:a16="http://schemas.microsoft.com/office/drawing/2014/main" id="{68F22199-DC0C-44C7-96A0-4B0ED1EC5E7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71B0D5BF-D07F-4384-AE39-EA1110D5A367}" type="slidenum">
              <a:rPr lang="en-US" altLang="en-US">
                <a:solidFill>
                  <a:srgbClr val="000000"/>
                </a:solidFill>
              </a:rPr>
              <a:pPr eaLnBrk="1" hangingPunct="1"/>
              <a:t>71</a:t>
            </a:fld>
            <a:endParaRPr lang="en-US" altLang="en-US">
              <a:solidFill>
                <a:srgbClr val="000000"/>
              </a:solidFill>
            </a:endParaRPr>
          </a:p>
        </p:txBody>
      </p:sp>
      <p:sp>
        <p:nvSpPr>
          <p:cNvPr id="324611" name="Text Box 1">
            <a:extLst>
              <a:ext uri="{FF2B5EF4-FFF2-40B4-BE49-F238E27FC236}">
                <a16:creationId xmlns:a16="http://schemas.microsoft.com/office/drawing/2014/main" id="{178542C2-7F65-449A-AF86-C0FEB238953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EC22C1FF-5151-4D14-92B7-3749DE71DFE7}" type="slidenum">
              <a:rPr lang="el-GR" altLang="en-US" sz="1200">
                <a:solidFill>
                  <a:srgbClr val="000000"/>
                </a:solidFill>
                <a:latin typeface="Arial" panose="020B0604020202020204" pitchFamily="34" charset="0"/>
              </a:rPr>
              <a:pPr algn="r" eaLnBrk="1" hangingPunct="1">
                <a:buClrTx/>
                <a:buFontTx/>
                <a:buNone/>
              </a:pPr>
              <a:t>71</a:t>
            </a:fld>
            <a:endParaRPr lang="el-GR" altLang="en-US" sz="1200">
              <a:solidFill>
                <a:srgbClr val="000000"/>
              </a:solidFill>
              <a:latin typeface="Arial" panose="020B0604020202020204" pitchFamily="34" charset="0"/>
            </a:endParaRPr>
          </a:p>
        </p:txBody>
      </p:sp>
      <p:sp>
        <p:nvSpPr>
          <p:cNvPr id="324612" name="Rectangle 2">
            <a:extLst>
              <a:ext uri="{FF2B5EF4-FFF2-40B4-BE49-F238E27FC236}">
                <a16:creationId xmlns:a16="http://schemas.microsoft.com/office/drawing/2014/main" id="{E9D79C0C-4717-4627-9715-619280E5BCD3}"/>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24613" name="Text Box 3">
            <a:extLst>
              <a:ext uri="{FF2B5EF4-FFF2-40B4-BE49-F238E27FC236}">
                <a16:creationId xmlns:a16="http://schemas.microsoft.com/office/drawing/2014/main" id="{61756EC0-519A-4219-96F9-0C1D572F8B3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7810" name="Rectangle 8">
            <a:extLst>
              <a:ext uri="{FF2B5EF4-FFF2-40B4-BE49-F238E27FC236}">
                <a16:creationId xmlns:a16="http://schemas.microsoft.com/office/drawing/2014/main" id="{753E54DA-4EF0-4934-B057-8BC4FF34AC4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857F50D4-8C34-4F1F-AEDF-222B725CC054}" type="slidenum">
              <a:rPr lang="en-US" altLang="en-US">
                <a:solidFill>
                  <a:srgbClr val="000000"/>
                </a:solidFill>
              </a:rPr>
              <a:pPr eaLnBrk="1" hangingPunct="1"/>
              <a:t>8</a:t>
            </a:fld>
            <a:endParaRPr lang="en-US" altLang="en-US">
              <a:solidFill>
                <a:srgbClr val="000000"/>
              </a:solidFill>
            </a:endParaRPr>
          </a:p>
        </p:txBody>
      </p:sp>
      <p:sp>
        <p:nvSpPr>
          <p:cNvPr id="247811" name="Text Box 1">
            <a:extLst>
              <a:ext uri="{FF2B5EF4-FFF2-40B4-BE49-F238E27FC236}">
                <a16:creationId xmlns:a16="http://schemas.microsoft.com/office/drawing/2014/main" id="{BF118D6C-483C-4125-AF97-2D69852E3E94}"/>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B047C98E-05CA-4DCA-BBDB-0AD3B88D2ECC}" type="slidenum">
              <a:rPr lang="el-GR" altLang="en-US" sz="1200">
                <a:solidFill>
                  <a:srgbClr val="000000"/>
                </a:solidFill>
              </a:rPr>
              <a:pPr algn="r" eaLnBrk="1" hangingPunct="1">
                <a:buClrTx/>
                <a:buFontTx/>
                <a:buNone/>
              </a:pPr>
              <a:t>8</a:t>
            </a:fld>
            <a:endParaRPr lang="el-GR" altLang="en-US" sz="1200">
              <a:solidFill>
                <a:srgbClr val="000000"/>
              </a:solidFill>
            </a:endParaRPr>
          </a:p>
        </p:txBody>
      </p:sp>
      <p:sp>
        <p:nvSpPr>
          <p:cNvPr id="247812" name="Rectangle 2">
            <a:extLst>
              <a:ext uri="{FF2B5EF4-FFF2-40B4-BE49-F238E27FC236}">
                <a16:creationId xmlns:a16="http://schemas.microsoft.com/office/drawing/2014/main" id="{3D99CDBC-7D2C-4A95-BA67-918FA5589598}"/>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47813" name="Text Box 3">
            <a:extLst>
              <a:ext uri="{FF2B5EF4-FFF2-40B4-BE49-F238E27FC236}">
                <a16:creationId xmlns:a16="http://schemas.microsoft.com/office/drawing/2014/main" id="{4CD4C85D-5695-4046-A6DE-48B110CE921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a:solidFill>
                  <a:srgbClr val="000000"/>
                </a:solidFill>
              </a:rPr>
              <a:t>Ionic bonding occurs only if the overall energy change for the reaction is favourable when the bonded atoms have a lower energy than the free ones. The larger the resulting energy change the stronger the bond. </a:t>
            </a:r>
          </a:p>
          <a:p>
            <a:pPr eaLnBrk="1" hangingPunct="1">
              <a:buClrTx/>
              <a:buFontTx/>
              <a:buNone/>
            </a:pPr>
            <a:r>
              <a:rPr lang="el-GR" altLang="en-US" sz="1200">
                <a:solidFill>
                  <a:srgbClr val="000000"/>
                </a:solidFill>
              </a:rPr>
              <a:t>Pure ionic bonding is not known to exist. All ionic bonds have a degree of covalent bonding or metallic bonding. The larger the difference in electronegativity between two atoms the more ionic the bond. Ionic compounds conduct electricity when molten or in solution. They generally have a high melting point and tend to be soluble in water. </a:t>
            </a:r>
          </a:p>
        </p:txBody>
      </p:sp>
      <p:sp>
        <p:nvSpPr>
          <p:cNvPr id="3" name="Θέση σημειώσεων 2">
            <a:extLst>
              <a:ext uri="{FF2B5EF4-FFF2-40B4-BE49-F238E27FC236}">
                <a16:creationId xmlns:a16="http://schemas.microsoft.com/office/drawing/2014/main" id="{BB5A8606-B7A2-4CF7-90EB-96EF27BD299D}"/>
              </a:ext>
            </a:extLst>
          </p:cNvPr>
          <p:cNvSpPr>
            <a:spLocks noGrp="1"/>
          </p:cNvSpPr>
          <p:nvPr>
            <p:ph type="body" idx="1"/>
          </p:nvPr>
        </p:nvSpPr>
        <p:spPr/>
        <p:txBody>
          <a:bodyPr/>
          <a:lstStyle/>
          <a:p>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5634" name="Rectangle 8">
            <a:extLst>
              <a:ext uri="{FF2B5EF4-FFF2-40B4-BE49-F238E27FC236}">
                <a16:creationId xmlns:a16="http://schemas.microsoft.com/office/drawing/2014/main" id="{5B8EBB00-442E-4094-9E2B-5D6B141B7E7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332C13AD-0A74-40A3-AED8-EA878EE4BE54}" type="slidenum">
              <a:rPr lang="en-US" altLang="en-US">
                <a:solidFill>
                  <a:srgbClr val="000000"/>
                </a:solidFill>
              </a:rPr>
              <a:pPr eaLnBrk="1" hangingPunct="1"/>
              <a:t>72</a:t>
            </a:fld>
            <a:endParaRPr lang="en-US" altLang="en-US">
              <a:solidFill>
                <a:srgbClr val="000000"/>
              </a:solidFill>
            </a:endParaRPr>
          </a:p>
        </p:txBody>
      </p:sp>
      <p:sp>
        <p:nvSpPr>
          <p:cNvPr id="325635" name="Text Box 1">
            <a:extLst>
              <a:ext uri="{FF2B5EF4-FFF2-40B4-BE49-F238E27FC236}">
                <a16:creationId xmlns:a16="http://schemas.microsoft.com/office/drawing/2014/main" id="{B11B22B3-9F48-49AD-9FD5-AFDDB640574A}"/>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C0A70E8E-4816-40B6-85C7-C90656FDC4A7}" type="slidenum">
              <a:rPr lang="el-GR" altLang="en-US" sz="1200">
                <a:solidFill>
                  <a:srgbClr val="000000"/>
                </a:solidFill>
                <a:latin typeface="Arial" panose="020B0604020202020204" pitchFamily="34" charset="0"/>
              </a:rPr>
              <a:pPr algn="r" eaLnBrk="1" hangingPunct="1">
                <a:buClrTx/>
                <a:buFontTx/>
                <a:buNone/>
              </a:pPr>
              <a:t>72</a:t>
            </a:fld>
            <a:endParaRPr lang="el-GR" altLang="en-US" sz="1200">
              <a:solidFill>
                <a:srgbClr val="000000"/>
              </a:solidFill>
              <a:latin typeface="Arial" panose="020B0604020202020204" pitchFamily="34" charset="0"/>
            </a:endParaRPr>
          </a:p>
        </p:txBody>
      </p:sp>
      <p:sp>
        <p:nvSpPr>
          <p:cNvPr id="325636" name="Rectangle 2">
            <a:extLst>
              <a:ext uri="{FF2B5EF4-FFF2-40B4-BE49-F238E27FC236}">
                <a16:creationId xmlns:a16="http://schemas.microsoft.com/office/drawing/2014/main" id="{2615712B-35C6-4E12-86E3-2D6F66A29063}"/>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25637" name="Text Box 3">
            <a:extLst>
              <a:ext uri="{FF2B5EF4-FFF2-40B4-BE49-F238E27FC236}">
                <a16:creationId xmlns:a16="http://schemas.microsoft.com/office/drawing/2014/main" id="{D3A1F45F-2BFB-42C8-916C-FAA938703038}"/>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6658" name="Rectangle 8">
            <a:extLst>
              <a:ext uri="{FF2B5EF4-FFF2-40B4-BE49-F238E27FC236}">
                <a16:creationId xmlns:a16="http://schemas.microsoft.com/office/drawing/2014/main" id="{EE627E25-473C-4914-BAE4-2CA61D0CE723}"/>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0774A8EF-1786-4373-A061-7823F8E2C92D}" type="slidenum">
              <a:rPr lang="en-US" altLang="en-US">
                <a:solidFill>
                  <a:srgbClr val="000000"/>
                </a:solidFill>
              </a:rPr>
              <a:pPr eaLnBrk="1" hangingPunct="1"/>
              <a:t>73</a:t>
            </a:fld>
            <a:endParaRPr lang="en-US" altLang="en-US">
              <a:solidFill>
                <a:srgbClr val="000000"/>
              </a:solidFill>
            </a:endParaRPr>
          </a:p>
        </p:txBody>
      </p:sp>
      <p:sp>
        <p:nvSpPr>
          <p:cNvPr id="326659" name="Text Box 1">
            <a:extLst>
              <a:ext uri="{FF2B5EF4-FFF2-40B4-BE49-F238E27FC236}">
                <a16:creationId xmlns:a16="http://schemas.microsoft.com/office/drawing/2014/main" id="{89D362FC-CFAB-4EFC-B648-381C265F39A6}"/>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F1EA237E-C444-4D39-955B-49667869A538}" type="slidenum">
              <a:rPr lang="el-GR" altLang="en-US" sz="1200">
                <a:solidFill>
                  <a:srgbClr val="000000"/>
                </a:solidFill>
                <a:latin typeface="Arial" panose="020B0604020202020204" pitchFamily="34" charset="0"/>
              </a:rPr>
              <a:pPr algn="r" eaLnBrk="1" hangingPunct="1">
                <a:buClrTx/>
                <a:buFontTx/>
                <a:buNone/>
              </a:pPr>
              <a:t>73</a:t>
            </a:fld>
            <a:endParaRPr lang="el-GR" altLang="en-US" sz="1200">
              <a:solidFill>
                <a:srgbClr val="000000"/>
              </a:solidFill>
              <a:latin typeface="Arial" panose="020B0604020202020204" pitchFamily="34" charset="0"/>
            </a:endParaRPr>
          </a:p>
        </p:txBody>
      </p:sp>
      <p:sp>
        <p:nvSpPr>
          <p:cNvPr id="326660" name="Rectangle 2">
            <a:extLst>
              <a:ext uri="{FF2B5EF4-FFF2-40B4-BE49-F238E27FC236}">
                <a16:creationId xmlns:a16="http://schemas.microsoft.com/office/drawing/2014/main" id="{D7B7876F-6B91-4ED3-A34A-03DE4BE036E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26661" name="Text Box 3">
            <a:extLst>
              <a:ext uri="{FF2B5EF4-FFF2-40B4-BE49-F238E27FC236}">
                <a16:creationId xmlns:a16="http://schemas.microsoft.com/office/drawing/2014/main" id="{62B17622-4FCA-42EF-8974-E84B9D4C3815}"/>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82" name="Rectangle 8">
            <a:extLst>
              <a:ext uri="{FF2B5EF4-FFF2-40B4-BE49-F238E27FC236}">
                <a16:creationId xmlns:a16="http://schemas.microsoft.com/office/drawing/2014/main" id="{5CFFC120-C675-4119-A662-75944E4EC86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2B336D63-4BAA-4B8B-92EE-AB6D39DF777C}" type="slidenum">
              <a:rPr lang="en-US" altLang="en-US">
                <a:solidFill>
                  <a:srgbClr val="000000"/>
                </a:solidFill>
              </a:rPr>
              <a:pPr eaLnBrk="1" hangingPunct="1"/>
              <a:t>74</a:t>
            </a:fld>
            <a:endParaRPr lang="en-US" altLang="en-US">
              <a:solidFill>
                <a:srgbClr val="000000"/>
              </a:solidFill>
            </a:endParaRPr>
          </a:p>
        </p:txBody>
      </p:sp>
      <p:sp>
        <p:nvSpPr>
          <p:cNvPr id="327683" name="Text Box 1">
            <a:extLst>
              <a:ext uri="{FF2B5EF4-FFF2-40B4-BE49-F238E27FC236}">
                <a16:creationId xmlns:a16="http://schemas.microsoft.com/office/drawing/2014/main" id="{0981EE5D-4655-423F-BD4F-896C69140B01}"/>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C95108C8-F466-4357-9F35-18908CAD11DB}" type="slidenum">
              <a:rPr lang="el-GR" altLang="en-US" sz="1200">
                <a:solidFill>
                  <a:srgbClr val="000000"/>
                </a:solidFill>
                <a:latin typeface="Arial" panose="020B0604020202020204" pitchFamily="34" charset="0"/>
              </a:rPr>
              <a:pPr algn="r" eaLnBrk="1" hangingPunct="1">
                <a:buClrTx/>
                <a:buFontTx/>
                <a:buNone/>
              </a:pPr>
              <a:t>74</a:t>
            </a:fld>
            <a:endParaRPr lang="el-GR" altLang="en-US" sz="1200">
              <a:solidFill>
                <a:srgbClr val="000000"/>
              </a:solidFill>
              <a:latin typeface="Arial" panose="020B0604020202020204" pitchFamily="34" charset="0"/>
            </a:endParaRPr>
          </a:p>
        </p:txBody>
      </p:sp>
      <p:sp>
        <p:nvSpPr>
          <p:cNvPr id="327684" name="Rectangle 2">
            <a:extLst>
              <a:ext uri="{FF2B5EF4-FFF2-40B4-BE49-F238E27FC236}">
                <a16:creationId xmlns:a16="http://schemas.microsoft.com/office/drawing/2014/main" id="{EC78CC2C-6A2B-4270-B2AF-6217E7E44489}"/>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27685" name="Text Box 3">
            <a:extLst>
              <a:ext uri="{FF2B5EF4-FFF2-40B4-BE49-F238E27FC236}">
                <a16:creationId xmlns:a16="http://schemas.microsoft.com/office/drawing/2014/main" id="{2760B998-67B7-4829-A2FA-54FCA5419BD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8706" name="Rectangle 8">
            <a:extLst>
              <a:ext uri="{FF2B5EF4-FFF2-40B4-BE49-F238E27FC236}">
                <a16:creationId xmlns:a16="http://schemas.microsoft.com/office/drawing/2014/main" id="{C036FFF3-B671-4D81-8F0C-E82004678A9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44A41A29-B53F-412C-9DB2-466132CA92DE}" type="slidenum">
              <a:rPr lang="en-US" altLang="en-US">
                <a:solidFill>
                  <a:srgbClr val="000000"/>
                </a:solidFill>
              </a:rPr>
              <a:pPr eaLnBrk="1" hangingPunct="1"/>
              <a:t>75</a:t>
            </a:fld>
            <a:endParaRPr lang="en-US" altLang="en-US">
              <a:solidFill>
                <a:srgbClr val="000000"/>
              </a:solidFill>
            </a:endParaRPr>
          </a:p>
        </p:txBody>
      </p:sp>
      <p:sp>
        <p:nvSpPr>
          <p:cNvPr id="328707" name="Text Box 1">
            <a:extLst>
              <a:ext uri="{FF2B5EF4-FFF2-40B4-BE49-F238E27FC236}">
                <a16:creationId xmlns:a16="http://schemas.microsoft.com/office/drawing/2014/main" id="{4E609A11-329E-46A0-A49A-A593B7A22C1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4FA40463-A252-4ED1-8CC9-B4F77713E63B}" type="slidenum">
              <a:rPr lang="el-GR" altLang="en-US" sz="1200">
                <a:solidFill>
                  <a:srgbClr val="000000"/>
                </a:solidFill>
                <a:latin typeface="Arial" panose="020B0604020202020204" pitchFamily="34" charset="0"/>
              </a:rPr>
              <a:pPr algn="r" eaLnBrk="1" hangingPunct="1">
                <a:buClrTx/>
                <a:buFontTx/>
                <a:buNone/>
              </a:pPr>
              <a:t>75</a:t>
            </a:fld>
            <a:endParaRPr lang="el-GR" altLang="en-US" sz="1200">
              <a:solidFill>
                <a:srgbClr val="000000"/>
              </a:solidFill>
              <a:latin typeface="Arial" panose="020B0604020202020204" pitchFamily="34" charset="0"/>
            </a:endParaRPr>
          </a:p>
        </p:txBody>
      </p:sp>
      <p:sp>
        <p:nvSpPr>
          <p:cNvPr id="328708" name="Rectangle 2">
            <a:extLst>
              <a:ext uri="{FF2B5EF4-FFF2-40B4-BE49-F238E27FC236}">
                <a16:creationId xmlns:a16="http://schemas.microsoft.com/office/drawing/2014/main" id="{590C7CBF-B989-4659-BB62-07EE76065E2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28709" name="Text Box 3">
            <a:extLst>
              <a:ext uri="{FF2B5EF4-FFF2-40B4-BE49-F238E27FC236}">
                <a16:creationId xmlns:a16="http://schemas.microsoft.com/office/drawing/2014/main" id="{D3245843-3463-426E-8906-05DBFC56180C}"/>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9730" name="Rectangle 8">
            <a:extLst>
              <a:ext uri="{FF2B5EF4-FFF2-40B4-BE49-F238E27FC236}">
                <a16:creationId xmlns:a16="http://schemas.microsoft.com/office/drawing/2014/main" id="{BDD5C8D9-706C-48FF-A88C-77C00F2A686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8BDCAF13-D686-4A30-999B-2DA7D7764052}" type="slidenum">
              <a:rPr lang="en-US" altLang="en-US">
                <a:solidFill>
                  <a:srgbClr val="000000"/>
                </a:solidFill>
              </a:rPr>
              <a:pPr eaLnBrk="1" hangingPunct="1"/>
              <a:t>76</a:t>
            </a:fld>
            <a:endParaRPr lang="en-US" altLang="en-US">
              <a:solidFill>
                <a:srgbClr val="000000"/>
              </a:solidFill>
            </a:endParaRPr>
          </a:p>
        </p:txBody>
      </p:sp>
      <p:sp>
        <p:nvSpPr>
          <p:cNvPr id="329731" name="Text Box 1">
            <a:extLst>
              <a:ext uri="{FF2B5EF4-FFF2-40B4-BE49-F238E27FC236}">
                <a16:creationId xmlns:a16="http://schemas.microsoft.com/office/drawing/2014/main" id="{C613C68D-AB0A-4F48-9543-149680676CE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13EDF6EC-25B7-4C93-8A7D-67C1B32327AF}" type="slidenum">
              <a:rPr lang="el-GR" altLang="en-US" sz="1200">
                <a:solidFill>
                  <a:srgbClr val="000000"/>
                </a:solidFill>
                <a:latin typeface="Arial" panose="020B0604020202020204" pitchFamily="34" charset="0"/>
              </a:rPr>
              <a:pPr algn="r" eaLnBrk="1" hangingPunct="1">
                <a:buClrTx/>
                <a:buFontTx/>
                <a:buNone/>
              </a:pPr>
              <a:t>76</a:t>
            </a:fld>
            <a:endParaRPr lang="el-GR" altLang="en-US" sz="1200">
              <a:solidFill>
                <a:srgbClr val="000000"/>
              </a:solidFill>
              <a:latin typeface="Arial" panose="020B0604020202020204" pitchFamily="34" charset="0"/>
            </a:endParaRPr>
          </a:p>
        </p:txBody>
      </p:sp>
      <p:sp>
        <p:nvSpPr>
          <p:cNvPr id="329732" name="Rectangle 2">
            <a:extLst>
              <a:ext uri="{FF2B5EF4-FFF2-40B4-BE49-F238E27FC236}">
                <a16:creationId xmlns:a16="http://schemas.microsoft.com/office/drawing/2014/main" id="{5898BC43-DFF7-40FB-A7C9-F65A3FCEC087}"/>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29733" name="Text Box 3">
            <a:extLst>
              <a:ext uri="{FF2B5EF4-FFF2-40B4-BE49-F238E27FC236}">
                <a16:creationId xmlns:a16="http://schemas.microsoft.com/office/drawing/2014/main" id="{9078F1A5-CB25-48D3-8B82-D72867F2D4CC}"/>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0754" name="Rectangle 8">
            <a:extLst>
              <a:ext uri="{FF2B5EF4-FFF2-40B4-BE49-F238E27FC236}">
                <a16:creationId xmlns:a16="http://schemas.microsoft.com/office/drawing/2014/main" id="{DAEF314D-43A5-4C84-98EB-914E54F9D2D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32C29BB9-D653-461C-ABAE-D6C356A22C4D}" type="slidenum">
              <a:rPr lang="en-US" altLang="en-US">
                <a:solidFill>
                  <a:srgbClr val="000000"/>
                </a:solidFill>
              </a:rPr>
              <a:pPr eaLnBrk="1" hangingPunct="1"/>
              <a:t>77</a:t>
            </a:fld>
            <a:endParaRPr lang="en-US" altLang="en-US">
              <a:solidFill>
                <a:srgbClr val="000000"/>
              </a:solidFill>
            </a:endParaRPr>
          </a:p>
        </p:txBody>
      </p:sp>
      <p:sp>
        <p:nvSpPr>
          <p:cNvPr id="330755" name="Text Box 1">
            <a:extLst>
              <a:ext uri="{FF2B5EF4-FFF2-40B4-BE49-F238E27FC236}">
                <a16:creationId xmlns:a16="http://schemas.microsoft.com/office/drawing/2014/main" id="{A7893A99-DF49-4964-AA16-B8BC9EF11ECA}"/>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C6D6208C-2401-4C3E-A7D7-AA1C298638CC}" type="slidenum">
              <a:rPr lang="el-GR" altLang="en-US" sz="1200">
                <a:solidFill>
                  <a:srgbClr val="000000"/>
                </a:solidFill>
                <a:latin typeface="Arial" panose="020B0604020202020204" pitchFamily="34" charset="0"/>
              </a:rPr>
              <a:pPr algn="r" eaLnBrk="1" hangingPunct="1">
                <a:buClrTx/>
                <a:buFontTx/>
                <a:buNone/>
              </a:pPr>
              <a:t>77</a:t>
            </a:fld>
            <a:endParaRPr lang="el-GR" altLang="en-US" sz="1200">
              <a:solidFill>
                <a:srgbClr val="000000"/>
              </a:solidFill>
              <a:latin typeface="Arial" panose="020B0604020202020204" pitchFamily="34" charset="0"/>
            </a:endParaRPr>
          </a:p>
        </p:txBody>
      </p:sp>
      <p:sp>
        <p:nvSpPr>
          <p:cNvPr id="330756" name="Rectangle 2">
            <a:extLst>
              <a:ext uri="{FF2B5EF4-FFF2-40B4-BE49-F238E27FC236}">
                <a16:creationId xmlns:a16="http://schemas.microsoft.com/office/drawing/2014/main" id="{EFDF3398-BD7A-4AB9-A43A-A0D6FCB10E7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30757" name="Text Box 3">
            <a:extLst>
              <a:ext uri="{FF2B5EF4-FFF2-40B4-BE49-F238E27FC236}">
                <a16:creationId xmlns:a16="http://schemas.microsoft.com/office/drawing/2014/main" id="{1D23E231-46F8-46CC-8622-42ED49090E6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1778" name="Rectangle 8">
            <a:extLst>
              <a:ext uri="{FF2B5EF4-FFF2-40B4-BE49-F238E27FC236}">
                <a16:creationId xmlns:a16="http://schemas.microsoft.com/office/drawing/2014/main" id="{259C2844-095B-4D63-A049-E7E6836B1EC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DD70E58F-0332-4A79-9918-66AF8F8743EE}" type="slidenum">
              <a:rPr lang="en-US" altLang="en-US">
                <a:solidFill>
                  <a:srgbClr val="000000"/>
                </a:solidFill>
              </a:rPr>
              <a:pPr eaLnBrk="1" hangingPunct="1"/>
              <a:t>78</a:t>
            </a:fld>
            <a:endParaRPr lang="en-US" altLang="en-US">
              <a:solidFill>
                <a:srgbClr val="000000"/>
              </a:solidFill>
            </a:endParaRPr>
          </a:p>
        </p:txBody>
      </p:sp>
      <p:sp>
        <p:nvSpPr>
          <p:cNvPr id="331779" name="Text Box 1">
            <a:extLst>
              <a:ext uri="{FF2B5EF4-FFF2-40B4-BE49-F238E27FC236}">
                <a16:creationId xmlns:a16="http://schemas.microsoft.com/office/drawing/2014/main" id="{42B99FF7-F47C-4EA2-BF45-4E7F008A4B8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FB339EAD-6668-40C2-A689-D3AAAD32CC0A}" type="slidenum">
              <a:rPr lang="el-GR" altLang="en-US" sz="1200">
                <a:solidFill>
                  <a:srgbClr val="000000"/>
                </a:solidFill>
                <a:latin typeface="Arial" panose="020B0604020202020204" pitchFamily="34" charset="0"/>
              </a:rPr>
              <a:pPr algn="r" eaLnBrk="1" hangingPunct="1">
                <a:buClrTx/>
                <a:buFontTx/>
                <a:buNone/>
              </a:pPr>
              <a:t>78</a:t>
            </a:fld>
            <a:endParaRPr lang="el-GR" altLang="en-US" sz="1200">
              <a:solidFill>
                <a:srgbClr val="000000"/>
              </a:solidFill>
              <a:latin typeface="Arial" panose="020B0604020202020204" pitchFamily="34" charset="0"/>
            </a:endParaRPr>
          </a:p>
        </p:txBody>
      </p:sp>
      <p:sp>
        <p:nvSpPr>
          <p:cNvPr id="331780" name="Rectangle 2">
            <a:extLst>
              <a:ext uri="{FF2B5EF4-FFF2-40B4-BE49-F238E27FC236}">
                <a16:creationId xmlns:a16="http://schemas.microsoft.com/office/drawing/2014/main" id="{8F218D33-FC25-4E3E-9DE6-297A5001A39C}"/>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31781" name="Text Box 3">
            <a:extLst>
              <a:ext uri="{FF2B5EF4-FFF2-40B4-BE49-F238E27FC236}">
                <a16:creationId xmlns:a16="http://schemas.microsoft.com/office/drawing/2014/main" id="{424C7167-3881-4F76-AA86-3E8BCE1E3182}"/>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2802" name="Rectangle 8">
            <a:extLst>
              <a:ext uri="{FF2B5EF4-FFF2-40B4-BE49-F238E27FC236}">
                <a16:creationId xmlns:a16="http://schemas.microsoft.com/office/drawing/2014/main" id="{7D9FC631-635F-4C11-8F2A-F48E44B9346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3E9441A6-CE1A-4BA9-8F6A-CE2445414241}" type="slidenum">
              <a:rPr lang="en-US" altLang="en-US">
                <a:solidFill>
                  <a:srgbClr val="000000"/>
                </a:solidFill>
              </a:rPr>
              <a:pPr eaLnBrk="1" hangingPunct="1"/>
              <a:t>79</a:t>
            </a:fld>
            <a:endParaRPr lang="en-US" altLang="en-US">
              <a:solidFill>
                <a:srgbClr val="000000"/>
              </a:solidFill>
            </a:endParaRPr>
          </a:p>
        </p:txBody>
      </p:sp>
      <p:sp>
        <p:nvSpPr>
          <p:cNvPr id="332803" name="Text Box 1">
            <a:extLst>
              <a:ext uri="{FF2B5EF4-FFF2-40B4-BE49-F238E27FC236}">
                <a16:creationId xmlns:a16="http://schemas.microsoft.com/office/drawing/2014/main" id="{CE42E8A0-1EF1-4DEE-B349-56DEF9C7452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34E2385E-0159-4682-9149-172C63286F17}" type="slidenum">
              <a:rPr lang="el-GR" altLang="en-US" sz="1200">
                <a:solidFill>
                  <a:srgbClr val="000000"/>
                </a:solidFill>
                <a:latin typeface="Arial" panose="020B0604020202020204" pitchFamily="34" charset="0"/>
              </a:rPr>
              <a:pPr algn="r" eaLnBrk="1" hangingPunct="1">
                <a:buClrTx/>
                <a:buFontTx/>
                <a:buNone/>
              </a:pPr>
              <a:t>79</a:t>
            </a:fld>
            <a:endParaRPr lang="el-GR" altLang="en-US" sz="1200">
              <a:solidFill>
                <a:srgbClr val="000000"/>
              </a:solidFill>
              <a:latin typeface="Arial" panose="020B0604020202020204" pitchFamily="34" charset="0"/>
            </a:endParaRPr>
          </a:p>
        </p:txBody>
      </p:sp>
      <p:sp>
        <p:nvSpPr>
          <p:cNvPr id="332804" name="Rectangle 2">
            <a:extLst>
              <a:ext uri="{FF2B5EF4-FFF2-40B4-BE49-F238E27FC236}">
                <a16:creationId xmlns:a16="http://schemas.microsoft.com/office/drawing/2014/main" id="{FB8D600B-8AB5-4160-A95E-80275767B42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32805" name="Text Box 3">
            <a:extLst>
              <a:ext uri="{FF2B5EF4-FFF2-40B4-BE49-F238E27FC236}">
                <a16:creationId xmlns:a16="http://schemas.microsoft.com/office/drawing/2014/main" id="{B6AD7569-C417-43D1-AE32-D72E7001E3D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450"/>
              </a:spcBef>
              <a:buClrTx/>
              <a:buFontTx/>
              <a:buNone/>
            </a:pPr>
            <a:r>
              <a:rPr lang="el-GR" altLang="en-US" sz="1200">
                <a:solidFill>
                  <a:srgbClr val="000000"/>
                </a:solidFill>
              </a:rPr>
              <a:t>Double bond contains 2 pairs of electrons and require more space than a bonding pair.</a:t>
            </a:r>
          </a:p>
          <a:p>
            <a:pPr eaLnBrk="1" hangingPunct="1">
              <a:spcBef>
                <a:spcPts val="450"/>
              </a:spcBef>
              <a:buClrTx/>
              <a:buFontTx/>
              <a:buNone/>
            </a:pPr>
            <a:endParaRPr lang="el-GR" altLang="en-US" sz="1200">
              <a:solidFill>
                <a:srgbClr val="000000"/>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3826" name="Rectangle 8">
            <a:extLst>
              <a:ext uri="{FF2B5EF4-FFF2-40B4-BE49-F238E27FC236}">
                <a16:creationId xmlns:a16="http://schemas.microsoft.com/office/drawing/2014/main" id="{56CDE18C-9213-4CA6-976B-539CF203A8D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058D37F3-A5B1-483C-B406-A72B32DCC84E}" type="slidenum">
              <a:rPr lang="en-US" altLang="en-US">
                <a:solidFill>
                  <a:srgbClr val="000000"/>
                </a:solidFill>
              </a:rPr>
              <a:pPr eaLnBrk="1" hangingPunct="1"/>
              <a:t>80</a:t>
            </a:fld>
            <a:endParaRPr lang="en-US" altLang="en-US">
              <a:solidFill>
                <a:srgbClr val="000000"/>
              </a:solidFill>
            </a:endParaRPr>
          </a:p>
        </p:txBody>
      </p:sp>
      <p:sp>
        <p:nvSpPr>
          <p:cNvPr id="333827" name="Text Box 1">
            <a:extLst>
              <a:ext uri="{FF2B5EF4-FFF2-40B4-BE49-F238E27FC236}">
                <a16:creationId xmlns:a16="http://schemas.microsoft.com/office/drawing/2014/main" id="{48E209D4-2D9E-43D1-9564-E21030B5B8A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34E624DF-AFF7-48D1-A3D9-C52F31021AC7}" type="slidenum">
              <a:rPr lang="el-GR" altLang="en-US" sz="1200">
                <a:solidFill>
                  <a:srgbClr val="000000"/>
                </a:solidFill>
                <a:latin typeface="Arial" panose="020B0604020202020204" pitchFamily="34" charset="0"/>
              </a:rPr>
              <a:pPr algn="r" eaLnBrk="1" hangingPunct="1">
                <a:buClrTx/>
                <a:buFontTx/>
                <a:buNone/>
              </a:pPr>
              <a:t>80</a:t>
            </a:fld>
            <a:endParaRPr lang="el-GR" altLang="en-US" sz="1200">
              <a:solidFill>
                <a:srgbClr val="000000"/>
              </a:solidFill>
              <a:latin typeface="Arial" panose="020B0604020202020204" pitchFamily="34" charset="0"/>
            </a:endParaRPr>
          </a:p>
        </p:txBody>
      </p:sp>
      <p:sp>
        <p:nvSpPr>
          <p:cNvPr id="333828" name="Rectangle 2">
            <a:extLst>
              <a:ext uri="{FF2B5EF4-FFF2-40B4-BE49-F238E27FC236}">
                <a16:creationId xmlns:a16="http://schemas.microsoft.com/office/drawing/2014/main" id="{4714A37D-D174-464E-9C5B-2FB13A4F284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33829" name="Text Box 3">
            <a:extLst>
              <a:ext uri="{FF2B5EF4-FFF2-40B4-BE49-F238E27FC236}">
                <a16:creationId xmlns:a16="http://schemas.microsoft.com/office/drawing/2014/main" id="{97B75F9F-B7D3-4C99-BDBF-194E6035D76C}"/>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4850" name="Rectangle 8">
            <a:extLst>
              <a:ext uri="{FF2B5EF4-FFF2-40B4-BE49-F238E27FC236}">
                <a16:creationId xmlns:a16="http://schemas.microsoft.com/office/drawing/2014/main" id="{588BCEDA-818A-4DCA-9A67-8F791814F0F9}"/>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2A2631DC-6066-4235-9A66-D1A1A50A7F5F}" type="slidenum">
              <a:rPr lang="en-US" altLang="en-US">
                <a:solidFill>
                  <a:srgbClr val="000000"/>
                </a:solidFill>
              </a:rPr>
              <a:pPr eaLnBrk="1" hangingPunct="1"/>
              <a:t>81</a:t>
            </a:fld>
            <a:endParaRPr lang="en-US" altLang="en-US">
              <a:solidFill>
                <a:srgbClr val="000000"/>
              </a:solidFill>
            </a:endParaRPr>
          </a:p>
        </p:txBody>
      </p:sp>
      <p:sp>
        <p:nvSpPr>
          <p:cNvPr id="334851" name="Text Box 1">
            <a:extLst>
              <a:ext uri="{FF2B5EF4-FFF2-40B4-BE49-F238E27FC236}">
                <a16:creationId xmlns:a16="http://schemas.microsoft.com/office/drawing/2014/main" id="{F73666F0-CA85-49A6-A688-7505E31FD15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EF10E141-9F73-49E1-B12C-B4534EF7E5B9}" type="slidenum">
              <a:rPr lang="el-GR" altLang="en-US" sz="1200">
                <a:solidFill>
                  <a:srgbClr val="000000"/>
                </a:solidFill>
                <a:latin typeface="Arial" panose="020B0604020202020204" pitchFamily="34" charset="0"/>
              </a:rPr>
              <a:pPr algn="r" eaLnBrk="1" hangingPunct="1">
                <a:buClrTx/>
                <a:buFontTx/>
                <a:buNone/>
              </a:pPr>
              <a:t>81</a:t>
            </a:fld>
            <a:endParaRPr lang="el-GR" altLang="en-US" sz="1200">
              <a:solidFill>
                <a:srgbClr val="000000"/>
              </a:solidFill>
              <a:latin typeface="Arial" panose="020B0604020202020204" pitchFamily="34" charset="0"/>
            </a:endParaRPr>
          </a:p>
        </p:txBody>
      </p:sp>
      <p:sp>
        <p:nvSpPr>
          <p:cNvPr id="334852" name="Rectangle 2">
            <a:extLst>
              <a:ext uri="{FF2B5EF4-FFF2-40B4-BE49-F238E27FC236}">
                <a16:creationId xmlns:a16="http://schemas.microsoft.com/office/drawing/2014/main" id="{A348BA52-15CF-4CD1-B5C9-C6B3CF73CF20}"/>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34853" name="Text Box 3">
            <a:extLst>
              <a:ext uri="{FF2B5EF4-FFF2-40B4-BE49-F238E27FC236}">
                <a16:creationId xmlns:a16="http://schemas.microsoft.com/office/drawing/2014/main" id="{96711C01-F3D2-493A-9AC0-A80FB4ADA8E0}"/>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8834" name="Rectangle 8">
            <a:extLst>
              <a:ext uri="{FF2B5EF4-FFF2-40B4-BE49-F238E27FC236}">
                <a16:creationId xmlns:a16="http://schemas.microsoft.com/office/drawing/2014/main" id="{D84DD17C-65FF-4158-9C96-293271D98E9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FF3CE8B5-F39C-4FF9-BF25-659C994FB598}" type="slidenum">
              <a:rPr lang="en-US" altLang="en-US">
                <a:solidFill>
                  <a:srgbClr val="000000"/>
                </a:solidFill>
              </a:rPr>
              <a:pPr eaLnBrk="1" hangingPunct="1"/>
              <a:t>9</a:t>
            </a:fld>
            <a:endParaRPr lang="en-US" altLang="en-US">
              <a:solidFill>
                <a:srgbClr val="000000"/>
              </a:solidFill>
            </a:endParaRPr>
          </a:p>
        </p:txBody>
      </p:sp>
      <p:sp>
        <p:nvSpPr>
          <p:cNvPr id="248835" name="Rectangle 1">
            <a:extLst>
              <a:ext uri="{FF2B5EF4-FFF2-40B4-BE49-F238E27FC236}">
                <a16:creationId xmlns:a16="http://schemas.microsoft.com/office/drawing/2014/main" id="{30DF0B15-50A9-42F5-8A56-B56F2044A18C}"/>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48836" name="Text Box 2">
            <a:extLst>
              <a:ext uri="{FF2B5EF4-FFF2-40B4-BE49-F238E27FC236}">
                <a16:creationId xmlns:a16="http://schemas.microsoft.com/office/drawing/2014/main" id="{AE5ABCBE-AFC2-4168-9ABF-2041F5D998B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5874" name="Rectangle 8">
            <a:extLst>
              <a:ext uri="{FF2B5EF4-FFF2-40B4-BE49-F238E27FC236}">
                <a16:creationId xmlns:a16="http://schemas.microsoft.com/office/drawing/2014/main" id="{5BE9EEDC-6531-4018-A7BD-559D422A1A0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D6969A3E-D91E-4C12-B379-C52BA4DCC9E7}" type="slidenum">
              <a:rPr lang="en-US" altLang="en-US">
                <a:solidFill>
                  <a:srgbClr val="000000"/>
                </a:solidFill>
              </a:rPr>
              <a:pPr eaLnBrk="1" hangingPunct="1"/>
              <a:t>82</a:t>
            </a:fld>
            <a:endParaRPr lang="en-US" altLang="en-US">
              <a:solidFill>
                <a:srgbClr val="000000"/>
              </a:solidFill>
            </a:endParaRPr>
          </a:p>
        </p:txBody>
      </p:sp>
      <p:sp>
        <p:nvSpPr>
          <p:cNvPr id="335875" name="Text Box 1">
            <a:extLst>
              <a:ext uri="{FF2B5EF4-FFF2-40B4-BE49-F238E27FC236}">
                <a16:creationId xmlns:a16="http://schemas.microsoft.com/office/drawing/2014/main" id="{11714517-FD27-45C4-A439-227057F0935A}"/>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74A1321B-B329-49BF-A2AC-DF69A1EC6FC3}" type="slidenum">
              <a:rPr lang="el-GR" altLang="en-US" sz="1200">
                <a:solidFill>
                  <a:srgbClr val="000000"/>
                </a:solidFill>
                <a:latin typeface="Arial" panose="020B0604020202020204" pitchFamily="34" charset="0"/>
              </a:rPr>
              <a:pPr algn="r" eaLnBrk="1" hangingPunct="1">
                <a:buClrTx/>
                <a:buFontTx/>
                <a:buNone/>
              </a:pPr>
              <a:t>82</a:t>
            </a:fld>
            <a:endParaRPr lang="el-GR" altLang="en-US" sz="1200">
              <a:solidFill>
                <a:srgbClr val="000000"/>
              </a:solidFill>
              <a:latin typeface="Arial" panose="020B0604020202020204" pitchFamily="34" charset="0"/>
            </a:endParaRPr>
          </a:p>
        </p:txBody>
      </p:sp>
      <p:sp>
        <p:nvSpPr>
          <p:cNvPr id="335876" name="Rectangle 2">
            <a:extLst>
              <a:ext uri="{FF2B5EF4-FFF2-40B4-BE49-F238E27FC236}">
                <a16:creationId xmlns:a16="http://schemas.microsoft.com/office/drawing/2014/main" id="{5CAD931E-BEE2-4912-9B02-938995D7EFD5}"/>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35877" name="Text Box 3">
            <a:extLst>
              <a:ext uri="{FF2B5EF4-FFF2-40B4-BE49-F238E27FC236}">
                <a16:creationId xmlns:a16="http://schemas.microsoft.com/office/drawing/2014/main" id="{59999BF1-E928-4F55-A3B1-674556C06527}"/>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6898" name="Rectangle 8">
            <a:extLst>
              <a:ext uri="{FF2B5EF4-FFF2-40B4-BE49-F238E27FC236}">
                <a16:creationId xmlns:a16="http://schemas.microsoft.com/office/drawing/2014/main" id="{6E156FE8-CB7D-4462-A577-F0CF70C98AE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B182EBA5-0EC0-4DFF-A9CA-4C690D55F93E}" type="slidenum">
              <a:rPr lang="en-US" altLang="en-US">
                <a:solidFill>
                  <a:srgbClr val="000000"/>
                </a:solidFill>
              </a:rPr>
              <a:pPr eaLnBrk="1" hangingPunct="1"/>
              <a:t>83</a:t>
            </a:fld>
            <a:endParaRPr lang="en-US" altLang="en-US">
              <a:solidFill>
                <a:srgbClr val="000000"/>
              </a:solidFill>
            </a:endParaRPr>
          </a:p>
        </p:txBody>
      </p:sp>
      <p:sp>
        <p:nvSpPr>
          <p:cNvPr id="336899" name="Text Box 1">
            <a:extLst>
              <a:ext uri="{FF2B5EF4-FFF2-40B4-BE49-F238E27FC236}">
                <a16:creationId xmlns:a16="http://schemas.microsoft.com/office/drawing/2014/main" id="{6C535623-CB8E-4DF8-82F7-3FE3FC960EBD}"/>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1DADBAE8-A69E-4912-A3D1-7517146246D7}" type="slidenum">
              <a:rPr lang="el-GR" altLang="en-US" sz="1200">
                <a:solidFill>
                  <a:srgbClr val="000000"/>
                </a:solidFill>
                <a:latin typeface="Arial" panose="020B0604020202020204" pitchFamily="34" charset="0"/>
              </a:rPr>
              <a:pPr algn="r" eaLnBrk="1" hangingPunct="1">
                <a:buClrTx/>
                <a:buFontTx/>
                <a:buNone/>
              </a:pPr>
              <a:t>83</a:t>
            </a:fld>
            <a:endParaRPr lang="el-GR" altLang="en-US" sz="1200">
              <a:solidFill>
                <a:srgbClr val="000000"/>
              </a:solidFill>
              <a:latin typeface="Arial" panose="020B0604020202020204" pitchFamily="34" charset="0"/>
            </a:endParaRPr>
          </a:p>
        </p:txBody>
      </p:sp>
      <p:sp>
        <p:nvSpPr>
          <p:cNvPr id="336900" name="Rectangle 2">
            <a:extLst>
              <a:ext uri="{FF2B5EF4-FFF2-40B4-BE49-F238E27FC236}">
                <a16:creationId xmlns:a16="http://schemas.microsoft.com/office/drawing/2014/main" id="{41CFD152-C3DA-4B9F-A769-6C870B11283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36901" name="Text Box 3">
            <a:extLst>
              <a:ext uri="{FF2B5EF4-FFF2-40B4-BE49-F238E27FC236}">
                <a16:creationId xmlns:a16="http://schemas.microsoft.com/office/drawing/2014/main" id="{70D9F31B-DB6F-4779-B595-DC8E002405A2}"/>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9970" name="Rectangle 8">
            <a:extLst>
              <a:ext uri="{FF2B5EF4-FFF2-40B4-BE49-F238E27FC236}">
                <a16:creationId xmlns:a16="http://schemas.microsoft.com/office/drawing/2014/main" id="{90039888-59C1-4B01-96C2-79C9EC44E28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98455B89-A77F-4A6F-AC30-BD2B9711E4B3}" type="slidenum">
              <a:rPr lang="en-US" altLang="en-US">
                <a:solidFill>
                  <a:srgbClr val="000000"/>
                </a:solidFill>
              </a:rPr>
              <a:pPr eaLnBrk="1" hangingPunct="1"/>
              <a:t>84</a:t>
            </a:fld>
            <a:endParaRPr lang="en-US" altLang="en-US">
              <a:solidFill>
                <a:srgbClr val="000000"/>
              </a:solidFill>
            </a:endParaRPr>
          </a:p>
        </p:txBody>
      </p:sp>
      <p:sp>
        <p:nvSpPr>
          <p:cNvPr id="339971" name="Text Box 1">
            <a:extLst>
              <a:ext uri="{FF2B5EF4-FFF2-40B4-BE49-F238E27FC236}">
                <a16:creationId xmlns:a16="http://schemas.microsoft.com/office/drawing/2014/main" id="{16A34AEA-E49A-402E-8506-8C61F8A43F6F}"/>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EB746DF4-B268-4D7C-8C8C-E289E8D28376}" type="slidenum">
              <a:rPr lang="el-GR" altLang="en-US" sz="1200">
                <a:solidFill>
                  <a:srgbClr val="000000"/>
                </a:solidFill>
                <a:latin typeface="Arial" panose="020B0604020202020204" pitchFamily="34" charset="0"/>
              </a:rPr>
              <a:pPr algn="r" eaLnBrk="1" hangingPunct="1">
                <a:buClrTx/>
                <a:buFontTx/>
                <a:buNone/>
              </a:pPr>
              <a:t>84</a:t>
            </a:fld>
            <a:endParaRPr lang="el-GR" altLang="en-US" sz="1200">
              <a:solidFill>
                <a:srgbClr val="000000"/>
              </a:solidFill>
              <a:latin typeface="Arial" panose="020B0604020202020204" pitchFamily="34" charset="0"/>
            </a:endParaRPr>
          </a:p>
        </p:txBody>
      </p:sp>
      <p:sp>
        <p:nvSpPr>
          <p:cNvPr id="339972" name="Rectangle 2">
            <a:extLst>
              <a:ext uri="{FF2B5EF4-FFF2-40B4-BE49-F238E27FC236}">
                <a16:creationId xmlns:a16="http://schemas.microsoft.com/office/drawing/2014/main" id="{F7454FED-48E0-442E-A7CE-FC9E4F87DC59}"/>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39973" name="Text Box 3">
            <a:extLst>
              <a:ext uri="{FF2B5EF4-FFF2-40B4-BE49-F238E27FC236}">
                <a16:creationId xmlns:a16="http://schemas.microsoft.com/office/drawing/2014/main" id="{C0D831FF-F18C-4F97-8BA4-0020587AAFBE}"/>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2018" name="Rectangle 8">
            <a:extLst>
              <a:ext uri="{FF2B5EF4-FFF2-40B4-BE49-F238E27FC236}">
                <a16:creationId xmlns:a16="http://schemas.microsoft.com/office/drawing/2014/main" id="{D66FD4CD-6D49-4D06-8049-4EF76712BDE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95A2E508-F6D5-495A-8EBE-48D78926A32D}" type="slidenum">
              <a:rPr lang="en-US" altLang="en-US">
                <a:solidFill>
                  <a:srgbClr val="000000"/>
                </a:solidFill>
              </a:rPr>
              <a:pPr eaLnBrk="1" hangingPunct="1"/>
              <a:t>85</a:t>
            </a:fld>
            <a:endParaRPr lang="en-US" altLang="en-US">
              <a:solidFill>
                <a:srgbClr val="000000"/>
              </a:solidFill>
            </a:endParaRPr>
          </a:p>
        </p:txBody>
      </p:sp>
      <p:sp>
        <p:nvSpPr>
          <p:cNvPr id="342019" name="Text Box 1">
            <a:extLst>
              <a:ext uri="{FF2B5EF4-FFF2-40B4-BE49-F238E27FC236}">
                <a16:creationId xmlns:a16="http://schemas.microsoft.com/office/drawing/2014/main" id="{3AE14601-F063-42D0-A8F3-3C85D7480C8A}"/>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C3F4E25E-110F-4B0D-9920-AA3B06AA278A}" type="slidenum">
              <a:rPr lang="el-GR" altLang="en-US" sz="1200">
                <a:solidFill>
                  <a:srgbClr val="000000"/>
                </a:solidFill>
                <a:latin typeface="Arial" panose="020B0604020202020204" pitchFamily="34" charset="0"/>
              </a:rPr>
              <a:pPr algn="r" eaLnBrk="1" hangingPunct="1">
                <a:buClrTx/>
                <a:buFontTx/>
                <a:buNone/>
              </a:pPr>
              <a:t>85</a:t>
            </a:fld>
            <a:endParaRPr lang="el-GR" altLang="en-US" sz="1200">
              <a:solidFill>
                <a:srgbClr val="000000"/>
              </a:solidFill>
              <a:latin typeface="Arial" panose="020B0604020202020204" pitchFamily="34" charset="0"/>
            </a:endParaRPr>
          </a:p>
        </p:txBody>
      </p:sp>
      <p:sp>
        <p:nvSpPr>
          <p:cNvPr id="342020" name="Rectangle 2">
            <a:extLst>
              <a:ext uri="{FF2B5EF4-FFF2-40B4-BE49-F238E27FC236}">
                <a16:creationId xmlns:a16="http://schemas.microsoft.com/office/drawing/2014/main" id="{A2EAE2C8-ED2B-438C-A491-75DC3707706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42021" name="Text Box 3">
            <a:extLst>
              <a:ext uri="{FF2B5EF4-FFF2-40B4-BE49-F238E27FC236}">
                <a16:creationId xmlns:a16="http://schemas.microsoft.com/office/drawing/2014/main" id="{506525CE-BB53-4ADB-B2FF-17F37A734FFF}"/>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3042" name="Rectangle 8">
            <a:extLst>
              <a:ext uri="{FF2B5EF4-FFF2-40B4-BE49-F238E27FC236}">
                <a16:creationId xmlns:a16="http://schemas.microsoft.com/office/drawing/2014/main" id="{6F9695E6-97FB-4C0E-837E-BBD0A33A21D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E3B815AE-50D7-448C-AD35-5ABCA262D6A6}" type="slidenum">
              <a:rPr lang="en-US" altLang="en-US">
                <a:solidFill>
                  <a:srgbClr val="000000"/>
                </a:solidFill>
              </a:rPr>
              <a:pPr eaLnBrk="1" hangingPunct="1"/>
              <a:t>86</a:t>
            </a:fld>
            <a:endParaRPr lang="en-US" altLang="en-US">
              <a:solidFill>
                <a:srgbClr val="000000"/>
              </a:solidFill>
            </a:endParaRPr>
          </a:p>
        </p:txBody>
      </p:sp>
      <p:sp>
        <p:nvSpPr>
          <p:cNvPr id="343043" name="Text Box 1">
            <a:extLst>
              <a:ext uri="{FF2B5EF4-FFF2-40B4-BE49-F238E27FC236}">
                <a16:creationId xmlns:a16="http://schemas.microsoft.com/office/drawing/2014/main" id="{C790B9D2-2E8D-41D9-A574-EF237DEE00A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3C7A96CA-62BF-4C53-8C57-C95BFF75B8BA}" type="slidenum">
              <a:rPr lang="el-GR" altLang="en-US" sz="1200">
                <a:solidFill>
                  <a:srgbClr val="000000"/>
                </a:solidFill>
                <a:latin typeface="Arial" panose="020B0604020202020204" pitchFamily="34" charset="0"/>
              </a:rPr>
              <a:pPr algn="r" eaLnBrk="1" hangingPunct="1">
                <a:buClrTx/>
                <a:buFontTx/>
                <a:buNone/>
              </a:pPr>
              <a:t>86</a:t>
            </a:fld>
            <a:endParaRPr lang="el-GR" altLang="en-US" sz="1200">
              <a:solidFill>
                <a:srgbClr val="000000"/>
              </a:solidFill>
              <a:latin typeface="Arial" panose="020B0604020202020204" pitchFamily="34" charset="0"/>
            </a:endParaRPr>
          </a:p>
        </p:txBody>
      </p:sp>
      <p:sp>
        <p:nvSpPr>
          <p:cNvPr id="343044" name="Rectangle 2">
            <a:extLst>
              <a:ext uri="{FF2B5EF4-FFF2-40B4-BE49-F238E27FC236}">
                <a16:creationId xmlns:a16="http://schemas.microsoft.com/office/drawing/2014/main" id="{3BD1BB21-6DD2-4D91-8F9F-71DD9622A146}"/>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43045" name="Text Box 3">
            <a:extLst>
              <a:ext uri="{FF2B5EF4-FFF2-40B4-BE49-F238E27FC236}">
                <a16:creationId xmlns:a16="http://schemas.microsoft.com/office/drawing/2014/main" id="{208ED231-B70E-4BC2-8B49-55BD15387D1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4066" name="Rectangle 8">
            <a:extLst>
              <a:ext uri="{FF2B5EF4-FFF2-40B4-BE49-F238E27FC236}">
                <a16:creationId xmlns:a16="http://schemas.microsoft.com/office/drawing/2014/main" id="{D5E609B8-FC98-4618-9D31-8A5781BCFB08}"/>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8E3534B8-3F47-447B-A5CA-6846551E1C57}" type="slidenum">
              <a:rPr lang="en-US" altLang="en-US">
                <a:solidFill>
                  <a:srgbClr val="000000"/>
                </a:solidFill>
              </a:rPr>
              <a:pPr eaLnBrk="1" hangingPunct="1"/>
              <a:t>87</a:t>
            </a:fld>
            <a:endParaRPr lang="en-US" altLang="en-US">
              <a:solidFill>
                <a:srgbClr val="000000"/>
              </a:solidFill>
            </a:endParaRPr>
          </a:p>
        </p:txBody>
      </p:sp>
      <p:sp>
        <p:nvSpPr>
          <p:cNvPr id="344067" name="Text Box 1">
            <a:extLst>
              <a:ext uri="{FF2B5EF4-FFF2-40B4-BE49-F238E27FC236}">
                <a16:creationId xmlns:a16="http://schemas.microsoft.com/office/drawing/2014/main" id="{AA033443-7F3E-4455-AAFA-33F7ABF80878}"/>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C55DF0CB-5067-47FB-B375-47D666B971D2}" type="slidenum">
              <a:rPr lang="el-GR" altLang="en-US" sz="1200">
                <a:solidFill>
                  <a:srgbClr val="000000"/>
                </a:solidFill>
                <a:latin typeface="Arial" panose="020B0604020202020204" pitchFamily="34" charset="0"/>
              </a:rPr>
              <a:pPr algn="r" eaLnBrk="1" hangingPunct="1">
                <a:buClrTx/>
                <a:buFontTx/>
                <a:buNone/>
              </a:pPr>
              <a:t>87</a:t>
            </a:fld>
            <a:endParaRPr lang="el-GR" altLang="en-US" sz="1200">
              <a:solidFill>
                <a:srgbClr val="000000"/>
              </a:solidFill>
              <a:latin typeface="Arial" panose="020B0604020202020204" pitchFamily="34" charset="0"/>
            </a:endParaRPr>
          </a:p>
        </p:txBody>
      </p:sp>
      <p:sp>
        <p:nvSpPr>
          <p:cNvPr id="344068" name="Rectangle 2">
            <a:extLst>
              <a:ext uri="{FF2B5EF4-FFF2-40B4-BE49-F238E27FC236}">
                <a16:creationId xmlns:a16="http://schemas.microsoft.com/office/drawing/2014/main" id="{E94E7865-6103-4392-8A16-D79087CB5A4B}"/>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44069" name="Text Box 3">
            <a:extLst>
              <a:ext uri="{FF2B5EF4-FFF2-40B4-BE49-F238E27FC236}">
                <a16:creationId xmlns:a16="http://schemas.microsoft.com/office/drawing/2014/main" id="{B427712B-614A-477F-9001-672941C98E21}"/>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5090" name="Rectangle 8">
            <a:extLst>
              <a:ext uri="{FF2B5EF4-FFF2-40B4-BE49-F238E27FC236}">
                <a16:creationId xmlns:a16="http://schemas.microsoft.com/office/drawing/2014/main" id="{CAA64875-DE04-480B-873F-4B767A9D51E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E7D5CD7E-070E-4BF0-ADC0-5D2764B9708E}" type="slidenum">
              <a:rPr lang="en-US" altLang="en-US">
                <a:solidFill>
                  <a:srgbClr val="000000"/>
                </a:solidFill>
              </a:rPr>
              <a:pPr eaLnBrk="1" hangingPunct="1"/>
              <a:t>88</a:t>
            </a:fld>
            <a:endParaRPr lang="en-US" altLang="en-US">
              <a:solidFill>
                <a:srgbClr val="000000"/>
              </a:solidFill>
            </a:endParaRPr>
          </a:p>
        </p:txBody>
      </p:sp>
      <p:sp>
        <p:nvSpPr>
          <p:cNvPr id="345091" name="Text Box 1">
            <a:extLst>
              <a:ext uri="{FF2B5EF4-FFF2-40B4-BE49-F238E27FC236}">
                <a16:creationId xmlns:a16="http://schemas.microsoft.com/office/drawing/2014/main" id="{234970DA-DC8A-41C5-8D52-76C3420FA687}"/>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0B4226B1-32DA-47FA-B3F8-75C494D370AF}" type="slidenum">
              <a:rPr lang="el-GR" altLang="en-US" sz="1200">
                <a:solidFill>
                  <a:srgbClr val="000000"/>
                </a:solidFill>
                <a:latin typeface="Arial" panose="020B0604020202020204" pitchFamily="34" charset="0"/>
              </a:rPr>
              <a:pPr algn="r" eaLnBrk="1" hangingPunct="1">
                <a:buClrTx/>
                <a:buFontTx/>
                <a:buNone/>
              </a:pPr>
              <a:t>88</a:t>
            </a:fld>
            <a:endParaRPr lang="el-GR" altLang="en-US" sz="1200">
              <a:solidFill>
                <a:srgbClr val="000000"/>
              </a:solidFill>
              <a:latin typeface="Arial" panose="020B0604020202020204" pitchFamily="34" charset="0"/>
            </a:endParaRPr>
          </a:p>
        </p:txBody>
      </p:sp>
      <p:sp>
        <p:nvSpPr>
          <p:cNvPr id="345092" name="Rectangle 2">
            <a:extLst>
              <a:ext uri="{FF2B5EF4-FFF2-40B4-BE49-F238E27FC236}">
                <a16:creationId xmlns:a16="http://schemas.microsoft.com/office/drawing/2014/main" id="{2CA76D77-1DF9-412E-BCCB-C25B2DC7E40A}"/>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45093" name="Text Box 3">
            <a:extLst>
              <a:ext uri="{FF2B5EF4-FFF2-40B4-BE49-F238E27FC236}">
                <a16:creationId xmlns:a16="http://schemas.microsoft.com/office/drawing/2014/main" id="{6DFA3D6C-2B50-44C8-826F-CA6725FC3D11}"/>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6114" name="Rectangle 8">
            <a:extLst>
              <a:ext uri="{FF2B5EF4-FFF2-40B4-BE49-F238E27FC236}">
                <a16:creationId xmlns:a16="http://schemas.microsoft.com/office/drawing/2014/main" id="{F5F71335-0B7C-41E3-B5AD-89652597C3D5}"/>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6CE1289B-C32F-4DED-AA45-918A92831A25}" type="slidenum">
              <a:rPr lang="en-US" altLang="en-US">
                <a:solidFill>
                  <a:srgbClr val="000000"/>
                </a:solidFill>
              </a:rPr>
              <a:pPr eaLnBrk="1" hangingPunct="1"/>
              <a:t>89</a:t>
            </a:fld>
            <a:endParaRPr lang="en-US" altLang="en-US">
              <a:solidFill>
                <a:srgbClr val="000000"/>
              </a:solidFill>
            </a:endParaRPr>
          </a:p>
        </p:txBody>
      </p:sp>
      <p:sp>
        <p:nvSpPr>
          <p:cNvPr id="346115" name="Text Box 1">
            <a:extLst>
              <a:ext uri="{FF2B5EF4-FFF2-40B4-BE49-F238E27FC236}">
                <a16:creationId xmlns:a16="http://schemas.microsoft.com/office/drawing/2014/main" id="{964F727E-1954-4699-B02F-D2D32CF23E5F}"/>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B3C169D5-00B6-4477-BBEF-64AEC573F856}" type="slidenum">
              <a:rPr lang="el-GR" altLang="en-US" sz="1200">
                <a:solidFill>
                  <a:srgbClr val="000000"/>
                </a:solidFill>
                <a:latin typeface="Arial" panose="020B0604020202020204" pitchFamily="34" charset="0"/>
              </a:rPr>
              <a:pPr algn="r" eaLnBrk="1" hangingPunct="1">
                <a:buClrTx/>
                <a:buFontTx/>
                <a:buNone/>
              </a:pPr>
              <a:t>89</a:t>
            </a:fld>
            <a:endParaRPr lang="el-GR" altLang="en-US" sz="1200">
              <a:solidFill>
                <a:srgbClr val="000000"/>
              </a:solidFill>
              <a:latin typeface="Arial" panose="020B0604020202020204" pitchFamily="34" charset="0"/>
            </a:endParaRPr>
          </a:p>
        </p:txBody>
      </p:sp>
      <p:sp>
        <p:nvSpPr>
          <p:cNvPr id="346116" name="Rectangle 2">
            <a:extLst>
              <a:ext uri="{FF2B5EF4-FFF2-40B4-BE49-F238E27FC236}">
                <a16:creationId xmlns:a16="http://schemas.microsoft.com/office/drawing/2014/main" id="{ECCF27FE-B01D-48F6-BB47-C9EB6B477A8F}"/>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46117" name="Text Box 3">
            <a:extLst>
              <a:ext uri="{FF2B5EF4-FFF2-40B4-BE49-F238E27FC236}">
                <a16:creationId xmlns:a16="http://schemas.microsoft.com/office/drawing/2014/main" id="{67F70327-19EE-472F-98F0-B790677612E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7138" name="Rectangle 8">
            <a:extLst>
              <a:ext uri="{FF2B5EF4-FFF2-40B4-BE49-F238E27FC236}">
                <a16:creationId xmlns:a16="http://schemas.microsoft.com/office/drawing/2014/main" id="{6D4931DA-A5AA-4262-B63E-E314EBD29F1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E0E0AE42-252F-4322-9C77-BD4C676E49F5}" type="slidenum">
              <a:rPr lang="en-US" altLang="en-US">
                <a:solidFill>
                  <a:srgbClr val="000000"/>
                </a:solidFill>
              </a:rPr>
              <a:pPr eaLnBrk="1" hangingPunct="1"/>
              <a:t>90</a:t>
            </a:fld>
            <a:endParaRPr lang="en-US" altLang="en-US">
              <a:solidFill>
                <a:srgbClr val="000000"/>
              </a:solidFill>
            </a:endParaRPr>
          </a:p>
        </p:txBody>
      </p:sp>
      <p:sp>
        <p:nvSpPr>
          <p:cNvPr id="347139" name="Text Box 1">
            <a:extLst>
              <a:ext uri="{FF2B5EF4-FFF2-40B4-BE49-F238E27FC236}">
                <a16:creationId xmlns:a16="http://schemas.microsoft.com/office/drawing/2014/main" id="{67E4DB6E-DA57-416E-B215-750E8AB69B6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133EAAE9-EDA6-4103-8145-41AA5DAD15C9}" type="slidenum">
              <a:rPr lang="el-GR" altLang="en-US" sz="1200">
                <a:solidFill>
                  <a:srgbClr val="000000"/>
                </a:solidFill>
                <a:latin typeface="Arial" panose="020B0604020202020204" pitchFamily="34" charset="0"/>
              </a:rPr>
              <a:pPr algn="r" eaLnBrk="1" hangingPunct="1">
                <a:buClrTx/>
                <a:buFontTx/>
                <a:buNone/>
              </a:pPr>
              <a:t>90</a:t>
            </a:fld>
            <a:endParaRPr lang="el-GR" altLang="en-US" sz="1200">
              <a:solidFill>
                <a:srgbClr val="000000"/>
              </a:solidFill>
              <a:latin typeface="Arial" panose="020B0604020202020204" pitchFamily="34" charset="0"/>
            </a:endParaRPr>
          </a:p>
        </p:txBody>
      </p:sp>
      <p:sp>
        <p:nvSpPr>
          <p:cNvPr id="347140" name="Rectangle 2">
            <a:extLst>
              <a:ext uri="{FF2B5EF4-FFF2-40B4-BE49-F238E27FC236}">
                <a16:creationId xmlns:a16="http://schemas.microsoft.com/office/drawing/2014/main" id="{0A299188-61A5-4419-84E3-48735C1EDD43}"/>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47141" name="Text Box 3">
            <a:extLst>
              <a:ext uri="{FF2B5EF4-FFF2-40B4-BE49-F238E27FC236}">
                <a16:creationId xmlns:a16="http://schemas.microsoft.com/office/drawing/2014/main" id="{D6828332-EA3B-49D2-8CCE-58C38CF8269D}"/>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9186" name="Rectangle 8">
            <a:extLst>
              <a:ext uri="{FF2B5EF4-FFF2-40B4-BE49-F238E27FC236}">
                <a16:creationId xmlns:a16="http://schemas.microsoft.com/office/drawing/2014/main" id="{C7E27952-33B4-4AD1-81EE-54752B06D54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C39D689D-77B0-4DB5-8FC8-D9EC30645381}" type="slidenum">
              <a:rPr lang="en-US" altLang="en-US">
                <a:solidFill>
                  <a:srgbClr val="000000"/>
                </a:solidFill>
              </a:rPr>
              <a:pPr eaLnBrk="1" hangingPunct="1"/>
              <a:t>91</a:t>
            </a:fld>
            <a:endParaRPr lang="en-US" altLang="en-US">
              <a:solidFill>
                <a:srgbClr val="000000"/>
              </a:solidFill>
            </a:endParaRPr>
          </a:p>
        </p:txBody>
      </p:sp>
      <p:sp>
        <p:nvSpPr>
          <p:cNvPr id="349187" name="Text Box 1">
            <a:extLst>
              <a:ext uri="{FF2B5EF4-FFF2-40B4-BE49-F238E27FC236}">
                <a16:creationId xmlns:a16="http://schemas.microsoft.com/office/drawing/2014/main" id="{CC23986D-DE7D-44C0-93A9-4A6ED5AA9293}"/>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04ED7F9F-7927-4501-8559-5484BC27051E}" type="slidenum">
              <a:rPr lang="el-GR" altLang="en-US" sz="1200">
                <a:solidFill>
                  <a:srgbClr val="000000"/>
                </a:solidFill>
                <a:latin typeface="Arial" panose="020B0604020202020204" pitchFamily="34" charset="0"/>
              </a:rPr>
              <a:pPr algn="r" eaLnBrk="1" hangingPunct="1">
                <a:buClrTx/>
                <a:buFontTx/>
                <a:buNone/>
              </a:pPr>
              <a:t>91</a:t>
            </a:fld>
            <a:endParaRPr lang="el-GR" altLang="en-US" sz="1200">
              <a:solidFill>
                <a:srgbClr val="000000"/>
              </a:solidFill>
              <a:latin typeface="Arial" panose="020B0604020202020204" pitchFamily="34" charset="0"/>
            </a:endParaRPr>
          </a:p>
        </p:txBody>
      </p:sp>
      <p:sp>
        <p:nvSpPr>
          <p:cNvPr id="349188" name="Rectangle 2">
            <a:extLst>
              <a:ext uri="{FF2B5EF4-FFF2-40B4-BE49-F238E27FC236}">
                <a16:creationId xmlns:a16="http://schemas.microsoft.com/office/drawing/2014/main" id="{85BCB913-802C-47F2-A0AA-7A46FDBBF370}"/>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49189" name="Text Box 3">
            <a:extLst>
              <a:ext uri="{FF2B5EF4-FFF2-40B4-BE49-F238E27FC236}">
                <a16:creationId xmlns:a16="http://schemas.microsoft.com/office/drawing/2014/main" id="{8FB2AB98-3447-434A-9557-167BF99A7B91}"/>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9858" name="Rectangle 8">
            <a:extLst>
              <a:ext uri="{FF2B5EF4-FFF2-40B4-BE49-F238E27FC236}">
                <a16:creationId xmlns:a16="http://schemas.microsoft.com/office/drawing/2014/main" id="{C223F1D2-E3C6-4DA6-B92D-322621B4598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BA5EDFBC-1553-44AE-95C1-8A48E26D6E1D}" type="slidenum">
              <a:rPr lang="en-US" altLang="en-US">
                <a:solidFill>
                  <a:srgbClr val="000000"/>
                </a:solidFill>
              </a:rPr>
              <a:pPr eaLnBrk="1" hangingPunct="1"/>
              <a:t>10</a:t>
            </a:fld>
            <a:endParaRPr lang="en-US" altLang="en-US">
              <a:solidFill>
                <a:srgbClr val="000000"/>
              </a:solidFill>
            </a:endParaRPr>
          </a:p>
        </p:txBody>
      </p:sp>
      <p:sp>
        <p:nvSpPr>
          <p:cNvPr id="249859" name="Text Box 1">
            <a:extLst>
              <a:ext uri="{FF2B5EF4-FFF2-40B4-BE49-F238E27FC236}">
                <a16:creationId xmlns:a16="http://schemas.microsoft.com/office/drawing/2014/main" id="{C86F2500-1D61-4848-826D-2EB0DBFF7262}"/>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B0B741E4-418D-46E6-88E6-EC14769B938F}" type="slidenum">
              <a:rPr lang="el-GR" altLang="en-US" sz="1200">
                <a:solidFill>
                  <a:srgbClr val="000000"/>
                </a:solidFill>
              </a:rPr>
              <a:pPr algn="r" eaLnBrk="1" hangingPunct="1">
                <a:buClrTx/>
                <a:buFontTx/>
                <a:buNone/>
              </a:pPr>
              <a:t>10</a:t>
            </a:fld>
            <a:endParaRPr lang="el-GR" altLang="en-US" sz="1200">
              <a:solidFill>
                <a:srgbClr val="000000"/>
              </a:solidFill>
            </a:endParaRPr>
          </a:p>
        </p:txBody>
      </p:sp>
      <p:sp>
        <p:nvSpPr>
          <p:cNvPr id="249860" name="Rectangle 2">
            <a:extLst>
              <a:ext uri="{FF2B5EF4-FFF2-40B4-BE49-F238E27FC236}">
                <a16:creationId xmlns:a16="http://schemas.microsoft.com/office/drawing/2014/main" id="{CB71FAD7-94AD-4791-B08D-EDC721406AAD}"/>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249861" name="Text Box 3">
            <a:extLst>
              <a:ext uri="{FF2B5EF4-FFF2-40B4-BE49-F238E27FC236}">
                <a16:creationId xmlns:a16="http://schemas.microsoft.com/office/drawing/2014/main" id="{6FB6C153-37D3-4E5B-B97E-A9C9DF2E4139}"/>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a:solidFill>
                  <a:srgbClr val="000000"/>
                </a:solidFill>
              </a:rPr>
              <a:t>In contrast to the ionic and metallic bond, the </a:t>
            </a:r>
            <a:r>
              <a:rPr lang="el-GR" altLang="en-US" sz="1200" b="1">
                <a:solidFill>
                  <a:srgbClr val="000000"/>
                </a:solidFill>
              </a:rPr>
              <a:t>covalent bond is directional</a:t>
            </a:r>
            <a:r>
              <a:rPr lang="el-GR" altLang="en-US" sz="1200">
                <a:solidFill>
                  <a:srgbClr val="000000"/>
                </a:solidFill>
              </a:rPr>
              <a:t>, i.e. the bond angles have a great impact on the strength of the interaction. This impact arises because covalent bonds are formed by the overlap of atomic orbitals, with greater overlap producing a greater strength of interaction. Atomic orbitals all have highly directional character, resulting in a highly directionally-dependent interactions in bonding. </a:t>
            </a:r>
          </a:p>
          <a:p>
            <a:pPr eaLnBrk="1" hangingPunct="1">
              <a:buClrTx/>
              <a:buFontTx/>
              <a:buNone/>
            </a:pPr>
            <a:r>
              <a:rPr lang="el-GR" altLang="en-US" sz="1200">
                <a:solidFill>
                  <a:srgbClr val="000000"/>
                </a:solidFill>
              </a:rPr>
              <a:t>Covalent bonding most frequently occurs between atoms with similar electronegativities. For this reason, non-metals tend to engage in covalent bonding more readily since metals have access to metallic bonding. </a:t>
            </a:r>
          </a:p>
          <a:p>
            <a:pPr eaLnBrk="1" hangingPunct="1">
              <a:buClrTx/>
              <a:buFontTx/>
              <a:buNone/>
            </a:pPr>
            <a:r>
              <a:rPr lang="el-GR" altLang="en-US" sz="1200" b="1">
                <a:solidFill>
                  <a:srgbClr val="000000"/>
                </a:solidFill>
              </a:rPr>
              <a:t>Dative bonding</a:t>
            </a:r>
          </a:p>
          <a:p>
            <a:pPr eaLnBrk="1" hangingPunct="1">
              <a:buClrTx/>
              <a:buFontTx/>
              <a:buNone/>
            </a:pPr>
            <a:r>
              <a:rPr lang="el-GR" altLang="en-US" sz="1200">
                <a:solidFill>
                  <a:srgbClr val="000000"/>
                </a:solidFill>
              </a:rPr>
              <a:t>A dative covalent bond (also known as coordinate covalent bond) is a special type of covalent bond in which the shared electrons "come from" one of the atoms only. Once the bond has been formed, its strength is no different from that of a covalent bond. The process of forming a dative bond is called coordination. The electron donor acquires a positive formal charge, while the electron acceptor acquires a negative formal charge. </a:t>
            </a:r>
          </a:p>
          <a:p>
            <a:pPr eaLnBrk="1" hangingPunct="1">
              <a:buClrTx/>
              <a:buFontTx/>
              <a:buNone/>
            </a:pPr>
            <a:r>
              <a:rPr lang="el-GR" altLang="en-US" sz="1200">
                <a:solidFill>
                  <a:srgbClr val="000000"/>
                </a:solidFill>
              </a:rPr>
              <a:t>A compound that contains a lone pair of electrons is capable of forming a dative bond. Dative bonds can be found in many different substances, such as in simple molecules like carbon monoxide or the ammonium ion . Dative bonds are also formed by electron deficient compounds, such as beryllium chloride . The Beryllium atom in this compound tends to bind two additional chlorine atoms, in which every beryllium atom is bonded to four chlorine atoms, two with normal covalent bonding, and the other two with dative bonds. </a:t>
            </a:r>
          </a:p>
          <a:p>
            <a:pPr eaLnBrk="1" hangingPunct="1">
              <a:buClrTx/>
              <a:buFontTx/>
              <a:buNone/>
            </a:pPr>
            <a:r>
              <a:rPr lang="el-GR" altLang="en-US" sz="1200">
                <a:solidFill>
                  <a:srgbClr val="000000"/>
                </a:solidFill>
              </a:rPr>
              <a:t>Dative bonding can also be found in coordination complexes involving metal ions, especially if they are transition metal ions. In such complexes, substances in a solution donate their free pairs of electrons to the metal ion, which accepts the electrons. Dative bonds form and the resulting compound is called a coordination complex, while the electron donors are called ligands. A common ligand is water , which will form coordination complexes with metal ions, like , which will form in aqueous solution. </a:t>
            </a:r>
          </a:p>
          <a:p>
            <a:pPr eaLnBrk="1" hangingPunct="1">
              <a:buClrTx/>
              <a:buFontTx/>
              <a:buNone/>
            </a:pPr>
            <a:r>
              <a:rPr lang="el-GR" altLang="en-US" sz="1200" b="1">
                <a:solidFill>
                  <a:srgbClr val="000000"/>
                </a:solidFill>
              </a:rPr>
              <a:t>A dative bond </a:t>
            </a:r>
            <a:r>
              <a:rPr lang="el-GR" altLang="en-US" sz="1200">
                <a:solidFill>
                  <a:srgbClr val="000000"/>
                </a:solidFill>
              </a:rPr>
              <a:t>is sometimes represented by an arrow pointing from the donor of the electron pair to the acceptor of the electron pair. </a:t>
            </a:r>
          </a:p>
          <a:p>
            <a:pPr eaLnBrk="1" hangingPunct="1">
              <a:buClrTx/>
              <a:buFontTx/>
              <a:buNone/>
            </a:pPr>
            <a:endParaRPr lang="el-GR" altLang="en-US" sz="1200">
              <a:solidFill>
                <a:srgbClr val="000000"/>
              </a:solidFill>
            </a:endParaRPr>
          </a:p>
        </p:txBody>
      </p:sp>
      <p:sp>
        <p:nvSpPr>
          <p:cNvPr id="2" name="Θέση σημειώσεων 1">
            <a:extLst>
              <a:ext uri="{FF2B5EF4-FFF2-40B4-BE49-F238E27FC236}">
                <a16:creationId xmlns:a16="http://schemas.microsoft.com/office/drawing/2014/main" id="{28F520C0-6A4E-457C-9ED1-9D71E79477F4}"/>
              </a:ext>
            </a:extLst>
          </p:cNvPr>
          <p:cNvSpPr>
            <a:spLocks noGrp="1"/>
          </p:cNvSpPr>
          <p:nvPr>
            <p:ph type="body" idx="1"/>
          </p:nvPr>
        </p:nvSpPr>
        <p:spPr/>
        <p:txBody>
          <a:bodyPr/>
          <a:lstStyle/>
          <a:p>
            <a:pPr algn="l" rtl="0"/>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0210" name="Rectangle 8">
            <a:extLst>
              <a:ext uri="{FF2B5EF4-FFF2-40B4-BE49-F238E27FC236}">
                <a16:creationId xmlns:a16="http://schemas.microsoft.com/office/drawing/2014/main" id="{50FF8121-25EB-46B8-984B-7CBFC73279C2}"/>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9A69EC91-A9B5-46C3-8CB2-1EADD326602B}" type="slidenum">
              <a:rPr lang="en-US" altLang="en-US">
                <a:solidFill>
                  <a:srgbClr val="000000"/>
                </a:solidFill>
              </a:rPr>
              <a:pPr eaLnBrk="1" hangingPunct="1"/>
              <a:t>92</a:t>
            </a:fld>
            <a:endParaRPr lang="en-US" altLang="en-US">
              <a:solidFill>
                <a:srgbClr val="000000"/>
              </a:solidFill>
            </a:endParaRPr>
          </a:p>
        </p:txBody>
      </p:sp>
      <p:sp>
        <p:nvSpPr>
          <p:cNvPr id="350211" name="Text Box 1">
            <a:extLst>
              <a:ext uri="{FF2B5EF4-FFF2-40B4-BE49-F238E27FC236}">
                <a16:creationId xmlns:a16="http://schemas.microsoft.com/office/drawing/2014/main" id="{CC44C877-AC35-4C72-917C-EE34D3AB2EE4}"/>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D2764B65-CD31-427D-A146-27B8F57C5229}" type="slidenum">
              <a:rPr lang="el-GR" altLang="en-US" sz="1200">
                <a:solidFill>
                  <a:srgbClr val="000000"/>
                </a:solidFill>
                <a:latin typeface="Arial" panose="020B0604020202020204" pitchFamily="34" charset="0"/>
              </a:rPr>
              <a:pPr algn="r" eaLnBrk="1" hangingPunct="1">
                <a:buClrTx/>
                <a:buFontTx/>
                <a:buNone/>
              </a:pPr>
              <a:t>92</a:t>
            </a:fld>
            <a:endParaRPr lang="el-GR" altLang="en-US" sz="1200">
              <a:solidFill>
                <a:srgbClr val="000000"/>
              </a:solidFill>
              <a:latin typeface="Arial" panose="020B0604020202020204" pitchFamily="34" charset="0"/>
            </a:endParaRPr>
          </a:p>
        </p:txBody>
      </p:sp>
      <p:sp>
        <p:nvSpPr>
          <p:cNvPr id="350212" name="Rectangle 2">
            <a:extLst>
              <a:ext uri="{FF2B5EF4-FFF2-40B4-BE49-F238E27FC236}">
                <a16:creationId xmlns:a16="http://schemas.microsoft.com/office/drawing/2014/main" id="{50EF0A70-AFF6-4ACB-8B3E-049D41DC40FC}"/>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50213" name="Text Box 3">
            <a:extLst>
              <a:ext uri="{FF2B5EF4-FFF2-40B4-BE49-F238E27FC236}">
                <a16:creationId xmlns:a16="http://schemas.microsoft.com/office/drawing/2014/main" id="{4383AE66-FC8F-4877-92CF-0B60A43D93AA}"/>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1234" name="Rectangle 8">
            <a:extLst>
              <a:ext uri="{FF2B5EF4-FFF2-40B4-BE49-F238E27FC236}">
                <a16:creationId xmlns:a16="http://schemas.microsoft.com/office/drawing/2014/main" id="{B970234C-0564-441D-8E83-8531B653CDCE}"/>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35D2E639-D960-4541-BDE4-C6A8043A26A0}" type="slidenum">
              <a:rPr lang="en-US" altLang="en-US">
                <a:solidFill>
                  <a:srgbClr val="000000"/>
                </a:solidFill>
              </a:rPr>
              <a:pPr eaLnBrk="1" hangingPunct="1"/>
              <a:t>93</a:t>
            </a:fld>
            <a:endParaRPr lang="en-US" altLang="en-US">
              <a:solidFill>
                <a:srgbClr val="000000"/>
              </a:solidFill>
            </a:endParaRPr>
          </a:p>
        </p:txBody>
      </p:sp>
      <p:sp>
        <p:nvSpPr>
          <p:cNvPr id="351235" name="Text Box 1">
            <a:extLst>
              <a:ext uri="{FF2B5EF4-FFF2-40B4-BE49-F238E27FC236}">
                <a16:creationId xmlns:a16="http://schemas.microsoft.com/office/drawing/2014/main" id="{573ED710-4558-452D-BFC6-3B1A1D8F2670}"/>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8D2302CC-C6E6-4CE0-9B1B-995D33982D5F}" type="slidenum">
              <a:rPr lang="el-GR" altLang="en-US" sz="1200">
                <a:solidFill>
                  <a:srgbClr val="000000"/>
                </a:solidFill>
                <a:latin typeface="Arial" panose="020B0604020202020204" pitchFamily="34" charset="0"/>
              </a:rPr>
              <a:pPr algn="r" eaLnBrk="1" hangingPunct="1">
                <a:buClrTx/>
                <a:buFontTx/>
                <a:buNone/>
              </a:pPr>
              <a:t>93</a:t>
            </a:fld>
            <a:endParaRPr lang="el-GR" altLang="en-US" sz="1200">
              <a:solidFill>
                <a:srgbClr val="000000"/>
              </a:solidFill>
              <a:latin typeface="Arial" panose="020B0604020202020204" pitchFamily="34" charset="0"/>
            </a:endParaRPr>
          </a:p>
        </p:txBody>
      </p:sp>
      <p:sp>
        <p:nvSpPr>
          <p:cNvPr id="351236" name="Rectangle 2">
            <a:extLst>
              <a:ext uri="{FF2B5EF4-FFF2-40B4-BE49-F238E27FC236}">
                <a16:creationId xmlns:a16="http://schemas.microsoft.com/office/drawing/2014/main" id="{ECE69416-A284-42A3-A917-65A4998188EE}"/>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51237" name="Text Box 3">
            <a:extLst>
              <a:ext uri="{FF2B5EF4-FFF2-40B4-BE49-F238E27FC236}">
                <a16:creationId xmlns:a16="http://schemas.microsoft.com/office/drawing/2014/main" id="{138300F7-1E27-4B67-9992-875819675B92}"/>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2258" name="Rectangle 8">
            <a:extLst>
              <a:ext uri="{FF2B5EF4-FFF2-40B4-BE49-F238E27FC236}">
                <a16:creationId xmlns:a16="http://schemas.microsoft.com/office/drawing/2014/main" id="{8F4CF2BE-A0CC-4946-BFD3-5AFB99FA7BF0}"/>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C46E5139-C65E-4FCD-8517-010330643C72}" type="slidenum">
              <a:rPr lang="en-US" altLang="en-US">
                <a:solidFill>
                  <a:srgbClr val="000000"/>
                </a:solidFill>
              </a:rPr>
              <a:pPr eaLnBrk="1" hangingPunct="1"/>
              <a:t>94</a:t>
            </a:fld>
            <a:endParaRPr lang="en-US" altLang="en-US">
              <a:solidFill>
                <a:srgbClr val="000000"/>
              </a:solidFill>
            </a:endParaRPr>
          </a:p>
        </p:txBody>
      </p:sp>
      <p:sp>
        <p:nvSpPr>
          <p:cNvPr id="352259" name="Text Box 1">
            <a:extLst>
              <a:ext uri="{FF2B5EF4-FFF2-40B4-BE49-F238E27FC236}">
                <a16:creationId xmlns:a16="http://schemas.microsoft.com/office/drawing/2014/main" id="{F27080AE-B25F-4FE8-85F0-AE75D232EE71}"/>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7BD4B107-8132-43FA-8CE3-B9E3C49113DA}" type="slidenum">
              <a:rPr lang="el-GR" altLang="en-US" sz="1200">
                <a:solidFill>
                  <a:srgbClr val="000000"/>
                </a:solidFill>
                <a:latin typeface="Arial" panose="020B0604020202020204" pitchFamily="34" charset="0"/>
              </a:rPr>
              <a:pPr algn="r" eaLnBrk="1" hangingPunct="1">
                <a:buClrTx/>
                <a:buFontTx/>
                <a:buNone/>
              </a:pPr>
              <a:t>94</a:t>
            </a:fld>
            <a:endParaRPr lang="el-GR" altLang="en-US" sz="1200">
              <a:solidFill>
                <a:srgbClr val="000000"/>
              </a:solidFill>
              <a:latin typeface="Arial" panose="020B0604020202020204" pitchFamily="34" charset="0"/>
            </a:endParaRPr>
          </a:p>
        </p:txBody>
      </p:sp>
      <p:sp>
        <p:nvSpPr>
          <p:cNvPr id="352260" name="Rectangle 2">
            <a:extLst>
              <a:ext uri="{FF2B5EF4-FFF2-40B4-BE49-F238E27FC236}">
                <a16:creationId xmlns:a16="http://schemas.microsoft.com/office/drawing/2014/main" id="{4F73FCA2-BF48-4419-B39D-893AC608D2D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52261" name="Text Box 3">
            <a:extLst>
              <a:ext uri="{FF2B5EF4-FFF2-40B4-BE49-F238E27FC236}">
                <a16:creationId xmlns:a16="http://schemas.microsoft.com/office/drawing/2014/main" id="{B0E01B2F-B4E6-4ADF-BC74-1871681BEA86}"/>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3282" name="Rectangle 8">
            <a:extLst>
              <a:ext uri="{FF2B5EF4-FFF2-40B4-BE49-F238E27FC236}">
                <a16:creationId xmlns:a16="http://schemas.microsoft.com/office/drawing/2014/main" id="{69DD1AC7-28C2-40D7-8C73-407E9A45B2A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11E48BE0-58B6-46EB-9F58-59C84B7625EC}" type="slidenum">
              <a:rPr lang="en-US" altLang="en-US">
                <a:solidFill>
                  <a:srgbClr val="000000"/>
                </a:solidFill>
              </a:rPr>
              <a:pPr eaLnBrk="1" hangingPunct="1"/>
              <a:t>95</a:t>
            </a:fld>
            <a:endParaRPr lang="en-US" altLang="en-US">
              <a:solidFill>
                <a:srgbClr val="000000"/>
              </a:solidFill>
            </a:endParaRPr>
          </a:p>
        </p:txBody>
      </p:sp>
      <p:sp>
        <p:nvSpPr>
          <p:cNvPr id="353283" name="Text Box 1">
            <a:extLst>
              <a:ext uri="{FF2B5EF4-FFF2-40B4-BE49-F238E27FC236}">
                <a16:creationId xmlns:a16="http://schemas.microsoft.com/office/drawing/2014/main" id="{29E2B39C-9849-4AA5-AF11-9F9221B6A9F0}"/>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8F1F0D49-B610-4E64-A8A8-D5F6FB95D2B0}" type="slidenum">
              <a:rPr lang="el-GR" altLang="en-US" sz="1200">
                <a:solidFill>
                  <a:srgbClr val="000000"/>
                </a:solidFill>
                <a:latin typeface="Arial" panose="020B0604020202020204" pitchFamily="34" charset="0"/>
              </a:rPr>
              <a:pPr algn="r" eaLnBrk="1" hangingPunct="1">
                <a:buClrTx/>
                <a:buFontTx/>
                <a:buNone/>
              </a:pPr>
              <a:t>95</a:t>
            </a:fld>
            <a:endParaRPr lang="el-GR" altLang="en-US" sz="1200">
              <a:solidFill>
                <a:srgbClr val="000000"/>
              </a:solidFill>
              <a:latin typeface="Arial" panose="020B0604020202020204" pitchFamily="34" charset="0"/>
            </a:endParaRPr>
          </a:p>
        </p:txBody>
      </p:sp>
      <p:sp>
        <p:nvSpPr>
          <p:cNvPr id="353284" name="Rectangle 2">
            <a:extLst>
              <a:ext uri="{FF2B5EF4-FFF2-40B4-BE49-F238E27FC236}">
                <a16:creationId xmlns:a16="http://schemas.microsoft.com/office/drawing/2014/main" id="{66B17625-371C-494F-B6A6-87FBB1420A7C}"/>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53285" name="Text Box 3">
            <a:extLst>
              <a:ext uri="{FF2B5EF4-FFF2-40B4-BE49-F238E27FC236}">
                <a16:creationId xmlns:a16="http://schemas.microsoft.com/office/drawing/2014/main" id="{6539EB02-3A21-4D46-9EE5-BFE780C799FE}"/>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4306" name="Rectangle 8">
            <a:extLst>
              <a:ext uri="{FF2B5EF4-FFF2-40B4-BE49-F238E27FC236}">
                <a16:creationId xmlns:a16="http://schemas.microsoft.com/office/drawing/2014/main" id="{75B6BC46-ECD0-4821-AC1C-CB675AAB80DB}"/>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451AF16E-5AF1-4A8A-848F-C84D5B6A8029}" type="slidenum">
              <a:rPr lang="en-US" altLang="en-US">
                <a:solidFill>
                  <a:srgbClr val="000000"/>
                </a:solidFill>
              </a:rPr>
              <a:pPr eaLnBrk="1" hangingPunct="1"/>
              <a:t>96</a:t>
            </a:fld>
            <a:endParaRPr lang="en-US" altLang="en-US">
              <a:solidFill>
                <a:srgbClr val="000000"/>
              </a:solidFill>
            </a:endParaRPr>
          </a:p>
        </p:txBody>
      </p:sp>
      <p:sp>
        <p:nvSpPr>
          <p:cNvPr id="354307" name="Text Box 1">
            <a:extLst>
              <a:ext uri="{FF2B5EF4-FFF2-40B4-BE49-F238E27FC236}">
                <a16:creationId xmlns:a16="http://schemas.microsoft.com/office/drawing/2014/main" id="{49921EC6-E8B7-41DD-BE39-BA826DA80C14}"/>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F57365E6-7104-4736-A818-1F42EC00C797}" type="slidenum">
              <a:rPr lang="el-GR" altLang="en-US" sz="1200">
                <a:solidFill>
                  <a:srgbClr val="000000"/>
                </a:solidFill>
                <a:latin typeface="Arial" panose="020B0604020202020204" pitchFamily="34" charset="0"/>
              </a:rPr>
              <a:pPr algn="r" eaLnBrk="1" hangingPunct="1">
                <a:buClrTx/>
                <a:buFontTx/>
                <a:buNone/>
              </a:pPr>
              <a:t>96</a:t>
            </a:fld>
            <a:endParaRPr lang="el-GR" altLang="en-US" sz="1200">
              <a:solidFill>
                <a:srgbClr val="000000"/>
              </a:solidFill>
              <a:latin typeface="Arial" panose="020B0604020202020204" pitchFamily="34" charset="0"/>
            </a:endParaRPr>
          </a:p>
        </p:txBody>
      </p:sp>
      <p:sp>
        <p:nvSpPr>
          <p:cNvPr id="354308" name="Rectangle 2">
            <a:extLst>
              <a:ext uri="{FF2B5EF4-FFF2-40B4-BE49-F238E27FC236}">
                <a16:creationId xmlns:a16="http://schemas.microsoft.com/office/drawing/2014/main" id="{AE6B46B2-12FF-455E-AFC9-29E1D09D0EB3}"/>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54309" name="Text Box 3">
            <a:extLst>
              <a:ext uri="{FF2B5EF4-FFF2-40B4-BE49-F238E27FC236}">
                <a16:creationId xmlns:a16="http://schemas.microsoft.com/office/drawing/2014/main" id="{02F84EE1-9CFA-41BC-AD27-285D5AE0884B}"/>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5330" name="Rectangle 8">
            <a:extLst>
              <a:ext uri="{FF2B5EF4-FFF2-40B4-BE49-F238E27FC236}">
                <a16:creationId xmlns:a16="http://schemas.microsoft.com/office/drawing/2014/main" id="{684990F3-F12B-4E95-9610-E1F7CF9E7DD6}"/>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653EFE5B-B5D6-4ADA-8AB7-354AF046DC86}" type="slidenum">
              <a:rPr lang="en-US" altLang="en-US">
                <a:solidFill>
                  <a:srgbClr val="000000"/>
                </a:solidFill>
              </a:rPr>
              <a:pPr eaLnBrk="1" hangingPunct="1"/>
              <a:t>97</a:t>
            </a:fld>
            <a:endParaRPr lang="en-US" altLang="en-US">
              <a:solidFill>
                <a:srgbClr val="000000"/>
              </a:solidFill>
            </a:endParaRPr>
          </a:p>
        </p:txBody>
      </p:sp>
      <p:sp>
        <p:nvSpPr>
          <p:cNvPr id="355331" name="Text Box 1">
            <a:extLst>
              <a:ext uri="{FF2B5EF4-FFF2-40B4-BE49-F238E27FC236}">
                <a16:creationId xmlns:a16="http://schemas.microsoft.com/office/drawing/2014/main" id="{286B1F3A-BA77-47B1-8630-EB2ABAB9E040}"/>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8F07A5B7-BE17-4AE3-8034-32D401E24A5B}" type="slidenum">
              <a:rPr lang="el-GR" altLang="en-US" sz="1200">
                <a:solidFill>
                  <a:srgbClr val="000000"/>
                </a:solidFill>
                <a:latin typeface="Arial" panose="020B0604020202020204" pitchFamily="34" charset="0"/>
              </a:rPr>
              <a:pPr algn="r" eaLnBrk="1" hangingPunct="1">
                <a:buClrTx/>
                <a:buFontTx/>
                <a:buNone/>
              </a:pPr>
              <a:t>97</a:t>
            </a:fld>
            <a:endParaRPr lang="el-GR" altLang="en-US" sz="1200">
              <a:solidFill>
                <a:srgbClr val="000000"/>
              </a:solidFill>
              <a:latin typeface="Arial" panose="020B0604020202020204" pitchFamily="34" charset="0"/>
            </a:endParaRPr>
          </a:p>
        </p:txBody>
      </p:sp>
      <p:sp>
        <p:nvSpPr>
          <p:cNvPr id="355332" name="Rectangle 2">
            <a:extLst>
              <a:ext uri="{FF2B5EF4-FFF2-40B4-BE49-F238E27FC236}">
                <a16:creationId xmlns:a16="http://schemas.microsoft.com/office/drawing/2014/main" id="{B34A1D5C-5C07-45E0-B86D-73F48458AAD5}"/>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55333" name="Text Box 3">
            <a:extLst>
              <a:ext uri="{FF2B5EF4-FFF2-40B4-BE49-F238E27FC236}">
                <a16:creationId xmlns:a16="http://schemas.microsoft.com/office/drawing/2014/main" id="{6E71E7AA-AF9D-4E72-899A-23EF585C2C02}"/>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450"/>
              </a:spcBef>
              <a:buClrTx/>
              <a:buFontTx/>
              <a:buNone/>
            </a:pPr>
            <a:r>
              <a:rPr lang="el-GR" altLang="en-US" sz="1200">
                <a:solidFill>
                  <a:srgbClr val="000000"/>
                </a:solidFill>
              </a:rPr>
              <a:t>Ιn a undistorted octaedron, all six points are equivalent and the lone pairs could be adjacent or cis or opposite or trans to one another. In cis arrangement the lone pairs will compete with each other for volume into which to expand, a less desirable arrangement than trans, in which they expand at the expense of the bonding pairs</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6354" name="Rectangle 8">
            <a:extLst>
              <a:ext uri="{FF2B5EF4-FFF2-40B4-BE49-F238E27FC236}">
                <a16:creationId xmlns:a16="http://schemas.microsoft.com/office/drawing/2014/main" id="{AED4C30F-65D8-4B3E-8CE8-FC01E9B6E36D}"/>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73A99230-9188-4DC5-8E83-4FB95AED62B0}" type="slidenum">
              <a:rPr lang="en-US" altLang="en-US">
                <a:solidFill>
                  <a:srgbClr val="000000"/>
                </a:solidFill>
              </a:rPr>
              <a:pPr eaLnBrk="1" hangingPunct="1"/>
              <a:t>98</a:t>
            </a:fld>
            <a:endParaRPr lang="en-US" altLang="en-US">
              <a:solidFill>
                <a:srgbClr val="000000"/>
              </a:solidFill>
            </a:endParaRPr>
          </a:p>
        </p:txBody>
      </p:sp>
      <p:sp>
        <p:nvSpPr>
          <p:cNvPr id="356355" name="Text Box 1">
            <a:extLst>
              <a:ext uri="{FF2B5EF4-FFF2-40B4-BE49-F238E27FC236}">
                <a16:creationId xmlns:a16="http://schemas.microsoft.com/office/drawing/2014/main" id="{E9583EE9-1DA4-41A5-A338-E2396482DB4C}"/>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69312AA2-53C3-4048-8302-10FA22D91F81}" type="slidenum">
              <a:rPr lang="el-GR" altLang="en-US" sz="1200">
                <a:solidFill>
                  <a:srgbClr val="000000"/>
                </a:solidFill>
                <a:latin typeface="Arial" panose="020B0604020202020204" pitchFamily="34" charset="0"/>
              </a:rPr>
              <a:pPr algn="r" eaLnBrk="1" hangingPunct="1">
                <a:buClrTx/>
                <a:buFontTx/>
                <a:buNone/>
              </a:pPr>
              <a:t>98</a:t>
            </a:fld>
            <a:endParaRPr lang="el-GR" altLang="en-US" sz="1200">
              <a:solidFill>
                <a:srgbClr val="000000"/>
              </a:solidFill>
              <a:latin typeface="Arial" panose="020B0604020202020204" pitchFamily="34" charset="0"/>
            </a:endParaRPr>
          </a:p>
        </p:txBody>
      </p:sp>
      <p:sp>
        <p:nvSpPr>
          <p:cNvPr id="356356" name="Rectangle 2">
            <a:extLst>
              <a:ext uri="{FF2B5EF4-FFF2-40B4-BE49-F238E27FC236}">
                <a16:creationId xmlns:a16="http://schemas.microsoft.com/office/drawing/2014/main" id="{A31604C5-E00A-408B-8277-9054BB12E7A4}"/>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56357" name="Text Box 3">
            <a:extLst>
              <a:ext uri="{FF2B5EF4-FFF2-40B4-BE49-F238E27FC236}">
                <a16:creationId xmlns:a16="http://schemas.microsoft.com/office/drawing/2014/main" id="{4A765011-8A01-48DE-B381-2C2756A519E1}"/>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7378" name="Rectangle 8">
            <a:extLst>
              <a:ext uri="{FF2B5EF4-FFF2-40B4-BE49-F238E27FC236}">
                <a16:creationId xmlns:a16="http://schemas.microsoft.com/office/drawing/2014/main" id="{3A9E9A79-DDAC-4293-AD26-6CB540545B5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1E67C386-7599-44F1-B383-965A4F346BE9}" type="slidenum">
              <a:rPr lang="en-US" altLang="en-US">
                <a:solidFill>
                  <a:srgbClr val="000000"/>
                </a:solidFill>
              </a:rPr>
              <a:pPr eaLnBrk="1" hangingPunct="1"/>
              <a:t>99</a:t>
            </a:fld>
            <a:endParaRPr lang="en-US" altLang="en-US">
              <a:solidFill>
                <a:srgbClr val="000000"/>
              </a:solidFill>
            </a:endParaRPr>
          </a:p>
        </p:txBody>
      </p:sp>
      <p:sp>
        <p:nvSpPr>
          <p:cNvPr id="357379" name="Text Box 1">
            <a:extLst>
              <a:ext uri="{FF2B5EF4-FFF2-40B4-BE49-F238E27FC236}">
                <a16:creationId xmlns:a16="http://schemas.microsoft.com/office/drawing/2014/main" id="{CBE97F7F-B455-4370-A504-1DB4C3140B54}"/>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65A760FE-0DEB-46D8-9D42-51890E489702}" type="slidenum">
              <a:rPr lang="el-GR" altLang="en-US" sz="1200">
                <a:solidFill>
                  <a:srgbClr val="000000"/>
                </a:solidFill>
                <a:latin typeface="Arial" panose="020B0604020202020204" pitchFamily="34" charset="0"/>
              </a:rPr>
              <a:pPr algn="r" eaLnBrk="1" hangingPunct="1">
                <a:buClrTx/>
                <a:buFontTx/>
                <a:buNone/>
              </a:pPr>
              <a:t>99</a:t>
            </a:fld>
            <a:endParaRPr lang="el-GR" altLang="en-US" sz="1200">
              <a:solidFill>
                <a:srgbClr val="000000"/>
              </a:solidFill>
              <a:latin typeface="Arial" panose="020B0604020202020204" pitchFamily="34" charset="0"/>
            </a:endParaRPr>
          </a:p>
        </p:txBody>
      </p:sp>
      <p:sp>
        <p:nvSpPr>
          <p:cNvPr id="357380" name="Rectangle 2">
            <a:extLst>
              <a:ext uri="{FF2B5EF4-FFF2-40B4-BE49-F238E27FC236}">
                <a16:creationId xmlns:a16="http://schemas.microsoft.com/office/drawing/2014/main" id="{9F3AAB5D-2478-4E22-96DF-7BB57EE45329}"/>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57381" name="Text Box 3">
            <a:extLst>
              <a:ext uri="{FF2B5EF4-FFF2-40B4-BE49-F238E27FC236}">
                <a16:creationId xmlns:a16="http://schemas.microsoft.com/office/drawing/2014/main" id="{282E8719-F42A-4A8F-B927-4D1BAD41F766}"/>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9426" name="Rectangle 8">
            <a:extLst>
              <a:ext uri="{FF2B5EF4-FFF2-40B4-BE49-F238E27FC236}">
                <a16:creationId xmlns:a16="http://schemas.microsoft.com/office/drawing/2014/main" id="{1F55A75A-8B63-45C8-98B0-9F627CF853F1}"/>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F489330B-776E-4EB0-835C-7C80B285885E}" type="slidenum">
              <a:rPr lang="en-US" altLang="en-US">
                <a:solidFill>
                  <a:srgbClr val="000000"/>
                </a:solidFill>
              </a:rPr>
              <a:pPr eaLnBrk="1" hangingPunct="1"/>
              <a:t>100</a:t>
            </a:fld>
            <a:endParaRPr lang="en-US" altLang="en-US">
              <a:solidFill>
                <a:srgbClr val="000000"/>
              </a:solidFill>
            </a:endParaRPr>
          </a:p>
        </p:txBody>
      </p:sp>
      <p:sp>
        <p:nvSpPr>
          <p:cNvPr id="359427" name="Text Box 1">
            <a:extLst>
              <a:ext uri="{FF2B5EF4-FFF2-40B4-BE49-F238E27FC236}">
                <a16:creationId xmlns:a16="http://schemas.microsoft.com/office/drawing/2014/main" id="{EFD369C6-11D9-4DD6-A58D-1C237D7C8EA1}"/>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FC6A425F-2B54-47A9-A364-92BFD74FEFDF}" type="slidenum">
              <a:rPr lang="el-GR" altLang="en-US" sz="1200">
                <a:solidFill>
                  <a:srgbClr val="000000"/>
                </a:solidFill>
                <a:latin typeface="Arial" panose="020B0604020202020204" pitchFamily="34" charset="0"/>
              </a:rPr>
              <a:pPr algn="r" eaLnBrk="1" hangingPunct="1">
                <a:buClrTx/>
                <a:buFontTx/>
                <a:buNone/>
              </a:pPr>
              <a:t>100</a:t>
            </a:fld>
            <a:endParaRPr lang="el-GR" altLang="en-US" sz="1200">
              <a:solidFill>
                <a:srgbClr val="000000"/>
              </a:solidFill>
              <a:latin typeface="Arial" panose="020B0604020202020204" pitchFamily="34" charset="0"/>
            </a:endParaRPr>
          </a:p>
        </p:txBody>
      </p:sp>
      <p:sp>
        <p:nvSpPr>
          <p:cNvPr id="359428" name="Rectangle 2">
            <a:extLst>
              <a:ext uri="{FF2B5EF4-FFF2-40B4-BE49-F238E27FC236}">
                <a16:creationId xmlns:a16="http://schemas.microsoft.com/office/drawing/2014/main" id="{661B8968-2992-412F-A46E-8D51A278B6F0}"/>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59429" name="Text Box 3">
            <a:extLst>
              <a:ext uri="{FF2B5EF4-FFF2-40B4-BE49-F238E27FC236}">
                <a16:creationId xmlns:a16="http://schemas.microsoft.com/office/drawing/2014/main" id="{C7F27164-9BDD-4D6F-A74E-29351A37D171}"/>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0450" name="Rectangle 8">
            <a:extLst>
              <a:ext uri="{FF2B5EF4-FFF2-40B4-BE49-F238E27FC236}">
                <a16:creationId xmlns:a16="http://schemas.microsoft.com/office/drawing/2014/main" id="{2AEDC900-0FFC-433E-8753-49EBD87BA417}"/>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fld id="{DFE919F8-2B4C-4A1A-A134-144F4E7D2F98}" type="slidenum">
              <a:rPr lang="en-US" altLang="en-US">
                <a:solidFill>
                  <a:srgbClr val="000000"/>
                </a:solidFill>
              </a:rPr>
              <a:pPr eaLnBrk="1" hangingPunct="1"/>
              <a:t>101</a:t>
            </a:fld>
            <a:endParaRPr lang="en-US" altLang="en-US">
              <a:solidFill>
                <a:srgbClr val="000000"/>
              </a:solidFill>
            </a:endParaRPr>
          </a:p>
        </p:txBody>
      </p:sp>
      <p:sp>
        <p:nvSpPr>
          <p:cNvPr id="360451" name="Text Box 1">
            <a:extLst>
              <a:ext uri="{FF2B5EF4-FFF2-40B4-BE49-F238E27FC236}">
                <a16:creationId xmlns:a16="http://schemas.microsoft.com/office/drawing/2014/main" id="{6FF98D06-D137-4426-A3DF-D77322C3806D}"/>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fld id="{D68B7B78-2350-48CB-88D4-8EF9FF4F24E8}" type="slidenum">
              <a:rPr lang="el-GR" altLang="en-US" sz="1200">
                <a:solidFill>
                  <a:srgbClr val="000000"/>
                </a:solidFill>
                <a:latin typeface="Arial" panose="020B0604020202020204" pitchFamily="34" charset="0"/>
              </a:rPr>
              <a:pPr algn="r" eaLnBrk="1" hangingPunct="1">
                <a:buClrTx/>
                <a:buFontTx/>
                <a:buNone/>
              </a:pPr>
              <a:t>101</a:t>
            </a:fld>
            <a:endParaRPr lang="el-GR" altLang="en-US" sz="1200">
              <a:solidFill>
                <a:srgbClr val="000000"/>
              </a:solidFill>
              <a:latin typeface="Arial" panose="020B0604020202020204" pitchFamily="34" charset="0"/>
            </a:endParaRPr>
          </a:p>
        </p:txBody>
      </p:sp>
      <p:sp>
        <p:nvSpPr>
          <p:cNvPr id="360452" name="Rectangle 2">
            <a:extLst>
              <a:ext uri="{FF2B5EF4-FFF2-40B4-BE49-F238E27FC236}">
                <a16:creationId xmlns:a16="http://schemas.microsoft.com/office/drawing/2014/main" id="{902E6276-F41A-40DC-A1CD-83C0E77C0FC1}"/>
              </a:ext>
            </a:extLst>
          </p:cNvPr>
          <p:cNvSpPr>
            <a:spLocks noGrp="1" noRot="1" noChangeAspect="1" noChangeArrowheads="1" noTextEdit="1"/>
          </p:cNvSpPr>
          <p:nvPr>
            <p:ph type="sldImg"/>
          </p:nvPr>
        </p:nvSpPr>
        <p:spPr>
          <a:xfrm>
            <a:off x="1143000" y="685800"/>
            <a:ext cx="4572000" cy="3429000"/>
          </a:xfrm>
          <a:solidFill>
            <a:srgbClr val="FFFFFF"/>
          </a:solidFill>
          <a:ln>
            <a:solidFill>
              <a:srgbClr val="000000"/>
            </a:solidFill>
            <a:miter lim="800000"/>
            <a:headEnd/>
            <a:tailEnd/>
          </a:ln>
        </p:spPr>
      </p:sp>
      <p:sp>
        <p:nvSpPr>
          <p:cNvPr id="360453" name="Text Box 3">
            <a:extLst>
              <a:ext uri="{FF2B5EF4-FFF2-40B4-BE49-F238E27FC236}">
                <a16:creationId xmlns:a16="http://schemas.microsoft.com/office/drawing/2014/main" id="{20C634DE-FC96-4FCE-AF2B-A2C4958484C3}"/>
              </a:ext>
            </a:extLst>
          </p:cNvPr>
          <p:cNvSpPr txBox="1">
            <a:spLocks noChangeArrowheads="1"/>
          </p:cNvSpPr>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E6C35-95B5-45D4-9F26-50D1C47E329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974C6-784E-489A-B974-71457E82C20B}" type="slidenum">
              <a:rPr lang="en-US" smtClean="0"/>
              <a:t>‹#›</a:t>
            </a:fld>
            <a:endParaRPr lang="en-US"/>
          </a:p>
        </p:txBody>
      </p:sp>
    </p:spTree>
    <p:extLst>
      <p:ext uri="{BB962C8B-B14F-4D97-AF65-F5344CB8AC3E}">
        <p14:creationId xmlns:p14="http://schemas.microsoft.com/office/powerpoint/2010/main" val="8032972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E6C35-95B5-45D4-9F26-50D1C47E329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974C6-784E-489A-B974-71457E82C20B}" type="slidenum">
              <a:rPr lang="en-US" smtClean="0"/>
              <a:t>‹#›</a:t>
            </a:fld>
            <a:endParaRPr lang="en-US"/>
          </a:p>
        </p:txBody>
      </p:sp>
    </p:spTree>
    <p:extLst>
      <p:ext uri="{BB962C8B-B14F-4D97-AF65-F5344CB8AC3E}">
        <p14:creationId xmlns:p14="http://schemas.microsoft.com/office/powerpoint/2010/main" val="2158874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E6C35-95B5-45D4-9F26-50D1C47E329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974C6-784E-489A-B974-71457E82C20B}" type="slidenum">
              <a:rPr lang="en-US" smtClean="0"/>
              <a:t>‹#›</a:t>
            </a:fld>
            <a:endParaRPr lang="en-US"/>
          </a:p>
        </p:txBody>
      </p:sp>
    </p:spTree>
    <p:extLst>
      <p:ext uri="{BB962C8B-B14F-4D97-AF65-F5344CB8AC3E}">
        <p14:creationId xmlns:p14="http://schemas.microsoft.com/office/powerpoint/2010/main" val="3766807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E6C35-95B5-45D4-9F26-50D1C47E329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974C6-784E-489A-B974-71457E82C20B}" type="slidenum">
              <a:rPr lang="en-US" smtClean="0"/>
              <a:t>‹#›</a:t>
            </a:fld>
            <a:endParaRPr lang="en-US"/>
          </a:p>
        </p:txBody>
      </p:sp>
    </p:spTree>
    <p:extLst>
      <p:ext uri="{BB962C8B-B14F-4D97-AF65-F5344CB8AC3E}">
        <p14:creationId xmlns:p14="http://schemas.microsoft.com/office/powerpoint/2010/main" val="4194482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E6C35-95B5-45D4-9F26-50D1C47E329F}" type="datetimeFigureOut">
              <a:rPr lang="en-US" smtClean="0"/>
              <a:t>10/17/2023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C974C6-784E-489A-B974-71457E82C20B}" type="slidenum">
              <a:rPr lang="en-US" smtClean="0"/>
              <a:t>‹#›</a:t>
            </a:fld>
            <a:endParaRPr lang="en-US"/>
          </a:p>
        </p:txBody>
      </p:sp>
    </p:spTree>
    <p:extLst>
      <p:ext uri="{BB962C8B-B14F-4D97-AF65-F5344CB8AC3E}">
        <p14:creationId xmlns:p14="http://schemas.microsoft.com/office/powerpoint/2010/main" val="3640075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E6C35-95B5-45D4-9F26-50D1C47E329F}"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974C6-784E-489A-B974-71457E82C20B}" type="slidenum">
              <a:rPr lang="en-US" smtClean="0"/>
              <a:t>‹#›</a:t>
            </a:fld>
            <a:endParaRPr lang="en-US"/>
          </a:p>
        </p:txBody>
      </p:sp>
    </p:spTree>
    <p:extLst>
      <p:ext uri="{BB962C8B-B14F-4D97-AF65-F5344CB8AC3E}">
        <p14:creationId xmlns:p14="http://schemas.microsoft.com/office/powerpoint/2010/main" val="3782936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E6C35-95B5-45D4-9F26-50D1C47E329F}" type="datetimeFigureOut">
              <a:rPr lang="en-US" smtClean="0"/>
              <a:t>10/17/2023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C974C6-784E-489A-B974-71457E82C20B}" type="slidenum">
              <a:rPr lang="en-US" smtClean="0"/>
              <a:t>‹#›</a:t>
            </a:fld>
            <a:endParaRPr lang="en-US"/>
          </a:p>
        </p:txBody>
      </p:sp>
    </p:spTree>
    <p:extLst>
      <p:ext uri="{BB962C8B-B14F-4D97-AF65-F5344CB8AC3E}">
        <p14:creationId xmlns:p14="http://schemas.microsoft.com/office/powerpoint/2010/main" val="1787747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E6C35-95B5-45D4-9F26-50D1C47E329F}" type="datetimeFigureOut">
              <a:rPr lang="en-US" smtClean="0"/>
              <a:t>10/17/2023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C974C6-784E-489A-B974-71457E82C20B}" type="slidenum">
              <a:rPr lang="en-US" smtClean="0"/>
              <a:t>‹#›</a:t>
            </a:fld>
            <a:endParaRPr lang="en-US"/>
          </a:p>
        </p:txBody>
      </p:sp>
    </p:spTree>
    <p:extLst>
      <p:ext uri="{BB962C8B-B14F-4D97-AF65-F5344CB8AC3E}">
        <p14:creationId xmlns:p14="http://schemas.microsoft.com/office/powerpoint/2010/main" val="11148644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E6C35-95B5-45D4-9F26-50D1C47E329F}" type="datetimeFigureOut">
              <a:rPr lang="en-US" smtClean="0"/>
              <a:t>10/17/2023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C974C6-784E-489A-B974-71457E82C20B}" type="slidenum">
              <a:rPr lang="en-US" smtClean="0"/>
              <a:t>‹#›</a:t>
            </a:fld>
            <a:endParaRPr lang="en-US"/>
          </a:p>
        </p:txBody>
      </p:sp>
    </p:spTree>
    <p:extLst>
      <p:ext uri="{BB962C8B-B14F-4D97-AF65-F5344CB8AC3E}">
        <p14:creationId xmlns:p14="http://schemas.microsoft.com/office/powerpoint/2010/main" val="9249843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E6C35-95B5-45D4-9F26-50D1C47E329F}"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974C6-784E-489A-B974-71457E82C20B}" type="slidenum">
              <a:rPr lang="en-US" smtClean="0"/>
              <a:t>‹#›</a:t>
            </a:fld>
            <a:endParaRPr lang="en-US"/>
          </a:p>
        </p:txBody>
      </p:sp>
    </p:spTree>
    <p:extLst>
      <p:ext uri="{BB962C8B-B14F-4D97-AF65-F5344CB8AC3E}">
        <p14:creationId xmlns:p14="http://schemas.microsoft.com/office/powerpoint/2010/main" val="32820338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E6C35-95B5-45D4-9F26-50D1C47E329F}" type="datetimeFigureOut">
              <a:rPr lang="en-US" smtClean="0"/>
              <a:t>10/17/2023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C974C6-784E-489A-B974-71457E82C20B}" type="slidenum">
              <a:rPr lang="en-US" smtClean="0"/>
              <a:t>‹#›</a:t>
            </a:fld>
            <a:endParaRPr lang="en-US"/>
          </a:p>
        </p:txBody>
      </p:sp>
    </p:spTree>
    <p:extLst>
      <p:ext uri="{BB962C8B-B14F-4D97-AF65-F5344CB8AC3E}">
        <p14:creationId xmlns:p14="http://schemas.microsoft.com/office/powerpoint/2010/main" val="14973843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E6C35-95B5-45D4-9F26-50D1C47E329F}" type="datetimeFigureOut">
              <a:rPr lang="en-US" smtClean="0"/>
              <a:t>10/17/2023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C974C6-784E-489A-B974-71457E82C20B}" type="slidenum">
              <a:rPr lang="en-US" smtClean="0"/>
              <a:t>‹#›</a:t>
            </a:fld>
            <a:endParaRPr lang="en-US"/>
          </a:p>
        </p:txBody>
      </p:sp>
    </p:spTree>
    <p:extLst>
      <p:ext uri="{BB962C8B-B14F-4D97-AF65-F5344CB8AC3E}">
        <p14:creationId xmlns:p14="http://schemas.microsoft.com/office/powerpoint/2010/main" val="309905540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7.xml"/><Relationship Id="rId1" Type="http://schemas.openxmlformats.org/officeDocument/2006/relationships/tags" Target="../tags/tag38.xml"/><Relationship Id="rId6" Type="http://schemas.openxmlformats.org/officeDocument/2006/relationships/image" Target="../media/image92.png"/><Relationship Id="rId5" Type="http://schemas.openxmlformats.org/officeDocument/2006/relationships/image" Target="../media/image91.wmf"/><Relationship Id="rId4" Type="http://schemas.openxmlformats.org/officeDocument/2006/relationships/oleObject" Target="../embeddings/oleObject2.bin"/></Relationships>
</file>

<file path=ppt/slides/_rels/slide10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94.png"/></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95.jpeg"/></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tags" Target="../tags/tag40.xml"/></Relationships>
</file>

<file path=ppt/slides/_rels/slide10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3.xml"/><Relationship Id="rId7" Type="http://schemas.openxmlformats.org/officeDocument/2006/relationships/image" Target="../media/image100.jpeg"/><Relationship Id="rId2" Type="http://schemas.openxmlformats.org/officeDocument/2006/relationships/slideLayout" Target="../slideLayouts/slideLayout7.xml"/><Relationship Id="rId1" Type="http://schemas.openxmlformats.org/officeDocument/2006/relationships/tags" Target="../tags/tag41.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png"/></Relationships>
</file>

<file path=ppt/slides/_rels/slide10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7.xml"/><Relationship Id="rId1" Type="http://schemas.openxmlformats.org/officeDocument/2006/relationships/tags" Target="../tags/tag4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10.xml"/><Relationship Id="rId1" Type="http://schemas.openxmlformats.org/officeDocument/2006/relationships/slideLayout" Target="../slideLayouts/slideLayout7.xml"/><Relationship Id="rId4" Type="http://schemas.openxmlformats.org/officeDocument/2006/relationships/image" Target="../media/image105.png"/></Relationships>
</file>

<file path=ppt/slides/_rels/slide11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11.xml"/><Relationship Id="rId1" Type="http://schemas.openxmlformats.org/officeDocument/2006/relationships/slideLayout" Target="../slideLayouts/slideLayout7.xml"/><Relationship Id="rId6" Type="http://schemas.openxmlformats.org/officeDocument/2006/relationships/image" Target="../media/image107.png"/><Relationship Id="rId5" Type="http://schemas.openxmlformats.org/officeDocument/2006/relationships/image" Target="../media/image105.png"/><Relationship Id="rId4" Type="http://schemas.openxmlformats.org/officeDocument/2006/relationships/image" Target="../media/image104.pn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3.xml"/><Relationship Id="rId1" Type="http://schemas.openxmlformats.org/officeDocument/2006/relationships/slideLayout" Target="../slideLayouts/slideLayout7.xml"/><Relationship Id="rId5" Type="http://schemas.openxmlformats.org/officeDocument/2006/relationships/image" Target="../media/image110.jpeg"/><Relationship Id="rId4" Type="http://schemas.openxmlformats.org/officeDocument/2006/relationships/image" Target="../media/image109.jpeg"/></Relationships>
</file>

<file path=ppt/slides/_rels/slide11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7.xml"/><Relationship Id="rId1" Type="http://schemas.openxmlformats.org/officeDocument/2006/relationships/tags" Target="../tags/tag44.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tags" Target="../tags/tag45.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7.xml"/><Relationship Id="rId1" Type="http://schemas.openxmlformats.org/officeDocument/2006/relationships/tags" Target="../tags/tag46.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18.xml"/><Relationship Id="rId1" Type="http://schemas.openxmlformats.org/officeDocument/2006/relationships/slideLayout" Target="../slideLayouts/slideLayout4.xml"/><Relationship Id="rId4" Type="http://schemas.openxmlformats.org/officeDocument/2006/relationships/image" Target="../media/image113.png"/></Relationships>
</file>

<file path=ppt/slides/_rels/slide12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12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gif"/><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7.xml"/><Relationship Id="rId1" Type="http://schemas.openxmlformats.org/officeDocument/2006/relationships/tags" Target="../tags/tag47.xml"/></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7.xml"/><Relationship Id="rId1" Type="http://schemas.openxmlformats.org/officeDocument/2006/relationships/tags" Target="../tags/tag48.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7.xml"/><Relationship Id="rId1" Type="http://schemas.openxmlformats.org/officeDocument/2006/relationships/tags" Target="../tags/tag49.xml"/></Relationships>
</file>

<file path=ppt/slides/_rels/slide127.xml.rels><?xml version="1.0" encoding="UTF-8" standalone="yes"?>
<Relationships xmlns="http://schemas.openxmlformats.org/package/2006/relationships"><Relationship Id="rId3" Type="http://schemas.openxmlformats.org/officeDocument/2006/relationships/image" Target="../media/image119.emf"/><Relationship Id="rId2" Type="http://schemas.openxmlformats.org/officeDocument/2006/relationships/notesSlide" Target="../notesSlides/notesSlide123.xml"/><Relationship Id="rId1" Type="http://schemas.openxmlformats.org/officeDocument/2006/relationships/slideLayout" Target="../slideLayouts/slideLayout7.xml"/><Relationship Id="rId5" Type="http://schemas.openxmlformats.org/officeDocument/2006/relationships/image" Target="../media/image121.emf"/><Relationship Id="rId4" Type="http://schemas.openxmlformats.org/officeDocument/2006/relationships/image" Target="../media/image120.emf"/></Relationships>
</file>

<file path=ppt/slides/_rels/slide12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7.xml"/><Relationship Id="rId1" Type="http://schemas.openxmlformats.org/officeDocument/2006/relationships/tags" Target="../tags/tag50.xml"/><Relationship Id="rId5" Type="http://schemas.openxmlformats.org/officeDocument/2006/relationships/image" Target="../media/image125.png"/><Relationship Id="rId4" Type="http://schemas.openxmlformats.org/officeDocument/2006/relationships/image" Target="../media/image124.png"/></Relationships>
</file>

<file path=ppt/slides/_rels/slide131.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7.xml"/><Relationship Id="rId1" Type="http://schemas.openxmlformats.org/officeDocument/2006/relationships/tags" Target="../tags/tag51.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7.xml"/><Relationship Id="rId1" Type="http://schemas.openxmlformats.org/officeDocument/2006/relationships/tags" Target="../tags/tag52.xml"/><Relationship Id="rId5" Type="http://schemas.openxmlformats.org/officeDocument/2006/relationships/image" Target="../media/image129.png"/><Relationship Id="rId4" Type="http://schemas.openxmlformats.org/officeDocument/2006/relationships/image" Target="../media/image128.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13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34.xml"/><Relationship Id="rId1" Type="http://schemas.openxmlformats.org/officeDocument/2006/relationships/slideLayout" Target="../slideLayouts/slideLayout7.xml"/><Relationship Id="rId5" Type="http://schemas.openxmlformats.org/officeDocument/2006/relationships/image" Target="../media/image132.jpeg"/><Relationship Id="rId4" Type="http://schemas.openxmlformats.org/officeDocument/2006/relationships/image" Target="../media/image131.wmf"/></Relationships>
</file>

<file path=ppt/slides/_rels/slide13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7.xml"/><Relationship Id="rId1" Type="http://schemas.openxmlformats.org/officeDocument/2006/relationships/tags" Target="../tags/tag54.xml"/><Relationship Id="rId5" Type="http://schemas.openxmlformats.org/officeDocument/2006/relationships/image" Target="../media/image135.png"/><Relationship Id="rId4" Type="http://schemas.openxmlformats.org/officeDocument/2006/relationships/image" Target="../media/image134.png"/></Relationships>
</file>

<file path=ppt/slides/_rels/slide14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7.xml"/><Relationship Id="rId1" Type="http://schemas.openxmlformats.org/officeDocument/2006/relationships/tags" Target="../tags/tag55.xml"/></Relationships>
</file>

<file path=ppt/slides/_rels/slide14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3.xml"/><Relationship Id="rId1" Type="http://schemas.openxmlformats.org/officeDocument/2006/relationships/slideLayout" Target="../slideLayouts/slideLayout7.xml"/><Relationship Id="rId4" Type="http://schemas.openxmlformats.org/officeDocument/2006/relationships/image" Target="../media/image141.png"/></Relationships>
</file>

<file path=ppt/slides/_rels/slide148.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7.xml"/><Relationship Id="rId1" Type="http://schemas.openxmlformats.org/officeDocument/2006/relationships/slideLayout" Target="../slideLayouts/slideLayout7.xml"/><Relationship Id="rId4" Type="http://schemas.openxmlformats.org/officeDocument/2006/relationships/image" Target="../media/image144.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156.xml"/><Relationship Id="rId1" Type="http://schemas.openxmlformats.org/officeDocument/2006/relationships/slideLayout" Target="../slideLayouts/slideLayout7.xml"/><Relationship Id="rId4" Type="http://schemas.openxmlformats.org/officeDocument/2006/relationships/image" Target="../media/image151.png"/></Relationships>
</file>

<file path=ppt/slides/_rels/slide16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60.xml"/><Relationship Id="rId1" Type="http://schemas.openxmlformats.org/officeDocument/2006/relationships/slideLayout" Target="../slideLayouts/slideLayout7.xml"/><Relationship Id="rId4" Type="http://schemas.openxmlformats.org/officeDocument/2006/relationships/image" Target="../media/image154.png"/></Relationships>
</file>

<file path=ppt/slides/_rels/slide16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7.xml"/><Relationship Id="rId1" Type="http://schemas.openxmlformats.org/officeDocument/2006/relationships/tags" Target="../tags/tag56.xml"/></Relationships>
</file>

<file path=ppt/slides/_rels/slide16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66.xml"/><Relationship Id="rId1" Type="http://schemas.openxmlformats.org/officeDocument/2006/relationships/slideLayout" Target="../slideLayouts/slideLayout7.xml"/><Relationship Id="rId4" Type="http://schemas.openxmlformats.org/officeDocument/2006/relationships/image" Target="../media/image157.png"/></Relationships>
</file>

<file path=ppt/slides/_rels/slide17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67.xml"/><Relationship Id="rId1" Type="http://schemas.openxmlformats.org/officeDocument/2006/relationships/slideLayout" Target="../slideLayouts/slideLayout7.xml"/><Relationship Id="rId4" Type="http://schemas.openxmlformats.org/officeDocument/2006/relationships/image" Target="../media/image159.jpeg"/></Relationships>
</file>

<file path=ppt/slides/_rels/slide17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68.xml"/><Relationship Id="rId1" Type="http://schemas.openxmlformats.org/officeDocument/2006/relationships/slideLayout" Target="../slideLayouts/slideLayout7.xml"/><Relationship Id="rId4" Type="http://schemas.openxmlformats.org/officeDocument/2006/relationships/image" Target="../media/image161.png"/></Relationships>
</file>

<file path=ppt/slides/_rels/slide173.xml.rels><?xml version="1.0" encoding="UTF-8" standalone="yes"?>
<Relationships xmlns="http://schemas.openxmlformats.org/package/2006/relationships"><Relationship Id="rId3" Type="http://schemas.openxmlformats.org/officeDocument/2006/relationships/image" Target="../media/image162.jpeg"/><Relationship Id="rId7" Type="http://schemas.openxmlformats.org/officeDocument/2006/relationships/image" Target="../media/image164.wmf"/><Relationship Id="rId2" Type="http://schemas.openxmlformats.org/officeDocument/2006/relationships/notesSlide" Target="../notesSlides/notesSlide169.xml"/><Relationship Id="rId1" Type="http://schemas.openxmlformats.org/officeDocument/2006/relationships/slideLayout" Target="../slideLayouts/slideLayout7.xml"/><Relationship Id="rId6" Type="http://schemas.openxmlformats.org/officeDocument/2006/relationships/oleObject" Target="../embeddings/oleObject5.bin"/><Relationship Id="rId5" Type="http://schemas.openxmlformats.org/officeDocument/2006/relationships/image" Target="../media/image163.wmf"/><Relationship Id="rId4" Type="http://schemas.openxmlformats.org/officeDocument/2006/relationships/oleObject" Target="../embeddings/oleObject4.bin"/></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5.GI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4.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14.xml"/></Relationships>
</file>

<file path=ppt/slides/_rels/slide5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49.xml"/><Relationship Id="rId7" Type="http://schemas.openxmlformats.org/officeDocument/2006/relationships/image" Target="../media/image41.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16.xml"/></Relationships>
</file>

<file path=ppt/slides/_rels/slide5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17.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18.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7.xml"/><Relationship Id="rId1" Type="http://schemas.openxmlformats.org/officeDocument/2006/relationships/tags" Target="../tags/tag20.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tags" Target="../tags/tag21.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xml"/><Relationship Id="rId1" Type="http://schemas.openxmlformats.org/officeDocument/2006/relationships/tags" Target="../tags/tag2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ags" Target="../tags/tag23.xml"/></Relationships>
</file>

<file path=ppt/slides/_rels/slide6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tags" Target="../tags/tag24.xml"/><Relationship Id="rId5" Type="http://schemas.openxmlformats.org/officeDocument/2006/relationships/image" Target="../media/image47.wmf"/><Relationship Id="rId4" Type="http://schemas.openxmlformats.org/officeDocument/2006/relationships/oleObject" Target="../embeddings/oleObject1.bin"/></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tags" Target="../tags/tag2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ags" Target="../tags/tag26.xml"/><Relationship Id="rId5" Type="http://schemas.openxmlformats.org/officeDocument/2006/relationships/image" Target="../media/image49.png"/><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51.png"/></Relationships>
</file>

<file path=ppt/slides/_rels/slide6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53.png"/><Relationship Id="rId4" Type="http://schemas.openxmlformats.org/officeDocument/2006/relationships/image" Target="../media/image5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7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57.jpe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7.xml"/><Relationship Id="rId1" Type="http://schemas.openxmlformats.org/officeDocument/2006/relationships/tags" Target="../tags/tag30.xml"/></Relationships>
</file>

<file path=ppt/slides/_rels/slide7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7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7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3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64.jpeg"/></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ags" Target="../tags/tag34.xml"/></Relationships>
</file>

<file path=ppt/slides/_rels/slide8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5.xml"/><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jpeg"/></Relationships>
</file>

<file path=ppt/slides/_rels/slide8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jpeg"/></Relationships>
</file>

<file path=ppt/slides/_rels/slide9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1.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9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7.xml"/><Relationship Id="rId1" Type="http://schemas.openxmlformats.org/officeDocument/2006/relationships/tags" Target="../tags/tag37.xml"/></Relationships>
</file>

<file path=ppt/slides/_rels/slide9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9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jpeg"/></Relationships>
</file>

<file path=ppt/slides/_rels/slide9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age 5 | Chemical Bond Images - Free Download on Freepik">
            <a:extLst>
              <a:ext uri="{FF2B5EF4-FFF2-40B4-BE49-F238E27FC236}">
                <a16:creationId xmlns:a16="http://schemas.microsoft.com/office/drawing/2014/main" id="{38B70F67-80C6-253F-6095-820F794A9D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397" r="19331" b="1"/>
          <a:stretch/>
        </p:blipFill>
        <p:spPr bwMode="auto">
          <a:xfrm>
            <a:off x="2642616" y="10"/>
            <a:ext cx="6501384"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8" name="Rectangle 1037">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BAA88BE-15D7-6AE9-44FA-4773A9723634}"/>
              </a:ext>
            </a:extLst>
          </p:cNvPr>
          <p:cNvSpPr txBox="1"/>
          <p:nvPr/>
        </p:nvSpPr>
        <p:spPr>
          <a:xfrm>
            <a:off x="358485" y="1122363"/>
            <a:ext cx="3017520"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altLang="en-US" sz="4200" b="1" dirty="0" err="1">
                <a:latin typeface="+mj-lt"/>
                <a:ea typeface="+mj-ea"/>
                <a:cs typeface="+mj-cs"/>
              </a:rPr>
              <a:t>Xημικός</a:t>
            </a:r>
            <a:r>
              <a:rPr lang="en-US" altLang="en-US" sz="4200" b="1" dirty="0">
                <a:latin typeface="+mj-lt"/>
                <a:ea typeface="+mj-ea"/>
                <a:cs typeface="+mj-cs"/>
              </a:rPr>
              <a:t> </a:t>
            </a:r>
            <a:r>
              <a:rPr lang="en-US" altLang="en-US" sz="4200" b="1" dirty="0" err="1">
                <a:latin typeface="+mj-lt"/>
                <a:ea typeface="+mj-ea"/>
                <a:cs typeface="+mj-cs"/>
              </a:rPr>
              <a:t>Δεσμός</a:t>
            </a:r>
            <a:endParaRPr lang="en-US" altLang="en-US" sz="4200" b="1" dirty="0">
              <a:latin typeface="+mj-lt"/>
              <a:ea typeface="+mj-ea"/>
              <a:cs typeface="+mj-cs"/>
            </a:endParaRPr>
          </a:p>
          <a:p>
            <a:pPr defTabSz="914400">
              <a:lnSpc>
                <a:spcPct val="90000"/>
              </a:lnSpc>
              <a:spcBef>
                <a:spcPct val="0"/>
              </a:spcBef>
              <a:spcAft>
                <a:spcPts val="600"/>
              </a:spcAft>
            </a:pPr>
            <a:endParaRPr lang="en-US" altLang="en-US" sz="4200" b="1" dirty="0">
              <a:latin typeface="+mj-lt"/>
              <a:ea typeface="+mj-ea"/>
              <a:cs typeface="+mj-cs"/>
            </a:endParaRPr>
          </a:p>
        </p:txBody>
      </p:sp>
      <p:sp>
        <p:nvSpPr>
          <p:cNvPr id="1040" name="Rectangle 1039">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2" name="Rectangle 1041">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872155"/>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ext Box 2">
            <a:extLst>
              <a:ext uri="{FF2B5EF4-FFF2-40B4-BE49-F238E27FC236}">
                <a16:creationId xmlns:a16="http://schemas.microsoft.com/office/drawing/2014/main" id="{18909549-385A-45D0-8677-0B44EDB4ED5B}"/>
              </a:ext>
            </a:extLst>
          </p:cNvPr>
          <p:cNvSpPr txBox="1">
            <a:spLocks noChangeArrowheads="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fld id="{A865F39C-B64B-4D80-A139-42B6F301F677}" type="slidenum">
              <a:rPr lang="el-GR" altLang="en-US" sz="1200">
                <a:solidFill>
                  <a:srgbClr val="000000"/>
                </a:solidFill>
              </a:rPr>
              <a:pPr algn="ctr" eaLnBrk="1" hangingPunct="1">
                <a:buClrTx/>
                <a:buFontTx/>
                <a:buNone/>
              </a:pPr>
              <a:t>10</a:t>
            </a:fld>
            <a:endParaRPr lang="el-GR" altLang="en-US" sz="1200">
              <a:solidFill>
                <a:srgbClr val="000000"/>
              </a:solidFill>
            </a:endParaRPr>
          </a:p>
        </p:txBody>
      </p:sp>
      <p:sp>
        <p:nvSpPr>
          <p:cNvPr id="25604" name="Text Box 3">
            <a:extLst>
              <a:ext uri="{FF2B5EF4-FFF2-40B4-BE49-F238E27FC236}">
                <a16:creationId xmlns:a16="http://schemas.microsoft.com/office/drawing/2014/main" id="{3A4DA3C3-A742-43DB-863B-11DD21C46B59}"/>
              </a:ext>
            </a:extLst>
          </p:cNvPr>
          <p:cNvSpPr txBox="1">
            <a:spLocks noChangeArrowheads="1"/>
          </p:cNvSpPr>
          <p:nvPr/>
        </p:nvSpPr>
        <p:spPr bwMode="auto">
          <a:xfrm>
            <a:off x="223589" y="136525"/>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dirty="0">
                <a:solidFill>
                  <a:srgbClr val="00B050"/>
                </a:solidFill>
              </a:rPr>
              <a:t>Ομοιoπολικοί δεσμοί</a:t>
            </a:r>
            <a:br>
              <a:rPr lang="el-GR" altLang="en-US" sz="3200" dirty="0">
                <a:solidFill>
                  <a:srgbClr val="00B050"/>
                </a:solidFill>
              </a:rPr>
            </a:br>
            <a:r>
              <a:rPr lang="el-GR" altLang="en-US" sz="3200" dirty="0">
                <a:solidFill>
                  <a:srgbClr val="000000"/>
                </a:solidFill>
              </a:rPr>
              <a:t>χαρακτηρίζονται από συγκεκριμένη </a:t>
            </a:r>
            <a:r>
              <a:rPr lang="el-GR" altLang="en-US" sz="3200" b="1" dirty="0">
                <a:solidFill>
                  <a:srgbClr val="000000"/>
                </a:solidFill>
              </a:rPr>
              <a:t>κατεύθυνση</a:t>
            </a:r>
          </a:p>
        </p:txBody>
      </p:sp>
      <p:sp>
        <p:nvSpPr>
          <p:cNvPr id="25605" name="Text Box 4">
            <a:extLst>
              <a:ext uri="{FF2B5EF4-FFF2-40B4-BE49-F238E27FC236}">
                <a16:creationId xmlns:a16="http://schemas.microsoft.com/office/drawing/2014/main" id="{83AF0FB9-57DE-4F43-B879-524C7072FFB3}"/>
              </a:ext>
            </a:extLst>
          </p:cNvPr>
          <p:cNvSpPr txBox="1">
            <a:spLocks noChangeArrowheads="1"/>
          </p:cNvSpPr>
          <p:nvPr/>
        </p:nvSpPr>
        <p:spPr bwMode="auto">
          <a:xfrm>
            <a:off x="223589" y="1395042"/>
            <a:ext cx="84582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70000"/>
              </a:lnSpc>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Τα αμέταλλα έχουν σχετικά μεγάλες ενέργειες ιονισμού, επομένως είναι δύσκολο να απομακρυνθούν  ηλεκτρόνια από αυτά</a:t>
            </a:r>
          </a:p>
          <a:p>
            <a:pPr eaLnBrk="1" hangingPunct="1">
              <a:lnSpc>
                <a:spcPct val="70000"/>
              </a:lnSpc>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Όταν τα αμέταλλα κάνουν δεσμό μεταξύ τους, </a:t>
            </a:r>
            <a:r>
              <a:rPr lang="el-GR" altLang="en-US" sz="2800" dirty="0">
                <a:solidFill>
                  <a:srgbClr val="00B050"/>
                </a:solidFill>
                <a:latin typeface="Times New Roman" panose="02020603050405020304" pitchFamily="18" charset="0"/>
              </a:rPr>
              <a:t>είναι  καλύτερο από πλευράς δυναμικής ενέργειας</a:t>
            </a:r>
            <a:r>
              <a:rPr lang="el-GR" altLang="en-US" sz="2800" dirty="0">
                <a:solidFill>
                  <a:srgbClr val="000000"/>
                </a:solidFill>
                <a:latin typeface="Times New Roman" panose="02020603050405020304" pitchFamily="18" charset="0"/>
              </a:rPr>
              <a:t> τα άτομα να μοιράζονται τα ηλεκτρόνια σθένους</a:t>
            </a:r>
          </a:p>
          <a:p>
            <a:pPr eaLnBrk="1" hangingPunct="1">
              <a:lnSpc>
                <a:spcPct val="70000"/>
              </a:lnSpc>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Τα μοιραζόμενα ηλεκτρόνια συγκρατούν τα άτομα μεταξύ τους, ελκύοντας τους πυρήνες αμφοτέρων των ατόμων</a:t>
            </a:r>
          </a:p>
        </p:txBody>
      </p:sp>
      <p:pic>
        <p:nvPicPr>
          <p:cNvPr id="3" name="Εικόνα 2">
            <a:extLst>
              <a:ext uri="{FF2B5EF4-FFF2-40B4-BE49-F238E27FC236}">
                <a16:creationId xmlns:a16="http://schemas.microsoft.com/office/drawing/2014/main" id="{548723E8-F4B4-4745-86FF-F158495F6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05250" y="4077072"/>
            <a:ext cx="4076700" cy="2644403"/>
          </a:xfrm>
          <a:prstGeom prst="rect">
            <a:avLst/>
          </a:prstGeom>
        </p:spPr>
      </p:pic>
      <p:sp>
        <p:nvSpPr>
          <p:cNvPr id="2" name="Text Box 3">
            <a:extLst>
              <a:ext uri="{FF2B5EF4-FFF2-40B4-BE49-F238E27FC236}">
                <a16:creationId xmlns:a16="http://schemas.microsoft.com/office/drawing/2014/main" id="{930B3A92-DE24-6EBB-3507-BA73EACDB2EF}"/>
              </a:ext>
            </a:extLst>
          </p:cNvPr>
          <p:cNvSpPr txBox="1">
            <a:spLocks noChangeArrowheads="1"/>
          </p:cNvSpPr>
          <p:nvPr/>
        </p:nvSpPr>
        <p:spPr bwMode="auto">
          <a:xfrm>
            <a:off x="390525" y="4891458"/>
            <a:ext cx="3124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b="1" dirty="0">
                <a:solidFill>
                  <a:schemeClr val="accent2">
                    <a:lumMod val="50000"/>
                  </a:schemeClr>
                </a:solidFill>
              </a:rPr>
              <a:t>Αλληλεπίδραση τροχιακών</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2097" name="Object 1">
            <a:extLst>
              <a:ext uri="{FF2B5EF4-FFF2-40B4-BE49-F238E27FC236}">
                <a16:creationId xmlns:a16="http://schemas.microsoft.com/office/drawing/2014/main" id="{7CB13F70-3617-4500-B17B-0BD8A01E7979}"/>
              </a:ext>
            </a:extLst>
          </p:cNvPr>
          <p:cNvGraphicFramePr>
            <a:graphicFrameLocks noChangeAspect="1"/>
          </p:cNvGraphicFramePr>
          <p:nvPr/>
        </p:nvGraphicFramePr>
        <p:xfrm>
          <a:off x="5538788" y="3508375"/>
          <a:ext cx="3168650" cy="2435225"/>
        </p:xfrm>
        <a:graphic>
          <a:graphicData uri="http://schemas.openxmlformats.org/presentationml/2006/ole">
            <mc:AlternateContent xmlns:mc="http://schemas.openxmlformats.org/markup-compatibility/2006">
              <mc:Choice xmlns:v="urn:schemas-microsoft-com:vml" Requires="v">
                <p:oleObj r:id="rId4" imgW="2082600" imgH="1600200" progId="">
                  <p:embed/>
                </p:oleObj>
              </mc:Choice>
              <mc:Fallback>
                <p:oleObj r:id="rId4" imgW="2082600" imgH="1600200" progId="">
                  <p:embed/>
                  <p:pic>
                    <p:nvPicPr>
                      <p:cNvPr id="132097" name="Object 1">
                        <a:extLst>
                          <a:ext uri="{FF2B5EF4-FFF2-40B4-BE49-F238E27FC236}">
                            <a16:creationId xmlns:a16="http://schemas.microsoft.com/office/drawing/2014/main" id="{7CB13F70-3617-4500-B17B-0BD8A01E79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8788" y="3508375"/>
                        <a:ext cx="3168650" cy="243522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32098" name="Picture 2">
            <a:extLst>
              <a:ext uri="{FF2B5EF4-FFF2-40B4-BE49-F238E27FC236}">
                <a16:creationId xmlns:a16="http://schemas.microsoft.com/office/drawing/2014/main" id="{C32CF869-B2E7-482B-8560-3421A69985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4117" t="8101" r="16277" b="25125"/>
          <a:stretch>
            <a:fillRect/>
          </a:stretch>
        </p:blipFill>
        <p:spPr bwMode="auto">
          <a:xfrm>
            <a:off x="5562600" y="3657600"/>
            <a:ext cx="33528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101" name="Text Box 3">
            <a:extLst>
              <a:ext uri="{FF2B5EF4-FFF2-40B4-BE49-F238E27FC236}">
                <a16:creationId xmlns:a16="http://schemas.microsoft.com/office/drawing/2014/main" id="{5ED83275-A6C5-46F6-AC88-2AA11BDF882F}"/>
              </a:ext>
            </a:extLst>
          </p:cNvPr>
          <p:cNvSpPr txBox="1">
            <a:spLocks noChangeArrowheads="1"/>
          </p:cNvSpPr>
          <p:nvPr/>
        </p:nvSpPr>
        <p:spPr bwMode="auto">
          <a:xfrm>
            <a:off x="250825" y="304800"/>
            <a:ext cx="8512175" cy="74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Πολλαπλά κεντρικά άτομα</a:t>
            </a:r>
          </a:p>
        </p:txBody>
      </p:sp>
      <p:sp>
        <p:nvSpPr>
          <p:cNvPr id="4102" name="Text Box 4">
            <a:extLst>
              <a:ext uri="{FF2B5EF4-FFF2-40B4-BE49-F238E27FC236}">
                <a16:creationId xmlns:a16="http://schemas.microsoft.com/office/drawing/2014/main" id="{DB2F9C61-485B-4004-A7D8-158402BBDA81}"/>
              </a:ext>
            </a:extLst>
          </p:cNvPr>
          <p:cNvSpPr txBox="1">
            <a:spLocks noChangeArrowheads="1"/>
          </p:cNvSpPr>
          <p:nvPr/>
        </p:nvSpPr>
        <p:spPr bwMode="auto">
          <a:xfrm>
            <a:off x="304800" y="1143000"/>
            <a:ext cx="8458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700"/>
              </a:spcBef>
              <a:buFont typeface="Arial" panose="020B0604020202020204" pitchFamily="34" charset="0"/>
              <a:buChar char="•"/>
            </a:pPr>
            <a:r>
              <a:rPr lang="el-GR" altLang="en-US" sz="2800">
                <a:solidFill>
                  <a:srgbClr val="000000"/>
                </a:solidFill>
              </a:rPr>
              <a:t>Πολλά άτομα έχουν μεγαλύτερες δομές με πολλά εσωτερικά άτομα </a:t>
            </a:r>
          </a:p>
          <a:p>
            <a:pPr eaLnBrk="1" hangingPunct="1">
              <a:spcBef>
                <a:spcPts val="700"/>
              </a:spcBef>
              <a:buFont typeface="Arial" panose="020B0604020202020204" pitchFamily="34" charset="0"/>
              <a:buChar char="•"/>
            </a:pPr>
            <a:r>
              <a:rPr lang="el-GR" altLang="en-US" sz="2800">
                <a:solidFill>
                  <a:srgbClr val="000000"/>
                </a:solidFill>
              </a:rPr>
              <a:t>Αυτά τα θεωρούμε ότι έχουν πολλαπλά κεντρικά άτομα</a:t>
            </a:r>
          </a:p>
          <a:p>
            <a:pPr eaLnBrk="1" hangingPunct="1">
              <a:spcBef>
                <a:spcPts val="700"/>
              </a:spcBef>
              <a:buFont typeface="Arial" panose="020B0604020202020204" pitchFamily="34" charset="0"/>
              <a:buChar char="•"/>
            </a:pPr>
            <a:r>
              <a:rPr lang="el-GR" altLang="en-US" sz="2800">
                <a:solidFill>
                  <a:srgbClr val="000000"/>
                </a:solidFill>
              </a:rPr>
              <a:t>Όταν συμβαίνει αυτό, περιγράφουμε το σχήμα για το καθένα κεντρικό άτομο στη σειρά </a:t>
            </a:r>
          </a:p>
        </p:txBody>
      </p:sp>
      <p:sp>
        <p:nvSpPr>
          <p:cNvPr id="132101" name="Text Box 5">
            <a:extLst>
              <a:ext uri="{FF2B5EF4-FFF2-40B4-BE49-F238E27FC236}">
                <a16:creationId xmlns:a16="http://schemas.microsoft.com/office/drawing/2014/main" id="{28B674AD-9A18-4609-A5CF-40BA26ED1FDA}"/>
              </a:ext>
            </a:extLst>
          </p:cNvPr>
          <p:cNvSpPr txBox="1">
            <a:spLocks noChangeArrowheads="1"/>
          </p:cNvSpPr>
          <p:nvPr/>
        </p:nvSpPr>
        <p:spPr bwMode="auto">
          <a:xfrm>
            <a:off x="179388" y="3933825"/>
            <a:ext cx="5256212"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200" dirty="0">
                <a:solidFill>
                  <a:srgbClr val="9933FF"/>
                </a:solidFill>
                <a:latin typeface="Arial" panose="020B0604020202020204" pitchFamily="34" charset="0"/>
              </a:rPr>
              <a:t>Το σχήμα γύρω από τον αριστερό C είναι </a:t>
            </a:r>
            <a:r>
              <a:rPr lang="el-GR" altLang="en-US" sz="2200" dirty="0" err="1">
                <a:solidFill>
                  <a:srgbClr val="9933FF"/>
                </a:solidFill>
                <a:latin typeface="Arial" panose="020B0604020202020204" pitchFamily="34" charset="0"/>
              </a:rPr>
              <a:t>τετραεδρικό</a:t>
            </a:r>
            <a:r>
              <a:rPr lang="el-GR" altLang="en-US" sz="2200" dirty="0">
                <a:solidFill>
                  <a:srgbClr val="9933FF"/>
                </a:solidFill>
                <a:latin typeface="Arial" panose="020B0604020202020204" pitchFamily="34" charset="0"/>
              </a:rPr>
              <a:t> </a:t>
            </a:r>
          </a:p>
        </p:txBody>
      </p:sp>
      <p:sp>
        <p:nvSpPr>
          <p:cNvPr id="132102" name="Text Box 6">
            <a:extLst>
              <a:ext uri="{FF2B5EF4-FFF2-40B4-BE49-F238E27FC236}">
                <a16:creationId xmlns:a16="http://schemas.microsoft.com/office/drawing/2014/main" id="{159ACC44-BE9F-4F15-9772-7CFC7D92E58D}"/>
              </a:ext>
            </a:extLst>
          </p:cNvPr>
          <p:cNvSpPr txBox="1">
            <a:spLocks noChangeArrowheads="1"/>
          </p:cNvSpPr>
          <p:nvPr/>
        </p:nvSpPr>
        <p:spPr bwMode="auto">
          <a:xfrm>
            <a:off x="0" y="4724400"/>
            <a:ext cx="5407025"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200">
                <a:solidFill>
                  <a:srgbClr val="9933FF"/>
                </a:solidFill>
                <a:latin typeface="Arial" panose="020B0604020202020204" pitchFamily="34" charset="0"/>
              </a:rPr>
              <a:t>Το σχήμα γύρω από τον κεντρικό  C είναι επίπεδο τριγωνικό </a:t>
            </a:r>
          </a:p>
        </p:txBody>
      </p:sp>
      <p:sp>
        <p:nvSpPr>
          <p:cNvPr id="132103" name="Text Box 7">
            <a:extLst>
              <a:ext uri="{FF2B5EF4-FFF2-40B4-BE49-F238E27FC236}">
                <a16:creationId xmlns:a16="http://schemas.microsoft.com/office/drawing/2014/main" id="{F39D546D-66A5-48E9-B3F4-99B877319D0B}"/>
              </a:ext>
            </a:extLst>
          </p:cNvPr>
          <p:cNvSpPr txBox="1">
            <a:spLocks noChangeArrowheads="1"/>
          </p:cNvSpPr>
          <p:nvPr/>
        </p:nvSpPr>
        <p:spPr bwMode="auto">
          <a:xfrm>
            <a:off x="0" y="5661025"/>
            <a:ext cx="55514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200">
                <a:solidFill>
                  <a:srgbClr val="9933FF"/>
                </a:solidFill>
                <a:latin typeface="Arial" panose="020B0604020202020204" pitchFamily="34" charset="0"/>
              </a:rPr>
              <a:t>Το σχήμα γύρω από το δεξιό  O είναι τετραεδρικό-κεκαμμένο </a:t>
            </a:r>
          </a:p>
        </p:txBody>
      </p:sp>
      <p:sp>
        <p:nvSpPr>
          <p:cNvPr id="4107" name="Text Box 9">
            <a:extLst>
              <a:ext uri="{FF2B5EF4-FFF2-40B4-BE49-F238E27FC236}">
                <a16:creationId xmlns:a16="http://schemas.microsoft.com/office/drawing/2014/main" id="{C181D018-019D-41A6-B628-B71EAA65A877}"/>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132097"/>
                                        </p:tgtEl>
                                        <p:attrNameLst>
                                          <p:attrName>style.visibility</p:attrName>
                                        </p:attrNameLst>
                                      </p:cBhvr>
                                      <p:to>
                                        <p:strVal val="visible"/>
                                      </p:to>
                                    </p:set>
                                    <p:animEffect transition="in" filter="dissolve">
                                      <p:cBhvr additive="repl">
                                        <p:cTn id="7" dur="500"/>
                                        <p:tgtEl>
                                          <p:spTgt spid="1320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132101"/>
                                        </p:tgtEl>
                                        <p:attrNameLst>
                                          <p:attrName>style.visibility</p:attrName>
                                        </p:attrNameLst>
                                      </p:cBhvr>
                                      <p:to>
                                        <p:strVal val="visible"/>
                                      </p:to>
                                    </p:set>
                                    <p:animEffect transition="in" filter="wipe(left)">
                                      <p:cBhvr additive="repl">
                                        <p:cTn id="12" dur="500"/>
                                        <p:tgtEl>
                                          <p:spTgt spid="13210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additive="repl">
                                        <p:cTn id="16" dur="1" fill="hold">
                                          <p:stCondLst>
                                            <p:cond delay="0"/>
                                          </p:stCondLst>
                                        </p:cTn>
                                        <p:tgtEl>
                                          <p:spTgt spid="132102"/>
                                        </p:tgtEl>
                                        <p:attrNameLst>
                                          <p:attrName>style.visibility</p:attrName>
                                        </p:attrNameLst>
                                      </p:cBhvr>
                                      <p:to>
                                        <p:strVal val="visible"/>
                                      </p:to>
                                    </p:set>
                                    <p:animEffect transition="in" filter="wipe(left)">
                                      <p:cBhvr additive="repl">
                                        <p:cTn id="17" dur="500"/>
                                        <p:tgtEl>
                                          <p:spTgt spid="1321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additive="repl">
                                        <p:cTn id="21" dur="1" fill="hold">
                                          <p:stCondLst>
                                            <p:cond delay="0"/>
                                          </p:stCondLst>
                                        </p:cTn>
                                        <p:tgtEl>
                                          <p:spTgt spid="132103"/>
                                        </p:tgtEl>
                                        <p:attrNameLst>
                                          <p:attrName>style.visibility</p:attrName>
                                        </p:attrNameLst>
                                      </p:cBhvr>
                                      <p:to>
                                        <p:strVal val="visible"/>
                                      </p:to>
                                    </p:set>
                                    <p:animEffect transition="in" filter="wipe(left)">
                                      <p:cBhvr additive="repl">
                                        <p:cTn id="22" dur="500"/>
                                        <p:tgtEl>
                                          <p:spTgt spid="132103"/>
                                        </p:tgtEl>
                                      </p:cBhvr>
                                    </p:animEffect>
                                  </p:childTnLst>
                                </p:cTn>
                              </p:par>
                              <p:par>
                                <p:cTn id="23" presetID="9" presetClass="entr" fill="hold" nodeType="withEffect">
                                  <p:stCondLst>
                                    <p:cond delay="0"/>
                                  </p:stCondLst>
                                  <p:childTnLst>
                                    <p:set>
                                      <p:cBhvr additive="repl">
                                        <p:cTn id="24" dur="1" fill="hold">
                                          <p:stCondLst>
                                            <p:cond delay="0"/>
                                          </p:stCondLst>
                                        </p:cTn>
                                        <p:tgtEl>
                                          <p:spTgt spid="132098"/>
                                        </p:tgtEl>
                                        <p:attrNameLst>
                                          <p:attrName>style.visibility</p:attrName>
                                        </p:attrNameLst>
                                      </p:cBhvr>
                                      <p:to>
                                        <p:strVal val="visible"/>
                                      </p:to>
                                    </p:set>
                                    <p:animEffect transition="in" filter="dissolve">
                                      <p:cBhvr additive="repl">
                                        <p:cTn id="25" dur="500"/>
                                        <p:tgtEl>
                                          <p:spTgt spid="132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ext Box 1">
            <a:extLst>
              <a:ext uri="{FF2B5EF4-FFF2-40B4-BE49-F238E27FC236}">
                <a16:creationId xmlns:a16="http://schemas.microsoft.com/office/drawing/2014/main" id="{BA4CBE08-3D98-40C2-9473-1B8CD012F5D0}"/>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000">
                <a:solidFill>
                  <a:srgbClr val="000000"/>
                </a:solidFill>
              </a:rPr>
              <a:t>Περιγραφή της γεωμετρίας της μεθανόλης</a:t>
            </a:r>
          </a:p>
        </p:txBody>
      </p:sp>
      <p:pic>
        <p:nvPicPr>
          <p:cNvPr id="132099" name="Picture 2">
            <a:extLst>
              <a:ext uri="{FF2B5EF4-FFF2-40B4-BE49-F238E27FC236}">
                <a16:creationId xmlns:a16="http://schemas.microsoft.com/office/drawing/2014/main" id="{77375911-0AB8-4396-A16A-3F8D0A029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4312"/>
          <a:stretch>
            <a:fillRect/>
          </a:stretch>
        </p:blipFill>
        <p:spPr bwMode="auto">
          <a:xfrm>
            <a:off x="533400" y="2667000"/>
            <a:ext cx="2774950" cy="200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2101" name="Picture 4">
            <a:extLst>
              <a:ext uri="{FF2B5EF4-FFF2-40B4-BE49-F238E27FC236}">
                <a16:creationId xmlns:a16="http://schemas.microsoft.com/office/drawing/2014/main" id="{F949E679-0EAF-4E4C-AAAD-83DCDC827E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7525" y="2590800"/>
            <a:ext cx="5934075"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2102" name="Text Box 5">
            <a:extLst>
              <a:ext uri="{FF2B5EF4-FFF2-40B4-BE49-F238E27FC236}">
                <a16:creationId xmlns:a16="http://schemas.microsoft.com/office/drawing/2014/main" id="{BC447D4E-7B1E-4DB6-B4CA-8096548212F3}"/>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ext Box 1">
            <a:extLst>
              <a:ext uri="{FF2B5EF4-FFF2-40B4-BE49-F238E27FC236}">
                <a16:creationId xmlns:a16="http://schemas.microsoft.com/office/drawing/2014/main" id="{BD5592E4-381D-4123-A454-DF2FDD886877}"/>
              </a:ext>
            </a:extLst>
          </p:cNvPr>
          <p:cNvSpPr txBox="1">
            <a:spLocks noChangeArrowheads="1"/>
          </p:cNvSpPr>
          <p:nvPr/>
        </p:nvSpPr>
        <p:spPr bwMode="auto">
          <a:xfrm>
            <a:off x="304800" y="3810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000">
                <a:solidFill>
                  <a:srgbClr val="000000"/>
                </a:solidFill>
              </a:rPr>
              <a:t>Περιγραφή της γεωμετρίας της γλυκίνης </a:t>
            </a:r>
          </a:p>
        </p:txBody>
      </p:sp>
      <p:pic>
        <p:nvPicPr>
          <p:cNvPr id="133124" name="Picture 3">
            <a:extLst>
              <a:ext uri="{FF2B5EF4-FFF2-40B4-BE49-F238E27FC236}">
                <a16:creationId xmlns:a16="http://schemas.microsoft.com/office/drawing/2014/main" id="{C62EB6C6-B0B0-4D2F-83AF-8558F5538E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55789"/>
          <a:stretch>
            <a:fillRect/>
          </a:stretch>
        </p:blipFill>
        <p:spPr bwMode="auto">
          <a:xfrm>
            <a:off x="2238375" y="2039938"/>
            <a:ext cx="4924425"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4148" name="Picture 4">
            <a:extLst>
              <a:ext uri="{FF2B5EF4-FFF2-40B4-BE49-F238E27FC236}">
                <a16:creationId xmlns:a16="http://schemas.microsoft.com/office/drawing/2014/main" id="{E5B2259C-047C-41A5-A3B4-B667051746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4214"/>
          <a:stretch>
            <a:fillRect/>
          </a:stretch>
        </p:blipFill>
        <p:spPr bwMode="auto">
          <a:xfrm>
            <a:off x="2168525" y="1752600"/>
            <a:ext cx="4806950" cy="434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3126" name="Text Box 5">
            <a:extLst>
              <a:ext uri="{FF2B5EF4-FFF2-40B4-BE49-F238E27FC236}">
                <a16:creationId xmlns:a16="http://schemas.microsoft.com/office/drawing/2014/main" id="{530BA2B2-B6A9-40E1-B3D6-AAB4F1BE2AA6}"/>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134148"/>
                                        </p:tgtEl>
                                        <p:attrNameLst>
                                          <p:attrName>style.visibility</p:attrName>
                                        </p:attrNameLst>
                                      </p:cBhvr>
                                      <p:to>
                                        <p:strVal val="visible"/>
                                      </p:to>
                                    </p:set>
                                    <p:animEffect transition="in" filter="dissolve">
                                      <p:cBhvr additive="repl">
                                        <p:cTn id="7" dur="500"/>
                                        <p:tgtEl>
                                          <p:spTgt spid="134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1">
            <a:extLst>
              <a:ext uri="{FF2B5EF4-FFF2-40B4-BE49-F238E27FC236}">
                <a16:creationId xmlns:a16="http://schemas.microsoft.com/office/drawing/2014/main" id="{03B97134-09AE-4D7D-A224-7AFD2BF7B916}"/>
              </a:ext>
            </a:extLst>
          </p:cNvPr>
          <p:cNvSpPr txBox="1">
            <a:spLocks noChangeArrowheads="1"/>
          </p:cNvSpPr>
          <p:nvPr/>
        </p:nvSpPr>
        <p:spPr bwMode="auto">
          <a:xfrm>
            <a:off x="685800" y="285750"/>
            <a:ext cx="7773988"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dirty="0">
                <a:solidFill>
                  <a:srgbClr val="000000"/>
                </a:solidFill>
              </a:rPr>
              <a:t>Πολικότητα των μορίων</a:t>
            </a:r>
            <a:r>
              <a:rPr lang="en-US" altLang="en-US" sz="4400" dirty="0">
                <a:solidFill>
                  <a:srgbClr val="000000"/>
                </a:solidFill>
              </a:rPr>
              <a:t> </a:t>
            </a:r>
            <a:r>
              <a:rPr lang="el-GR" altLang="en-US" sz="4400" dirty="0">
                <a:solidFill>
                  <a:srgbClr val="000000"/>
                </a:solidFill>
              </a:rPr>
              <a:t>και διπολική ροπή</a:t>
            </a:r>
          </a:p>
        </p:txBody>
      </p:sp>
      <p:sp>
        <p:nvSpPr>
          <p:cNvPr id="134148" name="Text Box 3">
            <a:extLst>
              <a:ext uri="{FF2B5EF4-FFF2-40B4-BE49-F238E27FC236}">
                <a16:creationId xmlns:a16="http://schemas.microsoft.com/office/drawing/2014/main" id="{6580D96B-8218-446B-8B50-B4C70747151F}"/>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
        <p:nvSpPr>
          <p:cNvPr id="135172" name="Rectangle 4">
            <a:extLst>
              <a:ext uri="{FF2B5EF4-FFF2-40B4-BE49-F238E27FC236}">
                <a16:creationId xmlns:a16="http://schemas.microsoft.com/office/drawing/2014/main" id="{02456DBB-F61F-47CB-B8B4-E0D5592C5472}"/>
              </a:ext>
            </a:extLst>
          </p:cNvPr>
          <p:cNvSpPr>
            <a:spLocks noChangeArrowheads="1"/>
          </p:cNvSpPr>
          <p:nvPr/>
        </p:nvSpPr>
        <p:spPr bwMode="auto">
          <a:xfrm>
            <a:off x="381000" y="1295400"/>
            <a:ext cx="8334375" cy="490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568325" indent="-568325" eaLnBrk="0" hangingPunct="0">
              <a:tabLst>
                <a:tab pos="568325" algn="l"/>
                <a:tab pos="1016000" algn="l"/>
                <a:tab pos="1465263" algn="l"/>
                <a:tab pos="1914525" algn="l"/>
                <a:tab pos="2363788" algn="l"/>
                <a:tab pos="2813050" algn="l"/>
                <a:tab pos="3262313" algn="l"/>
                <a:tab pos="3711575" algn="l"/>
                <a:tab pos="4160838" algn="l"/>
                <a:tab pos="4610100" algn="l"/>
                <a:tab pos="5059363" algn="l"/>
                <a:tab pos="5508625" algn="l"/>
                <a:tab pos="5957888" algn="l"/>
                <a:tab pos="6407150" algn="l"/>
                <a:tab pos="6856413" algn="l"/>
                <a:tab pos="7305675" algn="l"/>
                <a:tab pos="7754938" algn="l"/>
                <a:tab pos="8204200" algn="l"/>
                <a:tab pos="8653463" algn="l"/>
                <a:tab pos="9102725" algn="l"/>
                <a:tab pos="9551988" algn="l"/>
              </a:tabLst>
              <a:defRPr>
                <a:solidFill>
                  <a:schemeClr val="bg1"/>
                </a:solidFill>
                <a:latin typeface="Calibri" panose="020F0502020204030204" pitchFamily="34" charset="0"/>
                <a:ea typeface="Droid Sans Fallback"/>
                <a:cs typeface="Droid Sans Fallback"/>
              </a:defRPr>
            </a:lvl1pPr>
            <a:lvl2pPr marL="949325" indent="-492125" eaLnBrk="0" hangingPunct="0">
              <a:tabLst>
                <a:tab pos="568325" algn="l"/>
                <a:tab pos="1016000" algn="l"/>
                <a:tab pos="1465263" algn="l"/>
                <a:tab pos="1914525" algn="l"/>
                <a:tab pos="2363788" algn="l"/>
                <a:tab pos="2813050" algn="l"/>
                <a:tab pos="3262313" algn="l"/>
                <a:tab pos="3711575" algn="l"/>
                <a:tab pos="4160838" algn="l"/>
                <a:tab pos="4610100" algn="l"/>
                <a:tab pos="5059363" algn="l"/>
                <a:tab pos="5508625" algn="l"/>
                <a:tab pos="5957888" algn="l"/>
                <a:tab pos="6407150" algn="l"/>
                <a:tab pos="6856413" algn="l"/>
                <a:tab pos="7305675" algn="l"/>
                <a:tab pos="7754938" algn="l"/>
                <a:tab pos="8204200" algn="l"/>
                <a:tab pos="8653463" algn="l"/>
                <a:tab pos="9102725" algn="l"/>
                <a:tab pos="9551988" algn="l"/>
              </a:tabLst>
              <a:defRPr>
                <a:solidFill>
                  <a:schemeClr val="bg1"/>
                </a:solidFill>
                <a:latin typeface="Calibri" panose="020F0502020204030204" pitchFamily="34" charset="0"/>
                <a:ea typeface="Droid Sans Fallback"/>
                <a:cs typeface="Droid Sans Fallback"/>
              </a:defRPr>
            </a:lvl2pPr>
            <a:lvl3pPr marL="1368425" indent="-454025" eaLnBrk="0" hangingPunct="0">
              <a:tabLst>
                <a:tab pos="568325" algn="l"/>
                <a:tab pos="1016000" algn="l"/>
                <a:tab pos="1465263" algn="l"/>
                <a:tab pos="1914525" algn="l"/>
                <a:tab pos="2363788" algn="l"/>
                <a:tab pos="2813050" algn="l"/>
                <a:tab pos="3262313" algn="l"/>
                <a:tab pos="3711575" algn="l"/>
                <a:tab pos="4160838" algn="l"/>
                <a:tab pos="4610100" algn="l"/>
                <a:tab pos="5059363" algn="l"/>
                <a:tab pos="5508625" algn="l"/>
                <a:tab pos="5957888" algn="l"/>
                <a:tab pos="6407150" algn="l"/>
                <a:tab pos="6856413" algn="l"/>
                <a:tab pos="7305675" algn="l"/>
                <a:tab pos="7754938" algn="l"/>
                <a:tab pos="8204200" algn="l"/>
                <a:tab pos="8653463" algn="l"/>
                <a:tab pos="9102725" algn="l"/>
                <a:tab pos="9551988" algn="l"/>
              </a:tabLst>
              <a:defRPr>
                <a:solidFill>
                  <a:schemeClr val="bg1"/>
                </a:solidFill>
                <a:latin typeface="Calibri" panose="020F0502020204030204" pitchFamily="34" charset="0"/>
                <a:ea typeface="Droid Sans Fallback"/>
                <a:cs typeface="Droid Sans Fallback"/>
              </a:defRPr>
            </a:lvl3pPr>
            <a:lvl4pPr eaLnBrk="0" hangingPunct="0">
              <a:tabLst>
                <a:tab pos="568325" algn="l"/>
                <a:tab pos="1016000" algn="l"/>
                <a:tab pos="1465263" algn="l"/>
                <a:tab pos="1914525" algn="l"/>
                <a:tab pos="2363788" algn="l"/>
                <a:tab pos="2813050" algn="l"/>
                <a:tab pos="3262313" algn="l"/>
                <a:tab pos="3711575" algn="l"/>
                <a:tab pos="4160838" algn="l"/>
                <a:tab pos="4610100" algn="l"/>
                <a:tab pos="5059363" algn="l"/>
                <a:tab pos="5508625" algn="l"/>
                <a:tab pos="5957888" algn="l"/>
                <a:tab pos="6407150" algn="l"/>
                <a:tab pos="6856413" algn="l"/>
                <a:tab pos="7305675" algn="l"/>
                <a:tab pos="7754938" algn="l"/>
                <a:tab pos="8204200" algn="l"/>
                <a:tab pos="8653463" algn="l"/>
                <a:tab pos="9102725" algn="l"/>
                <a:tab pos="9551988" algn="l"/>
              </a:tabLst>
              <a:defRPr>
                <a:solidFill>
                  <a:schemeClr val="bg1"/>
                </a:solidFill>
                <a:latin typeface="Calibri" panose="020F0502020204030204" pitchFamily="34" charset="0"/>
                <a:ea typeface="Droid Sans Fallback"/>
                <a:cs typeface="Droid Sans Fallback"/>
              </a:defRPr>
            </a:lvl4pPr>
            <a:lvl5pPr eaLnBrk="0" hangingPunct="0">
              <a:tabLst>
                <a:tab pos="568325" algn="l"/>
                <a:tab pos="1016000" algn="l"/>
                <a:tab pos="1465263" algn="l"/>
                <a:tab pos="1914525" algn="l"/>
                <a:tab pos="2363788" algn="l"/>
                <a:tab pos="2813050" algn="l"/>
                <a:tab pos="3262313" algn="l"/>
                <a:tab pos="3711575" algn="l"/>
                <a:tab pos="4160838" algn="l"/>
                <a:tab pos="4610100" algn="l"/>
                <a:tab pos="5059363" algn="l"/>
                <a:tab pos="5508625" algn="l"/>
                <a:tab pos="5957888" algn="l"/>
                <a:tab pos="6407150" algn="l"/>
                <a:tab pos="6856413" algn="l"/>
                <a:tab pos="7305675" algn="l"/>
                <a:tab pos="7754938" algn="l"/>
                <a:tab pos="8204200" algn="l"/>
                <a:tab pos="8653463" algn="l"/>
                <a:tab pos="9102725" algn="l"/>
                <a:tab pos="95519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568325" algn="l"/>
                <a:tab pos="1016000" algn="l"/>
                <a:tab pos="1465263" algn="l"/>
                <a:tab pos="1914525" algn="l"/>
                <a:tab pos="2363788" algn="l"/>
                <a:tab pos="2813050" algn="l"/>
                <a:tab pos="3262313" algn="l"/>
                <a:tab pos="3711575" algn="l"/>
                <a:tab pos="4160838" algn="l"/>
                <a:tab pos="4610100" algn="l"/>
                <a:tab pos="5059363" algn="l"/>
                <a:tab pos="5508625" algn="l"/>
                <a:tab pos="5957888" algn="l"/>
                <a:tab pos="6407150" algn="l"/>
                <a:tab pos="6856413" algn="l"/>
                <a:tab pos="7305675" algn="l"/>
                <a:tab pos="7754938" algn="l"/>
                <a:tab pos="8204200" algn="l"/>
                <a:tab pos="8653463" algn="l"/>
                <a:tab pos="9102725" algn="l"/>
                <a:tab pos="95519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568325" algn="l"/>
                <a:tab pos="1016000" algn="l"/>
                <a:tab pos="1465263" algn="l"/>
                <a:tab pos="1914525" algn="l"/>
                <a:tab pos="2363788" algn="l"/>
                <a:tab pos="2813050" algn="l"/>
                <a:tab pos="3262313" algn="l"/>
                <a:tab pos="3711575" algn="l"/>
                <a:tab pos="4160838" algn="l"/>
                <a:tab pos="4610100" algn="l"/>
                <a:tab pos="5059363" algn="l"/>
                <a:tab pos="5508625" algn="l"/>
                <a:tab pos="5957888" algn="l"/>
                <a:tab pos="6407150" algn="l"/>
                <a:tab pos="6856413" algn="l"/>
                <a:tab pos="7305675" algn="l"/>
                <a:tab pos="7754938" algn="l"/>
                <a:tab pos="8204200" algn="l"/>
                <a:tab pos="8653463" algn="l"/>
                <a:tab pos="9102725" algn="l"/>
                <a:tab pos="95519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568325" algn="l"/>
                <a:tab pos="1016000" algn="l"/>
                <a:tab pos="1465263" algn="l"/>
                <a:tab pos="1914525" algn="l"/>
                <a:tab pos="2363788" algn="l"/>
                <a:tab pos="2813050" algn="l"/>
                <a:tab pos="3262313" algn="l"/>
                <a:tab pos="3711575" algn="l"/>
                <a:tab pos="4160838" algn="l"/>
                <a:tab pos="4610100" algn="l"/>
                <a:tab pos="5059363" algn="l"/>
                <a:tab pos="5508625" algn="l"/>
                <a:tab pos="5957888" algn="l"/>
                <a:tab pos="6407150" algn="l"/>
                <a:tab pos="6856413" algn="l"/>
                <a:tab pos="7305675" algn="l"/>
                <a:tab pos="7754938" algn="l"/>
                <a:tab pos="8204200" algn="l"/>
                <a:tab pos="8653463" algn="l"/>
                <a:tab pos="9102725" algn="l"/>
                <a:tab pos="95519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568325" algn="l"/>
                <a:tab pos="1016000" algn="l"/>
                <a:tab pos="1465263" algn="l"/>
                <a:tab pos="1914525" algn="l"/>
                <a:tab pos="2363788" algn="l"/>
                <a:tab pos="2813050" algn="l"/>
                <a:tab pos="3262313" algn="l"/>
                <a:tab pos="3711575" algn="l"/>
                <a:tab pos="4160838" algn="l"/>
                <a:tab pos="4610100" algn="l"/>
                <a:tab pos="5059363" algn="l"/>
                <a:tab pos="5508625" algn="l"/>
                <a:tab pos="5957888" algn="l"/>
                <a:tab pos="6407150" algn="l"/>
                <a:tab pos="6856413" algn="l"/>
                <a:tab pos="7305675" algn="l"/>
                <a:tab pos="7754938" algn="l"/>
                <a:tab pos="8204200" algn="l"/>
                <a:tab pos="8653463" algn="l"/>
                <a:tab pos="9102725" algn="l"/>
                <a:tab pos="9551988" algn="l"/>
              </a:tabLst>
              <a:defRPr>
                <a:solidFill>
                  <a:schemeClr val="bg1"/>
                </a:solidFill>
                <a:latin typeface="Calibri" panose="020F0502020204030204" pitchFamily="34" charset="0"/>
                <a:ea typeface="Droid Sans Fallback"/>
                <a:cs typeface="Droid Sans Fallback"/>
              </a:defRPr>
            </a:lvl9pPr>
          </a:lstStyle>
          <a:p>
            <a:pPr eaLnBrk="1" hangingPunct="1">
              <a:spcBef>
                <a:spcPts val="700"/>
              </a:spcBef>
              <a:buSzPct val="120000"/>
              <a:buFont typeface="Arial" panose="020B0604020202020204" pitchFamily="34" charset="0"/>
              <a:buChar char="•"/>
            </a:pPr>
            <a:r>
              <a:rPr lang="el-GR" altLang="en-US" sz="2800">
                <a:solidFill>
                  <a:srgbClr val="000000"/>
                </a:solidFill>
                <a:latin typeface="Arial" panose="020B0604020202020204" pitchFamily="34" charset="0"/>
              </a:rPr>
              <a:t>Για να είναι ένα μόριο πολικό πρέπει</a:t>
            </a:r>
          </a:p>
          <a:p>
            <a:pPr lvl="1" eaLnBrk="1" hangingPunct="1">
              <a:spcBef>
                <a:spcPts val="600"/>
              </a:spcBef>
              <a:buFont typeface="Arial" panose="020B0604020202020204" pitchFamily="34" charset="0"/>
              <a:buAutoNum type="arabicPeriod"/>
            </a:pPr>
            <a:r>
              <a:rPr lang="el-GR" altLang="en-US" sz="2400">
                <a:solidFill>
                  <a:srgbClr val="000000"/>
                </a:solidFill>
                <a:latin typeface="Arial" panose="020B0604020202020204" pitchFamily="34" charset="0"/>
              </a:rPr>
              <a:t>Να έχει </a:t>
            </a:r>
            <a:r>
              <a:rPr lang="el-GR" altLang="en-US" sz="2400">
                <a:solidFill>
                  <a:srgbClr val="CC00CC"/>
                </a:solidFill>
                <a:latin typeface="Arial" panose="020B0604020202020204" pitchFamily="34" charset="0"/>
              </a:rPr>
              <a:t>πολικούς δεσμούς</a:t>
            </a:r>
          </a:p>
          <a:p>
            <a:pPr lvl="2" eaLnBrk="1" hangingPunct="1">
              <a:spcBef>
                <a:spcPts val="500"/>
              </a:spcBef>
              <a:buFont typeface="Wingdings" panose="05000000000000000000" pitchFamily="2" charset="2"/>
              <a:buChar char=""/>
            </a:pPr>
            <a:r>
              <a:rPr lang="el-GR" altLang="en-US" sz="2000">
                <a:solidFill>
                  <a:srgbClr val="000000"/>
                </a:solidFill>
                <a:latin typeface="Arial" panose="020B0604020202020204" pitchFamily="34" charset="0"/>
              </a:rPr>
              <a:t>Διαφορά ηλεκτραρνητικότητας  - θεωρία</a:t>
            </a:r>
          </a:p>
          <a:p>
            <a:pPr lvl="2" eaLnBrk="1" hangingPunct="1">
              <a:spcBef>
                <a:spcPts val="500"/>
              </a:spcBef>
              <a:buFont typeface="Wingdings" panose="05000000000000000000" pitchFamily="2" charset="2"/>
              <a:buChar char=""/>
            </a:pPr>
            <a:r>
              <a:rPr lang="el-GR" altLang="en-US" sz="2000">
                <a:solidFill>
                  <a:srgbClr val="000000"/>
                </a:solidFill>
                <a:latin typeface="Arial" panose="020B0604020202020204" pitchFamily="34" charset="0"/>
              </a:rPr>
              <a:t>Διπολικές ροπές δεσμών - μετρημένες</a:t>
            </a:r>
          </a:p>
          <a:p>
            <a:pPr lvl="1" eaLnBrk="1" hangingPunct="1">
              <a:spcBef>
                <a:spcPts val="600"/>
              </a:spcBef>
              <a:buFont typeface="Arial" panose="020B0604020202020204" pitchFamily="34" charset="0"/>
              <a:buAutoNum type="arabicPeriod" startAt="2"/>
            </a:pPr>
            <a:r>
              <a:rPr lang="el-GR" altLang="en-US" sz="2400">
                <a:solidFill>
                  <a:srgbClr val="000000"/>
                </a:solidFill>
                <a:latin typeface="Arial" panose="020B0604020202020204" pitchFamily="34" charset="0"/>
              </a:rPr>
              <a:t>Να έχει ένα </a:t>
            </a:r>
            <a:r>
              <a:rPr lang="el-GR" altLang="en-US" sz="2400">
                <a:solidFill>
                  <a:srgbClr val="CC00CC"/>
                </a:solidFill>
                <a:latin typeface="Arial" panose="020B0604020202020204" pitchFamily="34" charset="0"/>
              </a:rPr>
              <a:t>ασύμμετρο σχήμα</a:t>
            </a:r>
          </a:p>
          <a:p>
            <a:pPr lvl="2" eaLnBrk="1" hangingPunct="1">
              <a:spcBef>
                <a:spcPts val="500"/>
              </a:spcBef>
              <a:buFont typeface="Wingdings" panose="05000000000000000000" pitchFamily="2" charset="2"/>
              <a:buChar char=""/>
            </a:pPr>
            <a:r>
              <a:rPr lang="el-GR" altLang="en-US" sz="2000">
                <a:solidFill>
                  <a:srgbClr val="000000"/>
                </a:solidFill>
                <a:latin typeface="Arial" panose="020B0604020202020204" pitchFamily="34" charset="0"/>
              </a:rPr>
              <a:t>Προσθήκη ανυσμάτων</a:t>
            </a:r>
          </a:p>
          <a:p>
            <a:pPr eaLnBrk="1" hangingPunct="1">
              <a:spcBef>
                <a:spcPts val="700"/>
              </a:spcBef>
              <a:buSzPct val="120000"/>
              <a:buFont typeface="Arial" panose="020B0604020202020204" pitchFamily="34" charset="0"/>
              <a:buChar char="•"/>
            </a:pPr>
            <a:r>
              <a:rPr lang="el-GR" altLang="en-US" sz="2800">
                <a:solidFill>
                  <a:srgbClr val="000000"/>
                </a:solidFill>
                <a:latin typeface="Arial" panose="020B0604020202020204" pitchFamily="34" charset="0"/>
              </a:rPr>
              <a:t>Η πολικότητα επηρεάζει τις διαμοριακές δυνάμεις έλξης</a:t>
            </a:r>
          </a:p>
          <a:p>
            <a:pPr lvl="1" eaLnBrk="1" hangingPunct="1">
              <a:spcBef>
                <a:spcPts val="600"/>
              </a:spcBef>
              <a:buFont typeface="Wingdings" panose="05000000000000000000" pitchFamily="2" charset="2"/>
              <a:buChar char=""/>
            </a:pPr>
            <a:r>
              <a:rPr lang="el-GR" altLang="en-US" sz="2400">
                <a:solidFill>
                  <a:srgbClr val="000000"/>
                </a:solidFill>
                <a:latin typeface="Arial" panose="020B0604020202020204" pitchFamily="34" charset="0"/>
              </a:rPr>
              <a:t>Επομένως τα σημεία ζέσεως και τις διαλυτότητες</a:t>
            </a:r>
          </a:p>
          <a:p>
            <a:pPr lvl="2" eaLnBrk="1" hangingPunct="1">
              <a:spcBef>
                <a:spcPts val="500"/>
              </a:spcBef>
              <a:buFont typeface="Wingdings" panose="05000000000000000000" pitchFamily="2" charset="2"/>
              <a:buChar char=""/>
            </a:pPr>
            <a:r>
              <a:rPr lang="el-GR" altLang="en-US" sz="2000">
                <a:solidFill>
                  <a:srgbClr val="000000"/>
                </a:solidFill>
                <a:latin typeface="Arial" panose="020B0604020202020204" pitchFamily="34" charset="0"/>
              </a:rPr>
              <a:t>Τα όμοια διαλύονται στα όμοια</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135172">
                                            <p:txEl>
                                              <p:pRg st="0" end="0"/>
                                            </p:txEl>
                                          </p:spTgt>
                                        </p:tgtEl>
                                        <p:attrNameLst>
                                          <p:attrName>style.visibility</p:attrName>
                                        </p:attrNameLst>
                                      </p:cBhvr>
                                      <p:to>
                                        <p:strVal val="visible"/>
                                      </p:to>
                                    </p:set>
                                    <p:animEffect transition="in" filter="wipe(left)">
                                      <p:cBhvr additive="repl">
                                        <p:cTn id="7" dur="500"/>
                                        <p:tgtEl>
                                          <p:spTgt spid="135172">
                                            <p:txEl>
                                              <p:pRg st="0" end="0"/>
                                            </p:txEl>
                                          </p:spTgt>
                                        </p:tgtEl>
                                      </p:cBhvr>
                                    </p:animEffect>
                                  </p:childTnLst>
                                </p:cTn>
                              </p:par>
                              <p:par>
                                <p:cTn id="8" presetID="22" presetClass="entr" presetSubtype="8" fill="hold" nodeType="withEffect">
                                  <p:stCondLst>
                                    <p:cond delay="0"/>
                                  </p:stCondLst>
                                  <p:childTnLst>
                                    <p:set>
                                      <p:cBhvr additive="repl">
                                        <p:cTn id="9" dur="1" fill="hold">
                                          <p:stCondLst>
                                            <p:cond delay="0"/>
                                          </p:stCondLst>
                                        </p:cTn>
                                        <p:tgtEl>
                                          <p:spTgt spid="135172">
                                            <p:txEl>
                                              <p:pRg st="1" end="1"/>
                                            </p:txEl>
                                          </p:spTgt>
                                        </p:tgtEl>
                                        <p:attrNameLst>
                                          <p:attrName>style.visibility</p:attrName>
                                        </p:attrNameLst>
                                      </p:cBhvr>
                                      <p:to>
                                        <p:strVal val="visible"/>
                                      </p:to>
                                    </p:set>
                                    <p:animEffect transition="in" filter="wipe(left)">
                                      <p:cBhvr additive="repl">
                                        <p:cTn id="10" dur="500"/>
                                        <p:tgtEl>
                                          <p:spTgt spid="135172">
                                            <p:txEl>
                                              <p:pRg st="1" end="1"/>
                                            </p:txEl>
                                          </p:spTgt>
                                        </p:tgtEl>
                                      </p:cBhvr>
                                    </p:animEffect>
                                  </p:childTnLst>
                                </p:cTn>
                              </p:par>
                              <p:par>
                                <p:cTn id="11" presetID="22" presetClass="entr" presetSubtype="8" fill="hold" nodeType="withEffect">
                                  <p:stCondLst>
                                    <p:cond delay="0"/>
                                  </p:stCondLst>
                                  <p:childTnLst>
                                    <p:set>
                                      <p:cBhvr additive="repl">
                                        <p:cTn id="12" dur="1" fill="hold">
                                          <p:stCondLst>
                                            <p:cond delay="0"/>
                                          </p:stCondLst>
                                        </p:cTn>
                                        <p:tgtEl>
                                          <p:spTgt spid="135172">
                                            <p:txEl>
                                              <p:pRg st="2" end="2"/>
                                            </p:txEl>
                                          </p:spTgt>
                                        </p:tgtEl>
                                        <p:attrNameLst>
                                          <p:attrName>style.visibility</p:attrName>
                                        </p:attrNameLst>
                                      </p:cBhvr>
                                      <p:to>
                                        <p:strVal val="visible"/>
                                      </p:to>
                                    </p:set>
                                    <p:animEffect transition="in" filter="wipe(left)">
                                      <p:cBhvr additive="repl">
                                        <p:cTn id="13" dur="500"/>
                                        <p:tgtEl>
                                          <p:spTgt spid="135172">
                                            <p:txEl>
                                              <p:pRg st="2" end="2"/>
                                            </p:txEl>
                                          </p:spTgt>
                                        </p:tgtEl>
                                      </p:cBhvr>
                                    </p:animEffect>
                                  </p:childTnLst>
                                </p:cTn>
                              </p:par>
                              <p:par>
                                <p:cTn id="14" presetID="22" presetClass="entr" presetSubtype="8" fill="hold" nodeType="withEffect">
                                  <p:stCondLst>
                                    <p:cond delay="0"/>
                                  </p:stCondLst>
                                  <p:childTnLst>
                                    <p:set>
                                      <p:cBhvr additive="repl">
                                        <p:cTn id="15" dur="1" fill="hold">
                                          <p:stCondLst>
                                            <p:cond delay="0"/>
                                          </p:stCondLst>
                                        </p:cTn>
                                        <p:tgtEl>
                                          <p:spTgt spid="135172">
                                            <p:txEl>
                                              <p:pRg st="3" end="3"/>
                                            </p:txEl>
                                          </p:spTgt>
                                        </p:tgtEl>
                                        <p:attrNameLst>
                                          <p:attrName>style.visibility</p:attrName>
                                        </p:attrNameLst>
                                      </p:cBhvr>
                                      <p:to>
                                        <p:strVal val="visible"/>
                                      </p:to>
                                    </p:set>
                                    <p:animEffect transition="in" filter="wipe(left)">
                                      <p:cBhvr additive="repl">
                                        <p:cTn id="16" dur="500"/>
                                        <p:tgtEl>
                                          <p:spTgt spid="135172">
                                            <p:txEl>
                                              <p:pRg st="3" end="3"/>
                                            </p:txEl>
                                          </p:spTgt>
                                        </p:tgtEl>
                                      </p:cBhvr>
                                    </p:animEffect>
                                  </p:childTnLst>
                                </p:cTn>
                              </p:par>
                              <p:par>
                                <p:cTn id="17" presetID="22" presetClass="entr" presetSubtype="8" fill="hold" nodeType="withEffect">
                                  <p:stCondLst>
                                    <p:cond delay="0"/>
                                  </p:stCondLst>
                                  <p:childTnLst>
                                    <p:set>
                                      <p:cBhvr additive="repl">
                                        <p:cTn id="18" dur="1" fill="hold">
                                          <p:stCondLst>
                                            <p:cond delay="0"/>
                                          </p:stCondLst>
                                        </p:cTn>
                                        <p:tgtEl>
                                          <p:spTgt spid="135172">
                                            <p:txEl>
                                              <p:pRg st="4" end="4"/>
                                            </p:txEl>
                                          </p:spTgt>
                                        </p:tgtEl>
                                        <p:attrNameLst>
                                          <p:attrName>style.visibility</p:attrName>
                                        </p:attrNameLst>
                                      </p:cBhvr>
                                      <p:to>
                                        <p:strVal val="visible"/>
                                      </p:to>
                                    </p:set>
                                    <p:animEffect transition="in" filter="wipe(left)">
                                      <p:cBhvr additive="repl">
                                        <p:cTn id="19" dur="500"/>
                                        <p:tgtEl>
                                          <p:spTgt spid="135172">
                                            <p:txEl>
                                              <p:pRg st="4" end="4"/>
                                            </p:txEl>
                                          </p:spTgt>
                                        </p:tgtEl>
                                      </p:cBhvr>
                                    </p:animEffect>
                                  </p:childTnLst>
                                </p:cTn>
                              </p:par>
                              <p:par>
                                <p:cTn id="20" presetID="22" presetClass="entr" presetSubtype="8" fill="hold" nodeType="withEffect">
                                  <p:stCondLst>
                                    <p:cond delay="0"/>
                                  </p:stCondLst>
                                  <p:childTnLst>
                                    <p:set>
                                      <p:cBhvr additive="repl">
                                        <p:cTn id="21" dur="1" fill="hold">
                                          <p:stCondLst>
                                            <p:cond delay="0"/>
                                          </p:stCondLst>
                                        </p:cTn>
                                        <p:tgtEl>
                                          <p:spTgt spid="135172">
                                            <p:txEl>
                                              <p:pRg st="5" end="5"/>
                                            </p:txEl>
                                          </p:spTgt>
                                        </p:tgtEl>
                                        <p:attrNameLst>
                                          <p:attrName>style.visibility</p:attrName>
                                        </p:attrNameLst>
                                      </p:cBhvr>
                                      <p:to>
                                        <p:strVal val="visible"/>
                                      </p:to>
                                    </p:set>
                                    <p:animEffect transition="in" filter="wipe(left)">
                                      <p:cBhvr additive="repl">
                                        <p:cTn id="22" dur="500"/>
                                        <p:tgtEl>
                                          <p:spTgt spid="135172">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additive="repl">
                                        <p:cTn id="26" dur="1" fill="hold">
                                          <p:stCondLst>
                                            <p:cond delay="0"/>
                                          </p:stCondLst>
                                        </p:cTn>
                                        <p:tgtEl>
                                          <p:spTgt spid="135172">
                                            <p:txEl>
                                              <p:pRg st="6" end="6"/>
                                            </p:txEl>
                                          </p:spTgt>
                                        </p:tgtEl>
                                        <p:attrNameLst>
                                          <p:attrName>style.visibility</p:attrName>
                                        </p:attrNameLst>
                                      </p:cBhvr>
                                      <p:to>
                                        <p:strVal val="visible"/>
                                      </p:to>
                                    </p:set>
                                    <p:animEffect transition="in" filter="wipe(left)">
                                      <p:cBhvr additive="repl">
                                        <p:cTn id="27" dur="500"/>
                                        <p:tgtEl>
                                          <p:spTgt spid="135172">
                                            <p:txEl>
                                              <p:pRg st="6" end="6"/>
                                            </p:txEl>
                                          </p:spTgt>
                                        </p:tgtEl>
                                      </p:cBhvr>
                                    </p:animEffect>
                                  </p:childTnLst>
                                </p:cTn>
                              </p:par>
                              <p:par>
                                <p:cTn id="28" presetID="22" presetClass="entr" presetSubtype="8" fill="hold" nodeType="withEffect">
                                  <p:stCondLst>
                                    <p:cond delay="0"/>
                                  </p:stCondLst>
                                  <p:childTnLst>
                                    <p:set>
                                      <p:cBhvr additive="repl">
                                        <p:cTn id="29" dur="1" fill="hold">
                                          <p:stCondLst>
                                            <p:cond delay="0"/>
                                          </p:stCondLst>
                                        </p:cTn>
                                        <p:tgtEl>
                                          <p:spTgt spid="135172">
                                            <p:txEl>
                                              <p:pRg st="7" end="7"/>
                                            </p:txEl>
                                          </p:spTgt>
                                        </p:tgtEl>
                                        <p:attrNameLst>
                                          <p:attrName>style.visibility</p:attrName>
                                        </p:attrNameLst>
                                      </p:cBhvr>
                                      <p:to>
                                        <p:strVal val="visible"/>
                                      </p:to>
                                    </p:set>
                                    <p:animEffect transition="in" filter="wipe(left)">
                                      <p:cBhvr additive="repl">
                                        <p:cTn id="30" dur="500"/>
                                        <p:tgtEl>
                                          <p:spTgt spid="135172">
                                            <p:txEl>
                                              <p:pRg st="7" end="7"/>
                                            </p:txEl>
                                          </p:spTgt>
                                        </p:tgtEl>
                                      </p:cBhvr>
                                    </p:animEffect>
                                  </p:childTnLst>
                                </p:cTn>
                              </p:par>
                              <p:par>
                                <p:cTn id="31" presetID="22" presetClass="entr" presetSubtype="8" fill="hold" nodeType="withEffect">
                                  <p:stCondLst>
                                    <p:cond delay="0"/>
                                  </p:stCondLst>
                                  <p:childTnLst>
                                    <p:set>
                                      <p:cBhvr additive="repl">
                                        <p:cTn id="32" dur="1" fill="hold">
                                          <p:stCondLst>
                                            <p:cond delay="0"/>
                                          </p:stCondLst>
                                        </p:cTn>
                                        <p:tgtEl>
                                          <p:spTgt spid="135172">
                                            <p:txEl>
                                              <p:pRg st="8" end="8"/>
                                            </p:txEl>
                                          </p:spTgt>
                                        </p:tgtEl>
                                        <p:attrNameLst>
                                          <p:attrName>style.visibility</p:attrName>
                                        </p:attrNameLst>
                                      </p:cBhvr>
                                      <p:to>
                                        <p:strVal val="visible"/>
                                      </p:to>
                                    </p:set>
                                    <p:animEffect transition="in" filter="wipe(left)">
                                      <p:cBhvr additive="repl">
                                        <p:cTn id="33" dur="500"/>
                                        <p:tgtEl>
                                          <p:spTgt spid="13517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ext Box 1">
            <a:extLst>
              <a:ext uri="{FF2B5EF4-FFF2-40B4-BE49-F238E27FC236}">
                <a16:creationId xmlns:a16="http://schemas.microsoft.com/office/drawing/2014/main" id="{D48D1AD9-ADB7-442C-BDC3-3E324219DC48}"/>
              </a:ext>
            </a:extLst>
          </p:cNvPr>
          <p:cNvSpPr txBox="1">
            <a:spLocks noChangeArrowheads="1"/>
          </p:cNvSpPr>
          <p:nvPr/>
        </p:nvSpPr>
        <p:spPr bwMode="auto">
          <a:xfrm>
            <a:off x="304800" y="3048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Μοριακή πολικότητα</a:t>
            </a:r>
          </a:p>
        </p:txBody>
      </p:sp>
      <p:sp>
        <p:nvSpPr>
          <p:cNvPr id="135171" name="Text Box 2">
            <a:extLst>
              <a:ext uri="{FF2B5EF4-FFF2-40B4-BE49-F238E27FC236}">
                <a16:creationId xmlns:a16="http://schemas.microsoft.com/office/drawing/2014/main" id="{BEE43C48-EA2A-4B44-833C-FD151E422A80}"/>
              </a:ext>
            </a:extLst>
          </p:cNvPr>
          <p:cNvSpPr txBox="1">
            <a:spLocks noChangeArrowheads="1"/>
          </p:cNvSpPr>
          <p:nvPr/>
        </p:nvSpPr>
        <p:spPr bwMode="auto">
          <a:xfrm>
            <a:off x="1258888" y="4648200"/>
            <a:ext cx="74898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000000"/>
                </a:solidFill>
                <a:latin typeface="Arial" panose="020B0604020202020204" pitchFamily="34" charset="0"/>
              </a:rPr>
              <a:t>Ο δεσμός  H─Cl είναι πολικός.  Τα δεσμικά ηλεκτρόνια έλκονται προς το ακραίο  Cl του μορίου.  Το καθαρό αποτέλεσμα είναι ένα πολικό μόριο.</a:t>
            </a:r>
          </a:p>
        </p:txBody>
      </p:sp>
      <p:sp>
        <p:nvSpPr>
          <p:cNvPr id="135172" name="Text Box 3">
            <a:extLst>
              <a:ext uri="{FF2B5EF4-FFF2-40B4-BE49-F238E27FC236}">
                <a16:creationId xmlns:a16="http://schemas.microsoft.com/office/drawing/2014/main" id="{84211037-6F98-4B1E-A5E8-8C29E6936D98}"/>
              </a:ext>
            </a:extLst>
          </p:cNvPr>
          <p:cNvSpPr txBox="1">
            <a:spLocks noChangeArrowheads="1"/>
          </p:cNvSpPr>
          <p:nvPr/>
        </p:nvSpPr>
        <p:spPr bwMode="auto">
          <a:xfrm>
            <a:off x="3733800" y="6553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endParaRPr lang="el-GR" altLang="en-US" sz="1400" dirty="0">
              <a:solidFill>
                <a:srgbClr val="000000"/>
              </a:solidFill>
              <a:latin typeface="Arial" panose="020B0604020202020204" pitchFamily="34" charset="0"/>
            </a:endParaRPr>
          </a:p>
        </p:txBody>
      </p:sp>
      <p:pic>
        <p:nvPicPr>
          <p:cNvPr id="135173" name="Picture 4">
            <a:extLst>
              <a:ext uri="{FF2B5EF4-FFF2-40B4-BE49-F238E27FC236}">
                <a16:creationId xmlns:a16="http://schemas.microsoft.com/office/drawing/2014/main" id="{C57C1EB1-CAA4-4358-AE12-D606D35A2A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570038"/>
            <a:ext cx="8548687" cy="262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5174" name="Text Box 5">
            <a:extLst>
              <a:ext uri="{FF2B5EF4-FFF2-40B4-BE49-F238E27FC236}">
                <a16:creationId xmlns:a16="http://schemas.microsoft.com/office/drawing/2014/main" id="{AE056734-BF43-40B3-8B34-5C755C4EF5B5}"/>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1">
            <a:extLst>
              <a:ext uri="{FF2B5EF4-FFF2-40B4-BE49-F238E27FC236}">
                <a16:creationId xmlns:a16="http://schemas.microsoft.com/office/drawing/2014/main" id="{77826AC3-4EBB-42C1-B92D-770F4F8E0730}"/>
              </a:ext>
            </a:extLst>
          </p:cNvPr>
          <p:cNvSpPr txBox="1">
            <a:spLocks noChangeArrowheads="1"/>
          </p:cNvSpPr>
          <p:nvPr/>
        </p:nvSpPr>
        <p:spPr bwMode="auto">
          <a:xfrm>
            <a:off x="344488" y="0"/>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Προσθήκη ανυσμάτων</a:t>
            </a:r>
          </a:p>
        </p:txBody>
      </p:sp>
      <p:grpSp>
        <p:nvGrpSpPr>
          <p:cNvPr id="2" name="Group 3">
            <a:extLst>
              <a:ext uri="{FF2B5EF4-FFF2-40B4-BE49-F238E27FC236}">
                <a16:creationId xmlns:a16="http://schemas.microsoft.com/office/drawing/2014/main" id="{0FDFFD8C-0FD1-415C-A1A7-698F7E6CF38F}"/>
              </a:ext>
            </a:extLst>
          </p:cNvPr>
          <p:cNvGrpSpPr>
            <a:grpSpLocks/>
          </p:cNvGrpSpPr>
          <p:nvPr/>
        </p:nvGrpSpPr>
        <p:grpSpPr bwMode="auto">
          <a:xfrm>
            <a:off x="1908175" y="981075"/>
            <a:ext cx="6248400" cy="5414963"/>
            <a:chOff x="1202" y="618"/>
            <a:chExt cx="3936" cy="3411"/>
          </a:xfrm>
        </p:grpSpPr>
        <p:pic>
          <p:nvPicPr>
            <p:cNvPr id="136200" name="Picture 4">
              <a:extLst>
                <a:ext uri="{FF2B5EF4-FFF2-40B4-BE49-F238E27FC236}">
                  <a16:creationId xmlns:a16="http://schemas.microsoft.com/office/drawing/2014/main" id="{C5E85835-D7DE-4344-BE0D-7858CBA881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3" y="618"/>
              <a:ext cx="3934" cy="2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6201" name="Picture 5">
              <a:extLst>
                <a:ext uri="{FF2B5EF4-FFF2-40B4-BE49-F238E27FC236}">
                  <a16:creationId xmlns:a16="http://schemas.microsoft.com/office/drawing/2014/main" id="{37FC791E-652F-45E7-A399-C1467EA19D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02" y="3001"/>
              <a:ext cx="3936" cy="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pic>
        <p:nvPicPr>
          <p:cNvPr id="137222" name="Picture 6">
            <a:extLst>
              <a:ext uri="{FF2B5EF4-FFF2-40B4-BE49-F238E27FC236}">
                <a16:creationId xmlns:a16="http://schemas.microsoft.com/office/drawing/2014/main" id="{23B8D062-E6FF-4DCE-AE55-9810B32EB1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6863" y="1484313"/>
            <a:ext cx="8847137"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37223" name="Picture 7">
            <a:extLst>
              <a:ext uri="{FF2B5EF4-FFF2-40B4-BE49-F238E27FC236}">
                <a16:creationId xmlns:a16="http://schemas.microsoft.com/office/drawing/2014/main" id="{0F8F6B90-E57C-415A-B63C-1D54ACC4E5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692150"/>
            <a:ext cx="5038725"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6199" name="Text Box 8">
            <a:extLst>
              <a:ext uri="{FF2B5EF4-FFF2-40B4-BE49-F238E27FC236}">
                <a16:creationId xmlns:a16="http://schemas.microsoft.com/office/drawing/2014/main" id="{5198F84B-88C1-4E74-B55D-274472311F0E}"/>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fill="hold" nodeType="clickEffect">
                                  <p:stCondLst>
                                    <p:cond delay="0"/>
                                  </p:stCondLst>
                                  <p:childTnLst>
                                    <p:animEffect transition="out" filter="dissolve">
                                      <p:cBhvr additive="repl">
                                        <p:cTn id="6" dur="500"/>
                                        <p:tgtEl>
                                          <p:spTgt spid="2"/>
                                        </p:tgtEl>
                                      </p:cBhvr>
                                    </p:animEffect>
                                    <p:set>
                                      <p:cBhvr additive="repl">
                                        <p:cTn id="7" dur="1" fill="hold">
                                          <p:stCondLst>
                                            <p:cond delay="497"/>
                                          </p:stCondLst>
                                        </p:cTn>
                                        <p:tgtEl>
                                          <p:spTgt spid="2"/>
                                        </p:tgtEl>
                                        <p:attrNameLst>
                                          <p:attrName>style.visibility</p:attrName>
                                        </p:attrNameLst>
                                      </p:cBhvr>
                                      <p:to>
                                        <p:strVal val="hidden"/>
                                      </p:to>
                                    </p:set>
                                  </p:childTnLst>
                                </p:cTn>
                              </p:par>
                              <p:par>
                                <p:cTn id="8" presetID="9" presetClass="entr" fill="hold" nodeType="withEffect">
                                  <p:stCondLst>
                                    <p:cond delay="0"/>
                                  </p:stCondLst>
                                  <p:childTnLst>
                                    <p:set>
                                      <p:cBhvr additive="repl">
                                        <p:cTn id="9" dur="1" fill="hold">
                                          <p:stCondLst>
                                            <p:cond delay="0"/>
                                          </p:stCondLst>
                                        </p:cTn>
                                        <p:tgtEl>
                                          <p:spTgt spid="137222"/>
                                        </p:tgtEl>
                                        <p:attrNameLst>
                                          <p:attrName>style.visibility</p:attrName>
                                        </p:attrNameLst>
                                      </p:cBhvr>
                                      <p:to>
                                        <p:strVal val="visible"/>
                                      </p:to>
                                    </p:set>
                                    <p:animEffect transition="in" filter="dissolve">
                                      <p:cBhvr additive="repl">
                                        <p:cTn id="10" dur="500"/>
                                        <p:tgtEl>
                                          <p:spTgt spid="13722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fill="hold" nodeType="clickEffect">
                                  <p:stCondLst>
                                    <p:cond delay="0"/>
                                  </p:stCondLst>
                                  <p:childTnLst>
                                    <p:animEffect transition="out" filter="dissolve">
                                      <p:cBhvr additive="repl">
                                        <p:cTn id="14" dur="500"/>
                                        <p:tgtEl>
                                          <p:spTgt spid="137222"/>
                                        </p:tgtEl>
                                      </p:cBhvr>
                                    </p:animEffect>
                                    <p:set>
                                      <p:cBhvr additive="repl">
                                        <p:cTn id="15" dur="1" fill="hold">
                                          <p:stCondLst>
                                            <p:cond delay="497"/>
                                          </p:stCondLst>
                                        </p:cTn>
                                        <p:tgtEl>
                                          <p:spTgt spid="137222"/>
                                        </p:tgtEl>
                                        <p:attrNameLst>
                                          <p:attrName>style.visibility</p:attrName>
                                        </p:attrNameLst>
                                      </p:cBhvr>
                                      <p:to>
                                        <p:strVal val="hidden"/>
                                      </p:to>
                                    </p:set>
                                  </p:childTnLst>
                                </p:cTn>
                              </p:par>
                              <p:par>
                                <p:cTn id="16" presetID="9" presetClass="entr" fill="hold" nodeType="withEffect">
                                  <p:stCondLst>
                                    <p:cond delay="0"/>
                                  </p:stCondLst>
                                  <p:childTnLst>
                                    <p:set>
                                      <p:cBhvr additive="repl">
                                        <p:cTn id="17" dur="1" fill="hold">
                                          <p:stCondLst>
                                            <p:cond delay="0"/>
                                          </p:stCondLst>
                                        </p:cTn>
                                        <p:tgtEl>
                                          <p:spTgt spid="137223"/>
                                        </p:tgtEl>
                                        <p:attrNameLst>
                                          <p:attrName>style.visibility</p:attrName>
                                        </p:attrNameLst>
                                      </p:cBhvr>
                                      <p:to>
                                        <p:strVal val="visible"/>
                                      </p:to>
                                    </p:set>
                                    <p:animEffect transition="in" filter="dissolve">
                                      <p:cBhvr additive="repl">
                                        <p:cTn id="18" dur="500"/>
                                        <p:tgtEl>
                                          <p:spTgt spid="137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ext Box 1">
            <a:extLst>
              <a:ext uri="{FF2B5EF4-FFF2-40B4-BE49-F238E27FC236}">
                <a16:creationId xmlns:a16="http://schemas.microsoft.com/office/drawing/2014/main" id="{83705A45-31BE-463B-AA13-1B4C6AA2D147}"/>
              </a:ext>
            </a:extLst>
          </p:cNvPr>
          <p:cNvSpPr txBox="1">
            <a:spLocks noChangeArrowheads="1"/>
          </p:cNvSpPr>
          <p:nvPr/>
        </p:nvSpPr>
        <p:spPr bwMode="auto">
          <a:xfrm>
            <a:off x="304800" y="1524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Μοριακή πολικότητα</a:t>
            </a:r>
          </a:p>
        </p:txBody>
      </p:sp>
      <p:sp>
        <p:nvSpPr>
          <p:cNvPr id="138243" name="Text Box 2">
            <a:extLst>
              <a:ext uri="{FF2B5EF4-FFF2-40B4-BE49-F238E27FC236}">
                <a16:creationId xmlns:a16="http://schemas.microsoft.com/office/drawing/2014/main" id="{FE110F13-5FF1-4A12-991B-BAE15262BD24}"/>
              </a:ext>
            </a:extLst>
          </p:cNvPr>
          <p:cNvSpPr txBox="1">
            <a:spLocks noChangeArrowheads="1"/>
          </p:cNvSpPr>
          <p:nvPr/>
        </p:nvSpPr>
        <p:spPr bwMode="auto">
          <a:xfrm>
            <a:off x="1828800" y="4495800"/>
            <a:ext cx="5867400" cy="155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dirty="0">
                <a:solidFill>
                  <a:srgbClr val="000000"/>
                </a:solidFill>
                <a:latin typeface="Arial" panose="020B0604020202020204" pitchFamily="34" charset="0"/>
              </a:rPr>
              <a:t>Ο δεσμός O─C είναι πολικός.  Τα δεσμικά ηλεκτρόνια έλκονται εξίσου προς τα ακραία Ο του μορίου.  Το καθαρό αποτέλεσμα είναι ένα μη πολικό μόριο</a:t>
            </a:r>
          </a:p>
        </p:txBody>
      </p:sp>
      <p:pic>
        <p:nvPicPr>
          <p:cNvPr id="138245" name="Picture 4">
            <a:extLst>
              <a:ext uri="{FF2B5EF4-FFF2-40B4-BE49-F238E27FC236}">
                <a16:creationId xmlns:a16="http://schemas.microsoft.com/office/drawing/2014/main" id="{EDC6DAA1-5A7E-4AA6-8FA0-7A6EAD7F1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447800"/>
            <a:ext cx="8548687" cy="287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8246" name="Text Box 5">
            <a:extLst>
              <a:ext uri="{FF2B5EF4-FFF2-40B4-BE49-F238E27FC236}">
                <a16:creationId xmlns:a16="http://schemas.microsoft.com/office/drawing/2014/main" id="{2A2264E1-865C-4C55-AEF2-24BA72141F04}"/>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1">
            <a:extLst>
              <a:ext uri="{FF2B5EF4-FFF2-40B4-BE49-F238E27FC236}">
                <a16:creationId xmlns:a16="http://schemas.microsoft.com/office/drawing/2014/main" id="{57BA2AF6-2F76-4F68-B722-B3913794D801}"/>
              </a:ext>
            </a:extLst>
          </p:cNvPr>
          <p:cNvSpPr txBox="1">
            <a:spLocks noChangeArrowheads="1"/>
          </p:cNvSpPr>
          <p:nvPr/>
        </p:nvSpPr>
        <p:spPr bwMode="auto">
          <a:xfrm>
            <a:off x="304800" y="762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Μοριακή πολικότητα</a:t>
            </a:r>
          </a:p>
        </p:txBody>
      </p:sp>
      <p:sp>
        <p:nvSpPr>
          <p:cNvPr id="139267" name="Text Box 2">
            <a:extLst>
              <a:ext uri="{FF2B5EF4-FFF2-40B4-BE49-F238E27FC236}">
                <a16:creationId xmlns:a16="http://schemas.microsoft.com/office/drawing/2014/main" id="{75FD80E1-4422-426D-A932-75B383C0333F}"/>
              </a:ext>
            </a:extLst>
          </p:cNvPr>
          <p:cNvSpPr txBox="1">
            <a:spLocks noChangeArrowheads="1"/>
          </p:cNvSpPr>
          <p:nvPr/>
        </p:nvSpPr>
        <p:spPr bwMode="auto">
          <a:xfrm>
            <a:off x="1905000" y="4495800"/>
            <a:ext cx="55626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000000"/>
                </a:solidFill>
                <a:latin typeface="Arial" panose="020B0604020202020204" pitchFamily="34" charset="0"/>
              </a:rPr>
              <a:t>Ο δεσμός H─O είναι πολικός.  Αμφότερα τα δεσμικά ηλεκτρόνια έλκονται από το ακραίο O του μορίου.  Το καθαρό αποτέλεσμα είναι ένα πολικό μόριο.</a:t>
            </a:r>
          </a:p>
        </p:txBody>
      </p:sp>
      <p:pic>
        <p:nvPicPr>
          <p:cNvPr id="139269" name="Picture 4">
            <a:extLst>
              <a:ext uri="{FF2B5EF4-FFF2-40B4-BE49-F238E27FC236}">
                <a16:creationId xmlns:a16="http://schemas.microsoft.com/office/drawing/2014/main" id="{74AC8816-33E2-45E8-8B04-83F0CEF91E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8425" y="990600"/>
            <a:ext cx="640397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9270" name="Text Box 5">
            <a:extLst>
              <a:ext uri="{FF2B5EF4-FFF2-40B4-BE49-F238E27FC236}">
                <a16:creationId xmlns:a16="http://schemas.microsoft.com/office/drawing/2014/main" id="{C3FB533B-5864-47D5-B2C9-7B0E61705ADF}"/>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1">
            <a:extLst>
              <a:ext uri="{FF2B5EF4-FFF2-40B4-BE49-F238E27FC236}">
                <a16:creationId xmlns:a16="http://schemas.microsoft.com/office/drawing/2014/main" id="{EC460359-E426-4929-B200-AB9E6D984768}"/>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Πρόβλεψη της πολικότητας των μορίων</a:t>
            </a:r>
          </a:p>
        </p:txBody>
      </p:sp>
      <p:sp>
        <p:nvSpPr>
          <p:cNvPr id="141314" name="Text Box 2">
            <a:extLst>
              <a:ext uri="{FF2B5EF4-FFF2-40B4-BE49-F238E27FC236}">
                <a16:creationId xmlns:a16="http://schemas.microsoft.com/office/drawing/2014/main" id="{4E7F2C6E-164A-4BD3-A01A-4391FCB4C460}"/>
              </a:ext>
            </a:extLst>
          </p:cNvPr>
          <p:cNvSpPr txBox="1">
            <a:spLocks noChangeArrowheads="1"/>
          </p:cNvSpPr>
          <p:nvPr/>
        </p:nvSpPr>
        <p:spPr bwMode="auto">
          <a:xfrm>
            <a:off x="304800" y="1752600"/>
            <a:ext cx="8534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460375" indent="-457200" eaLnBrk="0" hangingPunct="0">
              <a:tabLst>
                <a:tab pos="460375"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2300" algn="l"/>
              </a:tabLst>
              <a:defRPr>
                <a:solidFill>
                  <a:schemeClr val="bg1"/>
                </a:solidFill>
                <a:latin typeface="Calibri" panose="020F0502020204030204" pitchFamily="34" charset="0"/>
                <a:ea typeface="Droid Sans Fallback"/>
                <a:cs typeface="Droid Sans Fallback"/>
              </a:defRPr>
            </a:lvl1pPr>
            <a:lvl2pPr marL="1262063" indent="-517525" eaLnBrk="0" hangingPunct="0">
              <a:tabLst>
                <a:tab pos="460375"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2300" algn="l"/>
              </a:tabLst>
              <a:defRPr>
                <a:solidFill>
                  <a:schemeClr val="bg1"/>
                </a:solidFill>
                <a:latin typeface="Calibri" panose="020F0502020204030204" pitchFamily="34" charset="0"/>
                <a:ea typeface="Droid Sans Fallback"/>
                <a:cs typeface="Droid Sans Fallback"/>
              </a:defRPr>
            </a:lvl2pPr>
            <a:lvl3pPr eaLnBrk="0" hangingPunct="0">
              <a:tabLst>
                <a:tab pos="460375"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2300" algn="l"/>
              </a:tabLst>
              <a:defRPr>
                <a:solidFill>
                  <a:schemeClr val="bg1"/>
                </a:solidFill>
                <a:latin typeface="Calibri" panose="020F0502020204030204" pitchFamily="34" charset="0"/>
                <a:ea typeface="Droid Sans Fallback"/>
                <a:cs typeface="Droid Sans Fallback"/>
              </a:defRPr>
            </a:lvl3pPr>
            <a:lvl4pPr eaLnBrk="0" hangingPunct="0">
              <a:tabLst>
                <a:tab pos="460375"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2300" algn="l"/>
              </a:tabLst>
              <a:defRPr>
                <a:solidFill>
                  <a:schemeClr val="bg1"/>
                </a:solidFill>
                <a:latin typeface="Calibri" panose="020F0502020204030204" pitchFamily="34" charset="0"/>
                <a:ea typeface="Droid Sans Fallback"/>
                <a:cs typeface="Droid Sans Fallback"/>
              </a:defRPr>
            </a:lvl4pPr>
            <a:lvl5pPr eaLnBrk="0" hangingPunct="0">
              <a:tabLst>
                <a:tab pos="460375"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2300"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60375"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2300"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60375"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2300"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60375"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2300"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60375"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2300" algn="l"/>
              </a:tabLst>
              <a:defRPr>
                <a:solidFill>
                  <a:schemeClr val="bg1"/>
                </a:solidFill>
                <a:latin typeface="Calibri" panose="020F0502020204030204" pitchFamily="34" charset="0"/>
                <a:ea typeface="Droid Sans Fallback"/>
                <a:cs typeface="Droid Sans Fallback"/>
              </a:defRPr>
            </a:lvl9pPr>
          </a:lstStyle>
          <a:p>
            <a:pPr eaLnBrk="1" hangingPunct="1">
              <a:spcBef>
                <a:spcPts val="750"/>
              </a:spcBef>
              <a:buClrTx/>
              <a:buSzPct val="120000"/>
              <a:buFontTx/>
              <a:buNone/>
            </a:pPr>
            <a:r>
              <a:rPr lang="el-GR" altLang="en-US" sz="3200">
                <a:solidFill>
                  <a:srgbClr val="000000"/>
                </a:solidFill>
              </a:rPr>
              <a:t>1.	Σχεδιάζουμε την δομή κατά  Lewis και καθορίζουμε την μοριακή γεωμετρία</a:t>
            </a:r>
          </a:p>
          <a:p>
            <a:pPr eaLnBrk="1" hangingPunct="1">
              <a:spcBef>
                <a:spcPts val="750"/>
              </a:spcBef>
              <a:buClrTx/>
              <a:buSzPct val="120000"/>
              <a:buFontTx/>
              <a:buNone/>
            </a:pPr>
            <a:r>
              <a:rPr lang="el-GR" altLang="en-US" sz="3200">
                <a:solidFill>
                  <a:srgbClr val="000000"/>
                </a:solidFill>
              </a:rPr>
              <a:t>2.	Προσδιορίζουμε εάν οι δεσμοί στο μόριο είναι πολικοί</a:t>
            </a:r>
          </a:p>
          <a:p>
            <a:pPr lvl="1" eaLnBrk="1" hangingPunct="1">
              <a:spcBef>
                <a:spcPts val="650"/>
              </a:spcBef>
              <a:buClrTx/>
              <a:buFontTx/>
              <a:buNone/>
            </a:pPr>
            <a:r>
              <a:rPr lang="el-GR" altLang="en-US" sz="2800">
                <a:solidFill>
                  <a:srgbClr val="000000"/>
                </a:solidFill>
              </a:rPr>
              <a:t>a)	Εάν δεν είναι πολικοί οι δεσμοί, το μόριο είναι μη πολικό</a:t>
            </a:r>
          </a:p>
          <a:p>
            <a:pPr eaLnBrk="1" hangingPunct="1">
              <a:spcBef>
                <a:spcPts val="750"/>
              </a:spcBef>
              <a:buClrTx/>
              <a:buSzPct val="120000"/>
              <a:buFontTx/>
              <a:buNone/>
            </a:pPr>
            <a:r>
              <a:rPr lang="el-GR" altLang="en-US" sz="3200">
                <a:solidFill>
                  <a:srgbClr val="000000"/>
                </a:solidFill>
              </a:rPr>
              <a:t>3.	Προσδιορίζουμε εάν οι πολικοί δεσμοί αθροίζονται για να δώσουν μια καθαρή  διπολική ροπή</a:t>
            </a:r>
          </a:p>
        </p:txBody>
      </p:sp>
      <p:sp>
        <p:nvSpPr>
          <p:cNvPr id="140293" name="Text Box 4">
            <a:extLst>
              <a:ext uri="{FF2B5EF4-FFF2-40B4-BE49-F238E27FC236}">
                <a16:creationId xmlns:a16="http://schemas.microsoft.com/office/drawing/2014/main" id="{2CD3D643-0D40-4B7E-9502-C52A31EE53AC}"/>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141314">
                                            <p:txEl>
                                              <p:pRg st="0" end="0"/>
                                            </p:txEl>
                                          </p:spTgt>
                                        </p:tgtEl>
                                        <p:attrNameLst>
                                          <p:attrName>style.visibility</p:attrName>
                                        </p:attrNameLst>
                                      </p:cBhvr>
                                      <p:to>
                                        <p:strVal val="visible"/>
                                      </p:to>
                                    </p:set>
                                    <p:animEffect transition="in" filter="wipe(left)">
                                      <p:cBhvr additive="repl">
                                        <p:cTn id="7" dur="500"/>
                                        <p:tgtEl>
                                          <p:spTgt spid="1413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141314">
                                            <p:txEl>
                                              <p:pRg st="1" end="1"/>
                                            </p:txEl>
                                          </p:spTgt>
                                        </p:tgtEl>
                                        <p:attrNameLst>
                                          <p:attrName>style.visibility</p:attrName>
                                        </p:attrNameLst>
                                      </p:cBhvr>
                                      <p:to>
                                        <p:strVal val="visible"/>
                                      </p:to>
                                    </p:set>
                                    <p:animEffect transition="in" filter="wipe(left)">
                                      <p:cBhvr additive="repl">
                                        <p:cTn id="12" dur="500"/>
                                        <p:tgtEl>
                                          <p:spTgt spid="141314">
                                            <p:txEl>
                                              <p:pRg st="1" end="1"/>
                                            </p:txEl>
                                          </p:spTgt>
                                        </p:tgtEl>
                                      </p:cBhvr>
                                    </p:animEffect>
                                  </p:childTnLst>
                                </p:cTn>
                              </p:par>
                              <p:par>
                                <p:cTn id="13" presetID="22" presetClass="entr" presetSubtype="8" fill="hold" nodeType="withEffect">
                                  <p:stCondLst>
                                    <p:cond delay="0"/>
                                  </p:stCondLst>
                                  <p:childTnLst>
                                    <p:set>
                                      <p:cBhvr additive="repl">
                                        <p:cTn id="14" dur="1" fill="hold">
                                          <p:stCondLst>
                                            <p:cond delay="0"/>
                                          </p:stCondLst>
                                        </p:cTn>
                                        <p:tgtEl>
                                          <p:spTgt spid="141314">
                                            <p:txEl>
                                              <p:pRg st="2" end="2"/>
                                            </p:txEl>
                                          </p:spTgt>
                                        </p:tgtEl>
                                        <p:attrNameLst>
                                          <p:attrName>style.visibility</p:attrName>
                                        </p:attrNameLst>
                                      </p:cBhvr>
                                      <p:to>
                                        <p:strVal val="visible"/>
                                      </p:to>
                                    </p:set>
                                    <p:animEffect transition="in" filter="wipe(left)">
                                      <p:cBhvr additive="repl">
                                        <p:cTn id="15" dur="500"/>
                                        <p:tgtEl>
                                          <p:spTgt spid="141314">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1000"/>
                                  </p:stCondLst>
                                  <p:childTnLst>
                                    <p:set>
                                      <p:cBhvr additive="repl">
                                        <p:cTn id="19" dur="1" fill="hold">
                                          <p:stCondLst>
                                            <p:cond delay="0"/>
                                          </p:stCondLst>
                                        </p:cTn>
                                        <p:tgtEl>
                                          <p:spTgt spid="141314">
                                            <p:txEl>
                                              <p:pRg st="3" end="3"/>
                                            </p:txEl>
                                          </p:spTgt>
                                        </p:tgtEl>
                                        <p:attrNameLst>
                                          <p:attrName>style.visibility</p:attrName>
                                        </p:attrNameLst>
                                      </p:cBhvr>
                                      <p:to>
                                        <p:strVal val="visible"/>
                                      </p:to>
                                    </p:set>
                                    <p:animEffect transition="in" filter="wipe(left)">
                                      <p:cBhvr additive="repl">
                                        <p:cTn id="20" dur="500"/>
                                        <p:tgtEl>
                                          <p:spTgt spid="1413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 Box 1">
            <a:extLst>
              <a:ext uri="{FF2B5EF4-FFF2-40B4-BE49-F238E27FC236}">
                <a16:creationId xmlns:a16="http://schemas.microsoft.com/office/drawing/2014/main" id="{57038415-C1E2-4338-95A0-6D1B963ED8A8}"/>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rPr>
              <a:t>Παράδειγμα 10.5: Καθορίστε εάν η ΝΗ</a:t>
            </a:r>
            <a:r>
              <a:rPr lang="el-GR" altLang="en-US" sz="3200" baseline="-25000">
                <a:solidFill>
                  <a:srgbClr val="000000"/>
                </a:solidFill>
              </a:rPr>
              <a:t>3</a:t>
            </a:r>
            <a:r>
              <a:rPr lang="el-GR" altLang="en-US" sz="3200">
                <a:solidFill>
                  <a:srgbClr val="000000"/>
                </a:solidFill>
              </a:rPr>
              <a:t> είναι ένα πολικό μόριο</a:t>
            </a:r>
          </a:p>
        </p:txBody>
      </p:sp>
      <p:sp>
        <p:nvSpPr>
          <p:cNvPr id="142338" name="Text Box 2">
            <a:extLst>
              <a:ext uri="{FF2B5EF4-FFF2-40B4-BE49-F238E27FC236}">
                <a16:creationId xmlns:a16="http://schemas.microsoft.com/office/drawing/2014/main" id="{FB64C565-CAF0-421F-8CA4-69DD7333F53B}"/>
              </a:ext>
            </a:extLst>
          </p:cNvPr>
          <p:cNvSpPr txBox="1">
            <a:spLocks noChangeArrowheads="1"/>
          </p:cNvSpPr>
          <p:nvPr/>
        </p:nvSpPr>
        <p:spPr bwMode="auto">
          <a:xfrm>
            <a:off x="304800" y="1752600"/>
            <a:ext cx="48006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514350" indent="-511175" eaLnBrk="0" hangingPunct="0">
              <a:tabLst>
                <a:tab pos="51435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1pPr>
            <a:lvl2pPr marL="914400" indent="-511175" eaLnBrk="0" hangingPunct="0">
              <a:tabLst>
                <a:tab pos="51435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2pPr>
            <a:lvl3pPr eaLnBrk="0" hangingPunct="0">
              <a:tabLst>
                <a:tab pos="51435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3pPr>
            <a:lvl4pPr eaLnBrk="0" hangingPunct="0">
              <a:tabLst>
                <a:tab pos="51435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4pPr>
            <a:lvl5pPr eaLnBrk="0" hangingPunct="0">
              <a:tabLst>
                <a:tab pos="51435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51435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51435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51435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51435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9pPr>
          </a:lstStyle>
          <a:p>
            <a:pPr eaLnBrk="1" hangingPunct="1">
              <a:spcBef>
                <a:spcPts val="750"/>
              </a:spcBef>
              <a:buClrTx/>
              <a:buFontTx/>
              <a:buNone/>
            </a:pPr>
            <a:r>
              <a:rPr lang="el-GR" altLang="en-US" sz="3200" dirty="0">
                <a:solidFill>
                  <a:srgbClr val="000000"/>
                </a:solidFill>
              </a:rPr>
              <a:t>1.	</a:t>
            </a:r>
            <a:r>
              <a:rPr lang="el-GR" altLang="en-US" sz="3200" dirty="0">
                <a:solidFill>
                  <a:srgbClr val="000000"/>
                </a:solidFill>
                <a:latin typeface="Times New Roman" panose="02020603050405020304" pitchFamily="18" charset="0"/>
              </a:rPr>
              <a:t>Σχεδιάζουμε την δομή κατά  Lewis και καθορίζουμε την μοριακή γεωμετρία</a:t>
            </a:r>
          </a:p>
          <a:p>
            <a:pPr lvl="1" eaLnBrk="1" hangingPunct="1">
              <a:spcBef>
                <a:spcPts val="650"/>
              </a:spcBef>
              <a:buClrTx/>
              <a:buFontTx/>
              <a:buNone/>
            </a:pPr>
            <a:r>
              <a:rPr lang="el-GR" altLang="en-US" sz="2800" dirty="0">
                <a:solidFill>
                  <a:srgbClr val="0066FF"/>
                </a:solidFill>
                <a:latin typeface="Times New Roman" panose="02020603050405020304" pitchFamily="18" charset="0"/>
              </a:rPr>
              <a:t>a)	8 ηλεκτρόνια σθένους</a:t>
            </a:r>
          </a:p>
          <a:p>
            <a:pPr lvl="1" eaLnBrk="1" hangingPunct="1">
              <a:spcBef>
                <a:spcPts val="650"/>
              </a:spcBef>
              <a:buClrTx/>
              <a:buFontTx/>
              <a:buNone/>
            </a:pPr>
            <a:r>
              <a:rPr lang="el-GR" altLang="en-US" sz="2800" dirty="0">
                <a:solidFill>
                  <a:srgbClr val="0066FF"/>
                </a:solidFill>
                <a:latin typeface="Times New Roman" panose="02020603050405020304" pitchFamily="18" charset="0"/>
              </a:rPr>
              <a:t>b)	3 δεσμικά  +1 μονήρες ζεύγος = τριγωνική πυραμιδική μοριακή γεωμετρία</a:t>
            </a:r>
          </a:p>
          <a:p>
            <a:pPr lvl="1" eaLnBrk="1" hangingPunct="1">
              <a:spcBef>
                <a:spcPts val="650"/>
              </a:spcBef>
              <a:buClrTx/>
              <a:buFontTx/>
              <a:buNone/>
            </a:pPr>
            <a:endParaRPr lang="el-GR" altLang="en-US" sz="2800" dirty="0">
              <a:solidFill>
                <a:srgbClr val="0066FF"/>
              </a:solidFill>
              <a:latin typeface="Times New Roman" panose="02020603050405020304" pitchFamily="18" charset="0"/>
            </a:endParaRPr>
          </a:p>
        </p:txBody>
      </p:sp>
      <p:pic>
        <p:nvPicPr>
          <p:cNvPr id="142340" name="Picture 4">
            <a:extLst>
              <a:ext uri="{FF2B5EF4-FFF2-40B4-BE49-F238E27FC236}">
                <a16:creationId xmlns:a16="http://schemas.microsoft.com/office/drawing/2014/main" id="{FAF6DE48-464C-4303-81FF-C377262C27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1752600"/>
            <a:ext cx="268763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1318" name="Text Box 5">
            <a:extLst>
              <a:ext uri="{FF2B5EF4-FFF2-40B4-BE49-F238E27FC236}">
                <a16:creationId xmlns:a16="http://schemas.microsoft.com/office/drawing/2014/main" id="{1D1D80B2-52A3-4D0D-AC0F-B76A2834657E}"/>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142338">
                                            <p:txEl>
                                              <p:pRg st="0" end="0"/>
                                            </p:txEl>
                                          </p:spTgt>
                                        </p:tgtEl>
                                        <p:attrNameLst>
                                          <p:attrName>style.visibility</p:attrName>
                                        </p:attrNameLst>
                                      </p:cBhvr>
                                      <p:to>
                                        <p:strVal val="visible"/>
                                      </p:to>
                                    </p:set>
                                    <p:animEffect transition="in" filter="wipe(left)">
                                      <p:cBhvr additive="repl">
                                        <p:cTn id="7" dur="500"/>
                                        <p:tgtEl>
                                          <p:spTgt spid="142338">
                                            <p:txEl>
                                              <p:pRg st="0" end="0"/>
                                            </p:txEl>
                                          </p:spTgt>
                                        </p:tgtEl>
                                      </p:cBhvr>
                                    </p:animEffect>
                                  </p:childTnLst>
                                </p:cTn>
                              </p:par>
                            </p:childTnLst>
                          </p:cTn>
                        </p:par>
                        <p:par>
                          <p:cTn id="8" fill="hold" nodeType="afterGroup">
                            <p:stCondLst>
                              <p:cond delay="1500"/>
                            </p:stCondLst>
                            <p:childTnLst>
                              <p:par>
                                <p:cTn id="9" presetID="22" presetClass="entr" presetSubtype="8" fill="hold" nodeType="afterEffect">
                                  <p:stCondLst>
                                    <p:cond delay="500"/>
                                  </p:stCondLst>
                                  <p:childTnLst>
                                    <p:set>
                                      <p:cBhvr additive="repl">
                                        <p:cTn id="10" dur="1" fill="hold">
                                          <p:stCondLst>
                                            <p:cond delay="0"/>
                                          </p:stCondLst>
                                        </p:cTn>
                                        <p:tgtEl>
                                          <p:spTgt spid="142338">
                                            <p:txEl>
                                              <p:pRg st="1" end="1"/>
                                            </p:txEl>
                                          </p:spTgt>
                                        </p:tgtEl>
                                        <p:attrNameLst>
                                          <p:attrName>style.visibility</p:attrName>
                                        </p:attrNameLst>
                                      </p:cBhvr>
                                      <p:to>
                                        <p:strVal val="visible"/>
                                      </p:to>
                                    </p:set>
                                    <p:animEffect transition="in" filter="wipe(left)">
                                      <p:cBhvr additive="repl">
                                        <p:cTn id="11" dur="500"/>
                                        <p:tgtEl>
                                          <p:spTgt spid="142338">
                                            <p:txEl>
                                              <p:pRg st="1" end="1"/>
                                            </p:txEl>
                                          </p:spTgt>
                                        </p:tgtEl>
                                      </p:cBhvr>
                                    </p:animEffect>
                                  </p:childTnLst>
                                </p:cTn>
                              </p:par>
                            </p:childTnLst>
                          </p:cTn>
                        </p:par>
                        <p:par>
                          <p:cTn id="12" fill="hold" nodeType="afterGroup">
                            <p:stCondLst>
                              <p:cond delay="2500"/>
                            </p:stCondLst>
                            <p:childTnLst>
                              <p:par>
                                <p:cTn id="13" presetID="22" presetClass="entr" presetSubtype="8" fill="hold" nodeType="afterEffect">
                                  <p:stCondLst>
                                    <p:cond delay="500"/>
                                  </p:stCondLst>
                                  <p:childTnLst>
                                    <p:set>
                                      <p:cBhvr additive="repl">
                                        <p:cTn id="14" dur="1" fill="hold">
                                          <p:stCondLst>
                                            <p:cond delay="0"/>
                                          </p:stCondLst>
                                        </p:cTn>
                                        <p:tgtEl>
                                          <p:spTgt spid="142338">
                                            <p:txEl>
                                              <p:pRg st="2" end="2"/>
                                            </p:txEl>
                                          </p:spTgt>
                                        </p:tgtEl>
                                        <p:attrNameLst>
                                          <p:attrName>style.visibility</p:attrName>
                                        </p:attrNameLst>
                                      </p:cBhvr>
                                      <p:to>
                                        <p:strVal val="visible"/>
                                      </p:to>
                                    </p:set>
                                    <p:animEffect transition="in" filter="wipe(left)">
                                      <p:cBhvr additive="repl">
                                        <p:cTn id="15" dur="500"/>
                                        <p:tgtEl>
                                          <p:spTgt spid="142338">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fill="hold" nodeType="clickEffect">
                                  <p:stCondLst>
                                    <p:cond delay="0"/>
                                  </p:stCondLst>
                                  <p:childTnLst>
                                    <p:set>
                                      <p:cBhvr additive="repl">
                                        <p:cTn id="19" dur="1" fill="hold">
                                          <p:stCondLst>
                                            <p:cond delay="0"/>
                                          </p:stCondLst>
                                        </p:cTn>
                                        <p:tgtEl>
                                          <p:spTgt spid="142340"/>
                                        </p:tgtEl>
                                        <p:attrNameLst>
                                          <p:attrName>style.visibility</p:attrName>
                                        </p:attrNameLst>
                                      </p:cBhvr>
                                      <p:to>
                                        <p:strVal val="visible"/>
                                      </p:to>
                                    </p:set>
                                    <p:animEffect transition="in" filter="dissolve">
                                      <p:cBhvr additive="repl">
                                        <p:cTn id="20" dur="500"/>
                                        <p:tgtEl>
                                          <p:spTgt spid="142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a:extLst>
              <a:ext uri="{FF2B5EF4-FFF2-40B4-BE49-F238E27FC236}">
                <a16:creationId xmlns:a16="http://schemas.microsoft.com/office/drawing/2014/main" id="{846222F2-A7F8-4693-8A7A-4C3DA6889DF4}"/>
              </a:ext>
            </a:extLst>
          </p:cNvPr>
          <p:cNvSpPr txBox="1">
            <a:spLocks noChangeArrowheads="1"/>
          </p:cNvSpPr>
          <p:nvPr/>
        </p:nvSpPr>
        <p:spPr bwMode="auto">
          <a:xfrm>
            <a:off x="457200" y="274638"/>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600">
                <a:solidFill>
                  <a:srgbClr val="00B050"/>
                </a:solidFill>
              </a:rPr>
              <a:t>O</a:t>
            </a:r>
            <a:r>
              <a:rPr lang="el-GR" altLang="en-US" sz="3600">
                <a:solidFill>
                  <a:srgbClr val="00B050"/>
                </a:solidFill>
              </a:rPr>
              <a:t>μοιοπολικοί δεσμοί </a:t>
            </a:r>
            <a:br>
              <a:rPr lang="en-US" altLang="en-US" sz="4000">
                <a:solidFill>
                  <a:srgbClr val="00B050"/>
                </a:solidFill>
              </a:rPr>
            </a:br>
            <a:endParaRPr lang="en-US" altLang="en-US" sz="4000">
              <a:solidFill>
                <a:srgbClr val="00B050"/>
              </a:solidFill>
            </a:endParaRPr>
          </a:p>
        </p:txBody>
      </p:sp>
      <p:sp>
        <p:nvSpPr>
          <p:cNvPr id="26627" name="Text Box 2">
            <a:extLst>
              <a:ext uri="{FF2B5EF4-FFF2-40B4-BE49-F238E27FC236}">
                <a16:creationId xmlns:a16="http://schemas.microsoft.com/office/drawing/2014/main" id="{9234FF3D-7A69-4C8B-8401-CB4F7988E0D2}"/>
              </a:ext>
            </a:extLst>
          </p:cNvPr>
          <p:cNvSpPr txBox="1">
            <a:spLocks noChangeArrowheads="1"/>
          </p:cNvSpPr>
          <p:nvPr/>
        </p:nvSpPr>
        <p:spPr bwMode="auto">
          <a:xfrm>
            <a:off x="152400" y="716416"/>
            <a:ext cx="6248400" cy="5717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514350" indent="-511175" eaLnBrk="0" hangingPunct="0">
              <a:tabLst>
                <a:tab pos="514350" algn="l"/>
                <a:tab pos="962025" algn="l"/>
                <a:tab pos="1411288" algn="l"/>
                <a:tab pos="1860550" algn="l"/>
                <a:tab pos="2309813" algn="l"/>
                <a:tab pos="2759075" algn="l"/>
                <a:tab pos="3208338" algn="l"/>
                <a:tab pos="3657600" algn="l"/>
                <a:tab pos="4106863" algn="l"/>
                <a:tab pos="4556125" algn="l"/>
                <a:tab pos="5005388" algn="l"/>
                <a:tab pos="5454650" algn="l"/>
                <a:tab pos="5903913" algn="l"/>
                <a:tab pos="6353175" algn="l"/>
                <a:tab pos="6802438" algn="l"/>
                <a:tab pos="7251700" algn="l"/>
                <a:tab pos="7700963" algn="l"/>
                <a:tab pos="8150225" algn="l"/>
                <a:tab pos="8599488" algn="l"/>
                <a:tab pos="9048750" algn="l"/>
                <a:tab pos="9498013" algn="l"/>
              </a:tabLst>
              <a:defRPr>
                <a:solidFill>
                  <a:schemeClr val="bg1"/>
                </a:solidFill>
                <a:latin typeface="Calibri" panose="020F0502020204030204" pitchFamily="34" charset="0"/>
                <a:ea typeface="Droid Sans Fallback"/>
                <a:cs typeface="Droid Sans Fallback"/>
              </a:defRPr>
            </a:lvl1pPr>
            <a:lvl2pPr eaLnBrk="0" hangingPunct="0">
              <a:tabLst>
                <a:tab pos="514350" algn="l"/>
                <a:tab pos="962025" algn="l"/>
                <a:tab pos="1411288" algn="l"/>
                <a:tab pos="1860550" algn="l"/>
                <a:tab pos="2309813" algn="l"/>
                <a:tab pos="2759075" algn="l"/>
                <a:tab pos="3208338" algn="l"/>
                <a:tab pos="3657600" algn="l"/>
                <a:tab pos="4106863" algn="l"/>
                <a:tab pos="4556125" algn="l"/>
                <a:tab pos="5005388" algn="l"/>
                <a:tab pos="5454650" algn="l"/>
                <a:tab pos="5903913" algn="l"/>
                <a:tab pos="6353175" algn="l"/>
                <a:tab pos="6802438" algn="l"/>
                <a:tab pos="7251700" algn="l"/>
                <a:tab pos="7700963" algn="l"/>
                <a:tab pos="8150225" algn="l"/>
                <a:tab pos="8599488" algn="l"/>
                <a:tab pos="9048750" algn="l"/>
                <a:tab pos="9498013" algn="l"/>
              </a:tabLst>
              <a:defRPr>
                <a:solidFill>
                  <a:schemeClr val="bg1"/>
                </a:solidFill>
                <a:latin typeface="Calibri" panose="020F0502020204030204" pitchFamily="34" charset="0"/>
                <a:ea typeface="Droid Sans Fallback"/>
                <a:cs typeface="Droid Sans Fallback"/>
              </a:defRPr>
            </a:lvl2pPr>
            <a:lvl3pPr eaLnBrk="0" hangingPunct="0">
              <a:tabLst>
                <a:tab pos="514350" algn="l"/>
                <a:tab pos="962025" algn="l"/>
                <a:tab pos="1411288" algn="l"/>
                <a:tab pos="1860550" algn="l"/>
                <a:tab pos="2309813" algn="l"/>
                <a:tab pos="2759075" algn="l"/>
                <a:tab pos="3208338" algn="l"/>
                <a:tab pos="3657600" algn="l"/>
                <a:tab pos="4106863" algn="l"/>
                <a:tab pos="4556125" algn="l"/>
                <a:tab pos="5005388" algn="l"/>
                <a:tab pos="5454650" algn="l"/>
                <a:tab pos="5903913" algn="l"/>
                <a:tab pos="6353175" algn="l"/>
                <a:tab pos="6802438" algn="l"/>
                <a:tab pos="7251700" algn="l"/>
                <a:tab pos="7700963" algn="l"/>
                <a:tab pos="8150225" algn="l"/>
                <a:tab pos="8599488" algn="l"/>
                <a:tab pos="9048750" algn="l"/>
                <a:tab pos="9498013" algn="l"/>
              </a:tabLst>
              <a:defRPr>
                <a:solidFill>
                  <a:schemeClr val="bg1"/>
                </a:solidFill>
                <a:latin typeface="Calibri" panose="020F0502020204030204" pitchFamily="34" charset="0"/>
                <a:ea typeface="Droid Sans Fallback"/>
                <a:cs typeface="Droid Sans Fallback"/>
              </a:defRPr>
            </a:lvl3pPr>
            <a:lvl4pPr eaLnBrk="0" hangingPunct="0">
              <a:tabLst>
                <a:tab pos="514350" algn="l"/>
                <a:tab pos="962025" algn="l"/>
                <a:tab pos="1411288" algn="l"/>
                <a:tab pos="1860550" algn="l"/>
                <a:tab pos="2309813" algn="l"/>
                <a:tab pos="2759075" algn="l"/>
                <a:tab pos="3208338" algn="l"/>
                <a:tab pos="3657600" algn="l"/>
                <a:tab pos="4106863" algn="l"/>
                <a:tab pos="4556125" algn="l"/>
                <a:tab pos="5005388" algn="l"/>
                <a:tab pos="5454650" algn="l"/>
                <a:tab pos="5903913" algn="l"/>
                <a:tab pos="6353175" algn="l"/>
                <a:tab pos="6802438" algn="l"/>
                <a:tab pos="7251700" algn="l"/>
                <a:tab pos="7700963" algn="l"/>
                <a:tab pos="8150225" algn="l"/>
                <a:tab pos="8599488" algn="l"/>
                <a:tab pos="9048750" algn="l"/>
                <a:tab pos="9498013" algn="l"/>
              </a:tabLst>
              <a:defRPr>
                <a:solidFill>
                  <a:schemeClr val="bg1"/>
                </a:solidFill>
                <a:latin typeface="Calibri" panose="020F0502020204030204" pitchFamily="34" charset="0"/>
                <a:ea typeface="Droid Sans Fallback"/>
                <a:cs typeface="Droid Sans Fallback"/>
              </a:defRPr>
            </a:lvl4pPr>
            <a:lvl5pPr eaLnBrk="0" hangingPunct="0">
              <a:tabLst>
                <a:tab pos="514350" algn="l"/>
                <a:tab pos="962025" algn="l"/>
                <a:tab pos="1411288" algn="l"/>
                <a:tab pos="1860550" algn="l"/>
                <a:tab pos="2309813" algn="l"/>
                <a:tab pos="2759075" algn="l"/>
                <a:tab pos="3208338" algn="l"/>
                <a:tab pos="3657600" algn="l"/>
                <a:tab pos="4106863" algn="l"/>
                <a:tab pos="4556125" algn="l"/>
                <a:tab pos="5005388" algn="l"/>
                <a:tab pos="5454650" algn="l"/>
                <a:tab pos="5903913" algn="l"/>
                <a:tab pos="6353175" algn="l"/>
                <a:tab pos="6802438" algn="l"/>
                <a:tab pos="7251700" algn="l"/>
                <a:tab pos="7700963" algn="l"/>
                <a:tab pos="8150225" algn="l"/>
                <a:tab pos="8599488" algn="l"/>
                <a:tab pos="9048750" algn="l"/>
                <a:tab pos="949801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514350" algn="l"/>
                <a:tab pos="962025" algn="l"/>
                <a:tab pos="1411288" algn="l"/>
                <a:tab pos="1860550" algn="l"/>
                <a:tab pos="2309813" algn="l"/>
                <a:tab pos="2759075" algn="l"/>
                <a:tab pos="3208338" algn="l"/>
                <a:tab pos="3657600" algn="l"/>
                <a:tab pos="4106863" algn="l"/>
                <a:tab pos="4556125" algn="l"/>
                <a:tab pos="5005388" algn="l"/>
                <a:tab pos="5454650" algn="l"/>
                <a:tab pos="5903913" algn="l"/>
                <a:tab pos="6353175" algn="l"/>
                <a:tab pos="6802438" algn="l"/>
                <a:tab pos="7251700" algn="l"/>
                <a:tab pos="7700963" algn="l"/>
                <a:tab pos="8150225" algn="l"/>
                <a:tab pos="8599488" algn="l"/>
                <a:tab pos="9048750" algn="l"/>
                <a:tab pos="949801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514350" algn="l"/>
                <a:tab pos="962025" algn="l"/>
                <a:tab pos="1411288" algn="l"/>
                <a:tab pos="1860550" algn="l"/>
                <a:tab pos="2309813" algn="l"/>
                <a:tab pos="2759075" algn="l"/>
                <a:tab pos="3208338" algn="l"/>
                <a:tab pos="3657600" algn="l"/>
                <a:tab pos="4106863" algn="l"/>
                <a:tab pos="4556125" algn="l"/>
                <a:tab pos="5005388" algn="l"/>
                <a:tab pos="5454650" algn="l"/>
                <a:tab pos="5903913" algn="l"/>
                <a:tab pos="6353175" algn="l"/>
                <a:tab pos="6802438" algn="l"/>
                <a:tab pos="7251700" algn="l"/>
                <a:tab pos="7700963" algn="l"/>
                <a:tab pos="8150225" algn="l"/>
                <a:tab pos="8599488" algn="l"/>
                <a:tab pos="9048750" algn="l"/>
                <a:tab pos="949801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514350" algn="l"/>
                <a:tab pos="962025" algn="l"/>
                <a:tab pos="1411288" algn="l"/>
                <a:tab pos="1860550" algn="l"/>
                <a:tab pos="2309813" algn="l"/>
                <a:tab pos="2759075" algn="l"/>
                <a:tab pos="3208338" algn="l"/>
                <a:tab pos="3657600" algn="l"/>
                <a:tab pos="4106863" algn="l"/>
                <a:tab pos="4556125" algn="l"/>
                <a:tab pos="5005388" algn="l"/>
                <a:tab pos="5454650" algn="l"/>
                <a:tab pos="5903913" algn="l"/>
                <a:tab pos="6353175" algn="l"/>
                <a:tab pos="6802438" algn="l"/>
                <a:tab pos="7251700" algn="l"/>
                <a:tab pos="7700963" algn="l"/>
                <a:tab pos="8150225" algn="l"/>
                <a:tab pos="8599488" algn="l"/>
                <a:tab pos="9048750" algn="l"/>
                <a:tab pos="949801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514350" algn="l"/>
                <a:tab pos="962025" algn="l"/>
                <a:tab pos="1411288" algn="l"/>
                <a:tab pos="1860550" algn="l"/>
                <a:tab pos="2309813" algn="l"/>
                <a:tab pos="2759075" algn="l"/>
                <a:tab pos="3208338" algn="l"/>
                <a:tab pos="3657600" algn="l"/>
                <a:tab pos="4106863" algn="l"/>
                <a:tab pos="4556125" algn="l"/>
                <a:tab pos="5005388" algn="l"/>
                <a:tab pos="5454650" algn="l"/>
                <a:tab pos="5903913" algn="l"/>
                <a:tab pos="6353175" algn="l"/>
                <a:tab pos="6802438" algn="l"/>
                <a:tab pos="7251700" algn="l"/>
                <a:tab pos="7700963" algn="l"/>
                <a:tab pos="8150225" algn="l"/>
                <a:tab pos="8599488" algn="l"/>
                <a:tab pos="9048750" algn="l"/>
                <a:tab pos="9498013" algn="l"/>
              </a:tabLst>
              <a:defRPr>
                <a:solidFill>
                  <a:schemeClr val="bg1"/>
                </a:solidFill>
                <a:latin typeface="Calibri" panose="020F0502020204030204" pitchFamily="34" charset="0"/>
                <a:ea typeface="Droid Sans Fallback"/>
                <a:cs typeface="Droid Sans Fallback"/>
              </a:defRPr>
            </a:lvl9pPr>
          </a:lstStyle>
          <a:p>
            <a:pPr eaLnBrk="1" hangingPunct="1">
              <a:spcBef>
                <a:spcPts val="525"/>
              </a:spcBef>
              <a:buClrTx/>
              <a:buFontTx/>
              <a:buNone/>
            </a:pPr>
            <a:r>
              <a:rPr lang="el-GR" altLang="en-US" sz="2400" dirty="0">
                <a:solidFill>
                  <a:srgbClr val="000000"/>
                </a:solidFill>
                <a:latin typeface="Times New Roman" panose="02020603050405020304" pitchFamily="18" charset="0"/>
              </a:rPr>
              <a:t>Χημικοί δεσμοί σχηματίζονται  μεταξύ των ατόμων όταν η διευθέτηση  των πυρήνων  και των ηλεκτρονίων  των συνδεόμενων δεσμικά ατόμων έχει ως αποτέλεσμα μια χαμηλότερη (πιο αρνητική) ενέργεια από αυτήν  των ξεχωριστών ατόμων</a:t>
            </a:r>
          </a:p>
          <a:p>
            <a:pPr eaLnBrk="1" hangingPunct="1">
              <a:spcBef>
                <a:spcPts val="525"/>
              </a:spcBef>
              <a:buClrTx/>
              <a:buFontTx/>
              <a:buNone/>
            </a:pPr>
            <a:r>
              <a:rPr lang="el-GR" altLang="en-US" sz="2400" dirty="0">
                <a:solidFill>
                  <a:srgbClr val="000000"/>
                </a:solidFill>
                <a:latin typeface="Times New Roman" panose="02020603050405020304" pitchFamily="18" charset="0"/>
              </a:rPr>
              <a:t>Ενας ομοιοπολικός δεσμός είναι ένα ζεύγος ηλεκτρονίων  διαμοιραζόμενων (μερικές φορές  εξίσου, άλλες φορές  όχι) μεταξύ των ατόμων. Ομοιοπολικοί δεσμοί  σχηματίζονται μεταξύ </a:t>
            </a:r>
            <a:r>
              <a:rPr lang="el-GR" altLang="en-US" sz="2400" dirty="0" err="1">
                <a:solidFill>
                  <a:srgbClr val="000000"/>
                </a:solidFill>
                <a:latin typeface="Times New Roman" panose="02020603050405020304" pitchFamily="18" charset="0"/>
              </a:rPr>
              <a:t>αμετάλλων</a:t>
            </a:r>
            <a:endParaRPr lang="el-GR" altLang="en-US" sz="2400" dirty="0">
              <a:solidFill>
                <a:srgbClr val="000000"/>
              </a:solidFill>
              <a:latin typeface="Times New Roman" panose="02020603050405020304" pitchFamily="18" charset="0"/>
            </a:endParaRPr>
          </a:p>
          <a:p>
            <a:pPr eaLnBrk="1" hangingPunct="1">
              <a:spcBef>
                <a:spcPts val="525"/>
              </a:spcBef>
              <a:buClrTx/>
              <a:buFontTx/>
              <a:buNone/>
            </a:pPr>
            <a:r>
              <a:rPr lang="el-GR" altLang="en-US" sz="2400" dirty="0">
                <a:solidFill>
                  <a:srgbClr val="C00000"/>
                </a:solidFill>
                <a:latin typeface="Times New Roman" panose="02020603050405020304" pitchFamily="18" charset="0"/>
              </a:rPr>
              <a:t>Ενέργεια δύο ατόμων –</a:t>
            </a:r>
            <a:r>
              <a:rPr lang="en-US" altLang="en-US" sz="2400" dirty="0">
                <a:solidFill>
                  <a:srgbClr val="C00000"/>
                </a:solidFill>
                <a:latin typeface="Times New Roman" panose="02020603050405020304" pitchFamily="18" charset="0"/>
              </a:rPr>
              <a:t>H:</a:t>
            </a:r>
          </a:p>
          <a:p>
            <a:pPr eaLnBrk="1" hangingPunct="1">
              <a:spcBef>
                <a:spcPts val="525"/>
              </a:spcBef>
              <a:buClrTx/>
              <a:buFontTx/>
              <a:buNone/>
            </a:pPr>
            <a:r>
              <a:rPr lang="en-US" altLang="en-US" sz="2400" dirty="0">
                <a:solidFill>
                  <a:srgbClr val="000000"/>
                </a:solidFill>
                <a:latin typeface="Times New Roman" panose="02020603050405020304" pitchFamily="18" charset="0"/>
              </a:rPr>
              <a:t>E = 2(-1312 kJ/mol)</a:t>
            </a:r>
            <a:r>
              <a:rPr lang="el-GR" altLang="en-US" sz="2400" dirty="0">
                <a:solidFill>
                  <a:srgbClr val="000000"/>
                </a:solidFill>
                <a:latin typeface="Times New Roman" panose="02020603050405020304" pitchFamily="18" charset="0"/>
              </a:rPr>
              <a:t>         </a:t>
            </a:r>
            <a:r>
              <a:rPr lang="en-US" altLang="en-US" sz="2400" dirty="0">
                <a:solidFill>
                  <a:srgbClr val="000000"/>
                </a:solidFill>
                <a:latin typeface="Times New Roman" panose="02020603050405020304" pitchFamily="18" charset="0"/>
              </a:rPr>
              <a:t>E =-2624 kJ/mol</a:t>
            </a:r>
          </a:p>
          <a:p>
            <a:pPr eaLnBrk="1" hangingPunct="1">
              <a:spcBef>
                <a:spcPts val="525"/>
              </a:spcBef>
              <a:buClrTx/>
              <a:buFontTx/>
              <a:buNone/>
            </a:pPr>
            <a:r>
              <a:rPr lang="el-GR" altLang="en-US" sz="2400" dirty="0">
                <a:solidFill>
                  <a:srgbClr val="C00000"/>
                </a:solidFill>
                <a:latin typeface="Times New Roman" panose="02020603050405020304" pitchFamily="18" charset="0"/>
              </a:rPr>
              <a:t>Ενέργεια ενός μορίου </a:t>
            </a:r>
            <a:r>
              <a:rPr lang="en-US" altLang="en-US" sz="2400" dirty="0">
                <a:solidFill>
                  <a:srgbClr val="C00000"/>
                </a:solidFill>
                <a:latin typeface="Times New Roman" panose="02020603050405020304" pitchFamily="18" charset="0"/>
              </a:rPr>
              <a:t>H</a:t>
            </a:r>
            <a:r>
              <a:rPr lang="en-US" altLang="en-US" sz="2400" baseline="-25000" dirty="0">
                <a:solidFill>
                  <a:srgbClr val="C00000"/>
                </a:solidFill>
                <a:latin typeface="Times New Roman" panose="02020603050405020304" pitchFamily="18" charset="0"/>
              </a:rPr>
              <a:t>2 </a:t>
            </a:r>
            <a:r>
              <a:rPr lang="en-US" altLang="en-US" sz="2400" dirty="0">
                <a:solidFill>
                  <a:srgbClr val="000000"/>
                </a:solidFill>
                <a:latin typeface="Times New Roman" panose="02020603050405020304" pitchFamily="18" charset="0"/>
              </a:rPr>
              <a:t>: E = -3048 kJ/mol </a:t>
            </a:r>
          </a:p>
          <a:p>
            <a:pPr eaLnBrk="1" hangingPunct="1">
              <a:spcBef>
                <a:spcPts val="525"/>
              </a:spcBef>
              <a:buClrTx/>
              <a:buFontTx/>
              <a:buNone/>
            </a:pPr>
            <a:endParaRPr lang="en-US" altLang="en-US" sz="2400" dirty="0">
              <a:solidFill>
                <a:srgbClr val="000000"/>
              </a:solidFill>
            </a:endParaRPr>
          </a:p>
        </p:txBody>
      </p:sp>
      <p:pic>
        <p:nvPicPr>
          <p:cNvPr id="26628" name="Picture 3">
            <a:extLst>
              <a:ext uri="{FF2B5EF4-FFF2-40B4-BE49-F238E27FC236}">
                <a16:creationId xmlns:a16="http://schemas.microsoft.com/office/drawing/2014/main" id="{AAC94C01-4AA9-4259-9245-02AF0B1DD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9781" y="1937373"/>
            <a:ext cx="1112838"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6629" name="Picture 4">
            <a:extLst>
              <a:ext uri="{FF2B5EF4-FFF2-40B4-BE49-F238E27FC236}">
                <a16:creationId xmlns:a16="http://schemas.microsoft.com/office/drawing/2014/main" id="{92651AE4-DF9B-4AE4-AE94-36E1355472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34125" y="3797640"/>
            <a:ext cx="26574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1">
            <a:extLst>
              <a:ext uri="{FF2B5EF4-FFF2-40B4-BE49-F238E27FC236}">
                <a16:creationId xmlns:a16="http://schemas.microsoft.com/office/drawing/2014/main" id="{CADFD88C-8A5D-45D7-B4C8-88D2E37B3240}"/>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rPr>
              <a:t>Παράδειγμα 10.5: Καθορίστε εάν η ΝΗ</a:t>
            </a:r>
            <a:r>
              <a:rPr lang="el-GR" altLang="en-US" sz="3200" baseline="-25000">
                <a:solidFill>
                  <a:srgbClr val="000000"/>
                </a:solidFill>
              </a:rPr>
              <a:t>3</a:t>
            </a:r>
            <a:r>
              <a:rPr lang="el-GR" altLang="en-US" sz="3200">
                <a:solidFill>
                  <a:srgbClr val="000000"/>
                </a:solidFill>
              </a:rPr>
              <a:t> είναι ένα πολικό μόριο</a:t>
            </a:r>
          </a:p>
        </p:txBody>
      </p:sp>
      <p:sp>
        <p:nvSpPr>
          <p:cNvPr id="143362" name="Text Box 2">
            <a:extLst>
              <a:ext uri="{FF2B5EF4-FFF2-40B4-BE49-F238E27FC236}">
                <a16:creationId xmlns:a16="http://schemas.microsoft.com/office/drawing/2014/main" id="{0E3F61FD-DDF6-4D5A-A692-69BEC3A6BD63}"/>
              </a:ext>
            </a:extLst>
          </p:cNvPr>
          <p:cNvSpPr txBox="1">
            <a:spLocks noChangeArrowheads="1"/>
          </p:cNvSpPr>
          <p:nvPr/>
        </p:nvSpPr>
        <p:spPr bwMode="auto">
          <a:xfrm>
            <a:off x="381000" y="1752600"/>
            <a:ext cx="4953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514350" indent="-511175" eaLnBrk="0" hangingPunct="0">
              <a:tabLst>
                <a:tab pos="51435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1pPr>
            <a:lvl2pPr marL="914400" indent="-511175" eaLnBrk="0" hangingPunct="0">
              <a:tabLst>
                <a:tab pos="51435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2pPr>
            <a:lvl3pPr eaLnBrk="0" hangingPunct="0">
              <a:tabLst>
                <a:tab pos="51435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3pPr>
            <a:lvl4pPr eaLnBrk="0" hangingPunct="0">
              <a:tabLst>
                <a:tab pos="51435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4pPr>
            <a:lvl5pPr eaLnBrk="0" hangingPunct="0">
              <a:tabLst>
                <a:tab pos="51435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51435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51435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51435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51435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9pPr>
          </a:lstStyle>
          <a:p>
            <a:pPr eaLnBrk="1" hangingPunct="1">
              <a:spcBef>
                <a:spcPts val="750"/>
              </a:spcBef>
              <a:buClrTx/>
              <a:buFontTx/>
              <a:buNone/>
            </a:pPr>
            <a:r>
              <a:rPr lang="el-GR" altLang="en-US" sz="3200">
                <a:solidFill>
                  <a:srgbClr val="000000"/>
                </a:solidFill>
              </a:rPr>
              <a:t>2.	Καθορίστε εάν οι δεσμοί είναι πολικοί</a:t>
            </a:r>
          </a:p>
          <a:p>
            <a:pPr lvl="1" eaLnBrk="1" hangingPunct="1">
              <a:spcBef>
                <a:spcPts val="650"/>
              </a:spcBef>
              <a:buClrTx/>
              <a:buFontTx/>
              <a:buNone/>
            </a:pPr>
            <a:r>
              <a:rPr lang="el-GR" altLang="en-US" sz="2800">
                <a:solidFill>
                  <a:srgbClr val="0066FF"/>
                </a:solidFill>
              </a:rPr>
              <a:t>a)	Διαφορά ηλεκτραρνητικότητας</a:t>
            </a:r>
          </a:p>
          <a:p>
            <a:pPr lvl="1" eaLnBrk="1" hangingPunct="1">
              <a:spcBef>
                <a:spcPts val="650"/>
              </a:spcBef>
              <a:buClrTx/>
              <a:buFontTx/>
              <a:buNone/>
            </a:pPr>
            <a:r>
              <a:rPr lang="el-GR" altLang="en-US" sz="2800">
                <a:solidFill>
                  <a:srgbClr val="0066FF"/>
                </a:solidFill>
              </a:rPr>
              <a:t>b)	Εάν οι δεσμοί δεν είναι πολικοί, σταματάμε εδώ και ανακοινώνουμε ότι το μόριο είναι μη πολικό</a:t>
            </a:r>
          </a:p>
        </p:txBody>
      </p:sp>
      <p:sp>
        <p:nvSpPr>
          <p:cNvPr id="143363" name="Text Box 3">
            <a:extLst>
              <a:ext uri="{FF2B5EF4-FFF2-40B4-BE49-F238E27FC236}">
                <a16:creationId xmlns:a16="http://schemas.microsoft.com/office/drawing/2014/main" id="{48EC5F46-2D3C-4AF6-8587-DACF03DFA6B7}"/>
              </a:ext>
            </a:extLst>
          </p:cNvPr>
          <p:cNvSpPr txBox="1">
            <a:spLocks noChangeArrowheads="1"/>
          </p:cNvSpPr>
          <p:nvPr/>
        </p:nvSpPr>
        <p:spPr bwMode="auto">
          <a:xfrm>
            <a:off x="5943600" y="3505200"/>
            <a:ext cx="2209800" cy="275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FF0000"/>
                </a:solidFill>
                <a:latin typeface="Arial" panose="020B0604020202020204" pitchFamily="34" charset="0"/>
              </a:rPr>
              <a:t>EN</a:t>
            </a:r>
            <a:r>
              <a:rPr lang="el-GR" altLang="en-US" sz="2400" baseline="-25000">
                <a:solidFill>
                  <a:srgbClr val="FF0000"/>
                </a:solidFill>
                <a:latin typeface="Arial" panose="020B0604020202020204" pitchFamily="34" charset="0"/>
              </a:rPr>
              <a:t>N </a:t>
            </a:r>
            <a:r>
              <a:rPr lang="el-GR" altLang="en-US" sz="2400">
                <a:solidFill>
                  <a:srgbClr val="FF0000"/>
                </a:solidFill>
                <a:latin typeface="Arial" panose="020B0604020202020204" pitchFamily="34" charset="0"/>
              </a:rPr>
              <a:t>= 3.0</a:t>
            </a:r>
          </a:p>
          <a:p>
            <a:pPr eaLnBrk="1" hangingPunct="1">
              <a:buClrTx/>
              <a:buFontTx/>
              <a:buNone/>
            </a:pPr>
            <a:r>
              <a:rPr lang="el-GR" altLang="en-US" sz="2400">
                <a:solidFill>
                  <a:srgbClr val="FF0000"/>
                </a:solidFill>
                <a:latin typeface="Arial" panose="020B0604020202020204" pitchFamily="34" charset="0"/>
              </a:rPr>
              <a:t>EN</a:t>
            </a:r>
            <a:r>
              <a:rPr lang="el-GR" altLang="en-US" sz="2400" baseline="-25000">
                <a:solidFill>
                  <a:srgbClr val="FF0000"/>
                </a:solidFill>
                <a:latin typeface="Arial" panose="020B0604020202020204" pitchFamily="34" charset="0"/>
              </a:rPr>
              <a:t>H </a:t>
            </a:r>
            <a:r>
              <a:rPr lang="el-GR" altLang="en-US" sz="2400">
                <a:solidFill>
                  <a:srgbClr val="FF0000"/>
                </a:solidFill>
                <a:latin typeface="Arial" panose="020B0604020202020204" pitchFamily="34" charset="0"/>
              </a:rPr>
              <a:t>= 2.1</a:t>
            </a:r>
          </a:p>
          <a:p>
            <a:pPr eaLnBrk="1" hangingPunct="1">
              <a:buClrTx/>
              <a:buFontTx/>
              <a:buNone/>
            </a:pPr>
            <a:r>
              <a:rPr lang="el-GR" altLang="en-US" sz="2400">
                <a:solidFill>
                  <a:srgbClr val="FF0000"/>
                </a:solidFill>
                <a:latin typeface="Arial" panose="020B0604020202020204" pitchFamily="34" charset="0"/>
              </a:rPr>
              <a:t>3.0 </a:t>
            </a:r>
            <a:r>
              <a:rPr lang="el-GR" altLang="en-US" sz="2400">
                <a:solidFill>
                  <a:srgbClr val="FF0000"/>
                </a:solidFill>
                <a:latin typeface="Arial" panose="020B0604020202020204" pitchFamily="34" charset="0"/>
                <a:cs typeface="Arial" panose="020B0604020202020204" pitchFamily="34" charset="0"/>
              </a:rPr>
              <a:t>− 2.1 = 0.9</a:t>
            </a:r>
          </a:p>
          <a:p>
            <a:pPr eaLnBrk="1" hangingPunct="1">
              <a:buClrTx/>
              <a:buFontTx/>
              <a:buNone/>
            </a:pPr>
            <a:r>
              <a:rPr lang="el-GR" altLang="en-US" sz="2400">
                <a:solidFill>
                  <a:srgbClr val="FF0000"/>
                </a:solidFill>
                <a:latin typeface="Arial" panose="020B0604020202020204" pitchFamily="34" charset="0"/>
                <a:cs typeface="Arial" panose="020B0604020202020204" pitchFamily="34" charset="0"/>
              </a:rPr>
              <a:t>Άρα οι δεσμοί πολικοί ομοιοπολικοί</a:t>
            </a:r>
          </a:p>
          <a:p>
            <a:pPr eaLnBrk="1" hangingPunct="1">
              <a:buClrTx/>
              <a:buFontTx/>
              <a:buNone/>
            </a:pPr>
            <a:endParaRPr lang="el-GR" altLang="en-US" sz="2400">
              <a:solidFill>
                <a:srgbClr val="FF0000"/>
              </a:solidFill>
              <a:latin typeface="Arial" panose="020B0604020202020204" pitchFamily="34" charset="0"/>
              <a:cs typeface="Arial" panose="020B0604020202020204" pitchFamily="34" charset="0"/>
            </a:endParaRPr>
          </a:p>
        </p:txBody>
      </p:sp>
      <p:pic>
        <p:nvPicPr>
          <p:cNvPr id="142342" name="Picture 5">
            <a:extLst>
              <a:ext uri="{FF2B5EF4-FFF2-40B4-BE49-F238E27FC236}">
                <a16:creationId xmlns:a16="http://schemas.microsoft.com/office/drawing/2014/main" id="{C94E6C03-7E7A-4E3A-88F0-12B7DCAB20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143000"/>
            <a:ext cx="268763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2343" name="Text Box 6">
            <a:extLst>
              <a:ext uri="{FF2B5EF4-FFF2-40B4-BE49-F238E27FC236}">
                <a16:creationId xmlns:a16="http://schemas.microsoft.com/office/drawing/2014/main" id="{99629298-9974-4E68-A91E-6833C62DD6F2}"/>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143362">
                                            <p:txEl>
                                              <p:pRg st="0" end="0"/>
                                            </p:txEl>
                                          </p:spTgt>
                                        </p:tgtEl>
                                        <p:attrNameLst>
                                          <p:attrName>style.visibility</p:attrName>
                                        </p:attrNameLst>
                                      </p:cBhvr>
                                      <p:to>
                                        <p:strVal val="visible"/>
                                      </p:to>
                                    </p:set>
                                    <p:animEffect transition="in" filter="wipe(left)">
                                      <p:cBhvr additive="repl">
                                        <p:cTn id="7" dur="500"/>
                                        <p:tgtEl>
                                          <p:spTgt spid="143362">
                                            <p:txEl>
                                              <p:pRg st="0" end="0"/>
                                            </p:txEl>
                                          </p:spTgt>
                                        </p:tgtEl>
                                      </p:cBhvr>
                                    </p:animEffect>
                                  </p:childTnLst>
                                </p:cTn>
                              </p:par>
                            </p:childTnLst>
                          </p:cTn>
                        </p:par>
                        <p:par>
                          <p:cTn id="8" fill="hold" nodeType="afterGroup">
                            <p:stCondLst>
                              <p:cond delay="1500"/>
                            </p:stCondLst>
                            <p:childTnLst>
                              <p:par>
                                <p:cTn id="9" presetID="22" presetClass="entr" presetSubtype="8" fill="hold" nodeType="afterEffect">
                                  <p:stCondLst>
                                    <p:cond delay="500"/>
                                  </p:stCondLst>
                                  <p:childTnLst>
                                    <p:set>
                                      <p:cBhvr additive="repl">
                                        <p:cTn id="10" dur="1" fill="hold">
                                          <p:stCondLst>
                                            <p:cond delay="0"/>
                                          </p:stCondLst>
                                        </p:cTn>
                                        <p:tgtEl>
                                          <p:spTgt spid="143362">
                                            <p:txEl>
                                              <p:pRg st="1" end="1"/>
                                            </p:txEl>
                                          </p:spTgt>
                                        </p:tgtEl>
                                        <p:attrNameLst>
                                          <p:attrName>style.visibility</p:attrName>
                                        </p:attrNameLst>
                                      </p:cBhvr>
                                      <p:to>
                                        <p:strVal val="visible"/>
                                      </p:to>
                                    </p:set>
                                    <p:animEffect transition="in" filter="wipe(left)">
                                      <p:cBhvr additive="repl">
                                        <p:cTn id="11" dur="500"/>
                                        <p:tgtEl>
                                          <p:spTgt spid="143362">
                                            <p:txEl>
                                              <p:pRg st="1" end="1"/>
                                            </p:txEl>
                                          </p:spTgt>
                                        </p:tgtEl>
                                      </p:cBhvr>
                                    </p:animEffect>
                                  </p:childTnLst>
                                </p:cTn>
                              </p:par>
                            </p:childTnLst>
                          </p:cTn>
                        </p:par>
                        <p:par>
                          <p:cTn id="12" fill="hold" nodeType="afterGroup">
                            <p:stCondLst>
                              <p:cond delay="2500"/>
                            </p:stCondLst>
                            <p:childTnLst>
                              <p:par>
                                <p:cTn id="13" presetID="22" presetClass="entr" presetSubtype="8" fill="hold" nodeType="afterEffect">
                                  <p:stCondLst>
                                    <p:cond delay="500"/>
                                  </p:stCondLst>
                                  <p:childTnLst>
                                    <p:set>
                                      <p:cBhvr additive="repl">
                                        <p:cTn id="14" dur="1" fill="hold">
                                          <p:stCondLst>
                                            <p:cond delay="0"/>
                                          </p:stCondLst>
                                        </p:cTn>
                                        <p:tgtEl>
                                          <p:spTgt spid="143362">
                                            <p:txEl>
                                              <p:pRg st="2" end="2"/>
                                            </p:txEl>
                                          </p:spTgt>
                                        </p:tgtEl>
                                        <p:attrNameLst>
                                          <p:attrName>style.visibility</p:attrName>
                                        </p:attrNameLst>
                                      </p:cBhvr>
                                      <p:to>
                                        <p:strVal val="visible"/>
                                      </p:to>
                                    </p:set>
                                    <p:animEffect transition="in" filter="wipe(left)">
                                      <p:cBhvr additive="repl">
                                        <p:cTn id="15" dur="500"/>
                                        <p:tgtEl>
                                          <p:spTgt spid="143362">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fill="hold" nodeType="clickEffect">
                                  <p:stCondLst>
                                    <p:cond delay="0"/>
                                  </p:stCondLst>
                                  <p:childTnLst>
                                    <p:set>
                                      <p:cBhvr additive="repl">
                                        <p:cTn id="19" dur="1" fill="hold">
                                          <p:stCondLst>
                                            <p:cond delay="0"/>
                                          </p:stCondLst>
                                        </p:cTn>
                                        <p:tgtEl>
                                          <p:spTgt spid="143363"/>
                                        </p:tgtEl>
                                        <p:attrNameLst>
                                          <p:attrName>style.visibility</p:attrName>
                                        </p:attrNameLst>
                                      </p:cBhvr>
                                      <p:to>
                                        <p:strVal val="visible"/>
                                      </p:to>
                                    </p:set>
                                    <p:animEffect transition="in" filter="dissolve">
                                      <p:cBhvr additive="repl">
                                        <p:cTn id="20" dur="500"/>
                                        <p:tgtEl>
                                          <p:spTgt spid="143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ext Box 1">
            <a:extLst>
              <a:ext uri="{FF2B5EF4-FFF2-40B4-BE49-F238E27FC236}">
                <a16:creationId xmlns:a16="http://schemas.microsoft.com/office/drawing/2014/main" id="{63517189-3AB7-4470-A3FA-C26703B2C5A8}"/>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rPr>
              <a:t>Παράδειγμα 10.5: Καθορίστε εάν η ΝΗ</a:t>
            </a:r>
            <a:r>
              <a:rPr lang="el-GR" altLang="en-US" sz="3200" baseline="-25000">
                <a:solidFill>
                  <a:srgbClr val="000000"/>
                </a:solidFill>
              </a:rPr>
              <a:t>3</a:t>
            </a:r>
            <a:r>
              <a:rPr lang="el-GR" altLang="en-US" sz="3200">
                <a:solidFill>
                  <a:srgbClr val="000000"/>
                </a:solidFill>
              </a:rPr>
              <a:t> είναι ένα πολικό μόριο</a:t>
            </a:r>
          </a:p>
        </p:txBody>
      </p:sp>
      <p:sp>
        <p:nvSpPr>
          <p:cNvPr id="144386" name="Text Box 2">
            <a:extLst>
              <a:ext uri="{FF2B5EF4-FFF2-40B4-BE49-F238E27FC236}">
                <a16:creationId xmlns:a16="http://schemas.microsoft.com/office/drawing/2014/main" id="{1EF4D67A-3C81-47D2-9107-875C9888DBCB}"/>
              </a:ext>
            </a:extLst>
          </p:cNvPr>
          <p:cNvSpPr txBox="1">
            <a:spLocks noChangeArrowheads="1"/>
          </p:cNvSpPr>
          <p:nvPr/>
        </p:nvSpPr>
        <p:spPr bwMode="auto">
          <a:xfrm>
            <a:off x="381000" y="1752600"/>
            <a:ext cx="4343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609600" indent="-606425" eaLnBrk="0" hangingPunct="0">
              <a:tabLst>
                <a:tab pos="6096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1pPr>
            <a:lvl2pPr marL="914400" indent="-511175" eaLnBrk="0" hangingPunct="0">
              <a:tabLst>
                <a:tab pos="6096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2pPr>
            <a:lvl3pPr eaLnBrk="0" hangingPunct="0">
              <a:tabLst>
                <a:tab pos="6096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3pPr>
            <a:lvl4pPr eaLnBrk="0" hangingPunct="0">
              <a:tabLst>
                <a:tab pos="6096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4pPr>
            <a:lvl5pPr eaLnBrk="0" hangingPunct="0">
              <a:tabLst>
                <a:tab pos="6096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6096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6096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6096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6096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9pPr>
          </a:lstStyle>
          <a:p>
            <a:pPr eaLnBrk="1" hangingPunct="1">
              <a:lnSpc>
                <a:spcPct val="90000"/>
              </a:lnSpc>
              <a:spcBef>
                <a:spcPts val="600"/>
              </a:spcBef>
              <a:buClrTx/>
              <a:buFontTx/>
              <a:buNone/>
            </a:pPr>
            <a:r>
              <a:rPr lang="el-GR" altLang="en-US" sz="3200">
                <a:solidFill>
                  <a:srgbClr val="000000"/>
                </a:solidFill>
              </a:rPr>
              <a:t>3)	</a:t>
            </a:r>
            <a:r>
              <a:rPr lang="el-GR" altLang="en-US" sz="2400">
                <a:solidFill>
                  <a:srgbClr val="000000"/>
                </a:solidFill>
              </a:rPr>
              <a:t>Προσδιορίστε εάν οι πολικοί δεσμοί αθροίζονται  για να δώσουν μια καθαρή διπολική ροπή</a:t>
            </a:r>
          </a:p>
          <a:p>
            <a:pPr lvl="1" eaLnBrk="1" hangingPunct="1">
              <a:spcBef>
                <a:spcPts val="600"/>
              </a:spcBef>
              <a:buClrTx/>
              <a:buFontTx/>
              <a:buNone/>
            </a:pPr>
            <a:r>
              <a:rPr lang="el-GR" altLang="en-US" sz="2400">
                <a:solidFill>
                  <a:srgbClr val="0066FF"/>
                </a:solidFill>
              </a:rPr>
              <a:t>a)	Προσθήκη ανυσμάτων</a:t>
            </a:r>
          </a:p>
          <a:p>
            <a:pPr lvl="1" eaLnBrk="1" hangingPunct="1">
              <a:spcBef>
                <a:spcPts val="600"/>
              </a:spcBef>
              <a:buClrTx/>
              <a:buFontTx/>
              <a:buNone/>
            </a:pPr>
            <a:r>
              <a:rPr lang="el-GR" altLang="en-US" sz="2400">
                <a:solidFill>
                  <a:srgbClr val="0066FF"/>
                </a:solidFill>
              </a:rPr>
              <a:t>b)	Γενικά ασύμμετρα ΄σχήματα αποδίδουν μη ισοσταθμισμένες  πολικότητες και μια καθαρή διπολική ροπή</a:t>
            </a:r>
          </a:p>
        </p:txBody>
      </p:sp>
      <p:sp>
        <p:nvSpPr>
          <p:cNvPr id="144387" name="Text Box 3">
            <a:extLst>
              <a:ext uri="{FF2B5EF4-FFF2-40B4-BE49-F238E27FC236}">
                <a16:creationId xmlns:a16="http://schemas.microsoft.com/office/drawing/2014/main" id="{DB90AFCE-0F87-4868-984E-B86F38A3A5A2}"/>
              </a:ext>
            </a:extLst>
          </p:cNvPr>
          <p:cNvSpPr txBox="1">
            <a:spLocks noChangeArrowheads="1"/>
          </p:cNvSpPr>
          <p:nvPr/>
        </p:nvSpPr>
        <p:spPr bwMode="auto">
          <a:xfrm>
            <a:off x="5181600" y="3962400"/>
            <a:ext cx="3962400" cy="228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dirty="0">
                <a:solidFill>
                  <a:srgbClr val="000000"/>
                </a:solidFill>
                <a:latin typeface="Arial" panose="020B0604020202020204" pitchFamily="34" charset="0"/>
              </a:rPr>
              <a:t>Ο δεσμός  H─N είναι πολικός.  Όλα τα δεσμικά ηλεκτρόνια έλκονται από το ακραίο Ν του μορίου. Το καθαρό αποτέλεσμα είναι ένα πολικό μόριο</a:t>
            </a:r>
          </a:p>
        </p:txBody>
      </p:sp>
      <p:pic>
        <p:nvPicPr>
          <p:cNvPr id="144389" name="Picture 5">
            <a:extLst>
              <a:ext uri="{FF2B5EF4-FFF2-40B4-BE49-F238E27FC236}">
                <a16:creationId xmlns:a16="http://schemas.microsoft.com/office/drawing/2014/main" id="{C8EDFAEC-143E-4293-8F7E-0FFB11BE35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43050"/>
            <a:ext cx="3660775"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3367" name="Text Box 6">
            <a:extLst>
              <a:ext uri="{FF2B5EF4-FFF2-40B4-BE49-F238E27FC236}">
                <a16:creationId xmlns:a16="http://schemas.microsoft.com/office/drawing/2014/main" id="{FABBA921-8C08-413A-94C6-C20FAC6494D0}"/>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144386">
                                            <p:txEl>
                                              <p:pRg st="0" end="0"/>
                                            </p:txEl>
                                          </p:spTgt>
                                        </p:tgtEl>
                                        <p:attrNameLst>
                                          <p:attrName>style.visibility</p:attrName>
                                        </p:attrNameLst>
                                      </p:cBhvr>
                                      <p:to>
                                        <p:strVal val="visible"/>
                                      </p:to>
                                    </p:set>
                                    <p:animEffect transition="in" filter="wipe(left)">
                                      <p:cBhvr additive="repl">
                                        <p:cTn id="7" dur="500"/>
                                        <p:tgtEl>
                                          <p:spTgt spid="144386">
                                            <p:txEl>
                                              <p:pRg st="0" end="0"/>
                                            </p:txEl>
                                          </p:spTgt>
                                        </p:tgtEl>
                                      </p:cBhvr>
                                    </p:animEffect>
                                  </p:childTnLst>
                                </p:cTn>
                              </p:par>
                            </p:childTnLst>
                          </p:cTn>
                        </p:par>
                        <p:par>
                          <p:cTn id="8" fill="hold" nodeType="afterGroup">
                            <p:stCondLst>
                              <p:cond delay="1500"/>
                            </p:stCondLst>
                            <p:childTnLst>
                              <p:par>
                                <p:cTn id="9" presetID="22" presetClass="entr" presetSubtype="8" fill="hold" nodeType="afterEffect">
                                  <p:stCondLst>
                                    <p:cond delay="500"/>
                                  </p:stCondLst>
                                  <p:childTnLst>
                                    <p:set>
                                      <p:cBhvr additive="repl">
                                        <p:cTn id="10" dur="1" fill="hold">
                                          <p:stCondLst>
                                            <p:cond delay="0"/>
                                          </p:stCondLst>
                                        </p:cTn>
                                        <p:tgtEl>
                                          <p:spTgt spid="144386">
                                            <p:txEl>
                                              <p:pRg st="1" end="1"/>
                                            </p:txEl>
                                          </p:spTgt>
                                        </p:tgtEl>
                                        <p:attrNameLst>
                                          <p:attrName>style.visibility</p:attrName>
                                        </p:attrNameLst>
                                      </p:cBhvr>
                                      <p:to>
                                        <p:strVal val="visible"/>
                                      </p:to>
                                    </p:set>
                                    <p:animEffect transition="in" filter="wipe(left)">
                                      <p:cBhvr additive="repl">
                                        <p:cTn id="11" dur="500"/>
                                        <p:tgtEl>
                                          <p:spTgt spid="144386">
                                            <p:txEl>
                                              <p:pRg st="1" end="1"/>
                                            </p:txEl>
                                          </p:spTgt>
                                        </p:tgtEl>
                                      </p:cBhvr>
                                    </p:animEffect>
                                  </p:childTnLst>
                                </p:cTn>
                              </p:par>
                            </p:childTnLst>
                          </p:cTn>
                        </p:par>
                        <p:par>
                          <p:cTn id="12" fill="hold" nodeType="afterGroup">
                            <p:stCondLst>
                              <p:cond delay="2500"/>
                            </p:stCondLst>
                            <p:childTnLst>
                              <p:par>
                                <p:cTn id="13" presetID="22" presetClass="entr" presetSubtype="8" fill="hold" nodeType="afterEffect">
                                  <p:stCondLst>
                                    <p:cond delay="500"/>
                                  </p:stCondLst>
                                  <p:childTnLst>
                                    <p:set>
                                      <p:cBhvr additive="repl">
                                        <p:cTn id="14" dur="1" fill="hold">
                                          <p:stCondLst>
                                            <p:cond delay="0"/>
                                          </p:stCondLst>
                                        </p:cTn>
                                        <p:tgtEl>
                                          <p:spTgt spid="144386">
                                            <p:txEl>
                                              <p:pRg st="2" end="2"/>
                                            </p:txEl>
                                          </p:spTgt>
                                        </p:tgtEl>
                                        <p:attrNameLst>
                                          <p:attrName>style.visibility</p:attrName>
                                        </p:attrNameLst>
                                      </p:cBhvr>
                                      <p:to>
                                        <p:strVal val="visible"/>
                                      </p:to>
                                    </p:set>
                                    <p:animEffect transition="in" filter="wipe(left)">
                                      <p:cBhvr additive="repl">
                                        <p:cTn id="15" dur="500"/>
                                        <p:tgtEl>
                                          <p:spTgt spid="144386">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fill="hold" nodeType="clickEffect">
                                  <p:stCondLst>
                                    <p:cond delay="0"/>
                                  </p:stCondLst>
                                  <p:childTnLst>
                                    <p:set>
                                      <p:cBhvr additive="repl">
                                        <p:cTn id="19" dur="1" fill="hold">
                                          <p:stCondLst>
                                            <p:cond delay="0"/>
                                          </p:stCondLst>
                                        </p:cTn>
                                        <p:tgtEl>
                                          <p:spTgt spid="144389"/>
                                        </p:tgtEl>
                                        <p:attrNameLst>
                                          <p:attrName>style.visibility</p:attrName>
                                        </p:attrNameLst>
                                      </p:cBhvr>
                                      <p:to>
                                        <p:strVal val="visible"/>
                                      </p:to>
                                    </p:set>
                                    <p:animEffect transition="in" filter="dissolve">
                                      <p:cBhvr additive="repl">
                                        <p:cTn id="20" dur="500"/>
                                        <p:tgtEl>
                                          <p:spTgt spid="144389"/>
                                        </p:tgtEl>
                                      </p:cBhvr>
                                    </p:animEffect>
                                  </p:childTnLst>
                                </p:cTn>
                              </p:par>
                            </p:childTnLst>
                          </p:cTn>
                        </p:par>
                        <p:par>
                          <p:cTn id="21" fill="hold" nodeType="afterGroup">
                            <p:stCondLst>
                              <p:cond delay="500"/>
                            </p:stCondLst>
                            <p:childTnLst>
                              <p:par>
                                <p:cTn id="22" presetID="9" presetClass="entr" fill="hold" nodeType="afterEffect">
                                  <p:stCondLst>
                                    <p:cond delay="0"/>
                                  </p:stCondLst>
                                  <p:childTnLst>
                                    <p:set>
                                      <p:cBhvr additive="repl">
                                        <p:cTn id="23" dur="1" fill="hold">
                                          <p:stCondLst>
                                            <p:cond delay="0"/>
                                          </p:stCondLst>
                                        </p:cTn>
                                        <p:tgtEl>
                                          <p:spTgt spid="144387"/>
                                        </p:tgtEl>
                                        <p:attrNameLst>
                                          <p:attrName>style.visibility</p:attrName>
                                        </p:attrNameLst>
                                      </p:cBhvr>
                                      <p:to>
                                        <p:strVal val="visible"/>
                                      </p:to>
                                    </p:set>
                                    <p:animEffect transition="in" filter="dissolve">
                                      <p:cBhvr additive="repl">
                                        <p:cTn id="24" dur="500"/>
                                        <p:tgtEl>
                                          <p:spTgt spid="144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Text Box 1">
            <a:extLst>
              <a:ext uri="{FF2B5EF4-FFF2-40B4-BE49-F238E27FC236}">
                <a16:creationId xmlns:a16="http://schemas.microsoft.com/office/drawing/2014/main" id="{424636C8-19E1-4225-BAAE-93D3396A7CD0}"/>
              </a:ext>
            </a:extLst>
          </p:cNvPr>
          <p:cNvSpPr txBox="1">
            <a:spLocks noChangeArrowheads="1"/>
          </p:cNvSpPr>
          <p:nvPr/>
        </p:nvSpPr>
        <p:spPr bwMode="auto">
          <a:xfrm>
            <a:off x="82550" y="381000"/>
            <a:ext cx="9061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rPr>
              <a:t>Ασκηση – Καθορίσατε εάν τα ακόλουθα μόρια είναι πολικά</a:t>
            </a:r>
          </a:p>
        </p:txBody>
      </p:sp>
      <p:sp>
        <p:nvSpPr>
          <p:cNvPr id="144387" name="Text Box 2">
            <a:extLst>
              <a:ext uri="{FF2B5EF4-FFF2-40B4-BE49-F238E27FC236}">
                <a16:creationId xmlns:a16="http://schemas.microsoft.com/office/drawing/2014/main" id="{51951317-EA85-4C8B-BDAD-204EE8A01E92}"/>
              </a:ext>
            </a:extLst>
          </p:cNvPr>
          <p:cNvSpPr txBox="1">
            <a:spLocks noChangeArrowheads="1"/>
          </p:cNvSpPr>
          <p:nvPr/>
        </p:nvSpPr>
        <p:spPr bwMode="auto">
          <a:xfrm>
            <a:off x="60325" y="1639888"/>
            <a:ext cx="1239838" cy="192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000000"/>
                </a:solidFill>
                <a:latin typeface="Arial" panose="020B0604020202020204" pitchFamily="34" charset="0"/>
              </a:rPr>
              <a:t>EN</a:t>
            </a:r>
          </a:p>
          <a:p>
            <a:pPr eaLnBrk="1" hangingPunct="1">
              <a:buClrTx/>
              <a:buFontTx/>
              <a:buNone/>
            </a:pPr>
            <a:r>
              <a:rPr lang="el-GR" altLang="en-US" sz="2400">
                <a:solidFill>
                  <a:srgbClr val="000000"/>
                </a:solidFill>
                <a:latin typeface="Arial" panose="020B0604020202020204" pitchFamily="34" charset="0"/>
              </a:rPr>
              <a:t>O = 3.5</a:t>
            </a:r>
          </a:p>
          <a:p>
            <a:pPr eaLnBrk="1" hangingPunct="1">
              <a:buClrTx/>
              <a:buFontTx/>
              <a:buNone/>
            </a:pPr>
            <a:r>
              <a:rPr lang="el-GR" altLang="en-US" sz="2400">
                <a:solidFill>
                  <a:srgbClr val="000000"/>
                </a:solidFill>
                <a:latin typeface="Arial" panose="020B0604020202020204" pitchFamily="34" charset="0"/>
              </a:rPr>
              <a:t>N = 3.0</a:t>
            </a:r>
          </a:p>
          <a:p>
            <a:pPr eaLnBrk="1" hangingPunct="1">
              <a:buClrTx/>
              <a:buFontTx/>
              <a:buNone/>
            </a:pPr>
            <a:r>
              <a:rPr lang="el-GR" altLang="en-US" sz="2400">
                <a:solidFill>
                  <a:srgbClr val="000000"/>
                </a:solidFill>
                <a:latin typeface="Arial" panose="020B0604020202020204" pitchFamily="34" charset="0"/>
              </a:rPr>
              <a:t>Cl = 3.0</a:t>
            </a:r>
          </a:p>
          <a:p>
            <a:pPr eaLnBrk="1" hangingPunct="1">
              <a:buClrTx/>
              <a:buFontTx/>
              <a:buNone/>
            </a:pPr>
            <a:r>
              <a:rPr lang="el-GR" altLang="en-US" sz="2400">
                <a:solidFill>
                  <a:srgbClr val="000000"/>
                </a:solidFill>
                <a:latin typeface="Arial" panose="020B0604020202020204" pitchFamily="34" charset="0"/>
              </a:rPr>
              <a:t>S = 2.5</a:t>
            </a:r>
          </a:p>
        </p:txBody>
      </p:sp>
      <p:pic>
        <p:nvPicPr>
          <p:cNvPr id="144389" name="Picture 4">
            <a:extLst>
              <a:ext uri="{FF2B5EF4-FFF2-40B4-BE49-F238E27FC236}">
                <a16:creationId xmlns:a16="http://schemas.microsoft.com/office/drawing/2014/main" id="{FDCAC63B-FF93-46F5-B834-43D21EB0DA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828800"/>
            <a:ext cx="2084388"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4390" name="Picture 5">
            <a:extLst>
              <a:ext uri="{FF2B5EF4-FFF2-40B4-BE49-F238E27FC236}">
                <a16:creationId xmlns:a16="http://schemas.microsoft.com/office/drawing/2014/main" id="{47E9B009-FEB3-43A6-A8F0-CCEF825CD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371600"/>
            <a:ext cx="2090738"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4391" name="Text Box 6">
            <a:extLst>
              <a:ext uri="{FF2B5EF4-FFF2-40B4-BE49-F238E27FC236}">
                <a16:creationId xmlns:a16="http://schemas.microsoft.com/office/drawing/2014/main" id="{168B80C3-32D6-4331-BCBF-D28C59B65E09}"/>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1">
            <a:extLst>
              <a:ext uri="{FF2B5EF4-FFF2-40B4-BE49-F238E27FC236}">
                <a16:creationId xmlns:a16="http://schemas.microsoft.com/office/drawing/2014/main" id="{7CAE1FE1-5BD3-4BDC-BC2E-FBFF9DFA3B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4713" y="3067050"/>
            <a:ext cx="2859087"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11" name="Text Box 2">
            <a:extLst>
              <a:ext uri="{FF2B5EF4-FFF2-40B4-BE49-F238E27FC236}">
                <a16:creationId xmlns:a16="http://schemas.microsoft.com/office/drawing/2014/main" id="{711A641B-9A21-46EF-B102-396F0D7DEA14}"/>
              </a:ext>
            </a:extLst>
          </p:cNvPr>
          <p:cNvSpPr txBox="1">
            <a:spLocks noChangeArrowheads="1"/>
          </p:cNvSpPr>
          <p:nvPr/>
        </p:nvSpPr>
        <p:spPr bwMode="auto">
          <a:xfrm>
            <a:off x="41275" y="609600"/>
            <a:ext cx="90614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rPr>
              <a:t>Ασκηση – Καθορίσατε εάν τα ακόλουθα μόρια είναι πολικά</a:t>
            </a:r>
          </a:p>
        </p:txBody>
      </p:sp>
      <p:grpSp>
        <p:nvGrpSpPr>
          <p:cNvPr id="2" name="Group 3">
            <a:extLst>
              <a:ext uri="{FF2B5EF4-FFF2-40B4-BE49-F238E27FC236}">
                <a16:creationId xmlns:a16="http://schemas.microsoft.com/office/drawing/2014/main" id="{811DEC33-02FE-431E-AE1D-71041646D339}"/>
              </a:ext>
            </a:extLst>
          </p:cNvPr>
          <p:cNvGrpSpPr>
            <a:grpSpLocks/>
          </p:cNvGrpSpPr>
          <p:nvPr/>
        </p:nvGrpSpPr>
        <p:grpSpPr bwMode="auto">
          <a:xfrm>
            <a:off x="2057400" y="2971800"/>
            <a:ext cx="779463" cy="666750"/>
            <a:chOff x="1296" y="1872"/>
            <a:chExt cx="491" cy="420"/>
          </a:xfrm>
        </p:grpSpPr>
        <p:sp>
          <p:nvSpPr>
            <p:cNvPr id="145435" name="Line 4">
              <a:extLst>
                <a:ext uri="{FF2B5EF4-FFF2-40B4-BE49-F238E27FC236}">
                  <a16:creationId xmlns:a16="http://schemas.microsoft.com/office/drawing/2014/main" id="{FAA6A69C-79F1-4008-9416-74A18C4BA27B}"/>
                </a:ext>
              </a:extLst>
            </p:cNvPr>
            <p:cNvSpPr>
              <a:spLocks noChangeShapeType="1"/>
            </p:cNvSpPr>
            <p:nvPr/>
          </p:nvSpPr>
          <p:spPr bwMode="auto">
            <a:xfrm>
              <a:off x="1296" y="1890"/>
              <a:ext cx="491" cy="402"/>
            </a:xfrm>
            <a:prstGeom prst="line">
              <a:avLst/>
            </a:prstGeom>
            <a:noFill/>
            <a:ln w="1260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5436" name="Line 5">
              <a:extLst>
                <a:ext uri="{FF2B5EF4-FFF2-40B4-BE49-F238E27FC236}">
                  <a16:creationId xmlns:a16="http://schemas.microsoft.com/office/drawing/2014/main" id="{8D745317-ACE6-46E7-A2A4-CAE90B2AFAB0}"/>
                </a:ext>
              </a:extLst>
            </p:cNvPr>
            <p:cNvSpPr>
              <a:spLocks noChangeShapeType="1"/>
            </p:cNvSpPr>
            <p:nvPr/>
          </p:nvSpPr>
          <p:spPr bwMode="auto">
            <a:xfrm flipV="1">
              <a:off x="1313" y="1871"/>
              <a:ext cx="130" cy="138"/>
            </a:xfrm>
            <a:prstGeom prst="line">
              <a:avLst/>
            </a:prstGeom>
            <a:noFill/>
            <a:ln w="1260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3" name="Group 6">
            <a:extLst>
              <a:ext uri="{FF2B5EF4-FFF2-40B4-BE49-F238E27FC236}">
                <a16:creationId xmlns:a16="http://schemas.microsoft.com/office/drawing/2014/main" id="{90368A38-A33F-4641-9466-FE0C3163A8CD}"/>
              </a:ext>
            </a:extLst>
          </p:cNvPr>
          <p:cNvGrpSpPr>
            <a:grpSpLocks/>
          </p:cNvGrpSpPr>
          <p:nvPr/>
        </p:nvGrpSpPr>
        <p:grpSpPr bwMode="auto">
          <a:xfrm>
            <a:off x="5441950" y="3505200"/>
            <a:ext cx="1309688" cy="1111250"/>
            <a:chOff x="3428" y="2208"/>
            <a:chExt cx="825" cy="700"/>
          </a:xfrm>
        </p:grpSpPr>
        <p:grpSp>
          <p:nvGrpSpPr>
            <p:cNvPr id="145426" name="Group 7">
              <a:extLst>
                <a:ext uri="{FF2B5EF4-FFF2-40B4-BE49-F238E27FC236}">
                  <a16:creationId xmlns:a16="http://schemas.microsoft.com/office/drawing/2014/main" id="{7EC0B5B0-2B71-4B65-949A-FEB10CED63F0}"/>
                </a:ext>
              </a:extLst>
            </p:cNvPr>
            <p:cNvGrpSpPr>
              <a:grpSpLocks/>
            </p:cNvGrpSpPr>
            <p:nvPr/>
          </p:nvGrpSpPr>
          <p:grpSpPr bwMode="auto">
            <a:xfrm>
              <a:off x="3929" y="2736"/>
              <a:ext cx="324" cy="172"/>
              <a:chOff x="3929" y="2736"/>
              <a:chExt cx="324" cy="172"/>
            </a:xfrm>
          </p:grpSpPr>
          <p:sp>
            <p:nvSpPr>
              <p:cNvPr id="145433" name="Line 8">
                <a:extLst>
                  <a:ext uri="{FF2B5EF4-FFF2-40B4-BE49-F238E27FC236}">
                    <a16:creationId xmlns:a16="http://schemas.microsoft.com/office/drawing/2014/main" id="{8ED896A6-2287-422C-887B-3DD215C00C39}"/>
                  </a:ext>
                </a:extLst>
              </p:cNvPr>
              <p:cNvSpPr>
                <a:spLocks noChangeShapeType="1"/>
              </p:cNvSpPr>
              <p:nvPr/>
            </p:nvSpPr>
            <p:spPr bwMode="auto">
              <a:xfrm>
                <a:off x="3929" y="2778"/>
                <a:ext cx="324" cy="130"/>
              </a:xfrm>
              <a:prstGeom prst="line">
                <a:avLst/>
              </a:prstGeom>
              <a:noFill/>
              <a:ln w="1260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5434" name="Line 9">
                <a:extLst>
                  <a:ext uri="{FF2B5EF4-FFF2-40B4-BE49-F238E27FC236}">
                    <a16:creationId xmlns:a16="http://schemas.microsoft.com/office/drawing/2014/main" id="{5BECD445-FA40-4B72-90C5-0493AE7F160E}"/>
                  </a:ext>
                </a:extLst>
              </p:cNvPr>
              <p:cNvSpPr>
                <a:spLocks noChangeShapeType="1"/>
              </p:cNvSpPr>
              <p:nvPr/>
            </p:nvSpPr>
            <p:spPr bwMode="auto">
              <a:xfrm flipH="1">
                <a:off x="3944" y="2736"/>
                <a:ext cx="41" cy="96"/>
              </a:xfrm>
              <a:prstGeom prst="line">
                <a:avLst/>
              </a:prstGeom>
              <a:noFill/>
              <a:ln w="1260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5427" name="Group 10">
              <a:extLst>
                <a:ext uri="{FF2B5EF4-FFF2-40B4-BE49-F238E27FC236}">
                  <a16:creationId xmlns:a16="http://schemas.microsoft.com/office/drawing/2014/main" id="{286D7A73-23F0-43EB-BAAD-C1C251E98872}"/>
                </a:ext>
              </a:extLst>
            </p:cNvPr>
            <p:cNvGrpSpPr>
              <a:grpSpLocks/>
            </p:cNvGrpSpPr>
            <p:nvPr/>
          </p:nvGrpSpPr>
          <p:grpSpPr bwMode="auto">
            <a:xfrm>
              <a:off x="3875" y="2208"/>
              <a:ext cx="103" cy="349"/>
              <a:chOff x="3875" y="2208"/>
              <a:chExt cx="103" cy="349"/>
            </a:xfrm>
          </p:grpSpPr>
          <p:sp>
            <p:nvSpPr>
              <p:cNvPr id="145431" name="Line 11">
                <a:extLst>
                  <a:ext uri="{FF2B5EF4-FFF2-40B4-BE49-F238E27FC236}">
                    <a16:creationId xmlns:a16="http://schemas.microsoft.com/office/drawing/2014/main" id="{63099FFC-24BE-42AB-9F79-5FABC759D027}"/>
                  </a:ext>
                </a:extLst>
              </p:cNvPr>
              <p:cNvSpPr>
                <a:spLocks noChangeShapeType="1"/>
              </p:cNvSpPr>
              <p:nvPr/>
            </p:nvSpPr>
            <p:spPr bwMode="auto">
              <a:xfrm flipV="1">
                <a:off x="3934" y="2207"/>
                <a:ext cx="0" cy="351"/>
              </a:xfrm>
              <a:prstGeom prst="line">
                <a:avLst/>
              </a:prstGeom>
              <a:noFill/>
              <a:ln w="1260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5432" name="Line 12">
                <a:extLst>
                  <a:ext uri="{FF2B5EF4-FFF2-40B4-BE49-F238E27FC236}">
                    <a16:creationId xmlns:a16="http://schemas.microsoft.com/office/drawing/2014/main" id="{82EF4E66-305B-42F1-AEF3-B0548E1168CF}"/>
                  </a:ext>
                </a:extLst>
              </p:cNvPr>
              <p:cNvSpPr>
                <a:spLocks noChangeShapeType="1"/>
              </p:cNvSpPr>
              <p:nvPr/>
            </p:nvSpPr>
            <p:spPr bwMode="auto">
              <a:xfrm>
                <a:off x="3875" y="2522"/>
                <a:ext cx="103" cy="0"/>
              </a:xfrm>
              <a:prstGeom prst="line">
                <a:avLst/>
              </a:prstGeom>
              <a:noFill/>
              <a:ln w="1260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45428" name="Group 13">
              <a:extLst>
                <a:ext uri="{FF2B5EF4-FFF2-40B4-BE49-F238E27FC236}">
                  <a16:creationId xmlns:a16="http://schemas.microsoft.com/office/drawing/2014/main" id="{ABCA8638-33FA-47A2-B49B-E0FA2369DC27}"/>
                </a:ext>
              </a:extLst>
            </p:cNvPr>
            <p:cNvGrpSpPr>
              <a:grpSpLocks/>
            </p:cNvGrpSpPr>
            <p:nvPr/>
          </p:nvGrpSpPr>
          <p:grpSpPr bwMode="auto">
            <a:xfrm>
              <a:off x="3428" y="2492"/>
              <a:ext cx="324" cy="172"/>
              <a:chOff x="3428" y="2492"/>
              <a:chExt cx="324" cy="172"/>
            </a:xfrm>
          </p:grpSpPr>
          <p:sp>
            <p:nvSpPr>
              <p:cNvPr id="145429" name="Line 14">
                <a:extLst>
                  <a:ext uri="{FF2B5EF4-FFF2-40B4-BE49-F238E27FC236}">
                    <a16:creationId xmlns:a16="http://schemas.microsoft.com/office/drawing/2014/main" id="{EA1843B9-C661-4D56-9CB1-BC8F04FE9E6F}"/>
                  </a:ext>
                </a:extLst>
              </p:cNvPr>
              <p:cNvSpPr>
                <a:spLocks noChangeShapeType="1"/>
              </p:cNvSpPr>
              <p:nvPr/>
            </p:nvSpPr>
            <p:spPr bwMode="auto">
              <a:xfrm flipH="1">
                <a:off x="3427" y="2534"/>
                <a:ext cx="326" cy="130"/>
              </a:xfrm>
              <a:prstGeom prst="line">
                <a:avLst/>
              </a:prstGeom>
              <a:noFill/>
              <a:ln w="12600" cap="sq">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5430" name="Line 15">
                <a:extLst>
                  <a:ext uri="{FF2B5EF4-FFF2-40B4-BE49-F238E27FC236}">
                    <a16:creationId xmlns:a16="http://schemas.microsoft.com/office/drawing/2014/main" id="{1489A948-B8B5-4E59-8CF4-2D4397DBD2E1}"/>
                  </a:ext>
                </a:extLst>
              </p:cNvPr>
              <p:cNvSpPr>
                <a:spLocks noChangeShapeType="1"/>
              </p:cNvSpPr>
              <p:nvPr/>
            </p:nvSpPr>
            <p:spPr bwMode="auto">
              <a:xfrm>
                <a:off x="3697" y="2492"/>
                <a:ext cx="37" cy="96"/>
              </a:xfrm>
              <a:prstGeom prst="line">
                <a:avLst/>
              </a:prstGeom>
              <a:noFill/>
              <a:ln w="1260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grpSp>
      <p:sp>
        <p:nvSpPr>
          <p:cNvPr id="146448" name="Rectangle 16">
            <a:extLst>
              <a:ext uri="{FF2B5EF4-FFF2-40B4-BE49-F238E27FC236}">
                <a16:creationId xmlns:a16="http://schemas.microsoft.com/office/drawing/2014/main" id="{86BAF913-F9A1-4DB6-A3AE-1913E7854A91}"/>
              </a:ext>
            </a:extLst>
          </p:cNvPr>
          <p:cNvSpPr>
            <a:spLocks noChangeArrowheads="1"/>
          </p:cNvSpPr>
          <p:nvPr/>
        </p:nvSpPr>
        <p:spPr bwMode="auto">
          <a:xfrm>
            <a:off x="1524000" y="5334000"/>
            <a:ext cx="1254638" cy="52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dirty="0">
                <a:solidFill>
                  <a:srgbClr val="009900"/>
                </a:solidFill>
                <a:latin typeface="Arial" panose="020B0604020202020204" pitchFamily="34" charset="0"/>
              </a:rPr>
              <a:t>πολικό</a:t>
            </a:r>
          </a:p>
        </p:txBody>
      </p:sp>
      <p:sp>
        <p:nvSpPr>
          <p:cNvPr id="146449" name="Rectangle 17">
            <a:extLst>
              <a:ext uri="{FF2B5EF4-FFF2-40B4-BE49-F238E27FC236}">
                <a16:creationId xmlns:a16="http://schemas.microsoft.com/office/drawing/2014/main" id="{26687C5C-32D2-44F3-A82B-E7A62F04D88E}"/>
              </a:ext>
            </a:extLst>
          </p:cNvPr>
          <p:cNvSpPr>
            <a:spLocks noChangeArrowheads="1"/>
          </p:cNvSpPr>
          <p:nvPr/>
        </p:nvSpPr>
        <p:spPr bwMode="auto">
          <a:xfrm>
            <a:off x="5562600" y="5638800"/>
            <a:ext cx="18335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9900"/>
                </a:solidFill>
                <a:latin typeface="Arial" panose="020B0604020202020204" pitchFamily="34" charset="0"/>
              </a:rPr>
              <a:t>Μη πολικό</a:t>
            </a:r>
          </a:p>
        </p:txBody>
      </p:sp>
      <p:sp>
        <p:nvSpPr>
          <p:cNvPr id="146450" name="Rectangle 18">
            <a:extLst>
              <a:ext uri="{FF2B5EF4-FFF2-40B4-BE49-F238E27FC236}">
                <a16:creationId xmlns:a16="http://schemas.microsoft.com/office/drawing/2014/main" id="{46E9B090-3FA0-4A01-8082-AD6C8EE86124}"/>
              </a:ext>
            </a:extLst>
          </p:cNvPr>
          <p:cNvSpPr>
            <a:spLocks noChangeArrowheads="1"/>
          </p:cNvSpPr>
          <p:nvPr/>
        </p:nvSpPr>
        <p:spPr bwMode="auto">
          <a:xfrm>
            <a:off x="457200" y="4343400"/>
            <a:ext cx="3738563"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9933FF"/>
                </a:solidFill>
                <a:latin typeface="Arial" panose="020B0604020202020204" pitchFamily="34" charset="0"/>
              </a:rPr>
              <a:t>1. Πολικοί δεσμοί, N-O</a:t>
            </a:r>
          </a:p>
          <a:p>
            <a:pPr eaLnBrk="1" hangingPunct="1">
              <a:buClrTx/>
              <a:buFontTx/>
              <a:buNone/>
            </a:pPr>
            <a:r>
              <a:rPr lang="el-GR" altLang="en-US" sz="2800">
                <a:solidFill>
                  <a:srgbClr val="9933FF"/>
                </a:solidFill>
                <a:latin typeface="Arial" panose="020B0604020202020204" pitchFamily="34" charset="0"/>
              </a:rPr>
              <a:t>2. Ασύμμετρο σχήμα</a:t>
            </a:r>
          </a:p>
        </p:txBody>
      </p:sp>
      <p:sp>
        <p:nvSpPr>
          <p:cNvPr id="146451" name="Rectangle 19">
            <a:extLst>
              <a:ext uri="{FF2B5EF4-FFF2-40B4-BE49-F238E27FC236}">
                <a16:creationId xmlns:a16="http://schemas.microsoft.com/office/drawing/2014/main" id="{B672346F-C960-474B-8B7E-088F38E2EBB9}"/>
              </a:ext>
            </a:extLst>
          </p:cNvPr>
          <p:cNvSpPr>
            <a:spLocks noChangeArrowheads="1"/>
          </p:cNvSpPr>
          <p:nvPr/>
        </p:nvSpPr>
        <p:spPr bwMode="auto">
          <a:xfrm>
            <a:off x="4648200" y="4724400"/>
            <a:ext cx="43592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9933FF"/>
                </a:solidFill>
                <a:latin typeface="Arial" panose="020B0604020202020204" pitchFamily="34" charset="0"/>
              </a:rPr>
              <a:t>1. Πολικοί δεσμοί όλοι S-O</a:t>
            </a:r>
          </a:p>
          <a:p>
            <a:pPr eaLnBrk="1" hangingPunct="1">
              <a:buClrTx/>
              <a:buFontTx/>
              <a:buNone/>
            </a:pPr>
            <a:r>
              <a:rPr lang="el-GR" altLang="en-US" sz="2800">
                <a:solidFill>
                  <a:srgbClr val="9933FF"/>
                </a:solidFill>
                <a:latin typeface="Arial" panose="020B0604020202020204" pitchFamily="34" charset="0"/>
              </a:rPr>
              <a:t>2. Συμμετρικό σχήμα</a:t>
            </a:r>
          </a:p>
        </p:txBody>
      </p:sp>
      <p:sp>
        <p:nvSpPr>
          <p:cNvPr id="146452" name="Text Box 20">
            <a:extLst>
              <a:ext uri="{FF2B5EF4-FFF2-40B4-BE49-F238E27FC236}">
                <a16:creationId xmlns:a16="http://schemas.microsoft.com/office/drawing/2014/main" id="{3A799CF9-01A8-4B6C-A384-D4176D23C8D6}"/>
              </a:ext>
            </a:extLst>
          </p:cNvPr>
          <p:cNvSpPr txBox="1">
            <a:spLocks noChangeArrowheads="1"/>
          </p:cNvSpPr>
          <p:nvPr/>
        </p:nvSpPr>
        <p:spPr bwMode="auto">
          <a:xfrm>
            <a:off x="1958975" y="2513013"/>
            <a:ext cx="31257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2400">
                <a:solidFill>
                  <a:srgbClr val="000000"/>
                </a:solidFill>
                <a:latin typeface="Arial" panose="020B0604020202020204" pitchFamily="34" charset="0"/>
              </a:rPr>
              <a:t>Τριγωνικό κεκαμμένο </a:t>
            </a:r>
          </a:p>
        </p:txBody>
      </p:sp>
      <p:sp>
        <p:nvSpPr>
          <p:cNvPr id="146453" name="Text Box 21">
            <a:extLst>
              <a:ext uri="{FF2B5EF4-FFF2-40B4-BE49-F238E27FC236}">
                <a16:creationId xmlns:a16="http://schemas.microsoft.com/office/drawing/2014/main" id="{BD9C48F6-CBB1-4F97-BA12-E5F67C4146A4}"/>
              </a:ext>
            </a:extLst>
          </p:cNvPr>
          <p:cNvSpPr txBox="1">
            <a:spLocks noChangeArrowheads="1"/>
          </p:cNvSpPr>
          <p:nvPr/>
        </p:nvSpPr>
        <p:spPr bwMode="auto">
          <a:xfrm>
            <a:off x="6413500" y="2997200"/>
            <a:ext cx="2717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000000"/>
                </a:solidFill>
                <a:latin typeface="Arial" panose="020B0604020202020204" pitchFamily="34" charset="0"/>
              </a:rPr>
              <a:t>Επίπεδο τριγωνικό</a:t>
            </a:r>
          </a:p>
        </p:txBody>
      </p:sp>
      <p:sp>
        <p:nvSpPr>
          <p:cNvPr id="146454" name="Text Box 22">
            <a:extLst>
              <a:ext uri="{FF2B5EF4-FFF2-40B4-BE49-F238E27FC236}">
                <a16:creationId xmlns:a16="http://schemas.microsoft.com/office/drawing/2014/main" id="{93011282-4D83-452D-88E4-8C15A55EA400}"/>
              </a:ext>
            </a:extLst>
          </p:cNvPr>
          <p:cNvSpPr txBox="1">
            <a:spLocks noChangeArrowheads="1"/>
          </p:cNvSpPr>
          <p:nvPr/>
        </p:nvSpPr>
        <p:spPr bwMode="auto">
          <a:xfrm>
            <a:off x="6248400" y="3732213"/>
            <a:ext cx="6048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000000"/>
                </a:solidFill>
                <a:latin typeface="Arial" panose="020B0604020202020204" pitchFamily="34" charset="0"/>
              </a:rPr>
              <a:t>2.5</a:t>
            </a:r>
          </a:p>
        </p:txBody>
      </p:sp>
      <p:pic>
        <p:nvPicPr>
          <p:cNvPr id="145422" name="Picture 24">
            <a:extLst>
              <a:ext uri="{FF2B5EF4-FFF2-40B4-BE49-F238E27FC236}">
                <a16:creationId xmlns:a16="http://schemas.microsoft.com/office/drawing/2014/main" id="{3B80EC5A-9F19-443A-B0CF-35771BFA91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524000"/>
            <a:ext cx="2084388" cy="97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5423" name="Picture 25">
            <a:extLst>
              <a:ext uri="{FF2B5EF4-FFF2-40B4-BE49-F238E27FC236}">
                <a16:creationId xmlns:a16="http://schemas.microsoft.com/office/drawing/2014/main" id="{C94D2F1A-C98C-4D7E-817B-38415568DE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371600"/>
            <a:ext cx="2090738" cy="170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6458" name="Picture 26">
            <a:extLst>
              <a:ext uri="{FF2B5EF4-FFF2-40B4-BE49-F238E27FC236}">
                <a16:creationId xmlns:a16="http://schemas.microsoft.com/office/drawing/2014/main" id="{31E91A86-C56B-42FF-8D24-6BF06C0ADC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2538413"/>
            <a:ext cx="2786063" cy="1652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5425" name="Text Box 27">
            <a:extLst>
              <a:ext uri="{FF2B5EF4-FFF2-40B4-BE49-F238E27FC236}">
                <a16:creationId xmlns:a16="http://schemas.microsoft.com/office/drawing/2014/main" id="{9C8FA610-1A3E-415C-83CF-7FC19B68644A}"/>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146452"/>
                                        </p:tgtEl>
                                        <p:attrNameLst>
                                          <p:attrName>style.visibility</p:attrName>
                                        </p:attrNameLst>
                                      </p:cBhvr>
                                      <p:to>
                                        <p:strVal val="visible"/>
                                      </p:to>
                                    </p:set>
                                    <p:animEffect transition="in" filter="dissolve">
                                      <p:cBhvr additive="repl">
                                        <p:cTn id="7" dur="500"/>
                                        <p:tgtEl>
                                          <p:spTgt spid="14645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146458"/>
                                        </p:tgtEl>
                                        <p:attrNameLst>
                                          <p:attrName>style.visibility</p:attrName>
                                        </p:attrNameLst>
                                      </p:cBhvr>
                                      <p:to>
                                        <p:strVal val="visible"/>
                                      </p:to>
                                    </p:set>
                                    <p:animEffect transition="in" filter="dissolve">
                                      <p:cBhvr additive="repl">
                                        <p:cTn id="12" dur="500"/>
                                        <p:tgtEl>
                                          <p:spTgt spid="1464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additive="repl">
                                        <p:cTn id="16" dur="1" fill="hold">
                                          <p:stCondLst>
                                            <p:cond delay="0"/>
                                          </p:stCondLst>
                                        </p:cTn>
                                        <p:tgtEl>
                                          <p:spTgt spid="2"/>
                                        </p:tgtEl>
                                        <p:attrNameLst>
                                          <p:attrName>style.visibility</p:attrName>
                                        </p:attrNameLst>
                                      </p:cBhvr>
                                      <p:to>
                                        <p:strVal val="visible"/>
                                      </p:to>
                                    </p:set>
                                    <p:animEffect transition="in" filter="wipe(up)">
                                      <p:cBhvr additive="repl">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additive="repl">
                                        <p:cTn id="21" dur="1" fill="hold">
                                          <p:stCondLst>
                                            <p:cond delay="0"/>
                                          </p:stCondLst>
                                        </p:cTn>
                                        <p:tgtEl>
                                          <p:spTgt spid="146450">
                                            <p:txEl>
                                              <p:pRg st="0" end="0"/>
                                            </p:txEl>
                                          </p:spTgt>
                                        </p:tgtEl>
                                        <p:attrNameLst>
                                          <p:attrName>style.visibility</p:attrName>
                                        </p:attrNameLst>
                                      </p:cBhvr>
                                      <p:to>
                                        <p:strVal val="visible"/>
                                      </p:to>
                                    </p:set>
                                    <p:animEffect transition="in" filter="wipe(left)">
                                      <p:cBhvr additive="repl">
                                        <p:cTn id="22" dur="500"/>
                                        <p:tgtEl>
                                          <p:spTgt spid="146450">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additive="repl">
                                        <p:cTn id="26" dur="1" fill="hold">
                                          <p:stCondLst>
                                            <p:cond delay="0"/>
                                          </p:stCondLst>
                                        </p:cTn>
                                        <p:tgtEl>
                                          <p:spTgt spid="146450">
                                            <p:txEl>
                                              <p:pRg st="1" end="1"/>
                                            </p:txEl>
                                          </p:spTgt>
                                        </p:tgtEl>
                                        <p:attrNameLst>
                                          <p:attrName>style.visibility</p:attrName>
                                        </p:attrNameLst>
                                      </p:cBhvr>
                                      <p:to>
                                        <p:strVal val="visible"/>
                                      </p:to>
                                    </p:set>
                                    <p:animEffect transition="in" filter="wipe(left)">
                                      <p:cBhvr additive="repl">
                                        <p:cTn id="27" dur="500"/>
                                        <p:tgtEl>
                                          <p:spTgt spid="146450">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fill="hold" nodeType="clickEffect">
                                  <p:stCondLst>
                                    <p:cond delay="0"/>
                                  </p:stCondLst>
                                  <p:childTnLst>
                                    <p:set>
                                      <p:cBhvr additive="repl">
                                        <p:cTn id="31" dur="1" fill="hold">
                                          <p:stCondLst>
                                            <p:cond delay="0"/>
                                          </p:stCondLst>
                                        </p:cTn>
                                        <p:tgtEl>
                                          <p:spTgt spid="146448"/>
                                        </p:tgtEl>
                                        <p:attrNameLst>
                                          <p:attrName>style.visibility</p:attrName>
                                        </p:attrNameLst>
                                      </p:cBhvr>
                                      <p:to>
                                        <p:strVal val="visible"/>
                                      </p:to>
                                    </p:set>
                                    <p:animEffect transition="in" filter="dissolve">
                                      <p:cBhvr additive="repl">
                                        <p:cTn id="32" dur="500"/>
                                        <p:tgtEl>
                                          <p:spTgt spid="14644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fill="hold" nodeType="clickEffect">
                                  <p:stCondLst>
                                    <p:cond delay="0"/>
                                  </p:stCondLst>
                                  <p:childTnLst>
                                    <p:set>
                                      <p:cBhvr additive="repl">
                                        <p:cTn id="36" dur="1" fill="hold">
                                          <p:stCondLst>
                                            <p:cond delay="0"/>
                                          </p:stCondLst>
                                        </p:cTn>
                                        <p:tgtEl>
                                          <p:spTgt spid="146453"/>
                                        </p:tgtEl>
                                        <p:attrNameLst>
                                          <p:attrName>style.visibility</p:attrName>
                                        </p:attrNameLst>
                                      </p:cBhvr>
                                      <p:to>
                                        <p:strVal val="visible"/>
                                      </p:to>
                                    </p:set>
                                    <p:animEffect transition="in" filter="dissolve">
                                      <p:cBhvr additive="repl">
                                        <p:cTn id="37" dur="500"/>
                                        <p:tgtEl>
                                          <p:spTgt spid="14645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fill="hold" nodeType="clickEffect">
                                  <p:stCondLst>
                                    <p:cond delay="0"/>
                                  </p:stCondLst>
                                  <p:childTnLst>
                                    <p:set>
                                      <p:cBhvr additive="repl">
                                        <p:cTn id="41" dur="1" fill="hold">
                                          <p:stCondLst>
                                            <p:cond delay="0"/>
                                          </p:stCondLst>
                                        </p:cTn>
                                        <p:tgtEl>
                                          <p:spTgt spid="146433"/>
                                        </p:tgtEl>
                                        <p:attrNameLst>
                                          <p:attrName>style.visibility</p:attrName>
                                        </p:attrNameLst>
                                      </p:cBhvr>
                                      <p:to>
                                        <p:strVal val="visible"/>
                                      </p:to>
                                    </p:set>
                                    <p:animEffect transition="in" filter="dissolve">
                                      <p:cBhvr additive="repl">
                                        <p:cTn id="42" dur="500"/>
                                        <p:tgtEl>
                                          <p:spTgt spid="146433"/>
                                        </p:tgtEl>
                                      </p:cBhvr>
                                    </p:animEffect>
                                  </p:childTnLst>
                                </p:cTn>
                              </p:par>
                              <p:par>
                                <p:cTn id="43" presetID="9" presetClass="entr" fill="hold" nodeType="withEffect">
                                  <p:stCondLst>
                                    <p:cond delay="0"/>
                                  </p:stCondLst>
                                  <p:childTnLst>
                                    <p:set>
                                      <p:cBhvr additive="repl">
                                        <p:cTn id="44" dur="1" fill="hold">
                                          <p:stCondLst>
                                            <p:cond delay="0"/>
                                          </p:stCondLst>
                                        </p:cTn>
                                        <p:tgtEl>
                                          <p:spTgt spid="146454"/>
                                        </p:tgtEl>
                                        <p:attrNameLst>
                                          <p:attrName>style.visibility</p:attrName>
                                        </p:attrNameLst>
                                      </p:cBhvr>
                                      <p:to>
                                        <p:strVal val="visible"/>
                                      </p:to>
                                    </p:set>
                                    <p:animEffect transition="in" filter="dissolve">
                                      <p:cBhvr additive="repl">
                                        <p:cTn id="45" dur="500"/>
                                        <p:tgtEl>
                                          <p:spTgt spid="14645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9" presetClass="entr" fill="hold" nodeType="clickEffect">
                                  <p:stCondLst>
                                    <p:cond delay="0"/>
                                  </p:stCondLst>
                                  <p:childTnLst>
                                    <p:set>
                                      <p:cBhvr additive="repl">
                                        <p:cTn id="49" dur="1" fill="hold">
                                          <p:stCondLst>
                                            <p:cond delay="0"/>
                                          </p:stCondLst>
                                        </p:cTn>
                                        <p:tgtEl>
                                          <p:spTgt spid="3"/>
                                        </p:tgtEl>
                                        <p:attrNameLst>
                                          <p:attrName>style.visibility</p:attrName>
                                        </p:attrNameLst>
                                      </p:cBhvr>
                                      <p:to>
                                        <p:strVal val="visible"/>
                                      </p:to>
                                    </p:set>
                                    <p:animEffect transition="in" filter="dissolve">
                                      <p:cBhvr additive="repl">
                                        <p:cTn id="50" dur="500"/>
                                        <p:tgtEl>
                                          <p:spTgt spid="3"/>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additive="repl">
                                        <p:cTn id="54" dur="1" fill="hold">
                                          <p:stCondLst>
                                            <p:cond delay="0"/>
                                          </p:stCondLst>
                                        </p:cTn>
                                        <p:tgtEl>
                                          <p:spTgt spid="146451">
                                            <p:txEl>
                                              <p:pRg st="0" end="0"/>
                                            </p:txEl>
                                          </p:spTgt>
                                        </p:tgtEl>
                                        <p:attrNameLst>
                                          <p:attrName>style.visibility</p:attrName>
                                        </p:attrNameLst>
                                      </p:cBhvr>
                                      <p:to>
                                        <p:strVal val="visible"/>
                                      </p:to>
                                    </p:set>
                                    <p:animEffect transition="in" filter="wipe(left)">
                                      <p:cBhvr additive="repl">
                                        <p:cTn id="55" dur="500"/>
                                        <p:tgtEl>
                                          <p:spTgt spid="146451">
                                            <p:txEl>
                                              <p:pRg st="0" end="0"/>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8" fill="hold" nodeType="clickEffect">
                                  <p:stCondLst>
                                    <p:cond delay="0"/>
                                  </p:stCondLst>
                                  <p:childTnLst>
                                    <p:set>
                                      <p:cBhvr additive="repl">
                                        <p:cTn id="59" dur="1" fill="hold">
                                          <p:stCondLst>
                                            <p:cond delay="0"/>
                                          </p:stCondLst>
                                        </p:cTn>
                                        <p:tgtEl>
                                          <p:spTgt spid="146451">
                                            <p:txEl>
                                              <p:pRg st="1" end="1"/>
                                            </p:txEl>
                                          </p:spTgt>
                                        </p:tgtEl>
                                        <p:attrNameLst>
                                          <p:attrName>style.visibility</p:attrName>
                                        </p:attrNameLst>
                                      </p:cBhvr>
                                      <p:to>
                                        <p:strVal val="visible"/>
                                      </p:to>
                                    </p:set>
                                    <p:animEffect transition="in" filter="wipe(left)">
                                      <p:cBhvr additive="repl">
                                        <p:cTn id="60" dur="500"/>
                                        <p:tgtEl>
                                          <p:spTgt spid="146451">
                                            <p:txEl>
                                              <p:pRg st="1" end="1"/>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9" presetClass="entr" fill="hold" nodeType="clickEffect">
                                  <p:stCondLst>
                                    <p:cond delay="0"/>
                                  </p:stCondLst>
                                  <p:childTnLst>
                                    <p:set>
                                      <p:cBhvr additive="repl">
                                        <p:cTn id="64" dur="1" fill="hold">
                                          <p:stCondLst>
                                            <p:cond delay="0"/>
                                          </p:stCondLst>
                                        </p:cTn>
                                        <p:tgtEl>
                                          <p:spTgt spid="146449"/>
                                        </p:tgtEl>
                                        <p:attrNameLst>
                                          <p:attrName>style.visibility</p:attrName>
                                        </p:attrNameLst>
                                      </p:cBhvr>
                                      <p:to>
                                        <p:strVal val="visible"/>
                                      </p:to>
                                    </p:set>
                                    <p:animEffect transition="in" filter="dissolve">
                                      <p:cBhvr additive="repl">
                                        <p:cTn id="65" dur="500"/>
                                        <p:tgtEl>
                                          <p:spTgt spid="146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ext Box 1">
            <a:extLst>
              <a:ext uri="{FF2B5EF4-FFF2-40B4-BE49-F238E27FC236}">
                <a16:creationId xmlns:a16="http://schemas.microsoft.com/office/drawing/2014/main" id="{638B1DD8-C11C-4114-BFDB-808768312378}"/>
              </a:ext>
            </a:extLst>
          </p:cNvPr>
          <p:cNvSpPr txBox="1">
            <a:spLocks noChangeArrowheads="1"/>
          </p:cNvSpPr>
          <p:nvPr/>
        </p:nvSpPr>
        <p:spPr bwMode="auto">
          <a:xfrm>
            <a:off x="685800" y="2130425"/>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9900"/>
                </a:solidFill>
              </a:rPr>
              <a:t>Υβριδισμός</a:t>
            </a:r>
          </a:p>
        </p:txBody>
      </p:sp>
      <p:sp>
        <p:nvSpPr>
          <p:cNvPr id="147458" name="Text Box 2">
            <a:extLst>
              <a:ext uri="{FF2B5EF4-FFF2-40B4-BE49-F238E27FC236}">
                <a16:creationId xmlns:a16="http://schemas.microsoft.com/office/drawing/2014/main" id="{345BE085-70C0-4010-88A4-9485E91A212F}"/>
              </a:ext>
            </a:extLst>
          </p:cNvPr>
          <p:cNvSpPr txBox="1">
            <a:spLocks noChangeArrowheads="1"/>
          </p:cNvSpPr>
          <p:nvPr/>
        </p:nvSpPr>
        <p:spPr bwMode="auto">
          <a:xfrm>
            <a:off x="1371600" y="3886200"/>
            <a:ext cx="6400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spcBef>
                <a:spcPts val="800"/>
              </a:spcBef>
              <a:buClrTx/>
              <a:buSzPct val="120000"/>
              <a:buFontTx/>
              <a:buNone/>
            </a:pPr>
            <a:r>
              <a:rPr lang="el-GR" altLang="en-US" sz="3200">
                <a:solidFill>
                  <a:srgbClr val="CC00CC"/>
                </a:solidFill>
              </a:rPr>
              <a:t>Γιατί συμβαίνει;</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147458">
                                            <p:txEl>
                                              <p:pRg st="0" end="0"/>
                                            </p:txEl>
                                          </p:spTgt>
                                        </p:tgtEl>
                                        <p:attrNameLst>
                                          <p:attrName>style.visibility</p:attrName>
                                        </p:attrNameLst>
                                      </p:cBhvr>
                                      <p:to>
                                        <p:strVal val="visible"/>
                                      </p:to>
                                    </p:set>
                                    <p:animEffect transition="in" filter="wipe(left)">
                                      <p:cBhvr additive="repl">
                                        <p:cTn id="7" dur="500"/>
                                        <p:tgtEl>
                                          <p:spTgt spid="1474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1">
            <a:extLst>
              <a:ext uri="{FF2B5EF4-FFF2-40B4-BE49-F238E27FC236}">
                <a16:creationId xmlns:a16="http://schemas.microsoft.com/office/drawing/2014/main" id="{E54CEC2A-14E9-43A4-9DD6-C195116661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905000"/>
            <a:ext cx="2778125"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48482" name="Picture 2">
            <a:extLst>
              <a:ext uri="{FF2B5EF4-FFF2-40B4-BE49-F238E27FC236}">
                <a16:creationId xmlns:a16="http://schemas.microsoft.com/office/drawing/2014/main" id="{68D5B344-E696-4CE7-831E-CF806D64E0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7563" y="1952625"/>
            <a:ext cx="27178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7460" name="Text Box 3">
            <a:extLst>
              <a:ext uri="{FF2B5EF4-FFF2-40B4-BE49-F238E27FC236}">
                <a16:creationId xmlns:a16="http://schemas.microsoft.com/office/drawing/2014/main" id="{791EA193-3837-4EBB-A00D-20E1D3FA19A5}"/>
              </a:ext>
            </a:extLst>
          </p:cNvPr>
          <p:cNvSpPr txBox="1">
            <a:spLocks noChangeArrowheads="1"/>
          </p:cNvSpPr>
          <p:nvPr/>
        </p:nvSpPr>
        <p:spPr bwMode="auto">
          <a:xfrm>
            <a:off x="304800" y="3810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2800" b="1" dirty="0">
                <a:solidFill>
                  <a:srgbClr val="000000"/>
                </a:solidFill>
              </a:rPr>
              <a:t>Τα μη υβριδοποιημένα τροχιακά του C προβλέπουν λανθασμένους δεσμούς και γεωμετρια  </a:t>
            </a:r>
            <a:r>
              <a:rPr lang="el-GR" altLang="en-US" sz="2800" b="1" dirty="0">
                <a:solidFill>
                  <a:srgbClr val="0066FF"/>
                </a:solidFill>
              </a:rPr>
              <a:t>Δισθενής  C?</a:t>
            </a:r>
            <a:br>
              <a:rPr lang="el-GR" altLang="en-US" sz="2800" b="1" dirty="0">
                <a:solidFill>
                  <a:srgbClr val="0066FF"/>
                </a:solidFill>
              </a:rPr>
            </a:br>
            <a:endParaRPr lang="el-GR" altLang="en-US" sz="2800" b="1" dirty="0">
              <a:solidFill>
                <a:srgbClr val="0066FF"/>
              </a:solidFill>
            </a:endParaRPr>
          </a:p>
        </p:txBody>
      </p:sp>
      <p:pic>
        <p:nvPicPr>
          <p:cNvPr id="148484" name="Picture 4">
            <a:extLst>
              <a:ext uri="{FF2B5EF4-FFF2-40B4-BE49-F238E27FC236}">
                <a16:creationId xmlns:a16="http://schemas.microsoft.com/office/drawing/2014/main" id="{E1CBD676-8B14-4FA4-9CAD-7B8A8519DE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0"/>
            <a:ext cx="2997200"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7463" name="Text Box 6">
            <a:extLst>
              <a:ext uri="{FF2B5EF4-FFF2-40B4-BE49-F238E27FC236}">
                <a16:creationId xmlns:a16="http://schemas.microsoft.com/office/drawing/2014/main" id="{FB7902E6-C7E7-4C8D-B34D-11EB1D7C8247}"/>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148484"/>
                                        </p:tgtEl>
                                        <p:attrNameLst>
                                          <p:attrName>style.visibility</p:attrName>
                                        </p:attrNameLst>
                                      </p:cBhvr>
                                      <p:to>
                                        <p:strVal val="visible"/>
                                      </p:to>
                                    </p:set>
                                    <p:animEffect transition="in" filter="dissolve">
                                      <p:cBhvr additive="repl">
                                        <p:cTn id="7" dur="500"/>
                                        <p:tgtEl>
                                          <p:spTgt spid="1484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148482"/>
                                        </p:tgtEl>
                                        <p:attrNameLst>
                                          <p:attrName>style.visibility</p:attrName>
                                        </p:attrNameLst>
                                      </p:cBhvr>
                                      <p:to>
                                        <p:strVal val="visible"/>
                                      </p:to>
                                    </p:set>
                                    <p:animEffect transition="in" filter="dissolve">
                                      <p:cBhvr additive="repl">
                                        <p:cTn id="12" dur="500"/>
                                        <p:tgtEl>
                                          <p:spTgt spid="14848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148481"/>
                                        </p:tgtEl>
                                        <p:attrNameLst>
                                          <p:attrName>style.visibility</p:attrName>
                                        </p:attrNameLst>
                                      </p:cBhvr>
                                      <p:to>
                                        <p:strVal val="visible"/>
                                      </p:to>
                                    </p:set>
                                    <p:animEffect transition="in" filter="dissolve">
                                      <p:cBhvr additive="repl">
                                        <p:cTn id="17" dur="500"/>
                                        <p:tgtEl>
                                          <p:spTgt spid="148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1">
            <a:extLst>
              <a:ext uri="{FF2B5EF4-FFF2-40B4-BE49-F238E27FC236}">
                <a16:creationId xmlns:a16="http://schemas.microsoft.com/office/drawing/2014/main" id="{0606C37D-EC82-41DF-972C-DF8B4BD14C8E}"/>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8000" b="0" i="0" u="none" strike="noStrike" kern="1200" cap="none" spc="0" normalizeH="0" baseline="0" noProof="0" dirty="0">
                <a:ln>
                  <a:noFill/>
                </a:ln>
                <a:solidFill>
                  <a:srgbClr val="FF0000"/>
                </a:solidFill>
                <a:effectLst/>
                <a:uLnTx/>
                <a:uFillTx/>
                <a:latin typeface="Times New Roman" panose="02020603050405020304" pitchFamily="18" charset="0"/>
              </a:rPr>
              <a:t>CH</a:t>
            </a:r>
            <a:r>
              <a:rPr kumimoji="0" lang="en-US" altLang="en-US" sz="8000" b="0" i="0" u="none" strike="noStrike" kern="1200" cap="none" spc="0" normalizeH="0" baseline="-25000" noProof="0" dirty="0">
                <a:ln>
                  <a:noFill/>
                </a:ln>
                <a:solidFill>
                  <a:srgbClr val="FF0000"/>
                </a:solidFill>
                <a:effectLst/>
                <a:uLnTx/>
                <a:uFillTx/>
                <a:latin typeface="Times New Roman" panose="02020603050405020304" pitchFamily="18" charset="0"/>
              </a:rPr>
              <a:t>2 </a:t>
            </a:r>
            <a:r>
              <a:rPr kumimoji="0" lang="el-GR" altLang="en-US" sz="8000" b="0" i="0" u="none" strike="noStrike" kern="1200" cap="none" spc="0" normalizeH="0" baseline="0" noProof="0" dirty="0">
                <a:ln>
                  <a:noFill/>
                </a:ln>
                <a:solidFill>
                  <a:srgbClr val="FF0000"/>
                </a:solidFill>
                <a:effectLst/>
                <a:uLnTx/>
                <a:uFillTx/>
                <a:latin typeface="Times New Roman" panose="02020603050405020304" pitchFamily="18" charset="0"/>
              </a:rPr>
              <a:t>δεν ισχύει</a:t>
            </a:r>
          </a:p>
        </p:txBody>
      </p:sp>
      <p:sp>
        <p:nvSpPr>
          <p:cNvPr id="149507" name="Text Box 2">
            <a:extLst>
              <a:ext uri="{FF2B5EF4-FFF2-40B4-BE49-F238E27FC236}">
                <a16:creationId xmlns:a16="http://schemas.microsoft.com/office/drawing/2014/main" id="{91439392-A4E2-4ABA-B157-C82F7A2E03E3}"/>
              </a:ext>
            </a:extLst>
          </p:cNvPr>
          <p:cNvSpPr txBox="1">
            <a:spLocks noChangeArrowheads="1"/>
          </p:cNvSpPr>
          <p:nvPr/>
        </p:nvSpPr>
        <p:spPr bwMode="auto">
          <a:xfrm>
            <a:off x="0" y="16002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9725"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1pPr>
            <a:lvl2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2pPr>
            <a:lvl3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3pPr>
            <a:lvl4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4pPr>
            <a:lvl5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9pPr>
          </a:lstStyle>
          <a:p>
            <a:pPr marL="342900" marR="0" lvl="0" indent="-339725" algn="l" defTabSz="449263" rtl="0" eaLnBrk="1" fontAlgn="base" latinLnBrk="0" hangingPunct="1">
              <a:lnSpc>
                <a:spcPct val="80000"/>
              </a:lnSpc>
              <a:spcBef>
                <a:spcPts val="625"/>
              </a:spcBef>
              <a:spcAft>
                <a:spcPct val="0"/>
              </a:spcAft>
              <a:buClrTx/>
              <a:buSzPct val="100000"/>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kumimoji="0" lang="el-GR" altLang="en-US" sz="2400" b="0" i="0" u="none" strike="noStrike" kern="1200" cap="none" spc="0" normalizeH="0" baseline="0" noProof="0" dirty="0">
                <a:ln>
                  <a:noFill/>
                </a:ln>
                <a:solidFill>
                  <a:srgbClr val="000000"/>
                </a:solidFill>
                <a:effectLst/>
                <a:uLnTx/>
                <a:uFillTx/>
                <a:latin typeface="Calibri" panose="020F0502020204030204" pitchFamily="34" charset="0"/>
              </a:rPr>
              <a:t>Εφαρμόζοντας την απλή θεωρία </a:t>
            </a: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rPr>
              <a:t>VB </a:t>
            </a:r>
            <a:r>
              <a:rPr kumimoji="0" lang="el-GR" altLang="en-US" sz="2400" b="0" i="0" u="none" strike="noStrike" kern="1200" cap="none" spc="0" normalizeH="0" baseline="0" noProof="0" dirty="0">
                <a:ln>
                  <a:noFill/>
                </a:ln>
                <a:solidFill>
                  <a:srgbClr val="000000"/>
                </a:solidFill>
                <a:effectLst/>
                <a:uLnTx/>
                <a:uFillTx/>
                <a:latin typeface="Calibri" panose="020F0502020204030204" pitchFamily="34" charset="0"/>
              </a:rPr>
              <a:t>για την πρόβλεψη των δεσμών στο μεθάνιο έχουμε</a:t>
            </a: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rPr>
              <a:t>: </a:t>
            </a:r>
          </a:p>
          <a:p>
            <a:pPr marL="342900" marR="0" lvl="0" indent="-339725" algn="l" defTabSz="449263" rtl="0" eaLnBrk="1" fontAlgn="base" latinLnBrk="0" hangingPunct="1">
              <a:lnSpc>
                <a:spcPct val="80000"/>
              </a:lnSpc>
              <a:spcBef>
                <a:spcPts val="625"/>
              </a:spcBef>
              <a:spcAft>
                <a:spcPct val="0"/>
              </a:spcAft>
              <a:buClrTx/>
              <a:buSzPct val="100000"/>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ndParaRPr>
          </a:p>
          <a:p>
            <a:pPr marL="342900" marR="0" lvl="0" indent="-339725" algn="l" defTabSz="449263" rtl="0" eaLnBrk="1" fontAlgn="base" latinLnBrk="0" hangingPunct="1">
              <a:lnSpc>
                <a:spcPct val="80000"/>
              </a:lnSpc>
              <a:spcBef>
                <a:spcPts val="625"/>
              </a:spcBef>
              <a:spcAft>
                <a:spcPct val="0"/>
              </a:spcAft>
              <a:buClrTx/>
              <a:buSzPct val="100000"/>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ndParaRPr>
          </a:p>
          <a:p>
            <a:pPr marL="342900" marR="0" lvl="0" indent="-339725" algn="l" defTabSz="449263" rtl="0" eaLnBrk="1" fontAlgn="base" latinLnBrk="0" hangingPunct="1">
              <a:lnSpc>
                <a:spcPct val="80000"/>
              </a:lnSpc>
              <a:spcBef>
                <a:spcPts val="625"/>
              </a:spcBef>
              <a:spcAft>
                <a:spcPct val="0"/>
              </a:spcAft>
              <a:buClrTx/>
              <a:buSzPct val="100000"/>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ndParaRPr>
          </a:p>
          <a:p>
            <a:pPr marL="342900" marR="0" lvl="0" indent="-339725" algn="l" defTabSz="449263" rtl="0" eaLnBrk="1" fontAlgn="base" latinLnBrk="0" hangingPunct="1">
              <a:lnSpc>
                <a:spcPct val="80000"/>
              </a:lnSpc>
              <a:spcBef>
                <a:spcPts val="625"/>
              </a:spcBef>
              <a:spcAft>
                <a:spcPct val="0"/>
              </a:spcAft>
              <a:buClrTx/>
              <a:buSzPct val="100000"/>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ndParaRPr>
          </a:p>
          <a:p>
            <a:pPr marL="342900" marR="0" lvl="0" indent="-339725" algn="l" defTabSz="449263" rtl="0" eaLnBrk="1" fontAlgn="base" latinLnBrk="0" hangingPunct="1">
              <a:lnSpc>
                <a:spcPct val="80000"/>
              </a:lnSpc>
              <a:spcBef>
                <a:spcPts val="625"/>
              </a:spcBef>
              <a:spcAft>
                <a:spcPct val="0"/>
              </a:spcAft>
              <a:buClrTx/>
              <a:buSzPct val="100000"/>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endPar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endParaRPr>
          </a:p>
          <a:p>
            <a:pPr marL="342900" marR="0" lvl="0" indent="-339725" algn="l" defTabSz="449263" rtl="0" eaLnBrk="1" fontAlgn="base" latinLnBrk="0" hangingPunct="1">
              <a:lnSpc>
                <a:spcPct val="80000"/>
              </a:lnSpc>
              <a:spcBef>
                <a:spcPts val="625"/>
              </a:spcBef>
              <a:spcAft>
                <a:spcPct val="0"/>
              </a:spcAft>
              <a:buClrTx/>
              <a:buSzPct val="100000"/>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endParaRPr kumimoji="0" lang="el-GR" altLang="en-US" sz="2400" b="0" i="0" u="none" strike="noStrike" kern="1200" cap="none" spc="0" normalizeH="0" baseline="0" noProof="0" dirty="0">
              <a:ln>
                <a:noFill/>
              </a:ln>
              <a:solidFill>
                <a:srgbClr val="000000"/>
              </a:solidFill>
              <a:effectLst/>
              <a:uLnTx/>
              <a:uFillTx/>
              <a:latin typeface="Calibri" panose="020F0502020204030204" pitchFamily="34" charset="0"/>
            </a:endParaRPr>
          </a:p>
          <a:p>
            <a:pPr marL="342900" marR="0" lvl="0" indent="-339725" algn="l" defTabSz="449263" rtl="0" eaLnBrk="1" fontAlgn="base" latinLnBrk="0" hangingPunct="1">
              <a:lnSpc>
                <a:spcPct val="80000"/>
              </a:lnSpc>
              <a:spcBef>
                <a:spcPts val="625"/>
              </a:spcBef>
              <a:spcAft>
                <a:spcPct val="0"/>
              </a:spcAft>
              <a:buClrTx/>
              <a:buSzPct val="100000"/>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kumimoji="0" lang="el-GR" altLang="en-US" sz="2400" b="0" i="0" u="none" strike="noStrike" kern="1200" cap="none" spc="0" normalizeH="0" baseline="0" noProof="0" dirty="0">
                <a:ln>
                  <a:noFill/>
                </a:ln>
                <a:solidFill>
                  <a:srgbClr val="000000"/>
                </a:solidFill>
                <a:effectLst/>
                <a:uLnTx/>
                <a:uFillTx/>
                <a:latin typeface="Calibri" panose="020F0502020204030204" pitchFamily="34" charset="0"/>
              </a:rPr>
              <a:t>Σύμφωνα με αυτό το μοντέλο, ο </a:t>
            </a: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rPr>
              <a:t>C </a:t>
            </a:r>
            <a:r>
              <a:rPr kumimoji="0" lang="el-GR" altLang="en-US" sz="2400" b="0" i="0" u="none" strike="noStrike" kern="1200" cap="none" spc="0" normalizeH="0" baseline="0" noProof="0" dirty="0">
                <a:ln>
                  <a:noFill/>
                </a:ln>
                <a:solidFill>
                  <a:srgbClr val="000000"/>
                </a:solidFill>
                <a:effectLst/>
                <a:uLnTx/>
                <a:uFillTx/>
                <a:latin typeface="Calibri" panose="020F0502020204030204" pitchFamily="34" charset="0"/>
              </a:rPr>
              <a:t>συνδέεται δεσμικά μόνον με δύο άτομα –Η με μια γωνία  δεσμού </a:t>
            </a: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rPr>
              <a:t> H-C-H 90°. </a:t>
            </a:r>
          </a:p>
          <a:p>
            <a:pPr marL="342900" marR="0" lvl="0" indent="-339725" algn="l" defTabSz="449263" rtl="0" eaLnBrk="1" fontAlgn="base" latinLnBrk="0" hangingPunct="1">
              <a:lnSpc>
                <a:spcPct val="80000"/>
              </a:lnSpc>
              <a:spcBef>
                <a:spcPts val="1375"/>
              </a:spcBef>
              <a:spcAft>
                <a:spcPct val="0"/>
              </a:spcAft>
              <a:buClrTx/>
              <a:buSzPct val="100000"/>
              <a:buFontTx/>
              <a:buNone/>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kumimoji="0" lang="el-GR" altLang="en-US" sz="4800" b="0" i="0" u="none" strike="noStrike" kern="1200" cap="none" spc="0" normalizeH="0" baseline="0" noProof="0" dirty="0">
                <a:ln>
                  <a:noFill/>
                </a:ln>
                <a:solidFill>
                  <a:srgbClr val="FF0000"/>
                </a:solidFill>
                <a:effectLst/>
                <a:uLnTx/>
                <a:uFillTx/>
                <a:latin typeface="Times New Roman" panose="02020603050405020304" pitchFamily="18" charset="0"/>
              </a:rPr>
              <a:t>   Αυτό ΔΕΝ παρατηρείται για το   μεθάνιο</a:t>
            </a:r>
            <a:r>
              <a:rPr kumimoji="0" lang="en-US" altLang="en-US" sz="4800" b="0" i="0" u="none" strike="noStrike" kern="1200" cap="none" spc="0" normalizeH="0" baseline="0" noProof="0" dirty="0">
                <a:ln>
                  <a:noFill/>
                </a:ln>
                <a:solidFill>
                  <a:srgbClr val="FF0000"/>
                </a:solidFill>
                <a:effectLst/>
                <a:uLnTx/>
                <a:uFillTx/>
                <a:latin typeface="Times New Roman" panose="02020603050405020304" pitchFamily="18" charset="0"/>
              </a:rPr>
              <a:t>! </a:t>
            </a:r>
          </a:p>
        </p:txBody>
      </p:sp>
      <p:pic>
        <p:nvPicPr>
          <p:cNvPr id="149508" name="Picture 3">
            <a:extLst>
              <a:ext uri="{FF2B5EF4-FFF2-40B4-BE49-F238E27FC236}">
                <a16:creationId xmlns:a16="http://schemas.microsoft.com/office/drawing/2014/main" id="{F713CB80-B207-44D1-ABE3-B9167A756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2209800"/>
            <a:ext cx="4600575"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567612128"/>
      </p:ext>
    </p:extLst>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1">
            <a:extLst>
              <a:ext uri="{FF2B5EF4-FFF2-40B4-BE49-F238E27FC236}">
                <a16:creationId xmlns:a16="http://schemas.microsoft.com/office/drawing/2014/main" id="{5F2DF41D-7252-4952-8C19-E78900F6093C}"/>
              </a:ext>
            </a:extLst>
          </p:cNvPr>
          <p:cNvSpPr txBox="1">
            <a:spLocks noChangeArrowheads="1"/>
          </p:cNvSpPr>
          <p:nvPr/>
        </p:nvSpPr>
        <p:spPr bwMode="auto">
          <a:xfrm>
            <a:off x="0" y="220340"/>
            <a:ext cx="91440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dirty="0" err="1">
                <a:solidFill>
                  <a:srgbClr val="000000"/>
                </a:solidFill>
              </a:rPr>
              <a:t>Yβριδισμός</a:t>
            </a:r>
            <a:br>
              <a:rPr lang="el-GR" altLang="en-US" sz="3200" dirty="0">
                <a:solidFill>
                  <a:srgbClr val="000000"/>
                </a:solidFill>
              </a:rPr>
            </a:br>
            <a:r>
              <a:rPr lang="el-GR" altLang="en-US" sz="3200" dirty="0">
                <a:solidFill>
                  <a:srgbClr val="000000"/>
                </a:solidFill>
              </a:rPr>
              <a:t>Αναπόσπαστο μέρος της προσέγγισης του δεσμού σθένους VB</a:t>
            </a:r>
          </a:p>
        </p:txBody>
      </p:sp>
      <p:sp>
        <p:nvSpPr>
          <p:cNvPr id="149506" name="Text Box 2">
            <a:extLst>
              <a:ext uri="{FF2B5EF4-FFF2-40B4-BE49-F238E27FC236}">
                <a16:creationId xmlns:a16="http://schemas.microsoft.com/office/drawing/2014/main" id="{0BF289DC-4376-49E6-A66D-4254DDC824AB}"/>
              </a:ext>
            </a:extLst>
          </p:cNvPr>
          <p:cNvSpPr txBox="1">
            <a:spLocks noChangeArrowheads="1"/>
          </p:cNvSpPr>
          <p:nvPr/>
        </p:nvSpPr>
        <p:spPr bwMode="auto">
          <a:xfrm>
            <a:off x="304800" y="1752600"/>
            <a:ext cx="8534400" cy="49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650"/>
              </a:spcBef>
              <a:buFont typeface="Arial" panose="020B0604020202020204" pitchFamily="34" charset="0"/>
              <a:buChar char="•"/>
            </a:pPr>
            <a:r>
              <a:rPr lang="el-GR" altLang="en-US" sz="2600" baseline="30000" dirty="0">
                <a:solidFill>
                  <a:srgbClr val="000000"/>
                </a:solidFill>
              </a:rPr>
              <a:t>3</a:t>
            </a:r>
            <a:r>
              <a:rPr lang="el-GR" altLang="en-US" sz="2600" dirty="0">
                <a:solidFill>
                  <a:srgbClr val="000000"/>
                </a:solidFill>
              </a:rPr>
              <a:t>P βασική κατάσταση 1s</a:t>
            </a:r>
            <a:r>
              <a:rPr lang="el-GR" altLang="en-US" sz="2600" baseline="30000" dirty="0">
                <a:solidFill>
                  <a:srgbClr val="000000"/>
                </a:solidFill>
              </a:rPr>
              <a:t>2</a:t>
            </a:r>
            <a:r>
              <a:rPr lang="el-GR" altLang="en-US" sz="2600" dirty="0">
                <a:solidFill>
                  <a:srgbClr val="000000"/>
                </a:solidFill>
              </a:rPr>
              <a:t>2s</a:t>
            </a:r>
            <a:r>
              <a:rPr lang="el-GR" altLang="en-US" sz="2600" baseline="30000" dirty="0">
                <a:solidFill>
                  <a:srgbClr val="000000"/>
                </a:solidFill>
              </a:rPr>
              <a:t>2</a:t>
            </a:r>
            <a:r>
              <a:rPr lang="el-GR" altLang="en-US" sz="2600" dirty="0">
                <a:solidFill>
                  <a:srgbClr val="000000"/>
                </a:solidFill>
              </a:rPr>
              <a:t>2px</a:t>
            </a:r>
            <a:r>
              <a:rPr lang="el-GR" altLang="en-US" sz="2600" baseline="30000" dirty="0">
                <a:solidFill>
                  <a:srgbClr val="000000"/>
                </a:solidFill>
              </a:rPr>
              <a:t>1</a:t>
            </a:r>
            <a:r>
              <a:rPr lang="el-GR" altLang="en-US" sz="2600" dirty="0">
                <a:solidFill>
                  <a:srgbClr val="000000"/>
                </a:solidFill>
              </a:rPr>
              <a:t>2py</a:t>
            </a:r>
            <a:r>
              <a:rPr lang="el-GR" altLang="en-US" sz="2600" baseline="30000" dirty="0">
                <a:solidFill>
                  <a:srgbClr val="000000"/>
                </a:solidFill>
              </a:rPr>
              <a:t>1</a:t>
            </a:r>
            <a:r>
              <a:rPr lang="el-GR" altLang="en-US" sz="2600" dirty="0">
                <a:solidFill>
                  <a:srgbClr val="000000"/>
                </a:solidFill>
              </a:rPr>
              <a:t>     </a:t>
            </a:r>
            <a:r>
              <a:rPr lang="el-GR" altLang="en-US" sz="2600" dirty="0">
                <a:solidFill>
                  <a:srgbClr val="0066FF"/>
                </a:solidFill>
              </a:rPr>
              <a:t>Δισθενής  C?</a:t>
            </a:r>
          </a:p>
          <a:p>
            <a:pPr eaLnBrk="1" hangingPunct="1">
              <a:spcBef>
                <a:spcPts val="650"/>
              </a:spcBef>
              <a:buFont typeface="Arial" panose="020B0604020202020204" pitchFamily="34" charset="0"/>
              <a:buChar char="•"/>
            </a:pPr>
            <a:r>
              <a:rPr lang="el-GR" altLang="en-US" sz="2600" dirty="0">
                <a:solidFill>
                  <a:srgbClr val="000000"/>
                </a:solidFill>
              </a:rPr>
              <a:t>Προαγωγή   e 2s→2p</a:t>
            </a:r>
          </a:p>
          <a:p>
            <a:pPr eaLnBrk="1" hangingPunct="1">
              <a:spcBef>
                <a:spcPts val="650"/>
              </a:spcBef>
              <a:buFont typeface="Arial" panose="020B0604020202020204" pitchFamily="34" charset="0"/>
              <a:buChar char="•"/>
            </a:pPr>
            <a:r>
              <a:rPr lang="el-GR" altLang="en-US" sz="2600" baseline="30000" dirty="0">
                <a:solidFill>
                  <a:srgbClr val="000000"/>
                </a:solidFill>
              </a:rPr>
              <a:t>5</a:t>
            </a:r>
            <a:r>
              <a:rPr lang="el-GR" altLang="en-US" sz="2600" dirty="0">
                <a:solidFill>
                  <a:srgbClr val="000000"/>
                </a:solidFill>
              </a:rPr>
              <a:t>S(διεγερμένη κατάσταση) 1s</a:t>
            </a:r>
            <a:r>
              <a:rPr lang="el-GR" altLang="en-US" sz="2600" baseline="30000" dirty="0">
                <a:solidFill>
                  <a:srgbClr val="000000"/>
                </a:solidFill>
              </a:rPr>
              <a:t>2</a:t>
            </a:r>
            <a:r>
              <a:rPr lang="el-GR" altLang="en-US" sz="2600" dirty="0">
                <a:solidFill>
                  <a:srgbClr val="000000"/>
                </a:solidFill>
              </a:rPr>
              <a:t>2s</a:t>
            </a:r>
            <a:r>
              <a:rPr lang="el-GR" altLang="en-US" sz="2600" baseline="30000" dirty="0">
                <a:solidFill>
                  <a:srgbClr val="000000"/>
                </a:solidFill>
              </a:rPr>
              <a:t>1</a:t>
            </a:r>
            <a:r>
              <a:rPr lang="el-GR" altLang="en-US" sz="2600" dirty="0">
                <a:solidFill>
                  <a:srgbClr val="000000"/>
                </a:solidFill>
              </a:rPr>
              <a:t>2px</a:t>
            </a:r>
            <a:r>
              <a:rPr lang="el-GR" altLang="en-US" sz="2600" baseline="30000" dirty="0">
                <a:solidFill>
                  <a:srgbClr val="000000"/>
                </a:solidFill>
              </a:rPr>
              <a:t>1</a:t>
            </a:r>
            <a:r>
              <a:rPr lang="el-GR" altLang="en-US" sz="2600" dirty="0">
                <a:solidFill>
                  <a:srgbClr val="000000"/>
                </a:solidFill>
              </a:rPr>
              <a:t>2py</a:t>
            </a:r>
            <a:r>
              <a:rPr lang="el-GR" altLang="en-US" sz="2600" baseline="30000" dirty="0">
                <a:solidFill>
                  <a:srgbClr val="000000"/>
                </a:solidFill>
              </a:rPr>
              <a:t>1</a:t>
            </a:r>
            <a:r>
              <a:rPr lang="el-GR" altLang="en-US" sz="2600" dirty="0">
                <a:solidFill>
                  <a:srgbClr val="000000"/>
                </a:solidFill>
              </a:rPr>
              <a:t> 2pz</a:t>
            </a:r>
            <a:r>
              <a:rPr lang="el-GR" altLang="en-US" sz="2600" baseline="30000" dirty="0">
                <a:solidFill>
                  <a:srgbClr val="000000"/>
                </a:solidFill>
              </a:rPr>
              <a:t>1</a:t>
            </a:r>
            <a:r>
              <a:rPr lang="el-GR" altLang="en-US" sz="2600" dirty="0">
                <a:solidFill>
                  <a:srgbClr val="000000"/>
                </a:solidFill>
              </a:rPr>
              <a:t> </a:t>
            </a:r>
          </a:p>
          <a:p>
            <a:pPr eaLnBrk="1" hangingPunct="1">
              <a:spcBef>
                <a:spcPts val="650"/>
              </a:spcBef>
              <a:buClr>
                <a:srgbClr val="FF0000"/>
              </a:buClr>
              <a:buSzPct val="120000"/>
              <a:buFont typeface="Arial" panose="020B0604020202020204" pitchFamily="34" charset="0"/>
              <a:buChar char="•"/>
            </a:pPr>
            <a:r>
              <a:rPr lang="el-GR" altLang="en-US" sz="2600" dirty="0">
                <a:solidFill>
                  <a:srgbClr val="FF0000"/>
                </a:solidFill>
              </a:rPr>
              <a:t>Κοστίζει</a:t>
            </a:r>
            <a:r>
              <a:rPr lang="el-GR" altLang="en-US" sz="2600" dirty="0">
                <a:solidFill>
                  <a:srgbClr val="000000"/>
                </a:solidFill>
              </a:rPr>
              <a:t>  406kJ/mol</a:t>
            </a:r>
          </a:p>
          <a:p>
            <a:pPr eaLnBrk="1" hangingPunct="1">
              <a:spcBef>
                <a:spcPts val="650"/>
              </a:spcBef>
              <a:buFont typeface="Arial" panose="020B0604020202020204" pitchFamily="34" charset="0"/>
              <a:buChar char="•"/>
            </a:pPr>
            <a:r>
              <a:rPr lang="el-GR" altLang="en-US" sz="2600" dirty="0">
                <a:solidFill>
                  <a:srgbClr val="000000"/>
                </a:solidFill>
              </a:rPr>
              <a:t>Επιπλέον ενέργεια απαιτείται για την τυχαιοποίηση των  spins της  </a:t>
            </a:r>
            <a:r>
              <a:rPr lang="el-GR" altLang="en-US" sz="2600" baseline="30000" dirty="0">
                <a:solidFill>
                  <a:srgbClr val="000000"/>
                </a:solidFill>
              </a:rPr>
              <a:t>5</a:t>
            </a:r>
            <a:r>
              <a:rPr lang="el-GR" altLang="en-US" sz="2600" dirty="0">
                <a:solidFill>
                  <a:srgbClr val="000000"/>
                </a:solidFill>
              </a:rPr>
              <a:t>S (διεγερμένη κατάσταση) </a:t>
            </a:r>
          </a:p>
          <a:p>
            <a:pPr eaLnBrk="1" hangingPunct="1">
              <a:spcBef>
                <a:spcPts val="650"/>
              </a:spcBef>
              <a:buFont typeface="Arial" panose="020B0604020202020204" pitchFamily="34" charset="0"/>
              <a:buChar char="•"/>
            </a:pPr>
            <a:r>
              <a:rPr lang="el-GR" altLang="en-US" sz="2600" dirty="0">
                <a:solidFill>
                  <a:srgbClr val="000000"/>
                </a:solidFill>
              </a:rPr>
              <a:t>Παρά την ενέργεια την απαιτουμένη για την επίτευξη της κατάστασης σθένους, ο  σχηματισμός δύο επιπλέον δεσμών καθιστά το  CH</a:t>
            </a:r>
            <a:r>
              <a:rPr lang="el-GR" altLang="en-US" sz="2600" baseline="-25000" dirty="0">
                <a:solidFill>
                  <a:srgbClr val="000000"/>
                </a:solidFill>
              </a:rPr>
              <a:t>4</a:t>
            </a:r>
            <a:r>
              <a:rPr lang="el-GR" altLang="en-US" sz="2600" dirty="0">
                <a:solidFill>
                  <a:srgbClr val="000000"/>
                </a:solidFill>
              </a:rPr>
              <a:t> </a:t>
            </a:r>
            <a:r>
              <a:rPr lang="el-GR" altLang="en-US" sz="2600" dirty="0">
                <a:solidFill>
                  <a:srgbClr val="FF0000"/>
                </a:solidFill>
              </a:rPr>
              <a:t>895kJ/mole πιο σταθερό</a:t>
            </a:r>
            <a:r>
              <a:rPr lang="el-GR" altLang="en-US" sz="2600" dirty="0">
                <a:solidFill>
                  <a:srgbClr val="000000"/>
                </a:solidFill>
              </a:rPr>
              <a:t> από το  CH</a:t>
            </a:r>
            <a:r>
              <a:rPr lang="el-GR" altLang="en-US" sz="2600" baseline="-25000" dirty="0">
                <a:solidFill>
                  <a:srgbClr val="000000"/>
                </a:solidFill>
              </a:rPr>
              <a:t>2</a:t>
            </a:r>
            <a:r>
              <a:rPr lang="el-GR" altLang="en-US" sz="2600" dirty="0">
                <a:solidFill>
                  <a:srgbClr val="000000"/>
                </a:solidFill>
              </a:rPr>
              <a:t>+2H</a:t>
            </a:r>
            <a:r>
              <a:rPr lang="el-GR" altLang="en-US" sz="2600" baseline="-25000" dirty="0">
                <a:solidFill>
                  <a:srgbClr val="000000"/>
                </a:solidFill>
              </a:rPr>
              <a:t>2</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149506">
                                            <p:txEl>
                                              <p:pRg st="0" end="0"/>
                                            </p:txEl>
                                          </p:spTgt>
                                        </p:tgtEl>
                                        <p:attrNameLst>
                                          <p:attrName>style.visibility</p:attrName>
                                        </p:attrNameLst>
                                      </p:cBhvr>
                                      <p:to>
                                        <p:strVal val="visible"/>
                                      </p:to>
                                    </p:set>
                                    <p:animEffect transition="in" filter="wipe(left)">
                                      <p:cBhvr additive="repl">
                                        <p:cTn id="7" dur="500"/>
                                        <p:tgtEl>
                                          <p:spTgt spid="1495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149506">
                                            <p:txEl>
                                              <p:pRg st="1" end="1"/>
                                            </p:txEl>
                                          </p:spTgt>
                                        </p:tgtEl>
                                        <p:attrNameLst>
                                          <p:attrName>style.visibility</p:attrName>
                                        </p:attrNameLst>
                                      </p:cBhvr>
                                      <p:to>
                                        <p:strVal val="visible"/>
                                      </p:to>
                                    </p:set>
                                    <p:animEffect transition="in" filter="wipe(left)">
                                      <p:cBhvr additive="repl">
                                        <p:cTn id="12" dur="500"/>
                                        <p:tgtEl>
                                          <p:spTgt spid="149506">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1000"/>
                                  </p:stCondLst>
                                  <p:childTnLst>
                                    <p:set>
                                      <p:cBhvr additive="repl">
                                        <p:cTn id="16" dur="1" fill="hold">
                                          <p:stCondLst>
                                            <p:cond delay="0"/>
                                          </p:stCondLst>
                                        </p:cTn>
                                        <p:tgtEl>
                                          <p:spTgt spid="149506">
                                            <p:txEl>
                                              <p:pRg st="2" end="2"/>
                                            </p:txEl>
                                          </p:spTgt>
                                        </p:tgtEl>
                                        <p:attrNameLst>
                                          <p:attrName>style.visibility</p:attrName>
                                        </p:attrNameLst>
                                      </p:cBhvr>
                                      <p:to>
                                        <p:strVal val="visible"/>
                                      </p:to>
                                    </p:set>
                                    <p:animEffect transition="in" filter="wipe(left)">
                                      <p:cBhvr additive="repl">
                                        <p:cTn id="17" dur="500"/>
                                        <p:tgtEl>
                                          <p:spTgt spid="149506">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1000"/>
                                  </p:stCondLst>
                                  <p:childTnLst>
                                    <p:set>
                                      <p:cBhvr additive="repl">
                                        <p:cTn id="21" dur="1" fill="hold">
                                          <p:stCondLst>
                                            <p:cond delay="0"/>
                                          </p:stCondLst>
                                        </p:cTn>
                                        <p:tgtEl>
                                          <p:spTgt spid="149506">
                                            <p:txEl>
                                              <p:pRg st="3" end="3"/>
                                            </p:txEl>
                                          </p:spTgt>
                                        </p:tgtEl>
                                        <p:attrNameLst>
                                          <p:attrName>style.visibility</p:attrName>
                                        </p:attrNameLst>
                                      </p:cBhvr>
                                      <p:to>
                                        <p:strVal val="visible"/>
                                      </p:to>
                                    </p:set>
                                    <p:animEffect transition="in" filter="wipe(left)">
                                      <p:cBhvr additive="repl">
                                        <p:cTn id="22" dur="500"/>
                                        <p:tgtEl>
                                          <p:spTgt spid="149506">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1000"/>
                                  </p:stCondLst>
                                  <p:childTnLst>
                                    <p:set>
                                      <p:cBhvr additive="repl">
                                        <p:cTn id="26" dur="1" fill="hold">
                                          <p:stCondLst>
                                            <p:cond delay="0"/>
                                          </p:stCondLst>
                                        </p:cTn>
                                        <p:tgtEl>
                                          <p:spTgt spid="149506">
                                            <p:txEl>
                                              <p:pRg st="4" end="4"/>
                                            </p:txEl>
                                          </p:spTgt>
                                        </p:tgtEl>
                                        <p:attrNameLst>
                                          <p:attrName>style.visibility</p:attrName>
                                        </p:attrNameLst>
                                      </p:cBhvr>
                                      <p:to>
                                        <p:strVal val="visible"/>
                                      </p:to>
                                    </p:set>
                                    <p:animEffect transition="in" filter="wipe(left)">
                                      <p:cBhvr additive="repl">
                                        <p:cTn id="27" dur="500"/>
                                        <p:tgtEl>
                                          <p:spTgt spid="149506">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1000"/>
                                  </p:stCondLst>
                                  <p:childTnLst>
                                    <p:set>
                                      <p:cBhvr additive="repl">
                                        <p:cTn id="31" dur="1" fill="hold">
                                          <p:stCondLst>
                                            <p:cond delay="0"/>
                                          </p:stCondLst>
                                        </p:cTn>
                                        <p:tgtEl>
                                          <p:spTgt spid="149506">
                                            <p:txEl>
                                              <p:pRg st="5" end="5"/>
                                            </p:txEl>
                                          </p:spTgt>
                                        </p:tgtEl>
                                        <p:attrNameLst>
                                          <p:attrName>style.visibility</p:attrName>
                                        </p:attrNameLst>
                                      </p:cBhvr>
                                      <p:to>
                                        <p:strVal val="visible"/>
                                      </p:to>
                                    </p:set>
                                    <p:animEffect transition="in" filter="wipe(left)">
                                      <p:cBhvr additive="repl">
                                        <p:cTn id="32" dur="500"/>
                                        <p:tgtEl>
                                          <p:spTgt spid="14950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1">
            <a:extLst>
              <a:ext uri="{FF2B5EF4-FFF2-40B4-BE49-F238E27FC236}">
                <a16:creationId xmlns:a16="http://schemas.microsoft.com/office/drawing/2014/main" id="{D5C3EEA0-E554-40D1-97FA-E4A49FC28F96}"/>
              </a:ext>
            </a:extLst>
          </p:cNvPr>
          <p:cNvSpPr txBox="1">
            <a:spLocks noChangeArrowheads="1"/>
          </p:cNvSpPr>
          <p:nvPr/>
        </p:nvSpPr>
        <p:spPr bwMode="auto">
          <a:xfrm>
            <a:off x="0" y="53335"/>
            <a:ext cx="9144000" cy="990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000" dirty="0">
                <a:solidFill>
                  <a:srgbClr val="000000"/>
                </a:solidFill>
              </a:rPr>
              <a:t>Θεωρία δεσμού σθένους – Υβριδισμός</a:t>
            </a:r>
          </a:p>
        </p:txBody>
      </p:sp>
      <p:sp>
        <p:nvSpPr>
          <p:cNvPr id="152578" name="Text Box 2">
            <a:extLst>
              <a:ext uri="{FF2B5EF4-FFF2-40B4-BE49-F238E27FC236}">
                <a16:creationId xmlns:a16="http://schemas.microsoft.com/office/drawing/2014/main" id="{42427B87-604A-45D8-97BF-8847317BD454}"/>
              </a:ext>
            </a:extLst>
          </p:cNvPr>
          <p:cNvSpPr txBox="1">
            <a:spLocks noChangeArrowheads="1"/>
          </p:cNvSpPr>
          <p:nvPr/>
        </p:nvSpPr>
        <p:spPr bwMode="auto">
          <a:xfrm>
            <a:off x="304800" y="1449388"/>
            <a:ext cx="85344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90000"/>
              </a:lnSpc>
              <a:spcBef>
                <a:spcPts val="600"/>
              </a:spcBef>
              <a:buFont typeface="Arial" panose="020B0604020202020204" pitchFamily="34" charset="0"/>
              <a:buChar char="•"/>
            </a:pPr>
            <a:r>
              <a:rPr lang="el-GR" altLang="en-US" sz="2400" dirty="0">
                <a:solidFill>
                  <a:srgbClr val="000000"/>
                </a:solidFill>
              </a:rPr>
              <a:t>Ένα από τα θέματα που εγείρεται είναι ότι αριθμός των μερικά συμπληρωμένων ή κενών ατομικών τροχιακών δεν προέβλεψε τον αριθμό των δεσμών ή τον προσανατολισμό των δεσμών</a:t>
            </a:r>
          </a:p>
          <a:p>
            <a:pPr lvl="1" eaLnBrk="1" hangingPunct="1">
              <a:lnSpc>
                <a:spcPct val="90000"/>
              </a:lnSpc>
              <a:spcBef>
                <a:spcPts val="600"/>
              </a:spcBef>
              <a:buFont typeface="Arial" panose="020B0604020202020204" pitchFamily="34" charset="0"/>
              <a:buChar char="–"/>
            </a:pPr>
            <a:r>
              <a:rPr lang="el-GR" altLang="en-US" sz="2400" dirty="0">
                <a:solidFill>
                  <a:srgbClr val="000000"/>
                </a:solidFill>
              </a:rPr>
              <a:t>C = 2</a:t>
            </a:r>
            <a:r>
              <a:rPr lang="el-GR" altLang="en-US" sz="2400" i="1" dirty="0">
                <a:solidFill>
                  <a:srgbClr val="000000"/>
                </a:solidFill>
              </a:rPr>
              <a:t>s</a:t>
            </a:r>
            <a:r>
              <a:rPr lang="el-GR" altLang="en-US" sz="2400" baseline="30000" dirty="0">
                <a:solidFill>
                  <a:srgbClr val="000000"/>
                </a:solidFill>
              </a:rPr>
              <a:t>2</a:t>
            </a:r>
            <a:r>
              <a:rPr lang="el-GR" altLang="en-US" sz="2400" dirty="0">
                <a:solidFill>
                  <a:srgbClr val="000000"/>
                </a:solidFill>
              </a:rPr>
              <a:t>2</a:t>
            </a:r>
            <a:r>
              <a:rPr lang="el-GR" altLang="en-US" sz="2400" i="1" dirty="0">
                <a:solidFill>
                  <a:srgbClr val="000000"/>
                </a:solidFill>
              </a:rPr>
              <a:t>p</a:t>
            </a:r>
            <a:r>
              <a:rPr lang="el-GR" altLang="en-US" sz="2400" i="1" baseline="-25000" dirty="0">
                <a:solidFill>
                  <a:srgbClr val="000000"/>
                </a:solidFill>
              </a:rPr>
              <a:t>x</a:t>
            </a:r>
            <a:r>
              <a:rPr lang="el-GR" altLang="en-US" sz="2400" baseline="30000" dirty="0">
                <a:solidFill>
                  <a:srgbClr val="000000"/>
                </a:solidFill>
              </a:rPr>
              <a:t>1</a:t>
            </a:r>
            <a:r>
              <a:rPr lang="el-GR" altLang="en-US" sz="2400" dirty="0">
                <a:solidFill>
                  <a:srgbClr val="000000"/>
                </a:solidFill>
              </a:rPr>
              <a:t>2</a:t>
            </a:r>
            <a:r>
              <a:rPr lang="el-GR" altLang="en-US" sz="2400" i="1" dirty="0">
                <a:solidFill>
                  <a:srgbClr val="000000"/>
                </a:solidFill>
              </a:rPr>
              <a:t>p</a:t>
            </a:r>
            <a:r>
              <a:rPr lang="el-GR" altLang="en-US" sz="2400" i="1" baseline="-25000" dirty="0">
                <a:solidFill>
                  <a:srgbClr val="000000"/>
                </a:solidFill>
              </a:rPr>
              <a:t>y</a:t>
            </a:r>
            <a:r>
              <a:rPr lang="el-GR" altLang="en-US" sz="2400" baseline="30000" dirty="0">
                <a:solidFill>
                  <a:srgbClr val="000000"/>
                </a:solidFill>
              </a:rPr>
              <a:t>1</a:t>
            </a:r>
            <a:r>
              <a:rPr lang="el-GR" altLang="en-US" sz="2400" dirty="0">
                <a:solidFill>
                  <a:srgbClr val="000000"/>
                </a:solidFill>
              </a:rPr>
              <a:t>2</a:t>
            </a:r>
            <a:r>
              <a:rPr lang="el-GR" altLang="en-US" sz="2400" i="1" dirty="0">
                <a:solidFill>
                  <a:srgbClr val="000000"/>
                </a:solidFill>
              </a:rPr>
              <a:t>p</a:t>
            </a:r>
            <a:r>
              <a:rPr lang="el-GR" altLang="en-US" sz="2400" i="1" baseline="-25000" dirty="0">
                <a:solidFill>
                  <a:srgbClr val="000000"/>
                </a:solidFill>
              </a:rPr>
              <a:t>z</a:t>
            </a:r>
            <a:r>
              <a:rPr lang="el-GR" altLang="en-US" sz="2400" baseline="30000" dirty="0">
                <a:solidFill>
                  <a:srgbClr val="000000"/>
                </a:solidFill>
              </a:rPr>
              <a:t>0</a:t>
            </a:r>
            <a:r>
              <a:rPr lang="el-GR" altLang="en-US" sz="2400" dirty="0">
                <a:solidFill>
                  <a:srgbClr val="000000"/>
                </a:solidFill>
              </a:rPr>
              <a:t> θα προέβλεπε δύο ή τρεις δεσμούς που είναι σε απόσταση 90° , μάλλον παρά τέσσερις δεσμούς σε απόσταση 109.5°</a:t>
            </a:r>
          </a:p>
          <a:p>
            <a:pPr eaLnBrk="1" hangingPunct="1">
              <a:lnSpc>
                <a:spcPct val="90000"/>
              </a:lnSpc>
              <a:spcBef>
                <a:spcPts val="600"/>
              </a:spcBef>
              <a:buFont typeface="Arial" panose="020B0604020202020204" pitchFamily="34" charset="0"/>
              <a:buChar char="•"/>
            </a:pPr>
            <a:r>
              <a:rPr lang="el-GR" altLang="en-US" sz="2400" dirty="0">
                <a:solidFill>
                  <a:srgbClr val="000000"/>
                </a:solidFill>
              </a:rPr>
              <a:t>Για την </a:t>
            </a:r>
            <a:r>
              <a:rPr lang="el-GR" altLang="en-US" sz="2400" dirty="0">
                <a:solidFill>
                  <a:srgbClr val="FF0000"/>
                </a:solidFill>
              </a:rPr>
              <a:t>διευθέτηση αυτών των ασυμφωνιών</a:t>
            </a:r>
            <a:r>
              <a:rPr lang="el-GR" altLang="en-US" sz="2400" dirty="0">
                <a:solidFill>
                  <a:srgbClr val="000000"/>
                </a:solidFill>
              </a:rPr>
              <a:t>, ορίσθηκε ότι τα ατομικά τροχιακά σθένους μπορούσαν να </a:t>
            </a:r>
            <a:r>
              <a:rPr lang="el-GR" altLang="en-US" sz="2400" dirty="0">
                <a:solidFill>
                  <a:srgbClr val="0066FF"/>
                </a:solidFill>
              </a:rPr>
              <a:t>υβριδοποιηθούν</a:t>
            </a:r>
            <a:r>
              <a:rPr lang="el-GR" altLang="en-US" sz="2400" dirty="0">
                <a:solidFill>
                  <a:srgbClr val="000000"/>
                </a:solidFill>
              </a:rPr>
              <a:t> πριν σχηματισθεί ο δεσμός</a:t>
            </a:r>
          </a:p>
          <a:p>
            <a:pPr lvl="1" eaLnBrk="1" hangingPunct="1">
              <a:lnSpc>
                <a:spcPct val="90000"/>
              </a:lnSpc>
              <a:spcBef>
                <a:spcPts val="600"/>
              </a:spcBef>
              <a:buFont typeface="Arial" panose="020B0604020202020204" pitchFamily="34" charset="0"/>
              <a:buChar char="–"/>
            </a:pPr>
            <a:r>
              <a:rPr lang="el-GR" altLang="en-US" sz="2400" dirty="0">
                <a:solidFill>
                  <a:srgbClr val="000000"/>
                </a:solidFill>
              </a:rPr>
              <a:t>Ένας υβριδισμός του  C είναι η ανάμιξη όλων των 2s και 2</a:t>
            </a:r>
            <a:r>
              <a:rPr lang="el-GR" altLang="en-US" sz="2400" i="1" dirty="0">
                <a:solidFill>
                  <a:srgbClr val="000000"/>
                </a:solidFill>
              </a:rPr>
              <a:t>p</a:t>
            </a:r>
            <a:r>
              <a:rPr lang="el-GR" altLang="en-US" sz="2400" dirty="0">
                <a:solidFill>
                  <a:srgbClr val="000000"/>
                </a:solidFill>
              </a:rPr>
              <a:t> τροχιακούν για την απόκτηση 4 τροχιακών που κατευθύνονται στις κορυφές ενός τετραέδρου</a:t>
            </a:r>
          </a:p>
        </p:txBody>
      </p:sp>
      <p:sp>
        <p:nvSpPr>
          <p:cNvPr id="151557" name="Text Box 4">
            <a:extLst>
              <a:ext uri="{FF2B5EF4-FFF2-40B4-BE49-F238E27FC236}">
                <a16:creationId xmlns:a16="http://schemas.microsoft.com/office/drawing/2014/main" id="{A1FB7F3D-3735-489B-9988-A83372FE60C5}"/>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152578">
                                            <p:txEl>
                                              <p:pRg st="0" end="0"/>
                                            </p:txEl>
                                          </p:spTgt>
                                        </p:tgtEl>
                                        <p:attrNameLst>
                                          <p:attrName>style.visibility</p:attrName>
                                        </p:attrNameLst>
                                      </p:cBhvr>
                                      <p:to>
                                        <p:strVal val="visible"/>
                                      </p:to>
                                    </p:set>
                                    <p:animEffect transition="in" filter="wipe(left)">
                                      <p:cBhvr additive="repl">
                                        <p:cTn id="7" dur="500"/>
                                        <p:tgtEl>
                                          <p:spTgt spid="152578">
                                            <p:txEl>
                                              <p:pRg st="0" end="0"/>
                                            </p:txEl>
                                          </p:spTgt>
                                        </p:tgtEl>
                                      </p:cBhvr>
                                    </p:animEffect>
                                  </p:childTnLst>
                                </p:cTn>
                              </p:par>
                            </p:childTnLst>
                          </p:cTn>
                        </p:par>
                        <p:par>
                          <p:cTn id="8" fill="hold" nodeType="afterGroup">
                            <p:stCondLst>
                              <p:cond delay="1500"/>
                            </p:stCondLst>
                            <p:childTnLst>
                              <p:par>
                                <p:cTn id="9" presetID="22" presetClass="entr" presetSubtype="8" fill="hold" nodeType="afterEffect">
                                  <p:stCondLst>
                                    <p:cond delay="500"/>
                                  </p:stCondLst>
                                  <p:childTnLst>
                                    <p:set>
                                      <p:cBhvr additive="repl">
                                        <p:cTn id="10" dur="1" fill="hold">
                                          <p:stCondLst>
                                            <p:cond delay="0"/>
                                          </p:stCondLst>
                                        </p:cTn>
                                        <p:tgtEl>
                                          <p:spTgt spid="152578">
                                            <p:txEl>
                                              <p:pRg st="1" end="1"/>
                                            </p:txEl>
                                          </p:spTgt>
                                        </p:tgtEl>
                                        <p:attrNameLst>
                                          <p:attrName>style.visibility</p:attrName>
                                        </p:attrNameLst>
                                      </p:cBhvr>
                                      <p:to>
                                        <p:strVal val="visible"/>
                                      </p:to>
                                    </p:set>
                                    <p:animEffect transition="in" filter="wipe(left)">
                                      <p:cBhvr additive="repl">
                                        <p:cTn id="11" dur="500"/>
                                        <p:tgtEl>
                                          <p:spTgt spid="152578">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1000"/>
                                  </p:stCondLst>
                                  <p:childTnLst>
                                    <p:set>
                                      <p:cBhvr additive="repl">
                                        <p:cTn id="15" dur="1" fill="hold">
                                          <p:stCondLst>
                                            <p:cond delay="0"/>
                                          </p:stCondLst>
                                        </p:cTn>
                                        <p:tgtEl>
                                          <p:spTgt spid="152578">
                                            <p:txEl>
                                              <p:pRg st="2" end="2"/>
                                            </p:txEl>
                                          </p:spTgt>
                                        </p:tgtEl>
                                        <p:attrNameLst>
                                          <p:attrName>style.visibility</p:attrName>
                                        </p:attrNameLst>
                                      </p:cBhvr>
                                      <p:to>
                                        <p:strVal val="visible"/>
                                      </p:to>
                                    </p:set>
                                    <p:animEffect transition="in" filter="wipe(left)">
                                      <p:cBhvr additive="repl">
                                        <p:cTn id="16" dur="500"/>
                                        <p:tgtEl>
                                          <p:spTgt spid="152578">
                                            <p:txEl>
                                              <p:pRg st="2" end="2"/>
                                            </p:txEl>
                                          </p:spTgt>
                                        </p:tgtEl>
                                      </p:cBhvr>
                                    </p:animEffect>
                                  </p:childTnLst>
                                </p:cTn>
                              </p:par>
                            </p:childTnLst>
                          </p:cTn>
                        </p:par>
                        <p:par>
                          <p:cTn id="17" fill="hold" nodeType="afterGroup">
                            <p:stCondLst>
                              <p:cond delay="1500"/>
                            </p:stCondLst>
                            <p:childTnLst>
                              <p:par>
                                <p:cTn id="18" presetID="22" presetClass="entr" presetSubtype="8" fill="hold" nodeType="afterEffect">
                                  <p:stCondLst>
                                    <p:cond delay="500"/>
                                  </p:stCondLst>
                                  <p:childTnLst>
                                    <p:set>
                                      <p:cBhvr additive="repl">
                                        <p:cTn id="19" dur="1" fill="hold">
                                          <p:stCondLst>
                                            <p:cond delay="0"/>
                                          </p:stCondLst>
                                        </p:cTn>
                                        <p:tgtEl>
                                          <p:spTgt spid="152578">
                                            <p:txEl>
                                              <p:pRg st="3" end="3"/>
                                            </p:txEl>
                                          </p:spTgt>
                                        </p:tgtEl>
                                        <p:attrNameLst>
                                          <p:attrName>style.visibility</p:attrName>
                                        </p:attrNameLst>
                                      </p:cBhvr>
                                      <p:to>
                                        <p:strVal val="visible"/>
                                      </p:to>
                                    </p:set>
                                    <p:animEffect transition="in" filter="wipe(left)">
                                      <p:cBhvr additive="repl">
                                        <p:cTn id="20" dur="500"/>
                                        <p:tgtEl>
                                          <p:spTgt spid="1525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Text Box 1">
            <a:extLst>
              <a:ext uri="{FF2B5EF4-FFF2-40B4-BE49-F238E27FC236}">
                <a16:creationId xmlns:a16="http://schemas.microsoft.com/office/drawing/2014/main" id="{5AA9D87E-03F9-4ED0-8FF4-8BD59B7E3C05}"/>
              </a:ext>
            </a:extLst>
          </p:cNvPr>
          <p:cNvSpPr txBox="1">
            <a:spLocks noChangeArrowheads="1"/>
          </p:cNvSpPr>
          <p:nvPr/>
        </p:nvSpPr>
        <p:spPr bwMode="auto">
          <a:xfrm>
            <a:off x="323850" y="0"/>
            <a:ext cx="7772400"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9900"/>
                </a:solidFill>
              </a:rPr>
              <a:t>Επομένως η διόρθωση στον δεσμό σθένους VB…</a:t>
            </a:r>
          </a:p>
        </p:txBody>
      </p:sp>
      <p:sp>
        <p:nvSpPr>
          <p:cNvPr id="153602" name="Text Box 2">
            <a:extLst>
              <a:ext uri="{FF2B5EF4-FFF2-40B4-BE49-F238E27FC236}">
                <a16:creationId xmlns:a16="http://schemas.microsoft.com/office/drawing/2014/main" id="{B892D8A4-A09D-401F-A388-F8D0FBC82F45}"/>
              </a:ext>
            </a:extLst>
          </p:cNvPr>
          <p:cNvSpPr txBox="1">
            <a:spLocks noChangeArrowheads="1"/>
          </p:cNvSpPr>
          <p:nvPr/>
        </p:nvSpPr>
        <p:spPr bwMode="auto">
          <a:xfrm>
            <a:off x="250825" y="1412875"/>
            <a:ext cx="864235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lnSpc>
                <a:spcPct val="90000"/>
              </a:lnSpc>
              <a:spcBef>
                <a:spcPts val="1525"/>
              </a:spcBef>
              <a:buClrTx/>
              <a:buFontTx/>
              <a:buNone/>
            </a:pPr>
            <a:r>
              <a:rPr lang="el-GR" altLang="en-US" sz="6100">
                <a:solidFill>
                  <a:srgbClr val="000000"/>
                </a:solidFill>
              </a:rPr>
              <a:t>ΥΒΡΙΔΙΣΜΟΣ</a:t>
            </a:r>
          </a:p>
          <a:p>
            <a:pPr algn="ctr" eaLnBrk="1" hangingPunct="1">
              <a:lnSpc>
                <a:spcPct val="90000"/>
              </a:lnSpc>
              <a:spcBef>
                <a:spcPts val="925"/>
              </a:spcBef>
              <a:buClrTx/>
              <a:buSzPct val="120000"/>
              <a:buFontTx/>
              <a:buNone/>
            </a:pPr>
            <a:r>
              <a:rPr lang="el-GR" altLang="en-US" sz="3700">
                <a:solidFill>
                  <a:srgbClr val="0066FF"/>
                </a:solidFill>
              </a:rPr>
              <a:t>Aυξημένη ενέργεια δεσμού και μειωμένες ενέργειες άπωσης</a:t>
            </a:r>
          </a:p>
          <a:p>
            <a:pPr algn="ctr" eaLnBrk="1" hangingPunct="1">
              <a:lnSpc>
                <a:spcPct val="90000"/>
              </a:lnSpc>
              <a:spcBef>
                <a:spcPts val="900"/>
              </a:spcBef>
              <a:buClrTx/>
              <a:buFontTx/>
              <a:buNone/>
            </a:pPr>
            <a:r>
              <a:rPr lang="el-GR" altLang="en-US" sz="3600">
                <a:solidFill>
                  <a:srgbClr val="000000"/>
                </a:solidFill>
              </a:rPr>
              <a:t>Γραμμικός συνδυασμός των ατoμικών τροχιακών</a:t>
            </a:r>
          </a:p>
          <a:p>
            <a:pPr algn="ctr" eaLnBrk="1" hangingPunct="1">
              <a:lnSpc>
                <a:spcPct val="90000"/>
              </a:lnSpc>
              <a:spcBef>
                <a:spcPts val="900"/>
              </a:spcBef>
              <a:buClrTx/>
              <a:buFontTx/>
              <a:buNone/>
            </a:pPr>
            <a:r>
              <a:rPr lang="el-GR" altLang="en-US" sz="3600" i="1">
                <a:solidFill>
                  <a:srgbClr val="000000"/>
                </a:solidFill>
              </a:rPr>
              <a:t>Φ=aΨ</a:t>
            </a:r>
            <a:r>
              <a:rPr lang="el-GR" altLang="en-US" sz="3600" i="1" baseline="-25000">
                <a:solidFill>
                  <a:srgbClr val="000000"/>
                </a:solidFill>
              </a:rPr>
              <a:t>s</a:t>
            </a:r>
            <a:r>
              <a:rPr lang="el-GR" altLang="en-US" sz="3600" i="1">
                <a:solidFill>
                  <a:srgbClr val="000000"/>
                </a:solidFill>
              </a:rPr>
              <a:t>+bΨ</a:t>
            </a:r>
            <a:r>
              <a:rPr lang="el-GR" altLang="en-US" sz="3600" i="1" baseline="-25000">
                <a:solidFill>
                  <a:srgbClr val="000000"/>
                </a:solidFill>
              </a:rPr>
              <a:t>p</a:t>
            </a:r>
          </a:p>
          <a:p>
            <a:pPr algn="ctr" eaLnBrk="1" hangingPunct="1">
              <a:lnSpc>
                <a:spcPct val="90000"/>
              </a:lnSpc>
              <a:spcBef>
                <a:spcPts val="925"/>
              </a:spcBef>
              <a:buClrTx/>
              <a:buFontTx/>
              <a:buNone/>
            </a:pPr>
            <a:r>
              <a:rPr lang="el-GR" altLang="en-US" sz="3700">
                <a:solidFill>
                  <a:srgbClr val="000000"/>
                </a:solidFill>
              </a:rPr>
              <a:t>Όχι απαραίτητα s 25%,33%,50%</a:t>
            </a:r>
          </a:p>
          <a:p>
            <a:pPr algn="ctr" eaLnBrk="1" hangingPunct="1">
              <a:lnSpc>
                <a:spcPct val="90000"/>
              </a:lnSpc>
              <a:spcBef>
                <a:spcPts val="650"/>
              </a:spcBef>
              <a:buClrTx/>
              <a:buFontTx/>
              <a:buNone/>
            </a:pPr>
            <a:r>
              <a:rPr lang="el-GR" altLang="en-US" sz="2600">
                <a:solidFill>
                  <a:srgbClr val="000000"/>
                </a:solidFill>
              </a:rPr>
              <a:t>Cosθ=S/S-1=P-1/P</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153602">
                                            <p:txEl>
                                              <p:pRg st="0" end="0"/>
                                            </p:txEl>
                                          </p:spTgt>
                                        </p:tgtEl>
                                        <p:attrNameLst>
                                          <p:attrName>style.visibility</p:attrName>
                                        </p:attrNameLst>
                                      </p:cBhvr>
                                      <p:to>
                                        <p:strVal val="visible"/>
                                      </p:to>
                                    </p:set>
                                    <p:animEffect transition="in" filter="wipe(left)">
                                      <p:cBhvr additive="repl">
                                        <p:cTn id="7" dur="500"/>
                                        <p:tgtEl>
                                          <p:spTgt spid="1536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153602">
                                            <p:txEl>
                                              <p:pRg st="1" end="1"/>
                                            </p:txEl>
                                          </p:spTgt>
                                        </p:tgtEl>
                                        <p:attrNameLst>
                                          <p:attrName>style.visibility</p:attrName>
                                        </p:attrNameLst>
                                      </p:cBhvr>
                                      <p:to>
                                        <p:strVal val="visible"/>
                                      </p:to>
                                    </p:set>
                                    <p:animEffect transition="in" filter="wipe(left)">
                                      <p:cBhvr additive="repl">
                                        <p:cTn id="12" dur="500"/>
                                        <p:tgtEl>
                                          <p:spTgt spid="1536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1000"/>
                                  </p:stCondLst>
                                  <p:childTnLst>
                                    <p:set>
                                      <p:cBhvr additive="repl">
                                        <p:cTn id="16" dur="1" fill="hold">
                                          <p:stCondLst>
                                            <p:cond delay="0"/>
                                          </p:stCondLst>
                                        </p:cTn>
                                        <p:tgtEl>
                                          <p:spTgt spid="153602">
                                            <p:txEl>
                                              <p:pRg st="2" end="2"/>
                                            </p:txEl>
                                          </p:spTgt>
                                        </p:tgtEl>
                                        <p:attrNameLst>
                                          <p:attrName>style.visibility</p:attrName>
                                        </p:attrNameLst>
                                      </p:cBhvr>
                                      <p:to>
                                        <p:strVal val="visible"/>
                                      </p:to>
                                    </p:set>
                                    <p:animEffect transition="in" filter="wipe(left)">
                                      <p:cBhvr additive="repl">
                                        <p:cTn id="17" dur="500"/>
                                        <p:tgtEl>
                                          <p:spTgt spid="1536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1000"/>
                                  </p:stCondLst>
                                  <p:childTnLst>
                                    <p:set>
                                      <p:cBhvr additive="repl">
                                        <p:cTn id="21" dur="1" fill="hold">
                                          <p:stCondLst>
                                            <p:cond delay="0"/>
                                          </p:stCondLst>
                                        </p:cTn>
                                        <p:tgtEl>
                                          <p:spTgt spid="153602">
                                            <p:txEl>
                                              <p:pRg st="3" end="3"/>
                                            </p:txEl>
                                          </p:spTgt>
                                        </p:tgtEl>
                                        <p:attrNameLst>
                                          <p:attrName>style.visibility</p:attrName>
                                        </p:attrNameLst>
                                      </p:cBhvr>
                                      <p:to>
                                        <p:strVal val="visible"/>
                                      </p:to>
                                    </p:set>
                                    <p:animEffect transition="in" filter="wipe(left)">
                                      <p:cBhvr additive="repl">
                                        <p:cTn id="22" dur="500"/>
                                        <p:tgtEl>
                                          <p:spTgt spid="15360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1000"/>
                                  </p:stCondLst>
                                  <p:childTnLst>
                                    <p:set>
                                      <p:cBhvr additive="repl">
                                        <p:cTn id="26" dur="1" fill="hold">
                                          <p:stCondLst>
                                            <p:cond delay="0"/>
                                          </p:stCondLst>
                                        </p:cTn>
                                        <p:tgtEl>
                                          <p:spTgt spid="153602">
                                            <p:txEl>
                                              <p:pRg st="4" end="4"/>
                                            </p:txEl>
                                          </p:spTgt>
                                        </p:tgtEl>
                                        <p:attrNameLst>
                                          <p:attrName>style.visibility</p:attrName>
                                        </p:attrNameLst>
                                      </p:cBhvr>
                                      <p:to>
                                        <p:strVal val="visible"/>
                                      </p:to>
                                    </p:set>
                                    <p:animEffect transition="in" filter="wipe(left)">
                                      <p:cBhvr additive="repl">
                                        <p:cTn id="27" dur="500"/>
                                        <p:tgtEl>
                                          <p:spTgt spid="15360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1000"/>
                                  </p:stCondLst>
                                  <p:childTnLst>
                                    <p:set>
                                      <p:cBhvr additive="repl">
                                        <p:cTn id="31" dur="1" fill="hold">
                                          <p:stCondLst>
                                            <p:cond delay="0"/>
                                          </p:stCondLst>
                                        </p:cTn>
                                        <p:tgtEl>
                                          <p:spTgt spid="153602">
                                            <p:txEl>
                                              <p:pRg st="5" end="5"/>
                                            </p:txEl>
                                          </p:spTgt>
                                        </p:tgtEl>
                                        <p:attrNameLst>
                                          <p:attrName>style.visibility</p:attrName>
                                        </p:attrNameLst>
                                      </p:cBhvr>
                                      <p:to>
                                        <p:strVal val="visible"/>
                                      </p:to>
                                    </p:set>
                                    <p:animEffect transition="in" filter="wipe(left)">
                                      <p:cBhvr additive="repl">
                                        <p:cTn id="32" dur="500"/>
                                        <p:tgtEl>
                                          <p:spTgt spid="15360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1">
            <a:extLst>
              <a:ext uri="{FF2B5EF4-FFF2-40B4-BE49-F238E27FC236}">
                <a16:creationId xmlns:a16="http://schemas.microsoft.com/office/drawing/2014/main" id="{0E6CEA17-AD1C-4352-8F19-C47598CBD145}"/>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2500" dirty="0">
                <a:solidFill>
                  <a:srgbClr val="00B050"/>
                </a:solidFill>
              </a:rPr>
              <a:t>Μπορούμε να σχεδιάσουμε την ενέργεια  των δύο ατόμων  -Η  συναρτήσει της διαπυρηνικής απόστασης</a:t>
            </a:r>
            <a:r>
              <a:rPr lang="en-US" altLang="en-US" sz="2500" dirty="0">
                <a:solidFill>
                  <a:srgbClr val="00B050"/>
                </a:solidFill>
              </a:rPr>
              <a:t>, r.</a:t>
            </a:r>
          </a:p>
        </p:txBody>
      </p:sp>
      <p:sp>
        <p:nvSpPr>
          <p:cNvPr id="27651" name="Text Box 2">
            <a:extLst>
              <a:ext uri="{FF2B5EF4-FFF2-40B4-BE49-F238E27FC236}">
                <a16:creationId xmlns:a16="http://schemas.microsoft.com/office/drawing/2014/main" id="{4852F2DC-884D-4B91-9B58-07EF5B3569B8}"/>
              </a:ext>
            </a:extLst>
          </p:cNvPr>
          <p:cNvSpPr txBox="1">
            <a:spLocks noChangeArrowheads="1"/>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80000"/>
              </a:lnSpc>
              <a:spcBef>
                <a:spcPts val="650"/>
              </a:spcBef>
              <a:buFont typeface="Arial" panose="020B0604020202020204" pitchFamily="34" charset="0"/>
              <a:buChar char="•"/>
            </a:pPr>
            <a:r>
              <a:rPr lang="en-US" altLang="en-US" sz="2600" dirty="0" err="1">
                <a:solidFill>
                  <a:srgbClr val="000000"/>
                </a:solidFill>
              </a:rPr>
              <a:t>ΔE</a:t>
            </a:r>
            <a:r>
              <a:rPr lang="en-US" altLang="en-US" sz="2600" baseline="-25000" dirty="0" err="1">
                <a:solidFill>
                  <a:srgbClr val="000000"/>
                </a:solidFill>
              </a:rPr>
              <a:t>d</a:t>
            </a:r>
            <a:r>
              <a:rPr lang="en-US" altLang="en-US" sz="2600" baseline="-25000" dirty="0">
                <a:solidFill>
                  <a:srgbClr val="000000"/>
                </a:solidFill>
              </a:rPr>
              <a:t> </a:t>
            </a:r>
            <a:r>
              <a:rPr lang="en-US" altLang="en-US" sz="2600" dirty="0">
                <a:solidFill>
                  <a:srgbClr val="000000"/>
                </a:solidFill>
              </a:rPr>
              <a:t>(</a:t>
            </a:r>
            <a:r>
              <a:rPr lang="el-GR" altLang="en-US" sz="2600" dirty="0">
                <a:solidFill>
                  <a:srgbClr val="000000"/>
                </a:solidFill>
              </a:rPr>
              <a:t>ή</a:t>
            </a:r>
            <a:r>
              <a:rPr lang="en-US" altLang="en-US" sz="2600" dirty="0">
                <a:solidFill>
                  <a:srgbClr val="000000"/>
                </a:solidFill>
              </a:rPr>
              <a:t> D) </a:t>
            </a:r>
            <a:r>
              <a:rPr lang="el-GR" altLang="en-US" sz="2600" dirty="0">
                <a:solidFill>
                  <a:srgbClr val="000000"/>
                </a:solidFill>
              </a:rPr>
              <a:t>ενέργεια διαστάσεως, η ενέργεια που απαιτείται για τον διαχωρισμό των δύο συνδεόμενων δεσμικά ατόμων</a:t>
            </a:r>
            <a:r>
              <a:rPr lang="en-US" altLang="en-US" sz="2600" dirty="0">
                <a:solidFill>
                  <a:srgbClr val="000000"/>
                </a:solidFill>
              </a:rPr>
              <a:t>. </a:t>
            </a:r>
          </a:p>
          <a:p>
            <a:pPr eaLnBrk="1" hangingPunct="1">
              <a:lnSpc>
                <a:spcPct val="80000"/>
              </a:lnSpc>
              <a:spcBef>
                <a:spcPts val="650"/>
              </a:spcBef>
              <a:buFont typeface="Arial" panose="020B0604020202020204" pitchFamily="34" charset="0"/>
              <a:buChar char="•"/>
            </a:pPr>
            <a:r>
              <a:rPr lang="en-US" altLang="en-US" sz="2600" dirty="0" err="1">
                <a:solidFill>
                  <a:srgbClr val="000000"/>
                </a:solidFill>
              </a:rPr>
              <a:t>ΔE</a:t>
            </a:r>
            <a:r>
              <a:rPr lang="en-US" altLang="en-US" sz="2600" baseline="-25000" dirty="0" err="1">
                <a:solidFill>
                  <a:srgbClr val="000000"/>
                </a:solidFill>
              </a:rPr>
              <a:t>d</a:t>
            </a:r>
            <a:r>
              <a:rPr lang="en-US" altLang="en-US" sz="2600" dirty="0">
                <a:solidFill>
                  <a:srgbClr val="000000"/>
                </a:solidFill>
              </a:rPr>
              <a:t> </a:t>
            </a:r>
            <a:r>
              <a:rPr lang="el-GR" altLang="en-US" sz="2600" dirty="0">
                <a:solidFill>
                  <a:srgbClr val="000000"/>
                </a:solidFill>
              </a:rPr>
              <a:t>για</a:t>
            </a:r>
            <a:r>
              <a:rPr lang="en-US" altLang="en-US" sz="2600" dirty="0">
                <a:solidFill>
                  <a:srgbClr val="000000"/>
                </a:solidFill>
              </a:rPr>
              <a:t> H</a:t>
            </a:r>
            <a:r>
              <a:rPr lang="en-US" altLang="en-US" sz="2600" baseline="-25000" dirty="0">
                <a:solidFill>
                  <a:srgbClr val="000000"/>
                </a:solidFill>
              </a:rPr>
              <a:t>2</a:t>
            </a:r>
            <a:r>
              <a:rPr lang="en-US" altLang="en-US" sz="2600" dirty="0">
                <a:solidFill>
                  <a:srgbClr val="000000"/>
                </a:solidFill>
              </a:rPr>
              <a:t> = -2624 kJ/mol -(-3048 kJ/mol)=424 kJ/mol</a:t>
            </a:r>
          </a:p>
          <a:p>
            <a:pPr eaLnBrk="1" hangingPunct="1">
              <a:lnSpc>
                <a:spcPct val="80000"/>
              </a:lnSpc>
              <a:spcBef>
                <a:spcPts val="650"/>
              </a:spcBef>
              <a:buClrTx/>
              <a:buFontTx/>
              <a:buNone/>
            </a:pPr>
            <a:endParaRPr lang="el-GR" altLang="en-US" sz="2600" dirty="0">
              <a:solidFill>
                <a:srgbClr val="000000"/>
              </a:solidFill>
            </a:endParaRPr>
          </a:p>
          <a:p>
            <a:pPr eaLnBrk="1" hangingPunct="1">
              <a:lnSpc>
                <a:spcPct val="80000"/>
              </a:lnSpc>
              <a:spcBef>
                <a:spcPts val="650"/>
              </a:spcBef>
              <a:buFont typeface="Arial" panose="020B0604020202020204" pitchFamily="34" charset="0"/>
              <a:buChar char="•"/>
            </a:pPr>
            <a:r>
              <a:rPr lang="el-GR" altLang="en-US" sz="2600" dirty="0">
                <a:solidFill>
                  <a:srgbClr val="000000"/>
                </a:solidFill>
              </a:rPr>
              <a:t>Η ισχύς δεσμού ορίζεται ως </a:t>
            </a:r>
            <a:r>
              <a:rPr lang="en-US" altLang="en-US" sz="2600" dirty="0">
                <a:solidFill>
                  <a:srgbClr val="000000"/>
                </a:solidFill>
              </a:rPr>
              <a:t> </a:t>
            </a:r>
            <a:r>
              <a:rPr lang="en-US" altLang="en-US" sz="2600" dirty="0" err="1">
                <a:solidFill>
                  <a:srgbClr val="000000"/>
                </a:solidFill>
              </a:rPr>
              <a:t>ΔE</a:t>
            </a:r>
            <a:r>
              <a:rPr lang="en-US" altLang="en-US" sz="2600" baseline="-25000" dirty="0" err="1">
                <a:solidFill>
                  <a:srgbClr val="000000"/>
                </a:solidFill>
              </a:rPr>
              <a:t>d</a:t>
            </a:r>
            <a:r>
              <a:rPr lang="en-US" altLang="en-US" sz="2600" dirty="0">
                <a:solidFill>
                  <a:srgbClr val="000000"/>
                </a:solidFill>
              </a:rPr>
              <a:t>.</a:t>
            </a:r>
          </a:p>
        </p:txBody>
      </p:sp>
      <p:pic>
        <p:nvPicPr>
          <p:cNvPr id="27653" name="Picture 4">
            <a:extLst>
              <a:ext uri="{FF2B5EF4-FFF2-40B4-BE49-F238E27FC236}">
                <a16:creationId xmlns:a16="http://schemas.microsoft.com/office/drawing/2014/main" id="{ED78819D-DE50-4092-8BD9-ACCA0ED75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905000"/>
            <a:ext cx="1495425"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 name="Εικόνα 2" descr="Εικόνα που περιέχει παιχνίδι&#10;&#10;Περιγραφή που δημιουργήθηκε αυτόματα">
            <a:extLst>
              <a:ext uri="{FF2B5EF4-FFF2-40B4-BE49-F238E27FC236}">
                <a16:creationId xmlns:a16="http://schemas.microsoft.com/office/drawing/2014/main" id="{FB424CC8-D10C-4081-8524-5C95CE79D7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3212976"/>
            <a:ext cx="4438135" cy="3400549"/>
          </a:xfrm>
          <a:prstGeom prst="rect">
            <a:avLst/>
          </a:prstGeom>
        </p:spPr>
      </p:pic>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F550256B-F149-4415-8EE1-AA0C7A4722EF}"/>
              </a:ext>
            </a:extLst>
          </p:cNvPr>
          <p:cNvPicPr>
            <a:picLocks noGrp="1" noChangeAspect="1"/>
          </p:cNvPicPr>
          <p:nvPr>
            <p:ph sz="half" idx="1"/>
          </p:nvPr>
        </p:nvPicPr>
        <p:blipFill>
          <a:blip r:embed="rId3"/>
          <a:stretch>
            <a:fillRect/>
          </a:stretch>
        </p:blipFill>
        <p:spPr>
          <a:xfrm>
            <a:off x="143215" y="2060574"/>
            <a:ext cx="4037011" cy="4522788"/>
          </a:xfrm>
          <a:prstGeom prst="rect">
            <a:avLst/>
          </a:prstGeom>
          <a:noFill/>
        </p:spPr>
      </p:pic>
      <p:sp>
        <p:nvSpPr>
          <p:cNvPr id="11" name="Content Placeholder 3">
            <a:extLst>
              <a:ext uri="{FF2B5EF4-FFF2-40B4-BE49-F238E27FC236}">
                <a16:creationId xmlns:a16="http://schemas.microsoft.com/office/drawing/2014/main" id="{3BE21D66-B65C-4BE8-ACE0-F845F6EAC5B3}"/>
              </a:ext>
            </a:extLst>
          </p:cNvPr>
          <p:cNvSpPr>
            <a:spLocks noGrp="1"/>
          </p:cNvSpPr>
          <p:nvPr>
            <p:ph sz="half" idx="2"/>
          </p:nvPr>
        </p:nvSpPr>
        <p:spPr>
          <a:xfrm>
            <a:off x="4646613" y="2060574"/>
            <a:ext cx="4354172" cy="4522788"/>
          </a:xfrm>
        </p:spPr>
        <p:txBody>
          <a:bodyPr/>
          <a:lstStyle/>
          <a:p>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sp</a:t>
            </a:r>
            <a:r>
              <a:rPr lang="en-US" b="1" dirty="0">
                <a:solidFill>
                  <a:srgbClr val="C00000"/>
                </a:solidFill>
                <a:latin typeface="Times New Roman" panose="02020603050405020304" pitchFamily="18" charset="0"/>
                <a:cs typeface="Times New Roman" panose="02020603050405020304" pitchFamily="18" charset="0"/>
              </a:rPr>
              <a:t> </a:t>
            </a:r>
            <a:r>
              <a:rPr lang="el-GR" b="1" dirty="0">
                <a:solidFill>
                  <a:srgbClr val="C00000"/>
                </a:solidFill>
                <a:latin typeface="Times New Roman" panose="02020603050405020304" pitchFamily="18" charset="0"/>
                <a:cs typeface="Times New Roman" panose="02020603050405020304" pitchFamily="18" charset="0"/>
              </a:rPr>
              <a:t>υβριδικό τροχιακό</a:t>
            </a:r>
            <a:endParaRPr lang="en-US" b="1" dirty="0">
              <a:solidFill>
                <a:srgbClr val="C00000"/>
              </a:solidFill>
              <a:latin typeface="Times New Roman" panose="02020603050405020304" pitchFamily="18" charset="0"/>
              <a:cs typeface="Times New Roman" panose="02020603050405020304" pitchFamily="18" charset="0"/>
            </a:endParaRPr>
          </a:p>
          <a:p>
            <a:endParaRPr lang="en-US" sz="2400" b="1"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H </a:t>
            </a:r>
            <a:r>
              <a:rPr lang="el-GR" sz="2400" b="1" dirty="0">
                <a:latin typeface="Times New Roman" panose="02020603050405020304" pitchFamily="18" charset="0"/>
                <a:cs typeface="Times New Roman" panose="02020603050405020304" pitchFamily="18" charset="0"/>
              </a:rPr>
              <a:t>«εποικοδομητική  και «αποικοδομητική» συμβολή-συνδυασμός των 2</a:t>
            </a:r>
            <a:r>
              <a:rPr lang="en-US" sz="2400" b="1" i="1" dirty="0">
                <a:latin typeface="Times New Roman" panose="02020603050405020304" pitchFamily="18" charset="0"/>
                <a:cs typeface="Times New Roman" panose="02020603050405020304" pitchFamily="18" charset="0"/>
              </a:rPr>
              <a:t>p</a:t>
            </a:r>
            <a:r>
              <a:rPr lang="en-US" sz="2400" b="1" dirty="0">
                <a:latin typeface="Times New Roman" panose="02020603050405020304" pitchFamily="18" charset="0"/>
                <a:cs typeface="Times New Roman" panose="02020603050405020304" pitchFamily="18" charset="0"/>
              </a:rPr>
              <a:t> and 2</a:t>
            </a:r>
            <a:r>
              <a:rPr lang="en-US" sz="2400" b="1" i="1" dirty="0">
                <a:latin typeface="Times New Roman" panose="02020603050405020304" pitchFamily="18" charset="0"/>
                <a:cs typeface="Times New Roman" panose="02020603050405020304" pitchFamily="18" charset="0"/>
              </a:rPr>
              <a:t>s</a:t>
            </a:r>
            <a:r>
              <a:rPr lang="en-US" sz="2400" b="1" dirty="0">
                <a:latin typeface="Times New Roman" panose="02020603050405020304" pitchFamily="18" charset="0"/>
                <a:cs typeface="Times New Roman" panose="02020603050405020304" pitchFamily="18" charset="0"/>
              </a:rPr>
              <a:t> </a:t>
            </a:r>
            <a:r>
              <a:rPr lang="el-GR" sz="2400" b="1" dirty="0" err="1">
                <a:latin typeface="Times New Roman" panose="02020603050405020304" pitchFamily="18" charset="0"/>
                <a:cs typeface="Times New Roman" panose="02020603050405020304" pitchFamily="18" charset="0"/>
              </a:rPr>
              <a:t>κυματοσυναρτήσεων</a:t>
            </a:r>
            <a:r>
              <a:rPr lang="el-GR" sz="2400" b="1" dirty="0">
                <a:latin typeface="Times New Roman" panose="02020603050405020304" pitchFamily="18" charset="0"/>
                <a:cs typeface="Times New Roman" panose="02020603050405020304" pitchFamily="18" charset="0"/>
              </a:rPr>
              <a:t>          (γραμμικά διαγράμματα) δημιουργούν τις υβριδικές συναρτήσεις δεξιά.</a:t>
            </a:r>
            <a:r>
              <a:rPr lang="en-US" sz="2400" b="1" dirty="0">
                <a:latin typeface="Times New Roman" panose="02020603050405020304" pitchFamily="18" charset="0"/>
                <a:cs typeface="Times New Roman" panose="02020603050405020304" pitchFamily="18" charset="0"/>
              </a:rPr>
              <a:t> T</a:t>
            </a:r>
            <a:r>
              <a:rPr lang="el-GR" sz="2400" b="1" dirty="0">
                <a:latin typeface="Times New Roman" panose="02020603050405020304" pitchFamily="18" charset="0"/>
                <a:cs typeface="Times New Roman" panose="02020603050405020304" pitchFamily="18" charset="0"/>
              </a:rPr>
              <a:t>α συμπαγή σχήματα δείχνουν τις αντίστοιχες συναρτήσεις πιθανότητας </a:t>
            </a:r>
            <a:r>
              <a:rPr lang="en-US" sz="2400" b="1" dirty="0">
                <a:latin typeface="Times New Roman" panose="02020603050405020304" pitchFamily="18" charset="0"/>
                <a:cs typeface="Times New Roman" panose="02020603050405020304" pitchFamily="18" charset="0"/>
              </a:rPr>
              <a:t>ψ</a:t>
            </a:r>
            <a:r>
              <a:rPr lang="en-US" sz="2400" b="1" baseline="30000" dirty="0">
                <a:latin typeface="Times New Roman" panose="02020603050405020304" pitchFamily="18" charset="0"/>
                <a:cs typeface="Times New Roman" panose="02020603050405020304" pitchFamily="18" charset="0"/>
              </a:rPr>
              <a:t>2</a:t>
            </a:r>
            <a:r>
              <a:rPr lang="en-US" sz="2400" b="1" dirty="0">
                <a:latin typeface="Times New Roman" panose="02020603050405020304" pitchFamily="18" charset="0"/>
                <a:cs typeface="Times New Roman" panose="02020603050405020304" pitchFamily="18" charset="0"/>
              </a:rPr>
              <a:t>.</a:t>
            </a:r>
          </a:p>
        </p:txBody>
      </p:sp>
      <p:pic>
        <p:nvPicPr>
          <p:cNvPr id="14338" name="Picture 2">
            <a:extLst>
              <a:ext uri="{FF2B5EF4-FFF2-40B4-BE49-F238E27FC236}">
                <a16:creationId xmlns:a16="http://schemas.microsoft.com/office/drawing/2014/main" id="{29448287-C9E8-4AE0-8494-DF70FCCCD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973" y="262062"/>
            <a:ext cx="8663053" cy="1544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098555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 Box 1">
            <a:extLst>
              <a:ext uri="{FF2B5EF4-FFF2-40B4-BE49-F238E27FC236}">
                <a16:creationId xmlns:a16="http://schemas.microsoft.com/office/drawing/2014/main" id="{92FAC9B6-4B01-4363-AB6D-F330E96FB7D3}"/>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dirty="0">
                <a:solidFill>
                  <a:srgbClr val="C00000"/>
                </a:solidFill>
              </a:rPr>
              <a:t>H </a:t>
            </a:r>
            <a:r>
              <a:rPr lang="el-GR" altLang="en-US" sz="3200" dirty="0">
                <a:solidFill>
                  <a:srgbClr val="C00000"/>
                </a:solidFill>
              </a:rPr>
              <a:t>έννοια του υβριδισμού</a:t>
            </a:r>
            <a:r>
              <a:rPr lang="el-GR" altLang="en-US" sz="3200" dirty="0">
                <a:solidFill>
                  <a:srgbClr val="000000"/>
                </a:solidFill>
              </a:rPr>
              <a:t>…το υβριδικό τροχιακό </a:t>
            </a:r>
            <a:r>
              <a:rPr lang="el-GR" altLang="en-US" sz="3200" dirty="0" err="1">
                <a:solidFill>
                  <a:srgbClr val="000000"/>
                </a:solidFill>
              </a:rPr>
              <a:t>sp</a:t>
            </a:r>
            <a:endParaRPr lang="el-GR" altLang="en-US" sz="3200" dirty="0">
              <a:solidFill>
                <a:srgbClr val="000000"/>
              </a:solidFill>
            </a:endParaRPr>
          </a:p>
        </p:txBody>
      </p:sp>
      <p:sp>
        <p:nvSpPr>
          <p:cNvPr id="153603" name="Text Box 2">
            <a:extLst>
              <a:ext uri="{FF2B5EF4-FFF2-40B4-BE49-F238E27FC236}">
                <a16:creationId xmlns:a16="http://schemas.microsoft.com/office/drawing/2014/main" id="{954C64E7-ADF8-4BC1-875A-B7B471C030D8}"/>
              </a:ext>
            </a:extLst>
          </p:cNvPr>
          <p:cNvSpPr txBox="1">
            <a:spLocks noChangeArrowheads="1"/>
          </p:cNvSpPr>
          <p:nvPr/>
        </p:nvSpPr>
        <p:spPr bwMode="auto">
          <a:xfrm>
            <a:off x="0" y="1773238"/>
            <a:ext cx="91440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pic>
        <p:nvPicPr>
          <p:cNvPr id="153604" name="Picture 3">
            <a:extLst>
              <a:ext uri="{FF2B5EF4-FFF2-40B4-BE49-F238E27FC236}">
                <a16:creationId xmlns:a16="http://schemas.microsoft.com/office/drawing/2014/main" id="{01D304DD-4A31-4671-861E-ABDC1CE2C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57338"/>
            <a:ext cx="9144000" cy="5300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3605" name="Picture 4">
            <a:extLst>
              <a:ext uri="{FF2B5EF4-FFF2-40B4-BE49-F238E27FC236}">
                <a16:creationId xmlns:a16="http://schemas.microsoft.com/office/drawing/2014/main" id="{4673EACB-247B-481A-85FC-2E301E1B42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2205038"/>
            <a:ext cx="2376487" cy="2543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 name="TextBox 3">
            <a:extLst>
              <a:ext uri="{FF2B5EF4-FFF2-40B4-BE49-F238E27FC236}">
                <a16:creationId xmlns:a16="http://schemas.microsoft.com/office/drawing/2014/main" id="{BD41A1E8-8FD9-6755-40AB-4DB4C192884E}"/>
              </a:ext>
            </a:extLst>
          </p:cNvPr>
          <p:cNvSpPr txBox="1"/>
          <p:nvPr/>
        </p:nvSpPr>
        <p:spPr>
          <a:xfrm>
            <a:off x="1415667" y="1031876"/>
            <a:ext cx="2693625" cy="369332"/>
          </a:xfrm>
          <a:prstGeom prst="rect">
            <a:avLst/>
          </a:prstGeom>
          <a:noFill/>
        </p:spPr>
        <p:txBody>
          <a:bodyPr wrap="square">
            <a:spAutoFit/>
          </a:bodyPr>
          <a:lstStyle/>
          <a:p>
            <a:r>
              <a:rPr lang="el-GR" altLang="en-US" sz="1800" dirty="0">
                <a:solidFill>
                  <a:srgbClr val="000000"/>
                </a:solidFill>
              </a:rPr>
              <a:t>Δυο υβριδικά τροχιακά sp</a:t>
            </a:r>
            <a:endParaRPr lang="en-US" dirty="0"/>
          </a:p>
        </p:txBody>
      </p:sp>
    </p:spTree>
  </p:cSld>
  <p:clrMapOvr>
    <a:masterClrMapping/>
  </p:clrMapOvr>
  <p:transition>
    <p:fade thruBlk="1"/>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2957FE9-225E-4C00-B07E-365076C7B85D}"/>
              </a:ext>
            </a:extLst>
          </p:cNvPr>
          <p:cNvSpPr>
            <a:spLocks noGrp="1"/>
          </p:cNvSpPr>
          <p:nvPr>
            <p:ph type="title"/>
          </p:nvPr>
        </p:nvSpPr>
        <p:spPr>
          <a:xfrm>
            <a:off x="628650" y="215900"/>
            <a:ext cx="7886700" cy="1325563"/>
          </a:xfrm>
        </p:spPr>
        <p:txBody>
          <a:bodyPr/>
          <a:lstStyle/>
          <a:p>
            <a:r>
              <a:rPr lang="en-US" dirty="0"/>
              <a:t>BeH</a:t>
            </a:r>
            <a:r>
              <a:rPr lang="en-US" baseline="-25000" dirty="0"/>
              <a:t>2</a:t>
            </a:r>
          </a:p>
        </p:txBody>
      </p:sp>
      <p:pic>
        <p:nvPicPr>
          <p:cNvPr id="15362" name="Picture 2">
            <a:extLst>
              <a:ext uri="{FF2B5EF4-FFF2-40B4-BE49-F238E27FC236}">
                <a16:creationId xmlns:a16="http://schemas.microsoft.com/office/drawing/2014/main" id="{D3DF7075-F374-46D6-9817-77D8195D0F2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1414463"/>
            <a:ext cx="7928049" cy="4966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12677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78B30E-2A2E-41AA-A1AF-F7933B112367}"/>
              </a:ext>
            </a:extLst>
          </p:cNvPr>
          <p:cNvSpPr>
            <a:spLocks noGrp="1"/>
          </p:cNvSpPr>
          <p:nvPr>
            <p:ph type="title"/>
          </p:nvPr>
        </p:nvSpPr>
        <p:spPr/>
        <p:txBody>
          <a:bodyPr/>
          <a:lstStyle/>
          <a:p>
            <a:r>
              <a:rPr lang="en-US" dirty="0" err="1"/>
              <a:t>sp</a:t>
            </a:r>
            <a:r>
              <a:rPr lang="el-GR" dirty="0"/>
              <a:t>3</a:t>
            </a:r>
            <a:r>
              <a:rPr lang="en-US" dirty="0"/>
              <a:t> </a:t>
            </a:r>
            <a:r>
              <a:rPr lang="el-GR" dirty="0"/>
              <a:t>υβριδικά τροχιακά του </a:t>
            </a:r>
            <a:r>
              <a:rPr lang="en-US" dirty="0"/>
              <a:t>C</a:t>
            </a:r>
          </a:p>
        </p:txBody>
      </p:sp>
      <p:pic>
        <p:nvPicPr>
          <p:cNvPr id="6" name="Θέση περιεχομένου 5" descr="Εικόνα που περιέχει ρολόι&#10;&#10;Περιγραφή που δημιουργήθηκε αυτόματα">
            <a:extLst>
              <a:ext uri="{FF2B5EF4-FFF2-40B4-BE49-F238E27FC236}">
                <a16:creationId xmlns:a16="http://schemas.microsoft.com/office/drawing/2014/main" id="{9A236274-7917-4679-97DD-BE3171B46E0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95588" y="2602735"/>
            <a:ext cx="3760719" cy="2808312"/>
          </a:xfrm>
        </p:spPr>
      </p:pic>
      <p:pic>
        <p:nvPicPr>
          <p:cNvPr id="16386" name="Picture 2" descr="origin of sp3 hybrid orbitals">
            <a:extLst>
              <a:ext uri="{FF2B5EF4-FFF2-40B4-BE49-F238E27FC236}">
                <a16:creationId xmlns:a16="http://schemas.microsoft.com/office/drawing/2014/main" id="{DC76C040-8B87-4302-BCE0-407ED1972C6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150968" y="2109506"/>
            <a:ext cx="4896544" cy="3794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906837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ext Box 1">
            <a:extLst>
              <a:ext uri="{FF2B5EF4-FFF2-40B4-BE49-F238E27FC236}">
                <a16:creationId xmlns:a16="http://schemas.microsoft.com/office/drawing/2014/main" id="{87E0414F-AE57-4FB9-838D-B1DC62124BD0}"/>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rPr>
              <a:t>Yβριδισμός και επικάλυψη</a:t>
            </a:r>
            <a:br>
              <a:rPr lang="el-GR" altLang="en-US" sz="3200">
                <a:solidFill>
                  <a:srgbClr val="000000"/>
                </a:solidFill>
              </a:rPr>
            </a:br>
            <a:r>
              <a:rPr lang="el-GR" altLang="en-US" sz="3200">
                <a:solidFill>
                  <a:srgbClr val="000000"/>
                </a:solidFill>
              </a:rPr>
              <a:t>Τα μόρια τείνουν να μεγιστοποιούν την ενέργεια δεσμού με την χρήση του κατάλληλου υβριδισμού</a:t>
            </a:r>
          </a:p>
        </p:txBody>
      </p:sp>
      <p:sp>
        <p:nvSpPr>
          <p:cNvPr id="157698" name="Text Box 2">
            <a:extLst>
              <a:ext uri="{FF2B5EF4-FFF2-40B4-BE49-F238E27FC236}">
                <a16:creationId xmlns:a16="http://schemas.microsoft.com/office/drawing/2014/main" id="{3A670812-D770-4F8F-A97B-5BE9B8D5B597}"/>
              </a:ext>
            </a:extLst>
          </p:cNvPr>
          <p:cNvSpPr txBox="1">
            <a:spLocks noChangeArrowheads="1"/>
          </p:cNvSpPr>
          <p:nvPr/>
        </p:nvSpPr>
        <p:spPr bwMode="auto">
          <a:xfrm>
            <a:off x="0" y="1752600"/>
            <a:ext cx="44958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550"/>
              </a:spcBef>
              <a:buFont typeface="Arial" panose="020B0604020202020204" pitchFamily="34" charset="0"/>
              <a:buChar char="•"/>
            </a:pPr>
            <a:r>
              <a:rPr lang="el-GR" altLang="en-US" sz="2400" dirty="0">
                <a:solidFill>
                  <a:srgbClr val="000000"/>
                </a:solidFill>
                <a:latin typeface="Times New Roman" panose="02020603050405020304" pitchFamily="18" charset="0"/>
              </a:rPr>
              <a:t>Η σχετική επικάλυψη των υβριδικών τροχιακών ελαττώνεται κατά τη σειρά</a:t>
            </a:r>
          </a:p>
          <a:p>
            <a:pPr eaLnBrk="1" hangingPunct="1">
              <a:spcBef>
                <a:spcPts val="550"/>
              </a:spcBef>
              <a:buClrTx/>
              <a:buSzPct val="120000"/>
              <a:buFontTx/>
              <a:buNone/>
            </a:pPr>
            <a:r>
              <a:rPr lang="el-GR" altLang="en-US" sz="2400" dirty="0">
                <a:solidFill>
                  <a:srgbClr val="000000"/>
                </a:solidFill>
                <a:latin typeface="Times New Roman" panose="02020603050405020304" pitchFamily="18" charset="0"/>
              </a:rPr>
              <a:t>     </a:t>
            </a:r>
            <a:r>
              <a:rPr lang="el-GR" altLang="en-US" sz="2400" dirty="0" err="1">
                <a:solidFill>
                  <a:srgbClr val="000000"/>
                </a:solidFill>
                <a:latin typeface="Times New Roman" panose="02020603050405020304" pitchFamily="18" charset="0"/>
              </a:rPr>
              <a:t>sp</a:t>
            </a:r>
            <a:r>
              <a:rPr lang="el-GR" altLang="en-US" sz="2400" dirty="0">
                <a:solidFill>
                  <a:srgbClr val="000000"/>
                </a:solidFill>
                <a:latin typeface="Times New Roman" panose="02020603050405020304" pitchFamily="18" charset="0"/>
              </a:rPr>
              <a:t>&gt;sp</a:t>
            </a:r>
            <a:r>
              <a:rPr lang="el-GR" altLang="en-US" sz="2400" baseline="30000" dirty="0">
                <a:solidFill>
                  <a:srgbClr val="000000"/>
                </a:solidFill>
                <a:latin typeface="Times New Roman" panose="02020603050405020304" pitchFamily="18" charset="0"/>
              </a:rPr>
              <a:t>2</a:t>
            </a:r>
            <a:r>
              <a:rPr lang="el-GR" altLang="en-US" sz="2400" dirty="0">
                <a:solidFill>
                  <a:srgbClr val="000000"/>
                </a:solidFill>
                <a:latin typeface="Times New Roman" panose="02020603050405020304" pitchFamily="18" charset="0"/>
              </a:rPr>
              <a:t>&gt;sp</a:t>
            </a:r>
            <a:r>
              <a:rPr lang="el-GR" altLang="en-US" sz="2400" baseline="30000" dirty="0">
                <a:solidFill>
                  <a:srgbClr val="000000"/>
                </a:solidFill>
                <a:latin typeface="Times New Roman" panose="02020603050405020304" pitchFamily="18" charset="0"/>
              </a:rPr>
              <a:t>3</a:t>
            </a:r>
            <a:r>
              <a:rPr lang="el-GR" altLang="en-US" sz="2400" dirty="0">
                <a:solidFill>
                  <a:srgbClr val="000000"/>
                </a:solidFill>
                <a:latin typeface="Times New Roman" panose="02020603050405020304" pitchFamily="18" charset="0"/>
              </a:rPr>
              <a:t>&gt;&gt;p</a:t>
            </a:r>
          </a:p>
          <a:p>
            <a:pPr eaLnBrk="1" hangingPunct="1">
              <a:spcBef>
                <a:spcPts val="550"/>
              </a:spcBef>
              <a:buClrTx/>
              <a:buSzPct val="120000"/>
              <a:buFontTx/>
              <a:buNone/>
            </a:pPr>
            <a:r>
              <a:rPr lang="el-GR" altLang="en-US" sz="2400" dirty="0">
                <a:solidFill>
                  <a:srgbClr val="000000"/>
                </a:solidFill>
                <a:latin typeface="Times New Roman" panose="02020603050405020304" pitchFamily="18" charset="0"/>
              </a:rPr>
              <a:t>Το μόριο </a:t>
            </a:r>
            <a:r>
              <a:rPr lang="el-GR" altLang="en-US" sz="2400" dirty="0">
                <a:solidFill>
                  <a:srgbClr val="FF0000"/>
                </a:solidFill>
                <a:latin typeface="Times New Roman" panose="02020603050405020304" pitchFamily="18" charset="0"/>
              </a:rPr>
              <a:t>εξαναγκάζεται να επιλέξει</a:t>
            </a:r>
            <a:r>
              <a:rPr lang="el-GR" altLang="en-US" sz="2400" dirty="0">
                <a:solidFill>
                  <a:srgbClr val="000000"/>
                </a:solidFill>
                <a:latin typeface="Times New Roman" panose="02020603050405020304" pitchFamily="18" charset="0"/>
              </a:rPr>
              <a:t> μεταξύ υψηλότερων ενεργειών προαγωγής και καλής επικάλυψης με ένα πλούσιο σε s- χαρακτήρα υβριδικό ή </a:t>
            </a:r>
            <a:r>
              <a:rPr lang="el-GR" altLang="en-US" sz="2400" dirty="0" err="1">
                <a:solidFill>
                  <a:srgbClr val="000000"/>
                </a:solidFill>
                <a:latin typeface="Times New Roman" panose="02020603050405020304" pitchFamily="18" charset="0"/>
              </a:rPr>
              <a:t>χαμηλοτέρων</a:t>
            </a:r>
            <a:r>
              <a:rPr lang="el-GR" altLang="en-US" sz="2400" dirty="0">
                <a:solidFill>
                  <a:srgbClr val="000000"/>
                </a:solidFill>
                <a:latin typeface="Times New Roman" panose="02020603050405020304" pitchFamily="18" charset="0"/>
              </a:rPr>
              <a:t> ενεργειών προαγωγής και  ανεπαρκούς επικάλυψης  με υβριδικό φτωχό σε s- χαρακτήρα</a:t>
            </a:r>
          </a:p>
        </p:txBody>
      </p:sp>
      <p:grpSp>
        <p:nvGrpSpPr>
          <p:cNvPr id="156676" name="Group 3">
            <a:extLst>
              <a:ext uri="{FF2B5EF4-FFF2-40B4-BE49-F238E27FC236}">
                <a16:creationId xmlns:a16="http://schemas.microsoft.com/office/drawing/2014/main" id="{916357A4-4996-4BE2-959E-E9654B5D2CAB}"/>
              </a:ext>
            </a:extLst>
          </p:cNvPr>
          <p:cNvGrpSpPr>
            <a:grpSpLocks/>
          </p:cNvGrpSpPr>
          <p:nvPr/>
        </p:nvGrpSpPr>
        <p:grpSpPr bwMode="auto">
          <a:xfrm>
            <a:off x="6242050" y="1841500"/>
            <a:ext cx="1157288" cy="4922838"/>
            <a:chOff x="3932" y="1160"/>
            <a:chExt cx="729" cy="3101"/>
          </a:xfrm>
        </p:grpSpPr>
        <p:sp>
          <p:nvSpPr>
            <p:cNvPr id="156677" name="Line 4">
              <a:extLst>
                <a:ext uri="{FF2B5EF4-FFF2-40B4-BE49-F238E27FC236}">
                  <a16:creationId xmlns:a16="http://schemas.microsoft.com/office/drawing/2014/main" id="{9E2DB52F-8901-4438-B851-99B4079A8B3E}"/>
                </a:ext>
              </a:extLst>
            </p:cNvPr>
            <p:cNvSpPr>
              <a:spLocks noChangeShapeType="1"/>
            </p:cNvSpPr>
            <p:nvPr/>
          </p:nvSpPr>
          <p:spPr bwMode="auto">
            <a:xfrm>
              <a:off x="4297" y="3099"/>
              <a:ext cx="0" cy="386"/>
            </a:xfrm>
            <a:prstGeom prst="line">
              <a:avLst/>
            </a:prstGeom>
            <a:noFill/>
            <a:ln w="2844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56678" name="Oval 5">
              <a:extLst>
                <a:ext uri="{FF2B5EF4-FFF2-40B4-BE49-F238E27FC236}">
                  <a16:creationId xmlns:a16="http://schemas.microsoft.com/office/drawing/2014/main" id="{BCAC6F07-4431-411C-94B6-2D0F71D588FD}"/>
                </a:ext>
              </a:extLst>
            </p:cNvPr>
            <p:cNvSpPr>
              <a:spLocks noChangeArrowheads="1"/>
            </p:cNvSpPr>
            <p:nvPr/>
          </p:nvSpPr>
          <p:spPr bwMode="auto">
            <a:xfrm>
              <a:off x="3932" y="3487"/>
              <a:ext cx="729" cy="774"/>
            </a:xfrm>
            <a:prstGeom prst="ellipse">
              <a:avLst/>
            </a:prstGeom>
            <a:solidFill>
              <a:srgbClr val="FF33CC"/>
            </a:solidFill>
            <a:ln w="9360" cap="sq">
              <a:solidFill>
                <a:srgbClr val="000000"/>
              </a:solidFill>
              <a:miter lim="800000"/>
              <a:headEnd/>
              <a:tailEnd/>
            </a:ln>
          </p:spPr>
          <p:txBody>
            <a:bodyPr wrap="none"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b="1">
                  <a:solidFill>
                    <a:srgbClr val="000000"/>
                  </a:solidFill>
                </a:rPr>
                <a:t>Καλή</a:t>
              </a:r>
            </a:p>
            <a:p>
              <a:pPr algn="ctr" eaLnBrk="1" hangingPunct="1">
                <a:buClrTx/>
                <a:buFontTx/>
                <a:buNone/>
              </a:pPr>
              <a:r>
                <a:rPr lang="el-GR" altLang="en-US" b="1">
                  <a:solidFill>
                    <a:srgbClr val="000000"/>
                  </a:solidFill>
                </a:rPr>
                <a:t> επικάλυψη</a:t>
              </a:r>
            </a:p>
          </p:txBody>
        </p:sp>
        <p:sp>
          <p:nvSpPr>
            <p:cNvPr id="156679" name="Line 6">
              <a:extLst>
                <a:ext uri="{FF2B5EF4-FFF2-40B4-BE49-F238E27FC236}">
                  <a16:creationId xmlns:a16="http://schemas.microsoft.com/office/drawing/2014/main" id="{49865204-DA5B-4AC5-BB41-577B100BB391}"/>
                </a:ext>
              </a:extLst>
            </p:cNvPr>
            <p:cNvSpPr>
              <a:spLocks noChangeShapeType="1"/>
            </p:cNvSpPr>
            <p:nvPr/>
          </p:nvSpPr>
          <p:spPr bwMode="auto">
            <a:xfrm flipV="1">
              <a:off x="4297" y="1933"/>
              <a:ext cx="0" cy="390"/>
            </a:xfrm>
            <a:prstGeom prst="line">
              <a:avLst/>
            </a:prstGeom>
            <a:noFill/>
            <a:ln w="2844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56680" name="Oval 7">
              <a:extLst>
                <a:ext uri="{FF2B5EF4-FFF2-40B4-BE49-F238E27FC236}">
                  <a16:creationId xmlns:a16="http://schemas.microsoft.com/office/drawing/2014/main" id="{6D8108B5-3E88-4AC7-A443-A6F92F76517E}"/>
                </a:ext>
              </a:extLst>
            </p:cNvPr>
            <p:cNvSpPr>
              <a:spLocks noChangeArrowheads="1"/>
            </p:cNvSpPr>
            <p:nvPr/>
          </p:nvSpPr>
          <p:spPr bwMode="auto">
            <a:xfrm>
              <a:off x="3932" y="1160"/>
              <a:ext cx="729" cy="774"/>
            </a:xfrm>
            <a:prstGeom prst="ellipse">
              <a:avLst/>
            </a:prstGeom>
            <a:solidFill>
              <a:srgbClr val="FF33CC"/>
            </a:solidFill>
            <a:ln w="9360" cap="sq">
              <a:solidFill>
                <a:srgbClr val="000000"/>
              </a:solidFill>
              <a:miter lim="800000"/>
              <a:headEnd/>
              <a:tailEnd/>
            </a:ln>
          </p:spPr>
          <p:txBody>
            <a:bodyPr wrap="none"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1600" b="1">
                  <a:solidFill>
                    <a:srgbClr val="000000"/>
                  </a:solidFill>
                </a:rPr>
                <a:t>Ενεργητική </a:t>
              </a:r>
            </a:p>
            <a:p>
              <a:pPr algn="ctr" eaLnBrk="1" hangingPunct="1">
                <a:buClrTx/>
                <a:buFontTx/>
                <a:buNone/>
              </a:pPr>
              <a:r>
                <a:rPr lang="el-GR" altLang="en-US" sz="1600" b="1">
                  <a:solidFill>
                    <a:srgbClr val="000000"/>
                  </a:solidFill>
                </a:rPr>
                <a:t>του </a:t>
              </a:r>
            </a:p>
            <a:p>
              <a:pPr algn="ctr" eaLnBrk="1" hangingPunct="1">
                <a:buClrTx/>
                <a:buFontTx/>
                <a:buNone/>
              </a:pPr>
              <a:r>
                <a:rPr lang="el-GR" altLang="en-US" sz="1600" b="1">
                  <a:solidFill>
                    <a:srgbClr val="000000"/>
                  </a:solidFill>
                </a:rPr>
                <a:t>υβριδισμού</a:t>
              </a:r>
            </a:p>
          </p:txBody>
        </p:sp>
        <p:sp>
          <p:nvSpPr>
            <p:cNvPr id="156681" name="Oval 8">
              <a:extLst>
                <a:ext uri="{FF2B5EF4-FFF2-40B4-BE49-F238E27FC236}">
                  <a16:creationId xmlns:a16="http://schemas.microsoft.com/office/drawing/2014/main" id="{65975C2B-493B-4FE7-8598-6EB83C51761B}"/>
                </a:ext>
              </a:extLst>
            </p:cNvPr>
            <p:cNvSpPr>
              <a:spLocks noChangeArrowheads="1"/>
            </p:cNvSpPr>
            <p:nvPr/>
          </p:nvSpPr>
          <p:spPr bwMode="auto">
            <a:xfrm>
              <a:off x="3932" y="2324"/>
              <a:ext cx="729" cy="774"/>
            </a:xfrm>
            <a:prstGeom prst="ellipse">
              <a:avLst/>
            </a:prstGeom>
            <a:solidFill>
              <a:srgbClr val="FF33CC"/>
            </a:solidFill>
            <a:ln w="9360" cap="sq">
              <a:solidFill>
                <a:srgbClr val="000000"/>
              </a:solidFill>
              <a:miter lim="800000"/>
              <a:headEnd/>
              <a:tailEnd/>
            </a:ln>
          </p:spPr>
          <p:txBody>
            <a:bodyPr wrap="none" lIns="0" tIns="0" rIns="0" bIns="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2800" b="1">
                  <a:solidFill>
                    <a:srgbClr val="000000"/>
                  </a:solidFill>
                </a:rPr>
                <a:t>Δομή</a:t>
              </a:r>
            </a:p>
          </p:txBody>
        </p:sp>
      </p:gr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157698">
                                            <p:txEl>
                                              <p:pRg st="0" end="0"/>
                                            </p:txEl>
                                          </p:spTgt>
                                        </p:tgtEl>
                                        <p:attrNameLst>
                                          <p:attrName>style.visibility</p:attrName>
                                        </p:attrNameLst>
                                      </p:cBhvr>
                                      <p:to>
                                        <p:strVal val="visible"/>
                                      </p:to>
                                    </p:set>
                                    <p:animEffect transition="in" filter="wipe(left)">
                                      <p:cBhvr additive="repl">
                                        <p:cTn id="7" dur="500"/>
                                        <p:tgtEl>
                                          <p:spTgt spid="15769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157698">
                                            <p:txEl>
                                              <p:pRg st="1" end="1"/>
                                            </p:txEl>
                                          </p:spTgt>
                                        </p:tgtEl>
                                        <p:attrNameLst>
                                          <p:attrName>style.visibility</p:attrName>
                                        </p:attrNameLst>
                                      </p:cBhvr>
                                      <p:to>
                                        <p:strVal val="visible"/>
                                      </p:to>
                                    </p:set>
                                    <p:animEffect transition="in" filter="wipe(left)">
                                      <p:cBhvr additive="repl">
                                        <p:cTn id="12" dur="500"/>
                                        <p:tgtEl>
                                          <p:spTgt spid="15769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1000"/>
                                  </p:stCondLst>
                                  <p:childTnLst>
                                    <p:set>
                                      <p:cBhvr additive="repl">
                                        <p:cTn id="16" dur="1" fill="hold">
                                          <p:stCondLst>
                                            <p:cond delay="0"/>
                                          </p:stCondLst>
                                        </p:cTn>
                                        <p:tgtEl>
                                          <p:spTgt spid="157698">
                                            <p:txEl>
                                              <p:pRg st="2" end="2"/>
                                            </p:txEl>
                                          </p:spTgt>
                                        </p:tgtEl>
                                        <p:attrNameLst>
                                          <p:attrName>style.visibility</p:attrName>
                                        </p:attrNameLst>
                                      </p:cBhvr>
                                      <p:to>
                                        <p:strVal val="visible"/>
                                      </p:to>
                                    </p:set>
                                    <p:animEffect transition="in" filter="wipe(left)">
                                      <p:cBhvr additive="repl">
                                        <p:cTn id="17" dur="500"/>
                                        <p:tgtEl>
                                          <p:spTgt spid="1576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ext Box 1">
            <a:extLst>
              <a:ext uri="{FF2B5EF4-FFF2-40B4-BE49-F238E27FC236}">
                <a16:creationId xmlns:a16="http://schemas.microsoft.com/office/drawing/2014/main" id="{77BA6470-CCE0-4896-B8C6-7C4E2BFDF0E2}"/>
              </a:ext>
            </a:extLst>
          </p:cNvPr>
          <p:cNvSpPr txBox="1">
            <a:spLocks noChangeArrowheads="1"/>
          </p:cNvSpPr>
          <p:nvPr/>
        </p:nvSpPr>
        <p:spPr bwMode="auto">
          <a:xfrm>
            <a:off x="539750" y="188913"/>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Υβριδισμός</a:t>
            </a:r>
          </a:p>
        </p:txBody>
      </p:sp>
      <p:sp>
        <p:nvSpPr>
          <p:cNvPr id="158722" name="Text Box 2">
            <a:extLst>
              <a:ext uri="{FF2B5EF4-FFF2-40B4-BE49-F238E27FC236}">
                <a16:creationId xmlns:a16="http://schemas.microsoft.com/office/drawing/2014/main" id="{42359847-FDAF-45C1-A1AC-EEEA63C653FF}"/>
              </a:ext>
            </a:extLst>
          </p:cNvPr>
          <p:cNvSpPr txBox="1">
            <a:spLocks noChangeArrowheads="1"/>
          </p:cNvSpPr>
          <p:nvPr/>
        </p:nvSpPr>
        <p:spPr bwMode="auto">
          <a:xfrm>
            <a:off x="323850" y="1027113"/>
            <a:ext cx="8534400" cy="602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marL="73977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14000"/>
              </a:spcBef>
              <a:buClr>
                <a:srgbClr val="CC00CC"/>
              </a:buClr>
              <a:buSzPct val="120000"/>
              <a:buFont typeface="Arial" panose="020B0604020202020204" pitchFamily="34" charset="0"/>
              <a:buChar char="•"/>
            </a:pPr>
            <a:r>
              <a:rPr lang="el-GR" altLang="en-US" sz="2800" dirty="0">
                <a:solidFill>
                  <a:srgbClr val="CC00CC"/>
                </a:solidFill>
                <a:latin typeface="Times New Roman" panose="02020603050405020304" pitchFamily="18" charset="0"/>
              </a:rPr>
              <a:t>Μερικά άτομα </a:t>
            </a:r>
            <a:r>
              <a:rPr lang="el-GR" altLang="en-US" sz="2800" b="1" dirty="0">
                <a:solidFill>
                  <a:srgbClr val="CC00CC"/>
                </a:solidFill>
                <a:latin typeface="Times New Roman" panose="02020603050405020304" pitchFamily="18" charset="0"/>
              </a:rPr>
              <a:t>υβριδοποιούν</a:t>
            </a:r>
            <a:r>
              <a:rPr lang="el-GR" altLang="en-US" sz="2800" dirty="0">
                <a:solidFill>
                  <a:srgbClr val="CC00CC"/>
                </a:solidFill>
                <a:latin typeface="Times New Roman" panose="02020603050405020304" pitchFamily="18" charset="0"/>
              </a:rPr>
              <a:t> τα τροχιακά τους  για την μεγιστοποίηση της δεσμικής αλληλεπίδρασης</a:t>
            </a:r>
          </a:p>
          <a:p>
            <a:pPr lvl="2" eaLnBrk="1" hangingPunct="1">
              <a:spcBef>
                <a:spcPts val="600"/>
              </a:spcBef>
              <a:buSzPct val="120000"/>
              <a:buFont typeface="Arial" panose="020B0604020202020204" pitchFamily="34" charset="0"/>
              <a:buChar char="•"/>
            </a:pPr>
            <a:r>
              <a:rPr lang="el-GR" altLang="en-US" sz="2800" dirty="0">
                <a:solidFill>
                  <a:srgbClr val="000000"/>
                </a:solidFill>
                <a:latin typeface="Times New Roman" panose="02020603050405020304" pitchFamily="18" charset="0"/>
              </a:rPr>
              <a:t>Περισσότεροι δεσμοί = περισσότερα πλήρη τροχιακά = μεγαλύτερη σταθερότητα</a:t>
            </a:r>
          </a:p>
          <a:p>
            <a:pPr eaLnBrk="1" hangingPunct="1">
              <a:spcBef>
                <a:spcPts val="600"/>
              </a:spcBef>
              <a:buClr>
                <a:srgbClr val="FF33CC"/>
              </a:buClr>
              <a:buSzPct val="120000"/>
              <a:buFont typeface="Arial" panose="020B0604020202020204" pitchFamily="34" charset="0"/>
              <a:buChar char="•"/>
            </a:pPr>
            <a:r>
              <a:rPr lang="el-GR" altLang="en-US" sz="2800" dirty="0">
                <a:solidFill>
                  <a:srgbClr val="FF33CC"/>
                </a:solidFill>
                <a:latin typeface="Times New Roman" panose="02020603050405020304" pitchFamily="18" charset="0"/>
              </a:rPr>
              <a:t>Ο υβριδισμός </a:t>
            </a:r>
            <a:r>
              <a:rPr lang="el-GR" altLang="en-US" sz="2800" dirty="0">
                <a:solidFill>
                  <a:srgbClr val="000000"/>
                </a:solidFill>
                <a:latin typeface="Times New Roman" panose="02020603050405020304" pitchFamily="18" charset="0"/>
              </a:rPr>
              <a:t>είναι η ανάμιξη διαφόρων τύπων τροχιακών της στιβάδας σθένους  για να δημιουργηθεί ένα νέο σύνολο εκφυλισμένων  τροχιακών</a:t>
            </a:r>
          </a:p>
          <a:p>
            <a:pPr lvl="1" eaLnBrk="1" hangingPunct="1">
              <a:spcBef>
                <a:spcPts val="700"/>
              </a:spcBef>
              <a:buFont typeface="Arial" panose="020B0604020202020204" pitchFamily="34" charset="0"/>
              <a:buChar char="–"/>
            </a:pPr>
            <a:r>
              <a:rPr lang="el-GR" altLang="en-US" sz="2800" i="1" dirty="0">
                <a:solidFill>
                  <a:srgbClr val="000000"/>
                </a:solidFill>
                <a:latin typeface="Times New Roman" panose="02020603050405020304" pitchFamily="18" charset="0"/>
              </a:rPr>
              <a:t>sp</a:t>
            </a:r>
            <a:r>
              <a:rPr lang="el-GR" altLang="en-US" sz="2800" dirty="0">
                <a:solidFill>
                  <a:srgbClr val="000000"/>
                </a:solidFill>
                <a:latin typeface="Times New Roman" panose="02020603050405020304" pitchFamily="18" charset="0"/>
              </a:rPr>
              <a:t>, </a:t>
            </a:r>
            <a:r>
              <a:rPr lang="el-GR" altLang="en-US" sz="2800" i="1" dirty="0">
                <a:solidFill>
                  <a:srgbClr val="000000"/>
                </a:solidFill>
                <a:latin typeface="Times New Roman" panose="02020603050405020304" pitchFamily="18" charset="0"/>
              </a:rPr>
              <a:t>sp</a:t>
            </a:r>
            <a:r>
              <a:rPr lang="el-GR" altLang="en-US" sz="2800" baseline="30000" dirty="0">
                <a:solidFill>
                  <a:srgbClr val="000000"/>
                </a:solidFill>
                <a:latin typeface="Times New Roman" panose="02020603050405020304" pitchFamily="18" charset="0"/>
              </a:rPr>
              <a:t>2</a:t>
            </a:r>
            <a:r>
              <a:rPr lang="el-GR" altLang="en-US" sz="2800" dirty="0">
                <a:solidFill>
                  <a:srgbClr val="000000"/>
                </a:solidFill>
                <a:latin typeface="Times New Roman" panose="02020603050405020304" pitchFamily="18" charset="0"/>
              </a:rPr>
              <a:t>, </a:t>
            </a:r>
            <a:r>
              <a:rPr lang="el-GR" altLang="en-US" sz="2800" i="1" dirty="0">
                <a:solidFill>
                  <a:srgbClr val="000000"/>
                </a:solidFill>
                <a:latin typeface="Times New Roman" panose="02020603050405020304" pitchFamily="18" charset="0"/>
              </a:rPr>
              <a:t>sp</a:t>
            </a:r>
            <a:r>
              <a:rPr lang="el-GR" altLang="en-US" sz="2800" baseline="30000" dirty="0">
                <a:solidFill>
                  <a:srgbClr val="000000"/>
                </a:solidFill>
                <a:latin typeface="Times New Roman" panose="02020603050405020304" pitchFamily="18" charset="0"/>
              </a:rPr>
              <a:t>3</a:t>
            </a:r>
            <a:r>
              <a:rPr lang="el-GR" altLang="en-US" sz="2800" dirty="0">
                <a:solidFill>
                  <a:srgbClr val="000000"/>
                </a:solidFill>
                <a:latin typeface="Times New Roman" panose="02020603050405020304" pitchFamily="18" charset="0"/>
              </a:rPr>
              <a:t>, </a:t>
            </a:r>
            <a:r>
              <a:rPr lang="el-GR" altLang="en-US" sz="2800" i="1" dirty="0">
                <a:solidFill>
                  <a:srgbClr val="000000"/>
                </a:solidFill>
                <a:latin typeface="Times New Roman" panose="02020603050405020304" pitchFamily="18" charset="0"/>
              </a:rPr>
              <a:t>sp</a:t>
            </a:r>
            <a:r>
              <a:rPr lang="el-GR" altLang="en-US" sz="2800" baseline="30000" dirty="0">
                <a:solidFill>
                  <a:srgbClr val="000000"/>
                </a:solidFill>
                <a:latin typeface="Times New Roman" panose="02020603050405020304" pitchFamily="18" charset="0"/>
              </a:rPr>
              <a:t>3</a:t>
            </a:r>
            <a:r>
              <a:rPr lang="el-GR" altLang="en-US" sz="2800" i="1" dirty="0">
                <a:solidFill>
                  <a:srgbClr val="000000"/>
                </a:solidFill>
                <a:latin typeface="Times New Roman" panose="02020603050405020304" pitchFamily="18" charset="0"/>
              </a:rPr>
              <a:t>d</a:t>
            </a:r>
            <a:r>
              <a:rPr lang="el-GR" altLang="en-US" sz="2800" dirty="0">
                <a:solidFill>
                  <a:srgbClr val="000000"/>
                </a:solidFill>
                <a:latin typeface="Times New Roman" panose="02020603050405020304" pitchFamily="18" charset="0"/>
              </a:rPr>
              <a:t>, </a:t>
            </a:r>
            <a:r>
              <a:rPr lang="el-GR" altLang="en-US" sz="2800" i="1" dirty="0">
                <a:solidFill>
                  <a:srgbClr val="000000"/>
                </a:solidFill>
                <a:latin typeface="Times New Roman" panose="02020603050405020304" pitchFamily="18" charset="0"/>
              </a:rPr>
              <a:t>sp</a:t>
            </a:r>
            <a:r>
              <a:rPr lang="el-GR" altLang="en-US" sz="2800" baseline="30000" dirty="0">
                <a:solidFill>
                  <a:srgbClr val="000000"/>
                </a:solidFill>
                <a:latin typeface="Times New Roman" panose="02020603050405020304" pitchFamily="18" charset="0"/>
              </a:rPr>
              <a:t>3</a:t>
            </a:r>
            <a:r>
              <a:rPr lang="el-GR" altLang="en-US" sz="2800" i="1" dirty="0">
                <a:solidFill>
                  <a:srgbClr val="000000"/>
                </a:solidFill>
                <a:latin typeface="Times New Roman" panose="02020603050405020304" pitchFamily="18" charset="0"/>
              </a:rPr>
              <a:t>d</a:t>
            </a:r>
            <a:r>
              <a:rPr lang="el-GR" altLang="en-US" sz="2800" baseline="30000" dirty="0">
                <a:solidFill>
                  <a:srgbClr val="000000"/>
                </a:solidFill>
                <a:latin typeface="Times New Roman" panose="02020603050405020304" pitchFamily="18" charset="0"/>
              </a:rPr>
              <a:t>2</a:t>
            </a:r>
          </a:p>
          <a:p>
            <a:pPr eaLnBrk="1" hangingPunct="1">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Ο ίδιος τύπος του ατόμου μπορεί να δημιουργήσει διαφόρους τύπους υβριδισμού</a:t>
            </a:r>
          </a:p>
          <a:p>
            <a:pPr lvl="1" eaLnBrk="1" hangingPunct="1">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C = </a:t>
            </a:r>
            <a:r>
              <a:rPr lang="el-GR" altLang="en-US" sz="2800" i="1" dirty="0">
                <a:solidFill>
                  <a:srgbClr val="000000"/>
                </a:solidFill>
                <a:latin typeface="Times New Roman" panose="02020603050405020304" pitchFamily="18" charset="0"/>
              </a:rPr>
              <a:t>sp</a:t>
            </a:r>
            <a:r>
              <a:rPr lang="el-GR" altLang="en-US" sz="2800" dirty="0">
                <a:solidFill>
                  <a:srgbClr val="000000"/>
                </a:solidFill>
                <a:latin typeface="Times New Roman" panose="02020603050405020304" pitchFamily="18" charset="0"/>
              </a:rPr>
              <a:t>, </a:t>
            </a:r>
            <a:r>
              <a:rPr lang="el-GR" altLang="en-US" sz="2800" i="1" dirty="0">
                <a:solidFill>
                  <a:srgbClr val="000000"/>
                </a:solidFill>
                <a:latin typeface="Times New Roman" panose="02020603050405020304" pitchFamily="18" charset="0"/>
              </a:rPr>
              <a:t>sp</a:t>
            </a:r>
            <a:r>
              <a:rPr lang="el-GR" altLang="en-US" sz="2800" baseline="30000" dirty="0">
                <a:solidFill>
                  <a:srgbClr val="000000"/>
                </a:solidFill>
                <a:latin typeface="Times New Roman" panose="02020603050405020304" pitchFamily="18" charset="0"/>
              </a:rPr>
              <a:t>2</a:t>
            </a:r>
            <a:r>
              <a:rPr lang="el-GR" altLang="en-US" sz="2800" dirty="0">
                <a:solidFill>
                  <a:srgbClr val="000000"/>
                </a:solidFill>
                <a:latin typeface="Times New Roman" panose="02020603050405020304" pitchFamily="18" charset="0"/>
              </a:rPr>
              <a:t>, </a:t>
            </a:r>
            <a:r>
              <a:rPr lang="el-GR" altLang="en-US" sz="2800" i="1" dirty="0">
                <a:solidFill>
                  <a:srgbClr val="000000"/>
                </a:solidFill>
                <a:latin typeface="Times New Roman" panose="02020603050405020304" pitchFamily="18" charset="0"/>
              </a:rPr>
              <a:t>sp</a:t>
            </a:r>
            <a:r>
              <a:rPr lang="el-GR" altLang="en-US" sz="2800" baseline="30000" dirty="0">
                <a:solidFill>
                  <a:srgbClr val="000000"/>
                </a:solidFill>
                <a:latin typeface="Times New Roman" panose="02020603050405020304" pitchFamily="18" charset="0"/>
              </a:rPr>
              <a:t>3</a:t>
            </a:r>
          </a:p>
        </p:txBody>
      </p:sp>
      <p:sp>
        <p:nvSpPr>
          <p:cNvPr id="157700" name="Text Box 3">
            <a:extLst>
              <a:ext uri="{FF2B5EF4-FFF2-40B4-BE49-F238E27FC236}">
                <a16:creationId xmlns:a16="http://schemas.microsoft.com/office/drawing/2014/main" id="{917B5F48-0325-4868-8FAA-32E5A78806BE}"/>
              </a:ext>
            </a:extLst>
          </p:cNvPr>
          <p:cNvSpPr txBox="1">
            <a:spLocks noChangeArrowheads="1"/>
          </p:cNvSpPr>
          <p:nvPr/>
        </p:nvSpPr>
        <p:spPr bwMode="auto">
          <a:xfrm>
            <a:off x="3733800" y="6553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endParaRPr lang="el-GR" altLang="en-US" sz="1400" dirty="0">
              <a:solidFill>
                <a:srgbClr val="000000"/>
              </a:solidFill>
              <a:latin typeface="Arial" panose="020B0604020202020204" pitchFamily="34" charset="0"/>
            </a:endParaRPr>
          </a:p>
        </p:txBody>
      </p:sp>
      <p:sp>
        <p:nvSpPr>
          <p:cNvPr id="157701" name="Text Box 4">
            <a:extLst>
              <a:ext uri="{FF2B5EF4-FFF2-40B4-BE49-F238E27FC236}">
                <a16:creationId xmlns:a16="http://schemas.microsoft.com/office/drawing/2014/main" id="{59642DBC-249A-4D1A-9235-0A5757AF951D}"/>
              </a:ext>
            </a:extLst>
          </p:cNvPr>
          <p:cNvSpPr txBox="1">
            <a:spLocks noChangeArrowheads="1"/>
          </p:cNvSpPr>
          <p:nvPr/>
        </p:nvSpPr>
        <p:spPr bwMode="auto">
          <a:xfrm>
            <a:off x="527685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dirty="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158722">
                                            <p:txEl>
                                              <p:pRg st="0" end="0"/>
                                            </p:txEl>
                                          </p:spTgt>
                                        </p:tgtEl>
                                        <p:attrNameLst>
                                          <p:attrName>style.visibility</p:attrName>
                                        </p:attrNameLst>
                                      </p:cBhvr>
                                      <p:to>
                                        <p:strVal val="visible"/>
                                      </p:to>
                                    </p:set>
                                    <p:animEffect transition="in" filter="wipe(left)">
                                      <p:cBhvr additive="repl">
                                        <p:cTn id="7" dur="500"/>
                                        <p:tgtEl>
                                          <p:spTgt spid="1587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158722">
                                            <p:txEl>
                                              <p:pRg st="1" end="1"/>
                                            </p:txEl>
                                          </p:spTgt>
                                        </p:tgtEl>
                                        <p:attrNameLst>
                                          <p:attrName>style.visibility</p:attrName>
                                        </p:attrNameLst>
                                      </p:cBhvr>
                                      <p:to>
                                        <p:strVal val="visible"/>
                                      </p:to>
                                    </p:set>
                                    <p:animEffect transition="in" filter="wipe(left)">
                                      <p:cBhvr additive="repl">
                                        <p:cTn id="12" dur="500"/>
                                        <p:tgtEl>
                                          <p:spTgt spid="15872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1000"/>
                                  </p:stCondLst>
                                  <p:childTnLst>
                                    <p:set>
                                      <p:cBhvr additive="repl">
                                        <p:cTn id="16" dur="1" fill="hold">
                                          <p:stCondLst>
                                            <p:cond delay="0"/>
                                          </p:stCondLst>
                                        </p:cTn>
                                        <p:tgtEl>
                                          <p:spTgt spid="158722">
                                            <p:txEl>
                                              <p:pRg st="2" end="2"/>
                                            </p:txEl>
                                          </p:spTgt>
                                        </p:tgtEl>
                                        <p:attrNameLst>
                                          <p:attrName>style.visibility</p:attrName>
                                        </p:attrNameLst>
                                      </p:cBhvr>
                                      <p:to>
                                        <p:strVal val="visible"/>
                                      </p:to>
                                    </p:set>
                                    <p:animEffect transition="in" filter="wipe(left)">
                                      <p:cBhvr additive="repl">
                                        <p:cTn id="17" dur="500"/>
                                        <p:tgtEl>
                                          <p:spTgt spid="158722">
                                            <p:txEl>
                                              <p:pRg st="2" end="2"/>
                                            </p:txEl>
                                          </p:spTgt>
                                        </p:tgtEl>
                                      </p:cBhvr>
                                    </p:animEffect>
                                  </p:childTnLst>
                                </p:cTn>
                              </p:par>
                              <p:par>
                                <p:cTn id="18" presetID="22" presetClass="entr" presetSubtype="8" fill="hold" nodeType="withEffect">
                                  <p:stCondLst>
                                    <p:cond delay="0"/>
                                  </p:stCondLst>
                                  <p:childTnLst>
                                    <p:set>
                                      <p:cBhvr additive="repl">
                                        <p:cTn id="19" dur="1" fill="hold">
                                          <p:stCondLst>
                                            <p:cond delay="0"/>
                                          </p:stCondLst>
                                        </p:cTn>
                                        <p:tgtEl>
                                          <p:spTgt spid="158722">
                                            <p:txEl>
                                              <p:pRg st="3" end="3"/>
                                            </p:txEl>
                                          </p:spTgt>
                                        </p:tgtEl>
                                        <p:attrNameLst>
                                          <p:attrName>style.visibility</p:attrName>
                                        </p:attrNameLst>
                                      </p:cBhvr>
                                      <p:to>
                                        <p:strVal val="visible"/>
                                      </p:to>
                                    </p:set>
                                    <p:animEffect transition="in" filter="wipe(left)">
                                      <p:cBhvr additive="repl">
                                        <p:cTn id="20" dur="500"/>
                                        <p:tgtEl>
                                          <p:spTgt spid="158722">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1000"/>
                                  </p:stCondLst>
                                  <p:childTnLst>
                                    <p:set>
                                      <p:cBhvr additive="repl">
                                        <p:cTn id="24" dur="1" fill="hold">
                                          <p:stCondLst>
                                            <p:cond delay="0"/>
                                          </p:stCondLst>
                                        </p:cTn>
                                        <p:tgtEl>
                                          <p:spTgt spid="158722">
                                            <p:txEl>
                                              <p:pRg st="4" end="4"/>
                                            </p:txEl>
                                          </p:spTgt>
                                        </p:tgtEl>
                                        <p:attrNameLst>
                                          <p:attrName>style.visibility</p:attrName>
                                        </p:attrNameLst>
                                      </p:cBhvr>
                                      <p:to>
                                        <p:strVal val="visible"/>
                                      </p:to>
                                    </p:set>
                                    <p:animEffect transition="in" filter="wipe(left)">
                                      <p:cBhvr additive="repl">
                                        <p:cTn id="25" dur="500"/>
                                        <p:tgtEl>
                                          <p:spTgt spid="158722">
                                            <p:txEl>
                                              <p:pRg st="4" end="4"/>
                                            </p:txEl>
                                          </p:spTgt>
                                        </p:tgtEl>
                                      </p:cBhvr>
                                    </p:animEffect>
                                  </p:childTnLst>
                                </p:cTn>
                              </p:par>
                              <p:par>
                                <p:cTn id="26" presetID="22" presetClass="entr" presetSubtype="8" fill="hold" nodeType="withEffect">
                                  <p:stCondLst>
                                    <p:cond delay="0"/>
                                  </p:stCondLst>
                                  <p:childTnLst>
                                    <p:set>
                                      <p:cBhvr additive="repl">
                                        <p:cTn id="27" dur="1" fill="hold">
                                          <p:stCondLst>
                                            <p:cond delay="0"/>
                                          </p:stCondLst>
                                        </p:cTn>
                                        <p:tgtEl>
                                          <p:spTgt spid="158722">
                                            <p:txEl>
                                              <p:pRg st="5" end="5"/>
                                            </p:txEl>
                                          </p:spTgt>
                                        </p:tgtEl>
                                        <p:attrNameLst>
                                          <p:attrName>style.visibility</p:attrName>
                                        </p:attrNameLst>
                                      </p:cBhvr>
                                      <p:to>
                                        <p:strVal val="visible"/>
                                      </p:to>
                                    </p:set>
                                    <p:animEffect transition="in" filter="wipe(left)">
                                      <p:cBhvr additive="repl">
                                        <p:cTn id="28" dur="500"/>
                                        <p:tgtEl>
                                          <p:spTgt spid="1587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Text Box 1">
            <a:extLst>
              <a:ext uri="{FF2B5EF4-FFF2-40B4-BE49-F238E27FC236}">
                <a16:creationId xmlns:a16="http://schemas.microsoft.com/office/drawing/2014/main" id="{88FC6DBA-8465-409D-8A12-A1CC83F8A2F8}"/>
              </a:ext>
            </a:extLst>
          </p:cNvPr>
          <p:cNvSpPr txBox="1">
            <a:spLocks noChangeArrowheads="1"/>
          </p:cNvSpPr>
          <p:nvPr/>
        </p:nvSpPr>
        <p:spPr bwMode="auto">
          <a:xfrm>
            <a:off x="323850" y="-17145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Υβριδικά τροχιακά</a:t>
            </a:r>
          </a:p>
        </p:txBody>
      </p:sp>
      <p:sp>
        <p:nvSpPr>
          <p:cNvPr id="159746" name="Text Box 2">
            <a:extLst>
              <a:ext uri="{FF2B5EF4-FFF2-40B4-BE49-F238E27FC236}">
                <a16:creationId xmlns:a16="http://schemas.microsoft.com/office/drawing/2014/main" id="{EACD7F6D-AA3A-4231-BB5C-A262147B4495}"/>
              </a:ext>
            </a:extLst>
          </p:cNvPr>
          <p:cNvSpPr txBox="1">
            <a:spLocks noChangeArrowheads="1"/>
          </p:cNvSpPr>
          <p:nvPr/>
        </p:nvSpPr>
        <p:spPr bwMode="auto">
          <a:xfrm>
            <a:off x="152400" y="863600"/>
            <a:ext cx="8763000" cy="553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marL="1139825" indent="-2254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95000"/>
              </a:lnSpc>
              <a:spcBef>
                <a:spcPts val="375"/>
              </a:spcBef>
              <a:buFont typeface="Arial" panose="020B0604020202020204" pitchFamily="34" charset="0"/>
              <a:buChar char="•"/>
            </a:pPr>
            <a:r>
              <a:rPr lang="el-GR" altLang="en-US" sz="2800" dirty="0">
                <a:solidFill>
                  <a:srgbClr val="000000"/>
                </a:solidFill>
                <a:latin typeface="Times New Roman" panose="02020603050405020304" pitchFamily="18" charset="0"/>
              </a:rPr>
              <a:t>Ο αριθμός των κανονικών τροχιακών που συνδυάζονται = ο αριθμός των υβριδικών τροχιακών που σχηματίζονται </a:t>
            </a:r>
          </a:p>
          <a:p>
            <a:pPr lvl="1" eaLnBrk="1" hangingPunct="1">
              <a:lnSpc>
                <a:spcPct val="95000"/>
              </a:lnSpc>
              <a:spcBef>
                <a:spcPts val="325"/>
              </a:spcBef>
              <a:buFont typeface="Arial" panose="020B0604020202020204" pitchFamily="34" charset="0"/>
              <a:buChar char="–"/>
            </a:pPr>
            <a:r>
              <a:rPr lang="el-GR" altLang="en-US" sz="2400" dirty="0">
                <a:solidFill>
                  <a:srgbClr val="000000"/>
                </a:solidFill>
                <a:latin typeface="Times New Roman" panose="02020603050405020304" pitchFamily="18" charset="0"/>
              </a:rPr>
              <a:t>Ο συνδυασμός ενός 2</a:t>
            </a:r>
            <a:r>
              <a:rPr lang="el-GR" altLang="en-US" sz="2400" i="1" dirty="0">
                <a:solidFill>
                  <a:srgbClr val="000000"/>
                </a:solidFill>
                <a:latin typeface="Times New Roman" panose="02020603050405020304" pitchFamily="18" charset="0"/>
              </a:rPr>
              <a:t>s</a:t>
            </a:r>
            <a:r>
              <a:rPr lang="el-GR" altLang="en-US" sz="2400" dirty="0">
                <a:solidFill>
                  <a:srgbClr val="000000"/>
                </a:solidFill>
                <a:latin typeface="Times New Roman" panose="02020603050405020304" pitchFamily="18" charset="0"/>
              </a:rPr>
              <a:t> με ένα  2</a:t>
            </a:r>
            <a:r>
              <a:rPr lang="el-GR" altLang="en-US" sz="2400" i="1" dirty="0">
                <a:solidFill>
                  <a:srgbClr val="000000"/>
                </a:solidFill>
                <a:latin typeface="Times New Roman" panose="02020603050405020304" pitchFamily="18" charset="0"/>
              </a:rPr>
              <a:t>p</a:t>
            </a:r>
            <a:r>
              <a:rPr lang="el-GR" altLang="en-US" sz="2400" dirty="0">
                <a:solidFill>
                  <a:srgbClr val="000000"/>
                </a:solidFill>
                <a:latin typeface="Times New Roman" panose="02020603050405020304" pitchFamily="18" charset="0"/>
              </a:rPr>
              <a:t> δίδει δύo  2</a:t>
            </a:r>
            <a:r>
              <a:rPr lang="el-GR" altLang="en-US" sz="2400" i="1" dirty="0">
                <a:solidFill>
                  <a:srgbClr val="000000"/>
                </a:solidFill>
                <a:latin typeface="Times New Roman" panose="02020603050405020304" pitchFamily="18" charset="0"/>
              </a:rPr>
              <a:t>sp</a:t>
            </a:r>
            <a:r>
              <a:rPr lang="el-GR" altLang="en-US" sz="2400" dirty="0">
                <a:solidFill>
                  <a:srgbClr val="000000"/>
                </a:solidFill>
                <a:latin typeface="Times New Roman" panose="02020603050405020304" pitchFamily="18" charset="0"/>
              </a:rPr>
              <a:t> υβριδικά τροχιακά</a:t>
            </a:r>
          </a:p>
          <a:p>
            <a:pPr lvl="1" eaLnBrk="1" hangingPunct="1">
              <a:lnSpc>
                <a:spcPct val="95000"/>
              </a:lnSpc>
              <a:spcBef>
                <a:spcPts val="325"/>
              </a:spcBef>
              <a:buFont typeface="Arial" panose="020B0604020202020204" pitchFamily="34" charset="0"/>
              <a:buChar char="–"/>
            </a:pPr>
            <a:r>
              <a:rPr lang="el-GR" altLang="en-US" sz="2400" dirty="0">
                <a:solidFill>
                  <a:srgbClr val="000000"/>
                </a:solidFill>
                <a:latin typeface="Times New Roman" panose="02020603050405020304" pitchFamily="18" charset="0"/>
              </a:rPr>
              <a:t>Το H δεν κάνει υβριδισμό!!</a:t>
            </a:r>
          </a:p>
          <a:p>
            <a:pPr lvl="2" eaLnBrk="1" hangingPunct="1">
              <a:lnSpc>
                <a:spcPct val="95000"/>
              </a:lnSpc>
              <a:spcBef>
                <a:spcPts val="275"/>
              </a:spcBef>
              <a:buFont typeface="Arial" panose="020B0604020202020204" pitchFamily="34" charset="0"/>
              <a:buChar char="•"/>
            </a:pPr>
            <a:r>
              <a:rPr lang="el-GR" altLang="en-US" sz="2000" dirty="0">
                <a:solidFill>
                  <a:srgbClr val="000000"/>
                </a:solidFill>
                <a:latin typeface="Times New Roman" panose="02020603050405020304" pitchFamily="18" charset="0"/>
              </a:rPr>
              <a:t>Η στιβάδα σθένους του έχει μόνο ένα τροχιακό</a:t>
            </a:r>
          </a:p>
          <a:p>
            <a:pPr eaLnBrk="1" hangingPunct="1">
              <a:lnSpc>
                <a:spcPct val="95000"/>
              </a:lnSpc>
              <a:spcBef>
                <a:spcPts val="375"/>
              </a:spcBef>
              <a:buFont typeface="Arial" panose="020B0604020202020204" pitchFamily="34" charset="0"/>
              <a:buChar char="•"/>
            </a:pPr>
            <a:r>
              <a:rPr lang="el-GR" altLang="en-US" sz="2800" dirty="0">
                <a:solidFill>
                  <a:srgbClr val="000000"/>
                </a:solidFill>
                <a:latin typeface="Times New Roman" panose="02020603050405020304" pitchFamily="18" charset="0"/>
              </a:rPr>
              <a:t>Ο αριθμός και ο τύπος των κανονικών τροχιακών που συνδυάζονται καθορίζει το </a:t>
            </a:r>
            <a:r>
              <a:rPr lang="el-GR" altLang="en-US" sz="2800" dirty="0">
                <a:solidFill>
                  <a:srgbClr val="CC00CC"/>
                </a:solidFill>
                <a:latin typeface="Times New Roman" panose="02020603050405020304" pitchFamily="18" charset="0"/>
              </a:rPr>
              <a:t>σχήμα </a:t>
            </a:r>
            <a:r>
              <a:rPr lang="el-GR" altLang="en-US" sz="2800" dirty="0">
                <a:solidFill>
                  <a:srgbClr val="000000"/>
                </a:solidFill>
                <a:latin typeface="Times New Roman" panose="02020603050405020304" pitchFamily="18" charset="0"/>
              </a:rPr>
              <a:t>των υβριδικών τροχιακών</a:t>
            </a:r>
          </a:p>
          <a:p>
            <a:pPr eaLnBrk="1" hangingPunct="1">
              <a:lnSpc>
                <a:spcPct val="95000"/>
              </a:lnSpc>
              <a:spcBef>
                <a:spcPts val="375"/>
              </a:spcBef>
              <a:buFont typeface="Arial" panose="020B0604020202020204" pitchFamily="34" charset="0"/>
              <a:buChar char="•"/>
            </a:pPr>
            <a:r>
              <a:rPr lang="el-GR" altLang="en-US" sz="2800" dirty="0">
                <a:solidFill>
                  <a:srgbClr val="000000"/>
                </a:solidFill>
                <a:latin typeface="Times New Roman" panose="02020603050405020304" pitchFamily="18" charset="0"/>
              </a:rPr>
              <a:t>Το συγκεκριμένο είδος του υβριδισμού που λαμβάνει χώρα  είναι αυτό που αποδίδει την </a:t>
            </a:r>
            <a:r>
              <a:rPr lang="el-GR" altLang="en-US" sz="2800" dirty="0">
                <a:solidFill>
                  <a:srgbClr val="CC00CC"/>
                </a:solidFill>
                <a:latin typeface="Times New Roman" panose="02020603050405020304" pitchFamily="18" charset="0"/>
              </a:rPr>
              <a:t>χαμηλότερη ενέργεια</a:t>
            </a:r>
            <a:r>
              <a:rPr lang="el-GR" altLang="en-US" sz="2800" dirty="0">
                <a:solidFill>
                  <a:srgbClr val="000000"/>
                </a:solidFill>
                <a:latin typeface="Times New Roman" panose="02020603050405020304" pitchFamily="18" charset="0"/>
              </a:rPr>
              <a:t> στο μόριο</a:t>
            </a:r>
          </a:p>
        </p:txBody>
      </p:sp>
      <p:sp>
        <p:nvSpPr>
          <p:cNvPr id="158725" name="Text Box 4">
            <a:extLst>
              <a:ext uri="{FF2B5EF4-FFF2-40B4-BE49-F238E27FC236}">
                <a16:creationId xmlns:a16="http://schemas.microsoft.com/office/drawing/2014/main" id="{328F24CB-BD1B-437A-A546-C5E11AFF908C}"/>
              </a:ext>
            </a:extLst>
          </p:cNvPr>
          <p:cNvSpPr txBox="1">
            <a:spLocks noChangeArrowheads="1"/>
          </p:cNvSpPr>
          <p:nvPr/>
        </p:nvSpPr>
        <p:spPr bwMode="auto">
          <a:xfrm>
            <a:off x="7832994" y="6096000"/>
            <a:ext cx="1674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dirty="0">
                <a:solidFill>
                  <a:srgbClr val="808080"/>
                </a:solidFill>
                <a:latin typeface="Arial" panose="020B0604020202020204" pitchFamily="34" charset="0"/>
              </a:rPr>
              <a:t>Tro: Chemistry: </a:t>
            </a:r>
          </a:p>
          <a:p>
            <a:pPr eaLnBrk="1" hangingPunct="1">
              <a:buClrTx/>
              <a:buFontTx/>
              <a:buNone/>
            </a:pPr>
            <a:r>
              <a:rPr lang="el-GR" altLang="en-US" sz="1400" dirty="0">
                <a:solidFill>
                  <a:srgbClr val="808080"/>
                </a:solidFill>
                <a:latin typeface="Arial" panose="020B0604020202020204" pitchFamily="34" charset="0"/>
              </a:rPr>
              <a:t>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159746">
                                            <p:txEl>
                                              <p:pRg st="0" end="0"/>
                                            </p:txEl>
                                          </p:spTgt>
                                        </p:tgtEl>
                                        <p:attrNameLst>
                                          <p:attrName>style.visibility</p:attrName>
                                        </p:attrNameLst>
                                      </p:cBhvr>
                                      <p:to>
                                        <p:strVal val="visible"/>
                                      </p:to>
                                    </p:set>
                                    <p:animEffect transition="in" filter="wipe(left)">
                                      <p:cBhvr additive="repl">
                                        <p:cTn id="7" dur="500"/>
                                        <p:tgtEl>
                                          <p:spTgt spid="15974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159746">
                                            <p:txEl>
                                              <p:pRg st="1" end="1"/>
                                            </p:txEl>
                                          </p:spTgt>
                                        </p:tgtEl>
                                        <p:attrNameLst>
                                          <p:attrName>style.visibility</p:attrName>
                                        </p:attrNameLst>
                                      </p:cBhvr>
                                      <p:to>
                                        <p:strVal val="visible"/>
                                      </p:to>
                                    </p:set>
                                    <p:animEffect transition="in" filter="wipe(left)">
                                      <p:cBhvr additive="repl">
                                        <p:cTn id="12" dur="500"/>
                                        <p:tgtEl>
                                          <p:spTgt spid="159746">
                                            <p:txEl>
                                              <p:pRg st="1" end="1"/>
                                            </p:txEl>
                                          </p:spTgt>
                                        </p:tgtEl>
                                      </p:cBhvr>
                                    </p:animEffect>
                                  </p:childTnLst>
                                </p:cTn>
                              </p:par>
                              <p:par>
                                <p:cTn id="13" presetID="22" presetClass="entr" presetSubtype="8" fill="hold" nodeType="withEffect">
                                  <p:stCondLst>
                                    <p:cond delay="0"/>
                                  </p:stCondLst>
                                  <p:childTnLst>
                                    <p:set>
                                      <p:cBhvr additive="repl">
                                        <p:cTn id="14" dur="1" fill="hold">
                                          <p:stCondLst>
                                            <p:cond delay="0"/>
                                          </p:stCondLst>
                                        </p:cTn>
                                        <p:tgtEl>
                                          <p:spTgt spid="159746">
                                            <p:txEl>
                                              <p:pRg st="2" end="2"/>
                                            </p:txEl>
                                          </p:spTgt>
                                        </p:tgtEl>
                                        <p:attrNameLst>
                                          <p:attrName>style.visibility</p:attrName>
                                        </p:attrNameLst>
                                      </p:cBhvr>
                                      <p:to>
                                        <p:strVal val="visible"/>
                                      </p:to>
                                    </p:set>
                                    <p:animEffect transition="in" filter="wipe(left)">
                                      <p:cBhvr additive="repl">
                                        <p:cTn id="15" dur="500"/>
                                        <p:tgtEl>
                                          <p:spTgt spid="159746">
                                            <p:txEl>
                                              <p:pRg st="2" end="2"/>
                                            </p:txEl>
                                          </p:spTgt>
                                        </p:tgtEl>
                                      </p:cBhvr>
                                    </p:animEffect>
                                  </p:childTnLst>
                                </p:cTn>
                              </p:par>
                              <p:par>
                                <p:cTn id="16" presetID="22" presetClass="entr" presetSubtype="8" fill="hold" nodeType="withEffect">
                                  <p:stCondLst>
                                    <p:cond delay="0"/>
                                  </p:stCondLst>
                                  <p:childTnLst>
                                    <p:set>
                                      <p:cBhvr additive="repl">
                                        <p:cTn id="17" dur="1" fill="hold">
                                          <p:stCondLst>
                                            <p:cond delay="0"/>
                                          </p:stCondLst>
                                        </p:cTn>
                                        <p:tgtEl>
                                          <p:spTgt spid="159746">
                                            <p:txEl>
                                              <p:pRg st="3" end="3"/>
                                            </p:txEl>
                                          </p:spTgt>
                                        </p:tgtEl>
                                        <p:attrNameLst>
                                          <p:attrName>style.visibility</p:attrName>
                                        </p:attrNameLst>
                                      </p:cBhvr>
                                      <p:to>
                                        <p:strVal val="visible"/>
                                      </p:to>
                                    </p:set>
                                    <p:animEffect transition="in" filter="wipe(left)">
                                      <p:cBhvr additive="repl">
                                        <p:cTn id="18" dur="500"/>
                                        <p:tgtEl>
                                          <p:spTgt spid="159746">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1000"/>
                                  </p:stCondLst>
                                  <p:childTnLst>
                                    <p:set>
                                      <p:cBhvr additive="repl">
                                        <p:cTn id="22" dur="1" fill="hold">
                                          <p:stCondLst>
                                            <p:cond delay="0"/>
                                          </p:stCondLst>
                                        </p:cTn>
                                        <p:tgtEl>
                                          <p:spTgt spid="159746">
                                            <p:txEl>
                                              <p:pRg st="4" end="4"/>
                                            </p:txEl>
                                          </p:spTgt>
                                        </p:tgtEl>
                                        <p:attrNameLst>
                                          <p:attrName>style.visibility</p:attrName>
                                        </p:attrNameLst>
                                      </p:cBhvr>
                                      <p:to>
                                        <p:strVal val="visible"/>
                                      </p:to>
                                    </p:set>
                                    <p:animEffect transition="in" filter="wipe(left)">
                                      <p:cBhvr additive="repl">
                                        <p:cTn id="23" dur="500"/>
                                        <p:tgtEl>
                                          <p:spTgt spid="159746">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1000"/>
                                  </p:stCondLst>
                                  <p:childTnLst>
                                    <p:set>
                                      <p:cBhvr additive="repl">
                                        <p:cTn id="27" dur="1" fill="hold">
                                          <p:stCondLst>
                                            <p:cond delay="0"/>
                                          </p:stCondLst>
                                        </p:cTn>
                                        <p:tgtEl>
                                          <p:spTgt spid="159746">
                                            <p:txEl>
                                              <p:pRg st="5" end="5"/>
                                            </p:txEl>
                                          </p:spTgt>
                                        </p:tgtEl>
                                        <p:attrNameLst>
                                          <p:attrName>style.visibility</p:attrName>
                                        </p:attrNameLst>
                                      </p:cBhvr>
                                      <p:to>
                                        <p:strVal val="visible"/>
                                      </p:to>
                                    </p:set>
                                    <p:animEffect transition="in" filter="wipe(left)">
                                      <p:cBhvr additive="repl">
                                        <p:cTn id="28" dur="500"/>
                                        <p:tgtEl>
                                          <p:spTgt spid="15974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ext Box 1">
            <a:extLst>
              <a:ext uri="{FF2B5EF4-FFF2-40B4-BE49-F238E27FC236}">
                <a16:creationId xmlns:a16="http://schemas.microsoft.com/office/drawing/2014/main" id="{1FAA79E9-7CE5-4519-AC1F-90B69CAA4736}"/>
              </a:ext>
            </a:extLst>
          </p:cNvPr>
          <p:cNvSpPr txBox="1">
            <a:spLocks noChangeArrowheads="1"/>
          </p:cNvSpPr>
          <p:nvPr/>
        </p:nvSpPr>
        <p:spPr bwMode="auto">
          <a:xfrm>
            <a:off x="685800" y="1524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Οι υβριδισμοί του άνθρακα</a:t>
            </a:r>
          </a:p>
        </p:txBody>
      </p:sp>
      <p:sp>
        <p:nvSpPr>
          <p:cNvPr id="159747" name="Text Box 2">
            <a:extLst>
              <a:ext uri="{FF2B5EF4-FFF2-40B4-BE49-F238E27FC236}">
                <a16:creationId xmlns:a16="http://schemas.microsoft.com/office/drawing/2014/main" id="{9CF9EBB5-226E-4FFA-A476-FC602592D0B1}"/>
              </a:ext>
            </a:extLst>
          </p:cNvPr>
          <p:cNvSpPr txBox="1">
            <a:spLocks noChangeArrowheads="1"/>
          </p:cNvSpPr>
          <p:nvPr/>
        </p:nvSpPr>
        <p:spPr bwMode="auto">
          <a:xfrm>
            <a:off x="401638" y="1265238"/>
            <a:ext cx="2259012"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r>
              <a:rPr lang="el-GR" altLang="en-US" sz="2800">
                <a:solidFill>
                  <a:srgbClr val="000000"/>
                </a:solidFill>
                <a:latin typeface="Arial" panose="020B0604020202020204" pitchFamily="34" charset="0"/>
              </a:rPr>
              <a:t>Unhybridized</a:t>
            </a:r>
          </a:p>
        </p:txBody>
      </p:sp>
      <p:sp>
        <p:nvSpPr>
          <p:cNvPr id="159748" name="Text Box 3">
            <a:extLst>
              <a:ext uri="{FF2B5EF4-FFF2-40B4-BE49-F238E27FC236}">
                <a16:creationId xmlns:a16="http://schemas.microsoft.com/office/drawing/2014/main" id="{53E722C8-CF47-456E-B93D-546F7B80242F}"/>
              </a:ext>
            </a:extLst>
          </p:cNvPr>
          <p:cNvSpPr txBox="1">
            <a:spLocks noChangeArrowheads="1"/>
          </p:cNvSpPr>
          <p:nvPr/>
        </p:nvSpPr>
        <p:spPr bwMode="auto">
          <a:xfrm>
            <a:off x="2968625" y="1970088"/>
            <a:ext cx="55721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Arial" panose="020B0604020202020204" pitchFamily="34" charset="0"/>
              </a:rPr>
              <a:t>2</a:t>
            </a:r>
            <a:r>
              <a:rPr lang="el-GR" altLang="en-US" sz="2800" i="1">
                <a:solidFill>
                  <a:srgbClr val="000000"/>
                </a:solidFill>
                <a:latin typeface="Arial" panose="020B0604020202020204" pitchFamily="34" charset="0"/>
              </a:rPr>
              <a:t>s</a:t>
            </a:r>
          </a:p>
        </p:txBody>
      </p:sp>
      <p:sp>
        <p:nvSpPr>
          <p:cNvPr id="159749" name="Text Box 4">
            <a:extLst>
              <a:ext uri="{FF2B5EF4-FFF2-40B4-BE49-F238E27FC236}">
                <a16:creationId xmlns:a16="http://schemas.microsoft.com/office/drawing/2014/main" id="{980F6D8F-7C62-403B-9498-23048496BA07}"/>
              </a:ext>
            </a:extLst>
          </p:cNvPr>
          <p:cNvSpPr txBox="1">
            <a:spLocks noChangeArrowheads="1"/>
          </p:cNvSpPr>
          <p:nvPr/>
        </p:nvSpPr>
        <p:spPr bwMode="auto">
          <a:xfrm>
            <a:off x="4660900" y="1951038"/>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Arial" panose="020B0604020202020204" pitchFamily="34" charset="0"/>
              </a:rPr>
              <a:t>2</a:t>
            </a:r>
            <a:r>
              <a:rPr lang="el-GR" altLang="en-US" sz="2800" i="1">
                <a:solidFill>
                  <a:srgbClr val="000000"/>
                </a:solidFill>
                <a:latin typeface="Arial" panose="020B0604020202020204" pitchFamily="34" charset="0"/>
              </a:rPr>
              <a:t>p</a:t>
            </a:r>
          </a:p>
        </p:txBody>
      </p:sp>
      <p:sp>
        <p:nvSpPr>
          <p:cNvPr id="159750" name="Text Box 5">
            <a:extLst>
              <a:ext uri="{FF2B5EF4-FFF2-40B4-BE49-F238E27FC236}">
                <a16:creationId xmlns:a16="http://schemas.microsoft.com/office/drawing/2014/main" id="{A89F6A2C-0E4F-44F5-89BD-C0BA460919A5}"/>
              </a:ext>
            </a:extLst>
          </p:cNvPr>
          <p:cNvSpPr txBox="1">
            <a:spLocks noChangeArrowheads="1"/>
          </p:cNvSpPr>
          <p:nvPr/>
        </p:nvSpPr>
        <p:spPr bwMode="auto">
          <a:xfrm>
            <a:off x="2908300" y="1344613"/>
            <a:ext cx="6111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Symbol" panose="05050102010706020507" pitchFamily="18" charset="2"/>
              </a:rPr>
              <a:t></a:t>
            </a:r>
          </a:p>
        </p:txBody>
      </p:sp>
      <p:sp>
        <p:nvSpPr>
          <p:cNvPr id="159751" name="Rectangle 6">
            <a:extLst>
              <a:ext uri="{FF2B5EF4-FFF2-40B4-BE49-F238E27FC236}">
                <a16:creationId xmlns:a16="http://schemas.microsoft.com/office/drawing/2014/main" id="{A9350800-CDFE-4A50-9F1A-CD5556DDA6F5}"/>
              </a:ext>
            </a:extLst>
          </p:cNvPr>
          <p:cNvSpPr>
            <a:spLocks noChangeArrowheads="1"/>
          </p:cNvSpPr>
          <p:nvPr/>
        </p:nvSpPr>
        <p:spPr bwMode="auto">
          <a:xfrm>
            <a:off x="2908300" y="1219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59752" name="Text Box 7">
            <a:extLst>
              <a:ext uri="{FF2B5EF4-FFF2-40B4-BE49-F238E27FC236}">
                <a16:creationId xmlns:a16="http://schemas.microsoft.com/office/drawing/2014/main" id="{BB71CC4D-4675-45AF-AAD9-2E39DD059ADF}"/>
              </a:ext>
            </a:extLst>
          </p:cNvPr>
          <p:cNvSpPr txBox="1">
            <a:spLocks noChangeArrowheads="1"/>
          </p:cNvSpPr>
          <p:nvPr/>
        </p:nvSpPr>
        <p:spPr bwMode="auto">
          <a:xfrm>
            <a:off x="4051300" y="1344613"/>
            <a:ext cx="3952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Symbol" panose="05050102010706020507" pitchFamily="18" charset="2"/>
              </a:rPr>
              <a:t></a:t>
            </a:r>
          </a:p>
        </p:txBody>
      </p:sp>
      <p:sp>
        <p:nvSpPr>
          <p:cNvPr id="159753" name="Rectangle 8">
            <a:extLst>
              <a:ext uri="{FF2B5EF4-FFF2-40B4-BE49-F238E27FC236}">
                <a16:creationId xmlns:a16="http://schemas.microsoft.com/office/drawing/2014/main" id="{AD9167A1-FB2F-4C92-BB8B-4A9B3524E717}"/>
              </a:ext>
            </a:extLst>
          </p:cNvPr>
          <p:cNvSpPr>
            <a:spLocks noChangeArrowheads="1"/>
          </p:cNvSpPr>
          <p:nvPr/>
        </p:nvSpPr>
        <p:spPr bwMode="auto">
          <a:xfrm>
            <a:off x="3975100" y="1219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59754" name="Rectangle 9">
            <a:extLst>
              <a:ext uri="{FF2B5EF4-FFF2-40B4-BE49-F238E27FC236}">
                <a16:creationId xmlns:a16="http://schemas.microsoft.com/office/drawing/2014/main" id="{8BE64BC5-AF88-4E05-AF68-199A52A4766C}"/>
              </a:ext>
            </a:extLst>
          </p:cNvPr>
          <p:cNvSpPr>
            <a:spLocks noChangeArrowheads="1"/>
          </p:cNvSpPr>
          <p:nvPr/>
        </p:nvSpPr>
        <p:spPr bwMode="auto">
          <a:xfrm>
            <a:off x="4660900" y="1219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59755" name="Rectangle 10">
            <a:extLst>
              <a:ext uri="{FF2B5EF4-FFF2-40B4-BE49-F238E27FC236}">
                <a16:creationId xmlns:a16="http://schemas.microsoft.com/office/drawing/2014/main" id="{A585FCFB-B343-4AE4-A655-CC8A75716595}"/>
              </a:ext>
            </a:extLst>
          </p:cNvPr>
          <p:cNvSpPr>
            <a:spLocks noChangeArrowheads="1"/>
          </p:cNvSpPr>
          <p:nvPr/>
        </p:nvSpPr>
        <p:spPr bwMode="auto">
          <a:xfrm>
            <a:off x="5346700" y="1219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59756" name="Text Box 11">
            <a:extLst>
              <a:ext uri="{FF2B5EF4-FFF2-40B4-BE49-F238E27FC236}">
                <a16:creationId xmlns:a16="http://schemas.microsoft.com/office/drawing/2014/main" id="{F451FD72-1B33-4C16-A415-569C432AC553}"/>
              </a:ext>
            </a:extLst>
          </p:cNvPr>
          <p:cNvSpPr txBox="1">
            <a:spLocks noChangeArrowheads="1"/>
          </p:cNvSpPr>
          <p:nvPr/>
        </p:nvSpPr>
        <p:spPr bwMode="auto">
          <a:xfrm>
            <a:off x="392113" y="2713038"/>
            <a:ext cx="22812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r>
              <a:rPr lang="el-GR" altLang="en-US" sz="2800" i="1">
                <a:solidFill>
                  <a:srgbClr val="000000"/>
                </a:solidFill>
                <a:latin typeface="Arial" panose="020B0604020202020204" pitchFamily="34" charset="0"/>
              </a:rPr>
              <a:t>sp</a:t>
            </a:r>
            <a:r>
              <a:rPr lang="el-GR" altLang="en-US" sz="2800">
                <a:solidFill>
                  <a:srgbClr val="000000"/>
                </a:solidFill>
                <a:latin typeface="Arial" panose="020B0604020202020204" pitchFamily="34" charset="0"/>
              </a:rPr>
              <a:t> hybridized</a:t>
            </a:r>
          </a:p>
        </p:txBody>
      </p:sp>
      <p:sp>
        <p:nvSpPr>
          <p:cNvPr id="159757" name="Text Box 12">
            <a:extLst>
              <a:ext uri="{FF2B5EF4-FFF2-40B4-BE49-F238E27FC236}">
                <a16:creationId xmlns:a16="http://schemas.microsoft.com/office/drawing/2014/main" id="{7A41AAD9-FBC7-487E-A675-6A56F25B6D87}"/>
              </a:ext>
            </a:extLst>
          </p:cNvPr>
          <p:cNvSpPr txBox="1">
            <a:spLocks noChangeArrowheads="1"/>
          </p:cNvSpPr>
          <p:nvPr/>
        </p:nvSpPr>
        <p:spPr bwMode="auto">
          <a:xfrm>
            <a:off x="3289300" y="3398838"/>
            <a:ext cx="7556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Arial" panose="020B0604020202020204" pitchFamily="34" charset="0"/>
              </a:rPr>
              <a:t>2</a:t>
            </a:r>
            <a:r>
              <a:rPr lang="el-GR" altLang="en-US" sz="2800" i="1">
                <a:solidFill>
                  <a:srgbClr val="000000"/>
                </a:solidFill>
                <a:latin typeface="Arial" panose="020B0604020202020204" pitchFamily="34" charset="0"/>
              </a:rPr>
              <a:t>sp</a:t>
            </a:r>
          </a:p>
        </p:txBody>
      </p:sp>
      <p:sp>
        <p:nvSpPr>
          <p:cNvPr id="159758" name="Text Box 13">
            <a:extLst>
              <a:ext uri="{FF2B5EF4-FFF2-40B4-BE49-F238E27FC236}">
                <a16:creationId xmlns:a16="http://schemas.microsoft.com/office/drawing/2014/main" id="{A6ADBCA2-B936-4F32-A35E-598DE986F818}"/>
              </a:ext>
            </a:extLst>
          </p:cNvPr>
          <p:cNvSpPr txBox="1">
            <a:spLocks noChangeArrowheads="1"/>
          </p:cNvSpPr>
          <p:nvPr/>
        </p:nvSpPr>
        <p:spPr bwMode="auto">
          <a:xfrm>
            <a:off x="3060700" y="2792413"/>
            <a:ext cx="3952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Symbol" panose="05050102010706020507" pitchFamily="18" charset="2"/>
              </a:rPr>
              <a:t></a:t>
            </a:r>
          </a:p>
        </p:txBody>
      </p:sp>
      <p:sp>
        <p:nvSpPr>
          <p:cNvPr id="159759" name="Rectangle 14">
            <a:extLst>
              <a:ext uri="{FF2B5EF4-FFF2-40B4-BE49-F238E27FC236}">
                <a16:creationId xmlns:a16="http://schemas.microsoft.com/office/drawing/2014/main" id="{F2DF7048-2821-42F9-8B53-31399286AF89}"/>
              </a:ext>
            </a:extLst>
          </p:cNvPr>
          <p:cNvSpPr>
            <a:spLocks noChangeArrowheads="1"/>
          </p:cNvSpPr>
          <p:nvPr/>
        </p:nvSpPr>
        <p:spPr bwMode="auto">
          <a:xfrm>
            <a:off x="2984500" y="26670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59760" name="Text Box 15">
            <a:extLst>
              <a:ext uri="{FF2B5EF4-FFF2-40B4-BE49-F238E27FC236}">
                <a16:creationId xmlns:a16="http://schemas.microsoft.com/office/drawing/2014/main" id="{5A7D97F8-9EEA-4489-B1A0-96045DF7ED20}"/>
              </a:ext>
            </a:extLst>
          </p:cNvPr>
          <p:cNvSpPr txBox="1">
            <a:spLocks noChangeArrowheads="1"/>
          </p:cNvSpPr>
          <p:nvPr/>
        </p:nvSpPr>
        <p:spPr bwMode="auto">
          <a:xfrm>
            <a:off x="3746500" y="2792413"/>
            <a:ext cx="3952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Symbol" panose="05050102010706020507" pitchFamily="18" charset="2"/>
              </a:rPr>
              <a:t></a:t>
            </a:r>
          </a:p>
        </p:txBody>
      </p:sp>
      <p:sp>
        <p:nvSpPr>
          <p:cNvPr id="159761" name="Rectangle 16">
            <a:extLst>
              <a:ext uri="{FF2B5EF4-FFF2-40B4-BE49-F238E27FC236}">
                <a16:creationId xmlns:a16="http://schemas.microsoft.com/office/drawing/2014/main" id="{7C45A44D-2829-48ED-A5F6-607C5BFA356B}"/>
              </a:ext>
            </a:extLst>
          </p:cNvPr>
          <p:cNvSpPr>
            <a:spLocks noChangeArrowheads="1"/>
          </p:cNvSpPr>
          <p:nvPr/>
        </p:nvSpPr>
        <p:spPr bwMode="auto">
          <a:xfrm>
            <a:off x="3670300" y="26670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59762" name="Rectangle 17">
            <a:extLst>
              <a:ext uri="{FF2B5EF4-FFF2-40B4-BE49-F238E27FC236}">
                <a16:creationId xmlns:a16="http://schemas.microsoft.com/office/drawing/2014/main" id="{4C7A48FC-DF16-4385-BD3D-7B99DE404348}"/>
              </a:ext>
            </a:extLst>
          </p:cNvPr>
          <p:cNvSpPr>
            <a:spLocks noChangeArrowheads="1"/>
          </p:cNvSpPr>
          <p:nvPr/>
        </p:nvSpPr>
        <p:spPr bwMode="auto">
          <a:xfrm>
            <a:off x="5118100" y="26670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59763" name="Rectangle 18">
            <a:extLst>
              <a:ext uri="{FF2B5EF4-FFF2-40B4-BE49-F238E27FC236}">
                <a16:creationId xmlns:a16="http://schemas.microsoft.com/office/drawing/2014/main" id="{B1B65D1E-804B-49AF-9AC4-0EB0D96B7C90}"/>
              </a:ext>
            </a:extLst>
          </p:cNvPr>
          <p:cNvSpPr>
            <a:spLocks noChangeArrowheads="1"/>
          </p:cNvSpPr>
          <p:nvPr/>
        </p:nvSpPr>
        <p:spPr bwMode="auto">
          <a:xfrm>
            <a:off x="5803900" y="26670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59764" name="Text Box 19">
            <a:extLst>
              <a:ext uri="{FF2B5EF4-FFF2-40B4-BE49-F238E27FC236}">
                <a16:creationId xmlns:a16="http://schemas.microsoft.com/office/drawing/2014/main" id="{461D6E98-EB02-49E7-816A-37F0FDC77234}"/>
              </a:ext>
            </a:extLst>
          </p:cNvPr>
          <p:cNvSpPr txBox="1">
            <a:spLocks noChangeArrowheads="1"/>
          </p:cNvSpPr>
          <p:nvPr/>
        </p:nvSpPr>
        <p:spPr bwMode="auto">
          <a:xfrm>
            <a:off x="265113" y="4084638"/>
            <a:ext cx="23955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r>
              <a:rPr lang="el-GR" altLang="en-US" sz="2800" i="1">
                <a:solidFill>
                  <a:srgbClr val="000000"/>
                </a:solidFill>
                <a:latin typeface="Arial" panose="020B0604020202020204" pitchFamily="34" charset="0"/>
              </a:rPr>
              <a:t>sp</a:t>
            </a:r>
            <a:r>
              <a:rPr lang="el-GR" altLang="en-US" sz="2800" baseline="30000">
                <a:solidFill>
                  <a:srgbClr val="000000"/>
                </a:solidFill>
                <a:latin typeface="Arial" panose="020B0604020202020204" pitchFamily="34" charset="0"/>
              </a:rPr>
              <a:t>2</a:t>
            </a:r>
            <a:r>
              <a:rPr lang="el-GR" altLang="en-US" sz="2800">
                <a:solidFill>
                  <a:srgbClr val="000000"/>
                </a:solidFill>
                <a:latin typeface="Arial" panose="020B0604020202020204" pitchFamily="34" charset="0"/>
              </a:rPr>
              <a:t> hybridized</a:t>
            </a:r>
          </a:p>
        </p:txBody>
      </p:sp>
      <p:sp>
        <p:nvSpPr>
          <p:cNvPr id="159765" name="Text Box 20">
            <a:extLst>
              <a:ext uri="{FF2B5EF4-FFF2-40B4-BE49-F238E27FC236}">
                <a16:creationId xmlns:a16="http://schemas.microsoft.com/office/drawing/2014/main" id="{73D8708F-B1FC-442D-9B60-F2424BE4CC61}"/>
              </a:ext>
            </a:extLst>
          </p:cNvPr>
          <p:cNvSpPr txBox="1">
            <a:spLocks noChangeArrowheads="1"/>
          </p:cNvSpPr>
          <p:nvPr/>
        </p:nvSpPr>
        <p:spPr bwMode="auto">
          <a:xfrm>
            <a:off x="5791200" y="4694238"/>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Arial" panose="020B0604020202020204" pitchFamily="34" charset="0"/>
              </a:rPr>
              <a:t>2</a:t>
            </a:r>
            <a:r>
              <a:rPr lang="el-GR" altLang="en-US" sz="2800" i="1">
                <a:solidFill>
                  <a:srgbClr val="000000"/>
                </a:solidFill>
                <a:latin typeface="Arial" panose="020B0604020202020204" pitchFamily="34" charset="0"/>
              </a:rPr>
              <a:t>p</a:t>
            </a:r>
          </a:p>
        </p:txBody>
      </p:sp>
      <p:sp>
        <p:nvSpPr>
          <p:cNvPr id="159766" name="Rectangle 21">
            <a:extLst>
              <a:ext uri="{FF2B5EF4-FFF2-40B4-BE49-F238E27FC236}">
                <a16:creationId xmlns:a16="http://schemas.microsoft.com/office/drawing/2014/main" id="{4E4E6F0E-67AE-41EB-8D0C-FF39FD6BC2D5}"/>
              </a:ext>
            </a:extLst>
          </p:cNvPr>
          <p:cNvSpPr>
            <a:spLocks noChangeArrowheads="1"/>
          </p:cNvSpPr>
          <p:nvPr/>
        </p:nvSpPr>
        <p:spPr bwMode="auto">
          <a:xfrm>
            <a:off x="2984500" y="40386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59767" name="Rectangle 22">
            <a:extLst>
              <a:ext uri="{FF2B5EF4-FFF2-40B4-BE49-F238E27FC236}">
                <a16:creationId xmlns:a16="http://schemas.microsoft.com/office/drawing/2014/main" id="{4777DD6C-DA5F-4CE6-9F6B-A707B87AD1D5}"/>
              </a:ext>
            </a:extLst>
          </p:cNvPr>
          <p:cNvSpPr>
            <a:spLocks noChangeArrowheads="1"/>
          </p:cNvSpPr>
          <p:nvPr/>
        </p:nvSpPr>
        <p:spPr bwMode="auto">
          <a:xfrm>
            <a:off x="3670300" y="40386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59768" name="Rectangle 23">
            <a:extLst>
              <a:ext uri="{FF2B5EF4-FFF2-40B4-BE49-F238E27FC236}">
                <a16:creationId xmlns:a16="http://schemas.microsoft.com/office/drawing/2014/main" id="{0AAE74A9-6D6D-4DA8-BC42-0F84BDC17D41}"/>
              </a:ext>
            </a:extLst>
          </p:cNvPr>
          <p:cNvSpPr>
            <a:spLocks noChangeArrowheads="1"/>
          </p:cNvSpPr>
          <p:nvPr/>
        </p:nvSpPr>
        <p:spPr bwMode="auto">
          <a:xfrm>
            <a:off x="4356100" y="40386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59769" name="Rectangle 24">
            <a:extLst>
              <a:ext uri="{FF2B5EF4-FFF2-40B4-BE49-F238E27FC236}">
                <a16:creationId xmlns:a16="http://schemas.microsoft.com/office/drawing/2014/main" id="{B0745F8D-18C8-4CA7-B83C-B016135F69B4}"/>
              </a:ext>
            </a:extLst>
          </p:cNvPr>
          <p:cNvSpPr>
            <a:spLocks noChangeArrowheads="1"/>
          </p:cNvSpPr>
          <p:nvPr/>
        </p:nvSpPr>
        <p:spPr bwMode="auto">
          <a:xfrm>
            <a:off x="5715000" y="40386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59770" name="Text Box 25">
            <a:extLst>
              <a:ext uri="{FF2B5EF4-FFF2-40B4-BE49-F238E27FC236}">
                <a16:creationId xmlns:a16="http://schemas.microsoft.com/office/drawing/2014/main" id="{C103F3F2-ACEA-4E0C-906E-A0793DE703D4}"/>
              </a:ext>
            </a:extLst>
          </p:cNvPr>
          <p:cNvSpPr txBox="1">
            <a:spLocks noChangeArrowheads="1"/>
          </p:cNvSpPr>
          <p:nvPr/>
        </p:nvSpPr>
        <p:spPr bwMode="auto">
          <a:xfrm>
            <a:off x="265113" y="5391150"/>
            <a:ext cx="2395537"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r>
              <a:rPr lang="el-GR" altLang="en-US" sz="2800" i="1">
                <a:solidFill>
                  <a:srgbClr val="000000"/>
                </a:solidFill>
                <a:latin typeface="Arial" panose="020B0604020202020204" pitchFamily="34" charset="0"/>
              </a:rPr>
              <a:t>sp</a:t>
            </a:r>
            <a:r>
              <a:rPr lang="el-GR" altLang="en-US" sz="2800" baseline="30000">
                <a:solidFill>
                  <a:srgbClr val="000000"/>
                </a:solidFill>
                <a:latin typeface="Arial" panose="020B0604020202020204" pitchFamily="34" charset="0"/>
              </a:rPr>
              <a:t>3</a:t>
            </a:r>
            <a:r>
              <a:rPr lang="el-GR" altLang="en-US" sz="2800">
                <a:solidFill>
                  <a:srgbClr val="000000"/>
                </a:solidFill>
                <a:latin typeface="Arial" panose="020B0604020202020204" pitchFamily="34" charset="0"/>
              </a:rPr>
              <a:t> hybridized</a:t>
            </a:r>
          </a:p>
        </p:txBody>
      </p:sp>
      <p:sp>
        <p:nvSpPr>
          <p:cNvPr id="159771" name="Rectangle 26">
            <a:extLst>
              <a:ext uri="{FF2B5EF4-FFF2-40B4-BE49-F238E27FC236}">
                <a16:creationId xmlns:a16="http://schemas.microsoft.com/office/drawing/2014/main" id="{03803FFC-1783-4AA6-85F5-8391C538FA01}"/>
              </a:ext>
            </a:extLst>
          </p:cNvPr>
          <p:cNvSpPr>
            <a:spLocks noChangeArrowheads="1"/>
          </p:cNvSpPr>
          <p:nvPr/>
        </p:nvSpPr>
        <p:spPr bwMode="auto">
          <a:xfrm>
            <a:off x="3048000" y="53340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59772" name="Rectangle 27">
            <a:extLst>
              <a:ext uri="{FF2B5EF4-FFF2-40B4-BE49-F238E27FC236}">
                <a16:creationId xmlns:a16="http://schemas.microsoft.com/office/drawing/2014/main" id="{51C53D52-9C02-4EC8-BE73-DF60168637DE}"/>
              </a:ext>
            </a:extLst>
          </p:cNvPr>
          <p:cNvSpPr>
            <a:spLocks noChangeArrowheads="1"/>
          </p:cNvSpPr>
          <p:nvPr/>
        </p:nvSpPr>
        <p:spPr bwMode="auto">
          <a:xfrm>
            <a:off x="3746500" y="53340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59773" name="Rectangle 28">
            <a:extLst>
              <a:ext uri="{FF2B5EF4-FFF2-40B4-BE49-F238E27FC236}">
                <a16:creationId xmlns:a16="http://schemas.microsoft.com/office/drawing/2014/main" id="{7B1AC558-EFC8-40EF-B477-8221EC9C567D}"/>
              </a:ext>
            </a:extLst>
          </p:cNvPr>
          <p:cNvSpPr>
            <a:spLocks noChangeArrowheads="1"/>
          </p:cNvSpPr>
          <p:nvPr/>
        </p:nvSpPr>
        <p:spPr bwMode="auto">
          <a:xfrm>
            <a:off x="4432300" y="53340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59774" name="Rectangle 29">
            <a:extLst>
              <a:ext uri="{FF2B5EF4-FFF2-40B4-BE49-F238E27FC236}">
                <a16:creationId xmlns:a16="http://schemas.microsoft.com/office/drawing/2014/main" id="{8A727D45-40B0-4701-9EEF-96BDE0A0F3AF}"/>
              </a:ext>
            </a:extLst>
          </p:cNvPr>
          <p:cNvSpPr>
            <a:spLocks noChangeArrowheads="1"/>
          </p:cNvSpPr>
          <p:nvPr/>
        </p:nvSpPr>
        <p:spPr bwMode="auto">
          <a:xfrm>
            <a:off x="5118100" y="53340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59775" name="Text Box 30">
            <a:extLst>
              <a:ext uri="{FF2B5EF4-FFF2-40B4-BE49-F238E27FC236}">
                <a16:creationId xmlns:a16="http://schemas.microsoft.com/office/drawing/2014/main" id="{06186D94-DC07-4DFF-BB53-D61106ED2AA3}"/>
              </a:ext>
            </a:extLst>
          </p:cNvPr>
          <p:cNvSpPr txBox="1">
            <a:spLocks noChangeArrowheads="1"/>
          </p:cNvSpPr>
          <p:nvPr/>
        </p:nvSpPr>
        <p:spPr bwMode="auto">
          <a:xfrm>
            <a:off x="5194300" y="2792413"/>
            <a:ext cx="3952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Symbol" panose="05050102010706020507" pitchFamily="18" charset="2"/>
              </a:rPr>
              <a:t></a:t>
            </a:r>
          </a:p>
        </p:txBody>
      </p:sp>
      <p:sp>
        <p:nvSpPr>
          <p:cNvPr id="159776" name="Text Box 31">
            <a:extLst>
              <a:ext uri="{FF2B5EF4-FFF2-40B4-BE49-F238E27FC236}">
                <a16:creationId xmlns:a16="http://schemas.microsoft.com/office/drawing/2014/main" id="{AFF09942-1025-42D5-A019-A63F5D13576D}"/>
              </a:ext>
            </a:extLst>
          </p:cNvPr>
          <p:cNvSpPr txBox="1">
            <a:spLocks noChangeArrowheads="1"/>
          </p:cNvSpPr>
          <p:nvPr/>
        </p:nvSpPr>
        <p:spPr bwMode="auto">
          <a:xfrm>
            <a:off x="4660900" y="1344613"/>
            <a:ext cx="3952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Symbol" panose="05050102010706020507" pitchFamily="18" charset="2"/>
              </a:rPr>
              <a:t></a:t>
            </a:r>
          </a:p>
        </p:txBody>
      </p:sp>
      <p:sp>
        <p:nvSpPr>
          <p:cNvPr id="159777" name="Text Box 32">
            <a:extLst>
              <a:ext uri="{FF2B5EF4-FFF2-40B4-BE49-F238E27FC236}">
                <a16:creationId xmlns:a16="http://schemas.microsoft.com/office/drawing/2014/main" id="{291C7A9B-03CD-4715-9034-151FBFBFC454}"/>
              </a:ext>
            </a:extLst>
          </p:cNvPr>
          <p:cNvSpPr txBox="1">
            <a:spLocks noChangeArrowheads="1"/>
          </p:cNvSpPr>
          <p:nvPr/>
        </p:nvSpPr>
        <p:spPr bwMode="auto">
          <a:xfrm>
            <a:off x="5803900" y="2792413"/>
            <a:ext cx="3952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Symbol" panose="05050102010706020507" pitchFamily="18" charset="2"/>
              </a:rPr>
              <a:t></a:t>
            </a:r>
          </a:p>
        </p:txBody>
      </p:sp>
      <p:sp>
        <p:nvSpPr>
          <p:cNvPr id="159778" name="Text Box 33">
            <a:extLst>
              <a:ext uri="{FF2B5EF4-FFF2-40B4-BE49-F238E27FC236}">
                <a16:creationId xmlns:a16="http://schemas.microsoft.com/office/drawing/2014/main" id="{F9383A68-879D-448C-9796-336EA161A734}"/>
              </a:ext>
            </a:extLst>
          </p:cNvPr>
          <p:cNvSpPr txBox="1">
            <a:spLocks noChangeArrowheads="1"/>
          </p:cNvSpPr>
          <p:nvPr/>
        </p:nvSpPr>
        <p:spPr bwMode="auto">
          <a:xfrm>
            <a:off x="5575300" y="3398838"/>
            <a:ext cx="576263"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Arial" panose="020B0604020202020204" pitchFamily="34" charset="0"/>
              </a:rPr>
              <a:t>2</a:t>
            </a:r>
            <a:r>
              <a:rPr lang="el-GR" altLang="en-US" sz="2800" i="1">
                <a:solidFill>
                  <a:srgbClr val="000000"/>
                </a:solidFill>
                <a:latin typeface="Arial" panose="020B0604020202020204" pitchFamily="34" charset="0"/>
              </a:rPr>
              <a:t>p</a:t>
            </a:r>
          </a:p>
        </p:txBody>
      </p:sp>
      <p:sp>
        <p:nvSpPr>
          <p:cNvPr id="159779" name="Text Box 34">
            <a:extLst>
              <a:ext uri="{FF2B5EF4-FFF2-40B4-BE49-F238E27FC236}">
                <a16:creationId xmlns:a16="http://schemas.microsoft.com/office/drawing/2014/main" id="{9019EC8A-419A-488C-8752-6DB1E1A970B1}"/>
              </a:ext>
            </a:extLst>
          </p:cNvPr>
          <p:cNvSpPr txBox="1">
            <a:spLocks noChangeArrowheads="1"/>
          </p:cNvSpPr>
          <p:nvPr/>
        </p:nvSpPr>
        <p:spPr bwMode="auto">
          <a:xfrm>
            <a:off x="3670300" y="4694238"/>
            <a:ext cx="8699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Arial" panose="020B0604020202020204" pitchFamily="34" charset="0"/>
              </a:rPr>
              <a:t>2</a:t>
            </a:r>
            <a:r>
              <a:rPr lang="el-GR" altLang="en-US" sz="2800" i="1">
                <a:solidFill>
                  <a:srgbClr val="000000"/>
                </a:solidFill>
                <a:latin typeface="Arial" panose="020B0604020202020204" pitchFamily="34" charset="0"/>
              </a:rPr>
              <a:t>sp</a:t>
            </a:r>
            <a:r>
              <a:rPr lang="el-GR" altLang="en-US" sz="2800" baseline="30000">
                <a:solidFill>
                  <a:srgbClr val="000000"/>
                </a:solidFill>
                <a:latin typeface="Arial" panose="020B0604020202020204" pitchFamily="34" charset="0"/>
              </a:rPr>
              <a:t>2</a:t>
            </a:r>
          </a:p>
        </p:txBody>
      </p:sp>
      <p:sp>
        <p:nvSpPr>
          <p:cNvPr id="159780" name="Text Box 35">
            <a:extLst>
              <a:ext uri="{FF2B5EF4-FFF2-40B4-BE49-F238E27FC236}">
                <a16:creationId xmlns:a16="http://schemas.microsoft.com/office/drawing/2014/main" id="{B0D0362C-063F-472D-A2D9-3E7A63206D10}"/>
              </a:ext>
            </a:extLst>
          </p:cNvPr>
          <p:cNvSpPr txBox="1">
            <a:spLocks noChangeArrowheads="1"/>
          </p:cNvSpPr>
          <p:nvPr/>
        </p:nvSpPr>
        <p:spPr bwMode="auto">
          <a:xfrm>
            <a:off x="2984500" y="4164013"/>
            <a:ext cx="3952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Symbol" panose="05050102010706020507" pitchFamily="18" charset="2"/>
              </a:rPr>
              <a:t></a:t>
            </a:r>
          </a:p>
        </p:txBody>
      </p:sp>
      <p:sp>
        <p:nvSpPr>
          <p:cNvPr id="159781" name="Text Box 36">
            <a:extLst>
              <a:ext uri="{FF2B5EF4-FFF2-40B4-BE49-F238E27FC236}">
                <a16:creationId xmlns:a16="http://schemas.microsoft.com/office/drawing/2014/main" id="{6410BCB4-CE78-4407-93DA-E6AF569537E9}"/>
              </a:ext>
            </a:extLst>
          </p:cNvPr>
          <p:cNvSpPr txBox="1">
            <a:spLocks noChangeArrowheads="1"/>
          </p:cNvSpPr>
          <p:nvPr/>
        </p:nvSpPr>
        <p:spPr bwMode="auto">
          <a:xfrm>
            <a:off x="3670300" y="4164013"/>
            <a:ext cx="3952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Symbol" panose="05050102010706020507" pitchFamily="18" charset="2"/>
              </a:rPr>
              <a:t></a:t>
            </a:r>
          </a:p>
        </p:txBody>
      </p:sp>
      <p:sp>
        <p:nvSpPr>
          <p:cNvPr id="159782" name="Text Box 37">
            <a:extLst>
              <a:ext uri="{FF2B5EF4-FFF2-40B4-BE49-F238E27FC236}">
                <a16:creationId xmlns:a16="http://schemas.microsoft.com/office/drawing/2014/main" id="{A3EE07EB-7EAE-4F30-BB2D-5DAC8B608468}"/>
              </a:ext>
            </a:extLst>
          </p:cNvPr>
          <p:cNvSpPr txBox="1">
            <a:spLocks noChangeArrowheads="1"/>
          </p:cNvSpPr>
          <p:nvPr/>
        </p:nvSpPr>
        <p:spPr bwMode="auto">
          <a:xfrm>
            <a:off x="4356100" y="4164013"/>
            <a:ext cx="3952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Symbol" panose="05050102010706020507" pitchFamily="18" charset="2"/>
              </a:rPr>
              <a:t></a:t>
            </a:r>
          </a:p>
        </p:txBody>
      </p:sp>
      <p:sp>
        <p:nvSpPr>
          <p:cNvPr id="159783" name="Text Box 38">
            <a:extLst>
              <a:ext uri="{FF2B5EF4-FFF2-40B4-BE49-F238E27FC236}">
                <a16:creationId xmlns:a16="http://schemas.microsoft.com/office/drawing/2014/main" id="{4F065C3A-BFB0-4076-AEB6-1FA02277A0AB}"/>
              </a:ext>
            </a:extLst>
          </p:cNvPr>
          <p:cNvSpPr txBox="1">
            <a:spLocks noChangeArrowheads="1"/>
          </p:cNvSpPr>
          <p:nvPr/>
        </p:nvSpPr>
        <p:spPr bwMode="auto">
          <a:xfrm>
            <a:off x="5715000" y="4164013"/>
            <a:ext cx="3952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Symbol" panose="05050102010706020507" pitchFamily="18" charset="2"/>
              </a:rPr>
              <a:t></a:t>
            </a:r>
          </a:p>
        </p:txBody>
      </p:sp>
      <p:sp>
        <p:nvSpPr>
          <p:cNvPr id="159784" name="Text Box 39">
            <a:extLst>
              <a:ext uri="{FF2B5EF4-FFF2-40B4-BE49-F238E27FC236}">
                <a16:creationId xmlns:a16="http://schemas.microsoft.com/office/drawing/2014/main" id="{5A43ED9D-1EEF-490A-B873-5B016D9F4963}"/>
              </a:ext>
            </a:extLst>
          </p:cNvPr>
          <p:cNvSpPr txBox="1">
            <a:spLocks noChangeArrowheads="1"/>
          </p:cNvSpPr>
          <p:nvPr/>
        </p:nvSpPr>
        <p:spPr bwMode="auto">
          <a:xfrm>
            <a:off x="3822700" y="6096000"/>
            <a:ext cx="8699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Arial" panose="020B0604020202020204" pitchFamily="34" charset="0"/>
              </a:rPr>
              <a:t>2</a:t>
            </a:r>
            <a:r>
              <a:rPr lang="el-GR" altLang="en-US" sz="2800" i="1">
                <a:solidFill>
                  <a:srgbClr val="000000"/>
                </a:solidFill>
                <a:latin typeface="Arial" panose="020B0604020202020204" pitchFamily="34" charset="0"/>
              </a:rPr>
              <a:t>sp</a:t>
            </a:r>
            <a:r>
              <a:rPr lang="el-GR" altLang="en-US" sz="2800" baseline="30000">
                <a:solidFill>
                  <a:srgbClr val="000000"/>
                </a:solidFill>
                <a:latin typeface="Arial" panose="020B0604020202020204" pitchFamily="34" charset="0"/>
              </a:rPr>
              <a:t>3</a:t>
            </a:r>
          </a:p>
        </p:txBody>
      </p:sp>
      <p:sp>
        <p:nvSpPr>
          <p:cNvPr id="159785" name="Text Box 40">
            <a:extLst>
              <a:ext uri="{FF2B5EF4-FFF2-40B4-BE49-F238E27FC236}">
                <a16:creationId xmlns:a16="http://schemas.microsoft.com/office/drawing/2014/main" id="{527079CB-199F-49A6-AB16-B86597320818}"/>
              </a:ext>
            </a:extLst>
          </p:cNvPr>
          <p:cNvSpPr txBox="1">
            <a:spLocks noChangeArrowheads="1"/>
          </p:cNvSpPr>
          <p:nvPr/>
        </p:nvSpPr>
        <p:spPr bwMode="auto">
          <a:xfrm>
            <a:off x="2984500" y="5459413"/>
            <a:ext cx="3952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Symbol" panose="05050102010706020507" pitchFamily="18" charset="2"/>
              </a:rPr>
              <a:t></a:t>
            </a:r>
          </a:p>
        </p:txBody>
      </p:sp>
      <p:sp>
        <p:nvSpPr>
          <p:cNvPr id="159786" name="Text Box 41">
            <a:extLst>
              <a:ext uri="{FF2B5EF4-FFF2-40B4-BE49-F238E27FC236}">
                <a16:creationId xmlns:a16="http://schemas.microsoft.com/office/drawing/2014/main" id="{A6D14E33-162D-4980-8188-0E922884FC53}"/>
              </a:ext>
            </a:extLst>
          </p:cNvPr>
          <p:cNvSpPr txBox="1">
            <a:spLocks noChangeArrowheads="1"/>
          </p:cNvSpPr>
          <p:nvPr/>
        </p:nvSpPr>
        <p:spPr bwMode="auto">
          <a:xfrm>
            <a:off x="3670300" y="5459413"/>
            <a:ext cx="3952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Symbol" panose="05050102010706020507" pitchFamily="18" charset="2"/>
              </a:rPr>
              <a:t></a:t>
            </a:r>
          </a:p>
        </p:txBody>
      </p:sp>
      <p:sp>
        <p:nvSpPr>
          <p:cNvPr id="159787" name="Text Box 42">
            <a:extLst>
              <a:ext uri="{FF2B5EF4-FFF2-40B4-BE49-F238E27FC236}">
                <a16:creationId xmlns:a16="http://schemas.microsoft.com/office/drawing/2014/main" id="{F401ECA7-3652-4AEB-9E7E-59BA8BF051F1}"/>
              </a:ext>
            </a:extLst>
          </p:cNvPr>
          <p:cNvSpPr txBox="1">
            <a:spLocks noChangeArrowheads="1"/>
          </p:cNvSpPr>
          <p:nvPr/>
        </p:nvSpPr>
        <p:spPr bwMode="auto">
          <a:xfrm>
            <a:off x="4356100" y="5459413"/>
            <a:ext cx="3952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Symbol" panose="05050102010706020507" pitchFamily="18" charset="2"/>
              </a:rPr>
              <a:t></a:t>
            </a:r>
          </a:p>
        </p:txBody>
      </p:sp>
      <p:sp>
        <p:nvSpPr>
          <p:cNvPr id="159788" name="Text Box 43">
            <a:extLst>
              <a:ext uri="{FF2B5EF4-FFF2-40B4-BE49-F238E27FC236}">
                <a16:creationId xmlns:a16="http://schemas.microsoft.com/office/drawing/2014/main" id="{F34D16FC-E4F5-400E-AEF7-30F75721E34B}"/>
              </a:ext>
            </a:extLst>
          </p:cNvPr>
          <p:cNvSpPr txBox="1">
            <a:spLocks noChangeArrowheads="1"/>
          </p:cNvSpPr>
          <p:nvPr/>
        </p:nvSpPr>
        <p:spPr bwMode="auto">
          <a:xfrm>
            <a:off x="5041900" y="5459413"/>
            <a:ext cx="395288"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Symbol" panose="05050102010706020507" pitchFamily="18" charset="2"/>
              </a:rPr>
              <a:t></a:t>
            </a:r>
          </a:p>
        </p:txBody>
      </p:sp>
      <p:pic>
        <p:nvPicPr>
          <p:cNvPr id="159789" name="Picture 44">
            <a:extLst>
              <a:ext uri="{FF2B5EF4-FFF2-40B4-BE49-F238E27FC236}">
                <a16:creationId xmlns:a16="http://schemas.microsoft.com/office/drawing/2014/main" id="{CD94D353-A90F-4A33-988E-9C9FDE5EBF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5200" y="3657600"/>
            <a:ext cx="14478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9790" name="Picture 45">
            <a:extLst>
              <a:ext uri="{FF2B5EF4-FFF2-40B4-BE49-F238E27FC236}">
                <a16:creationId xmlns:a16="http://schemas.microsoft.com/office/drawing/2014/main" id="{7896E99F-B330-4ACF-8CCC-4DF0E28909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4876800"/>
            <a:ext cx="15049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59791" name="Picture 46">
            <a:extLst>
              <a:ext uri="{FF2B5EF4-FFF2-40B4-BE49-F238E27FC236}">
                <a16:creationId xmlns:a16="http://schemas.microsoft.com/office/drawing/2014/main" id="{E62BB61D-1B99-4153-ADA8-A601F804D9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2743200"/>
            <a:ext cx="21336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9793" name="Text Box 48">
            <a:extLst>
              <a:ext uri="{FF2B5EF4-FFF2-40B4-BE49-F238E27FC236}">
                <a16:creationId xmlns:a16="http://schemas.microsoft.com/office/drawing/2014/main" id="{E5391003-E6BA-4529-B8C2-B6A6F9D7A60D}"/>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Text Box 1">
            <a:extLst>
              <a:ext uri="{FF2B5EF4-FFF2-40B4-BE49-F238E27FC236}">
                <a16:creationId xmlns:a16="http://schemas.microsoft.com/office/drawing/2014/main" id="{AF06ACEB-9C83-4694-B60A-1098D4150AF9}"/>
              </a:ext>
            </a:extLst>
          </p:cNvPr>
          <p:cNvSpPr txBox="1">
            <a:spLocks noChangeArrowheads="1"/>
          </p:cNvSpPr>
          <p:nvPr/>
        </p:nvSpPr>
        <p:spPr bwMode="auto">
          <a:xfrm>
            <a:off x="304800" y="762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l-GR" altLang="en-US" sz="4400" b="0" i="0" u="none" strike="noStrike" kern="1200" cap="none" spc="0" normalizeH="0" baseline="0" noProof="0">
                <a:ln>
                  <a:noFill/>
                </a:ln>
                <a:solidFill>
                  <a:srgbClr val="000000"/>
                </a:solidFill>
                <a:effectLst/>
                <a:uLnTx/>
                <a:uFillTx/>
                <a:latin typeface="Times New Roman" panose="02020603050405020304" pitchFamily="18" charset="0"/>
              </a:rPr>
              <a:t>Ο σχηματισμός μεθανίου με </a:t>
            </a:r>
            <a:r>
              <a:rPr kumimoji="0" lang="el-GR" altLang="en-US" sz="4400" b="0" i="1" u="none" strike="noStrike" kern="1200" cap="none" spc="0" normalizeH="0" baseline="0" noProof="0">
                <a:ln>
                  <a:noFill/>
                </a:ln>
                <a:solidFill>
                  <a:srgbClr val="000000"/>
                </a:solidFill>
                <a:effectLst/>
                <a:uLnTx/>
                <a:uFillTx/>
                <a:latin typeface="Times New Roman" panose="02020603050405020304" pitchFamily="18" charset="0"/>
              </a:rPr>
              <a:t>sp</a:t>
            </a:r>
            <a:r>
              <a:rPr kumimoji="0" lang="el-GR" altLang="en-US" sz="4400" b="0" i="0" u="none" strike="noStrike" kern="1200" cap="none" spc="0" normalizeH="0" baseline="30000" noProof="0">
                <a:ln>
                  <a:noFill/>
                </a:ln>
                <a:solidFill>
                  <a:srgbClr val="000000"/>
                </a:solidFill>
                <a:effectLst/>
                <a:uLnTx/>
                <a:uFillTx/>
                <a:latin typeface="Times New Roman" panose="02020603050405020304" pitchFamily="18" charset="0"/>
              </a:rPr>
              <a:t>3</a:t>
            </a:r>
            <a:r>
              <a:rPr kumimoji="0" lang="el-GR" altLang="en-US" sz="4400" b="0" i="0" u="none" strike="noStrike" kern="1200" cap="none" spc="0" normalizeH="0" baseline="0" noProof="0">
                <a:ln>
                  <a:noFill/>
                </a:ln>
                <a:solidFill>
                  <a:srgbClr val="000000"/>
                </a:solidFill>
                <a:effectLst/>
                <a:uLnTx/>
                <a:uFillTx/>
                <a:latin typeface="Times New Roman" panose="02020603050405020304" pitchFamily="18" charset="0"/>
              </a:rPr>
              <a:t> C</a:t>
            </a:r>
          </a:p>
        </p:txBody>
      </p:sp>
      <p:pic>
        <p:nvPicPr>
          <p:cNvPr id="169988" name="Picture 3">
            <a:extLst>
              <a:ext uri="{FF2B5EF4-FFF2-40B4-BE49-F238E27FC236}">
                <a16:creationId xmlns:a16="http://schemas.microsoft.com/office/drawing/2014/main" id="{6DDC295D-3B22-4885-9DE3-4B6C013FD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813" y="990600"/>
            <a:ext cx="50323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9989" name="Text Box 4">
            <a:extLst>
              <a:ext uri="{FF2B5EF4-FFF2-40B4-BE49-F238E27FC236}">
                <a16:creationId xmlns:a16="http://schemas.microsoft.com/office/drawing/2014/main" id="{AE6BAE27-319C-4646-86C0-16E057F46F70}"/>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l-GR" altLang="en-US" sz="1400" b="0" i="0" u="none" strike="noStrike" kern="1200" cap="none" spc="0" normalizeH="0" baseline="0" noProof="0">
                <a:ln>
                  <a:noFill/>
                </a:ln>
                <a:solidFill>
                  <a:srgbClr val="808080"/>
                </a:solidFill>
                <a:effectLst/>
                <a:uLnTx/>
                <a:uFillTx/>
                <a:latin typeface="Arial" panose="020B0604020202020204" pitchFamily="34" charset="0"/>
              </a:rPr>
              <a:t>Tro: Chemistry: A Molecular Approach, 2/e</a:t>
            </a:r>
          </a:p>
        </p:txBody>
      </p:sp>
    </p:spTree>
    <p:extLst>
      <p:ext uri="{BB962C8B-B14F-4D97-AF65-F5344CB8AC3E}">
        <p14:creationId xmlns:p14="http://schemas.microsoft.com/office/powerpoint/2010/main" val="3296528254"/>
      </p:ext>
    </p:extLst>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Box 1">
            <a:extLst>
              <a:ext uri="{FF2B5EF4-FFF2-40B4-BE49-F238E27FC236}">
                <a16:creationId xmlns:a16="http://schemas.microsoft.com/office/drawing/2014/main" id="{3A2FA149-84F4-4093-83C8-466344E06313}"/>
              </a:ext>
            </a:extLst>
          </p:cNvPr>
          <p:cNvSpPr txBox="1">
            <a:spLocks noChangeArrowheads="1"/>
          </p:cNvSpPr>
          <p:nvPr/>
        </p:nvSpPr>
        <p:spPr bwMode="auto">
          <a:xfrm>
            <a:off x="304800" y="762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l-GR" altLang="en-US" sz="4400" b="0" i="0" u="none" strike="noStrike" kern="1200" cap="none" spc="0" normalizeH="0" baseline="0" noProof="0">
                <a:ln>
                  <a:noFill/>
                </a:ln>
                <a:solidFill>
                  <a:srgbClr val="000000"/>
                </a:solidFill>
                <a:effectLst/>
                <a:uLnTx/>
                <a:uFillTx/>
                <a:latin typeface="Times New Roman" panose="02020603050405020304" pitchFamily="18" charset="0"/>
              </a:rPr>
              <a:t>Ο σχηματισμός της αμμωνίας με  </a:t>
            </a:r>
            <a:r>
              <a:rPr kumimoji="0" lang="el-GR" altLang="en-US" sz="4400" b="0" i="1" u="none" strike="noStrike" kern="1200" cap="none" spc="0" normalizeH="0" baseline="0" noProof="0">
                <a:ln>
                  <a:noFill/>
                </a:ln>
                <a:solidFill>
                  <a:srgbClr val="000000"/>
                </a:solidFill>
                <a:effectLst/>
                <a:uLnTx/>
                <a:uFillTx/>
                <a:latin typeface="Times New Roman" panose="02020603050405020304" pitchFamily="18" charset="0"/>
              </a:rPr>
              <a:t>sp</a:t>
            </a:r>
            <a:r>
              <a:rPr kumimoji="0" lang="el-GR" altLang="en-US" sz="4400" b="0" i="0" u="none" strike="noStrike" kern="1200" cap="none" spc="0" normalizeH="0" baseline="30000" noProof="0">
                <a:ln>
                  <a:noFill/>
                </a:ln>
                <a:solidFill>
                  <a:srgbClr val="000000"/>
                </a:solidFill>
                <a:effectLst/>
                <a:uLnTx/>
                <a:uFillTx/>
                <a:latin typeface="Times New Roman" panose="02020603050405020304" pitchFamily="18" charset="0"/>
              </a:rPr>
              <a:t>3</a:t>
            </a:r>
            <a:r>
              <a:rPr kumimoji="0" lang="el-GR" altLang="en-US" sz="4400" b="0" i="0" u="none" strike="noStrike" kern="1200" cap="none" spc="0" normalizeH="0" baseline="0" noProof="0">
                <a:ln>
                  <a:noFill/>
                </a:ln>
                <a:solidFill>
                  <a:srgbClr val="000000"/>
                </a:solidFill>
                <a:effectLst/>
                <a:uLnTx/>
                <a:uFillTx/>
                <a:latin typeface="Times New Roman" panose="02020603050405020304" pitchFamily="18" charset="0"/>
              </a:rPr>
              <a:t> N</a:t>
            </a:r>
          </a:p>
        </p:txBody>
      </p:sp>
      <p:pic>
        <p:nvPicPr>
          <p:cNvPr id="171012" name="Picture 3">
            <a:extLst>
              <a:ext uri="{FF2B5EF4-FFF2-40B4-BE49-F238E27FC236}">
                <a16:creationId xmlns:a16="http://schemas.microsoft.com/office/drawing/2014/main" id="{DEBDCB70-B263-4F5C-ABD8-D7A3CF7C1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300" y="792163"/>
            <a:ext cx="6372225" cy="548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1013" name="Text Box 4">
            <a:extLst>
              <a:ext uri="{FF2B5EF4-FFF2-40B4-BE49-F238E27FC236}">
                <a16:creationId xmlns:a16="http://schemas.microsoft.com/office/drawing/2014/main" id="{F8FEA0E8-4EB0-4734-84E6-D3BA31F29A24}"/>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l-GR" altLang="en-US" sz="1400" b="0" i="0" u="none" strike="noStrike" kern="1200" cap="none" spc="0" normalizeH="0" baseline="0" noProof="0">
                <a:ln>
                  <a:noFill/>
                </a:ln>
                <a:solidFill>
                  <a:srgbClr val="808080"/>
                </a:solidFill>
                <a:effectLst/>
                <a:uLnTx/>
                <a:uFillTx/>
                <a:latin typeface="Arial" panose="020B0604020202020204" pitchFamily="34" charset="0"/>
              </a:rPr>
              <a:t>Tro: Chemistry: A Molecular Approach, 2/e</a:t>
            </a:r>
          </a:p>
        </p:txBody>
      </p:sp>
    </p:spTree>
    <p:extLst>
      <p:ext uri="{BB962C8B-B14F-4D97-AF65-F5344CB8AC3E}">
        <p14:creationId xmlns:p14="http://schemas.microsoft.com/office/powerpoint/2010/main" val="4244410614"/>
      </p:ext>
    </p:extLst>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1">
            <a:extLst>
              <a:ext uri="{FF2B5EF4-FFF2-40B4-BE49-F238E27FC236}">
                <a16:creationId xmlns:a16="http://schemas.microsoft.com/office/drawing/2014/main" id="{6CEADE2B-7FC5-4478-BBE4-5E9A81BD65BF}"/>
              </a:ext>
            </a:extLst>
          </p:cNvPr>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a:solidFill>
                  <a:srgbClr val="898989"/>
                </a:solidFill>
              </a:rPr>
              <a:t>Tro, Chemistry: A Molecular Approach</a:t>
            </a:r>
          </a:p>
        </p:txBody>
      </p:sp>
      <p:sp>
        <p:nvSpPr>
          <p:cNvPr id="29699" name="Text Box 2">
            <a:extLst>
              <a:ext uri="{FF2B5EF4-FFF2-40B4-BE49-F238E27FC236}">
                <a16:creationId xmlns:a16="http://schemas.microsoft.com/office/drawing/2014/main" id="{597A7C81-DADA-42F6-8B3A-B0137AD14BDF}"/>
              </a:ext>
            </a:extLst>
          </p:cNvPr>
          <p:cNvSpPr txBox="1">
            <a:spLocks noChangeArrowheads="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fld id="{70D65079-766B-421C-A096-A6C591264485}" type="slidenum">
              <a:rPr lang="el-GR" altLang="en-US" sz="1200">
                <a:solidFill>
                  <a:srgbClr val="898989"/>
                </a:solidFill>
              </a:rPr>
              <a:pPr algn="ctr" eaLnBrk="1" hangingPunct="1">
                <a:buClrTx/>
                <a:buFontTx/>
                <a:buNone/>
              </a:pPr>
              <a:t>13</a:t>
            </a:fld>
            <a:endParaRPr lang="el-GR" altLang="en-US" sz="1200">
              <a:solidFill>
                <a:srgbClr val="898989"/>
              </a:solidFill>
            </a:endParaRPr>
          </a:p>
        </p:txBody>
      </p:sp>
      <p:sp>
        <p:nvSpPr>
          <p:cNvPr id="29700" name="Text Box 3">
            <a:extLst>
              <a:ext uri="{FF2B5EF4-FFF2-40B4-BE49-F238E27FC236}">
                <a16:creationId xmlns:a16="http://schemas.microsoft.com/office/drawing/2014/main" id="{516327F9-241A-42AF-9FE9-67713E180336}"/>
              </a:ext>
            </a:extLst>
          </p:cNvPr>
          <p:cNvSpPr txBox="1">
            <a:spLocks noChangeArrowheads="1"/>
          </p:cNvSpPr>
          <p:nvPr/>
        </p:nvSpPr>
        <p:spPr bwMode="auto">
          <a:xfrm>
            <a:off x="304800" y="3810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2900">
                <a:solidFill>
                  <a:srgbClr val="000000"/>
                </a:solidFill>
                <a:latin typeface="Times New Roman" panose="02020603050405020304" pitchFamily="18" charset="0"/>
              </a:rPr>
              <a:t>Ομοιοπολικός Δεσμός:</a:t>
            </a:r>
            <a:br>
              <a:rPr lang="el-GR" altLang="en-US" sz="2900">
                <a:solidFill>
                  <a:srgbClr val="000000"/>
                </a:solidFill>
                <a:latin typeface="Times New Roman" panose="02020603050405020304" pitchFamily="18" charset="0"/>
              </a:rPr>
            </a:br>
            <a:r>
              <a:rPr lang="el-GR" altLang="en-US" sz="2900">
                <a:solidFill>
                  <a:srgbClr val="000000"/>
                </a:solidFill>
                <a:latin typeface="Times New Roman" panose="02020603050405020304" pitchFamily="18" charset="0"/>
              </a:rPr>
              <a:t>Δεσμικά ηλεκτρόνια και μονήρη ζεύγη ηλεκτρονίων</a:t>
            </a:r>
          </a:p>
        </p:txBody>
      </p:sp>
      <p:sp>
        <p:nvSpPr>
          <p:cNvPr id="26628" name="Text Box 4">
            <a:extLst>
              <a:ext uri="{FF2B5EF4-FFF2-40B4-BE49-F238E27FC236}">
                <a16:creationId xmlns:a16="http://schemas.microsoft.com/office/drawing/2014/main" id="{0E4A1C19-1B0D-4DEF-8946-5BEC5FDCD6D8}"/>
              </a:ext>
            </a:extLst>
          </p:cNvPr>
          <p:cNvSpPr txBox="1">
            <a:spLocks noChangeArrowheads="1"/>
          </p:cNvSpPr>
          <p:nvPr/>
        </p:nvSpPr>
        <p:spPr bwMode="auto">
          <a:xfrm>
            <a:off x="609600" y="2116137"/>
            <a:ext cx="7802562"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600"/>
              </a:spcBef>
              <a:buFont typeface="Arial" panose="020B0604020202020204" pitchFamily="34" charset="0"/>
              <a:buChar char="•"/>
            </a:pPr>
            <a:r>
              <a:rPr lang="el-GR" altLang="en-US" sz="2400" dirty="0">
                <a:solidFill>
                  <a:srgbClr val="000000"/>
                </a:solidFill>
              </a:rPr>
              <a:t>Με τον ομοιοπολικό δεσμό τα άτομα διαμοιράζονται  τα ζεύγη ηλεκτρονίων για να επιτύχουν μια </a:t>
            </a:r>
            <a:r>
              <a:rPr lang="el-GR" altLang="en-US" sz="2400" dirty="0">
                <a:solidFill>
                  <a:srgbClr val="0070C0"/>
                </a:solidFill>
              </a:rPr>
              <a:t>«οκτάδα»</a:t>
            </a:r>
          </a:p>
          <a:p>
            <a:pPr eaLnBrk="1" hangingPunct="1">
              <a:spcBef>
                <a:spcPts val="600"/>
              </a:spcBef>
              <a:buFont typeface="Arial" panose="020B0604020202020204" pitchFamily="34" charset="0"/>
              <a:buChar char="•"/>
            </a:pPr>
            <a:endParaRPr lang="el-GR" altLang="en-US" sz="2400" dirty="0">
              <a:solidFill>
                <a:srgbClr val="0070C0"/>
              </a:solidFill>
            </a:endParaRPr>
          </a:p>
          <a:p>
            <a:pPr eaLnBrk="1" hangingPunct="1">
              <a:spcBef>
                <a:spcPts val="600"/>
              </a:spcBef>
              <a:buFont typeface="Arial" panose="020B0604020202020204" pitchFamily="34" charset="0"/>
              <a:buChar char="•"/>
            </a:pPr>
            <a:r>
              <a:rPr lang="el-GR" altLang="en-US" sz="2400" dirty="0">
                <a:solidFill>
                  <a:srgbClr val="000000"/>
                </a:solidFill>
              </a:rPr>
              <a:t>Τα ηλεκτρόνια που μοιράζονται τα άτομα καλούνται </a:t>
            </a:r>
            <a:r>
              <a:rPr lang="el-GR" altLang="en-US" sz="2400" b="1" dirty="0">
                <a:solidFill>
                  <a:srgbClr val="0000FF"/>
                </a:solidFill>
              </a:rPr>
              <a:t>δεσμικά ζεύγη</a:t>
            </a:r>
          </a:p>
          <a:p>
            <a:pPr eaLnBrk="1" hangingPunct="1">
              <a:spcBef>
                <a:spcPts val="600"/>
              </a:spcBef>
              <a:buFont typeface="Arial" panose="020B0604020202020204" pitchFamily="34" charset="0"/>
              <a:buChar char="•"/>
            </a:pPr>
            <a:endParaRPr lang="el-GR" altLang="en-US" sz="2400" b="1" dirty="0">
              <a:solidFill>
                <a:srgbClr val="0000FF"/>
              </a:solidFill>
            </a:endParaRPr>
          </a:p>
          <a:p>
            <a:pPr eaLnBrk="1" hangingPunct="1">
              <a:spcBef>
                <a:spcPts val="600"/>
              </a:spcBef>
              <a:buFont typeface="Arial" panose="020B0604020202020204" pitchFamily="34" charset="0"/>
              <a:buChar char="•"/>
            </a:pPr>
            <a:r>
              <a:rPr lang="el-GR" altLang="en-US" sz="2400" dirty="0">
                <a:solidFill>
                  <a:srgbClr val="000000"/>
                </a:solidFill>
              </a:rPr>
              <a:t>Τα ηλεκτρόνια που δεν διαμοιράζονται τα άτομα αλλά ανήκουν σε ένα άτομο καλούνται </a:t>
            </a:r>
            <a:r>
              <a:rPr lang="el-GR" altLang="en-US" sz="2400" b="1" dirty="0">
                <a:solidFill>
                  <a:srgbClr val="0000FF"/>
                </a:solidFill>
              </a:rPr>
              <a:t>μονήρη ζεύγη</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additive="repl">
                                        <p:cTn id="6" dur="1" fill="hold">
                                          <p:stCondLst>
                                            <p:cond delay="0"/>
                                          </p:stCondLst>
                                        </p:cTn>
                                        <p:tgtEl>
                                          <p:spTgt spid="26628">
                                            <p:txEl>
                                              <p:pRg st="0" end="0"/>
                                            </p:txEl>
                                          </p:spTgt>
                                        </p:tgtEl>
                                        <p:attrNameLst>
                                          <p:attrName>style.visibility</p:attrName>
                                        </p:attrNameLst>
                                      </p:cBhvr>
                                      <p:to>
                                        <p:strVal val="visible"/>
                                      </p:to>
                                    </p:set>
                                    <p:animEffect transition="in" filter="wipe(right)">
                                      <p:cBhvr additive="repl">
                                        <p:cTn id="7" dur="500"/>
                                        <p:tgtEl>
                                          <p:spTgt spid="266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additive="repl">
                                        <p:cTn id="11" dur="1" fill="hold">
                                          <p:stCondLst>
                                            <p:cond delay="0"/>
                                          </p:stCondLst>
                                        </p:cTn>
                                        <p:tgtEl>
                                          <p:spTgt spid="26628">
                                            <p:txEl>
                                              <p:pRg st="2" end="2"/>
                                            </p:txEl>
                                          </p:spTgt>
                                        </p:tgtEl>
                                        <p:attrNameLst>
                                          <p:attrName>style.visibility</p:attrName>
                                        </p:attrNameLst>
                                      </p:cBhvr>
                                      <p:to>
                                        <p:strVal val="visible"/>
                                      </p:to>
                                    </p:set>
                                    <p:animEffect transition="in" filter="wipe(right)">
                                      <p:cBhvr additive="repl">
                                        <p:cTn id="12" dur="500"/>
                                        <p:tgtEl>
                                          <p:spTgt spid="2662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additive="repl">
                                        <p:cTn id="16" dur="1" fill="hold">
                                          <p:stCondLst>
                                            <p:cond delay="0"/>
                                          </p:stCondLst>
                                        </p:cTn>
                                        <p:tgtEl>
                                          <p:spTgt spid="26628">
                                            <p:txEl>
                                              <p:pRg st="4" end="4"/>
                                            </p:txEl>
                                          </p:spTgt>
                                        </p:tgtEl>
                                        <p:attrNameLst>
                                          <p:attrName>style.visibility</p:attrName>
                                        </p:attrNameLst>
                                      </p:cBhvr>
                                      <p:to>
                                        <p:strVal val="visible"/>
                                      </p:to>
                                    </p:set>
                                    <p:animEffect transition="in" filter="wipe(right)">
                                      <p:cBhvr additive="repl">
                                        <p:cTn id="17" dur="500"/>
                                        <p:tgtEl>
                                          <p:spTgt spid="2662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Text Box 1">
            <a:extLst>
              <a:ext uri="{FF2B5EF4-FFF2-40B4-BE49-F238E27FC236}">
                <a16:creationId xmlns:a16="http://schemas.microsoft.com/office/drawing/2014/main" id="{391A9C10-7CB2-4088-9926-A7980545C64B}"/>
              </a:ext>
            </a:extLst>
          </p:cNvPr>
          <p:cNvSpPr txBox="1">
            <a:spLocks noChangeArrowheads="1"/>
          </p:cNvSpPr>
          <p:nvPr/>
        </p:nvSpPr>
        <p:spPr bwMode="auto">
          <a:xfrm>
            <a:off x="539750" y="0"/>
            <a:ext cx="7842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i="1">
                <a:solidFill>
                  <a:srgbClr val="000000"/>
                </a:solidFill>
              </a:rPr>
              <a:t>Υβριδισμός sp</a:t>
            </a:r>
            <a:r>
              <a:rPr lang="el-GR" altLang="en-US" sz="4400" baseline="30000">
                <a:solidFill>
                  <a:srgbClr val="000000"/>
                </a:solidFill>
              </a:rPr>
              <a:t>3</a:t>
            </a:r>
          </a:p>
        </p:txBody>
      </p:sp>
      <p:sp>
        <p:nvSpPr>
          <p:cNvPr id="161794" name="Text Box 2">
            <a:extLst>
              <a:ext uri="{FF2B5EF4-FFF2-40B4-BE49-F238E27FC236}">
                <a16:creationId xmlns:a16="http://schemas.microsoft.com/office/drawing/2014/main" id="{78339E1F-8EBA-442C-B39A-419ED56BB914}"/>
              </a:ext>
            </a:extLst>
          </p:cNvPr>
          <p:cNvSpPr txBox="1">
            <a:spLocks noChangeArrowheads="1"/>
          </p:cNvSpPr>
          <p:nvPr/>
        </p:nvSpPr>
        <p:spPr bwMode="auto">
          <a:xfrm>
            <a:off x="304800" y="1125538"/>
            <a:ext cx="8229600"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750"/>
              </a:spcBef>
              <a:buFont typeface="Arial" panose="020B0604020202020204" pitchFamily="34" charset="0"/>
              <a:buChar char="•"/>
            </a:pPr>
            <a:r>
              <a:rPr lang="el-GR" altLang="en-US" sz="3200">
                <a:solidFill>
                  <a:srgbClr val="000000"/>
                </a:solidFill>
                <a:latin typeface="Times New Roman" panose="02020603050405020304" pitchFamily="18" charset="0"/>
              </a:rPr>
              <a:t>Άτομο με 4 ηλεκτρονικές ομάδες  γύρω του</a:t>
            </a:r>
          </a:p>
          <a:p>
            <a:pPr lvl="1" eaLnBrk="1" hangingPunct="1">
              <a:spcBef>
                <a:spcPts val="650"/>
              </a:spcBef>
              <a:buFont typeface="Arial" panose="020B0604020202020204" pitchFamily="34" charset="0"/>
              <a:buChar char="–"/>
            </a:pPr>
            <a:r>
              <a:rPr lang="el-GR" altLang="en-US" sz="2800">
                <a:solidFill>
                  <a:srgbClr val="000000"/>
                </a:solidFill>
                <a:latin typeface="Times New Roman" panose="02020603050405020304" pitchFamily="18" charset="0"/>
              </a:rPr>
              <a:t>Τετραεδρική γεωμετρία</a:t>
            </a:r>
          </a:p>
          <a:p>
            <a:pPr lvl="1" eaLnBrk="1" hangingPunct="1">
              <a:spcBef>
                <a:spcPts val="650"/>
              </a:spcBef>
              <a:buFont typeface="Arial" panose="020B0604020202020204" pitchFamily="34" charset="0"/>
              <a:buChar char="–"/>
            </a:pPr>
            <a:r>
              <a:rPr lang="el-GR" altLang="en-US" sz="2800">
                <a:solidFill>
                  <a:srgbClr val="000000"/>
                </a:solidFill>
                <a:latin typeface="Times New Roman" panose="02020603050405020304" pitchFamily="18" charset="0"/>
              </a:rPr>
              <a:t>Γωνίες 109.5° μεταξύ των  υβριδικών τροχιακών</a:t>
            </a:r>
          </a:p>
          <a:p>
            <a:pPr eaLnBrk="1" hangingPunct="1">
              <a:spcBef>
                <a:spcPts val="750"/>
              </a:spcBef>
              <a:buFont typeface="Arial" panose="020B0604020202020204" pitchFamily="34" charset="0"/>
              <a:buChar char="•"/>
            </a:pPr>
            <a:r>
              <a:rPr lang="el-GR" altLang="en-US" sz="3200">
                <a:solidFill>
                  <a:srgbClr val="000000"/>
                </a:solidFill>
                <a:latin typeface="Times New Roman" panose="02020603050405020304" pitchFamily="18" charset="0"/>
              </a:rPr>
              <a:t>Το άτομο χρησιμοποιεί τα υβριδικά τροχιακά για όλους τους δεσμούς και τα μονήρη ζεύγη</a:t>
            </a:r>
          </a:p>
        </p:txBody>
      </p:sp>
      <p:pic>
        <p:nvPicPr>
          <p:cNvPr id="160772" name="Picture 3">
            <a:extLst>
              <a:ext uri="{FF2B5EF4-FFF2-40B4-BE49-F238E27FC236}">
                <a16:creationId xmlns:a16="http://schemas.microsoft.com/office/drawing/2014/main" id="{B692BC93-E69A-4AC9-9B0A-A6EF06E74B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7257" t="22507" r="24904" b="21194"/>
          <a:stretch>
            <a:fillRect/>
          </a:stretch>
        </p:blipFill>
        <p:spPr bwMode="auto">
          <a:xfrm>
            <a:off x="5257800" y="4114800"/>
            <a:ext cx="312420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60774" name="Picture 5">
            <a:extLst>
              <a:ext uri="{FF2B5EF4-FFF2-40B4-BE49-F238E27FC236}">
                <a16:creationId xmlns:a16="http://schemas.microsoft.com/office/drawing/2014/main" id="{199A4F07-BBD8-40CF-AAA1-63BE7B5226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4038600"/>
            <a:ext cx="285273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0775" name="Text Box 6">
            <a:extLst>
              <a:ext uri="{FF2B5EF4-FFF2-40B4-BE49-F238E27FC236}">
                <a16:creationId xmlns:a16="http://schemas.microsoft.com/office/drawing/2014/main" id="{CEC9D916-4C7F-4AEA-AC5D-AF61D4F6F7FA}"/>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161794">
                                            <p:txEl>
                                              <p:pRg st="0" end="0"/>
                                            </p:txEl>
                                          </p:spTgt>
                                        </p:tgtEl>
                                        <p:attrNameLst>
                                          <p:attrName>style.visibility</p:attrName>
                                        </p:attrNameLst>
                                      </p:cBhvr>
                                      <p:to>
                                        <p:strVal val="visible"/>
                                      </p:to>
                                    </p:set>
                                    <p:animEffect transition="in" filter="wipe(left)">
                                      <p:cBhvr additive="repl">
                                        <p:cTn id="7" dur="500"/>
                                        <p:tgtEl>
                                          <p:spTgt spid="16179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161794">
                                            <p:txEl>
                                              <p:pRg st="1" end="1"/>
                                            </p:txEl>
                                          </p:spTgt>
                                        </p:tgtEl>
                                        <p:attrNameLst>
                                          <p:attrName>style.visibility</p:attrName>
                                        </p:attrNameLst>
                                      </p:cBhvr>
                                      <p:to>
                                        <p:strVal val="visible"/>
                                      </p:to>
                                    </p:set>
                                    <p:animEffect transition="in" filter="wipe(left)">
                                      <p:cBhvr additive="repl">
                                        <p:cTn id="12" dur="500"/>
                                        <p:tgtEl>
                                          <p:spTgt spid="161794">
                                            <p:txEl>
                                              <p:pRg st="1" end="1"/>
                                            </p:txEl>
                                          </p:spTgt>
                                        </p:tgtEl>
                                      </p:cBhvr>
                                    </p:animEffect>
                                  </p:childTnLst>
                                </p:cTn>
                              </p:par>
                              <p:par>
                                <p:cTn id="13" presetID="22" presetClass="entr" presetSubtype="8" fill="hold" nodeType="withEffect">
                                  <p:stCondLst>
                                    <p:cond delay="0"/>
                                  </p:stCondLst>
                                  <p:childTnLst>
                                    <p:set>
                                      <p:cBhvr additive="repl">
                                        <p:cTn id="14" dur="1" fill="hold">
                                          <p:stCondLst>
                                            <p:cond delay="0"/>
                                          </p:stCondLst>
                                        </p:cTn>
                                        <p:tgtEl>
                                          <p:spTgt spid="161794">
                                            <p:txEl>
                                              <p:pRg st="2" end="2"/>
                                            </p:txEl>
                                          </p:spTgt>
                                        </p:tgtEl>
                                        <p:attrNameLst>
                                          <p:attrName>style.visibility</p:attrName>
                                        </p:attrNameLst>
                                      </p:cBhvr>
                                      <p:to>
                                        <p:strVal val="visible"/>
                                      </p:to>
                                    </p:set>
                                    <p:animEffect transition="in" filter="wipe(left)">
                                      <p:cBhvr additive="repl">
                                        <p:cTn id="15" dur="500"/>
                                        <p:tgtEl>
                                          <p:spTgt spid="161794">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1000"/>
                                  </p:stCondLst>
                                  <p:childTnLst>
                                    <p:set>
                                      <p:cBhvr additive="repl">
                                        <p:cTn id="19" dur="1" fill="hold">
                                          <p:stCondLst>
                                            <p:cond delay="0"/>
                                          </p:stCondLst>
                                        </p:cTn>
                                        <p:tgtEl>
                                          <p:spTgt spid="161794">
                                            <p:txEl>
                                              <p:pRg st="3" end="3"/>
                                            </p:txEl>
                                          </p:spTgt>
                                        </p:tgtEl>
                                        <p:attrNameLst>
                                          <p:attrName>style.visibility</p:attrName>
                                        </p:attrNameLst>
                                      </p:cBhvr>
                                      <p:to>
                                        <p:strVal val="visible"/>
                                      </p:to>
                                    </p:set>
                                    <p:animEffect transition="in" filter="wipe(left)">
                                      <p:cBhvr additive="repl">
                                        <p:cTn id="20" dur="500"/>
                                        <p:tgtEl>
                                          <p:spTgt spid="16179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5" name="Picture 2">
            <a:extLst>
              <a:ext uri="{FF2B5EF4-FFF2-40B4-BE49-F238E27FC236}">
                <a16:creationId xmlns:a16="http://schemas.microsoft.com/office/drawing/2014/main" id="{CC3C9447-2BAE-4FE5-9BC0-E1C5B41B7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263" y="298450"/>
            <a:ext cx="6464300" cy="606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1796" name="Text Box 3">
            <a:extLst>
              <a:ext uri="{FF2B5EF4-FFF2-40B4-BE49-F238E27FC236}">
                <a16:creationId xmlns:a16="http://schemas.microsoft.com/office/drawing/2014/main" id="{577451B3-F678-4BD5-91E3-7C985A0CBECC}"/>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ext Box 1">
            <a:extLst>
              <a:ext uri="{FF2B5EF4-FFF2-40B4-BE49-F238E27FC236}">
                <a16:creationId xmlns:a16="http://schemas.microsoft.com/office/drawing/2014/main" id="{BE0F4124-A77C-4A14-8950-7BA923485944}"/>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000">
                <a:solidFill>
                  <a:srgbClr val="000000"/>
                </a:solidFill>
              </a:rPr>
              <a:t>Διάγραμμα τροχιακών για τον υβριδισμό </a:t>
            </a:r>
            <a:r>
              <a:rPr lang="el-GR" altLang="en-US" sz="4000" i="1">
                <a:solidFill>
                  <a:srgbClr val="000000"/>
                </a:solidFill>
              </a:rPr>
              <a:t>sp</a:t>
            </a:r>
            <a:r>
              <a:rPr lang="el-GR" altLang="en-US" sz="4000" baseline="30000">
                <a:solidFill>
                  <a:srgbClr val="000000"/>
                </a:solidFill>
              </a:rPr>
              <a:t>3</a:t>
            </a:r>
            <a:r>
              <a:rPr lang="el-GR" altLang="en-US" sz="4000">
                <a:solidFill>
                  <a:srgbClr val="000000"/>
                </a:solidFill>
              </a:rPr>
              <a:t> του  C</a:t>
            </a:r>
          </a:p>
        </p:txBody>
      </p:sp>
      <p:pic>
        <p:nvPicPr>
          <p:cNvPr id="162820" name="Picture 3">
            <a:extLst>
              <a:ext uri="{FF2B5EF4-FFF2-40B4-BE49-F238E27FC236}">
                <a16:creationId xmlns:a16="http://schemas.microsoft.com/office/drawing/2014/main" id="{EE7E818B-A259-442C-A44A-B7BB99CB1E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858963"/>
            <a:ext cx="8548687" cy="332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2821" name="Text Box 4">
            <a:extLst>
              <a:ext uri="{FF2B5EF4-FFF2-40B4-BE49-F238E27FC236}">
                <a16:creationId xmlns:a16="http://schemas.microsoft.com/office/drawing/2014/main" id="{94F0B2F7-82DE-4C64-AB77-7B26C011BF5C}"/>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1">
            <a:extLst>
              <a:ext uri="{FF2B5EF4-FFF2-40B4-BE49-F238E27FC236}">
                <a16:creationId xmlns:a16="http://schemas.microsoft.com/office/drawing/2014/main" id="{FD105CA5-6872-496C-8012-A9C638D23E94}"/>
              </a:ext>
            </a:extLst>
          </p:cNvPr>
          <p:cNvSpPr txBox="1">
            <a:spLocks noChangeArrowheads="1"/>
          </p:cNvSpPr>
          <p:nvPr/>
        </p:nvSpPr>
        <p:spPr bwMode="auto">
          <a:xfrm>
            <a:off x="0" y="228600"/>
            <a:ext cx="91440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Ατομα με</a:t>
            </a:r>
            <a:r>
              <a:rPr lang="el-GR" altLang="en-US" sz="4400" i="1">
                <a:solidFill>
                  <a:srgbClr val="000000"/>
                </a:solidFill>
              </a:rPr>
              <a:t> sp</a:t>
            </a:r>
            <a:r>
              <a:rPr lang="el-GR" altLang="en-US" sz="4400" baseline="30000">
                <a:solidFill>
                  <a:srgbClr val="000000"/>
                </a:solidFill>
              </a:rPr>
              <a:t>3</a:t>
            </a:r>
            <a:r>
              <a:rPr lang="el-GR" altLang="en-US" sz="4400">
                <a:solidFill>
                  <a:srgbClr val="000000"/>
                </a:solidFill>
              </a:rPr>
              <a:t> υβριδισμό</a:t>
            </a:r>
            <a:br>
              <a:rPr lang="el-GR" altLang="en-US" sz="4400">
                <a:solidFill>
                  <a:srgbClr val="000000"/>
                </a:solidFill>
              </a:rPr>
            </a:br>
            <a:r>
              <a:rPr lang="el-GR" altLang="en-US" sz="4400">
                <a:solidFill>
                  <a:srgbClr val="000000"/>
                </a:solidFill>
              </a:rPr>
              <a:t>Διαγράμματα τροχιακών</a:t>
            </a:r>
          </a:p>
        </p:txBody>
      </p:sp>
      <p:sp>
        <p:nvSpPr>
          <p:cNvPr id="163843" name="Text Box 2">
            <a:extLst>
              <a:ext uri="{FF2B5EF4-FFF2-40B4-BE49-F238E27FC236}">
                <a16:creationId xmlns:a16="http://schemas.microsoft.com/office/drawing/2014/main" id="{F9C9091E-9BC1-494E-8986-AFBABCADA843}"/>
              </a:ext>
            </a:extLst>
          </p:cNvPr>
          <p:cNvSpPr txBox="1">
            <a:spLocks noChangeArrowheads="1"/>
          </p:cNvSpPr>
          <p:nvPr/>
        </p:nvSpPr>
        <p:spPr bwMode="auto">
          <a:xfrm>
            <a:off x="23813" y="2852738"/>
            <a:ext cx="3740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r>
              <a:rPr lang="el-GR" altLang="en-US" sz="2400">
                <a:solidFill>
                  <a:srgbClr val="000000"/>
                </a:solidFill>
                <a:latin typeface="Arial" panose="020B0604020202020204" pitchFamily="34" charset="0"/>
              </a:rPr>
              <a:t>Μη υβριδοποιημένο άτομο</a:t>
            </a:r>
          </a:p>
        </p:txBody>
      </p:sp>
      <p:sp>
        <p:nvSpPr>
          <p:cNvPr id="163844" name="Text Box 3">
            <a:extLst>
              <a:ext uri="{FF2B5EF4-FFF2-40B4-BE49-F238E27FC236}">
                <a16:creationId xmlns:a16="http://schemas.microsoft.com/office/drawing/2014/main" id="{4C26DC82-DA3D-4A3F-A252-0B4C36F985E5}"/>
              </a:ext>
            </a:extLst>
          </p:cNvPr>
          <p:cNvSpPr txBox="1">
            <a:spLocks noChangeArrowheads="1"/>
          </p:cNvSpPr>
          <p:nvPr/>
        </p:nvSpPr>
        <p:spPr bwMode="auto">
          <a:xfrm>
            <a:off x="704850" y="4056063"/>
            <a:ext cx="6127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s</a:t>
            </a:r>
          </a:p>
        </p:txBody>
      </p:sp>
      <p:sp>
        <p:nvSpPr>
          <p:cNvPr id="163845" name="Text Box 4">
            <a:extLst>
              <a:ext uri="{FF2B5EF4-FFF2-40B4-BE49-F238E27FC236}">
                <a16:creationId xmlns:a16="http://schemas.microsoft.com/office/drawing/2014/main" id="{4E05390F-ECDC-419A-A79D-F0043AC330D3}"/>
              </a:ext>
            </a:extLst>
          </p:cNvPr>
          <p:cNvSpPr txBox="1">
            <a:spLocks noChangeArrowheads="1"/>
          </p:cNvSpPr>
          <p:nvPr/>
        </p:nvSpPr>
        <p:spPr bwMode="auto">
          <a:xfrm>
            <a:off x="2397125" y="4037013"/>
            <a:ext cx="63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p</a:t>
            </a:r>
          </a:p>
        </p:txBody>
      </p:sp>
      <p:sp>
        <p:nvSpPr>
          <p:cNvPr id="163846" name="Text Box 5">
            <a:extLst>
              <a:ext uri="{FF2B5EF4-FFF2-40B4-BE49-F238E27FC236}">
                <a16:creationId xmlns:a16="http://schemas.microsoft.com/office/drawing/2014/main" id="{26C99169-F6FF-466F-AB85-4FA31EC89726}"/>
              </a:ext>
            </a:extLst>
          </p:cNvPr>
          <p:cNvSpPr txBox="1">
            <a:spLocks noChangeArrowheads="1"/>
          </p:cNvSpPr>
          <p:nvPr/>
        </p:nvSpPr>
        <p:spPr bwMode="auto">
          <a:xfrm>
            <a:off x="644525" y="3430588"/>
            <a:ext cx="6715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63847" name="Rectangle 6">
            <a:extLst>
              <a:ext uri="{FF2B5EF4-FFF2-40B4-BE49-F238E27FC236}">
                <a16:creationId xmlns:a16="http://schemas.microsoft.com/office/drawing/2014/main" id="{E9B66DD8-0CD6-4B16-A7BD-C9F26255AB4F}"/>
              </a:ext>
            </a:extLst>
          </p:cNvPr>
          <p:cNvSpPr>
            <a:spLocks noChangeArrowheads="1"/>
          </p:cNvSpPr>
          <p:nvPr/>
        </p:nvSpPr>
        <p:spPr bwMode="auto">
          <a:xfrm>
            <a:off x="644525" y="3354388"/>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63848" name="Text Box 7">
            <a:extLst>
              <a:ext uri="{FF2B5EF4-FFF2-40B4-BE49-F238E27FC236}">
                <a16:creationId xmlns:a16="http://schemas.microsoft.com/office/drawing/2014/main" id="{0DC2112A-8758-4519-9972-CD26D905AFDE}"/>
              </a:ext>
            </a:extLst>
          </p:cNvPr>
          <p:cNvSpPr txBox="1">
            <a:spLocks noChangeArrowheads="1"/>
          </p:cNvSpPr>
          <p:nvPr/>
        </p:nvSpPr>
        <p:spPr bwMode="auto">
          <a:xfrm>
            <a:off x="1787525" y="3430588"/>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63849" name="Rectangle 8">
            <a:extLst>
              <a:ext uri="{FF2B5EF4-FFF2-40B4-BE49-F238E27FC236}">
                <a16:creationId xmlns:a16="http://schemas.microsoft.com/office/drawing/2014/main" id="{4779F123-9310-4DD5-91C6-D82F49A94CDA}"/>
              </a:ext>
            </a:extLst>
          </p:cNvPr>
          <p:cNvSpPr>
            <a:spLocks noChangeArrowheads="1"/>
          </p:cNvSpPr>
          <p:nvPr/>
        </p:nvSpPr>
        <p:spPr bwMode="auto">
          <a:xfrm>
            <a:off x="1711325" y="3354388"/>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63850" name="Rectangle 9">
            <a:extLst>
              <a:ext uri="{FF2B5EF4-FFF2-40B4-BE49-F238E27FC236}">
                <a16:creationId xmlns:a16="http://schemas.microsoft.com/office/drawing/2014/main" id="{60D834CC-C6AA-4A34-B902-0820FA1180C3}"/>
              </a:ext>
            </a:extLst>
          </p:cNvPr>
          <p:cNvSpPr>
            <a:spLocks noChangeArrowheads="1"/>
          </p:cNvSpPr>
          <p:nvPr/>
        </p:nvSpPr>
        <p:spPr bwMode="auto">
          <a:xfrm>
            <a:off x="2397125" y="3354388"/>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63851" name="Rectangle 10">
            <a:extLst>
              <a:ext uri="{FF2B5EF4-FFF2-40B4-BE49-F238E27FC236}">
                <a16:creationId xmlns:a16="http://schemas.microsoft.com/office/drawing/2014/main" id="{FD895427-4FA6-4B30-B8FA-0DA2F2228674}"/>
              </a:ext>
            </a:extLst>
          </p:cNvPr>
          <p:cNvSpPr>
            <a:spLocks noChangeArrowheads="1"/>
          </p:cNvSpPr>
          <p:nvPr/>
        </p:nvSpPr>
        <p:spPr bwMode="auto">
          <a:xfrm>
            <a:off x="3082925" y="3354388"/>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63852" name="Text Box 11">
            <a:extLst>
              <a:ext uri="{FF2B5EF4-FFF2-40B4-BE49-F238E27FC236}">
                <a16:creationId xmlns:a16="http://schemas.microsoft.com/office/drawing/2014/main" id="{CF50C6F7-3942-4D69-BF53-4FF7C0F0DF03}"/>
              </a:ext>
            </a:extLst>
          </p:cNvPr>
          <p:cNvSpPr txBox="1">
            <a:spLocks noChangeArrowheads="1"/>
          </p:cNvSpPr>
          <p:nvPr/>
        </p:nvSpPr>
        <p:spPr bwMode="auto">
          <a:xfrm>
            <a:off x="4157663" y="2819400"/>
            <a:ext cx="37369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r>
              <a:rPr lang="el-GR" altLang="en-US" sz="2400" i="1">
                <a:solidFill>
                  <a:srgbClr val="000000"/>
                </a:solidFill>
                <a:latin typeface="Arial" panose="020B0604020202020204" pitchFamily="34" charset="0"/>
              </a:rPr>
              <a:t>sp</a:t>
            </a:r>
            <a:r>
              <a:rPr lang="el-GR" altLang="en-US" sz="2400" baseline="30000">
                <a:solidFill>
                  <a:srgbClr val="000000"/>
                </a:solidFill>
                <a:latin typeface="Arial" panose="020B0604020202020204" pitchFamily="34" charset="0"/>
              </a:rPr>
              <a:t>3</a:t>
            </a:r>
            <a:r>
              <a:rPr lang="el-GR" altLang="en-US" sz="2400">
                <a:solidFill>
                  <a:srgbClr val="000000"/>
                </a:solidFill>
                <a:latin typeface="Arial" panose="020B0604020202020204" pitchFamily="34" charset="0"/>
              </a:rPr>
              <a:t> υβριδοποιημένο άτομο</a:t>
            </a:r>
          </a:p>
        </p:txBody>
      </p:sp>
      <p:sp>
        <p:nvSpPr>
          <p:cNvPr id="163853" name="Text Box 12">
            <a:extLst>
              <a:ext uri="{FF2B5EF4-FFF2-40B4-BE49-F238E27FC236}">
                <a16:creationId xmlns:a16="http://schemas.microsoft.com/office/drawing/2014/main" id="{19511895-A1D9-413B-B26C-5AC2620FFACD}"/>
              </a:ext>
            </a:extLst>
          </p:cNvPr>
          <p:cNvSpPr txBox="1">
            <a:spLocks noChangeArrowheads="1"/>
          </p:cNvSpPr>
          <p:nvPr/>
        </p:nvSpPr>
        <p:spPr bwMode="auto">
          <a:xfrm>
            <a:off x="6029325" y="4037013"/>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sp</a:t>
            </a:r>
            <a:r>
              <a:rPr lang="el-GR" altLang="en-US" sz="3200" baseline="30000">
                <a:solidFill>
                  <a:srgbClr val="000000"/>
                </a:solidFill>
                <a:latin typeface="Arial" panose="020B0604020202020204" pitchFamily="34" charset="0"/>
              </a:rPr>
              <a:t>3</a:t>
            </a:r>
          </a:p>
        </p:txBody>
      </p:sp>
      <p:sp>
        <p:nvSpPr>
          <p:cNvPr id="163854" name="Text Box 13">
            <a:extLst>
              <a:ext uri="{FF2B5EF4-FFF2-40B4-BE49-F238E27FC236}">
                <a16:creationId xmlns:a16="http://schemas.microsoft.com/office/drawing/2014/main" id="{B94FE69B-7D19-41BB-9D54-3A838D894C2D}"/>
              </a:ext>
            </a:extLst>
          </p:cNvPr>
          <p:cNvSpPr txBox="1">
            <a:spLocks noChangeArrowheads="1"/>
          </p:cNvSpPr>
          <p:nvPr/>
        </p:nvSpPr>
        <p:spPr bwMode="auto">
          <a:xfrm>
            <a:off x="5292725" y="3430588"/>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63855" name="Rectangle 14">
            <a:extLst>
              <a:ext uri="{FF2B5EF4-FFF2-40B4-BE49-F238E27FC236}">
                <a16:creationId xmlns:a16="http://schemas.microsoft.com/office/drawing/2014/main" id="{2ED1686E-2D60-45F4-8205-A5E2A53A5578}"/>
              </a:ext>
            </a:extLst>
          </p:cNvPr>
          <p:cNvSpPr>
            <a:spLocks noChangeArrowheads="1"/>
          </p:cNvSpPr>
          <p:nvPr/>
        </p:nvSpPr>
        <p:spPr bwMode="auto">
          <a:xfrm>
            <a:off x="5216525" y="334645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63856" name="Text Box 15">
            <a:extLst>
              <a:ext uri="{FF2B5EF4-FFF2-40B4-BE49-F238E27FC236}">
                <a16:creationId xmlns:a16="http://schemas.microsoft.com/office/drawing/2014/main" id="{39936B74-47C8-43CA-A80F-B24391429306}"/>
              </a:ext>
            </a:extLst>
          </p:cNvPr>
          <p:cNvSpPr txBox="1">
            <a:spLocks noChangeArrowheads="1"/>
          </p:cNvSpPr>
          <p:nvPr/>
        </p:nvSpPr>
        <p:spPr bwMode="auto">
          <a:xfrm>
            <a:off x="5978525" y="3430588"/>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63857" name="Rectangle 16">
            <a:extLst>
              <a:ext uri="{FF2B5EF4-FFF2-40B4-BE49-F238E27FC236}">
                <a16:creationId xmlns:a16="http://schemas.microsoft.com/office/drawing/2014/main" id="{54F69B41-F7E5-4252-8F83-086AFC2F41D7}"/>
              </a:ext>
            </a:extLst>
          </p:cNvPr>
          <p:cNvSpPr>
            <a:spLocks noChangeArrowheads="1"/>
          </p:cNvSpPr>
          <p:nvPr/>
        </p:nvSpPr>
        <p:spPr bwMode="auto">
          <a:xfrm>
            <a:off x="5902325" y="334645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63858" name="Rectangle 17">
            <a:extLst>
              <a:ext uri="{FF2B5EF4-FFF2-40B4-BE49-F238E27FC236}">
                <a16:creationId xmlns:a16="http://schemas.microsoft.com/office/drawing/2014/main" id="{78DE7773-5305-4302-8A61-FD6BB374423E}"/>
              </a:ext>
            </a:extLst>
          </p:cNvPr>
          <p:cNvSpPr>
            <a:spLocks noChangeArrowheads="1"/>
          </p:cNvSpPr>
          <p:nvPr/>
        </p:nvSpPr>
        <p:spPr bwMode="auto">
          <a:xfrm>
            <a:off x="6604000" y="334645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63859" name="Rectangle 18">
            <a:extLst>
              <a:ext uri="{FF2B5EF4-FFF2-40B4-BE49-F238E27FC236}">
                <a16:creationId xmlns:a16="http://schemas.microsoft.com/office/drawing/2014/main" id="{618648DB-E907-4EFD-8772-A5BE50A59900}"/>
              </a:ext>
            </a:extLst>
          </p:cNvPr>
          <p:cNvSpPr>
            <a:spLocks noChangeArrowheads="1"/>
          </p:cNvSpPr>
          <p:nvPr/>
        </p:nvSpPr>
        <p:spPr bwMode="auto">
          <a:xfrm>
            <a:off x="7294563" y="3352800"/>
            <a:ext cx="727075" cy="681038"/>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63860" name="Text Box 19">
            <a:extLst>
              <a:ext uri="{FF2B5EF4-FFF2-40B4-BE49-F238E27FC236}">
                <a16:creationId xmlns:a16="http://schemas.microsoft.com/office/drawing/2014/main" id="{B5EB8757-BBCC-4DBD-9B88-C4A899884BF1}"/>
              </a:ext>
            </a:extLst>
          </p:cNvPr>
          <p:cNvSpPr txBox="1">
            <a:spLocks noChangeArrowheads="1"/>
          </p:cNvSpPr>
          <p:nvPr/>
        </p:nvSpPr>
        <p:spPr bwMode="auto">
          <a:xfrm>
            <a:off x="6638925" y="3430588"/>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63861" name="Text Box 20">
            <a:extLst>
              <a:ext uri="{FF2B5EF4-FFF2-40B4-BE49-F238E27FC236}">
                <a16:creationId xmlns:a16="http://schemas.microsoft.com/office/drawing/2014/main" id="{8008585A-7665-47EA-9D6A-7852AEF100E3}"/>
              </a:ext>
            </a:extLst>
          </p:cNvPr>
          <p:cNvSpPr txBox="1">
            <a:spLocks noChangeArrowheads="1"/>
          </p:cNvSpPr>
          <p:nvPr/>
        </p:nvSpPr>
        <p:spPr bwMode="auto">
          <a:xfrm>
            <a:off x="2397125" y="3430588"/>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63862" name="Text Box 21">
            <a:extLst>
              <a:ext uri="{FF2B5EF4-FFF2-40B4-BE49-F238E27FC236}">
                <a16:creationId xmlns:a16="http://schemas.microsoft.com/office/drawing/2014/main" id="{F4F729C4-3ADA-4D48-9265-53E7A176F3FA}"/>
              </a:ext>
            </a:extLst>
          </p:cNvPr>
          <p:cNvSpPr txBox="1">
            <a:spLocks noChangeArrowheads="1"/>
          </p:cNvSpPr>
          <p:nvPr/>
        </p:nvSpPr>
        <p:spPr bwMode="auto">
          <a:xfrm>
            <a:off x="7232650" y="3430588"/>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63863" name="Text Box 22">
            <a:extLst>
              <a:ext uri="{FF2B5EF4-FFF2-40B4-BE49-F238E27FC236}">
                <a16:creationId xmlns:a16="http://schemas.microsoft.com/office/drawing/2014/main" id="{B28688EF-F002-46CA-8CF1-CFE9E4C27DC3}"/>
              </a:ext>
            </a:extLst>
          </p:cNvPr>
          <p:cNvSpPr txBox="1">
            <a:spLocks noChangeArrowheads="1"/>
          </p:cNvSpPr>
          <p:nvPr/>
        </p:nvSpPr>
        <p:spPr bwMode="auto">
          <a:xfrm>
            <a:off x="4225925" y="3351213"/>
            <a:ext cx="4746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9933FF"/>
                </a:solidFill>
                <a:latin typeface="Arial" panose="020B0604020202020204" pitchFamily="34" charset="0"/>
              </a:rPr>
              <a:t>C</a:t>
            </a:r>
          </a:p>
        </p:txBody>
      </p:sp>
      <p:sp>
        <p:nvSpPr>
          <p:cNvPr id="163864" name="Text Box 23">
            <a:extLst>
              <a:ext uri="{FF2B5EF4-FFF2-40B4-BE49-F238E27FC236}">
                <a16:creationId xmlns:a16="http://schemas.microsoft.com/office/drawing/2014/main" id="{6968E856-8710-4794-9330-5028B3A108F1}"/>
              </a:ext>
            </a:extLst>
          </p:cNvPr>
          <p:cNvSpPr txBox="1">
            <a:spLocks noChangeArrowheads="1"/>
          </p:cNvSpPr>
          <p:nvPr/>
        </p:nvSpPr>
        <p:spPr bwMode="auto">
          <a:xfrm>
            <a:off x="704850" y="5808663"/>
            <a:ext cx="6127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s</a:t>
            </a:r>
          </a:p>
        </p:txBody>
      </p:sp>
      <p:sp>
        <p:nvSpPr>
          <p:cNvPr id="163865" name="Text Box 24">
            <a:extLst>
              <a:ext uri="{FF2B5EF4-FFF2-40B4-BE49-F238E27FC236}">
                <a16:creationId xmlns:a16="http://schemas.microsoft.com/office/drawing/2014/main" id="{4DEBA735-5DE0-4369-A407-EA240EB8AFD9}"/>
              </a:ext>
            </a:extLst>
          </p:cNvPr>
          <p:cNvSpPr txBox="1">
            <a:spLocks noChangeArrowheads="1"/>
          </p:cNvSpPr>
          <p:nvPr/>
        </p:nvSpPr>
        <p:spPr bwMode="auto">
          <a:xfrm>
            <a:off x="2397125" y="5789613"/>
            <a:ext cx="63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p</a:t>
            </a:r>
          </a:p>
        </p:txBody>
      </p:sp>
      <p:sp>
        <p:nvSpPr>
          <p:cNvPr id="163866" name="Text Box 25">
            <a:extLst>
              <a:ext uri="{FF2B5EF4-FFF2-40B4-BE49-F238E27FC236}">
                <a16:creationId xmlns:a16="http://schemas.microsoft.com/office/drawing/2014/main" id="{048B4FBA-656D-43CC-86DD-E547AFE4B850}"/>
              </a:ext>
            </a:extLst>
          </p:cNvPr>
          <p:cNvSpPr txBox="1">
            <a:spLocks noChangeArrowheads="1"/>
          </p:cNvSpPr>
          <p:nvPr/>
        </p:nvSpPr>
        <p:spPr bwMode="auto">
          <a:xfrm>
            <a:off x="644525" y="5183188"/>
            <a:ext cx="6715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63867" name="Rectangle 26">
            <a:extLst>
              <a:ext uri="{FF2B5EF4-FFF2-40B4-BE49-F238E27FC236}">
                <a16:creationId xmlns:a16="http://schemas.microsoft.com/office/drawing/2014/main" id="{027F0F2A-F300-4A7C-8DB4-B698F6EFAC35}"/>
              </a:ext>
            </a:extLst>
          </p:cNvPr>
          <p:cNvSpPr>
            <a:spLocks noChangeArrowheads="1"/>
          </p:cNvSpPr>
          <p:nvPr/>
        </p:nvSpPr>
        <p:spPr bwMode="auto">
          <a:xfrm>
            <a:off x="644525" y="5106988"/>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63868" name="Text Box 27">
            <a:extLst>
              <a:ext uri="{FF2B5EF4-FFF2-40B4-BE49-F238E27FC236}">
                <a16:creationId xmlns:a16="http://schemas.microsoft.com/office/drawing/2014/main" id="{40A1C906-F3DB-42EB-AF12-C47165234821}"/>
              </a:ext>
            </a:extLst>
          </p:cNvPr>
          <p:cNvSpPr txBox="1">
            <a:spLocks noChangeArrowheads="1"/>
          </p:cNvSpPr>
          <p:nvPr/>
        </p:nvSpPr>
        <p:spPr bwMode="auto">
          <a:xfrm>
            <a:off x="1787525" y="5183188"/>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63869" name="Rectangle 28">
            <a:extLst>
              <a:ext uri="{FF2B5EF4-FFF2-40B4-BE49-F238E27FC236}">
                <a16:creationId xmlns:a16="http://schemas.microsoft.com/office/drawing/2014/main" id="{AA63F328-D9FD-46C6-B7E7-11D96B0576C1}"/>
              </a:ext>
            </a:extLst>
          </p:cNvPr>
          <p:cNvSpPr>
            <a:spLocks noChangeArrowheads="1"/>
          </p:cNvSpPr>
          <p:nvPr/>
        </p:nvSpPr>
        <p:spPr bwMode="auto">
          <a:xfrm>
            <a:off x="1711325" y="5106988"/>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63870" name="Rectangle 29">
            <a:extLst>
              <a:ext uri="{FF2B5EF4-FFF2-40B4-BE49-F238E27FC236}">
                <a16:creationId xmlns:a16="http://schemas.microsoft.com/office/drawing/2014/main" id="{2356C2AE-3496-4152-92A0-C6C30BC7D4E4}"/>
              </a:ext>
            </a:extLst>
          </p:cNvPr>
          <p:cNvSpPr>
            <a:spLocks noChangeArrowheads="1"/>
          </p:cNvSpPr>
          <p:nvPr/>
        </p:nvSpPr>
        <p:spPr bwMode="auto">
          <a:xfrm>
            <a:off x="2397125" y="5106988"/>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63871" name="Text Box 30">
            <a:extLst>
              <a:ext uri="{FF2B5EF4-FFF2-40B4-BE49-F238E27FC236}">
                <a16:creationId xmlns:a16="http://schemas.microsoft.com/office/drawing/2014/main" id="{BBAA9AE2-D698-47E1-A862-6FA98EC36A6D}"/>
              </a:ext>
            </a:extLst>
          </p:cNvPr>
          <p:cNvSpPr txBox="1">
            <a:spLocks noChangeArrowheads="1"/>
          </p:cNvSpPr>
          <p:nvPr/>
        </p:nvSpPr>
        <p:spPr bwMode="auto">
          <a:xfrm>
            <a:off x="6105525" y="5789613"/>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sp</a:t>
            </a:r>
            <a:r>
              <a:rPr lang="el-GR" altLang="en-US" sz="3200" baseline="30000">
                <a:solidFill>
                  <a:srgbClr val="000000"/>
                </a:solidFill>
                <a:latin typeface="Arial" panose="020B0604020202020204" pitchFamily="34" charset="0"/>
              </a:rPr>
              <a:t>3</a:t>
            </a:r>
          </a:p>
        </p:txBody>
      </p:sp>
      <p:sp>
        <p:nvSpPr>
          <p:cNvPr id="163872" name="Text Box 31">
            <a:extLst>
              <a:ext uri="{FF2B5EF4-FFF2-40B4-BE49-F238E27FC236}">
                <a16:creationId xmlns:a16="http://schemas.microsoft.com/office/drawing/2014/main" id="{63693BE4-2DAA-42A9-87B7-B1FBA27FDD5F}"/>
              </a:ext>
            </a:extLst>
          </p:cNvPr>
          <p:cNvSpPr txBox="1">
            <a:spLocks noChangeArrowheads="1"/>
          </p:cNvSpPr>
          <p:nvPr/>
        </p:nvSpPr>
        <p:spPr bwMode="auto">
          <a:xfrm>
            <a:off x="5978525" y="5183188"/>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63873" name="Rectangle 32">
            <a:extLst>
              <a:ext uri="{FF2B5EF4-FFF2-40B4-BE49-F238E27FC236}">
                <a16:creationId xmlns:a16="http://schemas.microsoft.com/office/drawing/2014/main" id="{2610696B-E1CD-4934-948F-10A2749930EA}"/>
              </a:ext>
            </a:extLst>
          </p:cNvPr>
          <p:cNvSpPr>
            <a:spLocks noChangeArrowheads="1"/>
          </p:cNvSpPr>
          <p:nvPr/>
        </p:nvSpPr>
        <p:spPr bwMode="auto">
          <a:xfrm>
            <a:off x="5902325" y="5106988"/>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63874" name="Rectangle 33">
            <a:extLst>
              <a:ext uri="{FF2B5EF4-FFF2-40B4-BE49-F238E27FC236}">
                <a16:creationId xmlns:a16="http://schemas.microsoft.com/office/drawing/2014/main" id="{A9A5361E-9A8A-4640-93AB-89C0B5A79AD8}"/>
              </a:ext>
            </a:extLst>
          </p:cNvPr>
          <p:cNvSpPr>
            <a:spLocks noChangeArrowheads="1"/>
          </p:cNvSpPr>
          <p:nvPr/>
        </p:nvSpPr>
        <p:spPr bwMode="auto">
          <a:xfrm>
            <a:off x="6611938" y="5106988"/>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63875" name="Rectangle 34">
            <a:extLst>
              <a:ext uri="{FF2B5EF4-FFF2-40B4-BE49-F238E27FC236}">
                <a16:creationId xmlns:a16="http://schemas.microsoft.com/office/drawing/2014/main" id="{76E10B38-D79D-47A0-BFC1-1632EE5EA755}"/>
              </a:ext>
            </a:extLst>
          </p:cNvPr>
          <p:cNvSpPr>
            <a:spLocks noChangeArrowheads="1"/>
          </p:cNvSpPr>
          <p:nvPr/>
        </p:nvSpPr>
        <p:spPr bwMode="auto">
          <a:xfrm>
            <a:off x="7291388" y="5106988"/>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63876" name="Text Box 35">
            <a:extLst>
              <a:ext uri="{FF2B5EF4-FFF2-40B4-BE49-F238E27FC236}">
                <a16:creationId xmlns:a16="http://schemas.microsoft.com/office/drawing/2014/main" id="{5F3D9700-CC88-48C7-B9AA-F58A699EC80E}"/>
              </a:ext>
            </a:extLst>
          </p:cNvPr>
          <p:cNvSpPr txBox="1">
            <a:spLocks noChangeArrowheads="1"/>
          </p:cNvSpPr>
          <p:nvPr/>
        </p:nvSpPr>
        <p:spPr bwMode="auto">
          <a:xfrm>
            <a:off x="6638925" y="5183188"/>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63877" name="Text Box 36">
            <a:extLst>
              <a:ext uri="{FF2B5EF4-FFF2-40B4-BE49-F238E27FC236}">
                <a16:creationId xmlns:a16="http://schemas.microsoft.com/office/drawing/2014/main" id="{2579E5D9-F230-4CA8-857A-300925AB8975}"/>
              </a:ext>
            </a:extLst>
          </p:cNvPr>
          <p:cNvSpPr txBox="1">
            <a:spLocks noChangeArrowheads="1"/>
          </p:cNvSpPr>
          <p:nvPr/>
        </p:nvSpPr>
        <p:spPr bwMode="auto">
          <a:xfrm>
            <a:off x="2397125" y="5183188"/>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63878" name="Text Box 37">
            <a:extLst>
              <a:ext uri="{FF2B5EF4-FFF2-40B4-BE49-F238E27FC236}">
                <a16:creationId xmlns:a16="http://schemas.microsoft.com/office/drawing/2014/main" id="{6734C396-7A67-4B41-A97F-AD69EAE21523}"/>
              </a:ext>
            </a:extLst>
          </p:cNvPr>
          <p:cNvSpPr txBox="1">
            <a:spLocks noChangeArrowheads="1"/>
          </p:cNvSpPr>
          <p:nvPr/>
        </p:nvSpPr>
        <p:spPr bwMode="auto">
          <a:xfrm>
            <a:off x="7251700" y="51689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63879" name="Text Box 38">
            <a:extLst>
              <a:ext uri="{FF2B5EF4-FFF2-40B4-BE49-F238E27FC236}">
                <a16:creationId xmlns:a16="http://schemas.microsoft.com/office/drawing/2014/main" id="{1C15FCC3-289D-458F-9922-35847CA90CD0}"/>
              </a:ext>
            </a:extLst>
          </p:cNvPr>
          <p:cNvSpPr txBox="1">
            <a:spLocks noChangeArrowheads="1"/>
          </p:cNvSpPr>
          <p:nvPr/>
        </p:nvSpPr>
        <p:spPr bwMode="auto">
          <a:xfrm>
            <a:off x="4225925" y="5103813"/>
            <a:ext cx="4746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9933FF"/>
                </a:solidFill>
                <a:latin typeface="Arial" panose="020B0604020202020204" pitchFamily="34" charset="0"/>
              </a:rPr>
              <a:t>N</a:t>
            </a:r>
          </a:p>
        </p:txBody>
      </p:sp>
      <p:sp>
        <p:nvSpPr>
          <p:cNvPr id="163880" name="Rectangle 39">
            <a:extLst>
              <a:ext uri="{FF2B5EF4-FFF2-40B4-BE49-F238E27FC236}">
                <a16:creationId xmlns:a16="http://schemas.microsoft.com/office/drawing/2014/main" id="{34581180-9E5D-4D71-B053-21FAA7A73858}"/>
              </a:ext>
            </a:extLst>
          </p:cNvPr>
          <p:cNvSpPr>
            <a:spLocks noChangeArrowheads="1"/>
          </p:cNvSpPr>
          <p:nvPr/>
        </p:nvSpPr>
        <p:spPr bwMode="auto">
          <a:xfrm>
            <a:off x="3082925" y="5106988"/>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63881" name="Text Box 40">
            <a:extLst>
              <a:ext uri="{FF2B5EF4-FFF2-40B4-BE49-F238E27FC236}">
                <a16:creationId xmlns:a16="http://schemas.microsoft.com/office/drawing/2014/main" id="{EEBC5C05-F576-4B59-822B-7DC469EFCFD9}"/>
              </a:ext>
            </a:extLst>
          </p:cNvPr>
          <p:cNvSpPr txBox="1">
            <a:spLocks noChangeArrowheads="1"/>
          </p:cNvSpPr>
          <p:nvPr/>
        </p:nvSpPr>
        <p:spPr bwMode="auto">
          <a:xfrm>
            <a:off x="3082925" y="5183188"/>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grpSp>
        <p:nvGrpSpPr>
          <p:cNvPr id="163882" name="Group 41">
            <a:extLst>
              <a:ext uri="{FF2B5EF4-FFF2-40B4-BE49-F238E27FC236}">
                <a16:creationId xmlns:a16="http://schemas.microsoft.com/office/drawing/2014/main" id="{254FEA9F-8268-43D4-A910-971FFD200A9D}"/>
              </a:ext>
            </a:extLst>
          </p:cNvPr>
          <p:cNvGrpSpPr>
            <a:grpSpLocks/>
          </p:cNvGrpSpPr>
          <p:nvPr/>
        </p:nvGrpSpPr>
        <p:grpSpPr bwMode="auto">
          <a:xfrm>
            <a:off x="5216525" y="5106988"/>
            <a:ext cx="685800" cy="682625"/>
            <a:chOff x="3286" y="3217"/>
            <a:chExt cx="432" cy="430"/>
          </a:xfrm>
        </p:grpSpPr>
        <p:sp>
          <p:nvSpPr>
            <p:cNvPr id="163886" name="Text Box 42">
              <a:extLst>
                <a:ext uri="{FF2B5EF4-FFF2-40B4-BE49-F238E27FC236}">
                  <a16:creationId xmlns:a16="http://schemas.microsoft.com/office/drawing/2014/main" id="{E8D7F7D6-D972-4BF2-8580-41A25BF247B8}"/>
                </a:ext>
              </a:extLst>
            </p:cNvPr>
            <p:cNvSpPr txBox="1">
              <a:spLocks noChangeArrowheads="1"/>
            </p:cNvSpPr>
            <p:nvPr/>
          </p:nvSpPr>
          <p:spPr bwMode="auto">
            <a:xfrm>
              <a:off x="3307" y="3275"/>
              <a:ext cx="26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63887" name="Rectangle 43">
              <a:extLst>
                <a:ext uri="{FF2B5EF4-FFF2-40B4-BE49-F238E27FC236}">
                  <a16:creationId xmlns:a16="http://schemas.microsoft.com/office/drawing/2014/main" id="{77AC9DA4-9C31-4604-8A3C-CC308AA7BB02}"/>
                </a:ext>
              </a:extLst>
            </p:cNvPr>
            <p:cNvSpPr>
              <a:spLocks noChangeArrowheads="1"/>
            </p:cNvSpPr>
            <p:nvPr/>
          </p:nvSpPr>
          <p:spPr bwMode="auto">
            <a:xfrm>
              <a:off x="3286" y="3217"/>
              <a:ext cx="431" cy="43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63888" name="Text Box 44">
              <a:extLst>
                <a:ext uri="{FF2B5EF4-FFF2-40B4-BE49-F238E27FC236}">
                  <a16:creationId xmlns:a16="http://schemas.microsoft.com/office/drawing/2014/main" id="{17868BB1-C8C4-4919-89FC-6291BD42F004}"/>
                </a:ext>
              </a:extLst>
            </p:cNvPr>
            <p:cNvSpPr txBox="1">
              <a:spLocks noChangeArrowheads="1"/>
            </p:cNvSpPr>
            <p:nvPr/>
          </p:nvSpPr>
          <p:spPr bwMode="auto">
            <a:xfrm flipV="1">
              <a:off x="3450" y="3253"/>
              <a:ext cx="26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grpSp>
      <p:sp>
        <p:nvSpPr>
          <p:cNvPr id="163883" name="Text Box 45">
            <a:extLst>
              <a:ext uri="{FF2B5EF4-FFF2-40B4-BE49-F238E27FC236}">
                <a16:creationId xmlns:a16="http://schemas.microsoft.com/office/drawing/2014/main" id="{7A78B65A-7D30-492B-A30A-E37499577183}"/>
              </a:ext>
            </a:extLst>
          </p:cNvPr>
          <p:cNvSpPr txBox="1">
            <a:spLocks noChangeArrowheads="1"/>
          </p:cNvSpPr>
          <p:nvPr/>
        </p:nvSpPr>
        <p:spPr bwMode="auto">
          <a:xfrm>
            <a:off x="43656" y="1427958"/>
            <a:ext cx="8839200"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marL="342900" indent="-342900" eaLnBrk="0" hangingPunct="0">
              <a:tabLst>
                <a:tab pos="454025" algn="l"/>
                <a:tab pos="901700" algn="l"/>
                <a:tab pos="1350963" algn="l"/>
                <a:tab pos="1800225" algn="l"/>
                <a:tab pos="2249488" algn="l"/>
                <a:tab pos="2698750" algn="l"/>
                <a:tab pos="3148013" algn="l"/>
                <a:tab pos="3597275" algn="l"/>
                <a:tab pos="4046538" algn="l"/>
                <a:tab pos="4495800" algn="l"/>
                <a:tab pos="4945063" algn="l"/>
                <a:tab pos="5394325" algn="l"/>
                <a:tab pos="5843588" algn="l"/>
                <a:tab pos="6292850" algn="l"/>
                <a:tab pos="6742113" algn="l"/>
                <a:tab pos="7191375" algn="l"/>
                <a:tab pos="7640638" algn="l"/>
                <a:tab pos="8089900" algn="l"/>
                <a:tab pos="8539163" algn="l"/>
                <a:tab pos="8988425" algn="l"/>
                <a:tab pos="9437688" algn="l"/>
              </a:tabLst>
              <a:defRPr>
                <a:solidFill>
                  <a:schemeClr val="bg1"/>
                </a:solidFill>
                <a:latin typeface="Calibri" panose="020F0502020204030204" pitchFamily="34" charset="0"/>
                <a:ea typeface="Droid Sans Fallback"/>
                <a:cs typeface="Droid Sans Fallback"/>
              </a:defRPr>
            </a:lvl1pPr>
            <a:lvl2pPr marL="454025" indent="-341313" eaLnBrk="0" hangingPunct="0">
              <a:tabLst>
                <a:tab pos="454025" algn="l"/>
                <a:tab pos="901700" algn="l"/>
                <a:tab pos="1350963" algn="l"/>
                <a:tab pos="1800225" algn="l"/>
                <a:tab pos="2249488" algn="l"/>
                <a:tab pos="2698750" algn="l"/>
                <a:tab pos="3148013" algn="l"/>
                <a:tab pos="3597275" algn="l"/>
                <a:tab pos="4046538" algn="l"/>
                <a:tab pos="4495800" algn="l"/>
                <a:tab pos="4945063" algn="l"/>
                <a:tab pos="5394325" algn="l"/>
                <a:tab pos="5843588" algn="l"/>
                <a:tab pos="6292850" algn="l"/>
                <a:tab pos="6742113" algn="l"/>
                <a:tab pos="7191375" algn="l"/>
                <a:tab pos="7640638" algn="l"/>
                <a:tab pos="8089900" algn="l"/>
                <a:tab pos="8539163" algn="l"/>
                <a:tab pos="8988425" algn="l"/>
                <a:tab pos="9437688" algn="l"/>
              </a:tabLst>
              <a:defRPr>
                <a:solidFill>
                  <a:schemeClr val="bg1"/>
                </a:solidFill>
                <a:latin typeface="Calibri" panose="020F0502020204030204" pitchFamily="34" charset="0"/>
                <a:ea typeface="Droid Sans Fallback"/>
                <a:cs typeface="Droid Sans Fallback"/>
              </a:defRPr>
            </a:lvl2pPr>
            <a:lvl3pPr eaLnBrk="0" hangingPunct="0">
              <a:tabLst>
                <a:tab pos="454025" algn="l"/>
                <a:tab pos="901700" algn="l"/>
                <a:tab pos="1350963" algn="l"/>
                <a:tab pos="1800225" algn="l"/>
                <a:tab pos="2249488" algn="l"/>
                <a:tab pos="2698750" algn="l"/>
                <a:tab pos="3148013" algn="l"/>
                <a:tab pos="3597275" algn="l"/>
                <a:tab pos="4046538" algn="l"/>
                <a:tab pos="4495800" algn="l"/>
                <a:tab pos="4945063" algn="l"/>
                <a:tab pos="5394325" algn="l"/>
                <a:tab pos="5843588" algn="l"/>
                <a:tab pos="6292850" algn="l"/>
                <a:tab pos="6742113" algn="l"/>
                <a:tab pos="7191375" algn="l"/>
                <a:tab pos="7640638" algn="l"/>
                <a:tab pos="8089900" algn="l"/>
                <a:tab pos="8539163" algn="l"/>
                <a:tab pos="8988425" algn="l"/>
                <a:tab pos="9437688" algn="l"/>
              </a:tabLst>
              <a:defRPr>
                <a:solidFill>
                  <a:schemeClr val="bg1"/>
                </a:solidFill>
                <a:latin typeface="Calibri" panose="020F0502020204030204" pitchFamily="34" charset="0"/>
                <a:ea typeface="Droid Sans Fallback"/>
                <a:cs typeface="Droid Sans Fallback"/>
              </a:defRPr>
            </a:lvl3pPr>
            <a:lvl4pPr eaLnBrk="0" hangingPunct="0">
              <a:tabLst>
                <a:tab pos="454025" algn="l"/>
                <a:tab pos="901700" algn="l"/>
                <a:tab pos="1350963" algn="l"/>
                <a:tab pos="1800225" algn="l"/>
                <a:tab pos="2249488" algn="l"/>
                <a:tab pos="2698750" algn="l"/>
                <a:tab pos="3148013" algn="l"/>
                <a:tab pos="3597275" algn="l"/>
                <a:tab pos="4046538" algn="l"/>
                <a:tab pos="4495800" algn="l"/>
                <a:tab pos="4945063" algn="l"/>
                <a:tab pos="5394325" algn="l"/>
                <a:tab pos="5843588" algn="l"/>
                <a:tab pos="6292850" algn="l"/>
                <a:tab pos="6742113" algn="l"/>
                <a:tab pos="7191375" algn="l"/>
                <a:tab pos="7640638" algn="l"/>
                <a:tab pos="8089900" algn="l"/>
                <a:tab pos="8539163" algn="l"/>
                <a:tab pos="8988425" algn="l"/>
                <a:tab pos="9437688" algn="l"/>
              </a:tabLst>
              <a:defRPr>
                <a:solidFill>
                  <a:schemeClr val="bg1"/>
                </a:solidFill>
                <a:latin typeface="Calibri" panose="020F0502020204030204" pitchFamily="34" charset="0"/>
                <a:ea typeface="Droid Sans Fallback"/>
                <a:cs typeface="Droid Sans Fallback"/>
              </a:defRPr>
            </a:lvl4pPr>
            <a:lvl5pPr eaLnBrk="0" hangingPunct="0">
              <a:tabLst>
                <a:tab pos="454025" algn="l"/>
                <a:tab pos="901700" algn="l"/>
                <a:tab pos="1350963" algn="l"/>
                <a:tab pos="1800225" algn="l"/>
                <a:tab pos="2249488" algn="l"/>
                <a:tab pos="2698750" algn="l"/>
                <a:tab pos="3148013" algn="l"/>
                <a:tab pos="3597275" algn="l"/>
                <a:tab pos="4046538" algn="l"/>
                <a:tab pos="4495800" algn="l"/>
                <a:tab pos="4945063" algn="l"/>
                <a:tab pos="5394325" algn="l"/>
                <a:tab pos="5843588" algn="l"/>
                <a:tab pos="6292850" algn="l"/>
                <a:tab pos="6742113" algn="l"/>
                <a:tab pos="7191375" algn="l"/>
                <a:tab pos="7640638" algn="l"/>
                <a:tab pos="8089900" algn="l"/>
                <a:tab pos="8539163" algn="l"/>
                <a:tab pos="8988425" algn="l"/>
                <a:tab pos="94376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454025" algn="l"/>
                <a:tab pos="901700" algn="l"/>
                <a:tab pos="1350963" algn="l"/>
                <a:tab pos="1800225" algn="l"/>
                <a:tab pos="2249488" algn="l"/>
                <a:tab pos="2698750" algn="l"/>
                <a:tab pos="3148013" algn="l"/>
                <a:tab pos="3597275" algn="l"/>
                <a:tab pos="4046538" algn="l"/>
                <a:tab pos="4495800" algn="l"/>
                <a:tab pos="4945063" algn="l"/>
                <a:tab pos="5394325" algn="l"/>
                <a:tab pos="5843588" algn="l"/>
                <a:tab pos="6292850" algn="l"/>
                <a:tab pos="6742113" algn="l"/>
                <a:tab pos="7191375" algn="l"/>
                <a:tab pos="7640638" algn="l"/>
                <a:tab pos="8089900" algn="l"/>
                <a:tab pos="8539163" algn="l"/>
                <a:tab pos="8988425" algn="l"/>
                <a:tab pos="94376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454025" algn="l"/>
                <a:tab pos="901700" algn="l"/>
                <a:tab pos="1350963" algn="l"/>
                <a:tab pos="1800225" algn="l"/>
                <a:tab pos="2249488" algn="l"/>
                <a:tab pos="2698750" algn="l"/>
                <a:tab pos="3148013" algn="l"/>
                <a:tab pos="3597275" algn="l"/>
                <a:tab pos="4046538" algn="l"/>
                <a:tab pos="4495800" algn="l"/>
                <a:tab pos="4945063" algn="l"/>
                <a:tab pos="5394325" algn="l"/>
                <a:tab pos="5843588" algn="l"/>
                <a:tab pos="6292850" algn="l"/>
                <a:tab pos="6742113" algn="l"/>
                <a:tab pos="7191375" algn="l"/>
                <a:tab pos="7640638" algn="l"/>
                <a:tab pos="8089900" algn="l"/>
                <a:tab pos="8539163" algn="l"/>
                <a:tab pos="8988425" algn="l"/>
                <a:tab pos="94376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454025" algn="l"/>
                <a:tab pos="901700" algn="l"/>
                <a:tab pos="1350963" algn="l"/>
                <a:tab pos="1800225" algn="l"/>
                <a:tab pos="2249488" algn="l"/>
                <a:tab pos="2698750" algn="l"/>
                <a:tab pos="3148013" algn="l"/>
                <a:tab pos="3597275" algn="l"/>
                <a:tab pos="4046538" algn="l"/>
                <a:tab pos="4495800" algn="l"/>
                <a:tab pos="4945063" algn="l"/>
                <a:tab pos="5394325" algn="l"/>
                <a:tab pos="5843588" algn="l"/>
                <a:tab pos="6292850" algn="l"/>
                <a:tab pos="6742113" algn="l"/>
                <a:tab pos="7191375" algn="l"/>
                <a:tab pos="7640638" algn="l"/>
                <a:tab pos="8089900" algn="l"/>
                <a:tab pos="8539163" algn="l"/>
                <a:tab pos="8988425" algn="l"/>
                <a:tab pos="94376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454025" algn="l"/>
                <a:tab pos="901700" algn="l"/>
                <a:tab pos="1350963" algn="l"/>
                <a:tab pos="1800225" algn="l"/>
                <a:tab pos="2249488" algn="l"/>
                <a:tab pos="2698750" algn="l"/>
                <a:tab pos="3148013" algn="l"/>
                <a:tab pos="3597275" algn="l"/>
                <a:tab pos="4046538" algn="l"/>
                <a:tab pos="4495800" algn="l"/>
                <a:tab pos="4945063" algn="l"/>
                <a:tab pos="5394325" algn="l"/>
                <a:tab pos="5843588" algn="l"/>
                <a:tab pos="6292850" algn="l"/>
                <a:tab pos="6742113" algn="l"/>
                <a:tab pos="7191375" algn="l"/>
                <a:tab pos="7640638" algn="l"/>
                <a:tab pos="8089900" algn="l"/>
                <a:tab pos="8539163" algn="l"/>
                <a:tab pos="8988425" algn="l"/>
                <a:tab pos="9437688" algn="l"/>
              </a:tabLst>
              <a:defRPr>
                <a:solidFill>
                  <a:schemeClr val="bg1"/>
                </a:solidFill>
                <a:latin typeface="Calibri" panose="020F0502020204030204" pitchFamily="34" charset="0"/>
                <a:ea typeface="Droid Sans Fallback"/>
                <a:cs typeface="Droid Sans Fallback"/>
              </a:defRPr>
            </a:lvl9pPr>
          </a:lstStyle>
          <a:p>
            <a:pPr lvl="1" eaLnBrk="1" hangingPunct="1">
              <a:buFont typeface="Arial" panose="020B0604020202020204" pitchFamily="34" charset="0"/>
              <a:buChar char="•"/>
            </a:pPr>
            <a:r>
              <a:rPr lang="el-GR" altLang="en-US" sz="2000" dirty="0">
                <a:solidFill>
                  <a:srgbClr val="000000"/>
                </a:solidFill>
                <a:latin typeface="Arial" panose="020B0604020202020204" pitchFamily="34" charset="0"/>
              </a:rPr>
              <a:t>Τοποθετούμε τα ηλεκτρόνια στα υβριδοποιημένα και μη υβριδοποιημένα τροχιακά σθένους σαν να είχαν όλα την ίδια ενέργεια</a:t>
            </a:r>
          </a:p>
          <a:p>
            <a:pPr lvl="1" eaLnBrk="1" hangingPunct="1">
              <a:buFont typeface="Arial" panose="020B0604020202020204" pitchFamily="34" charset="0"/>
              <a:buChar char="•"/>
            </a:pPr>
            <a:r>
              <a:rPr lang="el-GR" altLang="en-US" sz="2000" dirty="0">
                <a:solidFill>
                  <a:srgbClr val="000000"/>
                </a:solidFill>
                <a:latin typeface="Arial" panose="020B0604020202020204" pitchFamily="34" charset="0"/>
              </a:rPr>
              <a:t>Συνήθως τα μονήρη ζεύγη καταλαμβάνουν  υβριδικά τροχιακά</a:t>
            </a:r>
          </a:p>
        </p:txBody>
      </p:sp>
      <p:sp>
        <p:nvSpPr>
          <p:cNvPr id="163885" name="Text Box 47">
            <a:extLst>
              <a:ext uri="{FF2B5EF4-FFF2-40B4-BE49-F238E27FC236}">
                <a16:creationId xmlns:a16="http://schemas.microsoft.com/office/drawing/2014/main" id="{9D195A0E-8096-42D5-A4F0-ACB11541F169}"/>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Text Box 1">
            <a:extLst>
              <a:ext uri="{FF2B5EF4-FFF2-40B4-BE49-F238E27FC236}">
                <a16:creationId xmlns:a16="http://schemas.microsoft.com/office/drawing/2014/main" id="{EAC308DF-3AB4-40E3-904B-134C5EFC62A9}"/>
              </a:ext>
            </a:extLst>
          </p:cNvPr>
          <p:cNvSpPr txBox="1">
            <a:spLocks noChangeArrowheads="1"/>
          </p:cNvSpPr>
          <p:nvPr/>
        </p:nvSpPr>
        <p:spPr bwMode="auto">
          <a:xfrm>
            <a:off x="304800" y="381000"/>
            <a:ext cx="85344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latin typeface="Times New Roman" panose="02020603050405020304" pitchFamily="18" charset="0"/>
              </a:rPr>
              <a:t>Ο σχηματισμός δεσμού με την θεωρία του δεσμού σθένους</a:t>
            </a:r>
          </a:p>
        </p:txBody>
      </p:sp>
      <p:sp>
        <p:nvSpPr>
          <p:cNvPr id="166914" name="Text Box 2">
            <a:extLst>
              <a:ext uri="{FF2B5EF4-FFF2-40B4-BE49-F238E27FC236}">
                <a16:creationId xmlns:a16="http://schemas.microsoft.com/office/drawing/2014/main" id="{42D69FA3-497F-4336-89C5-24BA0BCC6C44}"/>
              </a:ext>
            </a:extLst>
          </p:cNvPr>
          <p:cNvSpPr txBox="1">
            <a:spLocks noChangeArrowheads="1"/>
          </p:cNvSpPr>
          <p:nvPr/>
        </p:nvSpPr>
        <p:spPr bwMode="auto">
          <a:xfrm>
            <a:off x="304800" y="1484313"/>
            <a:ext cx="8534400" cy="445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750"/>
              </a:spcBef>
              <a:buFont typeface="Arial" panose="020B0604020202020204" pitchFamily="34" charset="0"/>
              <a:buChar char="•"/>
            </a:pPr>
            <a:r>
              <a:rPr lang="el-GR" altLang="en-US" sz="2800" dirty="0">
                <a:solidFill>
                  <a:srgbClr val="000000"/>
                </a:solidFill>
                <a:latin typeface="Times New Roman" panose="02020603050405020304" pitchFamily="18" charset="0"/>
              </a:rPr>
              <a:t>Σύμφωνα με την  θεωρία δεσμού σθένους, ο σχηματισμός δεσμού λαμβάνει χώρα μεταξύ των ατόμων όταν τα </a:t>
            </a:r>
            <a:r>
              <a:rPr lang="el-GR" altLang="en-US" sz="2800" dirty="0">
                <a:solidFill>
                  <a:srgbClr val="CC00CC"/>
                </a:solidFill>
                <a:latin typeface="Times New Roman" panose="02020603050405020304" pitchFamily="18" charset="0"/>
              </a:rPr>
              <a:t>ατομικά </a:t>
            </a:r>
            <a:r>
              <a:rPr lang="el-GR" altLang="en-US" sz="2800" dirty="0">
                <a:solidFill>
                  <a:srgbClr val="000000"/>
                </a:solidFill>
                <a:latin typeface="Times New Roman" panose="02020603050405020304" pitchFamily="18" charset="0"/>
              </a:rPr>
              <a:t>ή </a:t>
            </a:r>
            <a:r>
              <a:rPr lang="el-GR" altLang="en-US" sz="2800" dirty="0">
                <a:solidFill>
                  <a:srgbClr val="CC00CC"/>
                </a:solidFill>
                <a:latin typeface="Times New Roman" panose="02020603050405020304" pitchFamily="18" charset="0"/>
              </a:rPr>
              <a:t>υβριδικά</a:t>
            </a:r>
            <a:r>
              <a:rPr lang="el-GR" altLang="en-US" sz="2800" dirty="0">
                <a:solidFill>
                  <a:srgbClr val="000000"/>
                </a:solidFill>
                <a:latin typeface="Times New Roman" panose="02020603050405020304" pitchFamily="18" charset="0"/>
              </a:rPr>
              <a:t> τους τροχιακά </a:t>
            </a:r>
            <a:r>
              <a:rPr lang="el-GR" altLang="en-US" sz="2800" dirty="0" err="1">
                <a:solidFill>
                  <a:srgbClr val="000000"/>
                </a:solidFill>
                <a:latin typeface="Times New Roman" panose="02020603050405020304" pitchFamily="18" charset="0"/>
              </a:rPr>
              <a:t>αλληλεπιδρούν</a:t>
            </a:r>
            <a:endParaRPr lang="el-GR" altLang="en-US" sz="2800" dirty="0">
              <a:solidFill>
                <a:srgbClr val="000000"/>
              </a:solidFill>
              <a:latin typeface="Times New Roman" panose="02020603050405020304" pitchFamily="18" charset="0"/>
            </a:endParaRPr>
          </a:p>
          <a:p>
            <a:pPr lvl="1" eaLnBrk="1" hangingPunct="1">
              <a:spcBef>
                <a:spcPts val="650"/>
              </a:spcBef>
              <a:buClr>
                <a:srgbClr val="FF33CC"/>
              </a:buClr>
              <a:buFont typeface="Wingdings" panose="05000000000000000000" pitchFamily="2" charset="2"/>
              <a:buChar char=""/>
            </a:pPr>
            <a:r>
              <a:rPr lang="el-GR" altLang="en-US" sz="2400" dirty="0">
                <a:solidFill>
                  <a:srgbClr val="FF33CC"/>
                </a:solidFill>
                <a:latin typeface="Times New Roman" panose="02020603050405020304" pitchFamily="18" charset="0"/>
              </a:rPr>
              <a:t>“</a:t>
            </a:r>
            <a:r>
              <a:rPr lang="el-GR" altLang="en-US" sz="2400" b="1" dirty="0" err="1">
                <a:solidFill>
                  <a:srgbClr val="FF33CC"/>
                </a:solidFill>
                <a:latin typeface="Times New Roman" panose="02020603050405020304" pitchFamily="18" charset="0"/>
              </a:rPr>
              <a:t>αλληλεπικάλυψη</a:t>
            </a:r>
            <a:r>
              <a:rPr lang="el-GR" altLang="en-US" sz="2400" b="1" dirty="0">
                <a:solidFill>
                  <a:srgbClr val="FF33CC"/>
                </a:solidFill>
                <a:latin typeface="Times New Roman" panose="02020603050405020304" pitchFamily="18" charset="0"/>
              </a:rPr>
              <a:t>”</a:t>
            </a:r>
          </a:p>
          <a:p>
            <a:pPr eaLnBrk="1" hangingPunct="1">
              <a:spcBef>
                <a:spcPts val="750"/>
              </a:spcBef>
              <a:buFont typeface="Arial" panose="020B0604020202020204" pitchFamily="34" charset="0"/>
              <a:buChar char="•"/>
            </a:pPr>
            <a:r>
              <a:rPr lang="el-GR" altLang="en-US" sz="2800" dirty="0">
                <a:solidFill>
                  <a:srgbClr val="000000"/>
                </a:solidFill>
                <a:latin typeface="Times New Roman" panose="02020603050405020304" pitchFamily="18" charset="0"/>
              </a:rPr>
              <a:t>Για να </a:t>
            </a:r>
            <a:r>
              <a:rPr lang="el-GR" altLang="en-US" sz="2800" dirty="0" err="1">
                <a:solidFill>
                  <a:srgbClr val="000000"/>
                </a:solidFill>
                <a:latin typeface="Times New Roman" panose="02020603050405020304" pitchFamily="18" charset="0"/>
              </a:rPr>
              <a:t>αλληλεπιδράσουν</a:t>
            </a:r>
            <a:r>
              <a:rPr lang="el-GR" altLang="en-US" sz="2800" dirty="0">
                <a:solidFill>
                  <a:srgbClr val="000000"/>
                </a:solidFill>
                <a:latin typeface="Times New Roman" panose="02020603050405020304" pitchFamily="18" charset="0"/>
              </a:rPr>
              <a:t> τα </a:t>
            </a:r>
            <a:r>
              <a:rPr lang="el-GR" altLang="en-US" sz="2800" dirty="0" err="1">
                <a:solidFill>
                  <a:srgbClr val="000000"/>
                </a:solidFill>
                <a:latin typeface="Times New Roman" panose="02020603050405020304" pitchFamily="18" charset="0"/>
              </a:rPr>
              <a:t>τροχιακά,θα</a:t>
            </a:r>
            <a:r>
              <a:rPr lang="el-GR" altLang="en-US" sz="2800" dirty="0">
                <a:solidFill>
                  <a:srgbClr val="000000"/>
                </a:solidFill>
                <a:latin typeface="Times New Roman" panose="02020603050405020304" pitchFamily="18" charset="0"/>
              </a:rPr>
              <a:t> πρέπει να είναι </a:t>
            </a:r>
            <a:r>
              <a:rPr lang="el-GR" altLang="en-US" sz="2800" dirty="0">
                <a:solidFill>
                  <a:srgbClr val="CC00CC"/>
                </a:solidFill>
                <a:latin typeface="Times New Roman" panose="02020603050405020304" pitchFamily="18" charset="0"/>
              </a:rPr>
              <a:t>ευθυγραμμισμένα κατά μήκος του άξονα  μεταξύ των ατόμων</a:t>
            </a:r>
            <a:r>
              <a:rPr lang="el-GR" altLang="en-US" sz="2800" dirty="0">
                <a:solidFill>
                  <a:srgbClr val="000000"/>
                </a:solidFill>
                <a:latin typeface="Times New Roman" panose="02020603050405020304" pitchFamily="18" charset="0"/>
              </a:rPr>
              <a:t> ή </a:t>
            </a:r>
          </a:p>
          <a:p>
            <a:pPr eaLnBrk="1" hangingPunct="1">
              <a:spcBef>
                <a:spcPts val="750"/>
              </a:spcBef>
              <a:buFont typeface="Arial" panose="020B0604020202020204" pitchFamily="34" charset="0"/>
              <a:buChar char="•"/>
            </a:pPr>
            <a:r>
              <a:rPr lang="el-GR" altLang="en-US" sz="2800" dirty="0">
                <a:solidFill>
                  <a:srgbClr val="000000"/>
                </a:solidFill>
                <a:latin typeface="Times New Roman" panose="02020603050405020304" pitchFamily="18" charset="0"/>
              </a:rPr>
              <a:t>Τα τροχιακά πρέπει να είναι </a:t>
            </a:r>
            <a:r>
              <a:rPr lang="el-GR" altLang="en-US" sz="2800" dirty="0">
                <a:solidFill>
                  <a:srgbClr val="CC00CC"/>
                </a:solidFill>
                <a:latin typeface="Times New Roman" panose="02020603050405020304" pitchFamily="18" charset="0"/>
              </a:rPr>
              <a:t>παράλληλα</a:t>
            </a:r>
            <a:r>
              <a:rPr lang="el-GR" altLang="en-US" sz="2800" dirty="0">
                <a:solidFill>
                  <a:srgbClr val="000000"/>
                </a:solidFill>
                <a:latin typeface="Times New Roman" panose="02020603050405020304" pitchFamily="18" charset="0"/>
              </a:rPr>
              <a:t> μεταξύ τους  και κάθετα στον </a:t>
            </a:r>
            <a:r>
              <a:rPr lang="el-GR" altLang="en-US" sz="2800" dirty="0" err="1">
                <a:solidFill>
                  <a:srgbClr val="000000"/>
                </a:solidFill>
                <a:latin typeface="Times New Roman" panose="02020603050405020304" pitchFamily="18" charset="0"/>
              </a:rPr>
              <a:t>διατομικό</a:t>
            </a:r>
            <a:r>
              <a:rPr lang="el-GR" altLang="en-US" sz="2800" dirty="0">
                <a:solidFill>
                  <a:srgbClr val="000000"/>
                </a:solidFill>
                <a:latin typeface="Times New Roman" panose="02020603050405020304" pitchFamily="18" charset="0"/>
              </a:rPr>
              <a:t> άξονα</a:t>
            </a:r>
          </a:p>
        </p:txBody>
      </p:sp>
      <p:sp>
        <p:nvSpPr>
          <p:cNvPr id="165892" name="Text Box 3">
            <a:extLst>
              <a:ext uri="{FF2B5EF4-FFF2-40B4-BE49-F238E27FC236}">
                <a16:creationId xmlns:a16="http://schemas.microsoft.com/office/drawing/2014/main" id="{03F53380-4764-487C-8120-385A63D52352}"/>
              </a:ext>
            </a:extLst>
          </p:cNvPr>
          <p:cNvSpPr txBox="1">
            <a:spLocks noChangeArrowheads="1"/>
          </p:cNvSpPr>
          <p:nvPr/>
        </p:nvSpPr>
        <p:spPr bwMode="auto">
          <a:xfrm>
            <a:off x="3733800" y="6553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endParaRPr lang="el-GR" altLang="en-US" sz="1400" dirty="0">
              <a:solidFill>
                <a:srgbClr val="000000"/>
              </a:solidFill>
              <a:latin typeface="Arial" panose="020B0604020202020204" pitchFamily="34" charset="0"/>
            </a:endParaRPr>
          </a:p>
        </p:txBody>
      </p:sp>
      <p:sp>
        <p:nvSpPr>
          <p:cNvPr id="165893" name="Text Box 4">
            <a:extLst>
              <a:ext uri="{FF2B5EF4-FFF2-40B4-BE49-F238E27FC236}">
                <a16:creationId xmlns:a16="http://schemas.microsoft.com/office/drawing/2014/main" id="{C2AA3C2E-C26F-40DF-8D6B-AAEF21307072}"/>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166914">
                                            <p:txEl>
                                              <p:pRg st="0" end="0"/>
                                            </p:txEl>
                                          </p:spTgt>
                                        </p:tgtEl>
                                        <p:attrNameLst>
                                          <p:attrName>style.visibility</p:attrName>
                                        </p:attrNameLst>
                                      </p:cBhvr>
                                      <p:to>
                                        <p:strVal val="visible"/>
                                      </p:to>
                                    </p:set>
                                    <p:animEffect transition="in" filter="wipe(left)">
                                      <p:cBhvr additive="repl">
                                        <p:cTn id="7" dur="500"/>
                                        <p:tgtEl>
                                          <p:spTgt spid="1669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166914">
                                            <p:txEl>
                                              <p:pRg st="1" end="1"/>
                                            </p:txEl>
                                          </p:spTgt>
                                        </p:tgtEl>
                                        <p:attrNameLst>
                                          <p:attrName>style.visibility</p:attrName>
                                        </p:attrNameLst>
                                      </p:cBhvr>
                                      <p:to>
                                        <p:strVal val="visible"/>
                                      </p:to>
                                    </p:set>
                                    <p:animEffect transition="in" filter="wipe(left)">
                                      <p:cBhvr additive="repl">
                                        <p:cTn id="12" dur="500"/>
                                        <p:tgtEl>
                                          <p:spTgt spid="1669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1000"/>
                                  </p:stCondLst>
                                  <p:childTnLst>
                                    <p:set>
                                      <p:cBhvr additive="repl">
                                        <p:cTn id="16" dur="1" fill="hold">
                                          <p:stCondLst>
                                            <p:cond delay="0"/>
                                          </p:stCondLst>
                                        </p:cTn>
                                        <p:tgtEl>
                                          <p:spTgt spid="166914">
                                            <p:txEl>
                                              <p:pRg st="2" end="2"/>
                                            </p:txEl>
                                          </p:spTgt>
                                        </p:tgtEl>
                                        <p:attrNameLst>
                                          <p:attrName>style.visibility</p:attrName>
                                        </p:attrNameLst>
                                      </p:cBhvr>
                                      <p:to>
                                        <p:strVal val="visible"/>
                                      </p:to>
                                    </p:set>
                                    <p:animEffect transition="in" filter="wipe(left)">
                                      <p:cBhvr additive="repl">
                                        <p:cTn id="17" dur="500"/>
                                        <p:tgtEl>
                                          <p:spTgt spid="16691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1000"/>
                                  </p:stCondLst>
                                  <p:childTnLst>
                                    <p:set>
                                      <p:cBhvr additive="repl">
                                        <p:cTn id="21" dur="1" fill="hold">
                                          <p:stCondLst>
                                            <p:cond delay="0"/>
                                          </p:stCondLst>
                                        </p:cTn>
                                        <p:tgtEl>
                                          <p:spTgt spid="166914">
                                            <p:txEl>
                                              <p:pRg st="3" end="3"/>
                                            </p:txEl>
                                          </p:spTgt>
                                        </p:tgtEl>
                                        <p:attrNameLst>
                                          <p:attrName>style.visibility</p:attrName>
                                        </p:attrNameLst>
                                      </p:cBhvr>
                                      <p:to>
                                        <p:strVal val="visible"/>
                                      </p:to>
                                    </p:set>
                                    <p:animEffect transition="in" filter="wipe(left)">
                                      <p:cBhvr additive="repl">
                                        <p:cTn id="22" dur="500"/>
                                        <p:tgtEl>
                                          <p:spTgt spid="1669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1">
            <a:extLst>
              <a:ext uri="{FF2B5EF4-FFF2-40B4-BE49-F238E27FC236}">
                <a16:creationId xmlns:a16="http://schemas.microsoft.com/office/drawing/2014/main" id="{3208B7B2-438E-405A-A8DC-06701785A7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0"/>
            <a:ext cx="471601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7938" name="Text Box 2">
            <a:extLst>
              <a:ext uri="{FF2B5EF4-FFF2-40B4-BE49-F238E27FC236}">
                <a16:creationId xmlns:a16="http://schemas.microsoft.com/office/drawing/2014/main" id="{9AFF7246-8582-4E28-9EBD-75F91167B12A}"/>
              </a:ext>
            </a:extLst>
          </p:cNvPr>
          <p:cNvSpPr txBox="1">
            <a:spLocks noChangeArrowheads="1"/>
          </p:cNvSpPr>
          <p:nvPr/>
        </p:nvSpPr>
        <p:spPr bwMode="auto">
          <a:xfrm>
            <a:off x="0" y="404664"/>
            <a:ext cx="2987824" cy="6522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650"/>
              </a:spcBef>
              <a:buFont typeface="Arial" panose="020B0604020202020204" pitchFamily="34" charset="0"/>
              <a:buChar char="•"/>
            </a:pPr>
            <a:r>
              <a:rPr lang="el-GR" altLang="en-US" sz="2000" dirty="0">
                <a:solidFill>
                  <a:srgbClr val="000000"/>
                </a:solidFill>
              </a:rPr>
              <a:t>Διευθέτηση των ατομικών </a:t>
            </a:r>
            <a:endParaRPr lang="en-US" altLang="en-US" sz="2000" dirty="0">
              <a:solidFill>
                <a:srgbClr val="000000"/>
              </a:solidFill>
            </a:endParaRPr>
          </a:p>
          <a:p>
            <a:pPr eaLnBrk="1" hangingPunct="1">
              <a:spcBef>
                <a:spcPts val="650"/>
              </a:spcBef>
              <a:buFont typeface="Arial" panose="020B0604020202020204" pitchFamily="34" charset="0"/>
              <a:buChar char="•"/>
            </a:pPr>
            <a:r>
              <a:rPr lang="el-GR" altLang="en-US" sz="2000" dirty="0">
                <a:solidFill>
                  <a:srgbClr val="000000"/>
                </a:solidFill>
              </a:rPr>
              <a:t>τροχιακών με </a:t>
            </a:r>
            <a:endParaRPr lang="en-US" altLang="en-US" sz="2000" dirty="0">
              <a:solidFill>
                <a:srgbClr val="000000"/>
              </a:solidFill>
            </a:endParaRPr>
          </a:p>
          <a:p>
            <a:pPr eaLnBrk="1" hangingPunct="1">
              <a:spcBef>
                <a:spcPts val="650"/>
              </a:spcBef>
              <a:buFont typeface="Arial" panose="020B0604020202020204" pitchFamily="34" charset="0"/>
              <a:buChar char="•"/>
            </a:pPr>
            <a:r>
              <a:rPr lang="el-GR" altLang="en-US" sz="2000" dirty="0">
                <a:solidFill>
                  <a:srgbClr val="000000"/>
                </a:solidFill>
              </a:rPr>
              <a:t>θετική, αρνητική και  μηδενική</a:t>
            </a:r>
            <a:endParaRPr lang="en-US" altLang="en-US" sz="2000" dirty="0">
              <a:solidFill>
                <a:srgbClr val="000000"/>
              </a:solidFill>
            </a:endParaRPr>
          </a:p>
          <a:p>
            <a:pPr eaLnBrk="1" hangingPunct="1">
              <a:spcBef>
                <a:spcPts val="650"/>
              </a:spcBef>
              <a:buFont typeface="Arial" panose="020B0604020202020204" pitchFamily="34" charset="0"/>
              <a:buChar char="•"/>
            </a:pPr>
            <a:r>
              <a:rPr lang="el-GR" altLang="en-US" sz="2000" dirty="0">
                <a:solidFill>
                  <a:srgbClr val="000000"/>
                </a:solidFill>
              </a:rPr>
              <a:t> επικάλυψη</a:t>
            </a:r>
          </a:p>
          <a:p>
            <a:pPr eaLnBrk="1" hangingPunct="1">
              <a:spcBef>
                <a:spcPts val="650"/>
              </a:spcBef>
              <a:buFont typeface="Arial" panose="020B0604020202020204" pitchFamily="34" charset="0"/>
              <a:buChar char="•"/>
            </a:pPr>
            <a:r>
              <a:rPr lang="el-GR" altLang="en-US" sz="2000" dirty="0">
                <a:solidFill>
                  <a:srgbClr val="000000"/>
                </a:solidFill>
              </a:rPr>
              <a:t>S=</a:t>
            </a:r>
            <a:r>
              <a:rPr lang="el-GR" altLang="en-US" sz="2000" dirty="0">
                <a:solidFill>
                  <a:srgbClr val="000000"/>
                </a:solidFill>
                <a:cs typeface="Arial" panose="020B0604020202020204" pitchFamily="34" charset="0"/>
              </a:rPr>
              <a:t>∫</a:t>
            </a:r>
            <a:r>
              <a:rPr lang="el-GR" altLang="en-US" sz="2000" dirty="0" err="1">
                <a:solidFill>
                  <a:srgbClr val="000000"/>
                </a:solidFill>
                <a:cs typeface="Arial" panose="020B0604020202020204" pitchFamily="34" charset="0"/>
              </a:rPr>
              <a:t>Ψ</a:t>
            </a:r>
            <a:r>
              <a:rPr lang="el-GR" altLang="en-US" sz="2000" baseline="-25000" dirty="0" err="1">
                <a:solidFill>
                  <a:srgbClr val="000000"/>
                </a:solidFill>
                <a:cs typeface="Arial" panose="020B0604020202020204" pitchFamily="34" charset="0"/>
              </a:rPr>
              <a:t>Α</a:t>
            </a:r>
            <a:r>
              <a:rPr lang="el-GR" altLang="en-US" sz="2000" dirty="0" err="1">
                <a:solidFill>
                  <a:srgbClr val="000000"/>
                </a:solidFill>
                <a:cs typeface="Arial" panose="020B0604020202020204" pitchFamily="34" charset="0"/>
              </a:rPr>
              <a:t>Ψ</a:t>
            </a:r>
            <a:r>
              <a:rPr lang="el-GR" altLang="en-US" sz="2000" baseline="-25000" dirty="0" err="1">
                <a:solidFill>
                  <a:srgbClr val="000000"/>
                </a:solidFill>
                <a:cs typeface="Arial" panose="020B0604020202020204" pitchFamily="34" charset="0"/>
              </a:rPr>
              <a:t>Β</a:t>
            </a:r>
            <a:r>
              <a:rPr lang="el-GR" altLang="en-US" sz="2000" dirty="0" err="1">
                <a:solidFill>
                  <a:srgbClr val="000000"/>
                </a:solidFill>
                <a:cs typeface="Arial" panose="020B0604020202020204" pitchFamily="34" charset="0"/>
              </a:rPr>
              <a:t>d</a:t>
            </a:r>
            <a:r>
              <a:rPr lang="en-US" altLang="en-US" sz="2000" dirty="0">
                <a:solidFill>
                  <a:srgbClr val="000000"/>
                </a:solidFill>
                <a:cs typeface="Arial" panose="020B0604020202020204" pitchFamily="34" charset="0"/>
              </a:rPr>
              <a:t>r</a:t>
            </a:r>
            <a:endParaRPr lang="el-GR" altLang="en-US" sz="2000" dirty="0">
              <a:solidFill>
                <a:srgbClr val="000000"/>
              </a:solidFill>
              <a:cs typeface="Arial" panose="020B0604020202020204" pitchFamily="34" charset="0"/>
            </a:endParaRPr>
          </a:p>
        </p:txBody>
      </p:sp>
      <p:pic>
        <p:nvPicPr>
          <p:cNvPr id="18436" name="Picture 4">
            <a:extLst>
              <a:ext uri="{FF2B5EF4-FFF2-40B4-BE49-F238E27FC236}">
                <a16:creationId xmlns:a16="http://schemas.microsoft.com/office/drawing/2014/main" id="{F64235A6-84FE-4C22-AE64-4777958BEB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3728" y="188640"/>
            <a:ext cx="2448272" cy="587154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167938">
                                            <p:txEl>
                                              <p:pRg st="0" end="0"/>
                                            </p:txEl>
                                          </p:spTgt>
                                        </p:tgtEl>
                                        <p:attrNameLst>
                                          <p:attrName>style.visibility</p:attrName>
                                        </p:attrNameLst>
                                      </p:cBhvr>
                                      <p:to>
                                        <p:strVal val="visible"/>
                                      </p:to>
                                    </p:set>
                                    <p:animEffect transition="in" filter="wipe(left)">
                                      <p:cBhvr additive="repl">
                                        <p:cTn id="7" dur="500"/>
                                        <p:tgtEl>
                                          <p:spTgt spid="1679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167938">
                                            <p:txEl>
                                              <p:pRg st="1" end="1"/>
                                            </p:txEl>
                                          </p:spTgt>
                                        </p:tgtEl>
                                        <p:attrNameLst>
                                          <p:attrName>style.visibility</p:attrName>
                                        </p:attrNameLst>
                                      </p:cBhvr>
                                      <p:to>
                                        <p:strVal val="visible"/>
                                      </p:to>
                                    </p:set>
                                    <p:animEffect transition="in" filter="wipe(left)">
                                      <p:cBhvr additive="repl">
                                        <p:cTn id="12" dur="500"/>
                                        <p:tgtEl>
                                          <p:spTgt spid="16793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1000"/>
                                  </p:stCondLst>
                                  <p:childTnLst>
                                    <p:set>
                                      <p:cBhvr additive="repl">
                                        <p:cTn id="16" dur="1" fill="hold">
                                          <p:stCondLst>
                                            <p:cond delay="0"/>
                                          </p:stCondLst>
                                        </p:cTn>
                                        <p:tgtEl>
                                          <p:spTgt spid="167938">
                                            <p:txEl>
                                              <p:pRg st="2" end="2"/>
                                            </p:txEl>
                                          </p:spTgt>
                                        </p:tgtEl>
                                        <p:attrNameLst>
                                          <p:attrName>style.visibility</p:attrName>
                                        </p:attrNameLst>
                                      </p:cBhvr>
                                      <p:to>
                                        <p:strVal val="visible"/>
                                      </p:to>
                                    </p:set>
                                    <p:animEffect transition="in" filter="wipe(left)">
                                      <p:cBhvr additive="repl">
                                        <p:cTn id="17" dur="500"/>
                                        <p:tgtEl>
                                          <p:spTgt spid="16793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1000"/>
                                  </p:stCondLst>
                                  <p:childTnLst>
                                    <p:set>
                                      <p:cBhvr additive="repl">
                                        <p:cTn id="21" dur="1" fill="hold">
                                          <p:stCondLst>
                                            <p:cond delay="0"/>
                                          </p:stCondLst>
                                        </p:cTn>
                                        <p:tgtEl>
                                          <p:spTgt spid="167938">
                                            <p:txEl>
                                              <p:pRg st="3" end="3"/>
                                            </p:txEl>
                                          </p:spTgt>
                                        </p:tgtEl>
                                        <p:attrNameLst>
                                          <p:attrName>style.visibility</p:attrName>
                                        </p:attrNameLst>
                                      </p:cBhvr>
                                      <p:to>
                                        <p:strVal val="visible"/>
                                      </p:to>
                                    </p:set>
                                    <p:animEffect transition="in" filter="wipe(left)">
                                      <p:cBhvr additive="repl">
                                        <p:cTn id="22" dur="500"/>
                                        <p:tgtEl>
                                          <p:spTgt spid="16793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1000"/>
                                  </p:stCondLst>
                                  <p:childTnLst>
                                    <p:set>
                                      <p:cBhvr additive="repl">
                                        <p:cTn id="26" dur="1" fill="hold">
                                          <p:stCondLst>
                                            <p:cond delay="0"/>
                                          </p:stCondLst>
                                        </p:cTn>
                                        <p:tgtEl>
                                          <p:spTgt spid="167938">
                                            <p:txEl>
                                              <p:pRg st="4" end="4"/>
                                            </p:txEl>
                                          </p:spTgt>
                                        </p:tgtEl>
                                        <p:attrNameLst>
                                          <p:attrName>style.visibility</p:attrName>
                                        </p:attrNameLst>
                                      </p:cBhvr>
                                      <p:to>
                                        <p:strVal val="visible"/>
                                      </p:to>
                                    </p:set>
                                    <p:animEffect transition="in" filter="wipe(left)">
                                      <p:cBhvr additive="repl">
                                        <p:cTn id="27" dur="500"/>
                                        <p:tgtEl>
                                          <p:spTgt spid="16793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ext Box 1">
            <a:extLst>
              <a:ext uri="{FF2B5EF4-FFF2-40B4-BE49-F238E27FC236}">
                <a16:creationId xmlns:a16="http://schemas.microsoft.com/office/drawing/2014/main" id="{981A6F0B-627F-4B25-97FF-3FD176AAF7D4}"/>
              </a:ext>
            </a:extLst>
          </p:cNvPr>
          <p:cNvSpPr txBox="1">
            <a:spLocks noChangeArrowheads="1"/>
          </p:cNvSpPr>
          <p:nvPr/>
        </p:nvSpPr>
        <p:spPr bwMode="auto">
          <a:xfrm>
            <a:off x="0" y="0"/>
            <a:ext cx="8512175" cy="1182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Είδη δεσμών</a:t>
            </a:r>
          </a:p>
        </p:txBody>
      </p:sp>
      <p:sp>
        <p:nvSpPr>
          <p:cNvPr id="168962" name="Text Box 2">
            <a:extLst>
              <a:ext uri="{FF2B5EF4-FFF2-40B4-BE49-F238E27FC236}">
                <a16:creationId xmlns:a16="http://schemas.microsoft.com/office/drawing/2014/main" id="{15859E56-6699-4371-8A66-9F9EB1DCAA65}"/>
              </a:ext>
            </a:extLst>
          </p:cNvPr>
          <p:cNvSpPr txBox="1">
            <a:spLocks noChangeArrowheads="1"/>
          </p:cNvSpPr>
          <p:nvPr/>
        </p:nvSpPr>
        <p:spPr bwMode="auto">
          <a:xfrm>
            <a:off x="250825" y="836613"/>
            <a:ext cx="87630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marL="1139825" indent="-2254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90000"/>
              </a:lnSpc>
              <a:spcBef>
                <a:spcPts val="600"/>
              </a:spcBef>
              <a:buFont typeface="Arial" panose="020B0604020202020204" pitchFamily="34" charset="0"/>
              <a:buChar char="•"/>
            </a:pPr>
            <a:r>
              <a:rPr lang="el-GR" altLang="en-US" sz="2400" dirty="0" err="1">
                <a:solidFill>
                  <a:srgbClr val="000000"/>
                </a:solidFill>
              </a:rPr>
              <a:t>Ενας</a:t>
            </a:r>
            <a:r>
              <a:rPr lang="el-GR" altLang="en-US" sz="2400" dirty="0">
                <a:solidFill>
                  <a:srgbClr val="000000"/>
                </a:solidFill>
              </a:rPr>
              <a:t> </a:t>
            </a:r>
            <a:r>
              <a:rPr lang="el-GR" altLang="en-US" sz="2400" dirty="0">
                <a:solidFill>
                  <a:srgbClr val="FF33CC"/>
                </a:solidFill>
              </a:rPr>
              <a:t>σίγμα</a:t>
            </a:r>
            <a:r>
              <a:rPr lang="el-GR" altLang="en-US" sz="2400" dirty="0">
                <a:solidFill>
                  <a:srgbClr val="000000"/>
                </a:solidFill>
              </a:rPr>
              <a:t> </a:t>
            </a:r>
            <a:r>
              <a:rPr lang="el-GR" altLang="en-US" sz="2400" b="1" dirty="0">
                <a:solidFill>
                  <a:srgbClr val="FF33CC"/>
                </a:solidFill>
              </a:rPr>
              <a:t>(</a:t>
            </a:r>
            <a:r>
              <a:rPr lang="el-GR" altLang="en-US" sz="2400" b="1" i="1" dirty="0">
                <a:solidFill>
                  <a:srgbClr val="FF33CC"/>
                </a:solidFill>
                <a:latin typeface="Symbol" panose="05050102010706020507" pitchFamily="18" charset="2"/>
              </a:rPr>
              <a:t></a:t>
            </a:r>
            <a:r>
              <a:rPr lang="el-GR" altLang="en-US" sz="2400" b="1" dirty="0">
                <a:solidFill>
                  <a:srgbClr val="FF33CC"/>
                </a:solidFill>
              </a:rPr>
              <a:t>) δεσμός</a:t>
            </a:r>
            <a:r>
              <a:rPr lang="el-GR" altLang="en-US" sz="2400" dirty="0">
                <a:solidFill>
                  <a:srgbClr val="FF33CC"/>
                </a:solidFill>
              </a:rPr>
              <a:t> </a:t>
            </a:r>
            <a:r>
              <a:rPr lang="el-GR" altLang="en-US" sz="2400" dirty="0">
                <a:solidFill>
                  <a:srgbClr val="000000"/>
                </a:solidFill>
              </a:rPr>
              <a:t>προκύπτει  όταν τα </a:t>
            </a:r>
            <a:r>
              <a:rPr lang="el-GR" altLang="en-US" sz="2400" dirty="0" err="1">
                <a:solidFill>
                  <a:srgbClr val="000000"/>
                </a:solidFill>
              </a:rPr>
              <a:t>αλληλεπιδρώντα</a:t>
            </a:r>
            <a:r>
              <a:rPr lang="el-GR" altLang="en-US" sz="2400" dirty="0">
                <a:solidFill>
                  <a:srgbClr val="000000"/>
                </a:solidFill>
              </a:rPr>
              <a:t>  ατομικά τροχιακά είναι στη  κατεύθυνση του άξονα που συνδέει τους δύο πυρήνες</a:t>
            </a:r>
          </a:p>
          <a:p>
            <a:pPr lvl="1" eaLnBrk="1" hangingPunct="1">
              <a:lnSpc>
                <a:spcPct val="90000"/>
              </a:lnSpc>
              <a:spcBef>
                <a:spcPts val="600"/>
              </a:spcBef>
              <a:buFont typeface="Arial" panose="020B0604020202020204" pitchFamily="34" charset="0"/>
              <a:buChar char="–"/>
            </a:pPr>
            <a:r>
              <a:rPr lang="el-GR" altLang="en-US" sz="2400" dirty="0">
                <a:solidFill>
                  <a:srgbClr val="000000"/>
                </a:solidFill>
              </a:rPr>
              <a:t>Είτε τα συνήθη ατομικά τροχιακά ή υβριδικά ατομικά τροχιακά</a:t>
            </a:r>
          </a:p>
          <a:p>
            <a:pPr lvl="2" eaLnBrk="1" hangingPunct="1">
              <a:lnSpc>
                <a:spcPct val="90000"/>
              </a:lnSpc>
              <a:spcBef>
                <a:spcPts val="600"/>
              </a:spcBef>
              <a:buFont typeface="Arial" panose="020B0604020202020204" pitchFamily="34" charset="0"/>
              <a:buChar char="•"/>
            </a:pPr>
            <a:r>
              <a:rPr lang="el-GR" altLang="en-US" sz="2400" i="1" dirty="0">
                <a:solidFill>
                  <a:srgbClr val="000000"/>
                </a:solidFill>
              </a:rPr>
              <a:t>s–</a:t>
            </a:r>
            <a:r>
              <a:rPr lang="el-GR" altLang="en-US" sz="2400" dirty="0">
                <a:solidFill>
                  <a:srgbClr val="000000"/>
                </a:solidFill>
              </a:rPr>
              <a:t>με</a:t>
            </a:r>
            <a:r>
              <a:rPr lang="el-GR" altLang="en-US" sz="2400" i="1" dirty="0">
                <a:solidFill>
                  <a:srgbClr val="000000"/>
                </a:solidFill>
              </a:rPr>
              <a:t>–s</a:t>
            </a:r>
            <a:r>
              <a:rPr lang="el-GR" altLang="en-US" sz="2400" dirty="0">
                <a:solidFill>
                  <a:srgbClr val="000000"/>
                </a:solidFill>
              </a:rPr>
              <a:t>,</a:t>
            </a:r>
            <a:r>
              <a:rPr lang="el-GR" altLang="en-US" sz="2400" i="1" dirty="0">
                <a:solidFill>
                  <a:srgbClr val="000000"/>
                </a:solidFill>
              </a:rPr>
              <a:t> p–</a:t>
            </a:r>
            <a:r>
              <a:rPr lang="el-GR" altLang="en-US" sz="2400" dirty="0">
                <a:solidFill>
                  <a:srgbClr val="000000"/>
                </a:solidFill>
              </a:rPr>
              <a:t>με</a:t>
            </a:r>
            <a:r>
              <a:rPr lang="el-GR" altLang="en-US" sz="2400" i="1" dirty="0">
                <a:solidFill>
                  <a:srgbClr val="000000"/>
                </a:solidFill>
              </a:rPr>
              <a:t>–p</a:t>
            </a:r>
            <a:r>
              <a:rPr lang="el-GR" altLang="en-US" sz="2400" dirty="0">
                <a:solidFill>
                  <a:srgbClr val="000000"/>
                </a:solidFill>
              </a:rPr>
              <a:t>, υβριδικό </a:t>
            </a:r>
            <a:r>
              <a:rPr lang="el-GR" altLang="en-US" sz="2400" i="1" dirty="0">
                <a:solidFill>
                  <a:srgbClr val="000000"/>
                </a:solidFill>
              </a:rPr>
              <a:t>–</a:t>
            </a:r>
            <a:r>
              <a:rPr lang="el-GR" altLang="en-US" sz="2400" dirty="0">
                <a:solidFill>
                  <a:srgbClr val="000000"/>
                </a:solidFill>
              </a:rPr>
              <a:t>με</a:t>
            </a:r>
            <a:r>
              <a:rPr lang="el-GR" altLang="en-US" sz="2400" i="1" dirty="0">
                <a:solidFill>
                  <a:srgbClr val="000000"/>
                </a:solidFill>
              </a:rPr>
              <a:t>–</a:t>
            </a:r>
            <a:r>
              <a:rPr lang="el-GR" altLang="en-US" sz="2400" dirty="0">
                <a:solidFill>
                  <a:srgbClr val="000000"/>
                </a:solidFill>
              </a:rPr>
              <a:t>υβριδικό, </a:t>
            </a:r>
            <a:r>
              <a:rPr lang="el-GR" altLang="en-US" sz="2400" i="1" dirty="0">
                <a:solidFill>
                  <a:srgbClr val="000000"/>
                </a:solidFill>
              </a:rPr>
              <a:t>s–</a:t>
            </a:r>
            <a:r>
              <a:rPr lang="el-GR" altLang="en-US" sz="2400" dirty="0">
                <a:solidFill>
                  <a:srgbClr val="000000"/>
                </a:solidFill>
              </a:rPr>
              <a:t>με</a:t>
            </a:r>
            <a:r>
              <a:rPr lang="el-GR" altLang="en-US" sz="2400" i="1" dirty="0">
                <a:solidFill>
                  <a:srgbClr val="000000"/>
                </a:solidFill>
              </a:rPr>
              <a:t>–</a:t>
            </a:r>
            <a:r>
              <a:rPr lang="el-GR" altLang="en-US" sz="2400" dirty="0">
                <a:solidFill>
                  <a:srgbClr val="000000"/>
                </a:solidFill>
              </a:rPr>
              <a:t>υβριδικό, </a:t>
            </a:r>
            <a:r>
              <a:rPr lang="el-GR" altLang="en-US" sz="2400" dirty="0" err="1">
                <a:solidFill>
                  <a:srgbClr val="000000"/>
                </a:solidFill>
              </a:rPr>
              <a:t>etc</a:t>
            </a:r>
            <a:r>
              <a:rPr lang="el-GR" altLang="en-US" sz="2400" dirty="0">
                <a:solidFill>
                  <a:srgbClr val="000000"/>
                </a:solidFill>
              </a:rPr>
              <a:t>.</a:t>
            </a:r>
          </a:p>
          <a:p>
            <a:pPr eaLnBrk="1" hangingPunct="1">
              <a:lnSpc>
                <a:spcPct val="90000"/>
              </a:lnSpc>
              <a:spcBef>
                <a:spcPts val="600"/>
              </a:spcBef>
              <a:buFont typeface="Arial" panose="020B0604020202020204" pitchFamily="34" charset="0"/>
              <a:buChar char="•"/>
            </a:pPr>
            <a:r>
              <a:rPr lang="el-GR" altLang="en-US" sz="2400" dirty="0" err="1">
                <a:solidFill>
                  <a:srgbClr val="000000"/>
                </a:solidFill>
              </a:rPr>
              <a:t>Ενας</a:t>
            </a:r>
            <a:r>
              <a:rPr lang="el-GR" altLang="en-US" sz="2400" dirty="0">
                <a:solidFill>
                  <a:srgbClr val="000000"/>
                </a:solidFill>
              </a:rPr>
              <a:t>  </a:t>
            </a:r>
            <a:r>
              <a:rPr lang="el-GR" altLang="en-US" sz="2400" b="1" dirty="0">
                <a:solidFill>
                  <a:srgbClr val="FF33CC"/>
                </a:solidFill>
              </a:rPr>
              <a:t>πι  (</a:t>
            </a:r>
            <a:r>
              <a:rPr lang="el-GR" altLang="en-US" sz="2400" b="1" i="1" dirty="0">
                <a:solidFill>
                  <a:srgbClr val="FF33CC"/>
                </a:solidFill>
                <a:latin typeface="Symbol" panose="05050102010706020507" pitchFamily="18" charset="2"/>
              </a:rPr>
              <a:t></a:t>
            </a:r>
            <a:r>
              <a:rPr lang="el-GR" altLang="en-US" sz="2400" b="1" dirty="0">
                <a:solidFill>
                  <a:srgbClr val="FF33CC"/>
                </a:solidFill>
              </a:rPr>
              <a:t>) δεσμός </a:t>
            </a:r>
            <a:r>
              <a:rPr lang="el-GR" altLang="en-US" sz="2400" dirty="0">
                <a:solidFill>
                  <a:srgbClr val="000000"/>
                </a:solidFill>
              </a:rPr>
              <a:t>προκύπτει  όταν τα δεσμικά ατομικά τροχιακά  είναι παράλληλα μεταξύ τους και κάθετα στον άξονα που συνδέει τους δύο πυρήνες</a:t>
            </a:r>
          </a:p>
          <a:p>
            <a:pPr lvl="1" eaLnBrk="1" hangingPunct="1">
              <a:lnSpc>
                <a:spcPct val="90000"/>
              </a:lnSpc>
              <a:spcBef>
                <a:spcPts val="600"/>
              </a:spcBef>
              <a:buFont typeface="Arial" panose="020B0604020202020204" pitchFamily="34" charset="0"/>
              <a:buChar char="–"/>
            </a:pPr>
            <a:r>
              <a:rPr lang="el-GR" altLang="en-US" sz="2400" dirty="0">
                <a:solidFill>
                  <a:srgbClr val="000000"/>
                </a:solidFill>
              </a:rPr>
              <a:t>Μεταξύ μη </a:t>
            </a:r>
            <a:r>
              <a:rPr lang="el-GR" altLang="en-US" sz="2400" dirty="0" err="1">
                <a:solidFill>
                  <a:srgbClr val="000000"/>
                </a:solidFill>
              </a:rPr>
              <a:t>υβριδοποιημένω</a:t>
            </a:r>
            <a:r>
              <a:rPr lang="el-GR" altLang="en-US" sz="2400" dirty="0">
                <a:solidFill>
                  <a:srgbClr val="000000"/>
                </a:solidFill>
              </a:rPr>
              <a:t> παράλληλων  </a:t>
            </a:r>
            <a:r>
              <a:rPr lang="el-GR" altLang="en-US" sz="2400" i="1" dirty="0">
                <a:solidFill>
                  <a:srgbClr val="000000"/>
                </a:solidFill>
              </a:rPr>
              <a:t>p</a:t>
            </a:r>
            <a:r>
              <a:rPr lang="el-GR" altLang="en-US" sz="2400" dirty="0">
                <a:solidFill>
                  <a:srgbClr val="000000"/>
                </a:solidFill>
              </a:rPr>
              <a:t> τροχιακών</a:t>
            </a:r>
          </a:p>
          <a:p>
            <a:pPr eaLnBrk="1" hangingPunct="1">
              <a:lnSpc>
                <a:spcPct val="90000"/>
              </a:lnSpc>
              <a:spcBef>
                <a:spcPts val="600"/>
              </a:spcBef>
              <a:buFont typeface="Arial" panose="020B0604020202020204" pitchFamily="34" charset="0"/>
              <a:buChar char="•"/>
            </a:pPr>
            <a:r>
              <a:rPr lang="el-GR" altLang="en-US" sz="2400" dirty="0">
                <a:solidFill>
                  <a:srgbClr val="000000"/>
                </a:solidFill>
              </a:rPr>
              <a:t>Η αλληλεπίδραση μεταξύ παράλληλων τροχιακών δεν είναι  τόσο ισχυρή όπως με τα τροχιακά στην ίδια κατεύθυνση; Επομένως οι  </a:t>
            </a:r>
            <a:r>
              <a:rPr lang="el-GR" altLang="en-US" sz="2400" b="1" dirty="0">
                <a:solidFill>
                  <a:srgbClr val="0066FF"/>
                </a:solidFill>
                <a:latin typeface="Symbol" panose="05050102010706020507" pitchFamily="18" charset="2"/>
              </a:rPr>
              <a:t></a:t>
            </a:r>
            <a:r>
              <a:rPr lang="el-GR" altLang="en-US" sz="2400" b="1" dirty="0">
                <a:solidFill>
                  <a:srgbClr val="0066FF"/>
                </a:solidFill>
              </a:rPr>
              <a:t> δεσμοί είναι ισχυρότεροι από τους  </a:t>
            </a:r>
            <a:r>
              <a:rPr lang="el-GR" altLang="en-US" sz="2400" b="1" i="1" dirty="0">
                <a:solidFill>
                  <a:srgbClr val="0066FF"/>
                </a:solidFill>
                <a:latin typeface="Symbol" panose="05050102010706020507" pitchFamily="18" charset="2"/>
              </a:rPr>
              <a:t> </a:t>
            </a:r>
            <a:r>
              <a:rPr lang="el-GR" altLang="en-US" sz="2400" b="1" dirty="0">
                <a:solidFill>
                  <a:srgbClr val="0066FF"/>
                </a:solidFill>
              </a:rPr>
              <a:t> δεσμούς</a:t>
            </a:r>
          </a:p>
        </p:txBody>
      </p:sp>
      <p:sp>
        <p:nvSpPr>
          <p:cNvPr id="167941" name="Text Box 4">
            <a:extLst>
              <a:ext uri="{FF2B5EF4-FFF2-40B4-BE49-F238E27FC236}">
                <a16:creationId xmlns:a16="http://schemas.microsoft.com/office/drawing/2014/main" id="{D1DB435A-7558-488A-A959-FAF789292C19}"/>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168962">
                                            <p:txEl>
                                              <p:pRg st="0" end="0"/>
                                            </p:txEl>
                                          </p:spTgt>
                                        </p:tgtEl>
                                        <p:attrNameLst>
                                          <p:attrName>style.visibility</p:attrName>
                                        </p:attrNameLst>
                                      </p:cBhvr>
                                      <p:to>
                                        <p:strVal val="visible"/>
                                      </p:to>
                                    </p:set>
                                    <p:animEffect transition="in" filter="wipe(left)">
                                      <p:cBhvr additive="repl">
                                        <p:cTn id="7" dur="500"/>
                                        <p:tgtEl>
                                          <p:spTgt spid="168962">
                                            <p:txEl>
                                              <p:pRg st="0" end="0"/>
                                            </p:txEl>
                                          </p:spTgt>
                                        </p:tgtEl>
                                      </p:cBhvr>
                                    </p:animEffect>
                                  </p:childTnLst>
                                </p:cTn>
                              </p:par>
                            </p:childTnLst>
                          </p:cTn>
                        </p:par>
                        <p:par>
                          <p:cTn id="8" fill="hold" nodeType="afterGroup">
                            <p:stCondLst>
                              <p:cond delay="1500"/>
                            </p:stCondLst>
                            <p:childTnLst>
                              <p:par>
                                <p:cTn id="9" presetID="22" presetClass="entr" presetSubtype="8" fill="hold" nodeType="afterEffect">
                                  <p:stCondLst>
                                    <p:cond delay="500"/>
                                  </p:stCondLst>
                                  <p:childTnLst>
                                    <p:set>
                                      <p:cBhvr additive="repl">
                                        <p:cTn id="10" dur="1" fill="hold">
                                          <p:stCondLst>
                                            <p:cond delay="0"/>
                                          </p:stCondLst>
                                        </p:cTn>
                                        <p:tgtEl>
                                          <p:spTgt spid="168962">
                                            <p:txEl>
                                              <p:pRg st="1" end="1"/>
                                            </p:txEl>
                                          </p:spTgt>
                                        </p:tgtEl>
                                        <p:attrNameLst>
                                          <p:attrName>style.visibility</p:attrName>
                                        </p:attrNameLst>
                                      </p:cBhvr>
                                      <p:to>
                                        <p:strVal val="visible"/>
                                      </p:to>
                                    </p:set>
                                    <p:animEffect transition="in" filter="wipe(left)">
                                      <p:cBhvr additive="repl">
                                        <p:cTn id="11" dur="500"/>
                                        <p:tgtEl>
                                          <p:spTgt spid="168962">
                                            <p:txEl>
                                              <p:pRg st="1" end="1"/>
                                            </p:txEl>
                                          </p:spTgt>
                                        </p:tgtEl>
                                      </p:cBhvr>
                                    </p:animEffect>
                                  </p:childTnLst>
                                </p:cTn>
                              </p:par>
                              <p:par>
                                <p:cTn id="12" presetID="22" presetClass="entr" presetSubtype="8" fill="hold" nodeType="withEffect">
                                  <p:stCondLst>
                                    <p:cond delay="1000"/>
                                  </p:stCondLst>
                                  <p:childTnLst>
                                    <p:set>
                                      <p:cBhvr additive="repl">
                                        <p:cTn id="13" dur="1" fill="hold">
                                          <p:stCondLst>
                                            <p:cond delay="0"/>
                                          </p:stCondLst>
                                        </p:cTn>
                                        <p:tgtEl>
                                          <p:spTgt spid="168962">
                                            <p:txEl>
                                              <p:pRg st="2" end="2"/>
                                            </p:txEl>
                                          </p:spTgt>
                                        </p:tgtEl>
                                        <p:attrNameLst>
                                          <p:attrName>style.visibility</p:attrName>
                                        </p:attrNameLst>
                                      </p:cBhvr>
                                      <p:to>
                                        <p:strVal val="visible"/>
                                      </p:to>
                                    </p:set>
                                    <p:animEffect transition="in" filter="wipe(left)">
                                      <p:cBhvr additive="repl">
                                        <p:cTn id="14" dur="500"/>
                                        <p:tgtEl>
                                          <p:spTgt spid="168962">
                                            <p:txEl>
                                              <p:pRg st="2" end="2"/>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1000"/>
                                  </p:stCondLst>
                                  <p:childTnLst>
                                    <p:set>
                                      <p:cBhvr additive="repl">
                                        <p:cTn id="18" dur="1" fill="hold">
                                          <p:stCondLst>
                                            <p:cond delay="0"/>
                                          </p:stCondLst>
                                        </p:cTn>
                                        <p:tgtEl>
                                          <p:spTgt spid="168962">
                                            <p:txEl>
                                              <p:pRg st="3" end="3"/>
                                            </p:txEl>
                                          </p:spTgt>
                                        </p:tgtEl>
                                        <p:attrNameLst>
                                          <p:attrName>style.visibility</p:attrName>
                                        </p:attrNameLst>
                                      </p:cBhvr>
                                      <p:to>
                                        <p:strVal val="visible"/>
                                      </p:to>
                                    </p:set>
                                    <p:animEffect transition="in" filter="wipe(left)">
                                      <p:cBhvr additive="repl">
                                        <p:cTn id="19" dur="500"/>
                                        <p:tgtEl>
                                          <p:spTgt spid="168962">
                                            <p:txEl>
                                              <p:pRg st="3" end="3"/>
                                            </p:txEl>
                                          </p:spTgt>
                                        </p:tgtEl>
                                      </p:cBhvr>
                                    </p:animEffect>
                                  </p:childTnLst>
                                </p:cTn>
                              </p:par>
                            </p:childTnLst>
                          </p:cTn>
                        </p:par>
                        <p:par>
                          <p:cTn id="20" fill="hold" nodeType="afterGroup">
                            <p:stCondLst>
                              <p:cond delay="1500"/>
                            </p:stCondLst>
                            <p:childTnLst>
                              <p:par>
                                <p:cTn id="21" presetID="22" presetClass="entr" presetSubtype="8" fill="hold" nodeType="afterEffect">
                                  <p:stCondLst>
                                    <p:cond delay="500"/>
                                  </p:stCondLst>
                                  <p:childTnLst>
                                    <p:set>
                                      <p:cBhvr additive="repl">
                                        <p:cTn id="22" dur="1" fill="hold">
                                          <p:stCondLst>
                                            <p:cond delay="0"/>
                                          </p:stCondLst>
                                        </p:cTn>
                                        <p:tgtEl>
                                          <p:spTgt spid="168962">
                                            <p:txEl>
                                              <p:pRg st="4" end="4"/>
                                            </p:txEl>
                                          </p:spTgt>
                                        </p:tgtEl>
                                        <p:attrNameLst>
                                          <p:attrName>style.visibility</p:attrName>
                                        </p:attrNameLst>
                                      </p:cBhvr>
                                      <p:to>
                                        <p:strVal val="visible"/>
                                      </p:to>
                                    </p:set>
                                    <p:animEffect transition="in" filter="wipe(left)">
                                      <p:cBhvr additive="repl">
                                        <p:cTn id="23" dur="500"/>
                                        <p:tgtEl>
                                          <p:spTgt spid="168962">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1000"/>
                                  </p:stCondLst>
                                  <p:childTnLst>
                                    <p:set>
                                      <p:cBhvr additive="repl">
                                        <p:cTn id="27" dur="1" fill="hold">
                                          <p:stCondLst>
                                            <p:cond delay="0"/>
                                          </p:stCondLst>
                                        </p:cTn>
                                        <p:tgtEl>
                                          <p:spTgt spid="168962">
                                            <p:txEl>
                                              <p:pRg st="5" end="5"/>
                                            </p:txEl>
                                          </p:spTgt>
                                        </p:tgtEl>
                                        <p:attrNameLst>
                                          <p:attrName>style.visibility</p:attrName>
                                        </p:attrNameLst>
                                      </p:cBhvr>
                                      <p:to>
                                        <p:strVal val="visible"/>
                                      </p:to>
                                    </p:set>
                                    <p:animEffect transition="in" filter="wipe(left)">
                                      <p:cBhvr additive="repl">
                                        <p:cTn id="28" dur="500"/>
                                        <p:tgtEl>
                                          <p:spTgt spid="16896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Text Box 1">
            <a:extLst>
              <a:ext uri="{FF2B5EF4-FFF2-40B4-BE49-F238E27FC236}">
                <a16:creationId xmlns:a16="http://schemas.microsoft.com/office/drawing/2014/main" id="{B1D58C11-BC54-48BC-9D43-65F0491254AA}"/>
              </a:ext>
            </a:extLst>
          </p:cNvPr>
          <p:cNvSpPr txBox="1">
            <a:spLocks noChangeArrowheads="1"/>
          </p:cNvSpPr>
          <p:nvPr/>
        </p:nvSpPr>
        <p:spPr bwMode="auto">
          <a:xfrm>
            <a:off x="3733800" y="6553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fld id="{B46AF72F-77BB-474D-A682-B09984F466FE}" type="slidenum">
              <a:rPr lang="el-GR" altLang="en-US" sz="1400">
                <a:solidFill>
                  <a:srgbClr val="000000"/>
                </a:solidFill>
                <a:latin typeface="Arial" panose="020B0604020202020204" pitchFamily="34" charset="0"/>
              </a:rPr>
              <a:pPr algn="ctr" eaLnBrk="1" hangingPunct="1">
                <a:buClrTx/>
                <a:buFontTx/>
                <a:buNone/>
              </a:pPr>
              <a:t>137</a:t>
            </a:fld>
            <a:endParaRPr lang="el-GR" altLang="en-US" sz="1400">
              <a:solidFill>
                <a:srgbClr val="000000"/>
              </a:solidFill>
              <a:latin typeface="Arial" panose="020B0604020202020204" pitchFamily="34" charset="0"/>
            </a:endParaRPr>
          </a:p>
        </p:txBody>
      </p:sp>
      <p:pic>
        <p:nvPicPr>
          <p:cNvPr id="168963" name="Picture 2">
            <a:extLst>
              <a:ext uri="{FF2B5EF4-FFF2-40B4-BE49-F238E27FC236}">
                <a16:creationId xmlns:a16="http://schemas.microsoft.com/office/drawing/2014/main" id="{3F79B923-E5A6-4A37-898F-EC795F44F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882650"/>
            <a:ext cx="8548687" cy="509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68964" name="Text Box 3">
            <a:extLst>
              <a:ext uri="{FF2B5EF4-FFF2-40B4-BE49-F238E27FC236}">
                <a16:creationId xmlns:a16="http://schemas.microsoft.com/office/drawing/2014/main" id="{7E40201A-77B4-490B-8A93-45B2CB7C5B43}"/>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1">
            <a:extLst>
              <a:ext uri="{FF2B5EF4-FFF2-40B4-BE49-F238E27FC236}">
                <a16:creationId xmlns:a16="http://schemas.microsoft.com/office/drawing/2014/main" id="{AD6C1227-F790-4E16-99CC-2C41F25E6082}"/>
              </a:ext>
            </a:extLst>
          </p:cNvPr>
          <p:cNvSpPr txBox="1">
            <a:spLocks noChangeArrowheads="1"/>
          </p:cNvSpPr>
          <p:nvPr/>
        </p:nvSpPr>
        <p:spPr bwMode="auto">
          <a:xfrm>
            <a:off x="685800" y="381000"/>
            <a:ext cx="7772400" cy="88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Διάγραμμα τροχιακών CH</a:t>
            </a:r>
            <a:r>
              <a:rPr lang="el-GR" altLang="en-US" sz="4400" baseline="-25000">
                <a:solidFill>
                  <a:srgbClr val="000000"/>
                </a:solidFill>
              </a:rPr>
              <a:t>3</a:t>
            </a:r>
            <a:r>
              <a:rPr lang="el-GR" altLang="en-US" sz="4400">
                <a:solidFill>
                  <a:srgbClr val="000000"/>
                </a:solidFill>
              </a:rPr>
              <a:t>NH</a:t>
            </a:r>
            <a:r>
              <a:rPr lang="el-GR" altLang="en-US" sz="4400" baseline="-25000">
                <a:solidFill>
                  <a:srgbClr val="000000"/>
                </a:solidFill>
              </a:rPr>
              <a:t>2</a:t>
            </a:r>
          </a:p>
        </p:txBody>
      </p:sp>
      <p:sp>
        <p:nvSpPr>
          <p:cNvPr id="5125" name="Text Box 2">
            <a:extLst>
              <a:ext uri="{FF2B5EF4-FFF2-40B4-BE49-F238E27FC236}">
                <a16:creationId xmlns:a16="http://schemas.microsoft.com/office/drawing/2014/main" id="{496CF42C-1882-461E-AB98-95658F1A5809}"/>
              </a:ext>
            </a:extLst>
          </p:cNvPr>
          <p:cNvSpPr txBox="1">
            <a:spLocks noChangeArrowheads="1"/>
          </p:cNvSpPr>
          <p:nvPr/>
        </p:nvSpPr>
        <p:spPr bwMode="auto">
          <a:xfrm>
            <a:off x="1828800" y="3506788"/>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5126" name="Text Box 3">
            <a:extLst>
              <a:ext uri="{FF2B5EF4-FFF2-40B4-BE49-F238E27FC236}">
                <a16:creationId xmlns:a16="http://schemas.microsoft.com/office/drawing/2014/main" id="{5C96ECA0-9882-49A5-B7CC-818C8519BF51}"/>
              </a:ext>
            </a:extLst>
          </p:cNvPr>
          <p:cNvSpPr txBox="1">
            <a:spLocks noChangeArrowheads="1"/>
          </p:cNvSpPr>
          <p:nvPr/>
        </p:nvSpPr>
        <p:spPr bwMode="auto">
          <a:xfrm>
            <a:off x="381000" y="3505200"/>
            <a:ext cx="9064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000000"/>
                </a:solidFill>
                <a:latin typeface="Arial" panose="020B0604020202020204" pitchFamily="34" charset="0"/>
              </a:rPr>
              <a:t>sp</a:t>
            </a:r>
            <a:r>
              <a:rPr lang="el-GR" altLang="en-US" sz="2400" baseline="30000">
                <a:solidFill>
                  <a:srgbClr val="000000"/>
                </a:solidFill>
                <a:latin typeface="Arial" panose="020B0604020202020204" pitchFamily="34" charset="0"/>
              </a:rPr>
              <a:t>3</a:t>
            </a:r>
            <a:r>
              <a:rPr lang="el-GR" altLang="en-US" sz="2400">
                <a:solidFill>
                  <a:srgbClr val="000000"/>
                </a:solidFill>
                <a:latin typeface="Arial" panose="020B0604020202020204" pitchFamily="34" charset="0"/>
              </a:rPr>
              <a:t> C</a:t>
            </a:r>
          </a:p>
        </p:txBody>
      </p:sp>
      <p:sp>
        <p:nvSpPr>
          <p:cNvPr id="5127" name="Text Box 4">
            <a:extLst>
              <a:ext uri="{FF2B5EF4-FFF2-40B4-BE49-F238E27FC236}">
                <a16:creationId xmlns:a16="http://schemas.microsoft.com/office/drawing/2014/main" id="{9ECD4645-1273-4D35-95A2-4A25C48585F0}"/>
              </a:ext>
            </a:extLst>
          </p:cNvPr>
          <p:cNvSpPr txBox="1">
            <a:spLocks noChangeArrowheads="1"/>
          </p:cNvSpPr>
          <p:nvPr/>
        </p:nvSpPr>
        <p:spPr bwMode="auto">
          <a:xfrm>
            <a:off x="2362200" y="3506788"/>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5128" name="Text Box 5">
            <a:extLst>
              <a:ext uri="{FF2B5EF4-FFF2-40B4-BE49-F238E27FC236}">
                <a16:creationId xmlns:a16="http://schemas.microsoft.com/office/drawing/2014/main" id="{60743C3F-B4CE-4F59-822A-D32371FF7A2F}"/>
              </a:ext>
            </a:extLst>
          </p:cNvPr>
          <p:cNvSpPr txBox="1">
            <a:spLocks noChangeArrowheads="1"/>
          </p:cNvSpPr>
          <p:nvPr/>
        </p:nvSpPr>
        <p:spPr bwMode="auto">
          <a:xfrm>
            <a:off x="2895600" y="3506788"/>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5129" name="Text Box 6">
            <a:extLst>
              <a:ext uri="{FF2B5EF4-FFF2-40B4-BE49-F238E27FC236}">
                <a16:creationId xmlns:a16="http://schemas.microsoft.com/office/drawing/2014/main" id="{2957F736-A627-4F37-BD51-82E99728A598}"/>
              </a:ext>
            </a:extLst>
          </p:cNvPr>
          <p:cNvSpPr txBox="1">
            <a:spLocks noChangeArrowheads="1"/>
          </p:cNvSpPr>
          <p:nvPr/>
        </p:nvSpPr>
        <p:spPr bwMode="auto">
          <a:xfrm>
            <a:off x="3429000" y="3506788"/>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5130" name="Text Box 7">
            <a:extLst>
              <a:ext uri="{FF2B5EF4-FFF2-40B4-BE49-F238E27FC236}">
                <a16:creationId xmlns:a16="http://schemas.microsoft.com/office/drawing/2014/main" id="{71602E2E-0590-4A8A-AF95-A3D09F09CE47}"/>
              </a:ext>
            </a:extLst>
          </p:cNvPr>
          <p:cNvSpPr txBox="1">
            <a:spLocks noChangeArrowheads="1"/>
          </p:cNvSpPr>
          <p:nvPr/>
        </p:nvSpPr>
        <p:spPr bwMode="auto">
          <a:xfrm>
            <a:off x="5257800" y="3506788"/>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5131" name="Text Box 8">
            <a:extLst>
              <a:ext uri="{FF2B5EF4-FFF2-40B4-BE49-F238E27FC236}">
                <a16:creationId xmlns:a16="http://schemas.microsoft.com/office/drawing/2014/main" id="{8A39D244-1281-49E7-B7D4-882B0B9F81E0}"/>
              </a:ext>
            </a:extLst>
          </p:cNvPr>
          <p:cNvSpPr txBox="1">
            <a:spLocks noChangeArrowheads="1"/>
          </p:cNvSpPr>
          <p:nvPr/>
        </p:nvSpPr>
        <p:spPr bwMode="auto">
          <a:xfrm>
            <a:off x="7772400" y="3505200"/>
            <a:ext cx="9064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000000"/>
                </a:solidFill>
                <a:latin typeface="Arial" panose="020B0604020202020204" pitchFamily="34" charset="0"/>
              </a:rPr>
              <a:t>sp</a:t>
            </a:r>
            <a:r>
              <a:rPr lang="el-GR" altLang="en-US" sz="2400" baseline="30000">
                <a:solidFill>
                  <a:srgbClr val="000000"/>
                </a:solidFill>
                <a:latin typeface="Arial" panose="020B0604020202020204" pitchFamily="34" charset="0"/>
              </a:rPr>
              <a:t>3</a:t>
            </a:r>
            <a:r>
              <a:rPr lang="el-GR" altLang="en-US" sz="2400">
                <a:solidFill>
                  <a:srgbClr val="000000"/>
                </a:solidFill>
                <a:latin typeface="Arial" panose="020B0604020202020204" pitchFamily="34" charset="0"/>
              </a:rPr>
              <a:t> N</a:t>
            </a:r>
          </a:p>
        </p:txBody>
      </p:sp>
      <p:sp>
        <p:nvSpPr>
          <p:cNvPr id="5132" name="Text Box 9">
            <a:extLst>
              <a:ext uri="{FF2B5EF4-FFF2-40B4-BE49-F238E27FC236}">
                <a16:creationId xmlns:a16="http://schemas.microsoft.com/office/drawing/2014/main" id="{80145BBC-3494-4956-86FA-84905C9AC457}"/>
              </a:ext>
            </a:extLst>
          </p:cNvPr>
          <p:cNvSpPr txBox="1">
            <a:spLocks noChangeArrowheads="1"/>
          </p:cNvSpPr>
          <p:nvPr/>
        </p:nvSpPr>
        <p:spPr bwMode="auto">
          <a:xfrm>
            <a:off x="5791200" y="3506788"/>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5133" name="Text Box 10">
            <a:extLst>
              <a:ext uri="{FF2B5EF4-FFF2-40B4-BE49-F238E27FC236}">
                <a16:creationId xmlns:a16="http://schemas.microsoft.com/office/drawing/2014/main" id="{39CA62CA-2966-4CF3-8B6B-4DBA0C53AC45}"/>
              </a:ext>
            </a:extLst>
          </p:cNvPr>
          <p:cNvSpPr txBox="1">
            <a:spLocks noChangeArrowheads="1"/>
          </p:cNvSpPr>
          <p:nvPr/>
        </p:nvSpPr>
        <p:spPr bwMode="auto">
          <a:xfrm>
            <a:off x="6324600" y="3506788"/>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5134" name="Text Box 11">
            <a:extLst>
              <a:ext uri="{FF2B5EF4-FFF2-40B4-BE49-F238E27FC236}">
                <a16:creationId xmlns:a16="http://schemas.microsoft.com/office/drawing/2014/main" id="{C2776666-B375-48FC-857A-2BD9009F494C}"/>
              </a:ext>
            </a:extLst>
          </p:cNvPr>
          <p:cNvSpPr txBox="1">
            <a:spLocks noChangeArrowheads="1"/>
          </p:cNvSpPr>
          <p:nvPr/>
        </p:nvSpPr>
        <p:spPr bwMode="auto">
          <a:xfrm>
            <a:off x="6858000" y="3506788"/>
            <a:ext cx="6096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5135" name="Text Box 12">
            <a:extLst>
              <a:ext uri="{FF2B5EF4-FFF2-40B4-BE49-F238E27FC236}">
                <a16:creationId xmlns:a16="http://schemas.microsoft.com/office/drawing/2014/main" id="{6AE7FB29-0CB3-4BAD-B92B-41653F34D602}"/>
              </a:ext>
            </a:extLst>
          </p:cNvPr>
          <p:cNvSpPr txBox="1">
            <a:spLocks noChangeArrowheads="1"/>
          </p:cNvSpPr>
          <p:nvPr/>
        </p:nvSpPr>
        <p:spPr bwMode="auto">
          <a:xfrm flipV="1">
            <a:off x="1828800" y="5199063"/>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5136" name="Text Box 13">
            <a:extLst>
              <a:ext uri="{FF2B5EF4-FFF2-40B4-BE49-F238E27FC236}">
                <a16:creationId xmlns:a16="http://schemas.microsoft.com/office/drawing/2014/main" id="{436F06F3-1825-4D6D-9A5E-BB6CB1C3FF0E}"/>
              </a:ext>
            </a:extLst>
          </p:cNvPr>
          <p:cNvSpPr txBox="1">
            <a:spLocks noChangeArrowheads="1"/>
          </p:cNvSpPr>
          <p:nvPr/>
        </p:nvSpPr>
        <p:spPr bwMode="auto">
          <a:xfrm flipV="1">
            <a:off x="2743200" y="5199063"/>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5137" name="Text Box 14">
            <a:extLst>
              <a:ext uri="{FF2B5EF4-FFF2-40B4-BE49-F238E27FC236}">
                <a16:creationId xmlns:a16="http://schemas.microsoft.com/office/drawing/2014/main" id="{A169EC5D-E18A-4CCB-A9F8-079A29C18A30}"/>
              </a:ext>
            </a:extLst>
          </p:cNvPr>
          <p:cNvSpPr txBox="1">
            <a:spLocks noChangeArrowheads="1"/>
          </p:cNvSpPr>
          <p:nvPr/>
        </p:nvSpPr>
        <p:spPr bwMode="auto">
          <a:xfrm flipV="1">
            <a:off x="3657600" y="5199063"/>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5138" name="Text Box 15">
            <a:extLst>
              <a:ext uri="{FF2B5EF4-FFF2-40B4-BE49-F238E27FC236}">
                <a16:creationId xmlns:a16="http://schemas.microsoft.com/office/drawing/2014/main" id="{E4B88E38-40F7-4313-9D88-696A7B9B7419}"/>
              </a:ext>
            </a:extLst>
          </p:cNvPr>
          <p:cNvSpPr txBox="1">
            <a:spLocks noChangeArrowheads="1"/>
          </p:cNvSpPr>
          <p:nvPr/>
        </p:nvSpPr>
        <p:spPr bwMode="auto">
          <a:xfrm flipV="1">
            <a:off x="5791200" y="5199063"/>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5139" name="Text Box 16">
            <a:extLst>
              <a:ext uri="{FF2B5EF4-FFF2-40B4-BE49-F238E27FC236}">
                <a16:creationId xmlns:a16="http://schemas.microsoft.com/office/drawing/2014/main" id="{7AFAD89A-D1D6-4932-84EA-204589AD3F85}"/>
              </a:ext>
            </a:extLst>
          </p:cNvPr>
          <p:cNvSpPr txBox="1">
            <a:spLocks noChangeArrowheads="1"/>
          </p:cNvSpPr>
          <p:nvPr/>
        </p:nvSpPr>
        <p:spPr bwMode="auto">
          <a:xfrm flipV="1">
            <a:off x="6629400" y="5199063"/>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5140" name="Text Box 17">
            <a:extLst>
              <a:ext uri="{FF2B5EF4-FFF2-40B4-BE49-F238E27FC236}">
                <a16:creationId xmlns:a16="http://schemas.microsoft.com/office/drawing/2014/main" id="{D8785AB2-246E-4625-8CB7-F7EE370A75F3}"/>
              </a:ext>
            </a:extLst>
          </p:cNvPr>
          <p:cNvSpPr txBox="1">
            <a:spLocks noChangeArrowheads="1"/>
          </p:cNvSpPr>
          <p:nvPr/>
        </p:nvSpPr>
        <p:spPr bwMode="auto">
          <a:xfrm>
            <a:off x="1752600" y="5867400"/>
            <a:ext cx="806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000000"/>
                </a:solidFill>
                <a:latin typeface="Arial" panose="020B0604020202020204" pitchFamily="34" charset="0"/>
              </a:rPr>
              <a:t>1</a:t>
            </a:r>
            <a:r>
              <a:rPr lang="el-GR" altLang="en-US" sz="2400" i="1">
                <a:solidFill>
                  <a:srgbClr val="000000"/>
                </a:solidFill>
                <a:latin typeface="Arial" panose="020B0604020202020204" pitchFamily="34" charset="0"/>
              </a:rPr>
              <a:t>s</a:t>
            </a:r>
            <a:r>
              <a:rPr lang="el-GR" altLang="en-US" sz="2400">
                <a:solidFill>
                  <a:srgbClr val="000000"/>
                </a:solidFill>
                <a:latin typeface="Arial" panose="020B0604020202020204" pitchFamily="34" charset="0"/>
              </a:rPr>
              <a:t> H</a:t>
            </a:r>
          </a:p>
        </p:txBody>
      </p:sp>
      <p:sp>
        <p:nvSpPr>
          <p:cNvPr id="5141" name="Line 18">
            <a:extLst>
              <a:ext uri="{FF2B5EF4-FFF2-40B4-BE49-F238E27FC236}">
                <a16:creationId xmlns:a16="http://schemas.microsoft.com/office/drawing/2014/main" id="{0FF96188-9C25-4503-BBEA-C6918A28AABA}"/>
              </a:ext>
            </a:extLst>
          </p:cNvPr>
          <p:cNvSpPr>
            <a:spLocks noChangeShapeType="1"/>
          </p:cNvSpPr>
          <p:nvPr/>
        </p:nvSpPr>
        <p:spPr bwMode="auto">
          <a:xfrm>
            <a:off x="3962400" y="3735388"/>
            <a:ext cx="1295400" cy="1587"/>
          </a:xfrm>
          <a:prstGeom prst="line">
            <a:avLst/>
          </a:prstGeom>
          <a:noFill/>
          <a:ln w="50760" cap="sq">
            <a:solidFill>
              <a:srgbClr val="9933FF"/>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42" name="Text Box 19">
            <a:extLst>
              <a:ext uri="{FF2B5EF4-FFF2-40B4-BE49-F238E27FC236}">
                <a16:creationId xmlns:a16="http://schemas.microsoft.com/office/drawing/2014/main" id="{293AEE99-FFC1-48EE-BC75-846421BF9468}"/>
              </a:ext>
            </a:extLst>
          </p:cNvPr>
          <p:cNvSpPr txBox="1">
            <a:spLocks noChangeArrowheads="1"/>
          </p:cNvSpPr>
          <p:nvPr/>
        </p:nvSpPr>
        <p:spPr bwMode="auto">
          <a:xfrm>
            <a:off x="4419600" y="3278188"/>
            <a:ext cx="365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5143" name="Line 20">
            <a:extLst>
              <a:ext uri="{FF2B5EF4-FFF2-40B4-BE49-F238E27FC236}">
                <a16:creationId xmlns:a16="http://schemas.microsoft.com/office/drawing/2014/main" id="{62B41493-B982-4D4C-9CE1-A6ACF2AEF8C3}"/>
              </a:ext>
            </a:extLst>
          </p:cNvPr>
          <p:cNvSpPr>
            <a:spLocks noChangeShapeType="1"/>
          </p:cNvSpPr>
          <p:nvPr/>
        </p:nvSpPr>
        <p:spPr bwMode="auto">
          <a:xfrm flipH="1">
            <a:off x="2051050" y="4024313"/>
            <a:ext cx="12700" cy="1189037"/>
          </a:xfrm>
          <a:prstGeom prst="line">
            <a:avLst/>
          </a:prstGeom>
          <a:noFill/>
          <a:ln w="50760" cap="sq">
            <a:solidFill>
              <a:srgbClr val="9933FF"/>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44" name="Line 21">
            <a:extLst>
              <a:ext uri="{FF2B5EF4-FFF2-40B4-BE49-F238E27FC236}">
                <a16:creationId xmlns:a16="http://schemas.microsoft.com/office/drawing/2014/main" id="{99C47CCF-C590-4FA7-B807-8E0192DC742E}"/>
              </a:ext>
            </a:extLst>
          </p:cNvPr>
          <p:cNvSpPr>
            <a:spLocks noChangeShapeType="1"/>
          </p:cNvSpPr>
          <p:nvPr/>
        </p:nvSpPr>
        <p:spPr bwMode="auto">
          <a:xfrm>
            <a:off x="2632075" y="4052888"/>
            <a:ext cx="363538" cy="1128712"/>
          </a:xfrm>
          <a:prstGeom prst="line">
            <a:avLst/>
          </a:prstGeom>
          <a:noFill/>
          <a:ln w="50760" cap="sq">
            <a:solidFill>
              <a:srgbClr val="9933FF"/>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45" name="Line 22">
            <a:extLst>
              <a:ext uri="{FF2B5EF4-FFF2-40B4-BE49-F238E27FC236}">
                <a16:creationId xmlns:a16="http://schemas.microsoft.com/office/drawing/2014/main" id="{02D85865-D68F-4AB7-9E34-554270815902}"/>
              </a:ext>
            </a:extLst>
          </p:cNvPr>
          <p:cNvSpPr>
            <a:spLocks noChangeShapeType="1"/>
          </p:cNvSpPr>
          <p:nvPr/>
        </p:nvSpPr>
        <p:spPr bwMode="auto">
          <a:xfrm>
            <a:off x="3132138" y="4046538"/>
            <a:ext cx="739775" cy="1063625"/>
          </a:xfrm>
          <a:prstGeom prst="line">
            <a:avLst/>
          </a:prstGeom>
          <a:noFill/>
          <a:ln w="50760" cap="sq">
            <a:solidFill>
              <a:srgbClr val="9933FF"/>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46" name="Text Box 23">
            <a:extLst>
              <a:ext uri="{FF2B5EF4-FFF2-40B4-BE49-F238E27FC236}">
                <a16:creationId xmlns:a16="http://schemas.microsoft.com/office/drawing/2014/main" id="{7FA867D1-C017-43B0-B99B-1C43F161F185}"/>
              </a:ext>
            </a:extLst>
          </p:cNvPr>
          <p:cNvSpPr txBox="1">
            <a:spLocks noChangeArrowheads="1"/>
          </p:cNvSpPr>
          <p:nvPr/>
        </p:nvSpPr>
        <p:spPr bwMode="auto">
          <a:xfrm>
            <a:off x="3581400" y="4344988"/>
            <a:ext cx="365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5147" name="Text Box 24">
            <a:extLst>
              <a:ext uri="{FF2B5EF4-FFF2-40B4-BE49-F238E27FC236}">
                <a16:creationId xmlns:a16="http://schemas.microsoft.com/office/drawing/2014/main" id="{8B261F06-4494-44DC-A3A4-1E30BF3AE256}"/>
              </a:ext>
            </a:extLst>
          </p:cNvPr>
          <p:cNvSpPr txBox="1">
            <a:spLocks noChangeArrowheads="1"/>
          </p:cNvSpPr>
          <p:nvPr/>
        </p:nvSpPr>
        <p:spPr bwMode="auto">
          <a:xfrm>
            <a:off x="2819400" y="4402138"/>
            <a:ext cx="365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5148" name="Text Box 25">
            <a:extLst>
              <a:ext uri="{FF2B5EF4-FFF2-40B4-BE49-F238E27FC236}">
                <a16:creationId xmlns:a16="http://schemas.microsoft.com/office/drawing/2014/main" id="{51AFCCB2-0580-48FB-AD3C-F075B0682167}"/>
              </a:ext>
            </a:extLst>
          </p:cNvPr>
          <p:cNvSpPr txBox="1">
            <a:spLocks noChangeArrowheads="1"/>
          </p:cNvSpPr>
          <p:nvPr/>
        </p:nvSpPr>
        <p:spPr bwMode="auto">
          <a:xfrm>
            <a:off x="2076450" y="4344988"/>
            <a:ext cx="365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5149" name="Line 26">
            <a:extLst>
              <a:ext uri="{FF2B5EF4-FFF2-40B4-BE49-F238E27FC236}">
                <a16:creationId xmlns:a16="http://schemas.microsoft.com/office/drawing/2014/main" id="{1EBF7032-9E7A-477B-BE96-9AAFE72E8903}"/>
              </a:ext>
            </a:extLst>
          </p:cNvPr>
          <p:cNvSpPr>
            <a:spLocks noChangeShapeType="1"/>
          </p:cNvSpPr>
          <p:nvPr/>
        </p:nvSpPr>
        <p:spPr bwMode="auto">
          <a:xfrm>
            <a:off x="6046788" y="3990975"/>
            <a:ext cx="1587" cy="1108075"/>
          </a:xfrm>
          <a:prstGeom prst="line">
            <a:avLst/>
          </a:prstGeom>
          <a:noFill/>
          <a:ln w="50760" cap="sq">
            <a:solidFill>
              <a:srgbClr val="9933FF"/>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50" name="Text Box 27">
            <a:extLst>
              <a:ext uri="{FF2B5EF4-FFF2-40B4-BE49-F238E27FC236}">
                <a16:creationId xmlns:a16="http://schemas.microsoft.com/office/drawing/2014/main" id="{2A426ED2-9639-4EE6-A8AC-0347A5435020}"/>
              </a:ext>
            </a:extLst>
          </p:cNvPr>
          <p:cNvSpPr txBox="1">
            <a:spLocks noChangeArrowheads="1"/>
          </p:cNvSpPr>
          <p:nvPr/>
        </p:nvSpPr>
        <p:spPr bwMode="auto">
          <a:xfrm>
            <a:off x="5715000" y="4344988"/>
            <a:ext cx="365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5151" name="Line 28">
            <a:extLst>
              <a:ext uri="{FF2B5EF4-FFF2-40B4-BE49-F238E27FC236}">
                <a16:creationId xmlns:a16="http://schemas.microsoft.com/office/drawing/2014/main" id="{942BB187-067A-47C0-A766-8196C0CFAB4E}"/>
              </a:ext>
            </a:extLst>
          </p:cNvPr>
          <p:cNvSpPr>
            <a:spLocks noChangeShapeType="1"/>
          </p:cNvSpPr>
          <p:nvPr/>
        </p:nvSpPr>
        <p:spPr bwMode="auto">
          <a:xfrm>
            <a:off x="6561138" y="4048125"/>
            <a:ext cx="363537" cy="1128713"/>
          </a:xfrm>
          <a:prstGeom prst="line">
            <a:avLst/>
          </a:prstGeom>
          <a:noFill/>
          <a:ln w="50760" cap="sq">
            <a:solidFill>
              <a:srgbClr val="9933FF"/>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152" name="Text Box 29">
            <a:extLst>
              <a:ext uri="{FF2B5EF4-FFF2-40B4-BE49-F238E27FC236}">
                <a16:creationId xmlns:a16="http://schemas.microsoft.com/office/drawing/2014/main" id="{515D4736-55AA-4A68-ACA9-7CCF0B9F4137}"/>
              </a:ext>
            </a:extLst>
          </p:cNvPr>
          <p:cNvSpPr txBox="1">
            <a:spLocks noChangeArrowheads="1"/>
          </p:cNvSpPr>
          <p:nvPr/>
        </p:nvSpPr>
        <p:spPr bwMode="auto">
          <a:xfrm>
            <a:off x="6781800" y="4344988"/>
            <a:ext cx="365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5153" name="Text Box 30">
            <a:extLst>
              <a:ext uri="{FF2B5EF4-FFF2-40B4-BE49-F238E27FC236}">
                <a16:creationId xmlns:a16="http://schemas.microsoft.com/office/drawing/2014/main" id="{9C7DA04F-49D5-4505-B19A-8D081DEA1E81}"/>
              </a:ext>
            </a:extLst>
          </p:cNvPr>
          <p:cNvSpPr txBox="1">
            <a:spLocks noChangeArrowheads="1"/>
          </p:cNvSpPr>
          <p:nvPr/>
        </p:nvSpPr>
        <p:spPr bwMode="auto">
          <a:xfrm>
            <a:off x="2590800" y="5867400"/>
            <a:ext cx="806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000000"/>
                </a:solidFill>
                <a:latin typeface="Arial" panose="020B0604020202020204" pitchFamily="34" charset="0"/>
              </a:rPr>
              <a:t>1</a:t>
            </a:r>
            <a:r>
              <a:rPr lang="el-GR" altLang="en-US" sz="2400" i="1">
                <a:solidFill>
                  <a:srgbClr val="000000"/>
                </a:solidFill>
                <a:latin typeface="Arial" panose="020B0604020202020204" pitchFamily="34" charset="0"/>
              </a:rPr>
              <a:t>s</a:t>
            </a:r>
            <a:r>
              <a:rPr lang="el-GR" altLang="en-US" sz="2400">
                <a:solidFill>
                  <a:srgbClr val="000000"/>
                </a:solidFill>
                <a:latin typeface="Arial" panose="020B0604020202020204" pitchFamily="34" charset="0"/>
              </a:rPr>
              <a:t> H</a:t>
            </a:r>
          </a:p>
        </p:txBody>
      </p:sp>
      <p:sp>
        <p:nvSpPr>
          <p:cNvPr id="5154" name="Text Box 31">
            <a:extLst>
              <a:ext uri="{FF2B5EF4-FFF2-40B4-BE49-F238E27FC236}">
                <a16:creationId xmlns:a16="http://schemas.microsoft.com/office/drawing/2014/main" id="{F9C2CFFC-0692-470B-9D60-7A777544066B}"/>
              </a:ext>
            </a:extLst>
          </p:cNvPr>
          <p:cNvSpPr txBox="1">
            <a:spLocks noChangeArrowheads="1"/>
          </p:cNvSpPr>
          <p:nvPr/>
        </p:nvSpPr>
        <p:spPr bwMode="auto">
          <a:xfrm>
            <a:off x="3657600" y="5867400"/>
            <a:ext cx="806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000000"/>
                </a:solidFill>
                <a:latin typeface="Arial" panose="020B0604020202020204" pitchFamily="34" charset="0"/>
              </a:rPr>
              <a:t>1</a:t>
            </a:r>
            <a:r>
              <a:rPr lang="el-GR" altLang="en-US" sz="2400" i="1">
                <a:solidFill>
                  <a:srgbClr val="000000"/>
                </a:solidFill>
                <a:latin typeface="Arial" panose="020B0604020202020204" pitchFamily="34" charset="0"/>
              </a:rPr>
              <a:t>s</a:t>
            </a:r>
            <a:r>
              <a:rPr lang="el-GR" altLang="en-US" sz="2400">
                <a:solidFill>
                  <a:srgbClr val="000000"/>
                </a:solidFill>
                <a:latin typeface="Arial" panose="020B0604020202020204" pitchFamily="34" charset="0"/>
              </a:rPr>
              <a:t> H</a:t>
            </a:r>
          </a:p>
        </p:txBody>
      </p:sp>
      <p:sp>
        <p:nvSpPr>
          <p:cNvPr id="5155" name="Text Box 32">
            <a:extLst>
              <a:ext uri="{FF2B5EF4-FFF2-40B4-BE49-F238E27FC236}">
                <a16:creationId xmlns:a16="http://schemas.microsoft.com/office/drawing/2014/main" id="{F6F3C609-C5B1-43FB-967C-02FF85BE7FC7}"/>
              </a:ext>
            </a:extLst>
          </p:cNvPr>
          <p:cNvSpPr txBox="1">
            <a:spLocks noChangeArrowheads="1"/>
          </p:cNvSpPr>
          <p:nvPr/>
        </p:nvSpPr>
        <p:spPr bwMode="auto">
          <a:xfrm>
            <a:off x="5715000" y="5867400"/>
            <a:ext cx="806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000000"/>
                </a:solidFill>
                <a:latin typeface="Arial" panose="020B0604020202020204" pitchFamily="34" charset="0"/>
              </a:rPr>
              <a:t>1</a:t>
            </a:r>
            <a:r>
              <a:rPr lang="el-GR" altLang="en-US" sz="2400" i="1">
                <a:solidFill>
                  <a:srgbClr val="000000"/>
                </a:solidFill>
                <a:latin typeface="Arial" panose="020B0604020202020204" pitchFamily="34" charset="0"/>
              </a:rPr>
              <a:t>s</a:t>
            </a:r>
            <a:r>
              <a:rPr lang="el-GR" altLang="en-US" sz="2400">
                <a:solidFill>
                  <a:srgbClr val="000000"/>
                </a:solidFill>
                <a:latin typeface="Arial" panose="020B0604020202020204" pitchFamily="34" charset="0"/>
              </a:rPr>
              <a:t> H</a:t>
            </a:r>
          </a:p>
        </p:txBody>
      </p:sp>
      <p:sp>
        <p:nvSpPr>
          <p:cNvPr id="5156" name="Text Box 33">
            <a:extLst>
              <a:ext uri="{FF2B5EF4-FFF2-40B4-BE49-F238E27FC236}">
                <a16:creationId xmlns:a16="http://schemas.microsoft.com/office/drawing/2014/main" id="{1ECCB44F-4070-4633-AA0B-AF1094FBBBBF}"/>
              </a:ext>
            </a:extLst>
          </p:cNvPr>
          <p:cNvSpPr txBox="1">
            <a:spLocks noChangeArrowheads="1"/>
          </p:cNvSpPr>
          <p:nvPr/>
        </p:nvSpPr>
        <p:spPr bwMode="auto">
          <a:xfrm>
            <a:off x="6553200" y="5867400"/>
            <a:ext cx="806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000000"/>
                </a:solidFill>
                <a:latin typeface="Arial" panose="020B0604020202020204" pitchFamily="34" charset="0"/>
              </a:rPr>
              <a:t>1</a:t>
            </a:r>
            <a:r>
              <a:rPr lang="el-GR" altLang="en-US" sz="2400" i="1">
                <a:solidFill>
                  <a:srgbClr val="000000"/>
                </a:solidFill>
                <a:latin typeface="Arial" panose="020B0604020202020204" pitchFamily="34" charset="0"/>
              </a:rPr>
              <a:t>s</a:t>
            </a:r>
            <a:r>
              <a:rPr lang="el-GR" altLang="en-US" sz="2400">
                <a:solidFill>
                  <a:srgbClr val="000000"/>
                </a:solidFill>
                <a:latin typeface="Arial" panose="020B0604020202020204" pitchFamily="34" charset="0"/>
              </a:rPr>
              <a:t> H</a:t>
            </a:r>
          </a:p>
        </p:txBody>
      </p:sp>
      <p:grpSp>
        <p:nvGrpSpPr>
          <p:cNvPr id="5157" name="Group 34">
            <a:extLst>
              <a:ext uri="{FF2B5EF4-FFF2-40B4-BE49-F238E27FC236}">
                <a16:creationId xmlns:a16="http://schemas.microsoft.com/office/drawing/2014/main" id="{49D60083-9542-40CA-9FE5-5B563C9B3DF7}"/>
              </a:ext>
            </a:extLst>
          </p:cNvPr>
          <p:cNvGrpSpPr>
            <a:grpSpLocks/>
          </p:cNvGrpSpPr>
          <p:nvPr/>
        </p:nvGrpSpPr>
        <p:grpSpPr bwMode="auto">
          <a:xfrm>
            <a:off x="1371600" y="1447800"/>
            <a:ext cx="2425700" cy="1806575"/>
            <a:chOff x="864" y="912"/>
            <a:chExt cx="1528" cy="1138"/>
          </a:xfrm>
        </p:grpSpPr>
        <p:graphicFrame>
          <p:nvGraphicFramePr>
            <p:cNvPr id="5122" name="Object 35">
              <a:extLst>
                <a:ext uri="{FF2B5EF4-FFF2-40B4-BE49-F238E27FC236}">
                  <a16:creationId xmlns:a16="http://schemas.microsoft.com/office/drawing/2014/main" id="{A432D020-479E-46F0-8A56-100128B1AC68}"/>
                </a:ext>
              </a:extLst>
            </p:cNvPr>
            <p:cNvGraphicFramePr>
              <a:graphicFrameLocks noChangeAspect="1"/>
            </p:cNvGraphicFramePr>
            <p:nvPr/>
          </p:nvGraphicFramePr>
          <p:xfrm>
            <a:off x="864" y="912"/>
            <a:ext cx="1528" cy="1138"/>
          </p:xfrm>
          <a:graphic>
            <a:graphicData uri="http://schemas.openxmlformats.org/presentationml/2006/ole">
              <mc:AlternateContent xmlns:mc="http://schemas.openxmlformats.org/markup-compatibility/2006">
                <mc:Choice xmlns:v="urn:schemas-microsoft-com:vml" Requires="v">
                  <p:oleObj r:id="rId3" imgW="1381680" imgH="1028520" progId="">
                    <p:embed/>
                  </p:oleObj>
                </mc:Choice>
                <mc:Fallback>
                  <p:oleObj r:id="rId3" imgW="1381680" imgH="1028520" progId="">
                    <p:embed/>
                    <p:pic>
                      <p:nvPicPr>
                        <p:cNvPr id="5122" name="Object 35">
                          <a:extLst>
                            <a:ext uri="{FF2B5EF4-FFF2-40B4-BE49-F238E27FC236}">
                              <a16:creationId xmlns:a16="http://schemas.microsoft.com/office/drawing/2014/main" id="{A432D020-479E-46F0-8A56-100128B1A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4" y="912"/>
                          <a:ext cx="1528" cy="113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161" name="Text Box 36">
              <a:extLst>
                <a:ext uri="{FF2B5EF4-FFF2-40B4-BE49-F238E27FC236}">
                  <a16:creationId xmlns:a16="http://schemas.microsoft.com/office/drawing/2014/main" id="{D3D8B988-C8B0-4616-96AA-5B818E72D61E}"/>
                </a:ext>
              </a:extLst>
            </p:cNvPr>
            <p:cNvSpPr txBox="1">
              <a:spLocks noChangeArrowheads="1"/>
            </p:cNvSpPr>
            <p:nvPr/>
          </p:nvSpPr>
          <p:spPr bwMode="auto">
            <a:xfrm>
              <a:off x="1050" y="1206"/>
              <a:ext cx="19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i="1">
                  <a:solidFill>
                    <a:srgbClr val="000000"/>
                  </a:solidFill>
                  <a:latin typeface="Symbol" panose="05050102010706020507" pitchFamily="18" charset="2"/>
                </a:rPr>
                <a:t></a:t>
              </a:r>
            </a:p>
          </p:txBody>
        </p:sp>
        <p:sp>
          <p:nvSpPr>
            <p:cNvPr id="5162" name="Text Box 37">
              <a:extLst>
                <a:ext uri="{FF2B5EF4-FFF2-40B4-BE49-F238E27FC236}">
                  <a16:creationId xmlns:a16="http://schemas.microsoft.com/office/drawing/2014/main" id="{C7857199-BEE6-46DF-AE71-6C08E4FA6936}"/>
                </a:ext>
              </a:extLst>
            </p:cNvPr>
            <p:cNvSpPr txBox="1">
              <a:spLocks noChangeArrowheads="1"/>
            </p:cNvSpPr>
            <p:nvPr/>
          </p:nvSpPr>
          <p:spPr bwMode="auto">
            <a:xfrm>
              <a:off x="1386" y="1062"/>
              <a:ext cx="19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i="1">
                  <a:solidFill>
                    <a:srgbClr val="000000"/>
                  </a:solidFill>
                  <a:latin typeface="Symbol" panose="05050102010706020507" pitchFamily="18" charset="2"/>
                </a:rPr>
                <a:t></a:t>
              </a:r>
            </a:p>
          </p:txBody>
        </p:sp>
        <p:sp>
          <p:nvSpPr>
            <p:cNvPr id="5163" name="Text Box 38">
              <a:extLst>
                <a:ext uri="{FF2B5EF4-FFF2-40B4-BE49-F238E27FC236}">
                  <a16:creationId xmlns:a16="http://schemas.microsoft.com/office/drawing/2014/main" id="{6B405972-C6BC-4A08-A8E4-E26852E9B1BC}"/>
                </a:ext>
              </a:extLst>
            </p:cNvPr>
            <p:cNvSpPr txBox="1">
              <a:spLocks noChangeArrowheads="1"/>
            </p:cNvSpPr>
            <p:nvPr/>
          </p:nvSpPr>
          <p:spPr bwMode="auto">
            <a:xfrm>
              <a:off x="1386" y="1542"/>
              <a:ext cx="19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i="1">
                  <a:solidFill>
                    <a:srgbClr val="000000"/>
                  </a:solidFill>
                  <a:latin typeface="Symbol" panose="05050102010706020507" pitchFamily="18" charset="2"/>
                </a:rPr>
                <a:t></a:t>
              </a:r>
            </a:p>
          </p:txBody>
        </p:sp>
        <p:sp>
          <p:nvSpPr>
            <p:cNvPr id="5164" name="Text Box 39">
              <a:extLst>
                <a:ext uri="{FF2B5EF4-FFF2-40B4-BE49-F238E27FC236}">
                  <a16:creationId xmlns:a16="http://schemas.microsoft.com/office/drawing/2014/main" id="{10CEA0C4-56F5-4DA0-988E-EF9885BEB24E}"/>
                </a:ext>
              </a:extLst>
            </p:cNvPr>
            <p:cNvSpPr txBox="1">
              <a:spLocks noChangeArrowheads="1"/>
            </p:cNvSpPr>
            <p:nvPr/>
          </p:nvSpPr>
          <p:spPr bwMode="auto">
            <a:xfrm>
              <a:off x="1530" y="1350"/>
              <a:ext cx="19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i="1">
                  <a:solidFill>
                    <a:srgbClr val="000000"/>
                  </a:solidFill>
                  <a:latin typeface="Symbol" panose="05050102010706020507" pitchFamily="18" charset="2"/>
                </a:rPr>
                <a:t></a:t>
              </a:r>
            </a:p>
          </p:txBody>
        </p:sp>
        <p:sp>
          <p:nvSpPr>
            <p:cNvPr id="5165" name="Text Box 40">
              <a:extLst>
                <a:ext uri="{FF2B5EF4-FFF2-40B4-BE49-F238E27FC236}">
                  <a16:creationId xmlns:a16="http://schemas.microsoft.com/office/drawing/2014/main" id="{858A3A91-1B9A-4089-818C-35CCE5443C96}"/>
                </a:ext>
              </a:extLst>
            </p:cNvPr>
            <p:cNvSpPr txBox="1">
              <a:spLocks noChangeArrowheads="1"/>
            </p:cNvSpPr>
            <p:nvPr/>
          </p:nvSpPr>
          <p:spPr bwMode="auto">
            <a:xfrm>
              <a:off x="2010" y="1206"/>
              <a:ext cx="231"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i="1">
                  <a:solidFill>
                    <a:srgbClr val="000000"/>
                  </a:solidFill>
                  <a:latin typeface="Symbol" panose="05050102010706020507" pitchFamily="18" charset="2"/>
                </a:rPr>
                <a:t></a:t>
              </a:r>
            </a:p>
          </p:txBody>
        </p:sp>
        <p:sp>
          <p:nvSpPr>
            <p:cNvPr id="5166" name="Text Box 41">
              <a:extLst>
                <a:ext uri="{FF2B5EF4-FFF2-40B4-BE49-F238E27FC236}">
                  <a16:creationId xmlns:a16="http://schemas.microsoft.com/office/drawing/2014/main" id="{CADE801F-FFD2-486F-97C2-E6816B1B03F2}"/>
                </a:ext>
              </a:extLst>
            </p:cNvPr>
            <p:cNvSpPr txBox="1">
              <a:spLocks noChangeArrowheads="1"/>
            </p:cNvSpPr>
            <p:nvPr/>
          </p:nvSpPr>
          <p:spPr bwMode="auto">
            <a:xfrm>
              <a:off x="1825" y="1542"/>
              <a:ext cx="19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i="1">
                  <a:solidFill>
                    <a:srgbClr val="000000"/>
                  </a:solidFill>
                  <a:latin typeface="Symbol" panose="05050102010706020507" pitchFamily="18" charset="2"/>
                </a:rPr>
                <a:t></a:t>
              </a:r>
            </a:p>
          </p:txBody>
        </p:sp>
      </p:grpSp>
      <p:pic>
        <p:nvPicPr>
          <p:cNvPr id="5158" name="Picture 42">
            <a:extLst>
              <a:ext uri="{FF2B5EF4-FFF2-40B4-BE49-F238E27FC236}">
                <a16:creationId xmlns:a16="http://schemas.microsoft.com/office/drawing/2014/main" id="{C1EB6B1E-1551-48D3-ACF3-C062A51EC0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434" t="19446" r="34377" b="34720"/>
          <a:stretch>
            <a:fillRect/>
          </a:stretch>
        </p:blipFill>
        <p:spPr bwMode="auto">
          <a:xfrm>
            <a:off x="4953000" y="1371600"/>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5159" name="Text Box 43">
            <a:extLst>
              <a:ext uri="{FF2B5EF4-FFF2-40B4-BE49-F238E27FC236}">
                <a16:creationId xmlns:a16="http://schemas.microsoft.com/office/drawing/2014/main" id="{C4D2E77F-BE9A-41AE-B81A-9E228ED5AF49}"/>
              </a:ext>
            </a:extLst>
          </p:cNvPr>
          <p:cNvSpPr txBox="1">
            <a:spLocks noChangeArrowheads="1"/>
          </p:cNvSpPr>
          <p:nvPr/>
        </p:nvSpPr>
        <p:spPr bwMode="auto">
          <a:xfrm>
            <a:off x="3733800" y="6553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fld id="{C6D9BE07-D7E4-46D2-9076-7F64DB62918A}" type="slidenum">
              <a:rPr lang="el-GR" altLang="en-US" sz="1400">
                <a:solidFill>
                  <a:srgbClr val="000000"/>
                </a:solidFill>
                <a:latin typeface="Arial" panose="020B0604020202020204" pitchFamily="34" charset="0"/>
              </a:rPr>
              <a:pPr algn="ctr" eaLnBrk="1" hangingPunct="1">
                <a:buClrTx/>
                <a:buFontTx/>
                <a:buNone/>
              </a:pPr>
              <a:t>138</a:t>
            </a:fld>
            <a:endParaRPr lang="el-GR" altLang="en-US" sz="1400">
              <a:solidFill>
                <a:srgbClr val="000000"/>
              </a:solidFill>
              <a:latin typeface="Arial" panose="020B0604020202020204" pitchFamily="34" charset="0"/>
            </a:endParaRPr>
          </a:p>
        </p:txBody>
      </p:sp>
      <p:sp>
        <p:nvSpPr>
          <p:cNvPr id="5160" name="Text Box 44">
            <a:extLst>
              <a:ext uri="{FF2B5EF4-FFF2-40B4-BE49-F238E27FC236}">
                <a16:creationId xmlns:a16="http://schemas.microsoft.com/office/drawing/2014/main" id="{0C22B72E-78A6-4A4C-841D-F14EBD410026}"/>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1">
            <a:extLst>
              <a:ext uri="{FF2B5EF4-FFF2-40B4-BE49-F238E27FC236}">
                <a16:creationId xmlns:a16="http://schemas.microsoft.com/office/drawing/2014/main" id="{DAB02D12-C667-4C44-A085-F17AB0AC3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425" y="3155950"/>
            <a:ext cx="5591175" cy="324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2035" name="Text Box 2">
            <a:extLst>
              <a:ext uri="{FF2B5EF4-FFF2-40B4-BE49-F238E27FC236}">
                <a16:creationId xmlns:a16="http://schemas.microsoft.com/office/drawing/2014/main" id="{5783C790-3B03-4239-AFBC-FF49D4CF1912}"/>
              </a:ext>
            </a:extLst>
          </p:cNvPr>
          <p:cNvSpPr txBox="1">
            <a:spLocks noChangeArrowheads="1"/>
          </p:cNvSpPr>
          <p:nvPr/>
        </p:nvSpPr>
        <p:spPr bwMode="auto">
          <a:xfrm>
            <a:off x="381000" y="381000"/>
            <a:ext cx="838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rPr>
              <a:t>Διάγραμμα τροχιακών της φορμαλδε</a:t>
            </a:r>
            <a:r>
              <a:rPr lang="el-GR" altLang="en-US" sz="3200">
                <a:solidFill>
                  <a:srgbClr val="000000"/>
                </a:solidFill>
                <a:cs typeface="Arial" panose="020B0604020202020204" pitchFamily="34" charset="0"/>
              </a:rPr>
              <a:t>ΰ</a:t>
            </a:r>
            <a:r>
              <a:rPr lang="el-GR" altLang="en-US" sz="3200">
                <a:solidFill>
                  <a:srgbClr val="000000"/>
                </a:solidFill>
              </a:rPr>
              <a:t>δης  CH</a:t>
            </a:r>
            <a:r>
              <a:rPr lang="el-GR" altLang="en-US" sz="3200" baseline="-25000">
                <a:solidFill>
                  <a:srgbClr val="000000"/>
                </a:solidFill>
              </a:rPr>
              <a:t>2</a:t>
            </a:r>
            <a:r>
              <a:rPr lang="el-GR" altLang="en-US" sz="3200">
                <a:solidFill>
                  <a:srgbClr val="000000"/>
                </a:solidFill>
              </a:rPr>
              <a:t>O</a:t>
            </a:r>
          </a:p>
        </p:txBody>
      </p:sp>
      <p:sp>
        <p:nvSpPr>
          <p:cNvPr id="172036" name="Text Box 3">
            <a:extLst>
              <a:ext uri="{FF2B5EF4-FFF2-40B4-BE49-F238E27FC236}">
                <a16:creationId xmlns:a16="http://schemas.microsoft.com/office/drawing/2014/main" id="{8747F8D5-238B-4CE3-B01F-DB159B2CF794}"/>
              </a:ext>
            </a:extLst>
          </p:cNvPr>
          <p:cNvSpPr txBox="1">
            <a:spLocks noChangeArrowheads="1"/>
          </p:cNvSpPr>
          <p:nvPr/>
        </p:nvSpPr>
        <p:spPr bwMode="auto">
          <a:xfrm>
            <a:off x="1447800" y="22860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2037" name="Text Box 4">
            <a:extLst>
              <a:ext uri="{FF2B5EF4-FFF2-40B4-BE49-F238E27FC236}">
                <a16:creationId xmlns:a16="http://schemas.microsoft.com/office/drawing/2014/main" id="{B8040C60-89C9-463F-97DF-5E293C0886C4}"/>
              </a:ext>
            </a:extLst>
          </p:cNvPr>
          <p:cNvSpPr txBox="1">
            <a:spLocks noChangeArrowheads="1"/>
          </p:cNvSpPr>
          <p:nvPr/>
        </p:nvSpPr>
        <p:spPr bwMode="auto">
          <a:xfrm>
            <a:off x="381000" y="2284413"/>
            <a:ext cx="9064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000000"/>
                </a:solidFill>
                <a:latin typeface="Arial" panose="020B0604020202020204" pitchFamily="34" charset="0"/>
              </a:rPr>
              <a:t>sp</a:t>
            </a:r>
            <a:r>
              <a:rPr lang="el-GR" altLang="en-US" sz="2400" baseline="30000">
                <a:solidFill>
                  <a:srgbClr val="000000"/>
                </a:solidFill>
                <a:latin typeface="Arial" panose="020B0604020202020204" pitchFamily="34" charset="0"/>
              </a:rPr>
              <a:t>2</a:t>
            </a:r>
            <a:r>
              <a:rPr lang="el-GR" altLang="en-US" sz="2400">
                <a:solidFill>
                  <a:srgbClr val="000000"/>
                </a:solidFill>
                <a:latin typeface="Arial" panose="020B0604020202020204" pitchFamily="34" charset="0"/>
              </a:rPr>
              <a:t> C</a:t>
            </a:r>
          </a:p>
        </p:txBody>
      </p:sp>
      <p:sp>
        <p:nvSpPr>
          <p:cNvPr id="172038" name="Text Box 5">
            <a:extLst>
              <a:ext uri="{FF2B5EF4-FFF2-40B4-BE49-F238E27FC236}">
                <a16:creationId xmlns:a16="http://schemas.microsoft.com/office/drawing/2014/main" id="{6FB2CFEF-10A3-4B79-AF5A-3BBD4A88CAA6}"/>
              </a:ext>
            </a:extLst>
          </p:cNvPr>
          <p:cNvSpPr txBox="1">
            <a:spLocks noChangeArrowheads="1"/>
          </p:cNvSpPr>
          <p:nvPr/>
        </p:nvSpPr>
        <p:spPr bwMode="auto">
          <a:xfrm>
            <a:off x="1981200" y="22860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2039" name="Text Box 6">
            <a:extLst>
              <a:ext uri="{FF2B5EF4-FFF2-40B4-BE49-F238E27FC236}">
                <a16:creationId xmlns:a16="http://schemas.microsoft.com/office/drawing/2014/main" id="{15EB36A7-9DAC-49DF-9D00-0916EF3BD7F6}"/>
              </a:ext>
            </a:extLst>
          </p:cNvPr>
          <p:cNvSpPr txBox="1">
            <a:spLocks noChangeArrowheads="1"/>
          </p:cNvSpPr>
          <p:nvPr/>
        </p:nvSpPr>
        <p:spPr bwMode="auto">
          <a:xfrm>
            <a:off x="2514600" y="22860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2040" name="Text Box 7">
            <a:extLst>
              <a:ext uri="{FF2B5EF4-FFF2-40B4-BE49-F238E27FC236}">
                <a16:creationId xmlns:a16="http://schemas.microsoft.com/office/drawing/2014/main" id="{C7AAC63E-ECCB-43E3-BDBA-C9C39D850A04}"/>
              </a:ext>
            </a:extLst>
          </p:cNvPr>
          <p:cNvSpPr txBox="1">
            <a:spLocks noChangeArrowheads="1"/>
          </p:cNvSpPr>
          <p:nvPr/>
        </p:nvSpPr>
        <p:spPr bwMode="auto">
          <a:xfrm>
            <a:off x="3048000" y="16764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2041" name="Text Box 8">
            <a:extLst>
              <a:ext uri="{FF2B5EF4-FFF2-40B4-BE49-F238E27FC236}">
                <a16:creationId xmlns:a16="http://schemas.microsoft.com/office/drawing/2014/main" id="{270699CE-0201-4066-BDD2-A650264D4A3D}"/>
              </a:ext>
            </a:extLst>
          </p:cNvPr>
          <p:cNvSpPr txBox="1">
            <a:spLocks noChangeArrowheads="1"/>
          </p:cNvSpPr>
          <p:nvPr/>
        </p:nvSpPr>
        <p:spPr bwMode="auto">
          <a:xfrm>
            <a:off x="5334000" y="16764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2042" name="Text Box 9">
            <a:extLst>
              <a:ext uri="{FF2B5EF4-FFF2-40B4-BE49-F238E27FC236}">
                <a16:creationId xmlns:a16="http://schemas.microsoft.com/office/drawing/2014/main" id="{1E2A89B9-7F08-488B-84C8-C1FE5BB85ACA}"/>
              </a:ext>
            </a:extLst>
          </p:cNvPr>
          <p:cNvSpPr txBox="1">
            <a:spLocks noChangeArrowheads="1"/>
          </p:cNvSpPr>
          <p:nvPr/>
        </p:nvSpPr>
        <p:spPr bwMode="auto">
          <a:xfrm>
            <a:off x="7772400" y="2284413"/>
            <a:ext cx="9239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000000"/>
                </a:solidFill>
                <a:latin typeface="Arial" panose="020B0604020202020204" pitchFamily="34" charset="0"/>
              </a:rPr>
              <a:t>sp</a:t>
            </a:r>
            <a:r>
              <a:rPr lang="el-GR" altLang="en-US" sz="2400" baseline="30000">
                <a:solidFill>
                  <a:srgbClr val="000000"/>
                </a:solidFill>
                <a:latin typeface="Arial" panose="020B0604020202020204" pitchFamily="34" charset="0"/>
              </a:rPr>
              <a:t>2</a:t>
            </a:r>
            <a:r>
              <a:rPr lang="el-GR" altLang="en-US" sz="2400">
                <a:solidFill>
                  <a:srgbClr val="000000"/>
                </a:solidFill>
                <a:latin typeface="Arial" panose="020B0604020202020204" pitchFamily="34" charset="0"/>
              </a:rPr>
              <a:t> O</a:t>
            </a:r>
          </a:p>
        </p:txBody>
      </p:sp>
      <p:sp>
        <p:nvSpPr>
          <p:cNvPr id="172043" name="Text Box 10">
            <a:extLst>
              <a:ext uri="{FF2B5EF4-FFF2-40B4-BE49-F238E27FC236}">
                <a16:creationId xmlns:a16="http://schemas.microsoft.com/office/drawing/2014/main" id="{B9B6C75C-D094-4922-8DF3-CDE3A2671E05}"/>
              </a:ext>
            </a:extLst>
          </p:cNvPr>
          <p:cNvSpPr txBox="1">
            <a:spLocks noChangeArrowheads="1"/>
          </p:cNvSpPr>
          <p:nvPr/>
        </p:nvSpPr>
        <p:spPr bwMode="auto">
          <a:xfrm>
            <a:off x="5791200" y="22860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2044" name="Text Box 11">
            <a:extLst>
              <a:ext uri="{FF2B5EF4-FFF2-40B4-BE49-F238E27FC236}">
                <a16:creationId xmlns:a16="http://schemas.microsoft.com/office/drawing/2014/main" id="{8487F234-1D95-4002-91F2-E2A72F527B28}"/>
              </a:ext>
            </a:extLst>
          </p:cNvPr>
          <p:cNvSpPr txBox="1">
            <a:spLocks noChangeArrowheads="1"/>
          </p:cNvSpPr>
          <p:nvPr/>
        </p:nvSpPr>
        <p:spPr bwMode="auto">
          <a:xfrm>
            <a:off x="6934200" y="2286000"/>
            <a:ext cx="6096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2045" name="Text Box 12">
            <a:extLst>
              <a:ext uri="{FF2B5EF4-FFF2-40B4-BE49-F238E27FC236}">
                <a16:creationId xmlns:a16="http://schemas.microsoft.com/office/drawing/2014/main" id="{05FFF4C3-E395-4918-98DE-05332D40D684}"/>
              </a:ext>
            </a:extLst>
          </p:cNvPr>
          <p:cNvSpPr txBox="1">
            <a:spLocks noChangeArrowheads="1"/>
          </p:cNvSpPr>
          <p:nvPr/>
        </p:nvSpPr>
        <p:spPr bwMode="auto">
          <a:xfrm flipV="1">
            <a:off x="1371600" y="3978275"/>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2046" name="Text Box 13">
            <a:extLst>
              <a:ext uri="{FF2B5EF4-FFF2-40B4-BE49-F238E27FC236}">
                <a16:creationId xmlns:a16="http://schemas.microsoft.com/office/drawing/2014/main" id="{C66A2038-7591-4B52-B42B-B938667DAD41}"/>
              </a:ext>
            </a:extLst>
          </p:cNvPr>
          <p:cNvSpPr txBox="1">
            <a:spLocks noChangeArrowheads="1"/>
          </p:cNvSpPr>
          <p:nvPr/>
        </p:nvSpPr>
        <p:spPr bwMode="auto">
          <a:xfrm flipV="1">
            <a:off x="2286000" y="3978275"/>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2047" name="Text Box 14">
            <a:extLst>
              <a:ext uri="{FF2B5EF4-FFF2-40B4-BE49-F238E27FC236}">
                <a16:creationId xmlns:a16="http://schemas.microsoft.com/office/drawing/2014/main" id="{8448445D-88F5-4B48-AF24-D6EBFAD229EE}"/>
              </a:ext>
            </a:extLst>
          </p:cNvPr>
          <p:cNvSpPr txBox="1">
            <a:spLocks noChangeArrowheads="1"/>
          </p:cNvSpPr>
          <p:nvPr/>
        </p:nvSpPr>
        <p:spPr bwMode="auto">
          <a:xfrm>
            <a:off x="1295400" y="4646613"/>
            <a:ext cx="806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000000"/>
                </a:solidFill>
                <a:latin typeface="Arial" panose="020B0604020202020204" pitchFamily="34" charset="0"/>
              </a:rPr>
              <a:t>1</a:t>
            </a:r>
            <a:r>
              <a:rPr lang="el-GR" altLang="en-US" sz="2400" i="1">
                <a:solidFill>
                  <a:srgbClr val="000000"/>
                </a:solidFill>
                <a:latin typeface="Arial" panose="020B0604020202020204" pitchFamily="34" charset="0"/>
              </a:rPr>
              <a:t>s</a:t>
            </a:r>
            <a:r>
              <a:rPr lang="el-GR" altLang="en-US" sz="2400">
                <a:solidFill>
                  <a:srgbClr val="000000"/>
                </a:solidFill>
                <a:latin typeface="Arial" panose="020B0604020202020204" pitchFamily="34" charset="0"/>
              </a:rPr>
              <a:t> H</a:t>
            </a:r>
          </a:p>
        </p:txBody>
      </p:sp>
      <p:sp>
        <p:nvSpPr>
          <p:cNvPr id="172048" name="Line 15">
            <a:extLst>
              <a:ext uri="{FF2B5EF4-FFF2-40B4-BE49-F238E27FC236}">
                <a16:creationId xmlns:a16="http://schemas.microsoft.com/office/drawing/2014/main" id="{747BB636-C0FF-4693-B8C2-E93AB0C99C4A}"/>
              </a:ext>
            </a:extLst>
          </p:cNvPr>
          <p:cNvSpPr>
            <a:spLocks noChangeShapeType="1"/>
          </p:cNvSpPr>
          <p:nvPr/>
        </p:nvSpPr>
        <p:spPr bwMode="auto">
          <a:xfrm>
            <a:off x="3124200" y="2514600"/>
            <a:ext cx="2667000" cy="1588"/>
          </a:xfrm>
          <a:prstGeom prst="line">
            <a:avLst/>
          </a:prstGeom>
          <a:noFill/>
          <a:ln w="50760" cap="sq">
            <a:solidFill>
              <a:srgbClr val="9933FF"/>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72049" name="Text Box 16">
            <a:extLst>
              <a:ext uri="{FF2B5EF4-FFF2-40B4-BE49-F238E27FC236}">
                <a16:creationId xmlns:a16="http://schemas.microsoft.com/office/drawing/2014/main" id="{292640AE-0E86-4F83-BD2E-EC2415416184}"/>
              </a:ext>
            </a:extLst>
          </p:cNvPr>
          <p:cNvSpPr txBox="1">
            <a:spLocks noChangeArrowheads="1"/>
          </p:cNvSpPr>
          <p:nvPr/>
        </p:nvSpPr>
        <p:spPr bwMode="auto">
          <a:xfrm>
            <a:off x="4419600" y="2057400"/>
            <a:ext cx="365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172050" name="Line 17">
            <a:extLst>
              <a:ext uri="{FF2B5EF4-FFF2-40B4-BE49-F238E27FC236}">
                <a16:creationId xmlns:a16="http://schemas.microsoft.com/office/drawing/2014/main" id="{C79729D7-B054-4FAD-BF14-D7B2A689E97D}"/>
              </a:ext>
            </a:extLst>
          </p:cNvPr>
          <p:cNvSpPr>
            <a:spLocks noChangeShapeType="1"/>
          </p:cNvSpPr>
          <p:nvPr/>
        </p:nvSpPr>
        <p:spPr bwMode="auto">
          <a:xfrm flipH="1">
            <a:off x="1593850" y="2803525"/>
            <a:ext cx="12700" cy="1189038"/>
          </a:xfrm>
          <a:prstGeom prst="line">
            <a:avLst/>
          </a:prstGeom>
          <a:noFill/>
          <a:ln w="50760" cap="sq">
            <a:solidFill>
              <a:srgbClr val="9933FF"/>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72051" name="Line 18">
            <a:extLst>
              <a:ext uri="{FF2B5EF4-FFF2-40B4-BE49-F238E27FC236}">
                <a16:creationId xmlns:a16="http://schemas.microsoft.com/office/drawing/2014/main" id="{BD3E9642-9C7C-4B39-ADC0-870C5E656CC6}"/>
              </a:ext>
            </a:extLst>
          </p:cNvPr>
          <p:cNvSpPr>
            <a:spLocks noChangeShapeType="1"/>
          </p:cNvSpPr>
          <p:nvPr/>
        </p:nvSpPr>
        <p:spPr bwMode="auto">
          <a:xfrm>
            <a:off x="2174875" y="2832100"/>
            <a:ext cx="363538" cy="1128713"/>
          </a:xfrm>
          <a:prstGeom prst="line">
            <a:avLst/>
          </a:prstGeom>
          <a:noFill/>
          <a:ln w="50760" cap="sq">
            <a:solidFill>
              <a:srgbClr val="9933FF"/>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72052" name="Text Box 19">
            <a:extLst>
              <a:ext uri="{FF2B5EF4-FFF2-40B4-BE49-F238E27FC236}">
                <a16:creationId xmlns:a16="http://schemas.microsoft.com/office/drawing/2014/main" id="{DFC29402-D89D-4B32-88D1-D2DDB3BEA331}"/>
              </a:ext>
            </a:extLst>
          </p:cNvPr>
          <p:cNvSpPr txBox="1">
            <a:spLocks noChangeArrowheads="1"/>
          </p:cNvSpPr>
          <p:nvPr/>
        </p:nvSpPr>
        <p:spPr bwMode="auto">
          <a:xfrm>
            <a:off x="2362200" y="3181350"/>
            <a:ext cx="365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172053" name="Text Box 20">
            <a:extLst>
              <a:ext uri="{FF2B5EF4-FFF2-40B4-BE49-F238E27FC236}">
                <a16:creationId xmlns:a16="http://schemas.microsoft.com/office/drawing/2014/main" id="{B1AB1F64-3B92-4622-A1A6-88BFDFDAD8D9}"/>
              </a:ext>
            </a:extLst>
          </p:cNvPr>
          <p:cNvSpPr txBox="1">
            <a:spLocks noChangeArrowheads="1"/>
          </p:cNvSpPr>
          <p:nvPr/>
        </p:nvSpPr>
        <p:spPr bwMode="auto">
          <a:xfrm>
            <a:off x="1619250" y="3124200"/>
            <a:ext cx="365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172054" name="Text Box 21">
            <a:extLst>
              <a:ext uri="{FF2B5EF4-FFF2-40B4-BE49-F238E27FC236}">
                <a16:creationId xmlns:a16="http://schemas.microsoft.com/office/drawing/2014/main" id="{56ECC2E5-2A64-436F-BAAE-BA363AB34FCA}"/>
              </a:ext>
            </a:extLst>
          </p:cNvPr>
          <p:cNvSpPr txBox="1">
            <a:spLocks noChangeArrowheads="1"/>
          </p:cNvSpPr>
          <p:nvPr/>
        </p:nvSpPr>
        <p:spPr bwMode="auto">
          <a:xfrm>
            <a:off x="2133600" y="4646613"/>
            <a:ext cx="806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000000"/>
                </a:solidFill>
                <a:latin typeface="Arial" panose="020B0604020202020204" pitchFamily="34" charset="0"/>
              </a:rPr>
              <a:t>1</a:t>
            </a:r>
            <a:r>
              <a:rPr lang="el-GR" altLang="en-US" sz="2400" i="1">
                <a:solidFill>
                  <a:srgbClr val="000000"/>
                </a:solidFill>
                <a:latin typeface="Arial" panose="020B0604020202020204" pitchFamily="34" charset="0"/>
              </a:rPr>
              <a:t>s</a:t>
            </a:r>
            <a:r>
              <a:rPr lang="el-GR" altLang="en-US" sz="2400">
                <a:solidFill>
                  <a:srgbClr val="000000"/>
                </a:solidFill>
                <a:latin typeface="Arial" panose="020B0604020202020204" pitchFamily="34" charset="0"/>
              </a:rPr>
              <a:t> H</a:t>
            </a:r>
          </a:p>
        </p:txBody>
      </p:sp>
      <p:sp>
        <p:nvSpPr>
          <p:cNvPr id="172055" name="Text Box 22">
            <a:extLst>
              <a:ext uri="{FF2B5EF4-FFF2-40B4-BE49-F238E27FC236}">
                <a16:creationId xmlns:a16="http://schemas.microsoft.com/office/drawing/2014/main" id="{4D3893C6-6F1C-4F0C-AA77-CC80EC4E5E6F}"/>
              </a:ext>
            </a:extLst>
          </p:cNvPr>
          <p:cNvSpPr txBox="1">
            <a:spLocks noChangeArrowheads="1"/>
          </p:cNvSpPr>
          <p:nvPr/>
        </p:nvSpPr>
        <p:spPr bwMode="auto">
          <a:xfrm>
            <a:off x="533400" y="1751013"/>
            <a:ext cx="654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000000"/>
                </a:solidFill>
                <a:latin typeface="Arial" panose="020B0604020202020204" pitchFamily="34" charset="0"/>
              </a:rPr>
              <a:t>p</a:t>
            </a:r>
            <a:r>
              <a:rPr lang="el-GR" altLang="en-US" sz="2400">
                <a:solidFill>
                  <a:srgbClr val="000000"/>
                </a:solidFill>
                <a:latin typeface="Arial" panose="020B0604020202020204" pitchFamily="34" charset="0"/>
              </a:rPr>
              <a:t> C</a:t>
            </a:r>
          </a:p>
        </p:txBody>
      </p:sp>
      <p:sp>
        <p:nvSpPr>
          <p:cNvPr id="172056" name="Text Box 23">
            <a:extLst>
              <a:ext uri="{FF2B5EF4-FFF2-40B4-BE49-F238E27FC236}">
                <a16:creationId xmlns:a16="http://schemas.microsoft.com/office/drawing/2014/main" id="{C98B5437-C983-40F6-AAE8-ABC66469671E}"/>
              </a:ext>
            </a:extLst>
          </p:cNvPr>
          <p:cNvSpPr txBox="1">
            <a:spLocks noChangeArrowheads="1"/>
          </p:cNvSpPr>
          <p:nvPr/>
        </p:nvSpPr>
        <p:spPr bwMode="auto">
          <a:xfrm>
            <a:off x="7924800" y="1751013"/>
            <a:ext cx="673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000000"/>
                </a:solidFill>
                <a:latin typeface="Arial" panose="020B0604020202020204" pitchFamily="34" charset="0"/>
              </a:rPr>
              <a:t>p</a:t>
            </a:r>
            <a:r>
              <a:rPr lang="el-GR" altLang="en-US" sz="2400">
                <a:solidFill>
                  <a:srgbClr val="000000"/>
                </a:solidFill>
                <a:latin typeface="Arial" panose="020B0604020202020204" pitchFamily="34" charset="0"/>
              </a:rPr>
              <a:t> O</a:t>
            </a:r>
          </a:p>
        </p:txBody>
      </p:sp>
      <p:sp>
        <p:nvSpPr>
          <p:cNvPr id="172057" name="Line 24">
            <a:extLst>
              <a:ext uri="{FF2B5EF4-FFF2-40B4-BE49-F238E27FC236}">
                <a16:creationId xmlns:a16="http://schemas.microsoft.com/office/drawing/2014/main" id="{85C2866E-4F00-406A-B990-2104E042892A}"/>
              </a:ext>
            </a:extLst>
          </p:cNvPr>
          <p:cNvSpPr>
            <a:spLocks noChangeShapeType="1"/>
          </p:cNvSpPr>
          <p:nvPr/>
        </p:nvSpPr>
        <p:spPr bwMode="auto">
          <a:xfrm>
            <a:off x="3657600" y="1905000"/>
            <a:ext cx="1676400" cy="1588"/>
          </a:xfrm>
          <a:prstGeom prst="line">
            <a:avLst/>
          </a:prstGeom>
          <a:noFill/>
          <a:ln w="50760" cap="sq">
            <a:solidFill>
              <a:srgbClr val="9933FF"/>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72058" name="Text Box 25">
            <a:extLst>
              <a:ext uri="{FF2B5EF4-FFF2-40B4-BE49-F238E27FC236}">
                <a16:creationId xmlns:a16="http://schemas.microsoft.com/office/drawing/2014/main" id="{FC98E78B-9638-46EE-85BA-56BA32AA5931}"/>
              </a:ext>
            </a:extLst>
          </p:cNvPr>
          <p:cNvSpPr txBox="1">
            <a:spLocks noChangeArrowheads="1"/>
          </p:cNvSpPr>
          <p:nvPr/>
        </p:nvSpPr>
        <p:spPr bwMode="auto">
          <a:xfrm>
            <a:off x="4343400" y="1447800"/>
            <a:ext cx="349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172059" name="Text Box 26">
            <a:extLst>
              <a:ext uri="{FF2B5EF4-FFF2-40B4-BE49-F238E27FC236}">
                <a16:creationId xmlns:a16="http://schemas.microsoft.com/office/drawing/2014/main" id="{DA64E143-1C0C-4B7D-9A73-F3AA7A24EC2D}"/>
              </a:ext>
            </a:extLst>
          </p:cNvPr>
          <p:cNvSpPr txBox="1">
            <a:spLocks noChangeArrowheads="1"/>
          </p:cNvSpPr>
          <p:nvPr/>
        </p:nvSpPr>
        <p:spPr bwMode="auto">
          <a:xfrm>
            <a:off x="6324600" y="2286000"/>
            <a:ext cx="6096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2060" name="Text Box 27">
            <a:extLst>
              <a:ext uri="{FF2B5EF4-FFF2-40B4-BE49-F238E27FC236}">
                <a16:creationId xmlns:a16="http://schemas.microsoft.com/office/drawing/2014/main" id="{ED329CA8-6C15-43BD-8401-D3EE796F8181}"/>
              </a:ext>
            </a:extLst>
          </p:cNvPr>
          <p:cNvSpPr txBox="1">
            <a:spLocks noChangeArrowheads="1"/>
          </p:cNvSpPr>
          <p:nvPr/>
        </p:nvSpPr>
        <p:spPr bwMode="auto">
          <a:xfrm>
            <a:off x="3733800" y="6553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fld id="{5E365D3A-1D8B-4FF9-B3C3-075B8C1B0A7B}" type="slidenum">
              <a:rPr lang="el-GR" altLang="en-US" sz="1400">
                <a:solidFill>
                  <a:srgbClr val="000000"/>
                </a:solidFill>
                <a:latin typeface="Arial" panose="020B0604020202020204" pitchFamily="34" charset="0"/>
              </a:rPr>
              <a:pPr algn="ctr" eaLnBrk="1" hangingPunct="1">
                <a:buClrTx/>
                <a:buFontTx/>
                <a:buNone/>
              </a:pPr>
              <a:t>139</a:t>
            </a:fld>
            <a:endParaRPr lang="el-GR" altLang="en-US" sz="1400">
              <a:solidFill>
                <a:srgbClr val="000000"/>
              </a:solidFill>
              <a:latin typeface="Arial" panose="020B0604020202020204" pitchFamily="34" charset="0"/>
            </a:endParaRPr>
          </a:p>
        </p:txBody>
      </p:sp>
      <p:sp>
        <p:nvSpPr>
          <p:cNvPr id="172061" name="Text Box 28">
            <a:extLst>
              <a:ext uri="{FF2B5EF4-FFF2-40B4-BE49-F238E27FC236}">
                <a16:creationId xmlns:a16="http://schemas.microsoft.com/office/drawing/2014/main" id="{1B9EFE87-94D7-4283-8707-969C3F67185C}"/>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1">
            <a:extLst>
              <a:ext uri="{FF2B5EF4-FFF2-40B4-BE49-F238E27FC236}">
                <a16:creationId xmlns:a16="http://schemas.microsoft.com/office/drawing/2014/main" id="{A8C5B989-00B8-4939-AD42-BD56E7806872}"/>
              </a:ext>
            </a:extLst>
          </p:cNvPr>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a:solidFill>
                  <a:srgbClr val="898989"/>
                </a:solidFill>
              </a:rPr>
              <a:t>Tro, Chemistry: A Molecular Approach</a:t>
            </a:r>
          </a:p>
        </p:txBody>
      </p:sp>
      <p:sp>
        <p:nvSpPr>
          <p:cNvPr id="30723" name="Text Box 2">
            <a:extLst>
              <a:ext uri="{FF2B5EF4-FFF2-40B4-BE49-F238E27FC236}">
                <a16:creationId xmlns:a16="http://schemas.microsoft.com/office/drawing/2014/main" id="{D7F8CF48-DD0B-463A-9A1A-C9DD998CA798}"/>
              </a:ext>
            </a:extLst>
          </p:cNvPr>
          <p:cNvSpPr txBox="1">
            <a:spLocks noChangeArrowheads="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fld id="{6FCD3A6B-01DB-475D-8967-820ACD18CD4A}" type="slidenum">
              <a:rPr lang="el-GR" altLang="en-US" sz="1200">
                <a:solidFill>
                  <a:srgbClr val="898989"/>
                </a:solidFill>
              </a:rPr>
              <a:pPr algn="ctr" eaLnBrk="1" hangingPunct="1">
                <a:buClrTx/>
                <a:buFontTx/>
                <a:buNone/>
              </a:pPr>
              <a:t>14</a:t>
            </a:fld>
            <a:endParaRPr lang="el-GR" altLang="en-US" sz="1200">
              <a:solidFill>
                <a:srgbClr val="898989"/>
              </a:solidFill>
            </a:endParaRPr>
          </a:p>
        </p:txBody>
      </p:sp>
      <p:sp>
        <p:nvSpPr>
          <p:cNvPr id="30724" name="Text Box 3">
            <a:extLst>
              <a:ext uri="{FF2B5EF4-FFF2-40B4-BE49-F238E27FC236}">
                <a16:creationId xmlns:a16="http://schemas.microsoft.com/office/drawing/2014/main" id="{E3CA1590-E577-458A-ABDF-66CDE18DBE06}"/>
              </a:ext>
            </a:extLst>
          </p:cNvPr>
          <p:cNvSpPr txBox="1">
            <a:spLocks noChangeArrowheads="1"/>
          </p:cNvSpPr>
          <p:nvPr/>
        </p:nvSpPr>
        <p:spPr bwMode="auto">
          <a:xfrm>
            <a:off x="304800" y="3048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Απλοί Ομοιοπολικοί δεσμοί</a:t>
            </a:r>
          </a:p>
        </p:txBody>
      </p:sp>
      <p:sp>
        <p:nvSpPr>
          <p:cNvPr id="27652" name="Text Box 4">
            <a:extLst>
              <a:ext uri="{FF2B5EF4-FFF2-40B4-BE49-F238E27FC236}">
                <a16:creationId xmlns:a16="http://schemas.microsoft.com/office/drawing/2014/main" id="{42446C9D-E1F4-46C2-8A3D-718ACCFA02B9}"/>
              </a:ext>
            </a:extLst>
          </p:cNvPr>
          <p:cNvSpPr txBox="1">
            <a:spLocks noChangeArrowheads="1"/>
          </p:cNvSpPr>
          <p:nvPr/>
        </p:nvSpPr>
        <p:spPr bwMode="auto">
          <a:xfrm>
            <a:off x="685800" y="1295400"/>
            <a:ext cx="77724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700"/>
              </a:spcBef>
              <a:buFont typeface="Arial" panose="020B0604020202020204" pitchFamily="34" charset="0"/>
              <a:buChar char="•"/>
            </a:pPr>
            <a:r>
              <a:rPr lang="el-GR" altLang="en-US" sz="2800">
                <a:solidFill>
                  <a:srgbClr val="000000"/>
                </a:solidFill>
              </a:rPr>
              <a:t>Δύο άτομα μοιράζονται ένα ζεύγος ηλεκτρονίων</a:t>
            </a:r>
          </a:p>
        </p:txBody>
      </p:sp>
      <p:grpSp>
        <p:nvGrpSpPr>
          <p:cNvPr id="2" name="Group 5">
            <a:extLst>
              <a:ext uri="{FF2B5EF4-FFF2-40B4-BE49-F238E27FC236}">
                <a16:creationId xmlns:a16="http://schemas.microsoft.com/office/drawing/2014/main" id="{101C2E44-282F-4A0E-841D-328F1867C446}"/>
              </a:ext>
            </a:extLst>
          </p:cNvPr>
          <p:cNvGrpSpPr>
            <a:grpSpLocks/>
          </p:cNvGrpSpPr>
          <p:nvPr/>
        </p:nvGrpSpPr>
        <p:grpSpPr bwMode="auto">
          <a:xfrm>
            <a:off x="3035300" y="2590800"/>
            <a:ext cx="2903538" cy="1338263"/>
            <a:chOff x="1912" y="1632"/>
            <a:chExt cx="1829" cy="843"/>
          </a:xfrm>
        </p:grpSpPr>
        <p:sp>
          <p:nvSpPr>
            <p:cNvPr id="30769" name="Oval 6">
              <a:extLst>
                <a:ext uri="{FF2B5EF4-FFF2-40B4-BE49-F238E27FC236}">
                  <a16:creationId xmlns:a16="http://schemas.microsoft.com/office/drawing/2014/main" id="{53A9BE28-0542-4A18-AB27-A473907D0606}"/>
                </a:ext>
              </a:extLst>
            </p:cNvPr>
            <p:cNvSpPr>
              <a:spLocks noChangeArrowheads="1"/>
            </p:cNvSpPr>
            <p:nvPr/>
          </p:nvSpPr>
          <p:spPr bwMode="auto">
            <a:xfrm>
              <a:off x="2046" y="1728"/>
              <a:ext cx="622" cy="622"/>
            </a:xfrm>
            <a:prstGeom prst="ellipse">
              <a:avLst/>
            </a:pr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30770" name="Rectangle 7">
              <a:extLst>
                <a:ext uri="{FF2B5EF4-FFF2-40B4-BE49-F238E27FC236}">
                  <a16:creationId xmlns:a16="http://schemas.microsoft.com/office/drawing/2014/main" id="{FB3CCB2B-7B94-46F9-85F6-99D8800E089B}"/>
                </a:ext>
              </a:extLst>
            </p:cNvPr>
            <p:cNvSpPr>
              <a:spLocks noChangeArrowheads="1"/>
            </p:cNvSpPr>
            <p:nvPr/>
          </p:nvSpPr>
          <p:spPr bwMode="auto">
            <a:xfrm>
              <a:off x="2229" y="1854"/>
              <a:ext cx="26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200">
                  <a:solidFill>
                    <a:srgbClr val="FC0128"/>
                  </a:solidFill>
                </a:rPr>
                <a:t>F</a:t>
              </a:r>
            </a:p>
          </p:txBody>
        </p:sp>
        <p:sp>
          <p:nvSpPr>
            <p:cNvPr id="30771" name="Rectangle 8">
              <a:extLst>
                <a:ext uri="{FF2B5EF4-FFF2-40B4-BE49-F238E27FC236}">
                  <a16:creationId xmlns:a16="http://schemas.microsoft.com/office/drawing/2014/main" id="{A92719C6-BA26-4F80-9F75-4681DFB9285F}"/>
                </a:ext>
              </a:extLst>
            </p:cNvPr>
            <p:cNvSpPr>
              <a:spLocks noChangeArrowheads="1"/>
            </p:cNvSpPr>
            <p:nvPr/>
          </p:nvSpPr>
          <p:spPr bwMode="auto">
            <a:xfrm>
              <a:off x="2181" y="1632"/>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FC0128"/>
                  </a:solidFill>
                </a:rPr>
                <a:t>••</a:t>
              </a:r>
            </a:p>
          </p:txBody>
        </p:sp>
        <p:sp>
          <p:nvSpPr>
            <p:cNvPr id="30772" name="Rectangle 9">
              <a:extLst>
                <a:ext uri="{FF2B5EF4-FFF2-40B4-BE49-F238E27FC236}">
                  <a16:creationId xmlns:a16="http://schemas.microsoft.com/office/drawing/2014/main" id="{06ECC30D-95AF-419C-A415-584C38271E76}"/>
                </a:ext>
              </a:extLst>
            </p:cNvPr>
            <p:cNvSpPr>
              <a:spLocks noChangeArrowheads="1"/>
            </p:cNvSpPr>
            <p:nvPr/>
          </p:nvSpPr>
          <p:spPr bwMode="auto">
            <a:xfrm>
              <a:off x="2190" y="2065"/>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FC0128"/>
                  </a:solidFill>
                </a:rPr>
                <a:t>••</a:t>
              </a:r>
            </a:p>
          </p:txBody>
        </p:sp>
        <p:sp>
          <p:nvSpPr>
            <p:cNvPr id="30773" name="Rectangle 10">
              <a:extLst>
                <a:ext uri="{FF2B5EF4-FFF2-40B4-BE49-F238E27FC236}">
                  <a16:creationId xmlns:a16="http://schemas.microsoft.com/office/drawing/2014/main" id="{C65DBA8A-EB83-45CF-BACF-B85C1D5815AE}"/>
                </a:ext>
              </a:extLst>
            </p:cNvPr>
            <p:cNvSpPr>
              <a:spLocks noChangeArrowheads="1"/>
            </p:cNvSpPr>
            <p:nvPr/>
          </p:nvSpPr>
          <p:spPr bwMode="auto">
            <a:xfrm rot="-5400000">
              <a:off x="1886" y="1759"/>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FC0128"/>
                  </a:solidFill>
                </a:rPr>
                <a:t>••</a:t>
              </a:r>
            </a:p>
          </p:txBody>
        </p:sp>
        <p:sp>
          <p:nvSpPr>
            <p:cNvPr id="30774" name="Rectangle 11">
              <a:extLst>
                <a:ext uri="{FF2B5EF4-FFF2-40B4-BE49-F238E27FC236}">
                  <a16:creationId xmlns:a16="http://schemas.microsoft.com/office/drawing/2014/main" id="{7182EBA0-BE92-42EA-B985-D2A39921AD0D}"/>
                </a:ext>
              </a:extLst>
            </p:cNvPr>
            <p:cNvSpPr>
              <a:spLocks noChangeArrowheads="1"/>
            </p:cNvSpPr>
            <p:nvPr/>
          </p:nvSpPr>
          <p:spPr bwMode="auto">
            <a:xfrm>
              <a:off x="2517" y="1824"/>
              <a:ext cx="28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FC0128"/>
                  </a:solidFill>
                </a:rPr>
                <a:t>•</a:t>
              </a:r>
            </a:p>
          </p:txBody>
        </p:sp>
        <p:sp>
          <p:nvSpPr>
            <p:cNvPr id="30775" name="Oval 12">
              <a:extLst>
                <a:ext uri="{FF2B5EF4-FFF2-40B4-BE49-F238E27FC236}">
                  <a16:creationId xmlns:a16="http://schemas.microsoft.com/office/drawing/2014/main" id="{88DD315C-6F1B-4E98-AF2F-426A58CA45EE}"/>
                </a:ext>
              </a:extLst>
            </p:cNvPr>
            <p:cNvSpPr>
              <a:spLocks noChangeArrowheads="1"/>
            </p:cNvSpPr>
            <p:nvPr/>
          </p:nvSpPr>
          <p:spPr bwMode="auto">
            <a:xfrm>
              <a:off x="3006" y="1728"/>
              <a:ext cx="622" cy="622"/>
            </a:xfrm>
            <a:prstGeom prst="ellipse">
              <a:avLst/>
            </a:pr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30776" name="Rectangle 13">
              <a:extLst>
                <a:ext uri="{FF2B5EF4-FFF2-40B4-BE49-F238E27FC236}">
                  <a16:creationId xmlns:a16="http://schemas.microsoft.com/office/drawing/2014/main" id="{5B359738-F075-4907-AA70-CE089D571554}"/>
                </a:ext>
              </a:extLst>
            </p:cNvPr>
            <p:cNvSpPr>
              <a:spLocks noChangeArrowheads="1"/>
            </p:cNvSpPr>
            <p:nvPr/>
          </p:nvSpPr>
          <p:spPr bwMode="auto">
            <a:xfrm>
              <a:off x="3189" y="1854"/>
              <a:ext cx="26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200">
                  <a:solidFill>
                    <a:srgbClr val="FC0128"/>
                  </a:solidFill>
                </a:rPr>
                <a:t>F</a:t>
              </a:r>
            </a:p>
          </p:txBody>
        </p:sp>
        <p:sp>
          <p:nvSpPr>
            <p:cNvPr id="30777" name="Rectangle 14">
              <a:extLst>
                <a:ext uri="{FF2B5EF4-FFF2-40B4-BE49-F238E27FC236}">
                  <a16:creationId xmlns:a16="http://schemas.microsoft.com/office/drawing/2014/main" id="{3E5AB16C-F04E-4381-A0C2-FA52E99C9A54}"/>
                </a:ext>
              </a:extLst>
            </p:cNvPr>
            <p:cNvSpPr>
              <a:spLocks noChangeArrowheads="1"/>
            </p:cNvSpPr>
            <p:nvPr/>
          </p:nvSpPr>
          <p:spPr bwMode="auto">
            <a:xfrm>
              <a:off x="3165" y="1632"/>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FC0128"/>
                  </a:solidFill>
                </a:rPr>
                <a:t>••</a:t>
              </a:r>
            </a:p>
          </p:txBody>
        </p:sp>
        <p:sp>
          <p:nvSpPr>
            <p:cNvPr id="30778" name="Rectangle 15">
              <a:extLst>
                <a:ext uri="{FF2B5EF4-FFF2-40B4-BE49-F238E27FC236}">
                  <a16:creationId xmlns:a16="http://schemas.microsoft.com/office/drawing/2014/main" id="{08AC8A45-5F2E-42DD-A8A4-3DB346837672}"/>
                </a:ext>
              </a:extLst>
            </p:cNvPr>
            <p:cNvSpPr>
              <a:spLocks noChangeArrowheads="1"/>
            </p:cNvSpPr>
            <p:nvPr/>
          </p:nvSpPr>
          <p:spPr bwMode="auto">
            <a:xfrm rot="5400000" flipH="1">
              <a:off x="3314" y="1946"/>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FC0128"/>
                  </a:solidFill>
                </a:rPr>
                <a:t>••</a:t>
              </a:r>
            </a:p>
          </p:txBody>
        </p:sp>
        <p:sp>
          <p:nvSpPr>
            <p:cNvPr id="30779" name="Rectangle 16">
              <a:extLst>
                <a:ext uri="{FF2B5EF4-FFF2-40B4-BE49-F238E27FC236}">
                  <a16:creationId xmlns:a16="http://schemas.microsoft.com/office/drawing/2014/main" id="{595E81C5-556A-4625-A8F1-72C8071ED8DF}"/>
                </a:ext>
              </a:extLst>
            </p:cNvPr>
            <p:cNvSpPr>
              <a:spLocks noChangeArrowheads="1"/>
            </p:cNvSpPr>
            <p:nvPr/>
          </p:nvSpPr>
          <p:spPr bwMode="auto">
            <a:xfrm flipH="1">
              <a:off x="2953" y="1824"/>
              <a:ext cx="28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FC0128"/>
                  </a:solidFill>
                </a:rPr>
                <a:t>•</a:t>
              </a:r>
            </a:p>
          </p:txBody>
        </p:sp>
        <p:sp>
          <p:nvSpPr>
            <p:cNvPr id="30780" name="Rectangle 17">
              <a:extLst>
                <a:ext uri="{FF2B5EF4-FFF2-40B4-BE49-F238E27FC236}">
                  <a16:creationId xmlns:a16="http://schemas.microsoft.com/office/drawing/2014/main" id="{98DE1288-A988-4770-976A-C4D32B9BA7BA}"/>
                </a:ext>
              </a:extLst>
            </p:cNvPr>
            <p:cNvSpPr>
              <a:spLocks noChangeArrowheads="1"/>
            </p:cNvSpPr>
            <p:nvPr/>
          </p:nvSpPr>
          <p:spPr bwMode="auto">
            <a:xfrm>
              <a:off x="3165" y="2074"/>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FC0128"/>
                  </a:solidFill>
                </a:rPr>
                <a:t>••</a:t>
              </a:r>
            </a:p>
          </p:txBody>
        </p:sp>
      </p:grpSp>
      <p:grpSp>
        <p:nvGrpSpPr>
          <p:cNvPr id="3" name="Group 18">
            <a:extLst>
              <a:ext uri="{FF2B5EF4-FFF2-40B4-BE49-F238E27FC236}">
                <a16:creationId xmlns:a16="http://schemas.microsoft.com/office/drawing/2014/main" id="{CFAE4DE5-0DE4-4FFE-AF03-D6485AEC48C5}"/>
              </a:ext>
            </a:extLst>
          </p:cNvPr>
          <p:cNvGrpSpPr>
            <a:grpSpLocks/>
          </p:cNvGrpSpPr>
          <p:nvPr/>
        </p:nvGrpSpPr>
        <p:grpSpPr bwMode="auto">
          <a:xfrm>
            <a:off x="3492500" y="3657600"/>
            <a:ext cx="2208213" cy="1338263"/>
            <a:chOff x="2200" y="2304"/>
            <a:chExt cx="1391" cy="843"/>
          </a:xfrm>
        </p:grpSpPr>
        <p:sp>
          <p:nvSpPr>
            <p:cNvPr id="30758" name="Oval 19">
              <a:extLst>
                <a:ext uri="{FF2B5EF4-FFF2-40B4-BE49-F238E27FC236}">
                  <a16:creationId xmlns:a16="http://schemas.microsoft.com/office/drawing/2014/main" id="{49E8DCAD-5776-4CC4-AEFA-4C87AC505840}"/>
                </a:ext>
              </a:extLst>
            </p:cNvPr>
            <p:cNvSpPr>
              <a:spLocks noChangeArrowheads="1"/>
            </p:cNvSpPr>
            <p:nvPr/>
          </p:nvSpPr>
          <p:spPr bwMode="auto">
            <a:xfrm>
              <a:off x="2846" y="2400"/>
              <a:ext cx="622" cy="622"/>
            </a:xfrm>
            <a:prstGeom prst="ellipse">
              <a:avLst/>
            </a:prstGeom>
            <a:gradFill rotWithShape="0">
              <a:gsLst>
                <a:gs pos="0">
                  <a:srgbClr val="70C3BB"/>
                </a:gs>
                <a:gs pos="100000">
                  <a:srgbClr val="8CF4EA"/>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30759" name="Oval 20">
              <a:extLst>
                <a:ext uri="{FF2B5EF4-FFF2-40B4-BE49-F238E27FC236}">
                  <a16:creationId xmlns:a16="http://schemas.microsoft.com/office/drawing/2014/main" id="{FB22D0FA-24EF-4293-BE35-7D1A760EB536}"/>
                </a:ext>
              </a:extLst>
            </p:cNvPr>
            <p:cNvSpPr>
              <a:spLocks noChangeArrowheads="1"/>
            </p:cNvSpPr>
            <p:nvPr/>
          </p:nvSpPr>
          <p:spPr bwMode="auto">
            <a:xfrm>
              <a:off x="2318" y="2400"/>
              <a:ext cx="622" cy="622"/>
            </a:xfrm>
            <a:prstGeom prst="ellipse">
              <a:avLst/>
            </a:prstGeom>
            <a:gradFill rotWithShape="0">
              <a:gsLst>
                <a:gs pos="0">
                  <a:srgbClr val="70C3BB"/>
                </a:gs>
                <a:gs pos="100000">
                  <a:srgbClr val="8CF4EA"/>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30760" name="Rectangle 21">
              <a:extLst>
                <a:ext uri="{FF2B5EF4-FFF2-40B4-BE49-F238E27FC236}">
                  <a16:creationId xmlns:a16="http://schemas.microsoft.com/office/drawing/2014/main" id="{448DF646-80B3-4616-AA74-E17F770C1475}"/>
                </a:ext>
              </a:extLst>
            </p:cNvPr>
            <p:cNvSpPr>
              <a:spLocks noChangeArrowheads="1"/>
            </p:cNvSpPr>
            <p:nvPr/>
          </p:nvSpPr>
          <p:spPr bwMode="auto">
            <a:xfrm>
              <a:off x="2501" y="2526"/>
              <a:ext cx="26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200">
                  <a:solidFill>
                    <a:srgbClr val="FC0128"/>
                  </a:solidFill>
                </a:rPr>
                <a:t>F</a:t>
              </a:r>
            </a:p>
          </p:txBody>
        </p:sp>
        <p:sp>
          <p:nvSpPr>
            <p:cNvPr id="30761" name="Rectangle 22">
              <a:extLst>
                <a:ext uri="{FF2B5EF4-FFF2-40B4-BE49-F238E27FC236}">
                  <a16:creationId xmlns:a16="http://schemas.microsoft.com/office/drawing/2014/main" id="{78292C5D-06FB-4003-AA1F-6781C7838D20}"/>
                </a:ext>
              </a:extLst>
            </p:cNvPr>
            <p:cNvSpPr>
              <a:spLocks noChangeArrowheads="1"/>
            </p:cNvSpPr>
            <p:nvPr/>
          </p:nvSpPr>
          <p:spPr bwMode="auto">
            <a:xfrm>
              <a:off x="2453" y="2304"/>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FC0128"/>
                  </a:solidFill>
                </a:rPr>
                <a:t>••</a:t>
              </a:r>
            </a:p>
          </p:txBody>
        </p:sp>
        <p:sp>
          <p:nvSpPr>
            <p:cNvPr id="30762" name="Rectangle 23">
              <a:extLst>
                <a:ext uri="{FF2B5EF4-FFF2-40B4-BE49-F238E27FC236}">
                  <a16:creationId xmlns:a16="http://schemas.microsoft.com/office/drawing/2014/main" id="{35A49DB6-06DA-4723-8BF0-895C7FE5F8F9}"/>
                </a:ext>
              </a:extLst>
            </p:cNvPr>
            <p:cNvSpPr>
              <a:spLocks noChangeArrowheads="1"/>
            </p:cNvSpPr>
            <p:nvPr/>
          </p:nvSpPr>
          <p:spPr bwMode="auto">
            <a:xfrm>
              <a:off x="2453" y="2728"/>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FC0128"/>
                  </a:solidFill>
                </a:rPr>
                <a:t>••</a:t>
              </a:r>
            </a:p>
          </p:txBody>
        </p:sp>
        <p:sp>
          <p:nvSpPr>
            <p:cNvPr id="30763" name="Rectangle 24">
              <a:extLst>
                <a:ext uri="{FF2B5EF4-FFF2-40B4-BE49-F238E27FC236}">
                  <a16:creationId xmlns:a16="http://schemas.microsoft.com/office/drawing/2014/main" id="{92311C52-B1E4-4664-A980-953C4E84CA29}"/>
                </a:ext>
              </a:extLst>
            </p:cNvPr>
            <p:cNvSpPr>
              <a:spLocks noChangeArrowheads="1"/>
            </p:cNvSpPr>
            <p:nvPr/>
          </p:nvSpPr>
          <p:spPr bwMode="auto">
            <a:xfrm rot="-5400000">
              <a:off x="2174" y="2430"/>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FC0128"/>
                  </a:solidFill>
                </a:rPr>
                <a:t>••</a:t>
              </a:r>
            </a:p>
          </p:txBody>
        </p:sp>
        <p:sp>
          <p:nvSpPr>
            <p:cNvPr id="30764" name="Rectangle 25">
              <a:extLst>
                <a:ext uri="{FF2B5EF4-FFF2-40B4-BE49-F238E27FC236}">
                  <a16:creationId xmlns:a16="http://schemas.microsoft.com/office/drawing/2014/main" id="{F61D0A72-7743-4DB6-B9BF-A18FC889A9CB}"/>
                </a:ext>
              </a:extLst>
            </p:cNvPr>
            <p:cNvSpPr>
              <a:spLocks noChangeArrowheads="1"/>
            </p:cNvSpPr>
            <p:nvPr/>
          </p:nvSpPr>
          <p:spPr bwMode="auto">
            <a:xfrm rot="-5400000">
              <a:off x="2669" y="2449"/>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FC0128"/>
                  </a:solidFill>
                </a:rPr>
                <a:t>••</a:t>
              </a:r>
            </a:p>
          </p:txBody>
        </p:sp>
        <p:sp>
          <p:nvSpPr>
            <p:cNvPr id="30765" name="Rectangle 26">
              <a:extLst>
                <a:ext uri="{FF2B5EF4-FFF2-40B4-BE49-F238E27FC236}">
                  <a16:creationId xmlns:a16="http://schemas.microsoft.com/office/drawing/2014/main" id="{AA7D4EA1-7CBE-47F4-A4CA-15865436E3B0}"/>
                </a:ext>
              </a:extLst>
            </p:cNvPr>
            <p:cNvSpPr>
              <a:spLocks noChangeArrowheads="1"/>
            </p:cNvSpPr>
            <p:nvPr/>
          </p:nvSpPr>
          <p:spPr bwMode="auto">
            <a:xfrm>
              <a:off x="3000" y="2746"/>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FC0128"/>
                  </a:solidFill>
                </a:rPr>
                <a:t>••</a:t>
              </a:r>
            </a:p>
          </p:txBody>
        </p:sp>
        <p:sp>
          <p:nvSpPr>
            <p:cNvPr id="30766" name="Rectangle 27">
              <a:extLst>
                <a:ext uri="{FF2B5EF4-FFF2-40B4-BE49-F238E27FC236}">
                  <a16:creationId xmlns:a16="http://schemas.microsoft.com/office/drawing/2014/main" id="{6003087A-B2F7-42CF-BB91-BD9E212BB306}"/>
                </a:ext>
              </a:extLst>
            </p:cNvPr>
            <p:cNvSpPr>
              <a:spLocks noChangeArrowheads="1"/>
            </p:cNvSpPr>
            <p:nvPr/>
          </p:nvSpPr>
          <p:spPr bwMode="auto">
            <a:xfrm>
              <a:off x="3029" y="2526"/>
              <a:ext cx="261"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200">
                  <a:solidFill>
                    <a:srgbClr val="FC0128"/>
                  </a:solidFill>
                </a:rPr>
                <a:t>F</a:t>
              </a:r>
            </a:p>
          </p:txBody>
        </p:sp>
        <p:sp>
          <p:nvSpPr>
            <p:cNvPr id="30767" name="Rectangle 28">
              <a:extLst>
                <a:ext uri="{FF2B5EF4-FFF2-40B4-BE49-F238E27FC236}">
                  <a16:creationId xmlns:a16="http://schemas.microsoft.com/office/drawing/2014/main" id="{5157F7E4-C007-4457-98B8-24589D867D8E}"/>
                </a:ext>
              </a:extLst>
            </p:cNvPr>
            <p:cNvSpPr>
              <a:spLocks noChangeArrowheads="1"/>
            </p:cNvSpPr>
            <p:nvPr/>
          </p:nvSpPr>
          <p:spPr bwMode="auto">
            <a:xfrm>
              <a:off x="3005" y="2304"/>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FC0128"/>
                  </a:solidFill>
                </a:rPr>
                <a:t>••</a:t>
              </a:r>
            </a:p>
          </p:txBody>
        </p:sp>
        <p:sp>
          <p:nvSpPr>
            <p:cNvPr id="30768" name="Rectangle 29">
              <a:extLst>
                <a:ext uri="{FF2B5EF4-FFF2-40B4-BE49-F238E27FC236}">
                  <a16:creationId xmlns:a16="http://schemas.microsoft.com/office/drawing/2014/main" id="{53D9F2D4-4B2E-4126-A92C-60926CD6BC7D}"/>
                </a:ext>
              </a:extLst>
            </p:cNvPr>
            <p:cNvSpPr>
              <a:spLocks noChangeArrowheads="1"/>
            </p:cNvSpPr>
            <p:nvPr/>
          </p:nvSpPr>
          <p:spPr bwMode="auto">
            <a:xfrm rot="5400000" flipH="1">
              <a:off x="3164" y="2588"/>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FC0128"/>
                  </a:solidFill>
                </a:rPr>
                <a:t>••</a:t>
              </a:r>
            </a:p>
          </p:txBody>
        </p:sp>
      </p:grpSp>
      <p:grpSp>
        <p:nvGrpSpPr>
          <p:cNvPr id="4" name="Group 30">
            <a:extLst>
              <a:ext uri="{FF2B5EF4-FFF2-40B4-BE49-F238E27FC236}">
                <a16:creationId xmlns:a16="http://schemas.microsoft.com/office/drawing/2014/main" id="{E82C8409-0E66-4BE3-AC6F-965F15E31627}"/>
              </a:ext>
            </a:extLst>
          </p:cNvPr>
          <p:cNvGrpSpPr>
            <a:grpSpLocks/>
          </p:cNvGrpSpPr>
          <p:nvPr/>
        </p:nvGrpSpPr>
        <p:grpSpPr bwMode="auto">
          <a:xfrm>
            <a:off x="3949700" y="5191125"/>
            <a:ext cx="1200150" cy="520700"/>
            <a:chOff x="2488" y="3270"/>
            <a:chExt cx="756" cy="328"/>
          </a:xfrm>
        </p:grpSpPr>
        <p:grpSp>
          <p:nvGrpSpPr>
            <p:cNvPr id="30730" name="Group 31">
              <a:extLst>
                <a:ext uri="{FF2B5EF4-FFF2-40B4-BE49-F238E27FC236}">
                  <a16:creationId xmlns:a16="http://schemas.microsoft.com/office/drawing/2014/main" id="{03141A62-1E17-4748-ADE7-EAA3F50F5A94}"/>
                </a:ext>
              </a:extLst>
            </p:cNvPr>
            <p:cNvGrpSpPr>
              <a:grpSpLocks/>
            </p:cNvGrpSpPr>
            <p:nvPr/>
          </p:nvGrpSpPr>
          <p:grpSpPr bwMode="auto">
            <a:xfrm>
              <a:off x="2488" y="3270"/>
              <a:ext cx="756" cy="328"/>
              <a:chOff x="2488" y="3270"/>
              <a:chExt cx="756" cy="328"/>
            </a:xfrm>
          </p:grpSpPr>
          <p:sp>
            <p:nvSpPr>
              <p:cNvPr id="30733" name="Rectangle 32">
                <a:extLst>
                  <a:ext uri="{FF2B5EF4-FFF2-40B4-BE49-F238E27FC236}">
                    <a16:creationId xmlns:a16="http://schemas.microsoft.com/office/drawing/2014/main" id="{513840A6-B455-4C90-B950-C67E59B78940}"/>
                  </a:ext>
                </a:extLst>
              </p:cNvPr>
              <p:cNvSpPr>
                <a:spLocks noChangeArrowheads="1"/>
              </p:cNvSpPr>
              <p:nvPr/>
            </p:nvSpPr>
            <p:spPr bwMode="auto">
              <a:xfrm>
                <a:off x="2778" y="3426"/>
                <a:ext cx="162" cy="31"/>
              </a:xfrm>
              <a:prstGeom prst="rect">
                <a:avLst/>
              </a:prstGeom>
              <a:solidFill>
                <a:srgbClr val="4F81BD"/>
              </a:solidFill>
              <a:ln w="9360" cap="sq">
                <a:solidFill>
                  <a:srgbClr val="4F81BD"/>
                </a:solidFill>
                <a:miter lim="800000"/>
                <a:headEnd/>
                <a:tailEnd/>
              </a:ln>
            </p:spPr>
            <p:txBody>
              <a:bodyPr wrap="none" anchor="ctr"/>
              <a:lstStyle/>
              <a:p>
                <a:endParaRPr lang="el-GR" altLang="en-US"/>
              </a:p>
            </p:txBody>
          </p:sp>
          <p:sp>
            <p:nvSpPr>
              <p:cNvPr id="30734" name="Oval 33">
                <a:extLst>
                  <a:ext uri="{FF2B5EF4-FFF2-40B4-BE49-F238E27FC236}">
                    <a16:creationId xmlns:a16="http://schemas.microsoft.com/office/drawing/2014/main" id="{064CC673-B166-49F2-9C0F-AD98EC12B6C8}"/>
                  </a:ext>
                </a:extLst>
              </p:cNvPr>
              <p:cNvSpPr>
                <a:spLocks noChangeArrowheads="1"/>
              </p:cNvSpPr>
              <p:nvPr/>
            </p:nvSpPr>
            <p:spPr bwMode="auto">
              <a:xfrm>
                <a:off x="2488" y="3452"/>
                <a:ext cx="49" cy="50"/>
              </a:xfrm>
              <a:prstGeom prst="ellipse">
                <a:avLst/>
              </a:prstGeom>
              <a:solidFill>
                <a:srgbClr val="4F81BD"/>
              </a:solidFill>
              <a:ln w="9360" cap="sq">
                <a:solidFill>
                  <a:srgbClr val="4F81BD"/>
                </a:solidFill>
                <a:miter lim="800000"/>
                <a:headEnd/>
                <a:tailEnd/>
              </a:ln>
            </p:spPr>
            <p:txBody>
              <a:bodyPr wrap="none" anchor="ctr"/>
              <a:lstStyle/>
              <a:p>
                <a:endParaRPr lang="el-GR" altLang="en-US"/>
              </a:p>
            </p:txBody>
          </p:sp>
          <p:sp>
            <p:nvSpPr>
              <p:cNvPr id="30735" name="Oval 34">
                <a:extLst>
                  <a:ext uri="{FF2B5EF4-FFF2-40B4-BE49-F238E27FC236}">
                    <a16:creationId xmlns:a16="http://schemas.microsoft.com/office/drawing/2014/main" id="{43F09821-C600-47EE-A61C-0D1812ECD560}"/>
                  </a:ext>
                </a:extLst>
              </p:cNvPr>
              <p:cNvSpPr>
                <a:spLocks noChangeArrowheads="1"/>
              </p:cNvSpPr>
              <p:nvPr/>
            </p:nvSpPr>
            <p:spPr bwMode="auto">
              <a:xfrm>
                <a:off x="2488" y="3452"/>
                <a:ext cx="49" cy="51"/>
              </a:xfrm>
              <a:prstGeom prst="ellipse">
                <a:avLst/>
              </a:prstGeom>
              <a:solidFill>
                <a:srgbClr val="4F81BD"/>
              </a:solidFill>
              <a:ln w="12600" cap="sq">
                <a:solidFill>
                  <a:srgbClr val="4F81BD"/>
                </a:solidFill>
                <a:miter lim="800000"/>
                <a:headEnd/>
                <a:tailEnd/>
              </a:ln>
            </p:spPr>
            <p:txBody>
              <a:bodyPr wrap="none" anchor="ctr"/>
              <a:lstStyle/>
              <a:p>
                <a:endParaRPr lang="el-GR" altLang="en-US"/>
              </a:p>
            </p:txBody>
          </p:sp>
          <p:sp>
            <p:nvSpPr>
              <p:cNvPr id="30736" name="Oval 35">
                <a:extLst>
                  <a:ext uri="{FF2B5EF4-FFF2-40B4-BE49-F238E27FC236}">
                    <a16:creationId xmlns:a16="http://schemas.microsoft.com/office/drawing/2014/main" id="{DE29D097-9A44-4CD3-B015-35EAA574B799}"/>
                  </a:ext>
                </a:extLst>
              </p:cNvPr>
              <p:cNvSpPr>
                <a:spLocks noChangeArrowheads="1"/>
              </p:cNvSpPr>
              <p:nvPr/>
            </p:nvSpPr>
            <p:spPr bwMode="auto">
              <a:xfrm>
                <a:off x="2488" y="3375"/>
                <a:ext cx="49" cy="51"/>
              </a:xfrm>
              <a:prstGeom prst="ellipse">
                <a:avLst/>
              </a:prstGeom>
              <a:solidFill>
                <a:srgbClr val="4F81BD"/>
              </a:solidFill>
              <a:ln w="9360" cap="sq">
                <a:solidFill>
                  <a:srgbClr val="4F81BD"/>
                </a:solidFill>
                <a:miter lim="800000"/>
                <a:headEnd/>
                <a:tailEnd/>
              </a:ln>
            </p:spPr>
            <p:txBody>
              <a:bodyPr wrap="none" anchor="ctr"/>
              <a:lstStyle/>
              <a:p>
                <a:endParaRPr lang="el-GR" altLang="en-US"/>
              </a:p>
            </p:txBody>
          </p:sp>
          <p:sp>
            <p:nvSpPr>
              <p:cNvPr id="30737" name="Oval 36">
                <a:extLst>
                  <a:ext uri="{FF2B5EF4-FFF2-40B4-BE49-F238E27FC236}">
                    <a16:creationId xmlns:a16="http://schemas.microsoft.com/office/drawing/2014/main" id="{BEE12069-F645-437C-854A-586D610C37DB}"/>
                  </a:ext>
                </a:extLst>
              </p:cNvPr>
              <p:cNvSpPr>
                <a:spLocks noChangeArrowheads="1"/>
              </p:cNvSpPr>
              <p:nvPr/>
            </p:nvSpPr>
            <p:spPr bwMode="auto">
              <a:xfrm>
                <a:off x="2488" y="3375"/>
                <a:ext cx="49" cy="51"/>
              </a:xfrm>
              <a:prstGeom prst="ellipse">
                <a:avLst/>
              </a:prstGeom>
              <a:solidFill>
                <a:srgbClr val="4F81BD"/>
              </a:solidFill>
              <a:ln w="12600" cap="sq">
                <a:solidFill>
                  <a:srgbClr val="4F81BD"/>
                </a:solidFill>
                <a:miter lim="800000"/>
                <a:headEnd/>
                <a:tailEnd/>
              </a:ln>
            </p:spPr>
            <p:txBody>
              <a:bodyPr wrap="none" anchor="ctr"/>
              <a:lstStyle/>
              <a:p>
                <a:endParaRPr lang="el-GR" altLang="en-US"/>
              </a:p>
            </p:txBody>
          </p:sp>
          <p:sp>
            <p:nvSpPr>
              <p:cNvPr id="30738" name="Oval 37">
                <a:extLst>
                  <a:ext uri="{FF2B5EF4-FFF2-40B4-BE49-F238E27FC236}">
                    <a16:creationId xmlns:a16="http://schemas.microsoft.com/office/drawing/2014/main" id="{2D0DB3DA-841D-46A0-AA49-3B7BA396B83D}"/>
                  </a:ext>
                </a:extLst>
              </p:cNvPr>
              <p:cNvSpPr>
                <a:spLocks noChangeArrowheads="1"/>
              </p:cNvSpPr>
              <p:nvPr/>
            </p:nvSpPr>
            <p:spPr bwMode="auto">
              <a:xfrm>
                <a:off x="2602" y="3270"/>
                <a:ext cx="50" cy="51"/>
              </a:xfrm>
              <a:prstGeom prst="ellipse">
                <a:avLst/>
              </a:prstGeom>
              <a:solidFill>
                <a:srgbClr val="4F81BD"/>
              </a:solidFill>
              <a:ln w="9360" cap="sq">
                <a:solidFill>
                  <a:srgbClr val="4F81BD"/>
                </a:solidFill>
                <a:miter lim="800000"/>
                <a:headEnd/>
                <a:tailEnd/>
              </a:ln>
            </p:spPr>
            <p:txBody>
              <a:bodyPr wrap="none" anchor="ctr"/>
              <a:lstStyle/>
              <a:p>
                <a:endParaRPr lang="el-GR" altLang="en-US"/>
              </a:p>
            </p:txBody>
          </p:sp>
          <p:sp>
            <p:nvSpPr>
              <p:cNvPr id="30739" name="Oval 38">
                <a:extLst>
                  <a:ext uri="{FF2B5EF4-FFF2-40B4-BE49-F238E27FC236}">
                    <a16:creationId xmlns:a16="http://schemas.microsoft.com/office/drawing/2014/main" id="{2473AB1D-0FF4-45D9-88A4-7A0C12275D3E}"/>
                  </a:ext>
                </a:extLst>
              </p:cNvPr>
              <p:cNvSpPr>
                <a:spLocks noChangeArrowheads="1"/>
              </p:cNvSpPr>
              <p:nvPr/>
            </p:nvSpPr>
            <p:spPr bwMode="auto">
              <a:xfrm>
                <a:off x="2602" y="3270"/>
                <a:ext cx="50" cy="51"/>
              </a:xfrm>
              <a:prstGeom prst="ellipse">
                <a:avLst/>
              </a:prstGeom>
              <a:solidFill>
                <a:srgbClr val="4F81BD"/>
              </a:solidFill>
              <a:ln w="12600" cap="sq">
                <a:solidFill>
                  <a:srgbClr val="4F81BD"/>
                </a:solidFill>
                <a:miter lim="800000"/>
                <a:headEnd/>
                <a:tailEnd/>
              </a:ln>
            </p:spPr>
            <p:txBody>
              <a:bodyPr wrap="none" anchor="ctr"/>
              <a:lstStyle/>
              <a:p>
                <a:endParaRPr lang="el-GR" altLang="en-US"/>
              </a:p>
            </p:txBody>
          </p:sp>
          <p:sp>
            <p:nvSpPr>
              <p:cNvPr id="30740" name="Oval 39">
                <a:extLst>
                  <a:ext uri="{FF2B5EF4-FFF2-40B4-BE49-F238E27FC236}">
                    <a16:creationId xmlns:a16="http://schemas.microsoft.com/office/drawing/2014/main" id="{8FDC01E3-C03D-4700-8132-62A9F1577A30}"/>
                  </a:ext>
                </a:extLst>
              </p:cNvPr>
              <p:cNvSpPr>
                <a:spLocks noChangeArrowheads="1"/>
              </p:cNvSpPr>
              <p:nvPr/>
            </p:nvSpPr>
            <p:spPr bwMode="auto">
              <a:xfrm>
                <a:off x="2677" y="3270"/>
                <a:ext cx="49" cy="51"/>
              </a:xfrm>
              <a:prstGeom prst="ellipse">
                <a:avLst/>
              </a:prstGeom>
              <a:solidFill>
                <a:srgbClr val="4F81BD"/>
              </a:solidFill>
              <a:ln w="9360" cap="sq">
                <a:solidFill>
                  <a:srgbClr val="4F81BD"/>
                </a:solidFill>
                <a:miter lim="800000"/>
                <a:headEnd/>
                <a:tailEnd/>
              </a:ln>
            </p:spPr>
            <p:txBody>
              <a:bodyPr wrap="none" anchor="ctr"/>
              <a:lstStyle/>
              <a:p>
                <a:endParaRPr lang="el-GR" altLang="en-US"/>
              </a:p>
            </p:txBody>
          </p:sp>
          <p:sp>
            <p:nvSpPr>
              <p:cNvPr id="30741" name="Oval 40">
                <a:extLst>
                  <a:ext uri="{FF2B5EF4-FFF2-40B4-BE49-F238E27FC236}">
                    <a16:creationId xmlns:a16="http://schemas.microsoft.com/office/drawing/2014/main" id="{D3C6E4FD-3AA1-422B-8F8A-198364572517}"/>
                  </a:ext>
                </a:extLst>
              </p:cNvPr>
              <p:cNvSpPr>
                <a:spLocks noChangeArrowheads="1"/>
              </p:cNvSpPr>
              <p:nvPr/>
            </p:nvSpPr>
            <p:spPr bwMode="auto">
              <a:xfrm>
                <a:off x="2677" y="3270"/>
                <a:ext cx="49" cy="51"/>
              </a:xfrm>
              <a:prstGeom prst="ellipse">
                <a:avLst/>
              </a:prstGeom>
              <a:solidFill>
                <a:srgbClr val="4F81BD"/>
              </a:solidFill>
              <a:ln w="12600" cap="sq">
                <a:solidFill>
                  <a:srgbClr val="4F81BD"/>
                </a:solidFill>
                <a:miter lim="800000"/>
                <a:headEnd/>
                <a:tailEnd/>
              </a:ln>
            </p:spPr>
            <p:txBody>
              <a:bodyPr wrap="none" anchor="ctr"/>
              <a:lstStyle/>
              <a:p>
                <a:endParaRPr lang="el-GR" altLang="en-US"/>
              </a:p>
            </p:txBody>
          </p:sp>
          <p:sp>
            <p:nvSpPr>
              <p:cNvPr id="30742" name="Oval 41">
                <a:extLst>
                  <a:ext uri="{FF2B5EF4-FFF2-40B4-BE49-F238E27FC236}">
                    <a16:creationId xmlns:a16="http://schemas.microsoft.com/office/drawing/2014/main" id="{E0745ED9-B8BD-4ACD-B997-0BDC8B1FA394}"/>
                  </a:ext>
                </a:extLst>
              </p:cNvPr>
              <p:cNvSpPr>
                <a:spLocks noChangeArrowheads="1"/>
              </p:cNvSpPr>
              <p:nvPr/>
            </p:nvSpPr>
            <p:spPr bwMode="auto">
              <a:xfrm>
                <a:off x="2602" y="3547"/>
                <a:ext cx="50" cy="51"/>
              </a:xfrm>
              <a:prstGeom prst="ellipse">
                <a:avLst/>
              </a:prstGeom>
              <a:solidFill>
                <a:srgbClr val="4F81BD"/>
              </a:solidFill>
              <a:ln w="9360" cap="sq">
                <a:solidFill>
                  <a:srgbClr val="4F81BD"/>
                </a:solidFill>
                <a:miter lim="800000"/>
                <a:headEnd/>
                <a:tailEnd/>
              </a:ln>
            </p:spPr>
            <p:txBody>
              <a:bodyPr wrap="none" anchor="ctr"/>
              <a:lstStyle/>
              <a:p>
                <a:endParaRPr lang="el-GR" altLang="en-US"/>
              </a:p>
            </p:txBody>
          </p:sp>
          <p:sp>
            <p:nvSpPr>
              <p:cNvPr id="30743" name="Oval 42">
                <a:extLst>
                  <a:ext uri="{FF2B5EF4-FFF2-40B4-BE49-F238E27FC236}">
                    <a16:creationId xmlns:a16="http://schemas.microsoft.com/office/drawing/2014/main" id="{B999E593-3D8E-4290-9377-830227AD7505}"/>
                  </a:ext>
                </a:extLst>
              </p:cNvPr>
              <p:cNvSpPr>
                <a:spLocks noChangeArrowheads="1"/>
              </p:cNvSpPr>
              <p:nvPr/>
            </p:nvSpPr>
            <p:spPr bwMode="auto">
              <a:xfrm>
                <a:off x="2602" y="3547"/>
                <a:ext cx="50" cy="51"/>
              </a:xfrm>
              <a:prstGeom prst="ellipse">
                <a:avLst/>
              </a:prstGeom>
              <a:solidFill>
                <a:srgbClr val="4F81BD"/>
              </a:solidFill>
              <a:ln w="12600" cap="sq">
                <a:solidFill>
                  <a:srgbClr val="4F81BD"/>
                </a:solidFill>
                <a:miter lim="800000"/>
                <a:headEnd/>
                <a:tailEnd/>
              </a:ln>
            </p:spPr>
            <p:txBody>
              <a:bodyPr wrap="none" anchor="ctr"/>
              <a:lstStyle/>
              <a:p>
                <a:endParaRPr lang="el-GR" altLang="en-US"/>
              </a:p>
            </p:txBody>
          </p:sp>
          <p:sp>
            <p:nvSpPr>
              <p:cNvPr id="30744" name="Oval 43">
                <a:extLst>
                  <a:ext uri="{FF2B5EF4-FFF2-40B4-BE49-F238E27FC236}">
                    <a16:creationId xmlns:a16="http://schemas.microsoft.com/office/drawing/2014/main" id="{D8C55FC5-F379-4DF1-96DE-7FA20E1B8B62}"/>
                  </a:ext>
                </a:extLst>
              </p:cNvPr>
              <p:cNvSpPr>
                <a:spLocks noChangeArrowheads="1"/>
              </p:cNvSpPr>
              <p:nvPr/>
            </p:nvSpPr>
            <p:spPr bwMode="auto">
              <a:xfrm>
                <a:off x="2677" y="3547"/>
                <a:ext cx="49" cy="51"/>
              </a:xfrm>
              <a:prstGeom prst="ellipse">
                <a:avLst/>
              </a:prstGeom>
              <a:solidFill>
                <a:srgbClr val="4F81BD"/>
              </a:solidFill>
              <a:ln w="9360" cap="sq">
                <a:solidFill>
                  <a:srgbClr val="4F81BD"/>
                </a:solidFill>
                <a:miter lim="800000"/>
                <a:headEnd/>
                <a:tailEnd/>
              </a:ln>
            </p:spPr>
            <p:txBody>
              <a:bodyPr wrap="none" anchor="ctr"/>
              <a:lstStyle/>
              <a:p>
                <a:endParaRPr lang="el-GR" altLang="en-US"/>
              </a:p>
            </p:txBody>
          </p:sp>
          <p:sp>
            <p:nvSpPr>
              <p:cNvPr id="30745" name="Oval 44">
                <a:extLst>
                  <a:ext uri="{FF2B5EF4-FFF2-40B4-BE49-F238E27FC236}">
                    <a16:creationId xmlns:a16="http://schemas.microsoft.com/office/drawing/2014/main" id="{B1550072-11FF-4740-9B39-F0925E9F314A}"/>
                  </a:ext>
                </a:extLst>
              </p:cNvPr>
              <p:cNvSpPr>
                <a:spLocks noChangeArrowheads="1"/>
              </p:cNvSpPr>
              <p:nvPr/>
            </p:nvSpPr>
            <p:spPr bwMode="auto">
              <a:xfrm>
                <a:off x="2677" y="3547"/>
                <a:ext cx="49" cy="51"/>
              </a:xfrm>
              <a:prstGeom prst="ellipse">
                <a:avLst/>
              </a:prstGeom>
              <a:solidFill>
                <a:srgbClr val="4F81BD"/>
              </a:solidFill>
              <a:ln w="12600" cap="sq">
                <a:solidFill>
                  <a:srgbClr val="4F81BD"/>
                </a:solidFill>
                <a:miter lim="800000"/>
                <a:headEnd/>
                <a:tailEnd/>
              </a:ln>
            </p:spPr>
            <p:txBody>
              <a:bodyPr wrap="none" anchor="ctr"/>
              <a:lstStyle/>
              <a:p>
                <a:endParaRPr lang="el-GR" altLang="en-US"/>
              </a:p>
            </p:txBody>
          </p:sp>
          <p:sp>
            <p:nvSpPr>
              <p:cNvPr id="30746" name="Oval 45">
                <a:extLst>
                  <a:ext uri="{FF2B5EF4-FFF2-40B4-BE49-F238E27FC236}">
                    <a16:creationId xmlns:a16="http://schemas.microsoft.com/office/drawing/2014/main" id="{ABDB3322-487C-422A-9F3A-402B7A988DC8}"/>
                  </a:ext>
                </a:extLst>
              </p:cNvPr>
              <p:cNvSpPr>
                <a:spLocks noChangeArrowheads="1"/>
              </p:cNvSpPr>
              <p:nvPr/>
            </p:nvSpPr>
            <p:spPr bwMode="auto">
              <a:xfrm>
                <a:off x="3011" y="3543"/>
                <a:ext cx="49" cy="51"/>
              </a:xfrm>
              <a:prstGeom prst="ellipse">
                <a:avLst/>
              </a:prstGeom>
              <a:solidFill>
                <a:srgbClr val="4F81BD"/>
              </a:solidFill>
              <a:ln w="9360" cap="sq">
                <a:solidFill>
                  <a:srgbClr val="4F81BD"/>
                </a:solidFill>
                <a:miter lim="800000"/>
                <a:headEnd/>
                <a:tailEnd/>
              </a:ln>
            </p:spPr>
            <p:txBody>
              <a:bodyPr wrap="none" anchor="ctr"/>
              <a:lstStyle/>
              <a:p>
                <a:endParaRPr lang="el-GR" altLang="en-US"/>
              </a:p>
            </p:txBody>
          </p:sp>
          <p:sp>
            <p:nvSpPr>
              <p:cNvPr id="30747" name="Oval 46">
                <a:extLst>
                  <a:ext uri="{FF2B5EF4-FFF2-40B4-BE49-F238E27FC236}">
                    <a16:creationId xmlns:a16="http://schemas.microsoft.com/office/drawing/2014/main" id="{0D67A806-0D63-431C-A7B0-CAFE4F5B0311}"/>
                  </a:ext>
                </a:extLst>
              </p:cNvPr>
              <p:cNvSpPr>
                <a:spLocks noChangeArrowheads="1"/>
              </p:cNvSpPr>
              <p:nvPr/>
            </p:nvSpPr>
            <p:spPr bwMode="auto">
              <a:xfrm>
                <a:off x="3011" y="3543"/>
                <a:ext cx="49" cy="51"/>
              </a:xfrm>
              <a:prstGeom prst="ellipse">
                <a:avLst/>
              </a:prstGeom>
              <a:solidFill>
                <a:srgbClr val="4F81BD"/>
              </a:solidFill>
              <a:ln w="12600" cap="sq">
                <a:solidFill>
                  <a:srgbClr val="4F81BD"/>
                </a:solidFill>
                <a:miter lim="800000"/>
                <a:headEnd/>
                <a:tailEnd/>
              </a:ln>
            </p:spPr>
            <p:txBody>
              <a:bodyPr wrap="none" anchor="ctr"/>
              <a:lstStyle/>
              <a:p>
                <a:endParaRPr lang="el-GR" altLang="en-US"/>
              </a:p>
            </p:txBody>
          </p:sp>
          <p:sp>
            <p:nvSpPr>
              <p:cNvPr id="30748" name="Oval 47">
                <a:extLst>
                  <a:ext uri="{FF2B5EF4-FFF2-40B4-BE49-F238E27FC236}">
                    <a16:creationId xmlns:a16="http://schemas.microsoft.com/office/drawing/2014/main" id="{0D3223E1-5732-428A-93B6-F6BB8F01318D}"/>
                  </a:ext>
                </a:extLst>
              </p:cNvPr>
              <p:cNvSpPr>
                <a:spLocks noChangeArrowheads="1"/>
              </p:cNvSpPr>
              <p:nvPr/>
            </p:nvSpPr>
            <p:spPr bwMode="auto">
              <a:xfrm>
                <a:off x="3086" y="3543"/>
                <a:ext cx="49" cy="51"/>
              </a:xfrm>
              <a:prstGeom prst="ellipse">
                <a:avLst/>
              </a:prstGeom>
              <a:solidFill>
                <a:srgbClr val="4F81BD"/>
              </a:solidFill>
              <a:ln w="9360" cap="sq">
                <a:solidFill>
                  <a:srgbClr val="4F81BD"/>
                </a:solidFill>
                <a:miter lim="800000"/>
                <a:headEnd/>
                <a:tailEnd/>
              </a:ln>
            </p:spPr>
            <p:txBody>
              <a:bodyPr wrap="none" anchor="ctr"/>
              <a:lstStyle/>
              <a:p>
                <a:endParaRPr lang="el-GR" altLang="en-US"/>
              </a:p>
            </p:txBody>
          </p:sp>
          <p:sp>
            <p:nvSpPr>
              <p:cNvPr id="30749" name="Oval 48">
                <a:extLst>
                  <a:ext uri="{FF2B5EF4-FFF2-40B4-BE49-F238E27FC236}">
                    <a16:creationId xmlns:a16="http://schemas.microsoft.com/office/drawing/2014/main" id="{9139A26E-C267-4030-86E3-386A3E298382}"/>
                  </a:ext>
                </a:extLst>
              </p:cNvPr>
              <p:cNvSpPr>
                <a:spLocks noChangeArrowheads="1"/>
              </p:cNvSpPr>
              <p:nvPr/>
            </p:nvSpPr>
            <p:spPr bwMode="auto">
              <a:xfrm>
                <a:off x="3086" y="3543"/>
                <a:ext cx="49" cy="51"/>
              </a:xfrm>
              <a:prstGeom prst="ellipse">
                <a:avLst/>
              </a:prstGeom>
              <a:solidFill>
                <a:srgbClr val="4F81BD"/>
              </a:solidFill>
              <a:ln w="12600" cap="sq">
                <a:solidFill>
                  <a:srgbClr val="4F81BD"/>
                </a:solidFill>
                <a:miter lim="800000"/>
                <a:headEnd/>
                <a:tailEnd/>
              </a:ln>
            </p:spPr>
            <p:txBody>
              <a:bodyPr wrap="none" anchor="ctr"/>
              <a:lstStyle/>
              <a:p>
                <a:endParaRPr lang="el-GR" altLang="en-US"/>
              </a:p>
            </p:txBody>
          </p:sp>
          <p:sp>
            <p:nvSpPr>
              <p:cNvPr id="30750" name="Oval 49">
                <a:extLst>
                  <a:ext uri="{FF2B5EF4-FFF2-40B4-BE49-F238E27FC236}">
                    <a16:creationId xmlns:a16="http://schemas.microsoft.com/office/drawing/2014/main" id="{01BC52ED-F00B-448A-91BF-4B02D0633CE0}"/>
                  </a:ext>
                </a:extLst>
              </p:cNvPr>
              <p:cNvSpPr>
                <a:spLocks noChangeArrowheads="1"/>
              </p:cNvSpPr>
              <p:nvPr/>
            </p:nvSpPr>
            <p:spPr bwMode="auto">
              <a:xfrm>
                <a:off x="3007" y="3270"/>
                <a:ext cx="49" cy="51"/>
              </a:xfrm>
              <a:prstGeom prst="ellipse">
                <a:avLst/>
              </a:prstGeom>
              <a:solidFill>
                <a:srgbClr val="4F81BD"/>
              </a:solidFill>
              <a:ln w="9360" cap="sq">
                <a:solidFill>
                  <a:srgbClr val="4F81BD"/>
                </a:solidFill>
                <a:miter lim="800000"/>
                <a:headEnd/>
                <a:tailEnd/>
              </a:ln>
            </p:spPr>
            <p:txBody>
              <a:bodyPr wrap="none" anchor="ctr"/>
              <a:lstStyle/>
              <a:p>
                <a:endParaRPr lang="el-GR" altLang="en-US"/>
              </a:p>
            </p:txBody>
          </p:sp>
          <p:sp>
            <p:nvSpPr>
              <p:cNvPr id="30751" name="Oval 50">
                <a:extLst>
                  <a:ext uri="{FF2B5EF4-FFF2-40B4-BE49-F238E27FC236}">
                    <a16:creationId xmlns:a16="http://schemas.microsoft.com/office/drawing/2014/main" id="{158B6E28-680B-42AE-82AF-30F74A17346D}"/>
                  </a:ext>
                </a:extLst>
              </p:cNvPr>
              <p:cNvSpPr>
                <a:spLocks noChangeArrowheads="1"/>
              </p:cNvSpPr>
              <p:nvPr/>
            </p:nvSpPr>
            <p:spPr bwMode="auto">
              <a:xfrm>
                <a:off x="3007" y="3270"/>
                <a:ext cx="49" cy="51"/>
              </a:xfrm>
              <a:prstGeom prst="ellipse">
                <a:avLst/>
              </a:prstGeom>
              <a:solidFill>
                <a:srgbClr val="4F81BD"/>
              </a:solidFill>
              <a:ln w="12600" cap="sq">
                <a:solidFill>
                  <a:srgbClr val="4F81BD"/>
                </a:solidFill>
                <a:miter lim="800000"/>
                <a:headEnd/>
                <a:tailEnd/>
              </a:ln>
            </p:spPr>
            <p:txBody>
              <a:bodyPr wrap="none" anchor="ctr"/>
              <a:lstStyle/>
              <a:p>
                <a:endParaRPr lang="el-GR" altLang="en-US"/>
              </a:p>
            </p:txBody>
          </p:sp>
          <p:sp>
            <p:nvSpPr>
              <p:cNvPr id="30752" name="Oval 51">
                <a:extLst>
                  <a:ext uri="{FF2B5EF4-FFF2-40B4-BE49-F238E27FC236}">
                    <a16:creationId xmlns:a16="http://schemas.microsoft.com/office/drawing/2014/main" id="{500E3D90-21CC-4ADD-81F6-2BA70947F0A7}"/>
                  </a:ext>
                </a:extLst>
              </p:cNvPr>
              <p:cNvSpPr>
                <a:spLocks noChangeArrowheads="1"/>
              </p:cNvSpPr>
              <p:nvPr/>
            </p:nvSpPr>
            <p:spPr bwMode="auto">
              <a:xfrm>
                <a:off x="3082" y="3270"/>
                <a:ext cx="49" cy="51"/>
              </a:xfrm>
              <a:prstGeom prst="ellipse">
                <a:avLst/>
              </a:prstGeom>
              <a:solidFill>
                <a:srgbClr val="4F81BD"/>
              </a:solidFill>
              <a:ln w="9360" cap="sq">
                <a:solidFill>
                  <a:srgbClr val="4F81BD"/>
                </a:solidFill>
                <a:miter lim="800000"/>
                <a:headEnd/>
                <a:tailEnd/>
              </a:ln>
            </p:spPr>
            <p:txBody>
              <a:bodyPr wrap="none" anchor="ctr"/>
              <a:lstStyle/>
              <a:p>
                <a:endParaRPr lang="el-GR" altLang="en-US"/>
              </a:p>
            </p:txBody>
          </p:sp>
          <p:sp>
            <p:nvSpPr>
              <p:cNvPr id="30753" name="Oval 52">
                <a:extLst>
                  <a:ext uri="{FF2B5EF4-FFF2-40B4-BE49-F238E27FC236}">
                    <a16:creationId xmlns:a16="http://schemas.microsoft.com/office/drawing/2014/main" id="{09B49339-9567-4089-81DA-2B90E9FC39C7}"/>
                  </a:ext>
                </a:extLst>
              </p:cNvPr>
              <p:cNvSpPr>
                <a:spLocks noChangeArrowheads="1"/>
              </p:cNvSpPr>
              <p:nvPr/>
            </p:nvSpPr>
            <p:spPr bwMode="auto">
              <a:xfrm>
                <a:off x="3081" y="3270"/>
                <a:ext cx="50" cy="51"/>
              </a:xfrm>
              <a:prstGeom prst="ellipse">
                <a:avLst/>
              </a:prstGeom>
              <a:solidFill>
                <a:srgbClr val="4F81BD"/>
              </a:solidFill>
              <a:ln w="12600" cap="sq">
                <a:solidFill>
                  <a:srgbClr val="4F81BD"/>
                </a:solidFill>
                <a:miter lim="800000"/>
                <a:headEnd/>
                <a:tailEnd/>
              </a:ln>
            </p:spPr>
            <p:txBody>
              <a:bodyPr wrap="none" anchor="ctr"/>
              <a:lstStyle/>
              <a:p>
                <a:endParaRPr lang="el-GR" altLang="en-US"/>
              </a:p>
            </p:txBody>
          </p:sp>
          <p:sp>
            <p:nvSpPr>
              <p:cNvPr id="30754" name="Oval 53">
                <a:extLst>
                  <a:ext uri="{FF2B5EF4-FFF2-40B4-BE49-F238E27FC236}">
                    <a16:creationId xmlns:a16="http://schemas.microsoft.com/office/drawing/2014/main" id="{3803D985-BF5C-4F14-B644-DA7DE29FF487}"/>
                  </a:ext>
                </a:extLst>
              </p:cNvPr>
              <p:cNvSpPr>
                <a:spLocks noChangeArrowheads="1"/>
              </p:cNvSpPr>
              <p:nvPr/>
            </p:nvSpPr>
            <p:spPr bwMode="auto">
              <a:xfrm>
                <a:off x="3195" y="3452"/>
                <a:ext cx="49" cy="50"/>
              </a:xfrm>
              <a:prstGeom prst="ellipse">
                <a:avLst/>
              </a:prstGeom>
              <a:solidFill>
                <a:srgbClr val="4F81BD"/>
              </a:solidFill>
              <a:ln w="9360" cap="sq">
                <a:solidFill>
                  <a:srgbClr val="4F81BD"/>
                </a:solidFill>
                <a:miter lim="800000"/>
                <a:headEnd/>
                <a:tailEnd/>
              </a:ln>
            </p:spPr>
            <p:txBody>
              <a:bodyPr wrap="none" anchor="ctr"/>
              <a:lstStyle/>
              <a:p>
                <a:endParaRPr lang="el-GR" altLang="en-US"/>
              </a:p>
            </p:txBody>
          </p:sp>
          <p:sp>
            <p:nvSpPr>
              <p:cNvPr id="30755" name="Oval 54">
                <a:extLst>
                  <a:ext uri="{FF2B5EF4-FFF2-40B4-BE49-F238E27FC236}">
                    <a16:creationId xmlns:a16="http://schemas.microsoft.com/office/drawing/2014/main" id="{B5E04F01-63FD-480E-B483-30E27D27DC1C}"/>
                  </a:ext>
                </a:extLst>
              </p:cNvPr>
              <p:cNvSpPr>
                <a:spLocks noChangeArrowheads="1"/>
              </p:cNvSpPr>
              <p:nvPr/>
            </p:nvSpPr>
            <p:spPr bwMode="auto">
              <a:xfrm>
                <a:off x="3195" y="3452"/>
                <a:ext cx="49" cy="51"/>
              </a:xfrm>
              <a:prstGeom prst="ellipse">
                <a:avLst/>
              </a:prstGeom>
              <a:solidFill>
                <a:srgbClr val="4F81BD"/>
              </a:solidFill>
              <a:ln w="12600" cap="sq">
                <a:solidFill>
                  <a:srgbClr val="4F81BD"/>
                </a:solidFill>
                <a:miter lim="800000"/>
                <a:headEnd/>
                <a:tailEnd/>
              </a:ln>
            </p:spPr>
            <p:txBody>
              <a:bodyPr wrap="none" anchor="ctr"/>
              <a:lstStyle/>
              <a:p>
                <a:endParaRPr lang="el-GR" altLang="en-US"/>
              </a:p>
            </p:txBody>
          </p:sp>
          <p:sp>
            <p:nvSpPr>
              <p:cNvPr id="30756" name="Oval 55">
                <a:extLst>
                  <a:ext uri="{FF2B5EF4-FFF2-40B4-BE49-F238E27FC236}">
                    <a16:creationId xmlns:a16="http://schemas.microsoft.com/office/drawing/2014/main" id="{14CF4554-9339-41AB-A97E-F752F98E3273}"/>
                  </a:ext>
                </a:extLst>
              </p:cNvPr>
              <p:cNvSpPr>
                <a:spLocks noChangeArrowheads="1"/>
              </p:cNvSpPr>
              <p:nvPr/>
            </p:nvSpPr>
            <p:spPr bwMode="auto">
              <a:xfrm>
                <a:off x="3195" y="3375"/>
                <a:ext cx="49" cy="51"/>
              </a:xfrm>
              <a:prstGeom prst="ellipse">
                <a:avLst/>
              </a:prstGeom>
              <a:solidFill>
                <a:srgbClr val="4F81BD"/>
              </a:solidFill>
              <a:ln w="9360" cap="sq">
                <a:solidFill>
                  <a:srgbClr val="4F81BD"/>
                </a:solidFill>
                <a:miter lim="800000"/>
                <a:headEnd/>
                <a:tailEnd/>
              </a:ln>
            </p:spPr>
            <p:txBody>
              <a:bodyPr wrap="none" anchor="ctr"/>
              <a:lstStyle/>
              <a:p>
                <a:endParaRPr lang="el-GR" altLang="en-US"/>
              </a:p>
            </p:txBody>
          </p:sp>
          <p:sp>
            <p:nvSpPr>
              <p:cNvPr id="30757" name="Oval 56">
                <a:extLst>
                  <a:ext uri="{FF2B5EF4-FFF2-40B4-BE49-F238E27FC236}">
                    <a16:creationId xmlns:a16="http://schemas.microsoft.com/office/drawing/2014/main" id="{5F44AAF3-F941-4B30-8110-EC414E05BE58}"/>
                  </a:ext>
                </a:extLst>
              </p:cNvPr>
              <p:cNvSpPr>
                <a:spLocks noChangeArrowheads="1"/>
              </p:cNvSpPr>
              <p:nvPr/>
            </p:nvSpPr>
            <p:spPr bwMode="auto">
              <a:xfrm>
                <a:off x="3195" y="3375"/>
                <a:ext cx="49" cy="51"/>
              </a:xfrm>
              <a:prstGeom prst="ellipse">
                <a:avLst/>
              </a:prstGeom>
              <a:solidFill>
                <a:srgbClr val="4F81BD"/>
              </a:solidFill>
              <a:ln w="12600" cap="sq">
                <a:solidFill>
                  <a:srgbClr val="4F81BD"/>
                </a:solidFill>
                <a:miter lim="800000"/>
                <a:headEnd/>
                <a:tailEnd/>
              </a:ln>
            </p:spPr>
            <p:txBody>
              <a:bodyPr wrap="none" anchor="ctr"/>
              <a:lstStyle/>
              <a:p>
                <a:endParaRPr lang="el-GR" altLang="en-US"/>
              </a:p>
            </p:txBody>
          </p:sp>
        </p:grpSp>
        <p:sp>
          <p:nvSpPr>
            <p:cNvPr id="30731" name="Text Box 57">
              <a:extLst>
                <a:ext uri="{FF2B5EF4-FFF2-40B4-BE49-F238E27FC236}">
                  <a16:creationId xmlns:a16="http://schemas.microsoft.com/office/drawing/2014/main" id="{B15FEAA0-B597-4854-A25D-0CCAE7DA8EF9}"/>
                </a:ext>
              </a:extLst>
            </p:cNvPr>
            <p:cNvSpPr txBox="1">
              <a:spLocks noChangeArrowheads="1"/>
            </p:cNvSpPr>
            <p:nvPr/>
          </p:nvSpPr>
          <p:spPr bwMode="auto">
            <a:xfrm>
              <a:off x="2549" y="3310"/>
              <a:ext cx="19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a:solidFill>
                    <a:srgbClr val="FF9933"/>
                  </a:solidFill>
                </a:rPr>
                <a:t>F</a:t>
              </a:r>
            </a:p>
          </p:txBody>
        </p:sp>
        <p:sp>
          <p:nvSpPr>
            <p:cNvPr id="30732" name="Text Box 58">
              <a:extLst>
                <a:ext uri="{FF2B5EF4-FFF2-40B4-BE49-F238E27FC236}">
                  <a16:creationId xmlns:a16="http://schemas.microsoft.com/office/drawing/2014/main" id="{766F5E6F-3D09-423E-8B8D-AB9186288165}"/>
                </a:ext>
              </a:extLst>
            </p:cNvPr>
            <p:cNvSpPr txBox="1">
              <a:spLocks noChangeArrowheads="1"/>
            </p:cNvSpPr>
            <p:nvPr/>
          </p:nvSpPr>
          <p:spPr bwMode="auto">
            <a:xfrm>
              <a:off x="2977" y="3297"/>
              <a:ext cx="195"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a:solidFill>
                    <a:srgbClr val="FF9933"/>
                  </a:solidFill>
                </a:rPr>
                <a:t>F</a:t>
              </a:r>
            </a:p>
          </p:txBody>
        </p:sp>
      </p:grpSp>
      <p:sp>
        <p:nvSpPr>
          <p:cNvPr id="27707" name="Text Box 59">
            <a:extLst>
              <a:ext uri="{FF2B5EF4-FFF2-40B4-BE49-F238E27FC236}">
                <a16:creationId xmlns:a16="http://schemas.microsoft.com/office/drawing/2014/main" id="{FE9BDFEE-699F-4343-A4A6-406E506B07E2}"/>
              </a:ext>
            </a:extLst>
          </p:cNvPr>
          <p:cNvSpPr txBox="1">
            <a:spLocks noChangeArrowheads="1"/>
          </p:cNvSpPr>
          <p:nvPr/>
        </p:nvSpPr>
        <p:spPr bwMode="auto">
          <a:xfrm>
            <a:off x="609600" y="1905000"/>
            <a:ext cx="16764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a:solidFill>
                  <a:srgbClr val="000000"/>
                </a:solidFill>
              </a:rPr>
              <a:t>e.g. F</a:t>
            </a:r>
            <a:r>
              <a:rPr lang="el-GR" altLang="en-US" baseline="-25000">
                <a:solidFill>
                  <a:srgbClr val="000000"/>
                </a:solidFill>
              </a:rPr>
              <a:t>2</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additive="repl">
                                        <p:cTn id="6" dur="1" fill="hold">
                                          <p:stCondLst>
                                            <p:cond delay="0"/>
                                          </p:stCondLst>
                                        </p:cTn>
                                        <p:tgtEl>
                                          <p:spTgt spid="27652">
                                            <p:txEl>
                                              <p:pRg st="0" end="0"/>
                                            </p:txEl>
                                          </p:spTgt>
                                        </p:tgtEl>
                                        <p:attrNameLst>
                                          <p:attrName>style.visibility</p:attrName>
                                        </p:attrNameLst>
                                      </p:cBhvr>
                                      <p:to>
                                        <p:strVal val="visible"/>
                                      </p:to>
                                    </p:set>
                                    <p:animEffect transition="in" filter="wipe(right)">
                                      <p:cBhvr additive="repl">
                                        <p:cTn id="7" dur="500"/>
                                        <p:tgtEl>
                                          <p:spTgt spid="2765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27707"/>
                                        </p:tgtEl>
                                        <p:attrNameLst>
                                          <p:attrName>style.visibility</p:attrName>
                                        </p:attrNameLst>
                                      </p:cBhvr>
                                      <p:to>
                                        <p:strVal val="visible"/>
                                      </p:to>
                                    </p:set>
                                    <p:animEffect transition="in" filter="fade">
                                      <p:cBhvr additive="repl">
                                        <p:cTn id="12" dur="2000"/>
                                        <p:tgtEl>
                                          <p:spTgt spid="27707"/>
                                        </p:tgtEl>
                                      </p:cBhvr>
                                    </p:animEffect>
                                  </p:childTnLst>
                                </p:cTn>
                              </p:par>
                              <p:par>
                                <p:cTn id="13" presetID="9" presetClass="entr" fill="hold" nodeType="withEffect">
                                  <p:stCondLst>
                                    <p:cond delay="0"/>
                                  </p:stCondLst>
                                  <p:childTnLst>
                                    <p:set>
                                      <p:cBhvr additive="repl">
                                        <p:cTn id="14" dur="1" fill="hold">
                                          <p:stCondLst>
                                            <p:cond delay="0"/>
                                          </p:stCondLst>
                                        </p:cTn>
                                        <p:tgtEl>
                                          <p:spTgt spid="2"/>
                                        </p:tgtEl>
                                        <p:attrNameLst>
                                          <p:attrName>style.visibility</p:attrName>
                                        </p:attrNameLst>
                                      </p:cBhvr>
                                      <p:to>
                                        <p:strVal val="visible"/>
                                      </p:to>
                                    </p:set>
                                    <p:animEffect transition="in" filter="dissolve">
                                      <p:cBhvr additive="repl">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fill="hold" nodeType="clickEffect">
                                  <p:stCondLst>
                                    <p:cond delay="0"/>
                                  </p:stCondLst>
                                  <p:childTnLst>
                                    <p:set>
                                      <p:cBhvr additive="repl">
                                        <p:cTn id="19" dur="1" fill="hold">
                                          <p:stCondLst>
                                            <p:cond delay="0"/>
                                          </p:stCondLst>
                                        </p:cTn>
                                        <p:tgtEl>
                                          <p:spTgt spid="3"/>
                                        </p:tgtEl>
                                        <p:attrNameLst>
                                          <p:attrName>style.visibility</p:attrName>
                                        </p:attrNameLst>
                                      </p:cBhvr>
                                      <p:to>
                                        <p:strVal val="visible"/>
                                      </p:to>
                                    </p:set>
                                    <p:animEffect transition="in" filter="dissolve">
                                      <p:cBhvr additive="repl">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fill="hold" nodeType="clickEffect">
                                  <p:stCondLst>
                                    <p:cond delay="0"/>
                                  </p:stCondLst>
                                  <p:childTnLst>
                                    <p:set>
                                      <p:cBhvr additive="repl">
                                        <p:cTn id="24" dur="1" fill="hold">
                                          <p:stCondLst>
                                            <p:cond delay="0"/>
                                          </p:stCondLst>
                                        </p:cTn>
                                        <p:tgtEl>
                                          <p:spTgt spid="4"/>
                                        </p:tgtEl>
                                        <p:attrNameLst>
                                          <p:attrName>style.visibility</p:attrName>
                                        </p:attrNameLst>
                                      </p:cBhvr>
                                      <p:to>
                                        <p:strVal val="visible"/>
                                      </p:to>
                                    </p:set>
                                    <p:animEffect transition="in" filter="dissolve">
                                      <p:cBhvr additive="repl">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Text Box 1">
            <a:extLst>
              <a:ext uri="{FF2B5EF4-FFF2-40B4-BE49-F238E27FC236}">
                <a16:creationId xmlns:a16="http://schemas.microsoft.com/office/drawing/2014/main" id="{7FC47A0C-7EB3-494C-B3DC-171395D624D6}"/>
              </a:ext>
            </a:extLst>
          </p:cNvPr>
          <p:cNvSpPr txBox="1">
            <a:spLocks noChangeArrowheads="1"/>
          </p:cNvSpPr>
          <p:nvPr/>
        </p:nvSpPr>
        <p:spPr bwMode="auto">
          <a:xfrm>
            <a:off x="684213" y="0"/>
            <a:ext cx="7772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i="1">
                <a:solidFill>
                  <a:srgbClr val="000000"/>
                </a:solidFill>
              </a:rPr>
              <a:t>sp</a:t>
            </a:r>
            <a:r>
              <a:rPr lang="el-GR" altLang="en-US" sz="4400" baseline="30000">
                <a:solidFill>
                  <a:srgbClr val="000000"/>
                </a:solidFill>
              </a:rPr>
              <a:t>2</a:t>
            </a:r>
          </a:p>
        </p:txBody>
      </p:sp>
      <p:sp>
        <p:nvSpPr>
          <p:cNvPr id="173059" name="Text Box 2">
            <a:extLst>
              <a:ext uri="{FF2B5EF4-FFF2-40B4-BE49-F238E27FC236}">
                <a16:creationId xmlns:a16="http://schemas.microsoft.com/office/drawing/2014/main" id="{A60EE8AA-C7E7-40D6-A2F1-3BCD2676A9C4}"/>
              </a:ext>
            </a:extLst>
          </p:cNvPr>
          <p:cNvSpPr txBox="1">
            <a:spLocks noChangeArrowheads="1"/>
          </p:cNvSpPr>
          <p:nvPr/>
        </p:nvSpPr>
        <p:spPr bwMode="auto">
          <a:xfrm>
            <a:off x="250825" y="765175"/>
            <a:ext cx="5181600" cy="5589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marL="1139825" indent="-2254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90000"/>
              </a:lnSpc>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Άτομα με τρείς ηλεκτρονικές ομάδες γύρω του  </a:t>
            </a:r>
          </a:p>
          <a:p>
            <a:pPr lvl="1" eaLnBrk="1" hangingPunct="1">
              <a:lnSpc>
                <a:spcPct val="90000"/>
              </a:lnSpc>
              <a:spcBef>
                <a:spcPts val="600"/>
              </a:spcBef>
              <a:buFont typeface="Arial" panose="020B0604020202020204" pitchFamily="34" charset="0"/>
              <a:buChar char="–"/>
            </a:pPr>
            <a:r>
              <a:rPr lang="el-GR" altLang="en-US" sz="2800" dirty="0">
                <a:solidFill>
                  <a:srgbClr val="000000"/>
                </a:solidFill>
                <a:latin typeface="Times New Roman" panose="02020603050405020304" pitchFamily="18" charset="0"/>
              </a:rPr>
              <a:t>Επίπεδο τριγωνικό σύστημα</a:t>
            </a:r>
          </a:p>
          <a:p>
            <a:pPr lvl="2" eaLnBrk="1" hangingPunct="1">
              <a:lnSpc>
                <a:spcPct val="90000"/>
              </a:lnSpc>
              <a:spcBef>
                <a:spcPts val="500"/>
              </a:spcBef>
              <a:buFont typeface="Arial" panose="020B0604020202020204" pitchFamily="34" charset="0"/>
              <a:buChar char="•"/>
            </a:pPr>
            <a:r>
              <a:rPr lang="el-GR" altLang="en-US" sz="2800" dirty="0">
                <a:solidFill>
                  <a:srgbClr val="000000"/>
                </a:solidFill>
                <a:latin typeface="Times New Roman" panose="02020603050405020304" pitchFamily="18" charset="0"/>
              </a:rPr>
              <a:t>  C =</a:t>
            </a:r>
          </a:p>
          <a:p>
            <a:pPr lvl="2" eaLnBrk="1" hangingPunct="1">
              <a:lnSpc>
                <a:spcPct val="90000"/>
              </a:lnSpc>
              <a:spcBef>
                <a:spcPts val="500"/>
              </a:spcBef>
              <a:buFont typeface="Arial" panose="020B0604020202020204" pitchFamily="34" charset="0"/>
              <a:buChar char="•"/>
            </a:pPr>
            <a:r>
              <a:rPr lang="el-GR" altLang="en-US" sz="2800" dirty="0">
                <a:solidFill>
                  <a:srgbClr val="000000"/>
                </a:solidFill>
                <a:latin typeface="Times New Roman" panose="02020603050405020304" pitchFamily="18" charset="0"/>
              </a:rPr>
              <a:t>  N =</a:t>
            </a:r>
          </a:p>
          <a:p>
            <a:pPr lvl="2" eaLnBrk="1" hangingPunct="1">
              <a:lnSpc>
                <a:spcPct val="90000"/>
              </a:lnSpc>
              <a:spcBef>
                <a:spcPts val="500"/>
              </a:spcBef>
              <a:buFont typeface="Arial" panose="020B0604020202020204" pitchFamily="34" charset="0"/>
              <a:buChar char="•"/>
            </a:pPr>
            <a:r>
              <a:rPr lang="el-GR" altLang="en-US" sz="2800" dirty="0">
                <a:solidFill>
                  <a:srgbClr val="000000"/>
                </a:solidFill>
                <a:latin typeface="Times New Roman" panose="02020603050405020304" pitchFamily="18" charset="0"/>
              </a:rPr>
              <a:t>  O =</a:t>
            </a:r>
          </a:p>
          <a:p>
            <a:pPr lvl="1" eaLnBrk="1" hangingPunct="1">
              <a:lnSpc>
                <a:spcPct val="90000"/>
              </a:lnSpc>
              <a:spcBef>
                <a:spcPts val="600"/>
              </a:spcBef>
              <a:buFont typeface="Arial" panose="020B0604020202020204" pitchFamily="34" charset="0"/>
              <a:buChar char="–"/>
            </a:pPr>
            <a:r>
              <a:rPr lang="el-GR" altLang="en-US" sz="2800" dirty="0">
                <a:solidFill>
                  <a:srgbClr val="000000"/>
                </a:solidFill>
                <a:latin typeface="Times New Roman" panose="02020603050405020304" pitchFamily="18" charset="0"/>
              </a:rPr>
              <a:t>120° γωνίες δεσμού</a:t>
            </a:r>
          </a:p>
          <a:p>
            <a:pPr lvl="1" eaLnBrk="1" hangingPunct="1">
              <a:lnSpc>
                <a:spcPct val="90000"/>
              </a:lnSpc>
              <a:spcBef>
                <a:spcPts val="600"/>
              </a:spcBef>
              <a:buFont typeface="Arial" panose="020B0604020202020204" pitchFamily="34" charset="0"/>
              <a:buChar char="–"/>
            </a:pPr>
            <a:r>
              <a:rPr lang="el-GR" altLang="en-US" sz="2800" dirty="0">
                <a:solidFill>
                  <a:srgbClr val="000000"/>
                </a:solidFill>
                <a:latin typeface="Times New Roman" panose="02020603050405020304" pitchFamily="18" charset="0"/>
              </a:rPr>
              <a:t>επίπεδο</a:t>
            </a:r>
          </a:p>
          <a:p>
            <a:pPr eaLnBrk="1" hangingPunct="1">
              <a:lnSpc>
                <a:spcPct val="90000"/>
              </a:lnSpc>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Το άτομο χρησιμοποιεί υβριδικά τροχιακά για τους σ δεσμούς και μονήρη ζεύγη, χρησιμοποιεί μη υβριδιοποιημένα </a:t>
            </a:r>
            <a:r>
              <a:rPr lang="el-GR" altLang="en-US" sz="2800" i="1" dirty="0">
                <a:solidFill>
                  <a:srgbClr val="000000"/>
                </a:solidFill>
                <a:latin typeface="Times New Roman" panose="02020603050405020304" pitchFamily="18" charset="0"/>
              </a:rPr>
              <a:t>p</a:t>
            </a:r>
            <a:r>
              <a:rPr lang="el-GR" altLang="en-US" sz="2800" dirty="0">
                <a:solidFill>
                  <a:srgbClr val="000000"/>
                </a:solidFill>
                <a:latin typeface="Times New Roman" panose="02020603050405020304" pitchFamily="18" charset="0"/>
              </a:rPr>
              <a:t> τροχιακά για τον </a:t>
            </a:r>
            <a:r>
              <a:rPr lang="el-GR" altLang="en-US" sz="2800" i="1" dirty="0">
                <a:solidFill>
                  <a:srgbClr val="000000"/>
                </a:solidFill>
                <a:latin typeface="Times New Roman" panose="02020603050405020304" pitchFamily="18" charset="0"/>
              </a:rPr>
              <a:t>π</a:t>
            </a:r>
            <a:r>
              <a:rPr lang="el-GR" altLang="en-US" sz="2800" dirty="0">
                <a:solidFill>
                  <a:srgbClr val="000000"/>
                </a:solidFill>
                <a:latin typeface="Times New Roman" panose="02020603050405020304" pitchFamily="18" charset="0"/>
              </a:rPr>
              <a:t> δεσμό</a:t>
            </a:r>
          </a:p>
        </p:txBody>
      </p:sp>
      <p:pic>
        <p:nvPicPr>
          <p:cNvPr id="175107" name="Picture 3">
            <a:extLst>
              <a:ext uri="{FF2B5EF4-FFF2-40B4-BE49-F238E27FC236}">
                <a16:creationId xmlns:a16="http://schemas.microsoft.com/office/drawing/2014/main" id="{A13E4001-0E07-4D6D-9000-EEE42D84F4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1177" t="12032" r="17842" b="19882"/>
          <a:stretch>
            <a:fillRect/>
          </a:stretch>
        </p:blipFill>
        <p:spPr bwMode="auto">
          <a:xfrm>
            <a:off x="6019800" y="3886200"/>
            <a:ext cx="25146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75109" name="Picture 5">
            <a:extLst>
              <a:ext uri="{FF2B5EF4-FFF2-40B4-BE49-F238E27FC236}">
                <a16:creationId xmlns:a16="http://schemas.microsoft.com/office/drawing/2014/main" id="{96A88886-3F65-440E-B2B9-2407D8AC32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524000"/>
            <a:ext cx="3078163"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3063" name="Text Box 6">
            <a:extLst>
              <a:ext uri="{FF2B5EF4-FFF2-40B4-BE49-F238E27FC236}">
                <a16:creationId xmlns:a16="http://schemas.microsoft.com/office/drawing/2014/main" id="{670E3591-F036-4EF2-9182-E1D164A2EE52}"/>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175109"/>
                                        </p:tgtEl>
                                        <p:attrNameLst>
                                          <p:attrName>style.visibility</p:attrName>
                                        </p:attrNameLst>
                                      </p:cBhvr>
                                      <p:to>
                                        <p:strVal val="visible"/>
                                      </p:to>
                                    </p:set>
                                    <p:animEffect transition="in" filter="dissolve">
                                      <p:cBhvr additive="repl">
                                        <p:cTn id="7" dur="500"/>
                                        <p:tgtEl>
                                          <p:spTgt spid="175109"/>
                                        </p:tgtEl>
                                      </p:cBhvr>
                                    </p:animEffect>
                                  </p:childTnLst>
                                </p:cTn>
                              </p:par>
                              <p:par>
                                <p:cTn id="8" presetID="9" presetClass="entr" fill="hold" nodeType="withEffect">
                                  <p:stCondLst>
                                    <p:cond delay="0"/>
                                  </p:stCondLst>
                                  <p:childTnLst>
                                    <p:set>
                                      <p:cBhvr additive="repl">
                                        <p:cTn id="9" dur="1" fill="hold">
                                          <p:stCondLst>
                                            <p:cond delay="0"/>
                                          </p:stCondLst>
                                        </p:cTn>
                                        <p:tgtEl>
                                          <p:spTgt spid="175107"/>
                                        </p:tgtEl>
                                        <p:attrNameLst>
                                          <p:attrName>style.visibility</p:attrName>
                                        </p:attrNameLst>
                                      </p:cBhvr>
                                      <p:to>
                                        <p:strVal val="visible"/>
                                      </p:to>
                                    </p:set>
                                    <p:animEffect transition="in" filter="dissolve">
                                      <p:cBhvr additive="repl">
                                        <p:cTn id="10" dur="500"/>
                                        <p:tgtEl>
                                          <p:spTgt spid="175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3" name="Picture 2">
            <a:extLst>
              <a:ext uri="{FF2B5EF4-FFF2-40B4-BE49-F238E27FC236}">
                <a16:creationId xmlns:a16="http://schemas.microsoft.com/office/drawing/2014/main" id="{ABCEE3EC-011A-48B7-9601-5104CF8D9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477838"/>
            <a:ext cx="8548687"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084" name="Text Box 3">
            <a:extLst>
              <a:ext uri="{FF2B5EF4-FFF2-40B4-BE49-F238E27FC236}">
                <a16:creationId xmlns:a16="http://schemas.microsoft.com/office/drawing/2014/main" id="{C2C6D8C4-EFD1-4E95-9105-663E4DA37F6E}"/>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ext Box 1">
            <a:extLst>
              <a:ext uri="{FF2B5EF4-FFF2-40B4-BE49-F238E27FC236}">
                <a16:creationId xmlns:a16="http://schemas.microsoft.com/office/drawing/2014/main" id="{32CBBB42-DD66-43EE-B68A-C8B406444D99}"/>
              </a:ext>
            </a:extLst>
          </p:cNvPr>
          <p:cNvSpPr txBox="1">
            <a:spLocks noChangeArrowheads="1"/>
          </p:cNvSpPr>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000" i="1">
                <a:solidFill>
                  <a:srgbClr val="000000"/>
                </a:solidFill>
              </a:rPr>
              <a:t>sp</a:t>
            </a:r>
            <a:r>
              <a:rPr lang="el-GR" altLang="en-US" sz="4000" baseline="30000">
                <a:solidFill>
                  <a:srgbClr val="000000"/>
                </a:solidFill>
              </a:rPr>
              <a:t>2</a:t>
            </a:r>
            <a:r>
              <a:rPr lang="el-GR" altLang="en-US" sz="4000">
                <a:solidFill>
                  <a:srgbClr val="000000"/>
                </a:solidFill>
              </a:rPr>
              <a:t> υβριδοποιημένα άτομα </a:t>
            </a:r>
            <a:br>
              <a:rPr lang="el-GR" altLang="en-US" sz="4000">
                <a:solidFill>
                  <a:srgbClr val="000000"/>
                </a:solidFill>
              </a:rPr>
            </a:br>
            <a:r>
              <a:rPr lang="el-GR" altLang="en-US" sz="4000">
                <a:solidFill>
                  <a:srgbClr val="000000"/>
                </a:solidFill>
              </a:rPr>
              <a:t>Διαγράμματα τροχιακών</a:t>
            </a:r>
          </a:p>
        </p:txBody>
      </p:sp>
      <p:sp>
        <p:nvSpPr>
          <p:cNvPr id="175107" name="Text Box 2">
            <a:extLst>
              <a:ext uri="{FF2B5EF4-FFF2-40B4-BE49-F238E27FC236}">
                <a16:creationId xmlns:a16="http://schemas.microsoft.com/office/drawing/2014/main" id="{82A3AE3C-A65B-4D64-AB41-E1C85E90D9C9}"/>
              </a:ext>
            </a:extLst>
          </p:cNvPr>
          <p:cNvSpPr txBox="1">
            <a:spLocks noChangeArrowheads="1"/>
          </p:cNvSpPr>
          <p:nvPr/>
        </p:nvSpPr>
        <p:spPr bwMode="auto">
          <a:xfrm>
            <a:off x="0" y="1827213"/>
            <a:ext cx="4067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r>
              <a:rPr lang="el-GR" altLang="en-US" sz="2400">
                <a:solidFill>
                  <a:srgbClr val="000000"/>
                </a:solidFill>
                <a:latin typeface="Arial" panose="020B0604020202020204" pitchFamily="34" charset="0"/>
              </a:rPr>
              <a:t>Μη υβριδοποιημένο άτομο</a:t>
            </a:r>
          </a:p>
        </p:txBody>
      </p:sp>
      <p:sp>
        <p:nvSpPr>
          <p:cNvPr id="175108" name="Text Box 3">
            <a:extLst>
              <a:ext uri="{FF2B5EF4-FFF2-40B4-BE49-F238E27FC236}">
                <a16:creationId xmlns:a16="http://schemas.microsoft.com/office/drawing/2014/main" id="{931411C1-C107-4F62-8CE6-885E15B7A435}"/>
              </a:ext>
            </a:extLst>
          </p:cNvPr>
          <p:cNvSpPr txBox="1">
            <a:spLocks noChangeArrowheads="1"/>
          </p:cNvSpPr>
          <p:nvPr/>
        </p:nvSpPr>
        <p:spPr bwMode="auto">
          <a:xfrm>
            <a:off x="542925" y="3063875"/>
            <a:ext cx="6127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s</a:t>
            </a:r>
          </a:p>
        </p:txBody>
      </p:sp>
      <p:sp>
        <p:nvSpPr>
          <p:cNvPr id="175109" name="Text Box 4">
            <a:extLst>
              <a:ext uri="{FF2B5EF4-FFF2-40B4-BE49-F238E27FC236}">
                <a16:creationId xmlns:a16="http://schemas.microsoft.com/office/drawing/2014/main" id="{A1339CD8-33EB-4106-81D3-99C166E7D4DB}"/>
              </a:ext>
            </a:extLst>
          </p:cNvPr>
          <p:cNvSpPr txBox="1">
            <a:spLocks noChangeArrowheads="1"/>
          </p:cNvSpPr>
          <p:nvPr/>
        </p:nvSpPr>
        <p:spPr bwMode="auto">
          <a:xfrm>
            <a:off x="2235200" y="3044825"/>
            <a:ext cx="63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p</a:t>
            </a:r>
          </a:p>
        </p:txBody>
      </p:sp>
      <p:sp>
        <p:nvSpPr>
          <p:cNvPr id="175110" name="Text Box 5">
            <a:extLst>
              <a:ext uri="{FF2B5EF4-FFF2-40B4-BE49-F238E27FC236}">
                <a16:creationId xmlns:a16="http://schemas.microsoft.com/office/drawing/2014/main" id="{FD0D7AF5-1895-402E-A06B-953C6314BC42}"/>
              </a:ext>
            </a:extLst>
          </p:cNvPr>
          <p:cNvSpPr txBox="1">
            <a:spLocks noChangeArrowheads="1"/>
          </p:cNvSpPr>
          <p:nvPr/>
        </p:nvSpPr>
        <p:spPr bwMode="auto">
          <a:xfrm>
            <a:off x="482600" y="2438400"/>
            <a:ext cx="6715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75111" name="Rectangle 6">
            <a:extLst>
              <a:ext uri="{FF2B5EF4-FFF2-40B4-BE49-F238E27FC236}">
                <a16:creationId xmlns:a16="http://schemas.microsoft.com/office/drawing/2014/main" id="{3574D614-B3CD-4667-A43D-FB453009237C}"/>
              </a:ext>
            </a:extLst>
          </p:cNvPr>
          <p:cNvSpPr>
            <a:spLocks noChangeArrowheads="1"/>
          </p:cNvSpPr>
          <p:nvPr/>
        </p:nvSpPr>
        <p:spPr bwMode="auto">
          <a:xfrm>
            <a:off x="482600" y="2362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75112" name="Text Box 7">
            <a:extLst>
              <a:ext uri="{FF2B5EF4-FFF2-40B4-BE49-F238E27FC236}">
                <a16:creationId xmlns:a16="http://schemas.microsoft.com/office/drawing/2014/main" id="{B30C7C4F-53C4-4C3D-BD01-03A1C7F60BCF}"/>
              </a:ext>
            </a:extLst>
          </p:cNvPr>
          <p:cNvSpPr txBox="1">
            <a:spLocks noChangeArrowheads="1"/>
          </p:cNvSpPr>
          <p:nvPr/>
        </p:nvSpPr>
        <p:spPr bwMode="auto">
          <a:xfrm>
            <a:off x="1625600" y="24384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75113" name="Rectangle 8">
            <a:extLst>
              <a:ext uri="{FF2B5EF4-FFF2-40B4-BE49-F238E27FC236}">
                <a16:creationId xmlns:a16="http://schemas.microsoft.com/office/drawing/2014/main" id="{5D0E57AB-3886-422D-AAE5-D395075728B8}"/>
              </a:ext>
            </a:extLst>
          </p:cNvPr>
          <p:cNvSpPr>
            <a:spLocks noChangeArrowheads="1"/>
          </p:cNvSpPr>
          <p:nvPr/>
        </p:nvSpPr>
        <p:spPr bwMode="auto">
          <a:xfrm>
            <a:off x="1549400" y="2362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75114" name="Rectangle 9">
            <a:extLst>
              <a:ext uri="{FF2B5EF4-FFF2-40B4-BE49-F238E27FC236}">
                <a16:creationId xmlns:a16="http://schemas.microsoft.com/office/drawing/2014/main" id="{7238140D-10A6-4320-8E33-45B8F2C5EEDA}"/>
              </a:ext>
            </a:extLst>
          </p:cNvPr>
          <p:cNvSpPr>
            <a:spLocks noChangeArrowheads="1"/>
          </p:cNvSpPr>
          <p:nvPr/>
        </p:nvSpPr>
        <p:spPr bwMode="auto">
          <a:xfrm>
            <a:off x="2235200" y="2362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75115" name="Rectangle 10">
            <a:extLst>
              <a:ext uri="{FF2B5EF4-FFF2-40B4-BE49-F238E27FC236}">
                <a16:creationId xmlns:a16="http://schemas.microsoft.com/office/drawing/2014/main" id="{B94E080A-A01A-4901-BFEE-06F0BD8001B9}"/>
              </a:ext>
            </a:extLst>
          </p:cNvPr>
          <p:cNvSpPr>
            <a:spLocks noChangeArrowheads="1"/>
          </p:cNvSpPr>
          <p:nvPr/>
        </p:nvSpPr>
        <p:spPr bwMode="auto">
          <a:xfrm>
            <a:off x="2921000" y="2362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75116" name="Text Box 11">
            <a:extLst>
              <a:ext uri="{FF2B5EF4-FFF2-40B4-BE49-F238E27FC236}">
                <a16:creationId xmlns:a16="http://schemas.microsoft.com/office/drawing/2014/main" id="{99717D85-C4A8-428F-8771-60352B5DF146}"/>
              </a:ext>
            </a:extLst>
          </p:cNvPr>
          <p:cNvSpPr txBox="1">
            <a:spLocks noChangeArrowheads="1"/>
          </p:cNvSpPr>
          <p:nvPr/>
        </p:nvSpPr>
        <p:spPr bwMode="auto">
          <a:xfrm>
            <a:off x="5565775" y="1903413"/>
            <a:ext cx="2778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r>
              <a:rPr lang="el-GR" altLang="en-US" sz="2400" i="1">
                <a:solidFill>
                  <a:srgbClr val="000000"/>
                </a:solidFill>
                <a:latin typeface="Arial" panose="020B0604020202020204" pitchFamily="34" charset="0"/>
              </a:rPr>
              <a:t>sp</a:t>
            </a:r>
            <a:r>
              <a:rPr lang="el-GR" altLang="en-US" sz="2400" baseline="30000">
                <a:solidFill>
                  <a:srgbClr val="000000"/>
                </a:solidFill>
                <a:latin typeface="Arial" panose="020B0604020202020204" pitchFamily="34" charset="0"/>
              </a:rPr>
              <a:t>2</a:t>
            </a:r>
            <a:r>
              <a:rPr lang="el-GR" altLang="en-US" sz="2400">
                <a:solidFill>
                  <a:srgbClr val="000000"/>
                </a:solidFill>
                <a:latin typeface="Arial" panose="020B0604020202020204" pitchFamily="34" charset="0"/>
              </a:rPr>
              <a:t> υβρδοποιημένο</a:t>
            </a:r>
          </a:p>
        </p:txBody>
      </p:sp>
      <p:sp>
        <p:nvSpPr>
          <p:cNvPr id="175117" name="Text Box 12">
            <a:extLst>
              <a:ext uri="{FF2B5EF4-FFF2-40B4-BE49-F238E27FC236}">
                <a16:creationId xmlns:a16="http://schemas.microsoft.com/office/drawing/2014/main" id="{4E989E2F-6C03-4E4A-AFFF-871F12817787}"/>
              </a:ext>
            </a:extLst>
          </p:cNvPr>
          <p:cNvSpPr txBox="1">
            <a:spLocks noChangeArrowheads="1"/>
          </p:cNvSpPr>
          <p:nvPr/>
        </p:nvSpPr>
        <p:spPr bwMode="auto">
          <a:xfrm>
            <a:off x="5638800" y="3044825"/>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sp</a:t>
            </a:r>
            <a:r>
              <a:rPr lang="el-GR" altLang="en-US" sz="3200" baseline="30000">
                <a:solidFill>
                  <a:srgbClr val="000000"/>
                </a:solidFill>
                <a:latin typeface="Arial" panose="020B0604020202020204" pitchFamily="34" charset="0"/>
              </a:rPr>
              <a:t>2</a:t>
            </a:r>
          </a:p>
        </p:txBody>
      </p:sp>
      <p:sp>
        <p:nvSpPr>
          <p:cNvPr id="175118" name="Text Box 13">
            <a:extLst>
              <a:ext uri="{FF2B5EF4-FFF2-40B4-BE49-F238E27FC236}">
                <a16:creationId xmlns:a16="http://schemas.microsoft.com/office/drawing/2014/main" id="{A47610C3-34A4-4DF8-BD6C-8DE306F7AB0C}"/>
              </a:ext>
            </a:extLst>
          </p:cNvPr>
          <p:cNvSpPr txBox="1">
            <a:spLocks noChangeArrowheads="1"/>
          </p:cNvSpPr>
          <p:nvPr/>
        </p:nvSpPr>
        <p:spPr bwMode="auto">
          <a:xfrm>
            <a:off x="5130800" y="24384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75119" name="Rectangle 14">
            <a:extLst>
              <a:ext uri="{FF2B5EF4-FFF2-40B4-BE49-F238E27FC236}">
                <a16:creationId xmlns:a16="http://schemas.microsoft.com/office/drawing/2014/main" id="{F43D33B1-A413-4248-AB46-4C8579B4BF83}"/>
              </a:ext>
            </a:extLst>
          </p:cNvPr>
          <p:cNvSpPr>
            <a:spLocks noChangeArrowheads="1"/>
          </p:cNvSpPr>
          <p:nvPr/>
        </p:nvSpPr>
        <p:spPr bwMode="auto">
          <a:xfrm>
            <a:off x="5054600" y="2362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75120" name="Text Box 15">
            <a:extLst>
              <a:ext uri="{FF2B5EF4-FFF2-40B4-BE49-F238E27FC236}">
                <a16:creationId xmlns:a16="http://schemas.microsoft.com/office/drawing/2014/main" id="{9087D93D-81AA-4FEC-B253-799DBF716FAB}"/>
              </a:ext>
            </a:extLst>
          </p:cNvPr>
          <p:cNvSpPr txBox="1">
            <a:spLocks noChangeArrowheads="1"/>
          </p:cNvSpPr>
          <p:nvPr/>
        </p:nvSpPr>
        <p:spPr bwMode="auto">
          <a:xfrm>
            <a:off x="5816600" y="24384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75121" name="Rectangle 16">
            <a:extLst>
              <a:ext uri="{FF2B5EF4-FFF2-40B4-BE49-F238E27FC236}">
                <a16:creationId xmlns:a16="http://schemas.microsoft.com/office/drawing/2014/main" id="{159DAC08-4D63-4C1A-8DC4-3985934AAED2}"/>
              </a:ext>
            </a:extLst>
          </p:cNvPr>
          <p:cNvSpPr>
            <a:spLocks noChangeArrowheads="1"/>
          </p:cNvSpPr>
          <p:nvPr/>
        </p:nvSpPr>
        <p:spPr bwMode="auto">
          <a:xfrm>
            <a:off x="5740400" y="2362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75122" name="Rectangle 17">
            <a:extLst>
              <a:ext uri="{FF2B5EF4-FFF2-40B4-BE49-F238E27FC236}">
                <a16:creationId xmlns:a16="http://schemas.microsoft.com/office/drawing/2014/main" id="{355A92C0-8E73-4BDE-B5BB-DE37BB4BEEF2}"/>
              </a:ext>
            </a:extLst>
          </p:cNvPr>
          <p:cNvSpPr>
            <a:spLocks noChangeArrowheads="1"/>
          </p:cNvSpPr>
          <p:nvPr/>
        </p:nvSpPr>
        <p:spPr bwMode="auto">
          <a:xfrm>
            <a:off x="6434138" y="2360613"/>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75123" name="Rectangle 18">
            <a:extLst>
              <a:ext uri="{FF2B5EF4-FFF2-40B4-BE49-F238E27FC236}">
                <a16:creationId xmlns:a16="http://schemas.microsoft.com/office/drawing/2014/main" id="{9F8E8850-9CBA-483A-A16B-3AD70250AB69}"/>
              </a:ext>
            </a:extLst>
          </p:cNvPr>
          <p:cNvSpPr>
            <a:spLocks noChangeArrowheads="1"/>
          </p:cNvSpPr>
          <p:nvPr/>
        </p:nvSpPr>
        <p:spPr bwMode="auto">
          <a:xfrm>
            <a:off x="7874000" y="2362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75124" name="Text Box 19">
            <a:extLst>
              <a:ext uri="{FF2B5EF4-FFF2-40B4-BE49-F238E27FC236}">
                <a16:creationId xmlns:a16="http://schemas.microsoft.com/office/drawing/2014/main" id="{C3C0C100-3816-409A-B6EB-C0536292A90D}"/>
              </a:ext>
            </a:extLst>
          </p:cNvPr>
          <p:cNvSpPr txBox="1">
            <a:spLocks noChangeArrowheads="1"/>
          </p:cNvSpPr>
          <p:nvPr/>
        </p:nvSpPr>
        <p:spPr bwMode="auto">
          <a:xfrm>
            <a:off x="6477000" y="24384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75125" name="Text Box 20">
            <a:extLst>
              <a:ext uri="{FF2B5EF4-FFF2-40B4-BE49-F238E27FC236}">
                <a16:creationId xmlns:a16="http://schemas.microsoft.com/office/drawing/2014/main" id="{F3863D56-C43A-4EA8-82F2-17DB5E3A7D8E}"/>
              </a:ext>
            </a:extLst>
          </p:cNvPr>
          <p:cNvSpPr txBox="1">
            <a:spLocks noChangeArrowheads="1"/>
          </p:cNvSpPr>
          <p:nvPr/>
        </p:nvSpPr>
        <p:spPr bwMode="auto">
          <a:xfrm>
            <a:off x="2235200" y="24384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75126" name="Text Box 21">
            <a:extLst>
              <a:ext uri="{FF2B5EF4-FFF2-40B4-BE49-F238E27FC236}">
                <a16:creationId xmlns:a16="http://schemas.microsoft.com/office/drawing/2014/main" id="{782BDEC1-85C5-4738-8AAB-EF9785AE9335}"/>
              </a:ext>
            </a:extLst>
          </p:cNvPr>
          <p:cNvSpPr txBox="1">
            <a:spLocks noChangeArrowheads="1"/>
          </p:cNvSpPr>
          <p:nvPr/>
        </p:nvSpPr>
        <p:spPr bwMode="auto">
          <a:xfrm>
            <a:off x="7874000" y="24384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75127" name="Text Box 22">
            <a:extLst>
              <a:ext uri="{FF2B5EF4-FFF2-40B4-BE49-F238E27FC236}">
                <a16:creationId xmlns:a16="http://schemas.microsoft.com/office/drawing/2014/main" id="{239EDDED-B6DB-41EC-BAF6-86BD3B3D1854}"/>
              </a:ext>
            </a:extLst>
          </p:cNvPr>
          <p:cNvSpPr txBox="1">
            <a:spLocks noChangeArrowheads="1"/>
          </p:cNvSpPr>
          <p:nvPr/>
        </p:nvSpPr>
        <p:spPr bwMode="auto">
          <a:xfrm>
            <a:off x="7645400" y="3044825"/>
            <a:ext cx="63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p</a:t>
            </a:r>
          </a:p>
        </p:txBody>
      </p:sp>
      <p:sp>
        <p:nvSpPr>
          <p:cNvPr id="175128" name="Text Box 23">
            <a:extLst>
              <a:ext uri="{FF2B5EF4-FFF2-40B4-BE49-F238E27FC236}">
                <a16:creationId xmlns:a16="http://schemas.microsoft.com/office/drawing/2014/main" id="{4CB3BDE6-895A-4C79-A4B0-450B0F6E062C}"/>
              </a:ext>
            </a:extLst>
          </p:cNvPr>
          <p:cNvSpPr txBox="1">
            <a:spLocks noChangeArrowheads="1"/>
          </p:cNvSpPr>
          <p:nvPr/>
        </p:nvSpPr>
        <p:spPr bwMode="auto">
          <a:xfrm>
            <a:off x="4008438" y="2055813"/>
            <a:ext cx="693737"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2800">
                <a:solidFill>
                  <a:srgbClr val="9933FF"/>
                </a:solidFill>
                <a:latin typeface="Arial" panose="020B0604020202020204" pitchFamily="34" charset="0"/>
              </a:rPr>
              <a:t>C</a:t>
            </a:r>
          </a:p>
          <a:p>
            <a:pPr algn="ctr" eaLnBrk="1" hangingPunct="1">
              <a:buClrTx/>
              <a:buFontTx/>
              <a:buNone/>
            </a:pPr>
            <a:r>
              <a:rPr lang="el-GR" altLang="en-US" sz="2800">
                <a:solidFill>
                  <a:srgbClr val="9933FF"/>
                </a:solidFill>
                <a:latin typeface="Arial" panose="020B0604020202020204" pitchFamily="34" charset="0"/>
              </a:rPr>
              <a:t>3 </a:t>
            </a:r>
            <a:r>
              <a:rPr lang="el-GR" altLang="en-US" sz="2800" i="1">
                <a:solidFill>
                  <a:srgbClr val="9933FF"/>
                </a:solidFill>
                <a:latin typeface="Symbol" panose="05050102010706020507" pitchFamily="18" charset="2"/>
              </a:rPr>
              <a:t></a:t>
            </a:r>
          </a:p>
          <a:p>
            <a:pPr algn="ctr" eaLnBrk="1" hangingPunct="1">
              <a:buClrTx/>
              <a:buFontTx/>
              <a:buNone/>
            </a:pPr>
            <a:r>
              <a:rPr lang="el-GR" altLang="en-US" sz="2800">
                <a:solidFill>
                  <a:srgbClr val="9933FF"/>
                </a:solidFill>
                <a:latin typeface="Arial" panose="020B0604020202020204" pitchFamily="34" charset="0"/>
              </a:rPr>
              <a:t>1 </a:t>
            </a:r>
            <a:r>
              <a:rPr lang="el-GR" altLang="en-US" sz="2800" i="1">
                <a:solidFill>
                  <a:srgbClr val="9933FF"/>
                </a:solidFill>
                <a:latin typeface="Symbol" panose="05050102010706020507" pitchFamily="18" charset="2"/>
              </a:rPr>
              <a:t></a:t>
            </a:r>
          </a:p>
        </p:txBody>
      </p:sp>
      <p:sp>
        <p:nvSpPr>
          <p:cNvPr id="175129" name="Text Box 24">
            <a:extLst>
              <a:ext uri="{FF2B5EF4-FFF2-40B4-BE49-F238E27FC236}">
                <a16:creationId xmlns:a16="http://schemas.microsoft.com/office/drawing/2014/main" id="{7B64D1D4-FFB0-4E33-B0D2-336912B0C44B}"/>
              </a:ext>
            </a:extLst>
          </p:cNvPr>
          <p:cNvSpPr txBox="1">
            <a:spLocks noChangeArrowheads="1"/>
          </p:cNvSpPr>
          <p:nvPr/>
        </p:nvSpPr>
        <p:spPr bwMode="auto">
          <a:xfrm>
            <a:off x="542925" y="4816475"/>
            <a:ext cx="6127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s</a:t>
            </a:r>
          </a:p>
        </p:txBody>
      </p:sp>
      <p:sp>
        <p:nvSpPr>
          <p:cNvPr id="175130" name="Text Box 25">
            <a:extLst>
              <a:ext uri="{FF2B5EF4-FFF2-40B4-BE49-F238E27FC236}">
                <a16:creationId xmlns:a16="http://schemas.microsoft.com/office/drawing/2014/main" id="{1553CAFB-DE77-4A24-B1D7-E8745F82BF0D}"/>
              </a:ext>
            </a:extLst>
          </p:cNvPr>
          <p:cNvSpPr txBox="1">
            <a:spLocks noChangeArrowheads="1"/>
          </p:cNvSpPr>
          <p:nvPr/>
        </p:nvSpPr>
        <p:spPr bwMode="auto">
          <a:xfrm>
            <a:off x="2235200" y="4797425"/>
            <a:ext cx="63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p</a:t>
            </a:r>
          </a:p>
        </p:txBody>
      </p:sp>
      <p:sp>
        <p:nvSpPr>
          <p:cNvPr id="175131" name="Text Box 26">
            <a:extLst>
              <a:ext uri="{FF2B5EF4-FFF2-40B4-BE49-F238E27FC236}">
                <a16:creationId xmlns:a16="http://schemas.microsoft.com/office/drawing/2014/main" id="{5DD21FF2-7E13-4F28-92BD-EC1CD686746C}"/>
              </a:ext>
            </a:extLst>
          </p:cNvPr>
          <p:cNvSpPr txBox="1">
            <a:spLocks noChangeArrowheads="1"/>
          </p:cNvSpPr>
          <p:nvPr/>
        </p:nvSpPr>
        <p:spPr bwMode="auto">
          <a:xfrm>
            <a:off x="482600" y="4191000"/>
            <a:ext cx="6715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75132" name="Rectangle 27">
            <a:extLst>
              <a:ext uri="{FF2B5EF4-FFF2-40B4-BE49-F238E27FC236}">
                <a16:creationId xmlns:a16="http://schemas.microsoft.com/office/drawing/2014/main" id="{E2B7B1C6-97E4-4063-B36F-588ABDAB7859}"/>
              </a:ext>
            </a:extLst>
          </p:cNvPr>
          <p:cNvSpPr>
            <a:spLocks noChangeArrowheads="1"/>
          </p:cNvSpPr>
          <p:nvPr/>
        </p:nvSpPr>
        <p:spPr bwMode="auto">
          <a:xfrm>
            <a:off x="482600" y="41148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75133" name="Text Box 28">
            <a:extLst>
              <a:ext uri="{FF2B5EF4-FFF2-40B4-BE49-F238E27FC236}">
                <a16:creationId xmlns:a16="http://schemas.microsoft.com/office/drawing/2014/main" id="{209E6639-9D1B-4A38-99F0-ED0DB679F11C}"/>
              </a:ext>
            </a:extLst>
          </p:cNvPr>
          <p:cNvSpPr txBox="1">
            <a:spLocks noChangeArrowheads="1"/>
          </p:cNvSpPr>
          <p:nvPr/>
        </p:nvSpPr>
        <p:spPr bwMode="auto">
          <a:xfrm>
            <a:off x="1625600" y="41910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75134" name="Rectangle 29">
            <a:extLst>
              <a:ext uri="{FF2B5EF4-FFF2-40B4-BE49-F238E27FC236}">
                <a16:creationId xmlns:a16="http://schemas.microsoft.com/office/drawing/2014/main" id="{903EBEFC-FECA-4EB9-AB31-953797564DAF}"/>
              </a:ext>
            </a:extLst>
          </p:cNvPr>
          <p:cNvSpPr>
            <a:spLocks noChangeArrowheads="1"/>
          </p:cNvSpPr>
          <p:nvPr/>
        </p:nvSpPr>
        <p:spPr bwMode="auto">
          <a:xfrm>
            <a:off x="1549400" y="41148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75135" name="Rectangle 30">
            <a:extLst>
              <a:ext uri="{FF2B5EF4-FFF2-40B4-BE49-F238E27FC236}">
                <a16:creationId xmlns:a16="http://schemas.microsoft.com/office/drawing/2014/main" id="{C8CB05AA-B706-4C1D-A0A9-A83F18EA1B7D}"/>
              </a:ext>
            </a:extLst>
          </p:cNvPr>
          <p:cNvSpPr>
            <a:spLocks noChangeArrowheads="1"/>
          </p:cNvSpPr>
          <p:nvPr/>
        </p:nvSpPr>
        <p:spPr bwMode="auto">
          <a:xfrm>
            <a:off x="2235200" y="41148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75136" name="Text Box 31">
            <a:extLst>
              <a:ext uri="{FF2B5EF4-FFF2-40B4-BE49-F238E27FC236}">
                <a16:creationId xmlns:a16="http://schemas.microsoft.com/office/drawing/2014/main" id="{F495F284-107C-4CF5-A1A2-E5F95C8ECD25}"/>
              </a:ext>
            </a:extLst>
          </p:cNvPr>
          <p:cNvSpPr txBox="1">
            <a:spLocks noChangeArrowheads="1"/>
          </p:cNvSpPr>
          <p:nvPr/>
        </p:nvSpPr>
        <p:spPr bwMode="auto">
          <a:xfrm>
            <a:off x="5638800" y="4797425"/>
            <a:ext cx="96996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sp</a:t>
            </a:r>
            <a:r>
              <a:rPr lang="el-GR" altLang="en-US" sz="3200" baseline="30000">
                <a:solidFill>
                  <a:srgbClr val="000000"/>
                </a:solidFill>
                <a:latin typeface="Arial" panose="020B0604020202020204" pitchFamily="34" charset="0"/>
              </a:rPr>
              <a:t>2</a:t>
            </a:r>
          </a:p>
        </p:txBody>
      </p:sp>
      <p:sp>
        <p:nvSpPr>
          <p:cNvPr id="175137" name="Text Box 32">
            <a:extLst>
              <a:ext uri="{FF2B5EF4-FFF2-40B4-BE49-F238E27FC236}">
                <a16:creationId xmlns:a16="http://schemas.microsoft.com/office/drawing/2014/main" id="{4FB337F8-7960-43AC-A365-1B684CB0284C}"/>
              </a:ext>
            </a:extLst>
          </p:cNvPr>
          <p:cNvSpPr txBox="1">
            <a:spLocks noChangeArrowheads="1"/>
          </p:cNvSpPr>
          <p:nvPr/>
        </p:nvSpPr>
        <p:spPr bwMode="auto">
          <a:xfrm>
            <a:off x="5816600" y="41910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75138" name="Rectangle 33">
            <a:extLst>
              <a:ext uri="{FF2B5EF4-FFF2-40B4-BE49-F238E27FC236}">
                <a16:creationId xmlns:a16="http://schemas.microsoft.com/office/drawing/2014/main" id="{1FE0BE51-0BEB-4F11-8D35-BDA15824C302}"/>
              </a:ext>
            </a:extLst>
          </p:cNvPr>
          <p:cNvSpPr>
            <a:spLocks noChangeArrowheads="1"/>
          </p:cNvSpPr>
          <p:nvPr/>
        </p:nvSpPr>
        <p:spPr bwMode="auto">
          <a:xfrm>
            <a:off x="5740400" y="41148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75139" name="Rectangle 34">
            <a:extLst>
              <a:ext uri="{FF2B5EF4-FFF2-40B4-BE49-F238E27FC236}">
                <a16:creationId xmlns:a16="http://schemas.microsoft.com/office/drawing/2014/main" id="{A4913374-8ADA-4317-B3A8-98173C355046}"/>
              </a:ext>
            </a:extLst>
          </p:cNvPr>
          <p:cNvSpPr>
            <a:spLocks noChangeArrowheads="1"/>
          </p:cNvSpPr>
          <p:nvPr/>
        </p:nvSpPr>
        <p:spPr bwMode="auto">
          <a:xfrm>
            <a:off x="6429375" y="4119563"/>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75140" name="Rectangle 35">
            <a:extLst>
              <a:ext uri="{FF2B5EF4-FFF2-40B4-BE49-F238E27FC236}">
                <a16:creationId xmlns:a16="http://schemas.microsoft.com/office/drawing/2014/main" id="{92960ECD-50CE-43D0-90C9-7CBFCD87EE13}"/>
              </a:ext>
            </a:extLst>
          </p:cNvPr>
          <p:cNvSpPr>
            <a:spLocks noChangeArrowheads="1"/>
          </p:cNvSpPr>
          <p:nvPr/>
        </p:nvSpPr>
        <p:spPr bwMode="auto">
          <a:xfrm>
            <a:off x="7874000" y="41148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75141" name="Text Box 36">
            <a:extLst>
              <a:ext uri="{FF2B5EF4-FFF2-40B4-BE49-F238E27FC236}">
                <a16:creationId xmlns:a16="http://schemas.microsoft.com/office/drawing/2014/main" id="{31D68BF0-727F-4366-8C89-C00BD189F6D3}"/>
              </a:ext>
            </a:extLst>
          </p:cNvPr>
          <p:cNvSpPr txBox="1">
            <a:spLocks noChangeArrowheads="1"/>
          </p:cNvSpPr>
          <p:nvPr/>
        </p:nvSpPr>
        <p:spPr bwMode="auto">
          <a:xfrm>
            <a:off x="6477000" y="41910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75142" name="Text Box 37">
            <a:extLst>
              <a:ext uri="{FF2B5EF4-FFF2-40B4-BE49-F238E27FC236}">
                <a16:creationId xmlns:a16="http://schemas.microsoft.com/office/drawing/2014/main" id="{4BAA7C07-7CE4-4C8C-885D-85B393A52E71}"/>
              </a:ext>
            </a:extLst>
          </p:cNvPr>
          <p:cNvSpPr txBox="1">
            <a:spLocks noChangeArrowheads="1"/>
          </p:cNvSpPr>
          <p:nvPr/>
        </p:nvSpPr>
        <p:spPr bwMode="auto">
          <a:xfrm>
            <a:off x="2235200" y="41910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75143" name="Text Box 38">
            <a:extLst>
              <a:ext uri="{FF2B5EF4-FFF2-40B4-BE49-F238E27FC236}">
                <a16:creationId xmlns:a16="http://schemas.microsoft.com/office/drawing/2014/main" id="{77E6656F-6F04-4E68-B53B-B66549CCD831}"/>
              </a:ext>
            </a:extLst>
          </p:cNvPr>
          <p:cNvSpPr txBox="1">
            <a:spLocks noChangeArrowheads="1"/>
          </p:cNvSpPr>
          <p:nvPr/>
        </p:nvSpPr>
        <p:spPr bwMode="auto">
          <a:xfrm>
            <a:off x="7874000" y="41910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75144" name="Text Box 39">
            <a:extLst>
              <a:ext uri="{FF2B5EF4-FFF2-40B4-BE49-F238E27FC236}">
                <a16:creationId xmlns:a16="http://schemas.microsoft.com/office/drawing/2014/main" id="{2363E7A1-5944-4F43-B1DB-97EE9AC20483}"/>
              </a:ext>
            </a:extLst>
          </p:cNvPr>
          <p:cNvSpPr txBox="1">
            <a:spLocks noChangeArrowheads="1"/>
          </p:cNvSpPr>
          <p:nvPr/>
        </p:nvSpPr>
        <p:spPr bwMode="auto">
          <a:xfrm>
            <a:off x="7645400" y="4797425"/>
            <a:ext cx="63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p</a:t>
            </a:r>
          </a:p>
        </p:txBody>
      </p:sp>
      <p:sp>
        <p:nvSpPr>
          <p:cNvPr id="175145" name="Rectangle 40">
            <a:extLst>
              <a:ext uri="{FF2B5EF4-FFF2-40B4-BE49-F238E27FC236}">
                <a16:creationId xmlns:a16="http://schemas.microsoft.com/office/drawing/2014/main" id="{3C5AEB4C-94A4-43CC-B872-E86D9A4C2AF1}"/>
              </a:ext>
            </a:extLst>
          </p:cNvPr>
          <p:cNvSpPr>
            <a:spLocks noChangeArrowheads="1"/>
          </p:cNvSpPr>
          <p:nvPr/>
        </p:nvSpPr>
        <p:spPr bwMode="auto">
          <a:xfrm>
            <a:off x="2921000" y="41148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75146" name="Text Box 41">
            <a:extLst>
              <a:ext uri="{FF2B5EF4-FFF2-40B4-BE49-F238E27FC236}">
                <a16:creationId xmlns:a16="http://schemas.microsoft.com/office/drawing/2014/main" id="{DCE6D74B-C26D-4CC9-B72C-4150E0239C6F}"/>
              </a:ext>
            </a:extLst>
          </p:cNvPr>
          <p:cNvSpPr txBox="1">
            <a:spLocks noChangeArrowheads="1"/>
          </p:cNvSpPr>
          <p:nvPr/>
        </p:nvSpPr>
        <p:spPr bwMode="auto">
          <a:xfrm>
            <a:off x="2921000" y="41910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grpSp>
        <p:nvGrpSpPr>
          <p:cNvPr id="175147" name="Group 42">
            <a:extLst>
              <a:ext uri="{FF2B5EF4-FFF2-40B4-BE49-F238E27FC236}">
                <a16:creationId xmlns:a16="http://schemas.microsoft.com/office/drawing/2014/main" id="{E2BF6897-AC24-47C4-ABB2-C52460A93825}"/>
              </a:ext>
            </a:extLst>
          </p:cNvPr>
          <p:cNvGrpSpPr>
            <a:grpSpLocks/>
          </p:cNvGrpSpPr>
          <p:nvPr/>
        </p:nvGrpSpPr>
        <p:grpSpPr bwMode="auto">
          <a:xfrm>
            <a:off x="5054600" y="4114800"/>
            <a:ext cx="685800" cy="682625"/>
            <a:chOff x="3184" y="2592"/>
            <a:chExt cx="432" cy="430"/>
          </a:xfrm>
        </p:grpSpPr>
        <p:sp>
          <p:nvSpPr>
            <p:cNvPr id="175151" name="Text Box 43">
              <a:extLst>
                <a:ext uri="{FF2B5EF4-FFF2-40B4-BE49-F238E27FC236}">
                  <a16:creationId xmlns:a16="http://schemas.microsoft.com/office/drawing/2014/main" id="{30D78DCD-DEAA-40AB-8B98-5AC65B1E317C}"/>
                </a:ext>
              </a:extLst>
            </p:cNvPr>
            <p:cNvSpPr txBox="1">
              <a:spLocks noChangeArrowheads="1"/>
            </p:cNvSpPr>
            <p:nvPr/>
          </p:nvSpPr>
          <p:spPr bwMode="auto">
            <a:xfrm>
              <a:off x="3205" y="2650"/>
              <a:ext cx="26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75152" name="Rectangle 44">
              <a:extLst>
                <a:ext uri="{FF2B5EF4-FFF2-40B4-BE49-F238E27FC236}">
                  <a16:creationId xmlns:a16="http://schemas.microsoft.com/office/drawing/2014/main" id="{CDB00E58-9F4C-47C2-9E84-D19FB659A90E}"/>
                </a:ext>
              </a:extLst>
            </p:cNvPr>
            <p:cNvSpPr>
              <a:spLocks noChangeArrowheads="1"/>
            </p:cNvSpPr>
            <p:nvPr/>
          </p:nvSpPr>
          <p:spPr bwMode="auto">
            <a:xfrm>
              <a:off x="3184" y="2592"/>
              <a:ext cx="431" cy="43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75153" name="Text Box 45">
              <a:extLst>
                <a:ext uri="{FF2B5EF4-FFF2-40B4-BE49-F238E27FC236}">
                  <a16:creationId xmlns:a16="http://schemas.microsoft.com/office/drawing/2014/main" id="{0539FC39-A45C-4E79-8E90-A86D8BF3585A}"/>
                </a:ext>
              </a:extLst>
            </p:cNvPr>
            <p:cNvSpPr txBox="1">
              <a:spLocks noChangeArrowheads="1"/>
            </p:cNvSpPr>
            <p:nvPr/>
          </p:nvSpPr>
          <p:spPr bwMode="auto">
            <a:xfrm flipV="1">
              <a:off x="3348" y="2628"/>
              <a:ext cx="26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grpSp>
      <p:sp>
        <p:nvSpPr>
          <p:cNvPr id="175148" name="Text Box 46">
            <a:extLst>
              <a:ext uri="{FF2B5EF4-FFF2-40B4-BE49-F238E27FC236}">
                <a16:creationId xmlns:a16="http://schemas.microsoft.com/office/drawing/2014/main" id="{B45D8EE2-7C47-4DF2-9499-AB0AABF65EFD}"/>
              </a:ext>
            </a:extLst>
          </p:cNvPr>
          <p:cNvSpPr txBox="1">
            <a:spLocks noChangeArrowheads="1"/>
          </p:cNvSpPr>
          <p:nvPr/>
        </p:nvSpPr>
        <p:spPr bwMode="auto">
          <a:xfrm>
            <a:off x="4025900" y="3884613"/>
            <a:ext cx="693738"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2800">
                <a:solidFill>
                  <a:srgbClr val="9933FF"/>
                </a:solidFill>
                <a:latin typeface="Arial" panose="020B0604020202020204" pitchFamily="34" charset="0"/>
              </a:rPr>
              <a:t>N</a:t>
            </a:r>
          </a:p>
          <a:p>
            <a:pPr algn="ctr" eaLnBrk="1" hangingPunct="1">
              <a:buClrTx/>
              <a:buFontTx/>
              <a:buNone/>
            </a:pPr>
            <a:r>
              <a:rPr lang="el-GR" altLang="en-US" sz="2800">
                <a:solidFill>
                  <a:srgbClr val="9933FF"/>
                </a:solidFill>
                <a:latin typeface="Arial" panose="020B0604020202020204" pitchFamily="34" charset="0"/>
              </a:rPr>
              <a:t>2 </a:t>
            </a:r>
            <a:r>
              <a:rPr lang="el-GR" altLang="en-US" sz="2800" i="1">
                <a:solidFill>
                  <a:srgbClr val="9933FF"/>
                </a:solidFill>
                <a:latin typeface="Symbol" panose="05050102010706020507" pitchFamily="18" charset="2"/>
              </a:rPr>
              <a:t></a:t>
            </a:r>
          </a:p>
          <a:p>
            <a:pPr algn="ctr" eaLnBrk="1" hangingPunct="1">
              <a:buClrTx/>
              <a:buFontTx/>
              <a:buNone/>
            </a:pPr>
            <a:r>
              <a:rPr lang="el-GR" altLang="en-US" sz="2800">
                <a:solidFill>
                  <a:srgbClr val="9933FF"/>
                </a:solidFill>
                <a:latin typeface="Arial" panose="020B0604020202020204" pitchFamily="34" charset="0"/>
              </a:rPr>
              <a:t>1 </a:t>
            </a:r>
            <a:r>
              <a:rPr lang="el-GR" altLang="en-US" sz="2800" i="1">
                <a:solidFill>
                  <a:srgbClr val="9933FF"/>
                </a:solidFill>
                <a:latin typeface="Symbol" panose="05050102010706020507" pitchFamily="18" charset="2"/>
              </a:rPr>
              <a:t></a:t>
            </a:r>
          </a:p>
        </p:txBody>
      </p:sp>
      <p:sp>
        <p:nvSpPr>
          <p:cNvPr id="175150" name="Text Box 48">
            <a:extLst>
              <a:ext uri="{FF2B5EF4-FFF2-40B4-BE49-F238E27FC236}">
                <a16:creationId xmlns:a16="http://schemas.microsoft.com/office/drawing/2014/main" id="{AD4BB7D0-A650-4483-8AA5-770C2785BBF0}"/>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1">
            <a:extLst>
              <a:ext uri="{FF2B5EF4-FFF2-40B4-BE49-F238E27FC236}">
                <a16:creationId xmlns:a16="http://schemas.microsoft.com/office/drawing/2014/main" id="{660DD0E2-4759-4C81-AA37-B9CBBF2309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304800"/>
            <a:ext cx="7886700"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7155" name="Text Box 2">
            <a:extLst>
              <a:ext uri="{FF2B5EF4-FFF2-40B4-BE49-F238E27FC236}">
                <a16:creationId xmlns:a16="http://schemas.microsoft.com/office/drawing/2014/main" id="{EA2EA698-925A-406F-B2A3-A25BD5156091}"/>
              </a:ext>
            </a:extLst>
          </p:cNvPr>
          <p:cNvSpPr txBox="1">
            <a:spLocks noChangeArrowheads="1"/>
          </p:cNvSpPr>
          <p:nvPr/>
        </p:nvSpPr>
        <p:spPr bwMode="auto">
          <a:xfrm>
            <a:off x="32934" y="3402201"/>
            <a:ext cx="25146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000" dirty="0">
                <a:solidFill>
                  <a:srgbClr val="000000"/>
                </a:solidFill>
                <a:latin typeface="Arial" panose="020B0604020202020204" pitchFamily="34" charset="0"/>
              </a:rPr>
              <a:t>Τα υβριδικά τροχιακά επικαλύπτονται για τον σχηματισμό ενός </a:t>
            </a:r>
            <a:r>
              <a:rPr lang="el-GR" altLang="en-US" sz="2000" i="1" dirty="0">
                <a:solidFill>
                  <a:srgbClr val="000000"/>
                </a:solidFill>
                <a:latin typeface="Symbol" panose="05050102010706020507" pitchFamily="18" charset="2"/>
              </a:rPr>
              <a:t></a:t>
            </a:r>
            <a:r>
              <a:rPr lang="el-GR" altLang="en-US" sz="2000" dirty="0">
                <a:solidFill>
                  <a:srgbClr val="000000"/>
                </a:solidFill>
                <a:latin typeface="Arial" panose="020B0604020202020204" pitchFamily="34" charset="0"/>
              </a:rPr>
              <a:t> δεσμού.</a:t>
            </a:r>
          </a:p>
          <a:p>
            <a:pPr eaLnBrk="1" hangingPunct="1">
              <a:buClrTx/>
              <a:buFontTx/>
              <a:buNone/>
            </a:pPr>
            <a:r>
              <a:rPr lang="el-GR" altLang="en-US" sz="2000" dirty="0">
                <a:solidFill>
                  <a:srgbClr val="000000"/>
                </a:solidFill>
                <a:latin typeface="Arial" panose="020B0604020202020204" pitchFamily="34" charset="0"/>
              </a:rPr>
              <a:t>Μη υβριδοποιημένα  </a:t>
            </a:r>
            <a:r>
              <a:rPr lang="el-GR" altLang="en-US" sz="2000" i="1" dirty="0">
                <a:solidFill>
                  <a:srgbClr val="000000"/>
                </a:solidFill>
                <a:latin typeface="Arial" panose="020B0604020202020204" pitchFamily="34" charset="0"/>
              </a:rPr>
              <a:t>p</a:t>
            </a:r>
            <a:r>
              <a:rPr lang="el-GR" altLang="en-US" sz="2000" dirty="0">
                <a:solidFill>
                  <a:srgbClr val="000000"/>
                </a:solidFill>
                <a:latin typeface="Arial" panose="020B0604020202020204" pitchFamily="34" charset="0"/>
              </a:rPr>
              <a:t> τροχιακά επικαλύπτονται για τον σχηματισμού ενός  </a:t>
            </a:r>
            <a:r>
              <a:rPr lang="el-GR" altLang="en-US" sz="2000" i="1" dirty="0">
                <a:solidFill>
                  <a:srgbClr val="000000"/>
                </a:solidFill>
                <a:latin typeface="Symbol" panose="05050102010706020507" pitchFamily="18" charset="2"/>
              </a:rPr>
              <a:t></a:t>
            </a:r>
            <a:r>
              <a:rPr lang="el-GR" altLang="en-US" sz="2000" dirty="0">
                <a:solidFill>
                  <a:srgbClr val="000000"/>
                </a:solidFill>
                <a:latin typeface="Arial" panose="020B0604020202020204" pitchFamily="34" charset="0"/>
              </a:rPr>
              <a:t> δεσμού.</a:t>
            </a:r>
          </a:p>
        </p:txBody>
      </p:sp>
      <p:sp>
        <p:nvSpPr>
          <p:cNvPr id="177157" name="Text Box 4">
            <a:extLst>
              <a:ext uri="{FF2B5EF4-FFF2-40B4-BE49-F238E27FC236}">
                <a16:creationId xmlns:a16="http://schemas.microsoft.com/office/drawing/2014/main" id="{7CAECF93-ACC1-4345-A6D5-0E11E35CF914}"/>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1">
            <a:extLst>
              <a:ext uri="{FF2B5EF4-FFF2-40B4-BE49-F238E27FC236}">
                <a16:creationId xmlns:a16="http://schemas.microsoft.com/office/drawing/2014/main" id="{A92606E2-B1FC-4171-B8FB-2E01086E6E2B}"/>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Διάγραμμα τροχιακών CH</a:t>
            </a:r>
            <a:r>
              <a:rPr lang="el-GR" altLang="en-US" sz="4400" baseline="-25000">
                <a:solidFill>
                  <a:srgbClr val="000000"/>
                </a:solidFill>
              </a:rPr>
              <a:t>2</a:t>
            </a:r>
            <a:r>
              <a:rPr lang="el-GR" altLang="en-US" sz="4400">
                <a:solidFill>
                  <a:srgbClr val="000000"/>
                </a:solidFill>
              </a:rPr>
              <a:t>NH</a:t>
            </a:r>
          </a:p>
        </p:txBody>
      </p:sp>
      <p:sp>
        <p:nvSpPr>
          <p:cNvPr id="178179" name="Text Box 2">
            <a:extLst>
              <a:ext uri="{FF2B5EF4-FFF2-40B4-BE49-F238E27FC236}">
                <a16:creationId xmlns:a16="http://schemas.microsoft.com/office/drawing/2014/main" id="{BB0B01D3-9195-4728-85FE-26A87604598B}"/>
              </a:ext>
            </a:extLst>
          </p:cNvPr>
          <p:cNvSpPr txBox="1">
            <a:spLocks noChangeArrowheads="1"/>
          </p:cNvSpPr>
          <p:nvPr/>
        </p:nvSpPr>
        <p:spPr bwMode="auto">
          <a:xfrm>
            <a:off x="1447800" y="22860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8180" name="Text Box 3">
            <a:extLst>
              <a:ext uri="{FF2B5EF4-FFF2-40B4-BE49-F238E27FC236}">
                <a16:creationId xmlns:a16="http://schemas.microsoft.com/office/drawing/2014/main" id="{437E8883-A139-4AB3-9E47-C425D60C05E7}"/>
              </a:ext>
            </a:extLst>
          </p:cNvPr>
          <p:cNvSpPr txBox="1">
            <a:spLocks noChangeArrowheads="1"/>
          </p:cNvSpPr>
          <p:nvPr/>
        </p:nvSpPr>
        <p:spPr bwMode="auto">
          <a:xfrm>
            <a:off x="381000" y="2284413"/>
            <a:ext cx="9064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000000"/>
                </a:solidFill>
                <a:latin typeface="Arial" panose="020B0604020202020204" pitchFamily="34" charset="0"/>
              </a:rPr>
              <a:t>sp</a:t>
            </a:r>
            <a:r>
              <a:rPr lang="el-GR" altLang="en-US" sz="2400" baseline="30000">
                <a:solidFill>
                  <a:srgbClr val="000000"/>
                </a:solidFill>
                <a:latin typeface="Arial" panose="020B0604020202020204" pitchFamily="34" charset="0"/>
              </a:rPr>
              <a:t>2</a:t>
            </a:r>
            <a:r>
              <a:rPr lang="el-GR" altLang="en-US" sz="2400">
                <a:solidFill>
                  <a:srgbClr val="000000"/>
                </a:solidFill>
                <a:latin typeface="Arial" panose="020B0604020202020204" pitchFamily="34" charset="0"/>
              </a:rPr>
              <a:t> C</a:t>
            </a:r>
          </a:p>
        </p:txBody>
      </p:sp>
      <p:sp>
        <p:nvSpPr>
          <p:cNvPr id="178181" name="Text Box 4">
            <a:extLst>
              <a:ext uri="{FF2B5EF4-FFF2-40B4-BE49-F238E27FC236}">
                <a16:creationId xmlns:a16="http://schemas.microsoft.com/office/drawing/2014/main" id="{7C7B1A35-278A-497E-BD6D-CDD88E43A6C3}"/>
              </a:ext>
            </a:extLst>
          </p:cNvPr>
          <p:cNvSpPr txBox="1">
            <a:spLocks noChangeArrowheads="1"/>
          </p:cNvSpPr>
          <p:nvPr/>
        </p:nvSpPr>
        <p:spPr bwMode="auto">
          <a:xfrm>
            <a:off x="1981200" y="22860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8182" name="Text Box 5">
            <a:extLst>
              <a:ext uri="{FF2B5EF4-FFF2-40B4-BE49-F238E27FC236}">
                <a16:creationId xmlns:a16="http://schemas.microsoft.com/office/drawing/2014/main" id="{B903A84D-5AB4-45C4-AF12-CBF235C5EEF6}"/>
              </a:ext>
            </a:extLst>
          </p:cNvPr>
          <p:cNvSpPr txBox="1">
            <a:spLocks noChangeArrowheads="1"/>
          </p:cNvSpPr>
          <p:nvPr/>
        </p:nvSpPr>
        <p:spPr bwMode="auto">
          <a:xfrm>
            <a:off x="2514600" y="22860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8183" name="Text Box 6">
            <a:extLst>
              <a:ext uri="{FF2B5EF4-FFF2-40B4-BE49-F238E27FC236}">
                <a16:creationId xmlns:a16="http://schemas.microsoft.com/office/drawing/2014/main" id="{73F66149-8340-4625-ABAF-A40D82AC5793}"/>
              </a:ext>
            </a:extLst>
          </p:cNvPr>
          <p:cNvSpPr txBox="1">
            <a:spLocks noChangeArrowheads="1"/>
          </p:cNvSpPr>
          <p:nvPr/>
        </p:nvSpPr>
        <p:spPr bwMode="auto">
          <a:xfrm>
            <a:off x="3048000" y="16764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8184" name="Text Box 7">
            <a:extLst>
              <a:ext uri="{FF2B5EF4-FFF2-40B4-BE49-F238E27FC236}">
                <a16:creationId xmlns:a16="http://schemas.microsoft.com/office/drawing/2014/main" id="{D012CA89-E447-4EAB-8917-91A74D28E53C}"/>
              </a:ext>
            </a:extLst>
          </p:cNvPr>
          <p:cNvSpPr txBox="1">
            <a:spLocks noChangeArrowheads="1"/>
          </p:cNvSpPr>
          <p:nvPr/>
        </p:nvSpPr>
        <p:spPr bwMode="auto">
          <a:xfrm>
            <a:off x="5334000" y="16764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8185" name="Text Box 8">
            <a:extLst>
              <a:ext uri="{FF2B5EF4-FFF2-40B4-BE49-F238E27FC236}">
                <a16:creationId xmlns:a16="http://schemas.microsoft.com/office/drawing/2014/main" id="{C50EFBB9-FEB4-4D3D-AFF9-EC7B49C06966}"/>
              </a:ext>
            </a:extLst>
          </p:cNvPr>
          <p:cNvSpPr txBox="1">
            <a:spLocks noChangeArrowheads="1"/>
          </p:cNvSpPr>
          <p:nvPr/>
        </p:nvSpPr>
        <p:spPr bwMode="auto">
          <a:xfrm>
            <a:off x="7772400" y="2284413"/>
            <a:ext cx="9064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000000"/>
                </a:solidFill>
                <a:latin typeface="Arial" panose="020B0604020202020204" pitchFamily="34" charset="0"/>
              </a:rPr>
              <a:t>sp</a:t>
            </a:r>
            <a:r>
              <a:rPr lang="el-GR" altLang="en-US" sz="2400" baseline="30000">
                <a:solidFill>
                  <a:srgbClr val="000000"/>
                </a:solidFill>
                <a:latin typeface="Arial" panose="020B0604020202020204" pitchFamily="34" charset="0"/>
              </a:rPr>
              <a:t>2</a:t>
            </a:r>
            <a:r>
              <a:rPr lang="el-GR" altLang="en-US" sz="2400">
                <a:solidFill>
                  <a:srgbClr val="000000"/>
                </a:solidFill>
                <a:latin typeface="Arial" panose="020B0604020202020204" pitchFamily="34" charset="0"/>
              </a:rPr>
              <a:t> N</a:t>
            </a:r>
          </a:p>
        </p:txBody>
      </p:sp>
      <p:sp>
        <p:nvSpPr>
          <p:cNvPr id="178186" name="Text Box 9">
            <a:extLst>
              <a:ext uri="{FF2B5EF4-FFF2-40B4-BE49-F238E27FC236}">
                <a16:creationId xmlns:a16="http://schemas.microsoft.com/office/drawing/2014/main" id="{2B246229-7A8D-4C4F-B520-EC3E5FCD70A1}"/>
              </a:ext>
            </a:extLst>
          </p:cNvPr>
          <p:cNvSpPr txBox="1">
            <a:spLocks noChangeArrowheads="1"/>
          </p:cNvSpPr>
          <p:nvPr/>
        </p:nvSpPr>
        <p:spPr bwMode="auto">
          <a:xfrm>
            <a:off x="5791200" y="22860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8187" name="Text Box 10">
            <a:extLst>
              <a:ext uri="{FF2B5EF4-FFF2-40B4-BE49-F238E27FC236}">
                <a16:creationId xmlns:a16="http://schemas.microsoft.com/office/drawing/2014/main" id="{1AFE3E5C-6949-4BDF-B14E-28B462A7CAF7}"/>
              </a:ext>
            </a:extLst>
          </p:cNvPr>
          <p:cNvSpPr txBox="1">
            <a:spLocks noChangeArrowheads="1"/>
          </p:cNvSpPr>
          <p:nvPr/>
        </p:nvSpPr>
        <p:spPr bwMode="auto">
          <a:xfrm>
            <a:off x="6324600" y="22860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8188" name="Text Box 11">
            <a:extLst>
              <a:ext uri="{FF2B5EF4-FFF2-40B4-BE49-F238E27FC236}">
                <a16:creationId xmlns:a16="http://schemas.microsoft.com/office/drawing/2014/main" id="{00A9ED25-2F32-4040-A3B8-3A75131D284F}"/>
              </a:ext>
            </a:extLst>
          </p:cNvPr>
          <p:cNvSpPr txBox="1">
            <a:spLocks noChangeArrowheads="1"/>
          </p:cNvSpPr>
          <p:nvPr/>
        </p:nvSpPr>
        <p:spPr bwMode="auto">
          <a:xfrm>
            <a:off x="6858000" y="2286000"/>
            <a:ext cx="6096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8189" name="Text Box 12">
            <a:extLst>
              <a:ext uri="{FF2B5EF4-FFF2-40B4-BE49-F238E27FC236}">
                <a16:creationId xmlns:a16="http://schemas.microsoft.com/office/drawing/2014/main" id="{24D33219-2539-497A-B953-CEC966109009}"/>
              </a:ext>
            </a:extLst>
          </p:cNvPr>
          <p:cNvSpPr txBox="1">
            <a:spLocks noChangeArrowheads="1"/>
          </p:cNvSpPr>
          <p:nvPr/>
        </p:nvSpPr>
        <p:spPr bwMode="auto">
          <a:xfrm flipV="1">
            <a:off x="1371600" y="3978275"/>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8190" name="Text Box 13">
            <a:extLst>
              <a:ext uri="{FF2B5EF4-FFF2-40B4-BE49-F238E27FC236}">
                <a16:creationId xmlns:a16="http://schemas.microsoft.com/office/drawing/2014/main" id="{D2DF1777-04A7-403C-B291-82F3F372AD12}"/>
              </a:ext>
            </a:extLst>
          </p:cNvPr>
          <p:cNvSpPr txBox="1">
            <a:spLocks noChangeArrowheads="1"/>
          </p:cNvSpPr>
          <p:nvPr/>
        </p:nvSpPr>
        <p:spPr bwMode="auto">
          <a:xfrm flipV="1">
            <a:off x="2286000" y="3978275"/>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8191" name="Text Box 14">
            <a:extLst>
              <a:ext uri="{FF2B5EF4-FFF2-40B4-BE49-F238E27FC236}">
                <a16:creationId xmlns:a16="http://schemas.microsoft.com/office/drawing/2014/main" id="{36599B00-475C-41AC-9AB1-BC9ABB5A90EC}"/>
              </a:ext>
            </a:extLst>
          </p:cNvPr>
          <p:cNvSpPr txBox="1">
            <a:spLocks noChangeArrowheads="1"/>
          </p:cNvSpPr>
          <p:nvPr/>
        </p:nvSpPr>
        <p:spPr bwMode="auto">
          <a:xfrm flipV="1">
            <a:off x="6629400" y="3978275"/>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78192" name="Text Box 15">
            <a:extLst>
              <a:ext uri="{FF2B5EF4-FFF2-40B4-BE49-F238E27FC236}">
                <a16:creationId xmlns:a16="http://schemas.microsoft.com/office/drawing/2014/main" id="{E2E79A81-DD2D-4C5C-89A9-2109AC6DB25B}"/>
              </a:ext>
            </a:extLst>
          </p:cNvPr>
          <p:cNvSpPr txBox="1">
            <a:spLocks noChangeArrowheads="1"/>
          </p:cNvSpPr>
          <p:nvPr/>
        </p:nvSpPr>
        <p:spPr bwMode="auto">
          <a:xfrm>
            <a:off x="1295400" y="4646613"/>
            <a:ext cx="806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000000"/>
                </a:solidFill>
                <a:latin typeface="Arial" panose="020B0604020202020204" pitchFamily="34" charset="0"/>
              </a:rPr>
              <a:t>1</a:t>
            </a:r>
            <a:r>
              <a:rPr lang="el-GR" altLang="en-US" sz="2400" i="1">
                <a:solidFill>
                  <a:srgbClr val="000000"/>
                </a:solidFill>
                <a:latin typeface="Arial" panose="020B0604020202020204" pitchFamily="34" charset="0"/>
              </a:rPr>
              <a:t>s</a:t>
            </a:r>
            <a:r>
              <a:rPr lang="el-GR" altLang="en-US" sz="2400">
                <a:solidFill>
                  <a:srgbClr val="000000"/>
                </a:solidFill>
                <a:latin typeface="Arial" panose="020B0604020202020204" pitchFamily="34" charset="0"/>
              </a:rPr>
              <a:t> H</a:t>
            </a:r>
          </a:p>
        </p:txBody>
      </p:sp>
      <p:sp>
        <p:nvSpPr>
          <p:cNvPr id="178193" name="Line 16">
            <a:extLst>
              <a:ext uri="{FF2B5EF4-FFF2-40B4-BE49-F238E27FC236}">
                <a16:creationId xmlns:a16="http://schemas.microsoft.com/office/drawing/2014/main" id="{57DDDBC6-44E3-47C4-911A-908307C92722}"/>
              </a:ext>
            </a:extLst>
          </p:cNvPr>
          <p:cNvSpPr>
            <a:spLocks noChangeShapeType="1"/>
          </p:cNvSpPr>
          <p:nvPr/>
        </p:nvSpPr>
        <p:spPr bwMode="auto">
          <a:xfrm>
            <a:off x="3124200" y="2514600"/>
            <a:ext cx="2667000" cy="1588"/>
          </a:xfrm>
          <a:prstGeom prst="line">
            <a:avLst/>
          </a:prstGeom>
          <a:noFill/>
          <a:ln w="50760" cap="sq">
            <a:solidFill>
              <a:srgbClr val="9933FF"/>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78194" name="Text Box 17">
            <a:extLst>
              <a:ext uri="{FF2B5EF4-FFF2-40B4-BE49-F238E27FC236}">
                <a16:creationId xmlns:a16="http://schemas.microsoft.com/office/drawing/2014/main" id="{F806E410-0839-4232-855A-CAAA7BFEB1BB}"/>
              </a:ext>
            </a:extLst>
          </p:cNvPr>
          <p:cNvSpPr txBox="1">
            <a:spLocks noChangeArrowheads="1"/>
          </p:cNvSpPr>
          <p:nvPr/>
        </p:nvSpPr>
        <p:spPr bwMode="auto">
          <a:xfrm>
            <a:off x="4419600" y="2057400"/>
            <a:ext cx="365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178195" name="Line 18">
            <a:extLst>
              <a:ext uri="{FF2B5EF4-FFF2-40B4-BE49-F238E27FC236}">
                <a16:creationId xmlns:a16="http://schemas.microsoft.com/office/drawing/2014/main" id="{5E1ECBBD-4745-4D85-A103-E82199B688D9}"/>
              </a:ext>
            </a:extLst>
          </p:cNvPr>
          <p:cNvSpPr>
            <a:spLocks noChangeShapeType="1"/>
          </p:cNvSpPr>
          <p:nvPr/>
        </p:nvSpPr>
        <p:spPr bwMode="auto">
          <a:xfrm flipH="1">
            <a:off x="1593850" y="2803525"/>
            <a:ext cx="12700" cy="1189038"/>
          </a:xfrm>
          <a:prstGeom prst="line">
            <a:avLst/>
          </a:prstGeom>
          <a:noFill/>
          <a:ln w="50760" cap="sq">
            <a:solidFill>
              <a:srgbClr val="9933FF"/>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78196" name="Line 19">
            <a:extLst>
              <a:ext uri="{FF2B5EF4-FFF2-40B4-BE49-F238E27FC236}">
                <a16:creationId xmlns:a16="http://schemas.microsoft.com/office/drawing/2014/main" id="{B07094B8-3B09-44A1-ACBD-3F94BC85BBB3}"/>
              </a:ext>
            </a:extLst>
          </p:cNvPr>
          <p:cNvSpPr>
            <a:spLocks noChangeShapeType="1"/>
          </p:cNvSpPr>
          <p:nvPr/>
        </p:nvSpPr>
        <p:spPr bwMode="auto">
          <a:xfrm>
            <a:off x="2174875" y="2832100"/>
            <a:ext cx="363538" cy="1128713"/>
          </a:xfrm>
          <a:prstGeom prst="line">
            <a:avLst/>
          </a:prstGeom>
          <a:noFill/>
          <a:ln w="50760" cap="sq">
            <a:solidFill>
              <a:srgbClr val="9933FF"/>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78197" name="Text Box 20">
            <a:extLst>
              <a:ext uri="{FF2B5EF4-FFF2-40B4-BE49-F238E27FC236}">
                <a16:creationId xmlns:a16="http://schemas.microsoft.com/office/drawing/2014/main" id="{D7D48AED-F13F-4D0F-94F6-D9C5B71EE408}"/>
              </a:ext>
            </a:extLst>
          </p:cNvPr>
          <p:cNvSpPr txBox="1">
            <a:spLocks noChangeArrowheads="1"/>
          </p:cNvSpPr>
          <p:nvPr/>
        </p:nvSpPr>
        <p:spPr bwMode="auto">
          <a:xfrm>
            <a:off x="2362200" y="3124200"/>
            <a:ext cx="365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178198" name="Text Box 21">
            <a:extLst>
              <a:ext uri="{FF2B5EF4-FFF2-40B4-BE49-F238E27FC236}">
                <a16:creationId xmlns:a16="http://schemas.microsoft.com/office/drawing/2014/main" id="{624CB47C-42F7-47F9-84F4-72830184C532}"/>
              </a:ext>
            </a:extLst>
          </p:cNvPr>
          <p:cNvSpPr txBox="1">
            <a:spLocks noChangeArrowheads="1"/>
          </p:cNvSpPr>
          <p:nvPr/>
        </p:nvSpPr>
        <p:spPr bwMode="auto">
          <a:xfrm>
            <a:off x="1619250" y="3124200"/>
            <a:ext cx="365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178199" name="Line 22">
            <a:extLst>
              <a:ext uri="{FF2B5EF4-FFF2-40B4-BE49-F238E27FC236}">
                <a16:creationId xmlns:a16="http://schemas.microsoft.com/office/drawing/2014/main" id="{9BCD0BE2-6343-4CBC-85F8-FD8B2B75B0AE}"/>
              </a:ext>
            </a:extLst>
          </p:cNvPr>
          <p:cNvSpPr>
            <a:spLocks noChangeShapeType="1"/>
          </p:cNvSpPr>
          <p:nvPr/>
        </p:nvSpPr>
        <p:spPr bwMode="auto">
          <a:xfrm>
            <a:off x="6561138" y="2827338"/>
            <a:ext cx="363537" cy="1128712"/>
          </a:xfrm>
          <a:prstGeom prst="line">
            <a:avLst/>
          </a:prstGeom>
          <a:noFill/>
          <a:ln w="50760" cap="sq">
            <a:solidFill>
              <a:srgbClr val="9933FF"/>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78200" name="Text Box 23">
            <a:extLst>
              <a:ext uri="{FF2B5EF4-FFF2-40B4-BE49-F238E27FC236}">
                <a16:creationId xmlns:a16="http://schemas.microsoft.com/office/drawing/2014/main" id="{240A1500-FA74-4125-8609-FCECDD304ED0}"/>
              </a:ext>
            </a:extLst>
          </p:cNvPr>
          <p:cNvSpPr txBox="1">
            <a:spLocks noChangeArrowheads="1"/>
          </p:cNvSpPr>
          <p:nvPr/>
        </p:nvSpPr>
        <p:spPr bwMode="auto">
          <a:xfrm>
            <a:off x="6781800" y="3124200"/>
            <a:ext cx="365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178201" name="Text Box 24">
            <a:extLst>
              <a:ext uri="{FF2B5EF4-FFF2-40B4-BE49-F238E27FC236}">
                <a16:creationId xmlns:a16="http://schemas.microsoft.com/office/drawing/2014/main" id="{79ED34C0-1896-41B9-A2D6-17EA2862EB72}"/>
              </a:ext>
            </a:extLst>
          </p:cNvPr>
          <p:cNvSpPr txBox="1">
            <a:spLocks noChangeArrowheads="1"/>
          </p:cNvSpPr>
          <p:nvPr/>
        </p:nvSpPr>
        <p:spPr bwMode="auto">
          <a:xfrm>
            <a:off x="2133600" y="4646613"/>
            <a:ext cx="806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000000"/>
                </a:solidFill>
                <a:latin typeface="Arial" panose="020B0604020202020204" pitchFamily="34" charset="0"/>
              </a:rPr>
              <a:t>1</a:t>
            </a:r>
            <a:r>
              <a:rPr lang="el-GR" altLang="en-US" sz="2400" i="1">
                <a:solidFill>
                  <a:srgbClr val="000000"/>
                </a:solidFill>
                <a:latin typeface="Arial" panose="020B0604020202020204" pitchFamily="34" charset="0"/>
              </a:rPr>
              <a:t>s</a:t>
            </a:r>
            <a:r>
              <a:rPr lang="el-GR" altLang="en-US" sz="2400">
                <a:solidFill>
                  <a:srgbClr val="000000"/>
                </a:solidFill>
                <a:latin typeface="Arial" panose="020B0604020202020204" pitchFamily="34" charset="0"/>
              </a:rPr>
              <a:t> H</a:t>
            </a:r>
          </a:p>
        </p:txBody>
      </p:sp>
      <p:sp>
        <p:nvSpPr>
          <p:cNvPr id="178202" name="Text Box 25">
            <a:extLst>
              <a:ext uri="{FF2B5EF4-FFF2-40B4-BE49-F238E27FC236}">
                <a16:creationId xmlns:a16="http://schemas.microsoft.com/office/drawing/2014/main" id="{F6A4F38B-2382-47E7-81B8-BDBC8C22E440}"/>
              </a:ext>
            </a:extLst>
          </p:cNvPr>
          <p:cNvSpPr txBox="1">
            <a:spLocks noChangeArrowheads="1"/>
          </p:cNvSpPr>
          <p:nvPr/>
        </p:nvSpPr>
        <p:spPr bwMode="auto">
          <a:xfrm>
            <a:off x="6553200" y="4646613"/>
            <a:ext cx="806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000000"/>
                </a:solidFill>
                <a:latin typeface="Arial" panose="020B0604020202020204" pitchFamily="34" charset="0"/>
              </a:rPr>
              <a:t>1</a:t>
            </a:r>
            <a:r>
              <a:rPr lang="el-GR" altLang="en-US" sz="2400" i="1">
                <a:solidFill>
                  <a:srgbClr val="000000"/>
                </a:solidFill>
                <a:latin typeface="Arial" panose="020B0604020202020204" pitchFamily="34" charset="0"/>
              </a:rPr>
              <a:t>s</a:t>
            </a:r>
            <a:r>
              <a:rPr lang="el-GR" altLang="en-US" sz="2400">
                <a:solidFill>
                  <a:srgbClr val="000000"/>
                </a:solidFill>
                <a:latin typeface="Arial" panose="020B0604020202020204" pitchFamily="34" charset="0"/>
              </a:rPr>
              <a:t> H</a:t>
            </a:r>
          </a:p>
        </p:txBody>
      </p:sp>
      <p:sp>
        <p:nvSpPr>
          <p:cNvPr id="178203" name="Text Box 26">
            <a:extLst>
              <a:ext uri="{FF2B5EF4-FFF2-40B4-BE49-F238E27FC236}">
                <a16:creationId xmlns:a16="http://schemas.microsoft.com/office/drawing/2014/main" id="{E1B9EE0B-448E-4A6A-BC16-C92055F172B6}"/>
              </a:ext>
            </a:extLst>
          </p:cNvPr>
          <p:cNvSpPr txBox="1">
            <a:spLocks noChangeArrowheads="1"/>
          </p:cNvSpPr>
          <p:nvPr/>
        </p:nvSpPr>
        <p:spPr bwMode="auto">
          <a:xfrm>
            <a:off x="533400" y="1751013"/>
            <a:ext cx="654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000000"/>
                </a:solidFill>
                <a:latin typeface="Arial" panose="020B0604020202020204" pitchFamily="34" charset="0"/>
              </a:rPr>
              <a:t>p</a:t>
            </a:r>
            <a:r>
              <a:rPr lang="el-GR" altLang="en-US" sz="2400">
                <a:solidFill>
                  <a:srgbClr val="000000"/>
                </a:solidFill>
                <a:latin typeface="Arial" panose="020B0604020202020204" pitchFamily="34" charset="0"/>
              </a:rPr>
              <a:t> C</a:t>
            </a:r>
          </a:p>
        </p:txBody>
      </p:sp>
      <p:sp>
        <p:nvSpPr>
          <p:cNvPr id="178204" name="Text Box 27">
            <a:extLst>
              <a:ext uri="{FF2B5EF4-FFF2-40B4-BE49-F238E27FC236}">
                <a16:creationId xmlns:a16="http://schemas.microsoft.com/office/drawing/2014/main" id="{F1B7ECB0-E706-4601-B3D0-4E83284D6337}"/>
              </a:ext>
            </a:extLst>
          </p:cNvPr>
          <p:cNvSpPr txBox="1">
            <a:spLocks noChangeArrowheads="1"/>
          </p:cNvSpPr>
          <p:nvPr/>
        </p:nvSpPr>
        <p:spPr bwMode="auto">
          <a:xfrm>
            <a:off x="7924800" y="1751013"/>
            <a:ext cx="654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000000"/>
                </a:solidFill>
                <a:latin typeface="Arial" panose="020B0604020202020204" pitchFamily="34" charset="0"/>
              </a:rPr>
              <a:t>p</a:t>
            </a:r>
            <a:r>
              <a:rPr lang="el-GR" altLang="en-US" sz="2400">
                <a:solidFill>
                  <a:srgbClr val="000000"/>
                </a:solidFill>
                <a:latin typeface="Arial" panose="020B0604020202020204" pitchFamily="34" charset="0"/>
              </a:rPr>
              <a:t> N</a:t>
            </a:r>
          </a:p>
        </p:txBody>
      </p:sp>
      <p:sp>
        <p:nvSpPr>
          <p:cNvPr id="178205" name="Line 28">
            <a:extLst>
              <a:ext uri="{FF2B5EF4-FFF2-40B4-BE49-F238E27FC236}">
                <a16:creationId xmlns:a16="http://schemas.microsoft.com/office/drawing/2014/main" id="{A108E56D-6604-46B2-8055-7E6F270AD6DD}"/>
              </a:ext>
            </a:extLst>
          </p:cNvPr>
          <p:cNvSpPr>
            <a:spLocks noChangeShapeType="1"/>
          </p:cNvSpPr>
          <p:nvPr/>
        </p:nvSpPr>
        <p:spPr bwMode="auto">
          <a:xfrm>
            <a:off x="3657600" y="1905000"/>
            <a:ext cx="1676400" cy="1588"/>
          </a:xfrm>
          <a:prstGeom prst="line">
            <a:avLst/>
          </a:prstGeom>
          <a:noFill/>
          <a:ln w="50760" cap="sq">
            <a:solidFill>
              <a:srgbClr val="9933FF"/>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78206" name="Text Box 29">
            <a:extLst>
              <a:ext uri="{FF2B5EF4-FFF2-40B4-BE49-F238E27FC236}">
                <a16:creationId xmlns:a16="http://schemas.microsoft.com/office/drawing/2014/main" id="{50B64C6E-25F8-4DF9-96D4-F058668A7260}"/>
              </a:ext>
            </a:extLst>
          </p:cNvPr>
          <p:cNvSpPr txBox="1">
            <a:spLocks noChangeArrowheads="1"/>
          </p:cNvSpPr>
          <p:nvPr/>
        </p:nvSpPr>
        <p:spPr bwMode="auto">
          <a:xfrm>
            <a:off x="4343400" y="1447800"/>
            <a:ext cx="349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pic>
        <p:nvPicPr>
          <p:cNvPr id="178207" name="Picture 30">
            <a:extLst>
              <a:ext uri="{FF2B5EF4-FFF2-40B4-BE49-F238E27FC236}">
                <a16:creationId xmlns:a16="http://schemas.microsoft.com/office/drawing/2014/main" id="{46A7AC95-0603-4C0F-BE85-E0AD3DE54E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01" t="31328" r="33333" b="21996"/>
          <a:stretch>
            <a:fillRect/>
          </a:stretch>
        </p:blipFill>
        <p:spPr bwMode="auto">
          <a:xfrm>
            <a:off x="3200400" y="4267200"/>
            <a:ext cx="2514600"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nvGrpSpPr>
          <p:cNvPr id="178209" name="Group 32">
            <a:extLst>
              <a:ext uri="{FF2B5EF4-FFF2-40B4-BE49-F238E27FC236}">
                <a16:creationId xmlns:a16="http://schemas.microsoft.com/office/drawing/2014/main" id="{E2F0B52E-B504-48B4-BD8E-1553E7D2F943}"/>
              </a:ext>
            </a:extLst>
          </p:cNvPr>
          <p:cNvGrpSpPr>
            <a:grpSpLocks/>
          </p:cNvGrpSpPr>
          <p:nvPr/>
        </p:nvGrpSpPr>
        <p:grpSpPr bwMode="auto">
          <a:xfrm>
            <a:off x="3605213" y="2835275"/>
            <a:ext cx="1878012" cy="1309688"/>
            <a:chOff x="2271" y="1786"/>
            <a:chExt cx="1183" cy="825"/>
          </a:xfrm>
        </p:grpSpPr>
        <p:sp>
          <p:nvSpPr>
            <p:cNvPr id="178211" name="Rectangle 33">
              <a:extLst>
                <a:ext uri="{FF2B5EF4-FFF2-40B4-BE49-F238E27FC236}">
                  <a16:creationId xmlns:a16="http://schemas.microsoft.com/office/drawing/2014/main" id="{29143BB2-83CE-4A60-85E5-9D502C61091A}"/>
                </a:ext>
              </a:extLst>
            </p:cNvPr>
            <p:cNvSpPr>
              <a:spLocks noChangeArrowheads="1"/>
            </p:cNvSpPr>
            <p:nvPr/>
          </p:nvSpPr>
          <p:spPr bwMode="auto">
            <a:xfrm>
              <a:off x="2581" y="2094"/>
              <a:ext cx="126"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200">
                  <a:solidFill>
                    <a:srgbClr val="000000"/>
                  </a:solidFill>
                  <a:latin typeface="Arial" panose="020B0604020202020204" pitchFamily="34" charset="0"/>
                </a:rPr>
                <a:t>C</a:t>
              </a:r>
            </a:p>
          </p:txBody>
        </p:sp>
        <p:sp>
          <p:nvSpPr>
            <p:cNvPr id="178212" name="Rectangle 34">
              <a:extLst>
                <a:ext uri="{FF2B5EF4-FFF2-40B4-BE49-F238E27FC236}">
                  <a16:creationId xmlns:a16="http://schemas.microsoft.com/office/drawing/2014/main" id="{76D351DF-4414-49F0-A89B-FDF65D9A2ECF}"/>
                </a:ext>
              </a:extLst>
            </p:cNvPr>
            <p:cNvSpPr>
              <a:spLocks noChangeArrowheads="1"/>
            </p:cNvSpPr>
            <p:nvPr/>
          </p:nvSpPr>
          <p:spPr bwMode="auto">
            <a:xfrm>
              <a:off x="3020" y="2094"/>
              <a:ext cx="126"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200">
                  <a:solidFill>
                    <a:srgbClr val="000000"/>
                  </a:solidFill>
                  <a:latin typeface="Arial" panose="020B0604020202020204" pitchFamily="34" charset="0"/>
                </a:rPr>
                <a:t>N</a:t>
              </a:r>
            </a:p>
          </p:txBody>
        </p:sp>
        <p:sp>
          <p:nvSpPr>
            <p:cNvPr id="178213" name="Line 35">
              <a:extLst>
                <a:ext uri="{FF2B5EF4-FFF2-40B4-BE49-F238E27FC236}">
                  <a16:creationId xmlns:a16="http://schemas.microsoft.com/office/drawing/2014/main" id="{3DAD43E0-92C1-4916-B3EA-FEDAB374B414}"/>
                </a:ext>
              </a:extLst>
            </p:cNvPr>
            <p:cNvSpPr>
              <a:spLocks noChangeShapeType="1"/>
            </p:cNvSpPr>
            <p:nvPr/>
          </p:nvSpPr>
          <p:spPr bwMode="auto">
            <a:xfrm>
              <a:off x="2729" y="2217"/>
              <a:ext cx="252" cy="0"/>
            </a:xfrm>
            <a:prstGeom prst="line">
              <a:avLst/>
            </a:prstGeom>
            <a:noFill/>
            <a:ln w="237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78214" name="Line 36">
              <a:extLst>
                <a:ext uri="{FF2B5EF4-FFF2-40B4-BE49-F238E27FC236}">
                  <a16:creationId xmlns:a16="http://schemas.microsoft.com/office/drawing/2014/main" id="{3D62FCCC-8A1F-4240-8A58-5B7866587DEF}"/>
                </a:ext>
              </a:extLst>
            </p:cNvPr>
            <p:cNvSpPr>
              <a:spLocks noChangeShapeType="1"/>
            </p:cNvSpPr>
            <p:nvPr/>
          </p:nvSpPr>
          <p:spPr bwMode="auto">
            <a:xfrm>
              <a:off x="2729" y="2130"/>
              <a:ext cx="252" cy="0"/>
            </a:xfrm>
            <a:prstGeom prst="line">
              <a:avLst/>
            </a:prstGeom>
            <a:noFill/>
            <a:ln w="237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78215" name="Rectangle 37">
              <a:extLst>
                <a:ext uri="{FF2B5EF4-FFF2-40B4-BE49-F238E27FC236}">
                  <a16:creationId xmlns:a16="http://schemas.microsoft.com/office/drawing/2014/main" id="{B04C2DE2-F0F5-460A-9806-0A8CEBF40EB4}"/>
                </a:ext>
              </a:extLst>
            </p:cNvPr>
            <p:cNvSpPr>
              <a:spLocks noChangeArrowheads="1"/>
            </p:cNvSpPr>
            <p:nvPr/>
          </p:nvSpPr>
          <p:spPr bwMode="auto">
            <a:xfrm>
              <a:off x="2271" y="1786"/>
              <a:ext cx="126"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200">
                  <a:solidFill>
                    <a:srgbClr val="000000"/>
                  </a:solidFill>
                  <a:latin typeface="Arial" panose="020B0604020202020204" pitchFamily="34" charset="0"/>
                </a:rPr>
                <a:t>H</a:t>
              </a:r>
            </a:p>
          </p:txBody>
        </p:sp>
        <p:sp>
          <p:nvSpPr>
            <p:cNvPr id="178216" name="Line 38">
              <a:extLst>
                <a:ext uri="{FF2B5EF4-FFF2-40B4-BE49-F238E27FC236}">
                  <a16:creationId xmlns:a16="http://schemas.microsoft.com/office/drawing/2014/main" id="{5137A41C-DD38-4F7B-8001-53BDB2DA0FD2}"/>
                </a:ext>
              </a:extLst>
            </p:cNvPr>
            <p:cNvSpPr>
              <a:spLocks noChangeShapeType="1"/>
            </p:cNvSpPr>
            <p:nvPr/>
          </p:nvSpPr>
          <p:spPr bwMode="auto">
            <a:xfrm flipH="1" flipV="1">
              <a:off x="2413" y="1953"/>
              <a:ext cx="129" cy="128"/>
            </a:xfrm>
            <a:prstGeom prst="line">
              <a:avLst/>
            </a:prstGeom>
            <a:noFill/>
            <a:ln w="237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78217" name="Rectangle 39">
              <a:extLst>
                <a:ext uri="{FF2B5EF4-FFF2-40B4-BE49-F238E27FC236}">
                  <a16:creationId xmlns:a16="http://schemas.microsoft.com/office/drawing/2014/main" id="{884D4391-0355-472C-B66A-297B9C81F211}"/>
                </a:ext>
              </a:extLst>
            </p:cNvPr>
            <p:cNvSpPr>
              <a:spLocks noChangeArrowheads="1"/>
            </p:cNvSpPr>
            <p:nvPr/>
          </p:nvSpPr>
          <p:spPr bwMode="auto">
            <a:xfrm>
              <a:off x="2271" y="2401"/>
              <a:ext cx="126"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200">
                  <a:solidFill>
                    <a:srgbClr val="000000"/>
                  </a:solidFill>
                  <a:latin typeface="Arial" panose="020B0604020202020204" pitchFamily="34" charset="0"/>
                </a:rPr>
                <a:t>H</a:t>
              </a:r>
            </a:p>
          </p:txBody>
        </p:sp>
        <p:sp>
          <p:nvSpPr>
            <p:cNvPr id="178218" name="Line 40">
              <a:extLst>
                <a:ext uri="{FF2B5EF4-FFF2-40B4-BE49-F238E27FC236}">
                  <a16:creationId xmlns:a16="http://schemas.microsoft.com/office/drawing/2014/main" id="{4BBEC7FE-4A57-4476-AC93-81D18A64AE5F}"/>
                </a:ext>
              </a:extLst>
            </p:cNvPr>
            <p:cNvSpPr>
              <a:spLocks noChangeShapeType="1"/>
            </p:cNvSpPr>
            <p:nvPr/>
          </p:nvSpPr>
          <p:spPr bwMode="auto">
            <a:xfrm flipH="1">
              <a:off x="2413" y="2262"/>
              <a:ext cx="129" cy="124"/>
            </a:xfrm>
            <a:prstGeom prst="line">
              <a:avLst/>
            </a:prstGeom>
            <a:noFill/>
            <a:ln w="237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78219" name="Rectangle 41">
              <a:extLst>
                <a:ext uri="{FF2B5EF4-FFF2-40B4-BE49-F238E27FC236}">
                  <a16:creationId xmlns:a16="http://schemas.microsoft.com/office/drawing/2014/main" id="{85908C01-3CDC-4956-BE22-D67C9CFEF8D8}"/>
                </a:ext>
              </a:extLst>
            </p:cNvPr>
            <p:cNvSpPr>
              <a:spLocks noChangeArrowheads="1"/>
            </p:cNvSpPr>
            <p:nvPr/>
          </p:nvSpPr>
          <p:spPr bwMode="auto">
            <a:xfrm>
              <a:off x="3328" y="2401"/>
              <a:ext cx="126" cy="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200">
                  <a:solidFill>
                    <a:srgbClr val="000000"/>
                  </a:solidFill>
                  <a:latin typeface="Arial" panose="020B0604020202020204" pitchFamily="34" charset="0"/>
                </a:rPr>
                <a:t>H</a:t>
              </a:r>
            </a:p>
          </p:txBody>
        </p:sp>
        <p:sp>
          <p:nvSpPr>
            <p:cNvPr id="178220" name="Line 42">
              <a:extLst>
                <a:ext uri="{FF2B5EF4-FFF2-40B4-BE49-F238E27FC236}">
                  <a16:creationId xmlns:a16="http://schemas.microsoft.com/office/drawing/2014/main" id="{BBD40254-0C49-457C-A0AB-B85B54E55055}"/>
                </a:ext>
              </a:extLst>
            </p:cNvPr>
            <p:cNvSpPr>
              <a:spLocks noChangeShapeType="1"/>
            </p:cNvSpPr>
            <p:nvPr/>
          </p:nvSpPr>
          <p:spPr bwMode="auto">
            <a:xfrm>
              <a:off x="3167" y="2268"/>
              <a:ext cx="119" cy="118"/>
            </a:xfrm>
            <a:prstGeom prst="line">
              <a:avLst/>
            </a:prstGeom>
            <a:noFill/>
            <a:ln w="237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178221" name="Group 43">
              <a:extLst>
                <a:ext uri="{FF2B5EF4-FFF2-40B4-BE49-F238E27FC236}">
                  <a16:creationId xmlns:a16="http://schemas.microsoft.com/office/drawing/2014/main" id="{497C57FE-48AA-4A66-896D-3473693F301D}"/>
                </a:ext>
              </a:extLst>
            </p:cNvPr>
            <p:cNvGrpSpPr>
              <a:grpSpLocks/>
            </p:cNvGrpSpPr>
            <p:nvPr/>
          </p:nvGrpSpPr>
          <p:grpSpPr bwMode="auto">
            <a:xfrm>
              <a:off x="2925" y="1859"/>
              <a:ext cx="453" cy="396"/>
              <a:chOff x="2925" y="1859"/>
              <a:chExt cx="453" cy="396"/>
            </a:xfrm>
          </p:grpSpPr>
          <p:sp>
            <p:nvSpPr>
              <p:cNvPr id="178222" name="Rectangle 44">
                <a:extLst>
                  <a:ext uri="{FF2B5EF4-FFF2-40B4-BE49-F238E27FC236}">
                    <a16:creationId xmlns:a16="http://schemas.microsoft.com/office/drawing/2014/main" id="{9D6F410C-ED6C-4AB6-9802-14D9E52DE67B}"/>
                  </a:ext>
                </a:extLst>
              </p:cNvPr>
              <p:cNvSpPr>
                <a:spLocks noChangeArrowheads="1"/>
              </p:cNvSpPr>
              <p:nvPr/>
            </p:nvSpPr>
            <p:spPr bwMode="auto">
              <a:xfrm rot="2580000">
                <a:off x="3018" y="1861"/>
                <a:ext cx="136"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zh-CN" altLang="en-US" sz="3400">
                    <a:solidFill>
                      <a:srgbClr val="000000"/>
                    </a:solidFill>
                    <a:ea typeface="SimSun" panose="02010600030101010101" pitchFamily="2" charset="-122"/>
                  </a:rPr>
                  <a:t>･</a:t>
                </a:r>
              </a:p>
            </p:txBody>
          </p:sp>
          <p:sp>
            <p:nvSpPr>
              <p:cNvPr id="178223" name="Rectangle 45">
                <a:extLst>
                  <a:ext uri="{FF2B5EF4-FFF2-40B4-BE49-F238E27FC236}">
                    <a16:creationId xmlns:a16="http://schemas.microsoft.com/office/drawing/2014/main" id="{9EA7C97F-1A1C-42CB-A4FF-6410049D7953}"/>
                  </a:ext>
                </a:extLst>
              </p:cNvPr>
              <p:cNvSpPr>
                <a:spLocks noChangeArrowheads="1"/>
              </p:cNvSpPr>
              <p:nvPr/>
            </p:nvSpPr>
            <p:spPr bwMode="auto">
              <a:xfrm rot="2580000">
                <a:off x="3150" y="1926"/>
                <a:ext cx="136"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zh-CN" altLang="en-US" sz="3400">
                    <a:solidFill>
                      <a:srgbClr val="000000"/>
                    </a:solidFill>
                    <a:ea typeface="SimSun" panose="02010600030101010101" pitchFamily="2" charset="-122"/>
                  </a:rPr>
                  <a:t>･</a:t>
                </a:r>
              </a:p>
            </p:txBody>
          </p:sp>
        </p:grpSp>
      </p:grpSp>
      <p:sp>
        <p:nvSpPr>
          <p:cNvPr id="178210" name="Text Box 46">
            <a:extLst>
              <a:ext uri="{FF2B5EF4-FFF2-40B4-BE49-F238E27FC236}">
                <a16:creationId xmlns:a16="http://schemas.microsoft.com/office/drawing/2014/main" id="{75C6B94A-34B4-47B6-AE7C-5659AB8D93F3}"/>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Text Box 1">
            <a:extLst>
              <a:ext uri="{FF2B5EF4-FFF2-40B4-BE49-F238E27FC236}">
                <a16:creationId xmlns:a16="http://schemas.microsoft.com/office/drawing/2014/main" id="{B4C237E8-53D5-45E0-8BF8-B3BF03858CAA}"/>
              </a:ext>
            </a:extLst>
          </p:cNvPr>
          <p:cNvSpPr txBox="1">
            <a:spLocks noChangeArrowheads="1"/>
          </p:cNvSpPr>
          <p:nvPr/>
        </p:nvSpPr>
        <p:spPr bwMode="auto">
          <a:xfrm>
            <a:off x="173064" y="100739"/>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dirty="0">
                <a:solidFill>
                  <a:srgbClr val="000000"/>
                </a:solidFill>
              </a:rPr>
              <a:t>Περιστροφή δεσμού</a:t>
            </a:r>
          </a:p>
        </p:txBody>
      </p:sp>
      <p:sp>
        <p:nvSpPr>
          <p:cNvPr id="184322" name="Text Box 2">
            <a:extLst>
              <a:ext uri="{FF2B5EF4-FFF2-40B4-BE49-F238E27FC236}">
                <a16:creationId xmlns:a16="http://schemas.microsoft.com/office/drawing/2014/main" id="{9841A061-0F13-44B8-844F-5AEC3579DAE4}"/>
              </a:ext>
            </a:extLst>
          </p:cNvPr>
          <p:cNvSpPr txBox="1">
            <a:spLocks noChangeArrowheads="1"/>
          </p:cNvSpPr>
          <p:nvPr/>
        </p:nvSpPr>
        <p:spPr bwMode="auto">
          <a:xfrm>
            <a:off x="20664" y="1243739"/>
            <a:ext cx="8839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750"/>
              </a:spcBef>
              <a:buFont typeface="Arial" panose="020B0604020202020204" pitchFamily="34" charset="0"/>
              <a:buChar char="•"/>
            </a:pPr>
            <a:r>
              <a:rPr lang="el-GR" altLang="en-US" sz="3200" dirty="0">
                <a:solidFill>
                  <a:srgbClr val="000000"/>
                </a:solidFill>
                <a:latin typeface="Times New Roman" panose="02020603050405020304" pitchFamily="18" charset="0"/>
              </a:rPr>
              <a:t>Επειδή τα τροχιακά που σχηματίζουν τον </a:t>
            </a:r>
            <a:r>
              <a:rPr lang="el-GR" altLang="en-US" sz="3200" b="1" i="1" dirty="0">
                <a:solidFill>
                  <a:srgbClr val="000000"/>
                </a:solidFill>
                <a:latin typeface="Times New Roman" panose="02020603050405020304" pitchFamily="18" charset="0"/>
              </a:rPr>
              <a:t>σ</a:t>
            </a:r>
            <a:r>
              <a:rPr lang="el-GR" altLang="en-US" sz="3200" b="1" dirty="0">
                <a:solidFill>
                  <a:srgbClr val="000000"/>
                </a:solidFill>
                <a:latin typeface="Times New Roman" panose="02020603050405020304" pitchFamily="18" charset="0"/>
              </a:rPr>
              <a:t> δεσμό </a:t>
            </a:r>
            <a:r>
              <a:rPr lang="el-GR" altLang="en-US" sz="3200" dirty="0">
                <a:solidFill>
                  <a:srgbClr val="000000"/>
                </a:solidFill>
                <a:latin typeface="Times New Roman" panose="02020603050405020304" pitchFamily="18" charset="0"/>
              </a:rPr>
              <a:t>είναι στον διαπυρηνικό άξονα, περιστροφή γύρω  από αυτόν τον δεσμό δεν απαιτεί διάσπαση της αλληλεπίδρασης μεταξύ των τροχιακών</a:t>
            </a:r>
          </a:p>
          <a:p>
            <a:pPr eaLnBrk="1" hangingPunct="1">
              <a:spcBef>
                <a:spcPts val="750"/>
              </a:spcBef>
              <a:buFont typeface="Arial" panose="020B0604020202020204" pitchFamily="34" charset="0"/>
              <a:buChar char="•"/>
            </a:pPr>
            <a:r>
              <a:rPr lang="el-GR" altLang="en-US" sz="3200" dirty="0">
                <a:solidFill>
                  <a:srgbClr val="000000"/>
                </a:solidFill>
                <a:latin typeface="Times New Roman" panose="02020603050405020304" pitchFamily="18" charset="0"/>
              </a:rPr>
              <a:t>Αλλά τα τροχιακά που σχηματίζουν τον</a:t>
            </a:r>
            <a:r>
              <a:rPr lang="el-GR" altLang="en-US" sz="3200" b="1" dirty="0">
                <a:solidFill>
                  <a:srgbClr val="000000"/>
                </a:solidFill>
                <a:latin typeface="Times New Roman" panose="02020603050405020304" pitchFamily="18" charset="0"/>
              </a:rPr>
              <a:t> </a:t>
            </a:r>
            <a:r>
              <a:rPr lang="el-GR" altLang="en-US" sz="3200" b="1" i="1" dirty="0">
                <a:solidFill>
                  <a:srgbClr val="000000"/>
                </a:solidFill>
                <a:latin typeface="Times New Roman" panose="02020603050405020304" pitchFamily="18" charset="0"/>
              </a:rPr>
              <a:t>π</a:t>
            </a:r>
            <a:r>
              <a:rPr lang="el-GR" altLang="en-US" sz="3200" b="1" dirty="0">
                <a:solidFill>
                  <a:srgbClr val="000000"/>
                </a:solidFill>
                <a:latin typeface="Times New Roman" panose="02020603050405020304" pitchFamily="18" charset="0"/>
              </a:rPr>
              <a:t> δεσμό </a:t>
            </a:r>
            <a:r>
              <a:rPr lang="el-GR" altLang="en-US" sz="3200" dirty="0">
                <a:solidFill>
                  <a:srgbClr val="000000"/>
                </a:solidFill>
                <a:latin typeface="Times New Roman" panose="02020603050405020304" pitchFamily="18" charset="0"/>
              </a:rPr>
              <a:t>αλληλεπιδρούν πάνω και κάτω του διαπυρηνικού άξονα, επομένως η περιστροφή γύρω από τον άξονα </a:t>
            </a:r>
            <a:r>
              <a:rPr lang="el-GR" altLang="en-US" sz="3200" dirty="0">
                <a:solidFill>
                  <a:srgbClr val="FF0000"/>
                </a:solidFill>
                <a:latin typeface="Times New Roman" panose="02020603050405020304" pitchFamily="18" charset="0"/>
              </a:rPr>
              <a:t>απαιτεί την διάσπαση της αλληλεπίδρασης</a:t>
            </a:r>
            <a:r>
              <a:rPr lang="el-GR" altLang="en-US" sz="3200" dirty="0">
                <a:solidFill>
                  <a:srgbClr val="000000"/>
                </a:solidFill>
                <a:latin typeface="Times New Roman" panose="02020603050405020304" pitchFamily="18" charset="0"/>
              </a:rPr>
              <a:t>  μεταξύ των τροχιακών</a:t>
            </a:r>
          </a:p>
        </p:txBody>
      </p:sp>
      <p:sp>
        <p:nvSpPr>
          <p:cNvPr id="182277" name="Text Box 4">
            <a:extLst>
              <a:ext uri="{FF2B5EF4-FFF2-40B4-BE49-F238E27FC236}">
                <a16:creationId xmlns:a16="http://schemas.microsoft.com/office/drawing/2014/main" id="{2B723F23-835F-4F3F-BC97-E3880CF87ADE}"/>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184322">
                                            <p:txEl>
                                              <p:pRg st="0" end="0"/>
                                            </p:txEl>
                                          </p:spTgt>
                                        </p:tgtEl>
                                        <p:attrNameLst>
                                          <p:attrName>style.visibility</p:attrName>
                                        </p:attrNameLst>
                                      </p:cBhvr>
                                      <p:to>
                                        <p:strVal val="visible"/>
                                      </p:to>
                                    </p:set>
                                    <p:animEffect transition="in" filter="wipe(left)">
                                      <p:cBhvr additive="repl">
                                        <p:cTn id="7" dur="500"/>
                                        <p:tgtEl>
                                          <p:spTgt spid="1843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184322">
                                            <p:txEl>
                                              <p:pRg st="1" end="1"/>
                                            </p:txEl>
                                          </p:spTgt>
                                        </p:tgtEl>
                                        <p:attrNameLst>
                                          <p:attrName>style.visibility</p:attrName>
                                        </p:attrNameLst>
                                      </p:cBhvr>
                                      <p:to>
                                        <p:strVal val="visible"/>
                                      </p:to>
                                    </p:set>
                                    <p:animEffect transition="in" filter="wipe(left)">
                                      <p:cBhvr additive="repl">
                                        <p:cTn id="12" dur="500"/>
                                        <p:tgtEl>
                                          <p:spTgt spid="18432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9" name="Picture 2">
            <a:extLst>
              <a:ext uri="{FF2B5EF4-FFF2-40B4-BE49-F238E27FC236}">
                <a16:creationId xmlns:a16="http://schemas.microsoft.com/office/drawing/2014/main" id="{59D2CA80-F2BD-400B-BF8C-0F3B24DFE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452563"/>
            <a:ext cx="8548687"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83300" name="Text Box 3">
            <a:extLst>
              <a:ext uri="{FF2B5EF4-FFF2-40B4-BE49-F238E27FC236}">
                <a16:creationId xmlns:a16="http://schemas.microsoft.com/office/drawing/2014/main" id="{06B7E40B-2E9A-4A83-8A64-1084E91542E1}"/>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ext Box 1">
            <a:extLst>
              <a:ext uri="{FF2B5EF4-FFF2-40B4-BE49-F238E27FC236}">
                <a16:creationId xmlns:a16="http://schemas.microsoft.com/office/drawing/2014/main" id="{96BD4ADA-0B97-40EE-BFCA-C75A29BFAB55}"/>
              </a:ext>
            </a:extLst>
          </p:cNvPr>
          <p:cNvSpPr txBox="1">
            <a:spLocks noChangeArrowheads="1"/>
          </p:cNvSpPr>
          <p:nvPr/>
        </p:nvSpPr>
        <p:spPr bwMode="auto">
          <a:xfrm>
            <a:off x="685800" y="6858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6600" i="1">
                <a:solidFill>
                  <a:srgbClr val="000000"/>
                </a:solidFill>
              </a:rPr>
              <a:t>sp</a:t>
            </a:r>
          </a:p>
        </p:txBody>
      </p:sp>
      <p:sp>
        <p:nvSpPr>
          <p:cNvPr id="185347" name="Text Box 2">
            <a:extLst>
              <a:ext uri="{FF2B5EF4-FFF2-40B4-BE49-F238E27FC236}">
                <a16:creationId xmlns:a16="http://schemas.microsoft.com/office/drawing/2014/main" id="{1F1A104C-319C-4241-8FE2-E06B9D9550E4}"/>
              </a:ext>
            </a:extLst>
          </p:cNvPr>
          <p:cNvSpPr txBox="1">
            <a:spLocks noChangeArrowheads="1"/>
          </p:cNvSpPr>
          <p:nvPr/>
        </p:nvSpPr>
        <p:spPr bwMode="auto">
          <a:xfrm>
            <a:off x="304800" y="1524000"/>
            <a:ext cx="85344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750"/>
              </a:spcBef>
              <a:buFont typeface="Arial" panose="020B0604020202020204" pitchFamily="34" charset="0"/>
              <a:buChar char="•"/>
            </a:pPr>
            <a:r>
              <a:rPr lang="el-GR" altLang="en-US" sz="3200">
                <a:solidFill>
                  <a:srgbClr val="000000"/>
                </a:solidFill>
              </a:rPr>
              <a:t>Ατομα με δύο ηλεκτρονικές ομάδες</a:t>
            </a:r>
          </a:p>
          <a:p>
            <a:pPr lvl="1" eaLnBrk="1" hangingPunct="1">
              <a:spcBef>
                <a:spcPts val="650"/>
              </a:spcBef>
              <a:buFont typeface="Arial" panose="020B0604020202020204" pitchFamily="34" charset="0"/>
              <a:buChar char="–"/>
            </a:pPr>
            <a:r>
              <a:rPr lang="el-GR" altLang="en-US" sz="2800">
                <a:solidFill>
                  <a:srgbClr val="000000"/>
                </a:solidFill>
              </a:rPr>
              <a:t>Γραμμικό σχήμα</a:t>
            </a:r>
          </a:p>
          <a:p>
            <a:pPr lvl="1" eaLnBrk="1" hangingPunct="1">
              <a:spcBef>
                <a:spcPts val="650"/>
              </a:spcBef>
              <a:buFont typeface="Arial" panose="020B0604020202020204" pitchFamily="34" charset="0"/>
              <a:buChar char="–"/>
            </a:pPr>
            <a:r>
              <a:rPr lang="el-GR" altLang="en-US" sz="2800">
                <a:solidFill>
                  <a:srgbClr val="000000"/>
                </a:solidFill>
              </a:rPr>
              <a:t>Γωνία δεσμού 180°</a:t>
            </a:r>
          </a:p>
          <a:p>
            <a:pPr eaLnBrk="1" hangingPunct="1">
              <a:spcBef>
                <a:spcPts val="750"/>
              </a:spcBef>
              <a:buFont typeface="Arial" panose="020B0604020202020204" pitchFamily="34" charset="0"/>
              <a:buChar char="•"/>
            </a:pPr>
            <a:r>
              <a:rPr lang="el-GR" altLang="en-US" sz="3200">
                <a:solidFill>
                  <a:srgbClr val="000000"/>
                </a:solidFill>
              </a:rPr>
              <a:t>Τα άτομα χρησιμοποιούν υβριδικά τροχιακά  για τους σ δεσμούς ή μονήρη ζεύγη και χρησιμοποιούν τα μη υβριδοποιημένα  </a:t>
            </a:r>
            <a:r>
              <a:rPr lang="el-GR" altLang="en-US" sz="3200" i="1">
                <a:solidFill>
                  <a:srgbClr val="000000"/>
                </a:solidFill>
              </a:rPr>
              <a:t>p</a:t>
            </a:r>
            <a:r>
              <a:rPr lang="el-GR" altLang="en-US" sz="3200">
                <a:solidFill>
                  <a:srgbClr val="000000"/>
                </a:solidFill>
              </a:rPr>
              <a:t> τροχιακά για τους  </a:t>
            </a:r>
            <a:r>
              <a:rPr lang="el-GR" altLang="en-US" sz="3200" i="1">
                <a:solidFill>
                  <a:srgbClr val="000000"/>
                </a:solidFill>
                <a:latin typeface="Symbol" panose="05050102010706020507" pitchFamily="18" charset="2"/>
              </a:rPr>
              <a:t></a:t>
            </a:r>
            <a:r>
              <a:rPr lang="el-GR" altLang="en-US" sz="3200">
                <a:solidFill>
                  <a:srgbClr val="000000"/>
                </a:solidFill>
              </a:rPr>
              <a:t> δεσμούς</a:t>
            </a:r>
          </a:p>
        </p:txBody>
      </p:sp>
      <p:grpSp>
        <p:nvGrpSpPr>
          <p:cNvPr id="2" name="Group 3">
            <a:extLst>
              <a:ext uri="{FF2B5EF4-FFF2-40B4-BE49-F238E27FC236}">
                <a16:creationId xmlns:a16="http://schemas.microsoft.com/office/drawing/2014/main" id="{16EEE49C-9164-48F3-9328-D3521233AD1D}"/>
              </a:ext>
            </a:extLst>
          </p:cNvPr>
          <p:cNvGrpSpPr>
            <a:grpSpLocks/>
          </p:cNvGrpSpPr>
          <p:nvPr/>
        </p:nvGrpSpPr>
        <p:grpSpPr bwMode="auto">
          <a:xfrm>
            <a:off x="6654800" y="4660900"/>
            <a:ext cx="315913" cy="1052513"/>
            <a:chOff x="4192" y="2936"/>
            <a:chExt cx="199" cy="663"/>
          </a:xfrm>
        </p:grpSpPr>
        <p:sp>
          <p:nvSpPr>
            <p:cNvPr id="185353" name="Text Box 4">
              <a:extLst>
                <a:ext uri="{FF2B5EF4-FFF2-40B4-BE49-F238E27FC236}">
                  <a16:creationId xmlns:a16="http://schemas.microsoft.com/office/drawing/2014/main" id="{EECC51F1-6325-4D0D-A53E-B1B0E2070BB8}"/>
                </a:ext>
              </a:extLst>
            </p:cNvPr>
            <p:cNvSpPr txBox="1">
              <a:spLocks noChangeArrowheads="1"/>
            </p:cNvSpPr>
            <p:nvPr/>
          </p:nvSpPr>
          <p:spPr bwMode="auto">
            <a:xfrm>
              <a:off x="4192" y="2936"/>
              <a:ext cx="1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i="1">
                  <a:solidFill>
                    <a:srgbClr val="000000"/>
                  </a:solidFill>
                  <a:latin typeface="Symbol" panose="05050102010706020507" pitchFamily="18" charset="2"/>
                </a:rPr>
                <a:t></a:t>
              </a:r>
            </a:p>
          </p:txBody>
        </p:sp>
        <p:sp>
          <p:nvSpPr>
            <p:cNvPr id="185354" name="Text Box 5">
              <a:extLst>
                <a:ext uri="{FF2B5EF4-FFF2-40B4-BE49-F238E27FC236}">
                  <a16:creationId xmlns:a16="http://schemas.microsoft.com/office/drawing/2014/main" id="{12A6F6F7-8996-43C1-B8B9-30373D3E5ACE}"/>
                </a:ext>
              </a:extLst>
            </p:cNvPr>
            <p:cNvSpPr txBox="1">
              <a:spLocks noChangeArrowheads="1"/>
            </p:cNvSpPr>
            <p:nvPr/>
          </p:nvSpPr>
          <p:spPr bwMode="auto">
            <a:xfrm>
              <a:off x="4192" y="3368"/>
              <a:ext cx="1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i="1">
                  <a:solidFill>
                    <a:srgbClr val="000000"/>
                  </a:solidFill>
                  <a:latin typeface="Symbol" panose="05050102010706020507" pitchFamily="18" charset="2"/>
                </a:rPr>
                <a:t></a:t>
              </a:r>
            </a:p>
          </p:txBody>
        </p:sp>
        <p:sp>
          <p:nvSpPr>
            <p:cNvPr id="185355" name="Text Box 6">
              <a:extLst>
                <a:ext uri="{FF2B5EF4-FFF2-40B4-BE49-F238E27FC236}">
                  <a16:creationId xmlns:a16="http://schemas.microsoft.com/office/drawing/2014/main" id="{0973FE53-8287-4CEC-8EBE-00679399F44F}"/>
                </a:ext>
              </a:extLst>
            </p:cNvPr>
            <p:cNvSpPr txBox="1">
              <a:spLocks noChangeArrowheads="1"/>
            </p:cNvSpPr>
            <p:nvPr/>
          </p:nvSpPr>
          <p:spPr bwMode="auto">
            <a:xfrm>
              <a:off x="4192" y="3128"/>
              <a:ext cx="199"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i="1">
                  <a:solidFill>
                    <a:srgbClr val="000000"/>
                  </a:solidFill>
                  <a:latin typeface="Symbol" panose="05050102010706020507" pitchFamily="18" charset="2"/>
                </a:rPr>
                <a:t></a:t>
              </a:r>
            </a:p>
          </p:txBody>
        </p:sp>
      </p:grpSp>
      <p:pic>
        <p:nvPicPr>
          <p:cNvPr id="185349" name="Picture 7">
            <a:extLst>
              <a:ext uri="{FF2B5EF4-FFF2-40B4-BE49-F238E27FC236}">
                <a16:creationId xmlns:a16="http://schemas.microsoft.com/office/drawing/2014/main" id="{0E77C12C-39B8-4F51-AD85-9B11B76FF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824" t="39525" r="27257" b="34291"/>
          <a:stretch>
            <a:fillRect/>
          </a:stretch>
        </p:blipFill>
        <p:spPr bwMode="auto">
          <a:xfrm>
            <a:off x="1199887" y="5199353"/>
            <a:ext cx="33528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85351" name="Picture 9">
            <a:extLst>
              <a:ext uri="{FF2B5EF4-FFF2-40B4-BE49-F238E27FC236}">
                <a16:creationId xmlns:a16="http://schemas.microsoft.com/office/drawing/2014/main" id="{2117E9CD-C257-4152-A6A3-D92948DED8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0325" y="5026025"/>
            <a:ext cx="248761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85352" name="Text Box 10">
            <a:extLst>
              <a:ext uri="{FF2B5EF4-FFF2-40B4-BE49-F238E27FC236}">
                <a16:creationId xmlns:a16="http://schemas.microsoft.com/office/drawing/2014/main" id="{C049B981-37C6-43C3-825F-BEB642AF7DF3}"/>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497"/>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1" name="Picture 2">
            <a:extLst>
              <a:ext uri="{FF2B5EF4-FFF2-40B4-BE49-F238E27FC236}">
                <a16:creationId xmlns:a16="http://schemas.microsoft.com/office/drawing/2014/main" id="{A07040FD-AECD-4C61-AF90-E1284E3489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093788"/>
            <a:ext cx="8548687"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86372" name="Text Box 3">
            <a:extLst>
              <a:ext uri="{FF2B5EF4-FFF2-40B4-BE49-F238E27FC236}">
                <a16:creationId xmlns:a16="http://schemas.microsoft.com/office/drawing/2014/main" id="{4D06ADED-6E83-4045-A50A-81DFCA01D19D}"/>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5" name="Picture 2">
            <a:extLst>
              <a:ext uri="{FF2B5EF4-FFF2-40B4-BE49-F238E27FC236}">
                <a16:creationId xmlns:a16="http://schemas.microsoft.com/office/drawing/2014/main" id="{151B7F49-A53A-4268-98BB-B8960E1ED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517650"/>
            <a:ext cx="8548687"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87396" name="Text Box 3">
            <a:extLst>
              <a:ext uri="{FF2B5EF4-FFF2-40B4-BE49-F238E27FC236}">
                <a16:creationId xmlns:a16="http://schemas.microsoft.com/office/drawing/2014/main" id="{70855A07-B165-423C-A30B-434BC70CA2AF}"/>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a:extLst>
              <a:ext uri="{FF2B5EF4-FFF2-40B4-BE49-F238E27FC236}">
                <a16:creationId xmlns:a16="http://schemas.microsoft.com/office/drawing/2014/main" id="{83AFDE78-6AE2-44BF-9C0A-B6D967077B63}"/>
              </a:ext>
            </a:extLst>
          </p:cNvPr>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a:solidFill>
                  <a:srgbClr val="898989"/>
                </a:solidFill>
              </a:rPr>
              <a:t>Tro, Chemistry: A Molecular Approach</a:t>
            </a:r>
          </a:p>
        </p:txBody>
      </p:sp>
      <p:sp>
        <p:nvSpPr>
          <p:cNvPr id="31747" name="Text Box 2">
            <a:extLst>
              <a:ext uri="{FF2B5EF4-FFF2-40B4-BE49-F238E27FC236}">
                <a16:creationId xmlns:a16="http://schemas.microsoft.com/office/drawing/2014/main" id="{330B545E-EF71-4F4E-B3B3-09672368E0F3}"/>
              </a:ext>
            </a:extLst>
          </p:cNvPr>
          <p:cNvSpPr txBox="1">
            <a:spLocks noChangeArrowheads="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fld id="{305C2B03-BD90-441B-99D1-93D9BBBF658A}" type="slidenum">
              <a:rPr lang="el-GR" altLang="en-US" sz="1200">
                <a:solidFill>
                  <a:srgbClr val="898989"/>
                </a:solidFill>
              </a:rPr>
              <a:pPr algn="ctr" eaLnBrk="1" hangingPunct="1">
                <a:buClrTx/>
                <a:buFontTx/>
                <a:buNone/>
              </a:pPr>
              <a:t>15</a:t>
            </a:fld>
            <a:endParaRPr lang="el-GR" altLang="en-US" sz="1200">
              <a:solidFill>
                <a:srgbClr val="898989"/>
              </a:solidFill>
            </a:endParaRPr>
          </a:p>
        </p:txBody>
      </p:sp>
      <p:sp>
        <p:nvSpPr>
          <p:cNvPr id="31748" name="Text Box 3">
            <a:extLst>
              <a:ext uri="{FF2B5EF4-FFF2-40B4-BE49-F238E27FC236}">
                <a16:creationId xmlns:a16="http://schemas.microsoft.com/office/drawing/2014/main" id="{4F41CC6A-4300-4BEC-933B-5821E2A93E37}"/>
              </a:ext>
            </a:extLst>
          </p:cNvPr>
          <p:cNvSpPr txBox="1">
            <a:spLocks noChangeArrowheads="1"/>
          </p:cNvSpPr>
          <p:nvPr/>
        </p:nvSpPr>
        <p:spPr bwMode="auto">
          <a:xfrm>
            <a:off x="304800" y="3048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Απλοί Ομοιοπολικοί δεσμοί</a:t>
            </a:r>
          </a:p>
        </p:txBody>
      </p:sp>
      <p:grpSp>
        <p:nvGrpSpPr>
          <p:cNvPr id="2" name="Group 4">
            <a:extLst>
              <a:ext uri="{FF2B5EF4-FFF2-40B4-BE49-F238E27FC236}">
                <a16:creationId xmlns:a16="http://schemas.microsoft.com/office/drawing/2014/main" id="{67547E19-6CDB-40F4-8984-9A30F19D2C02}"/>
              </a:ext>
            </a:extLst>
          </p:cNvPr>
          <p:cNvGrpSpPr>
            <a:grpSpLocks/>
          </p:cNvGrpSpPr>
          <p:nvPr/>
        </p:nvGrpSpPr>
        <p:grpSpPr bwMode="auto">
          <a:xfrm>
            <a:off x="3581400" y="3429000"/>
            <a:ext cx="2054225" cy="1289050"/>
            <a:chOff x="2256" y="2160"/>
            <a:chExt cx="1294" cy="812"/>
          </a:xfrm>
        </p:grpSpPr>
        <p:grpSp>
          <p:nvGrpSpPr>
            <p:cNvPr id="31773" name="Group 5">
              <a:extLst>
                <a:ext uri="{FF2B5EF4-FFF2-40B4-BE49-F238E27FC236}">
                  <a16:creationId xmlns:a16="http://schemas.microsoft.com/office/drawing/2014/main" id="{DDB7F398-4368-40AC-9F40-6A4C25E4F00A}"/>
                </a:ext>
              </a:extLst>
            </p:cNvPr>
            <p:cNvGrpSpPr>
              <a:grpSpLocks/>
            </p:cNvGrpSpPr>
            <p:nvPr/>
          </p:nvGrpSpPr>
          <p:grpSpPr bwMode="auto">
            <a:xfrm>
              <a:off x="3120" y="2343"/>
              <a:ext cx="430" cy="430"/>
              <a:chOff x="3120" y="2343"/>
              <a:chExt cx="430" cy="430"/>
            </a:xfrm>
          </p:grpSpPr>
          <p:sp>
            <p:nvSpPr>
              <p:cNvPr id="31782" name="Oval 6">
                <a:extLst>
                  <a:ext uri="{FF2B5EF4-FFF2-40B4-BE49-F238E27FC236}">
                    <a16:creationId xmlns:a16="http://schemas.microsoft.com/office/drawing/2014/main" id="{EB057DF6-FF7C-419C-AA07-1358C3BCE556}"/>
                  </a:ext>
                </a:extLst>
              </p:cNvPr>
              <p:cNvSpPr>
                <a:spLocks noChangeArrowheads="1"/>
              </p:cNvSpPr>
              <p:nvPr/>
            </p:nvSpPr>
            <p:spPr bwMode="auto">
              <a:xfrm>
                <a:off x="3120" y="2343"/>
                <a:ext cx="430" cy="430"/>
              </a:xfrm>
              <a:prstGeom prst="ellipse">
                <a:avLst/>
              </a:prstGeom>
              <a:gradFill rotWithShape="0">
                <a:gsLst>
                  <a:gs pos="0">
                    <a:srgbClr val="3F2F4C"/>
                  </a:gs>
                  <a:gs pos="100000">
                    <a:srgbClr val="D49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31783" name="Rectangle 7">
                <a:extLst>
                  <a:ext uri="{FF2B5EF4-FFF2-40B4-BE49-F238E27FC236}">
                    <a16:creationId xmlns:a16="http://schemas.microsoft.com/office/drawing/2014/main" id="{D85E08DA-CA7A-4860-9CCD-1F84AA31B08E}"/>
                  </a:ext>
                </a:extLst>
              </p:cNvPr>
              <p:cNvSpPr>
                <a:spLocks noChangeArrowheads="1"/>
              </p:cNvSpPr>
              <p:nvPr/>
            </p:nvSpPr>
            <p:spPr bwMode="auto">
              <a:xfrm>
                <a:off x="3207" y="2373"/>
                <a:ext cx="306"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200">
                    <a:solidFill>
                      <a:srgbClr val="FFFF66"/>
                    </a:solidFill>
                  </a:rPr>
                  <a:t>H</a:t>
                </a:r>
              </a:p>
            </p:txBody>
          </p:sp>
        </p:grpSp>
        <p:sp>
          <p:nvSpPr>
            <p:cNvPr id="31774" name="Oval 8">
              <a:extLst>
                <a:ext uri="{FF2B5EF4-FFF2-40B4-BE49-F238E27FC236}">
                  <a16:creationId xmlns:a16="http://schemas.microsoft.com/office/drawing/2014/main" id="{9A41D5B7-9E9F-4BC8-96CB-6825C22BA550}"/>
                </a:ext>
              </a:extLst>
            </p:cNvPr>
            <p:cNvSpPr>
              <a:spLocks noChangeArrowheads="1"/>
            </p:cNvSpPr>
            <p:nvPr/>
          </p:nvSpPr>
          <p:spPr bwMode="auto">
            <a:xfrm>
              <a:off x="2256" y="2343"/>
              <a:ext cx="430" cy="430"/>
            </a:xfrm>
            <a:prstGeom prst="ellipse">
              <a:avLst/>
            </a:prstGeom>
            <a:gradFill rotWithShape="0">
              <a:gsLst>
                <a:gs pos="0">
                  <a:srgbClr val="3F2F4C"/>
                </a:gs>
                <a:gs pos="100000">
                  <a:srgbClr val="D49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31775" name="Rectangle 9">
              <a:extLst>
                <a:ext uri="{FF2B5EF4-FFF2-40B4-BE49-F238E27FC236}">
                  <a16:creationId xmlns:a16="http://schemas.microsoft.com/office/drawing/2014/main" id="{2158C84C-57AE-411F-8D99-DA0A355A9BD0}"/>
                </a:ext>
              </a:extLst>
            </p:cNvPr>
            <p:cNvSpPr>
              <a:spLocks noChangeArrowheads="1"/>
            </p:cNvSpPr>
            <p:nvPr/>
          </p:nvSpPr>
          <p:spPr bwMode="auto">
            <a:xfrm>
              <a:off x="2304" y="2362"/>
              <a:ext cx="306"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200">
                  <a:solidFill>
                    <a:srgbClr val="FFFF66"/>
                  </a:solidFill>
                </a:rPr>
                <a:t>H</a:t>
              </a:r>
            </a:p>
          </p:txBody>
        </p:sp>
        <p:sp>
          <p:nvSpPr>
            <p:cNvPr id="31776" name="Oval 10">
              <a:extLst>
                <a:ext uri="{FF2B5EF4-FFF2-40B4-BE49-F238E27FC236}">
                  <a16:creationId xmlns:a16="http://schemas.microsoft.com/office/drawing/2014/main" id="{5DF24D5D-989E-434E-B4D9-54DF99EB52EB}"/>
                </a:ext>
              </a:extLst>
            </p:cNvPr>
            <p:cNvSpPr>
              <a:spLocks noChangeArrowheads="1"/>
            </p:cNvSpPr>
            <p:nvPr/>
          </p:nvSpPr>
          <p:spPr bwMode="auto">
            <a:xfrm>
              <a:off x="2592" y="2256"/>
              <a:ext cx="622" cy="622"/>
            </a:xfrm>
            <a:prstGeom prst="ellipse">
              <a:avLst/>
            </a:prstGeom>
            <a:gradFill rotWithShape="0">
              <a:gsLst>
                <a:gs pos="0">
                  <a:srgbClr val="3F2F4C"/>
                </a:gs>
                <a:gs pos="100000">
                  <a:srgbClr val="D49F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31777" name="Rectangle 11">
              <a:extLst>
                <a:ext uri="{FF2B5EF4-FFF2-40B4-BE49-F238E27FC236}">
                  <a16:creationId xmlns:a16="http://schemas.microsoft.com/office/drawing/2014/main" id="{D2B72D3D-D852-4315-826F-81826E5E2D8B}"/>
                </a:ext>
              </a:extLst>
            </p:cNvPr>
            <p:cNvSpPr>
              <a:spLocks noChangeArrowheads="1"/>
            </p:cNvSpPr>
            <p:nvPr/>
          </p:nvSpPr>
          <p:spPr bwMode="auto">
            <a:xfrm>
              <a:off x="2775" y="2382"/>
              <a:ext cx="315"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200">
                  <a:solidFill>
                    <a:srgbClr val="FFFF66"/>
                  </a:solidFill>
                </a:rPr>
                <a:t>O</a:t>
              </a:r>
            </a:p>
          </p:txBody>
        </p:sp>
        <p:sp>
          <p:nvSpPr>
            <p:cNvPr id="31778" name="Rectangle 12">
              <a:extLst>
                <a:ext uri="{FF2B5EF4-FFF2-40B4-BE49-F238E27FC236}">
                  <a16:creationId xmlns:a16="http://schemas.microsoft.com/office/drawing/2014/main" id="{4D8DB8AF-936C-4B4E-8949-349AF61EC265}"/>
                </a:ext>
              </a:extLst>
            </p:cNvPr>
            <p:cNvSpPr>
              <a:spLocks noChangeArrowheads="1"/>
            </p:cNvSpPr>
            <p:nvPr/>
          </p:nvSpPr>
          <p:spPr bwMode="auto">
            <a:xfrm>
              <a:off x="2751" y="2160"/>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FFFF66"/>
                  </a:solidFill>
                </a:rPr>
                <a:t>••</a:t>
              </a:r>
            </a:p>
          </p:txBody>
        </p:sp>
        <p:sp>
          <p:nvSpPr>
            <p:cNvPr id="31779" name="Rectangle 13">
              <a:extLst>
                <a:ext uri="{FF2B5EF4-FFF2-40B4-BE49-F238E27FC236}">
                  <a16:creationId xmlns:a16="http://schemas.microsoft.com/office/drawing/2014/main" id="{25219C62-C390-430C-84B5-4EED64B42A47}"/>
                </a:ext>
              </a:extLst>
            </p:cNvPr>
            <p:cNvSpPr>
              <a:spLocks noChangeArrowheads="1"/>
            </p:cNvSpPr>
            <p:nvPr/>
          </p:nvSpPr>
          <p:spPr bwMode="auto">
            <a:xfrm rot="5400000" flipH="1">
              <a:off x="2919" y="2444"/>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FFFF66"/>
                  </a:solidFill>
                </a:rPr>
                <a:t>••</a:t>
              </a:r>
            </a:p>
          </p:txBody>
        </p:sp>
        <p:sp>
          <p:nvSpPr>
            <p:cNvPr id="31780" name="Rectangle 14">
              <a:extLst>
                <a:ext uri="{FF2B5EF4-FFF2-40B4-BE49-F238E27FC236}">
                  <a16:creationId xmlns:a16="http://schemas.microsoft.com/office/drawing/2014/main" id="{E88FF019-C963-454E-A2B3-C52C3C8AC5DA}"/>
                </a:ext>
              </a:extLst>
            </p:cNvPr>
            <p:cNvSpPr>
              <a:spLocks noChangeArrowheads="1"/>
            </p:cNvSpPr>
            <p:nvPr/>
          </p:nvSpPr>
          <p:spPr bwMode="auto">
            <a:xfrm rot="16200000" flipH="1">
              <a:off x="2421" y="2287"/>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FFFF66"/>
                  </a:solidFill>
                </a:rPr>
                <a:t>••</a:t>
              </a:r>
            </a:p>
          </p:txBody>
        </p:sp>
        <p:sp>
          <p:nvSpPr>
            <p:cNvPr id="31781" name="Rectangle 15">
              <a:extLst>
                <a:ext uri="{FF2B5EF4-FFF2-40B4-BE49-F238E27FC236}">
                  <a16:creationId xmlns:a16="http://schemas.microsoft.com/office/drawing/2014/main" id="{2D90DE14-22CA-4341-A21B-A02067B6A3C6}"/>
                </a:ext>
              </a:extLst>
            </p:cNvPr>
            <p:cNvSpPr>
              <a:spLocks noChangeArrowheads="1"/>
            </p:cNvSpPr>
            <p:nvPr/>
          </p:nvSpPr>
          <p:spPr bwMode="auto">
            <a:xfrm>
              <a:off x="2762" y="2571"/>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FFFF66"/>
                  </a:solidFill>
                </a:rPr>
                <a:t>••</a:t>
              </a:r>
            </a:p>
          </p:txBody>
        </p:sp>
      </p:grpSp>
      <p:grpSp>
        <p:nvGrpSpPr>
          <p:cNvPr id="4" name="Group 16">
            <a:extLst>
              <a:ext uri="{FF2B5EF4-FFF2-40B4-BE49-F238E27FC236}">
                <a16:creationId xmlns:a16="http://schemas.microsoft.com/office/drawing/2014/main" id="{19700CD5-3A85-4525-8748-1964849975C6}"/>
              </a:ext>
            </a:extLst>
          </p:cNvPr>
          <p:cNvGrpSpPr>
            <a:grpSpLocks/>
          </p:cNvGrpSpPr>
          <p:nvPr/>
        </p:nvGrpSpPr>
        <p:grpSpPr bwMode="auto">
          <a:xfrm>
            <a:off x="3048000" y="1600200"/>
            <a:ext cx="3044825" cy="1263650"/>
            <a:chOff x="1920" y="1008"/>
            <a:chExt cx="1918" cy="796"/>
          </a:xfrm>
        </p:grpSpPr>
        <p:sp>
          <p:nvSpPr>
            <p:cNvPr id="31760" name="Oval 17">
              <a:extLst>
                <a:ext uri="{FF2B5EF4-FFF2-40B4-BE49-F238E27FC236}">
                  <a16:creationId xmlns:a16="http://schemas.microsoft.com/office/drawing/2014/main" id="{C7EE8C27-911B-41C8-851B-CFBC981D1430}"/>
                </a:ext>
              </a:extLst>
            </p:cNvPr>
            <p:cNvSpPr>
              <a:spLocks noChangeArrowheads="1"/>
            </p:cNvSpPr>
            <p:nvPr/>
          </p:nvSpPr>
          <p:spPr bwMode="auto">
            <a:xfrm>
              <a:off x="3408" y="1191"/>
              <a:ext cx="430" cy="430"/>
            </a:xfrm>
            <a:prstGeom prst="ellipse">
              <a:avLst/>
            </a:pr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31761" name="Rectangle 18">
              <a:extLst>
                <a:ext uri="{FF2B5EF4-FFF2-40B4-BE49-F238E27FC236}">
                  <a16:creationId xmlns:a16="http://schemas.microsoft.com/office/drawing/2014/main" id="{E1D4C340-C40F-416B-B1D4-31EA47C23E66}"/>
                </a:ext>
              </a:extLst>
            </p:cNvPr>
            <p:cNvSpPr>
              <a:spLocks noChangeArrowheads="1"/>
            </p:cNvSpPr>
            <p:nvPr/>
          </p:nvSpPr>
          <p:spPr bwMode="auto">
            <a:xfrm>
              <a:off x="3495" y="1221"/>
              <a:ext cx="306"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200">
                  <a:solidFill>
                    <a:srgbClr val="0066FF"/>
                  </a:solidFill>
                </a:rPr>
                <a:t>H</a:t>
              </a:r>
            </a:p>
          </p:txBody>
        </p:sp>
        <p:sp>
          <p:nvSpPr>
            <p:cNvPr id="31762" name="Rectangle 19">
              <a:extLst>
                <a:ext uri="{FF2B5EF4-FFF2-40B4-BE49-F238E27FC236}">
                  <a16:creationId xmlns:a16="http://schemas.microsoft.com/office/drawing/2014/main" id="{FEC2CD88-F5C5-4969-AD70-2F4B93BEAC1D}"/>
                </a:ext>
              </a:extLst>
            </p:cNvPr>
            <p:cNvSpPr>
              <a:spLocks noChangeArrowheads="1"/>
            </p:cNvSpPr>
            <p:nvPr/>
          </p:nvSpPr>
          <p:spPr bwMode="auto">
            <a:xfrm flipH="1">
              <a:off x="3374" y="1220"/>
              <a:ext cx="28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66FF"/>
                  </a:solidFill>
                </a:rPr>
                <a:t>•</a:t>
              </a:r>
            </a:p>
          </p:txBody>
        </p:sp>
        <p:sp>
          <p:nvSpPr>
            <p:cNvPr id="31763" name="Oval 20">
              <a:extLst>
                <a:ext uri="{FF2B5EF4-FFF2-40B4-BE49-F238E27FC236}">
                  <a16:creationId xmlns:a16="http://schemas.microsoft.com/office/drawing/2014/main" id="{2F765A05-3E70-4E3B-A4D1-1A2EFC5FDEC5}"/>
                </a:ext>
              </a:extLst>
            </p:cNvPr>
            <p:cNvSpPr>
              <a:spLocks noChangeArrowheads="1"/>
            </p:cNvSpPr>
            <p:nvPr/>
          </p:nvSpPr>
          <p:spPr bwMode="auto">
            <a:xfrm>
              <a:off x="1920" y="1191"/>
              <a:ext cx="430" cy="430"/>
            </a:xfrm>
            <a:prstGeom prst="ellipse">
              <a:avLst/>
            </a:prstGeom>
            <a:blipFill dpi="0" rotWithShape="0">
              <a:blip r:embed="rId4"/>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31764" name="Rectangle 21">
              <a:extLst>
                <a:ext uri="{FF2B5EF4-FFF2-40B4-BE49-F238E27FC236}">
                  <a16:creationId xmlns:a16="http://schemas.microsoft.com/office/drawing/2014/main" id="{C9601B6C-43F0-4779-A0D7-115555C3E926}"/>
                </a:ext>
              </a:extLst>
            </p:cNvPr>
            <p:cNvSpPr>
              <a:spLocks noChangeArrowheads="1"/>
            </p:cNvSpPr>
            <p:nvPr/>
          </p:nvSpPr>
          <p:spPr bwMode="auto">
            <a:xfrm>
              <a:off x="1978" y="1230"/>
              <a:ext cx="306"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200">
                  <a:solidFill>
                    <a:srgbClr val="0066FF"/>
                  </a:solidFill>
                </a:rPr>
                <a:t>H</a:t>
              </a:r>
            </a:p>
          </p:txBody>
        </p:sp>
        <p:sp>
          <p:nvSpPr>
            <p:cNvPr id="31765" name="Rectangle 22">
              <a:extLst>
                <a:ext uri="{FF2B5EF4-FFF2-40B4-BE49-F238E27FC236}">
                  <a16:creationId xmlns:a16="http://schemas.microsoft.com/office/drawing/2014/main" id="{17612190-1600-4E13-94CF-AE874D5BD861}"/>
                </a:ext>
              </a:extLst>
            </p:cNvPr>
            <p:cNvSpPr>
              <a:spLocks noChangeArrowheads="1"/>
            </p:cNvSpPr>
            <p:nvPr/>
          </p:nvSpPr>
          <p:spPr bwMode="auto">
            <a:xfrm flipH="1">
              <a:off x="2175" y="1211"/>
              <a:ext cx="28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66FF"/>
                  </a:solidFill>
                </a:rPr>
                <a:t>•</a:t>
              </a:r>
            </a:p>
          </p:txBody>
        </p:sp>
        <p:grpSp>
          <p:nvGrpSpPr>
            <p:cNvPr id="31766" name="Group 23">
              <a:extLst>
                <a:ext uri="{FF2B5EF4-FFF2-40B4-BE49-F238E27FC236}">
                  <a16:creationId xmlns:a16="http://schemas.microsoft.com/office/drawing/2014/main" id="{B7F34145-4C5E-480C-8D75-CBEEEAFEFEFC}"/>
                </a:ext>
              </a:extLst>
            </p:cNvPr>
            <p:cNvGrpSpPr>
              <a:grpSpLocks/>
            </p:cNvGrpSpPr>
            <p:nvPr/>
          </p:nvGrpSpPr>
          <p:grpSpPr bwMode="auto">
            <a:xfrm>
              <a:off x="2578" y="1008"/>
              <a:ext cx="772" cy="796"/>
              <a:chOff x="2578" y="1008"/>
              <a:chExt cx="772" cy="796"/>
            </a:xfrm>
          </p:grpSpPr>
          <p:sp>
            <p:nvSpPr>
              <p:cNvPr id="31767" name="Oval 24">
                <a:extLst>
                  <a:ext uri="{FF2B5EF4-FFF2-40B4-BE49-F238E27FC236}">
                    <a16:creationId xmlns:a16="http://schemas.microsoft.com/office/drawing/2014/main" id="{2D6C90C0-A24F-4D63-A0DA-AB2AB4EDC096}"/>
                  </a:ext>
                </a:extLst>
              </p:cNvPr>
              <p:cNvSpPr>
                <a:spLocks noChangeArrowheads="1"/>
              </p:cNvSpPr>
              <p:nvPr/>
            </p:nvSpPr>
            <p:spPr bwMode="auto">
              <a:xfrm>
                <a:off x="2602" y="1104"/>
                <a:ext cx="623" cy="622"/>
              </a:xfrm>
              <a:prstGeom prst="ellipse">
                <a:avLst/>
              </a:prstGeom>
              <a:gradFill rotWithShape="0">
                <a:gsLst>
                  <a:gs pos="0">
                    <a:srgbClr val="969800"/>
                  </a:gs>
                  <a:gs pos="100000">
                    <a:srgbClr val="FAFD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31768" name="Rectangle 25">
                <a:extLst>
                  <a:ext uri="{FF2B5EF4-FFF2-40B4-BE49-F238E27FC236}">
                    <a16:creationId xmlns:a16="http://schemas.microsoft.com/office/drawing/2014/main" id="{C6B11B8F-4774-4920-B148-621007BE57B6}"/>
                  </a:ext>
                </a:extLst>
              </p:cNvPr>
              <p:cNvSpPr>
                <a:spLocks noChangeArrowheads="1"/>
              </p:cNvSpPr>
              <p:nvPr/>
            </p:nvSpPr>
            <p:spPr bwMode="auto">
              <a:xfrm>
                <a:off x="2785" y="1230"/>
                <a:ext cx="315"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200">
                    <a:solidFill>
                      <a:srgbClr val="0066FF"/>
                    </a:solidFill>
                  </a:rPr>
                  <a:t>O</a:t>
                </a:r>
              </a:p>
            </p:txBody>
          </p:sp>
          <p:sp>
            <p:nvSpPr>
              <p:cNvPr id="31769" name="Rectangle 26">
                <a:extLst>
                  <a:ext uri="{FF2B5EF4-FFF2-40B4-BE49-F238E27FC236}">
                    <a16:creationId xmlns:a16="http://schemas.microsoft.com/office/drawing/2014/main" id="{07ADBAC7-45E1-4324-80A6-38197526BA7C}"/>
                  </a:ext>
                </a:extLst>
              </p:cNvPr>
              <p:cNvSpPr>
                <a:spLocks noChangeArrowheads="1"/>
              </p:cNvSpPr>
              <p:nvPr/>
            </p:nvSpPr>
            <p:spPr bwMode="auto">
              <a:xfrm>
                <a:off x="2761" y="1008"/>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66FF"/>
                    </a:solidFill>
                  </a:rPr>
                  <a:t>••</a:t>
                </a:r>
              </a:p>
            </p:txBody>
          </p:sp>
          <p:sp>
            <p:nvSpPr>
              <p:cNvPr id="31770" name="Rectangle 27">
                <a:extLst>
                  <a:ext uri="{FF2B5EF4-FFF2-40B4-BE49-F238E27FC236}">
                    <a16:creationId xmlns:a16="http://schemas.microsoft.com/office/drawing/2014/main" id="{99B7054B-04D7-40F6-9B1E-F189E11E1251}"/>
                  </a:ext>
                </a:extLst>
              </p:cNvPr>
              <p:cNvSpPr>
                <a:spLocks noChangeArrowheads="1"/>
              </p:cNvSpPr>
              <p:nvPr/>
            </p:nvSpPr>
            <p:spPr bwMode="auto">
              <a:xfrm flipH="1">
                <a:off x="2577" y="1210"/>
                <a:ext cx="28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66FF"/>
                    </a:solidFill>
                  </a:rPr>
                  <a:t>•</a:t>
                </a:r>
              </a:p>
            </p:txBody>
          </p:sp>
          <p:sp>
            <p:nvSpPr>
              <p:cNvPr id="31771" name="Rectangle 28">
                <a:extLst>
                  <a:ext uri="{FF2B5EF4-FFF2-40B4-BE49-F238E27FC236}">
                    <a16:creationId xmlns:a16="http://schemas.microsoft.com/office/drawing/2014/main" id="{095796A6-8922-484F-8B9C-19C7EE563891}"/>
                  </a:ext>
                </a:extLst>
              </p:cNvPr>
              <p:cNvSpPr>
                <a:spLocks noChangeArrowheads="1"/>
              </p:cNvSpPr>
              <p:nvPr/>
            </p:nvSpPr>
            <p:spPr bwMode="auto">
              <a:xfrm rot="5400000" flipH="1">
                <a:off x="3007" y="1253"/>
                <a:ext cx="28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66FF"/>
                    </a:solidFill>
                  </a:rPr>
                  <a:t>•</a:t>
                </a:r>
              </a:p>
            </p:txBody>
          </p:sp>
          <p:sp>
            <p:nvSpPr>
              <p:cNvPr id="31772" name="Rectangle 29">
                <a:extLst>
                  <a:ext uri="{FF2B5EF4-FFF2-40B4-BE49-F238E27FC236}">
                    <a16:creationId xmlns:a16="http://schemas.microsoft.com/office/drawing/2014/main" id="{F9A5D56E-5DAD-474A-8888-CFBFF7ECAF2D}"/>
                  </a:ext>
                </a:extLst>
              </p:cNvPr>
              <p:cNvSpPr>
                <a:spLocks noChangeArrowheads="1"/>
              </p:cNvSpPr>
              <p:nvPr/>
            </p:nvSpPr>
            <p:spPr bwMode="auto">
              <a:xfrm>
                <a:off x="2772" y="1403"/>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66FF"/>
                    </a:solidFill>
                  </a:rPr>
                  <a:t>••</a:t>
                </a:r>
              </a:p>
            </p:txBody>
          </p:sp>
        </p:grpSp>
      </p:grpSp>
      <p:sp>
        <p:nvSpPr>
          <p:cNvPr id="28702" name="Rectangle 30">
            <a:extLst>
              <a:ext uri="{FF2B5EF4-FFF2-40B4-BE49-F238E27FC236}">
                <a16:creationId xmlns:a16="http://schemas.microsoft.com/office/drawing/2014/main" id="{81B2B81C-EB9A-45B0-BE60-B2BAA79DC435}"/>
              </a:ext>
            </a:extLst>
          </p:cNvPr>
          <p:cNvSpPr>
            <a:spLocks noChangeArrowheads="1"/>
          </p:cNvSpPr>
          <p:nvPr/>
        </p:nvSpPr>
        <p:spPr bwMode="auto">
          <a:xfrm>
            <a:off x="3581400" y="5340350"/>
            <a:ext cx="2286000"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31752" name="Text Box 31">
            <a:extLst>
              <a:ext uri="{FF2B5EF4-FFF2-40B4-BE49-F238E27FC236}">
                <a16:creationId xmlns:a16="http://schemas.microsoft.com/office/drawing/2014/main" id="{20EAD250-2506-46EF-B3A3-33520772FDAD}"/>
              </a:ext>
            </a:extLst>
          </p:cNvPr>
          <p:cNvSpPr txBox="1">
            <a:spLocks noChangeArrowheads="1"/>
          </p:cNvSpPr>
          <p:nvPr/>
        </p:nvSpPr>
        <p:spPr bwMode="auto">
          <a:xfrm>
            <a:off x="609600" y="1905000"/>
            <a:ext cx="1676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a:solidFill>
                  <a:srgbClr val="000000"/>
                </a:solidFill>
              </a:rPr>
              <a:t>e.g. νερό</a:t>
            </a:r>
          </a:p>
        </p:txBody>
      </p:sp>
      <p:sp>
        <p:nvSpPr>
          <p:cNvPr id="28704" name="Text Box 32">
            <a:extLst>
              <a:ext uri="{FF2B5EF4-FFF2-40B4-BE49-F238E27FC236}">
                <a16:creationId xmlns:a16="http://schemas.microsoft.com/office/drawing/2014/main" id="{A4E75FA2-7E60-4FCE-82C2-B1F21401C8CC}"/>
              </a:ext>
            </a:extLst>
          </p:cNvPr>
          <p:cNvSpPr txBox="1">
            <a:spLocks noChangeArrowheads="1"/>
          </p:cNvSpPr>
          <p:nvPr/>
        </p:nvSpPr>
        <p:spPr bwMode="auto">
          <a:xfrm>
            <a:off x="4800600" y="4724400"/>
            <a:ext cx="990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a:solidFill>
                  <a:srgbClr val="000000"/>
                </a:solidFill>
              </a:rPr>
              <a:t>octet</a:t>
            </a:r>
          </a:p>
        </p:txBody>
      </p:sp>
      <p:sp>
        <p:nvSpPr>
          <p:cNvPr id="28705" name="Text Box 33">
            <a:extLst>
              <a:ext uri="{FF2B5EF4-FFF2-40B4-BE49-F238E27FC236}">
                <a16:creationId xmlns:a16="http://schemas.microsoft.com/office/drawing/2014/main" id="{697E617E-2338-48A9-A15E-4ADC46DD7AA7}"/>
              </a:ext>
            </a:extLst>
          </p:cNvPr>
          <p:cNvSpPr txBox="1">
            <a:spLocks noChangeArrowheads="1"/>
          </p:cNvSpPr>
          <p:nvPr/>
        </p:nvSpPr>
        <p:spPr bwMode="auto">
          <a:xfrm>
            <a:off x="3124200" y="3048000"/>
            <a:ext cx="990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a:solidFill>
                  <a:srgbClr val="000000"/>
                </a:solidFill>
              </a:rPr>
              <a:t>δυάδα</a:t>
            </a:r>
          </a:p>
        </p:txBody>
      </p:sp>
      <p:cxnSp>
        <p:nvCxnSpPr>
          <p:cNvPr id="28706" name="AutoShape 34">
            <a:extLst>
              <a:ext uri="{FF2B5EF4-FFF2-40B4-BE49-F238E27FC236}">
                <a16:creationId xmlns:a16="http://schemas.microsoft.com/office/drawing/2014/main" id="{C83DD299-398D-4595-8171-362AA36B0CD7}"/>
              </a:ext>
            </a:extLst>
          </p:cNvPr>
          <p:cNvCxnSpPr>
            <a:cxnSpLocks noChangeShapeType="1"/>
          </p:cNvCxnSpPr>
          <p:nvPr/>
        </p:nvCxnSpPr>
        <p:spPr bwMode="auto">
          <a:xfrm flipV="1">
            <a:off x="4721225" y="4572000"/>
            <a:ext cx="3175" cy="381000"/>
          </a:xfrm>
          <a:prstGeom prst="straightConnector1">
            <a:avLst/>
          </a:prstGeom>
          <a:noFill/>
          <a:ln w="9360" cap="sq">
            <a:solidFill>
              <a:srgbClr val="FF0000"/>
            </a:solidFill>
            <a:miter lim="800000"/>
            <a:headEnd/>
            <a:tailEnd type="arrow" w="med" len="med"/>
          </a:ln>
          <a:extLst>
            <a:ext uri="{909E8E84-426E-40DD-AFC4-6F175D3DCCD1}">
              <a14:hiddenFill xmlns:a14="http://schemas.microsoft.com/office/drawing/2010/main">
                <a:noFill/>
              </a14:hiddenFill>
            </a:ext>
          </a:extLst>
        </p:spPr>
      </p:cxnSp>
      <p:cxnSp>
        <p:nvCxnSpPr>
          <p:cNvPr id="28707" name="AutoShape 35">
            <a:extLst>
              <a:ext uri="{FF2B5EF4-FFF2-40B4-BE49-F238E27FC236}">
                <a16:creationId xmlns:a16="http://schemas.microsoft.com/office/drawing/2014/main" id="{14C0BC70-1C08-4F83-82F9-0F132247124E}"/>
              </a:ext>
            </a:extLst>
          </p:cNvPr>
          <p:cNvCxnSpPr>
            <a:cxnSpLocks noChangeShapeType="1"/>
          </p:cNvCxnSpPr>
          <p:nvPr/>
        </p:nvCxnSpPr>
        <p:spPr bwMode="auto">
          <a:xfrm flipH="1">
            <a:off x="5181600" y="3276600"/>
            <a:ext cx="304800" cy="381000"/>
          </a:xfrm>
          <a:prstGeom prst="straightConnector1">
            <a:avLst/>
          </a:prstGeom>
          <a:noFill/>
          <a:ln w="9360" cap="sq">
            <a:solidFill>
              <a:srgbClr val="FF0000"/>
            </a:solidFill>
            <a:miter lim="800000"/>
            <a:headEnd/>
            <a:tailEnd type="arrow" w="med" len="med"/>
          </a:ln>
          <a:extLst>
            <a:ext uri="{909E8E84-426E-40DD-AFC4-6F175D3DCCD1}">
              <a14:hiddenFill xmlns:a14="http://schemas.microsoft.com/office/drawing/2010/main">
                <a:noFill/>
              </a14:hiddenFill>
            </a:ext>
          </a:extLst>
        </p:spPr>
      </p:cxnSp>
      <p:sp>
        <p:nvSpPr>
          <p:cNvPr id="28708" name="Text Box 36">
            <a:extLst>
              <a:ext uri="{FF2B5EF4-FFF2-40B4-BE49-F238E27FC236}">
                <a16:creationId xmlns:a16="http://schemas.microsoft.com/office/drawing/2014/main" id="{8284AD34-C21C-4F55-9248-5001166DEDAE}"/>
              </a:ext>
            </a:extLst>
          </p:cNvPr>
          <p:cNvSpPr txBox="1">
            <a:spLocks noChangeArrowheads="1"/>
          </p:cNvSpPr>
          <p:nvPr/>
        </p:nvSpPr>
        <p:spPr bwMode="auto">
          <a:xfrm>
            <a:off x="5486400" y="3048000"/>
            <a:ext cx="990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a:solidFill>
                  <a:srgbClr val="000000"/>
                </a:solidFill>
              </a:rPr>
              <a:t>δυάδα</a:t>
            </a:r>
          </a:p>
        </p:txBody>
      </p:sp>
      <p:cxnSp>
        <p:nvCxnSpPr>
          <p:cNvPr id="28709" name="AutoShape 37">
            <a:extLst>
              <a:ext uri="{FF2B5EF4-FFF2-40B4-BE49-F238E27FC236}">
                <a16:creationId xmlns:a16="http://schemas.microsoft.com/office/drawing/2014/main" id="{91EF3AC8-FDF2-4B79-BE08-F73F57B90D60}"/>
              </a:ext>
            </a:extLst>
          </p:cNvPr>
          <p:cNvCxnSpPr>
            <a:cxnSpLocks noChangeShapeType="1"/>
          </p:cNvCxnSpPr>
          <p:nvPr/>
        </p:nvCxnSpPr>
        <p:spPr bwMode="auto">
          <a:xfrm>
            <a:off x="3884613" y="3276600"/>
            <a:ext cx="304800" cy="379413"/>
          </a:xfrm>
          <a:prstGeom prst="straightConnector1">
            <a:avLst/>
          </a:prstGeom>
          <a:noFill/>
          <a:ln w="9360" cap="sq">
            <a:solidFill>
              <a:srgbClr val="FF0000"/>
            </a:solidFill>
            <a:miter lim="800000"/>
            <a:headEnd/>
            <a:tailEnd type="arrow" w="med" len="med"/>
          </a:ln>
          <a:extLst>
            <a:ext uri="{909E8E84-426E-40DD-AFC4-6F175D3DCCD1}">
              <a14:hiddenFill xmlns:a14="http://schemas.microsoft.com/office/drawing/2010/main">
                <a:noFill/>
              </a14:hiddenFill>
            </a:ext>
          </a:extLst>
        </p:spPr>
      </p:cxnSp>
      <p:sp>
        <p:nvSpPr>
          <p:cNvPr id="28710" name="Text Box 38">
            <a:extLst>
              <a:ext uri="{FF2B5EF4-FFF2-40B4-BE49-F238E27FC236}">
                <a16:creationId xmlns:a16="http://schemas.microsoft.com/office/drawing/2014/main" id="{01BEDA59-E124-45B5-B082-20F8E83DF695}"/>
              </a:ext>
            </a:extLst>
          </p:cNvPr>
          <p:cNvSpPr txBox="1">
            <a:spLocks noChangeArrowheads="1"/>
          </p:cNvSpPr>
          <p:nvPr/>
        </p:nvSpPr>
        <p:spPr bwMode="auto">
          <a:xfrm>
            <a:off x="6179911" y="5720022"/>
            <a:ext cx="2506890" cy="83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dirty="0">
                <a:solidFill>
                  <a:srgbClr val="000000"/>
                </a:solidFill>
              </a:rPr>
              <a:t>2 δεσμικά ζεύγη</a:t>
            </a:r>
          </a:p>
          <a:p>
            <a:pPr eaLnBrk="1" hangingPunct="1">
              <a:buClrTx/>
              <a:buFontTx/>
              <a:buNone/>
            </a:pPr>
            <a:r>
              <a:rPr lang="el-GR" altLang="en-US" sz="2400" dirty="0">
                <a:solidFill>
                  <a:srgbClr val="000000"/>
                </a:solidFill>
              </a:rPr>
              <a:t>2 μονήρη ζεύγη</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4"/>
                                        </p:tgtEl>
                                        <p:attrNameLst>
                                          <p:attrName>style.visibility</p:attrName>
                                        </p:attrNameLst>
                                      </p:cBhvr>
                                      <p:to>
                                        <p:strVal val="visible"/>
                                      </p:to>
                                    </p:set>
                                    <p:animEffect transition="in" filter="dissolve">
                                      <p:cBhvr additive="repl">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2"/>
                                        </p:tgtEl>
                                        <p:attrNameLst>
                                          <p:attrName>style.visibility</p:attrName>
                                        </p:attrNameLst>
                                      </p:cBhvr>
                                      <p:to>
                                        <p:strVal val="visible"/>
                                      </p:to>
                                    </p:set>
                                    <p:animEffect transition="in" filter="dissolve">
                                      <p:cBhvr additive="repl">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fill="hold" nodeType="clickEffect">
                                  <p:stCondLst>
                                    <p:cond delay="0"/>
                                  </p:stCondLst>
                                  <p:childTnLst>
                                    <p:set>
                                      <p:cBhvr additive="repl">
                                        <p:cTn id="16" dur="1" fill="hold">
                                          <p:stCondLst>
                                            <p:cond delay="0"/>
                                          </p:stCondLst>
                                        </p:cTn>
                                        <p:tgtEl>
                                          <p:spTgt spid="28704"/>
                                        </p:tgtEl>
                                        <p:attrNameLst>
                                          <p:attrName>style.visibility</p:attrName>
                                        </p:attrNameLst>
                                      </p:cBhvr>
                                      <p:to>
                                        <p:strVal val="visible"/>
                                      </p:to>
                                    </p:set>
                                    <p:animEffect transition="in" filter="fade">
                                      <p:cBhvr additive="repl">
                                        <p:cTn id="17" dur="2000"/>
                                        <p:tgtEl>
                                          <p:spTgt spid="28704"/>
                                        </p:tgtEl>
                                      </p:cBhvr>
                                    </p:animEffect>
                                  </p:childTnLst>
                                </p:cTn>
                              </p:par>
                              <p:par>
                                <p:cTn id="18" presetID="10" presetClass="entr" fill="hold" nodeType="withEffect">
                                  <p:stCondLst>
                                    <p:cond delay="0"/>
                                  </p:stCondLst>
                                  <p:childTnLst>
                                    <p:set>
                                      <p:cBhvr additive="repl">
                                        <p:cTn id="19" dur="1" fill="hold">
                                          <p:stCondLst>
                                            <p:cond delay="0"/>
                                          </p:stCondLst>
                                        </p:cTn>
                                        <p:tgtEl>
                                          <p:spTgt spid="28705"/>
                                        </p:tgtEl>
                                        <p:attrNameLst>
                                          <p:attrName>style.visibility</p:attrName>
                                        </p:attrNameLst>
                                      </p:cBhvr>
                                      <p:to>
                                        <p:strVal val="visible"/>
                                      </p:to>
                                    </p:set>
                                    <p:animEffect transition="in" filter="fade">
                                      <p:cBhvr additive="repl">
                                        <p:cTn id="20" dur="2000"/>
                                        <p:tgtEl>
                                          <p:spTgt spid="28705"/>
                                        </p:tgtEl>
                                      </p:cBhvr>
                                    </p:animEffect>
                                  </p:childTnLst>
                                </p:cTn>
                              </p:par>
                              <p:par>
                                <p:cTn id="21" presetID="10" presetClass="entr" fill="hold" nodeType="withEffect">
                                  <p:stCondLst>
                                    <p:cond delay="0"/>
                                  </p:stCondLst>
                                  <p:childTnLst>
                                    <p:set>
                                      <p:cBhvr additive="repl">
                                        <p:cTn id="22" dur="1" fill="hold">
                                          <p:stCondLst>
                                            <p:cond delay="0"/>
                                          </p:stCondLst>
                                        </p:cTn>
                                        <p:tgtEl>
                                          <p:spTgt spid="28706"/>
                                        </p:tgtEl>
                                        <p:attrNameLst>
                                          <p:attrName>style.visibility</p:attrName>
                                        </p:attrNameLst>
                                      </p:cBhvr>
                                      <p:to>
                                        <p:strVal val="visible"/>
                                      </p:to>
                                    </p:set>
                                    <p:animEffect transition="in" filter="fade">
                                      <p:cBhvr additive="repl">
                                        <p:cTn id="23" dur="2000"/>
                                        <p:tgtEl>
                                          <p:spTgt spid="28706"/>
                                        </p:tgtEl>
                                      </p:cBhvr>
                                    </p:animEffect>
                                  </p:childTnLst>
                                </p:cTn>
                              </p:par>
                              <p:par>
                                <p:cTn id="24" presetID="10" presetClass="entr" fill="hold" nodeType="withEffect">
                                  <p:stCondLst>
                                    <p:cond delay="0"/>
                                  </p:stCondLst>
                                  <p:childTnLst>
                                    <p:set>
                                      <p:cBhvr additive="repl">
                                        <p:cTn id="25" dur="1" fill="hold">
                                          <p:stCondLst>
                                            <p:cond delay="0"/>
                                          </p:stCondLst>
                                        </p:cTn>
                                        <p:tgtEl>
                                          <p:spTgt spid="28707"/>
                                        </p:tgtEl>
                                        <p:attrNameLst>
                                          <p:attrName>style.visibility</p:attrName>
                                        </p:attrNameLst>
                                      </p:cBhvr>
                                      <p:to>
                                        <p:strVal val="visible"/>
                                      </p:to>
                                    </p:set>
                                    <p:animEffect transition="in" filter="fade">
                                      <p:cBhvr additive="repl">
                                        <p:cTn id="26" dur="2000"/>
                                        <p:tgtEl>
                                          <p:spTgt spid="28707"/>
                                        </p:tgtEl>
                                      </p:cBhvr>
                                    </p:animEffect>
                                  </p:childTnLst>
                                </p:cTn>
                              </p:par>
                              <p:par>
                                <p:cTn id="27" presetID="10" presetClass="entr" fill="hold" nodeType="withEffect">
                                  <p:stCondLst>
                                    <p:cond delay="0"/>
                                  </p:stCondLst>
                                  <p:childTnLst>
                                    <p:set>
                                      <p:cBhvr additive="repl">
                                        <p:cTn id="28" dur="1" fill="hold">
                                          <p:stCondLst>
                                            <p:cond delay="0"/>
                                          </p:stCondLst>
                                        </p:cTn>
                                        <p:tgtEl>
                                          <p:spTgt spid="28708"/>
                                        </p:tgtEl>
                                        <p:attrNameLst>
                                          <p:attrName>style.visibility</p:attrName>
                                        </p:attrNameLst>
                                      </p:cBhvr>
                                      <p:to>
                                        <p:strVal val="visible"/>
                                      </p:to>
                                    </p:set>
                                    <p:animEffect transition="in" filter="fade">
                                      <p:cBhvr additive="repl">
                                        <p:cTn id="29" dur="2000"/>
                                        <p:tgtEl>
                                          <p:spTgt spid="28708"/>
                                        </p:tgtEl>
                                      </p:cBhvr>
                                    </p:animEffect>
                                  </p:childTnLst>
                                </p:cTn>
                              </p:par>
                              <p:par>
                                <p:cTn id="30" presetID="10" presetClass="entr" fill="hold" nodeType="withEffect">
                                  <p:stCondLst>
                                    <p:cond delay="0"/>
                                  </p:stCondLst>
                                  <p:childTnLst>
                                    <p:set>
                                      <p:cBhvr additive="repl">
                                        <p:cTn id="31" dur="1" fill="hold">
                                          <p:stCondLst>
                                            <p:cond delay="0"/>
                                          </p:stCondLst>
                                        </p:cTn>
                                        <p:tgtEl>
                                          <p:spTgt spid="28709"/>
                                        </p:tgtEl>
                                        <p:attrNameLst>
                                          <p:attrName>style.visibility</p:attrName>
                                        </p:attrNameLst>
                                      </p:cBhvr>
                                      <p:to>
                                        <p:strVal val="visible"/>
                                      </p:to>
                                    </p:set>
                                    <p:animEffect transition="in" filter="fade">
                                      <p:cBhvr additive="repl">
                                        <p:cTn id="32" dur="2000"/>
                                        <p:tgtEl>
                                          <p:spTgt spid="28709"/>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fill="hold" grpId="0" nodeType="clickEffect" nodePh="1">
                                  <p:stCondLst>
                                    <p:cond delay="0"/>
                                  </p:stCondLst>
                                  <p:endCondLst>
                                    <p:cond delay="0"/>
                                    <p:cond evt="begin" delay="0">
                                      <p:tn val="35"/>
                                    </p:cond>
                                  </p:endCondLst>
                                  <p:childTnLst>
                                    <p:set>
                                      <p:cBhvr additive="repl">
                                        <p:cTn id="36" dur="1" fill="hold">
                                          <p:stCondLst>
                                            <p:cond delay="0"/>
                                          </p:stCondLst>
                                        </p:cTn>
                                        <p:tgtEl>
                                          <p:spTgt spid="28702"/>
                                        </p:tgtEl>
                                        <p:attrNameLst>
                                          <p:attrName>style.visibility</p:attrName>
                                        </p:attrNameLst>
                                      </p:cBhvr>
                                      <p:to>
                                        <p:strVal val="visible"/>
                                      </p:to>
                                    </p:set>
                                    <p:animEffect transition="in" filter="dissolve">
                                      <p:cBhvr additive="repl">
                                        <p:cTn id="37" dur="500"/>
                                        <p:tgtEl>
                                          <p:spTgt spid="2870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fill="hold" nodeType="clickEffect">
                                  <p:stCondLst>
                                    <p:cond delay="0"/>
                                  </p:stCondLst>
                                  <p:childTnLst>
                                    <p:set>
                                      <p:cBhvr additive="repl">
                                        <p:cTn id="41" dur="1" fill="hold">
                                          <p:stCondLst>
                                            <p:cond delay="0"/>
                                          </p:stCondLst>
                                        </p:cTn>
                                        <p:tgtEl>
                                          <p:spTgt spid="28710">
                                            <p:txEl>
                                              <p:pRg st="0" end="0"/>
                                            </p:txEl>
                                          </p:spTgt>
                                        </p:tgtEl>
                                        <p:attrNameLst>
                                          <p:attrName>style.visibility</p:attrName>
                                        </p:attrNameLst>
                                      </p:cBhvr>
                                      <p:to>
                                        <p:strVal val="visible"/>
                                      </p:to>
                                    </p:set>
                                    <p:animEffect transition="in" filter="fade">
                                      <p:cBhvr additive="repl">
                                        <p:cTn id="42" dur="2000"/>
                                        <p:tgtEl>
                                          <p:spTgt spid="28710">
                                            <p:txEl>
                                              <p:pRg st="0" end="0"/>
                                            </p:txEl>
                                          </p:spTgt>
                                        </p:tgtEl>
                                      </p:cBhvr>
                                    </p:animEffect>
                                  </p:childTnLst>
                                </p:cTn>
                              </p:par>
                              <p:par>
                                <p:cTn id="43" presetID="10" presetClass="entr" fill="hold" nodeType="withEffect">
                                  <p:stCondLst>
                                    <p:cond delay="0"/>
                                  </p:stCondLst>
                                  <p:childTnLst>
                                    <p:set>
                                      <p:cBhvr additive="repl">
                                        <p:cTn id="44" dur="1" fill="hold">
                                          <p:stCondLst>
                                            <p:cond delay="0"/>
                                          </p:stCondLst>
                                        </p:cTn>
                                        <p:tgtEl>
                                          <p:spTgt spid="28710">
                                            <p:txEl>
                                              <p:pRg st="1" end="1"/>
                                            </p:txEl>
                                          </p:spTgt>
                                        </p:tgtEl>
                                        <p:attrNameLst>
                                          <p:attrName>style.visibility</p:attrName>
                                        </p:attrNameLst>
                                      </p:cBhvr>
                                      <p:to>
                                        <p:strVal val="visible"/>
                                      </p:to>
                                    </p:set>
                                    <p:animEffect transition="in" filter="fade">
                                      <p:cBhvr additive="repl">
                                        <p:cTn id="45" dur="2000"/>
                                        <p:tgtEl>
                                          <p:spTgt spid="287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0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ext Box 1">
            <a:extLst>
              <a:ext uri="{FF2B5EF4-FFF2-40B4-BE49-F238E27FC236}">
                <a16:creationId xmlns:a16="http://schemas.microsoft.com/office/drawing/2014/main" id="{065D45BF-B56D-42D0-96BF-A51F6C26F10F}"/>
              </a:ext>
            </a:extLst>
          </p:cNvPr>
          <p:cNvSpPr txBox="1">
            <a:spLocks noChangeArrowheads="1"/>
          </p:cNvSpPr>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000" i="1">
                <a:solidFill>
                  <a:srgbClr val="000000"/>
                </a:solidFill>
              </a:rPr>
              <a:t>Διαγράμματα τροχιακών </a:t>
            </a:r>
            <a:br>
              <a:rPr lang="el-GR" altLang="en-US" sz="4000" i="1">
                <a:solidFill>
                  <a:srgbClr val="000000"/>
                </a:solidFill>
              </a:rPr>
            </a:br>
            <a:r>
              <a:rPr lang="el-GR" altLang="en-US" sz="4000" i="1">
                <a:solidFill>
                  <a:srgbClr val="000000"/>
                </a:solidFill>
              </a:rPr>
              <a:t>sp</a:t>
            </a:r>
            <a:r>
              <a:rPr lang="el-GR" altLang="en-US" sz="4000">
                <a:solidFill>
                  <a:srgbClr val="000000"/>
                </a:solidFill>
              </a:rPr>
              <a:t> υβριδοποιημένων ατόμων</a:t>
            </a:r>
          </a:p>
        </p:txBody>
      </p:sp>
      <p:sp>
        <p:nvSpPr>
          <p:cNvPr id="188419" name="Text Box 2">
            <a:extLst>
              <a:ext uri="{FF2B5EF4-FFF2-40B4-BE49-F238E27FC236}">
                <a16:creationId xmlns:a16="http://schemas.microsoft.com/office/drawing/2014/main" id="{74492360-0C33-4EA8-9AF1-80A74DCD915B}"/>
              </a:ext>
            </a:extLst>
          </p:cNvPr>
          <p:cNvSpPr txBox="1">
            <a:spLocks noChangeArrowheads="1"/>
          </p:cNvSpPr>
          <p:nvPr/>
        </p:nvSpPr>
        <p:spPr bwMode="auto">
          <a:xfrm>
            <a:off x="492125" y="2276475"/>
            <a:ext cx="3740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r>
              <a:rPr lang="el-GR" altLang="en-US" sz="2400">
                <a:solidFill>
                  <a:srgbClr val="000000"/>
                </a:solidFill>
                <a:latin typeface="Arial" panose="020B0604020202020204" pitchFamily="34" charset="0"/>
              </a:rPr>
              <a:t>Μη υβριδοποιημένο άτομο</a:t>
            </a:r>
          </a:p>
        </p:txBody>
      </p:sp>
      <p:sp>
        <p:nvSpPr>
          <p:cNvPr id="188420" name="Text Box 3">
            <a:extLst>
              <a:ext uri="{FF2B5EF4-FFF2-40B4-BE49-F238E27FC236}">
                <a16:creationId xmlns:a16="http://schemas.microsoft.com/office/drawing/2014/main" id="{420C098C-9169-40FC-AA09-10E60A0CEA01}"/>
              </a:ext>
            </a:extLst>
          </p:cNvPr>
          <p:cNvSpPr txBox="1">
            <a:spLocks noChangeArrowheads="1"/>
          </p:cNvSpPr>
          <p:nvPr/>
        </p:nvSpPr>
        <p:spPr bwMode="auto">
          <a:xfrm>
            <a:off x="593725" y="3521075"/>
            <a:ext cx="6127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s</a:t>
            </a:r>
          </a:p>
        </p:txBody>
      </p:sp>
      <p:sp>
        <p:nvSpPr>
          <p:cNvPr id="188421" name="Text Box 4">
            <a:extLst>
              <a:ext uri="{FF2B5EF4-FFF2-40B4-BE49-F238E27FC236}">
                <a16:creationId xmlns:a16="http://schemas.microsoft.com/office/drawing/2014/main" id="{1B7615B4-8451-432D-A400-921C7D585156}"/>
              </a:ext>
            </a:extLst>
          </p:cNvPr>
          <p:cNvSpPr txBox="1">
            <a:spLocks noChangeArrowheads="1"/>
          </p:cNvSpPr>
          <p:nvPr/>
        </p:nvSpPr>
        <p:spPr bwMode="auto">
          <a:xfrm>
            <a:off x="2286000" y="3502025"/>
            <a:ext cx="63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p</a:t>
            </a:r>
          </a:p>
        </p:txBody>
      </p:sp>
      <p:sp>
        <p:nvSpPr>
          <p:cNvPr id="188422" name="Text Box 5">
            <a:extLst>
              <a:ext uri="{FF2B5EF4-FFF2-40B4-BE49-F238E27FC236}">
                <a16:creationId xmlns:a16="http://schemas.microsoft.com/office/drawing/2014/main" id="{B2956A92-7A62-4C2C-973A-9F2419B57FF1}"/>
              </a:ext>
            </a:extLst>
          </p:cNvPr>
          <p:cNvSpPr txBox="1">
            <a:spLocks noChangeArrowheads="1"/>
          </p:cNvSpPr>
          <p:nvPr/>
        </p:nvSpPr>
        <p:spPr bwMode="auto">
          <a:xfrm>
            <a:off x="533400" y="2895600"/>
            <a:ext cx="6715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88423" name="Rectangle 6">
            <a:extLst>
              <a:ext uri="{FF2B5EF4-FFF2-40B4-BE49-F238E27FC236}">
                <a16:creationId xmlns:a16="http://schemas.microsoft.com/office/drawing/2014/main" id="{5D6DE2EA-B220-4055-85A6-2E5AA34067CE}"/>
              </a:ext>
            </a:extLst>
          </p:cNvPr>
          <p:cNvSpPr>
            <a:spLocks noChangeArrowheads="1"/>
          </p:cNvSpPr>
          <p:nvPr/>
        </p:nvSpPr>
        <p:spPr bwMode="auto">
          <a:xfrm>
            <a:off x="533400" y="28194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88424" name="Text Box 7">
            <a:extLst>
              <a:ext uri="{FF2B5EF4-FFF2-40B4-BE49-F238E27FC236}">
                <a16:creationId xmlns:a16="http://schemas.microsoft.com/office/drawing/2014/main" id="{CA90891D-A3E6-4CD4-AD50-64004EADA763}"/>
              </a:ext>
            </a:extLst>
          </p:cNvPr>
          <p:cNvSpPr txBox="1">
            <a:spLocks noChangeArrowheads="1"/>
          </p:cNvSpPr>
          <p:nvPr/>
        </p:nvSpPr>
        <p:spPr bwMode="auto">
          <a:xfrm>
            <a:off x="1676400" y="28956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88425" name="Rectangle 8">
            <a:extLst>
              <a:ext uri="{FF2B5EF4-FFF2-40B4-BE49-F238E27FC236}">
                <a16:creationId xmlns:a16="http://schemas.microsoft.com/office/drawing/2014/main" id="{6823E356-9E63-4A3F-8397-8ACDFC5D8E62}"/>
              </a:ext>
            </a:extLst>
          </p:cNvPr>
          <p:cNvSpPr>
            <a:spLocks noChangeArrowheads="1"/>
          </p:cNvSpPr>
          <p:nvPr/>
        </p:nvSpPr>
        <p:spPr bwMode="auto">
          <a:xfrm>
            <a:off x="1600200" y="28194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88426" name="Rectangle 9">
            <a:extLst>
              <a:ext uri="{FF2B5EF4-FFF2-40B4-BE49-F238E27FC236}">
                <a16:creationId xmlns:a16="http://schemas.microsoft.com/office/drawing/2014/main" id="{7BAE1D30-CE97-47F6-8D06-CE48495077BD}"/>
              </a:ext>
            </a:extLst>
          </p:cNvPr>
          <p:cNvSpPr>
            <a:spLocks noChangeArrowheads="1"/>
          </p:cNvSpPr>
          <p:nvPr/>
        </p:nvSpPr>
        <p:spPr bwMode="auto">
          <a:xfrm>
            <a:off x="2286000" y="28194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88427" name="Rectangle 10">
            <a:extLst>
              <a:ext uri="{FF2B5EF4-FFF2-40B4-BE49-F238E27FC236}">
                <a16:creationId xmlns:a16="http://schemas.microsoft.com/office/drawing/2014/main" id="{45D75398-CF41-4C1A-849C-5AF01469CEAB}"/>
              </a:ext>
            </a:extLst>
          </p:cNvPr>
          <p:cNvSpPr>
            <a:spLocks noChangeArrowheads="1"/>
          </p:cNvSpPr>
          <p:nvPr/>
        </p:nvSpPr>
        <p:spPr bwMode="auto">
          <a:xfrm>
            <a:off x="2971800" y="28194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88428" name="Text Box 11">
            <a:extLst>
              <a:ext uri="{FF2B5EF4-FFF2-40B4-BE49-F238E27FC236}">
                <a16:creationId xmlns:a16="http://schemas.microsoft.com/office/drawing/2014/main" id="{41D2EEEC-B548-42BA-9F18-3CFEAE59F44E}"/>
              </a:ext>
            </a:extLst>
          </p:cNvPr>
          <p:cNvSpPr txBox="1">
            <a:spLocks noChangeArrowheads="1"/>
          </p:cNvSpPr>
          <p:nvPr/>
        </p:nvSpPr>
        <p:spPr bwMode="auto">
          <a:xfrm>
            <a:off x="4746625" y="2360613"/>
            <a:ext cx="36385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r>
              <a:rPr lang="el-GR" altLang="en-US" sz="2400" i="1">
                <a:solidFill>
                  <a:srgbClr val="000000"/>
                </a:solidFill>
                <a:latin typeface="Arial" panose="020B0604020202020204" pitchFamily="34" charset="0"/>
              </a:rPr>
              <a:t>sp</a:t>
            </a:r>
            <a:r>
              <a:rPr lang="el-GR" altLang="en-US" sz="2400">
                <a:solidFill>
                  <a:srgbClr val="000000"/>
                </a:solidFill>
                <a:latin typeface="Arial" panose="020B0604020202020204" pitchFamily="34" charset="0"/>
              </a:rPr>
              <a:t> υβριδοποιημένο άτομο</a:t>
            </a:r>
          </a:p>
        </p:txBody>
      </p:sp>
      <p:sp>
        <p:nvSpPr>
          <p:cNvPr id="188429" name="Text Box 12">
            <a:extLst>
              <a:ext uri="{FF2B5EF4-FFF2-40B4-BE49-F238E27FC236}">
                <a16:creationId xmlns:a16="http://schemas.microsoft.com/office/drawing/2014/main" id="{83DEA959-C78F-42A7-9372-50D7EFA3668A}"/>
              </a:ext>
            </a:extLst>
          </p:cNvPr>
          <p:cNvSpPr txBox="1">
            <a:spLocks noChangeArrowheads="1"/>
          </p:cNvSpPr>
          <p:nvPr/>
        </p:nvSpPr>
        <p:spPr bwMode="auto">
          <a:xfrm>
            <a:off x="5410200" y="3502025"/>
            <a:ext cx="8397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sp</a:t>
            </a:r>
          </a:p>
        </p:txBody>
      </p:sp>
      <p:sp>
        <p:nvSpPr>
          <p:cNvPr id="188430" name="Text Box 13">
            <a:extLst>
              <a:ext uri="{FF2B5EF4-FFF2-40B4-BE49-F238E27FC236}">
                <a16:creationId xmlns:a16="http://schemas.microsoft.com/office/drawing/2014/main" id="{8B210042-C4E5-4564-BC18-B4909E0A278D}"/>
              </a:ext>
            </a:extLst>
          </p:cNvPr>
          <p:cNvSpPr txBox="1">
            <a:spLocks noChangeArrowheads="1"/>
          </p:cNvSpPr>
          <p:nvPr/>
        </p:nvSpPr>
        <p:spPr bwMode="auto">
          <a:xfrm>
            <a:off x="5181600" y="28956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88431" name="Rectangle 14">
            <a:extLst>
              <a:ext uri="{FF2B5EF4-FFF2-40B4-BE49-F238E27FC236}">
                <a16:creationId xmlns:a16="http://schemas.microsoft.com/office/drawing/2014/main" id="{40317654-A753-4499-8A2E-0C83F93F4D2E}"/>
              </a:ext>
            </a:extLst>
          </p:cNvPr>
          <p:cNvSpPr>
            <a:spLocks noChangeArrowheads="1"/>
          </p:cNvSpPr>
          <p:nvPr/>
        </p:nvSpPr>
        <p:spPr bwMode="auto">
          <a:xfrm>
            <a:off x="5105400" y="28194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88432" name="Text Box 15">
            <a:extLst>
              <a:ext uri="{FF2B5EF4-FFF2-40B4-BE49-F238E27FC236}">
                <a16:creationId xmlns:a16="http://schemas.microsoft.com/office/drawing/2014/main" id="{5EFA5FF9-6A64-421F-999A-E6B6DFDF76F2}"/>
              </a:ext>
            </a:extLst>
          </p:cNvPr>
          <p:cNvSpPr txBox="1">
            <a:spLocks noChangeArrowheads="1"/>
          </p:cNvSpPr>
          <p:nvPr/>
        </p:nvSpPr>
        <p:spPr bwMode="auto">
          <a:xfrm>
            <a:off x="5867400" y="28956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88433" name="Rectangle 16">
            <a:extLst>
              <a:ext uri="{FF2B5EF4-FFF2-40B4-BE49-F238E27FC236}">
                <a16:creationId xmlns:a16="http://schemas.microsoft.com/office/drawing/2014/main" id="{287B5780-EC3B-4EDA-98D6-9CB2AD8FBA87}"/>
              </a:ext>
            </a:extLst>
          </p:cNvPr>
          <p:cNvSpPr>
            <a:spLocks noChangeArrowheads="1"/>
          </p:cNvSpPr>
          <p:nvPr/>
        </p:nvSpPr>
        <p:spPr bwMode="auto">
          <a:xfrm>
            <a:off x="5791200" y="28194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88434" name="Rectangle 17">
            <a:extLst>
              <a:ext uri="{FF2B5EF4-FFF2-40B4-BE49-F238E27FC236}">
                <a16:creationId xmlns:a16="http://schemas.microsoft.com/office/drawing/2014/main" id="{2BA04084-2CA3-479D-91E0-DA69E070BD22}"/>
              </a:ext>
            </a:extLst>
          </p:cNvPr>
          <p:cNvSpPr>
            <a:spLocks noChangeArrowheads="1"/>
          </p:cNvSpPr>
          <p:nvPr/>
        </p:nvSpPr>
        <p:spPr bwMode="auto">
          <a:xfrm>
            <a:off x="7239000" y="28194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88435" name="Rectangle 18">
            <a:extLst>
              <a:ext uri="{FF2B5EF4-FFF2-40B4-BE49-F238E27FC236}">
                <a16:creationId xmlns:a16="http://schemas.microsoft.com/office/drawing/2014/main" id="{477D3C1B-9C8C-4863-AD34-60FF72C14785}"/>
              </a:ext>
            </a:extLst>
          </p:cNvPr>
          <p:cNvSpPr>
            <a:spLocks noChangeArrowheads="1"/>
          </p:cNvSpPr>
          <p:nvPr/>
        </p:nvSpPr>
        <p:spPr bwMode="auto">
          <a:xfrm>
            <a:off x="7924800" y="28194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88436" name="Text Box 19">
            <a:extLst>
              <a:ext uri="{FF2B5EF4-FFF2-40B4-BE49-F238E27FC236}">
                <a16:creationId xmlns:a16="http://schemas.microsoft.com/office/drawing/2014/main" id="{DD61D63D-A7E1-415A-930B-CA3AE03DC9CB}"/>
              </a:ext>
            </a:extLst>
          </p:cNvPr>
          <p:cNvSpPr txBox="1">
            <a:spLocks noChangeArrowheads="1"/>
          </p:cNvSpPr>
          <p:nvPr/>
        </p:nvSpPr>
        <p:spPr bwMode="auto">
          <a:xfrm>
            <a:off x="7315200" y="28956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88437" name="Text Box 20">
            <a:extLst>
              <a:ext uri="{FF2B5EF4-FFF2-40B4-BE49-F238E27FC236}">
                <a16:creationId xmlns:a16="http://schemas.microsoft.com/office/drawing/2014/main" id="{4087FAF0-AE06-4DC3-8829-9B44B7C71525}"/>
              </a:ext>
            </a:extLst>
          </p:cNvPr>
          <p:cNvSpPr txBox="1">
            <a:spLocks noChangeArrowheads="1"/>
          </p:cNvSpPr>
          <p:nvPr/>
        </p:nvSpPr>
        <p:spPr bwMode="auto">
          <a:xfrm>
            <a:off x="2286000" y="28956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88438" name="Text Box 21">
            <a:extLst>
              <a:ext uri="{FF2B5EF4-FFF2-40B4-BE49-F238E27FC236}">
                <a16:creationId xmlns:a16="http://schemas.microsoft.com/office/drawing/2014/main" id="{C2491314-6BBB-44F9-9B90-B923CFB24E6D}"/>
              </a:ext>
            </a:extLst>
          </p:cNvPr>
          <p:cNvSpPr txBox="1">
            <a:spLocks noChangeArrowheads="1"/>
          </p:cNvSpPr>
          <p:nvPr/>
        </p:nvSpPr>
        <p:spPr bwMode="auto">
          <a:xfrm>
            <a:off x="7924800" y="28956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88439" name="Text Box 22">
            <a:extLst>
              <a:ext uri="{FF2B5EF4-FFF2-40B4-BE49-F238E27FC236}">
                <a16:creationId xmlns:a16="http://schemas.microsoft.com/office/drawing/2014/main" id="{4338C9C0-48F1-4D11-A7C7-039B059BE0EA}"/>
              </a:ext>
            </a:extLst>
          </p:cNvPr>
          <p:cNvSpPr txBox="1">
            <a:spLocks noChangeArrowheads="1"/>
          </p:cNvSpPr>
          <p:nvPr/>
        </p:nvSpPr>
        <p:spPr bwMode="auto">
          <a:xfrm>
            <a:off x="7696200" y="3502025"/>
            <a:ext cx="63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p</a:t>
            </a:r>
          </a:p>
        </p:txBody>
      </p:sp>
      <p:sp>
        <p:nvSpPr>
          <p:cNvPr id="188440" name="Text Box 23">
            <a:extLst>
              <a:ext uri="{FF2B5EF4-FFF2-40B4-BE49-F238E27FC236}">
                <a16:creationId xmlns:a16="http://schemas.microsoft.com/office/drawing/2014/main" id="{4181A7E7-45D1-4C6B-B200-F7FC54B55025}"/>
              </a:ext>
            </a:extLst>
          </p:cNvPr>
          <p:cNvSpPr txBox="1">
            <a:spLocks noChangeArrowheads="1"/>
          </p:cNvSpPr>
          <p:nvPr/>
        </p:nvSpPr>
        <p:spPr bwMode="auto">
          <a:xfrm>
            <a:off x="4070350" y="2436813"/>
            <a:ext cx="59372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2800">
                <a:solidFill>
                  <a:srgbClr val="9933FF"/>
                </a:solidFill>
                <a:latin typeface="Arial" panose="020B0604020202020204" pitchFamily="34" charset="0"/>
              </a:rPr>
              <a:t>C</a:t>
            </a:r>
          </a:p>
          <a:p>
            <a:pPr algn="ctr" eaLnBrk="1" hangingPunct="1">
              <a:buClrTx/>
              <a:buFontTx/>
              <a:buNone/>
            </a:pPr>
            <a:r>
              <a:rPr lang="el-GR" altLang="en-US" sz="2800">
                <a:solidFill>
                  <a:srgbClr val="9933FF"/>
                </a:solidFill>
                <a:latin typeface="Arial" panose="020B0604020202020204" pitchFamily="34" charset="0"/>
              </a:rPr>
              <a:t>2</a:t>
            </a:r>
            <a:r>
              <a:rPr lang="el-GR" altLang="en-US" sz="2800" i="1">
                <a:solidFill>
                  <a:srgbClr val="9933FF"/>
                </a:solidFill>
                <a:latin typeface="Symbol" panose="05050102010706020507" pitchFamily="18" charset="2"/>
              </a:rPr>
              <a:t></a:t>
            </a:r>
          </a:p>
          <a:p>
            <a:pPr algn="ctr" eaLnBrk="1" hangingPunct="1">
              <a:buClrTx/>
              <a:buFontTx/>
              <a:buNone/>
            </a:pPr>
            <a:r>
              <a:rPr lang="el-GR" altLang="en-US" sz="2800">
                <a:solidFill>
                  <a:srgbClr val="9933FF"/>
                </a:solidFill>
                <a:latin typeface="Arial" panose="020B0604020202020204" pitchFamily="34" charset="0"/>
              </a:rPr>
              <a:t>2</a:t>
            </a:r>
            <a:r>
              <a:rPr lang="el-GR" altLang="en-US" sz="2800" i="1">
                <a:solidFill>
                  <a:srgbClr val="9933FF"/>
                </a:solidFill>
                <a:latin typeface="Symbol" panose="05050102010706020507" pitchFamily="18" charset="2"/>
              </a:rPr>
              <a:t></a:t>
            </a:r>
          </a:p>
        </p:txBody>
      </p:sp>
      <p:sp>
        <p:nvSpPr>
          <p:cNvPr id="188441" name="Text Box 24">
            <a:extLst>
              <a:ext uri="{FF2B5EF4-FFF2-40B4-BE49-F238E27FC236}">
                <a16:creationId xmlns:a16="http://schemas.microsoft.com/office/drawing/2014/main" id="{85EDDF11-108A-43D3-A5A4-FF8D82E412C0}"/>
              </a:ext>
            </a:extLst>
          </p:cNvPr>
          <p:cNvSpPr txBox="1">
            <a:spLocks noChangeArrowheads="1"/>
          </p:cNvSpPr>
          <p:nvPr/>
        </p:nvSpPr>
        <p:spPr bwMode="auto">
          <a:xfrm>
            <a:off x="593725" y="5273675"/>
            <a:ext cx="6127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s</a:t>
            </a:r>
          </a:p>
        </p:txBody>
      </p:sp>
      <p:sp>
        <p:nvSpPr>
          <p:cNvPr id="188442" name="Text Box 25">
            <a:extLst>
              <a:ext uri="{FF2B5EF4-FFF2-40B4-BE49-F238E27FC236}">
                <a16:creationId xmlns:a16="http://schemas.microsoft.com/office/drawing/2014/main" id="{41A2E5F2-4311-473F-9B3C-42521A3DD43F}"/>
              </a:ext>
            </a:extLst>
          </p:cNvPr>
          <p:cNvSpPr txBox="1">
            <a:spLocks noChangeArrowheads="1"/>
          </p:cNvSpPr>
          <p:nvPr/>
        </p:nvSpPr>
        <p:spPr bwMode="auto">
          <a:xfrm>
            <a:off x="2286000" y="5254625"/>
            <a:ext cx="63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p</a:t>
            </a:r>
          </a:p>
        </p:txBody>
      </p:sp>
      <p:sp>
        <p:nvSpPr>
          <p:cNvPr id="188443" name="Text Box 26">
            <a:extLst>
              <a:ext uri="{FF2B5EF4-FFF2-40B4-BE49-F238E27FC236}">
                <a16:creationId xmlns:a16="http://schemas.microsoft.com/office/drawing/2014/main" id="{E462DFF5-B90D-4B79-B416-D242FAE381F0}"/>
              </a:ext>
            </a:extLst>
          </p:cNvPr>
          <p:cNvSpPr txBox="1">
            <a:spLocks noChangeArrowheads="1"/>
          </p:cNvSpPr>
          <p:nvPr/>
        </p:nvSpPr>
        <p:spPr bwMode="auto">
          <a:xfrm>
            <a:off x="533400" y="4648200"/>
            <a:ext cx="6715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88444" name="Rectangle 27">
            <a:extLst>
              <a:ext uri="{FF2B5EF4-FFF2-40B4-BE49-F238E27FC236}">
                <a16:creationId xmlns:a16="http://schemas.microsoft.com/office/drawing/2014/main" id="{FC777E52-4BEA-458A-9A15-5A0676FD11BE}"/>
              </a:ext>
            </a:extLst>
          </p:cNvPr>
          <p:cNvSpPr>
            <a:spLocks noChangeArrowheads="1"/>
          </p:cNvSpPr>
          <p:nvPr/>
        </p:nvSpPr>
        <p:spPr bwMode="auto">
          <a:xfrm>
            <a:off x="533400" y="45720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88445" name="Text Box 28">
            <a:extLst>
              <a:ext uri="{FF2B5EF4-FFF2-40B4-BE49-F238E27FC236}">
                <a16:creationId xmlns:a16="http://schemas.microsoft.com/office/drawing/2014/main" id="{2EF93CA5-CC68-41CD-8F5E-80338B4E3AE1}"/>
              </a:ext>
            </a:extLst>
          </p:cNvPr>
          <p:cNvSpPr txBox="1">
            <a:spLocks noChangeArrowheads="1"/>
          </p:cNvSpPr>
          <p:nvPr/>
        </p:nvSpPr>
        <p:spPr bwMode="auto">
          <a:xfrm>
            <a:off x="1676400" y="46482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88446" name="Rectangle 29">
            <a:extLst>
              <a:ext uri="{FF2B5EF4-FFF2-40B4-BE49-F238E27FC236}">
                <a16:creationId xmlns:a16="http://schemas.microsoft.com/office/drawing/2014/main" id="{5A0606CF-C08E-41AC-82EE-FE725AA18C8F}"/>
              </a:ext>
            </a:extLst>
          </p:cNvPr>
          <p:cNvSpPr>
            <a:spLocks noChangeArrowheads="1"/>
          </p:cNvSpPr>
          <p:nvPr/>
        </p:nvSpPr>
        <p:spPr bwMode="auto">
          <a:xfrm>
            <a:off x="1600200" y="45720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88447" name="Rectangle 30">
            <a:extLst>
              <a:ext uri="{FF2B5EF4-FFF2-40B4-BE49-F238E27FC236}">
                <a16:creationId xmlns:a16="http://schemas.microsoft.com/office/drawing/2014/main" id="{212AC32B-3170-491B-BD04-E420B5D0408B}"/>
              </a:ext>
            </a:extLst>
          </p:cNvPr>
          <p:cNvSpPr>
            <a:spLocks noChangeArrowheads="1"/>
          </p:cNvSpPr>
          <p:nvPr/>
        </p:nvSpPr>
        <p:spPr bwMode="auto">
          <a:xfrm>
            <a:off x="2286000" y="45720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88448" name="Text Box 31">
            <a:extLst>
              <a:ext uri="{FF2B5EF4-FFF2-40B4-BE49-F238E27FC236}">
                <a16:creationId xmlns:a16="http://schemas.microsoft.com/office/drawing/2014/main" id="{236C4A08-BA04-4ED1-AF7F-C9C2C4428E1D}"/>
              </a:ext>
            </a:extLst>
          </p:cNvPr>
          <p:cNvSpPr txBox="1">
            <a:spLocks noChangeArrowheads="1"/>
          </p:cNvSpPr>
          <p:nvPr/>
        </p:nvSpPr>
        <p:spPr bwMode="auto">
          <a:xfrm>
            <a:off x="5410200" y="5254625"/>
            <a:ext cx="8397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sp</a:t>
            </a:r>
          </a:p>
        </p:txBody>
      </p:sp>
      <p:sp>
        <p:nvSpPr>
          <p:cNvPr id="188449" name="Text Box 32">
            <a:extLst>
              <a:ext uri="{FF2B5EF4-FFF2-40B4-BE49-F238E27FC236}">
                <a16:creationId xmlns:a16="http://schemas.microsoft.com/office/drawing/2014/main" id="{9BFD0CD5-6528-4785-A4DF-7C692148AA13}"/>
              </a:ext>
            </a:extLst>
          </p:cNvPr>
          <p:cNvSpPr txBox="1">
            <a:spLocks noChangeArrowheads="1"/>
          </p:cNvSpPr>
          <p:nvPr/>
        </p:nvSpPr>
        <p:spPr bwMode="auto">
          <a:xfrm>
            <a:off x="5867400" y="46482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88450" name="Rectangle 33">
            <a:extLst>
              <a:ext uri="{FF2B5EF4-FFF2-40B4-BE49-F238E27FC236}">
                <a16:creationId xmlns:a16="http://schemas.microsoft.com/office/drawing/2014/main" id="{6D875647-01C5-4328-A7A7-E3FCBC8AE8E1}"/>
              </a:ext>
            </a:extLst>
          </p:cNvPr>
          <p:cNvSpPr>
            <a:spLocks noChangeArrowheads="1"/>
          </p:cNvSpPr>
          <p:nvPr/>
        </p:nvSpPr>
        <p:spPr bwMode="auto">
          <a:xfrm>
            <a:off x="5791200" y="45720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88451" name="Rectangle 34">
            <a:extLst>
              <a:ext uri="{FF2B5EF4-FFF2-40B4-BE49-F238E27FC236}">
                <a16:creationId xmlns:a16="http://schemas.microsoft.com/office/drawing/2014/main" id="{FB41F834-FE6A-4902-8A79-BC567772F636}"/>
              </a:ext>
            </a:extLst>
          </p:cNvPr>
          <p:cNvSpPr>
            <a:spLocks noChangeArrowheads="1"/>
          </p:cNvSpPr>
          <p:nvPr/>
        </p:nvSpPr>
        <p:spPr bwMode="auto">
          <a:xfrm>
            <a:off x="7239000" y="45720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88452" name="Rectangle 35">
            <a:extLst>
              <a:ext uri="{FF2B5EF4-FFF2-40B4-BE49-F238E27FC236}">
                <a16:creationId xmlns:a16="http://schemas.microsoft.com/office/drawing/2014/main" id="{AB592A07-4B0C-4775-93F6-FFD719445346}"/>
              </a:ext>
            </a:extLst>
          </p:cNvPr>
          <p:cNvSpPr>
            <a:spLocks noChangeArrowheads="1"/>
          </p:cNvSpPr>
          <p:nvPr/>
        </p:nvSpPr>
        <p:spPr bwMode="auto">
          <a:xfrm>
            <a:off x="7924800" y="45720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88453" name="Text Box 36">
            <a:extLst>
              <a:ext uri="{FF2B5EF4-FFF2-40B4-BE49-F238E27FC236}">
                <a16:creationId xmlns:a16="http://schemas.microsoft.com/office/drawing/2014/main" id="{97ED42E4-5EFC-4BF2-80A6-97B03EB16015}"/>
              </a:ext>
            </a:extLst>
          </p:cNvPr>
          <p:cNvSpPr txBox="1">
            <a:spLocks noChangeArrowheads="1"/>
          </p:cNvSpPr>
          <p:nvPr/>
        </p:nvSpPr>
        <p:spPr bwMode="auto">
          <a:xfrm>
            <a:off x="7315200" y="46482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88454" name="Text Box 37">
            <a:extLst>
              <a:ext uri="{FF2B5EF4-FFF2-40B4-BE49-F238E27FC236}">
                <a16:creationId xmlns:a16="http://schemas.microsoft.com/office/drawing/2014/main" id="{8E9C82D3-8873-431C-A82B-AA1E69DEC3F7}"/>
              </a:ext>
            </a:extLst>
          </p:cNvPr>
          <p:cNvSpPr txBox="1">
            <a:spLocks noChangeArrowheads="1"/>
          </p:cNvSpPr>
          <p:nvPr/>
        </p:nvSpPr>
        <p:spPr bwMode="auto">
          <a:xfrm>
            <a:off x="2286000" y="46482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88455" name="Text Box 38">
            <a:extLst>
              <a:ext uri="{FF2B5EF4-FFF2-40B4-BE49-F238E27FC236}">
                <a16:creationId xmlns:a16="http://schemas.microsoft.com/office/drawing/2014/main" id="{E3589663-6618-4C2E-806C-8D5A03D9F88D}"/>
              </a:ext>
            </a:extLst>
          </p:cNvPr>
          <p:cNvSpPr txBox="1">
            <a:spLocks noChangeArrowheads="1"/>
          </p:cNvSpPr>
          <p:nvPr/>
        </p:nvSpPr>
        <p:spPr bwMode="auto">
          <a:xfrm>
            <a:off x="7924800" y="46482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88456" name="Text Box 39">
            <a:extLst>
              <a:ext uri="{FF2B5EF4-FFF2-40B4-BE49-F238E27FC236}">
                <a16:creationId xmlns:a16="http://schemas.microsoft.com/office/drawing/2014/main" id="{639A4807-8C26-4BDE-B4EB-E38BB890627E}"/>
              </a:ext>
            </a:extLst>
          </p:cNvPr>
          <p:cNvSpPr txBox="1">
            <a:spLocks noChangeArrowheads="1"/>
          </p:cNvSpPr>
          <p:nvPr/>
        </p:nvSpPr>
        <p:spPr bwMode="auto">
          <a:xfrm>
            <a:off x="7696200" y="5254625"/>
            <a:ext cx="63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Arial" panose="020B0604020202020204" pitchFamily="34" charset="0"/>
              </a:rPr>
              <a:t>2</a:t>
            </a:r>
            <a:r>
              <a:rPr lang="el-GR" altLang="en-US" sz="3200" i="1">
                <a:solidFill>
                  <a:srgbClr val="000000"/>
                </a:solidFill>
                <a:latin typeface="Arial" panose="020B0604020202020204" pitchFamily="34" charset="0"/>
              </a:rPr>
              <a:t>p</a:t>
            </a:r>
          </a:p>
        </p:txBody>
      </p:sp>
      <p:sp>
        <p:nvSpPr>
          <p:cNvPr id="188457" name="Rectangle 40">
            <a:extLst>
              <a:ext uri="{FF2B5EF4-FFF2-40B4-BE49-F238E27FC236}">
                <a16:creationId xmlns:a16="http://schemas.microsoft.com/office/drawing/2014/main" id="{DC9C1342-9A85-4234-8A14-FBDA3E7E6EB6}"/>
              </a:ext>
            </a:extLst>
          </p:cNvPr>
          <p:cNvSpPr>
            <a:spLocks noChangeArrowheads="1"/>
          </p:cNvSpPr>
          <p:nvPr/>
        </p:nvSpPr>
        <p:spPr bwMode="auto">
          <a:xfrm>
            <a:off x="2971800" y="45720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88458" name="Text Box 41">
            <a:extLst>
              <a:ext uri="{FF2B5EF4-FFF2-40B4-BE49-F238E27FC236}">
                <a16:creationId xmlns:a16="http://schemas.microsoft.com/office/drawing/2014/main" id="{4DE6F550-EBDB-4155-B89A-BFA3B618F1DA}"/>
              </a:ext>
            </a:extLst>
          </p:cNvPr>
          <p:cNvSpPr txBox="1">
            <a:spLocks noChangeArrowheads="1"/>
          </p:cNvSpPr>
          <p:nvPr/>
        </p:nvSpPr>
        <p:spPr bwMode="auto">
          <a:xfrm>
            <a:off x="2971800" y="46482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grpSp>
        <p:nvGrpSpPr>
          <p:cNvPr id="188459" name="Group 42">
            <a:extLst>
              <a:ext uri="{FF2B5EF4-FFF2-40B4-BE49-F238E27FC236}">
                <a16:creationId xmlns:a16="http://schemas.microsoft.com/office/drawing/2014/main" id="{78121BF3-7FFC-49EA-BF2C-3355FAF67DF3}"/>
              </a:ext>
            </a:extLst>
          </p:cNvPr>
          <p:cNvGrpSpPr>
            <a:grpSpLocks/>
          </p:cNvGrpSpPr>
          <p:nvPr/>
        </p:nvGrpSpPr>
        <p:grpSpPr bwMode="auto">
          <a:xfrm>
            <a:off x="5105400" y="4572000"/>
            <a:ext cx="685800" cy="682625"/>
            <a:chOff x="3216" y="2880"/>
            <a:chExt cx="432" cy="430"/>
          </a:xfrm>
        </p:grpSpPr>
        <p:sp>
          <p:nvSpPr>
            <p:cNvPr id="188463" name="Text Box 43">
              <a:extLst>
                <a:ext uri="{FF2B5EF4-FFF2-40B4-BE49-F238E27FC236}">
                  <a16:creationId xmlns:a16="http://schemas.microsoft.com/office/drawing/2014/main" id="{1945E0B0-F205-41F5-9C32-2F922D884FF1}"/>
                </a:ext>
              </a:extLst>
            </p:cNvPr>
            <p:cNvSpPr txBox="1">
              <a:spLocks noChangeArrowheads="1"/>
            </p:cNvSpPr>
            <p:nvPr/>
          </p:nvSpPr>
          <p:spPr bwMode="auto">
            <a:xfrm>
              <a:off x="3237" y="2938"/>
              <a:ext cx="26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sp>
          <p:nvSpPr>
            <p:cNvPr id="188464" name="Rectangle 44">
              <a:extLst>
                <a:ext uri="{FF2B5EF4-FFF2-40B4-BE49-F238E27FC236}">
                  <a16:creationId xmlns:a16="http://schemas.microsoft.com/office/drawing/2014/main" id="{99E5F54C-BB07-42C7-A704-37879448A5DC}"/>
                </a:ext>
              </a:extLst>
            </p:cNvPr>
            <p:cNvSpPr>
              <a:spLocks noChangeArrowheads="1"/>
            </p:cNvSpPr>
            <p:nvPr/>
          </p:nvSpPr>
          <p:spPr bwMode="auto">
            <a:xfrm>
              <a:off x="3216" y="2880"/>
              <a:ext cx="431" cy="43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188465" name="Text Box 45">
              <a:extLst>
                <a:ext uri="{FF2B5EF4-FFF2-40B4-BE49-F238E27FC236}">
                  <a16:creationId xmlns:a16="http://schemas.microsoft.com/office/drawing/2014/main" id="{C38F8CFF-8B52-41E3-A206-DC43E05E7193}"/>
                </a:ext>
              </a:extLst>
            </p:cNvPr>
            <p:cNvSpPr txBox="1">
              <a:spLocks noChangeArrowheads="1"/>
            </p:cNvSpPr>
            <p:nvPr/>
          </p:nvSpPr>
          <p:spPr bwMode="auto">
            <a:xfrm flipV="1">
              <a:off x="3380" y="2916"/>
              <a:ext cx="267"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a:solidFill>
                    <a:srgbClr val="000000"/>
                  </a:solidFill>
                  <a:latin typeface="Symbol" panose="05050102010706020507" pitchFamily="18" charset="2"/>
                </a:rPr>
                <a:t></a:t>
              </a:r>
            </a:p>
          </p:txBody>
        </p:sp>
      </p:grpSp>
      <p:sp>
        <p:nvSpPr>
          <p:cNvPr id="188460" name="Text Box 46">
            <a:extLst>
              <a:ext uri="{FF2B5EF4-FFF2-40B4-BE49-F238E27FC236}">
                <a16:creationId xmlns:a16="http://schemas.microsoft.com/office/drawing/2014/main" id="{F9B68FE5-33AE-4D48-AE33-9EA64F2B9467}"/>
              </a:ext>
            </a:extLst>
          </p:cNvPr>
          <p:cNvSpPr txBox="1">
            <a:spLocks noChangeArrowheads="1"/>
          </p:cNvSpPr>
          <p:nvPr/>
        </p:nvSpPr>
        <p:spPr bwMode="auto">
          <a:xfrm>
            <a:off x="4106863" y="4341813"/>
            <a:ext cx="593725" cy="137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2800">
                <a:solidFill>
                  <a:srgbClr val="9933FF"/>
                </a:solidFill>
                <a:latin typeface="Arial" panose="020B0604020202020204" pitchFamily="34" charset="0"/>
              </a:rPr>
              <a:t>N</a:t>
            </a:r>
          </a:p>
          <a:p>
            <a:pPr algn="ctr" eaLnBrk="1" hangingPunct="1">
              <a:buClrTx/>
              <a:buFontTx/>
              <a:buNone/>
            </a:pPr>
            <a:r>
              <a:rPr lang="el-GR" altLang="en-US" sz="2800">
                <a:solidFill>
                  <a:srgbClr val="9933FF"/>
                </a:solidFill>
                <a:latin typeface="Arial" panose="020B0604020202020204" pitchFamily="34" charset="0"/>
              </a:rPr>
              <a:t>1</a:t>
            </a:r>
            <a:r>
              <a:rPr lang="el-GR" altLang="en-US" sz="2800" i="1">
                <a:solidFill>
                  <a:srgbClr val="9933FF"/>
                </a:solidFill>
                <a:latin typeface="Symbol" panose="05050102010706020507" pitchFamily="18" charset="2"/>
              </a:rPr>
              <a:t></a:t>
            </a:r>
          </a:p>
          <a:p>
            <a:pPr algn="ctr" eaLnBrk="1" hangingPunct="1">
              <a:buClrTx/>
              <a:buFontTx/>
              <a:buNone/>
            </a:pPr>
            <a:r>
              <a:rPr lang="el-GR" altLang="en-US" sz="2800">
                <a:solidFill>
                  <a:srgbClr val="9933FF"/>
                </a:solidFill>
                <a:latin typeface="Arial" panose="020B0604020202020204" pitchFamily="34" charset="0"/>
              </a:rPr>
              <a:t>2</a:t>
            </a:r>
            <a:r>
              <a:rPr lang="el-GR" altLang="en-US" sz="2800" i="1">
                <a:solidFill>
                  <a:srgbClr val="9933FF"/>
                </a:solidFill>
                <a:latin typeface="Symbol" panose="05050102010706020507" pitchFamily="18" charset="2"/>
              </a:rPr>
              <a:t></a:t>
            </a:r>
          </a:p>
        </p:txBody>
      </p:sp>
      <p:sp>
        <p:nvSpPr>
          <p:cNvPr id="188461" name="Text Box 47">
            <a:extLst>
              <a:ext uri="{FF2B5EF4-FFF2-40B4-BE49-F238E27FC236}">
                <a16:creationId xmlns:a16="http://schemas.microsoft.com/office/drawing/2014/main" id="{1657F937-761C-4F77-AEBD-F573EC72ED43}"/>
              </a:ext>
            </a:extLst>
          </p:cNvPr>
          <p:cNvSpPr txBox="1">
            <a:spLocks noChangeArrowheads="1"/>
          </p:cNvSpPr>
          <p:nvPr/>
        </p:nvSpPr>
        <p:spPr bwMode="auto">
          <a:xfrm>
            <a:off x="3733800" y="6553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fld id="{6061CCA1-7481-4FF8-8673-C60B7B76C585}" type="slidenum">
              <a:rPr lang="el-GR" altLang="en-US" sz="1400">
                <a:solidFill>
                  <a:srgbClr val="000000"/>
                </a:solidFill>
                <a:latin typeface="Arial" panose="020B0604020202020204" pitchFamily="34" charset="0"/>
              </a:rPr>
              <a:pPr algn="ctr" eaLnBrk="1" hangingPunct="1">
                <a:buClrTx/>
                <a:buFontTx/>
                <a:buNone/>
              </a:pPr>
              <a:t>150</a:t>
            </a:fld>
            <a:endParaRPr lang="el-GR" altLang="en-US" sz="1400">
              <a:solidFill>
                <a:srgbClr val="000000"/>
              </a:solidFill>
              <a:latin typeface="Arial" panose="020B0604020202020204" pitchFamily="34" charset="0"/>
            </a:endParaRPr>
          </a:p>
        </p:txBody>
      </p:sp>
      <p:sp>
        <p:nvSpPr>
          <p:cNvPr id="188462" name="Text Box 48">
            <a:extLst>
              <a:ext uri="{FF2B5EF4-FFF2-40B4-BE49-F238E27FC236}">
                <a16:creationId xmlns:a16="http://schemas.microsoft.com/office/drawing/2014/main" id="{4BB4402A-90E9-4A77-BC06-AD8B61CA5C71}"/>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ext Box 1">
            <a:extLst>
              <a:ext uri="{FF2B5EF4-FFF2-40B4-BE49-F238E27FC236}">
                <a16:creationId xmlns:a16="http://schemas.microsoft.com/office/drawing/2014/main" id="{99067B40-BC6D-443A-BB86-5ED39742B93D}"/>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Διάγραμμα τροχιακών HCN</a:t>
            </a:r>
          </a:p>
        </p:txBody>
      </p:sp>
      <p:sp>
        <p:nvSpPr>
          <p:cNvPr id="189443" name="Text Box 2">
            <a:extLst>
              <a:ext uri="{FF2B5EF4-FFF2-40B4-BE49-F238E27FC236}">
                <a16:creationId xmlns:a16="http://schemas.microsoft.com/office/drawing/2014/main" id="{9AC10511-EE7C-4440-A141-963FA661BA3A}"/>
              </a:ext>
            </a:extLst>
          </p:cNvPr>
          <p:cNvSpPr txBox="1">
            <a:spLocks noChangeArrowheads="1"/>
          </p:cNvSpPr>
          <p:nvPr/>
        </p:nvSpPr>
        <p:spPr bwMode="auto">
          <a:xfrm>
            <a:off x="1524000" y="28956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89444" name="Text Box 3">
            <a:extLst>
              <a:ext uri="{FF2B5EF4-FFF2-40B4-BE49-F238E27FC236}">
                <a16:creationId xmlns:a16="http://schemas.microsoft.com/office/drawing/2014/main" id="{A92A893E-D557-4AE3-9C80-7999B78F676E}"/>
              </a:ext>
            </a:extLst>
          </p:cNvPr>
          <p:cNvSpPr txBox="1">
            <a:spLocks noChangeArrowheads="1"/>
          </p:cNvSpPr>
          <p:nvPr/>
        </p:nvSpPr>
        <p:spPr bwMode="auto">
          <a:xfrm>
            <a:off x="457200" y="2894013"/>
            <a:ext cx="806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000000"/>
                </a:solidFill>
                <a:latin typeface="Arial" panose="020B0604020202020204" pitchFamily="34" charset="0"/>
              </a:rPr>
              <a:t>sp</a:t>
            </a:r>
            <a:r>
              <a:rPr lang="el-GR" altLang="en-US" sz="2400">
                <a:solidFill>
                  <a:srgbClr val="000000"/>
                </a:solidFill>
                <a:latin typeface="Arial" panose="020B0604020202020204" pitchFamily="34" charset="0"/>
              </a:rPr>
              <a:t> C</a:t>
            </a:r>
          </a:p>
        </p:txBody>
      </p:sp>
      <p:sp>
        <p:nvSpPr>
          <p:cNvPr id="189445" name="Text Box 4">
            <a:extLst>
              <a:ext uri="{FF2B5EF4-FFF2-40B4-BE49-F238E27FC236}">
                <a16:creationId xmlns:a16="http://schemas.microsoft.com/office/drawing/2014/main" id="{9CC26CD1-1515-4F9F-91C5-16E7F948D5F9}"/>
              </a:ext>
            </a:extLst>
          </p:cNvPr>
          <p:cNvSpPr txBox="1">
            <a:spLocks noChangeArrowheads="1"/>
          </p:cNvSpPr>
          <p:nvPr/>
        </p:nvSpPr>
        <p:spPr bwMode="auto">
          <a:xfrm>
            <a:off x="2057400" y="28956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89446" name="Text Box 5">
            <a:extLst>
              <a:ext uri="{FF2B5EF4-FFF2-40B4-BE49-F238E27FC236}">
                <a16:creationId xmlns:a16="http://schemas.microsoft.com/office/drawing/2014/main" id="{625992F2-5965-439D-9D47-233055BA3377}"/>
              </a:ext>
            </a:extLst>
          </p:cNvPr>
          <p:cNvSpPr txBox="1">
            <a:spLocks noChangeArrowheads="1"/>
          </p:cNvSpPr>
          <p:nvPr/>
        </p:nvSpPr>
        <p:spPr bwMode="auto">
          <a:xfrm>
            <a:off x="2590800" y="22860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89447" name="Text Box 6">
            <a:extLst>
              <a:ext uri="{FF2B5EF4-FFF2-40B4-BE49-F238E27FC236}">
                <a16:creationId xmlns:a16="http://schemas.microsoft.com/office/drawing/2014/main" id="{122B00DC-637F-497E-8C25-0BC1B56D0B1C}"/>
              </a:ext>
            </a:extLst>
          </p:cNvPr>
          <p:cNvSpPr txBox="1">
            <a:spLocks noChangeArrowheads="1"/>
          </p:cNvSpPr>
          <p:nvPr/>
        </p:nvSpPr>
        <p:spPr bwMode="auto">
          <a:xfrm>
            <a:off x="3124200" y="22860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89448" name="Text Box 7">
            <a:extLst>
              <a:ext uri="{FF2B5EF4-FFF2-40B4-BE49-F238E27FC236}">
                <a16:creationId xmlns:a16="http://schemas.microsoft.com/office/drawing/2014/main" id="{72E0E023-9FDE-4628-8F97-D2BB850F8FD4}"/>
              </a:ext>
            </a:extLst>
          </p:cNvPr>
          <p:cNvSpPr txBox="1">
            <a:spLocks noChangeArrowheads="1"/>
          </p:cNvSpPr>
          <p:nvPr/>
        </p:nvSpPr>
        <p:spPr bwMode="auto">
          <a:xfrm>
            <a:off x="5410200" y="22860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89449" name="Text Box 8">
            <a:extLst>
              <a:ext uri="{FF2B5EF4-FFF2-40B4-BE49-F238E27FC236}">
                <a16:creationId xmlns:a16="http://schemas.microsoft.com/office/drawing/2014/main" id="{67B377A8-88D1-4F1A-87A9-683F475611FE}"/>
              </a:ext>
            </a:extLst>
          </p:cNvPr>
          <p:cNvSpPr txBox="1">
            <a:spLocks noChangeArrowheads="1"/>
          </p:cNvSpPr>
          <p:nvPr/>
        </p:nvSpPr>
        <p:spPr bwMode="auto">
          <a:xfrm>
            <a:off x="7848600" y="2894013"/>
            <a:ext cx="806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000000"/>
                </a:solidFill>
                <a:latin typeface="Arial" panose="020B0604020202020204" pitchFamily="34" charset="0"/>
              </a:rPr>
              <a:t>sp</a:t>
            </a:r>
            <a:r>
              <a:rPr lang="el-GR" altLang="en-US" sz="2400">
                <a:solidFill>
                  <a:srgbClr val="000000"/>
                </a:solidFill>
                <a:latin typeface="Arial" panose="020B0604020202020204" pitchFamily="34" charset="0"/>
              </a:rPr>
              <a:t> N</a:t>
            </a:r>
          </a:p>
        </p:txBody>
      </p:sp>
      <p:sp>
        <p:nvSpPr>
          <p:cNvPr id="189450" name="Text Box 9">
            <a:extLst>
              <a:ext uri="{FF2B5EF4-FFF2-40B4-BE49-F238E27FC236}">
                <a16:creationId xmlns:a16="http://schemas.microsoft.com/office/drawing/2014/main" id="{7485D8AD-284F-4C7D-BE92-9D054BCC3FD3}"/>
              </a:ext>
            </a:extLst>
          </p:cNvPr>
          <p:cNvSpPr txBox="1">
            <a:spLocks noChangeArrowheads="1"/>
          </p:cNvSpPr>
          <p:nvPr/>
        </p:nvSpPr>
        <p:spPr bwMode="auto">
          <a:xfrm>
            <a:off x="5943600" y="22860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89451" name="Text Box 10">
            <a:extLst>
              <a:ext uri="{FF2B5EF4-FFF2-40B4-BE49-F238E27FC236}">
                <a16:creationId xmlns:a16="http://schemas.microsoft.com/office/drawing/2014/main" id="{A0055877-EC56-4CE9-864C-053A69FFD648}"/>
              </a:ext>
            </a:extLst>
          </p:cNvPr>
          <p:cNvSpPr txBox="1">
            <a:spLocks noChangeArrowheads="1"/>
          </p:cNvSpPr>
          <p:nvPr/>
        </p:nvSpPr>
        <p:spPr bwMode="auto">
          <a:xfrm>
            <a:off x="6400800" y="28956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89452" name="Text Box 11">
            <a:extLst>
              <a:ext uri="{FF2B5EF4-FFF2-40B4-BE49-F238E27FC236}">
                <a16:creationId xmlns:a16="http://schemas.microsoft.com/office/drawing/2014/main" id="{9584A3F1-51A1-4929-AFAC-F79634BC897A}"/>
              </a:ext>
            </a:extLst>
          </p:cNvPr>
          <p:cNvSpPr txBox="1">
            <a:spLocks noChangeArrowheads="1"/>
          </p:cNvSpPr>
          <p:nvPr/>
        </p:nvSpPr>
        <p:spPr bwMode="auto">
          <a:xfrm>
            <a:off x="6934200" y="2895600"/>
            <a:ext cx="6096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89453" name="Text Box 12">
            <a:extLst>
              <a:ext uri="{FF2B5EF4-FFF2-40B4-BE49-F238E27FC236}">
                <a16:creationId xmlns:a16="http://schemas.microsoft.com/office/drawing/2014/main" id="{8AA0A9B7-9209-4FF4-9251-96EC0BDF305C}"/>
              </a:ext>
            </a:extLst>
          </p:cNvPr>
          <p:cNvSpPr txBox="1">
            <a:spLocks noChangeArrowheads="1"/>
          </p:cNvSpPr>
          <p:nvPr/>
        </p:nvSpPr>
        <p:spPr bwMode="auto">
          <a:xfrm flipV="1">
            <a:off x="1447800" y="4587875"/>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189454" name="Text Box 13">
            <a:extLst>
              <a:ext uri="{FF2B5EF4-FFF2-40B4-BE49-F238E27FC236}">
                <a16:creationId xmlns:a16="http://schemas.microsoft.com/office/drawing/2014/main" id="{88DBD72A-2228-4DD7-8252-2EC0BB86FCB6}"/>
              </a:ext>
            </a:extLst>
          </p:cNvPr>
          <p:cNvSpPr txBox="1">
            <a:spLocks noChangeArrowheads="1"/>
          </p:cNvSpPr>
          <p:nvPr/>
        </p:nvSpPr>
        <p:spPr bwMode="auto">
          <a:xfrm>
            <a:off x="1371600" y="5256213"/>
            <a:ext cx="8064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000000"/>
                </a:solidFill>
                <a:latin typeface="Arial" panose="020B0604020202020204" pitchFamily="34" charset="0"/>
              </a:rPr>
              <a:t>1</a:t>
            </a:r>
            <a:r>
              <a:rPr lang="el-GR" altLang="en-US" sz="2400" i="1">
                <a:solidFill>
                  <a:srgbClr val="000000"/>
                </a:solidFill>
                <a:latin typeface="Arial" panose="020B0604020202020204" pitchFamily="34" charset="0"/>
              </a:rPr>
              <a:t>s</a:t>
            </a:r>
            <a:r>
              <a:rPr lang="el-GR" altLang="en-US" sz="2400">
                <a:solidFill>
                  <a:srgbClr val="000000"/>
                </a:solidFill>
                <a:latin typeface="Arial" panose="020B0604020202020204" pitchFamily="34" charset="0"/>
              </a:rPr>
              <a:t> H</a:t>
            </a:r>
          </a:p>
        </p:txBody>
      </p:sp>
      <p:sp>
        <p:nvSpPr>
          <p:cNvPr id="189455" name="Line 14">
            <a:extLst>
              <a:ext uri="{FF2B5EF4-FFF2-40B4-BE49-F238E27FC236}">
                <a16:creationId xmlns:a16="http://schemas.microsoft.com/office/drawing/2014/main" id="{25149459-33B6-4BED-89F4-11D034CCF429}"/>
              </a:ext>
            </a:extLst>
          </p:cNvPr>
          <p:cNvSpPr>
            <a:spLocks noChangeShapeType="1"/>
          </p:cNvSpPr>
          <p:nvPr/>
        </p:nvSpPr>
        <p:spPr bwMode="auto">
          <a:xfrm>
            <a:off x="2667000" y="3124200"/>
            <a:ext cx="3733800" cy="1588"/>
          </a:xfrm>
          <a:prstGeom prst="line">
            <a:avLst/>
          </a:prstGeom>
          <a:noFill/>
          <a:ln w="50760" cap="sq">
            <a:solidFill>
              <a:srgbClr val="9933FF"/>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89456" name="Text Box 15">
            <a:extLst>
              <a:ext uri="{FF2B5EF4-FFF2-40B4-BE49-F238E27FC236}">
                <a16:creationId xmlns:a16="http://schemas.microsoft.com/office/drawing/2014/main" id="{72099C73-75E0-4532-96C1-20A35DEE1C70}"/>
              </a:ext>
            </a:extLst>
          </p:cNvPr>
          <p:cNvSpPr txBox="1">
            <a:spLocks noChangeArrowheads="1"/>
          </p:cNvSpPr>
          <p:nvPr/>
        </p:nvSpPr>
        <p:spPr bwMode="auto">
          <a:xfrm>
            <a:off x="4495800" y="2667000"/>
            <a:ext cx="365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189457" name="Line 16">
            <a:extLst>
              <a:ext uri="{FF2B5EF4-FFF2-40B4-BE49-F238E27FC236}">
                <a16:creationId xmlns:a16="http://schemas.microsoft.com/office/drawing/2014/main" id="{578BBAE9-EA49-4912-8236-7F138C79E662}"/>
              </a:ext>
            </a:extLst>
          </p:cNvPr>
          <p:cNvSpPr>
            <a:spLocks noChangeShapeType="1"/>
          </p:cNvSpPr>
          <p:nvPr/>
        </p:nvSpPr>
        <p:spPr bwMode="auto">
          <a:xfrm flipH="1">
            <a:off x="1671638" y="3413125"/>
            <a:ext cx="12700" cy="1189038"/>
          </a:xfrm>
          <a:prstGeom prst="line">
            <a:avLst/>
          </a:prstGeom>
          <a:noFill/>
          <a:ln w="50760" cap="sq">
            <a:solidFill>
              <a:srgbClr val="9933FF"/>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89458" name="Text Box 17">
            <a:extLst>
              <a:ext uri="{FF2B5EF4-FFF2-40B4-BE49-F238E27FC236}">
                <a16:creationId xmlns:a16="http://schemas.microsoft.com/office/drawing/2014/main" id="{BCC2C6EA-D95F-4FD8-8274-EC1A11BAD6B1}"/>
              </a:ext>
            </a:extLst>
          </p:cNvPr>
          <p:cNvSpPr txBox="1">
            <a:spLocks noChangeArrowheads="1"/>
          </p:cNvSpPr>
          <p:nvPr/>
        </p:nvSpPr>
        <p:spPr bwMode="auto">
          <a:xfrm>
            <a:off x="1695450" y="3738563"/>
            <a:ext cx="372516"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dirty="0">
                <a:solidFill>
                  <a:srgbClr val="9933FF"/>
                </a:solidFill>
                <a:latin typeface="Arial" panose="020B0604020202020204" pitchFamily="34" charset="0"/>
              </a:rPr>
              <a:t>σ</a:t>
            </a:r>
          </a:p>
        </p:txBody>
      </p:sp>
      <p:sp>
        <p:nvSpPr>
          <p:cNvPr id="189459" name="Text Box 18">
            <a:extLst>
              <a:ext uri="{FF2B5EF4-FFF2-40B4-BE49-F238E27FC236}">
                <a16:creationId xmlns:a16="http://schemas.microsoft.com/office/drawing/2014/main" id="{5B9532C7-9A53-4A2F-8DD3-7BD1D9EB7DB9}"/>
              </a:ext>
            </a:extLst>
          </p:cNvPr>
          <p:cNvSpPr txBox="1">
            <a:spLocks noChangeArrowheads="1"/>
          </p:cNvSpPr>
          <p:nvPr/>
        </p:nvSpPr>
        <p:spPr bwMode="auto">
          <a:xfrm>
            <a:off x="609600" y="2360613"/>
            <a:ext cx="654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000000"/>
                </a:solidFill>
                <a:latin typeface="Arial" panose="020B0604020202020204" pitchFamily="34" charset="0"/>
              </a:rPr>
              <a:t>p</a:t>
            </a:r>
            <a:r>
              <a:rPr lang="el-GR" altLang="en-US" sz="2400">
                <a:solidFill>
                  <a:srgbClr val="000000"/>
                </a:solidFill>
                <a:latin typeface="Arial" panose="020B0604020202020204" pitchFamily="34" charset="0"/>
              </a:rPr>
              <a:t> C</a:t>
            </a:r>
          </a:p>
        </p:txBody>
      </p:sp>
      <p:sp>
        <p:nvSpPr>
          <p:cNvPr id="189460" name="Text Box 19">
            <a:extLst>
              <a:ext uri="{FF2B5EF4-FFF2-40B4-BE49-F238E27FC236}">
                <a16:creationId xmlns:a16="http://schemas.microsoft.com/office/drawing/2014/main" id="{5EC2CAD8-0897-4B41-A201-D89417983756}"/>
              </a:ext>
            </a:extLst>
          </p:cNvPr>
          <p:cNvSpPr txBox="1">
            <a:spLocks noChangeArrowheads="1"/>
          </p:cNvSpPr>
          <p:nvPr/>
        </p:nvSpPr>
        <p:spPr bwMode="auto">
          <a:xfrm>
            <a:off x="8001000" y="2360613"/>
            <a:ext cx="654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000000"/>
                </a:solidFill>
                <a:latin typeface="Arial" panose="020B0604020202020204" pitchFamily="34" charset="0"/>
              </a:rPr>
              <a:t>p</a:t>
            </a:r>
            <a:r>
              <a:rPr lang="el-GR" altLang="en-US" sz="2400">
                <a:solidFill>
                  <a:srgbClr val="000000"/>
                </a:solidFill>
                <a:latin typeface="Arial" panose="020B0604020202020204" pitchFamily="34" charset="0"/>
              </a:rPr>
              <a:t> N</a:t>
            </a:r>
          </a:p>
        </p:txBody>
      </p:sp>
      <p:sp>
        <p:nvSpPr>
          <p:cNvPr id="189461" name="Line 20">
            <a:extLst>
              <a:ext uri="{FF2B5EF4-FFF2-40B4-BE49-F238E27FC236}">
                <a16:creationId xmlns:a16="http://schemas.microsoft.com/office/drawing/2014/main" id="{FF53ACDB-C518-4116-B5D9-5722D0E92230}"/>
              </a:ext>
            </a:extLst>
          </p:cNvPr>
          <p:cNvSpPr>
            <a:spLocks noChangeShapeType="1"/>
          </p:cNvSpPr>
          <p:nvPr/>
        </p:nvSpPr>
        <p:spPr bwMode="auto">
          <a:xfrm>
            <a:off x="3733800" y="2514600"/>
            <a:ext cx="1676400" cy="1588"/>
          </a:xfrm>
          <a:prstGeom prst="line">
            <a:avLst/>
          </a:prstGeom>
          <a:noFill/>
          <a:ln w="50760" cap="sq">
            <a:solidFill>
              <a:srgbClr val="9933FF"/>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189462" name="Text Box 21">
            <a:extLst>
              <a:ext uri="{FF2B5EF4-FFF2-40B4-BE49-F238E27FC236}">
                <a16:creationId xmlns:a16="http://schemas.microsoft.com/office/drawing/2014/main" id="{70326EBC-4D52-4473-A510-36A4109999EC}"/>
              </a:ext>
            </a:extLst>
          </p:cNvPr>
          <p:cNvSpPr txBox="1">
            <a:spLocks noChangeArrowheads="1"/>
          </p:cNvSpPr>
          <p:nvPr/>
        </p:nvSpPr>
        <p:spPr bwMode="auto">
          <a:xfrm>
            <a:off x="4267200" y="2057400"/>
            <a:ext cx="5175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9933FF"/>
                </a:solidFill>
                <a:latin typeface="Arial" panose="020B0604020202020204" pitchFamily="34" charset="0"/>
              </a:rPr>
              <a:t>2</a:t>
            </a:r>
            <a:r>
              <a:rPr lang="el-GR" altLang="en-US" sz="2400" i="1">
                <a:solidFill>
                  <a:srgbClr val="9933FF"/>
                </a:solidFill>
                <a:latin typeface="Symbol" panose="05050102010706020507" pitchFamily="18" charset="2"/>
              </a:rPr>
              <a:t></a:t>
            </a:r>
          </a:p>
        </p:txBody>
      </p:sp>
      <p:pic>
        <p:nvPicPr>
          <p:cNvPr id="191510" name="Picture 22">
            <a:extLst>
              <a:ext uri="{FF2B5EF4-FFF2-40B4-BE49-F238E27FC236}">
                <a16:creationId xmlns:a16="http://schemas.microsoft.com/office/drawing/2014/main" id="{6E35533F-7FDA-4D79-9AF1-EF0842B421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824" t="39525" r="27257" b="34291"/>
          <a:stretch>
            <a:fillRect/>
          </a:stretch>
        </p:blipFill>
        <p:spPr bwMode="auto">
          <a:xfrm>
            <a:off x="3124200" y="5105400"/>
            <a:ext cx="3352800"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91512" name="Picture 24">
            <a:extLst>
              <a:ext uri="{FF2B5EF4-FFF2-40B4-BE49-F238E27FC236}">
                <a16:creationId xmlns:a16="http://schemas.microsoft.com/office/drawing/2014/main" id="{7CC41CEC-B8A3-41F7-AAC5-D0589CBD8E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3962400"/>
            <a:ext cx="248761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89466" name="Text Box 25">
            <a:extLst>
              <a:ext uri="{FF2B5EF4-FFF2-40B4-BE49-F238E27FC236}">
                <a16:creationId xmlns:a16="http://schemas.microsoft.com/office/drawing/2014/main" id="{A05DB0D4-BF05-495A-9984-210AFE7DC3F1}"/>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191512"/>
                                        </p:tgtEl>
                                        <p:attrNameLst>
                                          <p:attrName>style.visibility</p:attrName>
                                        </p:attrNameLst>
                                      </p:cBhvr>
                                      <p:to>
                                        <p:strVal val="visible"/>
                                      </p:to>
                                    </p:set>
                                    <p:animEffect transition="in" filter="dissolve">
                                      <p:cBhvr additive="repl">
                                        <p:cTn id="7" dur="500"/>
                                        <p:tgtEl>
                                          <p:spTgt spid="191512"/>
                                        </p:tgtEl>
                                      </p:cBhvr>
                                    </p:animEffect>
                                  </p:childTnLst>
                                </p:cTn>
                              </p:par>
                              <p:par>
                                <p:cTn id="8" presetID="9" presetClass="entr" fill="hold" nodeType="withEffect">
                                  <p:stCondLst>
                                    <p:cond delay="0"/>
                                  </p:stCondLst>
                                  <p:childTnLst>
                                    <p:set>
                                      <p:cBhvr additive="repl">
                                        <p:cTn id="9" dur="1" fill="hold">
                                          <p:stCondLst>
                                            <p:cond delay="0"/>
                                          </p:stCondLst>
                                        </p:cTn>
                                        <p:tgtEl>
                                          <p:spTgt spid="191510"/>
                                        </p:tgtEl>
                                        <p:attrNameLst>
                                          <p:attrName>style.visibility</p:attrName>
                                        </p:attrNameLst>
                                      </p:cBhvr>
                                      <p:to>
                                        <p:strVal val="visible"/>
                                      </p:to>
                                    </p:set>
                                    <p:animEffect transition="in" filter="dissolve">
                                      <p:cBhvr additive="repl">
                                        <p:cTn id="10" dur="500"/>
                                        <p:tgtEl>
                                          <p:spTgt spid="19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ext Box 1">
            <a:extLst>
              <a:ext uri="{FF2B5EF4-FFF2-40B4-BE49-F238E27FC236}">
                <a16:creationId xmlns:a16="http://schemas.microsoft.com/office/drawing/2014/main" id="{542F1C73-6B74-41D1-8771-EB5C471C74A3}"/>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000">
                <a:solidFill>
                  <a:srgbClr val="000000"/>
                </a:solidFill>
                <a:latin typeface="Times New Roman" panose="02020603050405020304" pitchFamily="18" charset="0"/>
              </a:rPr>
              <a:t>Ποιος είναι ο υβριδισμός ενός μορίου με δύο υβριδικά τροχιακά?</a:t>
            </a:r>
            <a:br>
              <a:rPr lang="el-GR" altLang="en-US" sz="4000">
                <a:solidFill>
                  <a:srgbClr val="000000"/>
                </a:solidFill>
              </a:rPr>
            </a:br>
            <a:endParaRPr lang="el-GR" altLang="en-US" sz="4000">
              <a:solidFill>
                <a:srgbClr val="000000"/>
              </a:solidFill>
            </a:endParaRPr>
          </a:p>
        </p:txBody>
      </p:sp>
      <p:sp>
        <p:nvSpPr>
          <p:cNvPr id="190467" name="Text Box 2">
            <a:extLst>
              <a:ext uri="{FF2B5EF4-FFF2-40B4-BE49-F238E27FC236}">
                <a16:creationId xmlns:a16="http://schemas.microsoft.com/office/drawing/2014/main" id="{CE7A5C65-BF99-4AB0-830F-E19E064BE4E5}"/>
              </a:ext>
            </a:extLst>
          </p:cNvPr>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511175" indent="-511175" eaLnBrk="0" hangingPunc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1pPr>
            <a:lvl2pPr eaLnBrk="0" hangingPunc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2pPr>
            <a:lvl3pPr eaLnBrk="0" hangingPunc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3pPr>
            <a:lvl4pPr eaLnBrk="0" hangingPunc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4pPr>
            <a:lvl5pPr eaLnBrk="0" hangingPunc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9pPr>
          </a:lstStyle>
          <a:p>
            <a:pPr eaLnBrk="1" hangingPunct="1">
              <a:spcBef>
                <a:spcPts val="800"/>
              </a:spcBef>
              <a:buFont typeface="Times New Roman" panose="02020603050405020304" pitchFamily="18" charset="0"/>
              <a:buAutoNum type="arabicPeriod"/>
            </a:pPr>
            <a:r>
              <a:rPr lang="en-US" altLang="en-US" sz="3200">
                <a:solidFill>
                  <a:srgbClr val="000000"/>
                </a:solidFill>
              </a:rPr>
              <a:t>sp3</a:t>
            </a:r>
          </a:p>
          <a:p>
            <a:pPr eaLnBrk="1" hangingPunct="1">
              <a:spcBef>
                <a:spcPts val="800"/>
              </a:spcBef>
              <a:buFont typeface="Times New Roman" panose="02020603050405020304" pitchFamily="18" charset="0"/>
              <a:buAutoNum type="arabicPeriod"/>
            </a:pPr>
            <a:r>
              <a:rPr lang="en-US" altLang="en-US" sz="3200">
                <a:solidFill>
                  <a:srgbClr val="000000"/>
                </a:solidFill>
              </a:rPr>
              <a:t>sp2</a:t>
            </a:r>
          </a:p>
          <a:p>
            <a:pPr eaLnBrk="1" hangingPunct="1">
              <a:spcBef>
                <a:spcPts val="800"/>
              </a:spcBef>
              <a:buFont typeface="Times New Roman" panose="02020603050405020304" pitchFamily="18" charset="0"/>
              <a:buAutoNum type="arabicPeriod"/>
            </a:pPr>
            <a:r>
              <a:rPr lang="en-US" altLang="en-US" sz="3200">
                <a:solidFill>
                  <a:srgbClr val="000000"/>
                </a:solidFill>
              </a:rPr>
              <a:t>sp</a:t>
            </a:r>
          </a:p>
          <a:p>
            <a:pPr eaLnBrk="1" hangingPunct="1">
              <a:spcBef>
                <a:spcPts val="800"/>
              </a:spcBef>
              <a:buFont typeface="Times New Roman" panose="02020603050405020304" pitchFamily="18" charset="0"/>
              <a:buAutoNum type="arabicPeriod"/>
            </a:pPr>
            <a:r>
              <a:rPr lang="en-US" altLang="en-US" sz="3200">
                <a:solidFill>
                  <a:srgbClr val="000000"/>
                </a:solidFill>
              </a:rPr>
              <a:t>s</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ext Box 1">
            <a:extLst>
              <a:ext uri="{FF2B5EF4-FFF2-40B4-BE49-F238E27FC236}">
                <a16:creationId xmlns:a16="http://schemas.microsoft.com/office/drawing/2014/main" id="{8AA94E80-BD66-46AE-AAA6-CC241881ACCC}"/>
              </a:ext>
            </a:extLst>
          </p:cNvPr>
          <p:cNvSpPr txBox="1">
            <a:spLocks noChangeArrowheads="1"/>
          </p:cNvSpPr>
          <p:nvPr/>
        </p:nvSpPr>
        <p:spPr bwMode="auto">
          <a:xfrm>
            <a:off x="457200" y="274638"/>
            <a:ext cx="82296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2800" b="1">
                <a:solidFill>
                  <a:srgbClr val="0070C0"/>
                </a:solidFill>
              </a:rPr>
              <a:t>Καθορισμός υβριδισμού σε σύνθετα μόρια</a:t>
            </a:r>
            <a:r>
              <a:rPr lang="en-US" altLang="en-US" sz="2800">
                <a:solidFill>
                  <a:srgbClr val="0070C0"/>
                </a:solidFill>
              </a:rPr>
              <a:t> </a:t>
            </a:r>
          </a:p>
        </p:txBody>
      </p:sp>
      <p:sp>
        <p:nvSpPr>
          <p:cNvPr id="191491" name="Text Box 2">
            <a:extLst>
              <a:ext uri="{FF2B5EF4-FFF2-40B4-BE49-F238E27FC236}">
                <a16:creationId xmlns:a16="http://schemas.microsoft.com/office/drawing/2014/main" id="{84F79999-81D9-476A-8BF7-101EF30441DF}"/>
              </a:ext>
            </a:extLst>
          </p:cNvPr>
          <p:cNvSpPr txBox="1">
            <a:spLocks noChangeArrowheads="1"/>
          </p:cNvSpPr>
          <p:nvPr/>
        </p:nvSpPr>
        <p:spPr bwMode="auto">
          <a:xfrm>
            <a:off x="457200" y="838200"/>
            <a:ext cx="8229600" cy="528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9725"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1pPr>
            <a:lvl2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2pPr>
            <a:lvl3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3pPr>
            <a:lvl4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4pPr>
            <a:lvl5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9pPr>
          </a:lstStyle>
          <a:p>
            <a:pPr eaLnBrk="1" hangingPunct="1">
              <a:spcBef>
                <a:spcPts val="800"/>
              </a:spcBef>
              <a:buClrTx/>
              <a:buFontTx/>
              <a:buNone/>
            </a:pPr>
            <a:r>
              <a:rPr lang="el-GR" altLang="en-US" sz="3200" dirty="0">
                <a:solidFill>
                  <a:srgbClr val="000000"/>
                </a:solidFill>
              </a:rPr>
              <a:t>Για τον καθορισμό του υβριδισμού ενός ατόμου  σε ένα μόριο ισχύει</a:t>
            </a:r>
          </a:p>
          <a:p>
            <a:pPr eaLnBrk="1" hangingPunct="1">
              <a:spcBef>
                <a:spcPts val="800"/>
              </a:spcBef>
              <a:buClrTx/>
              <a:buFontTx/>
              <a:buNone/>
            </a:pPr>
            <a:r>
              <a:rPr lang="en-US" altLang="en-US" sz="3200" dirty="0">
                <a:solidFill>
                  <a:srgbClr val="000000"/>
                </a:solidFill>
              </a:rPr>
              <a:t>2 </a:t>
            </a:r>
            <a:r>
              <a:rPr lang="el-GR" altLang="en-US" sz="3200" dirty="0">
                <a:solidFill>
                  <a:srgbClr val="000000"/>
                </a:solidFill>
              </a:rPr>
              <a:t>υβριδικά τροχιακά</a:t>
            </a:r>
            <a:r>
              <a:rPr lang="en-US" altLang="en-US" sz="3200" dirty="0">
                <a:solidFill>
                  <a:srgbClr val="000000"/>
                </a:solidFill>
              </a:rPr>
              <a:t>- </a:t>
            </a:r>
            <a:r>
              <a:rPr lang="en-US" altLang="en-US" sz="3200" dirty="0" err="1">
                <a:solidFill>
                  <a:srgbClr val="000000"/>
                </a:solidFill>
              </a:rPr>
              <a:t>sp</a:t>
            </a:r>
            <a:r>
              <a:rPr lang="en-US" altLang="en-US" sz="3200" dirty="0">
                <a:solidFill>
                  <a:srgbClr val="000000"/>
                </a:solidFill>
              </a:rPr>
              <a:t> , 3 </a:t>
            </a:r>
            <a:r>
              <a:rPr lang="el-GR" altLang="en-US" sz="3200" dirty="0">
                <a:solidFill>
                  <a:srgbClr val="000000"/>
                </a:solidFill>
              </a:rPr>
              <a:t>υβριδικά τροχιακά</a:t>
            </a:r>
            <a:r>
              <a:rPr lang="en-US" altLang="en-US" sz="3200" dirty="0">
                <a:solidFill>
                  <a:srgbClr val="000000"/>
                </a:solidFill>
              </a:rPr>
              <a:t>– sp</a:t>
            </a:r>
            <a:r>
              <a:rPr lang="en-US" altLang="en-US" sz="3200" baseline="30000" dirty="0">
                <a:solidFill>
                  <a:srgbClr val="000000"/>
                </a:solidFill>
              </a:rPr>
              <a:t>2</a:t>
            </a:r>
            <a:r>
              <a:rPr lang="en-US" altLang="en-US" sz="3200" dirty="0">
                <a:solidFill>
                  <a:srgbClr val="000000"/>
                </a:solidFill>
              </a:rPr>
              <a:t> , 4 </a:t>
            </a:r>
            <a:r>
              <a:rPr lang="el-GR" altLang="en-US" sz="3200" dirty="0">
                <a:solidFill>
                  <a:srgbClr val="000000"/>
                </a:solidFill>
              </a:rPr>
              <a:t>υβριδικά τροχιακά</a:t>
            </a:r>
            <a:r>
              <a:rPr lang="en-US" altLang="en-US" sz="3200" dirty="0">
                <a:solidFill>
                  <a:srgbClr val="000000"/>
                </a:solidFill>
              </a:rPr>
              <a:t>- sp</a:t>
            </a:r>
            <a:r>
              <a:rPr lang="en-US" altLang="en-US" sz="3200" baseline="30000" dirty="0">
                <a:solidFill>
                  <a:srgbClr val="000000"/>
                </a:solidFill>
              </a:rPr>
              <a:t>3</a:t>
            </a:r>
            <a:r>
              <a:rPr lang="en-US" altLang="en-US" sz="3200" dirty="0">
                <a:solidFill>
                  <a:srgbClr val="000000"/>
                </a:solidFill>
              </a:rPr>
              <a:t> </a:t>
            </a:r>
          </a:p>
          <a:p>
            <a:pPr eaLnBrk="1" hangingPunct="1">
              <a:spcBef>
                <a:spcPts val="700"/>
              </a:spcBef>
              <a:buClrTx/>
              <a:buFontTx/>
              <a:buNone/>
            </a:pPr>
            <a:r>
              <a:rPr lang="el-GR" altLang="en-US" sz="2800" u="sng" dirty="0">
                <a:solidFill>
                  <a:srgbClr val="000000"/>
                </a:solidFill>
              </a:rPr>
              <a:t>Εξαίρεση</a:t>
            </a:r>
            <a:r>
              <a:rPr lang="en-US" altLang="en-US" sz="2800" u="sng" dirty="0">
                <a:solidFill>
                  <a:srgbClr val="000000"/>
                </a:solidFill>
              </a:rPr>
              <a:t>:</a:t>
            </a:r>
            <a:r>
              <a:rPr lang="en-US" altLang="en-US" sz="2800" dirty="0">
                <a:solidFill>
                  <a:srgbClr val="000000"/>
                </a:solidFill>
              </a:rPr>
              <a:t> </a:t>
            </a:r>
            <a:r>
              <a:rPr lang="el-GR" altLang="en-US" sz="2800" dirty="0">
                <a:solidFill>
                  <a:srgbClr val="000000"/>
                </a:solidFill>
              </a:rPr>
              <a:t>τα τελικά άτομα που κάνουν ένα δεσμό. Για τον σκοπό αυτό ΔΕΝ υβριδοποιούμε τελικά άτομα που κάνουν έναν δεσμό</a:t>
            </a:r>
            <a:r>
              <a:rPr lang="en-US" altLang="en-US" sz="2800" dirty="0">
                <a:solidFill>
                  <a:srgbClr val="000000"/>
                </a:solidFill>
              </a:rPr>
              <a:t> (</a:t>
            </a:r>
            <a:r>
              <a:rPr lang="el-GR" altLang="en-US" sz="2800" dirty="0">
                <a:solidFill>
                  <a:srgbClr val="C00000"/>
                </a:solidFill>
              </a:rPr>
              <a:t>συμπληρώστε τα κενά κάτω</a:t>
            </a:r>
            <a:r>
              <a:rPr lang="el-GR" altLang="en-US" sz="2800" dirty="0">
                <a:solidFill>
                  <a:srgbClr val="000000"/>
                </a:solidFill>
              </a:rPr>
              <a:t>)…</a:t>
            </a:r>
            <a:r>
              <a:rPr lang="en-US" altLang="en-US" sz="2800" dirty="0">
                <a:solidFill>
                  <a:srgbClr val="000000"/>
                </a:solidFill>
              </a:rPr>
              <a:t>. </a:t>
            </a:r>
          </a:p>
        </p:txBody>
      </p:sp>
      <p:pic>
        <p:nvPicPr>
          <p:cNvPr id="191492" name="Picture 3">
            <a:extLst>
              <a:ext uri="{FF2B5EF4-FFF2-40B4-BE49-F238E27FC236}">
                <a16:creationId xmlns:a16="http://schemas.microsoft.com/office/drawing/2014/main" id="{79C7A8CB-9A34-4F14-9FC7-774FD568F2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5181600"/>
            <a:ext cx="6162675"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Text Box 1">
            <a:extLst>
              <a:ext uri="{FF2B5EF4-FFF2-40B4-BE49-F238E27FC236}">
                <a16:creationId xmlns:a16="http://schemas.microsoft.com/office/drawing/2014/main" id="{4D44CF1E-592E-42CD-BDCB-74633913DFF2}"/>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4400">
                <a:solidFill>
                  <a:srgbClr val="000000"/>
                </a:solidFill>
              </a:rPr>
              <a:t> </a:t>
            </a:r>
            <a:r>
              <a:rPr lang="el-GR" altLang="en-US" sz="4400">
                <a:solidFill>
                  <a:srgbClr val="000000"/>
                </a:solidFill>
              </a:rPr>
              <a:t>Ασκορβικό οξύ </a:t>
            </a:r>
            <a:r>
              <a:rPr lang="en-US" altLang="en-US" sz="4400">
                <a:solidFill>
                  <a:srgbClr val="000000"/>
                </a:solidFill>
              </a:rPr>
              <a:t>(</a:t>
            </a:r>
            <a:r>
              <a:rPr lang="el-GR" altLang="en-US" sz="4400">
                <a:solidFill>
                  <a:srgbClr val="000000"/>
                </a:solidFill>
              </a:rPr>
              <a:t>βιταμίνη</a:t>
            </a:r>
            <a:r>
              <a:rPr lang="en-US" altLang="en-US" sz="4400">
                <a:solidFill>
                  <a:srgbClr val="000000"/>
                </a:solidFill>
              </a:rPr>
              <a:t> C)</a:t>
            </a:r>
          </a:p>
        </p:txBody>
      </p:sp>
      <p:sp>
        <p:nvSpPr>
          <p:cNvPr id="192515" name="Text Box 2">
            <a:extLst>
              <a:ext uri="{FF2B5EF4-FFF2-40B4-BE49-F238E27FC236}">
                <a16:creationId xmlns:a16="http://schemas.microsoft.com/office/drawing/2014/main" id="{5EE581FE-57F9-4AA9-B288-8BE0EE1FA4F7}"/>
              </a:ext>
            </a:extLst>
          </p:cNvPr>
          <p:cNvSpPr txBox="1">
            <a:spLocks noChangeArrowheads="1"/>
          </p:cNvSpPr>
          <p:nvPr/>
        </p:nvSpPr>
        <p:spPr bwMode="auto">
          <a:xfrm>
            <a:off x="0" y="9144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42900" indent="-339725"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1pPr>
            <a:lvl2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2pPr>
            <a:lvl3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3pPr>
            <a:lvl4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4pPr>
            <a:lvl5pPr eaLnBrk="0" hangingPunc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Calibri" panose="020F0502020204030204" pitchFamily="34" charset="0"/>
                <a:ea typeface="Droid Sans Fallback"/>
                <a:cs typeface="Droid Sans Fallback"/>
              </a:defRPr>
            </a:lvl9pPr>
          </a:lstStyle>
          <a:p>
            <a:pPr eaLnBrk="1" hangingPunct="1">
              <a:spcBef>
                <a:spcPts val="800"/>
              </a:spcBef>
              <a:buClrTx/>
              <a:buFontTx/>
              <a:buNone/>
            </a:pPr>
            <a:endParaRPr lang="el-GR" altLang="en-US" sz="3200">
              <a:solidFill>
                <a:srgbClr val="000000"/>
              </a:solidFill>
            </a:endParaRPr>
          </a:p>
          <a:p>
            <a:pPr eaLnBrk="1" hangingPunct="1">
              <a:spcBef>
                <a:spcPts val="800"/>
              </a:spcBef>
              <a:buClrTx/>
              <a:buFontTx/>
              <a:buNone/>
            </a:pPr>
            <a:r>
              <a:rPr lang="el-GR" altLang="en-US" sz="3200">
                <a:solidFill>
                  <a:srgbClr val="000000"/>
                </a:solidFill>
              </a:rPr>
              <a:t>Ταυτοποιείστε τον </a:t>
            </a:r>
            <a:r>
              <a:rPr lang="el-GR" altLang="en-US" sz="3200" u="sng">
                <a:solidFill>
                  <a:srgbClr val="000000"/>
                </a:solidFill>
              </a:rPr>
              <a:t>υβριδισμό</a:t>
            </a:r>
            <a:r>
              <a:rPr lang="el-GR" altLang="en-US" sz="3200">
                <a:solidFill>
                  <a:srgbClr val="000000"/>
                </a:solidFill>
              </a:rPr>
              <a:t> και την </a:t>
            </a:r>
            <a:r>
              <a:rPr lang="el-GR" altLang="en-US" sz="3200" u="sng">
                <a:solidFill>
                  <a:srgbClr val="000000"/>
                </a:solidFill>
              </a:rPr>
              <a:t>γεωμετρία</a:t>
            </a:r>
            <a:r>
              <a:rPr lang="el-GR" altLang="en-US" sz="3200">
                <a:solidFill>
                  <a:srgbClr val="000000"/>
                </a:solidFill>
              </a:rPr>
              <a:t>  για τους άνθρακες </a:t>
            </a:r>
            <a:r>
              <a:rPr lang="en-US" altLang="en-US" sz="3200">
                <a:solidFill>
                  <a:srgbClr val="000000"/>
                </a:solidFill>
              </a:rPr>
              <a:t>b, d: </a:t>
            </a:r>
          </a:p>
          <a:p>
            <a:pPr eaLnBrk="1" hangingPunct="1">
              <a:spcBef>
                <a:spcPts val="800"/>
              </a:spcBef>
              <a:buClrTx/>
              <a:buFontTx/>
              <a:buNone/>
            </a:pPr>
            <a:r>
              <a:rPr lang="el-GR" altLang="en-US" sz="3200">
                <a:solidFill>
                  <a:srgbClr val="000000"/>
                </a:solidFill>
              </a:rPr>
              <a:t>Δεσμοί στον άνθρακα </a:t>
            </a:r>
            <a:r>
              <a:rPr lang="en-US" altLang="en-US" sz="3200">
                <a:solidFill>
                  <a:srgbClr val="000000"/>
                </a:solidFill>
              </a:rPr>
              <a:t>b: </a:t>
            </a:r>
          </a:p>
          <a:p>
            <a:pPr eaLnBrk="1" hangingPunct="1">
              <a:spcBef>
                <a:spcPts val="800"/>
              </a:spcBef>
              <a:buClrTx/>
              <a:buFontTx/>
              <a:buNone/>
            </a:pPr>
            <a:r>
              <a:rPr lang="el-GR" altLang="en-US" sz="3200">
                <a:solidFill>
                  <a:srgbClr val="000000"/>
                </a:solidFill>
              </a:rPr>
              <a:t>Δεσμοί στον άνθρακα </a:t>
            </a:r>
            <a:r>
              <a:rPr lang="en-US" altLang="en-US" sz="3200">
                <a:solidFill>
                  <a:srgbClr val="000000"/>
                </a:solidFill>
              </a:rPr>
              <a:t>d: </a:t>
            </a:r>
          </a:p>
        </p:txBody>
      </p:sp>
      <p:pic>
        <p:nvPicPr>
          <p:cNvPr id="192516" name="Picture 3">
            <a:extLst>
              <a:ext uri="{FF2B5EF4-FFF2-40B4-BE49-F238E27FC236}">
                <a16:creationId xmlns:a16="http://schemas.microsoft.com/office/drawing/2014/main" id="{A60790EC-8B50-4032-BB39-56292510AA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743200"/>
            <a:ext cx="27908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1">
            <a:extLst>
              <a:ext uri="{FF2B5EF4-FFF2-40B4-BE49-F238E27FC236}">
                <a16:creationId xmlns:a16="http://schemas.microsoft.com/office/drawing/2014/main" id="{39DF8B87-6A38-4132-BCDF-361185B34ACE}"/>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4000">
                <a:solidFill>
                  <a:srgbClr val="000000"/>
                </a:solidFill>
              </a:rPr>
              <a:t>E</a:t>
            </a:r>
            <a:r>
              <a:rPr lang="el-GR" altLang="en-US" sz="4000">
                <a:solidFill>
                  <a:srgbClr val="000000"/>
                </a:solidFill>
              </a:rPr>
              <a:t>ρώτηση Ποιος είναι ο υβριδισμός του </a:t>
            </a:r>
            <a:r>
              <a:rPr lang="en-US" altLang="en-US" sz="4000">
                <a:solidFill>
                  <a:srgbClr val="000000"/>
                </a:solidFill>
              </a:rPr>
              <a:t>Ca</a:t>
            </a:r>
          </a:p>
        </p:txBody>
      </p:sp>
      <p:sp>
        <p:nvSpPr>
          <p:cNvPr id="193539" name="Text Box 2">
            <a:extLst>
              <a:ext uri="{FF2B5EF4-FFF2-40B4-BE49-F238E27FC236}">
                <a16:creationId xmlns:a16="http://schemas.microsoft.com/office/drawing/2014/main" id="{0F9F90C8-A9D4-4628-A5EE-6527AA957E5F}"/>
              </a:ext>
            </a:extLst>
          </p:cNvPr>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511175" indent="-511175" eaLnBrk="0" hangingPunc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1pPr>
            <a:lvl2pPr eaLnBrk="0" hangingPunc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2pPr>
            <a:lvl3pPr eaLnBrk="0" hangingPunc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3pPr>
            <a:lvl4pPr eaLnBrk="0" hangingPunc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4pPr>
            <a:lvl5pPr eaLnBrk="0" hangingPunc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9pPr>
          </a:lstStyle>
          <a:p>
            <a:pPr eaLnBrk="1" hangingPunct="1">
              <a:spcBef>
                <a:spcPts val="800"/>
              </a:spcBef>
              <a:buFont typeface="Times New Roman" panose="02020603050405020304" pitchFamily="18" charset="0"/>
              <a:buAutoNum type="arabicPeriod"/>
            </a:pPr>
            <a:r>
              <a:rPr lang="en-US" altLang="en-US" sz="3200">
                <a:solidFill>
                  <a:srgbClr val="000000"/>
                </a:solidFill>
              </a:rPr>
              <a:t>sp</a:t>
            </a:r>
            <a:r>
              <a:rPr lang="en-US" altLang="en-US" sz="3200" baseline="30000">
                <a:solidFill>
                  <a:srgbClr val="000000"/>
                </a:solidFill>
              </a:rPr>
              <a:t>2</a:t>
            </a:r>
          </a:p>
          <a:p>
            <a:pPr eaLnBrk="1" hangingPunct="1">
              <a:spcBef>
                <a:spcPts val="800"/>
              </a:spcBef>
              <a:buClr>
                <a:srgbClr val="404040"/>
              </a:buClr>
              <a:buFont typeface="Times New Roman" panose="02020603050405020304" pitchFamily="18" charset="0"/>
              <a:buAutoNum type="arabicPeriod"/>
            </a:pPr>
            <a:r>
              <a:rPr lang="en-US" altLang="en-US" sz="3200">
                <a:solidFill>
                  <a:srgbClr val="404040"/>
                </a:solidFill>
              </a:rPr>
              <a:t>sp</a:t>
            </a:r>
            <a:r>
              <a:rPr lang="en-US" altLang="en-US" sz="3200" baseline="30000">
                <a:solidFill>
                  <a:srgbClr val="404040"/>
                </a:solidFill>
              </a:rPr>
              <a:t>3</a:t>
            </a:r>
          </a:p>
          <a:p>
            <a:pPr eaLnBrk="1" hangingPunct="1">
              <a:spcBef>
                <a:spcPts val="800"/>
              </a:spcBef>
              <a:buFont typeface="Times New Roman" panose="02020603050405020304" pitchFamily="18" charset="0"/>
              <a:buAutoNum type="arabicPeriod"/>
            </a:pPr>
            <a:r>
              <a:rPr lang="en-US" altLang="en-US" sz="3200">
                <a:solidFill>
                  <a:srgbClr val="000000"/>
                </a:solidFill>
              </a:rPr>
              <a:t>sp</a:t>
            </a:r>
          </a:p>
          <a:p>
            <a:pPr eaLnBrk="1" hangingPunct="1">
              <a:spcBef>
                <a:spcPts val="800"/>
              </a:spcBef>
              <a:buFont typeface="Times New Roman" panose="02020603050405020304" pitchFamily="18" charset="0"/>
              <a:buAutoNum type="arabicPeriod"/>
            </a:pPr>
            <a:r>
              <a:rPr lang="en-US" altLang="en-US" sz="3200">
                <a:solidFill>
                  <a:srgbClr val="000000"/>
                </a:solidFill>
              </a:rPr>
              <a:t> o C</a:t>
            </a:r>
            <a:r>
              <a:rPr lang="el-GR" altLang="en-US" sz="3200">
                <a:solidFill>
                  <a:srgbClr val="000000"/>
                </a:solidFill>
              </a:rPr>
              <a:t>α</a:t>
            </a:r>
            <a:r>
              <a:rPr lang="en-US" altLang="en-US" sz="3200">
                <a:solidFill>
                  <a:srgbClr val="000000"/>
                </a:solidFill>
              </a:rPr>
              <a:t> </a:t>
            </a:r>
            <a:r>
              <a:rPr lang="el-GR" altLang="en-US" sz="3200">
                <a:solidFill>
                  <a:srgbClr val="000000"/>
                </a:solidFill>
              </a:rPr>
              <a:t>δεν είναι υβριδοποιημένος</a:t>
            </a:r>
          </a:p>
        </p:txBody>
      </p:sp>
      <p:pic>
        <p:nvPicPr>
          <p:cNvPr id="193540" name="Picture 3">
            <a:extLst>
              <a:ext uri="{FF2B5EF4-FFF2-40B4-BE49-F238E27FC236}">
                <a16:creationId xmlns:a16="http://schemas.microsoft.com/office/drawing/2014/main" id="{390E0027-2B9B-4FE2-8DFF-83F4E8009F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038600"/>
            <a:ext cx="27908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Text Box 1">
            <a:extLst>
              <a:ext uri="{FF2B5EF4-FFF2-40B4-BE49-F238E27FC236}">
                <a16:creationId xmlns:a16="http://schemas.microsoft.com/office/drawing/2014/main" id="{8D4E782C-8A7A-4BFE-9926-020C697BEE83}"/>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2800" dirty="0">
                <a:solidFill>
                  <a:srgbClr val="000000"/>
                </a:solidFill>
              </a:rPr>
              <a:t>Ερώτηση επιλογής</a:t>
            </a:r>
            <a:br>
              <a:rPr lang="el-GR" altLang="en-US" sz="2800" dirty="0">
                <a:solidFill>
                  <a:srgbClr val="000000"/>
                </a:solidFill>
              </a:rPr>
            </a:br>
            <a:r>
              <a:rPr lang="el-GR" altLang="en-US" sz="2800" dirty="0" err="1">
                <a:solidFill>
                  <a:srgbClr val="000000"/>
                </a:solidFill>
              </a:rPr>
              <a:t>Ταυτοποιήστε</a:t>
            </a:r>
            <a:r>
              <a:rPr lang="el-GR" altLang="en-US" sz="2800" dirty="0">
                <a:solidFill>
                  <a:srgbClr val="000000"/>
                </a:solidFill>
              </a:rPr>
              <a:t> την γεωμετρία και τα υβριδικά ή ατομικά τροχιακά του δεσμού </a:t>
            </a:r>
            <a:r>
              <a:rPr lang="en-US" altLang="en-US" sz="2800" dirty="0">
                <a:solidFill>
                  <a:srgbClr val="000000"/>
                </a:solidFill>
              </a:rPr>
              <a:t>Cd-O</a:t>
            </a:r>
          </a:p>
        </p:txBody>
      </p:sp>
      <p:sp>
        <p:nvSpPr>
          <p:cNvPr id="194563" name="Text Box 2">
            <a:extLst>
              <a:ext uri="{FF2B5EF4-FFF2-40B4-BE49-F238E27FC236}">
                <a16:creationId xmlns:a16="http://schemas.microsoft.com/office/drawing/2014/main" id="{20D62064-93D5-427A-9AB4-9A6AF658E761}"/>
              </a:ext>
            </a:extLst>
          </p:cNvPr>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511175" indent="-511175" eaLnBrk="0" hangingPunc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1pPr>
            <a:lvl2pPr eaLnBrk="0" hangingPunc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2pPr>
            <a:lvl3pPr eaLnBrk="0" hangingPunc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3pPr>
            <a:lvl4pPr eaLnBrk="0" hangingPunc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4pPr>
            <a:lvl5pPr eaLnBrk="0" hangingPunc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9pPr>
          </a:lstStyle>
          <a:p>
            <a:pPr eaLnBrk="1" hangingPunct="1">
              <a:spcBef>
                <a:spcPts val="800"/>
              </a:spcBef>
              <a:buFont typeface="Times New Roman" panose="02020603050405020304" pitchFamily="18" charset="0"/>
              <a:buAutoNum type="arabicPeriod"/>
            </a:pPr>
            <a:r>
              <a:rPr lang="el-GR" altLang="en-US" sz="3200">
                <a:solidFill>
                  <a:srgbClr val="000000"/>
                </a:solidFill>
              </a:rPr>
              <a:t>σ (</a:t>
            </a:r>
            <a:r>
              <a:rPr lang="en-US" altLang="en-US" sz="3200">
                <a:solidFill>
                  <a:srgbClr val="000000"/>
                </a:solidFill>
              </a:rPr>
              <a:t>C2sp</a:t>
            </a:r>
            <a:r>
              <a:rPr lang="en-US" altLang="en-US" sz="3200" baseline="30000">
                <a:solidFill>
                  <a:srgbClr val="000000"/>
                </a:solidFill>
              </a:rPr>
              <a:t>3</a:t>
            </a:r>
            <a:r>
              <a:rPr lang="en-US" altLang="en-US" sz="3200">
                <a:solidFill>
                  <a:srgbClr val="000000"/>
                </a:solidFill>
              </a:rPr>
              <a:t>,O2sp</a:t>
            </a:r>
            <a:r>
              <a:rPr lang="en-US" altLang="en-US" sz="3200" baseline="30000">
                <a:solidFill>
                  <a:srgbClr val="000000"/>
                </a:solidFill>
              </a:rPr>
              <a:t>3</a:t>
            </a:r>
            <a:r>
              <a:rPr lang="en-US" altLang="en-US" sz="3200">
                <a:solidFill>
                  <a:srgbClr val="000000"/>
                </a:solidFill>
              </a:rPr>
              <a:t>)</a:t>
            </a:r>
          </a:p>
          <a:p>
            <a:pPr eaLnBrk="1" hangingPunct="1">
              <a:spcBef>
                <a:spcPts val="800"/>
              </a:spcBef>
              <a:buFont typeface="Times New Roman" panose="02020603050405020304" pitchFamily="18" charset="0"/>
              <a:buAutoNum type="arabicPeriod"/>
            </a:pPr>
            <a:r>
              <a:rPr lang="el-GR" altLang="en-US" sz="3200">
                <a:solidFill>
                  <a:srgbClr val="000000"/>
                </a:solidFill>
              </a:rPr>
              <a:t>σ (</a:t>
            </a:r>
            <a:r>
              <a:rPr lang="en-US" altLang="en-US" sz="3200">
                <a:solidFill>
                  <a:srgbClr val="000000"/>
                </a:solidFill>
              </a:rPr>
              <a:t>C2sp</a:t>
            </a:r>
            <a:r>
              <a:rPr lang="en-US" altLang="en-US" sz="3200" baseline="30000">
                <a:solidFill>
                  <a:srgbClr val="000000"/>
                </a:solidFill>
              </a:rPr>
              <a:t>3</a:t>
            </a:r>
            <a:r>
              <a:rPr lang="en-US" altLang="en-US" sz="3200">
                <a:solidFill>
                  <a:srgbClr val="000000"/>
                </a:solidFill>
              </a:rPr>
              <a:t>,O2sp</a:t>
            </a:r>
            <a:r>
              <a:rPr lang="en-US" altLang="en-US" sz="3200" baseline="30000">
                <a:solidFill>
                  <a:srgbClr val="000000"/>
                </a:solidFill>
              </a:rPr>
              <a:t>2</a:t>
            </a:r>
            <a:r>
              <a:rPr lang="en-US" altLang="en-US" sz="3200">
                <a:solidFill>
                  <a:srgbClr val="000000"/>
                </a:solidFill>
              </a:rPr>
              <a:t>)</a:t>
            </a:r>
          </a:p>
          <a:p>
            <a:pPr eaLnBrk="1" hangingPunct="1">
              <a:spcBef>
                <a:spcPts val="800"/>
              </a:spcBef>
              <a:buClr>
                <a:srgbClr val="404040"/>
              </a:buClr>
              <a:buFont typeface="Times New Roman" panose="02020603050405020304" pitchFamily="18" charset="0"/>
              <a:buAutoNum type="arabicPeriod"/>
            </a:pPr>
            <a:r>
              <a:rPr lang="el-GR" altLang="en-US" sz="3200">
                <a:solidFill>
                  <a:srgbClr val="404040"/>
                </a:solidFill>
              </a:rPr>
              <a:t>σ (</a:t>
            </a:r>
            <a:r>
              <a:rPr lang="en-US" altLang="en-US" sz="3200">
                <a:solidFill>
                  <a:srgbClr val="404040"/>
                </a:solidFill>
              </a:rPr>
              <a:t>C2sp</a:t>
            </a:r>
            <a:r>
              <a:rPr lang="en-US" altLang="en-US" sz="3200" baseline="30000">
                <a:solidFill>
                  <a:srgbClr val="404040"/>
                </a:solidFill>
              </a:rPr>
              <a:t>2</a:t>
            </a:r>
            <a:r>
              <a:rPr lang="en-US" altLang="en-US" sz="3200">
                <a:solidFill>
                  <a:srgbClr val="404040"/>
                </a:solidFill>
              </a:rPr>
              <a:t>,O2sp</a:t>
            </a:r>
            <a:r>
              <a:rPr lang="en-US" altLang="en-US" sz="3200" baseline="30000">
                <a:solidFill>
                  <a:srgbClr val="404040"/>
                </a:solidFill>
              </a:rPr>
              <a:t>3</a:t>
            </a:r>
            <a:r>
              <a:rPr lang="en-US" altLang="en-US" sz="3200">
                <a:solidFill>
                  <a:srgbClr val="404040"/>
                </a:solidFill>
              </a:rPr>
              <a:t>)</a:t>
            </a:r>
          </a:p>
          <a:p>
            <a:pPr eaLnBrk="1" hangingPunct="1">
              <a:spcBef>
                <a:spcPts val="800"/>
              </a:spcBef>
              <a:buFont typeface="Times New Roman" panose="02020603050405020304" pitchFamily="18" charset="0"/>
              <a:buAutoNum type="arabicPeriod"/>
            </a:pPr>
            <a:r>
              <a:rPr lang="el-GR" altLang="en-US" sz="3200">
                <a:solidFill>
                  <a:srgbClr val="000000"/>
                </a:solidFill>
              </a:rPr>
              <a:t>σ (</a:t>
            </a:r>
            <a:r>
              <a:rPr lang="en-US" altLang="en-US" sz="3200">
                <a:solidFill>
                  <a:srgbClr val="000000"/>
                </a:solidFill>
              </a:rPr>
              <a:t>C2sp</a:t>
            </a:r>
            <a:r>
              <a:rPr lang="en-US" altLang="en-US" sz="3200" baseline="30000">
                <a:solidFill>
                  <a:srgbClr val="000000"/>
                </a:solidFill>
              </a:rPr>
              <a:t>2</a:t>
            </a:r>
            <a:r>
              <a:rPr lang="en-US" altLang="en-US" sz="3200">
                <a:solidFill>
                  <a:srgbClr val="000000"/>
                </a:solidFill>
              </a:rPr>
              <a:t>,O2sp</a:t>
            </a:r>
            <a:r>
              <a:rPr lang="en-US" altLang="en-US" sz="3200" baseline="30000">
                <a:solidFill>
                  <a:srgbClr val="000000"/>
                </a:solidFill>
              </a:rPr>
              <a:t>2</a:t>
            </a:r>
            <a:r>
              <a:rPr lang="en-US" altLang="en-US" sz="3200">
                <a:solidFill>
                  <a:srgbClr val="000000"/>
                </a:solidFill>
              </a:rPr>
              <a:t>)</a:t>
            </a:r>
          </a:p>
          <a:p>
            <a:pPr eaLnBrk="1" hangingPunct="1">
              <a:spcBef>
                <a:spcPts val="800"/>
              </a:spcBef>
              <a:buFont typeface="Times New Roman" panose="02020603050405020304" pitchFamily="18" charset="0"/>
              <a:buAutoNum type="arabicPeriod"/>
            </a:pPr>
            <a:r>
              <a:rPr lang="el-GR" altLang="en-US" sz="3200">
                <a:solidFill>
                  <a:srgbClr val="000000"/>
                </a:solidFill>
              </a:rPr>
              <a:t>σ (</a:t>
            </a:r>
            <a:r>
              <a:rPr lang="en-US" altLang="en-US" sz="3200">
                <a:solidFill>
                  <a:srgbClr val="000000"/>
                </a:solidFill>
              </a:rPr>
              <a:t>C2sp</a:t>
            </a:r>
            <a:r>
              <a:rPr lang="en-US" altLang="en-US" sz="3200" baseline="30000">
                <a:solidFill>
                  <a:srgbClr val="000000"/>
                </a:solidFill>
              </a:rPr>
              <a:t>3</a:t>
            </a:r>
            <a:r>
              <a:rPr lang="en-US" altLang="en-US" sz="3200">
                <a:solidFill>
                  <a:srgbClr val="000000"/>
                </a:solidFill>
              </a:rPr>
              <a:t>,O2pz)</a:t>
            </a:r>
          </a:p>
          <a:p>
            <a:pPr eaLnBrk="1" hangingPunct="1">
              <a:spcBef>
                <a:spcPts val="800"/>
              </a:spcBef>
              <a:buClrTx/>
              <a:buFontTx/>
              <a:buNone/>
            </a:pPr>
            <a:endParaRPr lang="en-US" altLang="en-US" sz="3200">
              <a:solidFill>
                <a:srgbClr val="000000"/>
              </a:solidFill>
            </a:endParaRPr>
          </a:p>
          <a:p>
            <a:pPr eaLnBrk="1" hangingPunct="1">
              <a:spcBef>
                <a:spcPts val="800"/>
              </a:spcBef>
              <a:buClrTx/>
              <a:buFontTx/>
              <a:buNone/>
            </a:pPr>
            <a:endParaRPr lang="en-US" altLang="en-US" sz="3200">
              <a:solidFill>
                <a:srgbClr val="000000"/>
              </a:solidFill>
            </a:endParaRPr>
          </a:p>
        </p:txBody>
      </p:sp>
      <p:pic>
        <p:nvPicPr>
          <p:cNvPr id="194564" name="Picture 3">
            <a:extLst>
              <a:ext uri="{FF2B5EF4-FFF2-40B4-BE49-F238E27FC236}">
                <a16:creationId xmlns:a16="http://schemas.microsoft.com/office/drawing/2014/main" id="{53DE3CB8-6DC7-4178-A816-A2C69409C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743200"/>
            <a:ext cx="27908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Text Box 1">
            <a:extLst>
              <a:ext uri="{FF2B5EF4-FFF2-40B4-BE49-F238E27FC236}">
                <a16:creationId xmlns:a16="http://schemas.microsoft.com/office/drawing/2014/main" id="{412985E9-9C55-4D51-9A00-509623CEBED1}"/>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4400">
                <a:solidFill>
                  <a:srgbClr val="000000"/>
                </a:solidFill>
              </a:rPr>
              <a:t>E</a:t>
            </a:r>
            <a:r>
              <a:rPr lang="el-GR" altLang="en-US" sz="4400">
                <a:solidFill>
                  <a:srgbClr val="000000"/>
                </a:solidFill>
              </a:rPr>
              <a:t>ρώτηση</a:t>
            </a:r>
          </a:p>
        </p:txBody>
      </p:sp>
      <p:sp>
        <p:nvSpPr>
          <p:cNvPr id="195587" name="Text Box 2">
            <a:extLst>
              <a:ext uri="{FF2B5EF4-FFF2-40B4-BE49-F238E27FC236}">
                <a16:creationId xmlns:a16="http://schemas.microsoft.com/office/drawing/2014/main" id="{EDD664CE-3C2E-4796-95A7-275A5745BB33}"/>
              </a:ext>
            </a:extLst>
          </p:cNvPr>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90000"/>
              </a:lnSpc>
              <a:spcBef>
                <a:spcPts val="800"/>
              </a:spcBef>
              <a:buFont typeface="Arial" panose="020B0604020202020204" pitchFamily="34" charset="0"/>
              <a:buChar char="•"/>
            </a:pPr>
            <a:r>
              <a:rPr lang="el-GR" altLang="en-US" sz="3200">
                <a:solidFill>
                  <a:srgbClr val="000000"/>
                </a:solidFill>
              </a:rPr>
              <a:t>Προσδιορίστε τον υβριδισμό στον σημειούμενο </a:t>
            </a:r>
            <a:r>
              <a:rPr lang="en-US" altLang="en-US" sz="3200">
                <a:solidFill>
                  <a:srgbClr val="000000"/>
                </a:solidFill>
              </a:rPr>
              <a:t>C </a:t>
            </a:r>
            <a:r>
              <a:rPr lang="el-GR" altLang="en-US" sz="3200">
                <a:solidFill>
                  <a:srgbClr val="000000"/>
                </a:solidFill>
              </a:rPr>
              <a:t>και Ν</a:t>
            </a:r>
          </a:p>
          <a:p>
            <a:pPr eaLnBrk="1" hangingPunct="1">
              <a:lnSpc>
                <a:spcPct val="90000"/>
              </a:lnSpc>
              <a:spcBef>
                <a:spcPts val="800"/>
              </a:spcBef>
              <a:buFont typeface="Calibri" panose="020F0502020204030204" pitchFamily="34" charset="0"/>
              <a:buAutoNum type="arabicPeriod"/>
            </a:pPr>
            <a:r>
              <a:rPr lang="en-US" altLang="en-US" sz="3200">
                <a:solidFill>
                  <a:srgbClr val="000000"/>
                </a:solidFill>
              </a:rPr>
              <a:t>C sp</a:t>
            </a:r>
            <a:r>
              <a:rPr lang="en-US" altLang="en-US" sz="3200" baseline="30000">
                <a:solidFill>
                  <a:srgbClr val="000000"/>
                </a:solidFill>
              </a:rPr>
              <a:t>2</a:t>
            </a:r>
            <a:r>
              <a:rPr lang="en-US" altLang="en-US" sz="3200">
                <a:solidFill>
                  <a:srgbClr val="000000"/>
                </a:solidFill>
              </a:rPr>
              <a:t>   Nsp</a:t>
            </a:r>
            <a:r>
              <a:rPr lang="en-US" altLang="en-US" sz="3200" baseline="30000">
                <a:solidFill>
                  <a:srgbClr val="000000"/>
                </a:solidFill>
              </a:rPr>
              <a:t>3</a:t>
            </a:r>
          </a:p>
          <a:p>
            <a:pPr eaLnBrk="1" hangingPunct="1">
              <a:lnSpc>
                <a:spcPct val="90000"/>
              </a:lnSpc>
              <a:spcBef>
                <a:spcPts val="800"/>
              </a:spcBef>
              <a:buFont typeface="Calibri" panose="020F0502020204030204" pitchFamily="34" charset="0"/>
              <a:buAutoNum type="arabicPeriod"/>
            </a:pPr>
            <a:r>
              <a:rPr lang="en-US" altLang="en-US" sz="3200">
                <a:solidFill>
                  <a:srgbClr val="000000"/>
                </a:solidFill>
              </a:rPr>
              <a:t>C sp</a:t>
            </a:r>
            <a:r>
              <a:rPr lang="en-US" altLang="en-US" sz="3200" baseline="30000">
                <a:solidFill>
                  <a:srgbClr val="000000"/>
                </a:solidFill>
              </a:rPr>
              <a:t>3</a:t>
            </a:r>
            <a:r>
              <a:rPr lang="en-US" altLang="en-US" sz="3200">
                <a:solidFill>
                  <a:srgbClr val="000000"/>
                </a:solidFill>
              </a:rPr>
              <a:t>   Nsp</a:t>
            </a:r>
            <a:r>
              <a:rPr lang="en-US" altLang="en-US" sz="3200" baseline="30000">
                <a:solidFill>
                  <a:srgbClr val="000000"/>
                </a:solidFill>
              </a:rPr>
              <a:t>2</a:t>
            </a:r>
          </a:p>
          <a:p>
            <a:pPr eaLnBrk="1" hangingPunct="1">
              <a:lnSpc>
                <a:spcPct val="90000"/>
              </a:lnSpc>
              <a:spcBef>
                <a:spcPts val="800"/>
              </a:spcBef>
              <a:buFont typeface="Calibri" panose="020F0502020204030204" pitchFamily="34" charset="0"/>
              <a:buAutoNum type="arabicPeriod"/>
            </a:pPr>
            <a:r>
              <a:rPr lang="en-US" altLang="en-US" sz="3200">
                <a:solidFill>
                  <a:srgbClr val="000000"/>
                </a:solidFill>
              </a:rPr>
              <a:t>C sp</a:t>
            </a:r>
            <a:r>
              <a:rPr lang="en-US" altLang="en-US" sz="3200" baseline="30000">
                <a:solidFill>
                  <a:srgbClr val="000000"/>
                </a:solidFill>
              </a:rPr>
              <a:t>2</a:t>
            </a:r>
            <a:r>
              <a:rPr lang="en-US" altLang="en-US" sz="3200">
                <a:solidFill>
                  <a:srgbClr val="000000"/>
                </a:solidFill>
              </a:rPr>
              <a:t>   Nsp</a:t>
            </a:r>
            <a:r>
              <a:rPr lang="en-US" altLang="en-US" sz="3200" baseline="30000">
                <a:solidFill>
                  <a:srgbClr val="000000"/>
                </a:solidFill>
              </a:rPr>
              <a:t>2</a:t>
            </a:r>
          </a:p>
          <a:p>
            <a:pPr eaLnBrk="1" hangingPunct="1">
              <a:lnSpc>
                <a:spcPct val="90000"/>
              </a:lnSpc>
              <a:spcBef>
                <a:spcPts val="800"/>
              </a:spcBef>
              <a:buFont typeface="Calibri" panose="020F0502020204030204" pitchFamily="34" charset="0"/>
              <a:buAutoNum type="arabicPeriod"/>
            </a:pPr>
            <a:r>
              <a:rPr lang="en-US" altLang="en-US" sz="3200">
                <a:solidFill>
                  <a:srgbClr val="000000"/>
                </a:solidFill>
              </a:rPr>
              <a:t>C sp</a:t>
            </a:r>
            <a:r>
              <a:rPr lang="en-US" altLang="en-US" sz="3200" baseline="30000">
                <a:solidFill>
                  <a:srgbClr val="000000"/>
                </a:solidFill>
              </a:rPr>
              <a:t>3</a:t>
            </a:r>
            <a:r>
              <a:rPr lang="en-US" altLang="en-US" sz="3200">
                <a:solidFill>
                  <a:srgbClr val="000000"/>
                </a:solidFill>
              </a:rPr>
              <a:t>   Nsp</a:t>
            </a:r>
            <a:r>
              <a:rPr lang="en-US" altLang="en-US" sz="3200" baseline="30000">
                <a:solidFill>
                  <a:srgbClr val="000000"/>
                </a:solidFill>
              </a:rPr>
              <a:t>3</a:t>
            </a:r>
          </a:p>
          <a:p>
            <a:pPr eaLnBrk="1" hangingPunct="1">
              <a:lnSpc>
                <a:spcPct val="90000"/>
              </a:lnSpc>
              <a:spcBef>
                <a:spcPts val="800"/>
              </a:spcBef>
              <a:buFont typeface="Calibri" panose="020F0502020204030204" pitchFamily="34" charset="0"/>
              <a:buAutoNum type="arabicPeriod"/>
            </a:pPr>
            <a:r>
              <a:rPr lang="en-US" altLang="en-US" sz="3200">
                <a:solidFill>
                  <a:srgbClr val="000000"/>
                </a:solidFill>
              </a:rPr>
              <a:t>C sp</a:t>
            </a:r>
            <a:r>
              <a:rPr lang="en-US" altLang="en-US" sz="3200" baseline="30000">
                <a:solidFill>
                  <a:srgbClr val="000000"/>
                </a:solidFill>
              </a:rPr>
              <a:t>2</a:t>
            </a:r>
            <a:r>
              <a:rPr lang="en-US" altLang="en-US" sz="3200">
                <a:solidFill>
                  <a:srgbClr val="000000"/>
                </a:solidFill>
              </a:rPr>
              <a:t>   N </a:t>
            </a:r>
            <a:r>
              <a:rPr lang="el-GR" altLang="en-US" sz="3200">
                <a:solidFill>
                  <a:srgbClr val="000000"/>
                </a:solidFill>
              </a:rPr>
              <a:t>δεν είναι υβριδοποιημένο</a:t>
            </a:r>
          </a:p>
          <a:p>
            <a:pPr eaLnBrk="1" hangingPunct="1">
              <a:lnSpc>
                <a:spcPct val="90000"/>
              </a:lnSpc>
              <a:spcBef>
                <a:spcPts val="800"/>
              </a:spcBef>
              <a:buFont typeface="Calibri" panose="020F0502020204030204" pitchFamily="34" charset="0"/>
              <a:buAutoNum type="arabicPeriod"/>
            </a:pPr>
            <a:r>
              <a:rPr lang="en-US" altLang="en-US" sz="3200">
                <a:solidFill>
                  <a:srgbClr val="000000"/>
                </a:solidFill>
              </a:rPr>
              <a:t>C sp</a:t>
            </a:r>
            <a:r>
              <a:rPr lang="el-GR" altLang="en-US" sz="3200" baseline="30000">
                <a:solidFill>
                  <a:srgbClr val="000000"/>
                </a:solidFill>
              </a:rPr>
              <a:t>3</a:t>
            </a:r>
            <a:r>
              <a:rPr lang="en-US" altLang="en-US" sz="3200">
                <a:solidFill>
                  <a:srgbClr val="000000"/>
                </a:solidFill>
              </a:rPr>
              <a:t>   N</a:t>
            </a:r>
            <a:r>
              <a:rPr lang="el-GR" altLang="en-US" sz="3200">
                <a:solidFill>
                  <a:srgbClr val="000000"/>
                </a:solidFill>
              </a:rPr>
              <a:t> δεν είναι υβριδοποιημένο</a:t>
            </a:r>
          </a:p>
          <a:p>
            <a:pPr eaLnBrk="1" hangingPunct="1">
              <a:lnSpc>
                <a:spcPct val="90000"/>
              </a:lnSpc>
              <a:spcBef>
                <a:spcPts val="800"/>
              </a:spcBef>
              <a:buClrTx/>
              <a:buFontTx/>
              <a:buNone/>
            </a:pPr>
            <a:endParaRPr lang="el-GR" altLang="en-US" sz="3200">
              <a:solidFill>
                <a:srgbClr val="000000"/>
              </a:solidFill>
            </a:endParaRPr>
          </a:p>
        </p:txBody>
      </p:sp>
      <p:pic>
        <p:nvPicPr>
          <p:cNvPr id="195588" name="Picture 3">
            <a:extLst>
              <a:ext uri="{FF2B5EF4-FFF2-40B4-BE49-F238E27FC236}">
                <a16:creationId xmlns:a16="http://schemas.microsoft.com/office/drawing/2014/main" id="{EB91ABF5-F304-4DE6-9DEF-6D93832A3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057400"/>
            <a:ext cx="37719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ext Box 1">
            <a:extLst>
              <a:ext uri="{FF2B5EF4-FFF2-40B4-BE49-F238E27FC236}">
                <a16:creationId xmlns:a16="http://schemas.microsoft.com/office/drawing/2014/main" id="{4097B9B5-2613-4318-BC06-4E54971F9C3B}"/>
              </a:ext>
            </a:extLst>
          </p:cNvPr>
          <p:cNvSpPr txBox="1">
            <a:spLocks noChangeArrowheads="1"/>
          </p:cNvSpPr>
          <p:nvPr/>
        </p:nvSpPr>
        <p:spPr bwMode="auto">
          <a:xfrm>
            <a:off x="457200" y="0"/>
            <a:ext cx="8229600"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100" b="1" i="1">
                <a:solidFill>
                  <a:srgbClr val="000000"/>
                </a:solidFill>
              </a:rPr>
              <a:t>Υβριδισμός σε σύνθετα μόρια. Παράδειγμα </a:t>
            </a:r>
            <a:r>
              <a:rPr lang="en-US" altLang="en-US" sz="3100" b="1" i="1">
                <a:solidFill>
                  <a:srgbClr val="000000"/>
                </a:solidFill>
              </a:rPr>
              <a:t>: </a:t>
            </a:r>
            <a:endParaRPr lang="el-GR" altLang="en-US" sz="3100" b="1" i="1">
              <a:solidFill>
                <a:srgbClr val="000000"/>
              </a:solidFill>
            </a:endParaRPr>
          </a:p>
          <a:p>
            <a:pPr algn="ctr" eaLnBrk="1" hangingPunct="1">
              <a:buClrTx/>
              <a:buFontTx/>
              <a:buNone/>
            </a:pPr>
            <a:r>
              <a:rPr lang="en-US" altLang="en-US" sz="3100" b="1" i="1">
                <a:solidFill>
                  <a:srgbClr val="FF0000"/>
                </a:solidFill>
              </a:rPr>
              <a:t>o </a:t>
            </a:r>
            <a:r>
              <a:rPr lang="el-GR" altLang="en-US" sz="3100" b="1" i="1">
                <a:solidFill>
                  <a:srgbClr val="FF0000"/>
                </a:solidFill>
              </a:rPr>
              <a:t>κανόνας της μορφίνης</a:t>
            </a:r>
          </a:p>
        </p:txBody>
      </p:sp>
      <p:sp>
        <p:nvSpPr>
          <p:cNvPr id="196611" name="Text Box 2">
            <a:extLst>
              <a:ext uri="{FF2B5EF4-FFF2-40B4-BE49-F238E27FC236}">
                <a16:creationId xmlns:a16="http://schemas.microsoft.com/office/drawing/2014/main" id="{FB420D3D-265E-41A0-A794-1B6289A76303}"/>
              </a:ext>
            </a:extLst>
          </p:cNvPr>
          <p:cNvSpPr txBox="1">
            <a:spLocks noChangeArrowheads="1"/>
          </p:cNvSpPr>
          <p:nvPr/>
        </p:nvSpPr>
        <p:spPr bwMode="auto">
          <a:xfrm>
            <a:off x="0" y="1219200"/>
            <a:ext cx="8686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600"/>
              </a:spcBef>
              <a:buFont typeface="Arial" panose="020B0604020202020204" pitchFamily="34" charset="0"/>
              <a:buChar char="•"/>
            </a:pPr>
            <a:r>
              <a:rPr lang="el-GR" altLang="en-US" sz="2400">
                <a:solidFill>
                  <a:srgbClr val="000000"/>
                </a:solidFill>
              </a:rPr>
              <a:t>Η Μορφίνη, ένα ισχυρό και εθιστικό αναλγητικό </a:t>
            </a:r>
            <a:r>
              <a:rPr lang="en-US" altLang="en-US" sz="2400">
                <a:solidFill>
                  <a:srgbClr val="000000"/>
                </a:solidFill>
              </a:rPr>
              <a:t>Morphine, (“painkiller”), </a:t>
            </a:r>
            <a:r>
              <a:rPr lang="el-GR" altLang="en-US" sz="2400">
                <a:solidFill>
                  <a:srgbClr val="000000"/>
                </a:solidFill>
              </a:rPr>
              <a:t>και σχετικά μόρια έχουν ένα χαρακτηριστικό σύνολο τεσσάρων γνωρισμάτων που αναφέρονται ως κανόνας της μορφίνης</a:t>
            </a:r>
            <a:r>
              <a:rPr lang="en-US" altLang="en-US" sz="2400">
                <a:solidFill>
                  <a:srgbClr val="000000"/>
                </a:solidFill>
              </a:rPr>
              <a:t>: </a:t>
            </a:r>
          </a:p>
          <a:p>
            <a:pPr eaLnBrk="1" hangingPunct="1">
              <a:spcBef>
                <a:spcPts val="800"/>
              </a:spcBef>
              <a:buClrTx/>
              <a:buFontTx/>
              <a:buNone/>
            </a:pPr>
            <a:endParaRPr lang="en-US" altLang="en-US" sz="3200">
              <a:solidFill>
                <a:srgbClr val="000000"/>
              </a:solidFill>
            </a:endParaRPr>
          </a:p>
          <a:p>
            <a:pPr eaLnBrk="1" hangingPunct="1">
              <a:spcBef>
                <a:spcPts val="800"/>
              </a:spcBef>
              <a:buClrTx/>
              <a:buFontTx/>
              <a:buNone/>
            </a:pPr>
            <a:endParaRPr lang="en-US" altLang="en-US" sz="3200">
              <a:solidFill>
                <a:srgbClr val="000000"/>
              </a:solidFill>
            </a:endParaRPr>
          </a:p>
          <a:p>
            <a:pPr eaLnBrk="1" hangingPunct="1">
              <a:spcBef>
                <a:spcPts val="800"/>
              </a:spcBef>
              <a:buClrTx/>
              <a:buFontTx/>
              <a:buNone/>
            </a:pPr>
            <a:endParaRPr lang="en-US" altLang="en-US" sz="3200">
              <a:solidFill>
                <a:srgbClr val="000000"/>
              </a:solidFill>
            </a:endParaRPr>
          </a:p>
          <a:p>
            <a:pPr eaLnBrk="1" hangingPunct="1">
              <a:spcBef>
                <a:spcPts val="700"/>
              </a:spcBef>
              <a:buClrTx/>
              <a:buFontTx/>
              <a:buNone/>
            </a:pPr>
            <a:endParaRPr lang="el-GR" altLang="en-US" sz="2800">
              <a:solidFill>
                <a:srgbClr val="000000"/>
              </a:solidFill>
            </a:endParaRPr>
          </a:p>
          <a:p>
            <a:pPr eaLnBrk="1" hangingPunct="1">
              <a:spcBef>
                <a:spcPts val="700"/>
              </a:spcBef>
              <a:buFont typeface="Arial" panose="020B0604020202020204" pitchFamily="34" charset="0"/>
              <a:buChar char="•"/>
            </a:pPr>
            <a:r>
              <a:rPr lang="el-GR" altLang="en-US" sz="2800">
                <a:solidFill>
                  <a:srgbClr val="000000"/>
                </a:solidFill>
              </a:rPr>
              <a:t>Αυτά τα μόρια μιμούνται την δράση (και έχουν δομικές ομοιότητες με) των </a:t>
            </a:r>
            <a:r>
              <a:rPr lang="el-GR" altLang="en-US" sz="2800">
                <a:solidFill>
                  <a:srgbClr val="0070C0"/>
                </a:solidFill>
              </a:rPr>
              <a:t>ενδορφινών</a:t>
            </a:r>
          </a:p>
        </p:txBody>
      </p:sp>
      <p:pic>
        <p:nvPicPr>
          <p:cNvPr id="196612" name="Picture 3">
            <a:extLst>
              <a:ext uri="{FF2B5EF4-FFF2-40B4-BE49-F238E27FC236}">
                <a16:creationId xmlns:a16="http://schemas.microsoft.com/office/drawing/2014/main" id="{FB1F1AE7-B07C-447A-9B5B-6B42D4A79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7000"/>
            <a:ext cx="8467725"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ext Box 1">
            <a:extLst>
              <a:ext uri="{FF2B5EF4-FFF2-40B4-BE49-F238E27FC236}">
                <a16:creationId xmlns:a16="http://schemas.microsoft.com/office/drawing/2014/main" id="{95A6743B-9817-4B16-9CF9-10B1C09E353D}"/>
              </a:ext>
            </a:extLst>
          </p:cNvPr>
          <p:cNvSpPr txBox="1">
            <a:spLocks noChangeArrowheads="1"/>
          </p:cNvSpPr>
          <p:nvPr/>
        </p:nvSpPr>
        <p:spPr bwMode="auto">
          <a:xfrm>
            <a:off x="0" y="306548"/>
            <a:ext cx="9213742" cy="1293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dirty="0">
                <a:solidFill>
                  <a:srgbClr val="7030A0"/>
                </a:solidFill>
              </a:rPr>
              <a:t>Η Μορφίνη, ένα ισχυρό και εθιστικό αναλγητικό </a:t>
            </a:r>
            <a:r>
              <a:rPr lang="en-US" altLang="en-US" sz="2400" dirty="0">
                <a:solidFill>
                  <a:srgbClr val="7030A0"/>
                </a:solidFill>
              </a:rPr>
              <a:t>Morphine, (“painkiller”), </a:t>
            </a:r>
            <a:r>
              <a:rPr lang="el-GR" altLang="en-US" sz="2400" dirty="0">
                <a:solidFill>
                  <a:srgbClr val="7030A0"/>
                </a:solidFill>
              </a:rPr>
              <a:t>και σχετικά μόρια έχουν ένα χαρακτηριστικό σύνολο </a:t>
            </a:r>
            <a:r>
              <a:rPr lang="el-GR" altLang="en-US" sz="2400" b="1" dirty="0">
                <a:solidFill>
                  <a:srgbClr val="7030A0"/>
                </a:solidFill>
              </a:rPr>
              <a:t>τεσσάρων γνωρισμάτων </a:t>
            </a:r>
            <a:r>
              <a:rPr lang="el-GR" altLang="en-US" sz="2400" dirty="0">
                <a:solidFill>
                  <a:srgbClr val="7030A0"/>
                </a:solidFill>
              </a:rPr>
              <a:t>που αναφέρονται ως κανόνας της μορφίνης</a:t>
            </a:r>
            <a:r>
              <a:rPr lang="en-US" altLang="en-US" sz="2400" dirty="0">
                <a:solidFill>
                  <a:srgbClr val="7030A0"/>
                </a:solidFill>
              </a:rPr>
              <a:t>: </a:t>
            </a:r>
            <a:br>
              <a:rPr lang="en-US" altLang="en-US" sz="2400" dirty="0">
                <a:solidFill>
                  <a:srgbClr val="7030A0"/>
                </a:solidFill>
              </a:rPr>
            </a:br>
            <a:endParaRPr lang="en-US" altLang="en-US" sz="2400" dirty="0">
              <a:solidFill>
                <a:srgbClr val="7030A0"/>
              </a:solidFill>
            </a:endParaRPr>
          </a:p>
        </p:txBody>
      </p:sp>
      <p:sp>
        <p:nvSpPr>
          <p:cNvPr id="198659" name="Text Box 2">
            <a:extLst>
              <a:ext uri="{FF2B5EF4-FFF2-40B4-BE49-F238E27FC236}">
                <a16:creationId xmlns:a16="http://schemas.microsoft.com/office/drawing/2014/main" id="{ABD99528-61D9-4388-849E-69DA97256259}"/>
              </a:ext>
            </a:extLst>
          </p:cNvPr>
          <p:cNvSpPr txBox="1">
            <a:spLocks noChangeArrowheads="1"/>
          </p:cNvSpPr>
          <p:nvPr/>
        </p:nvSpPr>
        <p:spPr bwMode="auto">
          <a:xfrm>
            <a:off x="457200" y="1600201"/>
            <a:ext cx="8229600" cy="2065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700"/>
              </a:spcBef>
              <a:buFont typeface="Arial" panose="020B0604020202020204" pitchFamily="34" charset="0"/>
              <a:buChar char="•"/>
            </a:pPr>
            <a:r>
              <a:rPr lang="el-GR" altLang="en-US" sz="2400" u="sng" dirty="0">
                <a:solidFill>
                  <a:srgbClr val="000000"/>
                </a:solidFill>
              </a:rPr>
              <a:t>Αυτά τα δομικά στοιχεία είναι υπεύθυνα  για την βιοδραστικότητα της μορφίνης</a:t>
            </a:r>
            <a:r>
              <a:rPr lang="el-GR" altLang="en-US" sz="2400" dirty="0">
                <a:solidFill>
                  <a:srgbClr val="000000"/>
                </a:solidFill>
              </a:rPr>
              <a:t> και άλλων μορίων που είναι φαρμακευτικά όμοια με την μορφίνη.</a:t>
            </a:r>
            <a:r>
              <a:rPr lang="en-US" altLang="en-US" sz="2400" dirty="0">
                <a:solidFill>
                  <a:srgbClr val="000000"/>
                </a:solidFill>
              </a:rPr>
              <a:t> </a:t>
            </a:r>
            <a:r>
              <a:rPr lang="el-GR" altLang="en-US" sz="2400" dirty="0">
                <a:solidFill>
                  <a:srgbClr val="000000"/>
                </a:solidFill>
              </a:rPr>
              <a:t>Παραδείγματα δεικνύονται κάτωθι με τα χαρακτηριστικα του «κανόνα της μορφίνης» σε μωβ χρώμα.</a:t>
            </a:r>
          </a:p>
        </p:txBody>
      </p:sp>
      <p:pic>
        <p:nvPicPr>
          <p:cNvPr id="198660" name="Picture 3">
            <a:extLst>
              <a:ext uri="{FF2B5EF4-FFF2-40B4-BE49-F238E27FC236}">
                <a16:creationId xmlns:a16="http://schemas.microsoft.com/office/drawing/2014/main" id="{0097F1C1-DC14-41D5-A075-920729B54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997" y="3891849"/>
            <a:ext cx="8734005" cy="239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 Box 1">
            <a:extLst>
              <a:ext uri="{FF2B5EF4-FFF2-40B4-BE49-F238E27FC236}">
                <a16:creationId xmlns:a16="http://schemas.microsoft.com/office/drawing/2014/main" id="{3C023D0B-4875-43FC-9687-7C9AAF965AAB}"/>
              </a:ext>
            </a:extLst>
          </p:cNvPr>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a:solidFill>
                  <a:srgbClr val="898989"/>
                </a:solidFill>
              </a:rPr>
              <a:t>Tro, Chemistry: A Molecular Approach</a:t>
            </a:r>
          </a:p>
        </p:txBody>
      </p:sp>
      <p:sp>
        <p:nvSpPr>
          <p:cNvPr id="33796" name="Text Box 3">
            <a:extLst>
              <a:ext uri="{FF2B5EF4-FFF2-40B4-BE49-F238E27FC236}">
                <a16:creationId xmlns:a16="http://schemas.microsoft.com/office/drawing/2014/main" id="{C3194031-1DBF-4130-8F7B-01B8C3B08E92}"/>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Τριπλός Ομοιοπολικός Δεσμός</a:t>
            </a:r>
          </a:p>
        </p:txBody>
      </p:sp>
      <p:sp>
        <p:nvSpPr>
          <p:cNvPr id="30724" name="Text Box 4">
            <a:extLst>
              <a:ext uri="{FF2B5EF4-FFF2-40B4-BE49-F238E27FC236}">
                <a16:creationId xmlns:a16="http://schemas.microsoft.com/office/drawing/2014/main" id="{CF8E6E73-5A52-48BC-8FCD-AEA4E967FCEF}"/>
              </a:ext>
            </a:extLst>
          </p:cNvPr>
          <p:cNvSpPr txBox="1">
            <a:spLocks noChangeArrowheads="1"/>
          </p:cNvSpPr>
          <p:nvPr/>
        </p:nvSpPr>
        <p:spPr bwMode="auto">
          <a:xfrm>
            <a:off x="1450805" y="1411287"/>
            <a:ext cx="624239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500"/>
              </a:spcBef>
              <a:buFont typeface="Arial" panose="020B0604020202020204" pitchFamily="34" charset="0"/>
              <a:buChar char="•"/>
            </a:pPr>
            <a:r>
              <a:rPr lang="el-GR" altLang="en-US" sz="2400" dirty="0">
                <a:solidFill>
                  <a:srgbClr val="000000"/>
                </a:solidFill>
              </a:rPr>
              <a:t>Δύο άτομα μοιράζονται 3 ζεύγη ηλεκτρονίων</a:t>
            </a:r>
          </a:p>
        </p:txBody>
      </p:sp>
      <p:grpSp>
        <p:nvGrpSpPr>
          <p:cNvPr id="2" name="Group 5">
            <a:extLst>
              <a:ext uri="{FF2B5EF4-FFF2-40B4-BE49-F238E27FC236}">
                <a16:creationId xmlns:a16="http://schemas.microsoft.com/office/drawing/2014/main" id="{E3E712AD-8E91-4265-A09B-A8E365634F0B}"/>
              </a:ext>
            </a:extLst>
          </p:cNvPr>
          <p:cNvGrpSpPr>
            <a:grpSpLocks/>
          </p:cNvGrpSpPr>
          <p:nvPr/>
        </p:nvGrpSpPr>
        <p:grpSpPr bwMode="auto">
          <a:xfrm>
            <a:off x="3048000" y="2438400"/>
            <a:ext cx="1225550" cy="1277938"/>
            <a:chOff x="1920" y="1536"/>
            <a:chExt cx="772" cy="805"/>
          </a:xfrm>
        </p:grpSpPr>
        <p:sp>
          <p:nvSpPr>
            <p:cNvPr id="33815" name="Oval 6">
              <a:extLst>
                <a:ext uri="{FF2B5EF4-FFF2-40B4-BE49-F238E27FC236}">
                  <a16:creationId xmlns:a16="http://schemas.microsoft.com/office/drawing/2014/main" id="{A9971A35-F4FE-46C3-B8EF-4043F579C465}"/>
                </a:ext>
              </a:extLst>
            </p:cNvPr>
            <p:cNvSpPr>
              <a:spLocks noChangeArrowheads="1"/>
            </p:cNvSpPr>
            <p:nvPr/>
          </p:nvSpPr>
          <p:spPr bwMode="auto">
            <a:xfrm>
              <a:off x="1944" y="1632"/>
              <a:ext cx="622" cy="622"/>
            </a:xfrm>
            <a:prstGeom prst="ellipse">
              <a:avLst/>
            </a:prstGeom>
            <a:gradFill rotWithShape="0">
              <a:gsLst>
                <a:gs pos="0">
                  <a:srgbClr val="253C57"/>
                </a:gs>
                <a:gs pos="100000">
                  <a:srgbClr val="4F81BD"/>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33816" name="Rectangle 7">
              <a:extLst>
                <a:ext uri="{FF2B5EF4-FFF2-40B4-BE49-F238E27FC236}">
                  <a16:creationId xmlns:a16="http://schemas.microsoft.com/office/drawing/2014/main" id="{55BAF910-8BB7-48E2-A3F4-EC0CA3AC2260}"/>
                </a:ext>
              </a:extLst>
            </p:cNvPr>
            <p:cNvSpPr>
              <a:spLocks noChangeArrowheads="1"/>
            </p:cNvSpPr>
            <p:nvPr/>
          </p:nvSpPr>
          <p:spPr bwMode="auto">
            <a:xfrm>
              <a:off x="2127" y="1758"/>
              <a:ext cx="305"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200">
                  <a:solidFill>
                    <a:srgbClr val="14D1EA"/>
                  </a:solidFill>
                </a:rPr>
                <a:t>N</a:t>
              </a:r>
            </a:p>
          </p:txBody>
        </p:sp>
        <p:sp>
          <p:nvSpPr>
            <p:cNvPr id="33817" name="Rectangle 8">
              <a:extLst>
                <a:ext uri="{FF2B5EF4-FFF2-40B4-BE49-F238E27FC236}">
                  <a16:creationId xmlns:a16="http://schemas.microsoft.com/office/drawing/2014/main" id="{265CC2D2-F73A-44A0-BDF0-E0D4ACD3492D}"/>
                </a:ext>
              </a:extLst>
            </p:cNvPr>
            <p:cNvSpPr>
              <a:spLocks noChangeArrowheads="1"/>
            </p:cNvSpPr>
            <p:nvPr/>
          </p:nvSpPr>
          <p:spPr bwMode="auto">
            <a:xfrm>
              <a:off x="2103" y="1536"/>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14D1EA"/>
                  </a:solidFill>
                </a:rPr>
                <a:t>••</a:t>
              </a:r>
            </a:p>
          </p:txBody>
        </p:sp>
        <p:sp>
          <p:nvSpPr>
            <p:cNvPr id="33818" name="Rectangle 9">
              <a:extLst>
                <a:ext uri="{FF2B5EF4-FFF2-40B4-BE49-F238E27FC236}">
                  <a16:creationId xmlns:a16="http://schemas.microsoft.com/office/drawing/2014/main" id="{ECA23777-5986-412C-9BE9-97F438B2BCF4}"/>
                </a:ext>
              </a:extLst>
            </p:cNvPr>
            <p:cNvSpPr>
              <a:spLocks noChangeArrowheads="1"/>
            </p:cNvSpPr>
            <p:nvPr/>
          </p:nvSpPr>
          <p:spPr bwMode="auto">
            <a:xfrm flipH="1">
              <a:off x="1920" y="1738"/>
              <a:ext cx="28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14D1EA"/>
                  </a:solidFill>
                </a:rPr>
                <a:t>•</a:t>
              </a:r>
            </a:p>
          </p:txBody>
        </p:sp>
        <p:sp>
          <p:nvSpPr>
            <p:cNvPr id="33819" name="Rectangle 10">
              <a:extLst>
                <a:ext uri="{FF2B5EF4-FFF2-40B4-BE49-F238E27FC236}">
                  <a16:creationId xmlns:a16="http://schemas.microsoft.com/office/drawing/2014/main" id="{2D81F708-7E1B-4E69-B3F1-18593E86A31A}"/>
                </a:ext>
              </a:extLst>
            </p:cNvPr>
            <p:cNvSpPr>
              <a:spLocks noChangeArrowheads="1"/>
            </p:cNvSpPr>
            <p:nvPr/>
          </p:nvSpPr>
          <p:spPr bwMode="auto">
            <a:xfrm rot="5400000" flipH="1">
              <a:off x="2349" y="1781"/>
              <a:ext cx="28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14D1EA"/>
                  </a:solidFill>
                </a:rPr>
                <a:t>•</a:t>
              </a:r>
            </a:p>
          </p:txBody>
        </p:sp>
        <p:sp>
          <p:nvSpPr>
            <p:cNvPr id="33820" name="Rectangle 11">
              <a:extLst>
                <a:ext uri="{FF2B5EF4-FFF2-40B4-BE49-F238E27FC236}">
                  <a16:creationId xmlns:a16="http://schemas.microsoft.com/office/drawing/2014/main" id="{97A5DEE7-A645-4527-A51F-79506952D6DB}"/>
                </a:ext>
              </a:extLst>
            </p:cNvPr>
            <p:cNvSpPr>
              <a:spLocks noChangeArrowheads="1"/>
            </p:cNvSpPr>
            <p:nvPr/>
          </p:nvSpPr>
          <p:spPr bwMode="auto">
            <a:xfrm>
              <a:off x="2171" y="1940"/>
              <a:ext cx="28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14D1EA"/>
                  </a:solidFill>
                </a:rPr>
                <a:t>•</a:t>
              </a:r>
            </a:p>
          </p:txBody>
        </p:sp>
      </p:grpSp>
      <p:grpSp>
        <p:nvGrpSpPr>
          <p:cNvPr id="3" name="Group 12">
            <a:extLst>
              <a:ext uri="{FF2B5EF4-FFF2-40B4-BE49-F238E27FC236}">
                <a16:creationId xmlns:a16="http://schemas.microsoft.com/office/drawing/2014/main" id="{44D19C81-7DB9-4994-A81A-11C21DDF7EB0}"/>
              </a:ext>
            </a:extLst>
          </p:cNvPr>
          <p:cNvGrpSpPr>
            <a:grpSpLocks/>
          </p:cNvGrpSpPr>
          <p:nvPr/>
        </p:nvGrpSpPr>
        <p:grpSpPr bwMode="auto">
          <a:xfrm>
            <a:off x="4951413" y="2438400"/>
            <a:ext cx="1225550" cy="1277938"/>
            <a:chOff x="3119" y="1536"/>
            <a:chExt cx="772" cy="805"/>
          </a:xfrm>
        </p:grpSpPr>
        <p:sp>
          <p:nvSpPr>
            <p:cNvPr id="33809" name="Oval 13">
              <a:extLst>
                <a:ext uri="{FF2B5EF4-FFF2-40B4-BE49-F238E27FC236}">
                  <a16:creationId xmlns:a16="http://schemas.microsoft.com/office/drawing/2014/main" id="{D28D2E6D-4745-4BDD-9A18-8D79920FCB26}"/>
                </a:ext>
              </a:extLst>
            </p:cNvPr>
            <p:cNvSpPr>
              <a:spLocks noChangeArrowheads="1"/>
            </p:cNvSpPr>
            <p:nvPr/>
          </p:nvSpPr>
          <p:spPr bwMode="auto">
            <a:xfrm>
              <a:off x="3143" y="1632"/>
              <a:ext cx="623" cy="622"/>
            </a:xfrm>
            <a:prstGeom prst="ellipse">
              <a:avLst/>
            </a:prstGeom>
            <a:gradFill rotWithShape="0">
              <a:gsLst>
                <a:gs pos="0">
                  <a:srgbClr val="253C57"/>
                </a:gs>
                <a:gs pos="100000">
                  <a:srgbClr val="4F81BD"/>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33810" name="Rectangle 14">
              <a:extLst>
                <a:ext uri="{FF2B5EF4-FFF2-40B4-BE49-F238E27FC236}">
                  <a16:creationId xmlns:a16="http://schemas.microsoft.com/office/drawing/2014/main" id="{AB66C5BA-F708-4C8B-AFE6-EEF87D1EF1C2}"/>
                </a:ext>
              </a:extLst>
            </p:cNvPr>
            <p:cNvSpPr>
              <a:spLocks noChangeArrowheads="1"/>
            </p:cNvSpPr>
            <p:nvPr/>
          </p:nvSpPr>
          <p:spPr bwMode="auto">
            <a:xfrm>
              <a:off x="3326" y="1758"/>
              <a:ext cx="305"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200">
                  <a:solidFill>
                    <a:srgbClr val="14D1EA"/>
                  </a:solidFill>
                </a:rPr>
                <a:t>N</a:t>
              </a:r>
            </a:p>
          </p:txBody>
        </p:sp>
        <p:sp>
          <p:nvSpPr>
            <p:cNvPr id="33811" name="Rectangle 15">
              <a:extLst>
                <a:ext uri="{FF2B5EF4-FFF2-40B4-BE49-F238E27FC236}">
                  <a16:creationId xmlns:a16="http://schemas.microsoft.com/office/drawing/2014/main" id="{A3440457-826C-407C-9D60-24864F2E3970}"/>
                </a:ext>
              </a:extLst>
            </p:cNvPr>
            <p:cNvSpPr>
              <a:spLocks noChangeArrowheads="1"/>
            </p:cNvSpPr>
            <p:nvPr/>
          </p:nvSpPr>
          <p:spPr bwMode="auto">
            <a:xfrm>
              <a:off x="3302" y="1536"/>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14D1EA"/>
                  </a:solidFill>
                </a:rPr>
                <a:t>••</a:t>
              </a:r>
            </a:p>
          </p:txBody>
        </p:sp>
        <p:sp>
          <p:nvSpPr>
            <p:cNvPr id="33812" name="Rectangle 16">
              <a:extLst>
                <a:ext uri="{FF2B5EF4-FFF2-40B4-BE49-F238E27FC236}">
                  <a16:creationId xmlns:a16="http://schemas.microsoft.com/office/drawing/2014/main" id="{DEAD6AAA-138D-49B0-97D8-FF25E4B5E3CE}"/>
                </a:ext>
              </a:extLst>
            </p:cNvPr>
            <p:cNvSpPr>
              <a:spLocks noChangeArrowheads="1"/>
            </p:cNvSpPr>
            <p:nvPr/>
          </p:nvSpPr>
          <p:spPr bwMode="auto">
            <a:xfrm flipH="1">
              <a:off x="3119" y="1738"/>
              <a:ext cx="28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14D1EA"/>
                  </a:solidFill>
                </a:rPr>
                <a:t>•</a:t>
              </a:r>
            </a:p>
          </p:txBody>
        </p:sp>
        <p:sp>
          <p:nvSpPr>
            <p:cNvPr id="33813" name="Rectangle 17">
              <a:extLst>
                <a:ext uri="{FF2B5EF4-FFF2-40B4-BE49-F238E27FC236}">
                  <a16:creationId xmlns:a16="http://schemas.microsoft.com/office/drawing/2014/main" id="{B8B9F056-8199-4CEC-8153-19089A4C9CDB}"/>
                </a:ext>
              </a:extLst>
            </p:cNvPr>
            <p:cNvSpPr>
              <a:spLocks noChangeArrowheads="1"/>
            </p:cNvSpPr>
            <p:nvPr/>
          </p:nvSpPr>
          <p:spPr bwMode="auto">
            <a:xfrm rot="5400000" flipH="1">
              <a:off x="3548" y="1781"/>
              <a:ext cx="28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14D1EA"/>
                  </a:solidFill>
                </a:rPr>
                <a:t>•</a:t>
              </a:r>
            </a:p>
          </p:txBody>
        </p:sp>
        <p:sp>
          <p:nvSpPr>
            <p:cNvPr id="33814" name="Rectangle 18">
              <a:extLst>
                <a:ext uri="{FF2B5EF4-FFF2-40B4-BE49-F238E27FC236}">
                  <a16:creationId xmlns:a16="http://schemas.microsoft.com/office/drawing/2014/main" id="{73DEF19E-B1BE-476C-93B8-F70036E2D665}"/>
                </a:ext>
              </a:extLst>
            </p:cNvPr>
            <p:cNvSpPr>
              <a:spLocks noChangeArrowheads="1"/>
            </p:cNvSpPr>
            <p:nvPr/>
          </p:nvSpPr>
          <p:spPr bwMode="auto">
            <a:xfrm>
              <a:off x="3370" y="1940"/>
              <a:ext cx="28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14D1EA"/>
                  </a:solidFill>
                </a:rPr>
                <a:t>•</a:t>
              </a:r>
            </a:p>
          </p:txBody>
        </p:sp>
      </p:grpSp>
      <p:grpSp>
        <p:nvGrpSpPr>
          <p:cNvPr id="4" name="Group 19">
            <a:extLst>
              <a:ext uri="{FF2B5EF4-FFF2-40B4-BE49-F238E27FC236}">
                <a16:creationId xmlns:a16="http://schemas.microsoft.com/office/drawing/2014/main" id="{97D2414A-D32E-4963-AEC8-3162E79D2FEC}"/>
              </a:ext>
            </a:extLst>
          </p:cNvPr>
          <p:cNvGrpSpPr>
            <a:grpSpLocks/>
          </p:cNvGrpSpPr>
          <p:nvPr/>
        </p:nvGrpSpPr>
        <p:grpSpPr bwMode="auto">
          <a:xfrm>
            <a:off x="3497264" y="3810000"/>
            <a:ext cx="2012950" cy="1636713"/>
            <a:chOff x="2203" y="2400"/>
            <a:chExt cx="1268" cy="1031"/>
          </a:xfrm>
        </p:grpSpPr>
        <p:sp>
          <p:nvSpPr>
            <p:cNvPr id="33802" name="Oval 20">
              <a:extLst>
                <a:ext uri="{FF2B5EF4-FFF2-40B4-BE49-F238E27FC236}">
                  <a16:creationId xmlns:a16="http://schemas.microsoft.com/office/drawing/2014/main" id="{D3D1203B-0E67-4DD3-AD7E-1530B5090585}"/>
                </a:ext>
              </a:extLst>
            </p:cNvPr>
            <p:cNvSpPr>
              <a:spLocks noChangeArrowheads="1"/>
            </p:cNvSpPr>
            <p:nvPr/>
          </p:nvSpPr>
          <p:spPr bwMode="auto">
            <a:xfrm>
              <a:off x="2314" y="2400"/>
              <a:ext cx="626" cy="622"/>
            </a:xfrm>
            <a:prstGeom prst="ellipse">
              <a:avLst/>
            </a:prstGeom>
            <a:gradFill rotWithShape="0">
              <a:gsLst>
                <a:gs pos="0">
                  <a:srgbClr val="4C2E01"/>
                </a:gs>
                <a:gs pos="100000">
                  <a:srgbClr val="FE9B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33803" name="Rectangle 21">
              <a:extLst>
                <a:ext uri="{FF2B5EF4-FFF2-40B4-BE49-F238E27FC236}">
                  <a16:creationId xmlns:a16="http://schemas.microsoft.com/office/drawing/2014/main" id="{167E09BD-4121-4564-BC0A-C76D5C863C40}"/>
                </a:ext>
              </a:extLst>
            </p:cNvPr>
            <p:cNvSpPr>
              <a:spLocks noChangeArrowheads="1"/>
            </p:cNvSpPr>
            <p:nvPr/>
          </p:nvSpPr>
          <p:spPr bwMode="auto">
            <a:xfrm>
              <a:off x="2498" y="2526"/>
              <a:ext cx="305"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200">
                  <a:solidFill>
                    <a:srgbClr val="00DFCA"/>
                  </a:solidFill>
                </a:rPr>
                <a:t>N</a:t>
              </a:r>
            </a:p>
          </p:txBody>
        </p:sp>
        <p:sp>
          <p:nvSpPr>
            <p:cNvPr id="33804" name="Rectangle 22">
              <a:extLst>
                <a:ext uri="{FF2B5EF4-FFF2-40B4-BE49-F238E27FC236}">
                  <a16:creationId xmlns:a16="http://schemas.microsoft.com/office/drawing/2014/main" id="{33BBE83C-CC30-4DCA-B7DE-4AE910CF1E3C}"/>
                </a:ext>
              </a:extLst>
            </p:cNvPr>
            <p:cNvSpPr>
              <a:spLocks noChangeArrowheads="1"/>
            </p:cNvSpPr>
            <p:nvPr/>
          </p:nvSpPr>
          <p:spPr bwMode="auto">
            <a:xfrm rot="-5280000">
              <a:off x="2177" y="2460"/>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DFCA"/>
                  </a:solidFill>
                </a:rPr>
                <a:t>••</a:t>
              </a:r>
            </a:p>
          </p:txBody>
        </p:sp>
        <p:sp>
          <p:nvSpPr>
            <p:cNvPr id="33805" name="Oval 23">
              <a:extLst>
                <a:ext uri="{FF2B5EF4-FFF2-40B4-BE49-F238E27FC236}">
                  <a16:creationId xmlns:a16="http://schemas.microsoft.com/office/drawing/2014/main" id="{80E4B5A7-33FD-427B-9065-63E7E3404012}"/>
                </a:ext>
              </a:extLst>
            </p:cNvPr>
            <p:cNvSpPr>
              <a:spLocks noChangeArrowheads="1"/>
            </p:cNvSpPr>
            <p:nvPr/>
          </p:nvSpPr>
          <p:spPr bwMode="auto">
            <a:xfrm>
              <a:off x="2845" y="2425"/>
              <a:ext cx="626" cy="622"/>
            </a:xfrm>
            <a:prstGeom prst="ellipse">
              <a:avLst/>
            </a:prstGeom>
            <a:gradFill rotWithShape="0">
              <a:gsLst>
                <a:gs pos="0">
                  <a:srgbClr val="4C2E01"/>
                </a:gs>
                <a:gs pos="100000">
                  <a:srgbClr val="FE9B03"/>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sp>
          <p:nvSpPr>
            <p:cNvPr id="33806" name="Rectangle 24">
              <a:extLst>
                <a:ext uri="{FF2B5EF4-FFF2-40B4-BE49-F238E27FC236}">
                  <a16:creationId xmlns:a16="http://schemas.microsoft.com/office/drawing/2014/main" id="{F87E1A04-7F22-4D59-8B60-9C8CB524A734}"/>
                </a:ext>
              </a:extLst>
            </p:cNvPr>
            <p:cNvSpPr>
              <a:spLocks noChangeArrowheads="1"/>
            </p:cNvSpPr>
            <p:nvPr/>
          </p:nvSpPr>
          <p:spPr bwMode="auto">
            <a:xfrm rot="5220000">
              <a:off x="3000" y="2591"/>
              <a:ext cx="453"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nSpc>
                  <a:spcPct val="35000"/>
                </a:lnSpc>
                <a:buClrTx/>
                <a:buFontTx/>
                <a:buNone/>
              </a:pPr>
              <a:r>
                <a:rPr lang="el-GR" altLang="en-US" sz="3600">
                  <a:solidFill>
                    <a:srgbClr val="00DFCA"/>
                  </a:solidFill>
                </a:rPr>
                <a:t>••</a:t>
              </a:r>
            </a:p>
          </p:txBody>
        </p:sp>
        <p:sp>
          <p:nvSpPr>
            <p:cNvPr id="33807" name="Rectangle 25">
              <a:extLst>
                <a:ext uri="{FF2B5EF4-FFF2-40B4-BE49-F238E27FC236}">
                  <a16:creationId xmlns:a16="http://schemas.microsoft.com/office/drawing/2014/main" id="{60DE7737-A2D8-49C0-A744-5974DCFB96E1}"/>
                </a:ext>
              </a:extLst>
            </p:cNvPr>
            <p:cNvSpPr>
              <a:spLocks noChangeArrowheads="1"/>
            </p:cNvSpPr>
            <p:nvPr/>
          </p:nvSpPr>
          <p:spPr bwMode="auto">
            <a:xfrm flipH="1">
              <a:off x="2764" y="2426"/>
              <a:ext cx="316" cy="1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nSpc>
                  <a:spcPct val="35000"/>
                </a:lnSpc>
                <a:buClrTx/>
                <a:buFontTx/>
                <a:buNone/>
              </a:pPr>
              <a:r>
                <a:rPr lang="el-GR" altLang="en-US" sz="3600" dirty="0">
                  <a:solidFill>
                    <a:srgbClr val="00DFCA"/>
                  </a:solidFill>
                </a:rPr>
                <a:t>••</a:t>
              </a:r>
            </a:p>
            <a:p>
              <a:pPr>
                <a:lnSpc>
                  <a:spcPct val="35000"/>
                </a:lnSpc>
                <a:buClrTx/>
                <a:buFontTx/>
                <a:buNone/>
              </a:pPr>
              <a:r>
                <a:rPr lang="el-GR" altLang="en-US" sz="3600" dirty="0">
                  <a:solidFill>
                    <a:srgbClr val="00DFCA"/>
                  </a:solidFill>
                </a:rPr>
                <a:t>••</a:t>
              </a:r>
            </a:p>
            <a:p>
              <a:pPr>
                <a:lnSpc>
                  <a:spcPct val="35000"/>
                </a:lnSpc>
                <a:buClrTx/>
                <a:buFontTx/>
                <a:buNone/>
              </a:pPr>
              <a:r>
                <a:rPr lang="el-GR" altLang="en-US" sz="3600" dirty="0">
                  <a:solidFill>
                    <a:srgbClr val="00DFCA"/>
                  </a:solidFill>
                </a:rPr>
                <a:t>••</a:t>
              </a:r>
            </a:p>
          </p:txBody>
        </p:sp>
        <p:sp>
          <p:nvSpPr>
            <p:cNvPr id="33808" name="Rectangle 26">
              <a:extLst>
                <a:ext uri="{FF2B5EF4-FFF2-40B4-BE49-F238E27FC236}">
                  <a16:creationId xmlns:a16="http://schemas.microsoft.com/office/drawing/2014/main" id="{14B23E9E-B450-4272-BF65-CD0265CF4D3F}"/>
                </a:ext>
              </a:extLst>
            </p:cNvPr>
            <p:cNvSpPr>
              <a:spLocks noChangeArrowheads="1"/>
            </p:cNvSpPr>
            <p:nvPr/>
          </p:nvSpPr>
          <p:spPr bwMode="auto">
            <a:xfrm>
              <a:off x="3028" y="2518"/>
              <a:ext cx="305" cy="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200">
                  <a:solidFill>
                    <a:srgbClr val="00DFCA"/>
                  </a:solidFill>
                </a:rPr>
                <a:t>N</a:t>
              </a:r>
            </a:p>
          </p:txBody>
        </p:sp>
      </p:grpSp>
      <p:sp>
        <p:nvSpPr>
          <p:cNvPr id="30748" name="Text Box 28">
            <a:extLst>
              <a:ext uri="{FF2B5EF4-FFF2-40B4-BE49-F238E27FC236}">
                <a16:creationId xmlns:a16="http://schemas.microsoft.com/office/drawing/2014/main" id="{1FE7C570-B558-417C-A57F-01B1E81560FE}"/>
              </a:ext>
            </a:extLst>
          </p:cNvPr>
          <p:cNvSpPr txBox="1">
            <a:spLocks noChangeArrowheads="1"/>
          </p:cNvSpPr>
          <p:nvPr/>
        </p:nvSpPr>
        <p:spPr bwMode="auto">
          <a:xfrm>
            <a:off x="457200" y="2076393"/>
            <a:ext cx="1828800" cy="463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dirty="0">
                <a:solidFill>
                  <a:srgbClr val="000000"/>
                </a:solidFill>
              </a:rPr>
              <a:t> </a:t>
            </a:r>
            <a:r>
              <a:rPr lang="el-GR" altLang="en-US" sz="2400" dirty="0">
                <a:solidFill>
                  <a:srgbClr val="000000"/>
                </a:solidFill>
              </a:rPr>
              <a:t>Ν</a:t>
            </a:r>
            <a:r>
              <a:rPr lang="el-GR" altLang="en-US" sz="2400" baseline="-25000" dirty="0">
                <a:solidFill>
                  <a:srgbClr val="000000"/>
                </a:solidFill>
              </a:rPr>
              <a:t>2</a:t>
            </a:r>
            <a:endParaRPr lang="el-GR" altLang="en-US" baseline="-25000" dirty="0">
              <a:solidFill>
                <a:srgbClr val="0000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additive="repl">
                                        <p:cTn id="6" dur="1" fill="hold">
                                          <p:stCondLst>
                                            <p:cond delay="0"/>
                                          </p:stCondLst>
                                        </p:cTn>
                                        <p:tgtEl>
                                          <p:spTgt spid="30724">
                                            <p:txEl>
                                              <p:pRg st="0" end="0"/>
                                            </p:txEl>
                                          </p:spTgt>
                                        </p:tgtEl>
                                        <p:attrNameLst>
                                          <p:attrName>style.visibility</p:attrName>
                                        </p:attrNameLst>
                                      </p:cBhvr>
                                      <p:to>
                                        <p:strVal val="visible"/>
                                      </p:to>
                                    </p:set>
                                    <p:animEffect transition="in" filter="wipe(right)">
                                      <p:cBhvr additive="repl">
                                        <p:cTn id="7" dur="500"/>
                                        <p:tgtEl>
                                          <p:spTgt spid="3072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30748"/>
                                        </p:tgtEl>
                                        <p:attrNameLst>
                                          <p:attrName>style.visibility</p:attrName>
                                        </p:attrNameLst>
                                      </p:cBhvr>
                                      <p:to>
                                        <p:strVal val="visible"/>
                                      </p:to>
                                    </p:set>
                                    <p:animEffect transition="in" filter="fade">
                                      <p:cBhvr additive="repl">
                                        <p:cTn id="12" dur="2000"/>
                                        <p:tgtEl>
                                          <p:spTgt spid="30748"/>
                                        </p:tgtEl>
                                      </p:cBhvr>
                                    </p:animEffect>
                                  </p:childTnLst>
                                </p:cTn>
                              </p:par>
                              <p:par>
                                <p:cTn id="13" presetID="10" presetClass="entr" fill="hold" nodeType="withEffect">
                                  <p:stCondLst>
                                    <p:cond delay="0"/>
                                  </p:stCondLst>
                                  <p:childTnLst>
                                    <p:set>
                                      <p:cBhvr additive="repl">
                                        <p:cTn id="14" dur="1" fill="hold">
                                          <p:stCondLst>
                                            <p:cond delay="0"/>
                                          </p:stCondLst>
                                        </p:cTn>
                                        <p:tgtEl>
                                          <p:spTgt spid="2"/>
                                        </p:tgtEl>
                                        <p:attrNameLst>
                                          <p:attrName>style.visibility</p:attrName>
                                        </p:attrNameLst>
                                      </p:cBhvr>
                                      <p:to>
                                        <p:strVal val="visible"/>
                                      </p:to>
                                    </p:set>
                                    <p:animEffect transition="in" filter="fade">
                                      <p:cBhvr additive="repl">
                                        <p:cTn id="15" dur="2000"/>
                                        <p:tgtEl>
                                          <p:spTgt spid="2"/>
                                        </p:tgtEl>
                                      </p:cBhvr>
                                    </p:animEffect>
                                  </p:childTnLst>
                                </p:cTn>
                              </p:par>
                              <p:par>
                                <p:cTn id="16" presetID="10" presetClass="entr" fill="hold" nodeType="withEffect">
                                  <p:stCondLst>
                                    <p:cond delay="0"/>
                                  </p:stCondLst>
                                  <p:childTnLst>
                                    <p:set>
                                      <p:cBhvr additive="repl">
                                        <p:cTn id="17" dur="1" fill="hold">
                                          <p:stCondLst>
                                            <p:cond delay="0"/>
                                          </p:stCondLst>
                                        </p:cTn>
                                        <p:tgtEl>
                                          <p:spTgt spid="3"/>
                                        </p:tgtEl>
                                        <p:attrNameLst>
                                          <p:attrName>style.visibility</p:attrName>
                                        </p:attrNameLst>
                                      </p:cBhvr>
                                      <p:to>
                                        <p:strVal val="visible"/>
                                      </p:to>
                                    </p:set>
                                    <p:animEffect transition="in" filter="fade">
                                      <p:cBhvr additive="repl">
                                        <p:cTn id="18" dur="20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fill="hold" nodeType="clickEffect">
                                  <p:stCondLst>
                                    <p:cond delay="0"/>
                                  </p:stCondLst>
                                  <p:childTnLst>
                                    <p:set>
                                      <p:cBhvr additive="repl">
                                        <p:cTn id="22" dur="1" fill="hold">
                                          <p:stCondLst>
                                            <p:cond delay="0"/>
                                          </p:stCondLst>
                                        </p:cTn>
                                        <p:tgtEl>
                                          <p:spTgt spid="4"/>
                                        </p:tgtEl>
                                        <p:attrNameLst>
                                          <p:attrName>style.visibility</p:attrName>
                                        </p:attrNameLst>
                                      </p:cBhvr>
                                      <p:to>
                                        <p:strVal val="visible"/>
                                      </p:to>
                                    </p:set>
                                    <p:animEffect transition="in" filter="fade">
                                      <p:cBhvr additive="repl">
                                        <p:cTn id="23" dur="2000"/>
                                        <p:tgtEl>
                                          <p:spTgt spid="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fill="hold" nodeType="clickEffect">
                                  <p:stCondLst>
                                    <p:cond delay="0"/>
                                  </p:stCondLst>
                                  <p:childTnLst>
                                    <p:set>
                                      <p:cBhvr additive="repl">
                                        <p:cTn id="27" dur="1" fill="hold">
                                          <p:stCondLst>
                                            <p:cond delay="0"/>
                                          </p:stCondLst>
                                        </p:cTn>
                                        <p:tgtEl>
                                          <p:spTgt spid="30748"/>
                                        </p:tgtEl>
                                        <p:attrNameLst>
                                          <p:attrName>style.visibility</p:attrName>
                                        </p:attrNameLst>
                                      </p:cBhvr>
                                      <p:to>
                                        <p:strVal val="visible"/>
                                      </p:to>
                                    </p:set>
                                    <p:animEffect transition="in" filter="fade">
                                      <p:cBhvr additive="repl">
                                        <p:cTn id="28" dur="2000"/>
                                        <p:tgtEl>
                                          <p:spTgt spid="30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Text Box 1">
            <a:extLst>
              <a:ext uri="{FF2B5EF4-FFF2-40B4-BE49-F238E27FC236}">
                <a16:creationId xmlns:a16="http://schemas.microsoft.com/office/drawing/2014/main" id="{1FACFABC-E7B9-459A-B1ED-B5C0689B8022}"/>
              </a:ext>
            </a:extLst>
          </p:cNvPr>
          <p:cNvSpPr txBox="1">
            <a:spLocks noChangeArrowheads="1"/>
          </p:cNvSpPr>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7200" i="1">
                <a:solidFill>
                  <a:srgbClr val="000000"/>
                </a:solidFill>
              </a:rPr>
              <a:t>sp</a:t>
            </a:r>
            <a:r>
              <a:rPr lang="el-GR" altLang="en-US" sz="7200" baseline="30000">
                <a:solidFill>
                  <a:srgbClr val="000000"/>
                </a:solidFill>
              </a:rPr>
              <a:t>3</a:t>
            </a:r>
            <a:r>
              <a:rPr lang="el-GR" altLang="en-US" sz="7200" i="1">
                <a:solidFill>
                  <a:srgbClr val="000000"/>
                </a:solidFill>
              </a:rPr>
              <a:t>d</a:t>
            </a:r>
          </a:p>
        </p:txBody>
      </p:sp>
      <p:sp>
        <p:nvSpPr>
          <p:cNvPr id="201730" name="Text Box 2">
            <a:extLst>
              <a:ext uri="{FF2B5EF4-FFF2-40B4-BE49-F238E27FC236}">
                <a16:creationId xmlns:a16="http://schemas.microsoft.com/office/drawing/2014/main" id="{F6D54B28-558B-4869-8045-A1922CC8204D}"/>
              </a:ext>
            </a:extLst>
          </p:cNvPr>
          <p:cNvSpPr txBox="1">
            <a:spLocks noChangeArrowheads="1"/>
          </p:cNvSpPr>
          <p:nvPr/>
        </p:nvSpPr>
        <p:spPr bwMode="auto">
          <a:xfrm>
            <a:off x="381000" y="1447800"/>
            <a:ext cx="56388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90000"/>
              </a:lnSpc>
              <a:spcBef>
                <a:spcPts val="600"/>
              </a:spcBef>
              <a:buFont typeface="Arial" panose="020B0604020202020204" pitchFamily="34" charset="0"/>
              <a:buChar char="•"/>
            </a:pPr>
            <a:r>
              <a:rPr lang="el-GR" altLang="en-US" sz="2400">
                <a:solidFill>
                  <a:srgbClr val="000000"/>
                </a:solidFill>
              </a:rPr>
              <a:t>Ατομα με 5 ηλεκτρονικές ομάδες γύρω τους</a:t>
            </a:r>
          </a:p>
          <a:p>
            <a:pPr lvl="1" eaLnBrk="1" hangingPunct="1">
              <a:lnSpc>
                <a:spcPct val="90000"/>
              </a:lnSpc>
              <a:spcBef>
                <a:spcPts val="650"/>
              </a:spcBef>
              <a:buFont typeface="Arial" panose="020B0604020202020204" pitchFamily="34" charset="0"/>
              <a:buChar char="–"/>
            </a:pPr>
            <a:r>
              <a:rPr lang="el-GR" altLang="en-US" sz="2800">
                <a:solidFill>
                  <a:srgbClr val="000000"/>
                </a:solidFill>
              </a:rPr>
              <a:t>Ηλεκτρονική γεωμετρία τριγωνικής διπυραμίδας</a:t>
            </a:r>
          </a:p>
          <a:p>
            <a:pPr lvl="1" eaLnBrk="1" hangingPunct="1">
              <a:lnSpc>
                <a:spcPct val="90000"/>
              </a:lnSpc>
              <a:spcBef>
                <a:spcPts val="650"/>
              </a:spcBef>
              <a:buFont typeface="Arial" panose="020B0604020202020204" pitchFamily="34" charset="0"/>
              <a:buChar char="–"/>
            </a:pPr>
            <a:r>
              <a:rPr lang="el-GR" altLang="en-US" sz="2800">
                <a:solidFill>
                  <a:srgbClr val="000000"/>
                </a:solidFill>
              </a:rPr>
              <a:t>Σχήμα τραμπάλας, T–σχήμα, γραμμικό</a:t>
            </a:r>
          </a:p>
          <a:p>
            <a:pPr lvl="1" eaLnBrk="1" hangingPunct="1">
              <a:lnSpc>
                <a:spcPct val="90000"/>
              </a:lnSpc>
              <a:spcBef>
                <a:spcPts val="650"/>
              </a:spcBef>
              <a:buFont typeface="Arial" panose="020B0604020202020204" pitchFamily="34" charset="0"/>
              <a:buChar char="–"/>
            </a:pPr>
            <a:r>
              <a:rPr lang="el-GR" altLang="en-US" sz="2800">
                <a:solidFill>
                  <a:srgbClr val="000000"/>
                </a:solidFill>
              </a:rPr>
              <a:t>Γωνίες δεσμού 120° &amp; 90°</a:t>
            </a:r>
          </a:p>
          <a:p>
            <a:pPr eaLnBrk="1" hangingPunct="1">
              <a:lnSpc>
                <a:spcPct val="90000"/>
              </a:lnSpc>
              <a:spcBef>
                <a:spcPts val="600"/>
              </a:spcBef>
              <a:buFont typeface="Arial" panose="020B0604020202020204" pitchFamily="34" charset="0"/>
              <a:buChar char="•"/>
            </a:pPr>
            <a:r>
              <a:rPr lang="el-GR" altLang="en-US" sz="2400">
                <a:solidFill>
                  <a:srgbClr val="000000"/>
                </a:solidFill>
              </a:rPr>
              <a:t>Χρησιμοποίηση κενών </a:t>
            </a:r>
            <a:r>
              <a:rPr lang="el-GR" altLang="en-US" sz="2400" i="1">
                <a:solidFill>
                  <a:srgbClr val="000000"/>
                </a:solidFill>
              </a:rPr>
              <a:t>d</a:t>
            </a:r>
            <a:r>
              <a:rPr lang="el-GR" altLang="en-US" sz="2400">
                <a:solidFill>
                  <a:srgbClr val="000000"/>
                </a:solidFill>
              </a:rPr>
              <a:t> τροχιακών από την στιβάδα σθένους</a:t>
            </a:r>
          </a:p>
          <a:p>
            <a:pPr eaLnBrk="1" hangingPunct="1">
              <a:lnSpc>
                <a:spcPct val="90000"/>
              </a:lnSpc>
              <a:spcBef>
                <a:spcPts val="600"/>
              </a:spcBef>
              <a:buFont typeface="Arial" panose="020B0604020202020204" pitchFamily="34" charset="0"/>
              <a:buChar char="•"/>
            </a:pPr>
            <a:r>
              <a:rPr lang="el-GR" altLang="en-US" sz="2400" i="1">
                <a:solidFill>
                  <a:srgbClr val="000000"/>
                </a:solidFill>
              </a:rPr>
              <a:t>Τα d</a:t>
            </a:r>
            <a:r>
              <a:rPr lang="el-GR" altLang="en-US" sz="2400">
                <a:solidFill>
                  <a:srgbClr val="000000"/>
                </a:solidFill>
              </a:rPr>
              <a:t> τροχιακά μπορούν να χρησιμοποιηθούν  για να δημιουργήσουν  </a:t>
            </a:r>
            <a:r>
              <a:rPr lang="el-GR" altLang="en-US" sz="2400" i="1">
                <a:solidFill>
                  <a:srgbClr val="000000"/>
                </a:solidFill>
                <a:latin typeface="Symbol" panose="05050102010706020507" pitchFamily="18" charset="2"/>
              </a:rPr>
              <a:t></a:t>
            </a:r>
            <a:r>
              <a:rPr lang="el-GR" altLang="en-US" sz="2400">
                <a:solidFill>
                  <a:srgbClr val="000000"/>
                </a:solidFill>
              </a:rPr>
              <a:t> δεσμούς</a:t>
            </a:r>
          </a:p>
        </p:txBody>
      </p:sp>
      <p:pic>
        <p:nvPicPr>
          <p:cNvPr id="199684" name="Picture 3">
            <a:extLst>
              <a:ext uri="{FF2B5EF4-FFF2-40B4-BE49-F238E27FC236}">
                <a16:creationId xmlns:a16="http://schemas.microsoft.com/office/drawing/2014/main" id="{4A74BBC7-4821-4040-8849-4BF5381A6A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118" t="5481" r="33530" b="4175"/>
          <a:stretch>
            <a:fillRect/>
          </a:stretch>
        </p:blipFill>
        <p:spPr bwMode="auto">
          <a:xfrm>
            <a:off x="6172200" y="3429000"/>
            <a:ext cx="22066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99686" name="Picture 5">
            <a:extLst>
              <a:ext uri="{FF2B5EF4-FFF2-40B4-BE49-F238E27FC236}">
                <a16:creationId xmlns:a16="http://schemas.microsoft.com/office/drawing/2014/main" id="{6B1FB3E3-2628-418B-AE6B-2BD767943D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6300" y="762000"/>
            <a:ext cx="31877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9687" name="Text Box 6">
            <a:extLst>
              <a:ext uri="{FF2B5EF4-FFF2-40B4-BE49-F238E27FC236}">
                <a16:creationId xmlns:a16="http://schemas.microsoft.com/office/drawing/2014/main" id="{A5BBA6A2-E31D-4E81-88BD-C55A8C088C91}"/>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201730">
                                            <p:txEl>
                                              <p:pRg st="0" end="0"/>
                                            </p:txEl>
                                          </p:spTgt>
                                        </p:tgtEl>
                                        <p:attrNameLst>
                                          <p:attrName>style.visibility</p:attrName>
                                        </p:attrNameLst>
                                      </p:cBhvr>
                                      <p:to>
                                        <p:strVal val="visible"/>
                                      </p:to>
                                    </p:set>
                                    <p:animEffect transition="in" filter="wipe(left)">
                                      <p:cBhvr additive="repl">
                                        <p:cTn id="7" dur="500"/>
                                        <p:tgtEl>
                                          <p:spTgt spid="20173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201730">
                                            <p:txEl>
                                              <p:pRg st="1" end="1"/>
                                            </p:txEl>
                                          </p:spTgt>
                                        </p:tgtEl>
                                        <p:attrNameLst>
                                          <p:attrName>style.visibility</p:attrName>
                                        </p:attrNameLst>
                                      </p:cBhvr>
                                      <p:to>
                                        <p:strVal val="visible"/>
                                      </p:to>
                                    </p:set>
                                    <p:animEffect transition="in" filter="wipe(left)">
                                      <p:cBhvr additive="repl">
                                        <p:cTn id="12" dur="500"/>
                                        <p:tgtEl>
                                          <p:spTgt spid="201730">
                                            <p:txEl>
                                              <p:pRg st="1" end="1"/>
                                            </p:txEl>
                                          </p:spTgt>
                                        </p:tgtEl>
                                      </p:cBhvr>
                                    </p:animEffect>
                                  </p:childTnLst>
                                </p:cTn>
                              </p:par>
                              <p:par>
                                <p:cTn id="13" presetID="22" presetClass="entr" presetSubtype="8" fill="hold" nodeType="withEffect">
                                  <p:stCondLst>
                                    <p:cond delay="0"/>
                                  </p:stCondLst>
                                  <p:childTnLst>
                                    <p:set>
                                      <p:cBhvr additive="repl">
                                        <p:cTn id="14" dur="1" fill="hold">
                                          <p:stCondLst>
                                            <p:cond delay="0"/>
                                          </p:stCondLst>
                                        </p:cTn>
                                        <p:tgtEl>
                                          <p:spTgt spid="201730">
                                            <p:txEl>
                                              <p:pRg st="2" end="2"/>
                                            </p:txEl>
                                          </p:spTgt>
                                        </p:tgtEl>
                                        <p:attrNameLst>
                                          <p:attrName>style.visibility</p:attrName>
                                        </p:attrNameLst>
                                      </p:cBhvr>
                                      <p:to>
                                        <p:strVal val="visible"/>
                                      </p:to>
                                    </p:set>
                                    <p:animEffect transition="in" filter="wipe(left)">
                                      <p:cBhvr additive="repl">
                                        <p:cTn id="15" dur="500"/>
                                        <p:tgtEl>
                                          <p:spTgt spid="201730">
                                            <p:txEl>
                                              <p:pRg st="2" end="2"/>
                                            </p:txEl>
                                          </p:spTgt>
                                        </p:tgtEl>
                                      </p:cBhvr>
                                    </p:animEffect>
                                  </p:childTnLst>
                                </p:cTn>
                              </p:par>
                              <p:par>
                                <p:cTn id="16" presetID="22" presetClass="entr" presetSubtype="8" fill="hold" nodeType="withEffect">
                                  <p:stCondLst>
                                    <p:cond delay="0"/>
                                  </p:stCondLst>
                                  <p:childTnLst>
                                    <p:set>
                                      <p:cBhvr additive="repl">
                                        <p:cTn id="17" dur="1" fill="hold">
                                          <p:stCondLst>
                                            <p:cond delay="0"/>
                                          </p:stCondLst>
                                        </p:cTn>
                                        <p:tgtEl>
                                          <p:spTgt spid="201730">
                                            <p:txEl>
                                              <p:pRg st="3" end="3"/>
                                            </p:txEl>
                                          </p:spTgt>
                                        </p:tgtEl>
                                        <p:attrNameLst>
                                          <p:attrName>style.visibility</p:attrName>
                                        </p:attrNameLst>
                                      </p:cBhvr>
                                      <p:to>
                                        <p:strVal val="visible"/>
                                      </p:to>
                                    </p:set>
                                    <p:animEffect transition="in" filter="wipe(left)">
                                      <p:cBhvr additive="repl">
                                        <p:cTn id="18" dur="500"/>
                                        <p:tgtEl>
                                          <p:spTgt spid="201730">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1000"/>
                                  </p:stCondLst>
                                  <p:childTnLst>
                                    <p:set>
                                      <p:cBhvr additive="repl">
                                        <p:cTn id="22" dur="1" fill="hold">
                                          <p:stCondLst>
                                            <p:cond delay="0"/>
                                          </p:stCondLst>
                                        </p:cTn>
                                        <p:tgtEl>
                                          <p:spTgt spid="201730">
                                            <p:txEl>
                                              <p:pRg st="4" end="4"/>
                                            </p:txEl>
                                          </p:spTgt>
                                        </p:tgtEl>
                                        <p:attrNameLst>
                                          <p:attrName>style.visibility</p:attrName>
                                        </p:attrNameLst>
                                      </p:cBhvr>
                                      <p:to>
                                        <p:strVal val="visible"/>
                                      </p:to>
                                    </p:set>
                                    <p:animEffect transition="in" filter="wipe(left)">
                                      <p:cBhvr additive="repl">
                                        <p:cTn id="23" dur="500"/>
                                        <p:tgtEl>
                                          <p:spTgt spid="201730">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1000"/>
                                  </p:stCondLst>
                                  <p:childTnLst>
                                    <p:set>
                                      <p:cBhvr additive="repl">
                                        <p:cTn id="27" dur="1" fill="hold">
                                          <p:stCondLst>
                                            <p:cond delay="0"/>
                                          </p:stCondLst>
                                        </p:cTn>
                                        <p:tgtEl>
                                          <p:spTgt spid="201730">
                                            <p:txEl>
                                              <p:pRg st="5" end="5"/>
                                            </p:txEl>
                                          </p:spTgt>
                                        </p:tgtEl>
                                        <p:attrNameLst>
                                          <p:attrName>style.visibility</p:attrName>
                                        </p:attrNameLst>
                                      </p:cBhvr>
                                      <p:to>
                                        <p:strVal val="visible"/>
                                      </p:to>
                                    </p:set>
                                    <p:animEffect transition="in" filter="wipe(left)">
                                      <p:cBhvr additive="repl">
                                        <p:cTn id="28" dur="500"/>
                                        <p:tgtEl>
                                          <p:spTgt spid="20173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7" name="Picture 2">
            <a:extLst>
              <a:ext uri="{FF2B5EF4-FFF2-40B4-BE49-F238E27FC236}">
                <a16:creationId xmlns:a16="http://schemas.microsoft.com/office/drawing/2014/main" id="{5692B9B7-C70F-463C-B718-B63075167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1511300"/>
            <a:ext cx="8548687"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0708" name="Text Box 3">
            <a:extLst>
              <a:ext uri="{FF2B5EF4-FFF2-40B4-BE49-F238E27FC236}">
                <a16:creationId xmlns:a16="http://schemas.microsoft.com/office/drawing/2014/main" id="{D0827C82-DC58-440C-A02A-DFCB4D79C4F3}"/>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Text Box 1">
            <a:extLst>
              <a:ext uri="{FF2B5EF4-FFF2-40B4-BE49-F238E27FC236}">
                <a16:creationId xmlns:a16="http://schemas.microsoft.com/office/drawing/2014/main" id="{DF4E7D3F-2055-4F45-AE77-DF40B7ACD90C}"/>
              </a:ext>
            </a:extLst>
          </p:cNvPr>
          <p:cNvSpPr txBox="1">
            <a:spLocks noChangeArrowheads="1"/>
          </p:cNvSpPr>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000" i="1">
                <a:solidFill>
                  <a:srgbClr val="000000"/>
                </a:solidFill>
              </a:rPr>
              <a:t>sp</a:t>
            </a:r>
            <a:r>
              <a:rPr lang="el-GR" altLang="en-US" sz="4000" baseline="30000">
                <a:solidFill>
                  <a:srgbClr val="000000"/>
                </a:solidFill>
              </a:rPr>
              <a:t>3</a:t>
            </a:r>
            <a:r>
              <a:rPr lang="el-GR" altLang="en-US" sz="4000" i="1">
                <a:solidFill>
                  <a:srgbClr val="000000"/>
                </a:solidFill>
              </a:rPr>
              <a:t>d</a:t>
            </a:r>
            <a:r>
              <a:rPr lang="el-GR" altLang="en-US" sz="4000">
                <a:solidFill>
                  <a:srgbClr val="000000"/>
                </a:solidFill>
              </a:rPr>
              <a:t> υβριδοποιημένα άτομα διαγράμματα τροχιακών</a:t>
            </a:r>
          </a:p>
        </p:txBody>
      </p:sp>
      <p:sp>
        <p:nvSpPr>
          <p:cNvPr id="201731" name="Text Box 2">
            <a:extLst>
              <a:ext uri="{FF2B5EF4-FFF2-40B4-BE49-F238E27FC236}">
                <a16:creationId xmlns:a16="http://schemas.microsoft.com/office/drawing/2014/main" id="{ED2742C5-EE79-4A83-8266-22C8AEC8889F}"/>
              </a:ext>
            </a:extLst>
          </p:cNvPr>
          <p:cNvSpPr txBox="1">
            <a:spLocks noChangeArrowheads="1"/>
          </p:cNvSpPr>
          <p:nvPr/>
        </p:nvSpPr>
        <p:spPr bwMode="auto">
          <a:xfrm>
            <a:off x="20638" y="1844675"/>
            <a:ext cx="37560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r>
              <a:rPr lang="el-GR" altLang="en-US" sz="2400">
                <a:solidFill>
                  <a:srgbClr val="000000"/>
                </a:solidFill>
                <a:latin typeface="Arial" panose="020B0604020202020204" pitchFamily="34" charset="0"/>
              </a:rPr>
              <a:t>Μη υβριδοποιημένα άτομα</a:t>
            </a:r>
          </a:p>
        </p:txBody>
      </p:sp>
      <p:sp>
        <p:nvSpPr>
          <p:cNvPr id="201732" name="Text Box 3">
            <a:extLst>
              <a:ext uri="{FF2B5EF4-FFF2-40B4-BE49-F238E27FC236}">
                <a16:creationId xmlns:a16="http://schemas.microsoft.com/office/drawing/2014/main" id="{61E38D5D-0C20-4CC4-909D-D70DB6B18C28}"/>
              </a:ext>
            </a:extLst>
          </p:cNvPr>
          <p:cNvSpPr txBox="1">
            <a:spLocks noChangeArrowheads="1"/>
          </p:cNvSpPr>
          <p:nvPr/>
        </p:nvSpPr>
        <p:spPr bwMode="auto">
          <a:xfrm>
            <a:off x="288925" y="3067050"/>
            <a:ext cx="6127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Arial" panose="020B0604020202020204" pitchFamily="34" charset="0"/>
              </a:rPr>
              <a:t>3</a:t>
            </a:r>
            <a:r>
              <a:rPr lang="en-US" altLang="en-US" sz="3200" i="1">
                <a:solidFill>
                  <a:srgbClr val="000000"/>
                </a:solidFill>
                <a:latin typeface="Arial" panose="020B0604020202020204" pitchFamily="34" charset="0"/>
              </a:rPr>
              <a:t>s</a:t>
            </a:r>
          </a:p>
        </p:txBody>
      </p:sp>
      <p:sp>
        <p:nvSpPr>
          <p:cNvPr id="201733" name="Text Box 4">
            <a:extLst>
              <a:ext uri="{FF2B5EF4-FFF2-40B4-BE49-F238E27FC236}">
                <a16:creationId xmlns:a16="http://schemas.microsoft.com/office/drawing/2014/main" id="{7190C5D5-7B7C-40B4-816C-424FC49B46C8}"/>
              </a:ext>
            </a:extLst>
          </p:cNvPr>
          <p:cNvSpPr txBox="1">
            <a:spLocks noChangeArrowheads="1"/>
          </p:cNvSpPr>
          <p:nvPr/>
        </p:nvSpPr>
        <p:spPr bwMode="auto">
          <a:xfrm>
            <a:off x="1981200" y="3048000"/>
            <a:ext cx="63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Arial" panose="020B0604020202020204" pitchFamily="34" charset="0"/>
              </a:rPr>
              <a:t>3</a:t>
            </a:r>
            <a:r>
              <a:rPr lang="en-US" altLang="en-US" sz="3200" i="1">
                <a:solidFill>
                  <a:srgbClr val="000000"/>
                </a:solidFill>
                <a:latin typeface="Arial" panose="020B0604020202020204" pitchFamily="34" charset="0"/>
              </a:rPr>
              <a:t>p</a:t>
            </a:r>
          </a:p>
        </p:txBody>
      </p:sp>
      <p:sp>
        <p:nvSpPr>
          <p:cNvPr id="201734" name="Text Box 5">
            <a:extLst>
              <a:ext uri="{FF2B5EF4-FFF2-40B4-BE49-F238E27FC236}">
                <a16:creationId xmlns:a16="http://schemas.microsoft.com/office/drawing/2014/main" id="{0CE19E69-0C13-4781-9F23-4C95E09B4D92}"/>
              </a:ext>
            </a:extLst>
          </p:cNvPr>
          <p:cNvSpPr txBox="1">
            <a:spLocks noChangeArrowheads="1"/>
          </p:cNvSpPr>
          <p:nvPr/>
        </p:nvSpPr>
        <p:spPr bwMode="auto">
          <a:xfrm>
            <a:off x="228600" y="2438400"/>
            <a:ext cx="6715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Symbol" panose="05050102010706020507" pitchFamily="18" charset="2"/>
              </a:rPr>
              <a:t></a:t>
            </a:r>
          </a:p>
        </p:txBody>
      </p:sp>
      <p:sp>
        <p:nvSpPr>
          <p:cNvPr id="201735" name="Rectangle 6">
            <a:extLst>
              <a:ext uri="{FF2B5EF4-FFF2-40B4-BE49-F238E27FC236}">
                <a16:creationId xmlns:a16="http://schemas.microsoft.com/office/drawing/2014/main" id="{EA5B4C73-A209-43D1-9113-530AC2CA5A1B}"/>
              </a:ext>
            </a:extLst>
          </p:cNvPr>
          <p:cNvSpPr>
            <a:spLocks noChangeArrowheads="1"/>
          </p:cNvSpPr>
          <p:nvPr/>
        </p:nvSpPr>
        <p:spPr bwMode="auto">
          <a:xfrm>
            <a:off x="228600" y="2362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1736" name="Text Box 7">
            <a:extLst>
              <a:ext uri="{FF2B5EF4-FFF2-40B4-BE49-F238E27FC236}">
                <a16:creationId xmlns:a16="http://schemas.microsoft.com/office/drawing/2014/main" id="{63953538-F86C-4CAB-94A0-CA2CB3B4D147}"/>
              </a:ext>
            </a:extLst>
          </p:cNvPr>
          <p:cNvSpPr txBox="1">
            <a:spLocks noChangeArrowheads="1"/>
          </p:cNvSpPr>
          <p:nvPr/>
        </p:nvSpPr>
        <p:spPr bwMode="auto">
          <a:xfrm>
            <a:off x="2641600" y="24384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Symbol" panose="05050102010706020507" pitchFamily="18" charset="2"/>
              </a:rPr>
              <a:t></a:t>
            </a:r>
          </a:p>
        </p:txBody>
      </p:sp>
      <p:sp>
        <p:nvSpPr>
          <p:cNvPr id="201737" name="Rectangle 8">
            <a:extLst>
              <a:ext uri="{FF2B5EF4-FFF2-40B4-BE49-F238E27FC236}">
                <a16:creationId xmlns:a16="http://schemas.microsoft.com/office/drawing/2014/main" id="{28ED62AA-B3A7-4B39-B926-4247D8B72CB8}"/>
              </a:ext>
            </a:extLst>
          </p:cNvPr>
          <p:cNvSpPr>
            <a:spLocks noChangeArrowheads="1"/>
          </p:cNvSpPr>
          <p:nvPr/>
        </p:nvSpPr>
        <p:spPr bwMode="auto">
          <a:xfrm>
            <a:off x="1295400" y="2362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1738" name="Rectangle 9">
            <a:extLst>
              <a:ext uri="{FF2B5EF4-FFF2-40B4-BE49-F238E27FC236}">
                <a16:creationId xmlns:a16="http://schemas.microsoft.com/office/drawing/2014/main" id="{D469D911-0278-445E-A561-30B7023357E3}"/>
              </a:ext>
            </a:extLst>
          </p:cNvPr>
          <p:cNvSpPr>
            <a:spLocks noChangeArrowheads="1"/>
          </p:cNvSpPr>
          <p:nvPr/>
        </p:nvSpPr>
        <p:spPr bwMode="auto">
          <a:xfrm>
            <a:off x="1981200" y="2362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1739" name="Rectangle 10">
            <a:extLst>
              <a:ext uri="{FF2B5EF4-FFF2-40B4-BE49-F238E27FC236}">
                <a16:creationId xmlns:a16="http://schemas.microsoft.com/office/drawing/2014/main" id="{1E2D4037-B0D9-41E8-9359-A848F8DD0E64}"/>
              </a:ext>
            </a:extLst>
          </p:cNvPr>
          <p:cNvSpPr>
            <a:spLocks noChangeArrowheads="1"/>
          </p:cNvSpPr>
          <p:nvPr/>
        </p:nvSpPr>
        <p:spPr bwMode="auto">
          <a:xfrm>
            <a:off x="2667000" y="2362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1740" name="Text Box 11">
            <a:extLst>
              <a:ext uri="{FF2B5EF4-FFF2-40B4-BE49-F238E27FC236}">
                <a16:creationId xmlns:a16="http://schemas.microsoft.com/office/drawing/2014/main" id="{FD670617-3536-4F02-B3BE-7DDAB18D9653}"/>
              </a:ext>
            </a:extLst>
          </p:cNvPr>
          <p:cNvSpPr txBox="1">
            <a:spLocks noChangeArrowheads="1"/>
          </p:cNvSpPr>
          <p:nvPr/>
        </p:nvSpPr>
        <p:spPr bwMode="auto">
          <a:xfrm>
            <a:off x="4249738" y="1828800"/>
            <a:ext cx="390683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r>
              <a:rPr lang="el-GR" altLang="en-US" sz="2400" i="1">
                <a:solidFill>
                  <a:srgbClr val="000000"/>
                </a:solidFill>
                <a:latin typeface="Arial" panose="020B0604020202020204" pitchFamily="34" charset="0"/>
              </a:rPr>
              <a:t>sp</a:t>
            </a:r>
            <a:r>
              <a:rPr lang="el-GR" altLang="en-US" sz="2400" baseline="30000">
                <a:solidFill>
                  <a:srgbClr val="000000"/>
                </a:solidFill>
                <a:latin typeface="Arial" panose="020B0604020202020204" pitchFamily="34" charset="0"/>
              </a:rPr>
              <a:t>3</a:t>
            </a:r>
            <a:r>
              <a:rPr lang="el-GR" altLang="en-US" sz="2400" i="1">
                <a:solidFill>
                  <a:srgbClr val="000000"/>
                </a:solidFill>
                <a:latin typeface="Arial" panose="020B0604020202020204" pitchFamily="34" charset="0"/>
              </a:rPr>
              <a:t>d</a:t>
            </a:r>
            <a:r>
              <a:rPr lang="el-GR" altLang="en-US" sz="2400">
                <a:solidFill>
                  <a:srgbClr val="000000"/>
                </a:solidFill>
                <a:latin typeface="Arial" panose="020B0604020202020204" pitchFamily="34" charset="0"/>
              </a:rPr>
              <a:t> υβριδοποιημένο άτομο</a:t>
            </a:r>
          </a:p>
        </p:txBody>
      </p:sp>
      <p:sp>
        <p:nvSpPr>
          <p:cNvPr id="201741" name="Text Box 12">
            <a:extLst>
              <a:ext uri="{FF2B5EF4-FFF2-40B4-BE49-F238E27FC236}">
                <a16:creationId xmlns:a16="http://schemas.microsoft.com/office/drawing/2014/main" id="{64D30DE6-976E-4AD4-A4F9-FE3758162F21}"/>
              </a:ext>
            </a:extLst>
          </p:cNvPr>
          <p:cNvSpPr txBox="1">
            <a:spLocks noChangeArrowheads="1"/>
          </p:cNvSpPr>
          <p:nvPr/>
        </p:nvSpPr>
        <p:spPr bwMode="auto">
          <a:xfrm>
            <a:off x="6604000" y="3048000"/>
            <a:ext cx="11969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Arial" panose="020B0604020202020204" pitchFamily="34" charset="0"/>
              </a:rPr>
              <a:t>3</a:t>
            </a:r>
            <a:r>
              <a:rPr lang="en-US" altLang="en-US" sz="3200" i="1">
                <a:solidFill>
                  <a:srgbClr val="000000"/>
                </a:solidFill>
                <a:latin typeface="Arial" panose="020B0604020202020204" pitchFamily="34" charset="0"/>
              </a:rPr>
              <a:t>sp</a:t>
            </a:r>
            <a:r>
              <a:rPr lang="en-US" altLang="en-US" sz="3200" baseline="30000">
                <a:solidFill>
                  <a:srgbClr val="000000"/>
                </a:solidFill>
                <a:latin typeface="Arial" panose="020B0604020202020204" pitchFamily="34" charset="0"/>
              </a:rPr>
              <a:t>3</a:t>
            </a:r>
            <a:r>
              <a:rPr lang="en-US" altLang="en-US" sz="3200" i="1">
                <a:solidFill>
                  <a:srgbClr val="000000"/>
                </a:solidFill>
                <a:latin typeface="Arial" panose="020B0604020202020204" pitchFamily="34" charset="0"/>
              </a:rPr>
              <a:t>d</a:t>
            </a:r>
          </a:p>
        </p:txBody>
      </p:sp>
      <p:sp>
        <p:nvSpPr>
          <p:cNvPr id="201742" name="Text Box 13">
            <a:extLst>
              <a:ext uri="{FF2B5EF4-FFF2-40B4-BE49-F238E27FC236}">
                <a16:creationId xmlns:a16="http://schemas.microsoft.com/office/drawing/2014/main" id="{7357A603-C448-4707-88D7-EA8CD3F58A11}"/>
              </a:ext>
            </a:extLst>
          </p:cNvPr>
          <p:cNvSpPr txBox="1">
            <a:spLocks noChangeArrowheads="1"/>
          </p:cNvSpPr>
          <p:nvPr/>
        </p:nvSpPr>
        <p:spPr bwMode="auto">
          <a:xfrm>
            <a:off x="8051800" y="24384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Symbol" panose="05050102010706020507" pitchFamily="18" charset="2"/>
              </a:rPr>
              <a:t></a:t>
            </a:r>
          </a:p>
        </p:txBody>
      </p:sp>
      <p:sp>
        <p:nvSpPr>
          <p:cNvPr id="201743" name="Rectangle 14">
            <a:extLst>
              <a:ext uri="{FF2B5EF4-FFF2-40B4-BE49-F238E27FC236}">
                <a16:creationId xmlns:a16="http://schemas.microsoft.com/office/drawing/2014/main" id="{5A05823C-F9D4-4E58-8227-BFEA19C48155}"/>
              </a:ext>
            </a:extLst>
          </p:cNvPr>
          <p:cNvSpPr>
            <a:spLocks noChangeArrowheads="1"/>
          </p:cNvSpPr>
          <p:nvPr/>
        </p:nvSpPr>
        <p:spPr bwMode="auto">
          <a:xfrm>
            <a:off x="5334000" y="2362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1744" name="Text Box 15">
            <a:extLst>
              <a:ext uri="{FF2B5EF4-FFF2-40B4-BE49-F238E27FC236}">
                <a16:creationId xmlns:a16="http://schemas.microsoft.com/office/drawing/2014/main" id="{A4AD05F3-D2A8-45F2-B706-5327229C593D}"/>
              </a:ext>
            </a:extLst>
          </p:cNvPr>
          <p:cNvSpPr txBox="1">
            <a:spLocks noChangeArrowheads="1"/>
          </p:cNvSpPr>
          <p:nvPr/>
        </p:nvSpPr>
        <p:spPr bwMode="auto">
          <a:xfrm>
            <a:off x="6096000" y="24384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Symbol" panose="05050102010706020507" pitchFamily="18" charset="2"/>
              </a:rPr>
              <a:t></a:t>
            </a:r>
          </a:p>
        </p:txBody>
      </p:sp>
      <p:sp>
        <p:nvSpPr>
          <p:cNvPr id="201745" name="Rectangle 16">
            <a:extLst>
              <a:ext uri="{FF2B5EF4-FFF2-40B4-BE49-F238E27FC236}">
                <a16:creationId xmlns:a16="http://schemas.microsoft.com/office/drawing/2014/main" id="{FDED9340-F006-492B-8246-24A4E204F550}"/>
              </a:ext>
            </a:extLst>
          </p:cNvPr>
          <p:cNvSpPr>
            <a:spLocks noChangeArrowheads="1"/>
          </p:cNvSpPr>
          <p:nvPr/>
        </p:nvSpPr>
        <p:spPr bwMode="auto">
          <a:xfrm>
            <a:off x="6019800" y="2362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1746" name="Rectangle 17">
            <a:extLst>
              <a:ext uri="{FF2B5EF4-FFF2-40B4-BE49-F238E27FC236}">
                <a16:creationId xmlns:a16="http://schemas.microsoft.com/office/drawing/2014/main" id="{F5924424-4FA5-4A39-8786-7980FFEB95B4}"/>
              </a:ext>
            </a:extLst>
          </p:cNvPr>
          <p:cNvSpPr>
            <a:spLocks noChangeArrowheads="1"/>
          </p:cNvSpPr>
          <p:nvPr/>
        </p:nvSpPr>
        <p:spPr bwMode="auto">
          <a:xfrm>
            <a:off x="7375525" y="2362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1747" name="Text Box 18">
            <a:extLst>
              <a:ext uri="{FF2B5EF4-FFF2-40B4-BE49-F238E27FC236}">
                <a16:creationId xmlns:a16="http://schemas.microsoft.com/office/drawing/2014/main" id="{9BD2C430-3708-4DF5-B3EE-9CE19F553C9C}"/>
              </a:ext>
            </a:extLst>
          </p:cNvPr>
          <p:cNvSpPr txBox="1">
            <a:spLocks noChangeArrowheads="1"/>
          </p:cNvSpPr>
          <p:nvPr/>
        </p:nvSpPr>
        <p:spPr bwMode="auto">
          <a:xfrm>
            <a:off x="6680200" y="2438400"/>
            <a:ext cx="4572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Symbol" panose="05050102010706020507" pitchFamily="18" charset="2"/>
              </a:rPr>
              <a:t></a:t>
            </a:r>
          </a:p>
        </p:txBody>
      </p:sp>
      <p:sp>
        <p:nvSpPr>
          <p:cNvPr id="201748" name="Text Box 19">
            <a:extLst>
              <a:ext uri="{FF2B5EF4-FFF2-40B4-BE49-F238E27FC236}">
                <a16:creationId xmlns:a16="http://schemas.microsoft.com/office/drawing/2014/main" id="{82F327A0-0DA6-448E-A6BE-D4D61645935D}"/>
              </a:ext>
            </a:extLst>
          </p:cNvPr>
          <p:cNvSpPr txBox="1">
            <a:spLocks noChangeArrowheads="1"/>
          </p:cNvSpPr>
          <p:nvPr/>
        </p:nvSpPr>
        <p:spPr bwMode="auto">
          <a:xfrm>
            <a:off x="7366000" y="24384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Symbol" panose="05050102010706020507" pitchFamily="18" charset="2"/>
              </a:rPr>
              <a:t></a:t>
            </a:r>
          </a:p>
        </p:txBody>
      </p:sp>
      <p:sp>
        <p:nvSpPr>
          <p:cNvPr id="201749" name="Text Box 20">
            <a:extLst>
              <a:ext uri="{FF2B5EF4-FFF2-40B4-BE49-F238E27FC236}">
                <a16:creationId xmlns:a16="http://schemas.microsoft.com/office/drawing/2014/main" id="{AFD8A22C-11F6-4A8C-B33B-DC6A65BE931F}"/>
              </a:ext>
            </a:extLst>
          </p:cNvPr>
          <p:cNvSpPr txBox="1">
            <a:spLocks noChangeArrowheads="1"/>
          </p:cNvSpPr>
          <p:nvPr/>
        </p:nvSpPr>
        <p:spPr bwMode="auto">
          <a:xfrm>
            <a:off x="4699000" y="4191000"/>
            <a:ext cx="452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9933FF"/>
                </a:solidFill>
                <a:latin typeface="Arial" panose="020B0604020202020204" pitchFamily="34" charset="0"/>
              </a:rPr>
              <a:t>S</a:t>
            </a:r>
          </a:p>
        </p:txBody>
      </p:sp>
      <p:sp>
        <p:nvSpPr>
          <p:cNvPr id="201750" name="Text Box 21">
            <a:extLst>
              <a:ext uri="{FF2B5EF4-FFF2-40B4-BE49-F238E27FC236}">
                <a16:creationId xmlns:a16="http://schemas.microsoft.com/office/drawing/2014/main" id="{0D3C6DBF-CE07-4264-9DCB-1BA9E3E45720}"/>
              </a:ext>
            </a:extLst>
          </p:cNvPr>
          <p:cNvSpPr txBox="1">
            <a:spLocks noChangeArrowheads="1"/>
          </p:cNvSpPr>
          <p:nvPr/>
        </p:nvSpPr>
        <p:spPr bwMode="auto">
          <a:xfrm>
            <a:off x="288925" y="4819650"/>
            <a:ext cx="6127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Arial" panose="020B0604020202020204" pitchFamily="34" charset="0"/>
              </a:rPr>
              <a:t>3</a:t>
            </a:r>
            <a:r>
              <a:rPr lang="en-US" altLang="en-US" sz="3200" i="1">
                <a:solidFill>
                  <a:srgbClr val="000000"/>
                </a:solidFill>
                <a:latin typeface="Arial" panose="020B0604020202020204" pitchFamily="34" charset="0"/>
              </a:rPr>
              <a:t>s</a:t>
            </a:r>
          </a:p>
        </p:txBody>
      </p:sp>
      <p:sp>
        <p:nvSpPr>
          <p:cNvPr id="201751" name="Text Box 22">
            <a:extLst>
              <a:ext uri="{FF2B5EF4-FFF2-40B4-BE49-F238E27FC236}">
                <a16:creationId xmlns:a16="http://schemas.microsoft.com/office/drawing/2014/main" id="{5F4764D9-61CA-4BEA-A96D-EDED22E8A888}"/>
              </a:ext>
            </a:extLst>
          </p:cNvPr>
          <p:cNvSpPr txBox="1">
            <a:spLocks noChangeArrowheads="1"/>
          </p:cNvSpPr>
          <p:nvPr/>
        </p:nvSpPr>
        <p:spPr bwMode="auto">
          <a:xfrm>
            <a:off x="1981200" y="4800600"/>
            <a:ext cx="63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Arial" panose="020B0604020202020204" pitchFamily="34" charset="0"/>
              </a:rPr>
              <a:t>3</a:t>
            </a:r>
            <a:r>
              <a:rPr lang="en-US" altLang="en-US" sz="3200" i="1">
                <a:solidFill>
                  <a:srgbClr val="000000"/>
                </a:solidFill>
                <a:latin typeface="Arial" panose="020B0604020202020204" pitchFamily="34" charset="0"/>
              </a:rPr>
              <a:t>p</a:t>
            </a:r>
          </a:p>
        </p:txBody>
      </p:sp>
      <p:sp>
        <p:nvSpPr>
          <p:cNvPr id="201752" name="Text Box 23">
            <a:extLst>
              <a:ext uri="{FF2B5EF4-FFF2-40B4-BE49-F238E27FC236}">
                <a16:creationId xmlns:a16="http://schemas.microsoft.com/office/drawing/2014/main" id="{DE8E8650-7FDD-4F08-9E80-5AD96E96CF47}"/>
              </a:ext>
            </a:extLst>
          </p:cNvPr>
          <p:cNvSpPr txBox="1">
            <a:spLocks noChangeArrowheads="1"/>
          </p:cNvSpPr>
          <p:nvPr/>
        </p:nvSpPr>
        <p:spPr bwMode="auto">
          <a:xfrm>
            <a:off x="228600" y="4191000"/>
            <a:ext cx="6715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Symbol" panose="05050102010706020507" pitchFamily="18" charset="2"/>
              </a:rPr>
              <a:t></a:t>
            </a:r>
          </a:p>
        </p:txBody>
      </p:sp>
      <p:sp>
        <p:nvSpPr>
          <p:cNvPr id="201753" name="Rectangle 24">
            <a:extLst>
              <a:ext uri="{FF2B5EF4-FFF2-40B4-BE49-F238E27FC236}">
                <a16:creationId xmlns:a16="http://schemas.microsoft.com/office/drawing/2014/main" id="{6572784D-28CB-41E2-BD17-406CDF67209B}"/>
              </a:ext>
            </a:extLst>
          </p:cNvPr>
          <p:cNvSpPr>
            <a:spLocks noChangeArrowheads="1"/>
          </p:cNvSpPr>
          <p:nvPr/>
        </p:nvSpPr>
        <p:spPr bwMode="auto">
          <a:xfrm>
            <a:off x="228600" y="41148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1754" name="Text Box 25">
            <a:extLst>
              <a:ext uri="{FF2B5EF4-FFF2-40B4-BE49-F238E27FC236}">
                <a16:creationId xmlns:a16="http://schemas.microsoft.com/office/drawing/2014/main" id="{E27BCA96-8C53-48B1-8B41-A4657FD9DE5E}"/>
              </a:ext>
            </a:extLst>
          </p:cNvPr>
          <p:cNvSpPr txBox="1">
            <a:spLocks noChangeArrowheads="1"/>
          </p:cNvSpPr>
          <p:nvPr/>
        </p:nvSpPr>
        <p:spPr bwMode="auto">
          <a:xfrm>
            <a:off x="1346200" y="24384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Symbol" panose="05050102010706020507" pitchFamily="18" charset="2"/>
              </a:rPr>
              <a:t></a:t>
            </a:r>
          </a:p>
        </p:txBody>
      </p:sp>
      <p:sp>
        <p:nvSpPr>
          <p:cNvPr id="201755" name="Rectangle 26">
            <a:extLst>
              <a:ext uri="{FF2B5EF4-FFF2-40B4-BE49-F238E27FC236}">
                <a16:creationId xmlns:a16="http://schemas.microsoft.com/office/drawing/2014/main" id="{39325B2C-EF43-49D6-A8E5-8568D8CB0B01}"/>
              </a:ext>
            </a:extLst>
          </p:cNvPr>
          <p:cNvSpPr>
            <a:spLocks noChangeArrowheads="1"/>
          </p:cNvSpPr>
          <p:nvPr/>
        </p:nvSpPr>
        <p:spPr bwMode="auto">
          <a:xfrm>
            <a:off x="1295400" y="41148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1756" name="Rectangle 27">
            <a:extLst>
              <a:ext uri="{FF2B5EF4-FFF2-40B4-BE49-F238E27FC236}">
                <a16:creationId xmlns:a16="http://schemas.microsoft.com/office/drawing/2014/main" id="{2844377E-BEF6-404E-ABDE-B98D6B7BECA5}"/>
              </a:ext>
            </a:extLst>
          </p:cNvPr>
          <p:cNvSpPr>
            <a:spLocks noChangeArrowheads="1"/>
          </p:cNvSpPr>
          <p:nvPr/>
        </p:nvSpPr>
        <p:spPr bwMode="auto">
          <a:xfrm>
            <a:off x="1981200" y="41148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1757" name="Text Box 28">
            <a:extLst>
              <a:ext uri="{FF2B5EF4-FFF2-40B4-BE49-F238E27FC236}">
                <a16:creationId xmlns:a16="http://schemas.microsoft.com/office/drawing/2014/main" id="{5C6C171F-F0D5-44F7-8A23-A345A01304C7}"/>
              </a:ext>
            </a:extLst>
          </p:cNvPr>
          <p:cNvSpPr txBox="1">
            <a:spLocks noChangeArrowheads="1"/>
          </p:cNvSpPr>
          <p:nvPr/>
        </p:nvSpPr>
        <p:spPr bwMode="auto">
          <a:xfrm>
            <a:off x="6527800" y="4846638"/>
            <a:ext cx="11969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Arial" panose="020B0604020202020204" pitchFamily="34" charset="0"/>
              </a:rPr>
              <a:t>3</a:t>
            </a:r>
            <a:r>
              <a:rPr lang="en-US" altLang="en-US" sz="3200" i="1">
                <a:solidFill>
                  <a:srgbClr val="000000"/>
                </a:solidFill>
                <a:latin typeface="Arial" panose="020B0604020202020204" pitchFamily="34" charset="0"/>
              </a:rPr>
              <a:t>sp</a:t>
            </a:r>
            <a:r>
              <a:rPr lang="en-US" altLang="en-US" sz="3200" baseline="30000">
                <a:solidFill>
                  <a:srgbClr val="000000"/>
                </a:solidFill>
                <a:latin typeface="Arial" panose="020B0604020202020204" pitchFamily="34" charset="0"/>
              </a:rPr>
              <a:t>3</a:t>
            </a:r>
            <a:r>
              <a:rPr lang="en-US" altLang="en-US" sz="3200" i="1">
                <a:solidFill>
                  <a:srgbClr val="000000"/>
                </a:solidFill>
                <a:latin typeface="Arial" panose="020B0604020202020204" pitchFamily="34" charset="0"/>
              </a:rPr>
              <a:t>d</a:t>
            </a:r>
          </a:p>
        </p:txBody>
      </p:sp>
      <p:sp>
        <p:nvSpPr>
          <p:cNvPr id="201758" name="Text Box 29">
            <a:extLst>
              <a:ext uri="{FF2B5EF4-FFF2-40B4-BE49-F238E27FC236}">
                <a16:creationId xmlns:a16="http://schemas.microsoft.com/office/drawing/2014/main" id="{F3753167-8DEA-4064-9FC8-E5E88AF51EC4}"/>
              </a:ext>
            </a:extLst>
          </p:cNvPr>
          <p:cNvSpPr txBox="1">
            <a:spLocks noChangeArrowheads="1"/>
          </p:cNvSpPr>
          <p:nvPr/>
        </p:nvSpPr>
        <p:spPr bwMode="auto">
          <a:xfrm>
            <a:off x="6092825" y="4205288"/>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Symbol" panose="05050102010706020507" pitchFamily="18" charset="2"/>
              </a:rPr>
              <a:t></a:t>
            </a:r>
          </a:p>
        </p:txBody>
      </p:sp>
      <p:sp>
        <p:nvSpPr>
          <p:cNvPr id="201759" name="Rectangle 30">
            <a:extLst>
              <a:ext uri="{FF2B5EF4-FFF2-40B4-BE49-F238E27FC236}">
                <a16:creationId xmlns:a16="http://schemas.microsoft.com/office/drawing/2014/main" id="{3EE586D2-7E24-40C2-B95F-E7C828E63034}"/>
              </a:ext>
            </a:extLst>
          </p:cNvPr>
          <p:cNvSpPr>
            <a:spLocks noChangeArrowheads="1"/>
          </p:cNvSpPr>
          <p:nvPr/>
        </p:nvSpPr>
        <p:spPr bwMode="auto">
          <a:xfrm>
            <a:off x="6016625" y="4129088"/>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1760" name="Rectangle 31">
            <a:extLst>
              <a:ext uri="{FF2B5EF4-FFF2-40B4-BE49-F238E27FC236}">
                <a16:creationId xmlns:a16="http://schemas.microsoft.com/office/drawing/2014/main" id="{A2562FB0-DDAE-4BEF-AEE2-FCD4CB4BCA93}"/>
              </a:ext>
            </a:extLst>
          </p:cNvPr>
          <p:cNvSpPr>
            <a:spLocks noChangeArrowheads="1"/>
          </p:cNvSpPr>
          <p:nvPr/>
        </p:nvSpPr>
        <p:spPr bwMode="auto">
          <a:xfrm>
            <a:off x="6691313" y="4129088"/>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1761" name="Rectangle 32">
            <a:extLst>
              <a:ext uri="{FF2B5EF4-FFF2-40B4-BE49-F238E27FC236}">
                <a16:creationId xmlns:a16="http://schemas.microsoft.com/office/drawing/2014/main" id="{B5E9DC9D-F506-4F22-9A2E-5811F2F803CF}"/>
              </a:ext>
            </a:extLst>
          </p:cNvPr>
          <p:cNvSpPr>
            <a:spLocks noChangeArrowheads="1"/>
          </p:cNvSpPr>
          <p:nvPr/>
        </p:nvSpPr>
        <p:spPr bwMode="auto">
          <a:xfrm>
            <a:off x="7362825" y="4129088"/>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1762" name="Text Box 33">
            <a:extLst>
              <a:ext uri="{FF2B5EF4-FFF2-40B4-BE49-F238E27FC236}">
                <a16:creationId xmlns:a16="http://schemas.microsoft.com/office/drawing/2014/main" id="{64701768-0D35-4988-86C3-BF7596500FE0}"/>
              </a:ext>
            </a:extLst>
          </p:cNvPr>
          <p:cNvSpPr txBox="1">
            <a:spLocks noChangeArrowheads="1"/>
          </p:cNvSpPr>
          <p:nvPr/>
        </p:nvSpPr>
        <p:spPr bwMode="auto">
          <a:xfrm>
            <a:off x="6753225" y="4205288"/>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Symbol" panose="05050102010706020507" pitchFamily="18" charset="2"/>
              </a:rPr>
              <a:t></a:t>
            </a:r>
          </a:p>
        </p:txBody>
      </p:sp>
      <p:sp>
        <p:nvSpPr>
          <p:cNvPr id="201763" name="Text Box 34">
            <a:extLst>
              <a:ext uri="{FF2B5EF4-FFF2-40B4-BE49-F238E27FC236}">
                <a16:creationId xmlns:a16="http://schemas.microsoft.com/office/drawing/2014/main" id="{5352C049-CEAC-4E47-AACE-BF0C2A62032D}"/>
              </a:ext>
            </a:extLst>
          </p:cNvPr>
          <p:cNvSpPr txBox="1">
            <a:spLocks noChangeArrowheads="1"/>
          </p:cNvSpPr>
          <p:nvPr/>
        </p:nvSpPr>
        <p:spPr bwMode="auto">
          <a:xfrm>
            <a:off x="1981200" y="41910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Symbol" panose="05050102010706020507" pitchFamily="18" charset="2"/>
              </a:rPr>
              <a:t></a:t>
            </a:r>
          </a:p>
        </p:txBody>
      </p:sp>
      <p:sp>
        <p:nvSpPr>
          <p:cNvPr id="201764" name="Text Box 35">
            <a:extLst>
              <a:ext uri="{FF2B5EF4-FFF2-40B4-BE49-F238E27FC236}">
                <a16:creationId xmlns:a16="http://schemas.microsoft.com/office/drawing/2014/main" id="{D4737C10-6542-43F7-BFFE-B96C5084C128}"/>
              </a:ext>
            </a:extLst>
          </p:cNvPr>
          <p:cNvSpPr txBox="1">
            <a:spLocks noChangeArrowheads="1"/>
          </p:cNvSpPr>
          <p:nvPr/>
        </p:nvSpPr>
        <p:spPr bwMode="auto">
          <a:xfrm>
            <a:off x="7366000" y="41910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Symbol" panose="05050102010706020507" pitchFamily="18" charset="2"/>
              </a:rPr>
              <a:t></a:t>
            </a:r>
          </a:p>
        </p:txBody>
      </p:sp>
      <p:sp>
        <p:nvSpPr>
          <p:cNvPr id="201765" name="Text Box 36">
            <a:extLst>
              <a:ext uri="{FF2B5EF4-FFF2-40B4-BE49-F238E27FC236}">
                <a16:creationId xmlns:a16="http://schemas.microsoft.com/office/drawing/2014/main" id="{69CC2CF0-B0FC-4D13-B5D6-A6709C8288B0}"/>
              </a:ext>
            </a:extLst>
          </p:cNvPr>
          <p:cNvSpPr txBox="1">
            <a:spLocks noChangeArrowheads="1"/>
          </p:cNvSpPr>
          <p:nvPr/>
        </p:nvSpPr>
        <p:spPr bwMode="auto">
          <a:xfrm>
            <a:off x="4699000" y="2438400"/>
            <a:ext cx="452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9933FF"/>
                </a:solidFill>
                <a:latin typeface="Arial" panose="020B0604020202020204" pitchFamily="34" charset="0"/>
              </a:rPr>
              <a:t>P</a:t>
            </a:r>
          </a:p>
        </p:txBody>
      </p:sp>
      <p:sp>
        <p:nvSpPr>
          <p:cNvPr id="201766" name="Rectangle 37">
            <a:extLst>
              <a:ext uri="{FF2B5EF4-FFF2-40B4-BE49-F238E27FC236}">
                <a16:creationId xmlns:a16="http://schemas.microsoft.com/office/drawing/2014/main" id="{A820C839-4017-4831-97A5-FA7542345B4E}"/>
              </a:ext>
            </a:extLst>
          </p:cNvPr>
          <p:cNvSpPr>
            <a:spLocks noChangeArrowheads="1"/>
          </p:cNvSpPr>
          <p:nvPr/>
        </p:nvSpPr>
        <p:spPr bwMode="auto">
          <a:xfrm>
            <a:off x="2667000" y="41148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1767" name="Text Box 38">
            <a:extLst>
              <a:ext uri="{FF2B5EF4-FFF2-40B4-BE49-F238E27FC236}">
                <a16:creationId xmlns:a16="http://schemas.microsoft.com/office/drawing/2014/main" id="{74266950-80A5-45EB-B22A-B77DDD87AFBA}"/>
              </a:ext>
            </a:extLst>
          </p:cNvPr>
          <p:cNvSpPr txBox="1">
            <a:spLocks noChangeArrowheads="1"/>
          </p:cNvSpPr>
          <p:nvPr/>
        </p:nvSpPr>
        <p:spPr bwMode="auto">
          <a:xfrm>
            <a:off x="2667000" y="41910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Symbol" panose="05050102010706020507" pitchFamily="18" charset="2"/>
              </a:rPr>
              <a:t></a:t>
            </a:r>
          </a:p>
        </p:txBody>
      </p:sp>
      <p:sp>
        <p:nvSpPr>
          <p:cNvPr id="201768" name="Text Box 39">
            <a:extLst>
              <a:ext uri="{FF2B5EF4-FFF2-40B4-BE49-F238E27FC236}">
                <a16:creationId xmlns:a16="http://schemas.microsoft.com/office/drawing/2014/main" id="{7FBF7479-B71A-44FE-88FE-54F9917B763E}"/>
              </a:ext>
            </a:extLst>
          </p:cNvPr>
          <p:cNvSpPr txBox="1">
            <a:spLocks noChangeArrowheads="1"/>
          </p:cNvSpPr>
          <p:nvPr/>
        </p:nvSpPr>
        <p:spPr bwMode="auto">
          <a:xfrm>
            <a:off x="5384800" y="24384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Symbol" panose="05050102010706020507" pitchFamily="18" charset="2"/>
              </a:rPr>
              <a:t></a:t>
            </a:r>
          </a:p>
        </p:txBody>
      </p:sp>
      <p:sp>
        <p:nvSpPr>
          <p:cNvPr id="201769" name="Rectangle 40">
            <a:extLst>
              <a:ext uri="{FF2B5EF4-FFF2-40B4-BE49-F238E27FC236}">
                <a16:creationId xmlns:a16="http://schemas.microsoft.com/office/drawing/2014/main" id="{70D88FFD-3DAF-4179-8AB1-7FC79F006508}"/>
              </a:ext>
            </a:extLst>
          </p:cNvPr>
          <p:cNvSpPr>
            <a:spLocks noChangeArrowheads="1"/>
          </p:cNvSpPr>
          <p:nvPr/>
        </p:nvSpPr>
        <p:spPr bwMode="auto">
          <a:xfrm>
            <a:off x="5338763" y="4129088"/>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1770" name="Text Box 41">
            <a:extLst>
              <a:ext uri="{FF2B5EF4-FFF2-40B4-BE49-F238E27FC236}">
                <a16:creationId xmlns:a16="http://schemas.microsoft.com/office/drawing/2014/main" id="{FBA04183-2A4F-4C55-8AB6-6334F9C3D4B2}"/>
              </a:ext>
            </a:extLst>
          </p:cNvPr>
          <p:cNvSpPr txBox="1">
            <a:spLocks noChangeArrowheads="1"/>
          </p:cNvSpPr>
          <p:nvPr/>
        </p:nvSpPr>
        <p:spPr bwMode="auto">
          <a:xfrm>
            <a:off x="1270000" y="4191000"/>
            <a:ext cx="6715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Symbol" panose="05050102010706020507" pitchFamily="18" charset="2"/>
              </a:rPr>
              <a:t></a:t>
            </a:r>
          </a:p>
        </p:txBody>
      </p:sp>
      <p:sp>
        <p:nvSpPr>
          <p:cNvPr id="201771" name="Rectangle 42">
            <a:extLst>
              <a:ext uri="{FF2B5EF4-FFF2-40B4-BE49-F238E27FC236}">
                <a16:creationId xmlns:a16="http://schemas.microsoft.com/office/drawing/2014/main" id="{2F63EBA7-35BF-494F-B8E4-AE4E2D22AED8}"/>
              </a:ext>
            </a:extLst>
          </p:cNvPr>
          <p:cNvSpPr>
            <a:spLocks noChangeArrowheads="1"/>
          </p:cNvSpPr>
          <p:nvPr/>
        </p:nvSpPr>
        <p:spPr bwMode="auto">
          <a:xfrm>
            <a:off x="3708400" y="2362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1772" name="Text Box 43">
            <a:extLst>
              <a:ext uri="{FF2B5EF4-FFF2-40B4-BE49-F238E27FC236}">
                <a16:creationId xmlns:a16="http://schemas.microsoft.com/office/drawing/2014/main" id="{1CFE3C8E-AFAB-45AA-949D-53F08FF6628F}"/>
              </a:ext>
            </a:extLst>
          </p:cNvPr>
          <p:cNvSpPr txBox="1">
            <a:spLocks noChangeArrowheads="1"/>
          </p:cNvSpPr>
          <p:nvPr/>
        </p:nvSpPr>
        <p:spPr bwMode="auto">
          <a:xfrm>
            <a:off x="3741738" y="3124200"/>
            <a:ext cx="63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Arial" panose="020B0604020202020204" pitchFamily="34" charset="0"/>
              </a:rPr>
              <a:t>3</a:t>
            </a:r>
            <a:r>
              <a:rPr lang="en-US" altLang="en-US" sz="3200" i="1">
                <a:solidFill>
                  <a:srgbClr val="000000"/>
                </a:solidFill>
                <a:latin typeface="Arial" panose="020B0604020202020204" pitchFamily="34" charset="0"/>
              </a:rPr>
              <a:t>d</a:t>
            </a:r>
          </a:p>
        </p:txBody>
      </p:sp>
      <p:sp>
        <p:nvSpPr>
          <p:cNvPr id="201773" name="Rectangle 44">
            <a:extLst>
              <a:ext uri="{FF2B5EF4-FFF2-40B4-BE49-F238E27FC236}">
                <a16:creationId xmlns:a16="http://schemas.microsoft.com/office/drawing/2014/main" id="{6B0F1ECB-22E6-45AA-8604-2E3FF1772F24}"/>
              </a:ext>
            </a:extLst>
          </p:cNvPr>
          <p:cNvSpPr>
            <a:spLocks noChangeArrowheads="1"/>
          </p:cNvSpPr>
          <p:nvPr/>
        </p:nvSpPr>
        <p:spPr bwMode="auto">
          <a:xfrm>
            <a:off x="3675063" y="41148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1774" name="Text Box 45">
            <a:extLst>
              <a:ext uri="{FF2B5EF4-FFF2-40B4-BE49-F238E27FC236}">
                <a16:creationId xmlns:a16="http://schemas.microsoft.com/office/drawing/2014/main" id="{8634CF7D-98E9-4880-B2C9-612FD9D429AA}"/>
              </a:ext>
            </a:extLst>
          </p:cNvPr>
          <p:cNvSpPr txBox="1">
            <a:spLocks noChangeArrowheads="1"/>
          </p:cNvSpPr>
          <p:nvPr/>
        </p:nvSpPr>
        <p:spPr bwMode="auto">
          <a:xfrm>
            <a:off x="3708400" y="4876800"/>
            <a:ext cx="63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Arial" panose="020B0604020202020204" pitchFamily="34" charset="0"/>
              </a:rPr>
              <a:t>3</a:t>
            </a:r>
            <a:r>
              <a:rPr lang="en-US" altLang="en-US" sz="3200" i="1">
                <a:solidFill>
                  <a:srgbClr val="000000"/>
                </a:solidFill>
                <a:latin typeface="Arial" panose="020B0604020202020204" pitchFamily="34" charset="0"/>
              </a:rPr>
              <a:t>d</a:t>
            </a:r>
          </a:p>
        </p:txBody>
      </p:sp>
      <p:sp>
        <p:nvSpPr>
          <p:cNvPr id="201775" name="Rectangle 46">
            <a:extLst>
              <a:ext uri="{FF2B5EF4-FFF2-40B4-BE49-F238E27FC236}">
                <a16:creationId xmlns:a16="http://schemas.microsoft.com/office/drawing/2014/main" id="{6AFDCDC8-44B4-4B04-9792-D7ABC608978D}"/>
              </a:ext>
            </a:extLst>
          </p:cNvPr>
          <p:cNvSpPr>
            <a:spLocks noChangeArrowheads="1"/>
          </p:cNvSpPr>
          <p:nvPr/>
        </p:nvSpPr>
        <p:spPr bwMode="auto">
          <a:xfrm>
            <a:off x="6694488" y="2362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1776" name="Text Box 47">
            <a:extLst>
              <a:ext uri="{FF2B5EF4-FFF2-40B4-BE49-F238E27FC236}">
                <a16:creationId xmlns:a16="http://schemas.microsoft.com/office/drawing/2014/main" id="{3F97F634-6077-4834-8C30-5C864845F361}"/>
              </a:ext>
            </a:extLst>
          </p:cNvPr>
          <p:cNvSpPr txBox="1">
            <a:spLocks noChangeArrowheads="1"/>
          </p:cNvSpPr>
          <p:nvPr/>
        </p:nvSpPr>
        <p:spPr bwMode="auto">
          <a:xfrm>
            <a:off x="1995488" y="24384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Symbol" panose="05050102010706020507" pitchFamily="18" charset="2"/>
              </a:rPr>
              <a:t></a:t>
            </a:r>
          </a:p>
        </p:txBody>
      </p:sp>
      <p:sp>
        <p:nvSpPr>
          <p:cNvPr id="201777" name="Rectangle 48">
            <a:extLst>
              <a:ext uri="{FF2B5EF4-FFF2-40B4-BE49-F238E27FC236}">
                <a16:creationId xmlns:a16="http://schemas.microsoft.com/office/drawing/2014/main" id="{6A296B69-32FE-4C1A-AAC1-15CC021537A0}"/>
              </a:ext>
            </a:extLst>
          </p:cNvPr>
          <p:cNvSpPr>
            <a:spLocks noChangeArrowheads="1"/>
          </p:cNvSpPr>
          <p:nvPr/>
        </p:nvSpPr>
        <p:spPr bwMode="auto">
          <a:xfrm>
            <a:off x="8051800" y="2362200"/>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1778" name="Rectangle 49">
            <a:extLst>
              <a:ext uri="{FF2B5EF4-FFF2-40B4-BE49-F238E27FC236}">
                <a16:creationId xmlns:a16="http://schemas.microsoft.com/office/drawing/2014/main" id="{FE2A50F5-01DD-4BD0-88C1-5CE0518A6942}"/>
              </a:ext>
            </a:extLst>
          </p:cNvPr>
          <p:cNvSpPr>
            <a:spLocks noChangeArrowheads="1"/>
          </p:cNvSpPr>
          <p:nvPr/>
        </p:nvSpPr>
        <p:spPr bwMode="auto">
          <a:xfrm>
            <a:off x="8051800" y="4129088"/>
            <a:ext cx="685800" cy="685800"/>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1779" name="Text Box 50">
            <a:extLst>
              <a:ext uri="{FF2B5EF4-FFF2-40B4-BE49-F238E27FC236}">
                <a16:creationId xmlns:a16="http://schemas.microsoft.com/office/drawing/2014/main" id="{7B9DACAC-4597-4ABC-994D-5782FE94C0B0}"/>
              </a:ext>
            </a:extLst>
          </p:cNvPr>
          <p:cNvSpPr txBox="1">
            <a:spLocks noChangeArrowheads="1"/>
          </p:cNvSpPr>
          <p:nvPr/>
        </p:nvSpPr>
        <p:spPr bwMode="auto">
          <a:xfrm>
            <a:off x="5308600" y="4191000"/>
            <a:ext cx="6715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Symbol" panose="05050102010706020507" pitchFamily="18" charset="2"/>
              </a:rPr>
              <a:t></a:t>
            </a:r>
          </a:p>
        </p:txBody>
      </p:sp>
      <p:sp>
        <p:nvSpPr>
          <p:cNvPr id="201780" name="Text Box 51">
            <a:extLst>
              <a:ext uri="{FF2B5EF4-FFF2-40B4-BE49-F238E27FC236}">
                <a16:creationId xmlns:a16="http://schemas.microsoft.com/office/drawing/2014/main" id="{E5EEE1B7-2F3D-42B6-92CF-1D9BFF1ADE7F}"/>
              </a:ext>
            </a:extLst>
          </p:cNvPr>
          <p:cNvSpPr txBox="1">
            <a:spLocks noChangeArrowheads="1"/>
          </p:cNvSpPr>
          <p:nvPr/>
        </p:nvSpPr>
        <p:spPr bwMode="auto">
          <a:xfrm>
            <a:off x="8051800" y="4191000"/>
            <a:ext cx="42545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Symbol" panose="05050102010706020507" pitchFamily="18" charset="2"/>
              </a:rPr>
              <a:t></a:t>
            </a:r>
          </a:p>
        </p:txBody>
      </p:sp>
      <p:sp>
        <p:nvSpPr>
          <p:cNvPr id="201781" name="Text Box 52">
            <a:extLst>
              <a:ext uri="{FF2B5EF4-FFF2-40B4-BE49-F238E27FC236}">
                <a16:creationId xmlns:a16="http://schemas.microsoft.com/office/drawing/2014/main" id="{982CAB72-8EC2-4865-A488-E333E2FE96FB}"/>
              </a:ext>
            </a:extLst>
          </p:cNvPr>
          <p:cNvSpPr txBox="1">
            <a:spLocks noChangeArrowheads="1"/>
          </p:cNvSpPr>
          <p:nvPr/>
        </p:nvSpPr>
        <p:spPr bwMode="auto">
          <a:xfrm>
            <a:off x="2133600" y="5715000"/>
            <a:ext cx="71199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000000"/>
                </a:solidFill>
                <a:latin typeface="Arial" panose="020B0604020202020204" pitchFamily="34" charset="0"/>
              </a:rPr>
              <a:t>(τα μη υβριδοποιημένα </a:t>
            </a:r>
            <a:r>
              <a:rPr lang="el-GR" altLang="en-US" sz="2400" i="1">
                <a:solidFill>
                  <a:srgbClr val="000000"/>
                </a:solidFill>
                <a:latin typeface="Arial" panose="020B0604020202020204" pitchFamily="34" charset="0"/>
              </a:rPr>
              <a:t>d</a:t>
            </a:r>
            <a:r>
              <a:rPr lang="el-GR" altLang="en-US" sz="2400">
                <a:solidFill>
                  <a:srgbClr val="000000"/>
                </a:solidFill>
                <a:latin typeface="Arial" panose="020B0604020202020204" pitchFamily="34" charset="0"/>
              </a:rPr>
              <a:t> τροχιακά  δεν δεικνύονται)</a:t>
            </a:r>
          </a:p>
        </p:txBody>
      </p:sp>
      <p:sp>
        <p:nvSpPr>
          <p:cNvPr id="201783" name="Text Box 54">
            <a:extLst>
              <a:ext uri="{FF2B5EF4-FFF2-40B4-BE49-F238E27FC236}">
                <a16:creationId xmlns:a16="http://schemas.microsoft.com/office/drawing/2014/main" id="{D40BA23F-1A37-4AA6-8D88-2A43FF30C1BE}"/>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5" name="Picture 2">
            <a:extLst>
              <a:ext uri="{FF2B5EF4-FFF2-40B4-BE49-F238E27FC236}">
                <a16:creationId xmlns:a16="http://schemas.microsoft.com/office/drawing/2014/main" id="{99A49194-7C2D-4541-95EF-4D1B72ED29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1511300"/>
            <a:ext cx="8548687"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2756" name="Text Box 3">
            <a:extLst>
              <a:ext uri="{FF2B5EF4-FFF2-40B4-BE49-F238E27FC236}">
                <a16:creationId xmlns:a16="http://schemas.microsoft.com/office/drawing/2014/main" id="{98C78C55-E0B1-4C3D-AE66-CF28826DD04B}"/>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Text Box 1">
            <a:extLst>
              <a:ext uri="{FF2B5EF4-FFF2-40B4-BE49-F238E27FC236}">
                <a16:creationId xmlns:a16="http://schemas.microsoft.com/office/drawing/2014/main" id="{08EE772E-F105-4C11-89F0-513877914FC4}"/>
              </a:ext>
            </a:extLst>
          </p:cNvPr>
          <p:cNvSpPr txBox="1">
            <a:spLocks noChangeArrowheads="1"/>
          </p:cNvSpPr>
          <p:nvPr/>
        </p:nvSpPr>
        <p:spPr bwMode="auto">
          <a:xfrm>
            <a:off x="685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Διάγραμμα τροχιακών SOF</a:t>
            </a:r>
            <a:r>
              <a:rPr lang="el-GR" altLang="en-US" sz="4400" baseline="-25000">
                <a:solidFill>
                  <a:srgbClr val="000000"/>
                </a:solidFill>
              </a:rPr>
              <a:t>4</a:t>
            </a:r>
          </a:p>
        </p:txBody>
      </p:sp>
      <p:sp>
        <p:nvSpPr>
          <p:cNvPr id="203779" name="Text Box 2">
            <a:extLst>
              <a:ext uri="{FF2B5EF4-FFF2-40B4-BE49-F238E27FC236}">
                <a16:creationId xmlns:a16="http://schemas.microsoft.com/office/drawing/2014/main" id="{C48D3A84-6009-4F91-9CFD-BED5F7994939}"/>
              </a:ext>
            </a:extLst>
          </p:cNvPr>
          <p:cNvSpPr txBox="1">
            <a:spLocks noChangeArrowheads="1"/>
          </p:cNvSpPr>
          <p:nvPr/>
        </p:nvSpPr>
        <p:spPr bwMode="auto">
          <a:xfrm>
            <a:off x="1066800" y="22860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203780" name="Text Box 3">
            <a:extLst>
              <a:ext uri="{FF2B5EF4-FFF2-40B4-BE49-F238E27FC236}">
                <a16:creationId xmlns:a16="http://schemas.microsoft.com/office/drawing/2014/main" id="{D2269546-9583-402E-8201-FA2EF971A5B2}"/>
              </a:ext>
            </a:extLst>
          </p:cNvPr>
          <p:cNvSpPr txBox="1">
            <a:spLocks noChangeArrowheads="1"/>
          </p:cNvSpPr>
          <p:nvPr/>
        </p:nvSpPr>
        <p:spPr bwMode="auto">
          <a:xfrm>
            <a:off x="0" y="2286000"/>
            <a:ext cx="10588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000000"/>
                </a:solidFill>
                <a:latin typeface="Arial" panose="020B0604020202020204" pitchFamily="34" charset="0"/>
              </a:rPr>
              <a:t>sp</a:t>
            </a:r>
            <a:r>
              <a:rPr lang="el-GR" altLang="en-US" sz="2400" i="1" baseline="30000">
                <a:solidFill>
                  <a:srgbClr val="000000"/>
                </a:solidFill>
                <a:latin typeface="Arial" panose="020B0604020202020204" pitchFamily="34" charset="0"/>
              </a:rPr>
              <a:t>3</a:t>
            </a:r>
            <a:r>
              <a:rPr lang="el-GR" altLang="en-US" sz="2400">
                <a:solidFill>
                  <a:srgbClr val="000000"/>
                </a:solidFill>
                <a:latin typeface="Arial" panose="020B0604020202020204" pitchFamily="34" charset="0"/>
              </a:rPr>
              <a:t>d S</a:t>
            </a:r>
          </a:p>
        </p:txBody>
      </p:sp>
      <p:sp>
        <p:nvSpPr>
          <p:cNvPr id="203781" name="Text Box 4">
            <a:extLst>
              <a:ext uri="{FF2B5EF4-FFF2-40B4-BE49-F238E27FC236}">
                <a16:creationId xmlns:a16="http://schemas.microsoft.com/office/drawing/2014/main" id="{B7BD56AB-E235-47B5-BFBF-5021CFE0AEAD}"/>
              </a:ext>
            </a:extLst>
          </p:cNvPr>
          <p:cNvSpPr txBox="1">
            <a:spLocks noChangeArrowheads="1"/>
          </p:cNvSpPr>
          <p:nvPr/>
        </p:nvSpPr>
        <p:spPr bwMode="auto">
          <a:xfrm>
            <a:off x="1600200" y="22860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203782" name="Text Box 5">
            <a:extLst>
              <a:ext uri="{FF2B5EF4-FFF2-40B4-BE49-F238E27FC236}">
                <a16:creationId xmlns:a16="http://schemas.microsoft.com/office/drawing/2014/main" id="{C2DC7874-0E90-4736-9448-46AFE4B08649}"/>
              </a:ext>
            </a:extLst>
          </p:cNvPr>
          <p:cNvSpPr txBox="1">
            <a:spLocks noChangeArrowheads="1"/>
          </p:cNvSpPr>
          <p:nvPr/>
        </p:nvSpPr>
        <p:spPr bwMode="auto">
          <a:xfrm>
            <a:off x="2133600" y="22860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203783" name="Text Box 6">
            <a:extLst>
              <a:ext uri="{FF2B5EF4-FFF2-40B4-BE49-F238E27FC236}">
                <a16:creationId xmlns:a16="http://schemas.microsoft.com/office/drawing/2014/main" id="{F5877198-294D-48AB-9A7F-85F75A30C579}"/>
              </a:ext>
            </a:extLst>
          </p:cNvPr>
          <p:cNvSpPr txBox="1">
            <a:spLocks noChangeArrowheads="1"/>
          </p:cNvSpPr>
          <p:nvPr/>
        </p:nvSpPr>
        <p:spPr bwMode="auto">
          <a:xfrm>
            <a:off x="3048000" y="16764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203784" name="Text Box 7">
            <a:extLst>
              <a:ext uri="{FF2B5EF4-FFF2-40B4-BE49-F238E27FC236}">
                <a16:creationId xmlns:a16="http://schemas.microsoft.com/office/drawing/2014/main" id="{EEAC686A-706E-45B0-8B3D-27BB5A56FBAD}"/>
              </a:ext>
            </a:extLst>
          </p:cNvPr>
          <p:cNvSpPr txBox="1">
            <a:spLocks noChangeArrowheads="1"/>
          </p:cNvSpPr>
          <p:nvPr/>
        </p:nvSpPr>
        <p:spPr bwMode="auto">
          <a:xfrm>
            <a:off x="5334000" y="16764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203785" name="Text Box 8">
            <a:extLst>
              <a:ext uri="{FF2B5EF4-FFF2-40B4-BE49-F238E27FC236}">
                <a16:creationId xmlns:a16="http://schemas.microsoft.com/office/drawing/2014/main" id="{B6BF658D-7AFD-4F4D-912D-CA415E577895}"/>
              </a:ext>
            </a:extLst>
          </p:cNvPr>
          <p:cNvSpPr txBox="1">
            <a:spLocks noChangeArrowheads="1"/>
          </p:cNvSpPr>
          <p:nvPr/>
        </p:nvSpPr>
        <p:spPr bwMode="auto">
          <a:xfrm>
            <a:off x="7772400" y="2284413"/>
            <a:ext cx="9239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000000"/>
                </a:solidFill>
                <a:latin typeface="Arial" panose="020B0604020202020204" pitchFamily="34" charset="0"/>
              </a:rPr>
              <a:t>sp</a:t>
            </a:r>
            <a:r>
              <a:rPr lang="el-GR" altLang="en-US" sz="2400" baseline="30000">
                <a:solidFill>
                  <a:srgbClr val="000000"/>
                </a:solidFill>
                <a:latin typeface="Arial" panose="020B0604020202020204" pitchFamily="34" charset="0"/>
              </a:rPr>
              <a:t>2</a:t>
            </a:r>
            <a:r>
              <a:rPr lang="el-GR" altLang="en-US" sz="2400">
                <a:solidFill>
                  <a:srgbClr val="000000"/>
                </a:solidFill>
                <a:latin typeface="Arial" panose="020B0604020202020204" pitchFamily="34" charset="0"/>
              </a:rPr>
              <a:t> O</a:t>
            </a:r>
          </a:p>
        </p:txBody>
      </p:sp>
      <p:sp>
        <p:nvSpPr>
          <p:cNvPr id="203786" name="Text Box 9">
            <a:extLst>
              <a:ext uri="{FF2B5EF4-FFF2-40B4-BE49-F238E27FC236}">
                <a16:creationId xmlns:a16="http://schemas.microsoft.com/office/drawing/2014/main" id="{D17ADDB4-E934-407F-942B-79F94930C2B1}"/>
              </a:ext>
            </a:extLst>
          </p:cNvPr>
          <p:cNvSpPr txBox="1">
            <a:spLocks noChangeArrowheads="1"/>
          </p:cNvSpPr>
          <p:nvPr/>
        </p:nvSpPr>
        <p:spPr bwMode="auto">
          <a:xfrm>
            <a:off x="5791200" y="22860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203787" name="Text Box 10">
            <a:extLst>
              <a:ext uri="{FF2B5EF4-FFF2-40B4-BE49-F238E27FC236}">
                <a16:creationId xmlns:a16="http://schemas.microsoft.com/office/drawing/2014/main" id="{90A5D80F-5FD9-4EA9-BD4F-A9C142A5EA93}"/>
              </a:ext>
            </a:extLst>
          </p:cNvPr>
          <p:cNvSpPr txBox="1">
            <a:spLocks noChangeArrowheads="1"/>
          </p:cNvSpPr>
          <p:nvPr/>
        </p:nvSpPr>
        <p:spPr bwMode="auto">
          <a:xfrm>
            <a:off x="6934200" y="2286000"/>
            <a:ext cx="6096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203788" name="Text Box 11">
            <a:extLst>
              <a:ext uri="{FF2B5EF4-FFF2-40B4-BE49-F238E27FC236}">
                <a16:creationId xmlns:a16="http://schemas.microsoft.com/office/drawing/2014/main" id="{BE7587DA-633F-4096-9A41-0B2A116EE283}"/>
              </a:ext>
            </a:extLst>
          </p:cNvPr>
          <p:cNvSpPr txBox="1">
            <a:spLocks noChangeArrowheads="1"/>
          </p:cNvSpPr>
          <p:nvPr/>
        </p:nvSpPr>
        <p:spPr bwMode="auto">
          <a:xfrm flipV="1">
            <a:off x="990600" y="3963988"/>
            <a:ext cx="3810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203789" name="Text Box 12">
            <a:extLst>
              <a:ext uri="{FF2B5EF4-FFF2-40B4-BE49-F238E27FC236}">
                <a16:creationId xmlns:a16="http://schemas.microsoft.com/office/drawing/2014/main" id="{D7F5776A-0DC1-4593-A19E-4DEFAD85BC28}"/>
              </a:ext>
            </a:extLst>
          </p:cNvPr>
          <p:cNvSpPr txBox="1">
            <a:spLocks noChangeArrowheads="1"/>
          </p:cNvSpPr>
          <p:nvPr/>
        </p:nvSpPr>
        <p:spPr bwMode="auto">
          <a:xfrm>
            <a:off x="827088" y="4495800"/>
            <a:ext cx="6889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000" i="1">
                <a:solidFill>
                  <a:srgbClr val="000000"/>
                </a:solidFill>
                <a:latin typeface="Arial" panose="020B0604020202020204" pitchFamily="34" charset="0"/>
              </a:rPr>
              <a:t>2p</a:t>
            </a:r>
            <a:r>
              <a:rPr lang="el-GR" altLang="en-US" sz="2000">
                <a:solidFill>
                  <a:srgbClr val="000000"/>
                </a:solidFill>
                <a:latin typeface="Arial" panose="020B0604020202020204" pitchFamily="34" charset="0"/>
              </a:rPr>
              <a:t> F</a:t>
            </a:r>
          </a:p>
        </p:txBody>
      </p:sp>
      <p:sp>
        <p:nvSpPr>
          <p:cNvPr id="203790" name="Line 13">
            <a:extLst>
              <a:ext uri="{FF2B5EF4-FFF2-40B4-BE49-F238E27FC236}">
                <a16:creationId xmlns:a16="http://schemas.microsoft.com/office/drawing/2014/main" id="{8246AB2E-E818-4A3B-BDF6-FA171CDCFD68}"/>
              </a:ext>
            </a:extLst>
          </p:cNvPr>
          <p:cNvSpPr>
            <a:spLocks noChangeShapeType="1"/>
          </p:cNvSpPr>
          <p:nvPr/>
        </p:nvSpPr>
        <p:spPr bwMode="auto">
          <a:xfrm flipV="1">
            <a:off x="3886200" y="2465388"/>
            <a:ext cx="1752600" cy="52387"/>
          </a:xfrm>
          <a:prstGeom prst="line">
            <a:avLst/>
          </a:prstGeom>
          <a:noFill/>
          <a:ln w="50760" cap="sq">
            <a:solidFill>
              <a:srgbClr val="9933FF"/>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03791" name="Text Box 14">
            <a:extLst>
              <a:ext uri="{FF2B5EF4-FFF2-40B4-BE49-F238E27FC236}">
                <a16:creationId xmlns:a16="http://schemas.microsoft.com/office/drawing/2014/main" id="{097CAC28-72AC-449B-B611-1E15E37B405E}"/>
              </a:ext>
            </a:extLst>
          </p:cNvPr>
          <p:cNvSpPr txBox="1">
            <a:spLocks noChangeArrowheads="1"/>
          </p:cNvSpPr>
          <p:nvPr/>
        </p:nvSpPr>
        <p:spPr bwMode="auto">
          <a:xfrm>
            <a:off x="4419600" y="2057400"/>
            <a:ext cx="365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203792" name="Text Box 15">
            <a:extLst>
              <a:ext uri="{FF2B5EF4-FFF2-40B4-BE49-F238E27FC236}">
                <a16:creationId xmlns:a16="http://schemas.microsoft.com/office/drawing/2014/main" id="{29C7C753-EFC5-4F90-932A-8612106C9304}"/>
              </a:ext>
            </a:extLst>
          </p:cNvPr>
          <p:cNvSpPr txBox="1">
            <a:spLocks noChangeArrowheads="1"/>
          </p:cNvSpPr>
          <p:nvPr/>
        </p:nvSpPr>
        <p:spPr bwMode="auto">
          <a:xfrm>
            <a:off x="914400" y="2971800"/>
            <a:ext cx="365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203793" name="Text Box 16">
            <a:extLst>
              <a:ext uri="{FF2B5EF4-FFF2-40B4-BE49-F238E27FC236}">
                <a16:creationId xmlns:a16="http://schemas.microsoft.com/office/drawing/2014/main" id="{5F52B156-6AF7-46C6-99F6-016A24F8621B}"/>
              </a:ext>
            </a:extLst>
          </p:cNvPr>
          <p:cNvSpPr txBox="1">
            <a:spLocks noChangeArrowheads="1"/>
          </p:cNvSpPr>
          <p:nvPr/>
        </p:nvSpPr>
        <p:spPr bwMode="auto">
          <a:xfrm>
            <a:off x="533400" y="1751013"/>
            <a:ext cx="6381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000000"/>
                </a:solidFill>
                <a:latin typeface="Arial" panose="020B0604020202020204" pitchFamily="34" charset="0"/>
              </a:rPr>
              <a:t>d</a:t>
            </a:r>
            <a:r>
              <a:rPr lang="el-GR" altLang="en-US" sz="2400">
                <a:solidFill>
                  <a:srgbClr val="000000"/>
                </a:solidFill>
                <a:latin typeface="Arial" panose="020B0604020202020204" pitchFamily="34" charset="0"/>
              </a:rPr>
              <a:t> S</a:t>
            </a:r>
          </a:p>
        </p:txBody>
      </p:sp>
      <p:sp>
        <p:nvSpPr>
          <p:cNvPr id="203794" name="Text Box 17">
            <a:extLst>
              <a:ext uri="{FF2B5EF4-FFF2-40B4-BE49-F238E27FC236}">
                <a16:creationId xmlns:a16="http://schemas.microsoft.com/office/drawing/2014/main" id="{9F45D63F-DEC9-4E64-8C5F-7F372D05ACEC}"/>
              </a:ext>
            </a:extLst>
          </p:cNvPr>
          <p:cNvSpPr txBox="1">
            <a:spLocks noChangeArrowheads="1"/>
          </p:cNvSpPr>
          <p:nvPr/>
        </p:nvSpPr>
        <p:spPr bwMode="auto">
          <a:xfrm>
            <a:off x="7924800" y="1751013"/>
            <a:ext cx="6731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000000"/>
                </a:solidFill>
                <a:latin typeface="Arial" panose="020B0604020202020204" pitchFamily="34" charset="0"/>
              </a:rPr>
              <a:t>p</a:t>
            </a:r>
            <a:r>
              <a:rPr lang="el-GR" altLang="en-US" sz="2400">
                <a:solidFill>
                  <a:srgbClr val="000000"/>
                </a:solidFill>
                <a:latin typeface="Arial" panose="020B0604020202020204" pitchFamily="34" charset="0"/>
              </a:rPr>
              <a:t> O</a:t>
            </a:r>
          </a:p>
        </p:txBody>
      </p:sp>
      <p:sp>
        <p:nvSpPr>
          <p:cNvPr id="203795" name="Line 18">
            <a:extLst>
              <a:ext uri="{FF2B5EF4-FFF2-40B4-BE49-F238E27FC236}">
                <a16:creationId xmlns:a16="http://schemas.microsoft.com/office/drawing/2014/main" id="{D52EB589-A0AF-41BA-A494-11AE359816EB}"/>
              </a:ext>
            </a:extLst>
          </p:cNvPr>
          <p:cNvSpPr>
            <a:spLocks noChangeShapeType="1"/>
          </p:cNvSpPr>
          <p:nvPr/>
        </p:nvSpPr>
        <p:spPr bwMode="auto">
          <a:xfrm>
            <a:off x="3657600" y="1905000"/>
            <a:ext cx="1676400" cy="1588"/>
          </a:xfrm>
          <a:prstGeom prst="line">
            <a:avLst/>
          </a:prstGeom>
          <a:noFill/>
          <a:ln w="50760" cap="sq">
            <a:solidFill>
              <a:srgbClr val="9933FF"/>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03796" name="Text Box 19">
            <a:extLst>
              <a:ext uri="{FF2B5EF4-FFF2-40B4-BE49-F238E27FC236}">
                <a16:creationId xmlns:a16="http://schemas.microsoft.com/office/drawing/2014/main" id="{CF8FCA09-C8B7-42D2-AC21-B9AAFA358304}"/>
              </a:ext>
            </a:extLst>
          </p:cNvPr>
          <p:cNvSpPr txBox="1">
            <a:spLocks noChangeArrowheads="1"/>
          </p:cNvSpPr>
          <p:nvPr/>
        </p:nvSpPr>
        <p:spPr bwMode="auto">
          <a:xfrm>
            <a:off x="4343400" y="1447800"/>
            <a:ext cx="3492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203797" name="Text Box 20">
            <a:extLst>
              <a:ext uri="{FF2B5EF4-FFF2-40B4-BE49-F238E27FC236}">
                <a16:creationId xmlns:a16="http://schemas.microsoft.com/office/drawing/2014/main" id="{96753045-E2C0-442E-B914-D51BCB020CB2}"/>
              </a:ext>
            </a:extLst>
          </p:cNvPr>
          <p:cNvSpPr txBox="1">
            <a:spLocks noChangeArrowheads="1"/>
          </p:cNvSpPr>
          <p:nvPr/>
        </p:nvSpPr>
        <p:spPr bwMode="auto">
          <a:xfrm>
            <a:off x="2667000" y="22860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203798" name="Text Box 21">
            <a:extLst>
              <a:ext uri="{FF2B5EF4-FFF2-40B4-BE49-F238E27FC236}">
                <a16:creationId xmlns:a16="http://schemas.microsoft.com/office/drawing/2014/main" id="{BAC59E84-19B6-487C-8CE4-96A7F2456D7B}"/>
              </a:ext>
            </a:extLst>
          </p:cNvPr>
          <p:cNvSpPr txBox="1">
            <a:spLocks noChangeArrowheads="1"/>
          </p:cNvSpPr>
          <p:nvPr/>
        </p:nvSpPr>
        <p:spPr bwMode="auto">
          <a:xfrm>
            <a:off x="3200400" y="2286000"/>
            <a:ext cx="5334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203799" name="Text Box 22">
            <a:extLst>
              <a:ext uri="{FF2B5EF4-FFF2-40B4-BE49-F238E27FC236}">
                <a16:creationId xmlns:a16="http://schemas.microsoft.com/office/drawing/2014/main" id="{3461EED1-C322-4080-9EFC-2122DF5C57DE}"/>
              </a:ext>
            </a:extLst>
          </p:cNvPr>
          <p:cNvSpPr txBox="1">
            <a:spLocks noChangeArrowheads="1"/>
          </p:cNvSpPr>
          <p:nvPr/>
        </p:nvSpPr>
        <p:spPr bwMode="auto">
          <a:xfrm>
            <a:off x="6324600" y="2286000"/>
            <a:ext cx="6096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203800" name="Text Box 23">
            <a:extLst>
              <a:ext uri="{FF2B5EF4-FFF2-40B4-BE49-F238E27FC236}">
                <a16:creationId xmlns:a16="http://schemas.microsoft.com/office/drawing/2014/main" id="{E3FC12E4-0ED0-4379-96C3-792EDBDB4C2E}"/>
              </a:ext>
            </a:extLst>
          </p:cNvPr>
          <p:cNvSpPr txBox="1">
            <a:spLocks noChangeArrowheads="1"/>
          </p:cNvSpPr>
          <p:nvPr/>
        </p:nvSpPr>
        <p:spPr bwMode="auto">
          <a:xfrm>
            <a:off x="2514600" y="1676400"/>
            <a:ext cx="533400" cy="476250"/>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3801" name="Text Box 24">
            <a:extLst>
              <a:ext uri="{FF2B5EF4-FFF2-40B4-BE49-F238E27FC236}">
                <a16:creationId xmlns:a16="http://schemas.microsoft.com/office/drawing/2014/main" id="{E05366F7-B886-4075-A4CF-F2094E729E07}"/>
              </a:ext>
            </a:extLst>
          </p:cNvPr>
          <p:cNvSpPr txBox="1">
            <a:spLocks noChangeArrowheads="1"/>
          </p:cNvSpPr>
          <p:nvPr/>
        </p:nvSpPr>
        <p:spPr bwMode="auto">
          <a:xfrm>
            <a:off x="1981200" y="1676400"/>
            <a:ext cx="533400" cy="476250"/>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3802" name="Text Box 25">
            <a:extLst>
              <a:ext uri="{FF2B5EF4-FFF2-40B4-BE49-F238E27FC236}">
                <a16:creationId xmlns:a16="http://schemas.microsoft.com/office/drawing/2014/main" id="{F973133D-1C02-480D-89EA-9D828A40C093}"/>
              </a:ext>
            </a:extLst>
          </p:cNvPr>
          <p:cNvSpPr txBox="1">
            <a:spLocks noChangeArrowheads="1"/>
          </p:cNvSpPr>
          <p:nvPr/>
        </p:nvSpPr>
        <p:spPr bwMode="auto">
          <a:xfrm>
            <a:off x="1447800" y="1676400"/>
            <a:ext cx="533400" cy="476250"/>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3803" name="Line 26">
            <a:extLst>
              <a:ext uri="{FF2B5EF4-FFF2-40B4-BE49-F238E27FC236}">
                <a16:creationId xmlns:a16="http://schemas.microsoft.com/office/drawing/2014/main" id="{FC9A4805-41E6-4FB8-B1E0-AAADCDA7A1B7}"/>
              </a:ext>
            </a:extLst>
          </p:cNvPr>
          <p:cNvSpPr>
            <a:spLocks noChangeShapeType="1"/>
          </p:cNvSpPr>
          <p:nvPr/>
        </p:nvSpPr>
        <p:spPr bwMode="auto">
          <a:xfrm flipH="1">
            <a:off x="1216025" y="2743200"/>
            <a:ext cx="7938" cy="1200150"/>
          </a:xfrm>
          <a:prstGeom prst="line">
            <a:avLst/>
          </a:prstGeom>
          <a:noFill/>
          <a:ln w="28440" cap="sq">
            <a:solidFill>
              <a:srgbClr val="7030A0"/>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03804" name="Text Box 27">
            <a:extLst>
              <a:ext uri="{FF2B5EF4-FFF2-40B4-BE49-F238E27FC236}">
                <a16:creationId xmlns:a16="http://schemas.microsoft.com/office/drawing/2014/main" id="{9E8AE57F-BC3C-47EA-A19B-F8B5A4E136A7}"/>
              </a:ext>
            </a:extLst>
          </p:cNvPr>
          <p:cNvSpPr txBox="1">
            <a:spLocks noChangeArrowheads="1"/>
          </p:cNvSpPr>
          <p:nvPr/>
        </p:nvSpPr>
        <p:spPr bwMode="auto">
          <a:xfrm flipV="1">
            <a:off x="1600200" y="3963988"/>
            <a:ext cx="3810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203805" name="Text Box 28">
            <a:extLst>
              <a:ext uri="{FF2B5EF4-FFF2-40B4-BE49-F238E27FC236}">
                <a16:creationId xmlns:a16="http://schemas.microsoft.com/office/drawing/2014/main" id="{B7C845FE-4AA3-4932-854E-16ABDD0BFBBA}"/>
              </a:ext>
            </a:extLst>
          </p:cNvPr>
          <p:cNvSpPr txBox="1">
            <a:spLocks noChangeArrowheads="1"/>
          </p:cNvSpPr>
          <p:nvPr/>
        </p:nvSpPr>
        <p:spPr bwMode="auto">
          <a:xfrm>
            <a:off x="1436688" y="4495800"/>
            <a:ext cx="6889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000" i="1">
                <a:solidFill>
                  <a:srgbClr val="000000"/>
                </a:solidFill>
                <a:latin typeface="Arial" panose="020B0604020202020204" pitchFamily="34" charset="0"/>
              </a:rPr>
              <a:t>2p</a:t>
            </a:r>
            <a:r>
              <a:rPr lang="el-GR" altLang="en-US" sz="2000">
                <a:solidFill>
                  <a:srgbClr val="000000"/>
                </a:solidFill>
                <a:latin typeface="Arial" panose="020B0604020202020204" pitchFamily="34" charset="0"/>
              </a:rPr>
              <a:t> F</a:t>
            </a:r>
          </a:p>
        </p:txBody>
      </p:sp>
      <p:sp>
        <p:nvSpPr>
          <p:cNvPr id="203806" name="Text Box 29">
            <a:extLst>
              <a:ext uri="{FF2B5EF4-FFF2-40B4-BE49-F238E27FC236}">
                <a16:creationId xmlns:a16="http://schemas.microsoft.com/office/drawing/2014/main" id="{13426C95-35D1-44DD-A7D5-AB31A3DDA036}"/>
              </a:ext>
            </a:extLst>
          </p:cNvPr>
          <p:cNvSpPr txBox="1">
            <a:spLocks noChangeArrowheads="1"/>
          </p:cNvSpPr>
          <p:nvPr/>
        </p:nvSpPr>
        <p:spPr bwMode="auto">
          <a:xfrm>
            <a:off x="1524000" y="2971800"/>
            <a:ext cx="365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203807" name="Line 30">
            <a:extLst>
              <a:ext uri="{FF2B5EF4-FFF2-40B4-BE49-F238E27FC236}">
                <a16:creationId xmlns:a16="http://schemas.microsoft.com/office/drawing/2014/main" id="{CA6E639F-A8DA-4C7B-B9B3-8F794D5651C0}"/>
              </a:ext>
            </a:extLst>
          </p:cNvPr>
          <p:cNvSpPr>
            <a:spLocks noChangeShapeType="1"/>
          </p:cNvSpPr>
          <p:nvPr/>
        </p:nvSpPr>
        <p:spPr bwMode="auto">
          <a:xfrm flipH="1">
            <a:off x="1825625" y="2743200"/>
            <a:ext cx="7938" cy="1200150"/>
          </a:xfrm>
          <a:prstGeom prst="line">
            <a:avLst/>
          </a:prstGeom>
          <a:noFill/>
          <a:ln w="28440" cap="sq">
            <a:solidFill>
              <a:srgbClr val="7030A0"/>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03808" name="Text Box 31">
            <a:extLst>
              <a:ext uri="{FF2B5EF4-FFF2-40B4-BE49-F238E27FC236}">
                <a16:creationId xmlns:a16="http://schemas.microsoft.com/office/drawing/2014/main" id="{CC634F79-C310-4C1E-BBD1-3B05769E4C60}"/>
              </a:ext>
            </a:extLst>
          </p:cNvPr>
          <p:cNvSpPr txBox="1">
            <a:spLocks noChangeArrowheads="1"/>
          </p:cNvSpPr>
          <p:nvPr/>
        </p:nvSpPr>
        <p:spPr bwMode="auto">
          <a:xfrm flipV="1">
            <a:off x="2133600" y="3963988"/>
            <a:ext cx="3810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203809" name="Text Box 32">
            <a:extLst>
              <a:ext uri="{FF2B5EF4-FFF2-40B4-BE49-F238E27FC236}">
                <a16:creationId xmlns:a16="http://schemas.microsoft.com/office/drawing/2014/main" id="{95FB2A70-84A5-47E0-87FF-D31C85DE1576}"/>
              </a:ext>
            </a:extLst>
          </p:cNvPr>
          <p:cNvSpPr txBox="1">
            <a:spLocks noChangeArrowheads="1"/>
          </p:cNvSpPr>
          <p:nvPr/>
        </p:nvSpPr>
        <p:spPr bwMode="auto">
          <a:xfrm>
            <a:off x="1970088" y="4495800"/>
            <a:ext cx="6889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000" i="1">
                <a:solidFill>
                  <a:srgbClr val="000000"/>
                </a:solidFill>
                <a:latin typeface="Arial" panose="020B0604020202020204" pitchFamily="34" charset="0"/>
              </a:rPr>
              <a:t>2p</a:t>
            </a:r>
            <a:r>
              <a:rPr lang="el-GR" altLang="en-US" sz="2000">
                <a:solidFill>
                  <a:srgbClr val="000000"/>
                </a:solidFill>
                <a:latin typeface="Arial" panose="020B0604020202020204" pitchFamily="34" charset="0"/>
              </a:rPr>
              <a:t> F</a:t>
            </a:r>
          </a:p>
        </p:txBody>
      </p:sp>
      <p:sp>
        <p:nvSpPr>
          <p:cNvPr id="203810" name="Text Box 33">
            <a:extLst>
              <a:ext uri="{FF2B5EF4-FFF2-40B4-BE49-F238E27FC236}">
                <a16:creationId xmlns:a16="http://schemas.microsoft.com/office/drawing/2014/main" id="{CD8CE771-C031-4138-A584-E661C0129624}"/>
              </a:ext>
            </a:extLst>
          </p:cNvPr>
          <p:cNvSpPr txBox="1">
            <a:spLocks noChangeArrowheads="1"/>
          </p:cNvSpPr>
          <p:nvPr/>
        </p:nvSpPr>
        <p:spPr bwMode="auto">
          <a:xfrm>
            <a:off x="2057400" y="2971800"/>
            <a:ext cx="365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203811" name="Line 34">
            <a:extLst>
              <a:ext uri="{FF2B5EF4-FFF2-40B4-BE49-F238E27FC236}">
                <a16:creationId xmlns:a16="http://schemas.microsoft.com/office/drawing/2014/main" id="{06B4C0B6-5418-4921-9A33-02CB0FB1992D}"/>
              </a:ext>
            </a:extLst>
          </p:cNvPr>
          <p:cNvSpPr>
            <a:spLocks noChangeShapeType="1"/>
          </p:cNvSpPr>
          <p:nvPr/>
        </p:nvSpPr>
        <p:spPr bwMode="auto">
          <a:xfrm flipH="1">
            <a:off x="2359025" y="2743200"/>
            <a:ext cx="7938" cy="1200150"/>
          </a:xfrm>
          <a:prstGeom prst="line">
            <a:avLst/>
          </a:prstGeom>
          <a:noFill/>
          <a:ln w="28440" cap="sq">
            <a:solidFill>
              <a:srgbClr val="7030A0"/>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203812" name="Text Box 35">
            <a:extLst>
              <a:ext uri="{FF2B5EF4-FFF2-40B4-BE49-F238E27FC236}">
                <a16:creationId xmlns:a16="http://schemas.microsoft.com/office/drawing/2014/main" id="{A8CCA55B-687F-4817-9914-0C76325AC096}"/>
              </a:ext>
            </a:extLst>
          </p:cNvPr>
          <p:cNvSpPr txBox="1">
            <a:spLocks noChangeArrowheads="1"/>
          </p:cNvSpPr>
          <p:nvPr/>
        </p:nvSpPr>
        <p:spPr bwMode="auto">
          <a:xfrm flipV="1">
            <a:off x="2754313" y="3963988"/>
            <a:ext cx="381000" cy="460375"/>
          </a:xfrm>
          <a:prstGeom prst="rect">
            <a:avLst/>
          </a:prstGeom>
          <a:noFill/>
          <a:ln w="1908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500"/>
              </a:spcBef>
              <a:buClrTx/>
              <a:buFontTx/>
              <a:buNone/>
            </a:pPr>
            <a:r>
              <a:rPr lang="el-GR" altLang="en-US" sz="2400">
                <a:solidFill>
                  <a:srgbClr val="000000"/>
                </a:solidFill>
                <a:latin typeface="Symbol" panose="05050102010706020507" pitchFamily="18" charset="2"/>
              </a:rPr>
              <a:t></a:t>
            </a:r>
          </a:p>
        </p:txBody>
      </p:sp>
      <p:sp>
        <p:nvSpPr>
          <p:cNvPr id="203813" name="Text Box 36">
            <a:extLst>
              <a:ext uri="{FF2B5EF4-FFF2-40B4-BE49-F238E27FC236}">
                <a16:creationId xmlns:a16="http://schemas.microsoft.com/office/drawing/2014/main" id="{583C3FD5-24BA-4082-92C4-5A3F21B3895C}"/>
              </a:ext>
            </a:extLst>
          </p:cNvPr>
          <p:cNvSpPr txBox="1">
            <a:spLocks noChangeArrowheads="1"/>
          </p:cNvSpPr>
          <p:nvPr/>
        </p:nvSpPr>
        <p:spPr bwMode="auto">
          <a:xfrm>
            <a:off x="2590800" y="4495800"/>
            <a:ext cx="6889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000" i="1">
                <a:solidFill>
                  <a:srgbClr val="000000"/>
                </a:solidFill>
                <a:latin typeface="Arial" panose="020B0604020202020204" pitchFamily="34" charset="0"/>
              </a:rPr>
              <a:t>2p</a:t>
            </a:r>
            <a:r>
              <a:rPr lang="el-GR" altLang="en-US" sz="2000">
                <a:solidFill>
                  <a:srgbClr val="000000"/>
                </a:solidFill>
                <a:latin typeface="Arial" panose="020B0604020202020204" pitchFamily="34" charset="0"/>
              </a:rPr>
              <a:t> F</a:t>
            </a:r>
          </a:p>
        </p:txBody>
      </p:sp>
      <p:sp>
        <p:nvSpPr>
          <p:cNvPr id="203814" name="Text Box 37">
            <a:extLst>
              <a:ext uri="{FF2B5EF4-FFF2-40B4-BE49-F238E27FC236}">
                <a16:creationId xmlns:a16="http://schemas.microsoft.com/office/drawing/2014/main" id="{39EF5C2D-85FE-47B9-9319-F0B10EFA7F5B}"/>
              </a:ext>
            </a:extLst>
          </p:cNvPr>
          <p:cNvSpPr txBox="1">
            <a:spLocks noChangeArrowheads="1"/>
          </p:cNvSpPr>
          <p:nvPr/>
        </p:nvSpPr>
        <p:spPr bwMode="auto">
          <a:xfrm>
            <a:off x="2678113" y="2971800"/>
            <a:ext cx="3651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i="1">
                <a:solidFill>
                  <a:srgbClr val="9933FF"/>
                </a:solidFill>
                <a:latin typeface="Symbol" panose="05050102010706020507" pitchFamily="18" charset="2"/>
              </a:rPr>
              <a:t></a:t>
            </a:r>
          </a:p>
        </p:txBody>
      </p:sp>
      <p:sp>
        <p:nvSpPr>
          <p:cNvPr id="203815" name="Line 38">
            <a:extLst>
              <a:ext uri="{FF2B5EF4-FFF2-40B4-BE49-F238E27FC236}">
                <a16:creationId xmlns:a16="http://schemas.microsoft.com/office/drawing/2014/main" id="{CD107895-2820-406F-AC08-4138AD670E86}"/>
              </a:ext>
            </a:extLst>
          </p:cNvPr>
          <p:cNvSpPr>
            <a:spLocks noChangeShapeType="1"/>
          </p:cNvSpPr>
          <p:nvPr/>
        </p:nvSpPr>
        <p:spPr bwMode="auto">
          <a:xfrm flipH="1">
            <a:off x="2979738" y="2743200"/>
            <a:ext cx="7937" cy="1200150"/>
          </a:xfrm>
          <a:prstGeom prst="line">
            <a:avLst/>
          </a:prstGeom>
          <a:noFill/>
          <a:ln w="28440" cap="sq">
            <a:solidFill>
              <a:srgbClr val="7030A0"/>
            </a:solidFill>
            <a:prstDash val="sysDot"/>
            <a:miter lim="800000"/>
            <a:headEnd/>
            <a:tailEnd/>
          </a:ln>
          <a:extLst>
            <a:ext uri="{909E8E84-426E-40DD-AFC4-6F175D3DCCD1}">
              <a14:hiddenFill xmlns:a14="http://schemas.microsoft.com/office/drawing/2010/main">
                <a:noFill/>
              </a14:hiddenFill>
            </a:ext>
          </a:extLst>
        </p:spPr>
        <p:txBody>
          <a:bodyPr/>
          <a:lstStyle/>
          <a:p>
            <a:endParaRPr lang="en-US"/>
          </a:p>
        </p:txBody>
      </p:sp>
      <p:pic>
        <p:nvPicPr>
          <p:cNvPr id="205863" name="Picture 39">
            <a:extLst>
              <a:ext uri="{FF2B5EF4-FFF2-40B4-BE49-F238E27FC236}">
                <a16:creationId xmlns:a16="http://schemas.microsoft.com/office/drawing/2014/main" id="{EE9F0663-1469-4C4B-A8ED-ED0A958BE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313" t="1555" r="25488" b="17267"/>
          <a:stretch>
            <a:fillRect/>
          </a:stretch>
        </p:blipFill>
        <p:spPr bwMode="auto">
          <a:xfrm>
            <a:off x="6096000" y="3581400"/>
            <a:ext cx="2438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05865" name="Picture 41">
            <a:extLst>
              <a:ext uri="{FF2B5EF4-FFF2-40B4-BE49-F238E27FC236}">
                <a16:creationId xmlns:a16="http://schemas.microsoft.com/office/drawing/2014/main" id="{A6D8BD59-0A45-4104-A346-8125C6C0A5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50" y="2663825"/>
            <a:ext cx="2335213"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3819" name="Text Box 42">
            <a:extLst>
              <a:ext uri="{FF2B5EF4-FFF2-40B4-BE49-F238E27FC236}">
                <a16:creationId xmlns:a16="http://schemas.microsoft.com/office/drawing/2014/main" id="{BCB81090-84C1-4724-8BD0-3096C6A85D1D}"/>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205865"/>
                                        </p:tgtEl>
                                        <p:attrNameLst>
                                          <p:attrName>style.visibility</p:attrName>
                                        </p:attrNameLst>
                                      </p:cBhvr>
                                      <p:to>
                                        <p:strVal val="visible"/>
                                      </p:to>
                                    </p:set>
                                    <p:animEffect transition="in" filter="dissolve">
                                      <p:cBhvr additive="repl">
                                        <p:cTn id="7" dur="500"/>
                                        <p:tgtEl>
                                          <p:spTgt spid="205865"/>
                                        </p:tgtEl>
                                      </p:cBhvr>
                                    </p:animEffect>
                                  </p:childTnLst>
                                </p:cTn>
                              </p:par>
                              <p:par>
                                <p:cTn id="8" presetID="9" presetClass="entr" fill="hold" nodeType="withEffect">
                                  <p:stCondLst>
                                    <p:cond delay="0"/>
                                  </p:stCondLst>
                                  <p:childTnLst>
                                    <p:set>
                                      <p:cBhvr additive="repl">
                                        <p:cTn id="9" dur="1" fill="hold">
                                          <p:stCondLst>
                                            <p:cond delay="0"/>
                                          </p:stCondLst>
                                        </p:cTn>
                                        <p:tgtEl>
                                          <p:spTgt spid="205863"/>
                                        </p:tgtEl>
                                        <p:attrNameLst>
                                          <p:attrName>style.visibility</p:attrName>
                                        </p:attrNameLst>
                                      </p:cBhvr>
                                      <p:to>
                                        <p:strVal val="visible"/>
                                      </p:to>
                                    </p:set>
                                    <p:animEffect transition="in" filter="dissolve">
                                      <p:cBhvr additive="repl">
                                        <p:cTn id="10" dur="500"/>
                                        <p:tgtEl>
                                          <p:spTgt spid="2058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Text Box 1">
            <a:extLst>
              <a:ext uri="{FF2B5EF4-FFF2-40B4-BE49-F238E27FC236}">
                <a16:creationId xmlns:a16="http://schemas.microsoft.com/office/drawing/2014/main" id="{EE789B96-CBDE-4F54-983F-D00F69524F6F}"/>
              </a:ext>
            </a:extLst>
          </p:cNvPr>
          <p:cNvSpPr txBox="1">
            <a:spLocks noChangeArrowheads="1"/>
          </p:cNvSpPr>
          <p:nvPr/>
        </p:nvSpPr>
        <p:spPr bwMode="auto">
          <a:xfrm>
            <a:off x="6858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i="1">
                <a:solidFill>
                  <a:srgbClr val="000000"/>
                </a:solidFill>
              </a:rPr>
              <a:t>sp</a:t>
            </a:r>
            <a:r>
              <a:rPr lang="el-GR" altLang="en-US" sz="4400" baseline="30000">
                <a:solidFill>
                  <a:srgbClr val="000000"/>
                </a:solidFill>
              </a:rPr>
              <a:t>3</a:t>
            </a:r>
            <a:r>
              <a:rPr lang="el-GR" altLang="en-US" sz="4400" i="1">
                <a:solidFill>
                  <a:srgbClr val="000000"/>
                </a:solidFill>
              </a:rPr>
              <a:t>d</a:t>
            </a:r>
            <a:r>
              <a:rPr lang="el-GR" altLang="en-US" sz="4400" baseline="30000">
                <a:solidFill>
                  <a:srgbClr val="000000"/>
                </a:solidFill>
              </a:rPr>
              <a:t>2</a:t>
            </a:r>
          </a:p>
        </p:txBody>
      </p:sp>
      <p:sp>
        <p:nvSpPr>
          <p:cNvPr id="206850" name="Text Box 2">
            <a:extLst>
              <a:ext uri="{FF2B5EF4-FFF2-40B4-BE49-F238E27FC236}">
                <a16:creationId xmlns:a16="http://schemas.microsoft.com/office/drawing/2014/main" id="{DD4E81A4-7B0D-447F-AA16-D3A7956502D5}"/>
              </a:ext>
            </a:extLst>
          </p:cNvPr>
          <p:cNvSpPr txBox="1">
            <a:spLocks noChangeArrowheads="1"/>
          </p:cNvSpPr>
          <p:nvPr/>
        </p:nvSpPr>
        <p:spPr bwMode="auto">
          <a:xfrm>
            <a:off x="228600" y="1295400"/>
            <a:ext cx="60198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750"/>
              </a:spcBef>
              <a:buFont typeface="Arial" panose="020B0604020202020204" pitchFamily="34" charset="0"/>
              <a:buChar char="•"/>
            </a:pPr>
            <a:r>
              <a:rPr lang="el-GR" altLang="en-US" sz="2400">
                <a:solidFill>
                  <a:srgbClr val="000000"/>
                </a:solidFill>
              </a:rPr>
              <a:t>Ατομο με 6 ηλεκτρονικές ομάδες γύρω του</a:t>
            </a:r>
            <a:r>
              <a:rPr lang="el-GR" altLang="en-US" sz="3200">
                <a:solidFill>
                  <a:srgbClr val="000000"/>
                </a:solidFill>
              </a:rPr>
              <a:t> </a:t>
            </a:r>
          </a:p>
          <a:p>
            <a:pPr lvl="1" eaLnBrk="1" hangingPunct="1">
              <a:spcBef>
                <a:spcPts val="650"/>
              </a:spcBef>
              <a:buFont typeface="Arial" panose="020B0604020202020204" pitchFamily="34" charset="0"/>
              <a:buChar char="–"/>
            </a:pPr>
            <a:r>
              <a:rPr lang="el-GR" altLang="en-US" sz="2800">
                <a:solidFill>
                  <a:srgbClr val="000000"/>
                </a:solidFill>
              </a:rPr>
              <a:t>Οκταεδρική ηλεκτρονική γεωμετρία</a:t>
            </a:r>
          </a:p>
          <a:p>
            <a:pPr lvl="1" eaLnBrk="1" hangingPunct="1">
              <a:spcBef>
                <a:spcPts val="650"/>
              </a:spcBef>
              <a:buFont typeface="Arial" panose="020B0604020202020204" pitchFamily="34" charset="0"/>
              <a:buChar char="–"/>
            </a:pPr>
            <a:r>
              <a:rPr lang="el-GR" altLang="en-US" sz="2800">
                <a:solidFill>
                  <a:srgbClr val="000000"/>
                </a:solidFill>
              </a:rPr>
              <a:t>Τετραγωνική πυραμίδα, επίπεδη τετραγωνική</a:t>
            </a:r>
          </a:p>
          <a:p>
            <a:pPr lvl="1" eaLnBrk="1" hangingPunct="1">
              <a:spcBef>
                <a:spcPts val="650"/>
              </a:spcBef>
              <a:buFont typeface="Arial" panose="020B0604020202020204" pitchFamily="34" charset="0"/>
              <a:buChar char="–"/>
            </a:pPr>
            <a:r>
              <a:rPr lang="el-GR" altLang="en-US" sz="2800">
                <a:solidFill>
                  <a:srgbClr val="000000"/>
                </a:solidFill>
              </a:rPr>
              <a:t>Γωνίες δεσμού 90°</a:t>
            </a:r>
          </a:p>
          <a:p>
            <a:pPr eaLnBrk="1" hangingPunct="1">
              <a:spcBef>
                <a:spcPts val="600"/>
              </a:spcBef>
              <a:buFont typeface="Arial" panose="020B0604020202020204" pitchFamily="34" charset="0"/>
              <a:buChar char="•"/>
            </a:pPr>
            <a:r>
              <a:rPr lang="el-GR" altLang="en-US" sz="2400">
                <a:solidFill>
                  <a:srgbClr val="000000"/>
                </a:solidFill>
              </a:rPr>
              <a:t>Χρήση κενών </a:t>
            </a:r>
            <a:r>
              <a:rPr lang="el-GR" altLang="en-US" sz="2400" i="1">
                <a:solidFill>
                  <a:srgbClr val="000000"/>
                </a:solidFill>
              </a:rPr>
              <a:t>d</a:t>
            </a:r>
            <a:r>
              <a:rPr lang="el-GR" altLang="en-US" sz="2400">
                <a:solidFill>
                  <a:srgbClr val="000000"/>
                </a:solidFill>
              </a:rPr>
              <a:t> τροχιακών από τροχιακά της στιβάδας σθένους για να σχηματισθούν τα υβριδικά τροχιακά</a:t>
            </a:r>
          </a:p>
          <a:p>
            <a:pPr eaLnBrk="1" hangingPunct="1">
              <a:spcBef>
                <a:spcPts val="600"/>
              </a:spcBef>
              <a:buFont typeface="Arial" panose="020B0604020202020204" pitchFamily="34" charset="0"/>
              <a:buChar char="•"/>
            </a:pPr>
            <a:r>
              <a:rPr lang="el-GR" altLang="en-US" sz="2400" i="1">
                <a:solidFill>
                  <a:srgbClr val="000000"/>
                </a:solidFill>
              </a:rPr>
              <a:t>Τα d</a:t>
            </a:r>
            <a:r>
              <a:rPr lang="el-GR" altLang="en-US" sz="2400">
                <a:solidFill>
                  <a:srgbClr val="000000"/>
                </a:solidFill>
              </a:rPr>
              <a:t> τροχιακά μπορούν να χρησιμοποιηθούν για να δημιουργήσουν  </a:t>
            </a:r>
            <a:r>
              <a:rPr lang="el-GR" altLang="en-US" sz="2400" i="1">
                <a:solidFill>
                  <a:srgbClr val="000000"/>
                </a:solidFill>
                <a:latin typeface="Symbol" panose="05050102010706020507" pitchFamily="18" charset="2"/>
              </a:rPr>
              <a:t></a:t>
            </a:r>
            <a:r>
              <a:rPr lang="el-GR" altLang="en-US" sz="2400">
                <a:solidFill>
                  <a:srgbClr val="000000"/>
                </a:solidFill>
              </a:rPr>
              <a:t> δεσμούς</a:t>
            </a:r>
          </a:p>
        </p:txBody>
      </p:sp>
      <p:pic>
        <p:nvPicPr>
          <p:cNvPr id="204805" name="Picture 4">
            <a:extLst>
              <a:ext uri="{FF2B5EF4-FFF2-40B4-BE49-F238E27FC236}">
                <a16:creationId xmlns:a16="http://schemas.microsoft.com/office/drawing/2014/main" id="{92E52DA4-4AB1-48A0-AD9A-BC35AE616C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676400"/>
            <a:ext cx="272415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4806" name="Text Box 5">
            <a:extLst>
              <a:ext uri="{FF2B5EF4-FFF2-40B4-BE49-F238E27FC236}">
                <a16:creationId xmlns:a16="http://schemas.microsoft.com/office/drawing/2014/main" id="{D9EB5375-7D78-41AA-A9EB-6E0AD5AE1E53}"/>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206850">
                                            <p:txEl>
                                              <p:pRg st="0" end="0"/>
                                            </p:txEl>
                                          </p:spTgt>
                                        </p:tgtEl>
                                        <p:attrNameLst>
                                          <p:attrName>style.visibility</p:attrName>
                                        </p:attrNameLst>
                                      </p:cBhvr>
                                      <p:to>
                                        <p:strVal val="visible"/>
                                      </p:to>
                                    </p:set>
                                    <p:animEffect transition="in" filter="wipe(left)">
                                      <p:cBhvr additive="repl">
                                        <p:cTn id="7" dur="500"/>
                                        <p:tgtEl>
                                          <p:spTgt spid="20685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206850">
                                            <p:txEl>
                                              <p:pRg st="1" end="1"/>
                                            </p:txEl>
                                          </p:spTgt>
                                        </p:tgtEl>
                                        <p:attrNameLst>
                                          <p:attrName>style.visibility</p:attrName>
                                        </p:attrNameLst>
                                      </p:cBhvr>
                                      <p:to>
                                        <p:strVal val="visible"/>
                                      </p:to>
                                    </p:set>
                                    <p:animEffect transition="in" filter="wipe(left)">
                                      <p:cBhvr additive="repl">
                                        <p:cTn id="12" dur="500"/>
                                        <p:tgtEl>
                                          <p:spTgt spid="206850">
                                            <p:txEl>
                                              <p:pRg st="1" end="1"/>
                                            </p:txEl>
                                          </p:spTgt>
                                        </p:tgtEl>
                                      </p:cBhvr>
                                    </p:animEffect>
                                  </p:childTnLst>
                                </p:cTn>
                              </p:par>
                              <p:par>
                                <p:cTn id="13" presetID="22" presetClass="entr" presetSubtype="8" fill="hold" nodeType="withEffect">
                                  <p:stCondLst>
                                    <p:cond delay="0"/>
                                  </p:stCondLst>
                                  <p:childTnLst>
                                    <p:set>
                                      <p:cBhvr additive="repl">
                                        <p:cTn id="14" dur="1" fill="hold">
                                          <p:stCondLst>
                                            <p:cond delay="0"/>
                                          </p:stCondLst>
                                        </p:cTn>
                                        <p:tgtEl>
                                          <p:spTgt spid="206850">
                                            <p:txEl>
                                              <p:pRg st="2" end="2"/>
                                            </p:txEl>
                                          </p:spTgt>
                                        </p:tgtEl>
                                        <p:attrNameLst>
                                          <p:attrName>style.visibility</p:attrName>
                                        </p:attrNameLst>
                                      </p:cBhvr>
                                      <p:to>
                                        <p:strVal val="visible"/>
                                      </p:to>
                                    </p:set>
                                    <p:animEffect transition="in" filter="wipe(left)">
                                      <p:cBhvr additive="repl">
                                        <p:cTn id="15" dur="500"/>
                                        <p:tgtEl>
                                          <p:spTgt spid="206850">
                                            <p:txEl>
                                              <p:pRg st="2" end="2"/>
                                            </p:txEl>
                                          </p:spTgt>
                                        </p:tgtEl>
                                      </p:cBhvr>
                                    </p:animEffect>
                                  </p:childTnLst>
                                </p:cTn>
                              </p:par>
                              <p:par>
                                <p:cTn id="16" presetID="22" presetClass="entr" presetSubtype="8" fill="hold" nodeType="withEffect">
                                  <p:stCondLst>
                                    <p:cond delay="0"/>
                                  </p:stCondLst>
                                  <p:childTnLst>
                                    <p:set>
                                      <p:cBhvr additive="repl">
                                        <p:cTn id="17" dur="1" fill="hold">
                                          <p:stCondLst>
                                            <p:cond delay="0"/>
                                          </p:stCondLst>
                                        </p:cTn>
                                        <p:tgtEl>
                                          <p:spTgt spid="206850">
                                            <p:txEl>
                                              <p:pRg st="3" end="3"/>
                                            </p:txEl>
                                          </p:spTgt>
                                        </p:tgtEl>
                                        <p:attrNameLst>
                                          <p:attrName>style.visibility</p:attrName>
                                        </p:attrNameLst>
                                      </p:cBhvr>
                                      <p:to>
                                        <p:strVal val="visible"/>
                                      </p:to>
                                    </p:set>
                                    <p:animEffect transition="in" filter="wipe(left)">
                                      <p:cBhvr additive="repl">
                                        <p:cTn id="18" dur="500"/>
                                        <p:tgtEl>
                                          <p:spTgt spid="206850">
                                            <p:txEl>
                                              <p:pRg st="3" end="3"/>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1000"/>
                                  </p:stCondLst>
                                  <p:childTnLst>
                                    <p:set>
                                      <p:cBhvr additive="repl">
                                        <p:cTn id="22" dur="1" fill="hold">
                                          <p:stCondLst>
                                            <p:cond delay="0"/>
                                          </p:stCondLst>
                                        </p:cTn>
                                        <p:tgtEl>
                                          <p:spTgt spid="206850">
                                            <p:txEl>
                                              <p:pRg st="4" end="4"/>
                                            </p:txEl>
                                          </p:spTgt>
                                        </p:tgtEl>
                                        <p:attrNameLst>
                                          <p:attrName>style.visibility</p:attrName>
                                        </p:attrNameLst>
                                      </p:cBhvr>
                                      <p:to>
                                        <p:strVal val="visible"/>
                                      </p:to>
                                    </p:set>
                                    <p:animEffect transition="in" filter="wipe(left)">
                                      <p:cBhvr additive="repl">
                                        <p:cTn id="23" dur="500"/>
                                        <p:tgtEl>
                                          <p:spTgt spid="206850">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1000"/>
                                  </p:stCondLst>
                                  <p:childTnLst>
                                    <p:set>
                                      <p:cBhvr additive="repl">
                                        <p:cTn id="27" dur="1" fill="hold">
                                          <p:stCondLst>
                                            <p:cond delay="0"/>
                                          </p:stCondLst>
                                        </p:cTn>
                                        <p:tgtEl>
                                          <p:spTgt spid="206850">
                                            <p:txEl>
                                              <p:pRg st="5" end="5"/>
                                            </p:txEl>
                                          </p:spTgt>
                                        </p:tgtEl>
                                        <p:attrNameLst>
                                          <p:attrName>style.visibility</p:attrName>
                                        </p:attrNameLst>
                                      </p:cBhvr>
                                      <p:to>
                                        <p:strVal val="visible"/>
                                      </p:to>
                                    </p:set>
                                    <p:animEffect transition="in" filter="wipe(left)">
                                      <p:cBhvr additive="repl">
                                        <p:cTn id="28" dur="500"/>
                                        <p:tgtEl>
                                          <p:spTgt spid="20685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Text Box 1">
            <a:extLst>
              <a:ext uri="{FF2B5EF4-FFF2-40B4-BE49-F238E27FC236}">
                <a16:creationId xmlns:a16="http://schemas.microsoft.com/office/drawing/2014/main" id="{43904B21-65CD-4141-BCAA-048F8035AAA6}"/>
              </a:ext>
            </a:extLst>
          </p:cNvPr>
          <p:cNvSpPr txBox="1">
            <a:spLocks noChangeArrowheads="1"/>
          </p:cNvSpPr>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000" i="1">
                <a:solidFill>
                  <a:srgbClr val="000000"/>
                </a:solidFill>
              </a:rPr>
              <a:t>sp</a:t>
            </a:r>
            <a:r>
              <a:rPr lang="el-GR" altLang="en-US" sz="4000" baseline="30000">
                <a:solidFill>
                  <a:srgbClr val="000000"/>
                </a:solidFill>
              </a:rPr>
              <a:t>3</a:t>
            </a:r>
            <a:r>
              <a:rPr lang="el-GR" altLang="en-US" sz="4000" i="1">
                <a:solidFill>
                  <a:srgbClr val="000000"/>
                </a:solidFill>
              </a:rPr>
              <a:t>d</a:t>
            </a:r>
            <a:r>
              <a:rPr lang="el-GR" altLang="en-US" sz="4000" baseline="30000">
                <a:solidFill>
                  <a:srgbClr val="000000"/>
                </a:solidFill>
              </a:rPr>
              <a:t>2</a:t>
            </a:r>
            <a:r>
              <a:rPr lang="el-GR" altLang="en-US" sz="4000">
                <a:solidFill>
                  <a:srgbClr val="000000"/>
                </a:solidFill>
              </a:rPr>
              <a:t> υβριδοποιημένα άτομα</a:t>
            </a:r>
            <a:br>
              <a:rPr lang="el-GR" altLang="en-US" sz="4000">
                <a:solidFill>
                  <a:srgbClr val="000000"/>
                </a:solidFill>
              </a:rPr>
            </a:br>
            <a:r>
              <a:rPr lang="el-GR" altLang="en-US" sz="4000">
                <a:solidFill>
                  <a:srgbClr val="000000"/>
                </a:solidFill>
              </a:rPr>
              <a:t>διαγράμματα τροχιακών</a:t>
            </a:r>
          </a:p>
        </p:txBody>
      </p:sp>
      <p:sp>
        <p:nvSpPr>
          <p:cNvPr id="205827" name="Text Box 2">
            <a:extLst>
              <a:ext uri="{FF2B5EF4-FFF2-40B4-BE49-F238E27FC236}">
                <a16:creationId xmlns:a16="http://schemas.microsoft.com/office/drawing/2014/main" id="{75FC709E-F1B7-4F01-8FFB-DDEEFA90A46A}"/>
              </a:ext>
            </a:extLst>
          </p:cNvPr>
          <p:cNvSpPr txBox="1">
            <a:spLocks noChangeArrowheads="1"/>
          </p:cNvSpPr>
          <p:nvPr/>
        </p:nvSpPr>
        <p:spPr bwMode="auto">
          <a:xfrm>
            <a:off x="23813" y="1844675"/>
            <a:ext cx="37401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r>
              <a:rPr lang="el-GR" altLang="en-US" sz="2400">
                <a:solidFill>
                  <a:srgbClr val="000000"/>
                </a:solidFill>
                <a:latin typeface="Arial" panose="020B0604020202020204" pitchFamily="34" charset="0"/>
              </a:rPr>
              <a:t>Μη υβριδοποιημένο άτομο</a:t>
            </a:r>
          </a:p>
        </p:txBody>
      </p:sp>
      <p:sp>
        <p:nvSpPr>
          <p:cNvPr id="205828" name="Text Box 3">
            <a:extLst>
              <a:ext uri="{FF2B5EF4-FFF2-40B4-BE49-F238E27FC236}">
                <a16:creationId xmlns:a16="http://schemas.microsoft.com/office/drawing/2014/main" id="{53BA5FFD-6B1F-4013-AE5E-89DB0F059C29}"/>
              </a:ext>
            </a:extLst>
          </p:cNvPr>
          <p:cNvSpPr txBox="1">
            <a:spLocks noChangeArrowheads="1"/>
          </p:cNvSpPr>
          <p:nvPr/>
        </p:nvSpPr>
        <p:spPr bwMode="auto">
          <a:xfrm>
            <a:off x="4922838" y="1828800"/>
            <a:ext cx="39687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r" eaLnBrk="1" hangingPunct="1">
              <a:buClrTx/>
              <a:buFontTx/>
              <a:buNone/>
            </a:pPr>
            <a:r>
              <a:rPr lang="el-GR" altLang="en-US" sz="2400" i="1">
                <a:solidFill>
                  <a:srgbClr val="000000"/>
                </a:solidFill>
                <a:latin typeface="Arial" panose="020B0604020202020204" pitchFamily="34" charset="0"/>
              </a:rPr>
              <a:t>sp</a:t>
            </a:r>
            <a:r>
              <a:rPr lang="el-GR" altLang="en-US" sz="2400" baseline="30000">
                <a:solidFill>
                  <a:srgbClr val="000000"/>
                </a:solidFill>
                <a:latin typeface="Arial" panose="020B0604020202020204" pitchFamily="34" charset="0"/>
              </a:rPr>
              <a:t>3</a:t>
            </a:r>
            <a:r>
              <a:rPr lang="el-GR" altLang="en-US" sz="2400" i="1">
                <a:solidFill>
                  <a:srgbClr val="000000"/>
                </a:solidFill>
                <a:latin typeface="Arial" panose="020B0604020202020204" pitchFamily="34" charset="0"/>
              </a:rPr>
              <a:t>d</a:t>
            </a:r>
            <a:r>
              <a:rPr lang="el-GR" altLang="en-US" sz="2400" baseline="30000">
                <a:solidFill>
                  <a:srgbClr val="000000"/>
                </a:solidFill>
                <a:latin typeface="Arial" panose="020B0604020202020204" pitchFamily="34" charset="0"/>
              </a:rPr>
              <a:t>2 </a:t>
            </a:r>
            <a:r>
              <a:rPr lang="el-GR" altLang="en-US" sz="2400">
                <a:solidFill>
                  <a:srgbClr val="000000"/>
                </a:solidFill>
                <a:latin typeface="Arial" panose="020B0604020202020204" pitchFamily="34" charset="0"/>
              </a:rPr>
              <a:t>υβριδοποιημένο άτομο</a:t>
            </a:r>
          </a:p>
        </p:txBody>
      </p:sp>
      <p:sp>
        <p:nvSpPr>
          <p:cNvPr id="205829" name="Text Box 4">
            <a:extLst>
              <a:ext uri="{FF2B5EF4-FFF2-40B4-BE49-F238E27FC236}">
                <a16:creationId xmlns:a16="http://schemas.microsoft.com/office/drawing/2014/main" id="{AF9ADBB7-E6ED-4E46-A7CF-DB7BE9D682F3}"/>
              </a:ext>
            </a:extLst>
          </p:cNvPr>
          <p:cNvSpPr txBox="1">
            <a:spLocks noChangeArrowheads="1"/>
          </p:cNvSpPr>
          <p:nvPr/>
        </p:nvSpPr>
        <p:spPr bwMode="auto">
          <a:xfrm>
            <a:off x="4670425" y="2695575"/>
            <a:ext cx="452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9933FF"/>
                </a:solidFill>
                <a:latin typeface="Arial" panose="020B0604020202020204" pitchFamily="34" charset="0"/>
              </a:rPr>
              <a:t>S</a:t>
            </a:r>
          </a:p>
        </p:txBody>
      </p:sp>
      <p:sp>
        <p:nvSpPr>
          <p:cNvPr id="205830" name="Text Box 5">
            <a:extLst>
              <a:ext uri="{FF2B5EF4-FFF2-40B4-BE49-F238E27FC236}">
                <a16:creationId xmlns:a16="http://schemas.microsoft.com/office/drawing/2014/main" id="{55A78CAC-D1B5-43DE-BA1A-5A99F1D9088A}"/>
              </a:ext>
            </a:extLst>
          </p:cNvPr>
          <p:cNvSpPr txBox="1">
            <a:spLocks noChangeArrowheads="1"/>
          </p:cNvSpPr>
          <p:nvPr/>
        </p:nvSpPr>
        <p:spPr bwMode="auto">
          <a:xfrm>
            <a:off x="204788" y="3309938"/>
            <a:ext cx="6127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Arial" panose="020B0604020202020204" pitchFamily="34" charset="0"/>
              </a:rPr>
              <a:t>3</a:t>
            </a:r>
            <a:r>
              <a:rPr lang="en-US" altLang="en-US" sz="3200" i="1">
                <a:solidFill>
                  <a:srgbClr val="000000"/>
                </a:solidFill>
                <a:latin typeface="Arial" panose="020B0604020202020204" pitchFamily="34" charset="0"/>
              </a:rPr>
              <a:t>s</a:t>
            </a:r>
          </a:p>
        </p:txBody>
      </p:sp>
      <p:sp>
        <p:nvSpPr>
          <p:cNvPr id="205831" name="Text Box 6">
            <a:extLst>
              <a:ext uri="{FF2B5EF4-FFF2-40B4-BE49-F238E27FC236}">
                <a16:creationId xmlns:a16="http://schemas.microsoft.com/office/drawing/2014/main" id="{990B8069-93F2-4595-8DC5-99CE2CA86BDF}"/>
              </a:ext>
            </a:extLst>
          </p:cNvPr>
          <p:cNvSpPr txBox="1">
            <a:spLocks noChangeArrowheads="1"/>
          </p:cNvSpPr>
          <p:nvPr/>
        </p:nvSpPr>
        <p:spPr bwMode="auto">
          <a:xfrm>
            <a:off x="1566863" y="3305175"/>
            <a:ext cx="63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Arial" panose="020B0604020202020204" pitchFamily="34" charset="0"/>
              </a:rPr>
              <a:t>3</a:t>
            </a:r>
            <a:r>
              <a:rPr lang="en-US" altLang="en-US" sz="3200" i="1">
                <a:solidFill>
                  <a:srgbClr val="000000"/>
                </a:solidFill>
                <a:latin typeface="Arial" panose="020B0604020202020204" pitchFamily="34" charset="0"/>
              </a:rPr>
              <a:t>p</a:t>
            </a:r>
          </a:p>
        </p:txBody>
      </p:sp>
      <p:sp>
        <p:nvSpPr>
          <p:cNvPr id="205832" name="Text Box 7">
            <a:extLst>
              <a:ext uri="{FF2B5EF4-FFF2-40B4-BE49-F238E27FC236}">
                <a16:creationId xmlns:a16="http://schemas.microsoft.com/office/drawing/2014/main" id="{3E9B54AB-9666-4112-9CBC-27AC9CCD332A}"/>
              </a:ext>
            </a:extLst>
          </p:cNvPr>
          <p:cNvSpPr txBox="1">
            <a:spLocks noChangeArrowheads="1"/>
          </p:cNvSpPr>
          <p:nvPr/>
        </p:nvSpPr>
        <p:spPr bwMode="auto">
          <a:xfrm>
            <a:off x="6824663" y="3381375"/>
            <a:ext cx="13287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Arial" panose="020B0604020202020204" pitchFamily="34" charset="0"/>
              </a:rPr>
              <a:t>3</a:t>
            </a:r>
            <a:r>
              <a:rPr lang="en-US" altLang="en-US" sz="3200" i="1">
                <a:solidFill>
                  <a:srgbClr val="000000"/>
                </a:solidFill>
                <a:latin typeface="Arial" panose="020B0604020202020204" pitchFamily="34" charset="0"/>
              </a:rPr>
              <a:t>sp</a:t>
            </a:r>
            <a:r>
              <a:rPr lang="en-US" altLang="en-US" sz="3200" baseline="30000">
                <a:solidFill>
                  <a:srgbClr val="000000"/>
                </a:solidFill>
                <a:latin typeface="Arial" panose="020B0604020202020204" pitchFamily="34" charset="0"/>
              </a:rPr>
              <a:t>3</a:t>
            </a:r>
            <a:r>
              <a:rPr lang="en-US" altLang="en-US" sz="3200" i="1">
                <a:solidFill>
                  <a:srgbClr val="000000"/>
                </a:solidFill>
                <a:latin typeface="Arial" panose="020B0604020202020204" pitchFamily="34" charset="0"/>
              </a:rPr>
              <a:t>d</a:t>
            </a:r>
            <a:r>
              <a:rPr lang="en-US" altLang="en-US" sz="3200" baseline="30000">
                <a:solidFill>
                  <a:srgbClr val="000000"/>
                </a:solidFill>
                <a:latin typeface="Arial" panose="020B0604020202020204" pitchFamily="34" charset="0"/>
              </a:rPr>
              <a:t>2</a:t>
            </a:r>
          </a:p>
        </p:txBody>
      </p:sp>
      <p:sp>
        <p:nvSpPr>
          <p:cNvPr id="205833" name="Rectangle 8">
            <a:extLst>
              <a:ext uri="{FF2B5EF4-FFF2-40B4-BE49-F238E27FC236}">
                <a16:creationId xmlns:a16="http://schemas.microsoft.com/office/drawing/2014/main" id="{FBAA7AE2-71CD-4804-95A2-44D933605BE2}"/>
              </a:ext>
            </a:extLst>
          </p:cNvPr>
          <p:cNvSpPr>
            <a:spLocks noChangeArrowheads="1"/>
          </p:cNvSpPr>
          <p:nvPr/>
        </p:nvSpPr>
        <p:spPr bwMode="auto">
          <a:xfrm>
            <a:off x="195263" y="2695575"/>
            <a:ext cx="590550" cy="5619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a:solidFill>
                  <a:srgbClr val="000000"/>
                </a:solidFill>
                <a:latin typeface="Arial" panose="020B0604020202020204" pitchFamily="34" charset="0"/>
                <a:cs typeface="Times New Roman" panose="02020603050405020304" pitchFamily="18" charset="0"/>
              </a:rPr>
              <a:t>↑↓</a:t>
            </a:r>
          </a:p>
        </p:txBody>
      </p:sp>
      <p:sp>
        <p:nvSpPr>
          <p:cNvPr id="205834" name="Text Box 9">
            <a:extLst>
              <a:ext uri="{FF2B5EF4-FFF2-40B4-BE49-F238E27FC236}">
                <a16:creationId xmlns:a16="http://schemas.microsoft.com/office/drawing/2014/main" id="{153E67B1-51C4-45B6-9ED4-09F98D304466}"/>
              </a:ext>
            </a:extLst>
          </p:cNvPr>
          <p:cNvSpPr txBox="1">
            <a:spLocks noChangeArrowheads="1"/>
          </p:cNvSpPr>
          <p:nvPr/>
        </p:nvSpPr>
        <p:spPr bwMode="auto">
          <a:xfrm>
            <a:off x="3395663" y="3381375"/>
            <a:ext cx="6350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Arial" panose="020B0604020202020204" pitchFamily="34" charset="0"/>
              </a:rPr>
              <a:t>3</a:t>
            </a:r>
            <a:r>
              <a:rPr lang="en-US" altLang="en-US" sz="3200" i="1">
                <a:solidFill>
                  <a:srgbClr val="000000"/>
                </a:solidFill>
                <a:latin typeface="Arial" panose="020B0604020202020204" pitchFamily="34" charset="0"/>
              </a:rPr>
              <a:t>d</a:t>
            </a:r>
          </a:p>
        </p:txBody>
      </p:sp>
      <p:sp>
        <p:nvSpPr>
          <p:cNvPr id="205835" name="Rectangle 10">
            <a:extLst>
              <a:ext uri="{FF2B5EF4-FFF2-40B4-BE49-F238E27FC236}">
                <a16:creationId xmlns:a16="http://schemas.microsoft.com/office/drawing/2014/main" id="{1CC2C2C0-01F8-4CE1-AD2E-39820D05FD2D}"/>
              </a:ext>
            </a:extLst>
          </p:cNvPr>
          <p:cNvSpPr>
            <a:spLocks noChangeArrowheads="1"/>
          </p:cNvSpPr>
          <p:nvPr/>
        </p:nvSpPr>
        <p:spPr bwMode="auto">
          <a:xfrm>
            <a:off x="1033463" y="2695575"/>
            <a:ext cx="590550" cy="5619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a:solidFill>
                  <a:srgbClr val="000000"/>
                </a:solidFill>
                <a:latin typeface="Arial" panose="020B0604020202020204" pitchFamily="34" charset="0"/>
                <a:cs typeface="Times New Roman" panose="02020603050405020304" pitchFamily="18" charset="0"/>
              </a:rPr>
              <a:t>↑↓</a:t>
            </a:r>
          </a:p>
        </p:txBody>
      </p:sp>
      <p:sp>
        <p:nvSpPr>
          <p:cNvPr id="205836" name="Rectangle 11">
            <a:extLst>
              <a:ext uri="{FF2B5EF4-FFF2-40B4-BE49-F238E27FC236}">
                <a16:creationId xmlns:a16="http://schemas.microsoft.com/office/drawing/2014/main" id="{7EE57EFE-4BEB-4C48-ADEA-FEC7D01C7F9E}"/>
              </a:ext>
            </a:extLst>
          </p:cNvPr>
          <p:cNvSpPr>
            <a:spLocks noChangeArrowheads="1"/>
          </p:cNvSpPr>
          <p:nvPr/>
        </p:nvSpPr>
        <p:spPr bwMode="auto">
          <a:xfrm>
            <a:off x="1614488" y="2695575"/>
            <a:ext cx="590550" cy="5619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a:solidFill>
                  <a:srgbClr val="000000"/>
                </a:solidFill>
                <a:latin typeface="Arial" panose="020B0604020202020204" pitchFamily="34" charset="0"/>
                <a:cs typeface="Times New Roman" panose="02020603050405020304" pitchFamily="18" charset="0"/>
              </a:rPr>
              <a:t>↑</a:t>
            </a:r>
          </a:p>
        </p:txBody>
      </p:sp>
      <p:sp>
        <p:nvSpPr>
          <p:cNvPr id="205837" name="Rectangle 12">
            <a:extLst>
              <a:ext uri="{FF2B5EF4-FFF2-40B4-BE49-F238E27FC236}">
                <a16:creationId xmlns:a16="http://schemas.microsoft.com/office/drawing/2014/main" id="{D9AA2978-3F58-4668-8DBE-E579A0162067}"/>
              </a:ext>
            </a:extLst>
          </p:cNvPr>
          <p:cNvSpPr>
            <a:spLocks noChangeArrowheads="1"/>
          </p:cNvSpPr>
          <p:nvPr/>
        </p:nvSpPr>
        <p:spPr bwMode="auto">
          <a:xfrm>
            <a:off x="2195513" y="2695575"/>
            <a:ext cx="590550" cy="5619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a:solidFill>
                  <a:srgbClr val="000000"/>
                </a:solidFill>
                <a:latin typeface="Arial" panose="020B0604020202020204" pitchFamily="34" charset="0"/>
                <a:cs typeface="Times New Roman" panose="02020603050405020304" pitchFamily="18" charset="0"/>
              </a:rPr>
              <a:t>↑</a:t>
            </a:r>
          </a:p>
        </p:txBody>
      </p:sp>
      <p:sp>
        <p:nvSpPr>
          <p:cNvPr id="205838" name="Rectangle 13">
            <a:extLst>
              <a:ext uri="{FF2B5EF4-FFF2-40B4-BE49-F238E27FC236}">
                <a16:creationId xmlns:a16="http://schemas.microsoft.com/office/drawing/2014/main" id="{6666197D-A219-4F67-A96A-6BB5EE6144F6}"/>
              </a:ext>
            </a:extLst>
          </p:cNvPr>
          <p:cNvSpPr>
            <a:spLocks noChangeArrowheads="1"/>
          </p:cNvSpPr>
          <p:nvPr/>
        </p:nvSpPr>
        <p:spPr bwMode="auto">
          <a:xfrm>
            <a:off x="3119438" y="2695575"/>
            <a:ext cx="590550" cy="5619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5839" name="Rectangle 14">
            <a:extLst>
              <a:ext uri="{FF2B5EF4-FFF2-40B4-BE49-F238E27FC236}">
                <a16:creationId xmlns:a16="http://schemas.microsoft.com/office/drawing/2014/main" id="{1155E5A0-2443-4D20-A9B8-E53AE8FD55B7}"/>
              </a:ext>
            </a:extLst>
          </p:cNvPr>
          <p:cNvSpPr>
            <a:spLocks noChangeArrowheads="1"/>
          </p:cNvSpPr>
          <p:nvPr/>
        </p:nvSpPr>
        <p:spPr bwMode="auto">
          <a:xfrm>
            <a:off x="3700463" y="2695575"/>
            <a:ext cx="590550" cy="5619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5840" name="Rectangle 15">
            <a:extLst>
              <a:ext uri="{FF2B5EF4-FFF2-40B4-BE49-F238E27FC236}">
                <a16:creationId xmlns:a16="http://schemas.microsoft.com/office/drawing/2014/main" id="{99C93094-658F-48D7-A494-873A77D345FD}"/>
              </a:ext>
            </a:extLst>
          </p:cNvPr>
          <p:cNvSpPr>
            <a:spLocks noChangeArrowheads="1"/>
          </p:cNvSpPr>
          <p:nvPr/>
        </p:nvSpPr>
        <p:spPr bwMode="auto">
          <a:xfrm>
            <a:off x="5514975" y="2695575"/>
            <a:ext cx="590550" cy="5619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a:solidFill>
                  <a:srgbClr val="000000"/>
                </a:solidFill>
                <a:latin typeface="Arial" panose="020B0604020202020204" pitchFamily="34" charset="0"/>
                <a:cs typeface="Times New Roman" panose="02020603050405020304" pitchFamily="18" charset="0"/>
              </a:rPr>
              <a:t>↑</a:t>
            </a:r>
          </a:p>
        </p:txBody>
      </p:sp>
      <p:sp>
        <p:nvSpPr>
          <p:cNvPr id="205841" name="Rectangle 16">
            <a:extLst>
              <a:ext uri="{FF2B5EF4-FFF2-40B4-BE49-F238E27FC236}">
                <a16:creationId xmlns:a16="http://schemas.microsoft.com/office/drawing/2014/main" id="{E716995F-F8B4-4D22-823D-2BF8C7FAD143}"/>
              </a:ext>
            </a:extLst>
          </p:cNvPr>
          <p:cNvSpPr>
            <a:spLocks noChangeArrowheads="1"/>
          </p:cNvSpPr>
          <p:nvPr/>
        </p:nvSpPr>
        <p:spPr bwMode="auto">
          <a:xfrm>
            <a:off x="6110288" y="2695575"/>
            <a:ext cx="590550" cy="5619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a:solidFill>
                  <a:srgbClr val="000000"/>
                </a:solidFill>
                <a:latin typeface="Arial" panose="020B0604020202020204" pitchFamily="34" charset="0"/>
                <a:cs typeface="Times New Roman" panose="02020603050405020304" pitchFamily="18" charset="0"/>
              </a:rPr>
              <a:t>↑</a:t>
            </a:r>
          </a:p>
        </p:txBody>
      </p:sp>
      <p:sp>
        <p:nvSpPr>
          <p:cNvPr id="205842" name="Rectangle 17">
            <a:extLst>
              <a:ext uri="{FF2B5EF4-FFF2-40B4-BE49-F238E27FC236}">
                <a16:creationId xmlns:a16="http://schemas.microsoft.com/office/drawing/2014/main" id="{34DAB216-746C-4D29-A986-BAC34761EA1D}"/>
              </a:ext>
            </a:extLst>
          </p:cNvPr>
          <p:cNvSpPr>
            <a:spLocks noChangeArrowheads="1"/>
          </p:cNvSpPr>
          <p:nvPr/>
        </p:nvSpPr>
        <p:spPr bwMode="auto">
          <a:xfrm>
            <a:off x="6691313" y="2695575"/>
            <a:ext cx="590550" cy="5619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a:solidFill>
                  <a:srgbClr val="000000"/>
                </a:solidFill>
                <a:latin typeface="Arial" panose="020B0604020202020204" pitchFamily="34" charset="0"/>
                <a:cs typeface="Times New Roman" panose="02020603050405020304" pitchFamily="18" charset="0"/>
              </a:rPr>
              <a:t>↑</a:t>
            </a:r>
          </a:p>
        </p:txBody>
      </p:sp>
      <p:sp>
        <p:nvSpPr>
          <p:cNvPr id="205843" name="Rectangle 18">
            <a:extLst>
              <a:ext uri="{FF2B5EF4-FFF2-40B4-BE49-F238E27FC236}">
                <a16:creationId xmlns:a16="http://schemas.microsoft.com/office/drawing/2014/main" id="{C5979ED2-8D44-4BF7-9160-C64A857823A6}"/>
              </a:ext>
            </a:extLst>
          </p:cNvPr>
          <p:cNvSpPr>
            <a:spLocks noChangeArrowheads="1"/>
          </p:cNvSpPr>
          <p:nvPr/>
        </p:nvSpPr>
        <p:spPr bwMode="auto">
          <a:xfrm>
            <a:off x="7272338" y="2695575"/>
            <a:ext cx="590550" cy="5619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a:solidFill>
                  <a:srgbClr val="000000"/>
                </a:solidFill>
                <a:latin typeface="Arial" panose="020B0604020202020204" pitchFamily="34" charset="0"/>
                <a:cs typeface="Times New Roman" panose="02020603050405020304" pitchFamily="18" charset="0"/>
              </a:rPr>
              <a:t>↑</a:t>
            </a:r>
          </a:p>
        </p:txBody>
      </p:sp>
      <p:sp>
        <p:nvSpPr>
          <p:cNvPr id="205844" name="Rectangle 19">
            <a:extLst>
              <a:ext uri="{FF2B5EF4-FFF2-40B4-BE49-F238E27FC236}">
                <a16:creationId xmlns:a16="http://schemas.microsoft.com/office/drawing/2014/main" id="{4810B5E3-2815-46BA-A9E0-389193181BB6}"/>
              </a:ext>
            </a:extLst>
          </p:cNvPr>
          <p:cNvSpPr>
            <a:spLocks noChangeArrowheads="1"/>
          </p:cNvSpPr>
          <p:nvPr/>
        </p:nvSpPr>
        <p:spPr bwMode="auto">
          <a:xfrm>
            <a:off x="7848600" y="2695575"/>
            <a:ext cx="590550" cy="5619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a:solidFill>
                  <a:srgbClr val="000000"/>
                </a:solidFill>
                <a:latin typeface="Arial" panose="020B0604020202020204" pitchFamily="34" charset="0"/>
                <a:cs typeface="Times New Roman" panose="02020603050405020304" pitchFamily="18" charset="0"/>
              </a:rPr>
              <a:t>↑</a:t>
            </a:r>
          </a:p>
        </p:txBody>
      </p:sp>
      <p:sp>
        <p:nvSpPr>
          <p:cNvPr id="205845" name="Rectangle 20">
            <a:extLst>
              <a:ext uri="{FF2B5EF4-FFF2-40B4-BE49-F238E27FC236}">
                <a16:creationId xmlns:a16="http://schemas.microsoft.com/office/drawing/2014/main" id="{4E0A3191-09D4-4E2E-B041-2A0B7DC92F39}"/>
              </a:ext>
            </a:extLst>
          </p:cNvPr>
          <p:cNvSpPr>
            <a:spLocks noChangeArrowheads="1"/>
          </p:cNvSpPr>
          <p:nvPr/>
        </p:nvSpPr>
        <p:spPr bwMode="auto">
          <a:xfrm>
            <a:off x="8429625" y="2695575"/>
            <a:ext cx="590550" cy="5619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a:solidFill>
                  <a:srgbClr val="000000"/>
                </a:solidFill>
                <a:latin typeface="Arial" panose="020B0604020202020204" pitchFamily="34" charset="0"/>
                <a:cs typeface="Times New Roman" panose="02020603050405020304" pitchFamily="18" charset="0"/>
              </a:rPr>
              <a:t>↑</a:t>
            </a:r>
          </a:p>
        </p:txBody>
      </p:sp>
      <p:sp>
        <p:nvSpPr>
          <p:cNvPr id="205846" name="Text Box 21">
            <a:extLst>
              <a:ext uri="{FF2B5EF4-FFF2-40B4-BE49-F238E27FC236}">
                <a16:creationId xmlns:a16="http://schemas.microsoft.com/office/drawing/2014/main" id="{6B9CFF5C-8069-4852-BC26-FB297B454499}"/>
              </a:ext>
            </a:extLst>
          </p:cNvPr>
          <p:cNvSpPr txBox="1">
            <a:spLocks noChangeArrowheads="1"/>
          </p:cNvSpPr>
          <p:nvPr/>
        </p:nvSpPr>
        <p:spPr bwMode="auto">
          <a:xfrm>
            <a:off x="4714875" y="4572000"/>
            <a:ext cx="29368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9933FF"/>
                </a:solidFill>
                <a:latin typeface="Arial" panose="020B0604020202020204" pitchFamily="34" charset="0"/>
              </a:rPr>
              <a:t>I</a:t>
            </a:r>
          </a:p>
        </p:txBody>
      </p:sp>
      <p:grpSp>
        <p:nvGrpSpPr>
          <p:cNvPr id="205847" name="Group 22">
            <a:extLst>
              <a:ext uri="{FF2B5EF4-FFF2-40B4-BE49-F238E27FC236}">
                <a16:creationId xmlns:a16="http://schemas.microsoft.com/office/drawing/2014/main" id="{4BF73DA2-4D67-4A18-9A64-402CCAFE11B2}"/>
              </a:ext>
            </a:extLst>
          </p:cNvPr>
          <p:cNvGrpSpPr>
            <a:grpSpLocks/>
          </p:cNvGrpSpPr>
          <p:nvPr/>
        </p:nvGrpSpPr>
        <p:grpSpPr bwMode="auto">
          <a:xfrm>
            <a:off x="195263" y="4572000"/>
            <a:ext cx="4092575" cy="1265238"/>
            <a:chOff x="123" y="2880"/>
            <a:chExt cx="2578" cy="797"/>
          </a:xfrm>
        </p:grpSpPr>
        <p:sp>
          <p:nvSpPr>
            <p:cNvPr id="205858" name="Text Box 23">
              <a:extLst>
                <a:ext uri="{FF2B5EF4-FFF2-40B4-BE49-F238E27FC236}">
                  <a16:creationId xmlns:a16="http://schemas.microsoft.com/office/drawing/2014/main" id="{68D5D269-D797-474B-B837-338033A77920}"/>
                </a:ext>
              </a:extLst>
            </p:cNvPr>
            <p:cNvSpPr txBox="1">
              <a:spLocks noChangeArrowheads="1"/>
            </p:cNvSpPr>
            <p:nvPr/>
          </p:nvSpPr>
          <p:spPr bwMode="auto">
            <a:xfrm>
              <a:off x="129" y="3267"/>
              <a:ext cx="385"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Arial" panose="020B0604020202020204" pitchFamily="34" charset="0"/>
                </a:rPr>
                <a:t>5</a:t>
              </a:r>
              <a:r>
                <a:rPr lang="en-US" altLang="en-US" sz="3200" i="1">
                  <a:solidFill>
                    <a:srgbClr val="000000"/>
                  </a:solidFill>
                  <a:latin typeface="Arial" panose="020B0604020202020204" pitchFamily="34" charset="0"/>
                </a:rPr>
                <a:t>s</a:t>
              </a:r>
            </a:p>
          </p:txBody>
        </p:sp>
        <p:sp>
          <p:nvSpPr>
            <p:cNvPr id="205859" name="Text Box 24">
              <a:extLst>
                <a:ext uri="{FF2B5EF4-FFF2-40B4-BE49-F238E27FC236}">
                  <a16:creationId xmlns:a16="http://schemas.microsoft.com/office/drawing/2014/main" id="{12799290-6D91-4576-8773-8B2000C447CB}"/>
                </a:ext>
              </a:extLst>
            </p:cNvPr>
            <p:cNvSpPr txBox="1">
              <a:spLocks noChangeArrowheads="1"/>
            </p:cNvSpPr>
            <p:nvPr/>
          </p:nvSpPr>
          <p:spPr bwMode="auto">
            <a:xfrm>
              <a:off x="987" y="3264"/>
              <a:ext cx="39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Arial" panose="020B0604020202020204" pitchFamily="34" charset="0"/>
                </a:rPr>
                <a:t>5</a:t>
              </a:r>
              <a:r>
                <a:rPr lang="en-US" altLang="en-US" sz="3200" i="1">
                  <a:solidFill>
                    <a:srgbClr val="000000"/>
                  </a:solidFill>
                  <a:latin typeface="Arial" panose="020B0604020202020204" pitchFamily="34" charset="0"/>
                </a:rPr>
                <a:t>p</a:t>
              </a:r>
            </a:p>
          </p:txBody>
        </p:sp>
        <p:sp>
          <p:nvSpPr>
            <p:cNvPr id="205860" name="Rectangle 25">
              <a:extLst>
                <a:ext uri="{FF2B5EF4-FFF2-40B4-BE49-F238E27FC236}">
                  <a16:creationId xmlns:a16="http://schemas.microsoft.com/office/drawing/2014/main" id="{F06F4F70-7C27-47FF-BDB5-02D95FB5EBA4}"/>
                </a:ext>
              </a:extLst>
            </p:cNvPr>
            <p:cNvSpPr>
              <a:spLocks noChangeArrowheads="1"/>
            </p:cNvSpPr>
            <p:nvPr/>
          </p:nvSpPr>
          <p:spPr bwMode="auto">
            <a:xfrm>
              <a:off x="123" y="2880"/>
              <a:ext cx="370" cy="352"/>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a:solidFill>
                    <a:srgbClr val="000000"/>
                  </a:solidFill>
                  <a:latin typeface="Arial" panose="020B0604020202020204" pitchFamily="34" charset="0"/>
                  <a:cs typeface="Times New Roman" panose="02020603050405020304" pitchFamily="18" charset="0"/>
                </a:rPr>
                <a:t>↑↓</a:t>
              </a:r>
            </a:p>
          </p:txBody>
        </p:sp>
        <p:sp>
          <p:nvSpPr>
            <p:cNvPr id="205861" name="Text Box 26">
              <a:extLst>
                <a:ext uri="{FF2B5EF4-FFF2-40B4-BE49-F238E27FC236}">
                  <a16:creationId xmlns:a16="http://schemas.microsoft.com/office/drawing/2014/main" id="{A44CF107-9748-4A55-A137-324E95D4C821}"/>
                </a:ext>
              </a:extLst>
            </p:cNvPr>
            <p:cNvSpPr txBox="1">
              <a:spLocks noChangeArrowheads="1"/>
            </p:cNvSpPr>
            <p:nvPr/>
          </p:nvSpPr>
          <p:spPr bwMode="auto">
            <a:xfrm>
              <a:off x="2139" y="3312"/>
              <a:ext cx="39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Arial" panose="020B0604020202020204" pitchFamily="34" charset="0"/>
                </a:rPr>
                <a:t>5</a:t>
              </a:r>
              <a:r>
                <a:rPr lang="en-US" altLang="en-US" sz="3200" i="1">
                  <a:solidFill>
                    <a:srgbClr val="000000"/>
                  </a:solidFill>
                  <a:latin typeface="Arial" panose="020B0604020202020204" pitchFamily="34" charset="0"/>
                </a:rPr>
                <a:t>d</a:t>
              </a:r>
            </a:p>
          </p:txBody>
        </p:sp>
        <p:sp>
          <p:nvSpPr>
            <p:cNvPr id="205862" name="Rectangle 27">
              <a:extLst>
                <a:ext uri="{FF2B5EF4-FFF2-40B4-BE49-F238E27FC236}">
                  <a16:creationId xmlns:a16="http://schemas.microsoft.com/office/drawing/2014/main" id="{12D16D44-F5F4-448E-A756-52740CEF1245}"/>
                </a:ext>
              </a:extLst>
            </p:cNvPr>
            <p:cNvSpPr>
              <a:spLocks noChangeArrowheads="1"/>
            </p:cNvSpPr>
            <p:nvPr/>
          </p:nvSpPr>
          <p:spPr bwMode="auto">
            <a:xfrm>
              <a:off x="651" y="2880"/>
              <a:ext cx="370" cy="352"/>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a:solidFill>
                    <a:srgbClr val="000000"/>
                  </a:solidFill>
                  <a:latin typeface="Arial" panose="020B0604020202020204" pitchFamily="34" charset="0"/>
                  <a:cs typeface="Times New Roman" panose="02020603050405020304" pitchFamily="18" charset="0"/>
                </a:rPr>
                <a:t>↑↓</a:t>
              </a:r>
            </a:p>
          </p:txBody>
        </p:sp>
        <p:sp>
          <p:nvSpPr>
            <p:cNvPr id="205863" name="Rectangle 28">
              <a:extLst>
                <a:ext uri="{FF2B5EF4-FFF2-40B4-BE49-F238E27FC236}">
                  <a16:creationId xmlns:a16="http://schemas.microsoft.com/office/drawing/2014/main" id="{EB9B7FE6-3F7A-4739-8F48-2889D0946E8E}"/>
                </a:ext>
              </a:extLst>
            </p:cNvPr>
            <p:cNvSpPr>
              <a:spLocks noChangeArrowheads="1"/>
            </p:cNvSpPr>
            <p:nvPr/>
          </p:nvSpPr>
          <p:spPr bwMode="auto">
            <a:xfrm>
              <a:off x="1017" y="2880"/>
              <a:ext cx="370" cy="352"/>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a:solidFill>
                    <a:srgbClr val="000000"/>
                  </a:solidFill>
                  <a:latin typeface="Arial" panose="020B0604020202020204" pitchFamily="34" charset="0"/>
                  <a:cs typeface="Times New Roman" panose="02020603050405020304" pitchFamily="18" charset="0"/>
                </a:rPr>
                <a:t>↑↓</a:t>
              </a:r>
            </a:p>
          </p:txBody>
        </p:sp>
        <p:sp>
          <p:nvSpPr>
            <p:cNvPr id="205864" name="Rectangle 29">
              <a:extLst>
                <a:ext uri="{FF2B5EF4-FFF2-40B4-BE49-F238E27FC236}">
                  <a16:creationId xmlns:a16="http://schemas.microsoft.com/office/drawing/2014/main" id="{40C5ABB4-2330-4830-B8EB-4434897380C5}"/>
                </a:ext>
              </a:extLst>
            </p:cNvPr>
            <p:cNvSpPr>
              <a:spLocks noChangeArrowheads="1"/>
            </p:cNvSpPr>
            <p:nvPr/>
          </p:nvSpPr>
          <p:spPr bwMode="auto">
            <a:xfrm>
              <a:off x="1383" y="2880"/>
              <a:ext cx="370" cy="352"/>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a:solidFill>
                    <a:srgbClr val="000000"/>
                  </a:solidFill>
                  <a:latin typeface="Arial" panose="020B0604020202020204" pitchFamily="34" charset="0"/>
                  <a:cs typeface="Times New Roman" panose="02020603050405020304" pitchFamily="18" charset="0"/>
                </a:rPr>
                <a:t>↑</a:t>
              </a:r>
            </a:p>
          </p:txBody>
        </p:sp>
        <p:sp>
          <p:nvSpPr>
            <p:cNvPr id="205865" name="Rectangle 30">
              <a:extLst>
                <a:ext uri="{FF2B5EF4-FFF2-40B4-BE49-F238E27FC236}">
                  <a16:creationId xmlns:a16="http://schemas.microsoft.com/office/drawing/2014/main" id="{4CC844B5-5DFD-435E-AA26-1109AB2FCEE1}"/>
                </a:ext>
              </a:extLst>
            </p:cNvPr>
            <p:cNvSpPr>
              <a:spLocks noChangeArrowheads="1"/>
            </p:cNvSpPr>
            <p:nvPr/>
          </p:nvSpPr>
          <p:spPr bwMode="auto">
            <a:xfrm>
              <a:off x="1965" y="2880"/>
              <a:ext cx="370" cy="352"/>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205866" name="Rectangle 31">
              <a:extLst>
                <a:ext uri="{FF2B5EF4-FFF2-40B4-BE49-F238E27FC236}">
                  <a16:creationId xmlns:a16="http://schemas.microsoft.com/office/drawing/2014/main" id="{82F48DBE-8AD3-4F7D-9189-8BFBD3A57676}"/>
                </a:ext>
              </a:extLst>
            </p:cNvPr>
            <p:cNvSpPr>
              <a:spLocks noChangeArrowheads="1"/>
            </p:cNvSpPr>
            <p:nvPr/>
          </p:nvSpPr>
          <p:spPr bwMode="auto">
            <a:xfrm>
              <a:off x="2331" y="2880"/>
              <a:ext cx="370" cy="352"/>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grpSp>
      <p:sp>
        <p:nvSpPr>
          <p:cNvPr id="205848" name="Text Box 32">
            <a:extLst>
              <a:ext uri="{FF2B5EF4-FFF2-40B4-BE49-F238E27FC236}">
                <a16:creationId xmlns:a16="http://schemas.microsoft.com/office/drawing/2014/main" id="{A63D7EC0-6358-4A93-A8D8-F889B2D1A172}"/>
              </a:ext>
            </a:extLst>
          </p:cNvPr>
          <p:cNvSpPr txBox="1">
            <a:spLocks noChangeArrowheads="1"/>
          </p:cNvSpPr>
          <p:nvPr/>
        </p:nvSpPr>
        <p:spPr bwMode="auto">
          <a:xfrm>
            <a:off x="6824663" y="5257800"/>
            <a:ext cx="1328737"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3200">
                <a:solidFill>
                  <a:srgbClr val="000000"/>
                </a:solidFill>
                <a:latin typeface="Arial" panose="020B0604020202020204" pitchFamily="34" charset="0"/>
              </a:rPr>
              <a:t>5</a:t>
            </a:r>
            <a:r>
              <a:rPr lang="en-US" altLang="en-US" sz="3200" i="1">
                <a:solidFill>
                  <a:srgbClr val="000000"/>
                </a:solidFill>
                <a:latin typeface="Arial" panose="020B0604020202020204" pitchFamily="34" charset="0"/>
              </a:rPr>
              <a:t>sp</a:t>
            </a:r>
            <a:r>
              <a:rPr lang="en-US" altLang="en-US" sz="3200" baseline="30000">
                <a:solidFill>
                  <a:srgbClr val="000000"/>
                </a:solidFill>
                <a:latin typeface="Arial" panose="020B0604020202020204" pitchFamily="34" charset="0"/>
              </a:rPr>
              <a:t>3</a:t>
            </a:r>
            <a:r>
              <a:rPr lang="en-US" altLang="en-US" sz="3200" i="1">
                <a:solidFill>
                  <a:srgbClr val="000000"/>
                </a:solidFill>
                <a:latin typeface="Arial" panose="020B0604020202020204" pitchFamily="34" charset="0"/>
              </a:rPr>
              <a:t>d</a:t>
            </a:r>
            <a:r>
              <a:rPr lang="en-US" altLang="en-US" sz="3200" baseline="30000">
                <a:solidFill>
                  <a:srgbClr val="000000"/>
                </a:solidFill>
                <a:latin typeface="Arial" panose="020B0604020202020204" pitchFamily="34" charset="0"/>
              </a:rPr>
              <a:t>2</a:t>
            </a:r>
          </a:p>
        </p:txBody>
      </p:sp>
      <p:sp>
        <p:nvSpPr>
          <p:cNvPr id="205849" name="Rectangle 33">
            <a:extLst>
              <a:ext uri="{FF2B5EF4-FFF2-40B4-BE49-F238E27FC236}">
                <a16:creationId xmlns:a16="http://schemas.microsoft.com/office/drawing/2014/main" id="{2ACF07AB-3BEB-43DC-B2EE-43151FBBAA92}"/>
              </a:ext>
            </a:extLst>
          </p:cNvPr>
          <p:cNvSpPr>
            <a:spLocks noChangeArrowheads="1"/>
          </p:cNvSpPr>
          <p:nvPr/>
        </p:nvSpPr>
        <p:spPr bwMode="auto">
          <a:xfrm>
            <a:off x="5514975" y="4572000"/>
            <a:ext cx="590550" cy="5619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a:solidFill>
                  <a:srgbClr val="000000"/>
                </a:solidFill>
                <a:latin typeface="Arial" panose="020B0604020202020204" pitchFamily="34" charset="0"/>
                <a:cs typeface="Times New Roman" panose="02020603050405020304" pitchFamily="18" charset="0"/>
              </a:rPr>
              <a:t>↑↓</a:t>
            </a:r>
          </a:p>
        </p:txBody>
      </p:sp>
      <p:sp>
        <p:nvSpPr>
          <p:cNvPr id="205850" name="Rectangle 34">
            <a:extLst>
              <a:ext uri="{FF2B5EF4-FFF2-40B4-BE49-F238E27FC236}">
                <a16:creationId xmlns:a16="http://schemas.microsoft.com/office/drawing/2014/main" id="{3E24E926-AA30-4158-AF53-E7714A2648F7}"/>
              </a:ext>
            </a:extLst>
          </p:cNvPr>
          <p:cNvSpPr>
            <a:spLocks noChangeArrowheads="1"/>
          </p:cNvSpPr>
          <p:nvPr/>
        </p:nvSpPr>
        <p:spPr bwMode="auto">
          <a:xfrm>
            <a:off x="6110288" y="4572000"/>
            <a:ext cx="590550" cy="5619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a:solidFill>
                  <a:srgbClr val="000000"/>
                </a:solidFill>
                <a:latin typeface="Arial" panose="020B0604020202020204" pitchFamily="34" charset="0"/>
                <a:cs typeface="Times New Roman" panose="02020603050405020304" pitchFamily="18" charset="0"/>
              </a:rPr>
              <a:t>↑</a:t>
            </a:r>
          </a:p>
        </p:txBody>
      </p:sp>
      <p:sp>
        <p:nvSpPr>
          <p:cNvPr id="205851" name="Rectangle 35">
            <a:extLst>
              <a:ext uri="{FF2B5EF4-FFF2-40B4-BE49-F238E27FC236}">
                <a16:creationId xmlns:a16="http://schemas.microsoft.com/office/drawing/2014/main" id="{1B528734-0561-418D-9D76-5EE52FEC75BB}"/>
              </a:ext>
            </a:extLst>
          </p:cNvPr>
          <p:cNvSpPr>
            <a:spLocks noChangeArrowheads="1"/>
          </p:cNvSpPr>
          <p:nvPr/>
        </p:nvSpPr>
        <p:spPr bwMode="auto">
          <a:xfrm>
            <a:off x="6691313" y="4572000"/>
            <a:ext cx="590550" cy="5619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a:solidFill>
                  <a:srgbClr val="000000"/>
                </a:solidFill>
                <a:latin typeface="Arial" panose="020B0604020202020204" pitchFamily="34" charset="0"/>
                <a:cs typeface="Times New Roman" panose="02020603050405020304" pitchFamily="18" charset="0"/>
              </a:rPr>
              <a:t>↑</a:t>
            </a:r>
          </a:p>
        </p:txBody>
      </p:sp>
      <p:sp>
        <p:nvSpPr>
          <p:cNvPr id="205852" name="Rectangle 36">
            <a:extLst>
              <a:ext uri="{FF2B5EF4-FFF2-40B4-BE49-F238E27FC236}">
                <a16:creationId xmlns:a16="http://schemas.microsoft.com/office/drawing/2014/main" id="{0B720A9F-05BF-4D1F-99E3-4CF01CF132DA}"/>
              </a:ext>
            </a:extLst>
          </p:cNvPr>
          <p:cNvSpPr>
            <a:spLocks noChangeArrowheads="1"/>
          </p:cNvSpPr>
          <p:nvPr/>
        </p:nvSpPr>
        <p:spPr bwMode="auto">
          <a:xfrm>
            <a:off x="7272338" y="4572000"/>
            <a:ext cx="590550" cy="5619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a:solidFill>
                  <a:srgbClr val="000000"/>
                </a:solidFill>
                <a:latin typeface="Arial" panose="020B0604020202020204" pitchFamily="34" charset="0"/>
                <a:cs typeface="Times New Roman" panose="02020603050405020304" pitchFamily="18" charset="0"/>
              </a:rPr>
              <a:t>↑</a:t>
            </a:r>
          </a:p>
        </p:txBody>
      </p:sp>
      <p:sp>
        <p:nvSpPr>
          <p:cNvPr id="205853" name="Rectangle 37">
            <a:extLst>
              <a:ext uri="{FF2B5EF4-FFF2-40B4-BE49-F238E27FC236}">
                <a16:creationId xmlns:a16="http://schemas.microsoft.com/office/drawing/2014/main" id="{8AF118BF-ED51-478E-A21A-57283890CBD2}"/>
              </a:ext>
            </a:extLst>
          </p:cNvPr>
          <p:cNvSpPr>
            <a:spLocks noChangeArrowheads="1"/>
          </p:cNvSpPr>
          <p:nvPr/>
        </p:nvSpPr>
        <p:spPr bwMode="auto">
          <a:xfrm>
            <a:off x="7848600" y="4572000"/>
            <a:ext cx="590550" cy="5619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a:solidFill>
                  <a:srgbClr val="000000"/>
                </a:solidFill>
                <a:latin typeface="Arial" panose="020B0604020202020204" pitchFamily="34" charset="0"/>
                <a:cs typeface="Times New Roman" panose="02020603050405020304" pitchFamily="18" charset="0"/>
              </a:rPr>
              <a:t>↑</a:t>
            </a:r>
          </a:p>
        </p:txBody>
      </p:sp>
      <p:sp>
        <p:nvSpPr>
          <p:cNvPr id="205854" name="Rectangle 38">
            <a:extLst>
              <a:ext uri="{FF2B5EF4-FFF2-40B4-BE49-F238E27FC236}">
                <a16:creationId xmlns:a16="http://schemas.microsoft.com/office/drawing/2014/main" id="{F3F8D8A1-EC88-48EC-BF95-46326FA15442}"/>
              </a:ext>
            </a:extLst>
          </p:cNvPr>
          <p:cNvSpPr>
            <a:spLocks noChangeArrowheads="1"/>
          </p:cNvSpPr>
          <p:nvPr/>
        </p:nvSpPr>
        <p:spPr bwMode="auto">
          <a:xfrm>
            <a:off x="8458200" y="4572000"/>
            <a:ext cx="590550" cy="561975"/>
          </a:xfrm>
          <a:prstGeom prst="rect">
            <a:avLst/>
          </a:prstGeom>
          <a:noFill/>
          <a:ln w="936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3200">
                <a:solidFill>
                  <a:srgbClr val="000000"/>
                </a:solidFill>
                <a:latin typeface="Arial" panose="020B0604020202020204" pitchFamily="34" charset="0"/>
                <a:cs typeface="Times New Roman" panose="02020603050405020304" pitchFamily="18" charset="0"/>
              </a:rPr>
              <a:t>↑</a:t>
            </a:r>
          </a:p>
        </p:txBody>
      </p:sp>
      <p:sp>
        <p:nvSpPr>
          <p:cNvPr id="205856" name="Text Box 40">
            <a:extLst>
              <a:ext uri="{FF2B5EF4-FFF2-40B4-BE49-F238E27FC236}">
                <a16:creationId xmlns:a16="http://schemas.microsoft.com/office/drawing/2014/main" id="{54CF31F0-367A-44BD-A4AF-B2AF54298910}"/>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
        <p:nvSpPr>
          <p:cNvPr id="205857" name="Text Box 41">
            <a:extLst>
              <a:ext uri="{FF2B5EF4-FFF2-40B4-BE49-F238E27FC236}">
                <a16:creationId xmlns:a16="http://schemas.microsoft.com/office/drawing/2014/main" id="{5CA85A64-FCF1-40D6-8C91-54E4B0A07DEC}"/>
              </a:ext>
            </a:extLst>
          </p:cNvPr>
          <p:cNvSpPr txBox="1">
            <a:spLocks noChangeArrowheads="1"/>
          </p:cNvSpPr>
          <p:nvPr/>
        </p:nvSpPr>
        <p:spPr bwMode="auto">
          <a:xfrm>
            <a:off x="1984375" y="6021388"/>
            <a:ext cx="711993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000000"/>
                </a:solidFill>
                <a:latin typeface="Arial" panose="020B0604020202020204" pitchFamily="34" charset="0"/>
              </a:rPr>
              <a:t>(τα μη υβριδοποιημένα </a:t>
            </a:r>
            <a:r>
              <a:rPr lang="el-GR" altLang="en-US" sz="2400" i="1">
                <a:solidFill>
                  <a:srgbClr val="000000"/>
                </a:solidFill>
                <a:latin typeface="Arial" panose="020B0604020202020204" pitchFamily="34" charset="0"/>
              </a:rPr>
              <a:t>d</a:t>
            </a:r>
            <a:r>
              <a:rPr lang="el-GR" altLang="en-US" sz="2400">
                <a:solidFill>
                  <a:srgbClr val="000000"/>
                </a:solidFill>
                <a:latin typeface="Arial" panose="020B0604020202020204" pitchFamily="34" charset="0"/>
              </a:rPr>
              <a:t> τροχιακά  δεν δεικνύονται)</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1" name="Picture 2">
            <a:extLst>
              <a:ext uri="{FF2B5EF4-FFF2-40B4-BE49-F238E27FC236}">
                <a16:creationId xmlns:a16="http://schemas.microsoft.com/office/drawing/2014/main" id="{E38FD7F2-2BF1-495D-9FD8-90710FB42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437" y="55487"/>
            <a:ext cx="6823095" cy="6497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6852" name="Text Box 3">
            <a:extLst>
              <a:ext uri="{FF2B5EF4-FFF2-40B4-BE49-F238E27FC236}">
                <a16:creationId xmlns:a16="http://schemas.microsoft.com/office/drawing/2014/main" id="{FA67A86C-87D3-4E82-BEB0-FD5DC998B616}"/>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Text Box 1">
            <a:extLst>
              <a:ext uri="{FF2B5EF4-FFF2-40B4-BE49-F238E27FC236}">
                <a16:creationId xmlns:a16="http://schemas.microsoft.com/office/drawing/2014/main" id="{6D81DF9D-482F-41FB-94D7-45456800D1BA}"/>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000">
                <a:solidFill>
                  <a:srgbClr val="000000"/>
                </a:solidFill>
              </a:rPr>
              <a:t>Πρόβλεψη του υβριδισμού και σχεδιασμός των δεσμών</a:t>
            </a:r>
          </a:p>
        </p:txBody>
      </p:sp>
      <p:sp>
        <p:nvSpPr>
          <p:cNvPr id="209922" name="Text Box 2">
            <a:extLst>
              <a:ext uri="{FF2B5EF4-FFF2-40B4-BE49-F238E27FC236}">
                <a16:creationId xmlns:a16="http://schemas.microsoft.com/office/drawing/2014/main" id="{94C3D75F-1E60-4CF0-9310-30CB1693F346}"/>
              </a:ext>
            </a:extLst>
          </p:cNvPr>
          <p:cNvSpPr txBox="1">
            <a:spLocks noChangeArrowheads="1"/>
          </p:cNvSpPr>
          <p:nvPr/>
        </p:nvSpPr>
        <p:spPr bwMode="auto">
          <a:xfrm>
            <a:off x="179388" y="1700213"/>
            <a:ext cx="8534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609600" indent="-606425" eaLnBrk="0" hangingPunct="0">
              <a:tabLst>
                <a:tab pos="6096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1pPr>
            <a:lvl2pPr eaLnBrk="0" hangingPunct="0">
              <a:tabLst>
                <a:tab pos="6096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2pPr>
            <a:lvl3pPr eaLnBrk="0" hangingPunct="0">
              <a:tabLst>
                <a:tab pos="6096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3pPr>
            <a:lvl4pPr eaLnBrk="0" hangingPunct="0">
              <a:tabLst>
                <a:tab pos="6096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4pPr>
            <a:lvl5pPr eaLnBrk="0" hangingPunct="0">
              <a:tabLst>
                <a:tab pos="6096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6096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6096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6096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6096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defRPr>
                <a:solidFill>
                  <a:schemeClr val="bg1"/>
                </a:solidFill>
                <a:latin typeface="Calibri" panose="020F0502020204030204" pitchFamily="34" charset="0"/>
                <a:ea typeface="Droid Sans Fallback"/>
                <a:cs typeface="Droid Sans Fallback"/>
              </a:defRPr>
            </a:lvl9pPr>
          </a:lstStyle>
          <a:p>
            <a:pPr eaLnBrk="1" hangingPunct="1">
              <a:spcBef>
                <a:spcPts val="600"/>
              </a:spcBef>
              <a:buClrTx/>
              <a:buSzPct val="120000"/>
              <a:buFontTx/>
              <a:buNone/>
            </a:pPr>
            <a:r>
              <a:rPr lang="el-GR" altLang="en-US" sz="2800">
                <a:solidFill>
                  <a:srgbClr val="000000"/>
                </a:solidFill>
              </a:rPr>
              <a:t>1.	</a:t>
            </a:r>
            <a:r>
              <a:rPr lang="el-GR" altLang="en-US" sz="2400">
                <a:solidFill>
                  <a:srgbClr val="000000"/>
                </a:solidFill>
              </a:rPr>
              <a:t>Ξεκινάμε με τον σχεδιασμό της δομής κατά Lewis</a:t>
            </a:r>
          </a:p>
          <a:p>
            <a:pPr eaLnBrk="1" hangingPunct="1">
              <a:spcBef>
                <a:spcPts val="600"/>
              </a:spcBef>
              <a:buClrTx/>
              <a:buSzPct val="120000"/>
              <a:buFontTx/>
              <a:buNone/>
            </a:pPr>
            <a:r>
              <a:rPr lang="el-GR" altLang="en-US" sz="2400">
                <a:solidFill>
                  <a:srgbClr val="000000"/>
                </a:solidFill>
              </a:rPr>
              <a:t>2.	Xρησιμοποιούμε την θεωρία VSEPR για να προβλέψουμε την γεωμετρία των ηλεκτρονικών ομάδων γύρω από το κάθε κεντρικό άτομο</a:t>
            </a:r>
          </a:p>
          <a:p>
            <a:pPr eaLnBrk="1" hangingPunct="1">
              <a:spcBef>
                <a:spcPts val="600"/>
              </a:spcBef>
              <a:buClrTx/>
              <a:buSzPct val="120000"/>
              <a:buFontTx/>
              <a:buNone/>
            </a:pPr>
            <a:r>
              <a:rPr lang="el-GR" altLang="en-US" sz="2400">
                <a:solidFill>
                  <a:srgbClr val="000000"/>
                </a:solidFill>
              </a:rPr>
              <a:t>3.	Χρήση του πίνακα 10.3 για την επιλογή του υβριδικού σχήματος που ταιριάζει στην γεωμετρία των ηλεκτρονικών ομάδων</a:t>
            </a:r>
          </a:p>
          <a:p>
            <a:pPr eaLnBrk="1" hangingPunct="1">
              <a:spcBef>
                <a:spcPts val="600"/>
              </a:spcBef>
              <a:buClrTx/>
              <a:buSzPct val="120000"/>
              <a:buFontTx/>
              <a:buNone/>
            </a:pPr>
            <a:r>
              <a:rPr lang="el-GR" altLang="en-US" sz="2400">
                <a:solidFill>
                  <a:srgbClr val="000000"/>
                </a:solidFill>
              </a:rPr>
              <a:t>4.	Σχεδιάζουμε τα ατομικά και υβριδικά τροχιακά των ατόμων του μορίου, δείχνοντας την επικάλυψη των κατάλληλων τροχιακών</a:t>
            </a:r>
          </a:p>
          <a:p>
            <a:pPr eaLnBrk="1" hangingPunct="1">
              <a:spcBef>
                <a:spcPts val="600"/>
              </a:spcBef>
              <a:buClrTx/>
              <a:buSzPct val="120000"/>
              <a:buFontTx/>
              <a:buNone/>
            </a:pPr>
            <a:r>
              <a:rPr lang="el-GR" altLang="en-US" sz="2400">
                <a:solidFill>
                  <a:srgbClr val="000000"/>
                </a:solidFill>
              </a:rPr>
              <a:t>5.	Σημαίνουμε τους δεσμούς ως  </a:t>
            </a:r>
            <a:r>
              <a:rPr lang="el-GR" altLang="en-US" sz="2400" i="1">
                <a:solidFill>
                  <a:srgbClr val="000000"/>
                </a:solidFill>
                <a:latin typeface="Symbol" panose="05050102010706020507" pitchFamily="18" charset="2"/>
              </a:rPr>
              <a:t></a:t>
            </a:r>
            <a:r>
              <a:rPr lang="el-GR" altLang="en-US" sz="2400">
                <a:solidFill>
                  <a:srgbClr val="000000"/>
                </a:solidFill>
              </a:rPr>
              <a:t> ή </a:t>
            </a:r>
            <a:r>
              <a:rPr lang="el-GR" altLang="en-US" sz="2400" i="1">
                <a:solidFill>
                  <a:srgbClr val="000000"/>
                </a:solidFill>
                <a:latin typeface="Symbol" panose="05050102010706020507" pitchFamily="18" charset="2"/>
              </a:rPr>
              <a:t></a:t>
            </a:r>
          </a:p>
        </p:txBody>
      </p:sp>
      <p:sp>
        <p:nvSpPr>
          <p:cNvPr id="207877" name="Text Box 4">
            <a:extLst>
              <a:ext uri="{FF2B5EF4-FFF2-40B4-BE49-F238E27FC236}">
                <a16:creationId xmlns:a16="http://schemas.microsoft.com/office/drawing/2014/main" id="{F8F1D72C-C3D7-4FCF-BC39-8B8280604202}"/>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209922">
                                            <p:txEl>
                                              <p:pRg st="0" end="0"/>
                                            </p:txEl>
                                          </p:spTgt>
                                        </p:tgtEl>
                                        <p:attrNameLst>
                                          <p:attrName>style.visibility</p:attrName>
                                        </p:attrNameLst>
                                      </p:cBhvr>
                                      <p:to>
                                        <p:strVal val="visible"/>
                                      </p:to>
                                    </p:set>
                                    <p:animEffect transition="in" filter="wipe(left)">
                                      <p:cBhvr additive="repl">
                                        <p:cTn id="7" dur="500"/>
                                        <p:tgtEl>
                                          <p:spTgt spid="20992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209922">
                                            <p:txEl>
                                              <p:pRg st="1" end="1"/>
                                            </p:txEl>
                                          </p:spTgt>
                                        </p:tgtEl>
                                        <p:attrNameLst>
                                          <p:attrName>style.visibility</p:attrName>
                                        </p:attrNameLst>
                                      </p:cBhvr>
                                      <p:to>
                                        <p:strVal val="visible"/>
                                      </p:to>
                                    </p:set>
                                    <p:animEffect transition="in" filter="wipe(left)">
                                      <p:cBhvr additive="repl">
                                        <p:cTn id="12" dur="500"/>
                                        <p:tgtEl>
                                          <p:spTgt spid="20992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1000"/>
                                  </p:stCondLst>
                                  <p:childTnLst>
                                    <p:set>
                                      <p:cBhvr additive="repl">
                                        <p:cTn id="16" dur="1" fill="hold">
                                          <p:stCondLst>
                                            <p:cond delay="0"/>
                                          </p:stCondLst>
                                        </p:cTn>
                                        <p:tgtEl>
                                          <p:spTgt spid="209922">
                                            <p:txEl>
                                              <p:pRg st="2" end="2"/>
                                            </p:txEl>
                                          </p:spTgt>
                                        </p:tgtEl>
                                        <p:attrNameLst>
                                          <p:attrName>style.visibility</p:attrName>
                                        </p:attrNameLst>
                                      </p:cBhvr>
                                      <p:to>
                                        <p:strVal val="visible"/>
                                      </p:to>
                                    </p:set>
                                    <p:animEffect transition="in" filter="wipe(left)">
                                      <p:cBhvr additive="repl">
                                        <p:cTn id="17" dur="500"/>
                                        <p:tgtEl>
                                          <p:spTgt spid="20992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1000"/>
                                  </p:stCondLst>
                                  <p:childTnLst>
                                    <p:set>
                                      <p:cBhvr additive="repl">
                                        <p:cTn id="21" dur="1" fill="hold">
                                          <p:stCondLst>
                                            <p:cond delay="0"/>
                                          </p:stCondLst>
                                        </p:cTn>
                                        <p:tgtEl>
                                          <p:spTgt spid="209922">
                                            <p:txEl>
                                              <p:pRg st="3" end="3"/>
                                            </p:txEl>
                                          </p:spTgt>
                                        </p:tgtEl>
                                        <p:attrNameLst>
                                          <p:attrName>style.visibility</p:attrName>
                                        </p:attrNameLst>
                                      </p:cBhvr>
                                      <p:to>
                                        <p:strVal val="visible"/>
                                      </p:to>
                                    </p:set>
                                    <p:animEffect transition="in" filter="wipe(left)">
                                      <p:cBhvr additive="repl">
                                        <p:cTn id="22" dur="500"/>
                                        <p:tgtEl>
                                          <p:spTgt spid="20992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1000"/>
                                  </p:stCondLst>
                                  <p:childTnLst>
                                    <p:set>
                                      <p:cBhvr additive="repl">
                                        <p:cTn id="26" dur="1" fill="hold">
                                          <p:stCondLst>
                                            <p:cond delay="0"/>
                                          </p:stCondLst>
                                        </p:cTn>
                                        <p:tgtEl>
                                          <p:spTgt spid="209922">
                                            <p:txEl>
                                              <p:pRg st="4" end="4"/>
                                            </p:txEl>
                                          </p:spTgt>
                                        </p:tgtEl>
                                        <p:attrNameLst>
                                          <p:attrName>style.visibility</p:attrName>
                                        </p:attrNameLst>
                                      </p:cBhvr>
                                      <p:to>
                                        <p:strVal val="visible"/>
                                      </p:to>
                                    </p:set>
                                    <p:animEffect transition="in" filter="wipe(left)">
                                      <p:cBhvr additive="repl">
                                        <p:cTn id="27" dur="500"/>
                                        <p:tgtEl>
                                          <p:spTgt spid="2099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ext Box 1">
            <a:extLst>
              <a:ext uri="{FF2B5EF4-FFF2-40B4-BE49-F238E27FC236}">
                <a16:creationId xmlns:a16="http://schemas.microsoft.com/office/drawing/2014/main" id="{6ECDF4AB-3CBE-46AF-B9A9-711A830450AF}"/>
              </a:ext>
            </a:extLst>
          </p:cNvPr>
          <p:cNvSpPr txBox="1">
            <a:spLocks noChangeArrowheads="1"/>
          </p:cNvSpPr>
          <p:nvPr/>
        </p:nvSpPr>
        <p:spPr bwMode="auto">
          <a:xfrm>
            <a:off x="-116238" y="-14851"/>
            <a:ext cx="9144000" cy="138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600" dirty="0">
                <a:solidFill>
                  <a:srgbClr val="000000"/>
                </a:solidFill>
              </a:rPr>
              <a:t>Παράδειγμα 10.7: Προβλέψτε τον υβριδισμό και τον σχηματισμό δεσμών για την  CH</a:t>
            </a:r>
            <a:r>
              <a:rPr lang="el-GR" altLang="en-US" sz="3600" baseline="-25000" dirty="0">
                <a:solidFill>
                  <a:srgbClr val="000000"/>
                </a:solidFill>
              </a:rPr>
              <a:t>3</a:t>
            </a:r>
            <a:r>
              <a:rPr lang="el-GR" altLang="en-US" sz="3600" dirty="0">
                <a:solidFill>
                  <a:srgbClr val="000000"/>
                </a:solidFill>
              </a:rPr>
              <a:t>CHO</a:t>
            </a:r>
          </a:p>
        </p:txBody>
      </p:sp>
      <p:graphicFrame>
        <p:nvGraphicFramePr>
          <p:cNvPr id="210947" name="Group 3">
            <a:extLst>
              <a:ext uri="{FF2B5EF4-FFF2-40B4-BE49-F238E27FC236}">
                <a16:creationId xmlns:a16="http://schemas.microsoft.com/office/drawing/2014/main" id="{5C99688A-51A6-49FA-AADF-D65BD0755B6F}"/>
              </a:ext>
            </a:extLst>
          </p:cNvPr>
          <p:cNvGraphicFramePr>
            <a:graphicFrameLocks noGrp="1"/>
          </p:cNvGraphicFramePr>
          <p:nvPr>
            <p:extLst>
              <p:ext uri="{D42A27DB-BD31-4B8C-83A1-F6EECF244321}">
                <p14:modId xmlns:p14="http://schemas.microsoft.com/office/powerpoint/2010/main" val="873209191"/>
              </p:ext>
            </p:extLst>
          </p:nvPr>
        </p:nvGraphicFramePr>
        <p:xfrm>
          <a:off x="304801" y="2162015"/>
          <a:ext cx="8110780" cy="4244598"/>
        </p:xfrm>
        <a:graphic>
          <a:graphicData uri="http://schemas.openxmlformats.org/drawingml/2006/table">
            <a:tbl>
              <a:tblPr/>
              <a:tblGrid>
                <a:gridCol w="4053934">
                  <a:extLst>
                    <a:ext uri="{9D8B030D-6E8A-4147-A177-3AD203B41FA5}">
                      <a16:colId xmlns:a16="http://schemas.microsoft.com/office/drawing/2014/main" val="20000"/>
                    </a:ext>
                  </a:extLst>
                </a:gridCol>
                <a:gridCol w="4056846">
                  <a:extLst>
                    <a:ext uri="{9D8B030D-6E8A-4147-A177-3AD203B41FA5}">
                      <a16:colId xmlns:a16="http://schemas.microsoft.com/office/drawing/2014/main" val="20001"/>
                    </a:ext>
                  </a:extLst>
                </a:gridCol>
              </a:tblGrid>
              <a:tr h="1693589">
                <a:tc>
                  <a:txBody>
                    <a:bodyPr/>
                    <a:lstStyle/>
                    <a:p>
                      <a:pPr marL="0" marR="0" lvl="0" indent="0" algn="l" defTabSz="449263" rtl="0" eaLnBrk="1" fontAlgn="base" latinLnBrk="0" hangingPunct="1">
                        <a:lnSpc>
                          <a:spcPct val="89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2400" b="0" i="0" u="none" strike="noStrike" cap="none" normalizeH="0" baseline="0">
                          <a:ln>
                            <a:noFill/>
                          </a:ln>
                          <a:solidFill>
                            <a:srgbClr val="000000"/>
                          </a:solidFill>
                          <a:effectLst/>
                          <a:latin typeface="Arial" charset="0"/>
                        </a:rPr>
                        <a:t>Σχεδιάζουμε την δομή κατά Lewis</a:t>
                      </a:r>
                    </a:p>
                  </a:txBody>
                  <a:tcPr marL="90000" marR="90000" marT="106111" marB="4586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5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l-GR" sz="1600" b="0" i="0" u="none" strike="noStrike" cap="none" normalizeH="0" baseline="0">
                        <a:ln>
                          <a:noFill/>
                        </a:ln>
                        <a:solidFill>
                          <a:srgbClr val="000000"/>
                        </a:solidFill>
                        <a:effectLst/>
                        <a:latin typeface="Calibri" pitchFamily="34" charset="0"/>
                      </a:endParaRPr>
                    </a:p>
                  </a:txBody>
                  <a:tcPr marL="90000" marR="90000" marT="64107" marB="4586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545197">
                <a:tc>
                  <a:txBody>
                    <a:bodyPr/>
                    <a:lstStyle/>
                    <a:p>
                      <a:pPr marL="0" marR="0" lvl="0" indent="0" algn="l" defTabSz="449263" rtl="0" eaLnBrk="1" fontAlgn="base" latinLnBrk="0" hangingPunct="1">
                        <a:lnSpc>
                          <a:spcPct val="89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2400" b="0" i="0" u="none" strike="noStrike" cap="none" normalizeH="0" baseline="0" dirty="0">
                          <a:ln>
                            <a:noFill/>
                          </a:ln>
                          <a:solidFill>
                            <a:srgbClr val="000000"/>
                          </a:solidFill>
                          <a:effectLst/>
                          <a:latin typeface="Arial" charset="0"/>
                        </a:rPr>
                        <a:t>Προβλέψτε την γεωμετρία των ηλεκτρονικών ομάδων γύρω από τα εσωτερικά άτομα</a:t>
                      </a:r>
                    </a:p>
                  </a:txBody>
                  <a:tcPr marL="90000" marR="90000" marT="106111" marB="45868"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89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400" b="0" i="0" u="none" strike="noStrike" cap="none" normalizeH="0" baseline="0" dirty="0">
                          <a:ln>
                            <a:noFill/>
                          </a:ln>
                          <a:solidFill>
                            <a:srgbClr val="000000"/>
                          </a:solidFill>
                          <a:effectLst/>
                          <a:latin typeface="Arial" charset="0"/>
                        </a:rPr>
                        <a:t>C1 = 4 </a:t>
                      </a:r>
                      <a:r>
                        <a:rPr kumimoji="0" lang="el-GR" sz="2400" b="0" i="0" u="none" strike="noStrike" cap="none" normalizeH="0" baseline="0" dirty="0">
                          <a:ln>
                            <a:noFill/>
                          </a:ln>
                          <a:solidFill>
                            <a:srgbClr val="000000"/>
                          </a:solidFill>
                          <a:effectLst/>
                          <a:latin typeface="Arial" charset="0"/>
                        </a:rPr>
                        <a:t>ηλεκτρονικές περιοχές</a:t>
                      </a:r>
                    </a:p>
                    <a:p>
                      <a:pPr marL="0" marR="0" lvl="0" indent="0" algn="l" defTabSz="449263" rtl="0" eaLnBrk="1" fontAlgn="base" latinLnBrk="0" hangingPunct="1">
                        <a:lnSpc>
                          <a:spcPct val="119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400" b="0" i="0" u="none" strike="noStrike" cap="none" normalizeH="0" baseline="0" dirty="0">
                          <a:ln>
                            <a:noFill/>
                          </a:ln>
                          <a:solidFill>
                            <a:srgbClr val="000000"/>
                          </a:solidFill>
                          <a:effectLst/>
                          <a:latin typeface="Symbol" pitchFamily="18" charset="2"/>
                        </a:rPr>
                        <a:t></a:t>
                      </a:r>
                      <a:r>
                        <a:rPr kumimoji="0" lang="en-US" sz="2400" b="0" i="0" u="none" strike="noStrike" cap="none" normalizeH="0" baseline="0" dirty="0">
                          <a:ln>
                            <a:noFill/>
                          </a:ln>
                          <a:solidFill>
                            <a:srgbClr val="000000"/>
                          </a:solidFill>
                          <a:effectLst/>
                          <a:latin typeface="Arial" charset="0"/>
                        </a:rPr>
                        <a:t> C1= </a:t>
                      </a:r>
                      <a:r>
                        <a:rPr kumimoji="0" lang="el-GR" sz="2400" b="0" i="0" u="none" strike="noStrike" cap="none" normalizeH="0" baseline="0" dirty="0">
                          <a:ln>
                            <a:noFill/>
                          </a:ln>
                          <a:solidFill>
                            <a:srgbClr val="000000"/>
                          </a:solidFill>
                          <a:effectLst/>
                          <a:latin typeface="Arial" charset="0"/>
                        </a:rPr>
                        <a:t>τετραεδρικό</a:t>
                      </a:r>
                    </a:p>
                    <a:p>
                      <a:pPr marL="0" marR="0" lvl="0" indent="0" algn="l" defTabSz="449263" rtl="0" eaLnBrk="1" fontAlgn="base" latinLnBrk="0" hangingPunct="1">
                        <a:lnSpc>
                          <a:spcPct val="89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400" b="0" i="0" u="none" strike="noStrike" cap="none" normalizeH="0" baseline="0" dirty="0">
                          <a:ln>
                            <a:noFill/>
                          </a:ln>
                          <a:solidFill>
                            <a:srgbClr val="000000"/>
                          </a:solidFill>
                          <a:effectLst/>
                          <a:latin typeface="Arial" charset="0"/>
                        </a:rPr>
                        <a:t>C2 = 3 </a:t>
                      </a:r>
                      <a:r>
                        <a:rPr kumimoji="0" lang="el-GR" sz="2400" b="0" i="0" u="none" strike="noStrike" cap="none" normalizeH="0" baseline="0" dirty="0">
                          <a:ln>
                            <a:noFill/>
                          </a:ln>
                          <a:solidFill>
                            <a:srgbClr val="000000"/>
                          </a:solidFill>
                          <a:effectLst/>
                          <a:latin typeface="Arial" charset="0"/>
                        </a:rPr>
                        <a:t>ηλεκτρονικές περιοχές</a:t>
                      </a:r>
                    </a:p>
                    <a:p>
                      <a:pPr marL="0" marR="0" lvl="0" indent="0" algn="l" defTabSz="449263" rtl="0" eaLnBrk="1" fontAlgn="base" latinLnBrk="0" hangingPunct="1">
                        <a:lnSpc>
                          <a:spcPct val="119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400" b="0" i="0" u="none" strike="noStrike" cap="none" normalizeH="0" baseline="0" dirty="0">
                          <a:ln>
                            <a:noFill/>
                          </a:ln>
                          <a:solidFill>
                            <a:srgbClr val="000000"/>
                          </a:solidFill>
                          <a:effectLst/>
                          <a:latin typeface="Symbol" pitchFamily="18" charset="2"/>
                        </a:rPr>
                        <a:t></a:t>
                      </a:r>
                      <a:r>
                        <a:rPr kumimoji="0" lang="en-US" sz="2400" b="0" i="0" u="none" strike="noStrike" cap="none" normalizeH="0" baseline="0" dirty="0">
                          <a:ln>
                            <a:noFill/>
                          </a:ln>
                          <a:solidFill>
                            <a:srgbClr val="000000"/>
                          </a:solidFill>
                          <a:effectLst/>
                          <a:latin typeface="Arial" charset="0"/>
                        </a:rPr>
                        <a:t> C2 = </a:t>
                      </a:r>
                      <a:r>
                        <a:rPr kumimoji="0" lang="el-GR" sz="2400" b="0" i="0" u="none" strike="noStrike" cap="none" normalizeH="0" baseline="0" dirty="0">
                          <a:ln>
                            <a:noFill/>
                          </a:ln>
                          <a:solidFill>
                            <a:srgbClr val="000000"/>
                          </a:solidFill>
                          <a:effectLst/>
                          <a:latin typeface="Arial" charset="0"/>
                        </a:rPr>
                        <a:t>επίπεδη τριγωνική</a:t>
                      </a:r>
                    </a:p>
                  </a:txBody>
                  <a:tcPr marL="90000" marR="90000" marT="106111" marB="45868"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208911" name="Picture 20">
            <a:extLst>
              <a:ext uri="{FF2B5EF4-FFF2-40B4-BE49-F238E27FC236}">
                <a16:creationId xmlns:a16="http://schemas.microsoft.com/office/drawing/2014/main" id="{1DD979CA-9EB3-4812-B76C-D174E8D6F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9129" y="2238214"/>
            <a:ext cx="211455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8912" name="Text Box 21">
            <a:extLst>
              <a:ext uri="{FF2B5EF4-FFF2-40B4-BE49-F238E27FC236}">
                <a16:creationId xmlns:a16="http://schemas.microsoft.com/office/drawing/2014/main" id="{C68BEFF0-DC3B-49AC-8645-A3EE68F7748E}"/>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
            <a:extLst>
              <a:ext uri="{FF2B5EF4-FFF2-40B4-BE49-F238E27FC236}">
                <a16:creationId xmlns:a16="http://schemas.microsoft.com/office/drawing/2014/main" id="{266A3FEA-460B-4DF6-8FB6-83A41F49C618}"/>
              </a:ext>
            </a:extLst>
          </p:cNvPr>
          <p:cNvSpPr txBox="1">
            <a:spLocks noChangeArrowheads="1"/>
          </p:cNvSpPr>
          <p:nvPr/>
        </p:nvSpPr>
        <p:spPr bwMode="auto">
          <a:xfrm>
            <a:off x="5203372" y="647700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dirty="0">
                <a:solidFill>
                  <a:srgbClr val="898989"/>
                </a:solidFill>
              </a:rPr>
              <a:t>Tro, Chemistry: A Molecular Approach</a:t>
            </a:r>
          </a:p>
        </p:txBody>
      </p:sp>
      <p:sp>
        <p:nvSpPr>
          <p:cNvPr id="34820" name="Text Box 3">
            <a:extLst>
              <a:ext uri="{FF2B5EF4-FFF2-40B4-BE49-F238E27FC236}">
                <a16:creationId xmlns:a16="http://schemas.microsoft.com/office/drawing/2014/main" id="{4F9827C5-60D0-449A-80B1-8F500943B2C8}"/>
              </a:ext>
            </a:extLst>
          </p:cNvPr>
          <p:cNvSpPr txBox="1">
            <a:spLocks noChangeArrowheads="1"/>
          </p:cNvSpPr>
          <p:nvPr/>
        </p:nvSpPr>
        <p:spPr bwMode="auto">
          <a:xfrm>
            <a:off x="457200" y="198436"/>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dirty="0">
                <a:solidFill>
                  <a:schemeClr val="accent2">
                    <a:lumMod val="50000"/>
                  </a:schemeClr>
                </a:solidFill>
              </a:rPr>
              <a:t>Ομοιοπολικός Δεσμός</a:t>
            </a:r>
            <a:br>
              <a:rPr lang="el-GR" altLang="en-US" sz="3200" dirty="0">
                <a:solidFill>
                  <a:schemeClr val="accent2">
                    <a:lumMod val="50000"/>
                  </a:schemeClr>
                </a:solidFill>
              </a:rPr>
            </a:br>
            <a:r>
              <a:rPr lang="el-GR" altLang="en-US" sz="3200" dirty="0">
                <a:solidFill>
                  <a:schemeClr val="accent2">
                    <a:lumMod val="50000"/>
                  </a:schemeClr>
                </a:solidFill>
              </a:rPr>
              <a:t>Προβλέψεις από την Θεωρία κατά Lewis</a:t>
            </a:r>
          </a:p>
        </p:txBody>
      </p:sp>
      <p:sp>
        <p:nvSpPr>
          <p:cNvPr id="34821" name="Text Box 4">
            <a:extLst>
              <a:ext uri="{FF2B5EF4-FFF2-40B4-BE49-F238E27FC236}">
                <a16:creationId xmlns:a16="http://schemas.microsoft.com/office/drawing/2014/main" id="{E3C27E0E-9701-453E-B383-B9ED619E11A3}"/>
              </a:ext>
            </a:extLst>
          </p:cNvPr>
          <p:cNvSpPr txBox="1">
            <a:spLocks noChangeArrowheads="1"/>
          </p:cNvSpPr>
          <p:nvPr/>
        </p:nvSpPr>
        <p:spPr bwMode="auto">
          <a:xfrm>
            <a:off x="130175" y="1524000"/>
            <a:ext cx="8785225" cy="4985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90000"/>
              </a:lnSpc>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H θεωρία κατά Lewis μας επιτρέπει να προβλέψουμε τους τύπους των μορίων</a:t>
            </a:r>
          </a:p>
          <a:p>
            <a:pPr eaLnBrk="1" hangingPunct="1">
              <a:lnSpc>
                <a:spcPct val="90000"/>
              </a:lnSpc>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Η θεωρία κατά Lewis προβλέπει ότι κάποιοι συνδυασμοί είναι πιο σταθεροί ενώ άλλοι οχι</a:t>
            </a:r>
          </a:p>
          <a:p>
            <a:pPr lvl="1" eaLnBrk="1" hangingPunct="1">
              <a:lnSpc>
                <a:spcPct val="90000"/>
              </a:lnSpc>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Επειδή </a:t>
            </a:r>
            <a:r>
              <a:rPr lang="el-GR" altLang="en-US" sz="2800" dirty="0">
                <a:solidFill>
                  <a:srgbClr val="0070C0"/>
                </a:solidFill>
                <a:latin typeface="Times New Roman" panose="02020603050405020304" pitchFamily="18" charset="0"/>
              </a:rPr>
              <a:t>οι σταθεροί συνδυασμοί δημιουργούν «οκτάδες»</a:t>
            </a:r>
          </a:p>
          <a:p>
            <a:pPr eaLnBrk="1" hangingPunct="1">
              <a:lnSpc>
                <a:spcPct val="90000"/>
              </a:lnSpc>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Επίσης η θεωρία κατά Lewis δείχνει ότι οι ομοιοπολικοί δεσμοί έχουν ιδιαίτερο </a:t>
            </a:r>
            <a:r>
              <a:rPr lang="el-GR" altLang="en-US" sz="2800" b="1" dirty="0">
                <a:solidFill>
                  <a:srgbClr val="0000FF"/>
                </a:solidFill>
                <a:latin typeface="Times New Roman" panose="02020603050405020304" pitchFamily="18" charset="0"/>
              </a:rPr>
              <a:t>προσανατολισμό</a:t>
            </a:r>
          </a:p>
          <a:p>
            <a:pPr lvl="1" eaLnBrk="1" hangingPunct="1">
              <a:lnSpc>
                <a:spcPct val="90000"/>
              </a:lnSpc>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Τα </a:t>
            </a:r>
            <a:r>
              <a:rPr lang="el-GR" altLang="en-US" sz="2800" dirty="0">
                <a:solidFill>
                  <a:srgbClr val="0070C0"/>
                </a:solidFill>
                <a:latin typeface="Times New Roman" panose="02020603050405020304" pitchFamily="18" charset="0"/>
              </a:rPr>
              <a:t>μοιραζόμενα ηλεκτρόνια είναι πιο σταθερά </a:t>
            </a:r>
            <a:r>
              <a:rPr lang="el-GR" altLang="en-US" sz="2800" dirty="0">
                <a:solidFill>
                  <a:srgbClr val="000000"/>
                </a:solidFill>
                <a:latin typeface="Times New Roman" panose="02020603050405020304" pitchFamily="18" charset="0"/>
              </a:rPr>
              <a:t>μεταξύ των συνδεόμενων ατόμων</a:t>
            </a:r>
          </a:p>
          <a:p>
            <a:pPr lvl="1" eaLnBrk="1" hangingPunct="1">
              <a:lnSpc>
                <a:spcPct val="90000"/>
              </a:lnSpc>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Αυτό έχει ως αποτέλεσμα τον σχηματισμό </a:t>
            </a:r>
            <a:r>
              <a:rPr lang="el-GR" altLang="en-US" sz="2800" b="1" dirty="0">
                <a:solidFill>
                  <a:srgbClr val="000000"/>
                </a:solidFill>
                <a:latin typeface="Times New Roman" panose="02020603050405020304" pitchFamily="18" charset="0"/>
              </a:rPr>
              <a:t>μορίων</a:t>
            </a:r>
            <a:r>
              <a:rPr lang="el-GR" altLang="en-US" sz="2800" dirty="0">
                <a:solidFill>
                  <a:srgbClr val="000000"/>
                </a:solidFill>
                <a:latin typeface="Times New Roman" panose="02020603050405020304" pitchFamily="18" charset="0"/>
              </a:rPr>
              <a:t> και </a:t>
            </a:r>
            <a:r>
              <a:rPr lang="el-GR" altLang="en-US" sz="2800" u="sng" dirty="0">
                <a:solidFill>
                  <a:srgbClr val="000000"/>
                </a:solidFill>
                <a:latin typeface="Times New Roman" panose="02020603050405020304" pitchFamily="18" charset="0"/>
              </a:rPr>
              <a:t>όχι μια διάταξη</a:t>
            </a:r>
          </a:p>
        </p:txBody>
      </p:sp>
    </p:spTree>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1">
            <a:extLst>
              <a:ext uri="{FF2B5EF4-FFF2-40B4-BE49-F238E27FC236}">
                <a16:creationId xmlns:a16="http://schemas.microsoft.com/office/drawing/2014/main" id="{BD153C94-02BB-45A3-BA15-287566FF6F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14863" y="3741738"/>
            <a:ext cx="418465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aphicFrame>
        <p:nvGraphicFramePr>
          <p:cNvPr id="211972" name="Group 4">
            <a:extLst>
              <a:ext uri="{FF2B5EF4-FFF2-40B4-BE49-F238E27FC236}">
                <a16:creationId xmlns:a16="http://schemas.microsoft.com/office/drawing/2014/main" id="{4751451B-A050-4EAD-B517-C8FAF768FBBE}"/>
              </a:ext>
            </a:extLst>
          </p:cNvPr>
          <p:cNvGraphicFramePr>
            <a:graphicFrameLocks noGrp="1"/>
          </p:cNvGraphicFramePr>
          <p:nvPr/>
        </p:nvGraphicFramePr>
        <p:xfrm>
          <a:off x="304800" y="1600200"/>
          <a:ext cx="8535988" cy="4362450"/>
        </p:xfrm>
        <a:graphic>
          <a:graphicData uri="http://schemas.openxmlformats.org/drawingml/2006/table">
            <a:tbl>
              <a:tblPr/>
              <a:tblGrid>
                <a:gridCol w="4268788">
                  <a:extLst>
                    <a:ext uri="{9D8B030D-6E8A-4147-A177-3AD203B41FA5}">
                      <a16:colId xmlns:a16="http://schemas.microsoft.com/office/drawing/2014/main" val="20000"/>
                    </a:ext>
                  </a:extLst>
                </a:gridCol>
                <a:gridCol w="4267200">
                  <a:extLst>
                    <a:ext uri="{9D8B030D-6E8A-4147-A177-3AD203B41FA5}">
                      <a16:colId xmlns:a16="http://schemas.microsoft.com/office/drawing/2014/main" val="20001"/>
                    </a:ext>
                  </a:extLst>
                </a:gridCol>
              </a:tblGrid>
              <a:tr h="2170140">
                <a:tc>
                  <a:txBody>
                    <a:bodyPr/>
                    <a:lstStyle/>
                    <a:p>
                      <a:pPr marL="0" marR="0" lvl="0" indent="0" algn="l" defTabSz="449263" rtl="0" eaLnBrk="1" fontAlgn="base" latinLnBrk="0" hangingPunct="1">
                        <a:lnSpc>
                          <a:spcPct val="89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2800" b="0" i="0" u="none" strike="noStrike" cap="none" normalizeH="0" baseline="0">
                          <a:ln>
                            <a:noFill/>
                          </a:ln>
                          <a:solidFill>
                            <a:srgbClr val="000000"/>
                          </a:solidFill>
                          <a:effectLst/>
                          <a:latin typeface="Arial" charset="0"/>
                        </a:rPr>
                        <a:t>Καθορίστε τον υβριδισμό των εσωτερικών ατόμων</a:t>
                      </a:r>
                    </a:p>
                  </a:txBody>
                  <a:tcPr marL="90000" marR="90000" marT="106928" marB="46221"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89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a:ln>
                            <a:noFill/>
                          </a:ln>
                          <a:solidFill>
                            <a:srgbClr val="000000"/>
                          </a:solidFill>
                          <a:effectLst/>
                          <a:latin typeface="Arial" charset="0"/>
                        </a:rPr>
                        <a:t>C1 = </a:t>
                      </a:r>
                      <a:r>
                        <a:rPr kumimoji="0" lang="el-GR" sz="2800" b="0" i="0" u="none" strike="noStrike" cap="none" normalizeH="0" baseline="0">
                          <a:ln>
                            <a:noFill/>
                          </a:ln>
                          <a:solidFill>
                            <a:srgbClr val="000000"/>
                          </a:solidFill>
                          <a:effectLst/>
                          <a:latin typeface="Arial" charset="0"/>
                        </a:rPr>
                        <a:t>τετραεδρικό </a:t>
                      </a:r>
                    </a:p>
                    <a:p>
                      <a:pPr marL="0" marR="0" lvl="0" indent="0" algn="l" defTabSz="449263" rtl="0" eaLnBrk="1" fontAlgn="base" latinLnBrk="0" hangingPunct="1">
                        <a:lnSpc>
                          <a:spcPct val="119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a:ln>
                            <a:noFill/>
                          </a:ln>
                          <a:solidFill>
                            <a:srgbClr val="000000"/>
                          </a:solidFill>
                          <a:effectLst/>
                          <a:latin typeface="Symbol" pitchFamily="18" charset="2"/>
                        </a:rPr>
                        <a:t></a:t>
                      </a:r>
                      <a:r>
                        <a:rPr kumimoji="0" lang="en-US" sz="2800" b="0" i="0" u="none" strike="noStrike" cap="none" normalizeH="0" baseline="0">
                          <a:ln>
                            <a:noFill/>
                          </a:ln>
                          <a:solidFill>
                            <a:srgbClr val="000000"/>
                          </a:solidFill>
                          <a:effectLst/>
                          <a:latin typeface="Arial" charset="0"/>
                        </a:rPr>
                        <a:t> C1 = </a:t>
                      </a:r>
                      <a:r>
                        <a:rPr kumimoji="0" lang="en-US" sz="2800" b="0" i="1" u="none" strike="noStrike" cap="none" normalizeH="0" baseline="0">
                          <a:ln>
                            <a:noFill/>
                          </a:ln>
                          <a:solidFill>
                            <a:srgbClr val="000000"/>
                          </a:solidFill>
                          <a:effectLst/>
                          <a:latin typeface="Arial" charset="0"/>
                        </a:rPr>
                        <a:t>sp</a:t>
                      </a:r>
                      <a:r>
                        <a:rPr kumimoji="0" lang="en-US" sz="2800" b="0" i="0" u="none" strike="noStrike" cap="none" normalizeH="0" baseline="30000">
                          <a:ln>
                            <a:noFill/>
                          </a:ln>
                          <a:solidFill>
                            <a:srgbClr val="000000"/>
                          </a:solidFill>
                          <a:effectLst/>
                          <a:latin typeface="Arial" charset="0"/>
                        </a:rPr>
                        <a:t>3</a:t>
                      </a:r>
                    </a:p>
                    <a:p>
                      <a:pPr marL="0" marR="0" lvl="0" indent="0" algn="l" defTabSz="449263" rtl="0" eaLnBrk="1" fontAlgn="base" latinLnBrk="0" hangingPunct="1">
                        <a:lnSpc>
                          <a:spcPct val="89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a:ln>
                            <a:noFill/>
                          </a:ln>
                          <a:solidFill>
                            <a:srgbClr val="000000"/>
                          </a:solidFill>
                          <a:effectLst/>
                          <a:latin typeface="Arial" charset="0"/>
                        </a:rPr>
                        <a:t>C2 = </a:t>
                      </a:r>
                      <a:r>
                        <a:rPr kumimoji="0" lang="el-GR" sz="2800" b="0" i="0" u="none" strike="noStrike" cap="none" normalizeH="0" baseline="0">
                          <a:ln>
                            <a:noFill/>
                          </a:ln>
                          <a:solidFill>
                            <a:srgbClr val="000000"/>
                          </a:solidFill>
                          <a:effectLst/>
                          <a:latin typeface="Arial" charset="0"/>
                        </a:rPr>
                        <a:t>επίπεδο τριγωνικό</a:t>
                      </a:r>
                    </a:p>
                    <a:p>
                      <a:pPr marL="0" marR="0" lvl="0" indent="0" algn="l" defTabSz="449263" rtl="0" eaLnBrk="1" fontAlgn="base" latinLnBrk="0" hangingPunct="1">
                        <a:lnSpc>
                          <a:spcPct val="119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sz="2800" b="0" i="0" u="none" strike="noStrike" cap="none" normalizeH="0" baseline="0">
                          <a:ln>
                            <a:noFill/>
                          </a:ln>
                          <a:solidFill>
                            <a:srgbClr val="000000"/>
                          </a:solidFill>
                          <a:effectLst/>
                          <a:latin typeface="Symbol" pitchFamily="18" charset="2"/>
                        </a:rPr>
                        <a:t></a:t>
                      </a:r>
                      <a:r>
                        <a:rPr kumimoji="0" lang="en-US" sz="2800" b="0" i="0" u="none" strike="noStrike" cap="none" normalizeH="0" baseline="0">
                          <a:ln>
                            <a:noFill/>
                          </a:ln>
                          <a:solidFill>
                            <a:srgbClr val="000000"/>
                          </a:solidFill>
                          <a:effectLst/>
                          <a:latin typeface="Arial" charset="0"/>
                        </a:rPr>
                        <a:t> C2 = </a:t>
                      </a:r>
                      <a:r>
                        <a:rPr kumimoji="0" lang="en-US" sz="2800" b="0" i="1" u="none" strike="noStrike" cap="none" normalizeH="0" baseline="0">
                          <a:ln>
                            <a:noFill/>
                          </a:ln>
                          <a:solidFill>
                            <a:srgbClr val="000000"/>
                          </a:solidFill>
                          <a:effectLst/>
                          <a:latin typeface="Arial" charset="0"/>
                        </a:rPr>
                        <a:t>sp</a:t>
                      </a:r>
                      <a:r>
                        <a:rPr kumimoji="0" lang="en-US" sz="2800" b="0" i="0" u="none" strike="noStrike" cap="none" normalizeH="0" baseline="30000">
                          <a:ln>
                            <a:noFill/>
                          </a:ln>
                          <a:solidFill>
                            <a:srgbClr val="000000"/>
                          </a:solidFill>
                          <a:effectLst/>
                          <a:latin typeface="Arial" charset="0"/>
                        </a:rPr>
                        <a:t>2</a:t>
                      </a:r>
                    </a:p>
                  </a:txBody>
                  <a:tcPr marL="90000" marR="90000" marT="106928" marB="46221"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192310">
                <a:tc>
                  <a:txBody>
                    <a:bodyPr/>
                    <a:lstStyle/>
                    <a:p>
                      <a:pPr marL="0" marR="0" lvl="0" indent="0" algn="l" defTabSz="449263" rtl="0" eaLnBrk="1" fontAlgn="base" latinLnBrk="0" hangingPunct="1">
                        <a:lnSpc>
                          <a:spcPct val="89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2800" b="0" i="0" u="none" strike="noStrike" cap="none" normalizeH="0" baseline="0">
                          <a:ln>
                            <a:noFill/>
                          </a:ln>
                          <a:solidFill>
                            <a:srgbClr val="000000"/>
                          </a:solidFill>
                          <a:effectLst/>
                          <a:latin typeface="Arial" charset="0"/>
                        </a:rPr>
                        <a:t>Σχεδιάζουμε το μόριο και τα τροχιακά</a:t>
                      </a:r>
                    </a:p>
                  </a:txBody>
                  <a:tcPr marL="90000" marR="90000" marT="106928" marB="46221"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5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l-GR" sz="1800" b="0" i="0" u="none" strike="noStrike" cap="none" normalizeH="0" baseline="0">
                        <a:ln>
                          <a:noFill/>
                        </a:ln>
                        <a:solidFill>
                          <a:srgbClr val="000000"/>
                        </a:solidFill>
                        <a:effectLst/>
                        <a:latin typeface="Calibri" pitchFamily="34" charset="0"/>
                      </a:endParaRPr>
                    </a:p>
                  </a:txBody>
                  <a:tcPr marL="90000" marR="90000" marT="64601" marB="46221"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209936" name="Picture 21">
            <a:extLst>
              <a:ext uri="{FF2B5EF4-FFF2-40B4-BE49-F238E27FC236}">
                <a16:creationId xmlns:a16="http://schemas.microsoft.com/office/drawing/2014/main" id="{5CEF9FFF-E5E4-49F8-B58E-A8A0EB6664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0" y="2514600"/>
            <a:ext cx="13716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09937" name="Text Box 22">
            <a:extLst>
              <a:ext uri="{FF2B5EF4-FFF2-40B4-BE49-F238E27FC236}">
                <a16:creationId xmlns:a16="http://schemas.microsoft.com/office/drawing/2014/main" id="{3F3F18C7-9882-4A86-8CF3-0F39B70A72ED}"/>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
        <p:nvSpPr>
          <p:cNvPr id="3" name="Text Box 1">
            <a:extLst>
              <a:ext uri="{FF2B5EF4-FFF2-40B4-BE49-F238E27FC236}">
                <a16:creationId xmlns:a16="http://schemas.microsoft.com/office/drawing/2014/main" id="{022F222A-B02D-AC4E-2EDA-51469208E7B2}"/>
              </a:ext>
            </a:extLst>
          </p:cNvPr>
          <p:cNvSpPr txBox="1">
            <a:spLocks noChangeArrowheads="1"/>
          </p:cNvSpPr>
          <p:nvPr/>
        </p:nvSpPr>
        <p:spPr bwMode="auto">
          <a:xfrm>
            <a:off x="-116238" y="-14851"/>
            <a:ext cx="9144000" cy="138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600" dirty="0">
                <a:solidFill>
                  <a:srgbClr val="000000"/>
                </a:solidFill>
              </a:rPr>
              <a:t>Παράδειγμα 10.7: Προβλέψτε τον υβριδισμό και τον σχηματισμό δεσμών για την  CH</a:t>
            </a:r>
            <a:r>
              <a:rPr lang="el-GR" altLang="en-US" sz="3600" baseline="-25000" dirty="0">
                <a:solidFill>
                  <a:srgbClr val="000000"/>
                </a:solidFill>
              </a:rPr>
              <a:t>3</a:t>
            </a:r>
            <a:r>
              <a:rPr lang="el-GR" altLang="en-US" sz="3600" dirty="0">
                <a:solidFill>
                  <a:srgbClr val="000000"/>
                </a:solidFill>
              </a:rPr>
              <a:t>CHO</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2993" name="Group 1">
            <a:extLst>
              <a:ext uri="{FF2B5EF4-FFF2-40B4-BE49-F238E27FC236}">
                <a16:creationId xmlns:a16="http://schemas.microsoft.com/office/drawing/2014/main" id="{BFD6C480-E7E5-4005-9718-0E08E5762F76}"/>
              </a:ext>
            </a:extLst>
          </p:cNvPr>
          <p:cNvGraphicFramePr>
            <a:graphicFrameLocks noGrp="1"/>
          </p:cNvGraphicFramePr>
          <p:nvPr/>
        </p:nvGraphicFramePr>
        <p:xfrm>
          <a:off x="304800" y="1600200"/>
          <a:ext cx="8537575" cy="4421188"/>
        </p:xfrm>
        <a:graphic>
          <a:graphicData uri="http://schemas.openxmlformats.org/drawingml/2006/table">
            <a:tbl>
              <a:tblPr/>
              <a:tblGrid>
                <a:gridCol w="3382963">
                  <a:extLst>
                    <a:ext uri="{9D8B030D-6E8A-4147-A177-3AD203B41FA5}">
                      <a16:colId xmlns:a16="http://schemas.microsoft.com/office/drawing/2014/main" val="20000"/>
                    </a:ext>
                  </a:extLst>
                </a:gridCol>
                <a:gridCol w="5154612">
                  <a:extLst>
                    <a:ext uri="{9D8B030D-6E8A-4147-A177-3AD203B41FA5}">
                      <a16:colId xmlns:a16="http://schemas.microsoft.com/office/drawing/2014/main" val="20001"/>
                    </a:ext>
                  </a:extLst>
                </a:gridCol>
              </a:tblGrid>
              <a:tr h="4421188">
                <a:tc>
                  <a:txBody>
                    <a:bodyPr/>
                    <a:lstStyle/>
                    <a:p>
                      <a:pPr marL="0" marR="0" lvl="0" indent="0" algn="l" defTabSz="449263" rtl="0" eaLnBrk="1" fontAlgn="base" latinLnBrk="0" hangingPunct="1">
                        <a:lnSpc>
                          <a:spcPct val="89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2800" b="0" i="0" u="none" strike="noStrike" cap="none" normalizeH="0" baseline="0">
                          <a:ln>
                            <a:noFill/>
                          </a:ln>
                          <a:solidFill>
                            <a:srgbClr val="000000"/>
                          </a:solidFill>
                          <a:effectLst/>
                          <a:latin typeface="Arial" charset="0"/>
                        </a:rPr>
                        <a:t>Σήμανση των δεσμών</a:t>
                      </a:r>
                    </a:p>
                  </a:txBody>
                  <a:tcPr marL="90000" marR="90000" marT="106848" marB="46800"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95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l-GR" sz="1800" b="0" i="0" u="none" strike="noStrike" cap="none" normalizeH="0" baseline="0">
                        <a:ln>
                          <a:noFill/>
                        </a:ln>
                        <a:solidFill>
                          <a:srgbClr val="000000"/>
                        </a:solidFill>
                        <a:effectLst/>
                        <a:latin typeface="Calibri" pitchFamily="34" charset="0"/>
                      </a:endParaRPr>
                    </a:p>
                  </a:txBody>
                  <a:tcPr marL="90000" marR="90000" marT="64980" marB="46800"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pic>
        <p:nvPicPr>
          <p:cNvPr id="210956" name="Picture 13">
            <a:extLst>
              <a:ext uri="{FF2B5EF4-FFF2-40B4-BE49-F238E27FC236}">
                <a16:creationId xmlns:a16="http://schemas.microsoft.com/office/drawing/2014/main" id="{462B8E80-4E28-4251-A9A3-3AB6F9464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2630488"/>
            <a:ext cx="2609850" cy="199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0957" name="Picture 14">
            <a:extLst>
              <a:ext uri="{FF2B5EF4-FFF2-40B4-BE49-F238E27FC236}">
                <a16:creationId xmlns:a16="http://schemas.microsoft.com/office/drawing/2014/main" id="{3594144F-2681-4D53-81C1-43DC3A8D7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2700" y="1727200"/>
            <a:ext cx="4841875" cy="412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0958" name="Text Box 15">
            <a:extLst>
              <a:ext uri="{FF2B5EF4-FFF2-40B4-BE49-F238E27FC236}">
                <a16:creationId xmlns:a16="http://schemas.microsoft.com/office/drawing/2014/main" id="{AE4289C3-7BBA-46C7-8AA9-C53BABC315D1}"/>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
        <p:nvSpPr>
          <p:cNvPr id="2" name="Text Box 1">
            <a:extLst>
              <a:ext uri="{FF2B5EF4-FFF2-40B4-BE49-F238E27FC236}">
                <a16:creationId xmlns:a16="http://schemas.microsoft.com/office/drawing/2014/main" id="{547C2CCB-4A6A-B95A-A3F0-85A3AA69637A}"/>
              </a:ext>
            </a:extLst>
          </p:cNvPr>
          <p:cNvSpPr txBox="1">
            <a:spLocks noChangeArrowheads="1"/>
          </p:cNvSpPr>
          <p:nvPr/>
        </p:nvSpPr>
        <p:spPr bwMode="auto">
          <a:xfrm>
            <a:off x="-116238" y="-14851"/>
            <a:ext cx="9144000" cy="138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600" dirty="0">
                <a:solidFill>
                  <a:srgbClr val="000000"/>
                </a:solidFill>
              </a:rPr>
              <a:t>Παράδειγμα 10.7: Προβλέψτε τον υβριδισμό και τον σχηματισμό δεσμών για την  CH</a:t>
            </a:r>
            <a:r>
              <a:rPr lang="el-GR" altLang="en-US" sz="3600" baseline="-25000" dirty="0">
                <a:solidFill>
                  <a:srgbClr val="000000"/>
                </a:solidFill>
              </a:rPr>
              <a:t>3</a:t>
            </a:r>
            <a:r>
              <a:rPr lang="el-GR" altLang="en-US" sz="3600" dirty="0">
                <a:solidFill>
                  <a:srgbClr val="000000"/>
                </a:solidFill>
              </a:rPr>
              <a:t>CHO</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ext Box 1">
            <a:extLst>
              <a:ext uri="{FF2B5EF4-FFF2-40B4-BE49-F238E27FC236}">
                <a16:creationId xmlns:a16="http://schemas.microsoft.com/office/drawing/2014/main" id="{5D6EECF3-691B-4631-9A22-EEC87C8ED57E}"/>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Ασκηση – Πρόβλεψε τον υβριδισμό όλων των ατόμων στο  H</a:t>
            </a:r>
            <a:r>
              <a:rPr lang="el-GR" altLang="en-US" sz="4400" baseline="-25000">
                <a:solidFill>
                  <a:srgbClr val="000000"/>
                </a:solidFill>
              </a:rPr>
              <a:t>3</a:t>
            </a:r>
            <a:r>
              <a:rPr lang="el-GR" altLang="en-US" sz="4400">
                <a:solidFill>
                  <a:srgbClr val="000000"/>
                </a:solidFill>
              </a:rPr>
              <a:t>BO</a:t>
            </a:r>
            <a:r>
              <a:rPr lang="el-GR" altLang="en-US" sz="4400" baseline="-25000">
                <a:solidFill>
                  <a:srgbClr val="000000"/>
                </a:solidFill>
              </a:rPr>
              <a:t>3</a:t>
            </a:r>
          </a:p>
        </p:txBody>
      </p:sp>
      <p:sp>
        <p:nvSpPr>
          <p:cNvPr id="214018" name="Text Box 2">
            <a:extLst>
              <a:ext uri="{FF2B5EF4-FFF2-40B4-BE49-F238E27FC236}">
                <a16:creationId xmlns:a16="http://schemas.microsoft.com/office/drawing/2014/main" id="{2621AF4D-F5E0-42E9-A184-C5BB13C79030}"/>
              </a:ext>
            </a:extLst>
          </p:cNvPr>
          <p:cNvSpPr txBox="1">
            <a:spLocks noChangeArrowheads="1"/>
          </p:cNvSpPr>
          <p:nvPr/>
        </p:nvSpPr>
        <p:spPr bwMode="auto">
          <a:xfrm>
            <a:off x="0" y="3789363"/>
            <a:ext cx="461645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a:solidFill>
                  <a:srgbClr val="000000"/>
                </a:solidFill>
                <a:latin typeface="Arial" panose="020B0604020202020204" pitchFamily="34" charset="0"/>
              </a:rPr>
              <a:t>H = δεν μπορεί να υβριδοποιηθεί</a:t>
            </a:r>
          </a:p>
          <a:p>
            <a:pPr eaLnBrk="1" hangingPunct="1">
              <a:buClrTx/>
              <a:buFontTx/>
              <a:buNone/>
            </a:pPr>
            <a:r>
              <a:rPr lang="el-GR" altLang="en-US" sz="2400">
                <a:solidFill>
                  <a:srgbClr val="000000"/>
                </a:solidFill>
                <a:latin typeface="Arial" panose="020B0604020202020204" pitchFamily="34" charset="0"/>
              </a:rPr>
              <a:t>B = 3 ηλεκτρονικές ομάδες = </a:t>
            </a:r>
            <a:r>
              <a:rPr lang="el-GR" altLang="en-US" sz="2400" i="1">
                <a:solidFill>
                  <a:srgbClr val="000000"/>
                </a:solidFill>
                <a:latin typeface="Arial" panose="020B0604020202020204" pitchFamily="34" charset="0"/>
              </a:rPr>
              <a:t>sp</a:t>
            </a:r>
            <a:r>
              <a:rPr lang="el-GR" altLang="en-US" sz="2400" baseline="30000">
                <a:solidFill>
                  <a:srgbClr val="000000"/>
                </a:solidFill>
                <a:latin typeface="Arial" panose="020B0604020202020204" pitchFamily="34" charset="0"/>
              </a:rPr>
              <a:t>2</a:t>
            </a:r>
          </a:p>
          <a:p>
            <a:pPr eaLnBrk="1" hangingPunct="1">
              <a:buClrTx/>
              <a:buFontTx/>
              <a:buNone/>
            </a:pPr>
            <a:r>
              <a:rPr lang="el-GR" altLang="en-US" sz="2400">
                <a:solidFill>
                  <a:srgbClr val="000000"/>
                </a:solidFill>
                <a:latin typeface="Arial" panose="020B0604020202020204" pitchFamily="34" charset="0"/>
              </a:rPr>
              <a:t>O = 4 ηλεκτρονικές ομάδες = </a:t>
            </a:r>
            <a:r>
              <a:rPr lang="el-GR" altLang="en-US" sz="2400" i="1">
                <a:solidFill>
                  <a:srgbClr val="000000"/>
                </a:solidFill>
                <a:latin typeface="Arial" panose="020B0604020202020204" pitchFamily="34" charset="0"/>
              </a:rPr>
              <a:t>sp</a:t>
            </a:r>
            <a:r>
              <a:rPr lang="el-GR" altLang="en-US" sz="2400" baseline="30000">
                <a:solidFill>
                  <a:srgbClr val="000000"/>
                </a:solidFill>
                <a:latin typeface="Arial" panose="020B0604020202020204" pitchFamily="34" charset="0"/>
              </a:rPr>
              <a:t>3</a:t>
            </a:r>
          </a:p>
        </p:txBody>
      </p:sp>
      <p:pic>
        <p:nvPicPr>
          <p:cNvPr id="214019" name="Picture 3">
            <a:extLst>
              <a:ext uri="{FF2B5EF4-FFF2-40B4-BE49-F238E27FC236}">
                <a16:creationId xmlns:a16="http://schemas.microsoft.com/office/drawing/2014/main" id="{A038FE57-805E-445D-847B-622112F9E9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551" t="2864" r="33530" b="8104"/>
          <a:stretch>
            <a:fillRect/>
          </a:stretch>
        </p:blipFill>
        <p:spPr bwMode="auto">
          <a:xfrm>
            <a:off x="5334000" y="2133600"/>
            <a:ext cx="32639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14021" name="Picture 5">
            <a:extLst>
              <a:ext uri="{FF2B5EF4-FFF2-40B4-BE49-F238E27FC236}">
                <a16:creationId xmlns:a16="http://schemas.microsoft.com/office/drawing/2014/main" id="{E5EE509D-2405-45CC-A795-6B9D180526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828800"/>
            <a:ext cx="3810000"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11975" name="Text Box 6">
            <a:extLst>
              <a:ext uri="{FF2B5EF4-FFF2-40B4-BE49-F238E27FC236}">
                <a16:creationId xmlns:a16="http://schemas.microsoft.com/office/drawing/2014/main" id="{6827FE3C-C5B6-4B08-9DAB-3592DB02F5B5}"/>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214021"/>
                                        </p:tgtEl>
                                        <p:attrNameLst>
                                          <p:attrName>style.visibility</p:attrName>
                                        </p:attrNameLst>
                                      </p:cBhvr>
                                      <p:to>
                                        <p:strVal val="visible"/>
                                      </p:to>
                                    </p:set>
                                    <p:animEffect transition="in" filter="dissolve">
                                      <p:cBhvr additive="repl">
                                        <p:cTn id="7" dur="500"/>
                                        <p:tgtEl>
                                          <p:spTgt spid="214021"/>
                                        </p:tgtEl>
                                      </p:cBhvr>
                                    </p:animEffect>
                                  </p:childTnLst>
                                </p:cTn>
                              </p:par>
                              <p:par>
                                <p:cTn id="8" presetID="9" presetClass="entr" fill="hold" nodeType="withEffect">
                                  <p:stCondLst>
                                    <p:cond delay="0"/>
                                  </p:stCondLst>
                                  <p:childTnLst>
                                    <p:set>
                                      <p:cBhvr additive="repl">
                                        <p:cTn id="9" dur="1" fill="hold">
                                          <p:stCondLst>
                                            <p:cond delay="0"/>
                                          </p:stCondLst>
                                        </p:cTn>
                                        <p:tgtEl>
                                          <p:spTgt spid="214019"/>
                                        </p:tgtEl>
                                        <p:attrNameLst>
                                          <p:attrName>style.visibility</p:attrName>
                                        </p:attrNameLst>
                                      </p:cBhvr>
                                      <p:to>
                                        <p:strVal val="visible"/>
                                      </p:to>
                                    </p:set>
                                    <p:animEffect transition="in" filter="dissolve">
                                      <p:cBhvr additive="repl">
                                        <p:cTn id="10" dur="500"/>
                                        <p:tgtEl>
                                          <p:spTgt spid="21401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fill="hold" nodeType="clickEffect">
                                  <p:stCondLst>
                                    <p:cond delay="0"/>
                                  </p:stCondLst>
                                  <p:childTnLst>
                                    <p:set>
                                      <p:cBhvr additive="repl">
                                        <p:cTn id="14" dur="1" fill="hold">
                                          <p:stCondLst>
                                            <p:cond delay="0"/>
                                          </p:stCondLst>
                                        </p:cTn>
                                        <p:tgtEl>
                                          <p:spTgt spid="214018">
                                            <p:txEl>
                                              <p:pRg st="0" end="0"/>
                                            </p:txEl>
                                          </p:spTgt>
                                        </p:tgtEl>
                                        <p:attrNameLst>
                                          <p:attrName>style.visibility</p:attrName>
                                        </p:attrNameLst>
                                      </p:cBhvr>
                                      <p:to>
                                        <p:strVal val="visible"/>
                                      </p:to>
                                    </p:set>
                                    <p:animEffect transition="in" filter="dissolve">
                                      <p:cBhvr additive="repl">
                                        <p:cTn id="15" dur="500"/>
                                        <p:tgtEl>
                                          <p:spTgt spid="214018">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fill="hold" nodeType="clickEffect">
                                  <p:stCondLst>
                                    <p:cond delay="0"/>
                                  </p:stCondLst>
                                  <p:childTnLst>
                                    <p:set>
                                      <p:cBhvr additive="repl">
                                        <p:cTn id="19" dur="1" fill="hold">
                                          <p:stCondLst>
                                            <p:cond delay="0"/>
                                          </p:stCondLst>
                                        </p:cTn>
                                        <p:tgtEl>
                                          <p:spTgt spid="214018">
                                            <p:txEl>
                                              <p:pRg st="1" end="1"/>
                                            </p:txEl>
                                          </p:spTgt>
                                        </p:tgtEl>
                                        <p:attrNameLst>
                                          <p:attrName>style.visibility</p:attrName>
                                        </p:attrNameLst>
                                      </p:cBhvr>
                                      <p:to>
                                        <p:strVal val="visible"/>
                                      </p:to>
                                    </p:set>
                                    <p:animEffect transition="in" filter="dissolve">
                                      <p:cBhvr additive="repl">
                                        <p:cTn id="20" dur="500"/>
                                        <p:tgtEl>
                                          <p:spTgt spid="214018">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fill="hold" nodeType="clickEffect">
                                  <p:stCondLst>
                                    <p:cond delay="0"/>
                                  </p:stCondLst>
                                  <p:childTnLst>
                                    <p:set>
                                      <p:cBhvr additive="repl">
                                        <p:cTn id="24" dur="1" fill="hold">
                                          <p:stCondLst>
                                            <p:cond delay="0"/>
                                          </p:stCondLst>
                                        </p:cTn>
                                        <p:tgtEl>
                                          <p:spTgt spid="214018">
                                            <p:txEl>
                                              <p:pRg st="2" end="2"/>
                                            </p:txEl>
                                          </p:spTgt>
                                        </p:tgtEl>
                                        <p:attrNameLst>
                                          <p:attrName>style.visibility</p:attrName>
                                        </p:attrNameLst>
                                      </p:cBhvr>
                                      <p:to>
                                        <p:strVal val="visible"/>
                                      </p:to>
                                    </p:set>
                                    <p:animEffect transition="in" filter="dissolve">
                                      <p:cBhvr additive="repl">
                                        <p:cTn id="25" dur="500"/>
                                        <p:tgtEl>
                                          <p:spTgt spid="2140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 Box 1">
            <a:extLst>
              <a:ext uri="{FF2B5EF4-FFF2-40B4-BE49-F238E27FC236}">
                <a16:creationId xmlns:a16="http://schemas.microsoft.com/office/drawing/2014/main" id="{4BB91FD9-B555-4320-B6E3-B721DD486D5B}"/>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rPr>
              <a:t>Ασκηση – </a:t>
            </a:r>
            <a:r>
              <a:rPr lang="el-GR" altLang="en-US" sz="2800">
                <a:solidFill>
                  <a:srgbClr val="000000"/>
                </a:solidFill>
              </a:rPr>
              <a:t>Προβλέψτε τον υβριδισμό και τον σχηματισμό δεσμών για το </a:t>
            </a:r>
            <a:r>
              <a:rPr lang="el-GR" altLang="en-US" sz="3200">
                <a:solidFill>
                  <a:srgbClr val="000000"/>
                </a:solidFill>
              </a:rPr>
              <a:t>NClO</a:t>
            </a:r>
          </a:p>
        </p:txBody>
      </p:sp>
      <p:sp>
        <p:nvSpPr>
          <p:cNvPr id="215042" name="Text Box 2">
            <a:extLst>
              <a:ext uri="{FF2B5EF4-FFF2-40B4-BE49-F238E27FC236}">
                <a16:creationId xmlns:a16="http://schemas.microsoft.com/office/drawing/2014/main" id="{305753AD-5105-4FCA-BF15-688CB29CD91D}"/>
              </a:ext>
            </a:extLst>
          </p:cNvPr>
          <p:cNvSpPr txBox="1">
            <a:spLocks noChangeArrowheads="1"/>
          </p:cNvSpPr>
          <p:nvPr/>
        </p:nvSpPr>
        <p:spPr bwMode="auto">
          <a:xfrm>
            <a:off x="304800" y="3644900"/>
            <a:ext cx="5240338"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800">
                <a:solidFill>
                  <a:srgbClr val="000000"/>
                </a:solidFill>
                <a:latin typeface="Arial" panose="020B0604020202020204" pitchFamily="34" charset="0"/>
              </a:rPr>
              <a:t>N = 3 </a:t>
            </a:r>
            <a:r>
              <a:rPr lang="el-GR" altLang="en-US" sz="2400">
                <a:solidFill>
                  <a:srgbClr val="000000"/>
                </a:solidFill>
              </a:rPr>
              <a:t>ομάδες ηλεκτρονίων </a:t>
            </a:r>
            <a:r>
              <a:rPr lang="el-GR" altLang="en-US" sz="2800">
                <a:solidFill>
                  <a:srgbClr val="000000"/>
                </a:solidFill>
                <a:latin typeface="Arial" panose="020B0604020202020204" pitchFamily="34" charset="0"/>
              </a:rPr>
              <a:t>= </a:t>
            </a:r>
            <a:r>
              <a:rPr lang="el-GR" altLang="en-US" sz="2800" i="1">
                <a:solidFill>
                  <a:srgbClr val="000000"/>
                </a:solidFill>
                <a:latin typeface="Arial" panose="020B0604020202020204" pitchFamily="34" charset="0"/>
              </a:rPr>
              <a:t>sp</a:t>
            </a:r>
            <a:r>
              <a:rPr lang="el-GR" altLang="en-US" sz="2800" baseline="30000">
                <a:solidFill>
                  <a:srgbClr val="000000"/>
                </a:solidFill>
                <a:latin typeface="Arial" panose="020B0604020202020204" pitchFamily="34" charset="0"/>
              </a:rPr>
              <a:t>2</a:t>
            </a:r>
          </a:p>
          <a:p>
            <a:pPr eaLnBrk="1" hangingPunct="1">
              <a:buClrTx/>
              <a:buFontTx/>
              <a:buNone/>
            </a:pPr>
            <a:r>
              <a:rPr lang="el-GR" altLang="en-US" sz="2800">
                <a:solidFill>
                  <a:srgbClr val="000000"/>
                </a:solidFill>
                <a:latin typeface="Arial" panose="020B0604020202020204" pitchFamily="34" charset="0"/>
              </a:rPr>
              <a:t>O = 3 </a:t>
            </a:r>
            <a:r>
              <a:rPr lang="el-GR" altLang="en-US" sz="2400">
                <a:solidFill>
                  <a:srgbClr val="000000"/>
                </a:solidFill>
              </a:rPr>
              <a:t>ομάδες ηλεκτρονίων </a:t>
            </a:r>
            <a:r>
              <a:rPr lang="el-GR" altLang="en-US" sz="2800">
                <a:solidFill>
                  <a:srgbClr val="000000"/>
                </a:solidFill>
                <a:latin typeface="Arial" panose="020B0604020202020204" pitchFamily="34" charset="0"/>
              </a:rPr>
              <a:t>= </a:t>
            </a:r>
            <a:r>
              <a:rPr lang="el-GR" altLang="en-US" sz="2800" i="1">
                <a:solidFill>
                  <a:srgbClr val="000000"/>
                </a:solidFill>
                <a:latin typeface="Arial" panose="020B0604020202020204" pitchFamily="34" charset="0"/>
              </a:rPr>
              <a:t>sp</a:t>
            </a:r>
            <a:r>
              <a:rPr lang="el-GR" altLang="en-US" sz="2800" baseline="30000">
                <a:solidFill>
                  <a:srgbClr val="000000"/>
                </a:solidFill>
                <a:latin typeface="Arial" panose="020B0604020202020204" pitchFamily="34" charset="0"/>
              </a:rPr>
              <a:t>2</a:t>
            </a:r>
          </a:p>
          <a:p>
            <a:pPr eaLnBrk="1" hangingPunct="1">
              <a:buClrTx/>
              <a:buFontTx/>
              <a:buNone/>
            </a:pPr>
            <a:r>
              <a:rPr lang="el-GR" altLang="en-US" sz="2800">
                <a:solidFill>
                  <a:srgbClr val="000000"/>
                </a:solidFill>
                <a:latin typeface="Arial" panose="020B0604020202020204" pitchFamily="34" charset="0"/>
              </a:rPr>
              <a:t>Cl = 4 </a:t>
            </a:r>
            <a:r>
              <a:rPr lang="el-GR" altLang="en-US" sz="2400">
                <a:solidFill>
                  <a:srgbClr val="000000"/>
                </a:solidFill>
              </a:rPr>
              <a:t>ομάδες ηλεκτρονίων</a:t>
            </a:r>
          </a:p>
        </p:txBody>
      </p:sp>
      <p:sp>
        <p:nvSpPr>
          <p:cNvPr id="6151" name="Rectangle 3">
            <a:extLst>
              <a:ext uri="{FF2B5EF4-FFF2-40B4-BE49-F238E27FC236}">
                <a16:creationId xmlns:a16="http://schemas.microsoft.com/office/drawing/2014/main" id="{BF3235E3-74B7-4483-B86D-C0B72B3AC68E}"/>
              </a:ext>
            </a:extLst>
          </p:cNvPr>
          <p:cNvSpPr>
            <a:spLocks noChangeArrowheads="1"/>
          </p:cNvSpPr>
          <p:nvPr/>
        </p:nvSpPr>
        <p:spPr bwMode="auto">
          <a:xfrm>
            <a:off x="3068638" y="2905125"/>
            <a:ext cx="2555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6152" name="Rectangle 4">
            <a:extLst>
              <a:ext uri="{FF2B5EF4-FFF2-40B4-BE49-F238E27FC236}">
                <a16:creationId xmlns:a16="http://schemas.microsoft.com/office/drawing/2014/main" id="{46657998-E4FE-4BFA-8CF2-9914A7FB2209}"/>
              </a:ext>
            </a:extLst>
          </p:cNvPr>
          <p:cNvSpPr>
            <a:spLocks noChangeArrowheads="1"/>
          </p:cNvSpPr>
          <p:nvPr/>
        </p:nvSpPr>
        <p:spPr bwMode="auto">
          <a:xfrm>
            <a:off x="3219450" y="2905125"/>
            <a:ext cx="2555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6153" name="Rectangle 5">
            <a:extLst>
              <a:ext uri="{FF2B5EF4-FFF2-40B4-BE49-F238E27FC236}">
                <a16:creationId xmlns:a16="http://schemas.microsoft.com/office/drawing/2014/main" id="{882331D7-F9E8-4A4F-9C9A-8FDAEEBE424D}"/>
              </a:ext>
            </a:extLst>
          </p:cNvPr>
          <p:cNvSpPr>
            <a:spLocks noChangeArrowheads="1"/>
          </p:cNvSpPr>
          <p:nvPr/>
        </p:nvSpPr>
        <p:spPr bwMode="auto">
          <a:xfrm>
            <a:off x="1158875" y="2541588"/>
            <a:ext cx="3365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latin typeface="Arial" panose="020B0604020202020204" pitchFamily="34" charset="0"/>
              </a:rPr>
              <a:t>O</a:t>
            </a:r>
          </a:p>
        </p:txBody>
      </p:sp>
      <p:sp>
        <p:nvSpPr>
          <p:cNvPr id="6154" name="Rectangle 6">
            <a:extLst>
              <a:ext uri="{FF2B5EF4-FFF2-40B4-BE49-F238E27FC236}">
                <a16:creationId xmlns:a16="http://schemas.microsoft.com/office/drawing/2014/main" id="{17DA735E-EC8C-47E1-B767-19186903BED2}"/>
              </a:ext>
            </a:extLst>
          </p:cNvPr>
          <p:cNvSpPr>
            <a:spLocks noChangeArrowheads="1"/>
          </p:cNvSpPr>
          <p:nvPr/>
        </p:nvSpPr>
        <p:spPr bwMode="auto">
          <a:xfrm>
            <a:off x="2082800" y="2541588"/>
            <a:ext cx="3111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latin typeface="Arial" panose="020B0604020202020204" pitchFamily="34" charset="0"/>
              </a:rPr>
              <a:t>N</a:t>
            </a:r>
          </a:p>
        </p:txBody>
      </p:sp>
      <p:sp>
        <p:nvSpPr>
          <p:cNvPr id="6155" name="Line 7">
            <a:extLst>
              <a:ext uri="{FF2B5EF4-FFF2-40B4-BE49-F238E27FC236}">
                <a16:creationId xmlns:a16="http://schemas.microsoft.com/office/drawing/2014/main" id="{29D3FDD8-FEDF-4E03-A366-39B05981E9BB}"/>
              </a:ext>
            </a:extLst>
          </p:cNvPr>
          <p:cNvSpPr>
            <a:spLocks noChangeShapeType="1"/>
          </p:cNvSpPr>
          <p:nvPr/>
        </p:nvSpPr>
        <p:spPr bwMode="auto">
          <a:xfrm>
            <a:off x="1516063" y="2822575"/>
            <a:ext cx="501650" cy="1588"/>
          </a:xfrm>
          <a:prstGeom prst="line">
            <a:avLst/>
          </a:prstGeom>
          <a:noFill/>
          <a:ln w="36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156" name="Line 8">
            <a:extLst>
              <a:ext uri="{FF2B5EF4-FFF2-40B4-BE49-F238E27FC236}">
                <a16:creationId xmlns:a16="http://schemas.microsoft.com/office/drawing/2014/main" id="{302E3304-2D0A-43EE-AAD6-19209BAEF74D}"/>
              </a:ext>
            </a:extLst>
          </p:cNvPr>
          <p:cNvSpPr>
            <a:spLocks noChangeShapeType="1"/>
          </p:cNvSpPr>
          <p:nvPr/>
        </p:nvSpPr>
        <p:spPr bwMode="auto">
          <a:xfrm>
            <a:off x="1516063" y="2662238"/>
            <a:ext cx="501650" cy="1587"/>
          </a:xfrm>
          <a:prstGeom prst="line">
            <a:avLst/>
          </a:prstGeom>
          <a:noFill/>
          <a:ln w="36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157" name="Rectangle 9">
            <a:extLst>
              <a:ext uri="{FF2B5EF4-FFF2-40B4-BE49-F238E27FC236}">
                <a16:creationId xmlns:a16="http://schemas.microsoft.com/office/drawing/2014/main" id="{FFC4DB30-4147-4022-B750-3BEDD0DA83F6}"/>
              </a:ext>
            </a:extLst>
          </p:cNvPr>
          <p:cNvSpPr>
            <a:spLocks noChangeArrowheads="1"/>
          </p:cNvSpPr>
          <p:nvPr/>
        </p:nvSpPr>
        <p:spPr bwMode="auto">
          <a:xfrm>
            <a:off x="2997200" y="2541588"/>
            <a:ext cx="31115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latin typeface="Arial" panose="020B0604020202020204" pitchFamily="34" charset="0"/>
              </a:rPr>
              <a:t>C</a:t>
            </a:r>
          </a:p>
        </p:txBody>
      </p:sp>
      <p:sp>
        <p:nvSpPr>
          <p:cNvPr id="6158" name="Rectangle 10">
            <a:extLst>
              <a:ext uri="{FF2B5EF4-FFF2-40B4-BE49-F238E27FC236}">
                <a16:creationId xmlns:a16="http://schemas.microsoft.com/office/drawing/2014/main" id="{B8376104-1BA8-4F92-B101-93C41C8F5142}"/>
              </a:ext>
            </a:extLst>
          </p:cNvPr>
          <p:cNvSpPr>
            <a:spLocks noChangeArrowheads="1"/>
          </p:cNvSpPr>
          <p:nvPr/>
        </p:nvSpPr>
        <p:spPr bwMode="auto">
          <a:xfrm>
            <a:off x="3305175" y="2541588"/>
            <a:ext cx="9683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latin typeface="Arial" panose="020B0604020202020204" pitchFamily="34" charset="0"/>
              </a:rPr>
              <a:t>l</a:t>
            </a:r>
          </a:p>
        </p:txBody>
      </p:sp>
      <p:sp>
        <p:nvSpPr>
          <p:cNvPr id="6159" name="Line 11">
            <a:extLst>
              <a:ext uri="{FF2B5EF4-FFF2-40B4-BE49-F238E27FC236}">
                <a16:creationId xmlns:a16="http://schemas.microsoft.com/office/drawing/2014/main" id="{5942E4BA-421A-4EB1-9E9E-F5E7FF6DD76D}"/>
              </a:ext>
            </a:extLst>
          </p:cNvPr>
          <p:cNvSpPr>
            <a:spLocks noChangeShapeType="1"/>
          </p:cNvSpPr>
          <p:nvPr/>
        </p:nvSpPr>
        <p:spPr bwMode="auto">
          <a:xfrm>
            <a:off x="2414588" y="2743200"/>
            <a:ext cx="517525" cy="1588"/>
          </a:xfrm>
          <a:prstGeom prst="line">
            <a:avLst/>
          </a:prstGeom>
          <a:noFill/>
          <a:ln w="36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6160" name="Rectangle 12">
            <a:extLst>
              <a:ext uri="{FF2B5EF4-FFF2-40B4-BE49-F238E27FC236}">
                <a16:creationId xmlns:a16="http://schemas.microsoft.com/office/drawing/2014/main" id="{7356FAA9-191A-44D1-9CA2-5D7E208EF095}"/>
              </a:ext>
            </a:extLst>
          </p:cNvPr>
          <p:cNvSpPr>
            <a:spLocks noChangeArrowheads="1"/>
          </p:cNvSpPr>
          <p:nvPr/>
        </p:nvSpPr>
        <p:spPr bwMode="auto">
          <a:xfrm>
            <a:off x="3481388" y="2411413"/>
            <a:ext cx="2555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6161" name="Rectangle 13">
            <a:extLst>
              <a:ext uri="{FF2B5EF4-FFF2-40B4-BE49-F238E27FC236}">
                <a16:creationId xmlns:a16="http://schemas.microsoft.com/office/drawing/2014/main" id="{F4E2A34C-7C13-424F-8DDE-38C5A07263C5}"/>
              </a:ext>
            </a:extLst>
          </p:cNvPr>
          <p:cNvSpPr>
            <a:spLocks noChangeArrowheads="1"/>
          </p:cNvSpPr>
          <p:nvPr/>
        </p:nvSpPr>
        <p:spPr bwMode="auto">
          <a:xfrm>
            <a:off x="3481388" y="2654300"/>
            <a:ext cx="2555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6162" name="Rectangle 14">
            <a:extLst>
              <a:ext uri="{FF2B5EF4-FFF2-40B4-BE49-F238E27FC236}">
                <a16:creationId xmlns:a16="http://schemas.microsoft.com/office/drawing/2014/main" id="{08896F83-1343-4154-9B7F-A1929CA3A5F3}"/>
              </a:ext>
            </a:extLst>
          </p:cNvPr>
          <p:cNvSpPr>
            <a:spLocks noChangeArrowheads="1"/>
          </p:cNvSpPr>
          <p:nvPr/>
        </p:nvSpPr>
        <p:spPr bwMode="auto">
          <a:xfrm>
            <a:off x="917575" y="2397125"/>
            <a:ext cx="2555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6163" name="Rectangle 15">
            <a:extLst>
              <a:ext uri="{FF2B5EF4-FFF2-40B4-BE49-F238E27FC236}">
                <a16:creationId xmlns:a16="http://schemas.microsoft.com/office/drawing/2014/main" id="{D3B98608-0AC4-49DF-868D-07262233AEF2}"/>
              </a:ext>
            </a:extLst>
          </p:cNvPr>
          <p:cNvSpPr>
            <a:spLocks noChangeArrowheads="1"/>
          </p:cNvSpPr>
          <p:nvPr/>
        </p:nvSpPr>
        <p:spPr bwMode="auto">
          <a:xfrm>
            <a:off x="917575" y="2640013"/>
            <a:ext cx="2555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grpSp>
        <p:nvGrpSpPr>
          <p:cNvPr id="6164" name="Group 16">
            <a:extLst>
              <a:ext uri="{FF2B5EF4-FFF2-40B4-BE49-F238E27FC236}">
                <a16:creationId xmlns:a16="http://schemas.microsoft.com/office/drawing/2014/main" id="{7A17DB58-DE1B-48A5-9997-AE2B5226115F}"/>
              </a:ext>
            </a:extLst>
          </p:cNvPr>
          <p:cNvGrpSpPr>
            <a:grpSpLocks/>
          </p:cNvGrpSpPr>
          <p:nvPr/>
        </p:nvGrpSpPr>
        <p:grpSpPr bwMode="auto">
          <a:xfrm>
            <a:off x="3040063" y="2101850"/>
            <a:ext cx="404812" cy="515938"/>
            <a:chOff x="1915" y="1324"/>
            <a:chExt cx="255" cy="325"/>
          </a:xfrm>
        </p:grpSpPr>
        <p:sp>
          <p:nvSpPr>
            <p:cNvPr id="6181" name="Rectangle 17">
              <a:extLst>
                <a:ext uri="{FF2B5EF4-FFF2-40B4-BE49-F238E27FC236}">
                  <a16:creationId xmlns:a16="http://schemas.microsoft.com/office/drawing/2014/main" id="{6067C25D-C50E-42CF-8981-497EAC74A43C}"/>
                </a:ext>
              </a:extLst>
            </p:cNvPr>
            <p:cNvSpPr>
              <a:spLocks noChangeArrowheads="1"/>
            </p:cNvSpPr>
            <p:nvPr/>
          </p:nvSpPr>
          <p:spPr bwMode="auto">
            <a:xfrm>
              <a:off x="1915" y="1324"/>
              <a:ext cx="160"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6182" name="Rectangle 18">
              <a:extLst>
                <a:ext uri="{FF2B5EF4-FFF2-40B4-BE49-F238E27FC236}">
                  <a16:creationId xmlns:a16="http://schemas.microsoft.com/office/drawing/2014/main" id="{1463EB51-A667-40AF-8820-08DA7AB053AD}"/>
                </a:ext>
              </a:extLst>
            </p:cNvPr>
            <p:cNvSpPr>
              <a:spLocks noChangeArrowheads="1"/>
            </p:cNvSpPr>
            <p:nvPr/>
          </p:nvSpPr>
          <p:spPr bwMode="auto">
            <a:xfrm>
              <a:off x="2010" y="1324"/>
              <a:ext cx="160"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grpSp>
      <p:sp>
        <p:nvSpPr>
          <p:cNvPr id="6165" name="Rectangle 19">
            <a:extLst>
              <a:ext uri="{FF2B5EF4-FFF2-40B4-BE49-F238E27FC236}">
                <a16:creationId xmlns:a16="http://schemas.microsoft.com/office/drawing/2014/main" id="{C2E9D9CD-6FDE-4C93-9D83-23EA289F918F}"/>
              </a:ext>
            </a:extLst>
          </p:cNvPr>
          <p:cNvSpPr>
            <a:spLocks noChangeArrowheads="1"/>
          </p:cNvSpPr>
          <p:nvPr/>
        </p:nvSpPr>
        <p:spPr bwMode="auto">
          <a:xfrm>
            <a:off x="2068513" y="2144713"/>
            <a:ext cx="2555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6166" name="Rectangle 20">
            <a:extLst>
              <a:ext uri="{FF2B5EF4-FFF2-40B4-BE49-F238E27FC236}">
                <a16:creationId xmlns:a16="http://schemas.microsoft.com/office/drawing/2014/main" id="{5D1A8702-8958-4FCE-A63C-6F2F22E4FB1E}"/>
              </a:ext>
            </a:extLst>
          </p:cNvPr>
          <p:cNvSpPr>
            <a:spLocks noChangeArrowheads="1"/>
          </p:cNvSpPr>
          <p:nvPr/>
        </p:nvSpPr>
        <p:spPr bwMode="auto">
          <a:xfrm>
            <a:off x="2219325" y="2144713"/>
            <a:ext cx="2555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6167" name="Rectangle 21">
            <a:extLst>
              <a:ext uri="{FF2B5EF4-FFF2-40B4-BE49-F238E27FC236}">
                <a16:creationId xmlns:a16="http://schemas.microsoft.com/office/drawing/2014/main" id="{04A519BC-CE41-48B5-B54A-FC9338DE039D}"/>
              </a:ext>
            </a:extLst>
          </p:cNvPr>
          <p:cNvSpPr>
            <a:spLocks noChangeArrowheads="1"/>
          </p:cNvSpPr>
          <p:nvPr/>
        </p:nvSpPr>
        <p:spPr bwMode="auto">
          <a:xfrm>
            <a:off x="1187450" y="2093913"/>
            <a:ext cx="2555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6168" name="Rectangle 22">
            <a:extLst>
              <a:ext uri="{FF2B5EF4-FFF2-40B4-BE49-F238E27FC236}">
                <a16:creationId xmlns:a16="http://schemas.microsoft.com/office/drawing/2014/main" id="{50BA5E9B-00E3-49DA-A3BF-2394BE700558}"/>
              </a:ext>
            </a:extLst>
          </p:cNvPr>
          <p:cNvSpPr>
            <a:spLocks noChangeArrowheads="1"/>
          </p:cNvSpPr>
          <p:nvPr/>
        </p:nvSpPr>
        <p:spPr bwMode="auto">
          <a:xfrm>
            <a:off x="1336675" y="2093913"/>
            <a:ext cx="255588"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pic>
        <p:nvPicPr>
          <p:cNvPr id="215063" name="Picture 23">
            <a:extLst>
              <a:ext uri="{FF2B5EF4-FFF2-40B4-BE49-F238E27FC236}">
                <a16:creationId xmlns:a16="http://schemas.microsoft.com/office/drawing/2014/main" id="{0A679785-4261-41F6-BA6B-3CBD80EF89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99" t="14433" b="19337"/>
          <a:stretch>
            <a:fillRect/>
          </a:stretch>
        </p:blipFill>
        <p:spPr bwMode="auto">
          <a:xfrm>
            <a:off x="4572000" y="1524000"/>
            <a:ext cx="4038600"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aphicFrame>
        <p:nvGraphicFramePr>
          <p:cNvPr id="215065" name="Object 25">
            <a:extLst>
              <a:ext uri="{FF2B5EF4-FFF2-40B4-BE49-F238E27FC236}">
                <a16:creationId xmlns:a16="http://schemas.microsoft.com/office/drawing/2014/main" id="{BB8F185F-D438-4A81-B0FD-B3B7C049BE4C}"/>
              </a:ext>
            </a:extLst>
          </p:cNvPr>
          <p:cNvGraphicFramePr>
            <a:graphicFrameLocks noChangeAspect="1"/>
          </p:cNvGraphicFramePr>
          <p:nvPr/>
        </p:nvGraphicFramePr>
        <p:xfrm>
          <a:off x="5449888" y="3087688"/>
          <a:ext cx="2589212" cy="1946275"/>
        </p:xfrm>
        <a:graphic>
          <a:graphicData uri="http://schemas.openxmlformats.org/presentationml/2006/ole">
            <mc:AlternateContent xmlns:mc="http://schemas.openxmlformats.org/markup-compatibility/2006">
              <mc:Choice xmlns:v="urn:schemas-microsoft-com:vml" Requires="v">
                <p:oleObj r:id="rId4" imgW="1650240" imgH="1233720" progId="">
                  <p:embed/>
                </p:oleObj>
              </mc:Choice>
              <mc:Fallback>
                <p:oleObj r:id="rId4" imgW="1650240" imgH="1233720" progId="">
                  <p:embed/>
                  <p:pic>
                    <p:nvPicPr>
                      <p:cNvPr id="215065" name="Object 25">
                        <a:extLst>
                          <a:ext uri="{FF2B5EF4-FFF2-40B4-BE49-F238E27FC236}">
                            <a16:creationId xmlns:a16="http://schemas.microsoft.com/office/drawing/2014/main" id="{BB8F185F-D438-4A81-B0FD-B3B7C049BE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9888" y="3087688"/>
                        <a:ext cx="2589212" cy="1946275"/>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066" name="Text Box 26">
            <a:extLst>
              <a:ext uri="{FF2B5EF4-FFF2-40B4-BE49-F238E27FC236}">
                <a16:creationId xmlns:a16="http://schemas.microsoft.com/office/drawing/2014/main" id="{65D4096A-5E46-4C5E-A1DC-A9CA7A089F53}"/>
              </a:ext>
            </a:extLst>
          </p:cNvPr>
          <p:cNvSpPr txBox="1">
            <a:spLocks noChangeArrowheads="1"/>
          </p:cNvSpPr>
          <p:nvPr/>
        </p:nvSpPr>
        <p:spPr bwMode="auto">
          <a:xfrm>
            <a:off x="7588250" y="3886200"/>
            <a:ext cx="13636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a:solidFill>
                  <a:srgbClr val="0066FF"/>
                </a:solidFill>
                <a:latin typeface="Symbol" panose="05050102010706020507" pitchFamily="18" charset="2"/>
              </a:rPr>
              <a:t></a:t>
            </a:r>
            <a:r>
              <a:rPr lang="el-GR" altLang="en-US">
                <a:solidFill>
                  <a:srgbClr val="0066FF"/>
                </a:solidFill>
                <a:latin typeface="Arial" panose="020B0604020202020204" pitchFamily="34" charset="0"/>
              </a:rPr>
              <a:t>N</a:t>
            </a:r>
            <a:r>
              <a:rPr lang="el-GR" altLang="en-US" i="1">
                <a:solidFill>
                  <a:srgbClr val="0066FF"/>
                </a:solidFill>
                <a:latin typeface="Arial" panose="020B0604020202020204" pitchFamily="34" charset="0"/>
              </a:rPr>
              <a:t>sp</a:t>
            </a:r>
            <a:r>
              <a:rPr lang="el-GR" altLang="en-US" i="1" baseline="30000">
                <a:solidFill>
                  <a:srgbClr val="0066FF"/>
                </a:solidFill>
                <a:latin typeface="Arial" panose="020B0604020202020204" pitchFamily="34" charset="0"/>
              </a:rPr>
              <a:t>2</a:t>
            </a:r>
            <a:r>
              <a:rPr lang="el-GR" altLang="en-US" i="1">
                <a:solidFill>
                  <a:srgbClr val="0066FF"/>
                </a:solidFill>
                <a:latin typeface="Arial" panose="020B0604020202020204" pitchFamily="34" charset="0"/>
              </a:rPr>
              <a:t>─</a:t>
            </a:r>
            <a:r>
              <a:rPr lang="el-GR" altLang="en-US">
                <a:solidFill>
                  <a:srgbClr val="0066FF"/>
                </a:solidFill>
                <a:latin typeface="Arial" panose="020B0604020202020204" pitchFamily="34" charset="0"/>
              </a:rPr>
              <a:t>Cl</a:t>
            </a:r>
            <a:r>
              <a:rPr lang="el-GR" altLang="en-US" i="1">
                <a:solidFill>
                  <a:srgbClr val="0066FF"/>
                </a:solidFill>
                <a:latin typeface="Arial" panose="020B0604020202020204" pitchFamily="34" charset="0"/>
              </a:rPr>
              <a:t>p</a:t>
            </a:r>
          </a:p>
        </p:txBody>
      </p:sp>
      <p:graphicFrame>
        <p:nvGraphicFramePr>
          <p:cNvPr id="215067" name="Object 27">
            <a:extLst>
              <a:ext uri="{FF2B5EF4-FFF2-40B4-BE49-F238E27FC236}">
                <a16:creationId xmlns:a16="http://schemas.microsoft.com/office/drawing/2014/main" id="{4626CC41-B9EB-448E-97FE-8365E2705B58}"/>
              </a:ext>
            </a:extLst>
          </p:cNvPr>
          <p:cNvGraphicFramePr>
            <a:graphicFrameLocks noChangeAspect="1"/>
          </p:cNvGraphicFramePr>
          <p:nvPr/>
        </p:nvGraphicFramePr>
        <p:xfrm>
          <a:off x="5791200" y="4648200"/>
          <a:ext cx="2133600" cy="1747838"/>
        </p:xfrm>
        <a:graphic>
          <a:graphicData uri="http://schemas.openxmlformats.org/presentationml/2006/ole">
            <mc:AlternateContent xmlns:mc="http://schemas.openxmlformats.org/markup-compatibility/2006">
              <mc:Choice xmlns:v="urn:schemas-microsoft-com:vml" Requires="v">
                <p:oleObj r:id="rId6" imgW="1480320" imgH="1206720" progId="">
                  <p:embed/>
                </p:oleObj>
              </mc:Choice>
              <mc:Fallback>
                <p:oleObj r:id="rId6" imgW="1480320" imgH="1206720" progId="">
                  <p:embed/>
                  <p:pic>
                    <p:nvPicPr>
                      <p:cNvPr id="215067" name="Object 27">
                        <a:extLst>
                          <a:ext uri="{FF2B5EF4-FFF2-40B4-BE49-F238E27FC236}">
                            <a16:creationId xmlns:a16="http://schemas.microsoft.com/office/drawing/2014/main" id="{4626CC41-B9EB-448E-97FE-8365E2705B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91200" y="4648200"/>
                        <a:ext cx="2133600" cy="1747838"/>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15068" name="Text Box 28">
            <a:extLst>
              <a:ext uri="{FF2B5EF4-FFF2-40B4-BE49-F238E27FC236}">
                <a16:creationId xmlns:a16="http://schemas.microsoft.com/office/drawing/2014/main" id="{7BF281C2-AA1B-4569-98DA-B3C63E265E31}"/>
              </a:ext>
            </a:extLst>
          </p:cNvPr>
          <p:cNvSpPr txBox="1">
            <a:spLocks noChangeArrowheads="1"/>
          </p:cNvSpPr>
          <p:nvPr/>
        </p:nvSpPr>
        <p:spPr bwMode="auto">
          <a:xfrm>
            <a:off x="5791200" y="2971800"/>
            <a:ext cx="15144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a:solidFill>
                  <a:srgbClr val="0066FF"/>
                </a:solidFill>
                <a:latin typeface="Symbol" panose="05050102010706020507" pitchFamily="18" charset="2"/>
              </a:rPr>
              <a:t></a:t>
            </a:r>
            <a:r>
              <a:rPr lang="el-GR" altLang="en-US">
                <a:solidFill>
                  <a:srgbClr val="0066FF"/>
                </a:solidFill>
                <a:latin typeface="Arial" panose="020B0604020202020204" pitchFamily="34" charset="0"/>
              </a:rPr>
              <a:t>O</a:t>
            </a:r>
            <a:r>
              <a:rPr lang="el-GR" altLang="en-US" i="1">
                <a:solidFill>
                  <a:srgbClr val="0066FF"/>
                </a:solidFill>
                <a:latin typeface="Arial" panose="020B0604020202020204" pitchFamily="34" charset="0"/>
              </a:rPr>
              <a:t>sp</a:t>
            </a:r>
            <a:r>
              <a:rPr lang="el-GR" altLang="en-US" i="1" baseline="30000">
                <a:solidFill>
                  <a:srgbClr val="0066FF"/>
                </a:solidFill>
                <a:latin typeface="Arial" panose="020B0604020202020204" pitchFamily="34" charset="0"/>
              </a:rPr>
              <a:t>2</a:t>
            </a:r>
            <a:r>
              <a:rPr lang="el-GR" altLang="en-US" i="1">
                <a:solidFill>
                  <a:srgbClr val="0066FF"/>
                </a:solidFill>
                <a:latin typeface="Arial" panose="020B0604020202020204" pitchFamily="34" charset="0"/>
              </a:rPr>
              <a:t>─</a:t>
            </a:r>
            <a:r>
              <a:rPr lang="el-GR" altLang="en-US">
                <a:solidFill>
                  <a:srgbClr val="0066FF"/>
                </a:solidFill>
                <a:latin typeface="Arial" panose="020B0604020202020204" pitchFamily="34" charset="0"/>
              </a:rPr>
              <a:t>N</a:t>
            </a:r>
            <a:r>
              <a:rPr lang="el-GR" altLang="en-US" i="1">
                <a:solidFill>
                  <a:srgbClr val="0066FF"/>
                </a:solidFill>
                <a:latin typeface="Arial" panose="020B0604020202020204" pitchFamily="34" charset="0"/>
              </a:rPr>
              <a:t>sp</a:t>
            </a:r>
            <a:r>
              <a:rPr lang="el-GR" altLang="en-US" i="1" baseline="30000">
                <a:solidFill>
                  <a:srgbClr val="0066FF"/>
                </a:solidFill>
                <a:latin typeface="Arial" panose="020B0604020202020204" pitchFamily="34" charset="0"/>
              </a:rPr>
              <a:t>2</a:t>
            </a:r>
          </a:p>
        </p:txBody>
      </p:sp>
      <p:sp>
        <p:nvSpPr>
          <p:cNvPr id="215069" name="Text Box 29">
            <a:extLst>
              <a:ext uri="{FF2B5EF4-FFF2-40B4-BE49-F238E27FC236}">
                <a16:creationId xmlns:a16="http://schemas.microsoft.com/office/drawing/2014/main" id="{1812272F-0A51-4301-9690-C53A8BC35FAE}"/>
              </a:ext>
            </a:extLst>
          </p:cNvPr>
          <p:cNvSpPr txBox="1">
            <a:spLocks noChangeArrowheads="1"/>
          </p:cNvSpPr>
          <p:nvPr/>
        </p:nvSpPr>
        <p:spPr bwMode="auto">
          <a:xfrm>
            <a:off x="6019800" y="5791200"/>
            <a:ext cx="11271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a:solidFill>
                  <a:srgbClr val="0066FF"/>
                </a:solidFill>
                <a:latin typeface="Symbol" panose="05050102010706020507" pitchFamily="18" charset="2"/>
              </a:rPr>
              <a:t></a:t>
            </a:r>
            <a:r>
              <a:rPr lang="el-GR" altLang="en-US">
                <a:solidFill>
                  <a:srgbClr val="0066FF"/>
                </a:solidFill>
                <a:latin typeface="Arial" panose="020B0604020202020204" pitchFamily="34" charset="0"/>
              </a:rPr>
              <a:t>O</a:t>
            </a:r>
            <a:r>
              <a:rPr lang="el-GR" altLang="en-US" i="1">
                <a:solidFill>
                  <a:srgbClr val="0066FF"/>
                </a:solidFill>
                <a:latin typeface="Arial" panose="020B0604020202020204" pitchFamily="34" charset="0"/>
              </a:rPr>
              <a:t>p─</a:t>
            </a:r>
            <a:r>
              <a:rPr lang="el-GR" altLang="en-US">
                <a:solidFill>
                  <a:srgbClr val="0066FF"/>
                </a:solidFill>
                <a:latin typeface="Arial" panose="020B0604020202020204" pitchFamily="34" charset="0"/>
              </a:rPr>
              <a:t>N</a:t>
            </a:r>
            <a:r>
              <a:rPr lang="el-GR" altLang="en-US" i="1">
                <a:solidFill>
                  <a:srgbClr val="0066FF"/>
                </a:solidFill>
                <a:latin typeface="Arial" panose="020B0604020202020204" pitchFamily="34" charset="0"/>
              </a:rPr>
              <a:t>p</a:t>
            </a:r>
          </a:p>
        </p:txBody>
      </p:sp>
      <p:sp>
        <p:nvSpPr>
          <p:cNvPr id="6174" name="Text Box 30">
            <a:extLst>
              <a:ext uri="{FF2B5EF4-FFF2-40B4-BE49-F238E27FC236}">
                <a16:creationId xmlns:a16="http://schemas.microsoft.com/office/drawing/2014/main" id="{CBC39371-4D5E-4D2E-95FE-10A7B4B604B9}"/>
              </a:ext>
            </a:extLst>
          </p:cNvPr>
          <p:cNvSpPr txBox="1">
            <a:spLocks noChangeArrowheads="1"/>
          </p:cNvSpPr>
          <p:nvPr/>
        </p:nvSpPr>
        <p:spPr bwMode="auto">
          <a:xfrm>
            <a:off x="5562600" y="3200400"/>
            <a:ext cx="4365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2000">
                <a:solidFill>
                  <a:srgbClr val="0066FF"/>
                </a:solidFill>
                <a:latin typeface="Arial" panose="020B0604020202020204" pitchFamily="34" charset="0"/>
              </a:rPr>
              <a:t>↑↓</a:t>
            </a:r>
          </a:p>
        </p:txBody>
      </p:sp>
      <p:sp>
        <p:nvSpPr>
          <p:cNvPr id="6175" name="Text Box 31">
            <a:extLst>
              <a:ext uri="{FF2B5EF4-FFF2-40B4-BE49-F238E27FC236}">
                <a16:creationId xmlns:a16="http://schemas.microsoft.com/office/drawing/2014/main" id="{52FA378F-5F9C-454D-A813-1A0B14B593F8}"/>
              </a:ext>
            </a:extLst>
          </p:cNvPr>
          <p:cNvSpPr txBox="1">
            <a:spLocks noChangeArrowheads="1"/>
          </p:cNvSpPr>
          <p:nvPr/>
        </p:nvSpPr>
        <p:spPr bwMode="auto">
          <a:xfrm>
            <a:off x="5562600" y="3810000"/>
            <a:ext cx="4365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2000">
                <a:solidFill>
                  <a:srgbClr val="0066FF"/>
                </a:solidFill>
                <a:latin typeface="Arial" panose="020B0604020202020204" pitchFamily="34" charset="0"/>
              </a:rPr>
              <a:t>↑↓</a:t>
            </a:r>
          </a:p>
        </p:txBody>
      </p:sp>
      <p:sp>
        <p:nvSpPr>
          <p:cNvPr id="6176" name="Text Box 32">
            <a:extLst>
              <a:ext uri="{FF2B5EF4-FFF2-40B4-BE49-F238E27FC236}">
                <a16:creationId xmlns:a16="http://schemas.microsoft.com/office/drawing/2014/main" id="{0F23E446-2557-4D9D-B009-01FA40563EC8}"/>
              </a:ext>
            </a:extLst>
          </p:cNvPr>
          <p:cNvSpPr txBox="1">
            <a:spLocks noChangeArrowheads="1"/>
          </p:cNvSpPr>
          <p:nvPr/>
        </p:nvSpPr>
        <p:spPr bwMode="auto">
          <a:xfrm>
            <a:off x="6289675" y="3429000"/>
            <a:ext cx="4857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2400" b="1">
                <a:solidFill>
                  <a:srgbClr val="0066FF"/>
                </a:solidFill>
                <a:latin typeface="Arial" panose="020B0604020202020204" pitchFamily="34" charset="0"/>
              </a:rPr>
              <a:t>↑↓</a:t>
            </a:r>
          </a:p>
        </p:txBody>
      </p:sp>
      <p:sp>
        <p:nvSpPr>
          <p:cNvPr id="6177" name="Text Box 33">
            <a:extLst>
              <a:ext uri="{FF2B5EF4-FFF2-40B4-BE49-F238E27FC236}">
                <a16:creationId xmlns:a16="http://schemas.microsoft.com/office/drawing/2014/main" id="{6C6C7D46-0D09-45E5-B53A-F153637BB082}"/>
              </a:ext>
            </a:extLst>
          </p:cNvPr>
          <p:cNvSpPr txBox="1">
            <a:spLocks noChangeArrowheads="1"/>
          </p:cNvSpPr>
          <p:nvPr/>
        </p:nvSpPr>
        <p:spPr bwMode="auto">
          <a:xfrm>
            <a:off x="7162800" y="3200400"/>
            <a:ext cx="4365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2000">
                <a:solidFill>
                  <a:srgbClr val="0066FF"/>
                </a:solidFill>
                <a:latin typeface="Arial" panose="020B0604020202020204" pitchFamily="34" charset="0"/>
              </a:rPr>
              <a:t>↑↓</a:t>
            </a:r>
          </a:p>
        </p:txBody>
      </p:sp>
      <p:sp>
        <p:nvSpPr>
          <p:cNvPr id="6178" name="Text Box 34">
            <a:extLst>
              <a:ext uri="{FF2B5EF4-FFF2-40B4-BE49-F238E27FC236}">
                <a16:creationId xmlns:a16="http://schemas.microsoft.com/office/drawing/2014/main" id="{D4ADBC6D-BA38-453E-8C8A-578931980613}"/>
              </a:ext>
            </a:extLst>
          </p:cNvPr>
          <p:cNvSpPr txBox="1">
            <a:spLocks noChangeArrowheads="1"/>
          </p:cNvSpPr>
          <p:nvPr/>
        </p:nvSpPr>
        <p:spPr bwMode="auto">
          <a:xfrm>
            <a:off x="7239000" y="4038600"/>
            <a:ext cx="4365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2000">
                <a:solidFill>
                  <a:srgbClr val="0066FF"/>
                </a:solidFill>
                <a:latin typeface="Arial" panose="020B0604020202020204" pitchFamily="34" charset="0"/>
              </a:rPr>
              <a:t>↑↓</a:t>
            </a:r>
          </a:p>
        </p:txBody>
      </p:sp>
      <p:sp>
        <p:nvSpPr>
          <p:cNvPr id="6179" name="Text Box 35">
            <a:extLst>
              <a:ext uri="{FF2B5EF4-FFF2-40B4-BE49-F238E27FC236}">
                <a16:creationId xmlns:a16="http://schemas.microsoft.com/office/drawing/2014/main" id="{1CE20453-D384-44AD-A8D1-6764E1AC6BA0}"/>
              </a:ext>
            </a:extLst>
          </p:cNvPr>
          <p:cNvSpPr txBox="1">
            <a:spLocks noChangeArrowheads="1"/>
          </p:cNvSpPr>
          <p:nvPr/>
        </p:nvSpPr>
        <p:spPr bwMode="auto">
          <a:xfrm>
            <a:off x="6324600" y="4648200"/>
            <a:ext cx="436563"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n-US" altLang="en-US" sz="2000">
                <a:solidFill>
                  <a:srgbClr val="FF33CC"/>
                </a:solidFill>
                <a:latin typeface="Arial" panose="020B0604020202020204" pitchFamily="34" charset="0"/>
              </a:rPr>
              <a:t>↑↓</a:t>
            </a:r>
          </a:p>
        </p:txBody>
      </p:sp>
      <p:sp>
        <p:nvSpPr>
          <p:cNvPr id="6180" name="Text Box 36">
            <a:extLst>
              <a:ext uri="{FF2B5EF4-FFF2-40B4-BE49-F238E27FC236}">
                <a16:creationId xmlns:a16="http://schemas.microsoft.com/office/drawing/2014/main" id="{DDE4A5D9-CC71-45E2-BD13-78FDC9B646E7}"/>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withEffect">
                                  <p:stCondLst>
                                    <p:cond delay="0"/>
                                  </p:stCondLst>
                                  <p:childTnLst>
                                    <p:set>
                                      <p:cBhvr additive="repl">
                                        <p:cTn id="6" dur="1" fill="hold">
                                          <p:stCondLst>
                                            <p:cond delay="0"/>
                                          </p:stCondLst>
                                        </p:cTn>
                                        <p:tgtEl>
                                          <p:spTgt spid="215063"/>
                                        </p:tgtEl>
                                        <p:attrNameLst>
                                          <p:attrName>style.visibility</p:attrName>
                                        </p:attrNameLst>
                                      </p:cBhvr>
                                      <p:to>
                                        <p:strVal val="visible"/>
                                      </p:to>
                                    </p:set>
                                    <p:animEffect transition="in" filter="dissolve">
                                      <p:cBhvr additive="repl">
                                        <p:cTn id="7" dur="500"/>
                                        <p:tgtEl>
                                          <p:spTgt spid="215063"/>
                                        </p:tgtEl>
                                      </p:cBhvr>
                                    </p:animEffect>
                                  </p:childTnLst>
                                </p:cTn>
                              </p:par>
                            </p:childTnLst>
                          </p:cTn>
                        </p:par>
                        <p:par>
                          <p:cTn id="8" fill="hold" nodeType="afterGroup">
                            <p:stCondLst>
                              <p:cond delay="500"/>
                            </p:stCondLst>
                            <p:childTnLst>
                              <p:par>
                                <p:cTn id="9" presetID="9" presetClass="entr" fill="hold" nodeType="afterEffect">
                                  <p:stCondLst>
                                    <p:cond delay="0"/>
                                  </p:stCondLst>
                                  <p:childTnLst>
                                    <p:set>
                                      <p:cBhvr additive="repl">
                                        <p:cTn id="10" dur="1" fill="hold">
                                          <p:stCondLst>
                                            <p:cond delay="0"/>
                                          </p:stCondLst>
                                        </p:cTn>
                                        <p:tgtEl>
                                          <p:spTgt spid="215042">
                                            <p:txEl>
                                              <p:pRg st="0" end="0"/>
                                            </p:txEl>
                                          </p:spTgt>
                                        </p:tgtEl>
                                        <p:attrNameLst>
                                          <p:attrName>style.visibility</p:attrName>
                                        </p:attrNameLst>
                                      </p:cBhvr>
                                      <p:to>
                                        <p:strVal val="visible"/>
                                      </p:to>
                                    </p:set>
                                    <p:animEffect transition="in" filter="dissolve">
                                      <p:cBhvr additive="repl">
                                        <p:cTn id="11" dur="500"/>
                                        <p:tgtEl>
                                          <p:spTgt spid="215042">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fill="hold" nodeType="clickEffect">
                                  <p:stCondLst>
                                    <p:cond delay="0"/>
                                  </p:stCondLst>
                                  <p:childTnLst>
                                    <p:set>
                                      <p:cBhvr additive="repl">
                                        <p:cTn id="15" dur="1" fill="hold">
                                          <p:stCondLst>
                                            <p:cond delay="0"/>
                                          </p:stCondLst>
                                        </p:cTn>
                                        <p:tgtEl>
                                          <p:spTgt spid="215042">
                                            <p:txEl>
                                              <p:pRg st="1" end="1"/>
                                            </p:txEl>
                                          </p:spTgt>
                                        </p:tgtEl>
                                        <p:attrNameLst>
                                          <p:attrName>style.visibility</p:attrName>
                                        </p:attrNameLst>
                                      </p:cBhvr>
                                      <p:to>
                                        <p:strVal val="visible"/>
                                      </p:to>
                                    </p:set>
                                    <p:animEffect transition="in" filter="dissolve">
                                      <p:cBhvr additive="repl">
                                        <p:cTn id="16" dur="500"/>
                                        <p:tgtEl>
                                          <p:spTgt spid="215042">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fill="hold" nodeType="clickEffect">
                                  <p:stCondLst>
                                    <p:cond delay="0"/>
                                  </p:stCondLst>
                                  <p:childTnLst>
                                    <p:set>
                                      <p:cBhvr additive="repl">
                                        <p:cTn id="20" dur="1" fill="hold">
                                          <p:stCondLst>
                                            <p:cond delay="0"/>
                                          </p:stCondLst>
                                        </p:cTn>
                                        <p:tgtEl>
                                          <p:spTgt spid="215042">
                                            <p:txEl>
                                              <p:pRg st="2" end="2"/>
                                            </p:txEl>
                                          </p:spTgt>
                                        </p:tgtEl>
                                        <p:attrNameLst>
                                          <p:attrName>style.visibility</p:attrName>
                                        </p:attrNameLst>
                                      </p:cBhvr>
                                      <p:to>
                                        <p:strVal val="visible"/>
                                      </p:to>
                                    </p:set>
                                    <p:animEffect transition="in" filter="dissolve">
                                      <p:cBhvr additive="repl">
                                        <p:cTn id="21" dur="500"/>
                                        <p:tgtEl>
                                          <p:spTgt spid="215042">
                                            <p:txEl>
                                              <p:pRg st="2" end="2"/>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fill="hold" nodeType="clickEffect">
                                  <p:stCondLst>
                                    <p:cond delay="0"/>
                                  </p:stCondLst>
                                  <p:childTnLst>
                                    <p:set>
                                      <p:cBhvr additive="repl">
                                        <p:cTn id="25" dur="1" fill="hold">
                                          <p:stCondLst>
                                            <p:cond delay="0"/>
                                          </p:stCondLst>
                                        </p:cTn>
                                        <p:tgtEl>
                                          <p:spTgt spid="215065"/>
                                        </p:tgtEl>
                                        <p:attrNameLst>
                                          <p:attrName>style.visibility</p:attrName>
                                        </p:attrNameLst>
                                      </p:cBhvr>
                                      <p:to>
                                        <p:strVal val="visible"/>
                                      </p:to>
                                    </p:set>
                                    <p:animEffect transition="in" filter="dissolve">
                                      <p:cBhvr additive="repl">
                                        <p:cTn id="26" dur="500"/>
                                        <p:tgtEl>
                                          <p:spTgt spid="21506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fill="hold" nodeType="clickEffect">
                                  <p:stCondLst>
                                    <p:cond delay="0"/>
                                  </p:stCondLst>
                                  <p:childTnLst>
                                    <p:set>
                                      <p:cBhvr additive="repl">
                                        <p:cTn id="30" dur="1" fill="hold">
                                          <p:stCondLst>
                                            <p:cond delay="0"/>
                                          </p:stCondLst>
                                        </p:cTn>
                                        <p:tgtEl>
                                          <p:spTgt spid="215068"/>
                                        </p:tgtEl>
                                        <p:attrNameLst>
                                          <p:attrName>style.visibility</p:attrName>
                                        </p:attrNameLst>
                                      </p:cBhvr>
                                      <p:to>
                                        <p:strVal val="visible"/>
                                      </p:to>
                                    </p:set>
                                    <p:animEffect transition="in" filter="dissolve">
                                      <p:cBhvr additive="repl">
                                        <p:cTn id="31" dur="500"/>
                                        <p:tgtEl>
                                          <p:spTgt spid="21506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9" presetClass="entr" fill="hold" nodeType="clickEffect">
                                  <p:stCondLst>
                                    <p:cond delay="0"/>
                                  </p:stCondLst>
                                  <p:childTnLst>
                                    <p:set>
                                      <p:cBhvr additive="repl">
                                        <p:cTn id="35" dur="1" fill="hold">
                                          <p:stCondLst>
                                            <p:cond delay="0"/>
                                          </p:stCondLst>
                                        </p:cTn>
                                        <p:tgtEl>
                                          <p:spTgt spid="215066"/>
                                        </p:tgtEl>
                                        <p:attrNameLst>
                                          <p:attrName>style.visibility</p:attrName>
                                        </p:attrNameLst>
                                      </p:cBhvr>
                                      <p:to>
                                        <p:strVal val="visible"/>
                                      </p:to>
                                    </p:set>
                                    <p:animEffect transition="in" filter="dissolve">
                                      <p:cBhvr additive="repl">
                                        <p:cTn id="36" dur="500"/>
                                        <p:tgtEl>
                                          <p:spTgt spid="21506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9" presetClass="entr" fill="hold" nodeType="clickEffect">
                                  <p:stCondLst>
                                    <p:cond delay="0"/>
                                  </p:stCondLst>
                                  <p:childTnLst>
                                    <p:set>
                                      <p:cBhvr additive="repl">
                                        <p:cTn id="40" dur="1" fill="hold">
                                          <p:stCondLst>
                                            <p:cond delay="0"/>
                                          </p:stCondLst>
                                        </p:cTn>
                                        <p:tgtEl>
                                          <p:spTgt spid="215067"/>
                                        </p:tgtEl>
                                        <p:attrNameLst>
                                          <p:attrName>style.visibility</p:attrName>
                                        </p:attrNameLst>
                                      </p:cBhvr>
                                      <p:to>
                                        <p:strVal val="visible"/>
                                      </p:to>
                                    </p:set>
                                    <p:animEffect transition="in" filter="dissolve">
                                      <p:cBhvr additive="repl">
                                        <p:cTn id="41" dur="500"/>
                                        <p:tgtEl>
                                          <p:spTgt spid="215067"/>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9" presetClass="entr" fill="hold" nodeType="clickEffect">
                                  <p:stCondLst>
                                    <p:cond delay="0"/>
                                  </p:stCondLst>
                                  <p:childTnLst>
                                    <p:set>
                                      <p:cBhvr additive="repl">
                                        <p:cTn id="45" dur="1" fill="hold">
                                          <p:stCondLst>
                                            <p:cond delay="0"/>
                                          </p:stCondLst>
                                        </p:cTn>
                                        <p:tgtEl>
                                          <p:spTgt spid="215069"/>
                                        </p:tgtEl>
                                        <p:attrNameLst>
                                          <p:attrName>style.visibility</p:attrName>
                                        </p:attrNameLst>
                                      </p:cBhvr>
                                      <p:to>
                                        <p:strVal val="visible"/>
                                      </p:to>
                                    </p:set>
                                    <p:animEffect transition="in" filter="dissolve">
                                      <p:cBhvr additive="repl">
                                        <p:cTn id="46" dur="500"/>
                                        <p:tgtEl>
                                          <p:spTgt spid="215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Text Box 1">
            <a:extLst>
              <a:ext uri="{FF2B5EF4-FFF2-40B4-BE49-F238E27FC236}">
                <a16:creationId xmlns:a16="http://schemas.microsoft.com/office/drawing/2014/main" id="{5233C526-1CAD-4586-8CAD-AFD99A4E35EA}"/>
              </a:ext>
            </a:extLst>
          </p:cNvPr>
          <p:cNvSpPr txBox="1">
            <a:spLocks noChangeArrowheads="1"/>
          </p:cNvSpPr>
          <p:nvPr/>
        </p:nvSpPr>
        <p:spPr bwMode="auto">
          <a:xfrm>
            <a:off x="228600" y="1524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Θεωρίες δεσμού</a:t>
            </a:r>
          </a:p>
        </p:txBody>
      </p:sp>
      <p:sp>
        <p:nvSpPr>
          <p:cNvPr id="212995" name="Rectangle 2">
            <a:extLst>
              <a:ext uri="{FF2B5EF4-FFF2-40B4-BE49-F238E27FC236}">
                <a16:creationId xmlns:a16="http://schemas.microsoft.com/office/drawing/2014/main" id="{63C1B166-0023-44ED-ABA2-133165D72355}"/>
              </a:ext>
            </a:extLst>
          </p:cNvPr>
          <p:cNvSpPr>
            <a:spLocks noChangeArrowheads="1"/>
          </p:cNvSpPr>
          <p:nvPr/>
        </p:nvSpPr>
        <p:spPr bwMode="auto">
          <a:xfrm>
            <a:off x="762000" y="1447800"/>
            <a:ext cx="8077200" cy="4895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b="1" dirty="0">
                <a:solidFill>
                  <a:srgbClr val="000000"/>
                </a:solidFill>
                <a:latin typeface="Book Antiqua" panose="02040602050305030304" pitchFamily="18" charset="0"/>
              </a:rPr>
              <a:t>1. VSEPR (valence shell electron pair repulsion model)</a:t>
            </a:r>
          </a:p>
          <a:p>
            <a:pPr eaLnBrk="1" hangingPunct="1">
              <a:buClrTx/>
              <a:buFontTx/>
              <a:buNone/>
            </a:pPr>
            <a:r>
              <a:rPr lang="el-GR" altLang="en-US" sz="2400" dirty="0">
                <a:solidFill>
                  <a:srgbClr val="000000"/>
                </a:solidFill>
                <a:latin typeface="Book Antiqua" panose="02040602050305030304" pitchFamily="18" charset="0"/>
              </a:rPr>
              <a:t>Ένα σύνολο </a:t>
            </a:r>
            <a:r>
              <a:rPr lang="el-GR" altLang="en-US" sz="2400" i="1" dirty="0">
                <a:solidFill>
                  <a:srgbClr val="000000"/>
                </a:solidFill>
                <a:latin typeface="Book Antiqua" panose="02040602050305030304" pitchFamily="18" charset="0"/>
              </a:rPr>
              <a:t>εμπειρικών κανόνων για την πρόβλεψη μιας γεωμετρίας</a:t>
            </a:r>
            <a:r>
              <a:rPr lang="el-GR" altLang="en-US" sz="2400" dirty="0">
                <a:solidFill>
                  <a:srgbClr val="000000"/>
                </a:solidFill>
                <a:latin typeface="Book Antiqua" panose="02040602050305030304" pitchFamily="18" charset="0"/>
              </a:rPr>
              <a:t> χρησιμοποιώντας σαν βάση μια ορθή αναπαράσταση της δομής κατά Lewis</a:t>
            </a:r>
          </a:p>
          <a:p>
            <a:pPr eaLnBrk="1" hangingPunct="1">
              <a:buClrTx/>
              <a:buFontTx/>
              <a:buNone/>
            </a:pPr>
            <a:endParaRPr lang="el-GR" altLang="en-US" sz="2400" dirty="0">
              <a:solidFill>
                <a:srgbClr val="000000"/>
              </a:solidFill>
              <a:latin typeface="Book Antiqua" panose="02040602050305030304" pitchFamily="18" charset="0"/>
            </a:endParaRPr>
          </a:p>
          <a:p>
            <a:pPr eaLnBrk="1" hangingPunct="1">
              <a:buClrTx/>
              <a:buFontTx/>
              <a:buNone/>
            </a:pPr>
            <a:r>
              <a:rPr lang="el-GR" altLang="en-US" sz="2400" b="1" dirty="0">
                <a:solidFill>
                  <a:srgbClr val="000000"/>
                </a:solidFill>
                <a:latin typeface="Book Antiqua" panose="02040602050305030304" pitchFamily="18" charset="0"/>
              </a:rPr>
              <a:t>2. Θεωρία Δεσμού Σθένους</a:t>
            </a:r>
          </a:p>
          <a:p>
            <a:pPr eaLnBrk="1" hangingPunct="1">
              <a:buClrTx/>
              <a:buFontTx/>
              <a:buNone/>
            </a:pPr>
            <a:r>
              <a:rPr lang="el-GR" altLang="en-US" sz="2400" dirty="0">
                <a:solidFill>
                  <a:srgbClr val="000000"/>
                </a:solidFill>
                <a:latin typeface="Book Antiqua" panose="02040602050305030304" pitchFamily="18" charset="0"/>
              </a:rPr>
              <a:t>Μια πιο εξελιγμένη περιγραφή των τροχιακών στα μόρια. Εστιασμός στα υβριδικά τροχιακά. Καλή εφαρμογή στα οργανικά μόρια</a:t>
            </a:r>
          </a:p>
          <a:p>
            <a:pPr eaLnBrk="1" hangingPunct="1">
              <a:buClrTx/>
              <a:buFontTx/>
              <a:buNone/>
            </a:pPr>
            <a:endParaRPr lang="el-GR" altLang="en-US" sz="2400" dirty="0">
              <a:solidFill>
                <a:srgbClr val="000000"/>
              </a:solidFill>
              <a:latin typeface="Book Antiqua" panose="02040602050305030304" pitchFamily="18" charset="0"/>
            </a:endParaRPr>
          </a:p>
          <a:p>
            <a:pPr eaLnBrk="1" hangingPunct="1">
              <a:buClrTx/>
              <a:buFontTx/>
              <a:buNone/>
            </a:pPr>
            <a:r>
              <a:rPr lang="el-GR" altLang="en-US" sz="2400" b="1" dirty="0">
                <a:solidFill>
                  <a:srgbClr val="000000"/>
                </a:solidFill>
                <a:latin typeface="Book Antiqua" panose="02040602050305030304" pitchFamily="18" charset="0"/>
              </a:rPr>
              <a:t>3. Θεωρία Μοριακών Τροχιακών</a:t>
            </a:r>
          </a:p>
          <a:p>
            <a:pPr eaLnBrk="1" hangingPunct="1">
              <a:buClrTx/>
              <a:buFontTx/>
              <a:buNone/>
            </a:pPr>
            <a:r>
              <a:rPr lang="el-GR" altLang="en-US" sz="2400" dirty="0">
                <a:solidFill>
                  <a:srgbClr val="000000"/>
                </a:solidFill>
                <a:latin typeface="Book Antiqua" panose="02040602050305030304" pitchFamily="18" charset="0"/>
              </a:rPr>
              <a:t>Η πιο σύγχρονη και δυναμική θεωρία του δεσμού. Βασίζεται στην QM</a:t>
            </a:r>
          </a:p>
        </p:txBody>
      </p:sp>
    </p:spTree>
  </p:cSld>
  <p:clrMapOvr>
    <a:masterClrMapping/>
  </p:clrMapOvr>
  <p:transition>
    <p:fade thruBlk="1"/>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
            <a:extLst>
              <a:ext uri="{FF2B5EF4-FFF2-40B4-BE49-F238E27FC236}">
                <a16:creationId xmlns:a16="http://schemas.microsoft.com/office/drawing/2014/main" id="{4A2FB0D6-E580-49A0-B0FA-1A741F72234F}"/>
              </a:ext>
            </a:extLst>
          </p:cNvPr>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a:solidFill>
                  <a:srgbClr val="898989"/>
                </a:solidFill>
              </a:rPr>
              <a:t>Tro, Chemistry: A Molecular Approach</a:t>
            </a:r>
          </a:p>
        </p:txBody>
      </p:sp>
      <p:sp>
        <p:nvSpPr>
          <p:cNvPr id="35843" name="Text Box 2">
            <a:extLst>
              <a:ext uri="{FF2B5EF4-FFF2-40B4-BE49-F238E27FC236}">
                <a16:creationId xmlns:a16="http://schemas.microsoft.com/office/drawing/2014/main" id="{4AA0C8BD-5E84-41EE-89A1-FDEA33242C14}"/>
              </a:ext>
            </a:extLst>
          </p:cNvPr>
          <p:cNvSpPr txBox="1">
            <a:spLocks noChangeArrowheads="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fld id="{FB3B2062-9866-4341-9444-96B3B29D12A0}" type="slidenum">
              <a:rPr lang="el-GR" altLang="en-US" sz="1200">
                <a:solidFill>
                  <a:srgbClr val="898989"/>
                </a:solidFill>
              </a:rPr>
              <a:pPr algn="ctr" eaLnBrk="1" hangingPunct="1">
                <a:buClrTx/>
                <a:buFontTx/>
                <a:buNone/>
              </a:pPr>
              <a:t>18</a:t>
            </a:fld>
            <a:endParaRPr lang="el-GR" altLang="en-US" sz="1200">
              <a:solidFill>
                <a:srgbClr val="898989"/>
              </a:solidFill>
            </a:endParaRPr>
          </a:p>
        </p:txBody>
      </p:sp>
      <p:sp>
        <p:nvSpPr>
          <p:cNvPr id="35844" name="Text Box 3">
            <a:extLst>
              <a:ext uri="{FF2B5EF4-FFF2-40B4-BE49-F238E27FC236}">
                <a16:creationId xmlns:a16="http://schemas.microsoft.com/office/drawing/2014/main" id="{0836D47B-B498-4A70-96D4-E56BBC9CF18B}"/>
              </a:ext>
            </a:extLst>
          </p:cNvPr>
          <p:cNvSpPr txBox="1">
            <a:spLocks noChangeArrowheads="1"/>
          </p:cNvSpPr>
          <p:nvPr/>
        </p:nvSpPr>
        <p:spPr bwMode="auto">
          <a:xfrm>
            <a:off x="609600" y="136525"/>
            <a:ext cx="7772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dirty="0">
                <a:solidFill>
                  <a:srgbClr val="000000"/>
                </a:solidFill>
              </a:rPr>
              <a:t>Πολικότητα Δεσμού</a:t>
            </a:r>
          </a:p>
        </p:txBody>
      </p:sp>
      <p:sp>
        <p:nvSpPr>
          <p:cNvPr id="32772" name="Text Box 4">
            <a:extLst>
              <a:ext uri="{FF2B5EF4-FFF2-40B4-BE49-F238E27FC236}">
                <a16:creationId xmlns:a16="http://schemas.microsoft.com/office/drawing/2014/main" id="{44C67263-91F8-4091-9168-A1EC2BB8FE88}"/>
              </a:ext>
            </a:extLst>
          </p:cNvPr>
          <p:cNvSpPr txBox="1">
            <a:spLocks noChangeArrowheads="1"/>
          </p:cNvSpPr>
          <p:nvPr/>
        </p:nvSpPr>
        <p:spPr bwMode="auto">
          <a:xfrm>
            <a:off x="0" y="1066800"/>
            <a:ext cx="89916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90000"/>
              </a:lnSpc>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Η ομοιοπολική σύνδεση μεταξύ </a:t>
            </a:r>
            <a:r>
              <a:rPr lang="el-GR" altLang="en-US" sz="2800" dirty="0" err="1">
                <a:solidFill>
                  <a:srgbClr val="000000"/>
                </a:solidFill>
                <a:latin typeface="Times New Roman" panose="02020603050405020304" pitchFamily="18" charset="0"/>
              </a:rPr>
              <a:t>ανομοίων</a:t>
            </a:r>
            <a:r>
              <a:rPr lang="el-GR" altLang="en-US" sz="2800" dirty="0">
                <a:solidFill>
                  <a:srgbClr val="000000"/>
                </a:solidFill>
                <a:latin typeface="Times New Roman" panose="02020603050405020304" pitchFamily="18" charset="0"/>
              </a:rPr>
              <a:t> ατόμων έχει ως αποτέλεσμα το άνισο μοίρασμα των ηλεκτρονίων</a:t>
            </a:r>
          </a:p>
          <a:p>
            <a:pPr lvl="1" eaLnBrk="1" hangingPunct="1">
              <a:lnSpc>
                <a:spcPct val="90000"/>
              </a:lnSpc>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Το ένα άτομο τραβά τα ηλεκτρόνια πλησιέστερα προς την πλευρά του </a:t>
            </a:r>
          </a:p>
          <a:p>
            <a:pPr lvl="1" eaLnBrk="1" hangingPunct="1">
              <a:lnSpc>
                <a:spcPct val="90000"/>
              </a:lnSpc>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Το ένα άκρο του δεσμού έχει μεγαλύτερη ηλεκτρονική πυκνότητα από το άλλο</a:t>
            </a:r>
          </a:p>
          <a:p>
            <a:pPr eaLnBrk="1" hangingPunct="1">
              <a:lnSpc>
                <a:spcPct val="90000"/>
              </a:lnSpc>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Το αποτέλεσμα είναι ένας </a:t>
            </a:r>
            <a:r>
              <a:rPr lang="el-GR" altLang="en-US" sz="2800" dirty="0">
                <a:solidFill>
                  <a:srgbClr val="0000FF"/>
                </a:solidFill>
                <a:latin typeface="Times New Roman" panose="02020603050405020304" pitchFamily="18" charset="0"/>
              </a:rPr>
              <a:t>πολικός ομοιοπολικός δεσμός</a:t>
            </a:r>
            <a:r>
              <a:rPr lang="el-GR" altLang="en-US" sz="2800" b="1" dirty="0">
                <a:solidFill>
                  <a:srgbClr val="0000FF"/>
                </a:solidFill>
                <a:latin typeface="Times New Roman" panose="02020603050405020304" pitchFamily="18" charset="0"/>
              </a:rPr>
              <a:t> </a:t>
            </a:r>
          </a:p>
          <a:p>
            <a:pPr lvl="1" eaLnBrk="1" hangingPunct="1">
              <a:lnSpc>
                <a:spcPct val="90000"/>
              </a:lnSpc>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Πολικότητα δεσμού</a:t>
            </a:r>
          </a:p>
          <a:p>
            <a:pPr lvl="1" eaLnBrk="1" hangingPunct="1">
              <a:lnSpc>
                <a:spcPct val="90000"/>
              </a:lnSpc>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Το άκρο με την </a:t>
            </a:r>
            <a:r>
              <a:rPr lang="el-GR" altLang="en-US" sz="2800" dirty="0">
                <a:solidFill>
                  <a:srgbClr val="0070C0"/>
                </a:solidFill>
                <a:latin typeface="Times New Roman" panose="02020603050405020304" pitchFamily="18" charset="0"/>
              </a:rPr>
              <a:t>μεγαλύτερη ηλεκτρονική πυκνότητα </a:t>
            </a:r>
            <a:r>
              <a:rPr lang="el-GR" altLang="en-US" sz="2800" dirty="0">
                <a:solidFill>
                  <a:srgbClr val="000000"/>
                </a:solidFill>
                <a:latin typeface="Times New Roman" panose="02020603050405020304" pitchFamily="18" charset="0"/>
              </a:rPr>
              <a:t>αποκτά ένα μερικό </a:t>
            </a:r>
            <a:r>
              <a:rPr lang="el-GR" altLang="en-US" sz="2800" dirty="0">
                <a:solidFill>
                  <a:srgbClr val="FF0066"/>
                </a:solidFill>
                <a:latin typeface="Times New Roman" panose="02020603050405020304" pitchFamily="18" charset="0"/>
              </a:rPr>
              <a:t>αρνητικό φορτίο</a:t>
            </a:r>
          </a:p>
          <a:p>
            <a:pPr lvl="1" eaLnBrk="1" hangingPunct="1">
              <a:lnSpc>
                <a:spcPct val="90000"/>
              </a:lnSpc>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Το άκρο με το </a:t>
            </a:r>
            <a:r>
              <a:rPr lang="el-GR" altLang="en-US" sz="2800" dirty="0">
                <a:solidFill>
                  <a:srgbClr val="0070C0"/>
                </a:solidFill>
                <a:latin typeface="Times New Roman" panose="02020603050405020304" pitchFamily="18" charset="0"/>
              </a:rPr>
              <a:t>έλλειμμα ηλεκτρονίων </a:t>
            </a:r>
            <a:r>
              <a:rPr lang="el-GR" altLang="en-US" sz="2800" dirty="0">
                <a:solidFill>
                  <a:srgbClr val="000000"/>
                </a:solidFill>
                <a:latin typeface="Times New Roman" panose="02020603050405020304" pitchFamily="18" charset="0"/>
              </a:rPr>
              <a:t>αποκτά ένα μερικό </a:t>
            </a:r>
            <a:r>
              <a:rPr lang="el-GR" altLang="en-US" sz="2800" dirty="0">
                <a:solidFill>
                  <a:srgbClr val="FF0066"/>
                </a:solidFill>
                <a:latin typeface="Times New Roman" panose="02020603050405020304" pitchFamily="18" charset="0"/>
              </a:rPr>
              <a:t>θετικό φορτίο</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32772">
                                            <p:txEl>
                                              <p:pRg st="0" end="0"/>
                                            </p:txEl>
                                          </p:spTgt>
                                        </p:tgtEl>
                                        <p:attrNameLst>
                                          <p:attrName>style.visibility</p:attrName>
                                        </p:attrNameLst>
                                      </p:cBhvr>
                                      <p:to>
                                        <p:strVal val="visible"/>
                                      </p:to>
                                    </p:set>
                                    <p:animEffect transition="in" filter="wipe(left)">
                                      <p:cBhvr additive="repl">
                                        <p:cTn id="7" dur="500"/>
                                        <p:tgtEl>
                                          <p:spTgt spid="32772">
                                            <p:txEl>
                                              <p:pRg st="0" end="0"/>
                                            </p:txEl>
                                          </p:spTgt>
                                        </p:tgtEl>
                                      </p:cBhvr>
                                    </p:animEffect>
                                  </p:childTnLst>
                                </p:cTn>
                              </p:par>
                              <p:par>
                                <p:cTn id="8" presetID="22" presetClass="entr" presetSubtype="8" fill="hold" nodeType="withEffect">
                                  <p:stCondLst>
                                    <p:cond delay="0"/>
                                  </p:stCondLst>
                                  <p:childTnLst>
                                    <p:set>
                                      <p:cBhvr additive="repl">
                                        <p:cTn id="9" dur="1" fill="hold">
                                          <p:stCondLst>
                                            <p:cond delay="0"/>
                                          </p:stCondLst>
                                        </p:cTn>
                                        <p:tgtEl>
                                          <p:spTgt spid="32772">
                                            <p:txEl>
                                              <p:pRg st="1" end="1"/>
                                            </p:txEl>
                                          </p:spTgt>
                                        </p:tgtEl>
                                        <p:attrNameLst>
                                          <p:attrName>style.visibility</p:attrName>
                                        </p:attrNameLst>
                                      </p:cBhvr>
                                      <p:to>
                                        <p:strVal val="visible"/>
                                      </p:to>
                                    </p:set>
                                    <p:animEffect transition="in" filter="wipe(left)">
                                      <p:cBhvr additive="repl">
                                        <p:cTn id="10" dur="500"/>
                                        <p:tgtEl>
                                          <p:spTgt spid="32772">
                                            <p:txEl>
                                              <p:pRg st="1" end="1"/>
                                            </p:txEl>
                                          </p:spTgt>
                                        </p:tgtEl>
                                      </p:cBhvr>
                                    </p:animEffect>
                                  </p:childTnLst>
                                </p:cTn>
                              </p:par>
                              <p:par>
                                <p:cTn id="11" presetID="22" presetClass="entr" presetSubtype="8" fill="hold" nodeType="withEffect">
                                  <p:stCondLst>
                                    <p:cond delay="0"/>
                                  </p:stCondLst>
                                  <p:childTnLst>
                                    <p:set>
                                      <p:cBhvr additive="repl">
                                        <p:cTn id="12" dur="1" fill="hold">
                                          <p:stCondLst>
                                            <p:cond delay="0"/>
                                          </p:stCondLst>
                                        </p:cTn>
                                        <p:tgtEl>
                                          <p:spTgt spid="32772">
                                            <p:txEl>
                                              <p:pRg st="2" end="2"/>
                                            </p:txEl>
                                          </p:spTgt>
                                        </p:tgtEl>
                                        <p:attrNameLst>
                                          <p:attrName>style.visibility</p:attrName>
                                        </p:attrNameLst>
                                      </p:cBhvr>
                                      <p:to>
                                        <p:strVal val="visible"/>
                                      </p:to>
                                    </p:set>
                                    <p:animEffect transition="in" filter="wipe(left)">
                                      <p:cBhvr additive="repl">
                                        <p:cTn id="13" dur="500"/>
                                        <p:tgtEl>
                                          <p:spTgt spid="32772">
                                            <p:txEl>
                                              <p:pRg st="2" end="2"/>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additive="repl">
                                        <p:cTn id="17" dur="1" fill="hold">
                                          <p:stCondLst>
                                            <p:cond delay="0"/>
                                          </p:stCondLst>
                                        </p:cTn>
                                        <p:tgtEl>
                                          <p:spTgt spid="32772">
                                            <p:txEl>
                                              <p:pRg st="3" end="3"/>
                                            </p:txEl>
                                          </p:spTgt>
                                        </p:tgtEl>
                                        <p:attrNameLst>
                                          <p:attrName>style.visibility</p:attrName>
                                        </p:attrNameLst>
                                      </p:cBhvr>
                                      <p:to>
                                        <p:strVal val="visible"/>
                                      </p:to>
                                    </p:set>
                                    <p:animEffect transition="in" filter="wipe(left)">
                                      <p:cBhvr additive="repl">
                                        <p:cTn id="18" dur="500"/>
                                        <p:tgtEl>
                                          <p:spTgt spid="32772">
                                            <p:txEl>
                                              <p:pRg st="3" end="3"/>
                                            </p:txEl>
                                          </p:spTgt>
                                        </p:tgtEl>
                                      </p:cBhvr>
                                    </p:animEffect>
                                  </p:childTnLst>
                                </p:cTn>
                              </p:par>
                              <p:par>
                                <p:cTn id="19" presetID="22" presetClass="entr" presetSubtype="8" fill="hold" nodeType="withEffect">
                                  <p:stCondLst>
                                    <p:cond delay="0"/>
                                  </p:stCondLst>
                                  <p:childTnLst>
                                    <p:set>
                                      <p:cBhvr additive="repl">
                                        <p:cTn id="20" dur="1" fill="hold">
                                          <p:stCondLst>
                                            <p:cond delay="0"/>
                                          </p:stCondLst>
                                        </p:cTn>
                                        <p:tgtEl>
                                          <p:spTgt spid="32772">
                                            <p:txEl>
                                              <p:pRg st="4" end="4"/>
                                            </p:txEl>
                                          </p:spTgt>
                                        </p:tgtEl>
                                        <p:attrNameLst>
                                          <p:attrName>style.visibility</p:attrName>
                                        </p:attrNameLst>
                                      </p:cBhvr>
                                      <p:to>
                                        <p:strVal val="visible"/>
                                      </p:to>
                                    </p:set>
                                    <p:animEffect transition="in" filter="wipe(left)">
                                      <p:cBhvr additive="repl">
                                        <p:cTn id="21" dur="500"/>
                                        <p:tgtEl>
                                          <p:spTgt spid="32772">
                                            <p:txEl>
                                              <p:pRg st="4" end="4"/>
                                            </p:txEl>
                                          </p:spTgt>
                                        </p:tgtEl>
                                      </p:cBhvr>
                                    </p:animEffect>
                                  </p:childTnLst>
                                </p:cTn>
                              </p:par>
                              <p:par>
                                <p:cTn id="22" presetID="22" presetClass="entr" presetSubtype="8" fill="hold" nodeType="withEffect">
                                  <p:stCondLst>
                                    <p:cond delay="0"/>
                                  </p:stCondLst>
                                  <p:childTnLst>
                                    <p:set>
                                      <p:cBhvr additive="repl">
                                        <p:cTn id="23" dur="1" fill="hold">
                                          <p:stCondLst>
                                            <p:cond delay="0"/>
                                          </p:stCondLst>
                                        </p:cTn>
                                        <p:tgtEl>
                                          <p:spTgt spid="32772">
                                            <p:txEl>
                                              <p:pRg st="5" end="5"/>
                                            </p:txEl>
                                          </p:spTgt>
                                        </p:tgtEl>
                                        <p:attrNameLst>
                                          <p:attrName>style.visibility</p:attrName>
                                        </p:attrNameLst>
                                      </p:cBhvr>
                                      <p:to>
                                        <p:strVal val="visible"/>
                                      </p:to>
                                    </p:set>
                                    <p:animEffect transition="in" filter="wipe(left)">
                                      <p:cBhvr additive="repl">
                                        <p:cTn id="24" dur="500"/>
                                        <p:tgtEl>
                                          <p:spTgt spid="32772">
                                            <p:txEl>
                                              <p:pRg st="5" end="5"/>
                                            </p:txEl>
                                          </p:spTgt>
                                        </p:tgtEl>
                                      </p:cBhvr>
                                    </p:animEffect>
                                  </p:childTnLst>
                                </p:cTn>
                              </p:par>
                              <p:par>
                                <p:cTn id="25" presetID="22" presetClass="entr" presetSubtype="8" fill="hold" nodeType="withEffect">
                                  <p:stCondLst>
                                    <p:cond delay="0"/>
                                  </p:stCondLst>
                                  <p:childTnLst>
                                    <p:set>
                                      <p:cBhvr additive="repl">
                                        <p:cTn id="26" dur="1" fill="hold">
                                          <p:stCondLst>
                                            <p:cond delay="0"/>
                                          </p:stCondLst>
                                        </p:cTn>
                                        <p:tgtEl>
                                          <p:spTgt spid="32772">
                                            <p:txEl>
                                              <p:pRg st="6" end="6"/>
                                            </p:txEl>
                                          </p:spTgt>
                                        </p:tgtEl>
                                        <p:attrNameLst>
                                          <p:attrName>style.visibility</p:attrName>
                                        </p:attrNameLst>
                                      </p:cBhvr>
                                      <p:to>
                                        <p:strVal val="visible"/>
                                      </p:to>
                                    </p:set>
                                    <p:animEffect transition="in" filter="wipe(left)">
                                      <p:cBhvr additive="repl">
                                        <p:cTn id="27" dur="500"/>
                                        <p:tgtEl>
                                          <p:spTgt spid="3277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1">
            <a:extLst>
              <a:ext uri="{FF2B5EF4-FFF2-40B4-BE49-F238E27FC236}">
                <a16:creationId xmlns:a16="http://schemas.microsoft.com/office/drawing/2014/main" id="{447B5B94-38AF-4B2F-89E0-962792D5AF6B}"/>
              </a:ext>
            </a:extLst>
          </p:cNvPr>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a:solidFill>
                  <a:srgbClr val="898989"/>
                </a:solidFill>
              </a:rPr>
              <a:t>Tro, Chemistry: A Molecular Approach</a:t>
            </a:r>
          </a:p>
        </p:txBody>
      </p:sp>
      <p:sp>
        <p:nvSpPr>
          <p:cNvPr id="2054" name="Text Box 3">
            <a:extLst>
              <a:ext uri="{FF2B5EF4-FFF2-40B4-BE49-F238E27FC236}">
                <a16:creationId xmlns:a16="http://schemas.microsoft.com/office/drawing/2014/main" id="{891BFF22-C5CC-4AB7-80CD-9710DD0D8D55}"/>
              </a:ext>
            </a:extLst>
          </p:cNvPr>
          <p:cNvSpPr txBox="1">
            <a:spLocks noChangeArrowheads="1"/>
          </p:cNvSpPr>
          <p:nvPr/>
        </p:nvSpPr>
        <p:spPr bwMode="auto">
          <a:xfrm>
            <a:off x="304800" y="3048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lvl="0" eaLnBrk="1" hangingPunct="1">
              <a:buClrTx/>
              <a:tabLst/>
            </a:pPr>
            <a:r>
              <a:rPr lang="el-GR" altLang="en-US" sz="4400" dirty="0">
                <a:solidFill>
                  <a:srgbClr val="000000"/>
                </a:solidFill>
              </a:rPr>
              <a:t>Πολικότητα Δεσμού</a:t>
            </a:r>
          </a:p>
        </p:txBody>
      </p:sp>
      <p:sp>
        <p:nvSpPr>
          <p:cNvPr id="2060" name="Text Box 13">
            <a:extLst>
              <a:ext uri="{FF2B5EF4-FFF2-40B4-BE49-F238E27FC236}">
                <a16:creationId xmlns:a16="http://schemas.microsoft.com/office/drawing/2014/main" id="{D11E965C-A66A-4E85-91E6-91EFBC5F6E03}"/>
              </a:ext>
            </a:extLst>
          </p:cNvPr>
          <p:cNvSpPr txBox="1">
            <a:spLocks noChangeArrowheads="1"/>
          </p:cNvSpPr>
          <p:nvPr/>
        </p:nvSpPr>
        <p:spPr bwMode="auto">
          <a:xfrm>
            <a:off x="2209800" y="3359150"/>
            <a:ext cx="9318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a:solidFill>
                  <a:srgbClr val="FFFFFF"/>
                </a:solidFill>
              </a:rPr>
              <a:t>EN 2.1</a:t>
            </a:r>
          </a:p>
        </p:txBody>
      </p:sp>
      <p:pic>
        <p:nvPicPr>
          <p:cNvPr id="4" name="Εικόνα 3">
            <a:extLst>
              <a:ext uri="{FF2B5EF4-FFF2-40B4-BE49-F238E27FC236}">
                <a16:creationId xmlns:a16="http://schemas.microsoft.com/office/drawing/2014/main" id="{B2B637A9-5A77-4E64-90D5-50F840C982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335" y="2264895"/>
            <a:ext cx="4441665" cy="3186594"/>
          </a:xfrm>
          <a:prstGeom prst="rect">
            <a:avLst/>
          </a:prstGeom>
        </p:spPr>
      </p:pic>
      <p:pic>
        <p:nvPicPr>
          <p:cNvPr id="6" name="Εικόνα 5" descr="Εικόνα που περιέχει στιγμιότυπο οθόνης&#10;&#10;Περιγραφή που δημιουργήθηκε αυτόματα">
            <a:extLst>
              <a:ext uri="{FF2B5EF4-FFF2-40B4-BE49-F238E27FC236}">
                <a16:creationId xmlns:a16="http://schemas.microsoft.com/office/drawing/2014/main" id="{2496761E-DC73-4FF4-90A3-F218EA301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4963" y="1384051"/>
            <a:ext cx="4392732" cy="4948283"/>
          </a:xfrm>
          <a:prstGeom prst="rect">
            <a:avLst/>
          </a:prstGeom>
        </p:spPr>
      </p:pic>
      <p:sp>
        <p:nvSpPr>
          <p:cNvPr id="2" name="Text Box 28">
            <a:extLst>
              <a:ext uri="{FF2B5EF4-FFF2-40B4-BE49-F238E27FC236}">
                <a16:creationId xmlns:a16="http://schemas.microsoft.com/office/drawing/2014/main" id="{0CE9292C-F3C1-E535-93D7-7B7757536FB7}"/>
              </a:ext>
            </a:extLst>
          </p:cNvPr>
          <p:cNvSpPr txBox="1">
            <a:spLocks noChangeArrowheads="1"/>
          </p:cNvSpPr>
          <p:nvPr/>
        </p:nvSpPr>
        <p:spPr bwMode="auto">
          <a:xfrm>
            <a:off x="2705100" y="5496371"/>
            <a:ext cx="1828800" cy="3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dirty="0">
                <a:solidFill>
                  <a:srgbClr val="000000"/>
                </a:solidFill>
              </a:rPr>
              <a:t>Διπολική ροπή</a:t>
            </a:r>
            <a:endParaRPr lang="el-GR" altLang="en-US" baseline="-25000" dirty="0">
              <a:solidFill>
                <a:srgbClr val="000000"/>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additive="repl">
                                        <p:cTn id="11" dur="1" fill="hold">
                                          <p:stCondLst>
                                            <p:cond delay="0"/>
                                          </p:stCondLst>
                                        </p:cTn>
                                        <p:tgtEl>
                                          <p:spTgt spid="2"/>
                                        </p:tgtEl>
                                        <p:attrNameLst>
                                          <p:attrName>style.visibility</p:attrName>
                                        </p:attrNameLst>
                                      </p:cBhvr>
                                      <p:to>
                                        <p:strVal val="visible"/>
                                      </p:to>
                                    </p:set>
                                    <p:animEffect transition="in" filter="fade">
                                      <p:cBhvr additive="repl">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42" name="Rectangle 18441">
            <a:extLst>
              <a:ext uri="{FF2B5EF4-FFF2-40B4-BE49-F238E27FC236}">
                <a16:creationId xmlns:a16="http://schemas.microsoft.com/office/drawing/2014/main" id="{DA8886A6-5426-494B-96D8-D962D2BA08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4" name="Freeform: Shape 18443">
            <a:extLst>
              <a:ext uri="{FF2B5EF4-FFF2-40B4-BE49-F238E27FC236}">
                <a16:creationId xmlns:a16="http://schemas.microsoft.com/office/drawing/2014/main" id="{AA3ED336-C09E-46E8-9774-B977D15FC5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52347"/>
            <a:ext cx="9144000" cy="6105653"/>
          </a:xfrm>
          <a:custGeom>
            <a:avLst/>
            <a:gdLst>
              <a:gd name="connsiteX0" fmla="*/ 7538181 w 12191999"/>
              <a:gd name="connsiteY0" fmla="*/ 484 h 6105653"/>
              <a:gd name="connsiteX1" fmla="*/ 7569993 w 12191999"/>
              <a:gd name="connsiteY1" fmla="*/ 5527 h 6105653"/>
              <a:gd name="connsiteX2" fmla="*/ 7587853 w 12191999"/>
              <a:gd name="connsiteY2" fmla="*/ 84028 h 6105653"/>
              <a:gd name="connsiteX3" fmla="*/ 7559278 w 12191999"/>
              <a:gd name="connsiteY3" fmla="*/ 325347 h 6105653"/>
              <a:gd name="connsiteX4" fmla="*/ 7795021 w 12191999"/>
              <a:gd name="connsiteY4" fmla="*/ 25878 h 6105653"/>
              <a:gd name="connsiteX5" fmla="*/ 7759302 w 12191999"/>
              <a:gd name="connsiteY5" fmla="*/ 249752 h 6105653"/>
              <a:gd name="connsiteX6" fmla="*/ 7852171 w 12191999"/>
              <a:gd name="connsiteY6" fmla="*/ 313717 h 6105653"/>
              <a:gd name="connsiteX7" fmla="*/ 8002190 w 12191999"/>
              <a:gd name="connsiteY7" fmla="*/ 418385 h 6105653"/>
              <a:gd name="connsiteX8" fmla="*/ 8084343 w 12191999"/>
              <a:gd name="connsiteY8" fmla="*/ 491072 h 6105653"/>
              <a:gd name="connsiteX9" fmla="*/ 8348662 w 12191999"/>
              <a:gd name="connsiteY9" fmla="*/ 520146 h 6105653"/>
              <a:gd name="connsiteX10" fmla="*/ 8637984 w 12191999"/>
              <a:gd name="connsiteY10" fmla="*/ 459090 h 6105653"/>
              <a:gd name="connsiteX11" fmla="*/ 8784431 w 12191999"/>
              <a:gd name="connsiteY11" fmla="*/ 290457 h 6105653"/>
              <a:gd name="connsiteX12" fmla="*/ 8948737 w 12191999"/>
              <a:gd name="connsiteY12" fmla="*/ 339884 h 6105653"/>
              <a:gd name="connsiteX13" fmla="*/ 8848725 w 12191999"/>
              <a:gd name="connsiteY13" fmla="*/ 697501 h 6105653"/>
              <a:gd name="connsiteX14" fmla="*/ 9238059 w 12191999"/>
              <a:gd name="connsiteY14" fmla="*/ 165437 h 6105653"/>
              <a:gd name="connsiteX15" fmla="*/ 9255919 w 12191999"/>
              <a:gd name="connsiteY15" fmla="*/ 255567 h 6105653"/>
              <a:gd name="connsiteX16" fmla="*/ 9477374 w 12191999"/>
              <a:gd name="connsiteY16" fmla="*/ 578295 h 6105653"/>
              <a:gd name="connsiteX17" fmla="*/ 9488091 w 12191999"/>
              <a:gd name="connsiteY17" fmla="*/ 595740 h 6105653"/>
              <a:gd name="connsiteX18" fmla="*/ 9627393 w 12191999"/>
              <a:gd name="connsiteY18" fmla="*/ 650981 h 6105653"/>
              <a:gd name="connsiteX19" fmla="*/ 9648824 w 12191999"/>
              <a:gd name="connsiteY19" fmla="*/ 825429 h 6105653"/>
              <a:gd name="connsiteX20" fmla="*/ 9616678 w 12191999"/>
              <a:gd name="connsiteY20" fmla="*/ 970802 h 6105653"/>
              <a:gd name="connsiteX21" fmla="*/ 9655968 w 12191999"/>
              <a:gd name="connsiteY21" fmla="*/ 1127805 h 6105653"/>
              <a:gd name="connsiteX22" fmla="*/ 9638109 w 12191999"/>
              <a:gd name="connsiteY22" fmla="*/ 1267362 h 6105653"/>
              <a:gd name="connsiteX23" fmla="*/ 9663111 w 12191999"/>
              <a:gd name="connsiteY23" fmla="*/ 1386568 h 6105653"/>
              <a:gd name="connsiteX24" fmla="*/ 9780984 w 12191999"/>
              <a:gd name="connsiteY24" fmla="*/ 1270269 h 6105653"/>
              <a:gd name="connsiteX25" fmla="*/ 9780984 w 12191999"/>
              <a:gd name="connsiteY25" fmla="*/ 1107452 h 6105653"/>
              <a:gd name="connsiteX26" fmla="*/ 9855993 w 12191999"/>
              <a:gd name="connsiteY26" fmla="*/ 991154 h 6105653"/>
              <a:gd name="connsiteX27" fmla="*/ 9991724 w 12191999"/>
              <a:gd name="connsiteY27" fmla="*/ 880670 h 6105653"/>
              <a:gd name="connsiteX28" fmla="*/ 10209609 w 12191999"/>
              <a:gd name="connsiteY28" fmla="*/ 491071 h 6105653"/>
              <a:gd name="connsiteX29" fmla="*/ 10291762 w 12191999"/>
              <a:gd name="connsiteY29" fmla="*/ 421292 h 6105653"/>
              <a:gd name="connsiteX30" fmla="*/ 9973865 w 12191999"/>
              <a:gd name="connsiteY30" fmla="*/ 1531941 h 6105653"/>
              <a:gd name="connsiteX31" fmla="*/ 10106024 w 12191999"/>
              <a:gd name="connsiteY31" fmla="*/ 1188861 h 6105653"/>
              <a:gd name="connsiteX32" fmla="*/ 10081022 w 12191999"/>
              <a:gd name="connsiteY32" fmla="*/ 1421458 h 6105653"/>
              <a:gd name="connsiteX33" fmla="*/ 10170318 w 12191999"/>
              <a:gd name="connsiteY33" fmla="*/ 1549385 h 6105653"/>
              <a:gd name="connsiteX34" fmla="*/ 10198893 w 12191999"/>
              <a:gd name="connsiteY34" fmla="*/ 1549385 h 6105653"/>
              <a:gd name="connsiteX35" fmla="*/ 10281046 w 12191999"/>
              <a:gd name="connsiteY35" fmla="*/ 1453439 h 6105653"/>
              <a:gd name="connsiteX36" fmla="*/ 10334625 w 12191999"/>
              <a:gd name="connsiteY36" fmla="*/ 1398198 h 6105653"/>
              <a:gd name="connsiteX37" fmla="*/ 10527506 w 12191999"/>
              <a:gd name="connsiteY37" fmla="*/ 1247010 h 6105653"/>
              <a:gd name="connsiteX38" fmla="*/ 10548937 w 12191999"/>
              <a:gd name="connsiteY38" fmla="*/ 1354586 h 6105653"/>
              <a:gd name="connsiteX39" fmla="*/ 10588228 w 12191999"/>
              <a:gd name="connsiteY39" fmla="*/ 1395290 h 6105653"/>
              <a:gd name="connsiteX40" fmla="*/ 10645378 w 12191999"/>
              <a:gd name="connsiteY40" fmla="*/ 1366216 h 6105653"/>
              <a:gd name="connsiteX41" fmla="*/ 10820400 w 12191999"/>
              <a:gd name="connsiteY41" fmla="*/ 1031858 h 6105653"/>
              <a:gd name="connsiteX42" fmla="*/ 10956131 w 12191999"/>
              <a:gd name="connsiteY42" fmla="*/ 1005691 h 6105653"/>
              <a:gd name="connsiteX43" fmla="*/ 10977562 w 12191999"/>
              <a:gd name="connsiteY43" fmla="*/ 1069655 h 6105653"/>
              <a:gd name="connsiteX44" fmla="*/ 10966847 w 12191999"/>
              <a:gd name="connsiteY44" fmla="*/ 1142341 h 6105653"/>
              <a:gd name="connsiteX45" fmla="*/ 11074003 w 12191999"/>
              <a:gd name="connsiteY45" fmla="*/ 1084192 h 6105653"/>
              <a:gd name="connsiteX46" fmla="*/ 11181159 w 12191999"/>
              <a:gd name="connsiteY46" fmla="*/ 848688 h 6105653"/>
              <a:gd name="connsiteX47" fmla="*/ 11238309 w 12191999"/>
              <a:gd name="connsiteY47" fmla="*/ 805077 h 6105653"/>
              <a:gd name="connsiteX48" fmla="*/ 11266884 w 12191999"/>
              <a:gd name="connsiteY48" fmla="*/ 863226 h 6105653"/>
              <a:gd name="connsiteX49" fmla="*/ 11277600 w 12191999"/>
              <a:gd name="connsiteY49" fmla="*/ 906838 h 6105653"/>
              <a:gd name="connsiteX50" fmla="*/ 11724084 w 12191999"/>
              <a:gd name="connsiteY50" fmla="*/ 5527 h 6105653"/>
              <a:gd name="connsiteX51" fmla="*/ 11727656 w 12191999"/>
              <a:gd name="connsiteY51" fmla="*/ 209048 h 6105653"/>
              <a:gd name="connsiteX52" fmla="*/ 11656218 w 12191999"/>
              <a:gd name="connsiteY52" fmla="*/ 409663 h 6105653"/>
              <a:gd name="connsiteX53" fmla="*/ 11666934 w 12191999"/>
              <a:gd name="connsiteY53" fmla="*/ 621907 h 6105653"/>
              <a:gd name="connsiteX54" fmla="*/ 11631215 w 12191999"/>
              <a:gd name="connsiteY54" fmla="*/ 822521 h 6105653"/>
              <a:gd name="connsiteX55" fmla="*/ 11631215 w 12191999"/>
              <a:gd name="connsiteY55" fmla="*/ 996969 h 6105653"/>
              <a:gd name="connsiteX56" fmla="*/ 11684793 w 12191999"/>
              <a:gd name="connsiteY56" fmla="*/ 834151 h 6105653"/>
              <a:gd name="connsiteX57" fmla="*/ 11774090 w 12191999"/>
              <a:gd name="connsiteY57" fmla="*/ 773095 h 6105653"/>
              <a:gd name="connsiteX58" fmla="*/ 11856243 w 12191999"/>
              <a:gd name="connsiteY58" fmla="*/ 793447 h 6105653"/>
              <a:gd name="connsiteX59" fmla="*/ 11831240 w 12191999"/>
              <a:gd name="connsiteY59" fmla="*/ 860319 h 6105653"/>
              <a:gd name="connsiteX60" fmla="*/ 11738371 w 12191999"/>
              <a:gd name="connsiteY60" fmla="*/ 938820 h 6105653"/>
              <a:gd name="connsiteX61" fmla="*/ 11795521 w 12191999"/>
              <a:gd name="connsiteY61" fmla="*/ 956264 h 6105653"/>
              <a:gd name="connsiteX62" fmla="*/ 11838384 w 12191999"/>
              <a:gd name="connsiteY62" fmla="*/ 1002784 h 6105653"/>
              <a:gd name="connsiteX63" fmla="*/ 11816952 w 12191999"/>
              <a:gd name="connsiteY63" fmla="*/ 1270269 h 6105653"/>
              <a:gd name="connsiteX64" fmla="*/ 11999118 w 12191999"/>
              <a:gd name="connsiteY64" fmla="*/ 1092915 h 6105653"/>
              <a:gd name="connsiteX65" fmla="*/ 12027693 w 12191999"/>
              <a:gd name="connsiteY65" fmla="*/ 979524 h 6105653"/>
              <a:gd name="connsiteX66" fmla="*/ 12102703 w 12191999"/>
              <a:gd name="connsiteY66" fmla="*/ 953357 h 6105653"/>
              <a:gd name="connsiteX67" fmla="*/ 12120562 w 12191999"/>
              <a:gd name="connsiteY67" fmla="*/ 1005691 h 6105653"/>
              <a:gd name="connsiteX68" fmla="*/ 12056268 w 12191999"/>
              <a:gd name="connsiteY68" fmla="*/ 1267362 h 6105653"/>
              <a:gd name="connsiteX69" fmla="*/ 12081272 w 12191999"/>
              <a:gd name="connsiteY69" fmla="*/ 1310974 h 6105653"/>
              <a:gd name="connsiteX70" fmla="*/ 12191999 w 12191999"/>
              <a:gd name="connsiteY70" fmla="*/ 1008598 h 6105653"/>
              <a:gd name="connsiteX71" fmla="*/ 12191999 w 12191999"/>
              <a:gd name="connsiteY71" fmla="*/ 6105653 h 6105653"/>
              <a:gd name="connsiteX72" fmla="*/ 0 w 12191999"/>
              <a:gd name="connsiteY72" fmla="*/ 6105653 h 6105653"/>
              <a:gd name="connsiteX73" fmla="*/ 0 w 12191999"/>
              <a:gd name="connsiteY73" fmla="*/ 927116 h 6105653"/>
              <a:gd name="connsiteX74" fmla="*/ 61930 w 12191999"/>
              <a:gd name="connsiteY74" fmla="*/ 902578 h 6105653"/>
              <a:gd name="connsiteX75" fmla="*/ 155971 w 12191999"/>
              <a:gd name="connsiteY75" fmla="*/ 883588 h 6105653"/>
              <a:gd name="connsiteX76" fmla="*/ 277414 w 12191999"/>
              <a:gd name="connsiteY76" fmla="*/ 802179 h 6105653"/>
              <a:gd name="connsiteX77" fmla="*/ 638174 w 12191999"/>
              <a:gd name="connsiteY77" fmla="*/ 430025 h 6105653"/>
              <a:gd name="connsiteX78" fmla="*/ 477440 w 12191999"/>
              <a:gd name="connsiteY78" fmla="*/ 784735 h 6105653"/>
              <a:gd name="connsiteX79" fmla="*/ 827483 w 12191999"/>
              <a:gd name="connsiteY79" fmla="*/ 418395 h 6105653"/>
              <a:gd name="connsiteX80" fmla="*/ 956071 w 12191999"/>
              <a:gd name="connsiteY80" fmla="*/ 241040 h 6105653"/>
              <a:gd name="connsiteX81" fmla="*/ 999268 w 12191999"/>
              <a:gd name="connsiteY81" fmla="*/ 192386 h 6105653"/>
              <a:gd name="connsiteX82" fmla="*/ 1031080 w 12191999"/>
              <a:gd name="connsiteY82" fmla="*/ 197429 h 6105653"/>
              <a:gd name="connsiteX83" fmla="*/ 1048940 w 12191999"/>
              <a:gd name="connsiteY83" fmla="*/ 275930 h 6105653"/>
              <a:gd name="connsiteX84" fmla="*/ 1020365 w 12191999"/>
              <a:gd name="connsiteY84" fmla="*/ 517249 h 6105653"/>
              <a:gd name="connsiteX85" fmla="*/ 1256108 w 12191999"/>
              <a:gd name="connsiteY85" fmla="*/ 217780 h 6105653"/>
              <a:gd name="connsiteX86" fmla="*/ 1220389 w 12191999"/>
              <a:gd name="connsiteY86" fmla="*/ 441654 h 6105653"/>
              <a:gd name="connsiteX87" fmla="*/ 1313258 w 12191999"/>
              <a:gd name="connsiteY87" fmla="*/ 505619 h 6105653"/>
              <a:gd name="connsiteX88" fmla="*/ 1463277 w 12191999"/>
              <a:gd name="connsiteY88" fmla="*/ 610287 h 6105653"/>
              <a:gd name="connsiteX89" fmla="*/ 1545430 w 12191999"/>
              <a:gd name="connsiteY89" fmla="*/ 682974 h 6105653"/>
              <a:gd name="connsiteX90" fmla="*/ 1809749 w 12191999"/>
              <a:gd name="connsiteY90" fmla="*/ 712048 h 6105653"/>
              <a:gd name="connsiteX91" fmla="*/ 2099071 w 12191999"/>
              <a:gd name="connsiteY91" fmla="*/ 650992 h 6105653"/>
              <a:gd name="connsiteX92" fmla="*/ 2245518 w 12191999"/>
              <a:gd name="connsiteY92" fmla="*/ 482359 h 6105653"/>
              <a:gd name="connsiteX93" fmla="*/ 2409824 w 12191999"/>
              <a:gd name="connsiteY93" fmla="*/ 531786 h 6105653"/>
              <a:gd name="connsiteX94" fmla="*/ 2309812 w 12191999"/>
              <a:gd name="connsiteY94" fmla="*/ 889403 h 6105653"/>
              <a:gd name="connsiteX95" fmla="*/ 2699146 w 12191999"/>
              <a:gd name="connsiteY95" fmla="*/ 357339 h 6105653"/>
              <a:gd name="connsiteX96" fmla="*/ 2717006 w 12191999"/>
              <a:gd name="connsiteY96" fmla="*/ 447469 h 6105653"/>
              <a:gd name="connsiteX97" fmla="*/ 2938461 w 12191999"/>
              <a:gd name="connsiteY97" fmla="*/ 770197 h 6105653"/>
              <a:gd name="connsiteX98" fmla="*/ 2949178 w 12191999"/>
              <a:gd name="connsiteY98" fmla="*/ 787642 h 6105653"/>
              <a:gd name="connsiteX99" fmla="*/ 3088480 w 12191999"/>
              <a:gd name="connsiteY99" fmla="*/ 842883 h 6105653"/>
              <a:gd name="connsiteX100" fmla="*/ 3109911 w 12191999"/>
              <a:gd name="connsiteY100" fmla="*/ 1017331 h 6105653"/>
              <a:gd name="connsiteX101" fmla="*/ 3077765 w 12191999"/>
              <a:gd name="connsiteY101" fmla="*/ 1162704 h 6105653"/>
              <a:gd name="connsiteX102" fmla="*/ 3117055 w 12191999"/>
              <a:gd name="connsiteY102" fmla="*/ 1319707 h 6105653"/>
              <a:gd name="connsiteX103" fmla="*/ 3099196 w 12191999"/>
              <a:gd name="connsiteY103" fmla="*/ 1459264 h 6105653"/>
              <a:gd name="connsiteX104" fmla="*/ 3124198 w 12191999"/>
              <a:gd name="connsiteY104" fmla="*/ 1578470 h 6105653"/>
              <a:gd name="connsiteX105" fmla="*/ 3242071 w 12191999"/>
              <a:gd name="connsiteY105" fmla="*/ 1462171 h 6105653"/>
              <a:gd name="connsiteX106" fmla="*/ 3242071 w 12191999"/>
              <a:gd name="connsiteY106" fmla="*/ 1299354 h 6105653"/>
              <a:gd name="connsiteX107" fmla="*/ 3317080 w 12191999"/>
              <a:gd name="connsiteY107" fmla="*/ 1183056 h 6105653"/>
              <a:gd name="connsiteX108" fmla="*/ 3452811 w 12191999"/>
              <a:gd name="connsiteY108" fmla="*/ 1072572 h 6105653"/>
              <a:gd name="connsiteX109" fmla="*/ 3670696 w 12191999"/>
              <a:gd name="connsiteY109" fmla="*/ 682973 h 6105653"/>
              <a:gd name="connsiteX110" fmla="*/ 3752849 w 12191999"/>
              <a:gd name="connsiteY110" fmla="*/ 613194 h 6105653"/>
              <a:gd name="connsiteX111" fmla="*/ 3434952 w 12191999"/>
              <a:gd name="connsiteY111" fmla="*/ 1723843 h 6105653"/>
              <a:gd name="connsiteX112" fmla="*/ 3567111 w 12191999"/>
              <a:gd name="connsiteY112" fmla="*/ 1380763 h 6105653"/>
              <a:gd name="connsiteX113" fmla="*/ 3542109 w 12191999"/>
              <a:gd name="connsiteY113" fmla="*/ 1613360 h 6105653"/>
              <a:gd name="connsiteX114" fmla="*/ 3631405 w 12191999"/>
              <a:gd name="connsiteY114" fmla="*/ 1741287 h 6105653"/>
              <a:gd name="connsiteX115" fmla="*/ 3659980 w 12191999"/>
              <a:gd name="connsiteY115" fmla="*/ 1741287 h 6105653"/>
              <a:gd name="connsiteX116" fmla="*/ 3742133 w 12191999"/>
              <a:gd name="connsiteY116" fmla="*/ 1645341 h 6105653"/>
              <a:gd name="connsiteX117" fmla="*/ 3795712 w 12191999"/>
              <a:gd name="connsiteY117" fmla="*/ 1590100 h 6105653"/>
              <a:gd name="connsiteX118" fmla="*/ 3988593 w 12191999"/>
              <a:gd name="connsiteY118" fmla="*/ 1438912 h 6105653"/>
              <a:gd name="connsiteX119" fmla="*/ 4010024 w 12191999"/>
              <a:gd name="connsiteY119" fmla="*/ 1546488 h 6105653"/>
              <a:gd name="connsiteX120" fmla="*/ 4049315 w 12191999"/>
              <a:gd name="connsiteY120" fmla="*/ 1587192 h 6105653"/>
              <a:gd name="connsiteX121" fmla="*/ 4106465 w 12191999"/>
              <a:gd name="connsiteY121" fmla="*/ 1558118 h 6105653"/>
              <a:gd name="connsiteX122" fmla="*/ 4281487 w 12191999"/>
              <a:gd name="connsiteY122" fmla="*/ 1223760 h 6105653"/>
              <a:gd name="connsiteX123" fmla="*/ 4417219 w 12191999"/>
              <a:gd name="connsiteY123" fmla="*/ 1197593 h 6105653"/>
              <a:gd name="connsiteX124" fmla="*/ 4438649 w 12191999"/>
              <a:gd name="connsiteY124" fmla="*/ 1261557 h 6105653"/>
              <a:gd name="connsiteX125" fmla="*/ 4427935 w 12191999"/>
              <a:gd name="connsiteY125" fmla="*/ 1334243 h 6105653"/>
              <a:gd name="connsiteX126" fmla="*/ 4535090 w 12191999"/>
              <a:gd name="connsiteY126" fmla="*/ 1276094 h 6105653"/>
              <a:gd name="connsiteX127" fmla="*/ 4642246 w 12191999"/>
              <a:gd name="connsiteY127" fmla="*/ 1040590 h 6105653"/>
              <a:gd name="connsiteX128" fmla="*/ 4699396 w 12191999"/>
              <a:gd name="connsiteY128" fmla="*/ 996979 h 6105653"/>
              <a:gd name="connsiteX129" fmla="*/ 4727971 w 12191999"/>
              <a:gd name="connsiteY129" fmla="*/ 1055128 h 6105653"/>
              <a:gd name="connsiteX130" fmla="*/ 4738688 w 12191999"/>
              <a:gd name="connsiteY130" fmla="*/ 1098740 h 6105653"/>
              <a:gd name="connsiteX131" fmla="*/ 5185172 w 12191999"/>
              <a:gd name="connsiteY131" fmla="*/ 197429 h 6105653"/>
              <a:gd name="connsiteX132" fmla="*/ 5188744 w 12191999"/>
              <a:gd name="connsiteY132" fmla="*/ 400950 h 6105653"/>
              <a:gd name="connsiteX133" fmla="*/ 5117306 w 12191999"/>
              <a:gd name="connsiteY133" fmla="*/ 601565 h 6105653"/>
              <a:gd name="connsiteX134" fmla="*/ 5128021 w 12191999"/>
              <a:gd name="connsiteY134" fmla="*/ 813809 h 6105653"/>
              <a:gd name="connsiteX135" fmla="*/ 5092302 w 12191999"/>
              <a:gd name="connsiteY135" fmla="*/ 1014423 h 6105653"/>
              <a:gd name="connsiteX136" fmla="*/ 5092302 w 12191999"/>
              <a:gd name="connsiteY136" fmla="*/ 1188871 h 6105653"/>
              <a:gd name="connsiteX137" fmla="*/ 5145880 w 12191999"/>
              <a:gd name="connsiteY137" fmla="*/ 1026053 h 6105653"/>
              <a:gd name="connsiteX138" fmla="*/ 5235177 w 12191999"/>
              <a:gd name="connsiteY138" fmla="*/ 964997 h 6105653"/>
              <a:gd name="connsiteX139" fmla="*/ 5317331 w 12191999"/>
              <a:gd name="connsiteY139" fmla="*/ 985349 h 6105653"/>
              <a:gd name="connsiteX140" fmla="*/ 5292327 w 12191999"/>
              <a:gd name="connsiteY140" fmla="*/ 1052221 h 6105653"/>
              <a:gd name="connsiteX141" fmla="*/ 5199458 w 12191999"/>
              <a:gd name="connsiteY141" fmla="*/ 1130722 h 6105653"/>
              <a:gd name="connsiteX142" fmla="*/ 5256608 w 12191999"/>
              <a:gd name="connsiteY142" fmla="*/ 1148166 h 6105653"/>
              <a:gd name="connsiteX143" fmla="*/ 5299471 w 12191999"/>
              <a:gd name="connsiteY143" fmla="*/ 1194686 h 6105653"/>
              <a:gd name="connsiteX144" fmla="*/ 5278039 w 12191999"/>
              <a:gd name="connsiteY144" fmla="*/ 1462171 h 6105653"/>
              <a:gd name="connsiteX145" fmla="*/ 5460205 w 12191999"/>
              <a:gd name="connsiteY145" fmla="*/ 1284817 h 6105653"/>
              <a:gd name="connsiteX146" fmla="*/ 5488780 w 12191999"/>
              <a:gd name="connsiteY146" fmla="*/ 1171426 h 6105653"/>
              <a:gd name="connsiteX147" fmla="*/ 5539513 w 12191999"/>
              <a:gd name="connsiteY147" fmla="*/ 1140353 h 6105653"/>
              <a:gd name="connsiteX148" fmla="*/ 5552720 w 12191999"/>
              <a:gd name="connsiteY148" fmla="*/ 1143022 h 6105653"/>
              <a:gd name="connsiteX149" fmla="*/ 5574208 w 12191999"/>
              <a:gd name="connsiteY149" fmla="*/ 1115811 h 6105653"/>
              <a:gd name="connsiteX150" fmla="*/ 5734050 w 12191999"/>
              <a:gd name="connsiteY150" fmla="*/ 1075470 h 6105653"/>
              <a:gd name="connsiteX151" fmla="*/ 5798343 w 12191999"/>
              <a:gd name="connsiteY151" fmla="*/ 1020228 h 6105653"/>
              <a:gd name="connsiteX152" fmla="*/ 5884068 w 12191999"/>
              <a:gd name="connsiteY152" fmla="*/ 883578 h 6105653"/>
              <a:gd name="connsiteX153" fmla="*/ 6066234 w 12191999"/>
              <a:gd name="connsiteY153" fmla="*/ 645166 h 6105653"/>
              <a:gd name="connsiteX154" fmla="*/ 6109096 w 12191999"/>
              <a:gd name="connsiteY154" fmla="*/ 732391 h 6105653"/>
              <a:gd name="connsiteX155" fmla="*/ 5998368 w 12191999"/>
              <a:gd name="connsiteY155" fmla="*/ 985338 h 6105653"/>
              <a:gd name="connsiteX156" fmla="*/ 5969793 w 12191999"/>
              <a:gd name="connsiteY156" fmla="*/ 1168509 h 6105653"/>
              <a:gd name="connsiteX157" fmla="*/ 6162674 w 12191999"/>
              <a:gd name="connsiteY157" fmla="*/ 909745 h 6105653"/>
              <a:gd name="connsiteX158" fmla="*/ 6412705 w 12191999"/>
              <a:gd name="connsiteY158" fmla="*/ 659704 h 6105653"/>
              <a:gd name="connsiteX159" fmla="*/ 6366271 w 12191999"/>
              <a:gd name="connsiteY159" fmla="*/ 851596 h 6105653"/>
              <a:gd name="connsiteX160" fmla="*/ 6398418 w 12191999"/>
              <a:gd name="connsiteY160" fmla="*/ 860319 h 6105653"/>
              <a:gd name="connsiteX161" fmla="*/ 6694884 w 12191999"/>
              <a:gd name="connsiteY161" fmla="*/ 691686 h 6105653"/>
              <a:gd name="connsiteX162" fmla="*/ 6816327 w 12191999"/>
              <a:gd name="connsiteY162" fmla="*/ 610277 h 6105653"/>
              <a:gd name="connsiteX163" fmla="*/ 7177087 w 12191999"/>
              <a:gd name="connsiteY163" fmla="*/ 238123 h 6105653"/>
              <a:gd name="connsiteX164" fmla="*/ 7016353 w 12191999"/>
              <a:gd name="connsiteY164" fmla="*/ 592833 h 6105653"/>
              <a:gd name="connsiteX165" fmla="*/ 7366396 w 12191999"/>
              <a:gd name="connsiteY165" fmla="*/ 226493 h 6105653"/>
              <a:gd name="connsiteX166" fmla="*/ 7494984 w 12191999"/>
              <a:gd name="connsiteY166" fmla="*/ 49138 h 6105653"/>
              <a:gd name="connsiteX167" fmla="*/ 7538181 w 12191999"/>
              <a:gd name="connsiteY167" fmla="*/ 484 h 6105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12191999" h="6105653">
                <a:moveTo>
                  <a:pt x="7538181" y="484"/>
                </a:moveTo>
                <a:cubicBezTo>
                  <a:pt x="7546999" y="-833"/>
                  <a:pt x="7557492" y="439"/>
                  <a:pt x="7569993" y="5527"/>
                </a:cubicBezTo>
                <a:cubicBezTo>
                  <a:pt x="7612855" y="22971"/>
                  <a:pt x="7598567" y="54953"/>
                  <a:pt x="7587853" y="84028"/>
                </a:cubicBezTo>
                <a:cubicBezTo>
                  <a:pt x="7559278" y="153806"/>
                  <a:pt x="7559278" y="229401"/>
                  <a:pt x="7559278" y="325347"/>
                </a:cubicBezTo>
                <a:cubicBezTo>
                  <a:pt x="7695009" y="243938"/>
                  <a:pt x="7652146" y="95658"/>
                  <a:pt x="7795021" y="25878"/>
                </a:cubicBezTo>
                <a:cubicBezTo>
                  <a:pt x="7820024" y="113102"/>
                  <a:pt x="7770018" y="179974"/>
                  <a:pt x="7759302" y="249752"/>
                </a:cubicBezTo>
                <a:cubicBezTo>
                  <a:pt x="7748587" y="313717"/>
                  <a:pt x="7773590" y="328254"/>
                  <a:pt x="7852171" y="313717"/>
                </a:cubicBezTo>
                <a:cubicBezTo>
                  <a:pt x="7973615" y="290457"/>
                  <a:pt x="8034337" y="325347"/>
                  <a:pt x="8002190" y="418385"/>
                </a:cubicBezTo>
                <a:cubicBezTo>
                  <a:pt x="7970043" y="505609"/>
                  <a:pt x="8016478" y="514331"/>
                  <a:pt x="8084343" y="491072"/>
                </a:cubicBezTo>
                <a:cubicBezTo>
                  <a:pt x="8184355" y="456182"/>
                  <a:pt x="8262937" y="493979"/>
                  <a:pt x="8348662" y="520146"/>
                </a:cubicBezTo>
                <a:cubicBezTo>
                  <a:pt x="8477249" y="560851"/>
                  <a:pt x="8541543" y="543406"/>
                  <a:pt x="8637984" y="459090"/>
                </a:cubicBezTo>
                <a:cubicBezTo>
                  <a:pt x="8691561" y="409663"/>
                  <a:pt x="8737996" y="360236"/>
                  <a:pt x="8784431" y="290457"/>
                </a:cubicBezTo>
                <a:cubicBezTo>
                  <a:pt x="8809434" y="450367"/>
                  <a:pt x="8895158" y="284642"/>
                  <a:pt x="8948737" y="339884"/>
                </a:cubicBezTo>
                <a:cubicBezTo>
                  <a:pt x="8970168" y="453274"/>
                  <a:pt x="8798717" y="543406"/>
                  <a:pt x="8848725" y="697501"/>
                </a:cubicBezTo>
                <a:cubicBezTo>
                  <a:pt x="8995171" y="511424"/>
                  <a:pt x="9041606" y="302087"/>
                  <a:pt x="9238059" y="165437"/>
                </a:cubicBezTo>
                <a:cubicBezTo>
                  <a:pt x="9280921" y="197419"/>
                  <a:pt x="9238059" y="229401"/>
                  <a:pt x="9255919" y="255567"/>
                </a:cubicBezTo>
                <a:cubicBezTo>
                  <a:pt x="9266634" y="255567"/>
                  <a:pt x="9198767" y="560851"/>
                  <a:pt x="9477374" y="578295"/>
                </a:cubicBezTo>
                <a:cubicBezTo>
                  <a:pt x="9477374" y="584110"/>
                  <a:pt x="9477374" y="589925"/>
                  <a:pt x="9488091" y="595740"/>
                </a:cubicBezTo>
                <a:cubicBezTo>
                  <a:pt x="9527380" y="627722"/>
                  <a:pt x="9620249" y="598648"/>
                  <a:pt x="9627393" y="650981"/>
                </a:cubicBezTo>
                <a:cubicBezTo>
                  <a:pt x="9634537" y="709131"/>
                  <a:pt x="9666684" y="764373"/>
                  <a:pt x="9648824" y="825429"/>
                </a:cubicBezTo>
                <a:cubicBezTo>
                  <a:pt x="9634537" y="871948"/>
                  <a:pt x="9616678" y="921374"/>
                  <a:pt x="9616678" y="970802"/>
                </a:cubicBezTo>
                <a:cubicBezTo>
                  <a:pt x="9616678" y="1023136"/>
                  <a:pt x="9495233" y="1095822"/>
                  <a:pt x="9655968" y="1127805"/>
                </a:cubicBezTo>
                <a:cubicBezTo>
                  <a:pt x="9663111" y="1127805"/>
                  <a:pt x="9645252" y="1217935"/>
                  <a:pt x="9638109" y="1267362"/>
                </a:cubicBezTo>
                <a:cubicBezTo>
                  <a:pt x="9630965" y="1308066"/>
                  <a:pt x="9598818" y="1357494"/>
                  <a:pt x="9663111" y="1386568"/>
                </a:cubicBezTo>
                <a:cubicBezTo>
                  <a:pt x="9702403" y="1401105"/>
                  <a:pt x="9773840" y="1331326"/>
                  <a:pt x="9780984" y="1270269"/>
                </a:cubicBezTo>
                <a:cubicBezTo>
                  <a:pt x="9788127" y="1215028"/>
                  <a:pt x="9795271" y="1159787"/>
                  <a:pt x="9780984" y="1107452"/>
                </a:cubicBezTo>
                <a:cubicBezTo>
                  <a:pt x="9763125" y="1043488"/>
                  <a:pt x="9791699" y="1008598"/>
                  <a:pt x="9855993" y="991154"/>
                </a:cubicBezTo>
                <a:cubicBezTo>
                  <a:pt x="9923858" y="970802"/>
                  <a:pt x="9959577" y="933005"/>
                  <a:pt x="9991724" y="880670"/>
                </a:cubicBezTo>
                <a:cubicBezTo>
                  <a:pt x="10070305" y="752742"/>
                  <a:pt x="10163174" y="630630"/>
                  <a:pt x="10209609" y="491071"/>
                </a:cubicBezTo>
                <a:cubicBezTo>
                  <a:pt x="10216753" y="464905"/>
                  <a:pt x="10231040" y="432923"/>
                  <a:pt x="10291762" y="421292"/>
                </a:cubicBezTo>
                <a:cubicBezTo>
                  <a:pt x="10198893" y="799262"/>
                  <a:pt x="9959577" y="1142341"/>
                  <a:pt x="9973865" y="1531941"/>
                </a:cubicBezTo>
                <a:cubicBezTo>
                  <a:pt x="10048874" y="1427272"/>
                  <a:pt x="10052446" y="1302252"/>
                  <a:pt x="10106024" y="1188861"/>
                </a:cubicBezTo>
                <a:cubicBezTo>
                  <a:pt x="10145315" y="1270269"/>
                  <a:pt x="10102453" y="1345863"/>
                  <a:pt x="10081022" y="1421458"/>
                </a:cubicBezTo>
                <a:cubicBezTo>
                  <a:pt x="10063162" y="1485421"/>
                  <a:pt x="10059590" y="1543570"/>
                  <a:pt x="10170318" y="1549385"/>
                </a:cubicBezTo>
                <a:cubicBezTo>
                  <a:pt x="10181034" y="1549385"/>
                  <a:pt x="10188178" y="1549385"/>
                  <a:pt x="10198893" y="1549385"/>
                </a:cubicBezTo>
                <a:cubicBezTo>
                  <a:pt x="10245327" y="1526126"/>
                  <a:pt x="10266759" y="1494144"/>
                  <a:pt x="10281046" y="1453439"/>
                </a:cubicBezTo>
                <a:cubicBezTo>
                  <a:pt x="10288190" y="1430180"/>
                  <a:pt x="10302477" y="1398198"/>
                  <a:pt x="10334625" y="1398198"/>
                </a:cubicBezTo>
                <a:cubicBezTo>
                  <a:pt x="10456068" y="1401105"/>
                  <a:pt x="10491787" y="1322604"/>
                  <a:pt x="10527506" y="1247010"/>
                </a:cubicBezTo>
                <a:cubicBezTo>
                  <a:pt x="10588228" y="1287714"/>
                  <a:pt x="10545365" y="1322604"/>
                  <a:pt x="10548937" y="1354586"/>
                </a:cubicBezTo>
                <a:cubicBezTo>
                  <a:pt x="10552509" y="1374938"/>
                  <a:pt x="10556080" y="1395290"/>
                  <a:pt x="10588228" y="1395290"/>
                </a:cubicBezTo>
                <a:cubicBezTo>
                  <a:pt x="10613230" y="1395290"/>
                  <a:pt x="10645378" y="1386568"/>
                  <a:pt x="10645378" y="1366216"/>
                </a:cubicBezTo>
                <a:cubicBezTo>
                  <a:pt x="10648949" y="1238288"/>
                  <a:pt x="10820400" y="1165601"/>
                  <a:pt x="10820400" y="1031858"/>
                </a:cubicBezTo>
                <a:cubicBezTo>
                  <a:pt x="10820400" y="950449"/>
                  <a:pt x="10916840" y="1072563"/>
                  <a:pt x="10956131" y="1005691"/>
                </a:cubicBezTo>
                <a:cubicBezTo>
                  <a:pt x="10966847" y="991154"/>
                  <a:pt x="10981133" y="1046395"/>
                  <a:pt x="10977562" y="1069655"/>
                </a:cubicBezTo>
                <a:cubicBezTo>
                  <a:pt x="10973991" y="1092915"/>
                  <a:pt x="10948987" y="1113267"/>
                  <a:pt x="10966847" y="1142341"/>
                </a:cubicBezTo>
                <a:cubicBezTo>
                  <a:pt x="11031140" y="1156879"/>
                  <a:pt x="11056143" y="1119081"/>
                  <a:pt x="11074003" y="1084192"/>
                </a:cubicBezTo>
                <a:cubicBezTo>
                  <a:pt x="11116865" y="1008598"/>
                  <a:pt x="11166871" y="933005"/>
                  <a:pt x="11181159" y="848688"/>
                </a:cubicBezTo>
                <a:cubicBezTo>
                  <a:pt x="11184730" y="819614"/>
                  <a:pt x="11202590" y="802169"/>
                  <a:pt x="11238309" y="805077"/>
                </a:cubicBezTo>
                <a:cubicBezTo>
                  <a:pt x="11284744" y="810891"/>
                  <a:pt x="11270456" y="839966"/>
                  <a:pt x="11266884" y="863226"/>
                </a:cubicBezTo>
                <a:cubicBezTo>
                  <a:pt x="11263312" y="877763"/>
                  <a:pt x="11252596" y="892300"/>
                  <a:pt x="11277600" y="906838"/>
                </a:cubicBezTo>
                <a:cubicBezTo>
                  <a:pt x="11531203" y="566666"/>
                  <a:pt x="11516915" y="386403"/>
                  <a:pt x="11724084" y="5527"/>
                </a:cubicBezTo>
                <a:cubicBezTo>
                  <a:pt x="11763375" y="89842"/>
                  <a:pt x="11734800" y="150899"/>
                  <a:pt x="11727656" y="209048"/>
                </a:cubicBezTo>
                <a:cubicBezTo>
                  <a:pt x="11709796" y="354421"/>
                  <a:pt x="11677649" y="264290"/>
                  <a:pt x="11656218" y="409663"/>
                </a:cubicBezTo>
                <a:cubicBezTo>
                  <a:pt x="11645503" y="479442"/>
                  <a:pt x="11609784" y="543406"/>
                  <a:pt x="11666934" y="621907"/>
                </a:cubicBezTo>
                <a:cubicBezTo>
                  <a:pt x="11706225" y="674241"/>
                  <a:pt x="11663362" y="758557"/>
                  <a:pt x="11631215" y="822521"/>
                </a:cubicBezTo>
                <a:cubicBezTo>
                  <a:pt x="11602640" y="874856"/>
                  <a:pt x="11595497" y="927190"/>
                  <a:pt x="11631215" y="996969"/>
                </a:cubicBezTo>
                <a:cubicBezTo>
                  <a:pt x="11652646" y="933005"/>
                  <a:pt x="11670505" y="883578"/>
                  <a:pt x="11684793" y="834151"/>
                </a:cubicBezTo>
                <a:cubicBezTo>
                  <a:pt x="11695509" y="793447"/>
                  <a:pt x="11720512" y="770187"/>
                  <a:pt x="11774090" y="773095"/>
                </a:cubicBezTo>
                <a:cubicBezTo>
                  <a:pt x="11802665" y="773095"/>
                  <a:pt x="11841956" y="764373"/>
                  <a:pt x="11856243" y="793447"/>
                </a:cubicBezTo>
                <a:cubicBezTo>
                  <a:pt x="11870531" y="816706"/>
                  <a:pt x="11856243" y="848688"/>
                  <a:pt x="11831240" y="860319"/>
                </a:cubicBezTo>
                <a:cubicBezTo>
                  <a:pt x="11784806" y="874856"/>
                  <a:pt x="11741944" y="889393"/>
                  <a:pt x="11738371" y="938820"/>
                </a:cubicBezTo>
                <a:cubicBezTo>
                  <a:pt x="11731228" y="1005691"/>
                  <a:pt x="11759802" y="967894"/>
                  <a:pt x="11795521" y="956264"/>
                </a:cubicBezTo>
                <a:cubicBezTo>
                  <a:pt x="11834812" y="944634"/>
                  <a:pt x="11845527" y="979524"/>
                  <a:pt x="11838384" y="1002784"/>
                </a:cubicBezTo>
                <a:cubicBezTo>
                  <a:pt x="11806237" y="1090007"/>
                  <a:pt x="11863387" y="1180138"/>
                  <a:pt x="11816952" y="1270269"/>
                </a:cubicBezTo>
                <a:cubicBezTo>
                  <a:pt x="11931252" y="1247010"/>
                  <a:pt x="11981259" y="1197583"/>
                  <a:pt x="11999118" y="1092915"/>
                </a:cubicBezTo>
                <a:cubicBezTo>
                  <a:pt x="12002690" y="1055118"/>
                  <a:pt x="11995547" y="1014413"/>
                  <a:pt x="12027693" y="979524"/>
                </a:cubicBezTo>
                <a:cubicBezTo>
                  <a:pt x="12045553" y="959172"/>
                  <a:pt x="12066984" y="938820"/>
                  <a:pt x="12102703" y="953357"/>
                </a:cubicBezTo>
                <a:cubicBezTo>
                  <a:pt x="12127705" y="962080"/>
                  <a:pt x="12127705" y="985338"/>
                  <a:pt x="12120562" y="1005691"/>
                </a:cubicBezTo>
                <a:cubicBezTo>
                  <a:pt x="12081272" y="1090007"/>
                  <a:pt x="12070555" y="1180138"/>
                  <a:pt x="12056268" y="1267362"/>
                </a:cubicBezTo>
                <a:cubicBezTo>
                  <a:pt x="12052697" y="1281899"/>
                  <a:pt x="12045553" y="1296437"/>
                  <a:pt x="12081272" y="1310974"/>
                </a:cubicBezTo>
                <a:cubicBezTo>
                  <a:pt x="12113418" y="1209213"/>
                  <a:pt x="12156280" y="1110359"/>
                  <a:pt x="12191999" y="1008598"/>
                </a:cubicBezTo>
                <a:lnTo>
                  <a:pt x="12191999" y="6105653"/>
                </a:lnTo>
                <a:lnTo>
                  <a:pt x="0" y="6105653"/>
                </a:lnTo>
                <a:lnTo>
                  <a:pt x="0" y="927116"/>
                </a:lnTo>
                <a:lnTo>
                  <a:pt x="61930" y="902578"/>
                </a:lnTo>
                <a:cubicBezTo>
                  <a:pt x="91454" y="894128"/>
                  <a:pt x="122931" y="887949"/>
                  <a:pt x="155971" y="883588"/>
                </a:cubicBezTo>
                <a:cubicBezTo>
                  <a:pt x="223837" y="877773"/>
                  <a:pt x="245268" y="839976"/>
                  <a:pt x="277414" y="802179"/>
                </a:cubicBezTo>
                <a:cubicBezTo>
                  <a:pt x="388143" y="674251"/>
                  <a:pt x="488155" y="537601"/>
                  <a:pt x="638174" y="430025"/>
                </a:cubicBezTo>
                <a:cubicBezTo>
                  <a:pt x="620315" y="555046"/>
                  <a:pt x="520302" y="653899"/>
                  <a:pt x="477440" y="784735"/>
                </a:cubicBezTo>
                <a:cubicBezTo>
                  <a:pt x="641746" y="680066"/>
                  <a:pt x="727471" y="543415"/>
                  <a:pt x="827483" y="418395"/>
                </a:cubicBezTo>
                <a:cubicBezTo>
                  <a:pt x="873917" y="360246"/>
                  <a:pt x="931068" y="307912"/>
                  <a:pt x="956071" y="241040"/>
                </a:cubicBezTo>
                <a:cubicBezTo>
                  <a:pt x="961429" y="223595"/>
                  <a:pt x="972814" y="196338"/>
                  <a:pt x="999268" y="192386"/>
                </a:cubicBezTo>
                <a:cubicBezTo>
                  <a:pt x="1008086" y="191069"/>
                  <a:pt x="1018579" y="192341"/>
                  <a:pt x="1031080" y="197429"/>
                </a:cubicBezTo>
                <a:cubicBezTo>
                  <a:pt x="1073942" y="214873"/>
                  <a:pt x="1059654" y="246855"/>
                  <a:pt x="1048940" y="275930"/>
                </a:cubicBezTo>
                <a:cubicBezTo>
                  <a:pt x="1020365" y="345708"/>
                  <a:pt x="1020365" y="421303"/>
                  <a:pt x="1020365" y="517249"/>
                </a:cubicBezTo>
                <a:cubicBezTo>
                  <a:pt x="1156096" y="435840"/>
                  <a:pt x="1113233" y="287560"/>
                  <a:pt x="1256108" y="217780"/>
                </a:cubicBezTo>
                <a:cubicBezTo>
                  <a:pt x="1281111" y="305004"/>
                  <a:pt x="1231105" y="371876"/>
                  <a:pt x="1220389" y="441654"/>
                </a:cubicBezTo>
                <a:cubicBezTo>
                  <a:pt x="1209674" y="505619"/>
                  <a:pt x="1234677" y="520156"/>
                  <a:pt x="1313258" y="505619"/>
                </a:cubicBezTo>
                <a:cubicBezTo>
                  <a:pt x="1434702" y="482359"/>
                  <a:pt x="1495424" y="517249"/>
                  <a:pt x="1463277" y="610287"/>
                </a:cubicBezTo>
                <a:cubicBezTo>
                  <a:pt x="1431130" y="697511"/>
                  <a:pt x="1477565" y="706233"/>
                  <a:pt x="1545430" y="682974"/>
                </a:cubicBezTo>
                <a:cubicBezTo>
                  <a:pt x="1645442" y="648084"/>
                  <a:pt x="1724024" y="685881"/>
                  <a:pt x="1809749" y="712048"/>
                </a:cubicBezTo>
                <a:cubicBezTo>
                  <a:pt x="1938336" y="752753"/>
                  <a:pt x="2002630" y="735308"/>
                  <a:pt x="2099071" y="650992"/>
                </a:cubicBezTo>
                <a:cubicBezTo>
                  <a:pt x="2152648" y="601565"/>
                  <a:pt x="2199083" y="552138"/>
                  <a:pt x="2245518" y="482359"/>
                </a:cubicBezTo>
                <a:cubicBezTo>
                  <a:pt x="2270521" y="642269"/>
                  <a:pt x="2356245" y="476544"/>
                  <a:pt x="2409824" y="531786"/>
                </a:cubicBezTo>
                <a:cubicBezTo>
                  <a:pt x="2431255" y="645176"/>
                  <a:pt x="2259804" y="735308"/>
                  <a:pt x="2309812" y="889403"/>
                </a:cubicBezTo>
                <a:cubicBezTo>
                  <a:pt x="2456258" y="703326"/>
                  <a:pt x="2502693" y="493989"/>
                  <a:pt x="2699146" y="357339"/>
                </a:cubicBezTo>
                <a:cubicBezTo>
                  <a:pt x="2742008" y="389321"/>
                  <a:pt x="2699146" y="421303"/>
                  <a:pt x="2717006" y="447469"/>
                </a:cubicBezTo>
                <a:cubicBezTo>
                  <a:pt x="2727721" y="447469"/>
                  <a:pt x="2659854" y="752753"/>
                  <a:pt x="2938461" y="770197"/>
                </a:cubicBezTo>
                <a:cubicBezTo>
                  <a:pt x="2938461" y="776012"/>
                  <a:pt x="2938461" y="781827"/>
                  <a:pt x="2949178" y="787642"/>
                </a:cubicBezTo>
                <a:cubicBezTo>
                  <a:pt x="2988467" y="819624"/>
                  <a:pt x="3081336" y="790550"/>
                  <a:pt x="3088480" y="842883"/>
                </a:cubicBezTo>
                <a:cubicBezTo>
                  <a:pt x="3095624" y="901033"/>
                  <a:pt x="3127771" y="956275"/>
                  <a:pt x="3109911" y="1017331"/>
                </a:cubicBezTo>
                <a:cubicBezTo>
                  <a:pt x="3095624" y="1063850"/>
                  <a:pt x="3077765" y="1113276"/>
                  <a:pt x="3077765" y="1162704"/>
                </a:cubicBezTo>
                <a:cubicBezTo>
                  <a:pt x="3077765" y="1215038"/>
                  <a:pt x="2956320" y="1287724"/>
                  <a:pt x="3117055" y="1319707"/>
                </a:cubicBezTo>
                <a:cubicBezTo>
                  <a:pt x="3124198" y="1319707"/>
                  <a:pt x="3106339" y="1409837"/>
                  <a:pt x="3099196" y="1459264"/>
                </a:cubicBezTo>
                <a:cubicBezTo>
                  <a:pt x="3092052" y="1499968"/>
                  <a:pt x="3059905" y="1549396"/>
                  <a:pt x="3124198" y="1578470"/>
                </a:cubicBezTo>
                <a:cubicBezTo>
                  <a:pt x="3163490" y="1593007"/>
                  <a:pt x="3234927" y="1523228"/>
                  <a:pt x="3242071" y="1462171"/>
                </a:cubicBezTo>
                <a:cubicBezTo>
                  <a:pt x="3249214" y="1406930"/>
                  <a:pt x="3256358" y="1351689"/>
                  <a:pt x="3242071" y="1299354"/>
                </a:cubicBezTo>
                <a:cubicBezTo>
                  <a:pt x="3224212" y="1235390"/>
                  <a:pt x="3252786" y="1200500"/>
                  <a:pt x="3317080" y="1183056"/>
                </a:cubicBezTo>
                <a:cubicBezTo>
                  <a:pt x="3384945" y="1162704"/>
                  <a:pt x="3420664" y="1124907"/>
                  <a:pt x="3452811" y="1072572"/>
                </a:cubicBezTo>
                <a:cubicBezTo>
                  <a:pt x="3531392" y="944644"/>
                  <a:pt x="3624261" y="822532"/>
                  <a:pt x="3670696" y="682973"/>
                </a:cubicBezTo>
                <a:cubicBezTo>
                  <a:pt x="3677840" y="656807"/>
                  <a:pt x="3692127" y="624825"/>
                  <a:pt x="3752849" y="613194"/>
                </a:cubicBezTo>
                <a:cubicBezTo>
                  <a:pt x="3659980" y="991164"/>
                  <a:pt x="3420664" y="1334243"/>
                  <a:pt x="3434952" y="1723843"/>
                </a:cubicBezTo>
                <a:cubicBezTo>
                  <a:pt x="3509961" y="1619174"/>
                  <a:pt x="3513533" y="1494154"/>
                  <a:pt x="3567111" y="1380763"/>
                </a:cubicBezTo>
                <a:cubicBezTo>
                  <a:pt x="3606402" y="1462171"/>
                  <a:pt x="3563540" y="1537765"/>
                  <a:pt x="3542109" y="1613360"/>
                </a:cubicBezTo>
                <a:cubicBezTo>
                  <a:pt x="3524249" y="1677323"/>
                  <a:pt x="3520677" y="1735472"/>
                  <a:pt x="3631405" y="1741287"/>
                </a:cubicBezTo>
                <a:cubicBezTo>
                  <a:pt x="3642121" y="1741287"/>
                  <a:pt x="3649265" y="1741287"/>
                  <a:pt x="3659980" y="1741287"/>
                </a:cubicBezTo>
                <a:cubicBezTo>
                  <a:pt x="3706414" y="1718028"/>
                  <a:pt x="3727846" y="1686046"/>
                  <a:pt x="3742133" y="1645341"/>
                </a:cubicBezTo>
                <a:cubicBezTo>
                  <a:pt x="3749277" y="1622082"/>
                  <a:pt x="3763564" y="1590100"/>
                  <a:pt x="3795712" y="1590100"/>
                </a:cubicBezTo>
                <a:cubicBezTo>
                  <a:pt x="3917155" y="1593007"/>
                  <a:pt x="3952874" y="1514506"/>
                  <a:pt x="3988593" y="1438912"/>
                </a:cubicBezTo>
                <a:cubicBezTo>
                  <a:pt x="4049315" y="1479616"/>
                  <a:pt x="4006452" y="1514506"/>
                  <a:pt x="4010024" y="1546488"/>
                </a:cubicBezTo>
                <a:cubicBezTo>
                  <a:pt x="4013596" y="1566840"/>
                  <a:pt x="4017167" y="1587192"/>
                  <a:pt x="4049315" y="1587192"/>
                </a:cubicBezTo>
                <a:cubicBezTo>
                  <a:pt x="4074317" y="1587192"/>
                  <a:pt x="4106465" y="1578470"/>
                  <a:pt x="4106465" y="1558118"/>
                </a:cubicBezTo>
                <a:cubicBezTo>
                  <a:pt x="4110036" y="1430190"/>
                  <a:pt x="4281487" y="1357503"/>
                  <a:pt x="4281487" y="1223760"/>
                </a:cubicBezTo>
                <a:cubicBezTo>
                  <a:pt x="4281487" y="1142351"/>
                  <a:pt x="4377927" y="1264465"/>
                  <a:pt x="4417219" y="1197593"/>
                </a:cubicBezTo>
                <a:cubicBezTo>
                  <a:pt x="4427935" y="1183056"/>
                  <a:pt x="4442220" y="1238297"/>
                  <a:pt x="4438649" y="1261557"/>
                </a:cubicBezTo>
                <a:cubicBezTo>
                  <a:pt x="4435078" y="1284817"/>
                  <a:pt x="4410074" y="1305169"/>
                  <a:pt x="4427935" y="1334243"/>
                </a:cubicBezTo>
                <a:cubicBezTo>
                  <a:pt x="4492228" y="1348781"/>
                  <a:pt x="4517230" y="1310983"/>
                  <a:pt x="4535090" y="1276094"/>
                </a:cubicBezTo>
                <a:cubicBezTo>
                  <a:pt x="4577952" y="1200500"/>
                  <a:pt x="4627958" y="1124907"/>
                  <a:pt x="4642246" y="1040590"/>
                </a:cubicBezTo>
                <a:cubicBezTo>
                  <a:pt x="4645817" y="1011516"/>
                  <a:pt x="4663677" y="994071"/>
                  <a:pt x="4699396" y="996979"/>
                </a:cubicBezTo>
                <a:cubicBezTo>
                  <a:pt x="4745832" y="1002793"/>
                  <a:pt x="4731544" y="1031868"/>
                  <a:pt x="4727971" y="1055128"/>
                </a:cubicBezTo>
                <a:cubicBezTo>
                  <a:pt x="4724399" y="1069665"/>
                  <a:pt x="4713683" y="1084202"/>
                  <a:pt x="4738688" y="1098740"/>
                </a:cubicBezTo>
                <a:cubicBezTo>
                  <a:pt x="4992291" y="758568"/>
                  <a:pt x="4978002" y="578305"/>
                  <a:pt x="5185172" y="197429"/>
                </a:cubicBezTo>
                <a:cubicBezTo>
                  <a:pt x="5224462" y="281744"/>
                  <a:pt x="5195887" y="342801"/>
                  <a:pt x="5188744" y="400950"/>
                </a:cubicBezTo>
                <a:cubicBezTo>
                  <a:pt x="5170883" y="546323"/>
                  <a:pt x="5138736" y="456192"/>
                  <a:pt x="5117306" y="601565"/>
                </a:cubicBezTo>
                <a:cubicBezTo>
                  <a:pt x="5106590" y="671344"/>
                  <a:pt x="5070871" y="735308"/>
                  <a:pt x="5128021" y="813809"/>
                </a:cubicBezTo>
                <a:cubicBezTo>
                  <a:pt x="5167312" y="866143"/>
                  <a:pt x="5124450" y="950459"/>
                  <a:pt x="5092302" y="1014423"/>
                </a:cubicBezTo>
                <a:cubicBezTo>
                  <a:pt x="5063727" y="1066758"/>
                  <a:pt x="5056585" y="1119092"/>
                  <a:pt x="5092302" y="1188871"/>
                </a:cubicBezTo>
                <a:cubicBezTo>
                  <a:pt x="5113734" y="1124907"/>
                  <a:pt x="5131592" y="1075480"/>
                  <a:pt x="5145880" y="1026053"/>
                </a:cubicBezTo>
                <a:cubicBezTo>
                  <a:pt x="5156596" y="985349"/>
                  <a:pt x="5181600" y="962089"/>
                  <a:pt x="5235177" y="964997"/>
                </a:cubicBezTo>
                <a:cubicBezTo>
                  <a:pt x="5263752" y="964997"/>
                  <a:pt x="5303044" y="956275"/>
                  <a:pt x="5317331" y="985349"/>
                </a:cubicBezTo>
                <a:cubicBezTo>
                  <a:pt x="5331618" y="1008608"/>
                  <a:pt x="5317331" y="1040590"/>
                  <a:pt x="5292327" y="1052221"/>
                </a:cubicBezTo>
                <a:cubicBezTo>
                  <a:pt x="5245894" y="1066758"/>
                  <a:pt x="5203031" y="1081295"/>
                  <a:pt x="5199458" y="1130722"/>
                </a:cubicBezTo>
                <a:cubicBezTo>
                  <a:pt x="5192315" y="1197593"/>
                  <a:pt x="5220889" y="1159796"/>
                  <a:pt x="5256608" y="1148166"/>
                </a:cubicBezTo>
                <a:cubicBezTo>
                  <a:pt x="5295899" y="1136536"/>
                  <a:pt x="5306616" y="1171426"/>
                  <a:pt x="5299471" y="1194686"/>
                </a:cubicBezTo>
                <a:cubicBezTo>
                  <a:pt x="5267324" y="1281909"/>
                  <a:pt x="5324474" y="1372040"/>
                  <a:pt x="5278039" y="1462171"/>
                </a:cubicBezTo>
                <a:cubicBezTo>
                  <a:pt x="5392339" y="1438912"/>
                  <a:pt x="5442347" y="1389485"/>
                  <a:pt x="5460205" y="1284817"/>
                </a:cubicBezTo>
                <a:cubicBezTo>
                  <a:pt x="5463777" y="1247020"/>
                  <a:pt x="5456634" y="1206315"/>
                  <a:pt x="5488780" y="1171426"/>
                </a:cubicBezTo>
                <a:cubicBezTo>
                  <a:pt x="5502175" y="1156162"/>
                  <a:pt x="5517579" y="1140898"/>
                  <a:pt x="5539513" y="1140353"/>
                </a:cubicBezTo>
                <a:lnTo>
                  <a:pt x="5552720" y="1143022"/>
                </a:lnTo>
                <a:lnTo>
                  <a:pt x="5574208" y="1115811"/>
                </a:lnTo>
                <a:cubicBezTo>
                  <a:pt x="5609034" y="1085646"/>
                  <a:pt x="5659040" y="1068202"/>
                  <a:pt x="5734050" y="1075470"/>
                </a:cubicBezTo>
                <a:cubicBezTo>
                  <a:pt x="5776912" y="1078377"/>
                  <a:pt x="5809058" y="1055118"/>
                  <a:pt x="5798343" y="1020228"/>
                </a:cubicBezTo>
                <a:cubicBezTo>
                  <a:pt x="5776912" y="953357"/>
                  <a:pt x="5837634" y="921375"/>
                  <a:pt x="5884068" y="883578"/>
                </a:cubicBezTo>
                <a:cubicBezTo>
                  <a:pt x="5966221" y="816706"/>
                  <a:pt x="6051947" y="752742"/>
                  <a:pt x="6066234" y="645166"/>
                </a:cubicBezTo>
                <a:cubicBezTo>
                  <a:pt x="6130528" y="665519"/>
                  <a:pt x="6123384" y="700408"/>
                  <a:pt x="6109096" y="732391"/>
                </a:cubicBezTo>
                <a:cubicBezTo>
                  <a:pt x="6073377" y="816706"/>
                  <a:pt x="6034087" y="901023"/>
                  <a:pt x="5998368" y="985338"/>
                </a:cubicBezTo>
                <a:cubicBezTo>
                  <a:pt x="5976937" y="1040581"/>
                  <a:pt x="5944790" y="1095822"/>
                  <a:pt x="5969793" y="1168509"/>
                </a:cubicBezTo>
                <a:cubicBezTo>
                  <a:pt x="6098380" y="1104545"/>
                  <a:pt x="6123384" y="996969"/>
                  <a:pt x="6162674" y="909745"/>
                </a:cubicBezTo>
                <a:cubicBezTo>
                  <a:pt x="6212681" y="802169"/>
                  <a:pt x="6305549" y="738205"/>
                  <a:pt x="6412705" y="659704"/>
                </a:cubicBezTo>
                <a:cubicBezTo>
                  <a:pt x="6441280" y="738205"/>
                  <a:pt x="6362699" y="787632"/>
                  <a:pt x="6366271" y="851596"/>
                </a:cubicBezTo>
                <a:cubicBezTo>
                  <a:pt x="6376987" y="854503"/>
                  <a:pt x="6398418" y="860319"/>
                  <a:pt x="6398418" y="860319"/>
                </a:cubicBezTo>
                <a:cubicBezTo>
                  <a:pt x="6455568" y="755650"/>
                  <a:pt x="6562724" y="709131"/>
                  <a:pt x="6694884" y="691686"/>
                </a:cubicBezTo>
                <a:cubicBezTo>
                  <a:pt x="6762750" y="685871"/>
                  <a:pt x="6784181" y="648074"/>
                  <a:pt x="6816327" y="610277"/>
                </a:cubicBezTo>
                <a:cubicBezTo>
                  <a:pt x="6927056" y="482349"/>
                  <a:pt x="7027068" y="345699"/>
                  <a:pt x="7177087" y="238123"/>
                </a:cubicBezTo>
                <a:cubicBezTo>
                  <a:pt x="7159228" y="363144"/>
                  <a:pt x="7059215" y="461997"/>
                  <a:pt x="7016353" y="592833"/>
                </a:cubicBezTo>
                <a:cubicBezTo>
                  <a:pt x="7180659" y="488164"/>
                  <a:pt x="7266384" y="351513"/>
                  <a:pt x="7366396" y="226493"/>
                </a:cubicBezTo>
                <a:cubicBezTo>
                  <a:pt x="7412830" y="168344"/>
                  <a:pt x="7469981" y="116010"/>
                  <a:pt x="7494984" y="49138"/>
                </a:cubicBezTo>
                <a:cubicBezTo>
                  <a:pt x="7500342" y="31693"/>
                  <a:pt x="7511727" y="4436"/>
                  <a:pt x="7538181" y="484"/>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dirty="0">
              <a:solidFill>
                <a:schemeClr val="tx1"/>
              </a:solidFill>
            </a:endParaRPr>
          </a:p>
        </p:txBody>
      </p:sp>
      <p:sp>
        <p:nvSpPr>
          <p:cNvPr id="18436" name="Text Box 3">
            <a:extLst>
              <a:ext uri="{FF2B5EF4-FFF2-40B4-BE49-F238E27FC236}">
                <a16:creationId xmlns:a16="http://schemas.microsoft.com/office/drawing/2014/main" id="{7BC767A2-792C-4E5D-97D1-B95CA2D22F56}"/>
              </a:ext>
            </a:extLst>
          </p:cNvPr>
          <p:cNvSpPr txBox="1">
            <a:spLocks noChangeArrowheads="1"/>
          </p:cNvSpPr>
          <p:nvPr/>
        </p:nvSpPr>
        <p:spPr bwMode="auto">
          <a:xfrm>
            <a:off x="628650" y="365125"/>
            <a:ext cx="7886700" cy="13255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defTabSz="914400" eaLnBrk="1" hangingPunct="1">
              <a:lnSpc>
                <a:spcPct val="90000"/>
              </a:lnSpc>
              <a:spcBef>
                <a:spcPct val="0"/>
              </a:spcBef>
              <a:spcAft>
                <a:spcPts val="600"/>
              </a:spcAft>
              <a:buClrTx/>
            </a:pPr>
            <a:r>
              <a:rPr lang="en-US" altLang="en-US" sz="4400" kern="1200">
                <a:solidFill>
                  <a:schemeClr val="tx1"/>
                </a:solidFill>
                <a:latin typeface="+mj-lt"/>
                <a:ea typeface="+mj-ea"/>
                <a:cs typeface="+mj-cs"/>
              </a:rPr>
              <a:t>Γιατί τα άτομα συνδέονται με χημικό δεσμό?</a:t>
            </a:r>
          </a:p>
        </p:txBody>
      </p:sp>
      <p:sp>
        <p:nvSpPr>
          <p:cNvPr id="18434" name="Text Box 1">
            <a:extLst>
              <a:ext uri="{FF2B5EF4-FFF2-40B4-BE49-F238E27FC236}">
                <a16:creationId xmlns:a16="http://schemas.microsoft.com/office/drawing/2014/main" id="{4A38ADED-72D2-4ACA-A72C-769C9C1D4C86}"/>
              </a:ext>
            </a:extLst>
          </p:cNvPr>
          <p:cNvSpPr txBox="1">
            <a:spLocks noChangeArrowheads="1"/>
          </p:cNvSpPr>
          <p:nvPr/>
        </p:nvSpPr>
        <p:spPr bwMode="auto">
          <a:xfrm>
            <a:off x="1209813" y="5861609"/>
            <a:ext cx="1759649" cy="301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defTabSz="374904" eaLnBrk="1" hangingPunct="1">
              <a:spcAft>
                <a:spcPts val="600"/>
              </a:spcAft>
              <a:tabLst>
                <a:tab pos="0" algn="l"/>
                <a:tab pos="367094" algn="l"/>
                <a:tab pos="735489" algn="l"/>
                <a:tab pos="1103884" algn="l"/>
                <a:tab pos="1472280" algn="l"/>
                <a:tab pos="1840675" algn="l"/>
                <a:tab pos="2209070" algn="l"/>
                <a:tab pos="2577465" algn="l"/>
                <a:tab pos="2945861" algn="l"/>
                <a:tab pos="3314256" algn="l"/>
                <a:tab pos="3682651" algn="l"/>
                <a:tab pos="4051046" algn="l"/>
                <a:tab pos="4419442" algn="l"/>
                <a:tab pos="4787837" algn="l"/>
                <a:tab pos="5156232" algn="l"/>
                <a:tab pos="5524627" algn="l"/>
                <a:tab pos="5893023" algn="l"/>
                <a:tab pos="6261418" algn="l"/>
                <a:tab pos="6629813" algn="l"/>
                <a:tab pos="6998208" algn="l"/>
                <a:tab pos="7366604" algn="l"/>
              </a:tabLst>
            </a:pPr>
            <a:r>
              <a:rPr lang="el-GR" altLang="en-US" sz="984" kern="1200">
                <a:solidFill>
                  <a:srgbClr val="000000"/>
                </a:solidFill>
                <a:latin typeface="Calibri" panose="020F0502020204030204" pitchFamily="34" charset="0"/>
                <a:ea typeface="Droid Sans Fallback"/>
                <a:cs typeface="Droid Sans Fallback"/>
              </a:rPr>
              <a:t>Tro, Chemistry: A Molecular Approach</a:t>
            </a:r>
            <a:endParaRPr lang="el-GR" altLang="en-US" sz="1200">
              <a:solidFill>
                <a:srgbClr val="000000"/>
              </a:solidFill>
            </a:endParaRPr>
          </a:p>
        </p:txBody>
      </p:sp>
      <p:sp>
        <p:nvSpPr>
          <p:cNvPr id="18437" name="Text Box 4">
            <a:extLst>
              <a:ext uri="{FF2B5EF4-FFF2-40B4-BE49-F238E27FC236}">
                <a16:creationId xmlns:a16="http://schemas.microsoft.com/office/drawing/2014/main" id="{DEB96FB0-C0FB-44AA-8480-51492E78658F}"/>
              </a:ext>
            </a:extLst>
          </p:cNvPr>
          <p:cNvSpPr txBox="1">
            <a:spLocks noChangeArrowheads="1"/>
          </p:cNvSpPr>
          <p:nvPr/>
        </p:nvSpPr>
        <p:spPr bwMode="auto">
          <a:xfrm>
            <a:off x="1084124" y="2001902"/>
            <a:ext cx="6975752" cy="4022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marL="278575" indent="-278575" defTabSz="374904" eaLnBrk="1" hangingPunct="1">
              <a:lnSpc>
                <a:spcPct val="90000"/>
              </a:lnSpc>
              <a:spcBef>
                <a:spcPts val="574"/>
              </a:spcBef>
              <a:buFont typeface="Arial" panose="020B0604020202020204" pitchFamily="34" charset="0"/>
              <a:buChar char="•"/>
              <a:tabLst>
                <a:tab pos="278575" algn="l"/>
                <a:tab pos="645668" algn="l"/>
                <a:tab pos="1014064" algn="l"/>
                <a:tab pos="1382459" algn="l"/>
                <a:tab pos="1750854" algn="l"/>
                <a:tab pos="2119249" algn="l"/>
                <a:tab pos="2487645" algn="l"/>
                <a:tab pos="2856040" algn="l"/>
                <a:tab pos="3224435" algn="l"/>
                <a:tab pos="3592830" algn="l"/>
                <a:tab pos="3961226" algn="l"/>
                <a:tab pos="4329621" algn="l"/>
                <a:tab pos="4698016" algn="l"/>
                <a:tab pos="5066411" algn="l"/>
                <a:tab pos="5434807" algn="l"/>
                <a:tab pos="5803202" algn="l"/>
                <a:tab pos="6171597" algn="l"/>
                <a:tab pos="6539992" algn="l"/>
                <a:tab pos="6908388" algn="l"/>
                <a:tab pos="7276783" algn="l"/>
                <a:tab pos="7645178" algn="l"/>
              </a:tabLst>
            </a:pPr>
            <a:r>
              <a:rPr lang="el-GR" altLang="en-US" sz="2296" kern="1200" dirty="0">
                <a:solidFill>
                  <a:srgbClr val="000000"/>
                </a:solidFill>
                <a:latin typeface="Calibri" panose="020F0502020204030204" pitchFamily="34" charset="0"/>
                <a:ea typeface="Droid Sans Fallback"/>
                <a:cs typeface="Droid Sans Fallback"/>
              </a:rPr>
              <a:t>Ο Κόσμος θα ήταν βαρετός με λιγότερο από 100  σταθερά στοιχεία μόνον!</a:t>
            </a:r>
          </a:p>
          <a:p>
            <a:pPr marL="278575" indent="-278575" defTabSz="374904" eaLnBrk="1" hangingPunct="1">
              <a:lnSpc>
                <a:spcPct val="90000"/>
              </a:lnSpc>
              <a:spcBef>
                <a:spcPts val="574"/>
              </a:spcBef>
              <a:tabLst>
                <a:tab pos="278575" algn="l"/>
                <a:tab pos="645668" algn="l"/>
                <a:tab pos="1014064" algn="l"/>
                <a:tab pos="1382459" algn="l"/>
                <a:tab pos="1750854" algn="l"/>
                <a:tab pos="2119249" algn="l"/>
                <a:tab pos="2487645" algn="l"/>
                <a:tab pos="2856040" algn="l"/>
                <a:tab pos="3224435" algn="l"/>
                <a:tab pos="3592830" algn="l"/>
                <a:tab pos="3961226" algn="l"/>
                <a:tab pos="4329621" algn="l"/>
                <a:tab pos="4698016" algn="l"/>
                <a:tab pos="5066411" algn="l"/>
                <a:tab pos="5434807" algn="l"/>
                <a:tab pos="5803202" algn="l"/>
                <a:tab pos="6171597" algn="l"/>
                <a:tab pos="6539992" algn="l"/>
                <a:tab pos="6908388" algn="l"/>
                <a:tab pos="7276783" algn="l"/>
                <a:tab pos="7645178" algn="l"/>
              </a:tabLst>
            </a:pPr>
            <a:endParaRPr lang="el-GR" altLang="en-US" sz="2296" i="1" kern="1200" dirty="0">
              <a:solidFill>
                <a:srgbClr val="000000"/>
              </a:solidFill>
              <a:latin typeface="Calibri" panose="020F0502020204030204" pitchFamily="34" charset="0"/>
              <a:ea typeface="Droid Sans Fallback"/>
              <a:cs typeface="Droid Sans Fallback"/>
            </a:endParaRPr>
          </a:p>
          <a:p>
            <a:pPr marL="278575" indent="-278575" defTabSz="374904" eaLnBrk="1" hangingPunct="1">
              <a:lnSpc>
                <a:spcPct val="90000"/>
              </a:lnSpc>
              <a:spcBef>
                <a:spcPts val="902"/>
              </a:spcBef>
              <a:buFont typeface="Arial" panose="020B0604020202020204" pitchFamily="34" charset="0"/>
              <a:buChar char="•"/>
              <a:tabLst>
                <a:tab pos="278575" algn="l"/>
                <a:tab pos="645668" algn="l"/>
                <a:tab pos="1014064" algn="l"/>
                <a:tab pos="1382459" algn="l"/>
                <a:tab pos="1750854" algn="l"/>
                <a:tab pos="2119249" algn="l"/>
                <a:tab pos="2487645" algn="l"/>
                <a:tab pos="2856040" algn="l"/>
                <a:tab pos="3224435" algn="l"/>
                <a:tab pos="3592830" algn="l"/>
                <a:tab pos="3961226" algn="l"/>
                <a:tab pos="4329621" algn="l"/>
                <a:tab pos="4698016" algn="l"/>
                <a:tab pos="5066411" algn="l"/>
                <a:tab pos="5434807" algn="l"/>
                <a:tab pos="5803202" algn="l"/>
                <a:tab pos="6171597" algn="l"/>
                <a:tab pos="6539992" algn="l"/>
                <a:tab pos="6908388" algn="l"/>
                <a:tab pos="7276783" algn="l"/>
                <a:tab pos="7645178" algn="l"/>
              </a:tabLst>
            </a:pPr>
            <a:r>
              <a:rPr lang="el-GR" altLang="en-US" sz="3608" i="1" kern="1200" dirty="0">
                <a:solidFill>
                  <a:srgbClr val="000000"/>
                </a:solidFill>
                <a:latin typeface="Calibri" panose="020F0502020204030204" pitchFamily="34" charset="0"/>
                <a:ea typeface="Droid Sans Fallback"/>
                <a:cs typeface="Droid Sans Fallback"/>
              </a:rPr>
              <a:t>Οι χημικοί δεσμοί σχηματίζονται επειδή χαμηλώνουν την δυναμική ενέργεια μεταξύ των φορτισμένων σωματιδίων που συνιστούν  τα άτομα</a:t>
            </a:r>
            <a:endParaRPr lang="el-GR" altLang="en-US" sz="4400" i="1" dirty="0">
              <a:solidFill>
                <a:srgbClr val="000000"/>
              </a:solidFill>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a:extLst>
              <a:ext uri="{FF2B5EF4-FFF2-40B4-BE49-F238E27FC236}">
                <a16:creationId xmlns:a16="http://schemas.microsoft.com/office/drawing/2014/main" id="{AA8E2614-6B3B-40A6-8D94-DE58A51922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 y="-6350"/>
            <a:ext cx="8699500" cy="649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7891" name="Text Box 2">
            <a:extLst>
              <a:ext uri="{FF2B5EF4-FFF2-40B4-BE49-F238E27FC236}">
                <a16:creationId xmlns:a16="http://schemas.microsoft.com/office/drawing/2014/main" id="{6B5E833B-A282-42C3-BB5F-0F05D032F562}"/>
              </a:ext>
            </a:extLst>
          </p:cNvPr>
          <p:cNvSpPr txBox="1">
            <a:spLocks noChangeArrowheads="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fld id="{05EC70A5-3C7F-49F5-A201-D20C0D3C6281}" type="slidenum">
              <a:rPr lang="el-GR" altLang="en-US" sz="1200">
                <a:solidFill>
                  <a:srgbClr val="898989"/>
                </a:solidFill>
              </a:rPr>
              <a:pPr algn="ctr" eaLnBrk="1" hangingPunct="1">
                <a:buClrTx/>
                <a:buFontTx/>
                <a:buNone/>
              </a:pPr>
              <a:t>20</a:t>
            </a:fld>
            <a:endParaRPr lang="el-GR" altLang="en-US" sz="1200">
              <a:solidFill>
                <a:srgbClr val="898989"/>
              </a:solidFill>
            </a:endParaRPr>
          </a:p>
        </p:txBody>
      </p:sp>
      <p:sp>
        <p:nvSpPr>
          <p:cNvPr id="37892" name="Text Box 3">
            <a:extLst>
              <a:ext uri="{FF2B5EF4-FFF2-40B4-BE49-F238E27FC236}">
                <a16:creationId xmlns:a16="http://schemas.microsoft.com/office/drawing/2014/main" id="{C08DC929-6D24-4C25-A1EC-7740293DE9B8}"/>
              </a:ext>
            </a:extLst>
          </p:cNvPr>
          <p:cNvSpPr txBox="1">
            <a:spLocks noChangeArrowheads="1"/>
          </p:cNvSpPr>
          <p:nvPr/>
        </p:nvSpPr>
        <p:spPr bwMode="auto">
          <a:xfrm>
            <a:off x="609600" y="3048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Ηλεκτραρνητικότητα</a:t>
            </a:r>
          </a:p>
        </p:txBody>
      </p:sp>
      <p:sp>
        <p:nvSpPr>
          <p:cNvPr id="35844" name="Text Box 4">
            <a:extLst>
              <a:ext uri="{FF2B5EF4-FFF2-40B4-BE49-F238E27FC236}">
                <a16:creationId xmlns:a16="http://schemas.microsoft.com/office/drawing/2014/main" id="{A02FE154-DD9D-4778-8D40-406026FF871A}"/>
              </a:ext>
            </a:extLst>
          </p:cNvPr>
          <p:cNvSpPr txBox="1">
            <a:spLocks noChangeArrowheads="1"/>
          </p:cNvSpPr>
          <p:nvPr/>
        </p:nvSpPr>
        <p:spPr bwMode="auto">
          <a:xfrm>
            <a:off x="225425" y="4390571"/>
            <a:ext cx="8403771" cy="17294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80000"/>
              </a:lnSpc>
              <a:spcBef>
                <a:spcPts val="450"/>
              </a:spcBef>
              <a:buFont typeface="Arial" panose="020B0604020202020204" pitchFamily="34" charset="0"/>
              <a:buChar char="•"/>
            </a:pPr>
            <a:r>
              <a:rPr lang="el-GR" altLang="en-US" sz="2400" b="1" dirty="0">
                <a:solidFill>
                  <a:srgbClr val="000000"/>
                </a:solidFill>
                <a:latin typeface="Times New Roman" panose="02020603050405020304" pitchFamily="18" charset="0"/>
              </a:rPr>
              <a:t>Η ικανότητα ενός ατόμου να έλκει e</a:t>
            </a:r>
            <a:r>
              <a:rPr lang="el-GR" altLang="en-US" sz="2400" b="1" baseline="30000" dirty="0">
                <a:solidFill>
                  <a:srgbClr val="000000"/>
                </a:solidFill>
                <a:latin typeface="Times New Roman" panose="02020603050405020304" pitchFamily="18" charset="0"/>
              </a:rPr>
              <a:t>-</a:t>
            </a:r>
            <a:r>
              <a:rPr lang="el-GR" altLang="en-US" sz="2400" b="1" dirty="0">
                <a:solidFill>
                  <a:srgbClr val="000000"/>
                </a:solidFill>
                <a:latin typeface="Times New Roman" panose="02020603050405020304" pitchFamily="18" charset="0"/>
              </a:rPr>
              <a:t> προς την πλευρά του σε ένα χημικό δεσμό</a:t>
            </a:r>
          </a:p>
          <a:p>
            <a:pPr eaLnBrk="1" hangingPunct="1">
              <a:lnSpc>
                <a:spcPct val="80000"/>
              </a:lnSpc>
              <a:spcBef>
                <a:spcPts val="450"/>
              </a:spcBef>
              <a:buClr>
                <a:srgbClr val="00B050"/>
              </a:buClr>
              <a:buFont typeface="Arial" panose="020B0604020202020204" pitchFamily="34" charset="0"/>
              <a:buChar char="•"/>
            </a:pPr>
            <a:r>
              <a:rPr lang="el-GR" altLang="en-US" sz="2400" b="1" dirty="0">
                <a:solidFill>
                  <a:srgbClr val="00B050"/>
                </a:solidFill>
                <a:latin typeface="Times New Roman" panose="02020603050405020304" pitchFamily="18" charset="0"/>
              </a:rPr>
              <a:t>Αυξάνεται διαμέσου μιας περιόδου (από αριστερά προς τα δεξιά) </a:t>
            </a:r>
            <a:r>
              <a:rPr lang="el-GR" altLang="en-US" sz="2400" b="1" dirty="0">
                <a:solidFill>
                  <a:srgbClr val="000000"/>
                </a:solidFill>
                <a:latin typeface="Times New Roman" panose="02020603050405020304" pitchFamily="18" charset="0"/>
              </a:rPr>
              <a:t>και </a:t>
            </a:r>
          </a:p>
          <a:p>
            <a:pPr eaLnBrk="1" hangingPunct="1">
              <a:lnSpc>
                <a:spcPct val="80000"/>
              </a:lnSpc>
              <a:spcBef>
                <a:spcPts val="450"/>
              </a:spcBef>
              <a:buClr>
                <a:srgbClr val="FF0066"/>
              </a:buClr>
              <a:buFont typeface="Arial" panose="020B0604020202020204" pitchFamily="34" charset="0"/>
              <a:buChar char="•"/>
            </a:pPr>
            <a:r>
              <a:rPr lang="el-GR" altLang="en-US" sz="2400" b="1" dirty="0">
                <a:solidFill>
                  <a:srgbClr val="FF0066"/>
                </a:solidFill>
                <a:latin typeface="Times New Roman" panose="02020603050405020304" pitchFamily="18" charset="0"/>
              </a:rPr>
              <a:t>Ελαττώνεται προς τα κάτω κατά  μήκος της ομάδας (από πάνω προς τα κάτω)</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additive="repl">
                                        <p:cTn id="6" dur="1" fill="hold">
                                          <p:stCondLst>
                                            <p:cond delay="0"/>
                                          </p:stCondLst>
                                        </p:cTn>
                                        <p:tgtEl>
                                          <p:spTgt spid="35844">
                                            <p:txEl>
                                              <p:pRg st="0" end="0"/>
                                            </p:txEl>
                                          </p:spTgt>
                                        </p:tgtEl>
                                        <p:attrNameLst>
                                          <p:attrName>style.visibility</p:attrName>
                                        </p:attrNameLst>
                                      </p:cBhvr>
                                      <p:to>
                                        <p:strVal val="visible"/>
                                      </p:to>
                                    </p:set>
                                    <p:animEffect transition="in" filter="wipe(right)">
                                      <p:cBhvr additive="repl">
                                        <p:cTn id="7" dur="500"/>
                                        <p:tgtEl>
                                          <p:spTgt spid="358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additive="repl">
                                        <p:cTn id="11" dur="1" fill="hold">
                                          <p:stCondLst>
                                            <p:cond delay="0"/>
                                          </p:stCondLst>
                                        </p:cTn>
                                        <p:tgtEl>
                                          <p:spTgt spid="35844">
                                            <p:txEl>
                                              <p:pRg st="1" end="1"/>
                                            </p:txEl>
                                          </p:spTgt>
                                        </p:tgtEl>
                                        <p:attrNameLst>
                                          <p:attrName>style.visibility</p:attrName>
                                        </p:attrNameLst>
                                      </p:cBhvr>
                                      <p:to>
                                        <p:strVal val="visible"/>
                                      </p:to>
                                    </p:set>
                                    <p:animEffect transition="in" filter="wipe(right)">
                                      <p:cBhvr additive="repl">
                                        <p:cTn id="12" dur="500"/>
                                        <p:tgtEl>
                                          <p:spTgt spid="3584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additive="repl">
                                        <p:cTn id="16" dur="1" fill="hold">
                                          <p:stCondLst>
                                            <p:cond delay="0"/>
                                          </p:stCondLst>
                                        </p:cTn>
                                        <p:tgtEl>
                                          <p:spTgt spid="35844">
                                            <p:txEl>
                                              <p:pRg st="2" end="2"/>
                                            </p:txEl>
                                          </p:spTgt>
                                        </p:tgtEl>
                                        <p:attrNameLst>
                                          <p:attrName>style.visibility</p:attrName>
                                        </p:attrNameLst>
                                      </p:cBhvr>
                                      <p:to>
                                        <p:strVal val="visible"/>
                                      </p:to>
                                    </p:set>
                                    <p:animEffect transition="in" filter="wipe(right)">
                                      <p:cBhvr additive="repl">
                                        <p:cTn id="17" dur="500"/>
                                        <p:tgtEl>
                                          <p:spTgt spid="3584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1">
            <a:extLst>
              <a:ext uri="{FF2B5EF4-FFF2-40B4-BE49-F238E27FC236}">
                <a16:creationId xmlns:a16="http://schemas.microsoft.com/office/drawing/2014/main" id="{EDF68282-DAD4-4169-A264-67728DD202B0}"/>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l-GR" altLang="en-US" sz="4000" b="0" i="0" u="none" strike="noStrike" kern="1200" cap="none" spc="0" normalizeH="0" baseline="0" noProof="0">
                <a:ln>
                  <a:noFill/>
                </a:ln>
                <a:solidFill>
                  <a:srgbClr val="000000"/>
                </a:solidFill>
                <a:effectLst/>
                <a:uLnTx/>
                <a:uFillTx/>
                <a:latin typeface="Calibri" panose="020F0502020204030204" pitchFamily="34" charset="0"/>
              </a:rPr>
              <a:t>Ηλεκτραρνητικότητα χ=~1/2(ΕΑ+ΙΕ)</a:t>
            </a:r>
            <a:br>
              <a:rPr kumimoji="0" lang="en-US" altLang="en-US" sz="4000" b="0" i="0" u="none" strike="noStrike" kern="1200" cap="none" spc="0" normalizeH="0" baseline="0" noProof="0">
                <a:ln>
                  <a:noFill/>
                </a:ln>
                <a:solidFill>
                  <a:srgbClr val="000000"/>
                </a:solidFill>
                <a:effectLst/>
                <a:uLnTx/>
                <a:uFillTx/>
                <a:latin typeface="Calibri" panose="020F0502020204030204" pitchFamily="34" charset="0"/>
              </a:rPr>
            </a:br>
            <a:endParaRPr kumimoji="0" lang="en-US" altLang="en-US" sz="4000" b="0" i="0" u="none" strike="noStrike" kern="1200" cap="none" spc="0" normalizeH="0" baseline="0" noProof="0">
              <a:ln>
                <a:noFill/>
              </a:ln>
              <a:solidFill>
                <a:srgbClr val="000000"/>
              </a:solidFill>
              <a:effectLst/>
              <a:uLnTx/>
              <a:uFillTx/>
              <a:latin typeface="Calibri" panose="020F0502020204030204" pitchFamily="34" charset="0"/>
            </a:endParaRPr>
          </a:p>
        </p:txBody>
      </p:sp>
      <p:sp>
        <p:nvSpPr>
          <p:cNvPr id="39939" name="Text Box 2">
            <a:extLst>
              <a:ext uri="{FF2B5EF4-FFF2-40B4-BE49-F238E27FC236}">
                <a16:creationId xmlns:a16="http://schemas.microsoft.com/office/drawing/2014/main" id="{2DCC0D23-E488-49EB-939A-DB41830C50D2}"/>
              </a:ext>
            </a:extLst>
          </p:cNvPr>
          <p:cNvSpPr txBox="1">
            <a:spLocks noChangeArrowheads="1"/>
          </p:cNvSpPr>
          <p:nvPr/>
        </p:nvSpPr>
        <p:spPr bwMode="auto">
          <a:xfrm>
            <a:off x="457200" y="16002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marL="339725" marR="0" lvl="0" indent="-339725" algn="l" defTabSz="449263" rtl="0" eaLnBrk="1" fontAlgn="base" latinLnBrk="0" hangingPunct="1">
              <a:lnSpc>
                <a:spcPct val="100000"/>
              </a:lnSpc>
              <a:spcBef>
                <a:spcPts val="700"/>
              </a:spcBef>
              <a:spcAft>
                <a:spcPct val="0"/>
              </a:spcAft>
              <a:buClr>
                <a:srgbClr val="000000"/>
              </a:buClr>
              <a:buSzPct val="100000"/>
              <a:buFont typeface="Arial" panose="020B0604020202020204" pitchFamily="3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2800" b="0" i="0" u="none" strike="noStrike" kern="1200" cap="none" spc="0" normalizeH="0" baseline="0" noProof="0" dirty="0">
                <a:ln>
                  <a:noFill/>
                </a:ln>
                <a:solidFill>
                  <a:srgbClr val="000000"/>
                </a:solidFill>
                <a:effectLst/>
                <a:uLnTx/>
                <a:uFillTx/>
                <a:latin typeface="Calibri" panose="020F0502020204030204" pitchFamily="34" charset="0"/>
              </a:rPr>
              <a:t>Ένα άτομο με μεγάλη ηλεκτραρνητικότητα είναι ένας δέκτης ηλεκτρονίων</a:t>
            </a:r>
            <a:r>
              <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rPr>
              <a:t>.</a:t>
            </a:r>
            <a:endParaRPr kumimoji="0" lang="el-GR" altLang="en-US" sz="2800" b="0" i="0" u="none" strike="noStrike" kern="1200" cap="none" spc="0" normalizeH="0" baseline="0" noProof="0" dirty="0">
              <a:ln>
                <a:noFill/>
              </a:ln>
              <a:solidFill>
                <a:srgbClr val="000000"/>
              </a:solidFill>
              <a:effectLst/>
              <a:uLnTx/>
              <a:uFillTx/>
              <a:latin typeface="Calibri" panose="020F0502020204030204" pitchFamily="34" charset="0"/>
            </a:endParaRPr>
          </a:p>
          <a:p>
            <a:pPr marL="0" marR="0" lvl="0" indent="0" algn="l" defTabSz="449263" rtl="0" eaLnBrk="1" fontAlgn="base" latinLnBrk="0" hangingPunct="1">
              <a:lnSpc>
                <a:spcPct val="100000"/>
              </a:lnSpc>
              <a:spcBef>
                <a:spcPts val="700"/>
              </a:spcBef>
              <a:spcAft>
                <a:spcPct val="0"/>
              </a:spcAft>
              <a:buClr>
                <a:srgbClr val="000000"/>
              </a:buClr>
              <a:buSzPct val="10000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kumimoji="0" lang="en-US" altLang="en-US" sz="2800" b="0" i="0" u="none" strike="noStrike" kern="1200" cap="none" spc="0" normalizeH="0" baseline="0" noProof="0" dirty="0">
              <a:ln>
                <a:noFill/>
              </a:ln>
              <a:solidFill>
                <a:srgbClr val="000000"/>
              </a:solidFill>
              <a:effectLst/>
              <a:uLnTx/>
              <a:uFillTx/>
              <a:latin typeface="Calibri" panose="020F0502020204030204" pitchFamily="34" charset="0"/>
            </a:endParaRPr>
          </a:p>
          <a:p>
            <a:pPr marL="339725" marR="0" lvl="0" indent="-339725" algn="l" defTabSz="449263" rtl="0" eaLnBrk="1" fontAlgn="base" latinLnBrk="0" hangingPunct="1">
              <a:lnSpc>
                <a:spcPct val="100000"/>
              </a:lnSpc>
              <a:spcBef>
                <a:spcPts val="700"/>
              </a:spcBef>
              <a:spcAft>
                <a:spcPct val="0"/>
              </a:spcAft>
              <a:buClr>
                <a:srgbClr val="000000"/>
              </a:buClr>
              <a:buSzPct val="100000"/>
              <a:buFont typeface="Arial" panose="020B0604020202020204" pitchFamily="3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2800" b="0" i="0" u="none" strike="noStrike" kern="1200" cap="none" spc="0" normalizeH="0" baseline="0" noProof="0" dirty="0">
                <a:ln>
                  <a:noFill/>
                </a:ln>
                <a:solidFill>
                  <a:srgbClr val="000000"/>
                </a:solidFill>
                <a:effectLst/>
                <a:uLnTx/>
                <a:uFillTx/>
                <a:latin typeface="Calibri" panose="020F0502020204030204" pitchFamily="34" charset="0"/>
              </a:rPr>
              <a:t>Ένα άτομο με χαμηλή ηλεκτραρνητικότητα είναι ένας δότης ηλεκτρονίων</a:t>
            </a:r>
          </a:p>
        </p:txBody>
      </p:sp>
      <p:graphicFrame>
        <p:nvGraphicFramePr>
          <p:cNvPr id="37891" name="Group 3">
            <a:extLst>
              <a:ext uri="{FF2B5EF4-FFF2-40B4-BE49-F238E27FC236}">
                <a16:creationId xmlns:a16="http://schemas.microsoft.com/office/drawing/2014/main" id="{BD428D89-F6F7-43A5-A75E-2949493CD45C}"/>
              </a:ext>
            </a:extLst>
          </p:cNvPr>
          <p:cNvGraphicFramePr>
            <a:graphicFrameLocks noGrp="1"/>
          </p:cNvGraphicFramePr>
          <p:nvPr/>
        </p:nvGraphicFramePr>
        <p:xfrm>
          <a:off x="4648200" y="1600200"/>
          <a:ext cx="4040188" cy="1828800"/>
        </p:xfrm>
        <a:graphic>
          <a:graphicData uri="http://schemas.openxmlformats.org/drawingml/2006/table">
            <a:tbl>
              <a:tblPr/>
              <a:tblGrid>
                <a:gridCol w="2020888">
                  <a:extLst>
                    <a:ext uri="{9D8B030D-6E8A-4147-A177-3AD203B41FA5}">
                      <a16:colId xmlns:a16="http://schemas.microsoft.com/office/drawing/2014/main" val="20000"/>
                    </a:ext>
                  </a:extLst>
                </a:gridCol>
                <a:gridCol w="2019300">
                  <a:extLst>
                    <a:ext uri="{9D8B030D-6E8A-4147-A177-3AD203B41FA5}">
                      <a16:colId xmlns:a16="http://schemas.microsoft.com/office/drawing/2014/main" val="20001"/>
                    </a:ext>
                  </a:extLst>
                </a:gridCol>
              </a:tblGrid>
              <a:tr h="914400">
                <a:tc>
                  <a:txBody>
                    <a:bodyPr/>
                    <a:lstStyle/>
                    <a:p>
                      <a:pPr marL="0" marR="0" lvl="0" indent="0" algn="l" defTabSz="449263" rtl="0" eaLnBrk="1" fontAlgn="base" latinLnBrk="0" hangingPunct="1">
                        <a:lnSpc>
                          <a:spcPct val="95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l-GR" sz="1800" b="0" i="0" u="none" strike="noStrike" cap="none" normalizeH="0" baseline="0">
                        <a:ln>
                          <a:noFill/>
                        </a:ln>
                        <a:solidFill>
                          <a:srgbClr val="000000"/>
                        </a:solidFill>
                        <a:effectLst/>
                        <a:latin typeface="Calibri" pitchFamily="34" charset="0"/>
                      </a:endParaRPr>
                    </a:p>
                  </a:txBody>
                  <a:tcPr marL="90000" marR="90000" marT="64980"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p>
                      <a:pPr marL="0" marR="0" lvl="0" indent="0" algn="l" defTabSz="449263" rtl="0" eaLnBrk="1" fontAlgn="base" latinLnBrk="0" hangingPunct="1">
                        <a:lnSpc>
                          <a:spcPct val="95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1800" b="1" i="0" u="none" strike="noStrike" cap="none" normalizeH="0" baseline="0">
                          <a:ln>
                            <a:noFill/>
                          </a:ln>
                          <a:solidFill>
                            <a:srgbClr val="FFFFFF"/>
                          </a:solidFill>
                          <a:effectLst/>
                          <a:latin typeface="Calibri" pitchFamily="34" charset="0"/>
                        </a:rPr>
                        <a:t>Μεγάλη ΙΕ, ΕΑ</a:t>
                      </a:r>
                    </a:p>
                    <a:p>
                      <a:pPr marL="0" marR="0" lvl="0" indent="0" algn="l" defTabSz="449263" rtl="0" eaLnBrk="1" fontAlgn="base" latinLnBrk="0" hangingPunct="1">
                        <a:lnSpc>
                          <a:spcPct val="95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1800" b="1" i="0" u="none" strike="noStrike" cap="none" normalizeH="0" baseline="0">
                          <a:ln>
                            <a:noFill/>
                          </a:ln>
                          <a:solidFill>
                            <a:srgbClr val="FFFFFF"/>
                          </a:solidFill>
                          <a:effectLst/>
                          <a:latin typeface="Calibri" pitchFamily="34" charset="0"/>
                        </a:rPr>
                        <a:t>Μεγάλη  χ</a:t>
                      </a:r>
                    </a:p>
                  </a:txBody>
                  <a:tcPr marL="90000" marR="90000" marT="64980"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2880" cap="flat" cmpd="sng" algn="ctr">
                      <a:solidFill>
                        <a:srgbClr val="FFFFFF"/>
                      </a:solidFill>
                      <a:prstDash val="solid"/>
                      <a:round/>
                      <a:headEnd type="none" w="med" len="med"/>
                      <a:tailEnd type="none" w="med" len="med"/>
                    </a:lnT>
                    <a:lnB w="936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914400">
                <a:tc>
                  <a:txBody>
                    <a:bodyPr/>
                    <a:lstStyle/>
                    <a:p>
                      <a:pPr marL="0" marR="0" lvl="0" indent="0" algn="l" defTabSz="449263" rtl="0" eaLnBrk="1" fontAlgn="base" latinLnBrk="0" hangingPunct="1">
                        <a:lnSpc>
                          <a:spcPct val="95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1800" b="0" i="0" u="none" strike="noStrike" cap="none" normalizeH="0" baseline="0">
                          <a:ln>
                            <a:noFill/>
                          </a:ln>
                          <a:solidFill>
                            <a:srgbClr val="000000"/>
                          </a:solidFill>
                          <a:effectLst/>
                          <a:latin typeface="Calibri" pitchFamily="34" charset="0"/>
                        </a:rPr>
                        <a:t>Χαμηλή ΙΕ,ΕΑ</a:t>
                      </a:r>
                    </a:p>
                    <a:p>
                      <a:pPr marL="0" marR="0" lvl="0" indent="0" algn="l" defTabSz="449263" rtl="0" eaLnBrk="1" fontAlgn="base" latinLnBrk="0" hangingPunct="1">
                        <a:lnSpc>
                          <a:spcPct val="95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1800" b="0" i="0" u="none" strike="noStrike" cap="none" normalizeH="0" baseline="0">
                          <a:ln>
                            <a:noFill/>
                          </a:ln>
                          <a:solidFill>
                            <a:srgbClr val="000000"/>
                          </a:solidFill>
                          <a:effectLst/>
                          <a:latin typeface="Calibri" pitchFamily="34" charset="0"/>
                        </a:rPr>
                        <a:t>Χαμηλή χ</a:t>
                      </a:r>
                    </a:p>
                  </a:txBody>
                  <a:tcPr marL="90000" marR="90000" marT="64980"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449263" rtl="0" eaLnBrk="1" fontAlgn="base" latinLnBrk="0" hangingPunct="1">
                        <a:lnSpc>
                          <a:spcPct val="95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l-GR" sz="1800" b="0" i="0" u="none" strike="noStrike" cap="none" normalizeH="0" baseline="0">
                        <a:ln>
                          <a:noFill/>
                        </a:ln>
                        <a:solidFill>
                          <a:srgbClr val="000000"/>
                        </a:solidFill>
                        <a:effectLst/>
                        <a:latin typeface="Calibri" pitchFamily="34" charset="0"/>
                      </a:endParaRPr>
                    </a:p>
                  </a:txBody>
                  <a:tcPr marL="90000" marR="90000" marT="64980" marB="46800" horzOverflow="overflow">
                    <a:lnL w="2880" cap="flat" cmpd="sng" algn="ctr">
                      <a:solidFill>
                        <a:srgbClr val="FFFFFF"/>
                      </a:solidFill>
                      <a:prstDash val="solid"/>
                      <a:round/>
                      <a:headEnd type="none" w="med" len="med"/>
                      <a:tailEnd type="none" w="med" len="med"/>
                    </a:lnL>
                    <a:lnR w="2880" cap="flat" cmpd="sng" algn="ctr">
                      <a:solidFill>
                        <a:srgbClr val="FFFFFF"/>
                      </a:solidFill>
                      <a:prstDash val="solid"/>
                      <a:round/>
                      <a:headEnd type="none" w="med" len="med"/>
                      <a:tailEnd type="none" w="med" len="med"/>
                    </a:lnR>
                    <a:lnT w="9360" cap="flat" cmpd="sng" algn="ctr">
                      <a:solidFill>
                        <a:srgbClr val="FFFFFF"/>
                      </a:solidFill>
                      <a:prstDash val="solid"/>
                      <a:round/>
                      <a:headEnd type="none" w="med" len="med"/>
                      <a:tailEnd type="none" w="med" len="med"/>
                    </a:lnT>
                    <a:lnB w="2880" cap="flat" cmpd="sng" algn="ctr">
                      <a:solidFill>
                        <a:srgbClr val="FFFFFF"/>
                      </a:solidFill>
                      <a:prstDash val="solid"/>
                      <a:round/>
                      <a:headEnd type="none" w="med" len="med"/>
                      <a:tailEnd type="none" w="med" len="med"/>
                    </a:lnB>
                    <a:lnTlToBr>
                      <a:noFill/>
                    </a:lnTlToBr>
                    <a:lnBlToTr>
                      <a:noFill/>
                    </a:lnBlToTr>
                    <a:solidFill>
                      <a:srgbClr val="D0D8E8"/>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12287814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a:extLst>
              <a:ext uri="{FF2B5EF4-FFF2-40B4-BE49-F238E27FC236}">
                <a16:creationId xmlns:a16="http://schemas.microsoft.com/office/drawing/2014/main" id="{6D395FA9-0C4D-44CD-B599-F2C4510CBC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2" y="4380797"/>
            <a:ext cx="8999537" cy="2100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8915" name="Text Box 2">
            <a:extLst>
              <a:ext uri="{FF2B5EF4-FFF2-40B4-BE49-F238E27FC236}">
                <a16:creationId xmlns:a16="http://schemas.microsoft.com/office/drawing/2014/main" id="{12034E11-4BE2-46E5-90EF-59998C1E3BDB}"/>
              </a:ext>
            </a:extLst>
          </p:cNvPr>
          <p:cNvSpPr txBox="1">
            <a:spLocks noChangeArrowheads="1"/>
          </p:cNvSpPr>
          <p:nvPr/>
        </p:nvSpPr>
        <p:spPr bwMode="auto">
          <a:xfrm>
            <a:off x="360362" y="364993"/>
            <a:ext cx="8423275" cy="1258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200"/>
              </a:spcBef>
              <a:spcAft>
                <a:spcPts val="1000"/>
              </a:spcAft>
              <a:buClrTx/>
              <a:buFontTx/>
              <a:buNone/>
            </a:pPr>
            <a:r>
              <a:rPr lang="el-GR" altLang="en-US" sz="2800" b="1" dirty="0">
                <a:solidFill>
                  <a:srgbClr val="FF3333"/>
                </a:solidFill>
              </a:rPr>
              <a:t>O Ρόλος της </a:t>
            </a:r>
            <a:r>
              <a:rPr lang="el-GR" altLang="en-US" sz="2800" b="1" dirty="0" err="1">
                <a:solidFill>
                  <a:srgbClr val="FF3333"/>
                </a:solidFill>
              </a:rPr>
              <a:t>Ελεκτραρνητικότητας</a:t>
            </a:r>
            <a:r>
              <a:rPr lang="el-GR" altLang="en-US" sz="2800" b="1" dirty="0">
                <a:solidFill>
                  <a:srgbClr val="FF3333"/>
                </a:solidFill>
              </a:rPr>
              <a:t> στον Σχεδιασμό Φαρμάκων.</a:t>
            </a:r>
          </a:p>
          <a:p>
            <a:pPr eaLnBrk="1" hangingPunct="1">
              <a:spcBef>
                <a:spcPts val="1200"/>
              </a:spcBef>
              <a:spcAft>
                <a:spcPts val="1000"/>
              </a:spcAft>
              <a:buClrTx/>
              <a:buFontTx/>
              <a:buNone/>
            </a:pPr>
            <a:r>
              <a:rPr lang="el-GR" altLang="en-US" sz="2800" b="1" dirty="0">
                <a:solidFill>
                  <a:srgbClr val="00B050"/>
                </a:solidFill>
              </a:rPr>
              <a:t>‘Ατομα F σε Φάρμακα</a:t>
            </a:r>
            <a:endParaRPr lang="el-GR" sz="2800" b="1" dirty="0">
              <a:solidFill>
                <a:srgbClr val="00B050"/>
              </a:solidFill>
              <a:latin typeface="RTQGXT+TimesNewRomanPS-BoldMT"/>
            </a:endParaRPr>
          </a:p>
          <a:p>
            <a:pPr eaLnBrk="1" hangingPunct="1">
              <a:spcBef>
                <a:spcPts val="1200"/>
              </a:spcBef>
              <a:spcAft>
                <a:spcPts val="1000"/>
              </a:spcAft>
              <a:buClrTx/>
              <a:buFontTx/>
              <a:buNone/>
            </a:pPr>
            <a:endParaRPr lang="el-GR" sz="2400" b="1" dirty="0">
              <a:solidFill>
                <a:srgbClr val="000000"/>
              </a:solidFill>
              <a:latin typeface="RTQGXT+TimesNewRomanPS-BoldMT"/>
            </a:endParaRPr>
          </a:p>
          <a:p>
            <a:pPr eaLnBrk="1" hangingPunct="1">
              <a:spcBef>
                <a:spcPts val="1200"/>
              </a:spcBef>
              <a:spcAft>
                <a:spcPts val="1000"/>
              </a:spcAft>
              <a:buClrTx/>
              <a:buFontTx/>
              <a:buNone/>
            </a:pPr>
            <a:endParaRPr lang="el-GR" sz="2400" b="1" dirty="0">
              <a:solidFill>
                <a:srgbClr val="000000"/>
              </a:solidFill>
              <a:latin typeface="RTQGXT+TimesNewRomanPS-BoldMT"/>
            </a:endParaRPr>
          </a:p>
        </p:txBody>
      </p:sp>
      <p:pic>
        <p:nvPicPr>
          <p:cNvPr id="3" name="Εικόνα 2">
            <a:extLst>
              <a:ext uri="{FF2B5EF4-FFF2-40B4-BE49-F238E27FC236}">
                <a16:creationId xmlns:a16="http://schemas.microsoft.com/office/drawing/2014/main" id="{233BABA1-371B-48B9-8D23-BCFFC58B30EF}"/>
              </a:ext>
            </a:extLst>
          </p:cNvPr>
          <p:cNvPicPr>
            <a:picLocks noChangeAspect="1"/>
          </p:cNvPicPr>
          <p:nvPr/>
        </p:nvPicPr>
        <p:blipFill>
          <a:blip r:embed="rId4"/>
          <a:stretch>
            <a:fillRect/>
          </a:stretch>
        </p:blipFill>
        <p:spPr>
          <a:xfrm>
            <a:off x="5248275" y="1105558"/>
            <a:ext cx="3895725" cy="3209925"/>
          </a:xfrm>
          <a:prstGeom prst="rect">
            <a:avLst/>
          </a:prstGeom>
        </p:spPr>
      </p:pic>
      <p:sp>
        <p:nvSpPr>
          <p:cNvPr id="2" name="Text Box 28">
            <a:extLst>
              <a:ext uri="{FF2B5EF4-FFF2-40B4-BE49-F238E27FC236}">
                <a16:creationId xmlns:a16="http://schemas.microsoft.com/office/drawing/2014/main" id="{D912116C-B836-6CC9-A84B-55399A4471CB}"/>
              </a:ext>
            </a:extLst>
          </p:cNvPr>
          <p:cNvSpPr txBox="1">
            <a:spLocks noChangeArrowheads="1"/>
          </p:cNvSpPr>
          <p:nvPr/>
        </p:nvSpPr>
        <p:spPr bwMode="auto">
          <a:xfrm>
            <a:off x="144462" y="2520723"/>
            <a:ext cx="5682343" cy="142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200"/>
              </a:spcBef>
              <a:spcAft>
                <a:spcPts val="1000"/>
              </a:spcAft>
              <a:buClrTx/>
              <a:buFontTx/>
              <a:buNone/>
            </a:pPr>
            <a:r>
              <a:rPr lang="el-GR" altLang="en-US" dirty="0">
                <a:solidFill>
                  <a:srgbClr val="000000"/>
                </a:solidFill>
              </a:rPr>
              <a:t> </a:t>
            </a:r>
            <a:r>
              <a:rPr lang="el-GR" sz="2400" b="1" dirty="0">
                <a:solidFill>
                  <a:srgbClr val="000000"/>
                </a:solidFill>
                <a:latin typeface="RTQGXT+TimesNewRomanPS-BoldMT"/>
              </a:rPr>
              <a:t>Γιατί είναι επιθυμητό να καταστήσουμς</a:t>
            </a:r>
          </a:p>
          <a:p>
            <a:pPr eaLnBrk="1" hangingPunct="1">
              <a:spcBef>
                <a:spcPts val="1200"/>
              </a:spcBef>
              <a:spcAft>
                <a:spcPts val="1000"/>
              </a:spcAft>
              <a:buClrTx/>
              <a:buFontTx/>
              <a:buNone/>
            </a:pPr>
            <a:r>
              <a:rPr lang="en-US" sz="2400" b="1" dirty="0">
                <a:solidFill>
                  <a:srgbClr val="000000"/>
                </a:solidFill>
                <a:latin typeface="RTQGXT+TimesNewRomanPS-BoldMT"/>
              </a:rPr>
              <a:t> </a:t>
            </a:r>
            <a:r>
              <a:rPr lang="el-GR" sz="2400" b="1" dirty="0">
                <a:solidFill>
                  <a:srgbClr val="000000"/>
                </a:solidFill>
                <a:latin typeface="RTQGXT+TimesNewRomanPS-BoldMT"/>
              </a:rPr>
              <a:t>ένα φάρμακο με έλλειμα ηλεκτρονίων?</a:t>
            </a:r>
            <a:endParaRPr lang="el-GR" altLang="en-US" sz="2400" b="1" dirty="0">
              <a:solidFill>
                <a:srgbClr val="FF3333"/>
              </a:solidFill>
            </a:endParaRPr>
          </a:p>
          <a:p>
            <a:pPr eaLnBrk="1" hangingPunct="1">
              <a:buClrTx/>
              <a:buFontTx/>
              <a:buNone/>
            </a:pPr>
            <a:endParaRPr lang="el-GR" altLang="en-US" baseline="-25000" dirty="0">
              <a:solidFill>
                <a:srgbClr val="0000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additive="repl">
                                        <p:cTn id="11" dur="1" fill="hold">
                                          <p:stCondLst>
                                            <p:cond delay="0"/>
                                          </p:stCondLst>
                                        </p:cTn>
                                        <p:tgtEl>
                                          <p:spTgt spid="2"/>
                                        </p:tgtEl>
                                        <p:attrNameLst>
                                          <p:attrName>style.visibility</p:attrName>
                                        </p:attrNameLst>
                                      </p:cBhvr>
                                      <p:to>
                                        <p:strVal val="visible"/>
                                      </p:to>
                                    </p:set>
                                    <p:animEffect transition="in" filter="fade">
                                      <p:cBhvr additive="repl">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88539FA-9472-48EA-B07F-3BDA97A85699}"/>
              </a:ext>
            </a:extLst>
          </p:cNvPr>
          <p:cNvSpPr>
            <a:spLocks noGrp="1"/>
          </p:cNvSpPr>
          <p:nvPr>
            <p:ph type="title"/>
          </p:nvPr>
        </p:nvSpPr>
        <p:spPr/>
        <p:txBody>
          <a:bodyPr>
            <a:normAutofit fontScale="90000"/>
          </a:bodyPr>
          <a:lstStyle/>
          <a:p>
            <a:r>
              <a:rPr lang="el-GR" sz="3200" b="1" u="sng" dirty="0">
                <a:latin typeface="RTQGXT+TimesNewRomanPS-BoldMT"/>
              </a:rPr>
              <a:t>Ερώτηση</a:t>
            </a:r>
            <a:r>
              <a:rPr lang="en-US" sz="3200" b="1" dirty="0">
                <a:latin typeface="RTQGXT+TimesNewRomanPS-BoldMT"/>
              </a:rPr>
              <a:t>: </a:t>
            </a:r>
            <a:r>
              <a:rPr lang="el-GR" sz="3200" b="1" dirty="0">
                <a:latin typeface="RTQGXT+TimesNewRomanPS-BoldMT"/>
              </a:rPr>
              <a:t>Ποιο είναι το επιπλέον όφελος από την αντικατάσταση </a:t>
            </a:r>
            <a:r>
              <a:rPr lang="en-US" sz="3200" b="1" dirty="0">
                <a:latin typeface="RTQGXT+TimesNewRomanPS-BoldMT"/>
              </a:rPr>
              <a:t> C-H </a:t>
            </a:r>
            <a:r>
              <a:rPr lang="el-GR" sz="3200" b="1" dirty="0">
                <a:latin typeface="RTQGXT+TimesNewRomanPS-BoldMT"/>
              </a:rPr>
              <a:t>δεσμών με </a:t>
            </a:r>
            <a:r>
              <a:rPr lang="en-US" sz="3200" b="1" dirty="0">
                <a:latin typeface="RTQGXT+TimesNewRomanPS-BoldMT"/>
              </a:rPr>
              <a:t> C-F </a:t>
            </a:r>
            <a:r>
              <a:rPr lang="el-GR" sz="3200" b="1" dirty="0">
                <a:latin typeface="RTQGXT+TimesNewRomanPS-BoldMT"/>
              </a:rPr>
              <a:t>δεσμών σε ένα υποψήφιο φάρμακο?</a:t>
            </a:r>
            <a:endParaRPr lang="en-US" sz="3200" dirty="0"/>
          </a:p>
        </p:txBody>
      </p:sp>
      <p:pic>
        <p:nvPicPr>
          <p:cNvPr id="4" name="Θέση περιεχομένου 3">
            <a:extLst>
              <a:ext uri="{FF2B5EF4-FFF2-40B4-BE49-F238E27FC236}">
                <a16:creationId xmlns:a16="http://schemas.microsoft.com/office/drawing/2014/main" id="{FFF379B5-6097-42B3-A8C7-0036063AEC0B}"/>
              </a:ext>
            </a:extLst>
          </p:cNvPr>
          <p:cNvPicPr>
            <a:picLocks noGrp="1" noChangeAspect="1"/>
          </p:cNvPicPr>
          <p:nvPr>
            <p:ph idx="1"/>
          </p:nvPr>
        </p:nvPicPr>
        <p:blipFill>
          <a:blip r:embed="rId3"/>
          <a:stretch>
            <a:fillRect/>
          </a:stretch>
        </p:blipFill>
        <p:spPr>
          <a:xfrm>
            <a:off x="107505" y="2132856"/>
            <a:ext cx="9036496" cy="4104450"/>
          </a:xfrm>
          <a:prstGeom prst="rect">
            <a:avLst/>
          </a:prstGeom>
        </p:spPr>
      </p:pic>
      <p:sp>
        <p:nvSpPr>
          <p:cNvPr id="3" name="Text Box 28">
            <a:extLst>
              <a:ext uri="{FF2B5EF4-FFF2-40B4-BE49-F238E27FC236}">
                <a16:creationId xmlns:a16="http://schemas.microsoft.com/office/drawing/2014/main" id="{35D1B0D1-15D6-AA38-C3F4-3F9C348DD5B7}"/>
              </a:ext>
            </a:extLst>
          </p:cNvPr>
          <p:cNvSpPr txBox="1">
            <a:spLocks noChangeArrowheads="1"/>
          </p:cNvSpPr>
          <p:nvPr/>
        </p:nvSpPr>
        <p:spPr bwMode="auto">
          <a:xfrm>
            <a:off x="2093004" y="6125016"/>
            <a:ext cx="5682343" cy="73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spcBef>
                <a:spcPts val="1200"/>
              </a:spcBef>
              <a:spcAft>
                <a:spcPts val="1000"/>
              </a:spcAft>
              <a:buClrTx/>
              <a:buFontTx/>
              <a:buNone/>
            </a:pPr>
            <a:r>
              <a:rPr lang="el-GR" altLang="en-US" sz="2000" b="1" dirty="0">
                <a:solidFill>
                  <a:srgbClr val="00B050"/>
                </a:solidFill>
              </a:rPr>
              <a:t>Άυξηση υδρογονοδεσμικών αλληλεπιδράσεων</a:t>
            </a:r>
            <a:endParaRPr lang="el-GR" altLang="en-US" sz="2800" b="1" dirty="0">
              <a:solidFill>
                <a:srgbClr val="00B050"/>
              </a:solidFill>
            </a:endParaRPr>
          </a:p>
          <a:p>
            <a:pPr eaLnBrk="1" hangingPunct="1">
              <a:buClrTx/>
              <a:buFontTx/>
              <a:buNone/>
            </a:pPr>
            <a:endParaRPr lang="el-GR" altLang="en-US" sz="2000" b="1" baseline="-25000" dirty="0">
              <a:solidFill>
                <a:srgbClr val="00B050"/>
              </a:solidFill>
            </a:endParaRPr>
          </a:p>
        </p:txBody>
      </p:sp>
    </p:spTree>
    <p:extLst>
      <p:ext uri="{BB962C8B-B14F-4D97-AF65-F5344CB8AC3E}">
        <p14:creationId xmlns:p14="http://schemas.microsoft.com/office/powerpoint/2010/main" val="2214335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additive="repl">
                                        <p:cTn id="6" dur="1" fill="hold">
                                          <p:stCondLst>
                                            <p:cond delay="0"/>
                                          </p:stCondLst>
                                        </p:cTn>
                                        <p:tgtEl>
                                          <p:spTgt spid="3"/>
                                        </p:tgtEl>
                                        <p:attrNameLst>
                                          <p:attrName>style.visibility</p:attrName>
                                        </p:attrNameLst>
                                      </p:cBhvr>
                                      <p:to>
                                        <p:strVal val="visible"/>
                                      </p:to>
                                    </p:set>
                                    <p:animEffect transition="in" filter="fade">
                                      <p:cBhvr additive="repl">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fill="hold" nodeType="clickEffect">
                                  <p:stCondLst>
                                    <p:cond delay="0"/>
                                  </p:stCondLst>
                                  <p:childTnLst>
                                    <p:set>
                                      <p:cBhvr additive="repl">
                                        <p:cTn id="11" dur="1" fill="hold">
                                          <p:stCondLst>
                                            <p:cond delay="0"/>
                                          </p:stCondLst>
                                        </p:cTn>
                                        <p:tgtEl>
                                          <p:spTgt spid="3"/>
                                        </p:tgtEl>
                                        <p:attrNameLst>
                                          <p:attrName>style.visibility</p:attrName>
                                        </p:attrNameLst>
                                      </p:cBhvr>
                                      <p:to>
                                        <p:strVal val="visible"/>
                                      </p:to>
                                    </p:set>
                                    <p:animEffect transition="in" filter="fade">
                                      <p:cBhvr additive="repl">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
            <a:extLst>
              <a:ext uri="{FF2B5EF4-FFF2-40B4-BE49-F238E27FC236}">
                <a16:creationId xmlns:a16="http://schemas.microsoft.com/office/drawing/2014/main" id="{7D9FD9FE-62A1-4169-A40B-DDBA4D111FD1}"/>
              </a:ext>
            </a:extLst>
          </p:cNvPr>
          <p:cNvSpPr txBox="1">
            <a:spLocks noChangeArrowheads="1"/>
          </p:cNvSpPr>
          <p:nvPr/>
        </p:nvSpPr>
        <p:spPr bwMode="auto">
          <a:xfrm>
            <a:off x="457200" y="228600"/>
            <a:ext cx="82296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b="1">
                <a:solidFill>
                  <a:srgbClr val="FF0066"/>
                </a:solidFill>
              </a:rPr>
              <a:t>Πολικοί ομοιοπολικοί δεσμοί και πολικά μόρια</a:t>
            </a:r>
            <a:r>
              <a:rPr lang="en-US" altLang="en-US" sz="3200" b="1">
                <a:solidFill>
                  <a:srgbClr val="FF0066"/>
                </a:solidFill>
              </a:rPr>
              <a:t> </a:t>
            </a:r>
            <a:r>
              <a:rPr lang="en-US" altLang="en-US" sz="3200">
                <a:solidFill>
                  <a:srgbClr val="000000"/>
                </a:solidFill>
              </a:rPr>
              <a:t>(</a:t>
            </a:r>
            <a:r>
              <a:rPr lang="el-GR" altLang="en-US" sz="3200">
                <a:solidFill>
                  <a:srgbClr val="000000"/>
                </a:solidFill>
              </a:rPr>
              <a:t>συνέχεια</a:t>
            </a:r>
            <a:r>
              <a:rPr lang="el-GR" altLang="en-US" sz="4000">
                <a:solidFill>
                  <a:srgbClr val="000000"/>
                </a:solidFill>
              </a:rPr>
              <a:t>)</a:t>
            </a:r>
            <a:r>
              <a:rPr lang="en-US" altLang="en-US" sz="4000">
                <a:solidFill>
                  <a:srgbClr val="000000"/>
                </a:solidFill>
              </a:rPr>
              <a:t> </a:t>
            </a:r>
          </a:p>
        </p:txBody>
      </p:sp>
      <p:sp>
        <p:nvSpPr>
          <p:cNvPr id="40963" name="Text Box 2">
            <a:extLst>
              <a:ext uri="{FF2B5EF4-FFF2-40B4-BE49-F238E27FC236}">
                <a16:creationId xmlns:a16="http://schemas.microsoft.com/office/drawing/2014/main" id="{BC540D8D-F54C-4D1D-AA5D-C1F64DD814C7}"/>
              </a:ext>
            </a:extLst>
          </p:cNvPr>
          <p:cNvSpPr txBox="1">
            <a:spLocks noChangeArrowheads="1"/>
          </p:cNvSpPr>
          <p:nvPr/>
        </p:nvSpPr>
        <p:spPr bwMode="auto">
          <a:xfrm>
            <a:off x="0" y="1143000"/>
            <a:ext cx="8904514" cy="345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800"/>
              </a:spcBef>
              <a:buFont typeface="Arial" panose="020B0604020202020204" pitchFamily="34" charset="0"/>
              <a:buChar char="•"/>
            </a:pPr>
            <a:r>
              <a:rPr lang="el-GR" altLang="en-US" sz="3200" dirty="0" err="1">
                <a:solidFill>
                  <a:srgbClr val="000000"/>
                </a:solidFill>
              </a:rPr>
              <a:t>Ενας</a:t>
            </a:r>
            <a:r>
              <a:rPr lang="el-GR" altLang="en-US" sz="3200" dirty="0">
                <a:solidFill>
                  <a:srgbClr val="000000"/>
                </a:solidFill>
              </a:rPr>
              <a:t> πολικός δεσμός  προκύπτει από το άνισο μοίρασμα  των ηλεκτρονίων μεταξύ δύο ατόμων με διαφορετικές </a:t>
            </a:r>
            <a:r>
              <a:rPr lang="el-GR" altLang="en-US" sz="3200" dirty="0" err="1">
                <a:solidFill>
                  <a:srgbClr val="000000"/>
                </a:solidFill>
              </a:rPr>
              <a:t>ηλεκτραρνητικότητες</a:t>
            </a:r>
            <a:r>
              <a:rPr lang="el-GR" altLang="en-US" sz="3200" dirty="0">
                <a:solidFill>
                  <a:srgbClr val="000000"/>
                </a:solidFill>
              </a:rPr>
              <a:t> (χ). Γενικά ένας δεσμός  μεταξύ δύο ατόμων με διαφορά χ</a:t>
            </a:r>
            <a:r>
              <a:rPr lang="en-US" altLang="en-US" sz="3200" dirty="0">
                <a:solidFill>
                  <a:srgbClr val="000000"/>
                </a:solidFill>
              </a:rPr>
              <a:t>  &gt; </a:t>
            </a:r>
            <a:r>
              <a:rPr lang="el-GR" altLang="en-US" sz="3200" dirty="0">
                <a:solidFill>
                  <a:srgbClr val="000000"/>
                </a:solidFill>
              </a:rPr>
              <a:t>0.4</a:t>
            </a:r>
            <a:r>
              <a:rPr lang="en-US" altLang="en-US" sz="3200" dirty="0">
                <a:solidFill>
                  <a:srgbClr val="000000"/>
                </a:solidFill>
              </a:rPr>
              <a:t> </a:t>
            </a:r>
            <a:r>
              <a:rPr lang="el-GR" altLang="en-US" sz="3200" dirty="0">
                <a:solidFill>
                  <a:srgbClr val="000000"/>
                </a:solidFill>
              </a:rPr>
              <a:t>και </a:t>
            </a:r>
            <a:r>
              <a:rPr lang="en-US" altLang="en-US" sz="3200" dirty="0">
                <a:solidFill>
                  <a:srgbClr val="000000"/>
                </a:solidFill>
              </a:rPr>
              <a:t> &lt; </a:t>
            </a:r>
            <a:r>
              <a:rPr lang="el-GR" altLang="en-US" sz="3200" dirty="0">
                <a:solidFill>
                  <a:srgbClr val="000000"/>
                </a:solidFill>
              </a:rPr>
              <a:t>1.7</a:t>
            </a:r>
            <a:r>
              <a:rPr lang="en-US" altLang="en-US" sz="3200" dirty="0">
                <a:solidFill>
                  <a:srgbClr val="000000"/>
                </a:solidFill>
              </a:rPr>
              <a:t> (</a:t>
            </a:r>
            <a:r>
              <a:rPr lang="el-GR" altLang="en-US" sz="3200" dirty="0">
                <a:solidFill>
                  <a:srgbClr val="000000"/>
                </a:solidFill>
              </a:rPr>
              <a:t>της κλίμακας</a:t>
            </a:r>
            <a:r>
              <a:rPr lang="en-US" altLang="en-US" sz="3200" dirty="0">
                <a:solidFill>
                  <a:srgbClr val="000000"/>
                </a:solidFill>
              </a:rPr>
              <a:t> Pauling) </a:t>
            </a:r>
            <a:r>
              <a:rPr lang="el-GR" altLang="en-US" sz="3200" dirty="0">
                <a:solidFill>
                  <a:srgbClr val="000000"/>
                </a:solidFill>
              </a:rPr>
              <a:t>θεωρείται πολικός ομοιοπολικός</a:t>
            </a:r>
            <a:r>
              <a:rPr lang="en-US" altLang="en-US" sz="3200" dirty="0">
                <a:solidFill>
                  <a:srgbClr val="000000"/>
                </a:solidFill>
              </a:rPr>
              <a:t>. </a:t>
            </a:r>
            <a:r>
              <a:rPr lang="el-GR" altLang="en-US" sz="3200" dirty="0">
                <a:solidFill>
                  <a:srgbClr val="000000"/>
                </a:solidFill>
              </a:rPr>
              <a:t>Τα πολικά μόρια έχουν μη μηδενική συνολική διπολική ροπή</a:t>
            </a:r>
          </a:p>
        </p:txBody>
      </p:sp>
      <p:pic>
        <p:nvPicPr>
          <p:cNvPr id="40964" name="Picture 3">
            <a:extLst>
              <a:ext uri="{FF2B5EF4-FFF2-40B4-BE49-F238E27FC236}">
                <a16:creationId xmlns:a16="http://schemas.microsoft.com/office/drawing/2014/main" id="{21513FEE-E14F-4724-8741-D556301F75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418" y="4745388"/>
            <a:ext cx="7015163" cy="1939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 Box 1">
            <a:extLst>
              <a:ext uri="{FF2B5EF4-FFF2-40B4-BE49-F238E27FC236}">
                <a16:creationId xmlns:a16="http://schemas.microsoft.com/office/drawing/2014/main" id="{62602994-28F3-45F4-A4BE-D22A7D000455}"/>
              </a:ext>
            </a:extLst>
          </p:cNvPr>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a:solidFill>
                  <a:srgbClr val="898989"/>
                </a:solidFill>
              </a:rPr>
              <a:t>Tro, Chemistry: A Molecular Approach</a:t>
            </a:r>
          </a:p>
        </p:txBody>
      </p:sp>
      <p:sp>
        <p:nvSpPr>
          <p:cNvPr id="41988" name="Text Box 3">
            <a:extLst>
              <a:ext uri="{FF2B5EF4-FFF2-40B4-BE49-F238E27FC236}">
                <a16:creationId xmlns:a16="http://schemas.microsoft.com/office/drawing/2014/main" id="{3B485F25-B66C-4E14-98C3-12B34DEC8800}"/>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Πολικότητα δεσμού</a:t>
            </a:r>
          </a:p>
        </p:txBody>
      </p:sp>
      <p:grpSp>
        <p:nvGrpSpPr>
          <p:cNvPr id="2" name="Group 4">
            <a:extLst>
              <a:ext uri="{FF2B5EF4-FFF2-40B4-BE49-F238E27FC236}">
                <a16:creationId xmlns:a16="http://schemas.microsoft.com/office/drawing/2014/main" id="{BCF4043E-06ED-4130-ADFC-F71BA6ACC770}"/>
              </a:ext>
            </a:extLst>
          </p:cNvPr>
          <p:cNvGrpSpPr>
            <a:grpSpLocks/>
          </p:cNvGrpSpPr>
          <p:nvPr/>
        </p:nvGrpSpPr>
        <p:grpSpPr bwMode="auto">
          <a:xfrm>
            <a:off x="333375" y="2438400"/>
            <a:ext cx="2416175" cy="2449513"/>
            <a:chOff x="210" y="1536"/>
            <a:chExt cx="1522" cy="1543"/>
          </a:xfrm>
        </p:grpSpPr>
        <p:sp>
          <p:nvSpPr>
            <p:cNvPr id="41996" name="Text Box 5">
              <a:extLst>
                <a:ext uri="{FF2B5EF4-FFF2-40B4-BE49-F238E27FC236}">
                  <a16:creationId xmlns:a16="http://schemas.microsoft.com/office/drawing/2014/main" id="{D007AC56-89C2-4BBF-AD53-652C1697C93F}"/>
                </a:ext>
              </a:extLst>
            </p:cNvPr>
            <p:cNvSpPr txBox="1">
              <a:spLocks noChangeArrowheads="1"/>
            </p:cNvSpPr>
            <p:nvPr/>
          </p:nvSpPr>
          <p:spPr bwMode="auto">
            <a:xfrm>
              <a:off x="210" y="2496"/>
              <a:ext cx="1522"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dirty="0">
                  <a:solidFill>
                    <a:srgbClr val="000000"/>
                  </a:solidFill>
                </a:rPr>
                <a:t>EN</a:t>
              </a:r>
              <a:r>
                <a:rPr lang="el-GR" altLang="en-US" baseline="-25000" dirty="0">
                  <a:solidFill>
                    <a:srgbClr val="000000"/>
                  </a:solidFill>
                </a:rPr>
                <a:t>Cl</a:t>
              </a:r>
              <a:r>
                <a:rPr lang="el-GR" altLang="en-US" dirty="0">
                  <a:solidFill>
                    <a:srgbClr val="000000"/>
                  </a:solidFill>
                </a:rPr>
                <a:t> = 3.0</a:t>
              </a:r>
            </a:p>
            <a:p>
              <a:pPr algn="ctr" eaLnBrk="1" hangingPunct="1">
                <a:buClrTx/>
                <a:buFontTx/>
                <a:buNone/>
              </a:pPr>
              <a:r>
                <a:rPr lang="el-GR" altLang="en-US" dirty="0">
                  <a:solidFill>
                    <a:srgbClr val="000000"/>
                  </a:solidFill>
                </a:rPr>
                <a:t>ΔEN = 3.0 - 3.0 = 0</a:t>
              </a:r>
            </a:p>
            <a:p>
              <a:pPr algn="ctr" eaLnBrk="1" hangingPunct="1">
                <a:buClrTx/>
                <a:buFontTx/>
                <a:buNone/>
              </a:pPr>
              <a:r>
                <a:rPr lang="el-GR" altLang="en-US" b="1" dirty="0">
                  <a:solidFill>
                    <a:srgbClr val="000000"/>
                  </a:solidFill>
                </a:rPr>
                <a:t>Καθαρός ομοιοπολικός</a:t>
              </a:r>
            </a:p>
          </p:txBody>
        </p:sp>
        <p:pic>
          <p:nvPicPr>
            <p:cNvPr id="41997" name="Picture 6">
              <a:extLst>
                <a:ext uri="{FF2B5EF4-FFF2-40B4-BE49-F238E27FC236}">
                  <a16:creationId xmlns:a16="http://schemas.microsoft.com/office/drawing/2014/main" id="{9DAA4FA9-31FB-4B63-A740-1E85108BB7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6686"/>
            <a:stretch>
              <a:fillRect/>
            </a:stretch>
          </p:blipFill>
          <p:spPr bwMode="auto">
            <a:xfrm>
              <a:off x="336" y="1536"/>
              <a:ext cx="1265" cy="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nvGrpSpPr>
          <p:cNvPr id="3" name="Group 7">
            <a:extLst>
              <a:ext uri="{FF2B5EF4-FFF2-40B4-BE49-F238E27FC236}">
                <a16:creationId xmlns:a16="http://schemas.microsoft.com/office/drawing/2014/main" id="{1F734987-4BA3-4B3A-BAE0-42E0A103391F}"/>
              </a:ext>
            </a:extLst>
          </p:cNvPr>
          <p:cNvGrpSpPr>
            <a:grpSpLocks/>
          </p:cNvGrpSpPr>
          <p:nvPr/>
        </p:nvGrpSpPr>
        <p:grpSpPr bwMode="auto">
          <a:xfrm>
            <a:off x="3436939" y="2133600"/>
            <a:ext cx="2351088" cy="3033713"/>
            <a:chOff x="2165" y="1344"/>
            <a:chExt cx="1481" cy="1911"/>
          </a:xfrm>
        </p:grpSpPr>
        <p:sp>
          <p:nvSpPr>
            <p:cNvPr id="41994" name="Text Box 8">
              <a:extLst>
                <a:ext uri="{FF2B5EF4-FFF2-40B4-BE49-F238E27FC236}">
                  <a16:creationId xmlns:a16="http://schemas.microsoft.com/office/drawing/2014/main" id="{926214F5-61F6-4942-8B22-4ABDE1EC6BA9}"/>
                </a:ext>
              </a:extLst>
            </p:cNvPr>
            <p:cNvSpPr txBox="1">
              <a:spLocks noChangeArrowheads="1"/>
            </p:cNvSpPr>
            <p:nvPr/>
          </p:nvSpPr>
          <p:spPr bwMode="auto">
            <a:xfrm>
              <a:off x="2165" y="2498"/>
              <a:ext cx="1481" cy="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dirty="0">
                  <a:solidFill>
                    <a:srgbClr val="000000"/>
                  </a:solidFill>
                </a:rPr>
                <a:t>EN</a:t>
              </a:r>
              <a:r>
                <a:rPr lang="el-GR" altLang="en-US" baseline="-25000" dirty="0">
                  <a:solidFill>
                    <a:srgbClr val="000000"/>
                  </a:solidFill>
                </a:rPr>
                <a:t>Cl</a:t>
              </a:r>
              <a:r>
                <a:rPr lang="el-GR" altLang="en-US" dirty="0">
                  <a:solidFill>
                    <a:srgbClr val="000000"/>
                  </a:solidFill>
                </a:rPr>
                <a:t> = 3.0</a:t>
              </a:r>
            </a:p>
            <a:p>
              <a:pPr algn="ctr" eaLnBrk="1" hangingPunct="1">
                <a:buClrTx/>
                <a:buFontTx/>
                <a:buNone/>
              </a:pPr>
              <a:r>
                <a:rPr lang="el-GR" altLang="en-US" dirty="0">
                  <a:solidFill>
                    <a:srgbClr val="000000"/>
                  </a:solidFill>
                </a:rPr>
                <a:t>EN</a:t>
              </a:r>
              <a:r>
                <a:rPr lang="el-GR" altLang="en-US" baseline="-25000" dirty="0">
                  <a:solidFill>
                    <a:srgbClr val="000000"/>
                  </a:solidFill>
                </a:rPr>
                <a:t>H</a:t>
              </a:r>
              <a:r>
                <a:rPr lang="el-GR" altLang="en-US" dirty="0">
                  <a:solidFill>
                    <a:srgbClr val="000000"/>
                  </a:solidFill>
                </a:rPr>
                <a:t> = 2.1</a:t>
              </a:r>
            </a:p>
            <a:p>
              <a:pPr algn="ctr" eaLnBrk="1" hangingPunct="1">
                <a:buClrTx/>
                <a:buFontTx/>
                <a:buNone/>
              </a:pPr>
              <a:r>
                <a:rPr lang="el-GR" altLang="en-US" dirty="0">
                  <a:solidFill>
                    <a:srgbClr val="000000"/>
                  </a:solidFill>
                </a:rPr>
                <a:t>ΔEN = 3.0 – 2.1 = 0.9</a:t>
              </a:r>
            </a:p>
            <a:p>
              <a:pPr algn="ctr" eaLnBrk="1" hangingPunct="1">
                <a:buClrTx/>
                <a:buFontTx/>
                <a:buNone/>
              </a:pPr>
              <a:r>
                <a:rPr lang="el-GR" altLang="en-US" b="1" dirty="0">
                  <a:solidFill>
                    <a:srgbClr val="000000"/>
                  </a:solidFill>
                </a:rPr>
                <a:t>Πολικός Ομοιοπολικός</a:t>
              </a:r>
            </a:p>
          </p:txBody>
        </p:sp>
        <p:pic>
          <p:nvPicPr>
            <p:cNvPr id="41995" name="Picture 9">
              <a:extLst>
                <a:ext uri="{FF2B5EF4-FFF2-40B4-BE49-F238E27FC236}">
                  <a16:creationId xmlns:a16="http://schemas.microsoft.com/office/drawing/2014/main" id="{46AFC6BB-A620-4652-8865-AA40431952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4462"/>
            <a:stretch>
              <a:fillRect/>
            </a:stretch>
          </p:blipFill>
          <p:spPr bwMode="auto">
            <a:xfrm>
              <a:off x="2208" y="1344"/>
              <a:ext cx="1232" cy="1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nvGrpSpPr>
          <p:cNvPr id="4" name="Group 10">
            <a:extLst>
              <a:ext uri="{FF2B5EF4-FFF2-40B4-BE49-F238E27FC236}">
                <a16:creationId xmlns:a16="http://schemas.microsoft.com/office/drawing/2014/main" id="{594A4E5E-5486-43D8-83D2-DB9BE3C45067}"/>
              </a:ext>
            </a:extLst>
          </p:cNvPr>
          <p:cNvGrpSpPr>
            <a:grpSpLocks/>
          </p:cNvGrpSpPr>
          <p:nvPr/>
        </p:nvGrpSpPr>
        <p:grpSpPr bwMode="auto">
          <a:xfrm>
            <a:off x="6477002" y="2286000"/>
            <a:ext cx="2201863" cy="2878138"/>
            <a:chOff x="4080" y="1440"/>
            <a:chExt cx="1387" cy="1813"/>
          </a:xfrm>
        </p:grpSpPr>
        <p:sp>
          <p:nvSpPr>
            <p:cNvPr id="41992" name="Text Box 11">
              <a:extLst>
                <a:ext uri="{FF2B5EF4-FFF2-40B4-BE49-F238E27FC236}">
                  <a16:creationId xmlns:a16="http://schemas.microsoft.com/office/drawing/2014/main" id="{751F1C61-B6D0-47CD-80AF-1AC09C19D9AA}"/>
                </a:ext>
              </a:extLst>
            </p:cNvPr>
            <p:cNvSpPr txBox="1">
              <a:spLocks noChangeArrowheads="1"/>
            </p:cNvSpPr>
            <p:nvPr/>
          </p:nvSpPr>
          <p:spPr bwMode="auto">
            <a:xfrm>
              <a:off x="4137" y="2496"/>
              <a:ext cx="1330" cy="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dirty="0">
                  <a:solidFill>
                    <a:srgbClr val="000000"/>
                  </a:solidFill>
                </a:rPr>
                <a:t>EN</a:t>
              </a:r>
              <a:r>
                <a:rPr lang="el-GR" altLang="en-US" baseline="-25000" dirty="0">
                  <a:solidFill>
                    <a:srgbClr val="000000"/>
                  </a:solidFill>
                </a:rPr>
                <a:t>Cl</a:t>
              </a:r>
              <a:r>
                <a:rPr lang="el-GR" altLang="en-US" dirty="0">
                  <a:solidFill>
                    <a:srgbClr val="000000"/>
                  </a:solidFill>
                </a:rPr>
                <a:t> = 3.0</a:t>
              </a:r>
            </a:p>
            <a:p>
              <a:pPr algn="ctr" eaLnBrk="1" hangingPunct="1">
                <a:buClrTx/>
                <a:buFontTx/>
                <a:buNone/>
              </a:pPr>
              <a:r>
                <a:rPr lang="el-GR" altLang="en-US" dirty="0">
                  <a:solidFill>
                    <a:srgbClr val="000000"/>
                  </a:solidFill>
                </a:rPr>
                <a:t>EN</a:t>
              </a:r>
              <a:r>
                <a:rPr lang="el-GR" altLang="en-US" baseline="-25000" dirty="0">
                  <a:solidFill>
                    <a:srgbClr val="000000"/>
                  </a:solidFill>
                </a:rPr>
                <a:t>Na</a:t>
              </a:r>
              <a:r>
                <a:rPr lang="el-GR" altLang="en-US" dirty="0">
                  <a:solidFill>
                    <a:srgbClr val="000000"/>
                  </a:solidFill>
                </a:rPr>
                <a:t> = 1.0</a:t>
              </a:r>
            </a:p>
            <a:p>
              <a:pPr algn="ctr" eaLnBrk="1" hangingPunct="1">
                <a:buClrTx/>
                <a:buFontTx/>
                <a:buNone/>
              </a:pPr>
              <a:r>
                <a:rPr lang="el-GR" altLang="en-US" dirty="0">
                  <a:solidFill>
                    <a:srgbClr val="000000"/>
                  </a:solidFill>
                </a:rPr>
                <a:t>ΔEN = 3.0 – 0.9 = 2.1</a:t>
              </a:r>
            </a:p>
            <a:p>
              <a:pPr algn="ctr" eaLnBrk="1" hangingPunct="1">
                <a:buClrTx/>
                <a:buFontTx/>
                <a:buNone/>
              </a:pPr>
              <a:r>
                <a:rPr lang="el-GR" altLang="en-US" b="1" dirty="0">
                  <a:solidFill>
                    <a:srgbClr val="000000"/>
                  </a:solidFill>
                </a:rPr>
                <a:t>Ιοντικός</a:t>
              </a:r>
            </a:p>
          </p:txBody>
        </p:sp>
        <p:pic>
          <p:nvPicPr>
            <p:cNvPr id="41993" name="Picture 12">
              <a:extLst>
                <a:ext uri="{FF2B5EF4-FFF2-40B4-BE49-F238E27FC236}">
                  <a16:creationId xmlns:a16="http://schemas.microsoft.com/office/drawing/2014/main" id="{F541D741-321A-4053-BDD5-102852313A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b="5814"/>
            <a:stretch>
              <a:fillRect/>
            </a:stretch>
          </p:blipFill>
          <p:spPr bwMode="auto">
            <a:xfrm>
              <a:off x="4080" y="1440"/>
              <a:ext cx="1360" cy="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spTree>
    <p:custDataLst>
      <p:tags r:id="rId1"/>
    </p:custData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dissolve">
                                      <p:cBhvr additive="repl">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3"/>
                                        </p:tgtEl>
                                        <p:attrNameLst>
                                          <p:attrName>style.visibility</p:attrName>
                                        </p:attrNameLst>
                                      </p:cBhvr>
                                      <p:to>
                                        <p:strVal val="visible"/>
                                      </p:to>
                                    </p:set>
                                    <p:animEffect transition="in" filter="dissolve">
                                      <p:cBhvr additive="repl">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4"/>
                                        </p:tgtEl>
                                        <p:attrNameLst>
                                          <p:attrName>style.visibility</p:attrName>
                                        </p:attrNameLst>
                                      </p:cBhvr>
                                      <p:to>
                                        <p:strVal val="visible"/>
                                      </p:to>
                                    </p:set>
                                    <p:animEffect transition="in" filter="dissolve">
                                      <p:cBhvr additive="repl">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1">
            <a:extLst>
              <a:ext uri="{FF2B5EF4-FFF2-40B4-BE49-F238E27FC236}">
                <a16:creationId xmlns:a16="http://schemas.microsoft.com/office/drawing/2014/main" id="{AFD67FC2-4DA1-4108-B33A-86B5A24A8CE9}"/>
              </a:ext>
            </a:extLst>
          </p:cNvPr>
          <p:cNvSpPr txBox="1">
            <a:spLocks noChangeArrowheads="1"/>
          </p:cNvSpPr>
          <p:nvPr/>
        </p:nvSpPr>
        <p:spPr bwMode="auto">
          <a:xfrm>
            <a:off x="7195457" y="6356349"/>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a:solidFill>
                  <a:srgbClr val="898989"/>
                </a:solidFill>
              </a:rPr>
              <a:t>Tro, Chemistry: A Molecular Approach</a:t>
            </a:r>
          </a:p>
        </p:txBody>
      </p:sp>
      <p:sp>
        <p:nvSpPr>
          <p:cNvPr id="43012" name="Text Box 3">
            <a:extLst>
              <a:ext uri="{FF2B5EF4-FFF2-40B4-BE49-F238E27FC236}">
                <a16:creationId xmlns:a16="http://schemas.microsoft.com/office/drawing/2014/main" id="{08A6721F-169D-424B-A0E8-8CB402881F46}"/>
              </a:ext>
            </a:extLst>
          </p:cNvPr>
          <p:cNvSpPr txBox="1">
            <a:spLocks noChangeArrowheads="1"/>
          </p:cNvSpPr>
          <p:nvPr/>
        </p:nvSpPr>
        <p:spPr bwMode="auto">
          <a:xfrm>
            <a:off x="685800" y="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000" dirty="0">
                <a:solidFill>
                  <a:srgbClr val="000000"/>
                </a:solidFill>
              </a:rPr>
              <a:t>Διπολική ροπή δεσμού</a:t>
            </a:r>
          </a:p>
        </p:txBody>
      </p:sp>
      <p:sp>
        <p:nvSpPr>
          <p:cNvPr id="40964" name="Text Box 4">
            <a:extLst>
              <a:ext uri="{FF2B5EF4-FFF2-40B4-BE49-F238E27FC236}">
                <a16:creationId xmlns:a16="http://schemas.microsoft.com/office/drawing/2014/main" id="{9EA01B61-E811-497E-B8BE-8E443486428D}"/>
              </a:ext>
            </a:extLst>
          </p:cNvPr>
          <p:cNvSpPr txBox="1">
            <a:spLocks noChangeArrowheads="1"/>
          </p:cNvSpPr>
          <p:nvPr/>
        </p:nvSpPr>
        <p:spPr bwMode="auto">
          <a:xfrm>
            <a:off x="130175" y="1034143"/>
            <a:ext cx="901382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marL="1139825" indent="-2254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90000"/>
              </a:lnSpc>
              <a:spcBef>
                <a:spcPts val="600"/>
              </a:spcBef>
              <a:buFont typeface="Arial" panose="020B0604020202020204" pitchFamily="34" charset="0"/>
              <a:buChar char="•"/>
            </a:pPr>
            <a:r>
              <a:rPr lang="el-GR" altLang="en-US" sz="2800" dirty="0">
                <a:solidFill>
                  <a:srgbClr val="000000"/>
                </a:solidFill>
              </a:rPr>
              <a:t>Η διπολική ροπή είναι ένας ποσοτικός τρόπος για να περιγραφεί η πολικότητα ενός δεσμού</a:t>
            </a:r>
          </a:p>
          <a:p>
            <a:pPr eaLnBrk="1" hangingPunct="1">
              <a:lnSpc>
                <a:spcPct val="90000"/>
              </a:lnSpc>
              <a:spcBef>
                <a:spcPts val="600"/>
              </a:spcBef>
              <a:buFont typeface="Arial" panose="020B0604020202020204" pitchFamily="34" charset="0"/>
              <a:buChar char="•"/>
            </a:pPr>
            <a:r>
              <a:rPr lang="el-GR" altLang="en-US" sz="2800" dirty="0">
                <a:solidFill>
                  <a:srgbClr val="000000"/>
                </a:solidFill>
              </a:rPr>
              <a:t>Ένα δίπολο είναι ένα υλικό με θετικά και αρνητικά φορτισμένα άκρα</a:t>
            </a:r>
          </a:p>
          <a:p>
            <a:pPr lvl="1" eaLnBrk="1" hangingPunct="1">
              <a:lnSpc>
                <a:spcPct val="90000"/>
              </a:lnSpc>
              <a:spcBef>
                <a:spcPts val="600"/>
              </a:spcBef>
              <a:buFont typeface="Arial" panose="020B0604020202020204" pitchFamily="34" charset="0"/>
              <a:buChar char="–"/>
            </a:pPr>
            <a:r>
              <a:rPr lang="el-GR" altLang="en-US" sz="2800" dirty="0">
                <a:solidFill>
                  <a:srgbClr val="000000"/>
                </a:solidFill>
              </a:rPr>
              <a:t>μετρήσιμη</a:t>
            </a:r>
          </a:p>
          <a:p>
            <a:pPr eaLnBrk="1" hangingPunct="1">
              <a:lnSpc>
                <a:spcPct val="90000"/>
              </a:lnSpc>
              <a:spcBef>
                <a:spcPts val="600"/>
              </a:spcBef>
              <a:buClr>
                <a:srgbClr val="0000FF"/>
              </a:buClr>
              <a:buFont typeface="Arial" panose="020B0604020202020204" pitchFamily="34" charset="0"/>
              <a:buChar char="•"/>
            </a:pPr>
            <a:r>
              <a:rPr lang="el-GR" altLang="en-US" sz="2800" b="1" dirty="0">
                <a:solidFill>
                  <a:srgbClr val="0000FF"/>
                </a:solidFill>
              </a:rPr>
              <a:t>Η διπολική ροπή</a:t>
            </a:r>
            <a:r>
              <a:rPr lang="el-GR" altLang="en-US" sz="2800" dirty="0">
                <a:solidFill>
                  <a:srgbClr val="000000"/>
                </a:solidFill>
              </a:rPr>
              <a:t>, </a:t>
            </a:r>
            <a:r>
              <a:rPr lang="el-GR" altLang="en-US" sz="2800" dirty="0">
                <a:solidFill>
                  <a:srgbClr val="000000"/>
                </a:solidFill>
                <a:latin typeface="Symbol" panose="05050102010706020507" pitchFamily="18" charset="2"/>
              </a:rPr>
              <a:t></a:t>
            </a:r>
            <a:r>
              <a:rPr lang="el-GR" altLang="en-US" sz="2800" dirty="0">
                <a:solidFill>
                  <a:srgbClr val="000000"/>
                </a:solidFill>
              </a:rPr>
              <a:t>, είναι το μέτρο της πολικότητος του δεσμού</a:t>
            </a:r>
          </a:p>
          <a:p>
            <a:pPr lvl="1" eaLnBrk="1" hangingPunct="1">
              <a:lnSpc>
                <a:spcPct val="90000"/>
              </a:lnSpc>
              <a:spcBef>
                <a:spcPts val="600"/>
              </a:spcBef>
              <a:buFont typeface="Arial" panose="020B0604020202020204" pitchFamily="34" charset="0"/>
              <a:buChar char="–"/>
            </a:pPr>
            <a:r>
              <a:rPr lang="el-GR" altLang="en-US" sz="2800" dirty="0">
                <a:solidFill>
                  <a:srgbClr val="000000"/>
                </a:solidFill>
              </a:rPr>
              <a:t>Είναι ευθέως ανάλογη με το μέγεθος των μερικών φορτίων και </a:t>
            </a:r>
            <a:r>
              <a:rPr lang="el-GR" altLang="en-US" sz="2800" u="sng" dirty="0">
                <a:solidFill>
                  <a:srgbClr val="000000"/>
                </a:solidFill>
              </a:rPr>
              <a:t>ευθέως</a:t>
            </a:r>
            <a:r>
              <a:rPr lang="el-GR" altLang="en-US" sz="2800" dirty="0">
                <a:solidFill>
                  <a:srgbClr val="000000"/>
                </a:solidFill>
              </a:rPr>
              <a:t> ανάλογη με την απόσταση μεταξύ των </a:t>
            </a:r>
          </a:p>
          <a:p>
            <a:pPr lvl="2" eaLnBrk="1" hangingPunct="1">
              <a:lnSpc>
                <a:spcPct val="90000"/>
              </a:lnSpc>
              <a:spcBef>
                <a:spcPts val="600"/>
              </a:spcBef>
              <a:buFont typeface="Arial" panose="020B0604020202020204" pitchFamily="34" charset="0"/>
              <a:buChar char="•"/>
            </a:pPr>
            <a:r>
              <a:rPr lang="el-GR" altLang="en-US" sz="2800" dirty="0">
                <a:solidFill>
                  <a:srgbClr val="000000"/>
                </a:solidFill>
                <a:latin typeface="Symbol" panose="05050102010706020507" pitchFamily="18" charset="2"/>
              </a:rPr>
              <a:t></a:t>
            </a:r>
            <a:r>
              <a:rPr lang="el-GR" altLang="en-US" sz="2800" dirty="0">
                <a:solidFill>
                  <a:srgbClr val="000000"/>
                </a:solidFill>
              </a:rPr>
              <a:t> = (</a:t>
            </a:r>
            <a:r>
              <a:rPr lang="el-GR" altLang="en-US" sz="2800" i="1" dirty="0">
                <a:solidFill>
                  <a:srgbClr val="000000"/>
                </a:solidFill>
              </a:rPr>
              <a:t>q</a:t>
            </a:r>
            <a:r>
              <a:rPr lang="el-GR" altLang="en-US" sz="2800" dirty="0">
                <a:solidFill>
                  <a:srgbClr val="000000"/>
                </a:solidFill>
              </a:rPr>
              <a:t>)(</a:t>
            </a:r>
            <a:r>
              <a:rPr lang="el-GR" altLang="en-US" sz="2800" i="1" dirty="0">
                <a:solidFill>
                  <a:srgbClr val="000000"/>
                </a:solidFill>
              </a:rPr>
              <a:t>r</a:t>
            </a:r>
            <a:r>
              <a:rPr lang="el-GR" altLang="en-US" sz="2800" dirty="0">
                <a:solidFill>
                  <a:srgbClr val="000000"/>
                </a:solidFill>
              </a:rPr>
              <a:t>)</a:t>
            </a:r>
          </a:p>
          <a:p>
            <a:pPr lvl="2" eaLnBrk="1" hangingPunct="1">
              <a:lnSpc>
                <a:spcPct val="90000"/>
              </a:lnSpc>
              <a:spcBef>
                <a:spcPts val="600"/>
              </a:spcBef>
              <a:buFont typeface="Arial" panose="020B0604020202020204" pitchFamily="34" charset="0"/>
              <a:buChar char="•"/>
            </a:pPr>
            <a:r>
              <a:rPr lang="el-GR" altLang="en-US" sz="2800" dirty="0">
                <a:solidFill>
                  <a:srgbClr val="000000"/>
                </a:solidFill>
              </a:rPr>
              <a:t>Όχι νόμος του  Coulomb</a:t>
            </a:r>
          </a:p>
          <a:p>
            <a:pPr lvl="2" eaLnBrk="1" hangingPunct="1">
              <a:lnSpc>
                <a:spcPct val="90000"/>
              </a:lnSpc>
              <a:spcBef>
                <a:spcPts val="600"/>
              </a:spcBef>
              <a:buFont typeface="Arial" panose="020B0604020202020204" pitchFamily="34" charset="0"/>
              <a:buChar char="•"/>
            </a:pPr>
            <a:r>
              <a:rPr lang="el-GR" altLang="en-US" sz="2800" dirty="0">
                <a:solidFill>
                  <a:srgbClr val="000000"/>
                </a:solidFill>
              </a:rPr>
              <a:t>Μετράται σε  Debyes, D</a:t>
            </a:r>
          </a:p>
          <a:p>
            <a:pPr eaLnBrk="1" hangingPunct="1">
              <a:lnSpc>
                <a:spcPct val="90000"/>
              </a:lnSpc>
              <a:spcBef>
                <a:spcPts val="600"/>
              </a:spcBef>
              <a:buFont typeface="Arial" panose="020B0604020202020204" pitchFamily="34" charset="0"/>
              <a:buChar char="•"/>
            </a:pPr>
            <a:endParaRPr lang="el-GR" altLang="en-US" sz="2400" dirty="0">
              <a:solidFill>
                <a:srgbClr val="000000"/>
              </a:solidFill>
            </a:endParaRP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additive="repl">
                                        <p:cTn id="6" dur="1" fill="hold">
                                          <p:stCondLst>
                                            <p:cond delay="0"/>
                                          </p:stCondLst>
                                        </p:cTn>
                                        <p:tgtEl>
                                          <p:spTgt spid="40964">
                                            <p:txEl>
                                              <p:pRg st="0" end="0"/>
                                            </p:txEl>
                                          </p:spTgt>
                                        </p:tgtEl>
                                        <p:attrNameLst>
                                          <p:attrName>style.visibility</p:attrName>
                                        </p:attrNameLst>
                                      </p:cBhvr>
                                      <p:to>
                                        <p:strVal val="visible"/>
                                      </p:to>
                                    </p:set>
                                    <p:animEffect transition="in" filter="wipe(right)">
                                      <p:cBhvr additive="repl">
                                        <p:cTn id="7" dur="500"/>
                                        <p:tgtEl>
                                          <p:spTgt spid="4096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additive="repl">
                                        <p:cTn id="11" dur="1" fill="hold">
                                          <p:stCondLst>
                                            <p:cond delay="0"/>
                                          </p:stCondLst>
                                        </p:cTn>
                                        <p:tgtEl>
                                          <p:spTgt spid="40964">
                                            <p:txEl>
                                              <p:pRg st="1" end="1"/>
                                            </p:txEl>
                                          </p:spTgt>
                                        </p:tgtEl>
                                        <p:attrNameLst>
                                          <p:attrName>style.visibility</p:attrName>
                                        </p:attrNameLst>
                                      </p:cBhvr>
                                      <p:to>
                                        <p:strVal val="visible"/>
                                      </p:to>
                                    </p:set>
                                    <p:animEffect transition="in" filter="wipe(right)">
                                      <p:cBhvr additive="repl">
                                        <p:cTn id="12" dur="500"/>
                                        <p:tgtEl>
                                          <p:spTgt spid="40964">
                                            <p:txEl>
                                              <p:pRg st="1" end="1"/>
                                            </p:txEl>
                                          </p:spTgt>
                                        </p:tgtEl>
                                      </p:cBhvr>
                                    </p:animEffect>
                                  </p:childTnLst>
                                </p:cTn>
                              </p:par>
                              <p:par>
                                <p:cTn id="13" presetID="22" presetClass="entr" presetSubtype="2" fill="hold" nodeType="withEffect">
                                  <p:stCondLst>
                                    <p:cond delay="0"/>
                                  </p:stCondLst>
                                  <p:childTnLst>
                                    <p:set>
                                      <p:cBhvr additive="repl">
                                        <p:cTn id="14" dur="1" fill="hold">
                                          <p:stCondLst>
                                            <p:cond delay="0"/>
                                          </p:stCondLst>
                                        </p:cTn>
                                        <p:tgtEl>
                                          <p:spTgt spid="40964">
                                            <p:txEl>
                                              <p:pRg st="2" end="2"/>
                                            </p:txEl>
                                          </p:spTgt>
                                        </p:tgtEl>
                                        <p:attrNameLst>
                                          <p:attrName>style.visibility</p:attrName>
                                        </p:attrNameLst>
                                      </p:cBhvr>
                                      <p:to>
                                        <p:strVal val="visible"/>
                                      </p:to>
                                    </p:set>
                                    <p:animEffect transition="in" filter="wipe(right)">
                                      <p:cBhvr additive="repl">
                                        <p:cTn id="15" dur="500"/>
                                        <p:tgtEl>
                                          <p:spTgt spid="40964">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additive="repl">
                                        <p:cTn id="19" dur="1" fill="hold">
                                          <p:stCondLst>
                                            <p:cond delay="0"/>
                                          </p:stCondLst>
                                        </p:cTn>
                                        <p:tgtEl>
                                          <p:spTgt spid="40964">
                                            <p:txEl>
                                              <p:pRg st="3" end="3"/>
                                            </p:txEl>
                                          </p:spTgt>
                                        </p:tgtEl>
                                        <p:attrNameLst>
                                          <p:attrName>style.visibility</p:attrName>
                                        </p:attrNameLst>
                                      </p:cBhvr>
                                      <p:to>
                                        <p:strVal val="visible"/>
                                      </p:to>
                                    </p:set>
                                    <p:animEffect transition="in" filter="wipe(right)">
                                      <p:cBhvr additive="repl">
                                        <p:cTn id="20" dur="500"/>
                                        <p:tgtEl>
                                          <p:spTgt spid="40964">
                                            <p:txEl>
                                              <p:pRg st="3" end="3"/>
                                            </p:txEl>
                                          </p:spTgt>
                                        </p:tgtEl>
                                      </p:cBhvr>
                                    </p:animEffect>
                                  </p:childTnLst>
                                </p:cTn>
                              </p:par>
                              <p:par>
                                <p:cTn id="21" presetID="22" presetClass="entr" presetSubtype="2" fill="hold" nodeType="withEffect">
                                  <p:stCondLst>
                                    <p:cond delay="0"/>
                                  </p:stCondLst>
                                  <p:childTnLst>
                                    <p:set>
                                      <p:cBhvr additive="repl">
                                        <p:cTn id="22" dur="1" fill="hold">
                                          <p:stCondLst>
                                            <p:cond delay="0"/>
                                          </p:stCondLst>
                                        </p:cTn>
                                        <p:tgtEl>
                                          <p:spTgt spid="40964">
                                            <p:txEl>
                                              <p:pRg st="4" end="4"/>
                                            </p:txEl>
                                          </p:spTgt>
                                        </p:tgtEl>
                                        <p:attrNameLst>
                                          <p:attrName>style.visibility</p:attrName>
                                        </p:attrNameLst>
                                      </p:cBhvr>
                                      <p:to>
                                        <p:strVal val="visible"/>
                                      </p:to>
                                    </p:set>
                                    <p:animEffect transition="in" filter="wipe(right)">
                                      <p:cBhvr additive="repl">
                                        <p:cTn id="23" dur="500"/>
                                        <p:tgtEl>
                                          <p:spTgt spid="40964">
                                            <p:txEl>
                                              <p:pRg st="4" end="4"/>
                                            </p:txEl>
                                          </p:spTgt>
                                        </p:tgtEl>
                                      </p:cBhvr>
                                    </p:animEffect>
                                  </p:childTnLst>
                                </p:cTn>
                              </p:par>
                              <p:par>
                                <p:cTn id="24" presetID="22" presetClass="entr" presetSubtype="2" fill="hold" nodeType="withEffect">
                                  <p:stCondLst>
                                    <p:cond delay="0"/>
                                  </p:stCondLst>
                                  <p:childTnLst>
                                    <p:set>
                                      <p:cBhvr additive="repl">
                                        <p:cTn id="25" dur="1" fill="hold">
                                          <p:stCondLst>
                                            <p:cond delay="0"/>
                                          </p:stCondLst>
                                        </p:cTn>
                                        <p:tgtEl>
                                          <p:spTgt spid="40964">
                                            <p:txEl>
                                              <p:pRg st="5" end="5"/>
                                            </p:txEl>
                                          </p:spTgt>
                                        </p:tgtEl>
                                        <p:attrNameLst>
                                          <p:attrName>style.visibility</p:attrName>
                                        </p:attrNameLst>
                                      </p:cBhvr>
                                      <p:to>
                                        <p:strVal val="visible"/>
                                      </p:to>
                                    </p:set>
                                    <p:animEffect transition="in" filter="wipe(right)">
                                      <p:cBhvr additive="repl">
                                        <p:cTn id="26" dur="500"/>
                                        <p:tgtEl>
                                          <p:spTgt spid="40964">
                                            <p:txEl>
                                              <p:pRg st="5" end="5"/>
                                            </p:txEl>
                                          </p:spTgt>
                                        </p:tgtEl>
                                      </p:cBhvr>
                                    </p:animEffect>
                                  </p:childTnLst>
                                </p:cTn>
                              </p:par>
                              <p:par>
                                <p:cTn id="27" presetID="22" presetClass="entr" presetSubtype="2" fill="hold" nodeType="withEffect">
                                  <p:stCondLst>
                                    <p:cond delay="0"/>
                                  </p:stCondLst>
                                  <p:childTnLst>
                                    <p:set>
                                      <p:cBhvr additive="repl">
                                        <p:cTn id="28" dur="1" fill="hold">
                                          <p:stCondLst>
                                            <p:cond delay="0"/>
                                          </p:stCondLst>
                                        </p:cTn>
                                        <p:tgtEl>
                                          <p:spTgt spid="40964">
                                            <p:txEl>
                                              <p:pRg st="6" end="6"/>
                                            </p:txEl>
                                          </p:spTgt>
                                        </p:tgtEl>
                                        <p:attrNameLst>
                                          <p:attrName>style.visibility</p:attrName>
                                        </p:attrNameLst>
                                      </p:cBhvr>
                                      <p:to>
                                        <p:strVal val="visible"/>
                                      </p:to>
                                    </p:set>
                                    <p:animEffect transition="in" filter="wipe(right)">
                                      <p:cBhvr additive="repl">
                                        <p:cTn id="29" dur="500"/>
                                        <p:tgtEl>
                                          <p:spTgt spid="40964">
                                            <p:txEl>
                                              <p:pRg st="6" end="6"/>
                                            </p:txEl>
                                          </p:spTgt>
                                        </p:tgtEl>
                                      </p:cBhvr>
                                    </p:animEffect>
                                  </p:childTnLst>
                                </p:cTn>
                              </p:par>
                              <p:par>
                                <p:cTn id="30" presetID="22" presetClass="entr" presetSubtype="2" fill="hold" nodeType="withEffect">
                                  <p:stCondLst>
                                    <p:cond delay="0"/>
                                  </p:stCondLst>
                                  <p:childTnLst>
                                    <p:set>
                                      <p:cBhvr additive="repl">
                                        <p:cTn id="31" dur="1" fill="hold">
                                          <p:stCondLst>
                                            <p:cond delay="0"/>
                                          </p:stCondLst>
                                        </p:cTn>
                                        <p:tgtEl>
                                          <p:spTgt spid="40964">
                                            <p:txEl>
                                              <p:pRg st="7" end="7"/>
                                            </p:txEl>
                                          </p:spTgt>
                                        </p:tgtEl>
                                        <p:attrNameLst>
                                          <p:attrName>style.visibility</p:attrName>
                                        </p:attrNameLst>
                                      </p:cBhvr>
                                      <p:to>
                                        <p:strVal val="visible"/>
                                      </p:to>
                                    </p:set>
                                    <p:animEffect transition="in" filter="wipe(right)">
                                      <p:cBhvr additive="repl">
                                        <p:cTn id="32" dur="500"/>
                                        <p:tgtEl>
                                          <p:spTgt spid="40964">
                                            <p:txEl>
                                              <p:pRg st="7" end="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additive="repl">
                                        <p:cTn id="36" dur="1" fill="hold">
                                          <p:stCondLst>
                                            <p:cond delay="0"/>
                                          </p:stCondLst>
                                        </p:cTn>
                                        <p:tgtEl>
                                          <p:spTgt spid="40964">
                                            <p:txEl>
                                              <p:pRg st="8" end="8"/>
                                            </p:txEl>
                                          </p:spTgt>
                                        </p:tgtEl>
                                        <p:attrNameLst>
                                          <p:attrName>style.visibility</p:attrName>
                                        </p:attrNameLst>
                                      </p:cBhvr>
                                      <p:to>
                                        <p:strVal val="visible"/>
                                      </p:to>
                                    </p:set>
                                    <p:animEffect transition="in" filter="wipe(right)">
                                      <p:cBhvr additive="repl">
                                        <p:cTn id="37" dur="500"/>
                                        <p:tgtEl>
                                          <p:spTgt spid="4096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
            <a:extLst>
              <a:ext uri="{FF2B5EF4-FFF2-40B4-BE49-F238E27FC236}">
                <a16:creationId xmlns:a16="http://schemas.microsoft.com/office/drawing/2014/main" id="{55BD68BD-410C-4472-97D5-911636A382E4}"/>
              </a:ext>
            </a:extLst>
          </p:cNvPr>
          <p:cNvSpPr txBox="1">
            <a:spLocks noChangeArrowheads="1"/>
          </p:cNvSpPr>
          <p:nvPr/>
        </p:nvSpPr>
        <p:spPr bwMode="auto">
          <a:xfrm>
            <a:off x="228600" y="274638"/>
            <a:ext cx="86995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200" dirty="0">
                <a:solidFill>
                  <a:srgbClr val="FF0066"/>
                </a:solidFill>
              </a:rPr>
              <a:t>Διπολική ροπή</a:t>
            </a:r>
            <a:br>
              <a:rPr lang="en-US" altLang="en-US" sz="3200" dirty="0">
                <a:solidFill>
                  <a:srgbClr val="FF0066"/>
                </a:solidFill>
              </a:rPr>
            </a:br>
            <a:r>
              <a:rPr lang="el-GR" altLang="en-US" sz="3200" dirty="0">
                <a:solidFill>
                  <a:srgbClr val="FF0066"/>
                </a:solidFill>
              </a:rPr>
              <a:t>Ασύμμετρη κατανομή φορτίου οδηγεί σε ηλεκτρικό δίπολο.</a:t>
            </a:r>
          </a:p>
        </p:txBody>
      </p:sp>
      <p:pic>
        <p:nvPicPr>
          <p:cNvPr id="44035" name="Picture 2">
            <a:extLst>
              <a:ext uri="{FF2B5EF4-FFF2-40B4-BE49-F238E27FC236}">
                <a16:creationId xmlns:a16="http://schemas.microsoft.com/office/drawing/2014/main" id="{E59D8ED5-FEDD-450E-A8BD-1AD8C99DBF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15" y="1642949"/>
            <a:ext cx="8630047" cy="1408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4036" name="Picture 3">
            <a:extLst>
              <a:ext uri="{FF2B5EF4-FFF2-40B4-BE49-F238E27FC236}">
                <a16:creationId xmlns:a16="http://schemas.microsoft.com/office/drawing/2014/main" id="{8C90D068-2211-46A1-B784-F0C99CE54F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276600"/>
            <a:ext cx="634682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1">
            <a:extLst>
              <a:ext uri="{FF2B5EF4-FFF2-40B4-BE49-F238E27FC236}">
                <a16:creationId xmlns:a16="http://schemas.microsoft.com/office/drawing/2014/main" id="{FD0164F6-3D06-45B1-A531-28884620FBE9}"/>
              </a:ext>
            </a:extLst>
          </p:cNvPr>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a:solidFill>
                  <a:srgbClr val="898989"/>
                </a:solidFill>
              </a:rPr>
              <a:t>Tro, Chemistry: A Molecular Approach</a:t>
            </a:r>
          </a:p>
        </p:txBody>
      </p:sp>
      <p:sp>
        <p:nvSpPr>
          <p:cNvPr id="45060" name="Text Box 3">
            <a:extLst>
              <a:ext uri="{FF2B5EF4-FFF2-40B4-BE49-F238E27FC236}">
                <a16:creationId xmlns:a16="http://schemas.microsoft.com/office/drawing/2014/main" id="{D7FE8EBA-4651-47C4-9BA8-1F5B1FA573E6}"/>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Διπολικές Ροπές</a:t>
            </a:r>
          </a:p>
        </p:txBody>
      </p:sp>
      <p:pic>
        <p:nvPicPr>
          <p:cNvPr id="45061" name="Picture 4">
            <a:extLst>
              <a:ext uri="{FF2B5EF4-FFF2-40B4-BE49-F238E27FC236}">
                <a16:creationId xmlns:a16="http://schemas.microsoft.com/office/drawing/2014/main" id="{301271AD-98FC-4975-8526-2CEEF29BD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26771"/>
            <a:ext cx="8534400"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1">
            <a:extLst>
              <a:ext uri="{FF2B5EF4-FFF2-40B4-BE49-F238E27FC236}">
                <a16:creationId xmlns:a16="http://schemas.microsoft.com/office/drawing/2014/main" id="{169E5AB7-614C-42DE-BA4A-45FBF3F0CEDD}"/>
              </a:ext>
            </a:extLst>
          </p:cNvPr>
          <p:cNvSpPr txBox="1">
            <a:spLocks noChangeArrowheads="1"/>
          </p:cNvSpPr>
          <p:nvPr/>
        </p:nvSpPr>
        <p:spPr bwMode="auto">
          <a:xfrm>
            <a:off x="-1" y="49394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2400" b="1" dirty="0">
                <a:solidFill>
                  <a:srgbClr val="000000"/>
                </a:solidFill>
              </a:rPr>
              <a:t>Σε μεγάλα οργανικά μόρια και βιομόρια όπως οι πρωτεΐνες συχνά χρειάζεται να διακρίνουμε τις </a:t>
            </a:r>
            <a:r>
              <a:rPr lang="el-GR" altLang="en-US" sz="2400" b="1" dirty="0">
                <a:solidFill>
                  <a:srgbClr val="FF0066"/>
                </a:solidFill>
              </a:rPr>
              <a:t>πολικές ομάδες</a:t>
            </a:r>
            <a:r>
              <a:rPr lang="en-US" altLang="en-US" sz="2400" b="1" dirty="0">
                <a:solidFill>
                  <a:srgbClr val="FF0066"/>
                </a:solidFill>
              </a:rPr>
              <a:t> </a:t>
            </a:r>
            <a:br>
              <a:rPr lang="en-US" altLang="en-US" sz="2400" b="1" dirty="0">
                <a:solidFill>
                  <a:srgbClr val="FF0066"/>
                </a:solidFill>
              </a:rPr>
            </a:br>
            <a:endParaRPr lang="en-US" altLang="en-US" sz="2400" b="1" dirty="0">
              <a:solidFill>
                <a:srgbClr val="FF0066"/>
              </a:solidFill>
            </a:endParaRPr>
          </a:p>
        </p:txBody>
      </p:sp>
      <p:sp>
        <p:nvSpPr>
          <p:cNvPr id="46083" name="Text Box 2">
            <a:extLst>
              <a:ext uri="{FF2B5EF4-FFF2-40B4-BE49-F238E27FC236}">
                <a16:creationId xmlns:a16="http://schemas.microsoft.com/office/drawing/2014/main" id="{FC4DB197-5C9D-415E-AE53-4F7D3C7B1B25}"/>
              </a:ext>
            </a:extLst>
          </p:cNvPr>
          <p:cNvSpPr txBox="1">
            <a:spLocks noChangeArrowheads="1"/>
          </p:cNvSpPr>
          <p:nvPr/>
        </p:nvSpPr>
        <p:spPr bwMode="auto">
          <a:xfrm>
            <a:off x="457199" y="163694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800"/>
              </a:spcBef>
              <a:buFont typeface="Arial" panose="020B0604020202020204" pitchFamily="34" charset="0"/>
              <a:buChar char="•"/>
            </a:pPr>
            <a:r>
              <a:rPr lang="el-GR" altLang="en-US" sz="3200" dirty="0">
                <a:solidFill>
                  <a:srgbClr val="000000"/>
                </a:solidFill>
              </a:rPr>
              <a:t>Δίδονται τα ακόλουθα μόρια</a:t>
            </a:r>
          </a:p>
        </p:txBody>
      </p:sp>
      <p:pic>
        <p:nvPicPr>
          <p:cNvPr id="2" name="Εικόνα 1">
            <a:extLst>
              <a:ext uri="{FF2B5EF4-FFF2-40B4-BE49-F238E27FC236}">
                <a16:creationId xmlns:a16="http://schemas.microsoft.com/office/drawing/2014/main" id="{E2B8F275-313A-4792-B950-081B4A41BD44}"/>
              </a:ext>
            </a:extLst>
          </p:cNvPr>
          <p:cNvPicPr>
            <a:picLocks noChangeAspect="1"/>
          </p:cNvPicPr>
          <p:nvPr/>
        </p:nvPicPr>
        <p:blipFill>
          <a:blip r:embed="rId3"/>
          <a:stretch>
            <a:fillRect/>
          </a:stretch>
        </p:blipFill>
        <p:spPr>
          <a:xfrm>
            <a:off x="408214" y="2830285"/>
            <a:ext cx="8327571" cy="2569029"/>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6" name="Rectangle 19465">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0" name="Text Box 3">
            <a:extLst>
              <a:ext uri="{FF2B5EF4-FFF2-40B4-BE49-F238E27FC236}">
                <a16:creationId xmlns:a16="http://schemas.microsoft.com/office/drawing/2014/main" id="{DCB59B5A-7984-46E8-AFCF-D48978494058}"/>
              </a:ext>
            </a:extLst>
          </p:cNvPr>
          <p:cNvSpPr txBox="1">
            <a:spLocks noChangeArrowheads="1"/>
          </p:cNvSpPr>
          <p:nvPr/>
        </p:nvSpPr>
        <p:spPr bwMode="auto">
          <a:xfrm>
            <a:off x="628650" y="365125"/>
            <a:ext cx="7886700" cy="132556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defTabSz="914400" eaLnBrk="1" hangingPunct="1">
              <a:lnSpc>
                <a:spcPct val="90000"/>
              </a:lnSpc>
              <a:spcBef>
                <a:spcPct val="0"/>
              </a:spcBef>
              <a:spcAft>
                <a:spcPts val="600"/>
              </a:spcAft>
              <a:buClrTx/>
            </a:pPr>
            <a:r>
              <a:rPr lang="en-US" altLang="en-US" sz="4700" kern="1200">
                <a:solidFill>
                  <a:schemeClr val="tx1"/>
                </a:solidFill>
                <a:latin typeface="+mj-lt"/>
                <a:ea typeface="+mj-ea"/>
                <a:cs typeface="+mj-cs"/>
              </a:rPr>
              <a:t>Δεσμός</a:t>
            </a:r>
          </a:p>
        </p:txBody>
      </p:sp>
      <p:sp>
        <p:nvSpPr>
          <p:cNvPr id="19468"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1865313"/>
            <a:ext cx="7818120" cy="18288"/>
          </a:xfrm>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 name="connsiteX0" fmla="*/ 0 w 7818120"/>
              <a:gd name="connsiteY0" fmla="*/ 0 h 18288"/>
              <a:gd name="connsiteX1" fmla="*/ 573329 w 7818120"/>
              <a:gd name="connsiteY1" fmla="*/ 0 h 18288"/>
              <a:gd name="connsiteX2" fmla="*/ 990295 w 7818120"/>
              <a:gd name="connsiteY2" fmla="*/ 0 h 18288"/>
              <a:gd name="connsiteX3" fmla="*/ 1394232 w 7818120"/>
              <a:gd name="connsiteY3" fmla="*/ 0 h 18288"/>
              <a:gd name="connsiteX4" fmla="*/ 1798168 w 7818120"/>
              <a:gd name="connsiteY4" fmla="*/ 0 h 18288"/>
              <a:gd name="connsiteX5" fmla="*/ 2371496 w 7818120"/>
              <a:gd name="connsiteY5" fmla="*/ 0 h 18288"/>
              <a:gd name="connsiteX6" fmla="*/ 2944825 w 7818120"/>
              <a:gd name="connsiteY6" fmla="*/ 0 h 18288"/>
              <a:gd name="connsiteX7" fmla="*/ 3752698 w 7818120"/>
              <a:gd name="connsiteY7" fmla="*/ 0 h 18288"/>
              <a:gd name="connsiteX8" fmla="*/ 4247845 w 7818120"/>
              <a:gd name="connsiteY8" fmla="*/ 0 h 18288"/>
              <a:gd name="connsiteX9" fmla="*/ 5055718 w 7818120"/>
              <a:gd name="connsiteY9" fmla="*/ 0 h 18288"/>
              <a:gd name="connsiteX10" fmla="*/ 5863590 w 7818120"/>
              <a:gd name="connsiteY10" fmla="*/ 0 h 18288"/>
              <a:gd name="connsiteX11" fmla="*/ 6515100 w 7818120"/>
              <a:gd name="connsiteY11" fmla="*/ 0 h 18288"/>
              <a:gd name="connsiteX12" fmla="*/ 7818120 w 7818120"/>
              <a:gd name="connsiteY12" fmla="*/ 0 h 18288"/>
              <a:gd name="connsiteX13" fmla="*/ 7818120 w 7818120"/>
              <a:gd name="connsiteY13" fmla="*/ 18288 h 18288"/>
              <a:gd name="connsiteX14" fmla="*/ 7401154 w 7818120"/>
              <a:gd name="connsiteY14" fmla="*/ 18288 h 18288"/>
              <a:gd name="connsiteX15" fmla="*/ 6593281 w 7818120"/>
              <a:gd name="connsiteY15" fmla="*/ 18288 h 18288"/>
              <a:gd name="connsiteX16" fmla="*/ 6098134 w 7818120"/>
              <a:gd name="connsiteY16" fmla="*/ 18288 h 18288"/>
              <a:gd name="connsiteX17" fmla="*/ 5446624 w 7818120"/>
              <a:gd name="connsiteY17" fmla="*/ 18288 h 18288"/>
              <a:gd name="connsiteX18" fmla="*/ 4638751 w 7818120"/>
              <a:gd name="connsiteY18" fmla="*/ 18288 h 18288"/>
              <a:gd name="connsiteX19" fmla="*/ 3987241 w 7818120"/>
              <a:gd name="connsiteY19" fmla="*/ 18288 h 18288"/>
              <a:gd name="connsiteX20" fmla="*/ 3570275 w 7818120"/>
              <a:gd name="connsiteY20" fmla="*/ 18288 h 18288"/>
              <a:gd name="connsiteX21" fmla="*/ 3075127 w 7818120"/>
              <a:gd name="connsiteY21" fmla="*/ 18288 h 18288"/>
              <a:gd name="connsiteX22" fmla="*/ 2267255 w 7818120"/>
              <a:gd name="connsiteY22" fmla="*/ 18288 h 18288"/>
              <a:gd name="connsiteX23" fmla="*/ 1615745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01002" y="-20048"/>
                  <a:pt x="215808" y="13837"/>
                  <a:pt x="416966" y="0"/>
                </a:cubicBezTo>
                <a:cubicBezTo>
                  <a:pt x="573264" y="9422"/>
                  <a:pt x="897859" y="4188"/>
                  <a:pt x="1146658" y="0"/>
                </a:cubicBezTo>
                <a:cubicBezTo>
                  <a:pt x="1409722" y="12227"/>
                  <a:pt x="1377475" y="-3286"/>
                  <a:pt x="1563624" y="0"/>
                </a:cubicBezTo>
                <a:cubicBezTo>
                  <a:pt x="1758084" y="11330"/>
                  <a:pt x="1967746" y="-7403"/>
                  <a:pt x="2136953" y="0"/>
                </a:cubicBezTo>
                <a:cubicBezTo>
                  <a:pt x="2354826" y="-5751"/>
                  <a:pt x="2687014" y="20029"/>
                  <a:pt x="2944825" y="0"/>
                </a:cubicBezTo>
                <a:cubicBezTo>
                  <a:pt x="3238848" y="15226"/>
                  <a:pt x="3415761" y="33925"/>
                  <a:pt x="3596335" y="0"/>
                </a:cubicBezTo>
                <a:cubicBezTo>
                  <a:pt x="3815108" y="13362"/>
                  <a:pt x="3972448" y="-68797"/>
                  <a:pt x="4326026" y="0"/>
                </a:cubicBezTo>
                <a:cubicBezTo>
                  <a:pt x="4638028" y="39995"/>
                  <a:pt x="4794473" y="211"/>
                  <a:pt x="4899355" y="0"/>
                </a:cubicBezTo>
                <a:cubicBezTo>
                  <a:pt x="5037170" y="-13296"/>
                  <a:pt x="5289722" y="-48609"/>
                  <a:pt x="5550865" y="0"/>
                </a:cubicBezTo>
                <a:cubicBezTo>
                  <a:pt x="5740088" y="19163"/>
                  <a:pt x="6143605" y="-29909"/>
                  <a:pt x="6358738" y="0"/>
                </a:cubicBezTo>
                <a:cubicBezTo>
                  <a:pt x="6556443" y="18955"/>
                  <a:pt x="6741581" y="-22634"/>
                  <a:pt x="6853885" y="0"/>
                </a:cubicBezTo>
                <a:cubicBezTo>
                  <a:pt x="6996029" y="20497"/>
                  <a:pt x="7453286" y="6658"/>
                  <a:pt x="7818120" y="0"/>
                </a:cubicBezTo>
                <a:cubicBezTo>
                  <a:pt x="7817552" y="7862"/>
                  <a:pt x="7817901" y="13269"/>
                  <a:pt x="7818120" y="18288"/>
                </a:cubicBezTo>
                <a:cubicBezTo>
                  <a:pt x="7701883" y="-33961"/>
                  <a:pt x="7395843" y="8437"/>
                  <a:pt x="7244791" y="18288"/>
                </a:cubicBezTo>
                <a:cubicBezTo>
                  <a:pt x="7088282" y="14407"/>
                  <a:pt x="6958165" y="20902"/>
                  <a:pt x="6827825" y="18288"/>
                </a:cubicBezTo>
                <a:cubicBezTo>
                  <a:pt x="6715653" y="-2805"/>
                  <a:pt x="6356779" y="33124"/>
                  <a:pt x="6176315" y="18288"/>
                </a:cubicBezTo>
                <a:cubicBezTo>
                  <a:pt x="6015867" y="-5301"/>
                  <a:pt x="5852369" y="-275"/>
                  <a:pt x="5681167" y="18288"/>
                </a:cubicBezTo>
                <a:cubicBezTo>
                  <a:pt x="5508002" y="48742"/>
                  <a:pt x="5304989" y="-7247"/>
                  <a:pt x="5029657" y="18288"/>
                </a:cubicBezTo>
                <a:cubicBezTo>
                  <a:pt x="4760375" y="46790"/>
                  <a:pt x="4637400" y="35678"/>
                  <a:pt x="4378147" y="18288"/>
                </a:cubicBezTo>
                <a:cubicBezTo>
                  <a:pt x="4094943" y="8043"/>
                  <a:pt x="4037303" y="27568"/>
                  <a:pt x="3726637" y="18288"/>
                </a:cubicBezTo>
                <a:cubicBezTo>
                  <a:pt x="3400340" y="-2459"/>
                  <a:pt x="3320728" y="61058"/>
                  <a:pt x="3075127" y="18288"/>
                </a:cubicBezTo>
                <a:cubicBezTo>
                  <a:pt x="2809301" y="-25757"/>
                  <a:pt x="2702630" y="16477"/>
                  <a:pt x="2501798" y="18288"/>
                </a:cubicBezTo>
                <a:cubicBezTo>
                  <a:pt x="2308686" y="20751"/>
                  <a:pt x="2079466" y="5550"/>
                  <a:pt x="1772107" y="18288"/>
                </a:cubicBezTo>
                <a:cubicBezTo>
                  <a:pt x="1420202" y="47064"/>
                  <a:pt x="1431765" y="28913"/>
                  <a:pt x="1120597" y="18288"/>
                </a:cubicBezTo>
                <a:cubicBezTo>
                  <a:pt x="791266" y="31607"/>
                  <a:pt x="235945" y="82322"/>
                  <a:pt x="0" y="18288"/>
                </a:cubicBezTo>
                <a:cubicBezTo>
                  <a:pt x="-589" y="13471"/>
                  <a:pt x="-474" y="7409"/>
                  <a:pt x="0" y="0"/>
                </a:cubicBezTo>
                <a:close/>
              </a:path>
              <a:path w="7818120" h="18288" stroke="0" extrusionOk="0">
                <a:moveTo>
                  <a:pt x="0" y="0"/>
                </a:moveTo>
                <a:cubicBezTo>
                  <a:pt x="161767" y="-7030"/>
                  <a:pt x="286873" y="-11228"/>
                  <a:pt x="573329" y="0"/>
                </a:cubicBezTo>
                <a:cubicBezTo>
                  <a:pt x="860952" y="-8429"/>
                  <a:pt x="823968" y="-2420"/>
                  <a:pt x="990295" y="0"/>
                </a:cubicBezTo>
                <a:cubicBezTo>
                  <a:pt x="1144921" y="-13846"/>
                  <a:pt x="1288801" y="10931"/>
                  <a:pt x="1394232" y="0"/>
                </a:cubicBezTo>
                <a:cubicBezTo>
                  <a:pt x="1499663" y="-10931"/>
                  <a:pt x="1677634" y="10318"/>
                  <a:pt x="1798168" y="0"/>
                </a:cubicBezTo>
                <a:cubicBezTo>
                  <a:pt x="2021167" y="5465"/>
                  <a:pt x="2087775" y="-15972"/>
                  <a:pt x="2371496" y="0"/>
                </a:cubicBezTo>
                <a:cubicBezTo>
                  <a:pt x="2646084" y="3640"/>
                  <a:pt x="2709294" y="-15431"/>
                  <a:pt x="2944825" y="0"/>
                </a:cubicBezTo>
                <a:cubicBezTo>
                  <a:pt x="3182104" y="39801"/>
                  <a:pt x="3563508" y="7189"/>
                  <a:pt x="3752698" y="0"/>
                </a:cubicBezTo>
                <a:cubicBezTo>
                  <a:pt x="4004713" y="-51688"/>
                  <a:pt x="4111759" y="8465"/>
                  <a:pt x="4247845" y="0"/>
                </a:cubicBezTo>
                <a:cubicBezTo>
                  <a:pt x="4409051" y="-38636"/>
                  <a:pt x="4840912" y="-6880"/>
                  <a:pt x="5055718" y="0"/>
                </a:cubicBezTo>
                <a:cubicBezTo>
                  <a:pt x="5318987" y="12828"/>
                  <a:pt x="5464207" y="16349"/>
                  <a:pt x="5863590" y="0"/>
                </a:cubicBezTo>
                <a:cubicBezTo>
                  <a:pt x="6258188" y="21536"/>
                  <a:pt x="6373895" y="-20866"/>
                  <a:pt x="6515100" y="0"/>
                </a:cubicBezTo>
                <a:cubicBezTo>
                  <a:pt x="6673199" y="-42487"/>
                  <a:pt x="7368245" y="-124798"/>
                  <a:pt x="7818120" y="0"/>
                </a:cubicBezTo>
                <a:cubicBezTo>
                  <a:pt x="7818163" y="8895"/>
                  <a:pt x="7818750" y="9828"/>
                  <a:pt x="7818120" y="18288"/>
                </a:cubicBezTo>
                <a:cubicBezTo>
                  <a:pt x="7615777" y="-1071"/>
                  <a:pt x="7527543" y="-5750"/>
                  <a:pt x="7401154" y="18288"/>
                </a:cubicBezTo>
                <a:cubicBezTo>
                  <a:pt x="7322611" y="47896"/>
                  <a:pt x="6964426" y="-24966"/>
                  <a:pt x="6593281" y="18288"/>
                </a:cubicBezTo>
                <a:cubicBezTo>
                  <a:pt x="6260055" y="33833"/>
                  <a:pt x="6287545" y="-3963"/>
                  <a:pt x="6098134" y="18288"/>
                </a:cubicBezTo>
                <a:cubicBezTo>
                  <a:pt x="5900337" y="14995"/>
                  <a:pt x="5605990" y="72621"/>
                  <a:pt x="5446624" y="18288"/>
                </a:cubicBezTo>
                <a:cubicBezTo>
                  <a:pt x="5244167" y="-23104"/>
                  <a:pt x="4914971" y="-34358"/>
                  <a:pt x="4638751" y="18288"/>
                </a:cubicBezTo>
                <a:cubicBezTo>
                  <a:pt x="4353273" y="8380"/>
                  <a:pt x="4297533" y="13876"/>
                  <a:pt x="3987241" y="18288"/>
                </a:cubicBezTo>
                <a:cubicBezTo>
                  <a:pt x="3687723" y="41876"/>
                  <a:pt x="3776181" y="30039"/>
                  <a:pt x="3570275" y="18288"/>
                </a:cubicBezTo>
                <a:cubicBezTo>
                  <a:pt x="3396160" y="10249"/>
                  <a:pt x="3285909" y="48310"/>
                  <a:pt x="3075127" y="18288"/>
                </a:cubicBezTo>
                <a:cubicBezTo>
                  <a:pt x="2869474" y="41512"/>
                  <a:pt x="2676329" y="4972"/>
                  <a:pt x="2267255" y="18288"/>
                </a:cubicBezTo>
                <a:cubicBezTo>
                  <a:pt x="1866401" y="24532"/>
                  <a:pt x="1882987" y="25696"/>
                  <a:pt x="1615745" y="18288"/>
                </a:cubicBezTo>
                <a:cubicBezTo>
                  <a:pt x="1346085" y="13379"/>
                  <a:pt x="1323312" y="12392"/>
                  <a:pt x="1120597" y="18288"/>
                </a:cubicBezTo>
                <a:cubicBezTo>
                  <a:pt x="940237" y="-60975"/>
                  <a:pt x="569386" y="27591"/>
                  <a:pt x="0" y="18288"/>
                </a:cubicBezTo>
                <a:cubicBezTo>
                  <a:pt x="1751" y="14440"/>
                  <a:pt x="-1272" y="7740"/>
                  <a:pt x="0" y="0"/>
                </a:cubicBezTo>
                <a:close/>
              </a:path>
              <a:path w="7818120" h="18288" fill="none" stroke="0" extrusionOk="0">
                <a:moveTo>
                  <a:pt x="0" y="0"/>
                </a:moveTo>
                <a:cubicBezTo>
                  <a:pt x="102311" y="-24031"/>
                  <a:pt x="206428" y="20084"/>
                  <a:pt x="416966" y="0"/>
                </a:cubicBezTo>
                <a:cubicBezTo>
                  <a:pt x="662339" y="-9883"/>
                  <a:pt x="833564" y="-11910"/>
                  <a:pt x="1146658" y="0"/>
                </a:cubicBezTo>
                <a:cubicBezTo>
                  <a:pt x="1398993" y="16754"/>
                  <a:pt x="1378239" y="-4997"/>
                  <a:pt x="1563624" y="0"/>
                </a:cubicBezTo>
                <a:cubicBezTo>
                  <a:pt x="1738265" y="3015"/>
                  <a:pt x="2006667" y="23864"/>
                  <a:pt x="2136953" y="0"/>
                </a:cubicBezTo>
                <a:cubicBezTo>
                  <a:pt x="2338524" y="-3063"/>
                  <a:pt x="2693378" y="-15904"/>
                  <a:pt x="2944825" y="0"/>
                </a:cubicBezTo>
                <a:cubicBezTo>
                  <a:pt x="3201439" y="-13695"/>
                  <a:pt x="3379198" y="46243"/>
                  <a:pt x="3596335" y="0"/>
                </a:cubicBezTo>
                <a:cubicBezTo>
                  <a:pt x="3778868" y="-61549"/>
                  <a:pt x="3979469" y="3461"/>
                  <a:pt x="4326026" y="0"/>
                </a:cubicBezTo>
                <a:cubicBezTo>
                  <a:pt x="4670641" y="40397"/>
                  <a:pt x="4801160" y="2093"/>
                  <a:pt x="4899355" y="0"/>
                </a:cubicBezTo>
                <a:cubicBezTo>
                  <a:pt x="4972821" y="-4221"/>
                  <a:pt x="5326959" y="8892"/>
                  <a:pt x="5550865" y="0"/>
                </a:cubicBezTo>
                <a:cubicBezTo>
                  <a:pt x="5793178" y="12267"/>
                  <a:pt x="6146346" y="-4531"/>
                  <a:pt x="6358738" y="0"/>
                </a:cubicBezTo>
                <a:cubicBezTo>
                  <a:pt x="6580825" y="49349"/>
                  <a:pt x="6739467" y="13524"/>
                  <a:pt x="6853885" y="0"/>
                </a:cubicBezTo>
                <a:cubicBezTo>
                  <a:pt x="7057243" y="-60557"/>
                  <a:pt x="7415107" y="-58698"/>
                  <a:pt x="7818120" y="0"/>
                </a:cubicBezTo>
                <a:cubicBezTo>
                  <a:pt x="7817705" y="7748"/>
                  <a:pt x="7817189" y="13015"/>
                  <a:pt x="7818120" y="18288"/>
                </a:cubicBezTo>
                <a:cubicBezTo>
                  <a:pt x="7693944" y="-3615"/>
                  <a:pt x="7376376" y="-6677"/>
                  <a:pt x="7244791" y="18288"/>
                </a:cubicBezTo>
                <a:cubicBezTo>
                  <a:pt x="7100086" y="-5717"/>
                  <a:pt x="6942350" y="35421"/>
                  <a:pt x="6827825" y="18288"/>
                </a:cubicBezTo>
                <a:cubicBezTo>
                  <a:pt x="6691364" y="27873"/>
                  <a:pt x="6342432" y="37332"/>
                  <a:pt x="6176315" y="18288"/>
                </a:cubicBezTo>
                <a:cubicBezTo>
                  <a:pt x="6012850" y="28657"/>
                  <a:pt x="5862979" y="-980"/>
                  <a:pt x="5681167" y="18288"/>
                </a:cubicBezTo>
                <a:cubicBezTo>
                  <a:pt x="5485624" y="71662"/>
                  <a:pt x="5295851" y="1288"/>
                  <a:pt x="5029657" y="18288"/>
                </a:cubicBezTo>
                <a:cubicBezTo>
                  <a:pt x="4753680" y="49046"/>
                  <a:pt x="4640335" y="38506"/>
                  <a:pt x="4378147" y="18288"/>
                </a:cubicBezTo>
                <a:cubicBezTo>
                  <a:pt x="4103046" y="-4537"/>
                  <a:pt x="4022480" y="43848"/>
                  <a:pt x="3726637" y="18288"/>
                </a:cubicBezTo>
                <a:cubicBezTo>
                  <a:pt x="3429109" y="3476"/>
                  <a:pt x="3316488" y="61415"/>
                  <a:pt x="3075127" y="18288"/>
                </a:cubicBezTo>
                <a:cubicBezTo>
                  <a:pt x="2821014" y="6093"/>
                  <a:pt x="2665050" y="-11263"/>
                  <a:pt x="2501798" y="18288"/>
                </a:cubicBezTo>
                <a:cubicBezTo>
                  <a:pt x="2343345" y="29394"/>
                  <a:pt x="2120041" y="-50427"/>
                  <a:pt x="1772107" y="18288"/>
                </a:cubicBezTo>
                <a:cubicBezTo>
                  <a:pt x="1424078" y="50665"/>
                  <a:pt x="1427418" y="32572"/>
                  <a:pt x="1120597" y="18288"/>
                </a:cubicBezTo>
                <a:cubicBezTo>
                  <a:pt x="796486" y="45938"/>
                  <a:pt x="243712" y="47798"/>
                  <a:pt x="0" y="18288"/>
                </a:cubicBezTo>
                <a:cubicBezTo>
                  <a:pt x="1307" y="12414"/>
                  <a:pt x="-32" y="574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custGeom>
                    <a:avLst/>
                    <a:gdLst>
                      <a:gd name="connsiteX0" fmla="*/ 0 w 7818120"/>
                      <a:gd name="connsiteY0" fmla="*/ 0 h 18288"/>
                      <a:gd name="connsiteX1" fmla="*/ 416966 w 7818120"/>
                      <a:gd name="connsiteY1" fmla="*/ 0 h 18288"/>
                      <a:gd name="connsiteX2" fmla="*/ 1146658 w 7818120"/>
                      <a:gd name="connsiteY2" fmla="*/ 0 h 18288"/>
                      <a:gd name="connsiteX3" fmla="*/ 1563624 w 7818120"/>
                      <a:gd name="connsiteY3" fmla="*/ 0 h 18288"/>
                      <a:gd name="connsiteX4" fmla="*/ 2136953 w 7818120"/>
                      <a:gd name="connsiteY4" fmla="*/ 0 h 18288"/>
                      <a:gd name="connsiteX5" fmla="*/ 2944825 w 7818120"/>
                      <a:gd name="connsiteY5" fmla="*/ 0 h 18288"/>
                      <a:gd name="connsiteX6" fmla="*/ 3596335 w 7818120"/>
                      <a:gd name="connsiteY6" fmla="*/ 0 h 18288"/>
                      <a:gd name="connsiteX7" fmla="*/ 4326026 w 7818120"/>
                      <a:gd name="connsiteY7" fmla="*/ 0 h 18288"/>
                      <a:gd name="connsiteX8" fmla="*/ 4899355 w 7818120"/>
                      <a:gd name="connsiteY8" fmla="*/ 0 h 18288"/>
                      <a:gd name="connsiteX9" fmla="*/ 5550865 w 7818120"/>
                      <a:gd name="connsiteY9" fmla="*/ 0 h 18288"/>
                      <a:gd name="connsiteX10" fmla="*/ 6358738 w 7818120"/>
                      <a:gd name="connsiteY10" fmla="*/ 0 h 18288"/>
                      <a:gd name="connsiteX11" fmla="*/ 6853885 w 7818120"/>
                      <a:gd name="connsiteY11" fmla="*/ 0 h 18288"/>
                      <a:gd name="connsiteX12" fmla="*/ 7818120 w 7818120"/>
                      <a:gd name="connsiteY12" fmla="*/ 0 h 18288"/>
                      <a:gd name="connsiteX13" fmla="*/ 7818120 w 7818120"/>
                      <a:gd name="connsiteY13" fmla="*/ 18288 h 18288"/>
                      <a:gd name="connsiteX14" fmla="*/ 7244791 w 7818120"/>
                      <a:gd name="connsiteY14" fmla="*/ 18288 h 18288"/>
                      <a:gd name="connsiteX15" fmla="*/ 6827825 w 7818120"/>
                      <a:gd name="connsiteY15" fmla="*/ 18288 h 18288"/>
                      <a:gd name="connsiteX16" fmla="*/ 6176315 w 7818120"/>
                      <a:gd name="connsiteY16" fmla="*/ 18288 h 18288"/>
                      <a:gd name="connsiteX17" fmla="*/ 5681167 w 7818120"/>
                      <a:gd name="connsiteY17" fmla="*/ 18288 h 18288"/>
                      <a:gd name="connsiteX18" fmla="*/ 5029657 w 7818120"/>
                      <a:gd name="connsiteY18" fmla="*/ 18288 h 18288"/>
                      <a:gd name="connsiteX19" fmla="*/ 4378147 w 7818120"/>
                      <a:gd name="connsiteY19" fmla="*/ 18288 h 18288"/>
                      <a:gd name="connsiteX20" fmla="*/ 3726637 w 7818120"/>
                      <a:gd name="connsiteY20" fmla="*/ 18288 h 18288"/>
                      <a:gd name="connsiteX21" fmla="*/ 3075127 w 7818120"/>
                      <a:gd name="connsiteY21" fmla="*/ 18288 h 18288"/>
                      <a:gd name="connsiteX22" fmla="*/ 2501798 w 7818120"/>
                      <a:gd name="connsiteY22" fmla="*/ 18288 h 18288"/>
                      <a:gd name="connsiteX23" fmla="*/ 1772107 w 7818120"/>
                      <a:gd name="connsiteY23" fmla="*/ 18288 h 18288"/>
                      <a:gd name="connsiteX24" fmla="*/ 1120597 w 7818120"/>
                      <a:gd name="connsiteY24" fmla="*/ 18288 h 18288"/>
                      <a:gd name="connsiteX25" fmla="*/ 0 w 7818120"/>
                      <a:gd name="connsiteY25" fmla="*/ 18288 h 18288"/>
                      <a:gd name="connsiteX26" fmla="*/ 0 w 7818120"/>
                      <a:gd name="connsiteY2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8288"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7988" y="7702"/>
                          <a:pt x="7817908" y="13511"/>
                          <a:pt x="7818120" y="18288"/>
                        </a:cubicBezTo>
                        <a:cubicBezTo>
                          <a:pt x="7698847" y="-3267"/>
                          <a:pt x="7390924" y="22979"/>
                          <a:pt x="7244791" y="18288"/>
                        </a:cubicBezTo>
                        <a:cubicBezTo>
                          <a:pt x="7098658" y="13597"/>
                          <a:pt x="6952735" y="29357"/>
                          <a:pt x="6827825" y="18288"/>
                        </a:cubicBezTo>
                        <a:cubicBezTo>
                          <a:pt x="6702915" y="7219"/>
                          <a:pt x="6338661" y="34530"/>
                          <a:pt x="6176315" y="18288"/>
                        </a:cubicBezTo>
                        <a:cubicBezTo>
                          <a:pt x="6013969" y="2047"/>
                          <a:pt x="5850602" y="6362"/>
                          <a:pt x="5681167" y="18288"/>
                        </a:cubicBezTo>
                        <a:cubicBezTo>
                          <a:pt x="5511732" y="30214"/>
                          <a:pt x="5312143" y="419"/>
                          <a:pt x="5029657" y="18288"/>
                        </a:cubicBezTo>
                        <a:cubicBezTo>
                          <a:pt x="4747171" y="36158"/>
                          <a:pt x="4655062" y="30740"/>
                          <a:pt x="4378147" y="18288"/>
                        </a:cubicBezTo>
                        <a:cubicBezTo>
                          <a:pt x="4101232" y="5837"/>
                          <a:pt x="4037646" y="44706"/>
                          <a:pt x="3726637" y="18288"/>
                        </a:cubicBezTo>
                        <a:cubicBezTo>
                          <a:pt x="3415628" y="-8130"/>
                          <a:pt x="3321756" y="45507"/>
                          <a:pt x="3075127" y="18288"/>
                        </a:cubicBezTo>
                        <a:cubicBezTo>
                          <a:pt x="2828498" y="-8931"/>
                          <a:pt x="2684733" y="14853"/>
                          <a:pt x="2501798" y="18288"/>
                        </a:cubicBezTo>
                        <a:cubicBezTo>
                          <a:pt x="2318863" y="21723"/>
                          <a:pt x="2121844" y="-13013"/>
                          <a:pt x="1772107" y="18288"/>
                        </a:cubicBezTo>
                        <a:cubicBezTo>
                          <a:pt x="1422370" y="49589"/>
                          <a:pt x="1431548" y="31666"/>
                          <a:pt x="1120597" y="18288"/>
                        </a:cubicBezTo>
                        <a:cubicBezTo>
                          <a:pt x="809646" y="4911"/>
                          <a:pt x="246393" y="56240"/>
                          <a:pt x="0" y="18288"/>
                        </a:cubicBezTo>
                        <a:cubicBezTo>
                          <a:pt x="129" y="13298"/>
                          <a:pt x="-675" y="6857"/>
                          <a:pt x="0" y="0"/>
                        </a:cubicBezTo>
                        <a:close/>
                      </a:path>
                      <a:path w="7818120" h="18288"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8132" y="8833"/>
                          <a:pt x="7818660" y="9830"/>
                          <a:pt x="7818120" y="18288"/>
                        </a:cubicBezTo>
                        <a:cubicBezTo>
                          <a:pt x="7610240" y="4606"/>
                          <a:pt x="7521789" y="7721"/>
                          <a:pt x="7401154" y="18288"/>
                        </a:cubicBezTo>
                        <a:cubicBezTo>
                          <a:pt x="7280519" y="28855"/>
                          <a:pt x="6930719" y="4225"/>
                          <a:pt x="6593281" y="18288"/>
                        </a:cubicBezTo>
                        <a:cubicBezTo>
                          <a:pt x="6255843" y="32351"/>
                          <a:pt x="6286682" y="1162"/>
                          <a:pt x="6098134" y="18288"/>
                        </a:cubicBezTo>
                        <a:cubicBezTo>
                          <a:pt x="5909586" y="35414"/>
                          <a:pt x="5602789" y="48596"/>
                          <a:pt x="5446624" y="18288"/>
                        </a:cubicBezTo>
                        <a:cubicBezTo>
                          <a:pt x="5290459" y="-12020"/>
                          <a:pt x="4917039" y="21960"/>
                          <a:pt x="4638751" y="18288"/>
                        </a:cubicBezTo>
                        <a:cubicBezTo>
                          <a:pt x="4360463" y="14616"/>
                          <a:pt x="4304690" y="5450"/>
                          <a:pt x="3987241" y="18288"/>
                        </a:cubicBezTo>
                        <a:cubicBezTo>
                          <a:pt x="3669792" y="31127"/>
                          <a:pt x="3758742" y="32551"/>
                          <a:pt x="3570275" y="18288"/>
                        </a:cubicBezTo>
                        <a:cubicBezTo>
                          <a:pt x="3381808" y="4025"/>
                          <a:pt x="3267153" y="36200"/>
                          <a:pt x="3075127" y="18288"/>
                        </a:cubicBezTo>
                        <a:cubicBezTo>
                          <a:pt x="2883101" y="376"/>
                          <a:pt x="2665825" y="10973"/>
                          <a:pt x="2267255" y="18288"/>
                        </a:cubicBezTo>
                        <a:cubicBezTo>
                          <a:pt x="1868685" y="25603"/>
                          <a:pt x="1884698" y="28410"/>
                          <a:pt x="1615745" y="18288"/>
                        </a:cubicBezTo>
                        <a:cubicBezTo>
                          <a:pt x="1346792" y="8167"/>
                          <a:pt x="1320952" y="10430"/>
                          <a:pt x="1120597" y="18288"/>
                        </a:cubicBezTo>
                        <a:cubicBezTo>
                          <a:pt x="920242" y="26146"/>
                          <a:pt x="556507" y="50790"/>
                          <a:pt x="0" y="18288"/>
                        </a:cubicBezTo>
                        <a:cubicBezTo>
                          <a:pt x="74" y="14054"/>
                          <a:pt x="-46" y="699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58" name="Text Box 1">
            <a:extLst>
              <a:ext uri="{FF2B5EF4-FFF2-40B4-BE49-F238E27FC236}">
                <a16:creationId xmlns:a16="http://schemas.microsoft.com/office/drawing/2014/main" id="{C314B9D3-182C-46DC-AE34-602B0D6DDDDC}"/>
              </a:ext>
            </a:extLst>
          </p:cNvPr>
          <p:cNvSpPr txBox="1">
            <a:spLocks noChangeArrowheads="1"/>
          </p:cNvSpPr>
          <p:nvPr/>
        </p:nvSpPr>
        <p:spPr bwMode="auto">
          <a:xfrm>
            <a:off x="444930" y="6195278"/>
            <a:ext cx="1535674" cy="262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defTabSz="324612" eaLnBrk="1" hangingPunct="1">
              <a:spcAft>
                <a:spcPts val="600"/>
              </a:spcAft>
              <a:tabLst>
                <a:tab pos="0" algn="l"/>
                <a:tab pos="317849" algn="l"/>
                <a:tab pos="636826" algn="l"/>
                <a:tab pos="955802" algn="l"/>
                <a:tab pos="1274779" algn="l"/>
                <a:tab pos="1593755" algn="l"/>
                <a:tab pos="1912731" algn="l"/>
                <a:tab pos="2231708" algn="l"/>
                <a:tab pos="2550684" algn="l"/>
                <a:tab pos="2869660" algn="l"/>
                <a:tab pos="3188637" algn="l"/>
                <a:tab pos="3507613" algn="l"/>
                <a:tab pos="3826590" algn="l"/>
                <a:tab pos="4145566" algn="l"/>
                <a:tab pos="4464542" algn="l"/>
                <a:tab pos="4783519" algn="l"/>
                <a:tab pos="5102495" algn="l"/>
                <a:tab pos="5421471" algn="l"/>
                <a:tab pos="5740448" algn="l"/>
                <a:tab pos="6059424" algn="l"/>
                <a:tab pos="6378401" algn="l"/>
              </a:tabLst>
            </a:pPr>
            <a:r>
              <a:rPr lang="el-GR" altLang="en-US" sz="852" kern="1200" dirty="0">
                <a:solidFill>
                  <a:srgbClr val="000000"/>
                </a:solidFill>
                <a:latin typeface="Calibri" panose="020F0502020204030204" pitchFamily="34" charset="0"/>
                <a:ea typeface="Droid Sans Fallback"/>
                <a:cs typeface="Droid Sans Fallback"/>
              </a:rPr>
              <a:t>Tro, Chemistry: A Molecular Approach</a:t>
            </a:r>
            <a:endParaRPr lang="el-GR" altLang="en-US" sz="1200" dirty="0">
              <a:solidFill>
                <a:srgbClr val="000000"/>
              </a:solidFill>
            </a:endParaRPr>
          </a:p>
        </p:txBody>
      </p:sp>
      <p:sp>
        <p:nvSpPr>
          <p:cNvPr id="19461" name="Text Box 4">
            <a:extLst>
              <a:ext uri="{FF2B5EF4-FFF2-40B4-BE49-F238E27FC236}">
                <a16:creationId xmlns:a16="http://schemas.microsoft.com/office/drawing/2014/main" id="{06B3C5F0-1584-47F4-93DD-3E40649E535C}"/>
              </a:ext>
            </a:extLst>
          </p:cNvPr>
          <p:cNvSpPr txBox="1">
            <a:spLocks noChangeArrowheads="1"/>
          </p:cNvSpPr>
          <p:nvPr/>
        </p:nvSpPr>
        <p:spPr bwMode="auto">
          <a:xfrm>
            <a:off x="1528074" y="2228087"/>
            <a:ext cx="6087851" cy="3619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marL="241205" indent="-241205" defTabSz="324612" eaLnBrk="1" hangingPunct="1">
              <a:lnSpc>
                <a:spcPct val="90000"/>
              </a:lnSpc>
              <a:spcBef>
                <a:spcPts val="639"/>
              </a:spcBef>
              <a:buFont typeface="Arial" panose="020B0604020202020204" pitchFamily="34" charset="0"/>
              <a:buChar char="•"/>
              <a:tabLst>
                <a:tab pos="241205" algn="l"/>
                <a:tab pos="559054" algn="l"/>
                <a:tab pos="878031" algn="l"/>
                <a:tab pos="1197007" algn="l"/>
                <a:tab pos="1515983" algn="l"/>
                <a:tab pos="1834960" algn="l"/>
                <a:tab pos="2153936" algn="l"/>
                <a:tab pos="2472912" algn="l"/>
                <a:tab pos="2791889" algn="l"/>
                <a:tab pos="3110865" algn="l"/>
                <a:tab pos="3429842" algn="l"/>
                <a:tab pos="3748818" algn="l"/>
                <a:tab pos="4067794" algn="l"/>
                <a:tab pos="4386771" algn="l"/>
                <a:tab pos="4705747" algn="l"/>
                <a:tab pos="5024723" algn="l"/>
                <a:tab pos="5343700" algn="l"/>
                <a:tab pos="5662676" algn="l"/>
                <a:tab pos="5981653" algn="l"/>
                <a:tab pos="6300629" algn="l"/>
                <a:tab pos="6619605" algn="l"/>
              </a:tabLst>
            </a:pPr>
            <a:r>
              <a:rPr lang="el-GR" altLang="en-US" sz="2556" kern="1200" dirty="0">
                <a:solidFill>
                  <a:srgbClr val="000000"/>
                </a:solidFill>
                <a:latin typeface="Times New Roman" panose="02020603050405020304" pitchFamily="18" charset="0"/>
                <a:ea typeface="Droid Sans Fallback"/>
                <a:cs typeface="Droid Sans Fallback"/>
              </a:rPr>
              <a:t>Ένας χημικός δεσμός σχηματίζεται  όταν η δυναμική ενέργεια των συνδεδεμένων ατόμων είναι μικρότερη  από την δυναμική ενέργεια των επιμέρους ατόμων</a:t>
            </a:r>
          </a:p>
          <a:p>
            <a:pPr marL="241205" indent="-241205" defTabSz="324612" eaLnBrk="1" hangingPunct="1">
              <a:lnSpc>
                <a:spcPct val="90000"/>
              </a:lnSpc>
              <a:spcBef>
                <a:spcPts val="639"/>
              </a:spcBef>
              <a:buFont typeface="Arial" panose="020B0604020202020204" pitchFamily="34" charset="0"/>
              <a:buChar char="•"/>
              <a:tabLst>
                <a:tab pos="241205" algn="l"/>
                <a:tab pos="559054" algn="l"/>
                <a:tab pos="878031" algn="l"/>
                <a:tab pos="1197007" algn="l"/>
                <a:tab pos="1515983" algn="l"/>
                <a:tab pos="1834960" algn="l"/>
                <a:tab pos="2153936" algn="l"/>
                <a:tab pos="2472912" algn="l"/>
                <a:tab pos="2791889" algn="l"/>
                <a:tab pos="3110865" algn="l"/>
                <a:tab pos="3429842" algn="l"/>
                <a:tab pos="3748818" algn="l"/>
                <a:tab pos="4067794" algn="l"/>
                <a:tab pos="4386771" algn="l"/>
                <a:tab pos="4705747" algn="l"/>
                <a:tab pos="5024723" algn="l"/>
                <a:tab pos="5343700" algn="l"/>
                <a:tab pos="5662676" algn="l"/>
                <a:tab pos="5981653" algn="l"/>
                <a:tab pos="6300629" algn="l"/>
                <a:tab pos="6619605" algn="l"/>
              </a:tabLst>
            </a:pPr>
            <a:endParaRPr lang="el-GR" altLang="en-US" sz="2556" kern="1200" dirty="0">
              <a:solidFill>
                <a:srgbClr val="000000"/>
              </a:solidFill>
              <a:latin typeface="Times New Roman" panose="02020603050405020304" pitchFamily="18" charset="0"/>
              <a:ea typeface="Droid Sans Fallback"/>
              <a:cs typeface="Droid Sans Fallback"/>
            </a:endParaRPr>
          </a:p>
          <a:p>
            <a:pPr marL="241205" indent="-241205" defTabSz="324612" eaLnBrk="1" hangingPunct="1">
              <a:lnSpc>
                <a:spcPct val="90000"/>
              </a:lnSpc>
              <a:spcBef>
                <a:spcPts val="639"/>
              </a:spcBef>
              <a:buFont typeface="Arial" panose="020B0604020202020204" pitchFamily="34" charset="0"/>
              <a:buChar char="•"/>
              <a:tabLst>
                <a:tab pos="241205" algn="l"/>
                <a:tab pos="559054" algn="l"/>
                <a:tab pos="878031" algn="l"/>
                <a:tab pos="1197007" algn="l"/>
                <a:tab pos="1515983" algn="l"/>
                <a:tab pos="1834960" algn="l"/>
                <a:tab pos="2153936" algn="l"/>
                <a:tab pos="2472912" algn="l"/>
                <a:tab pos="2791889" algn="l"/>
                <a:tab pos="3110865" algn="l"/>
                <a:tab pos="3429842" algn="l"/>
                <a:tab pos="3748818" algn="l"/>
                <a:tab pos="4067794" algn="l"/>
                <a:tab pos="4386771" algn="l"/>
                <a:tab pos="4705747" algn="l"/>
                <a:tab pos="5024723" algn="l"/>
                <a:tab pos="5343700" algn="l"/>
                <a:tab pos="5662676" algn="l"/>
                <a:tab pos="5981653" algn="l"/>
                <a:tab pos="6300629" algn="l"/>
                <a:tab pos="6619605" algn="l"/>
              </a:tabLst>
            </a:pPr>
            <a:r>
              <a:rPr lang="el-GR" altLang="en-US" sz="2556" kern="1200" dirty="0">
                <a:solidFill>
                  <a:srgbClr val="000000"/>
                </a:solidFill>
                <a:latin typeface="Times New Roman" panose="02020603050405020304" pitchFamily="18" charset="0"/>
                <a:ea typeface="Droid Sans Fallback"/>
                <a:cs typeface="Droid Sans Fallback"/>
              </a:rPr>
              <a:t>Οι αλληλεπιδράσεις: </a:t>
            </a:r>
          </a:p>
          <a:p>
            <a:pPr marL="525240" lvl="1" indent="-200628" defTabSz="324612" eaLnBrk="1" hangingPunct="1">
              <a:lnSpc>
                <a:spcPct val="90000"/>
              </a:lnSpc>
              <a:spcBef>
                <a:spcPts val="639"/>
              </a:spcBef>
              <a:buClr>
                <a:srgbClr val="FF0000"/>
              </a:buClr>
              <a:buFont typeface="Arial" panose="020B0604020202020204" pitchFamily="34" charset="0"/>
              <a:buChar char="–"/>
              <a:tabLst>
                <a:tab pos="241205" algn="l"/>
                <a:tab pos="559054" algn="l"/>
                <a:tab pos="878031" algn="l"/>
                <a:tab pos="1197007" algn="l"/>
                <a:tab pos="1515983" algn="l"/>
                <a:tab pos="1834960" algn="l"/>
                <a:tab pos="2153936" algn="l"/>
                <a:tab pos="2472912" algn="l"/>
                <a:tab pos="2791889" algn="l"/>
                <a:tab pos="3110865" algn="l"/>
                <a:tab pos="3429842" algn="l"/>
                <a:tab pos="3748818" algn="l"/>
                <a:tab pos="4067794" algn="l"/>
                <a:tab pos="4386771" algn="l"/>
                <a:tab pos="4705747" algn="l"/>
                <a:tab pos="5024723" algn="l"/>
                <a:tab pos="5343700" algn="l"/>
                <a:tab pos="5662676" algn="l"/>
                <a:tab pos="5981653" algn="l"/>
                <a:tab pos="6300629" algn="l"/>
                <a:tab pos="6619605" algn="l"/>
              </a:tabLst>
            </a:pPr>
            <a:r>
              <a:rPr lang="el-GR" altLang="en-US" sz="2556" kern="1200" dirty="0">
                <a:solidFill>
                  <a:srgbClr val="FF0000"/>
                </a:solidFill>
                <a:latin typeface="Times New Roman" panose="02020603050405020304" pitchFamily="18" charset="0"/>
                <a:ea typeface="Droid Sans Fallback"/>
                <a:cs typeface="Droid Sans Fallback"/>
              </a:rPr>
              <a:t>Άπωση </a:t>
            </a:r>
            <a:r>
              <a:rPr lang="el-GR" altLang="en-US" sz="2556" kern="1200" dirty="0">
                <a:solidFill>
                  <a:srgbClr val="000000"/>
                </a:solidFill>
                <a:latin typeface="Times New Roman" panose="02020603050405020304" pitchFamily="18" charset="0"/>
                <a:ea typeface="Droid Sans Fallback"/>
                <a:cs typeface="Droid Sans Fallback"/>
              </a:rPr>
              <a:t>πυρήνα-πυρήνα </a:t>
            </a:r>
          </a:p>
          <a:p>
            <a:pPr marL="525240" lvl="1" indent="-200628" defTabSz="324612" eaLnBrk="1" hangingPunct="1">
              <a:lnSpc>
                <a:spcPct val="90000"/>
              </a:lnSpc>
              <a:spcBef>
                <a:spcPts val="639"/>
              </a:spcBef>
              <a:buClr>
                <a:srgbClr val="FF0000"/>
              </a:buClr>
              <a:buFont typeface="Arial" panose="020B0604020202020204" pitchFamily="34" charset="0"/>
              <a:buChar char="–"/>
              <a:tabLst>
                <a:tab pos="241205" algn="l"/>
                <a:tab pos="559054" algn="l"/>
                <a:tab pos="878031" algn="l"/>
                <a:tab pos="1197007" algn="l"/>
                <a:tab pos="1515983" algn="l"/>
                <a:tab pos="1834960" algn="l"/>
                <a:tab pos="2153936" algn="l"/>
                <a:tab pos="2472912" algn="l"/>
                <a:tab pos="2791889" algn="l"/>
                <a:tab pos="3110865" algn="l"/>
                <a:tab pos="3429842" algn="l"/>
                <a:tab pos="3748818" algn="l"/>
                <a:tab pos="4067794" algn="l"/>
                <a:tab pos="4386771" algn="l"/>
                <a:tab pos="4705747" algn="l"/>
                <a:tab pos="5024723" algn="l"/>
                <a:tab pos="5343700" algn="l"/>
                <a:tab pos="5662676" algn="l"/>
                <a:tab pos="5981653" algn="l"/>
                <a:tab pos="6300629" algn="l"/>
                <a:tab pos="6619605" algn="l"/>
              </a:tabLst>
            </a:pPr>
            <a:r>
              <a:rPr lang="el-GR" altLang="en-US" sz="2556" kern="1200" dirty="0">
                <a:solidFill>
                  <a:srgbClr val="FF0000"/>
                </a:solidFill>
                <a:latin typeface="Times New Roman" panose="02020603050405020304" pitchFamily="18" charset="0"/>
                <a:ea typeface="Droid Sans Fallback"/>
                <a:cs typeface="Droid Sans Fallback"/>
              </a:rPr>
              <a:t>Άπωση </a:t>
            </a:r>
            <a:r>
              <a:rPr lang="el-GR" altLang="en-US" sz="2556" kern="1200" dirty="0">
                <a:solidFill>
                  <a:srgbClr val="000000"/>
                </a:solidFill>
                <a:latin typeface="Times New Roman" panose="02020603050405020304" pitchFamily="18" charset="0"/>
                <a:ea typeface="Droid Sans Fallback"/>
                <a:cs typeface="Droid Sans Fallback"/>
              </a:rPr>
              <a:t>ηλεκτρονίου-ηλεκτρονίου</a:t>
            </a:r>
          </a:p>
          <a:p>
            <a:pPr marL="525240" lvl="1" indent="-200628" defTabSz="324612" eaLnBrk="1" hangingPunct="1">
              <a:lnSpc>
                <a:spcPct val="90000"/>
              </a:lnSpc>
              <a:spcBef>
                <a:spcPts val="639"/>
              </a:spcBef>
              <a:buClr>
                <a:srgbClr val="00B050"/>
              </a:buClr>
              <a:buFont typeface="Arial" panose="020B0604020202020204" pitchFamily="34" charset="0"/>
              <a:buChar char="–"/>
              <a:tabLst>
                <a:tab pos="241205" algn="l"/>
                <a:tab pos="559054" algn="l"/>
                <a:tab pos="878031" algn="l"/>
                <a:tab pos="1197007" algn="l"/>
                <a:tab pos="1515983" algn="l"/>
                <a:tab pos="1834960" algn="l"/>
                <a:tab pos="2153936" algn="l"/>
                <a:tab pos="2472912" algn="l"/>
                <a:tab pos="2791889" algn="l"/>
                <a:tab pos="3110865" algn="l"/>
                <a:tab pos="3429842" algn="l"/>
                <a:tab pos="3748818" algn="l"/>
                <a:tab pos="4067794" algn="l"/>
                <a:tab pos="4386771" algn="l"/>
                <a:tab pos="4705747" algn="l"/>
                <a:tab pos="5024723" algn="l"/>
                <a:tab pos="5343700" algn="l"/>
                <a:tab pos="5662676" algn="l"/>
                <a:tab pos="5981653" algn="l"/>
                <a:tab pos="6300629" algn="l"/>
                <a:tab pos="6619605" algn="l"/>
              </a:tabLst>
            </a:pPr>
            <a:r>
              <a:rPr lang="el-GR" altLang="en-US" sz="2556" kern="1200" dirty="0">
                <a:solidFill>
                  <a:srgbClr val="00B050"/>
                </a:solidFill>
                <a:latin typeface="Times New Roman" panose="02020603050405020304" pitchFamily="18" charset="0"/>
                <a:ea typeface="Droid Sans Fallback"/>
                <a:cs typeface="Droid Sans Fallback"/>
              </a:rPr>
              <a:t>Έλξη </a:t>
            </a:r>
            <a:r>
              <a:rPr lang="el-GR" altLang="en-US" sz="2556" kern="1200" dirty="0">
                <a:solidFill>
                  <a:srgbClr val="000000"/>
                </a:solidFill>
                <a:latin typeface="Times New Roman" panose="02020603050405020304" pitchFamily="18" charset="0"/>
                <a:ea typeface="Droid Sans Fallback"/>
                <a:cs typeface="Droid Sans Fallback"/>
              </a:rPr>
              <a:t>πυρήνα-ηλεκτρονίου</a:t>
            </a:r>
            <a:endParaRPr lang="el-GR" altLang="en-US" sz="3600" dirty="0">
              <a:solidFill>
                <a:srgbClr val="000000"/>
              </a:solidFill>
              <a:latin typeface="Times New Roman" panose="02020603050405020304" pitchFamily="18" charset="0"/>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
            <a:extLst>
              <a:ext uri="{FF2B5EF4-FFF2-40B4-BE49-F238E27FC236}">
                <a16:creationId xmlns:a16="http://schemas.microsoft.com/office/drawing/2014/main" id="{7972382C-C52C-4266-A239-E35C7C80E119}"/>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4400">
                <a:solidFill>
                  <a:srgbClr val="FF0000"/>
                </a:solidFill>
              </a:rPr>
              <a:t>E</a:t>
            </a:r>
            <a:r>
              <a:rPr lang="el-GR" altLang="en-US" sz="4400">
                <a:solidFill>
                  <a:srgbClr val="FF0000"/>
                </a:solidFill>
              </a:rPr>
              <a:t>ρώτηση</a:t>
            </a:r>
          </a:p>
        </p:txBody>
      </p:sp>
      <p:sp>
        <p:nvSpPr>
          <p:cNvPr id="47107" name="Text Box 2">
            <a:extLst>
              <a:ext uri="{FF2B5EF4-FFF2-40B4-BE49-F238E27FC236}">
                <a16:creationId xmlns:a16="http://schemas.microsoft.com/office/drawing/2014/main" id="{FE44D8A9-F26B-4620-96AB-C4E8D99D508A}"/>
              </a:ext>
            </a:extLst>
          </p:cNvPr>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800"/>
              </a:spcBef>
              <a:buFont typeface="Arial" panose="020B0604020202020204" pitchFamily="34" charset="0"/>
              <a:buChar char="•"/>
            </a:pPr>
            <a:r>
              <a:rPr lang="el-GR" altLang="en-US" sz="3200">
                <a:solidFill>
                  <a:srgbClr val="000000"/>
                </a:solidFill>
              </a:rPr>
              <a:t>Ποιο μόριο έχει περισσότερες πολικές ομάδες?</a:t>
            </a:r>
          </a:p>
          <a:p>
            <a:pPr eaLnBrk="1" hangingPunct="1">
              <a:spcBef>
                <a:spcPts val="800"/>
              </a:spcBef>
              <a:buFont typeface="Arial" panose="020B0604020202020204" pitchFamily="34" charset="0"/>
              <a:buChar char="•"/>
            </a:pPr>
            <a:r>
              <a:rPr lang="en-US" altLang="en-US" sz="3200">
                <a:solidFill>
                  <a:srgbClr val="000000"/>
                </a:solidFill>
              </a:rPr>
              <a:t>B</a:t>
            </a:r>
            <a:r>
              <a:rPr lang="el-GR" altLang="en-US" sz="3200">
                <a:solidFill>
                  <a:srgbClr val="000000"/>
                </a:solidFill>
              </a:rPr>
              <a:t>ιταμίνη Α</a:t>
            </a:r>
          </a:p>
          <a:p>
            <a:pPr eaLnBrk="1" hangingPunct="1">
              <a:spcBef>
                <a:spcPts val="800"/>
              </a:spcBef>
              <a:buFont typeface="Arial" panose="020B0604020202020204" pitchFamily="34" charset="0"/>
              <a:buChar char="•"/>
            </a:pPr>
            <a:r>
              <a:rPr lang="el-GR" altLang="en-US" sz="3200">
                <a:solidFill>
                  <a:srgbClr val="000000"/>
                </a:solidFill>
              </a:rPr>
              <a:t>Βιταμίνη Β9</a:t>
            </a:r>
          </a:p>
          <a:p>
            <a:pPr eaLnBrk="1" hangingPunct="1">
              <a:spcBef>
                <a:spcPts val="800"/>
              </a:spcBef>
              <a:buFont typeface="Arial" panose="020B0604020202020204" pitchFamily="34" charset="0"/>
              <a:buChar char="•"/>
            </a:pPr>
            <a:r>
              <a:rPr lang="el-GR" altLang="en-US" sz="3200">
                <a:solidFill>
                  <a:srgbClr val="000000"/>
                </a:solidFill>
              </a:rPr>
              <a:t>Εχουν τον ίδιο αριθμό πολικών ομάδων</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
            <a:extLst>
              <a:ext uri="{FF2B5EF4-FFF2-40B4-BE49-F238E27FC236}">
                <a16:creationId xmlns:a16="http://schemas.microsoft.com/office/drawing/2014/main" id="{691A8173-79E6-498C-A67A-CC1FC2EA6DA9}"/>
              </a:ext>
            </a:extLst>
          </p:cNvPr>
          <p:cNvSpPr txBox="1">
            <a:spLocks noChangeArrowheads="1"/>
          </p:cNvSpPr>
          <p:nvPr/>
        </p:nvSpPr>
        <p:spPr bwMode="auto">
          <a:xfrm>
            <a:off x="454819" y="184944"/>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2800" dirty="0">
                <a:solidFill>
                  <a:srgbClr val="000000"/>
                </a:solidFill>
              </a:rPr>
              <a:t>Για παράδειγμα ας συγκρίνουμε την </a:t>
            </a:r>
            <a:r>
              <a:rPr lang="el-GR" altLang="en-US" sz="2800" b="1" dirty="0">
                <a:solidFill>
                  <a:srgbClr val="000000"/>
                </a:solidFill>
              </a:rPr>
              <a:t>βιταμίνη</a:t>
            </a:r>
            <a:r>
              <a:rPr lang="en-US" altLang="en-US" sz="2800" b="1" dirty="0">
                <a:solidFill>
                  <a:srgbClr val="000000"/>
                </a:solidFill>
              </a:rPr>
              <a:t> A</a:t>
            </a:r>
            <a:r>
              <a:rPr lang="en-US" altLang="en-US" sz="2800" dirty="0">
                <a:solidFill>
                  <a:srgbClr val="000000"/>
                </a:solidFill>
              </a:rPr>
              <a:t> </a:t>
            </a:r>
            <a:r>
              <a:rPr lang="el-GR" altLang="en-US" sz="2800" dirty="0">
                <a:solidFill>
                  <a:srgbClr val="000000"/>
                </a:solidFill>
              </a:rPr>
              <a:t>με την </a:t>
            </a:r>
            <a:r>
              <a:rPr lang="el-GR" altLang="en-US" sz="2800" b="1" dirty="0">
                <a:solidFill>
                  <a:srgbClr val="000000"/>
                </a:solidFill>
              </a:rPr>
              <a:t>βιταμίνη</a:t>
            </a:r>
            <a:r>
              <a:rPr lang="en-US" altLang="en-US" sz="2800" b="1" dirty="0">
                <a:solidFill>
                  <a:srgbClr val="000000"/>
                </a:solidFill>
              </a:rPr>
              <a:t> B9 </a:t>
            </a:r>
          </a:p>
        </p:txBody>
      </p:sp>
      <p:sp>
        <p:nvSpPr>
          <p:cNvPr id="48131" name="Rectangle 2">
            <a:extLst>
              <a:ext uri="{FF2B5EF4-FFF2-40B4-BE49-F238E27FC236}">
                <a16:creationId xmlns:a16="http://schemas.microsoft.com/office/drawing/2014/main" id="{53D3ED51-FB3B-4846-AA89-6400865C187D}"/>
              </a:ext>
            </a:extLst>
          </p:cNvPr>
          <p:cNvSpPr>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pic>
        <p:nvPicPr>
          <p:cNvPr id="48132" name="Picture 3">
            <a:extLst>
              <a:ext uri="{FF2B5EF4-FFF2-40B4-BE49-F238E27FC236}">
                <a16:creationId xmlns:a16="http://schemas.microsoft.com/office/drawing/2014/main" id="{B3FA6146-2E3A-4B7E-A9C9-8BF5AFFA8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8" y="2447925"/>
            <a:ext cx="7134225"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8133" name="Picture 4">
            <a:extLst>
              <a:ext uri="{FF2B5EF4-FFF2-40B4-BE49-F238E27FC236}">
                <a16:creationId xmlns:a16="http://schemas.microsoft.com/office/drawing/2014/main" id="{F8D2FB0B-A2B7-47B4-90E7-D9784B0EF3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9200"/>
            <a:ext cx="88011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8134" name="Picture 5">
            <a:extLst>
              <a:ext uri="{FF2B5EF4-FFF2-40B4-BE49-F238E27FC236}">
                <a16:creationId xmlns:a16="http://schemas.microsoft.com/office/drawing/2014/main" id="{BEF864EC-2603-4157-8105-53D3B2FFE9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810125"/>
            <a:ext cx="70485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48135" name="Picture 6">
            <a:extLst>
              <a:ext uri="{FF2B5EF4-FFF2-40B4-BE49-F238E27FC236}">
                <a16:creationId xmlns:a16="http://schemas.microsoft.com/office/drawing/2014/main" id="{724DE21E-76A1-4752-AFF4-1E73B8F20E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4800" y="1143000"/>
            <a:ext cx="108585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 name="TextBox 1">
            <a:extLst>
              <a:ext uri="{FF2B5EF4-FFF2-40B4-BE49-F238E27FC236}">
                <a16:creationId xmlns:a16="http://schemas.microsoft.com/office/drawing/2014/main" id="{69F9F2D9-B2B8-FD10-7EFE-9E8342A5C21F}"/>
              </a:ext>
            </a:extLst>
          </p:cNvPr>
          <p:cNvSpPr txBox="1"/>
          <p:nvPr/>
        </p:nvSpPr>
        <p:spPr>
          <a:xfrm>
            <a:off x="870855" y="868363"/>
            <a:ext cx="1970315" cy="369332"/>
          </a:xfrm>
          <a:prstGeom prst="rect">
            <a:avLst/>
          </a:prstGeom>
          <a:noFill/>
        </p:spPr>
        <p:txBody>
          <a:bodyPr wrap="square" rtlCol="0">
            <a:spAutoFit/>
          </a:bodyPr>
          <a:lstStyle/>
          <a:p>
            <a:r>
              <a:rPr lang="el-GR" dirty="0">
                <a:solidFill>
                  <a:srgbClr val="7030A0"/>
                </a:solidFill>
              </a:rPr>
              <a:t>καρβοξυλομάδα</a:t>
            </a:r>
            <a:endParaRPr lang="en-US" dirty="0">
              <a:solidFill>
                <a:srgbClr val="7030A0"/>
              </a:solidFill>
            </a:endParaRPr>
          </a:p>
        </p:txBody>
      </p:sp>
      <p:sp>
        <p:nvSpPr>
          <p:cNvPr id="3" name="TextBox 2">
            <a:extLst>
              <a:ext uri="{FF2B5EF4-FFF2-40B4-BE49-F238E27FC236}">
                <a16:creationId xmlns:a16="http://schemas.microsoft.com/office/drawing/2014/main" id="{A732F739-B6A7-01FA-362E-FCFDCFE9A11A}"/>
              </a:ext>
            </a:extLst>
          </p:cNvPr>
          <p:cNvSpPr txBox="1"/>
          <p:nvPr/>
        </p:nvSpPr>
        <p:spPr>
          <a:xfrm>
            <a:off x="2427513" y="1358662"/>
            <a:ext cx="1970315" cy="369332"/>
          </a:xfrm>
          <a:prstGeom prst="rect">
            <a:avLst/>
          </a:prstGeom>
          <a:noFill/>
        </p:spPr>
        <p:txBody>
          <a:bodyPr wrap="square" rtlCol="0">
            <a:spAutoFit/>
          </a:bodyPr>
          <a:lstStyle/>
          <a:p>
            <a:r>
              <a:rPr lang="el-GR" dirty="0">
                <a:solidFill>
                  <a:srgbClr val="7030A0"/>
                </a:solidFill>
              </a:rPr>
              <a:t>κετονομάδα</a:t>
            </a:r>
            <a:endParaRPr lang="en-US" dirty="0">
              <a:solidFill>
                <a:srgbClr val="7030A0"/>
              </a:solidFill>
            </a:endParaRPr>
          </a:p>
        </p:txBody>
      </p:sp>
      <p:sp>
        <p:nvSpPr>
          <p:cNvPr id="5" name="TextBox 4">
            <a:extLst>
              <a:ext uri="{FF2B5EF4-FFF2-40B4-BE49-F238E27FC236}">
                <a16:creationId xmlns:a16="http://schemas.microsoft.com/office/drawing/2014/main" id="{FA418B02-31D5-1ABD-4B89-65862132005C}"/>
              </a:ext>
            </a:extLst>
          </p:cNvPr>
          <p:cNvSpPr txBox="1"/>
          <p:nvPr/>
        </p:nvSpPr>
        <p:spPr>
          <a:xfrm>
            <a:off x="4569619" y="2651165"/>
            <a:ext cx="1970315" cy="369332"/>
          </a:xfrm>
          <a:prstGeom prst="rect">
            <a:avLst/>
          </a:prstGeom>
          <a:noFill/>
        </p:spPr>
        <p:txBody>
          <a:bodyPr wrap="square" rtlCol="0">
            <a:spAutoFit/>
          </a:bodyPr>
          <a:lstStyle/>
          <a:p>
            <a:r>
              <a:rPr lang="el-GR" dirty="0">
                <a:solidFill>
                  <a:srgbClr val="7030A0"/>
                </a:solidFill>
              </a:rPr>
              <a:t>αμινομάδα</a:t>
            </a:r>
            <a:endParaRPr lang="en-US" dirty="0">
              <a:solidFill>
                <a:srgbClr val="7030A0"/>
              </a:solidFill>
            </a:endParaRPr>
          </a:p>
        </p:txBody>
      </p:sp>
      <p:sp>
        <p:nvSpPr>
          <p:cNvPr id="6" name="TextBox 5">
            <a:extLst>
              <a:ext uri="{FF2B5EF4-FFF2-40B4-BE49-F238E27FC236}">
                <a16:creationId xmlns:a16="http://schemas.microsoft.com/office/drawing/2014/main" id="{F1C48228-CC8C-E213-1366-036E9E8131D7}"/>
              </a:ext>
            </a:extLst>
          </p:cNvPr>
          <p:cNvSpPr txBox="1"/>
          <p:nvPr/>
        </p:nvSpPr>
        <p:spPr>
          <a:xfrm>
            <a:off x="6539934" y="5861090"/>
            <a:ext cx="1970315" cy="369332"/>
          </a:xfrm>
          <a:prstGeom prst="rect">
            <a:avLst/>
          </a:prstGeom>
          <a:noFill/>
        </p:spPr>
        <p:txBody>
          <a:bodyPr wrap="square" rtlCol="0">
            <a:spAutoFit/>
          </a:bodyPr>
          <a:lstStyle/>
          <a:p>
            <a:r>
              <a:rPr lang="el-GR" dirty="0">
                <a:solidFill>
                  <a:srgbClr val="7030A0"/>
                </a:solidFill>
              </a:rPr>
              <a:t>υδροξυλομάδα</a:t>
            </a:r>
            <a:endParaRPr lang="en-US" dirty="0">
              <a:solidFill>
                <a:srgbClr val="7030A0"/>
              </a:solidFill>
            </a:endParaRPr>
          </a:p>
        </p:txBody>
      </p:sp>
      <p:sp>
        <p:nvSpPr>
          <p:cNvPr id="8" name="TextBox 7">
            <a:extLst>
              <a:ext uri="{FF2B5EF4-FFF2-40B4-BE49-F238E27FC236}">
                <a16:creationId xmlns:a16="http://schemas.microsoft.com/office/drawing/2014/main" id="{655E3629-33D1-A600-6EF0-8BF46C605B63}"/>
              </a:ext>
            </a:extLst>
          </p:cNvPr>
          <p:cNvSpPr txBox="1"/>
          <p:nvPr/>
        </p:nvSpPr>
        <p:spPr>
          <a:xfrm>
            <a:off x="2407102" y="4461782"/>
            <a:ext cx="868135" cy="461665"/>
          </a:xfrm>
          <a:prstGeom prst="rect">
            <a:avLst/>
          </a:prstGeom>
          <a:noFill/>
        </p:spPr>
        <p:txBody>
          <a:bodyPr wrap="square">
            <a:spAutoFit/>
          </a:bodyPr>
          <a:lstStyle/>
          <a:p>
            <a:r>
              <a:rPr lang="el-GR" altLang="en-US" sz="2400" b="1" dirty="0">
                <a:solidFill>
                  <a:srgbClr val="000000"/>
                </a:solidFill>
              </a:rPr>
              <a:t>Α</a:t>
            </a:r>
            <a:endParaRPr lang="en-US" sz="2400" dirty="0"/>
          </a:p>
        </p:txBody>
      </p:sp>
      <p:sp>
        <p:nvSpPr>
          <p:cNvPr id="9" name="TextBox 8">
            <a:extLst>
              <a:ext uri="{FF2B5EF4-FFF2-40B4-BE49-F238E27FC236}">
                <a16:creationId xmlns:a16="http://schemas.microsoft.com/office/drawing/2014/main" id="{E7817C13-20B0-1A02-6C23-8D2CA0854ED8}"/>
              </a:ext>
            </a:extLst>
          </p:cNvPr>
          <p:cNvSpPr txBox="1"/>
          <p:nvPr/>
        </p:nvSpPr>
        <p:spPr>
          <a:xfrm>
            <a:off x="4269922" y="1958737"/>
            <a:ext cx="868135" cy="461665"/>
          </a:xfrm>
          <a:prstGeom prst="rect">
            <a:avLst/>
          </a:prstGeom>
          <a:noFill/>
        </p:spPr>
        <p:txBody>
          <a:bodyPr wrap="square">
            <a:spAutoFit/>
          </a:bodyPr>
          <a:lstStyle/>
          <a:p>
            <a:r>
              <a:rPr lang="en-US" altLang="en-US" sz="2400" b="1" dirty="0">
                <a:solidFill>
                  <a:srgbClr val="000000"/>
                </a:solidFill>
              </a:rPr>
              <a:t>B9</a:t>
            </a:r>
            <a:endParaRPr lang="en-US" sz="2400" dirty="0"/>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
            <a:extLst>
              <a:ext uri="{FF2B5EF4-FFF2-40B4-BE49-F238E27FC236}">
                <a16:creationId xmlns:a16="http://schemas.microsoft.com/office/drawing/2014/main" id="{99271BB2-B020-46CF-91F3-5E6C8ABA55D6}"/>
              </a:ext>
            </a:extLst>
          </p:cNvPr>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a:solidFill>
                  <a:srgbClr val="000000"/>
                </a:solidFill>
              </a:rPr>
              <a:t>Tro, Chemistry: A Molecular Approach</a:t>
            </a:r>
          </a:p>
        </p:txBody>
      </p:sp>
      <p:sp>
        <p:nvSpPr>
          <p:cNvPr id="49156" name="Text Box 3">
            <a:extLst>
              <a:ext uri="{FF2B5EF4-FFF2-40B4-BE49-F238E27FC236}">
                <a16:creationId xmlns:a16="http://schemas.microsoft.com/office/drawing/2014/main" id="{9D30841B-B454-41F0-BB22-CA3B61A36441}"/>
              </a:ext>
            </a:extLst>
          </p:cNvPr>
          <p:cNvSpPr txBox="1">
            <a:spLocks noChangeArrowheads="1"/>
          </p:cNvSpPr>
          <p:nvPr/>
        </p:nvSpPr>
        <p:spPr bwMode="auto">
          <a:xfrm>
            <a:off x="381000" y="0"/>
            <a:ext cx="845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Θεωρίες Δεσμού</a:t>
            </a:r>
          </a:p>
        </p:txBody>
      </p:sp>
      <p:sp>
        <p:nvSpPr>
          <p:cNvPr id="49157" name="Text Box 4">
            <a:extLst>
              <a:ext uri="{FF2B5EF4-FFF2-40B4-BE49-F238E27FC236}">
                <a16:creationId xmlns:a16="http://schemas.microsoft.com/office/drawing/2014/main" id="{9289B59A-C1A4-417A-BEA2-62C65A96A017}"/>
              </a:ext>
            </a:extLst>
          </p:cNvPr>
          <p:cNvSpPr txBox="1">
            <a:spLocks noChangeArrowheads="1"/>
          </p:cNvSpPr>
          <p:nvPr/>
        </p:nvSpPr>
        <p:spPr bwMode="auto">
          <a:xfrm>
            <a:off x="228600" y="1033689"/>
            <a:ext cx="8458200" cy="51271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80000"/>
              </a:lnSpc>
              <a:spcBef>
                <a:spcPts val="700"/>
              </a:spcBef>
              <a:buFont typeface="Arial" panose="020B0604020202020204" pitchFamily="34" charset="0"/>
              <a:buChar char="•"/>
            </a:pPr>
            <a:r>
              <a:rPr lang="el-GR" altLang="en-US" sz="2800" dirty="0">
                <a:solidFill>
                  <a:srgbClr val="000000"/>
                </a:solidFill>
              </a:rPr>
              <a:t>Εξηγούν πως και γιατί τα άτομα είναι συνδεδεμένα μεταξύ τους</a:t>
            </a:r>
          </a:p>
          <a:p>
            <a:pPr eaLnBrk="1" hangingPunct="1">
              <a:lnSpc>
                <a:spcPct val="80000"/>
              </a:lnSpc>
              <a:spcBef>
                <a:spcPts val="700"/>
              </a:spcBef>
              <a:buFont typeface="Arial" panose="020B0604020202020204" pitchFamily="34" charset="0"/>
              <a:buChar char="•"/>
            </a:pPr>
            <a:r>
              <a:rPr lang="el-GR" altLang="en-US" sz="2800" dirty="0">
                <a:solidFill>
                  <a:srgbClr val="000000"/>
                </a:solidFill>
              </a:rPr>
              <a:t>Μια από τις απλούστερες θεωρίες  είναι η </a:t>
            </a:r>
            <a:r>
              <a:rPr lang="el-GR" altLang="en-US" sz="2800" dirty="0">
                <a:solidFill>
                  <a:srgbClr val="0000FF"/>
                </a:solidFill>
              </a:rPr>
              <a:t>Θεωρία κατά  </a:t>
            </a:r>
            <a:r>
              <a:rPr lang="el-GR" altLang="en-US" sz="2800" b="1" dirty="0">
                <a:solidFill>
                  <a:srgbClr val="0000FF"/>
                </a:solidFill>
              </a:rPr>
              <a:t>Lewis</a:t>
            </a:r>
          </a:p>
          <a:p>
            <a:pPr eaLnBrk="1" hangingPunct="1">
              <a:lnSpc>
                <a:spcPct val="80000"/>
              </a:lnSpc>
              <a:spcBef>
                <a:spcPts val="700"/>
              </a:spcBef>
              <a:buClr>
                <a:srgbClr val="0000FF"/>
              </a:buClr>
              <a:buFont typeface="Arial" panose="020B0604020202020204" pitchFamily="34" charset="0"/>
              <a:buChar char="•"/>
            </a:pPr>
            <a:r>
              <a:rPr lang="el-GR" altLang="en-US" sz="2800" dirty="0">
                <a:solidFill>
                  <a:srgbClr val="0000FF"/>
                </a:solidFill>
              </a:rPr>
              <a:t>Η Θεωρία κατά  </a:t>
            </a:r>
            <a:r>
              <a:rPr lang="el-GR" altLang="en-US" sz="2800" b="1" dirty="0">
                <a:solidFill>
                  <a:srgbClr val="0000FF"/>
                </a:solidFill>
              </a:rPr>
              <a:t>Lewis</a:t>
            </a:r>
            <a:r>
              <a:rPr lang="el-GR" altLang="en-US" sz="2800" dirty="0">
                <a:solidFill>
                  <a:srgbClr val="000000"/>
                </a:solidFill>
              </a:rPr>
              <a:t> χρησιμοποιεί τα </a:t>
            </a:r>
            <a:r>
              <a:rPr lang="el-GR" altLang="en-US" sz="2800" dirty="0">
                <a:solidFill>
                  <a:srgbClr val="00B050"/>
                </a:solidFill>
              </a:rPr>
              <a:t>ηλεκτρόνια σθένους</a:t>
            </a:r>
            <a:r>
              <a:rPr lang="el-GR" altLang="en-US" sz="2800" dirty="0">
                <a:solidFill>
                  <a:srgbClr val="000000"/>
                </a:solidFill>
              </a:rPr>
              <a:t> για να εξηγήσει τον δεσμό</a:t>
            </a:r>
          </a:p>
          <a:p>
            <a:pPr eaLnBrk="1" hangingPunct="1">
              <a:lnSpc>
                <a:spcPct val="80000"/>
              </a:lnSpc>
              <a:spcBef>
                <a:spcPts val="700"/>
              </a:spcBef>
              <a:buFont typeface="Arial" panose="020B0604020202020204" pitchFamily="34" charset="0"/>
              <a:buChar char="•"/>
            </a:pPr>
            <a:r>
              <a:rPr lang="el-GR" altLang="en-US" sz="2800" dirty="0">
                <a:solidFill>
                  <a:srgbClr val="000000"/>
                </a:solidFill>
              </a:rPr>
              <a:t>Εξηγεί γιατί μερικοί συνδυασμοί ατόμων είναι σταθεροί ενώ άλλοι δεν είναι</a:t>
            </a:r>
          </a:p>
          <a:p>
            <a:pPr eaLnBrk="1" hangingPunct="1">
              <a:lnSpc>
                <a:spcPct val="80000"/>
              </a:lnSpc>
              <a:spcBef>
                <a:spcPts val="700"/>
              </a:spcBef>
              <a:buFont typeface="Arial" panose="020B0604020202020204" pitchFamily="34" charset="0"/>
              <a:buChar char="•"/>
            </a:pPr>
            <a:r>
              <a:rPr lang="el-GR" altLang="en-US" sz="2800" dirty="0">
                <a:solidFill>
                  <a:srgbClr val="000000"/>
                </a:solidFill>
              </a:rPr>
              <a:t>Χρησιμοποιώντας  την </a:t>
            </a:r>
            <a:r>
              <a:rPr lang="el-GR" altLang="en-US" sz="2800" dirty="0">
                <a:solidFill>
                  <a:srgbClr val="0000FF"/>
                </a:solidFill>
              </a:rPr>
              <a:t>Θεωρία κατά  </a:t>
            </a:r>
            <a:r>
              <a:rPr lang="el-GR" altLang="en-US" sz="2800" b="1" dirty="0">
                <a:solidFill>
                  <a:srgbClr val="0000FF"/>
                </a:solidFill>
              </a:rPr>
              <a:t>Lewis</a:t>
            </a:r>
            <a:r>
              <a:rPr lang="el-GR" altLang="en-US" sz="2800" dirty="0">
                <a:solidFill>
                  <a:srgbClr val="000000"/>
                </a:solidFill>
              </a:rPr>
              <a:t> μπορούμε να σχεδιάσουμε μοντέλα-καλούμενα </a:t>
            </a:r>
            <a:r>
              <a:rPr lang="el-GR" altLang="en-US" sz="2800" dirty="0">
                <a:solidFill>
                  <a:srgbClr val="0000FF"/>
                </a:solidFill>
              </a:rPr>
              <a:t>δομές</a:t>
            </a:r>
            <a:r>
              <a:rPr lang="el-GR" altLang="en-US" sz="2800" dirty="0">
                <a:solidFill>
                  <a:srgbClr val="000000"/>
                </a:solidFill>
              </a:rPr>
              <a:t>  </a:t>
            </a:r>
            <a:r>
              <a:rPr lang="el-GR" altLang="en-US" sz="2800" b="1" dirty="0">
                <a:solidFill>
                  <a:srgbClr val="0000FF"/>
                </a:solidFill>
              </a:rPr>
              <a:t>Lewis  </a:t>
            </a:r>
            <a:r>
              <a:rPr lang="el-GR" altLang="en-US" sz="2800" dirty="0">
                <a:solidFill>
                  <a:srgbClr val="000000"/>
                </a:solidFill>
              </a:rPr>
              <a:t>που μας επιτρέπουν να προβλέψουμε  πολλές ιδιότητες των</a:t>
            </a:r>
            <a:r>
              <a:rPr lang="el-GR" altLang="en-US" sz="2800" b="1" dirty="0">
                <a:solidFill>
                  <a:srgbClr val="000000"/>
                </a:solidFill>
              </a:rPr>
              <a:t> </a:t>
            </a:r>
            <a:r>
              <a:rPr lang="el-GR" altLang="en-US" sz="2800" dirty="0">
                <a:solidFill>
                  <a:srgbClr val="000000"/>
                </a:solidFill>
              </a:rPr>
              <a:t>μορίων</a:t>
            </a:r>
          </a:p>
          <a:p>
            <a:pPr eaLnBrk="1" hangingPunct="1">
              <a:lnSpc>
                <a:spcPct val="80000"/>
              </a:lnSpc>
              <a:spcBef>
                <a:spcPts val="700"/>
              </a:spcBef>
              <a:buFont typeface="Arial" panose="020B0604020202020204" pitchFamily="34" charset="0"/>
              <a:buChar char="•"/>
            </a:pPr>
            <a:r>
              <a:rPr lang="el-GR" altLang="en-US" sz="2800" dirty="0">
                <a:solidFill>
                  <a:srgbClr val="000000"/>
                </a:solidFill>
              </a:rPr>
              <a:t>Όπως το σχήμα των μορίων, μέγεθος, πολικότητα</a:t>
            </a: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
            <a:extLst>
              <a:ext uri="{FF2B5EF4-FFF2-40B4-BE49-F238E27FC236}">
                <a16:creationId xmlns:a16="http://schemas.microsoft.com/office/drawing/2014/main" id="{6E621D20-A954-4E43-932B-D842C1F5D32D}"/>
              </a:ext>
            </a:extLst>
          </p:cNvPr>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a:solidFill>
                  <a:srgbClr val="898989"/>
                </a:solidFill>
              </a:rPr>
              <a:t>Tro, Chemistry: A Molecular Approach</a:t>
            </a:r>
          </a:p>
        </p:txBody>
      </p:sp>
      <p:sp>
        <p:nvSpPr>
          <p:cNvPr id="50179" name="Text Box 2">
            <a:extLst>
              <a:ext uri="{FF2B5EF4-FFF2-40B4-BE49-F238E27FC236}">
                <a16:creationId xmlns:a16="http://schemas.microsoft.com/office/drawing/2014/main" id="{C6B17517-F35A-4A5A-9085-7F2E42869A56}"/>
              </a:ext>
            </a:extLst>
          </p:cNvPr>
          <p:cNvSpPr txBox="1">
            <a:spLocks noChangeArrowheads="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fld id="{DCD8D670-5A02-4627-BF9C-5BA376BC530E}" type="slidenum">
              <a:rPr lang="el-GR" altLang="en-US" sz="1200">
                <a:solidFill>
                  <a:srgbClr val="898989"/>
                </a:solidFill>
              </a:rPr>
              <a:pPr algn="ctr" eaLnBrk="1" hangingPunct="1">
                <a:buClrTx/>
                <a:buFontTx/>
                <a:buNone/>
              </a:pPr>
              <a:t>33</a:t>
            </a:fld>
            <a:endParaRPr lang="el-GR" altLang="en-US" sz="1200">
              <a:solidFill>
                <a:srgbClr val="898989"/>
              </a:solidFill>
            </a:endParaRPr>
          </a:p>
        </p:txBody>
      </p:sp>
      <p:sp>
        <p:nvSpPr>
          <p:cNvPr id="50180" name="Text Box 3">
            <a:extLst>
              <a:ext uri="{FF2B5EF4-FFF2-40B4-BE49-F238E27FC236}">
                <a16:creationId xmlns:a16="http://schemas.microsoft.com/office/drawing/2014/main" id="{C3C9F15E-34D3-4E54-87BE-3ACCD9D66111}"/>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000" dirty="0">
                <a:solidFill>
                  <a:srgbClr val="000000"/>
                </a:solidFill>
              </a:rPr>
              <a:t>Προσδιορισμός του Αριθμού των Ηλεκτρονίων Σθένους ενός Ατόμου</a:t>
            </a:r>
          </a:p>
        </p:txBody>
      </p:sp>
      <p:sp>
        <p:nvSpPr>
          <p:cNvPr id="50181" name="Text Box 4">
            <a:extLst>
              <a:ext uri="{FF2B5EF4-FFF2-40B4-BE49-F238E27FC236}">
                <a16:creationId xmlns:a16="http://schemas.microsoft.com/office/drawing/2014/main" id="{2DF26684-6A02-460F-9609-10E95CD0F490}"/>
              </a:ext>
            </a:extLst>
          </p:cNvPr>
          <p:cNvSpPr txBox="1">
            <a:spLocks noChangeArrowheads="1"/>
          </p:cNvSpPr>
          <p:nvPr/>
        </p:nvSpPr>
        <p:spPr bwMode="auto">
          <a:xfrm>
            <a:off x="304800" y="1981200"/>
            <a:ext cx="8458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90000"/>
              </a:lnSpc>
              <a:spcBef>
                <a:spcPts val="700"/>
              </a:spcBef>
              <a:buFont typeface="Arial" panose="020B0604020202020204" pitchFamily="34" charset="0"/>
              <a:buChar char="•"/>
            </a:pPr>
            <a:r>
              <a:rPr lang="el-GR" altLang="en-US" sz="2800">
                <a:solidFill>
                  <a:srgbClr val="000000"/>
                </a:solidFill>
              </a:rPr>
              <a:t>Ο αριθμός της στήλης  στον Περιοδικό πίνακα μας δείχνει τον αριθμό των ηλεκτρονίων σθένους</a:t>
            </a:r>
          </a:p>
        </p:txBody>
      </p:sp>
      <p:grpSp>
        <p:nvGrpSpPr>
          <p:cNvPr id="50182" name="Group 5">
            <a:extLst>
              <a:ext uri="{FF2B5EF4-FFF2-40B4-BE49-F238E27FC236}">
                <a16:creationId xmlns:a16="http://schemas.microsoft.com/office/drawing/2014/main" id="{13B580CF-98F0-459E-A385-5FAE771F3D3C}"/>
              </a:ext>
            </a:extLst>
          </p:cNvPr>
          <p:cNvGrpSpPr>
            <a:grpSpLocks/>
          </p:cNvGrpSpPr>
          <p:nvPr/>
        </p:nvGrpSpPr>
        <p:grpSpPr bwMode="auto">
          <a:xfrm>
            <a:off x="914400" y="3352800"/>
            <a:ext cx="7312025" cy="2511425"/>
            <a:chOff x="576" y="2112"/>
            <a:chExt cx="4606" cy="1582"/>
          </a:xfrm>
        </p:grpSpPr>
        <p:sp>
          <p:nvSpPr>
            <p:cNvPr id="50183" name="Rectangle 6">
              <a:extLst>
                <a:ext uri="{FF2B5EF4-FFF2-40B4-BE49-F238E27FC236}">
                  <a16:creationId xmlns:a16="http://schemas.microsoft.com/office/drawing/2014/main" id="{C64FF855-5F9F-4943-B8BA-A1B25D093DE4}"/>
                </a:ext>
              </a:extLst>
            </p:cNvPr>
            <p:cNvSpPr>
              <a:spLocks noChangeArrowheads="1"/>
            </p:cNvSpPr>
            <p:nvPr/>
          </p:nvSpPr>
          <p:spPr bwMode="auto">
            <a:xfrm>
              <a:off x="576" y="2112"/>
              <a:ext cx="57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000000"/>
                  </a:solidFill>
                </a:rPr>
                <a:t>1A</a:t>
              </a:r>
            </a:p>
          </p:txBody>
        </p:sp>
        <p:sp>
          <p:nvSpPr>
            <p:cNvPr id="50184" name="Rectangle 7">
              <a:extLst>
                <a:ext uri="{FF2B5EF4-FFF2-40B4-BE49-F238E27FC236}">
                  <a16:creationId xmlns:a16="http://schemas.microsoft.com/office/drawing/2014/main" id="{1FAA6C15-6410-407D-B8DD-230542DC883D}"/>
                </a:ext>
              </a:extLst>
            </p:cNvPr>
            <p:cNvSpPr>
              <a:spLocks noChangeArrowheads="1"/>
            </p:cNvSpPr>
            <p:nvPr/>
          </p:nvSpPr>
          <p:spPr bwMode="auto">
            <a:xfrm>
              <a:off x="1152" y="2112"/>
              <a:ext cx="57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000000"/>
                  </a:solidFill>
                </a:rPr>
                <a:t>2A</a:t>
              </a:r>
            </a:p>
          </p:txBody>
        </p:sp>
        <p:sp>
          <p:nvSpPr>
            <p:cNvPr id="50185" name="Rectangle 8">
              <a:extLst>
                <a:ext uri="{FF2B5EF4-FFF2-40B4-BE49-F238E27FC236}">
                  <a16:creationId xmlns:a16="http://schemas.microsoft.com/office/drawing/2014/main" id="{B260970A-58D6-4C80-B09D-5DE8E2E7252C}"/>
                </a:ext>
              </a:extLst>
            </p:cNvPr>
            <p:cNvSpPr>
              <a:spLocks noChangeArrowheads="1"/>
            </p:cNvSpPr>
            <p:nvPr/>
          </p:nvSpPr>
          <p:spPr bwMode="auto">
            <a:xfrm>
              <a:off x="1728" y="2112"/>
              <a:ext cx="57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000000"/>
                  </a:solidFill>
                </a:rPr>
                <a:t>3A</a:t>
              </a:r>
            </a:p>
          </p:txBody>
        </p:sp>
        <p:sp>
          <p:nvSpPr>
            <p:cNvPr id="50186" name="Rectangle 9">
              <a:extLst>
                <a:ext uri="{FF2B5EF4-FFF2-40B4-BE49-F238E27FC236}">
                  <a16:creationId xmlns:a16="http://schemas.microsoft.com/office/drawing/2014/main" id="{1F5E0CD3-F9E9-4A12-A7B9-4B6BF46F824E}"/>
                </a:ext>
              </a:extLst>
            </p:cNvPr>
            <p:cNvSpPr>
              <a:spLocks noChangeArrowheads="1"/>
            </p:cNvSpPr>
            <p:nvPr/>
          </p:nvSpPr>
          <p:spPr bwMode="auto">
            <a:xfrm>
              <a:off x="2304" y="2112"/>
              <a:ext cx="57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000000"/>
                  </a:solidFill>
                </a:rPr>
                <a:t>4A</a:t>
              </a:r>
            </a:p>
          </p:txBody>
        </p:sp>
        <p:sp>
          <p:nvSpPr>
            <p:cNvPr id="50187" name="Rectangle 10">
              <a:extLst>
                <a:ext uri="{FF2B5EF4-FFF2-40B4-BE49-F238E27FC236}">
                  <a16:creationId xmlns:a16="http://schemas.microsoft.com/office/drawing/2014/main" id="{DA615157-4CBC-4224-AC8C-37FE30AAA02C}"/>
                </a:ext>
              </a:extLst>
            </p:cNvPr>
            <p:cNvSpPr>
              <a:spLocks noChangeArrowheads="1"/>
            </p:cNvSpPr>
            <p:nvPr/>
          </p:nvSpPr>
          <p:spPr bwMode="auto">
            <a:xfrm>
              <a:off x="2880" y="2112"/>
              <a:ext cx="57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000000"/>
                  </a:solidFill>
                </a:rPr>
                <a:t>5A</a:t>
              </a:r>
            </a:p>
          </p:txBody>
        </p:sp>
        <p:sp>
          <p:nvSpPr>
            <p:cNvPr id="50188" name="Rectangle 11">
              <a:extLst>
                <a:ext uri="{FF2B5EF4-FFF2-40B4-BE49-F238E27FC236}">
                  <a16:creationId xmlns:a16="http://schemas.microsoft.com/office/drawing/2014/main" id="{69E95E4B-F93E-42A7-82DA-2C4BF4A7100C}"/>
                </a:ext>
              </a:extLst>
            </p:cNvPr>
            <p:cNvSpPr>
              <a:spLocks noChangeArrowheads="1"/>
            </p:cNvSpPr>
            <p:nvPr/>
          </p:nvSpPr>
          <p:spPr bwMode="auto">
            <a:xfrm>
              <a:off x="3456" y="2112"/>
              <a:ext cx="57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000000"/>
                  </a:solidFill>
                </a:rPr>
                <a:t>6A</a:t>
              </a:r>
            </a:p>
          </p:txBody>
        </p:sp>
        <p:sp>
          <p:nvSpPr>
            <p:cNvPr id="50189" name="Rectangle 12">
              <a:extLst>
                <a:ext uri="{FF2B5EF4-FFF2-40B4-BE49-F238E27FC236}">
                  <a16:creationId xmlns:a16="http://schemas.microsoft.com/office/drawing/2014/main" id="{9957F606-7B04-4EB7-B44F-5DF87877D5B4}"/>
                </a:ext>
              </a:extLst>
            </p:cNvPr>
            <p:cNvSpPr>
              <a:spLocks noChangeArrowheads="1"/>
            </p:cNvSpPr>
            <p:nvPr/>
          </p:nvSpPr>
          <p:spPr bwMode="auto">
            <a:xfrm>
              <a:off x="4032" y="2112"/>
              <a:ext cx="57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000000"/>
                  </a:solidFill>
                </a:rPr>
                <a:t>7A</a:t>
              </a:r>
            </a:p>
          </p:txBody>
        </p:sp>
        <p:sp>
          <p:nvSpPr>
            <p:cNvPr id="50190" name="Rectangle 13">
              <a:extLst>
                <a:ext uri="{FF2B5EF4-FFF2-40B4-BE49-F238E27FC236}">
                  <a16:creationId xmlns:a16="http://schemas.microsoft.com/office/drawing/2014/main" id="{B0AE28A2-FC65-4CF7-950C-D54D6559E44C}"/>
                </a:ext>
              </a:extLst>
            </p:cNvPr>
            <p:cNvSpPr>
              <a:spLocks noChangeArrowheads="1"/>
            </p:cNvSpPr>
            <p:nvPr/>
          </p:nvSpPr>
          <p:spPr bwMode="auto">
            <a:xfrm>
              <a:off x="4608" y="2112"/>
              <a:ext cx="574" cy="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000000"/>
                  </a:solidFill>
                </a:rPr>
                <a:t>8A</a:t>
              </a:r>
            </a:p>
          </p:txBody>
        </p:sp>
        <p:sp>
          <p:nvSpPr>
            <p:cNvPr id="50191" name="Rectangle 14">
              <a:extLst>
                <a:ext uri="{FF2B5EF4-FFF2-40B4-BE49-F238E27FC236}">
                  <a16:creationId xmlns:a16="http://schemas.microsoft.com/office/drawing/2014/main" id="{76FB3EB6-FCCC-4681-ACAC-7F2F5BA6FB6F}"/>
                </a:ext>
              </a:extLst>
            </p:cNvPr>
            <p:cNvSpPr>
              <a:spLocks noChangeArrowheads="1"/>
            </p:cNvSpPr>
            <p:nvPr/>
          </p:nvSpPr>
          <p:spPr bwMode="auto">
            <a:xfrm>
              <a:off x="576" y="2640"/>
              <a:ext cx="574" cy="526"/>
            </a:xfrm>
            <a:prstGeom prst="rect">
              <a:avLst/>
            </a:prstGeom>
            <a:solidFill>
              <a:srgbClr val="C0504D"/>
            </a:solidFill>
            <a:ln w="12600" cap="sq">
              <a:solidFill>
                <a:srgbClr val="000000"/>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FFFF66"/>
                  </a:solidFill>
                </a:rPr>
                <a:t>Li</a:t>
              </a:r>
            </a:p>
          </p:txBody>
        </p:sp>
        <p:sp>
          <p:nvSpPr>
            <p:cNvPr id="50192" name="Rectangle 15">
              <a:extLst>
                <a:ext uri="{FF2B5EF4-FFF2-40B4-BE49-F238E27FC236}">
                  <a16:creationId xmlns:a16="http://schemas.microsoft.com/office/drawing/2014/main" id="{682A542D-A9E3-4D06-BF98-F702E23E78B8}"/>
                </a:ext>
              </a:extLst>
            </p:cNvPr>
            <p:cNvSpPr>
              <a:spLocks noChangeArrowheads="1"/>
            </p:cNvSpPr>
            <p:nvPr/>
          </p:nvSpPr>
          <p:spPr bwMode="auto">
            <a:xfrm>
              <a:off x="1152" y="2640"/>
              <a:ext cx="574" cy="526"/>
            </a:xfrm>
            <a:prstGeom prst="rect">
              <a:avLst/>
            </a:prstGeom>
            <a:solidFill>
              <a:srgbClr val="C0504D"/>
            </a:solidFill>
            <a:ln w="12600" cap="sq">
              <a:solidFill>
                <a:srgbClr val="000000"/>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FFFF66"/>
                  </a:solidFill>
                </a:rPr>
                <a:t>Be</a:t>
              </a:r>
            </a:p>
          </p:txBody>
        </p:sp>
        <p:sp>
          <p:nvSpPr>
            <p:cNvPr id="50193" name="Rectangle 16">
              <a:extLst>
                <a:ext uri="{FF2B5EF4-FFF2-40B4-BE49-F238E27FC236}">
                  <a16:creationId xmlns:a16="http://schemas.microsoft.com/office/drawing/2014/main" id="{A1C06652-2BF3-40FC-A77B-AD308BE5CBFF}"/>
                </a:ext>
              </a:extLst>
            </p:cNvPr>
            <p:cNvSpPr>
              <a:spLocks noChangeArrowheads="1"/>
            </p:cNvSpPr>
            <p:nvPr/>
          </p:nvSpPr>
          <p:spPr bwMode="auto">
            <a:xfrm>
              <a:off x="1728" y="2640"/>
              <a:ext cx="574" cy="526"/>
            </a:xfrm>
            <a:prstGeom prst="rect">
              <a:avLst/>
            </a:prstGeom>
            <a:solidFill>
              <a:srgbClr val="C0504D"/>
            </a:solidFill>
            <a:ln w="12600" cap="sq">
              <a:solidFill>
                <a:srgbClr val="000000"/>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FFFF66"/>
                  </a:solidFill>
                </a:rPr>
                <a:t>B</a:t>
              </a:r>
            </a:p>
          </p:txBody>
        </p:sp>
        <p:sp>
          <p:nvSpPr>
            <p:cNvPr id="50194" name="Rectangle 17">
              <a:extLst>
                <a:ext uri="{FF2B5EF4-FFF2-40B4-BE49-F238E27FC236}">
                  <a16:creationId xmlns:a16="http://schemas.microsoft.com/office/drawing/2014/main" id="{CEEF638F-0BB4-4A5E-9397-9AC81190BFCA}"/>
                </a:ext>
              </a:extLst>
            </p:cNvPr>
            <p:cNvSpPr>
              <a:spLocks noChangeArrowheads="1"/>
            </p:cNvSpPr>
            <p:nvPr/>
          </p:nvSpPr>
          <p:spPr bwMode="auto">
            <a:xfrm>
              <a:off x="2304" y="2640"/>
              <a:ext cx="574" cy="526"/>
            </a:xfrm>
            <a:prstGeom prst="rect">
              <a:avLst/>
            </a:prstGeom>
            <a:solidFill>
              <a:srgbClr val="C0504D"/>
            </a:solidFill>
            <a:ln w="12600" cap="sq">
              <a:solidFill>
                <a:srgbClr val="000000"/>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FFFF66"/>
                  </a:solidFill>
                </a:rPr>
                <a:t>C</a:t>
              </a:r>
            </a:p>
          </p:txBody>
        </p:sp>
        <p:sp>
          <p:nvSpPr>
            <p:cNvPr id="50195" name="Rectangle 18">
              <a:extLst>
                <a:ext uri="{FF2B5EF4-FFF2-40B4-BE49-F238E27FC236}">
                  <a16:creationId xmlns:a16="http://schemas.microsoft.com/office/drawing/2014/main" id="{0F50B549-2D1B-4DBE-BBF3-78A64F99E312}"/>
                </a:ext>
              </a:extLst>
            </p:cNvPr>
            <p:cNvSpPr>
              <a:spLocks noChangeArrowheads="1"/>
            </p:cNvSpPr>
            <p:nvPr/>
          </p:nvSpPr>
          <p:spPr bwMode="auto">
            <a:xfrm>
              <a:off x="2880" y="2640"/>
              <a:ext cx="574" cy="526"/>
            </a:xfrm>
            <a:prstGeom prst="rect">
              <a:avLst/>
            </a:prstGeom>
            <a:solidFill>
              <a:srgbClr val="C0504D"/>
            </a:solidFill>
            <a:ln w="12600" cap="sq">
              <a:solidFill>
                <a:srgbClr val="000000"/>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FFFF66"/>
                  </a:solidFill>
                </a:rPr>
                <a:t>N</a:t>
              </a:r>
            </a:p>
          </p:txBody>
        </p:sp>
        <p:sp>
          <p:nvSpPr>
            <p:cNvPr id="50196" name="Rectangle 19">
              <a:extLst>
                <a:ext uri="{FF2B5EF4-FFF2-40B4-BE49-F238E27FC236}">
                  <a16:creationId xmlns:a16="http://schemas.microsoft.com/office/drawing/2014/main" id="{FCDB0961-88DE-476B-A4FC-7047641B95A5}"/>
                </a:ext>
              </a:extLst>
            </p:cNvPr>
            <p:cNvSpPr>
              <a:spLocks noChangeArrowheads="1"/>
            </p:cNvSpPr>
            <p:nvPr/>
          </p:nvSpPr>
          <p:spPr bwMode="auto">
            <a:xfrm>
              <a:off x="3456" y="2640"/>
              <a:ext cx="574" cy="526"/>
            </a:xfrm>
            <a:prstGeom prst="rect">
              <a:avLst/>
            </a:prstGeom>
            <a:solidFill>
              <a:srgbClr val="C0504D"/>
            </a:solidFill>
            <a:ln w="12600" cap="sq">
              <a:solidFill>
                <a:srgbClr val="000000"/>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FFFF66"/>
                  </a:solidFill>
                </a:rPr>
                <a:t>O</a:t>
              </a:r>
            </a:p>
          </p:txBody>
        </p:sp>
        <p:sp>
          <p:nvSpPr>
            <p:cNvPr id="50197" name="Rectangle 20">
              <a:extLst>
                <a:ext uri="{FF2B5EF4-FFF2-40B4-BE49-F238E27FC236}">
                  <a16:creationId xmlns:a16="http://schemas.microsoft.com/office/drawing/2014/main" id="{69D6794A-494F-46E2-A933-EF2099FBDE2F}"/>
                </a:ext>
              </a:extLst>
            </p:cNvPr>
            <p:cNvSpPr>
              <a:spLocks noChangeArrowheads="1"/>
            </p:cNvSpPr>
            <p:nvPr/>
          </p:nvSpPr>
          <p:spPr bwMode="auto">
            <a:xfrm>
              <a:off x="4032" y="2640"/>
              <a:ext cx="574" cy="526"/>
            </a:xfrm>
            <a:prstGeom prst="rect">
              <a:avLst/>
            </a:prstGeom>
            <a:solidFill>
              <a:srgbClr val="C0504D"/>
            </a:solidFill>
            <a:ln w="12600" cap="sq">
              <a:solidFill>
                <a:srgbClr val="000000"/>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FFFF66"/>
                  </a:solidFill>
                </a:rPr>
                <a:t>F</a:t>
              </a:r>
            </a:p>
          </p:txBody>
        </p:sp>
        <p:sp>
          <p:nvSpPr>
            <p:cNvPr id="50198" name="Rectangle 21">
              <a:extLst>
                <a:ext uri="{FF2B5EF4-FFF2-40B4-BE49-F238E27FC236}">
                  <a16:creationId xmlns:a16="http://schemas.microsoft.com/office/drawing/2014/main" id="{FC0792D3-EC0D-4847-9E4F-6F5BFBB92B11}"/>
                </a:ext>
              </a:extLst>
            </p:cNvPr>
            <p:cNvSpPr>
              <a:spLocks noChangeArrowheads="1"/>
            </p:cNvSpPr>
            <p:nvPr/>
          </p:nvSpPr>
          <p:spPr bwMode="auto">
            <a:xfrm>
              <a:off x="4608" y="2640"/>
              <a:ext cx="574" cy="526"/>
            </a:xfrm>
            <a:prstGeom prst="rect">
              <a:avLst/>
            </a:prstGeom>
            <a:solidFill>
              <a:srgbClr val="C0504D"/>
            </a:solidFill>
            <a:ln w="12600" cap="sq">
              <a:solidFill>
                <a:srgbClr val="000000"/>
              </a:solidFill>
              <a:miter lim="800000"/>
              <a:headEnd/>
              <a:tailEnd/>
            </a:ln>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FFFF66"/>
                  </a:solidFill>
                </a:rPr>
                <a:t>Ne</a:t>
              </a:r>
            </a:p>
          </p:txBody>
        </p:sp>
        <p:sp>
          <p:nvSpPr>
            <p:cNvPr id="50199" name="Rectangle 22">
              <a:extLst>
                <a:ext uri="{FF2B5EF4-FFF2-40B4-BE49-F238E27FC236}">
                  <a16:creationId xmlns:a16="http://schemas.microsoft.com/office/drawing/2014/main" id="{9D1697CE-D1CB-4C0D-8855-C797A2472F40}"/>
                </a:ext>
              </a:extLst>
            </p:cNvPr>
            <p:cNvSpPr>
              <a:spLocks noChangeArrowheads="1"/>
            </p:cNvSpPr>
            <p:nvPr/>
          </p:nvSpPr>
          <p:spPr bwMode="auto">
            <a:xfrm>
              <a:off x="576" y="3168"/>
              <a:ext cx="574" cy="526"/>
            </a:xfrm>
            <a:prstGeom prst="rect">
              <a:avLst/>
            </a:prstGeom>
            <a:noFill/>
            <a:ln w="126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000000"/>
                  </a:solidFill>
                </a:rPr>
                <a:t>1 e</a:t>
              </a:r>
              <a:r>
                <a:rPr lang="el-GR" altLang="en-US" baseline="30000">
                  <a:solidFill>
                    <a:srgbClr val="000000"/>
                  </a:solidFill>
                </a:rPr>
                <a:t>-</a:t>
              </a:r>
            </a:p>
          </p:txBody>
        </p:sp>
        <p:sp>
          <p:nvSpPr>
            <p:cNvPr id="50200" name="Rectangle 23">
              <a:extLst>
                <a:ext uri="{FF2B5EF4-FFF2-40B4-BE49-F238E27FC236}">
                  <a16:creationId xmlns:a16="http://schemas.microsoft.com/office/drawing/2014/main" id="{2F220153-0633-4673-A08B-C873996CCEE5}"/>
                </a:ext>
              </a:extLst>
            </p:cNvPr>
            <p:cNvSpPr>
              <a:spLocks noChangeArrowheads="1"/>
            </p:cNvSpPr>
            <p:nvPr/>
          </p:nvSpPr>
          <p:spPr bwMode="auto">
            <a:xfrm>
              <a:off x="1152" y="3168"/>
              <a:ext cx="574" cy="526"/>
            </a:xfrm>
            <a:prstGeom prst="rect">
              <a:avLst/>
            </a:prstGeom>
            <a:noFill/>
            <a:ln w="126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000000"/>
                  </a:solidFill>
                </a:rPr>
                <a:t>2 e</a:t>
              </a:r>
              <a:r>
                <a:rPr lang="el-GR" altLang="en-US" baseline="30000">
                  <a:solidFill>
                    <a:srgbClr val="000000"/>
                  </a:solidFill>
                </a:rPr>
                <a:t>-</a:t>
              </a:r>
              <a:r>
                <a:rPr lang="el-GR" altLang="en-US">
                  <a:solidFill>
                    <a:srgbClr val="000000"/>
                  </a:solidFill>
                </a:rPr>
                <a:t> </a:t>
              </a:r>
            </a:p>
          </p:txBody>
        </p:sp>
        <p:sp>
          <p:nvSpPr>
            <p:cNvPr id="50201" name="Rectangle 24">
              <a:extLst>
                <a:ext uri="{FF2B5EF4-FFF2-40B4-BE49-F238E27FC236}">
                  <a16:creationId xmlns:a16="http://schemas.microsoft.com/office/drawing/2014/main" id="{686211C9-716E-4D00-8366-A7E9F7C2C4E7}"/>
                </a:ext>
              </a:extLst>
            </p:cNvPr>
            <p:cNvSpPr>
              <a:spLocks noChangeArrowheads="1"/>
            </p:cNvSpPr>
            <p:nvPr/>
          </p:nvSpPr>
          <p:spPr bwMode="auto">
            <a:xfrm>
              <a:off x="1728" y="3168"/>
              <a:ext cx="574" cy="526"/>
            </a:xfrm>
            <a:prstGeom prst="rect">
              <a:avLst/>
            </a:prstGeom>
            <a:noFill/>
            <a:ln w="126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000000"/>
                  </a:solidFill>
                </a:rPr>
                <a:t>3 e</a:t>
              </a:r>
              <a:r>
                <a:rPr lang="el-GR" altLang="en-US" baseline="30000">
                  <a:solidFill>
                    <a:srgbClr val="000000"/>
                  </a:solidFill>
                </a:rPr>
                <a:t>-</a:t>
              </a:r>
            </a:p>
          </p:txBody>
        </p:sp>
        <p:sp>
          <p:nvSpPr>
            <p:cNvPr id="50202" name="Rectangle 25">
              <a:extLst>
                <a:ext uri="{FF2B5EF4-FFF2-40B4-BE49-F238E27FC236}">
                  <a16:creationId xmlns:a16="http://schemas.microsoft.com/office/drawing/2014/main" id="{1A06DDC6-7B2A-40F6-87BA-33C24C2F6CF8}"/>
                </a:ext>
              </a:extLst>
            </p:cNvPr>
            <p:cNvSpPr>
              <a:spLocks noChangeArrowheads="1"/>
            </p:cNvSpPr>
            <p:nvPr/>
          </p:nvSpPr>
          <p:spPr bwMode="auto">
            <a:xfrm>
              <a:off x="2304" y="3168"/>
              <a:ext cx="574" cy="526"/>
            </a:xfrm>
            <a:prstGeom prst="rect">
              <a:avLst/>
            </a:prstGeom>
            <a:noFill/>
            <a:ln w="126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000000"/>
                  </a:solidFill>
                </a:rPr>
                <a:t>4 e</a:t>
              </a:r>
              <a:r>
                <a:rPr lang="el-GR" altLang="en-US" baseline="30000">
                  <a:solidFill>
                    <a:srgbClr val="000000"/>
                  </a:solidFill>
                </a:rPr>
                <a:t>-</a:t>
              </a:r>
            </a:p>
          </p:txBody>
        </p:sp>
        <p:sp>
          <p:nvSpPr>
            <p:cNvPr id="50203" name="Rectangle 26">
              <a:extLst>
                <a:ext uri="{FF2B5EF4-FFF2-40B4-BE49-F238E27FC236}">
                  <a16:creationId xmlns:a16="http://schemas.microsoft.com/office/drawing/2014/main" id="{729BD985-9D07-4FA1-B245-D25FE9EE6212}"/>
                </a:ext>
              </a:extLst>
            </p:cNvPr>
            <p:cNvSpPr>
              <a:spLocks noChangeArrowheads="1"/>
            </p:cNvSpPr>
            <p:nvPr/>
          </p:nvSpPr>
          <p:spPr bwMode="auto">
            <a:xfrm>
              <a:off x="2880" y="3168"/>
              <a:ext cx="574" cy="526"/>
            </a:xfrm>
            <a:prstGeom prst="rect">
              <a:avLst/>
            </a:prstGeom>
            <a:noFill/>
            <a:ln w="126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000000"/>
                  </a:solidFill>
                </a:rPr>
                <a:t>5 e</a:t>
              </a:r>
              <a:r>
                <a:rPr lang="el-GR" altLang="en-US" baseline="30000">
                  <a:solidFill>
                    <a:srgbClr val="000000"/>
                  </a:solidFill>
                </a:rPr>
                <a:t>-</a:t>
              </a:r>
            </a:p>
          </p:txBody>
        </p:sp>
        <p:sp>
          <p:nvSpPr>
            <p:cNvPr id="50204" name="Rectangle 27">
              <a:extLst>
                <a:ext uri="{FF2B5EF4-FFF2-40B4-BE49-F238E27FC236}">
                  <a16:creationId xmlns:a16="http://schemas.microsoft.com/office/drawing/2014/main" id="{12648AC2-3217-4EB8-96E0-CEC890F4986D}"/>
                </a:ext>
              </a:extLst>
            </p:cNvPr>
            <p:cNvSpPr>
              <a:spLocks noChangeArrowheads="1"/>
            </p:cNvSpPr>
            <p:nvPr/>
          </p:nvSpPr>
          <p:spPr bwMode="auto">
            <a:xfrm>
              <a:off x="3456" y="3168"/>
              <a:ext cx="574" cy="526"/>
            </a:xfrm>
            <a:prstGeom prst="rect">
              <a:avLst/>
            </a:prstGeom>
            <a:noFill/>
            <a:ln w="126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000000"/>
                  </a:solidFill>
                </a:rPr>
                <a:t>6 e</a:t>
              </a:r>
              <a:r>
                <a:rPr lang="el-GR" altLang="en-US" baseline="30000">
                  <a:solidFill>
                    <a:srgbClr val="000000"/>
                  </a:solidFill>
                </a:rPr>
                <a:t>-</a:t>
              </a:r>
            </a:p>
          </p:txBody>
        </p:sp>
        <p:sp>
          <p:nvSpPr>
            <p:cNvPr id="50205" name="Rectangle 28">
              <a:extLst>
                <a:ext uri="{FF2B5EF4-FFF2-40B4-BE49-F238E27FC236}">
                  <a16:creationId xmlns:a16="http://schemas.microsoft.com/office/drawing/2014/main" id="{92D4C09A-B6DC-453B-84FB-023CA8E4773D}"/>
                </a:ext>
              </a:extLst>
            </p:cNvPr>
            <p:cNvSpPr>
              <a:spLocks noChangeArrowheads="1"/>
            </p:cNvSpPr>
            <p:nvPr/>
          </p:nvSpPr>
          <p:spPr bwMode="auto">
            <a:xfrm>
              <a:off x="4032" y="3168"/>
              <a:ext cx="574" cy="526"/>
            </a:xfrm>
            <a:prstGeom prst="rect">
              <a:avLst/>
            </a:prstGeom>
            <a:noFill/>
            <a:ln w="126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000000"/>
                  </a:solidFill>
                </a:rPr>
                <a:t>7 e</a:t>
              </a:r>
              <a:r>
                <a:rPr lang="el-GR" altLang="en-US" baseline="30000">
                  <a:solidFill>
                    <a:srgbClr val="000000"/>
                  </a:solidFill>
                </a:rPr>
                <a:t>-</a:t>
              </a:r>
            </a:p>
          </p:txBody>
        </p:sp>
        <p:sp>
          <p:nvSpPr>
            <p:cNvPr id="50206" name="Rectangle 29">
              <a:extLst>
                <a:ext uri="{FF2B5EF4-FFF2-40B4-BE49-F238E27FC236}">
                  <a16:creationId xmlns:a16="http://schemas.microsoft.com/office/drawing/2014/main" id="{3B867E12-76F9-4402-97A7-A2D95413E8B5}"/>
                </a:ext>
              </a:extLst>
            </p:cNvPr>
            <p:cNvSpPr>
              <a:spLocks noChangeArrowheads="1"/>
            </p:cNvSpPr>
            <p:nvPr/>
          </p:nvSpPr>
          <p:spPr bwMode="auto">
            <a:xfrm>
              <a:off x="4608" y="3168"/>
              <a:ext cx="574" cy="526"/>
            </a:xfrm>
            <a:prstGeom prst="rect">
              <a:avLst/>
            </a:prstGeom>
            <a:noFill/>
            <a:ln w="1260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a:solidFill>
                    <a:srgbClr val="000000"/>
                  </a:solidFill>
                </a:rPr>
                <a:t>8 e</a:t>
              </a:r>
              <a:r>
                <a:rPr lang="el-GR" altLang="en-US" baseline="30000">
                  <a:solidFill>
                    <a:srgbClr val="000000"/>
                  </a:solidFill>
                </a:rPr>
                <a:t>-</a:t>
              </a:r>
            </a:p>
          </p:txBody>
        </p:sp>
      </p:gr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
            <a:extLst>
              <a:ext uri="{FF2B5EF4-FFF2-40B4-BE49-F238E27FC236}">
                <a16:creationId xmlns:a16="http://schemas.microsoft.com/office/drawing/2014/main" id="{6D7A690A-4625-40B5-B446-6E48EC816CE3}"/>
              </a:ext>
            </a:extLst>
          </p:cNvPr>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a:solidFill>
                  <a:srgbClr val="898989"/>
                </a:solidFill>
              </a:rPr>
              <a:t>Tro, Chemistry: A Molecular Approach</a:t>
            </a:r>
          </a:p>
        </p:txBody>
      </p:sp>
      <p:sp>
        <p:nvSpPr>
          <p:cNvPr id="51203" name="Text Box 2">
            <a:extLst>
              <a:ext uri="{FF2B5EF4-FFF2-40B4-BE49-F238E27FC236}">
                <a16:creationId xmlns:a16="http://schemas.microsoft.com/office/drawing/2014/main" id="{F641953F-B49E-4D37-8E30-EF5E8DF006E1}"/>
              </a:ext>
            </a:extLst>
          </p:cNvPr>
          <p:cNvSpPr txBox="1">
            <a:spLocks noChangeArrowheads="1"/>
          </p:cNvSpPr>
          <p:nvPr/>
        </p:nvSpPr>
        <p:spPr bwMode="auto">
          <a:xfrm>
            <a:off x="3124200" y="6356350"/>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fld id="{344CAE1A-21F6-4B16-8C21-D0DDC1B91BF0}" type="slidenum">
              <a:rPr lang="el-GR" altLang="en-US" sz="1200">
                <a:solidFill>
                  <a:srgbClr val="898989"/>
                </a:solidFill>
              </a:rPr>
              <a:pPr algn="ctr" eaLnBrk="1" hangingPunct="1">
                <a:buClrTx/>
                <a:buFontTx/>
                <a:buNone/>
              </a:pPr>
              <a:t>34</a:t>
            </a:fld>
            <a:endParaRPr lang="el-GR" altLang="en-US" sz="1200">
              <a:solidFill>
                <a:srgbClr val="898989"/>
              </a:solidFill>
            </a:endParaRPr>
          </a:p>
        </p:txBody>
      </p:sp>
      <p:sp>
        <p:nvSpPr>
          <p:cNvPr id="51204" name="Text Box 3">
            <a:extLst>
              <a:ext uri="{FF2B5EF4-FFF2-40B4-BE49-F238E27FC236}">
                <a16:creationId xmlns:a16="http://schemas.microsoft.com/office/drawing/2014/main" id="{9206576C-2DFC-4A44-A5E8-AEFADEE1FF98}"/>
              </a:ext>
            </a:extLst>
          </p:cNvPr>
          <p:cNvSpPr txBox="1">
            <a:spLocks noChangeArrowheads="1"/>
          </p:cNvSpPr>
          <p:nvPr/>
        </p:nvSpPr>
        <p:spPr bwMode="auto">
          <a:xfrm>
            <a:off x="685800" y="136525"/>
            <a:ext cx="7772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dirty="0">
                <a:solidFill>
                  <a:srgbClr val="000000"/>
                </a:solidFill>
              </a:rPr>
              <a:t>Κανόνας της Οκτάδος</a:t>
            </a:r>
          </a:p>
        </p:txBody>
      </p:sp>
      <p:sp>
        <p:nvSpPr>
          <p:cNvPr id="49156" name="Text Box 4">
            <a:extLst>
              <a:ext uri="{FF2B5EF4-FFF2-40B4-BE49-F238E27FC236}">
                <a16:creationId xmlns:a16="http://schemas.microsoft.com/office/drawing/2014/main" id="{C5464820-5DA0-48A4-8DBF-B99B15D96C30}"/>
              </a:ext>
            </a:extLst>
          </p:cNvPr>
          <p:cNvSpPr txBox="1">
            <a:spLocks noChangeArrowheads="1"/>
          </p:cNvSpPr>
          <p:nvPr/>
        </p:nvSpPr>
        <p:spPr bwMode="auto">
          <a:xfrm>
            <a:off x="304800" y="1052512"/>
            <a:ext cx="8382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marL="1139825" indent="-2254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marL="1597025" indent="-2254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80000"/>
              </a:lnSpc>
              <a:spcBef>
                <a:spcPts val="600"/>
              </a:spcBef>
              <a:buFont typeface="Arial" panose="020B0604020202020204" pitchFamily="34" charset="0"/>
              <a:buChar char="•"/>
            </a:pPr>
            <a:r>
              <a:rPr lang="el-GR" altLang="en-US" sz="2400" dirty="0">
                <a:solidFill>
                  <a:srgbClr val="000000"/>
                </a:solidFill>
              </a:rPr>
              <a:t>Όταν τα άτομα συνδέονται δεσμικά, τείνουν να κερδίσουν, απωλέσουν ή να μοιρασθούν e</a:t>
            </a:r>
            <a:r>
              <a:rPr lang="el-GR" altLang="en-US" sz="2400" baseline="30000" dirty="0">
                <a:solidFill>
                  <a:srgbClr val="000000"/>
                </a:solidFill>
              </a:rPr>
              <a:t>-,</a:t>
            </a:r>
            <a:r>
              <a:rPr lang="el-GR" altLang="en-US" sz="2400" dirty="0">
                <a:solidFill>
                  <a:srgbClr val="000000"/>
                </a:solidFill>
              </a:rPr>
              <a:t> με αποτέλεσμα  8 e</a:t>
            </a:r>
            <a:r>
              <a:rPr lang="el-GR" altLang="en-US" sz="2400" baseline="30000" dirty="0">
                <a:solidFill>
                  <a:srgbClr val="000000"/>
                </a:solidFill>
              </a:rPr>
              <a:t>- </a:t>
            </a:r>
            <a:r>
              <a:rPr lang="el-GR" altLang="en-US" sz="2400" dirty="0">
                <a:solidFill>
                  <a:srgbClr val="000000"/>
                </a:solidFill>
              </a:rPr>
              <a:t> σθένους</a:t>
            </a:r>
          </a:p>
          <a:p>
            <a:pPr eaLnBrk="1" hangingPunct="1">
              <a:lnSpc>
                <a:spcPct val="80000"/>
              </a:lnSpc>
              <a:spcBef>
                <a:spcPts val="600"/>
              </a:spcBef>
              <a:buFont typeface="Arial" panose="020B0604020202020204" pitchFamily="34" charset="0"/>
              <a:buChar char="•"/>
            </a:pPr>
            <a:r>
              <a:rPr lang="el-GR" altLang="en-US" sz="2400" i="1" dirty="0">
                <a:solidFill>
                  <a:srgbClr val="000000"/>
                </a:solidFill>
              </a:rPr>
              <a:t>ns</a:t>
            </a:r>
            <a:r>
              <a:rPr lang="el-GR" altLang="en-US" sz="2400" baseline="30000" dirty="0">
                <a:solidFill>
                  <a:srgbClr val="000000"/>
                </a:solidFill>
              </a:rPr>
              <a:t>2</a:t>
            </a:r>
            <a:r>
              <a:rPr lang="el-GR" altLang="en-US" sz="2400" i="1" dirty="0">
                <a:solidFill>
                  <a:srgbClr val="000000"/>
                </a:solidFill>
              </a:rPr>
              <a:t>np</a:t>
            </a:r>
            <a:r>
              <a:rPr lang="el-GR" altLang="en-US" sz="2400" baseline="30000" dirty="0">
                <a:solidFill>
                  <a:srgbClr val="000000"/>
                </a:solidFill>
              </a:rPr>
              <a:t>6</a:t>
            </a:r>
          </a:p>
          <a:p>
            <a:pPr lvl="1" eaLnBrk="1" hangingPunct="1">
              <a:lnSpc>
                <a:spcPct val="80000"/>
              </a:lnSpc>
              <a:spcBef>
                <a:spcPts val="450"/>
              </a:spcBef>
              <a:buFont typeface="Arial" panose="020B0604020202020204" pitchFamily="34" charset="0"/>
              <a:buChar char="–"/>
            </a:pPr>
            <a:r>
              <a:rPr lang="el-GR" altLang="en-US" dirty="0">
                <a:solidFill>
                  <a:srgbClr val="000000"/>
                </a:solidFill>
              </a:rPr>
              <a:t>Διαμόρφωση ευγενούς αερίου</a:t>
            </a:r>
          </a:p>
          <a:p>
            <a:pPr eaLnBrk="1" hangingPunct="1">
              <a:lnSpc>
                <a:spcPct val="80000"/>
              </a:lnSpc>
              <a:spcBef>
                <a:spcPts val="600"/>
              </a:spcBef>
              <a:buClr>
                <a:srgbClr val="FF0000"/>
              </a:buClr>
              <a:buFont typeface="Arial" panose="020B0604020202020204" pitchFamily="34" charset="0"/>
              <a:buChar char="•"/>
            </a:pPr>
            <a:r>
              <a:rPr lang="el-GR" altLang="en-US" sz="2400" dirty="0">
                <a:solidFill>
                  <a:srgbClr val="FF0000"/>
                </a:solidFill>
              </a:rPr>
              <a:t>Αρκετές εξαιρέσεις</a:t>
            </a:r>
          </a:p>
          <a:p>
            <a:pPr lvl="1" eaLnBrk="1" hangingPunct="1">
              <a:lnSpc>
                <a:spcPct val="80000"/>
              </a:lnSpc>
              <a:spcBef>
                <a:spcPts val="500"/>
              </a:spcBef>
              <a:buFont typeface="Arial" panose="020B0604020202020204" pitchFamily="34" charset="0"/>
              <a:buChar char="–"/>
            </a:pPr>
            <a:r>
              <a:rPr lang="el-GR" altLang="en-US" sz="2000" dirty="0">
                <a:solidFill>
                  <a:srgbClr val="000000"/>
                </a:solidFill>
              </a:rPr>
              <a:t>H, </a:t>
            </a:r>
            <a:r>
              <a:rPr lang="el-GR" altLang="en-US" sz="2000" dirty="0" err="1">
                <a:solidFill>
                  <a:srgbClr val="000000"/>
                </a:solidFill>
              </a:rPr>
              <a:t>Li</a:t>
            </a:r>
            <a:r>
              <a:rPr lang="el-GR" altLang="en-US" sz="2000" dirty="0">
                <a:solidFill>
                  <a:srgbClr val="000000"/>
                </a:solidFill>
              </a:rPr>
              <a:t>, </a:t>
            </a:r>
            <a:r>
              <a:rPr lang="el-GR" altLang="en-US" sz="2000" dirty="0" err="1">
                <a:solidFill>
                  <a:srgbClr val="000000"/>
                </a:solidFill>
              </a:rPr>
              <a:t>Be</a:t>
            </a:r>
            <a:r>
              <a:rPr lang="el-GR" altLang="en-US" sz="2000" dirty="0">
                <a:solidFill>
                  <a:srgbClr val="000000"/>
                </a:solidFill>
              </a:rPr>
              <a:t>, B αποκτούν ηλεκτρονική διαμόρφωση όπως του </a:t>
            </a:r>
            <a:r>
              <a:rPr lang="el-GR" altLang="en-US" sz="2000" dirty="0" err="1">
                <a:solidFill>
                  <a:srgbClr val="000000"/>
                </a:solidFill>
              </a:rPr>
              <a:t>He</a:t>
            </a:r>
            <a:endParaRPr lang="el-GR" altLang="en-US" sz="2000" dirty="0">
              <a:solidFill>
                <a:srgbClr val="000000"/>
              </a:solidFill>
            </a:endParaRPr>
          </a:p>
          <a:p>
            <a:pPr lvl="2" eaLnBrk="1" hangingPunct="1">
              <a:lnSpc>
                <a:spcPct val="80000"/>
              </a:lnSpc>
              <a:spcBef>
                <a:spcPts val="450"/>
              </a:spcBef>
              <a:buClr>
                <a:srgbClr val="FF0000"/>
              </a:buClr>
              <a:buFont typeface="Arial" panose="020B0604020202020204" pitchFamily="34" charset="0"/>
              <a:buChar char="•"/>
            </a:pPr>
            <a:r>
              <a:rPr lang="el-GR" altLang="en-US" dirty="0" err="1">
                <a:solidFill>
                  <a:srgbClr val="FF0000"/>
                </a:solidFill>
              </a:rPr>
              <a:t>He</a:t>
            </a:r>
            <a:r>
              <a:rPr lang="el-GR" altLang="en-US" dirty="0">
                <a:solidFill>
                  <a:srgbClr val="000000"/>
                </a:solidFill>
              </a:rPr>
              <a:t> = </a:t>
            </a:r>
            <a:r>
              <a:rPr lang="el-GR" altLang="en-US" b="1" dirty="0">
                <a:solidFill>
                  <a:srgbClr val="000000"/>
                </a:solidFill>
              </a:rPr>
              <a:t>2 e</a:t>
            </a:r>
            <a:r>
              <a:rPr lang="el-GR" altLang="en-US" b="1" baseline="30000" dirty="0">
                <a:solidFill>
                  <a:srgbClr val="000000"/>
                </a:solidFill>
              </a:rPr>
              <a:t>-</a:t>
            </a:r>
            <a:r>
              <a:rPr lang="el-GR" altLang="en-US" b="1" dirty="0">
                <a:solidFill>
                  <a:srgbClr val="000000"/>
                </a:solidFill>
              </a:rPr>
              <a:t> σθένους</a:t>
            </a:r>
          </a:p>
          <a:p>
            <a:pPr lvl="2" eaLnBrk="1" hangingPunct="1">
              <a:lnSpc>
                <a:spcPct val="80000"/>
              </a:lnSpc>
              <a:spcBef>
                <a:spcPts val="450"/>
              </a:spcBef>
              <a:buClr>
                <a:srgbClr val="FF0000"/>
              </a:buClr>
              <a:buFont typeface="Arial" panose="020B0604020202020204" pitchFamily="34" charset="0"/>
              <a:buChar char="•"/>
            </a:pPr>
            <a:r>
              <a:rPr lang="el-GR" altLang="en-US" dirty="0">
                <a:solidFill>
                  <a:srgbClr val="FF0000"/>
                </a:solidFill>
              </a:rPr>
              <a:t>Li </a:t>
            </a:r>
            <a:r>
              <a:rPr lang="el-GR" altLang="en-US" dirty="0">
                <a:solidFill>
                  <a:srgbClr val="000000"/>
                </a:solidFill>
              </a:rPr>
              <a:t>χάνει το 1e</a:t>
            </a:r>
            <a:r>
              <a:rPr lang="el-GR" altLang="en-US" baseline="30000" dirty="0">
                <a:solidFill>
                  <a:srgbClr val="000000"/>
                </a:solidFill>
              </a:rPr>
              <a:t>- </a:t>
            </a:r>
            <a:r>
              <a:rPr lang="el-GR" altLang="en-US" dirty="0">
                <a:solidFill>
                  <a:srgbClr val="000000"/>
                </a:solidFill>
              </a:rPr>
              <a:t>   σθένους του</a:t>
            </a:r>
          </a:p>
          <a:p>
            <a:pPr lvl="2" eaLnBrk="1" hangingPunct="1">
              <a:lnSpc>
                <a:spcPct val="80000"/>
              </a:lnSpc>
              <a:spcBef>
                <a:spcPts val="450"/>
              </a:spcBef>
              <a:buClr>
                <a:srgbClr val="FF0000"/>
              </a:buClr>
              <a:buFont typeface="Arial" panose="020B0604020202020204" pitchFamily="34" charset="0"/>
              <a:buChar char="•"/>
            </a:pPr>
            <a:r>
              <a:rPr lang="el-GR" altLang="en-US" dirty="0">
                <a:solidFill>
                  <a:srgbClr val="FF0000"/>
                </a:solidFill>
              </a:rPr>
              <a:t>H </a:t>
            </a:r>
            <a:r>
              <a:rPr lang="el-GR" altLang="en-US" dirty="0">
                <a:solidFill>
                  <a:srgbClr val="000000"/>
                </a:solidFill>
              </a:rPr>
              <a:t>μοιράζεται ή αποκτά 1 e</a:t>
            </a:r>
            <a:r>
              <a:rPr lang="el-GR" altLang="en-US" baseline="30000" dirty="0">
                <a:solidFill>
                  <a:srgbClr val="000000"/>
                </a:solidFill>
              </a:rPr>
              <a:t>-</a:t>
            </a:r>
          </a:p>
          <a:p>
            <a:pPr lvl="3" eaLnBrk="1" hangingPunct="1">
              <a:lnSpc>
                <a:spcPct val="80000"/>
              </a:lnSpc>
              <a:spcBef>
                <a:spcPts val="400"/>
              </a:spcBef>
              <a:buFont typeface="Arial" panose="020B0604020202020204" pitchFamily="34" charset="0"/>
              <a:buChar char="–"/>
            </a:pPr>
            <a:r>
              <a:rPr lang="el-GR" altLang="en-US" sz="1600" dirty="0">
                <a:solidFill>
                  <a:srgbClr val="000000"/>
                </a:solidFill>
              </a:rPr>
              <a:t>Αν και συνήθως χάνει το ένα του ηλεκτρόνιο για να γίνει H</a:t>
            </a:r>
            <a:r>
              <a:rPr lang="el-GR" altLang="en-US" sz="1600" baseline="30000" dirty="0">
                <a:solidFill>
                  <a:srgbClr val="000000"/>
                </a:solidFill>
              </a:rPr>
              <a:t>+</a:t>
            </a:r>
            <a:r>
              <a:rPr lang="el-GR" altLang="en-US" sz="1600" dirty="0">
                <a:solidFill>
                  <a:srgbClr val="000000"/>
                </a:solidFill>
              </a:rPr>
              <a:t> </a:t>
            </a:r>
          </a:p>
          <a:p>
            <a:pPr lvl="2" eaLnBrk="1" hangingPunct="1">
              <a:lnSpc>
                <a:spcPct val="80000"/>
              </a:lnSpc>
              <a:spcBef>
                <a:spcPts val="450"/>
              </a:spcBef>
              <a:buClr>
                <a:srgbClr val="FF0000"/>
              </a:buClr>
              <a:buFont typeface="Arial" panose="020B0604020202020204" pitchFamily="34" charset="0"/>
              <a:buChar char="•"/>
            </a:pPr>
            <a:r>
              <a:rPr lang="el-GR" altLang="en-US" dirty="0">
                <a:solidFill>
                  <a:srgbClr val="FF0000"/>
                </a:solidFill>
              </a:rPr>
              <a:t>Be</a:t>
            </a:r>
            <a:r>
              <a:rPr lang="el-GR" altLang="en-US" dirty="0">
                <a:solidFill>
                  <a:srgbClr val="000000"/>
                </a:solidFill>
              </a:rPr>
              <a:t> χάνει  2 ηλεκτρόνια για να γίνει Be</a:t>
            </a:r>
            <a:r>
              <a:rPr lang="el-GR" altLang="en-US" baseline="30000" dirty="0">
                <a:solidFill>
                  <a:srgbClr val="000000"/>
                </a:solidFill>
              </a:rPr>
              <a:t>2+</a:t>
            </a:r>
          </a:p>
          <a:p>
            <a:pPr lvl="3" eaLnBrk="1" hangingPunct="1">
              <a:lnSpc>
                <a:spcPct val="80000"/>
              </a:lnSpc>
              <a:spcBef>
                <a:spcPts val="400"/>
              </a:spcBef>
              <a:buFont typeface="Arial" panose="020B0604020202020204" pitchFamily="34" charset="0"/>
              <a:buChar char="–"/>
            </a:pPr>
            <a:r>
              <a:rPr lang="el-GR" altLang="en-US" sz="1600" dirty="0">
                <a:solidFill>
                  <a:srgbClr val="000000"/>
                </a:solidFill>
              </a:rPr>
              <a:t>Αν και συνήθως μοιράζεται τα δύο του ηλεκτρόνια  σε ομοιοπολικούς δεσμούς,  με αποτέλεσμα </a:t>
            </a:r>
            <a:r>
              <a:rPr lang="el-GR" altLang="en-US" sz="1600" b="1" dirty="0">
                <a:solidFill>
                  <a:srgbClr val="000000"/>
                </a:solidFill>
              </a:rPr>
              <a:t>4 ηλεκτρόνια σθένους</a:t>
            </a:r>
          </a:p>
          <a:p>
            <a:pPr lvl="2" eaLnBrk="1" hangingPunct="1">
              <a:lnSpc>
                <a:spcPct val="80000"/>
              </a:lnSpc>
              <a:spcBef>
                <a:spcPts val="450"/>
              </a:spcBef>
              <a:buClr>
                <a:srgbClr val="FF0000"/>
              </a:buClr>
              <a:buFont typeface="Arial" panose="020B0604020202020204" pitchFamily="34" charset="0"/>
              <a:buChar char="•"/>
            </a:pPr>
            <a:r>
              <a:rPr lang="el-GR" altLang="en-US" dirty="0">
                <a:solidFill>
                  <a:srgbClr val="FF0000"/>
                </a:solidFill>
              </a:rPr>
              <a:t>B</a:t>
            </a:r>
            <a:r>
              <a:rPr lang="el-GR" altLang="en-US" dirty="0">
                <a:solidFill>
                  <a:srgbClr val="000000"/>
                </a:solidFill>
              </a:rPr>
              <a:t> χάνει 3 ηλεκτρόνια για να γίνει B</a:t>
            </a:r>
            <a:r>
              <a:rPr lang="el-GR" altLang="en-US" baseline="30000" dirty="0">
                <a:solidFill>
                  <a:srgbClr val="000000"/>
                </a:solidFill>
              </a:rPr>
              <a:t>3+</a:t>
            </a:r>
          </a:p>
          <a:p>
            <a:pPr lvl="3" eaLnBrk="1" hangingPunct="1">
              <a:lnSpc>
                <a:spcPct val="80000"/>
              </a:lnSpc>
              <a:spcBef>
                <a:spcPts val="400"/>
              </a:spcBef>
              <a:buFont typeface="Arial" panose="020B0604020202020204" pitchFamily="34" charset="0"/>
              <a:buChar char="–"/>
            </a:pPr>
            <a:r>
              <a:rPr lang="el-GR" altLang="en-US" sz="1600" dirty="0">
                <a:solidFill>
                  <a:srgbClr val="000000"/>
                </a:solidFill>
              </a:rPr>
              <a:t>Αν και συνήθως μοιράζεται τα τρία του ηλεκτρόνια  σε ομοιοπολικούς δεσμούς , με αποτέλεσμα </a:t>
            </a:r>
            <a:r>
              <a:rPr lang="el-GR" altLang="en-US" sz="1600" b="1" dirty="0">
                <a:solidFill>
                  <a:srgbClr val="000000"/>
                </a:solidFill>
              </a:rPr>
              <a:t>6 ηλεκτρόνια σθένους</a:t>
            </a:r>
          </a:p>
          <a:p>
            <a:pPr lvl="1" eaLnBrk="1" hangingPunct="1">
              <a:lnSpc>
                <a:spcPct val="80000"/>
              </a:lnSpc>
              <a:spcBef>
                <a:spcPts val="500"/>
              </a:spcBef>
              <a:buClr>
                <a:srgbClr val="FF0000"/>
              </a:buClr>
              <a:buFont typeface="Arial" panose="020B0604020202020204" pitchFamily="34" charset="0"/>
              <a:buChar char="–"/>
            </a:pPr>
            <a:r>
              <a:rPr lang="el-GR" altLang="en-US" sz="2000" dirty="0">
                <a:solidFill>
                  <a:srgbClr val="FF0000"/>
                </a:solidFill>
              </a:rPr>
              <a:t>Εκτεταμένες οκτάδες </a:t>
            </a:r>
            <a:r>
              <a:rPr lang="el-GR" altLang="en-US" sz="2000" dirty="0">
                <a:solidFill>
                  <a:srgbClr val="000000"/>
                </a:solidFill>
              </a:rPr>
              <a:t>για τα στοιχεία της Περιόδου 3 ή κάτω</a:t>
            </a:r>
          </a:p>
          <a:p>
            <a:pPr lvl="2" eaLnBrk="1" hangingPunct="1">
              <a:lnSpc>
                <a:spcPct val="80000"/>
              </a:lnSpc>
              <a:spcBef>
                <a:spcPts val="450"/>
              </a:spcBef>
              <a:buFont typeface="Arial" panose="020B0604020202020204" pitchFamily="34" charset="0"/>
              <a:buChar char="•"/>
            </a:pPr>
            <a:r>
              <a:rPr lang="el-GR" altLang="en-US" dirty="0">
                <a:solidFill>
                  <a:srgbClr val="000000"/>
                </a:solidFill>
              </a:rPr>
              <a:t>Χρήση των κενών  </a:t>
            </a:r>
            <a:r>
              <a:rPr lang="el-GR" altLang="en-US" i="1" dirty="0">
                <a:solidFill>
                  <a:srgbClr val="000000"/>
                </a:solidFill>
              </a:rPr>
              <a:t>d</a:t>
            </a:r>
            <a:r>
              <a:rPr lang="el-GR" altLang="en-US" dirty="0">
                <a:solidFill>
                  <a:srgbClr val="000000"/>
                </a:solidFill>
              </a:rPr>
              <a:t> τροχιακών σθένους</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wipe(down)">
                                      <p:cBhvr>
                                        <p:cTn id="7" dur="5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1">
            <a:extLst>
              <a:ext uri="{FF2B5EF4-FFF2-40B4-BE49-F238E27FC236}">
                <a16:creationId xmlns:a16="http://schemas.microsoft.com/office/drawing/2014/main" id="{3402B849-ECEC-4123-8639-21AE6658E201}"/>
              </a:ext>
            </a:extLst>
          </p:cNvPr>
          <p:cNvSpPr txBox="1">
            <a:spLocks noChangeArrowheads="1"/>
          </p:cNvSpPr>
          <p:nvPr/>
        </p:nvSpPr>
        <p:spPr bwMode="auto">
          <a:xfrm>
            <a:off x="313304" y="215900"/>
            <a:ext cx="8229600" cy="1055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n-US" altLang="en-US" sz="4000" dirty="0">
                <a:solidFill>
                  <a:srgbClr val="000000"/>
                </a:solidFill>
              </a:rPr>
              <a:t> </a:t>
            </a:r>
            <a:endParaRPr lang="el-GR" altLang="en-US" sz="4000" dirty="0">
              <a:solidFill>
                <a:srgbClr val="000000"/>
              </a:solidFill>
            </a:endParaRPr>
          </a:p>
          <a:p>
            <a:pPr algn="ctr" eaLnBrk="1" hangingPunct="1">
              <a:buClrTx/>
              <a:buFontTx/>
              <a:buNone/>
            </a:pPr>
            <a:r>
              <a:rPr lang="el-GR" altLang="en-US" sz="4000" dirty="0">
                <a:solidFill>
                  <a:srgbClr val="000000"/>
                </a:solidFill>
              </a:rPr>
              <a:t>Τυπικό φορτίο </a:t>
            </a:r>
            <a:r>
              <a:rPr lang="en-US" altLang="en-US" sz="4000" dirty="0">
                <a:solidFill>
                  <a:srgbClr val="000000"/>
                </a:solidFill>
              </a:rPr>
              <a:t>(FC) </a:t>
            </a:r>
            <a:br>
              <a:rPr lang="en-US" altLang="en-US" sz="4000" dirty="0">
                <a:solidFill>
                  <a:srgbClr val="000000"/>
                </a:solidFill>
              </a:rPr>
            </a:br>
            <a:endParaRPr lang="en-US" altLang="en-US" sz="4000" dirty="0">
              <a:solidFill>
                <a:srgbClr val="000000"/>
              </a:solidFill>
            </a:endParaRPr>
          </a:p>
        </p:txBody>
      </p:sp>
      <p:sp>
        <p:nvSpPr>
          <p:cNvPr id="52227" name="Text Box 2">
            <a:extLst>
              <a:ext uri="{FF2B5EF4-FFF2-40B4-BE49-F238E27FC236}">
                <a16:creationId xmlns:a16="http://schemas.microsoft.com/office/drawing/2014/main" id="{65BB47F7-E2C8-4181-B44D-3B8DB0CED225}"/>
              </a:ext>
            </a:extLst>
          </p:cNvPr>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514350" indent="-511175" eaLnBrk="0" hangingPunct="0">
              <a:tabLst>
                <a:tab pos="514350" algn="l"/>
                <a:tab pos="962025" algn="l"/>
                <a:tab pos="1411288" algn="l"/>
                <a:tab pos="1860550" algn="l"/>
                <a:tab pos="2309813" algn="l"/>
                <a:tab pos="2759075" algn="l"/>
                <a:tab pos="3208338" algn="l"/>
                <a:tab pos="3657600" algn="l"/>
                <a:tab pos="4106863" algn="l"/>
                <a:tab pos="4556125" algn="l"/>
                <a:tab pos="5005388" algn="l"/>
                <a:tab pos="5454650" algn="l"/>
                <a:tab pos="5903913" algn="l"/>
                <a:tab pos="6353175" algn="l"/>
                <a:tab pos="6802438" algn="l"/>
                <a:tab pos="7251700" algn="l"/>
                <a:tab pos="7700963" algn="l"/>
                <a:tab pos="8150225" algn="l"/>
                <a:tab pos="8599488" algn="l"/>
                <a:tab pos="9048750" algn="l"/>
                <a:tab pos="9498013" algn="l"/>
              </a:tabLst>
              <a:defRPr>
                <a:solidFill>
                  <a:schemeClr val="bg1"/>
                </a:solidFill>
                <a:latin typeface="Calibri" panose="020F0502020204030204" pitchFamily="34" charset="0"/>
                <a:ea typeface="Droid Sans Fallback"/>
                <a:cs typeface="Droid Sans Fallback"/>
              </a:defRPr>
            </a:lvl1pPr>
            <a:lvl2pPr eaLnBrk="0" hangingPunct="0">
              <a:tabLst>
                <a:tab pos="514350" algn="l"/>
                <a:tab pos="962025" algn="l"/>
                <a:tab pos="1411288" algn="l"/>
                <a:tab pos="1860550" algn="l"/>
                <a:tab pos="2309813" algn="l"/>
                <a:tab pos="2759075" algn="l"/>
                <a:tab pos="3208338" algn="l"/>
                <a:tab pos="3657600" algn="l"/>
                <a:tab pos="4106863" algn="l"/>
                <a:tab pos="4556125" algn="l"/>
                <a:tab pos="5005388" algn="l"/>
                <a:tab pos="5454650" algn="l"/>
                <a:tab pos="5903913" algn="l"/>
                <a:tab pos="6353175" algn="l"/>
                <a:tab pos="6802438" algn="l"/>
                <a:tab pos="7251700" algn="l"/>
                <a:tab pos="7700963" algn="l"/>
                <a:tab pos="8150225" algn="l"/>
                <a:tab pos="8599488" algn="l"/>
                <a:tab pos="9048750" algn="l"/>
                <a:tab pos="9498013" algn="l"/>
              </a:tabLst>
              <a:defRPr>
                <a:solidFill>
                  <a:schemeClr val="bg1"/>
                </a:solidFill>
                <a:latin typeface="Calibri" panose="020F0502020204030204" pitchFamily="34" charset="0"/>
                <a:ea typeface="Droid Sans Fallback"/>
                <a:cs typeface="Droid Sans Fallback"/>
              </a:defRPr>
            </a:lvl2pPr>
            <a:lvl3pPr eaLnBrk="0" hangingPunct="0">
              <a:tabLst>
                <a:tab pos="514350" algn="l"/>
                <a:tab pos="962025" algn="l"/>
                <a:tab pos="1411288" algn="l"/>
                <a:tab pos="1860550" algn="l"/>
                <a:tab pos="2309813" algn="l"/>
                <a:tab pos="2759075" algn="l"/>
                <a:tab pos="3208338" algn="l"/>
                <a:tab pos="3657600" algn="l"/>
                <a:tab pos="4106863" algn="l"/>
                <a:tab pos="4556125" algn="l"/>
                <a:tab pos="5005388" algn="l"/>
                <a:tab pos="5454650" algn="l"/>
                <a:tab pos="5903913" algn="l"/>
                <a:tab pos="6353175" algn="l"/>
                <a:tab pos="6802438" algn="l"/>
                <a:tab pos="7251700" algn="l"/>
                <a:tab pos="7700963" algn="l"/>
                <a:tab pos="8150225" algn="l"/>
                <a:tab pos="8599488" algn="l"/>
                <a:tab pos="9048750" algn="l"/>
                <a:tab pos="9498013" algn="l"/>
              </a:tabLst>
              <a:defRPr>
                <a:solidFill>
                  <a:schemeClr val="bg1"/>
                </a:solidFill>
                <a:latin typeface="Calibri" panose="020F0502020204030204" pitchFamily="34" charset="0"/>
                <a:ea typeface="Droid Sans Fallback"/>
                <a:cs typeface="Droid Sans Fallback"/>
              </a:defRPr>
            </a:lvl3pPr>
            <a:lvl4pPr eaLnBrk="0" hangingPunct="0">
              <a:tabLst>
                <a:tab pos="514350" algn="l"/>
                <a:tab pos="962025" algn="l"/>
                <a:tab pos="1411288" algn="l"/>
                <a:tab pos="1860550" algn="l"/>
                <a:tab pos="2309813" algn="l"/>
                <a:tab pos="2759075" algn="l"/>
                <a:tab pos="3208338" algn="l"/>
                <a:tab pos="3657600" algn="l"/>
                <a:tab pos="4106863" algn="l"/>
                <a:tab pos="4556125" algn="l"/>
                <a:tab pos="5005388" algn="l"/>
                <a:tab pos="5454650" algn="l"/>
                <a:tab pos="5903913" algn="l"/>
                <a:tab pos="6353175" algn="l"/>
                <a:tab pos="6802438" algn="l"/>
                <a:tab pos="7251700" algn="l"/>
                <a:tab pos="7700963" algn="l"/>
                <a:tab pos="8150225" algn="l"/>
                <a:tab pos="8599488" algn="l"/>
                <a:tab pos="9048750" algn="l"/>
                <a:tab pos="9498013" algn="l"/>
              </a:tabLst>
              <a:defRPr>
                <a:solidFill>
                  <a:schemeClr val="bg1"/>
                </a:solidFill>
                <a:latin typeface="Calibri" panose="020F0502020204030204" pitchFamily="34" charset="0"/>
                <a:ea typeface="Droid Sans Fallback"/>
                <a:cs typeface="Droid Sans Fallback"/>
              </a:defRPr>
            </a:lvl4pPr>
            <a:lvl5pPr eaLnBrk="0" hangingPunct="0">
              <a:tabLst>
                <a:tab pos="514350" algn="l"/>
                <a:tab pos="962025" algn="l"/>
                <a:tab pos="1411288" algn="l"/>
                <a:tab pos="1860550" algn="l"/>
                <a:tab pos="2309813" algn="l"/>
                <a:tab pos="2759075" algn="l"/>
                <a:tab pos="3208338" algn="l"/>
                <a:tab pos="3657600" algn="l"/>
                <a:tab pos="4106863" algn="l"/>
                <a:tab pos="4556125" algn="l"/>
                <a:tab pos="5005388" algn="l"/>
                <a:tab pos="5454650" algn="l"/>
                <a:tab pos="5903913" algn="l"/>
                <a:tab pos="6353175" algn="l"/>
                <a:tab pos="6802438" algn="l"/>
                <a:tab pos="7251700" algn="l"/>
                <a:tab pos="7700963" algn="l"/>
                <a:tab pos="8150225" algn="l"/>
                <a:tab pos="8599488" algn="l"/>
                <a:tab pos="9048750" algn="l"/>
                <a:tab pos="949801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514350" algn="l"/>
                <a:tab pos="962025" algn="l"/>
                <a:tab pos="1411288" algn="l"/>
                <a:tab pos="1860550" algn="l"/>
                <a:tab pos="2309813" algn="l"/>
                <a:tab pos="2759075" algn="l"/>
                <a:tab pos="3208338" algn="l"/>
                <a:tab pos="3657600" algn="l"/>
                <a:tab pos="4106863" algn="l"/>
                <a:tab pos="4556125" algn="l"/>
                <a:tab pos="5005388" algn="l"/>
                <a:tab pos="5454650" algn="l"/>
                <a:tab pos="5903913" algn="l"/>
                <a:tab pos="6353175" algn="l"/>
                <a:tab pos="6802438" algn="l"/>
                <a:tab pos="7251700" algn="l"/>
                <a:tab pos="7700963" algn="l"/>
                <a:tab pos="8150225" algn="l"/>
                <a:tab pos="8599488" algn="l"/>
                <a:tab pos="9048750" algn="l"/>
                <a:tab pos="949801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514350" algn="l"/>
                <a:tab pos="962025" algn="l"/>
                <a:tab pos="1411288" algn="l"/>
                <a:tab pos="1860550" algn="l"/>
                <a:tab pos="2309813" algn="l"/>
                <a:tab pos="2759075" algn="l"/>
                <a:tab pos="3208338" algn="l"/>
                <a:tab pos="3657600" algn="l"/>
                <a:tab pos="4106863" algn="l"/>
                <a:tab pos="4556125" algn="l"/>
                <a:tab pos="5005388" algn="l"/>
                <a:tab pos="5454650" algn="l"/>
                <a:tab pos="5903913" algn="l"/>
                <a:tab pos="6353175" algn="l"/>
                <a:tab pos="6802438" algn="l"/>
                <a:tab pos="7251700" algn="l"/>
                <a:tab pos="7700963" algn="l"/>
                <a:tab pos="8150225" algn="l"/>
                <a:tab pos="8599488" algn="l"/>
                <a:tab pos="9048750" algn="l"/>
                <a:tab pos="949801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514350" algn="l"/>
                <a:tab pos="962025" algn="l"/>
                <a:tab pos="1411288" algn="l"/>
                <a:tab pos="1860550" algn="l"/>
                <a:tab pos="2309813" algn="l"/>
                <a:tab pos="2759075" algn="l"/>
                <a:tab pos="3208338" algn="l"/>
                <a:tab pos="3657600" algn="l"/>
                <a:tab pos="4106863" algn="l"/>
                <a:tab pos="4556125" algn="l"/>
                <a:tab pos="5005388" algn="l"/>
                <a:tab pos="5454650" algn="l"/>
                <a:tab pos="5903913" algn="l"/>
                <a:tab pos="6353175" algn="l"/>
                <a:tab pos="6802438" algn="l"/>
                <a:tab pos="7251700" algn="l"/>
                <a:tab pos="7700963" algn="l"/>
                <a:tab pos="8150225" algn="l"/>
                <a:tab pos="8599488" algn="l"/>
                <a:tab pos="9048750" algn="l"/>
                <a:tab pos="949801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514350" algn="l"/>
                <a:tab pos="962025" algn="l"/>
                <a:tab pos="1411288" algn="l"/>
                <a:tab pos="1860550" algn="l"/>
                <a:tab pos="2309813" algn="l"/>
                <a:tab pos="2759075" algn="l"/>
                <a:tab pos="3208338" algn="l"/>
                <a:tab pos="3657600" algn="l"/>
                <a:tab pos="4106863" algn="l"/>
                <a:tab pos="4556125" algn="l"/>
                <a:tab pos="5005388" algn="l"/>
                <a:tab pos="5454650" algn="l"/>
                <a:tab pos="5903913" algn="l"/>
                <a:tab pos="6353175" algn="l"/>
                <a:tab pos="6802438" algn="l"/>
                <a:tab pos="7251700" algn="l"/>
                <a:tab pos="7700963" algn="l"/>
                <a:tab pos="8150225" algn="l"/>
                <a:tab pos="8599488" algn="l"/>
                <a:tab pos="9048750" algn="l"/>
                <a:tab pos="9498013" algn="l"/>
              </a:tabLst>
              <a:defRPr>
                <a:solidFill>
                  <a:schemeClr val="bg1"/>
                </a:solidFill>
                <a:latin typeface="Calibri" panose="020F0502020204030204" pitchFamily="34" charset="0"/>
                <a:ea typeface="Droid Sans Fallback"/>
                <a:cs typeface="Droid Sans Fallback"/>
              </a:defRPr>
            </a:lvl9pPr>
          </a:lstStyle>
          <a:p>
            <a:pPr eaLnBrk="1" hangingPunct="1">
              <a:lnSpc>
                <a:spcPct val="80000"/>
              </a:lnSpc>
              <a:spcBef>
                <a:spcPts val="675"/>
              </a:spcBef>
              <a:buClrTx/>
              <a:buFontTx/>
              <a:buNone/>
            </a:pPr>
            <a:r>
              <a:rPr lang="en-US" altLang="en-US" sz="2700" dirty="0">
                <a:solidFill>
                  <a:srgbClr val="FF33FF"/>
                </a:solidFill>
              </a:rPr>
              <a:t>T</a:t>
            </a:r>
            <a:r>
              <a:rPr lang="el-GR" altLang="en-US" sz="2700" dirty="0">
                <a:solidFill>
                  <a:srgbClr val="FF33FF"/>
                </a:solidFill>
              </a:rPr>
              <a:t>υπικό φορτίο</a:t>
            </a:r>
            <a:r>
              <a:rPr lang="el-GR" altLang="en-US" sz="2700" dirty="0">
                <a:solidFill>
                  <a:srgbClr val="000000"/>
                </a:solidFill>
              </a:rPr>
              <a:t> είναι ένα μέτρο της έκτασης κατά την οποία ένα άτομο έχει κερδίσει ή απωλέσει  ένα ηλεκτρόνιο κατά την διαδικασία σχηματισμού  ομοιοπολικού δεσμού</a:t>
            </a:r>
          </a:p>
          <a:p>
            <a:pPr eaLnBrk="1" hangingPunct="1">
              <a:lnSpc>
                <a:spcPct val="80000"/>
              </a:lnSpc>
              <a:spcBef>
                <a:spcPts val="675"/>
              </a:spcBef>
              <a:buClrTx/>
              <a:buFontTx/>
              <a:buNone/>
            </a:pPr>
            <a:endParaRPr lang="el-GR" altLang="en-US" sz="2700" b="1" dirty="0">
              <a:solidFill>
                <a:srgbClr val="FF00CC"/>
              </a:solidFill>
            </a:endParaRPr>
          </a:p>
          <a:p>
            <a:pPr eaLnBrk="1" hangingPunct="1">
              <a:lnSpc>
                <a:spcPct val="80000"/>
              </a:lnSpc>
              <a:spcBef>
                <a:spcPts val="675"/>
              </a:spcBef>
              <a:buClrTx/>
              <a:buFontTx/>
              <a:buNone/>
            </a:pPr>
            <a:r>
              <a:rPr lang="en-US" altLang="en-US" sz="2700" b="1" dirty="0">
                <a:solidFill>
                  <a:srgbClr val="FF00CC"/>
                </a:solidFill>
              </a:rPr>
              <a:t>FC = V – L - (½)S </a:t>
            </a:r>
          </a:p>
          <a:p>
            <a:pPr eaLnBrk="1" hangingPunct="1">
              <a:lnSpc>
                <a:spcPct val="80000"/>
              </a:lnSpc>
              <a:spcBef>
                <a:spcPts val="675"/>
              </a:spcBef>
              <a:buClrTx/>
              <a:buFontTx/>
              <a:buNone/>
            </a:pPr>
            <a:r>
              <a:rPr lang="en-US" altLang="en-US" sz="2700" dirty="0">
                <a:solidFill>
                  <a:srgbClr val="000000"/>
                </a:solidFill>
              </a:rPr>
              <a:t>V ≡ </a:t>
            </a:r>
            <a:r>
              <a:rPr lang="el-GR" altLang="en-US" sz="2700" dirty="0">
                <a:solidFill>
                  <a:srgbClr val="000000"/>
                </a:solidFill>
              </a:rPr>
              <a:t>αριθμός των ηλεκτρονίων σθένους</a:t>
            </a:r>
          </a:p>
          <a:p>
            <a:pPr eaLnBrk="1" hangingPunct="1">
              <a:lnSpc>
                <a:spcPct val="80000"/>
              </a:lnSpc>
              <a:spcBef>
                <a:spcPts val="675"/>
              </a:spcBef>
              <a:buClrTx/>
              <a:buFontTx/>
              <a:buNone/>
            </a:pPr>
            <a:r>
              <a:rPr lang="en-US" altLang="en-US" sz="2700" dirty="0">
                <a:solidFill>
                  <a:srgbClr val="000000"/>
                </a:solidFill>
              </a:rPr>
              <a:t>L ≡ </a:t>
            </a:r>
            <a:r>
              <a:rPr lang="el-GR" altLang="en-US" sz="2700" dirty="0">
                <a:solidFill>
                  <a:srgbClr val="000000"/>
                </a:solidFill>
              </a:rPr>
              <a:t>αριθμός των ηλεκτρονίων των </a:t>
            </a:r>
            <a:r>
              <a:rPr lang="el-GR" altLang="en-US" sz="2700" dirty="0" err="1">
                <a:solidFill>
                  <a:srgbClr val="000000"/>
                </a:solidFill>
              </a:rPr>
              <a:t>μονήρων</a:t>
            </a:r>
            <a:r>
              <a:rPr lang="el-GR" altLang="en-US" sz="2700" dirty="0">
                <a:solidFill>
                  <a:srgbClr val="000000"/>
                </a:solidFill>
              </a:rPr>
              <a:t> ζευγών</a:t>
            </a:r>
          </a:p>
          <a:p>
            <a:pPr eaLnBrk="1" hangingPunct="1">
              <a:lnSpc>
                <a:spcPct val="80000"/>
              </a:lnSpc>
              <a:spcBef>
                <a:spcPts val="675"/>
              </a:spcBef>
              <a:buClrTx/>
              <a:buFontTx/>
              <a:buNone/>
            </a:pPr>
            <a:r>
              <a:rPr lang="en-US" altLang="en-US" sz="2700" dirty="0">
                <a:solidFill>
                  <a:srgbClr val="000000"/>
                </a:solidFill>
              </a:rPr>
              <a:t>S ≡ </a:t>
            </a:r>
            <a:r>
              <a:rPr lang="el-GR" altLang="en-US" sz="2700" dirty="0">
                <a:solidFill>
                  <a:srgbClr val="000000"/>
                </a:solidFill>
              </a:rPr>
              <a:t>αριθμός των δεσμικών ηλεκτρονίων</a:t>
            </a:r>
          </a:p>
          <a:p>
            <a:pPr eaLnBrk="1" hangingPunct="1">
              <a:lnSpc>
                <a:spcPct val="80000"/>
              </a:lnSpc>
              <a:spcBef>
                <a:spcPts val="675"/>
              </a:spcBef>
              <a:buClrTx/>
              <a:buFontTx/>
              <a:buNone/>
            </a:pPr>
            <a:r>
              <a:rPr lang="el-GR" altLang="en-US" sz="2700" dirty="0">
                <a:solidFill>
                  <a:srgbClr val="000000"/>
                </a:solidFill>
              </a:rPr>
              <a:t>Το τυπικό φορτίο  αθροιστικά μηδέν για ουδέτερο άτομο</a:t>
            </a:r>
          </a:p>
          <a:p>
            <a:pPr eaLnBrk="1" hangingPunct="1">
              <a:lnSpc>
                <a:spcPct val="80000"/>
              </a:lnSpc>
              <a:spcBef>
                <a:spcPts val="675"/>
              </a:spcBef>
              <a:buClrTx/>
              <a:buFontTx/>
              <a:buNone/>
            </a:pPr>
            <a:r>
              <a:rPr lang="en-US" altLang="en-US" sz="2700" dirty="0">
                <a:solidFill>
                  <a:srgbClr val="000000"/>
                </a:solidFill>
              </a:rPr>
              <a:t> </a:t>
            </a:r>
            <a:r>
              <a:rPr lang="el-GR" altLang="en-US" sz="2700" dirty="0">
                <a:solidFill>
                  <a:srgbClr val="000000"/>
                </a:solidFill>
              </a:rPr>
              <a:t>Για μόριο με φορτίο </a:t>
            </a:r>
            <a:r>
              <a:rPr lang="en-US" altLang="en-US" sz="2700" dirty="0">
                <a:solidFill>
                  <a:srgbClr val="000000"/>
                </a:solidFill>
              </a:rPr>
              <a:t>-1,</a:t>
            </a:r>
            <a:r>
              <a:rPr lang="el-GR" altLang="en-US" sz="2700" dirty="0">
                <a:solidFill>
                  <a:srgbClr val="000000"/>
                </a:solidFill>
              </a:rPr>
              <a:t> το άθροισμα των τυπικών φορτίων πρέπει να είναι </a:t>
            </a:r>
            <a:r>
              <a:rPr lang="en-US" altLang="en-US" sz="2700" dirty="0">
                <a:solidFill>
                  <a:srgbClr val="000000"/>
                </a:solidFill>
              </a:rPr>
              <a:t> -1. </a:t>
            </a: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2B8D007-9845-4D17-ACBA-AA7B680BB7C6}"/>
              </a:ext>
            </a:extLst>
          </p:cNvPr>
          <p:cNvSpPr>
            <a:spLocks noGrp="1"/>
          </p:cNvSpPr>
          <p:nvPr>
            <p:ph type="title"/>
          </p:nvPr>
        </p:nvSpPr>
        <p:spPr/>
        <p:txBody>
          <a:bodyPr/>
          <a:lstStyle/>
          <a:p>
            <a:r>
              <a:rPr lang="en-US" dirty="0"/>
              <a:t>E</a:t>
            </a:r>
            <a:r>
              <a:rPr lang="el-GR" dirty="0" err="1"/>
              <a:t>ρώτηση</a:t>
            </a:r>
            <a:r>
              <a:rPr lang="en-US" dirty="0"/>
              <a:t>:</a:t>
            </a:r>
            <a:r>
              <a:rPr lang="el-GR" dirty="0"/>
              <a:t> Ποια δομή </a:t>
            </a:r>
            <a:r>
              <a:rPr lang="en-US" dirty="0"/>
              <a:t>Lewis </a:t>
            </a:r>
            <a:r>
              <a:rPr lang="el-GR" dirty="0"/>
              <a:t>είναι η επικρατέστερη για το </a:t>
            </a:r>
            <a:r>
              <a:rPr lang="en-US" dirty="0"/>
              <a:t>C</a:t>
            </a:r>
            <a:r>
              <a:rPr lang="el-GR" dirty="0"/>
              <a:t>Ο</a:t>
            </a:r>
            <a:r>
              <a:rPr lang="el-GR" baseline="-25000" dirty="0"/>
              <a:t>2</a:t>
            </a:r>
            <a:r>
              <a:rPr lang="el-GR" dirty="0"/>
              <a:t>?</a:t>
            </a:r>
            <a:endParaRPr lang="en-US" dirty="0"/>
          </a:p>
        </p:txBody>
      </p:sp>
      <p:pic>
        <p:nvPicPr>
          <p:cNvPr id="7" name="Εικόνα 6">
            <a:extLst>
              <a:ext uri="{FF2B5EF4-FFF2-40B4-BE49-F238E27FC236}">
                <a16:creationId xmlns:a16="http://schemas.microsoft.com/office/drawing/2014/main" id="{9EE8D5F7-FD83-47BD-A3C7-8F72A60DB49A}"/>
              </a:ext>
            </a:extLst>
          </p:cNvPr>
          <p:cNvPicPr>
            <a:picLocks noChangeAspect="1"/>
          </p:cNvPicPr>
          <p:nvPr/>
        </p:nvPicPr>
        <p:blipFill>
          <a:blip r:embed="rId3"/>
          <a:stretch>
            <a:fillRect/>
          </a:stretch>
        </p:blipFill>
        <p:spPr>
          <a:xfrm>
            <a:off x="428822" y="3184634"/>
            <a:ext cx="8462930" cy="1505607"/>
          </a:xfrm>
          <a:prstGeom prst="rect">
            <a:avLst/>
          </a:prstGeom>
        </p:spPr>
      </p:pic>
    </p:spTree>
    <p:extLst>
      <p:ext uri="{BB962C8B-B14F-4D97-AF65-F5344CB8AC3E}">
        <p14:creationId xmlns:p14="http://schemas.microsoft.com/office/powerpoint/2010/main" val="36043439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ext Box 1">
            <a:extLst>
              <a:ext uri="{FF2B5EF4-FFF2-40B4-BE49-F238E27FC236}">
                <a16:creationId xmlns:a16="http://schemas.microsoft.com/office/drawing/2014/main" id="{7EE9C9C4-6F13-41EF-A0C5-3A05D007A31F}"/>
              </a:ext>
            </a:extLst>
          </p:cNvPr>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a:solidFill>
                  <a:srgbClr val="898989"/>
                </a:solidFill>
              </a:rPr>
              <a:t>Tro, Chemistry: A Molecular Approach</a:t>
            </a:r>
          </a:p>
        </p:txBody>
      </p:sp>
      <p:sp>
        <p:nvSpPr>
          <p:cNvPr id="55300" name="Text Box 3">
            <a:extLst>
              <a:ext uri="{FF2B5EF4-FFF2-40B4-BE49-F238E27FC236}">
                <a16:creationId xmlns:a16="http://schemas.microsoft.com/office/drawing/2014/main" id="{C870564C-D235-4DBC-960F-31DBD8E97CEE}"/>
              </a:ext>
            </a:extLst>
          </p:cNvPr>
          <p:cNvSpPr txBox="1">
            <a:spLocks noChangeArrowheads="1"/>
          </p:cNvSpPr>
          <p:nvPr/>
        </p:nvSpPr>
        <p:spPr bwMode="auto">
          <a:xfrm>
            <a:off x="2133600" y="381000"/>
            <a:ext cx="4876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000">
                <a:solidFill>
                  <a:srgbClr val="000000"/>
                </a:solidFill>
              </a:rPr>
              <a:t>Lewis Structures</a:t>
            </a:r>
          </a:p>
        </p:txBody>
      </p:sp>
      <p:sp>
        <p:nvSpPr>
          <p:cNvPr id="53252" name="Text Box 4">
            <a:extLst>
              <a:ext uri="{FF2B5EF4-FFF2-40B4-BE49-F238E27FC236}">
                <a16:creationId xmlns:a16="http://schemas.microsoft.com/office/drawing/2014/main" id="{FEA88210-22E7-43AF-855A-7D8F149D6CAB}"/>
              </a:ext>
            </a:extLst>
          </p:cNvPr>
          <p:cNvSpPr txBox="1">
            <a:spLocks noChangeArrowheads="1"/>
          </p:cNvSpPr>
          <p:nvPr/>
        </p:nvSpPr>
        <p:spPr bwMode="auto">
          <a:xfrm>
            <a:off x="0" y="1066800"/>
            <a:ext cx="8991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marL="1139825" indent="-2254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700"/>
              </a:spcBef>
              <a:buClr>
                <a:srgbClr val="FF0000"/>
              </a:buClr>
              <a:buFont typeface="Arial" panose="020B0604020202020204" pitchFamily="34" charset="0"/>
              <a:buChar char="•"/>
            </a:pPr>
            <a:r>
              <a:rPr lang="el-GR" altLang="en-US" sz="2800">
                <a:solidFill>
                  <a:srgbClr val="FF0000"/>
                </a:solidFill>
              </a:rPr>
              <a:t>Χρήση συνήθων μοτίβων  δεσμού</a:t>
            </a:r>
          </a:p>
          <a:p>
            <a:pPr lvl="1" eaLnBrk="1" hangingPunct="1">
              <a:spcBef>
                <a:spcPts val="600"/>
              </a:spcBef>
              <a:buFont typeface="Arial" panose="020B0604020202020204" pitchFamily="34" charset="0"/>
              <a:buChar char="–"/>
            </a:pPr>
            <a:r>
              <a:rPr lang="el-GR" altLang="en-US" sz="2400">
                <a:solidFill>
                  <a:srgbClr val="000000"/>
                </a:solidFill>
              </a:rPr>
              <a:t>C = 4 δεσμοί &amp; 0 μονήρη ζεύγη, N = 3 δεσμοί  &amp; 1 μονήρες ζεύγος, O= 2 δεσμοί  &amp; 2 μονήρη ζεύγη, H και αλογόνο = 1δεσμός, Be = 2 δεσμοί  &amp; 0 μονήρη ζεύγη, B = 3 δεσμοί  &amp; 0 μονήρη δέσμη</a:t>
            </a:r>
          </a:p>
          <a:p>
            <a:pPr lvl="1" eaLnBrk="1" hangingPunct="1">
              <a:spcBef>
                <a:spcPts val="600"/>
              </a:spcBef>
              <a:buFont typeface="Arial" panose="020B0604020202020204" pitchFamily="34" charset="0"/>
              <a:buChar char="–"/>
            </a:pPr>
            <a:r>
              <a:rPr lang="el-GR" altLang="en-US" sz="2400">
                <a:solidFill>
                  <a:srgbClr val="000000"/>
                </a:solidFill>
              </a:rPr>
              <a:t>Συχνά οι δομές  Lewis με απεικόνιση γραμμής για τον δεσμό αφήνουν τα μονήρη  ζεύγη μακριά</a:t>
            </a:r>
          </a:p>
          <a:p>
            <a:pPr lvl="2" eaLnBrk="1" hangingPunct="1">
              <a:spcBef>
                <a:spcPts val="500"/>
              </a:spcBef>
              <a:buFont typeface="Arial" panose="020B0604020202020204" pitchFamily="34" charset="0"/>
              <a:buChar char="•"/>
            </a:pPr>
            <a:r>
              <a:rPr lang="el-GR" altLang="en-US" sz="2000">
                <a:solidFill>
                  <a:srgbClr val="000000"/>
                </a:solidFill>
              </a:rPr>
              <a:t>Η παρουσία τους προκύπτει από τα  συνήθη δεσμικά μοτίβα</a:t>
            </a:r>
          </a:p>
          <a:p>
            <a:pPr eaLnBrk="1" hangingPunct="1">
              <a:spcBef>
                <a:spcPts val="700"/>
              </a:spcBef>
              <a:buFont typeface="Arial" panose="020B0604020202020204" pitchFamily="34" charset="0"/>
              <a:buChar char="•"/>
            </a:pPr>
            <a:r>
              <a:rPr lang="el-GR" altLang="en-US" sz="2800">
                <a:solidFill>
                  <a:srgbClr val="000000"/>
                </a:solidFill>
              </a:rPr>
              <a:t>Δομές με διαφορετικά μοτίβα δεσμού από τα συνήθη  έχουν </a:t>
            </a:r>
            <a:r>
              <a:rPr lang="el-GR" altLang="en-US" sz="2800">
                <a:solidFill>
                  <a:srgbClr val="0070C0"/>
                </a:solidFill>
              </a:rPr>
              <a:t>τυπικά φορτία</a:t>
            </a:r>
          </a:p>
        </p:txBody>
      </p:sp>
      <p:grpSp>
        <p:nvGrpSpPr>
          <p:cNvPr id="55302" name="Group 5">
            <a:extLst>
              <a:ext uri="{FF2B5EF4-FFF2-40B4-BE49-F238E27FC236}">
                <a16:creationId xmlns:a16="http://schemas.microsoft.com/office/drawing/2014/main" id="{FF04A6E6-EDBF-4FC3-B9EA-FB98932F9EF7}"/>
              </a:ext>
            </a:extLst>
          </p:cNvPr>
          <p:cNvGrpSpPr>
            <a:grpSpLocks/>
          </p:cNvGrpSpPr>
          <p:nvPr/>
        </p:nvGrpSpPr>
        <p:grpSpPr bwMode="auto">
          <a:xfrm>
            <a:off x="1143000" y="5181600"/>
            <a:ext cx="6632575" cy="1055688"/>
            <a:chOff x="720" y="3264"/>
            <a:chExt cx="4178" cy="665"/>
          </a:xfrm>
        </p:grpSpPr>
        <p:sp>
          <p:nvSpPr>
            <p:cNvPr id="55303" name="Oval 6">
              <a:extLst>
                <a:ext uri="{FF2B5EF4-FFF2-40B4-BE49-F238E27FC236}">
                  <a16:creationId xmlns:a16="http://schemas.microsoft.com/office/drawing/2014/main" id="{618C8DBC-E8CD-4A93-AAE0-EFACD340B3B1}"/>
                </a:ext>
              </a:extLst>
            </p:cNvPr>
            <p:cNvSpPr>
              <a:spLocks noChangeArrowheads="1"/>
            </p:cNvSpPr>
            <p:nvPr/>
          </p:nvSpPr>
          <p:spPr bwMode="auto">
            <a:xfrm>
              <a:off x="3680" y="3830"/>
              <a:ext cx="65" cy="61"/>
            </a:xfrm>
            <a:prstGeom prst="ellipse">
              <a:avLst/>
            </a:prstGeom>
            <a:solidFill>
              <a:srgbClr val="0000FF"/>
            </a:solidFill>
            <a:ln w="12600" cap="sq">
              <a:solidFill>
                <a:srgbClr val="0000FF"/>
              </a:solidFill>
              <a:miter lim="800000"/>
              <a:headEnd/>
              <a:tailEnd/>
            </a:ln>
          </p:spPr>
          <p:txBody>
            <a:bodyPr wrap="none" anchor="ctr"/>
            <a:lstStyle/>
            <a:p>
              <a:endParaRPr lang="el-GR" altLang="en-US"/>
            </a:p>
          </p:txBody>
        </p:sp>
        <p:sp>
          <p:nvSpPr>
            <p:cNvPr id="55304" name="Oval 7">
              <a:extLst>
                <a:ext uri="{FF2B5EF4-FFF2-40B4-BE49-F238E27FC236}">
                  <a16:creationId xmlns:a16="http://schemas.microsoft.com/office/drawing/2014/main" id="{B376A7C2-C4D2-48C1-BEB3-397CE252B16A}"/>
                </a:ext>
              </a:extLst>
            </p:cNvPr>
            <p:cNvSpPr>
              <a:spLocks noChangeArrowheads="1"/>
            </p:cNvSpPr>
            <p:nvPr/>
          </p:nvSpPr>
          <p:spPr bwMode="auto">
            <a:xfrm>
              <a:off x="3786" y="3830"/>
              <a:ext cx="63" cy="61"/>
            </a:xfrm>
            <a:prstGeom prst="ellipse">
              <a:avLst/>
            </a:prstGeom>
            <a:solidFill>
              <a:srgbClr val="0000FF"/>
            </a:solidFill>
            <a:ln w="12600" cap="sq">
              <a:solidFill>
                <a:srgbClr val="0000FF"/>
              </a:solidFill>
              <a:miter lim="800000"/>
              <a:headEnd/>
              <a:tailEnd/>
            </a:ln>
          </p:spPr>
          <p:txBody>
            <a:bodyPr wrap="none" anchor="ctr"/>
            <a:lstStyle/>
            <a:p>
              <a:endParaRPr lang="el-GR" altLang="en-US"/>
            </a:p>
          </p:txBody>
        </p:sp>
        <p:sp>
          <p:nvSpPr>
            <p:cNvPr id="55305" name="Oval 8">
              <a:extLst>
                <a:ext uri="{FF2B5EF4-FFF2-40B4-BE49-F238E27FC236}">
                  <a16:creationId xmlns:a16="http://schemas.microsoft.com/office/drawing/2014/main" id="{BFF0653C-39E4-4E6B-AAD0-C0FA3AA98C3A}"/>
                </a:ext>
              </a:extLst>
            </p:cNvPr>
            <p:cNvSpPr>
              <a:spLocks noChangeArrowheads="1"/>
            </p:cNvSpPr>
            <p:nvPr/>
          </p:nvSpPr>
          <p:spPr bwMode="auto">
            <a:xfrm>
              <a:off x="2715" y="3394"/>
              <a:ext cx="64" cy="61"/>
            </a:xfrm>
            <a:prstGeom prst="ellipse">
              <a:avLst/>
            </a:prstGeom>
            <a:solidFill>
              <a:srgbClr val="0000FF"/>
            </a:solidFill>
            <a:ln w="12600" cap="sq">
              <a:solidFill>
                <a:srgbClr val="0000FF"/>
              </a:solidFill>
              <a:miter lim="800000"/>
              <a:headEnd/>
              <a:tailEnd/>
            </a:ln>
          </p:spPr>
          <p:txBody>
            <a:bodyPr wrap="none" anchor="ctr"/>
            <a:lstStyle/>
            <a:p>
              <a:endParaRPr lang="el-GR" altLang="en-US"/>
            </a:p>
          </p:txBody>
        </p:sp>
        <p:sp>
          <p:nvSpPr>
            <p:cNvPr id="55306" name="Oval 9">
              <a:extLst>
                <a:ext uri="{FF2B5EF4-FFF2-40B4-BE49-F238E27FC236}">
                  <a16:creationId xmlns:a16="http://schemas.microsoft.com/office/drawing/2014/main" id="{5F8EED4F-FF1A-4049-895D-6A63B7E5DC79}"/>
                </a:ext>
              </a:extLst>
            </p:cNvPr>
            <p:cNvSpPr>
              <a:spLocks noChangeArrowheads="1"/>
            </p:cNvSpPr>
            <p:nvPr/>
          </p:nvSpPr>
          <p:spPr bwMode="auto">
            <a:xfrm>
              <a:off x="2821" y="3394"/>
              <a:ext cx="63" cy="61"/>
            </a:xfrm>
            <a:prstGeom prst="ellipse">
              <a:avLst/>
            </a:prstGeom>
            <a:solidFill>
              <a:srgbClr val="0000FF"/>
            </a:solidFill>
            <a:ln w="12600" cap="sq">
              <a:solidFill>
                <a:srgbClr val="0000FF"/>
              </a:solidFill>
              <a:miter lim="800000"/>
              <a:headEnd/>
              <a:tailEnd/>
            </a:ln>
          </p:spPr>
          <p:txBody>
            <a:bodyPr wrap="none" anchor="ctr"/>
            <a:lstStyle/>
            <a:p>
              <a:endParaRPr lang="el-GR" altLang="en-US"/>
            </a:p>
          </p:txBody>
        </p:sp>
        <p:sp>
          <p:nvSpPr>
            <p:cNvPr id="55307" name="Oval 10">
              <a:extLst>
                <a:ext uri="{FF2B5EF4-FFF2-40B4-BE49-F238E27FC236}">
                  <a16:creationId xmlns:a16="http://schemas.microsoft.com/office/drawing/2014/main" id="{93969D59-9851-4A96-A1D3-83E234087BB2}"/>
                </a:ext>
              </a:extLst>
            </p:cNvPr>
            <p:cNvSpPr>
              <a:spLocks noChangeArrowheads="1"/>
            </p:cNvSpPr>
            <p:nvPr/>
          </p:nvSpPr>
          <p:spPr bwMode="auto">
            <a:xfrm>
              <a:off x="3786" y="3408"/>
              <a:ext cx="63" cy="62"/>
            </a:xfrm>
            <a:prstGeom prst="ellipse">
              <a:avLst/>
            </a:prstGeom>
            <a:solidFill>
              <a:srgbClr val="0000FF"/>
            </a:solidFill>
            <a:ln w="12600" cap="sq">
              <a:solidFill>
                <a:srgbClr val="0000FF"/>
              </a:solidFill>
              <a:miter lim="800000"/>
              <a:headEnd/>
              <a:tailEnd/>
            </a:ln>
          </p:spPr>
          <p:txBody>
            <a:bodyPr wrap="none" anchor="ctr"/>
            <a:lstStyle/>
            <a:p>
              <a:endParaRPr lang="el-GR" altLang="en-US"/>
            </a:p>
          </p:txBody>
        </p:sp>
        <p:sp>
          <p:nvSpPr>
            <p:cNvPr id="55308" name="Oval 11">
              <a:extLst>
                <a:ext uri="{FF2B5EF4-FFF2-40B4-BE49-F238E27FC236}">
                  <a16:creationId xmlns:a16="http://schemas.microsoft.com/office/drawing/2014/main" id="{3AB3EC4B-4187-416D-BF7B-DE5FEC21D25E}"/>
                </a:ext>
              </a:extLst>
            </p:cNvPr>
            <p:cNvSpPr>
              <a:spLocks noChangeArrowheads="1"/>
            </p:cNvSpPr>
            <p:nvPr/>
          </p:nvSpPr>
          <p:spPr bwMode="auto">
            <a:xfrm>
              <a:off x="3680" y="3408"/>
              <a:ext cx="65" cy="62"/>
            </a:xfrm>
            <a:prstGeom prst="ellipse">
              <a:avLst/>
            </a:prstGeom>
            <a:solidFill>
              <a:srgbClr val="0000FF"/>
            </a:solidFill>
            <a:ln w="12600" cap="sq">
              <a:solidFill>
                <a:srgbClr val="0000FF"/>
              </a:solidFill>
              <a:miter lim="800000"/>
              <a:headEnd/>
              <a:tailEnd/>
            </a:ln>
          </p:spPr>
          <p:txBody>
            <a:bodyPr wrap="none" anchor="ctr"/>
            <a:lstStyle/>
            <a:p>
              <a:endParaRPr lang="el-GR" altLang="en-US"/>
            </a:p>
          </p:txBody>
        </p:sp>
        <p:sp>
          <p:nvSpPr>
            <p:cNvPr id="55309" name="Line 12">
              <a:extLst>
                <a:ext uri="{FF2B5EF4-FFF2-40B4-BE49-F238E27FC236}">
                  <a16:creationId xmlns:a16="http://schemas.microsoft.com/office/drawing/2014/main" id="{426988D0-4043-4434-85D9-C9B2DC441A2D}"/>
                </a:ext>
              </a:extLst>
            </p:cNvPr>
            <p:cNvSpPr>
              <a:spLocks noChangeShapeType="1"/>
            </p:cNvSpPr>
            <p:nvPr/>
          </p:nvSpPr>
          <p:spPr bwMode="auto">
            <a:xfrm flipV="1">
              <a:off x="1909" y="3262"/>
              <a:ext cx="0" cy="177"/>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10" name="Line 13">
              <a:extLst>
                <a:ext uri="{FF2B5EF4-FFF2-40B4-BE49-F238E27FC236}">
                  <a16:creationId xmlns:a16="http://schemas.microsoft.com/office/drawing/2014/main" id="{212BB63E-0863-4DAF-811A-8DE2E3799B27}"/>
                </a:ext>
              </a:extLst>
            </p:cNvPr>
            <p:cNvSpPr>
              <a:spLocks noChangeShapeType="1"/>
            </p:cNvSpPr>
            <p:nvPr/>
          </p:nvSpPr>
          <p:spPr bwMode="auto">
            <a:xfrm>
              <a:off x="2045" y="3585"/>
              <a:ext cx="182"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11" name="Line 14">
              <a:extLst>
                <a:ext uri="{FF2B5EF4-FFF2-40B4-BE49-F238E27FC236}">
                  <a16:creationId xmlns:a16="http://schemas.microsoft.com/office/drawing/2014/main" id="{0931C155-F5BA-4717-81B3-AD60DC796ABF}"/>
                </a:ext>
              </a:extLst>
            </p:cNvPr>
            <p:cNvSpPr>
              <a:spLocks noChangeShapeType="1"/>
            </p:cNvSpPr>
            <p:nvPr/>
          </p:nvSpPr>
          <p:spPr bwMode="auto">
            <a:xfrm>
              <a:off x="1909" y="3731"/>
              <a:ext cx="0" cy="172"/>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12" name="Line 15">
              <a:extLst>
                <a:ext uri="{FF2B5EF4-FFF2-40B4-BE49-F238E27FC236}">
                  <a16:creationId xmlns:a16="http://schemas.microsoft.com/office/drawing/2014/main" id="{3A0B9CB3-35F0-4965-85B8-03FE94A579A8}"/>
                </a:ext>
              </a:extLst>
            </p:cNvPr>
            <p:cNvSpPr>
              <a:spLocks noChangeShapeType="1"/>
            </p:cNvSpPr>
            <p:nvPr/>
          </p:nvSpPr>
          <p:spPr bwMode="auto">
            <a:xfrm flipH="1">
              <a:off x="1585" y="3585"/>
              <a:ext cx="187"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13" name="Line 16">
              <a:extLst>
                <a:ext uri="{FF2B5EF4-FFF2-40B4-BE49-F238E27FC236}">
                  <a16:creationId xmlns:a16="http://schemas.microsoft.com/office/drawing/2014/main" id="{9A98C779-A4E0-4CEC-9967-07E8F11087A3}"/>
                </a:ext>
              </a:extLst>
            </p:cNvPr>
            <p:cNvSpPr>
              <a:spLocks noChangeShapeType="1"/>
            </p:cNvSpPr>
            <p:nvPr/>
          </p:nvSpPr>
          <p:spPr bwMode="auto">
            <a:xfrm>
              <a:off x="1170" y="3596"/>
              <a:ext cx="191"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14" name="Line 17">
              <a:extLst>
                <a:ext uri="{FF2B5EF4-FFF2-40B4-BE49-F238E27FC236}">
                  <a16:creationId xmlns:a16="http://schemas.microsoft.com/office/drawing/2014/main" id="{F1010A99-C80E-418E-91BC-5FEDC62BE5AB}"/>
                </a:ext>
              </a:extLst>
            </p:cNvPr>
            <p:cNvSpPr>
              <a:spLocks noChangeShapeType="1"/>
            </p:cNvSpPr>
            <p:nvPr/>
          </p:nvSpPr>
          <p:spPr bwMode="auto">
            <a:xfrm>
              <a:off x="1042" y="3743"/>
              <a:ext cx="0" cy="172"/>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15" name="Line 18">
              <a:extLst>
                <a:ext uri="{FF2B5EF4-FFF2-40B4-BE49-F238E27FC236}">
                  <a16:creationId xmlns:a16="http://schemas.microsoft.com/office/drawing/2014/main" id="{B266AE01-2462-4D84-9AC7-3CC89D365548}"/>
                </a:ext>
              </a:extLst>
            </p:cNvPr>
            <p:cNvSpPr>
              <a:spLocks noChangeShapeType="1"/>
            </p:cNvSpPr>
            <p:nvPr/>
          </p:nvSpPr>
          <p:spPr bwMode="auto">
            <a:xfrm flipH="1">
              <a:off x="719" y="3596"/>
              <a:ext cx="194"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16" name="Line 19">
              <a:extLst>
                <a:ext uri="{FF2B5EF4-FFF2-40B4-BE49-F238E27FC236}">
                  <a16:creationId xmlns:a16="http://schemas.microsoft.com/office/drawing/2014/main" id="{56236360-3313-4F0E-8737-039A558B1FE9}"/>
                </a:ext>
              </a:extLst>
            </p:cNvPr>
            <p:cNvSpPr>
              <a:spLocks noChangeShapeType="1"/>
            </p:cNvSpPr>
            <p:nvPr/>
          </p:nvSpPr>
          <p:spPr bwMode="auto">
            <a:xfrm flipH="1">
              <a:off x="2488" y="3609"/>
              <a:ext cx="186"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17" name="Line 20">
              <a:extLst>
                <a:ext uri="{FF2B5EF4-FFF2-40B4-BE49-F238E27FC236}">
                  <a16:creationId xmlns:a16="http://schemas.microsoft.com/office/drawing/2014/main" id="{C7D5C9ED-92EE-4132-8AB5-D3FB8EA8EAC7}"/>
                </a:ext>
              </a:extLst>
            </p:cNvPr>
            <p:cNvSpPr>
              <a:spLocks noChangeShapeType="1"/>
            </p:cNvSpPr>
            <p:nvPr/>
          </p:nvSpPr>
          <p:spPr bwMode="auto">
            <a:xfrm>
              <a:off x="2811" y="3755"/>
              <a:ext cx="0" cy="173"/>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18" name="Line 21">
              <a:extLst>
                <a:ext uri="{FF2B5EF4-FFF2-40B4-BE49-F238E27FC236}">
                  <a16:creationId xmlns:a16="http://schemas.microsoft.com/office/drawing/2014/main" id="{E0002509-4624-442B-B649-26D6228F62AB}"/>
                </a:ext>
              </a:extLst>
            </p:cNvPr>
            <p:cNvSpPr>
              <a:spLocks noChangeShapeType="1"/>
            </p:cNvSpPr>
            <p:nvPr/>
          </p:nvSpPr>
          <p:spPr bwMode="auto">
            <a:xfrm>
              <a:off x="2947" y="3609"/>
              <a:ext cx="183"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19" name="Line 22">
              <a:extLst>
                <a:ext uri="{FF2B5EF4-FFF2-40B4-BE49-F238E27FC236}">
                  <a16:creationId xmlns:a16="http://schemas.microsoft.com/office/drawing/2014/main" id="{5BDE926A-9615-4FC7-9B8C-7214E46531D4}"/>
                </a:ext>
              </a:extLst>
            </p:cNvPr>
            <p:cNvSpPr>
              <a:spLocks noChangeShapeType="1"/>
            </p:cNvSpPr>
            <p:nvPr/>
          </p:nvSpPr>
          <p:spPr bwMode="auto">
            <a:xfrm flipH="1">
              <a:off x="3440" y="3609"/>
              <a:ext cx="179"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20" name="Line 23">
              <a:extLst>
                <a:ext uri="{FF2B5EF4-FFF2-40B4-BE49-F238E27FC236}">
                  <a16:creationId xmlns:a16="http://schemas.microsoft.com/office/drawing/2014/main" id="{5358862A-E84E-4917-981E-7CD2F34DBBB0}"/>
                </a:ext>
              </a:extLst>
            </p:cNvPr>
            <p:cNvSpPr>
              <a:spLocks noChangeShapeType="1"/>
            </p:cNvSpPr>
            <p:nvPr/>
          </p:nvSpPr>
          <p:spPr bwMode="auto">
            <a:xfrm>
              <a:off x="3908" y="3609"/>
              <a:ext cx="174"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21" name="Rectangle 24">
              <a:extLst>
                <a:ext uri="{FF2B5EF4-FFF2-40B4-BE49-F238E27FC236}">
                  <a16:creationId xmlns:a16="http://schemas.microsoft.com/office/drawing/2014/main" id="{7E73FE1F-CAA5-487B-A121-30E1F50B3D64}"/>
                </a:ext>
              </a:extLst>
            </p:cNvPr>
            <p:cNvSpPr>
              <a:spLocks noChangeArrowheads="1"/>
            </p:cNvSpPr>
            <p:nvPr/>
          </p:nvSpPr>
          <p:spPr bwMode="auto">
            <a:xfrm>
              <a:off x="888" y="3423"/>
              <a:ext cx="305"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B</a:t>
              </a:r>
            </a:p>
          </p:txBody>
        </p:sp>
        <p:sp>
          <p:nvSpPr>
            <p:cNvPr id="55322" name="Rectangle 25">
              <a:extLst>
                <a:ext uri="{FF2B5EF4-FFF2-40B4-BE49-F238E27FC236}">
                  <a16:creationId xmlns:a16="http://schemas.microsoft.com/office/drawing/2014/main" id="{265BCF82-E4D7-4508-89F7-EF357DB08025}"/>
                </a:ext>
              </a:extLst>
            </p:cNvPr>
            <p:cNvSpPr>
              <a:spLocks noChangeArrowheads="1"/>
            </p:cNvSpPr>
            <p:nvPr/>
          </p:nvSpPr>
          <p:spPr bwMode="auto">
            <a:xfrm>
              <a:off x="1748" y="3412"/>
              <a:ext cx="322"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C</a:t>
              </a:r>
            </a:p>
          </p:txBody>
        </p:sp>
        <p:sp>
          <p:nvSpPr>
            <p:cNvPr id="55323" name="Rectangle 26">
              <a:extLst>
                <a:ext uri="{FF2B5EF4-FFF2-40B4-BE49-F238E27FC236}">
                  <a16:creationId xmlns:a16="http://schemas.microsoft.com/office/drawing/2014/main" id="{06760549-2EC6-432E-A5A9-85B96B4ABDCA}"/>
                </a:ext>
              </a:extLst>
            </p:cNvPr>
            <p:cNvSpPr>
              <a:spLocks noChangeArrowheads="1"/>
            </p:cNvSpPr>
            <p:nvPr/>
          </p:nvSpPr>
          <p:spPr bwMode="auto">
            <a:xfrm>
              <a:off x="2649" y="3435"/>
              <a:ext cx="322"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N</a:t>
              </a:r>
            </a:p>
          </p:txBody>
        </p:sp>
        <p:sp>
          <p:nvSpPr>
            <p:cNvPr id="55324" name="Rectangle 27">
              <a:extLst>
                <a:ext uri="{FF2B5EF4-FFF2-40B4-BE49-F238E27FC236}">
                  <a16:creationId xmlns:a16="http://schemas.microsoft.com/office/drawing/2014/main" id="{2798ADC3-C9CB-45CE-A3C2-CAC3788BFA88}"/>
                </a:ext>
              </a:extLst>
            </p:cNvPr>
            <p:cNvSpPr>
              <a:spLocks noChangeArrowheads="1"/>
            </p:cNvSpPr>
            <p:nvPr/>
          </p:nvSpPr>
          <p:spPr bwMode="auto">
            <a:xfrm>
              <a:off x="3594" y="3435"/>
              <a:ext cx="337"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O</a:t>
              </a:r>
            </a:p>
          </p:txBody>
        </p:sp>
        <p:sp>
          <p:nvSpPr>
            <p:cNvPr id="55325" name="Oval 28">
              <a:extLst>
                <a:ext uri="{FF2B5EF4-FFF2-40B4-BE49-F238E27FC236}">
                  <a16:creationId xmlns:a16="http://schemas.microsoft.com/office/drawing/2014/main" id="{034BBC8F-3922-4CB6-B467-CB6EF5870AFC}"/>
                </a:ext>
              </a:extLst>
            </p:cNvPr>
            <p:cNvSpPr>
              <a:spLocks noChangeArrowheads="1"/>
            </p:cNvSpPr>
            <p:nvPr/>
          </p:nvSpPr>
          <p:spPr bwMode="auto">
            <a:xfrm>
              <a:off x="4836" y="3552"/>
              <a:ext cx="62" cy="61"/>
            </a:xfrm>
            <a:prstGeom prst="ellipse">
              <a:avLst/>
            </a:prstGeom>
            <a:solidFill>
              <a:srgbClr val="0000FF"/>
            </a:solidFill>
            <a:ln w="12600" cap="sq">
              <a:solidFill>
                <a:srgbClr val="0000FF"/>
              </a:solidFill>
              <a:miter lim="800000"/>
              <a:headEnd/>
              <a:tailEnd/>
            </a:ln>
          </p:spPr>
          <p:txBody>
            <a:bodyPr wrap="none" anchor="ctr"/>
            <a:lstStyle/>
            <a:p>
              <a:endParaRPr lang="el-GR" altLang="en-US"/>
            </a:p>
          </p:txBody>
        </p:sp>
        <p:sp>
          <p:nvSpPr>
            <p:cNvPr id="55326" name="Oval 29">
              <a:extLst>
                <a:ext uri="{FF2B5EF4-FFF2-40B4-BE49-F238E27FC236}">
                  <a16:creationId xmlns:a16="http://schemas.microsoft.com/office/drawing/2014/main" id="{E985058F-15ED-49F1-964D-95C782B7924D}"/>
                </a:ext>
              </a:extLst>
            </p:cNvPr>
            <p:cNvSpPr>
              <a:spLocks noChangeArrowheads="1"/>
            </p:cNvSpPr>
            <p:nvPr/>
          </p:nvSpPr>
          <p:spPr bwMode="auto">
            <a:xfrm>
              <a:off x="4836" y="3661"/>
              <a:ext cx="62" cy="62"/>
            </a:xfrm>
            <a:prstGeom prst="ellipse">
              <a:avLst/>
            </a:prstGeom>
            <a:solidFill>
              <a:srgbClr val="0000FF"/>
            </a:solidFill>
            <a:ln w="12600" cap="sq">
              <a:solidFill>
                <a:srgbClr val="0000FF"/>
              </a:solidFill>
              <a:miter lim="800000"/>
              <a:headEnd/>
              <a:tailEnd/>
            </a:ln>
          </p:spPr>
          <p:txBody>
            <a:bodyPr wrap="none" anchor="ctr"/>
            <a:lstStyle/>
            <a:p>
              <a:endParaRPr lang="el-GR" altLang="en-US"/>
            </a:p>
          </p:txBody>
        </p:sp>
        <p:sp>
          <p:nvSpPr>
            <p:cNvPr id="55327" name="Oval 30">
              <a:extLst>
                <a:ext uri="{FF2B5EF4-FFF2-40B4-BE49-F238E27FC236}">
                  <a16:creationId xmlns:a16="http://schemas.microsoft.com/office/drawing/2014/main" id="{A8D30F53-3D55-49CA-BEA3-EE4E122CB1B1}"/>
                </a:ext>
              </a:extLst>
            </p:cNvPr>
            <p:cNvSpPr>
              <a:spLocks noChangeArrowheads="1"/>
            </p:cNvSpPr>
            <p:nvPr/>
          </p:nvSpPr>
          <p:spPr bwMode="auto">
            <a:xfrm>
              <a:off x="4556" y="3806"/>
              <a:ext cx="65" cy="61"/>
            </a:xfrm>
            <a:prstGeom prst="ellipse">
              <a:avLst/>
            </a:prstGeom>
            <a:solidFill>
              <a:srgbClr val="0000FF"/>
            </a:solidFill>
            <a:ln w="12600" cap="sq">
              <a:solidFill>
                <a:srgbClr val="0000FF"/>
              </a:solidFill>
              <a:miter lim="800000"/>
              <a:headEnd/>
              <a:tailEnd/>
            </a:ln>
          </p:spPr>
          <p:txBody>
            <a:bodyPr wrap="none" anchor="ctr"/>
            <a:lstStyle/>
            <a:p>
              <a:endParaRPr lang="el-GR" altLang="en-US"/>
            </a:p>
          </p:txBody>
        </p:sp>
        <p:sp>
          <p:nvSpPr>
            <p:cNvPr id="55328" name="Oval 31">
              <a:extLst>
                <a:ext uri="{FF2B5EF4-FFF2-40B4-BE49-F238E27FC236}">
                  <a16:creationId xmlns:a16="http://schemas.microsoft.com/office/drawing/2014/main" id="{7557846C-F15C-452F-8C08-8EF85494DD15}"/>
                </a:ext>
              </a:extLst>
            </p:cNvPr>
            <p:cNvSpPr>
              <a:spLocks noChangeArrowheads="1"/>
            </p:cNvSpPr>
            <p:nvPr/>
          </p:nvSpPr>
          <p:spPr bwMode="auto">
            <a:xfrm>
              <a:off x="4662" y="3806"/>
              <a:ext cx="63" cy="61"/>
            </a:xfrm>
            <a:prstGeom prst="ellipse">
              <a:avLst/>
            </a:prstGeom>
            <a:solidFill>
              <a:srgbClr val="0000FF"/>
            </a:solidFill>
            <a:ln w="12600" cap="sq">
              <a:solidFill>
                <a:srgbClr val="0000FF"/>
              </a:solidFill>
              <a:miter lim="800000"/>
              <a:headEnd/>
              <a:tailEnd/>
            </a:ln>
          </p:spPr>
          <p:txBody>
            <a:bodyPr wrap="none" anchor="ctr"/>
            <a:lstStyle/>
            <a:p>
              <a:endParaRPr lang="el-GR" altLang="en-US"/>
            </a:p>
          </p:txBody>
        </p:sp>
        <p:sp>
          <p:nvSpPr>
            <p:cNvPr id="55329" name="Oval 32">
              <a:extLst>
                <a:ext uri="{FF2B5EF4-FFF2-40B4-BE49-F238E27FC236}">
                  <a16:creationId xmlns:a16="http://schemas.microsoft.com/office/drawing/2014/main" id="{245A5772-F8FA-4311-9259-B6606F1A83F5}"/>
                </a:ext>
              </a:extLst>
            </p:cNvPr>
            <p:cNvSpPr>
              <a:spLocks noChangeArrowheads="1"/>
            </p:cNvSpPr>
            <p:nvPr/>
          </p:nvSpPr>
          <p:spPr bwMode="auto">
            <a:xfrm>
              <a:off x="4556" y="3373"/>
              <a:ext cx="65" cy="61"/>
            </a:xfrm>
            <a:prstGeom prst="ellipse">
              <a:avLst/>
            </a:prstGeom>
            <a:solidFill>
              <a:srgbClr val="0000FF"/>
            </a:solidFill>
            <a:ln w="12600" cap="sq">
              <a:solidFill>
                <a:srgbClr val="0000FF"/>
              </a:solidFill>
              <a:miter lim="800000"/>
              <a:headEnd/>
              <a:tailEnd/>
            </a:ln>
          </p:spPr>
          <p:txBody>
            <a:bodyPr wrap="none" anchor="ctr"/>
            <a:lstStyle/>
            <a:p>
              <a:endParaRPr lang="el-GR" altLang="en-US"/>
            </a:p>
          </p:txBody>
        </p:sp>
        <p:sp>
          <p:nvSpPr>
            <p:cNvPr id="55330" name="Oval 33">
              <a:extLst>
                <a:ext uri="{FF2B5EF4-FFF2-40B4-BE49-F238E27FC236}">
                  <a16:creationId xmlns:a16="http://schemas.microsoft.com/office/drawing/2014/main" id="{B54F089A-E73C-4152-811D-1CD9C35789B8}"/>
                </a:ext>
              </a:extLst>
            </p:cNvPr>
            <p:cNvSpPr>
              <a:spLocks noChangeArrowheads="1"/>
            </p:cNvSpPr>
            <p:nvPr/>
          </p:nvSpPr>
          <p:spPr bwMode="auto">
            <a:xfrm>
              <a:off x="4662" y="3373"/>
              <a:ext cx="63" cy="61"/>
            </a:xfrm>
            <a:prstGeom prst="ellipse">
              <a:avLst/>
            </a:prstGeom>
            <a:solidFill>
              <a:srgbClr val="0000FF"/>
            </a:solidFill>
            <a:ln w="12600" cap="sq">
              <a:solidFill>
                <a:srgbClr val="0000FF"/>
              </a:solidFill>
              <a:miter lim="800000"/>
              <a:headEnd/>
              <a:tailEnd/>
            </a:ln>
          </p:spPr>
          <p:txBody>
            <a:bodyPr wrap="none" anchor="ctr"/>
            <a:lstStyle/>
            <a:p>
              <a:endParaRPr lang="el-GR" altLang="en-US"/>
            </a:p>
          </p:txBody>
        </p:sp>
        <p:sp>
          <p:nvSpPr>
            <p:cNvPr id="55331" name="Line 34">
              <a:extLst>
                <a:ext uri="{FF2B5EF4-FFF2-40B4-BE49-F238E27FC236}">
                  <a16:creationId xmlns:a16="http://schemas.microsoft.com/office/drawing/2014/main" id="{484B9077-324F-426E-AFB0-10685B17ABF2}"/>
                </a:ext>
              </a:extLst>
            </p:cNvPr>
            <p:cNvSpPr>
              <a:spLocks noChangeShapeType="1"/>
            </p:cNvSpPr>
            <p:nvPr/>
          </p:nvSpPr>
          <p:spPr bwMode="auto">
            <a:xfrm flipH="1">
              <a:off x="4315" y="3609"/>
              <a:ext cx="178"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5332" name="Rectangle 35">
              <a:extLst>
                <a:ext uri="{FF2B5EF4-FFF2-40B4-BE49-F238E27FC236}">
                  <a16:creationId xmlns:a16="http://schemas.microsoft.com/office/drawing/2014/main" id="{79F4116F-FD2F-438E-A688-AC603850D3E7}"/>
                </a:ext>
              </a:extLst>
            </p:cNvPr>
            <p:cNvSpPr>
              <a:spLocks noChangeArrowheads="1"/>
            </p:cNvSpPr>
            <p:nvPr/>
          </p:nvSpPr>
          <p:spPr bwMode="auto">
            <a:xfrm>
              <a:off x="4470" y="3435"/>
              <a:ext cx="289"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F</a:t>
              </a:r>
            </a:p>
          </p:txBody>
        </p:sp>
      </p:gr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additive="repl">
                                        <p:cTn id="6" dur="1" fill="hold">
                                          <p:stCondLst>
                                            <p:cond delay="0"/>
                                          </p:stCondLst>
                                        </p:cTn>
                                        <p:tgtEl>
                                          <p:spTgt spid="53252">
                                            <p:txEl>
                                              <p:pRg st="0" end="0"/>
                                            </p:txEl>
                                          </p:spTgt>
                                        </p:tgtEl>
                                        <p:attrNameLst>
                                          <p:attrName>style.visibility</p:attrName>
                                        </p:attrNameLst>
                                      </p:cBhvr>
                                      <p:to>
                                        <p:strVal val="visible"/>
                                      </p:to>
                                    </p:set>
                                    <p:animEffect transition="in" filter="wipe(right)">
                                      <p:cBhvr additive="repl">
                                        <p:cTn id="7" dur="500"/>
                                        <p:tgtEl>
                                          <p:spTgt spid="53252">
                                            <p:txEl>
                                              <p:pRg st="0" end="0"/>
                                            </p:txEl>
                                          </p:spTgt>
                                        </p:tgtEl>
                                      </p:cBhvr>
                                    </p:animEffect>
                                  </p:childTnLst>
                                </p:cTn>
                              </p:par>
                              <p:par>
                                <p:cTn id="8" presetID="22" presetClass="entr" presetSubtype="2" fill="hold" nodeType="withEffect">
                                  <p:stCondLst>
                                    <p:cond delay="0"/>
                                  </p:stCondLst>
                                  <p:childTnLst>
                                    <p:set>
                                      <p:cBhvr additive="repl">
                                        <p:cTn id="9" dur="1" fill="hold">
                                          <p:stCondLst>
                                            <p:cond delay="0"/>
                                          </p:stCondLst>
                                        </p:cTn>
                                        <p:tgtEl>
                                          <p:spTgt spid="53252">
                                            <p:txEl>
                                              <p:pRg st="1" end="1"/>
                                            </p:txEl>
                                          </p:spTgt>
                                        </p:tgtEl>
                                        <p:attrNameLst>
                                          <p:attrName>style.visibility</p:attrName>
                                        </p:attrNameLst>
                                      </p:cBhvr>
                                      <p:to>
                                        <p:strVal val="visible"/>
                                      </p:to>
                                    </p:set>
                                    <p:animEffect transition="in" filter="wipe(right)">
                                      <p:cBhvr additive="repl">
                                        <p:cTn id="10" dur="500"/>
                                        <p:tgtEl>
                                          <p:spTgt spid="53252">
                                            <p:txEl>
                                              <p:pRg st="1" end="1"/>
                                            </p:txEl>
                                          </p:spTgt>
                                        </p:tgtEl>
                                      </p:cBhvr>
                                    </p:animEffect>
                                  </p:childTnLst>
                                </p:cTn>
                              </p:par>
                              <p:par>
                                <p:cTn id="11" presetID="22" presetClass="entr" presetSubtype="2" fill="hold" nodeType="withEffect">
                                  <p:stCondLst>
                                    <p:cond delay="0"/>
                                  </p:stCondLst>
                                  <p:childTnLst>
                                    <p:set>
                                      <p:cBhvr additive="repl">
                                        <p:cTn id="12" dur="1" fill="hold">
                                          <p:stCondLst>
                                            <p:cond delay="0"/>
                                          </p:stCondLst>
                                        </p:cTn>
                                        <p:tgtEl>
                                          <p:spTgt spid="53252">
                                            <p:txEl>
                                              <p:pRg st="2" end="2"/>
                                            </p:txEl>
                                          </p:spTgt>
                                        </p:tgtEl>
                                        <p:attrNameLst>
                                          <p:attrName>style.visibility</p:attrName>
                                        </p:attrNameLst>
                                      </p:cBhvr>
                                      <p:to>
                                        <p:strVal val="visible"/>
                                      </p:to>
                                    </p:set>
                                    <p:animEffect transition="in" filter="wipe(right)">
                                      <p:cBhvr additive="repl">
                                        <p:cTn id="13" dur="500"/>
                                        <p:tgtEl>
                                          <p:spTgt spid="53252">
                                            <p:txEl>
                                              <p:pRg st="2" end="2"/>
                                            </p:txEl>
                                          </p:spTgt>
                                        </p:tgtEl>
                                      </p:cBhvr>
                                    </p:animEffect>
                                  </p:childTnLst>
                                </p:cTn>
                              </p:par>
                              <p:par>
                                <p:cTn id="14" presetID="22" presetClass="entr" presetSubtype="2" fill="hold" nodeType="withEffect">
                                  <p:stCondLst>
                                    <p:cond delay="0"/>
                                  </p:stCondLst>
                                  <p:childTnLst>
                                    <p:set>
                                      <p:cBhvr additive="repl">
                                        <p:cTn id="15" dur="1" fill="hold">
                                          <p:stCondLst>
                                            <p:cond delay="0"/>
                                          </p:stCondLst>
                                        </p:cTn>
                                        <p:tgtEl>
                                          <p:spTgt spid="53252">
                                            <p:txEl>
                                              <p:pRg st="3" end="3"/>
                                            </p:txEl>
                                          </p:spTgt>
                                        </p:tgtEl>
                                        <p:attrNameLst>
                                          <p:attrName>style.visibility</p:attrName>
                                        </p:attrNameLst>
                                      </p:cBhvr>
                                      <p:to>
                                        <p:strVal val="visible"/>
                                      </p:to>
                                    </p:set>
                                    <p:animEffect transition="in" filter="wipe(right)">
                                      <p:cBhvr additive="repl">
                                        <p:cTn id="16" dur="500"/>
                                        <p:tgtEl>
                                          <p:spTgt spid="53252">
                                            <p:txEl>
                                              <p:pRg st="3" end="3"/>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nodeType="clickEffect">
                                  <p:stCondLst>
                                    <p:cond delay="0"/>
                                  </p:stCondLst>
                                  <p:childTnLst>
                                    <p:set>
                                      <p:cBhvr additive="repl">
                                        <p:cTn id="20" dur="1" fill="hold">
                                          <p:stCondLst>
                                            <p:cond delay="0"/>
                                          </p:stCondLst>
                                        </p:cTn>
                                        <p:tgtEl>
                                          <p:spTgt spid="53252">
                                            <p:txEl>
                                              <p:pRg st="4" end="4"/>
                                            </p:txEl>
                                          </p:spTgt>
                                        </p:tgtEl>
                                        <p:attrNameLst>
                                          <p:attrName>style.visibility</p:attrName>
                                        </p:attrNameLst>
                                      </p:cBhvr>
                                      <p:to>
                                        <p:strVal val="visible"/>
                                      </p:to>
                                    </p:set>
                                    <p:animEffect transition="in" filter="wipe(right)">
                                      <p:cBhvr additive="repl">
                                        <p:cTn id="21" dur="500"/>
                                        <p:tgtEl>
                                          <p:spTgt spid="5325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
            <a:extLst>
              <a:ext uri="{FF2B5EF4-FFF2-40B4-BE49-F238E27FC236}">
                <a16:creationId xmlns:a16="http://schemas.microsoft.com/office/drawing/2014/main" id="{64838BDB-8B73-4447-BFEC-94493B0EDAF3}"/>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Συνήθεις δομές </a:t>
            </a:r>
          </a:p>
        </p:txBody>
      </p:sp>
      <p:sp>
        <p:nvSpPr>
          <p:cNvPr id="56323" name="Text Box 2">
            <a:extLst>
              <a:ext uri="{FF2B5EF4-FFF2-40B4-BE49-F238E27FC236}">
                <a16:creationId xmlns:a16="http://schemas.microsoft.com/office/drawing/2014/main" id="{BB6C1979-A72D-4F32-A28B-A15E7F8B0CDA}"/>
              </a:ext>
            </a:extLst>
          </p:cNvPr>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grpSp>
        <p:nvGrpSpPr>
          <p:cNvPr id="56325" name="Group 4">
            <a:extLst>
              <a:ext uri="{FF2B5EF4-FFF2-40B4-BE49-F238E27FC236}">
                <a16:creationId xmlns:a16="http://schemas.microsoft.com/office/drawing/2014/main" id="{76AD43A3-5314-4D4A-A778-33A2143474AB}"/>
              </a:ext>
            </a:extLst>
          </p:cNvPr>
          <p:cNvGrpSpPr>
            <a:grpSpLocks/>
          </p:cNvGrpSpPr>
          <p:nvPr/>
        </p:nvGrpSpPr>
        <p:grpSpPr bwMode="auto">
          <a:xfrm>
            <a:off x="1250950" y="1620838"/>
            <a:ext cx="1016000" cy="784225"/>
            <a:chOff x="788" y="1021"/>
            <a:chExt cx="640" cy="494"/>
          </a:xfrm>
        </p:grpSpPr>
        <p:sp>
          <p:nvSpPr>
            <p:cNvPr id="56435" name="Line 5">
              <a:extLst>
                <a:ext uri="{FF2B5EF4-FFF2-40B4-BE49-F238E27FC236}">
                  <a16:creationId xmlns:a16="http://schemas.microsoft.com/office/drawing/2014/main" id="{BCFD23B1-68CF-476F-9625-9FEB98DEB37C}"/>
                </a:ext>
              </a:extLst>
            </p:cNvPr>
            <p:cNvSpPr>
              <a:spLocks noChangeShapeType="1"/>
            </p:cNvSpPr>
            <p:nvPr/>
          </p:nvSpPr>
          <p:spPr bwMode="auto">
            <a:xfrm>
              <a:off x="1237" y="1195"/>
              <a:ext cx="190"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36" name="Line 6">
              <a:extLst>
                <a:ext uri="{FF2B5EF4-FFF2-40B4-BE49-F238E27FC236}">
                  <a16:creationId xmlns:a16="http://schemas.microsoft.com/office/drawing/2014/main" id="{265A51EE-B75A-4582-A0DA-EC5D4CFED023}"/>
                </a:ext>
              </a:extLst>
            </p:cNvPr>
            <p:cNvSpPr>
              <a:spLocks noChangeShapeType="1"/>
            </p:cNvSpPr>
            <p:nvPr/>
          </p:nvSpPr>
          <p:spPr bwMode="auto">
            <a:xfrm>
              <a:off x="1109" y="1342"/>
              <a:ext cx="0" cy="173"/>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37" name="Line 7">
              <a:extLst>
                <a:ext uri="{FF2B5EF4-FFF2-40B4-BE49-F238E27FC236}">
                  <a16:creationId xmlns:a16="http://schemas.microsoft.com/office/drawing/2014/main" id="{EB138D94-0A10-4DFD-9704-4EC87727930F}"/>
                </a:ext>
              </a:extLst>
            </p:cNvPr>
            <p:cNvSpPr>
              <a:spLocks noChangeShapeType="1"/>
            </p:cNvSpPr>
            <p:nvPr/>
          </p:nvSpPr>
          <p:spPr bwMode="auto">
            <a:xfrm flipH="1">
              <a:off x="787" y="1195"/>
              <a:ext cx="194"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38" name="Rectangle 8">
              <a:extLst>
                <a:ext uri="{FF2B5EF4-FFF2-40B4-BE49-F238E27FC236}">
                  <a16:creationId xmlns:a16="http://schemas.microsoft.com/office/drawing/2014/main" id="{25627B67-8FF1-42AD-991B-41540D8AC11F}"/>
                </a:ext>
              </a:extLst>
            </p:cNvPr>
            <p:cNvSpPr>
              <a:spLocks noChangeArrowheads="1"/>
            </p:cNvSpPr>
            <p:nvPr/>
          </p:nvSpPr>
          <p:spPr bwMode="auto">
            <a:xfrm>
              <a:off x="956" y="1021"/>
              <a:ext cx="305"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B</a:t>
              </a:r>
            </a:p>
          </p:txBody>
        </p:sp>
      </p:grpSp>
      <p:grpSp>
        <p:nvGrpSpPr>
          <p:cNvPr id="56326" name="Group 9">
            <a:extLst>
              <a:ext uri="{FF2B5EF4-FFF2-40B4-BE49-F238E27FC236}">
                <a16:creationId xmlns:a16="http://schemas.microsoft.com/office/drawing/2014/main" id="{86DE5B2E-1B68-4ED2-A7DD-753C30354AAC}"/>
              </a:ext>
            </a:extLst>
          </p:cNvPr>
          <p:cNvGrpSpPr>
            <a:grpSpLocks/>
          </p:cNvGrpSpPr>
          <p:nvPr/>
        </p:nvGrpSpPr>
        <p:grpSpPr bwMode="auto">
          <a:xfrm>
            <a:off x="2627313" y="1370013"/>
            <a:ext cx="1016000" cy="1016000"/>
            <a:chOff x="1655" y="863"/>
            <a:chExt cx="640" cy="640"/>
          </a:xfrm>
        </p:grpSpPr>
        <p:sp>
          <p:nvSpPr>
            <p:cNvPr id="56430" name="Line 10">
              <a:extLst>
                <a:ext uri="{FF2B5EF4-FFF2-40B4-BE49-F238E27FC236}">
                  <a16:creationId xmlns:a16="http://schemas.microsoft.com/office/drawing/2014/main" id="{A9E6698B-8390-4970-B223-225A07BAC682}"/>
                </a:ext>
              </a:extLst>
            </p:cNvPr>
            <p:cNvSpPr>
              <a:spLocks noChangeShapeType="1"/>
            </p:cNvSpPr>
            <p:nvPr/>
          </p:nvSpPr>
          <p:spPr bwMode="auto">
            <a:xfrm flipV="1">
              <a:off x="1976" y="862"/>
              <a:ext cx="0" cy="177"/>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31" name="Line 11">
              <a:extLst>
                <a:ext uri="{FF2B5EF4-FFF2-40B4-BE49-F238E27FC236}">
                  <a16:creationId xmlns:a16="http://schemas.microsoft.com/office/drawing/2014/main" id="{201C6A12-C9C7-482D-AA7C-C24992B49A16}"/>
                </a:ext>
              </a:extLst>
            </p:cNvPr>
            <p:cNvSpPr>
              <a:spLocks noChangeShapeType="1"/>
            </p:cNvSpPr>
            <p:nvPr/>
          </p:nvSpPr>
          <p:spPr bwMode="auto">
            <a:xfrm>
              <a:off x="2113" y="1184"/>
              <a:ext cx="182"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32" name="Line 12">
              <a:extLst>
                <a:ext uri="{FF2B5EF4-FFF2-40B4-BE49-F238E27FC236}">
                  <a16:creationId xmlns:a16="http://schemas.microsoft.com/office/drawing/2014/main" id="{4AA08C69-95E9-4BC7-BB83-2DABE0AFA05C}"/>
                </a:ext>
              </a:extLst>
            </p:cNvPr>
            <p:cNvSpPr>
              <a:spLocks noChangeShapeType="1"/>
            </p:cNvSpPr>
            <p:nvPr/>
          </p:nvSpPr>
          <p:spPr bwMode="auto">
            <a:xfrm>
              <a:off x="1976" y="1330"/>
              <a:ext cx="0" cy="172"/>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33" name="Line 13">
              <a:extLst>
                <a:ext uri="{FF2B5EF4-FFF2-40B4-BE49-F238E27FC236}">
                  <a16:creationId xmlns:a16="http://schemas.microsoft.com/office/drawing/2014/main" id="{43746614-EC92-4B1D-8BEA-40BDDF73B7B4}"/>
                </a:ext>
              </a:extLst>
            </p:cNvPr>
            <p:cNvSpPr>
              <a:spLocks noChangeShapeType="1"/>
            </p:cNvSpPr>
            <p:nvPr/>
          </p:nvSpPr>
          <p:spPr bwMode="auto">
            <a:xfrm flipH="1">
              <a:off x="1654" y="1184"/>
              <a:ext cx="186"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34" name="Rectangle 14">
              <a:extLst>
                <a:ext uri="{FF2B5EF4-FFF2-40B4-BE49-F238E27FC236}">
                  <a16:creationId xmlns:a16="http://schemas.microsoft.com/office/drawing/2014/main" id="{641FDF40-E50D-4B99-BCF6-C3054EA73BB0}"/>
                </a:ext>
              </a:extLst>
            </p:cNvPr>
            <p:cNvSpPr>
              <a:spLocks noChangeArrowheads="1"/>
            </p:cNvSpPr>
            <p:nvPr/>
          </p:nvSpPr>
          <p:spPr bwMode="auto">
            <a:xfrm>
              <a:off x="1816" y="1011"/>
              <a:ext cx="322"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C</a:t>
              </a:r>
            </a:p>
          </p:txBody>
        </p:sp>
      </p:grpSp>
      <p:grpSp>
        <p:nvGrpSpPr>
          <p:cNvPr id="56327" name="Group 15">
            <a:extLst>
              <a:ext uri="{FF2B5EF4-FFF2-40B4-BE49-F238E27FC236}">
                <a16:creationId xmlns:a16="http://schemas.microsoft.com/office/drawing/2014/main" id="{BF80D9D9-CD5D-4882-A6A8-3B2580A906D1}"/>
              </a:ext>
            </a:extLst>
          </p:cNvPr>
          <p:cNvGrpSpPr>
            <a:grpSpLocks/>
          </p:cNvGrpSpPr>
          <p:nvPr/>
        </p:nvGrpSpPr>
        <p:grpSpPr bwMode="auto">
          <a:xfrm>
            <a:off x="4060825" y="1574800"/>
            <a:ext cx="1016000" cy="850900"/>
            <a:chOff x="2558" y="992"/>
            <a:chExt cx="640" cy="536"/>
          </a:xfrm>
        </p:grpSpPr>
        <p:sp>
          <p:nvSpPr>
            <p:cNvPr id="56424" name="Oval 16">
              <a:extLst>
                <a:ext uri="{FF2B5EF4-FFF2-40B4-BE49-F238E27FC236}">
                  <a16:creationId xmlns:a16="http://schemas.microsoft.com/office/drawing/2014/main" id="{836412CF-6B1A-45EA-8F00-49AE7BA16293}"/>
                </a:ext>
              </a:extLst>
            </p:cNvPr>
            <p:cNvSpPr>
              <a:spLocks noChangeArrowheads="1"/>
            </p:cNvSpPr>
            <p:nvPr/>
          </p:nvSpPr>
          <p:spPr bwMode="auto">
            <a:xfrm>
              <a:off x="2783" y="992"/>
              <a:ext cx="64"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425" name="Oval 17">
              <a:extLst>
                <a:ext uri="{FF2B5EF4-FFF2-40B4-BE49-F238E27FC236}">
                  <a16:creationId xmlns:a16="http://schemas.microsoft.com/office/drawing/2014/main" id="{50395A7A-712F-42D6-90C0-589AF7E57049}"/>
                </a:ext>
              </a:extLst>
            </p:cNvPr>
            <p:cNvSpPr>
              <a:spLocks noChangeArrowheads="1"/>
            </p:cNvSpPr>
            <p:nvPr/>
          </p:nvSpPr>
          <p:spPr bwMode="auto">
            <a:xfrm>
              <a:off x="2889" y="992"/>
              <a:ext cx="63"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426" name="Line 18">
              <a:extLst>
                <a:ext uri="{FF2B5EF4-FFF2-40B4-BE49-F238E27FC236}">
                  <a16:creationId xmlns:a16="http://schemas.microsoft.com/office/drawing/2014/main" id="{0460A8F2-AAC6-45CA-9171-12789B055001}"/>
                </a:ext>
              </a:extLst>
            </p:cNvPr>
            <p:cNvSpPr>
              <a:spLocks noChangeShapeType="1"/>
            </p:cNvSpPr>
            <p:nvPr/>
          </p:nvSpPr>
          <p:spPr bwMode="auto">
            <a:xfrm flipH="1">
              <a:off x="2557" y="1208"/>
              <a:ext cx="185"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27" name="Line 19">
              <a:extLst>
                <a:ext uri="{FF2B5EF4-FFF2-40B4-BE49-F238E27FC236}">
                  <a16:creationId xmlns:a16="http://schemas.microsoft.com/office/drawing/2014/main" id="{897B2DCC-11B5-4440-94BD-9965345442CE}"/>
                </a:ext>
              </a:extLst>
            </p:cNvPr>
            <p:cNvSpPr>
              <a:spLocks noChangeShapeType="1"/>
            </p:cNvSpPr>
            <p:nvPr/>
          </p:nvSpPr>
          <p:spPr bwMode="auto">
            <a:xfrm>
              <a:off x="2879" y="1354"/>
              <a:ext cx="0" cy="174"/>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28" name="Line 20">
              <a:extLst>
                <a:ext uri="{FF2B5EF4-FFF2-40B4-BE49-F238E27FC236}">
                  <a16:creationId xmlns:a16="http://schemas.microsoft.com/office/drawing/2014/main" id="{E9C32D89-4713-437B-B598-DB35855EBF54}"/>
                </a:ext>
              </a:extLst>
            </p:cNvPr>
            <p:cNvSpPr>
              <a:spLocks noChangeShapeType="1"/>
            </p:cNvSpPr>
            <p:nvPr/>
          </p:nvSpPr>
          <p:spPr bwMode="auto">
            <a:xfrm>
              <a:off x="3015" y="1208"/>
              <a:ext cx="183"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29" name="Rectangle 21">
              <a:extLst>
                <a:ext uri="{FF2B5EF4-FFF2-40B4-BE49-F238E27FC236}">
                  <a16:creationId xmlns:a16="http://schemas.microsoft.com/office/drawing/2014/main" id="{CA670EEE-14DC-4BE4-9919-7065CA0F01A4}"/>
                </a:ext>
              </a:extLst>
            </p:cNvPr>
            <p:cNvSpPr>
              <a:spLocks noChangeArrowheads="1"/>
            </p:cNvSpPr>
            <p:nvPr/>
          </p:nvSpPr>
          <p:spPr bwMode="auto">
            <a:xfrm>
              <a:off x="2718" y="1034"/>
              <a:ext cx="322"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N</a:t>
              </a:r>
            </a:p>
          </p:txBody>
        </p:sp>
      </p:grpSp>
      <p:grpSp>
        <p:nvGrpSpPr>
          <p:cNvPr id="56328" name="Group 22">
            <a:extLst>
              <a:ext uri="{FF2B5EF4-FFF2-40B4-BE49-F238E27FC236}">
                <a16:creationId xmlns:a16="http://schemas.microsoft.com/office/drawing/2014/main" id="{6531CCAF-1054-46C9-B180-91FBDECF4741}"/>
              </a:ext>
            </a:extLst>
          </p:cNvPr>
          <p:cNvGrpSpPr>
            <a:grpSpLocks/>
          </p:cNvGrpSpPr>
          <p:nvPr/>
        </p:nvGrpSpPr>
        <p:grpSpPr bwMode="auto">
          <a:xfrm>
            <a:off x="5572125" y="1597025"/>
            <a:ext cx="1016000" cy="768350"/>
            <a:chOff x="3510" y="1006"/>
            <a:chExt cx="640" cy="484"/>
          </a:xfrm>
        </p:grpSpPr>
        <p:sp>
          <p:nvSpPr>
            <p:cNvPr id="56417" name="Oval 23">
              <a:extLst>
                <a:ext uri="{FF2B5EF4-FFF2-40B4-BE49-F238E27FC236}">
                  <a16:creationId xmlns:a16="http://schemas.microsoft.com/office/drawing/2014/main" id="{927D068F-9802-4BE0-9D72-8A171BFBA8EC}"/>
                </a:ext>
              </a:extLst>
            </p:cNvPr>
            <p:cNvSpPr>
              <a:spLocks noChangeArrowheads="1"/>
            </p:cNvSpPr>
            <p:nvPr/>
          </p:nvSpPr>
          <p:spPr bwMode="auto">
            <a:xfrm>
              <a:off x="3749" y="1429"/>
              <a:ext cx="65"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418" name="Oval 24">
              <a:extLst>
                <a:ext uri="{FF2B5EF4-FFF2-40B4-BE49-F238E27FC236}">
                  <a16:creationId xmlns:a16="http://schemas.microsoft.com/office/drawing/2014/main" id="{91C5697E-6407-411F-AF6C-B5D96D71B1D9}"/>
                </a:ext>
              </a:extLst>
            </p:cNvPr>
            <p:cNvSpPr>
              <a:spLocks noChangeArrowheads="1"/>
            </p:cNvSpPr>
            <p:nvPr/>
          </p:nvSpPr>
          <p:spPr bwMode="auto">
            <a:xfrm>
              <a:off x="3854" y="1429"/>
              <a:ext cx="63"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419" name="Oval 25">
              <a:extLst>
                <a:ext uri="{FF2B5EF4-FFF2-40B4-BE49-F238E27FC236}">
                  <a16:creationId xmlns:a16="http://schemas.microsoft.com/office/drawing/2014/main" id="{38D1C713-0BDA-4E28-89EE-BA9D032DE72F}"/>
                </a:ext>
              </a:extLst>
            </p:cNvPr>
            <p:cNvSpPr>
              <a:spLocks noChangeArrowheads="1"/>
            </p:cNvSpPr>
            <p:nvPr/>
          </p:nvSpPr>
          <p:spPr bwMode="auto">
            <a:xfrm>
              <a:off x="3854" y="1006"/>
              <a:ext cx="63" cy="62"/>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420" name="Oval 26">
              <a:extLst>
                <a:ext uri="{FF2B5EF4-FFF2-40B4-BE49-F238E27FC236}">
                  <a16:creationId xmlns:a16="http://schemas.microsoft.com/office/drawing/2014/main" id="{6DFA3A30-F3C4-42EB-A505-67AE7B345BA9}"/>
                </a:ext>
              </a:extLst>
            </p:cNvPr>
            <p:cNvSpPr>
              <a:spLocks noChangeArrowheads="1"/>
            </p:cNvSpPr>
            <p:nvPr/>
          </p:nvSpPr>
          <p:spPr bwMode="auto">
            <a:xfrm>
              <a:off x="3749" y="1006"/>
              <a:ext cx="65" cy="62"/>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421" name="Line 27">
              <a:extLst>
                <a:ext uri="{FF2B5EF4-FFF2-40B4-BE49-F238E27FC236}">
                  <a16:creationId xmlns:a16="http://schemas.microsoft.com/office/drawing/2014/main" id="{F66FFAEC-4D14-44C8-8B09-DE200BD56CD8}"/>
                </a:ext>
              </a:extLst>
            </p:cNvPr>
            <p:cNvSpPr>
              <a:spLocks noChangeShapeType="1"/>
            </p:cNvSpPr>
            <p:nvPr/>
          </p:nvSpPr>
          <p:spPr bwMode="auto">
            <a:xfrm flipH="1">
              <a:off x="3508" y="1208"/>
              <a:ext cx="179"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22" name="Line 28">
              <a:extLst>
                <a:ext uri="{FF2B5EF4-FFF2-40B4-BE49-F238E27FC236}">
                  <a16:creationId xmlns:a16="http://schemas.microsoft.com/office/drawing/2014/main" id="{A56DEEBD-3FCD-407B-9950-C2B516C1E60B}"/>
                </a:ext>
              </a:extLst>
            </p:cNvPr>
            <p:cNvSpPr>
              <a:spLocks noChangeShapeType="1"/>
            </p:cNvSpPr>
            <p:nvPr/>
          </p:nvSpPr>
          <p:spPr bwMode="auto">
            <a:xfrm>
              <a:off x="3976" y="1208"/>
              <a:ext cx="174"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23" name="Rectangle 29">
              <a:extLst>
                <a:ext uri="{FF2B5EF4-FFF2-40B4-BE49-F238E27FC236}">
                  <a16:creationId xmlns:a16="http://schemas.microsoft.com/office/drawing/2014/main" id="{4FFA37DB-45EF-4A57-82B6-19E2CA835B55}"/>
                </a:ext>
              </a:extLst>
            </p:cNvPr>
            <p:cNvSpPr>
              <a:spLocks noChangeArrowheads="1"/>
            </p:cNvSpPr>
            <p:nvPr/>
          </p:nvSpPr>
          <p:spPr bwMode="auto">
            <a:xfrm>
              <a:off x="3663" y="1034"/>
              <a:ext cx="337"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O</a:t>
              </a:r>
            </a:p>
          </p:txBody>
        </p:sp>
      </p:grpSp>
      <p:grpSp>
        <p:nvGrpSpPr>
          <p:cNvPr id="56329" name="Group 30">
            <a:extLst>
              <a:ext uri="{FF2B5EF4-FFF2-40B4-BE49-F238E27FC236}">
                <a16:creationId xmlns:a16="http://schemas.microsoft.com/office/drawing/2014/main" id="{02677F12-C74A-43FE-9E24-3493FB43D48E}"/>
              </a:ext>
            </a:extLst>
          </p:cNvPr>
          <p:cNvGrpSpPr>
            <a:grpSpLocks/>
          </p:cNvGrpSpPr>
          <p:nvPr/>
        </p:nvGrpSpPr>
        <p:grpSpPr bwMode="auto">
          <a:xfrm>
            <a:off x="2627313" y="2703513"/>
            <a:ext cx="1016000" cy="1136650"/>
            <a:chOff x="1655" y="1703"/>
            <a:chExt cx="640" cy="716"/>
          </a:xfrm>
        </p:grpSpPr>
        <p:sp>
          <p:nvSpPr>
            <p:cNvPr id="56412" name="Line 31">
              <a:extLst>
                <a:ext uri="{FF2B5EF4-FFF2-40B4-BE49-F238E27FC236}">
                  <a16:creationId xmlns:a16="http://schemas.microsoft.com/office/drawing/2014/main" id="{021ABBB7-A2DC-4C85-8E7D-391127BCC500}"/>
                </a:ext>
              </a:extLst>
            </p:cNvPr>
            <p:cNvSpPr>
              <a:spLocks noChangeShapeType="1"/>
            </p:cNvSpPr>
            <p:nvPr/>
          </p:nvSpPr>
          <p:spPr bwMode="auto">
            <a:xfrm>
              <a:off x="2113" y="2100"/>
              <a:ext cx="182"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13" name="Line 32">
              <a:extLst>
                <a:ext uri="{FF2B5EF4-FFF2-40B4-BE49-F238E27FC236}">
                  <a16:creationId xmlns:a16="http://schemas.microsoft.com/office/drawing/2014/main" id="{AA87E93E-AC89-4BA4-9C37-89C870C90192}"/>
                </a:ext>
              </a:extLst>
            </p:cNvPr>
            <p:cNvSpPr>
              <a:spLocks noChangeShapeType="1"/>
            </p:cNvSpPr>
            <p:nvPr/>
          </p:nvSpPr>
          <p:spPr bwMode="auto">
            <a:xfrm flipH="1">
              <a:off x="1654" y="2100"/>
              <a:ext cx="186"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14" name="Line 33">
              <a:extLst>
                <a:ext uri="{FF2B5EF4-FFF2-40B4-BE49-F238E27FC236}">
                  <a16:creationId xmlns:a16="http://schemas.microsoft.com/office/drawing/2014/main" id="{9DF1101D-BEF6-4A1A-A4CA-F0974DB49170}"/>
                </a:ext>
              </a:extLst>
            </p:cNvPr>
            <p:cNvSpPr>
              <a:spLocks noChangeShapeType="1"/>
            </p:cNvSpPr>
            <p:nvPr/>
          </p:nvSpPr>
          <p:spPr bwMode="auto">
            <a:xfrm>
              <a:off x="1976" y="2246"/>
              <a:ext cx="0" cy="173"/>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15" name="Rectangle 34">
              <a:extLst>
                <a:ext uri="{FF2B5EF4-FFF2-40B4-BE49-F238E27FC236}">
                  <a16:creationId xmlns:a16="http://schemas.microsoft.com/office/drawing/2014/main" id="{E326FD50-3AF5-4C41-817B-32DBBA581515}"/>
                </a:ext>
              </a:extLst>
            </p:cNvPr>
            <p:cNvSpPr>
              <a:spLocks noChangeArrowheads="1"/>
            </p:cNvSpPr>
            <p:nvPr/>
          </p:nvSpPr>
          <p:spPr bwMode="auto">
            <a:xfrm>
              <a:off x="1816" y="1926"/>
              <a:ext cx="322"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C</a:t>
              </a:r>
            </a:p>
          </p:txBody>
        </p:sp>
        <p:sp>
          <p:nvSpPr>
            <p:cNvPr id="56416" name="Rectangle 35">
              <a:extLst>
                <a:ext uri="{FF2B5EF4-FFF2-40B4-BE49-F238E27FC236}">
                  <a16:creationId xmlns:a16="http://schemas.microsoft.com/office/drawing/2014/main" id="{2EC19724-0DD1-417C-BD83-41AE838999E4}"/>
                </a:ext>
              </a:extLst>
            </p:cNvPr>
            <p:cNvSpPr>
              <a:spLocks noChangeArrowheads="1"/>
            </p:cNvSpPr>
            <p:nvPr/>
          </p:nvSpPr>
          <p:spPr bwMode="auto">
            <a:xfrm>
              <a:off x="1991" y="1703"/>
              <a:ext cx="281"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a:t>
              </a:r>
            </a:p>
          </p:txBody>
        </p:sp>
      </p:grpSp>
      <p:grpSp>
        <p:nvGrpSpPr>
          <p:cNvPr id="56330" name="Group 36">
            <a:extLst>
              <a:ext uri="{FF2B5EF4-FFF2-40B4-BE49-F238E27FC236}">
                <a16:creationId xmlns:a16="http://schemas.microsoft.com/office/drawing/2014/main" id="{EC107DCB-26C5-4946-B123-6F4967C21A1F}"/>
              </a:ext>
            </a:extLst>
          </p:cNvPr>
          <p:cNvGrpSpPr>
            <a:grpSpLocks/>
          </p:cNvGrpSpPr>
          <p:nvPr/>
        </p:nvGrpSpPr>
        <p:grpSpPr bwMode="auto">
          <a:xfrm>
            <a:off x="4060825" y="2703513"/>
            <a:ext cx="1020763" cy="1155700"/>
            <a:chOff x="2558" y="1703"/>
            <a:chExt cx="643" cy="728"/>
          </a:xfrm>
        </p:grpSpPr>
        <p:sp>
          <p:nvSpPr>
            <p:cNvPr id="56406" name="Line 37">
              <a:extLst>
                <a:ext uri="{FF2B5EF4-FFF2-40B4-BE49-F238E27FC236}">
                  <a16:creationId xmlns:a16="http://schemas.microsoft.com/office/drawing/2014/main" id="{EAC5525B-123F-4D98-B5B6-A03F15A975F8}"/>
                </a:ext>
              </a:extLst>
            </p:cNvPr>
            <p:cNvSpPr>
              <a:spLocks noChangeShapeType="1"/>
            </p:cNvSpPr>
            <p:nvPr/>
          </p:nvSpPr>
          <p:spPr bwMode="auto">
            <a:xfrm flipV="1">
              <a:off x="2880" y="1788"/>
              <a:ext cx="0" cy="177"/>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07" name="Line 38">
              <a:extLst>
                <a:ext uri="{FF2B5EF4-FFF2-40B4-BE49-F238E27FC236}">
                  <a16:creationId xmlns:a16="http://schemas.microsoft.com/office/drawing/2014/main" id="{9C776201-A3ED-44B8-A09F-589F4B417FA0}"/>
                </a:ext>
              </a:extLst>
            </p:cNvPr>
            <p:cNvSpPr>
              <a:spLocks noChangeShapeType="1"/>
            </p:cNvSpPr>
            <p:nvPr/>
          </p:nvSpPr>
          <p:spPr bwMode="auto">
            <a:xfrm>
              <a:off x="3016" y="2111"/>
              <a:ext cx="183"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08" name="Line 39">
              <a:extLst>
                <a:ext uri="{FF2B5EF4-FFF2-40B4-BE49-F238E27FC236}">
                  <a16:creationId xmlns:a16="http://schemas.microsoft.com/office/drawing/2014/main" id="{1A9BA519-44A4-4BDE-A83F-EFCB47CA5DAA}"/>
                </a:ext>
              </a:extLst>
            </p:cNvPr>
            <p:cNvSpPr>
              <a:spLocks noChangeShapeType="1"/>
            </p:cNvSpPr>
            <p:nvPr/>
          </p:nvSpPr>
          <p:spPr bwMode="auto">
            <a:xfrm>
              <a:off x="2880" y="2257"/>
              <a:ext cx="0" cy="174"/>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09" name="Line 40">
              <a:extLst>
                <a:ext uri="{FF2B5EF4-FFF2-40B4-BE49-F238E27FC236}">
                  <a16:creationId xmlns:a16="http://schemas.microsoft.com/office/drawing/2014/main" id="{14D29C13-A9F5-447A-97FB-3491C884AE4E}"/>
                </a:ext>
              </a:extLst>
            </p:cNvPr>
            <p:cNvSpPr>
              <a:spLocks noChangeShapeType="1"/>
            </p:cNvSpPr>
            <p:nvPr/>
          </p:nvSpPr>
          <p:spPr bwMode="auto">
            <a:xfrm flipH="1">
              <a:off x="2557" y="2111"/>
              <a:ext cx="186"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10" name="Rectangle 41">
              <a:extLst>
                <a:ext uri="{FF2B5EF4-FFF2-40B4-BE49-F238E27FC236}">
                  <a16:creationId xmlns:a16="http://schemas.microsoft.com/office/drawing/2014/main" id="{F1A50EF5-791B-4678-836F-B69C63289A66}"/>
                </a:ext>
              </a:extLst>
            </p:cNvPr>
            <p:cNvSpPr>
              <a:spLocks noChangeArrowheads="1"/>
            </p:cNvSpPr>
            <p:nvPr/>
          </p:nvSpPr>
          <p:spPr bwMode="auto">
            <a:xfrm>
              <a:off x="2718" y="1937"/>
              <a:ext cx="322"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N</a:t>
              </a:r>
            </a:p>
          </p:txBody>
        </p:sp>
        <p:sp>
          <p:nvSpPr>
            <p:cNvPr id="56411" name="Rectangle 42">
              <a:extLst>
                <a:ext uri="{FF2B5EF4-FFF2-40B4-BE49-F238E27FC236}">
                  <a16:creationId xmlns:a16="http://schemas.microsoft.com/office/drawing/2014/main" id="{B6261444-3187-44B6-9CFF-DFF718B056EC}"/>
                </a:ext>
              </a:extLst>
            </p:cNvPr>
            <p:cNvSpPr>
              <a:spLocks noChangeArrowheads="1"/>
            </p:cNvSpPr>
            <p:nvPr/>
          </p:nvSpPr>
          <p:spPr bwMode="auto">
            <a:xfrm>
              <a:off x="2919" y="1703"/>
              <a:ext cx="281"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a:t>
              </a:r>
            </a:p>
          </p:txBody>
        </p:sp>
      </p:grpSp>
      <p:grpSp>
        <p:nvGrpSpPr>
          <p:cNvPr id="56331" name="Group 43">
            <a:extLst>
              <a:ext uri="{FF2B5EF4-FFF2-40B4-BE49-F238E27FC236}">
                <a16:creationId xmlns:a16="http://schemas.microsoft.com/office/drawing/2014/main" id="{8A07F1F0-4802-46B3-8D71-46199C4561C1}"/>
              </a:ext>
            </a:extLst>
          </p:cNvPr>
          <p:cNvGrpSpPr>
            <a:grpSpLocks/>
          </p:cNvGrpSpPr>
          <p:nvPr/>
        </p:nvGrpSpPr>
        <p:grpSpPr bwMode="auto">
          <a:xfrm>
            <a:off x="5572125" y="2703513"/>
            <a:ext cx="1017588" cy="1136650"/>
            <a:chOff x="3510" y="1703"/>
            <a:chExt cx="641" cy="716"/>
          </a:xfrm>
        </p:grpSpPr>
        <p:sp>
          <p:nvSpPr>
            <p:cNvPr id="56399" name="Oval 44">
              <a:extLst>
                <a:ext uri="{FF2B5EF4-FFF2-40B4-BE49-F238E27FC236}">
                  <a16:creationId xmlns:a16="http://schemas.microsoft.com/office/drawing/2014/main" id="{C907235B-B466-4DBC-BB70-97CA8DB3B850}"/>
                </a:ext>
              </a:extLst>
            </p:cNvPr>
            <p:cNvSpPr>
              <a:spLocks noChangeArrowheads="1"/>
            </p:cNvSpPr>
            <p:nvPr/>
          </p:nvSpPr>
          <p:spPr bwMode="auto">
            <a:xfrm>
              <a:off x="3737" y="1885"/>
              <a:ext cx="64" cy="62"/>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400" name="Oval 45">
              <a:extLst>
                <a:ext uri="{FF2B5EF4-FFF2-40B4-BE49-F238E27FC236}">
                  <a16:creationId xmlns:a16="http://schemas.microsoft.com/office/drawing/2014/main" id="{2FA0F3DB-98CA-46A2-9579-4CD4099A99F3}"/>
                </a:ext>
              </a:extLst>
            </p:cNvPr>
            <p:cNvSpPr>
              <a:spLocks noChangeArrowheads="1"/>
            </p:cNvSpPr>
            <p:nvPr/>
          </p:nvSpPr>
          <p:spPr bwMode="auto">
            <a:xfrm>
              <a:off x="3843" y="1885"/>
              <a:ext cx="63" cy="62"/>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401" name="Line 46">
              <a:extLst>
                <a:ext uri="{FF2B5EF4-FFF2-40B4-BE49-F238E27FC236}">
                  <a16:creationId xmlns:a16="http://schemas.microsoft.com/office/drawing/2014/main" id="{8A416D76-FC23-4170-B1FE-5CCE76CF171C}"/>
                </a:ext>
              </a:extLst>
            </p:cNvPr>
            <p:cNvSpPr>
              <a:spLocks noChangeShapeType="1"/>
            </p:cNvSpPr>
            <p:nvPr/>
          </p:nvSpPr>
          <p:spPr bwMode="auto">
            <a:xfrm>
              <a:off x="3976" y="2100"/>
              <a:ext cx="174"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02" name="Line 47">
              <a:extLst>
                <a:ext uri="{FF2B5EF4-FFF2-40B4-BE49-F238E27FC236}">
                  <a16:creationId xmlns:a16="http://schemas.microsoft.com/office/drawing/2014/main" id="{211D61C2-1BC3-4E58-82D5-8B5D5A5EC9C5}"/>
                </a:ext>
              </a:extLst>
            </p:cNvPr>
            <p:cNvSpPr>
              <a:spLocks noChangeShapeType="1"/>
            </p:cNvSpPr>
            <p:nvPr/>
          </p:nvSpPr>
          <p:spPr bwMode="auto">
            <a:xfrm>
              <a:off x="3831" y="2246"/>
              <a:ext cx="0" cy="173"/>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03" name="Line 48">
              <a:extLst>
                <a:ext uri="{FF2B5EF4-FFF2-40B4-BE49-F238E27FC236}">
                  <a16:creationId xmlns:a16="http://schemas.microsoft.com/office/drawing/2014/main" id="{61CF51CF-170B-49A4-B334-C8E472152E6E}"/>
                </a:ext>
              </a:extLst>
            </p:cNvPr>
            <p:cNvSpPr>
              <a:spLocks noChangeShapeType="1"/>
            </p:cNvSpPr>
            <p:nvPr/>
          </p:nvSpPr>
          <p:spPr bwMode="auto">
            <a:xfrm flipH="1">
              <a:off x="3508" y="2100"/>
              <a:ext cx="179"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404" name="Rectangle 49">
              <a:extLst>
                <a:ext uri="{FF2B5EF4-FFF2-40B4-BE49-F238E27FC236}">
                  <a16:creationId xmlns:a16="http://schemas.microsoft.com/office/drawing/2014/main" id="{22DC6229-C9BB-483D-B7DB-C3D4A49D25B7}"/>
                </a:ext>
              </a:extLst>
            </p:cNvPr>
            <p:cNvSpPr>
              <a:spLocks noChangeArrowheads="1"/>
            </p:cNvSpPr>
            <p:nvPr/>
          </p:nvSpPr>
          <p:spPr bwMode="auto">
            <a:xfrm>
              <a:off x="3663" y="1926"/>
              <a:ext cx="337"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O</a:t>
              </a:r>
            </a:p>
          </p:txBody>
        </p:sp>
        <p:sp>
          <p:nvSpPr>
            <p:cNvPr id="56405" name="Rectangle 50">
              <a:extLst>
                <a:ext uri="{FF2B5EF4-FFF2-40B4-BE49-F238E27FC236}">
                  <a16:creationId xmlns:a16="http://schemas.microsoft.com/office/drawing/2014/main" id="{2B44306A-E0F7-4EF8-911A-FBD6F4710737}"/>
                </a:ext>
              </a:extLst>
            </p:cNvPr>
            <p:cNvSpPr>
              <a:spLocks noChangeArrowheads="1"/>
            </p:cNvSpPr>
            <p:nvPr/>
          </p:nvSpPr>
          <p:spPr bwMode="auto">
            <a:xfrm>
              <a:off x="3869" y="1703"/>
              <a:ext cx="281"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a:t>
              </a:r>
            </a:p>
          </p:txBody>
        </p:sp>
      </p:grpSp>
      <p:grpSp>
        <p:nvGrpSpPr>
          <p:cNvPr id="56332" name="Group 51">
            <a:extLst>
              <a:ext uri="{FF2B5EF4-FFF2-40B4-BE49-F238E27FC236}">
                <a16:creationId xmlns:a16="http://schemas.microsoft.com/office/drawing/2014/main" id="{790B7FC5-DD20-400B-9AB9-2F35E3204E4D}"/>
              </a:ext>
            </a:extLst>
          </p:cNvPr>
          <p:cNvGrpSpPr>
            <a:grpSpLocks/>
          </p:cNvGrpSpPr>
          <p:nvPr/>
        </p:nvGrpSpPr>
        <p:grpSpPr bwMode="auto">
          <a:xfrm>
            <a:off x="2627313" y="4256088"/>
            <a:ext cx="1016000" cy="1076325"/>
            <a:chOff x="1655" y="2681"/>
            <a:chExt cx="640" cy="678"/>
          </a:xfrm>
        </p:grpSpPr>
        <p:sp>
          <p:nvSpPr>
            <p:cNvPr id="56392" name="Oval 52">
              <a:extLst>
                <a:ext uri="{FF2B5EF4-FFF2-40B4-BE49-F238E27FC236}">
                  <a16:creationId xmlns:a16="http://schemas.microsoft.com/office/drawing/2014/main" id="{773FD0E9-8CD7-4632-AC7A-C3A37A3CD418}"/>
                </a:ext>
              </a:extLst>
            </p:cNvPr>
            <p:cNvSpPr>
              <a:spLocks noChangeArrowheads="1"/>
            </p:cNvSpPr>
            <p:nvPr/>
          </p:nvSpPr>
          <p:spPr bwMode="auto">
            <a:xfrm>
              <a:off x="1882" y="2827"/>
              <a:ext cx="64"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93" name="Oval 53">
              <a:extLst>
                <a:ext uri="{FF2B5EF4-FFF2-40B4-BE49-F238E27FC236}">
                  <a16:creationId xmlns:a16="http://schemas.microsoft.com/office/drawing/2014/main" id="{7A67AAA5-F626-4520-924E-6963027187CB}"/>
                </a:ext>
              </a:extLst>
            </p:cNvPr>
            <p:cNvSpPr>
              <a:spLocks noChangeArrowheads="1"/>
            </p:cNvSpPr>
            <p:nvPr/>
          </p:nvSpPr>
          <p:spPr bwMode="auto">
            <a:xfrm>
              <a:off x="1988" y="2827"/>
              <a:ext cx="63"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94" name="Line 54">
              <a:extLst>
                <a:ext uri="{FF2B5EF4-FFF2-40B4-BE49-F238E27FC236}">
                  <a16:creationId xmlns:a16="http://schemas.microsoft.com/office/drawing/2014/main" id="{258653B4-7193-4C0E-9904-49A35A68002B}"/>
                </a:ext>
              </a:extLst>
            </p:cNvPr>
            <p:cNvSpPr>
              <a:spLocks noChangeShapeType="1"/>
            </p:cNvSpPr>
            <p:nvPr/>
          </p:nvSpPr>
          <p:spPr bwMode="auto">
            <a:xfrm flipH="1">
              <a:off x="1654" y="3040"/>
              <a:ext cx="186"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395" name="Line 55">
              <a:extLst>
                <a:ext uri="{FF2B5EF4-FFF2-40B4-BE49-F238E27FC236}">
                  <a16:creationId xmlns:a16="http://schemas.microsoft.com/office/drawing/2014/main" id="{80018E81-D175-4581-8F15-89649C3B23B3}"/>
                </a:ext>
              </a:extLst>
            </p:cNvPr>
            <p:cNvSpPr>
              <a:spLocks noChangeShapeType="1"/>
            </p:cNvSpPr>
            <p:nvPr/>
          </p:nvSpPr>
          <p:spPr bwMode="auto">
            <a:xfrm>
              <a:off x="2113" y="3040"/>
              <a:ext cx="182"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396" name="Line 56">
              <a:extLst>
                <a:ext uri="{FF2B5EF4-FFF2-40B4-BE49-F238E27FC236}">
                  <a16:creationId xmlns:a16="http://schemas.microsoft.com/office/drawing/2014/main" id="{E8C35F51-E2A9-483C-9C1C-2EAC5DAEACE5}"/>
                </a:ext>
              </a:extLst>
            </p:cNvPr>
            <p:cNvSpPr>
              <a:spLocks noChangeShapeType="1"/>
            </p:cNvSpPr>
            <p:nvPr/>
          </p:nvSpPr>
          <p:spPr bwMode="auto">
            <a:xfrm>
              <a:off x="1976" y="3186"/>
              <a:ext cx="0" cy="173"/>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397" name="Rectangle 57">
              <a:extLst>
                <a:ext uri="{FF2B5EF4-FFF2-40B4-BE49-F238E27FC236}">
                  <a16:creationId xmlns:a16="http://schemas.microsoft.com/office/drawing/2014/main" id="{D87F2849-ADB0-4D6F-B900-56F3C6C3537E}"/>
                </a:ext>
              </a:extLst>
            </p:cNvPr>
            <p:cNvSpPr>
              <a:spLocks noChangeArrowheads="1"/>
            </p:cNvSpPr>
            <p:nvPr/>
          </p:nvSpPr>
          <p:spPr bwMode="auto">
            <a:xfrm>
              <a:off x="1816" y="2866"/>
              <a:ext cx="322"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C</a:t>
              </a:r>
            </a:p>
          </p:txBody>
        </p:sp>
        <p:sp>
          <p:nvSpPr>
            <p:cNvPr id="56398" name="Rectangle 58">
              <a:extLst>
                <a:ext uri="{FF2B5EF4-FFF2-40B4-BE49-F238E27FC236}">
                  <a16:creationId xmlns:a16="http://schemas.microsoft.com/office/drawing/2014/main" id="{1E97D8DD-7CED-4A39-AB7E-4E2A2168C479}"/>
                </a:ext>
              </a:extLst>
            </p:cNvPr>
            <p:cNvSpPr>
              <a:spLocks noChangeArrowheads="1"/>
            </p:cNvSpPr>
            <p:nvPr/>
          </p:nvSpPr>
          <p:spPr bwMode="auto">
            <a:xfrm>
              <a:off x="2064" y="2681"/>
              <a:ext cx="209"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a:t>
              </a:r>
            </a:p>
          </p:txBody>
        </p:sp>
      </p:grpSp>
      <p:grpSp>
        <p:nvGrpSpPr>
          <p:cNvPr id="56333" name="Group 59">
            <a:extLst>
              <a:ext uri="{FF2B5EF4-FFF2-40B4-BE49-F238E27FC236}">
                <a16:creationId xmlns:a16="http://schemas.microsoft.com/office/drawing/2014/main" id="{4F0FAFA7-BFA1-4267-9441-A09145673B03}"/>
              </a:ext>
            </a:extLst>
          </p:cNvPr>
          <p:cNvGrpSpPr>
            <a:grpSpLocks/>
          </p:cNvGrpSpPr>
          <p:nvPr/>
        </p:nvGrpSpPr>
        <p:grpSpPr bwMode="auto">
          <a:xfrm>
            <a:off x="4003675" y="4197350"/>
            <a:ext cx="1131888" cy="1038225"/>
            <a:chOff x="2522" y="2644"/>
            <a:chExt cx="713" cy="654"/>
          </a:xfrm>
        </p:grpSpPr>
        <p:sp>
          <p:nvSpPr>
            <p:cNvPr id="56384" name="Oval 60">
              <a:extLst>
                <a:ext uri="{FF2B5EF4-FFF2-40B4-BE49-F238E27FC236}">
                  <a16:creationId xmlns:a16="http://schemas.microsoft.com/office/drawing/2014/main" id="{CA02E6E2-63DE-4952-9642-230307D36123}"/>
                </a:ext>
              </a:extLst>
            </p:cNvPr>
            <p:cNvSpPr>
              <a:spLocks noChangeArrowheads="1"/>
            </p:cNvSpPr>
            <p:nvPr/>
          </p:nvSpPr>
          <p:spPr bwMode="auto">
            <a:xfrm>
              <a:off x="2928" y="2827"/>
              <a:ext cx="62"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85" name="Oval 61">
              <a:extLst>
                <a:ext uri="{FF2B5EF4-FFF2-40B4-BE49-F238E27FC236}">
                  <a16:creationId xmlns:a16="http://schemas.microsoft.com/office/drawing/2014/main" id="{DA694813-EA5D-473E-B63B-A5A8F944E774}"/>
                </a:ext>
              </a:extLst>
            </p:cNvPr>
            <p:cNvSpPr>
              <a:spLocks noChangeArrowheads="1"/>
            </p:cNvSpPr>
            <p:nvPr/>
          </p:nvSpPr>
          <p:spPr bwMode="auto">
            <a:xfrm>
              <a:off x="2822" y="2827"/>
              <a:ext cx="64"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86" name="Oval 62">
              <a:extLst>
                <a:ext uri="{FF2B5EF4-FFF2-40B4-BE49-F238E27FC236}">
                  <a16:creationId xmlns:a16="http://schemas.microsoft.com/office/drawing/2014/main" id="{F7EABEBD-2326-420C-A88D-BB6DD91DF0AC}"/>
                </a:ext>
              </a:extLst>
            </p:cNvPr>
            <p:cNvSpPr>
              <a:spLocks noChangeArrowheads="1"/>
            </p:cNvSpPr>
            <p:nvPr/>
          </p:nvSpPr>
          <p:spPr bwMode="auto">
            <a:xfrm>
              <a:off x="2824" y="3237"/>
              <a:ext cx="65"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87" name="Oval 63">
              <a:extLst>
                <a:ext uri="{FF2B5EF4-FFF2-40B4-BE49-F238E27FC236}">
                  <a16:creationId xmlns:a16="http://schemas.microsoft.com/office/drawing/2014/main" id="{1351B5EE-C033-47D8-8236-12F551F285EE}"/>
                </a:ext>
              </a:extLst>
            </p:cNvPr>
            <p:cNvSpPr>
              <a:spLocks noChangeArrowheads="1"/>
            </p:cNvSpPr>
            <p:nvPr/>
          </p:nvSpPr>
          <p:spPr bwMode="auto">
            <a:xfrm>
              <a:off x="2929" y="3237"/>
              <a:ext cx="63"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88" name="Line 64">
              <a:extLst>
                <a:ext uri="{FF2B5EF4-FFF2-40B4-BE49-F238E27FC236}">
                  <a16:creationId xmlns:a16="http://schemas.microsoft.com/office/drawing/2014/main" id="{FBD0EE9E-3B66-46AD-B40C-DBF7AEEA2840}"/>
                </a:ext>
              </a:extLst>
            </p:cNvPr>
            <p:cNvSpPr>
              <a:spLocks noChangeShapeType="1"/>
            </p:cNvSpPr>
            <p:nvPr/>
          </p:nvSpPr>
          <p:spPr bwMode="auto">
            <a:xfrm flipH="1">
              <a:off x="2520" y="3040"/>
              <a:ext cx="323"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389" name="Line 65">
              <a:extLst>
                <a:ext uri="{FF2B5EF4-FFF2-40B4-BE49-F238E27FC236}">
                  <a16:creationId xmlns:a16="http://schemas.microsoft.com/office/drawing/2014/main" id="{20A20921-40AA-4641-B217-1FF4A6DFA423}"/>
                </a:ext>
              </a:extLst>
            </p:cNvPr>
            <p:cNvSpPr>
              <a:spLocks noChangeShapeType="1"/>
            </p:cNvSpPr>
            <p:nvPr/>
          </p:nvSpPr>
          <p:spPr bwMode="auto">
            <a:xfrm>
              <a:off x="3052" y="3040"/>
              <a:ext cx="183"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390" name="Rectangle 66">
              <a:extLst>
                <a:ext uri="{FF2B5EF4-FFF2-40B4-BE49-F238E27FC236}">
                  <a16:creationId xmlns:a16="http://schemas.microsoft.com/office/drawing/2014/main" id="{FF812C00-CA1F-4324-915C-E52FE35EF186}"/>
                </a:ext>
              </a:extLst>
            </p:cNvPr>
            <p:cNvSpPr>
              <a:spLocks noChangeArrowheads="1"/>
            </p:cNvSpPr>
            <p:nvPr/>
          </p:nvSpPr>
          <p:spPr bwMode="auto">
            <a:xfrm>
              <a:off x="2754" y="2866"/>
              <a:ext cx="322"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N</a:t>
              </a:r>
            </a:p>
          </p:txBody>
        </p:sp>
        <p:sp>
          <p:nvSpPr>
            <p:cNvPr id="56391" name="Rectangle 67">
              <a:extLst>
                <a:ext uri="{FF2B5EF4-FFF2-40B4-BE49-F238E27FC236}">
                  <a16:creationId xmlns:a16="http://schemas.microsoft.com/office/drawing/2014/main" id="{66F75FEB-3D70-49CA-B291-256A2D04C942}"/>
                </a:ext>
              </a:extLst>
            </p:cNvPr>
            <p:cNvSpPr>
              <a:spLocks noChangeArrowheads="1"/>
            </p:cNvSpPr>
            <p:nvPr/>
          </p:nvSpPr>
          <p:spPr bwMode="auto">
            <a:xfrm>
              <a:off x="2992" y="2644"/>
              <a:ext cx="209"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a:t>
              </a:r>
            </a:p>
          </p:txBody>
        </p:sp>
      </p:grpSp>
      <p:grpSp>
        <p:nvGrpSpPr>
          <p:cNvPr id="56334" name="Group 68">
            <a:extLst>
              <a:ext uri="{FF2B5EF4-FFF2-40B4-BE49-F238E27FC236}">
                <a16:creationId xmlns:a16="http://schemas.microsoft.com/office/drawing/2014/main" id="{71A9E58F-1087-40E2-B61B-CD7635361C27}"/>
              </a:ext>
            </a:extLst>
          </p:cNvPr>
          <p:cNvGrpSpPr>
            <a:grpSpLocks/>
          </p:cNvGrpSpPr>
          <p:nvPr/>
        </p:nvGrpSpPr>
        <p:grpSpPr bwMode="auto">
          <a:xfrm>
            <a:off x="5592763" y="4176713"/>
            <a:ext cx="1041400" cy="1076325"/>
            <a:chOff x="3523" y="2631"/>
            <a:chExt cx="656" cy="678"/>
          </a:xfrm>
        </p:grpSpPr>
        <p:sp>
          <p:nvSpPr>
            <p:cNvPr id="56375" name="Oval 69">
              <a:extLst>
                <a:ext uri="{FF2B5EF4-FFF2-40B4-BE49-F238E27FC236}">
                  <a16:creationId xmlns:a16="http://schemas.microsoft.com/office/drawing/2014/main" id="{DAD9FDFC-EED3-437A-958D-DACA7C7578A3}"/>
                </a:ext>
              </a:extLst>
            </p:cNvPr>
            <p:cNvSpPr>
              <a:spLocks noChangeArrowheads="1"/>
            </p:cNvSpPr>
            <p:nvPr/>
          </p:nvSpPr>
          <p:spPr bwMode="auto">
            <a:xfrm>
              <a:off x="4042" y="2994"/>
              <a:ext cx="62"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76" name="Oval 70">
              <a:extLst>
                <a:ext uri="{FF2B5EF4-FFF2-40B4-BE49-F238E27FC236}">
                  <a16:creationId xmlns:a16="http://schemas.microsoft.com/office/drawing/2014/main" id="{14188EAE-CA2F-4C0B-9731-5FBC63F577F8}"/>
                </a:ext>
              </a:extLst>
            </p:cNvPr>
            <p:cNvSpPr>
              <a:spLocks noChangeArrowheads="1"/>
            </p:cNvSpPr>
            <p:nvPr/>
          </p:nvSpPr>
          <p:spPr bwMode="auto">
            <a:xfrm>
              <a:off x="4042" y="3103"/>
              <a:ext cx="62" cy="62"/>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77" name="Oval 71">
              <a:extLst>
                <a:ext uri="{FF2B5EF4-FFF2-40B4-BE49-F238E27FC236}">
                  <a16:creationId xmlns:a16="http://schemas.microsoft.com/office/drawing/2014/main" id="{1AA48876-FEDD-42B6-BA3D-89D563B93B4E}"/>
                </a:ext>
              </a:extLst>
            </p:cNvPr>
            <p:cNvSpPr>
              <a:spLocks noChangeArrowheads="1"/>
            </p:cNvSpPr>
            <p:nvPr/>
          </p:nvSpPr>
          <p:spPr bwMode="auto">
            <a:xfrm>
              <a:off x="3762" y="3248"/>
              <a:ext cx="65"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78" name="Oval 72">
              <a:extLst>
                <a:ext uri="{FF2B5EF4-FFF2-40B4-BE49-F238E27FC236}">
                  <a16:creationId xmlns:a16="http://schemas.microsoft.com/office/drawing/2014/main" id="{0DF381E8-B54F-4466-8504-14040E007FD5}"/>
                </a:ext>
              </a:extLst>
            </p:cNvPr>
            <p:cNvSpPr>
              <a:spLocks noChangeArrowheads="1"/>
            </p:cNvSpPr>
            <p:nvPr/>
          </p:nvSpPr>
          <p:spPr bwMode="auto">
            <a:xfrm>
              <a:off x="3868" y="3248"/>
              <a:ext cx="63"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79" name="Oval 73">
              <a:extLst>
                <a:ext uri="{FF2B5EF4-FFF2-40B4-BE49-F238E27FC236}">
                  <a16:creationId xmlns:a16="http://schemas.microsoft.com/office/drawing/2014/main" id="{533B8932-991B-4463-8D35-214C3F174A11}"/>
                </a:ext>
              </a:extLst>
            </p:cNvPr>
            <p:cNvSpPr>
              <a:spLocks noChangeArrowheads="1"/>
            </p:cNvSpPr>
            <p:nvPr/>
          </p:nvSpPr>
          <p:spPr bwMode="auto">
            <a:xfrm>
              <a:off x="3762" y="2814"/>
              <a:ext cx="65"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80" name="Oval 74">
              <a:extLst>
                <a:ext uri="{FF2B5EF4-FFF2-40B4-BE49-F238E27FC236}">
                  <a16:creationId xmlns:a16="http://schemas.microsoft.com/office/drawing/2014/main" id="{70BE27A2-F476-47BA-879D-5F3C51C660D2}"/>
                </a:ext>
              </a:extLst>
            </p:cNvPr>
            <p:cNvSpPr>
              <a:spLocks noChangeArrowheads="1"/>
            </p:cNvSpPr>
            <p:nvPr/>
          </p:nvSpPr>
          <p:spPr bwMode="auto">
            <a:xfrm>
              <a:off x="3868" y="2814"/>
              <a:ext cx="63"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81" name="Line 75">
              <a:extLst>
                <a:ext uri="{FF2B5EF4-FFF2-40B4-BE49-F238E27FC236}">
                  <a16:creationId xmlns:a16="http://schemas.microsoft.com/office/drawing/2014/main" id="{C939D9F2-4D99-4CE1-AA4E-6E03FCA5CE36}"/>
                </a:ext>
              </a:extLst>
            </p:cNvPr>
            <p:cNvSpPr>
              <a:spLocks noChangeShapeType="1"/>
            </p:cNvSpPr>
            <p:nvPr/>
          </p:nvSpPr>
          <p:spPr bwMode="auto">
            <a:xfrm flipH="1">
              <a:off x="3522" y="3051"/>
              <a:ext cx="178"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382" name="Rectangle 76">
              <a:extLst>
                <a:ext uri="{FF2B5EF4-FFF2-40B4-BE49-F238E27FC236}">
                  <a16:creationId xmlns:a16="http://schemas.microsoft.com/office/drawing/2014/main" id="{9D664206-0C12-4066-8E52-A1A8F6DF6579}"/>
                </a:ext>
              </a:extLst>
            </p:cNvPr>
            <p:cNvSpPr>
              <a:spLocks noChangeArrowheads="1"/>
            </p:cNvSpPr>
            <p:nvPr/>
          </p:nvSpPr>
          <p:spPr bwMode="auto">
            <a:xfrm>
              <a:off x="3676" y="2877"/>
              <a:ext cx="337"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O</a:t>
              </a:r>
            </a:p>
          </p:txBody>
        </p:sp>
        <p:sp>
          <p:nvSpPr>
            <p:cNvPr id="56383" name="Rectangle 77">
              <a:extLst>
                <a:ext uri="{FF2B5EF4-FFF2-40B4-BE49-F238E27FC236}">
                  <a16:creationId xmlns:a16="http://schemas.microsoft.com/office/drawing/2014/main" id="{0860258F-55CF-44B8-9FEA-F425D7052483}"/>
                </a:ext>
              </a:extLst>
            </p:cNvPr>
            <p:cNvSpPr>
              <a:spLocks noChangeArrowheads="1"/>
            </p:cNvSpPr>
            <p:nvPr/>
          </p:nvSpPr>
          <p:spPr bwMode="auto">
            <a:xfrm>
              <a:off x="3969" y="2631"/>
              <a:ext cx="209"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a:t>
              </a:r>
            </a:p>
          </p:txBody>
        </p:sp>
      </p:grpSp>
      <p:grpSp>
        <p:nvGrpSpPr>
          <p:cNvPr id="56335" name="Group 78">
            <a:extLst>
              <a:ext uri="{FF2B5EF4-FFF2-40B4-BE49-F238E27FC236}">
                <a16:creationId xmlns:a16="http://schemas.microsoft.com/office/drawing/2014/main" id="{AFC3109F-DC14-4AD3-9400-3514BBB326A4}"/>
              </a:ext>
            </a:extLst>
          </p:cNvPr>
          <p:cNvGrpSpPr>
            <a:grpSpLocks/>
          </p:cNvGrpSpPr>
          <p:nvPr/>
        </p:nvGrpSpPr>
        <p:grpSpPr bwMode="auto">
          <a:xfrm>
            <a:off x="1250950" y="4195763"/>
            <a:ext cx="1016000" cy="1098550"/>
            <a:chOff x="788" y="2643"/>
            <a:chExt cx="640" cy="692"/>
          </a:xfrm>
        </p:grpSpPr>
        <p:sp>
          <p:nvSpPr>
            <p:cNvPr id="56369" name="Line 79">
              <a:extLst>
                <a:ext uri="{FF2B5EF4-FFF2-40B4-BE49-F238E27FC236}">
                  <a16:creationId xmlns:a16="http://schemas.microsoft.com/office/drawing/2014/main" id="{C51F91C3-505D-4477-935A-6B10E1DFFD96}"/>
                </a:ext>
              </a:extLst>
            </p:cNvPr>
            <p:cNvSpPr>
              <a:spLocks noChangeShapeType="1"/>
            </p:cNvSpPr>
            <p:nvPr/>
          </p:nvSpPr>
          <p:spPr bwMode="auto">
            <a:xfrm flipV="1">
              <a:off x="1109" y="2692"/>
              <a:ext cx="0" cy="178"/>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370" name="Line 80">
              <a:extLst>
                <a:ext uri="{FF2B5EF4-FFF2-40B4-BE49-F238E27FC236}">
                  <a16:creationId xmlns:a16="http://schemas.microsoft.com/office/drawing/2014/main" id="{FF7A5BDE-E8BE-474F-939A-06BF45241CF8}"/>
                </a:ext>
              </a:extLst>
            </p:cNvPr>
            <p:cNvSpPr>
              <a:spLocks noChangeShapeType="1"/>
            </p:cNvSpPr>
            <p:nvPr/>
          </p:nvSpPr>
          <p:spPr bwMode="auto">
            <a:xfrm>
              <a:off x="1237" y="3016"/>
              <a:ext cx="190"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371" name="Line 81">
              <a:extLst>
                <a:ext uri="{FF2B5EF4-FFF2-40B4-BE49-F238E27FC236}">
                  <a16:creationId xmlns:a16="http://schemas.microsoft.com/office/drawing/2014/main" id="{43DB5617-B710-44C8-BA02-BC469961A0AD}"/>
                </a:ext>
              </a:extLst>
            </p:cNvPr>
            <p:cNvSpPr>
              <a:spLocks noChangeShapeType="1"/>
            </p:cNvSpPr>
            <p:nvPr/>
          </p:nvSpPr>
          <p:spPr bwMode="auto">
            <a:xfrm>
              <a:off x="1109" y="3162"/>
              <a:ext cx="0" cy="173"/>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372" name="Line 82">
              <a:extLst>
                <a:ext uri="{FF2B5EF4-FFF2-40B4-BE49-F238E27FC236}">
                  <a16:creationId xmlns:a16="http://schemas.microsoft.com/office/drawing/2014/main" id="{8544513E-3134-4BC1-A612-23922B58CFD6}"/>
                </a:ext>
              </a:extLst>
            </p:cNvPr>
            <p:cNvSpPr>
              <a:spLocks noChangeShapeType="1"/>
            </p:cNvSpPr>
            <p:nvPr/>
          </p:nvSpPr>
          <p:spPr bwMode="auto">
            <a:xfrm flipH="1">
              <a:off x="787" y="3016"/>
              <a:ext cx="194"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373" name="Rectangle 83">
              <a:extLst>
                <a:ext uri="{FF2B5EF4-FFF2-40B4-BE49-F238E27FC236}">
                  <a16:creationId xmlns:a16="http://schemas.microsoft.com/office/drawing/2014/main" id="{56D16C28-7CAB-4755-A653-68D2769C0B57}"/>
                </a:ext>
              </a:extLst>
            </p:cNvPr>
            <p:cNvSpPr>
              <a:spLocks noChangeArrowheads="1"/>
            </p:cNvSpPr>
            <p:nvPr/>
          </p:nvSpPr>
          <p:spPr bwMode="auto">
            <a:xfrm>
              <a:off x="956" y="2842"/>
              <a:ext cx="305"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B</a:t>
              </a:r>
            </a:p>
          </p:txBody>
        </p:sp>
        <p:sp>
          <p:nvSpPr>
            <p:cNvPr id="56374" name="Rectangle 84">
              <a:extLst>
                <a:ext uri="{FF2B5EF4-FFF2-40B4-BE49-F238E27FC236}">
                  <a16:creationId xmlns:a16="http://schemas.microsoft.com/office/drawing/2014/main" id="{9EA7480B-C8E7-4B23-B99D-48BD8808082F}"/>
                </a:ext>
              </a:extLst>
            </p:cNvPr>
            <p:cNvSpPr>
              <a:spLocks noChangeArrowheads="1"/>
            </p:cNvSpPr>
            <p:nvPr/>
          </p:nvSpPr>
          <p:spPr bwMode="auto">
            <a:xfrm>
              <a:off x="1159" y="2643"/>
              <a:ext cx="209"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a:t>
              </a:r>
            </a:p>
          </p:txBody>
        </p:sp>
      </p:grpSp>
      <p:grpSp>
        <p:nvGrpSpPr>
          <p:cNvPr id="56336" name="Group 85">
            <a:extLst>
              <a:ext uri="{FF2B5EF4-FFF2-40B4-BE49-F238E27FC236}">
                <a16:creationId xmlns:a16="http://schemas.microsoft.com/office/drawing/2014/main" id="{0D2D555D-2E91-4E5C-832D-F2BDDA87B2E6}"/>
              </a:ext>
            </a:extLst>
          </p:cNvPr>
          <p:cNvGrpSpPr>
            <a:grpSpLocks/>
          </p:cNvGrpSpPr>
          <p:nvPr/>
        </p:nvGrpSpPr>
        <p:grpSpPr bwMode="auto">
          <a:xfrm>
            <a:off x="6988175" y="1247775"/>
            <a:ext cx="1038225" cy="1077913"/>
            <a:chOff x="4402" y="786"/>
            <a:chExt cx="654" cy="679"/>
          </a:xfrm>
        </p:grpSpPr>
        <p:sp>
          <p:nvSpPr>
            <p:cNvPr id="56360" name="Oval 86">
              <a:extLst>
                <a:ext uri="{FF2B5EF4-FFF2-40B4-BE49-F238E27FC236}">
                  <a16:creationId xmlns:a16="http://schemas.microsoft.com/office/drawing/2014/main" id="{1ED18A7E-4485-4FD4-AC1D-B2F8A4033462}"/>
                </a:ext>
              </a:extLst>
            </p:cNvPr>
            <p:cNvSpPr>
              <a:spLocks noChangeArrowheads="1"/>
            </p:cNvSpPr>
            <p:nvPr/>
          </p:nvSpPr>
          <p:spPr bwMode="auto">
            <a:xfrm>
              <a:off x="4920" y="1150"/>
              <a:ext cx="62"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61" name="Oval 87">
              <a:extLst>
                <a:ext uri="{FF2B5EF4-FFF2-40B4-BE49-F238E27FC236}">
                  <a16:creationId xmlns:a16="http://schemas.microsoft.com/office/drawing/2014/main" id="{62E36AFA-EF12-4255-8CD0-BC20BD495D6A}"/>
                </a:ext>
              </a:extLst>
            </p:cNvPr>
            <p:cNvSpPr>
              <a:spLocks noChangeArrowheads="1"/>
            </p:cNvSpPr>
            <p:nvPr/>
          </p:nvSpPr>
          <p:spPr bwMode="auto">
            <a:xfrm>
              <a:off x="4920" y="1259"/>
              <a:ext cx="62" cy="62"/>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62" name="Oval 88">
              <a:extLst>
                <a:ext uri="{FF2B5EF4-FFF2-40B4-BE49-F238E27FC236}">
                  <a16:creationId xmlns:a16="http://schemas.microsoft.com/office/drawing/2014/main" id="{A319AC21-9026-4409-9692-195EBEBFEE58}"/>
                </a:ext>
              </a:extLst>
            </p:cNvPr>
            <p:cNvSpPr>
              <a:spLocks noChangeArrowheads="1"/>
            </p:cNvSpPr>
            <p:nvPr/>
          </p:nvSpPr>
          <p:spPr bwMode="auto">
            <a:xfrm>
              <a:off x="4641" y="1404"/>
              <a:ext cx="65"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63" name="Oval 89">
              <a:extLst>
                <a:ext uri="{FF2B5EF4-FFF2-40B4-BE49-F238E27FC236}">
                  <a16:creationId xmlns:a16="http://schemas.microsoft.com/office/drawing/2014/main" id="{DBAAEF39-A026-4D56-8196-176E6F1F3733}"/>
                </a:ext>
              </a:extLst>
            </p:cNvPr>
            <p:cNvSpPr>
              <a:spLocks noChangeArrowheads="1"/>
            </p:cNvSpPr>
            <p:nvPr/>
          </p:nvSpPr>
          <p:spPr bwMode="auto">
            <a:xfrm>
              <a:off x="4747" y="1404"/>
              <a:ext cx="63"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64" name="Oval 90">
              <a:extLst>
                <a:ext uri="{FF2B5EF4-FFF2-40B4-BE49-F238E27FC236}">
                  <a16:creationId xmlns:a16="http://schemas.microsoft.com/office/drawing/2014/main" id="{2D5B6305-07A5-4D83-86FC-2B163380A7D5}"/>
                </a:ext>
              </a:extLst>
            </p:cNvPr>
            <p:cNvSpPr>
              <a:spLocks noChangeArrowheads="1"/>
            </p:cNvSpPr>
            <p:nvPr/>
          </p:nvSpPr>
          <p:spPr bwMode="auto">
            <a:xfrm>
              <a:off x="4641" y="970"/>
              <a:ext cx="65"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65" name="Oval 91">
              <a:extLst>
                <a:ext uri="{FF2B5EF4-FFF2-40B4-BE49-F238E27FC236}">
                  <a16:creationId xmlns:a16="http://schemas.microsoft.com/office/drawing/2014/main" id="{02A3EDD2-F792-4A2C-BD5C-30C6011775C8}"/>
                </a:ext>
              </a:extLst>
            </p:cNvPr>
            <p:cNvSpPr>
              <a:spLocks noChangeArrowheads="1"/>
            </p:cNvSpPr>
            <p:nvPr/>
          </p:nvSpPr>
          <p:spPr bwMode="auto">
            <a:xfrm>
              <a:off x="4747" y="970"/>
              <a:ext cx="63"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66" name="Line 92">
              <a:extLst>
                <a:ext uri="{FF2B5EF4-FFF2-40B4-BE49-F238E27FC236}">
                  <a16:creationId xmlns:a16="http://schemas.microsoft.com/office/drawing/2014/main" id="{BC998C1B-42A8-400B-B05E-DE5C33AC9B30}"/>
                </a:ext>
              </a:extLst>
            </p:cNvPr>
            <p:cNvSpPr>
              <a:spLocks noChangeShapeType="1"/>
            </p:cNvSpPr>
            <p:nvPr/>
          </p:nvSpPr>
          <p:spPr bwMode="auto">
            <a:xfrm flipH="1">
              <a:off x="4401" y="1207"/>
              <a:ext cx="178"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367" name="Rectangle 93">
              <a:extLst>
                <a:ext uri="{FF2B5EF4-FFF2-40B4-BE49-F238E27FC236}">
                  <a16:creationId xmlns:a16="http://schemas.microsoft.com/office/drawing/2014/main" id="{01A20877-DC1F-442A-9DAF-1F27902DBBB7}"/>
                </a:ext>
              </a:extLst>
            </p:cNvPr>
            <p:cNvSpPr>
              <a:spLocks noChangeArrowheads="1"/>
            </p:cNvSpPr>
            <p:nvPr/>
          </p:nvSpPr>
          <p:spPr bwMode="auto">
            <a:xfrm>
              <a:off x="4555" y="1033"/>
              <a:ext cx="289"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F</a:t>
              </a:r>
            </a:p>
          </p:txBody>
        </p:sp>
        <p:sp>
          <p:nvSpPr>
            <p:cNvPr id="56368" name="Rectangle 94">
              <a:extLst>
                <a:ext uri="{FF2B5EF4-FFF2-40B4-BE49-F238E27FC236}">
                  <a16:creationId xmlns:a16="http://schemas.microsoft.com/office/drawing/2014/main" id="{ED0A9F59-D08A-44BA-9F4C-BE3F13E68D60}"/>
                </a:ext>
              </a:extLst>
            </p:cNvPr>
            <p:cNvSpPr>
              <a:spLocks noChangeArrowheads="1"/>
            </p:cNvSpPr>
            <p:nvPr/>
          </p:nvSpPr>
          <p:spPr bwMode="auto">
            <a:xfrm>
              <a:off x="4846" y="786"/>
              <a:ext cx="209" cy="4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l-GR" altLang="en-US"/>
            </a:p>
          </p:txBody>
        </p:sp>
      </p:grpSp>
      <p:grpSp>
        <p:nvGrpSpPr>
          <p:cNvPr id="56337" name="Group 95">
            <a:extLst>
              <a:ext uri="{FF2B5EF4-FFF2-40B4-BE49-F238E27FC236}">
                <a16:creationId xmlns:a16="http://schemas.microsoft.com/office/drawing/2014/main" id="{0FA51BAF-7154-451D-A3D5-7F6D3A9BF791}"/>
              </a:ext>
            </a:extLst>
          </p:cNvPr>
          <p:cNvGrpSpPr>
            <a:grpSpLocks/>
          </p:cNvGrpSpPr>
          <p:nvPr/>
        </p:nvGrpSpPr>
        <p:grpSpPr bwMode="auto">
          <a:xfrm>
            <a:off x="6919913" y="2786063"/>
            <a:ext cx="1098550" cy="996950"/>
            <a:chOff x="4359" y="1755"/>
            <a:chExt cx="692" cy="628"/>
          </a:xfrm>
        </p:grpSpPr>
        <p:grpSp>
          <p:nvGrpSpPr>
            <p:cNvPr id="56351" name="Group 96">
              <a:extLst>
                <a:ext uri="{FF2B5EF4-FFF2-40B4-BE49-F238E27FC236}">
                  <a16:creationId xmlns:a16="http://schemas.microsoft.com/office/drawing/2014/main" id="{E4DBFE10-C188-49CC-905D-2F30976394B4}"/>
                </a:ext>
              </a:extLst>
            </p:cNvPr>
            <p:cNvGrpSpPr>
              <a:grpSpLocks/>
            </p:cNvGrpSpPr>
            <p:nvPr/>
          </p:nvGrpSpPr>
          <p:grpSpPr bwMode="auto">
            <a:xfrm>
              <a:off x="4359" y="1899"/>
              <a:ext cx="640" cy="484"/>
              <a:chOff x="4359" y="1899"/>
              <a:chExt cx="640" cy="484"/>
            </a:xfrm>
          </p:grpSpPr>
          <p:sp>
            <p:nvSpPr>
              <p:cNvPr id="56353" name="Oval 97">
                <a:extLst>
                  <a:ext uri="{FF2B5EF4-FFF2-40B4-BE49-F238E27FC236}">
                    <a16:creationId xmlns:a16="http://schemas.microsoft.com/office/drawing/2014/main" id="{796B830F-DEE2-499B-9A47-F74A6E4941AC}"/>
                  </a:ext>
                </a:extLst>
              </p:cNvPr>
              <p:cNvSpPr>
                <a:spLocks noChangeArrowheads="1"/>
              </p:cNvSpPr>
              <p:nvPr/>
            </p:nvSpPr>
            <p:spPr bwMode="auto">
              <a:xfrm>
                <a:off x="4597" y="2322"/>
                <a:ext cx="65"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54" name="Oval 98">
                <a:extLst>
                  <a:ext uri="{FF2B5EF4-FFF2-40B4-BE49-F238E27FC236}">
                    <a16:creationId xmlns:a16="http://schemas.microsoft.com/office/drawing/2014/main" id="{5E1B7FED-4F31-464D-BFC0-E75AEB9E26D9}"/>
                  </a:ext>
                </a:extLst>
              </p:cNvPr>
              <p:cNvSpPr>
                <a:spLocks noChangeArrowheads="1"/>
              </p:cNvSpPr>
              <p:nvPr/>
            </p:nvSpPr>
            <p:spPr bwMode="auto">
              <a:xfrm>
                <a:off x="4703" y="2322"/>
                <a:ext cx="63"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55" name="Oval 99">
                <a:extLst>
                  <a:ext uri="{FF2B5EF4-FFF2-40B4-BE49-F238E27FC236}">
                    <a16:creationId xmlns:a16="http://schemas.microsoft.com/office/drawing/2014/main" id="{87719C3A-D99D-4BF4-92BB-8B5A328BDD3C}"/>
                  </a:ext>
                </a:extLst>
              </p:cNvPr>
              <p:cNvSpPr>
                <a:spLocks noChangeArrowheads="1"/>
              </p:cNvSpPr>
              <p:nvPr/>
            </p:nvSpPr>
            <p:spPr bwMode="auto">
              <a:xfrm>
                <a:off x="4703" y="1899"/>
                <a:ext cx="63" cy="62"/>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56" name="Oval 100">
                <a:extLst>
                  <a:ext uri="{FF2B5EF4-FFF2-40B4-BE49-F238E27FC236}">
                    <a16:creationId xmlns:a16="http://schemas.microsoft.com/office/drawing/2014/main" id="{75A987DF-4FF0-46C3-A016-ADAE2DCD95B6}"/>
                  </a:ext>
                </a:extLst>
              </p:cNvPr>
              <p:cNvSpPr>
                <a:spLocks noChangeArrowheads="1"/>
              </p:cNvSpPr>
              <p:nvPr/>
            </p:nvSpPr>
            <p:spPr bwMode="auto">
              <a:xfrm>
                <a:off x="4597" y="1899"/>
                <a:ext cx="65" cy="62"/>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57" name="Line 101">
                <a:extLst>
                  <a:ext uri="{FF2B5EF4-FFF2-40B4-BE49-F238E27FC236}">
                    <a16:creationId xmlns:a16="http://schemas.microsoft.com/office/drawing/2014/main" id="{F5E3BBB7-E175-4C66-B489-2ED7681B3FDE}"/>
                  </a:ext>
                </a:extLst>
              </p:cNvPr>
              <p:cNvSpPr>
                <a:spLocks noChangeShapeType="1"/>
              </p:cNvSpPr>
              <p:nvPr/>
            </p:nvSpPr>
            <p:spPr bwMode="auto">
              <a:xfrm flipH="1">
                <a:off x="4357" y="2101"/>
                <a:ext cx="179"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358" name="Line 102">
                <a:extLst>
                  <a:ext uri="{FF2B5EF4-FFF2-40B4-BE49-F238E27FC236}">
                    <a16:creationId xmlns:a16="http://schemas.microsoft.com/office/drawing/2014/main" id="{5EB16BB6-846A-44CA-A429-3029BEB881FB}"/>
                  </a:ext>
                </a:extLst>
              </p:cNvPr>
              <p:cNvSpPr>
                <a:spLocks noChangeShapeType="1"/>
              </p:cNvSpPr>
              <p:nvPr/>
            </p:nvSpPr>
            <p:spPr bwMode="auto">
              <a:xfrm>
                <a:off x="4825" y="2101"/>
                <a:ext cx="174" cy="0"/>
              </a:xfrm>
              <a:prstGeom prst="line">
                <a:avLst/>
              </a:prstGeom>
              <a:noFill/>
              <a:ln w="12600" cap="sq">
                <a:solidFill>
                  <a:srgbClr val="0000FF"/>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56359" name="Rectangle 103">
                <a:extLst>
                  <a:ext uri="{FF2B5EF4-FFF2-40B4-BE49-F238E27FC236}">
                    <a16:creationId xmlns:a16="http://schemas.microsoft.com/office/drawing/2014/main" id="{DB9282AA-92E2-4DB0-9E04-D45C60555130}"/>
                  </a:ext>
                </a:extLst>
              </p:cNvPr>
              <p:cNvSpPr>
                <a:spLocks noChangeArrowheads="1"/>
              </p:cNvSpPr>
              <p:nvPr/>
            </p:nvSpPr>
            <p:spPr bwMode="auto">
              <a:xfrm>
                <a:off x="4512" y="1927"/>
                <a:ext cx="289"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F</a:t>
                </a:r>
              </a:p>
            </p:txBody>
          </p:sp>
        </p:grpSp>
        <p:sp>
          <p:nvSpPr>
            <p:cNvPr id="56352" name="Rectangle 104">
              <a:extLst>
                <a:ext uri="{FF2B5EF4-FFF2-40B4-BE49-F238E27FC236}">
                  <a16:creationId xmlns:a16="http://schemas.microsoft.com/office/drawing/2014/main" id="{287D8D98-C2D3-4F44-85E5-BB45A8E5835E}"/>
                </a:ext>
              </a:extLst>
            </p:cNvPr>
            <p:cNvSpPr>
              <a:spLocks noChangeArrowheads="1"/>
            </p:cNvSpPr>
            <p:nvPr/>
          </p:nvSpPr>
          <p:spPr bwMode="auto">
            <a:xfrm>
              <a:off x="4770" y="1755"/>
              <a:ext cx="281"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a:t>
              </a:r>
            </a:p>
          </p:txBody>
        </p:sp>
      </p:grpSp>
      <p:sp>
        <p:nvSpPr>
          <p:cNvPr id="56338" name="Rectangle 105">
            <a:extLst>
              <a:ext uri="{FF2B5EF4-FFF2-40B4-BE49-F238E27FC236}">
                <a16:creationId xmlns:a16="http://schemas.microsoft.com/office/drawing/2014/main" id="{CDC2E33A-FD1A-4893-AFE1-01D1CFBFC189}"/>
              </a:ext>
            </a:extLst>
          </p:cNvPr>
          <p:cNvSpPr>
            <a:spLocks noChangeArrowheads="1"/>
          </p:cNvSpPr>
          <p:nvPr/>
        </p:nvSpPr>
        <p:spPr bwMode="auto">
          <a:xfrm>
            <a:off x="7462838" y="4292600"/>
            <a:ext cx="346075"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rPr>
              <a:t>-</a:t>
            </a:r>
          </a:p>
        </p:txBody>
      </p:sp>
      <p:grpSp>
        <p:nvGrpSpPr>
          <p:cNvPr id="56339" name="Group 106">
            <a:extLst>
              <a:ext uri="{FF2B5EF4-FFF2-40B4-BE49-F238E27FC236}">
                <a16:creationId xmlns:a16="http://schemas.microsoft.com/office/drawing/2014/main" id="{B0AA23A9-31A7-4817-9D79-064C09C9E232}"/>
              </a:ext>
            </a:extLst>
          </p:cNvPr>
          <p:cNvGrpSpPr>
            <a:grpSpLocks/>
          </p:cNvGrpSpPr>
          <p:nvPr/>
        </p:nvGrpSpPr>
        <p:grpSpPr bwMode="auto">
          <a:xfrm>
            <a:off x="6951663" y="4467225"/>
            <a:ext cx="771525" cy="785813"/>
            <a:chOff x="4379" y="2814"/>
            <a:chExt cx="486" cy="495"/>
          </a:xfrm>
        </p:grpSpPr>
        <p:grpSp>
          <p:nvGrpSpPr>
            <p:cNvPr id="56340" name="Group 107">
              <a:extLst>
                <a:ext uri="{FF2B5EF4-FFF2-40B4-BE49-F238E27FC236}">
                  <a16:creationId xmlns:a16="http://schemas.microsoft.com/office/drawing/2014/main" id="{C302ABA8-DFA6-495F-BADB-93A95E834BFD}"/>
                </a:ext>
              </a:extLst>
            </p:cNvPr>
            <p:cNvGrpSpPr>
              <a:grpSpLocks/>
            </p:cNvGrpSpPr>
            <p:nvPr/>
          </p:nvGrpSpPr>
          <p:grpSpPr bwMode="auto">
            <a:xfrm>
              <a:off x="4803" y="2994"/>
              <a:ext cx="62" cy="171"/>
              <a:chOff x="4803" y="2994"/>
              <a:chExt cx="62" cy="171"/>
            </a:xfrm>
          </p:grpSpPr>
          <p:sp>
            <p:nvSpPr>
              <p:cNvPr id="56349" name="Oval 108">
                <a:extLst>
                  <a:ext uri="{FF2B5EF4-FFF2-40B4-BE49-F238E27FC236}">
                    <a16:creationId xmlns:a16="http://schemas.microsoft.com/office/drawing/2014/main" id="{58B71538-19C3-4C58-8722-3C9B9592C223}"/>
                  </a:ext>
                </a:extLst>
              </p:cNvPr>
              <p:cNvSpPr>
                <a:spLocks noChangeArrowheads="1"/>
              </p:cNvSpPr>
              <p:nvPr/>
            </p:nvSpPr>
            <p:spPr bwMode="auto">
              <a:xfrm>
                <a:off x="4803" y="2994"/>
                <a:ext cx="62"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50" name="Oval 109">
                <a:extLst>
                  <a:ext uri="{FF2B5EF4-FFF2-40B4-BE49-F238E27FC236}">
                    <a16:creationId xmlns:a16="http://schemas.microsoft.com/office/drawing/2014/main" id="{32DBA6B6-6259-4958-83BD-A303967AC47A}"/>
                  </a:ext>
                </a:extLst>
              </p:cNvPr>
              <p:cNvSpPr>
                <a:spLocks noChangeArrowheads="1"/>
              </p:cNvSpPr>
              <p:nvPr/>
            </p:nvSpPr>
            <p:spPr bwMode="auto">
              <a:xfrm>
                <a:off x="4803" y="3103"/>
                <a:ext cx="62" cy="62"/>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grpSp>
        <p:sp>
          <p:nvSpPr>
            <p:cNvPr id="56341" name="Oval 110">
              <a:extLst>
                <a:ext uri="{FF2B5EF4-FFF2-40B4-BE49-F238E27FC236}">
                  <a16:creationId xmlns:a16="http://schemas.microsoft.com/office/drawing/2014/main" id="{3A5E465D-E64F-4DAE-B2C8-9CED6ADE3D15}"/>
                </a:ext>
              </a:extLst>
            </p:cNvPr>
            <p:cNvSpPr>
              <a:spLocks noChangeArrowheads="1"/>
            </p:cNvSpPr>
            <p:nvPr/>
          </p:nvSpPr>
          <p:spPr bwMode="auto">
            <a:xfrm>
              <a:off x="4523" y="3248"/>
              <a:ext cx="65"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42" name="Oval 111">
              <a:extLst>
                <a:ext uri="{FF2B5EF4-FFF2-40B4-BE49-F238E27FC236}">
                  <a16:creationId xmlns:a16="http://schemas.microsoft.com/office/drawing/2014/main" id="{8617F44D-D570-4805-8178-C45ABEAA8274}"/>
                </a:ext>
              </a:extLst>
            </p:cNvPr>
            <p:cNvSpPr>
              <a:spLocks noChangeArrowheads="1"/>
            </p:cNvSpPr>
            <p:nvPr/>
          </p:nvSpPr>
          <p:spPr bwMode="auto">
            <a:xfrm>
              <a:off x="4629" y="3248"/>
              <a:ext cx="63"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43" name="Oval 112">
              <a:extLst>
                <a:ext uri="{FF2B5EF4-FFF2-40B4-BE49-F238E27FC236}">
                  <a16:creationId xmlns:a16="http://schemas.microsoft.com/office/drawing/2014/main" id="{D59C6A8E-7BA7-45B0-B91A-273B5F508856}"/>
                </a:ext>
              </a:extLst>
            </p:cNvPr>
            <p:cNvSpPr>
              <a:spLocks noChangeArrowheads="1"/>
            </p:cNvSpPr>
            <p:nvPr/>
          </p:nvSpPr>
          <p:spPr bwMode="auto">
            <a:xfrm>
              <a:off x="4523" y="2814"/>
              <a:ext cx="65"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44" name="Oval 113">
              <a:extLst>
                <a:ext uri="{FF2B5EF4-FFF2-40B4-BE49-F238E27FC236}">
                  <a16:creationId xmlns:a16="http://schemas.microsoft.com/office/drawing/2014/main" id="{6403C25D-9CDD-4A58-82A4-00CC437717FA}"/>
                </a:ext>
              </a:extLst>
            </p:cNvPr>
            <p:cNvSpPr>
              <a:spLocks noChangeArrowheads="1"/>
            </p:cNvSpPr>
            <p:nvPr/>
          </p:nvSpPr>
          <p:spPr bwMode="auto">
            <a:xfrm>
              <a:off x="4629" y="2814"/>
              <a:ext cx="63"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45" name="Rectangle 114">
              <a:extLst>
                <a:ext uri="{FF2B5EF4-FFF2-40B4-BE49-F238E27FC236}">
                  <a16:creationId xmlns:a16="http://schemas.microsoft.com/office/drawing/2014/main" id="{DB8DAF93-6D57-4F94-9E9D-2C6DFC488C00}"/>
                </a:ext>
              </a:extLst>
            </p:cNvPr>
            <p:cNvSpPr>
              <a:spLocks noChangeArrowheads="1"/>
            </p:cNvSpPr>
            <p:nvPr/>
          </p:nvSpPr>
          <p:spPr bwMode="auto">
            <a:xfrm>
              <a:off x="4437" y="2877"/>
              <a:ext cx="289" cy="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buClrTx/>
                <a:buFontTx/>
                <a:buNone/>
              </a:pPr>
              <a:r>
                <a:rPr lang="el-GR" altLang="en-US" sz="3600">
                  <a:solidFill>
                    <a:srgbClr val="0000FF"/>
                  </a:solidFill>
                  <a:latin typeface="Arial" panose="020B0604020202020204" pitchFamily="34" charset="0"/>
                </a:rPr>
                <a:t>F</a:t>
              </a:r>
            </a:p>
          </p:txBody>
        </p:sp>
        <p:grpSp>
          <p:nvGrpSpPr>
            <p:cNvPr id="56346" name="Group 115">
              <a:extLst>
                <a:ext uri="{FF2B5EF4-FFF2-40B4-BE49-F238E27FC236}">
                  <a16:creationId xmlns:a16="http://schemas.microsoft.com/office/drawing/2014/main" id="{3F79A267-C928-41A9-ACDC-321A92EC4CAA}"/>
                </a:ext>
              </a:extLst>
            </p:cNvPr>
            <p:cNvGrpSpPr>
              <a:grpSpLocks/>
            </p:cNvGrpSpPr>
            <p:nvPr/>
          </p:nvGrpSpPr>
          <p:grpSpPr bwMode="auto">
            <a:xfrm>
              <a:off x="4379" y="2979"/>
              <a:ext cx="62" cy="171"/>
              <a:chOff x="4379" y="2979"/>
              <a:chExt cx="62" cy="171"/>
            </a:xfrm>
          </p:grpSpPr>
          <p:sp>
            <p:nvSpPr>
              <p:cNvPr id="56347" name="Oval 116">
                <a:extLst>
                  <a:ext uri="{FF2B5EF4-FFF2-40B4-BE49-F238E27FC236}">
                    <a16:creationId xmlns:a16="http://schemas.microsoft.com/office/drawing/2014/main" id="{167AEC8B-5BC5-4C6E-8903-CFEBD6D329F3}"/>
                  </a:ext>
                </a:extLst>
              </p:cNvPr>
              <p:cNvSpPr>
                <a:spLocks noChangeArrowheads="1"/>
              </p:cNvSpPr>
              <p:nvPr/>
            </p:nvSpPr>
            <p:spPr bwMode="auto">
              <a:xfrm>
                <a:off x="4379" y="2979"/>
                <a:ext cx="62" cy="61"/>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sp>
            <p:nvSpPr>
              <p:cNvPr id="56348" name="Oval 117">
                <a:extLst>
                  <a:ext uri="{FF2B5EF4-FFF2-40B4-BE49-F238E27FC236}">
                    <a16:creationId xmlns:a16="http://schemas.microsoft.com/office/drawing/2014/main" id="{2F2056A3-4A32-46AB-B8F2-F5CE70D2F876}"/>
                  </a:ext>
                </a:extLst>
              </p:cNvPr>
              <p:cNvSpPr>
                <a:spLocks noChangeArrowheads="1"/>
              </p:cNvSpPr>
              <p:nvPr/>
            </p:nvSpPr>
            <p:spPr bwMode="auto">
              <a:xfrm>
                <a:off x="4379" y="3088"/>
                <a:ext cx="62" cy="62"/>
              </a:xfrm>
              <a:prstGeom prst="ellipse">
                <a:avLst/>
              </a:prstGeom>
              <a:noFill/>
              <a:ln w="12600" cap="sq">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l-GR" altLang="en-US"/>
              </a:p>
            </p:txBody>
          </p:sp>
        </p:grpSp>
      </p:grpSp>
    </p:spTree>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Text Box 4">
            <a:extLst>
              <a:ext uri="{FF2B5EF4-FFF2-40B4-BE49-F238E27FC236}">
                <a16:creationId xmlns:a16="http://schemas.microsoft.com/office/drawing/2014/main" id="{405966C3-DE30-4007-A82D-B65E92570757}"/>
              </a:ext>
            </a:extLst>
          </p:cNvPr>
          <p:cNvSpPr txBox="1">
            <a:spLocks noChangeArrowheads="1"/>
          </p:cNvSpPr>
          <p:nvPr/>
        </p:nvSpPr>
        <p:spPr bwMode="auto">
          <a:xfrm>
            <a:off x="152400" y="1066800"/>
            <a:ext cx="87630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600"/>
              </a:spcBef>
              <a:buFont typeface="Arial" panose="020B0604020202020204" pitchFamily="34" charset="0"/>
              <a:buChar char="•"/>
            </a:pPr>
            <a:r>
              <a:rPr lang="el-GR" altLang="en-US" sz="2400" dirty="0">
                <a:solidFill>
                  <a:srgbClr val="000000"/>
                </a:solidFill>
              </a:rPr>
              <a:t>Όταν υπάρχουν περισσότερες  από μία δομές κατά  </a:t>
            </a:r>
            <a:r>
              <a:rPr lang="el-GR" altLang="en-US" sz="2400" dirty="0" err="1">
                <a:solidFill>
                  <a:srgbClr val="000000"/>
                </a:solidFill>
              </a:rPr>
              <a:t>Lewis</a:t>
            </a:r>
            <a:r>
              <a:rPr lang="el-GR" altLang="en-US" sz="2400" dirty="0">
                <a:solidFill>
                  <a:srgbClr val="000000"/>
                </a:solidFill>
              </a:rPr>
              <a:t>  σε ένα μόριο που </a:t>
            </a:r>
            <a:r>
              <a:rPr lang="el-GR" altLang="en-US" sz="2400" dirty="0">
                <a:solidFill>
                  <a:srgbClr val="0070C0"/>
                </a:solidFill>
              </a:rPr>
              <a:t>διαφέρουν μόνον στην θέση των ηλεκτρονίων</a:t>
            </a:r>
            <a:r>
              <a:rPr lang="el-GR" altLang="en-US" sz="2400" dirty="0">
                <a:solidFill>
                  <a:srgbClr val="000000"/>
                </a:solidFill>
              </a:rPr>
              <a:t>, αυτές οι δομές καλούνται </a:t>
            </a:r>
            <a:r>
              <a:rPr lang="el-GR" altLang="en-US" sz="2400" dirty="0">
                <a:solidFill>
                  <a:srgbClr val="0000FF"/>
                </a:solidFill>
              </a:rPr>
              <a:t>δομές συντονισμού</a:t>
            </a:r>
          </a:p>
          <a:p>
            <a:pPr eaLnBrk="1" hangingPunct="1">
              <a:spcBef>
                <a:spcPts val="600"/>
              </a:spcBef>
              <a:buFont typeface="Arial" panose="020B0604020202020204" pitchFamily="34" charset="0"/>
              <a:buChar char="•"/>
            </a:pPr>
            <a:r>
              <a:rPr lang="el-GR" altLang="en-US" sz="2400" dirty="0">
                <a:solidFill>
                  <a:srgbClr val="000000"/>
                </a:solidFill>
              </a:rPr>
              <a:t>Η πραγματική είναι ένας συνδυασμός  των δομών συντονισμού – ένα </a:t>
            </a:r>
            <a:r>
              <a:rPr lang="el-GR" altLang="en-US" sz="2400" dirty="0">
                <a:solidFill>
                  <a:srgbClr val="0000FF"/>
                </a:solidFill>
              </a:rPr>
              <a:t>υβρίδιο συντονισμού</a:t>
            </a:r>
          </a:p>
          <a:p>
            <a:pPr lvl="1" eaLnBrk="1" hangingPunct="1">
              <a:spcBef>
                <a:spcPts val="600"/>
              </a:spcBef>
              <a:buFont typeface="Arial" panose="020B0604020202020204" pitchFamily="34" charset="0"/>
              <a:buChar char="–"/>
            </a:pPr>
            <a:r>
              <a:rPr lang="el-GR" altLang="en-US" sz="2400" dirty="0">
                <a:solidFill>
                  <a:srgbClr val="000000"/>
                </a:solidFill>
              </a:rPr>
              <a:t>Δεν συντονίζεται  μεταξύ των δύο μορφών, αν και συχνά το σχεδιάζουμε </a:t>
            </a:r>
            <a:r>
              <a:rPr lang="el-GR" altLang="en-US" sz="2400" dirty="0" err="1">
                <a:solidFill>
                  <a:srgbClr val="000000"/>
                </a:solidFill>
              </a:rPr>
              <a:t>κατ’αυτό</a:t>
            </a:r>
            <a:r>
              <a:rPr lang="el-GR" altLang="en-US" sz="2400" dirty="0">
                <a:solidFill>
                  <a:srgbClr val="000000"/>
                </a:solidFill>
              </a:rPr>
              <a:t> τον τρόπο</a:t>
            </a:r>
          </a:p>
          <a:p>
            <a:pPr eaLnBrk="1" hangingPunct="1">
              <a:spcBef>
                <a:spcPts val="600"/>
              </a:spcBef>
              <a:buFont typeface="Arial" panose="020B0604020202020204" pitchFamily="34" charset="0"/>
              <a:buChar char="•"/>
            </a:pPr>
            <a:r>
              <a:rPr lang="el-GR" altLang="en-US" sz="2400" dirty="0">
                <a:solidFill>
                  <a:srgbClr val="000000"/>
                </a:solidFill>
              </a:rPr>
              <a:t>Αναζητούμε πολλαπλούς δεσμούς ή μονήρη ζεύγη</a:t>
            </a:r>
          </a:p>
        </p:txBody>
      </p:sp>
      <p:pic>
        <p:nvPicPr>
          <p:cNvPr id="2" name="Εικόνα 1">
            <a:extLst>
              <a:ext uri="{FF2B5EF4-FFF2-40B4-BE49-F238E27FC236}">
                <a16:creationId xmlns:a16="http://schemas.microsoft.com/office/drawing/2014/main" id="{4D4E44D6-3444-4BBD-A0D5-ABBF4EDCAF0D}"/>
              </a:ext>
            </a:extLst>
          </p:cNvPr>
          <p:cNvPicPr>
            <a:picLocks noChangeAspect="1"/>
          </p:cNvPicPr>
          <p:nvPr/>
        </p:nvPicPr>
        <p:blipFill>
          <a:blip r:embed="rId4"/>
          <a:stretch>
            <a:fillRect/>
          </a:stretch>
        </p:blipFill>
        <p:spPr>
          <a:xfrm>
            <a:off x="23613" y="4527549"/>
            <a:ext cx="8925811" cy="1971221"/>
          </a:xfrm>
          <a:prstGeom prst="rect">
            <a:avLst/>
          </a:prstGeom>
        </p:spPr>
      </p:pic>
      <p:pic>
        <p:nvPicPr>
          <p:cNvPr id="3" name="Εικόνα 2">
            <a:extLst>
              <a:ext uri="{FF2B5EF4-FFF2-40B4-BE49-F238E27FC236}">
                <a16:creationId xmlns:a16="http://schemas.microsoft.com/office/drawing/2014/main" id="{C3A86D7E-96A8-46D2-83DC-17CD75C4F251}"/>
              </a:ext>
            </a:extLst>
          </p:cNvPr>
          <p:cNvPicPr>
            <a:picLocks noChangeAspect="1"/>
          </p:cNvPicPr>
          <p:nvPr/>
        </p:nvPicPr>
        <p:blipFill>
          <a:blip r:embed="rId5"/>
          <a:stretch>
            <a:fillRect/>
          </a:stretch>
        </p:blipFill>
        <p:spPr>
          <a:xfrm>
            <a:off x="2394858" y="29147"/>
            <a:ext cx="6777718" cy="1170432"/>
          </a:xfrm>
          <a:prstGeom prst="rect">
            <a:avLst/>
          </a:prstGeom>
        </p:spPr>
      </p:pic>
      <p:sp>
        <p:nvSpPr>
          <p:cNvPr id="57348" name="Text Box 3">
            <a:extLst>
              <a:ext uri="{FF2B5EF4-FFF2-40B4-BE49-F238E27FC236}">
                <a16:creationId xmlns:a16="http://schemas.microsoft.com/office/drawing/2014/main" id="{8F3F1B1D-C7FF-490C-9475-7005E4ABAFEA}"/>
              </a:ext>
            </a:extLst>
          </p:cNvPr>
          <p:cNvSpPr txBox="1">
            <a:spLocks noChangeArrowheads="1"/>
          </p:cNvSpPr>
          <p:nvPr/>
        </p:nvSpPr>
        <p:spPr bwMode="auto">
          <a:xfrm>
            <a:off x="628650" y="161925"/>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4400" dirty="0">
                <a:solidFill>
                  <a:srgbClr val="000000"/>
                </a:solidFill>
              </a:rPr>
              <a:t>Συντονισμός</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additive="repl">
                                        <p:cTn id="6" dur="1" fill="hold">
                                          <p:stCondLst>
                                            <p:cond delay="0"/>
                                          </p:stCondLst>
                                        </p:cTn>
                                        <p:tgtEl>
                                          <p:spTgt spid="55300">
                                            <p:txEl>
                                              <p:pRg st="0" end="0"/>
                                            </p:txEl>
                                          </p:spTgt>
                                        </p:tgtEl>
                                        <p:attrNameLst>
                                          <p:attrName>style.visibility</p:attrName>
                                        </p:attrNameLst>
                                      </p:cBhvr>
                                      <p:to>
                                        <p:strVal val="visible"/>
                                      </p:to>
                                    </p:set>
                                    <p:animEffect transition="in" filter="wipe(right)">
                                      <p:cBhvr additive="repl">
                                        <p:cTn id="7" dur="500"/>
                                        <p:tgtEl>
                                          <p:spTgt spid="553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additive="repl">
                                        <p:cTn id="11" dur="1" fill="hold">
                                          <p:stCondLst>
                                            <p:cond delay="0"/>
                                          </p:stCondLst>
                                        </p:cTn>
                                        <p:tgtEl>
                                          <p:spTgt spid="55300">
                                            <p:txEl>
                                              <p:pRg st="1" end="1"/>
                                            </p:txEl>
                                          </p:spTgt>
                                        </p:tgtEl>
                                        <p:attrNameLst>
                                          <p:attrName>style.visibility</p:attrName>
                                        </p:attrNameLst>
                                      </p:cBhvr>
                                      <p:to>
                                        <p:strVal val="visible"/>
                                      </p:to>
                                    </p:set>
                                    <p:animEffect transition="in" filter="wipe(right)">
                                      <p:cBhvr additive="repl">
                                        <p:cTn id="12" dur="500"/>
                                        <p:tgtEl>
                                          <p:spTgt spid="55300">
                                            <p:txEl>
                                              <p:pRg st="1" end="1"/>
                                            </p:txEl>
                                          </p:spTgt>
                                        </p:tgtEl>
                                      </p:cBhvr>
                                    </p:animEffect>
                                  </p:childTnLst>
                                </p:cTn>
                              </p:par>
                              <p:par>
                                <p:cTn id="13" presetID="22" presetClass="entr" presetSubtype="2" fill="hold" nodeType="withEffect">
                                  <p:stCondLst>
                                    <p:cond delay="0"/>
                                  </p:stCondLst>
                                  <p:childTnLst>
                                    <p:set>
                                      <p:cBhvr additive="repl">
                                        <p:cTn id="14" dur="1" fill="hold">
                                          <p:stCondLst>
                                            <p:cond delay="0"/>
                                          </p:stCondLst>
                                        </p:cTn>
                                        <p:tgtEl>
                                          <p:spTgt spid="55300">
                                            <p:txEl>
                                              <p:pRg st="2" end="2"/>
                                            </p:txEl>
                                          </p:spTgt>
                                        </p:tgtEl>
                                        <p:attrNameLst>
                                          <p:attrName>style.visibility</p:attrName>
                                        </p:attrNameLst>
                                      </p:cBhvr>
                                      <p:to>
                                        <p:strVal val="visible"/>
                                      </p:to>
                                    </p:set>
                                    <p:animEffect transition="in" filter="wipe(right)">
                                      <p:cBhvr additive="repl">
                                        <p:cTn id="15" dur="500"/>
                                        <p:tgtEl>
                                          <p:spTgt spid="55300">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additive="repl">
                                        <p:cTn id="19" dur="1" fill="hold">
                                          <p:stCondLst>
                                            <p:cond delay="0"/>
                                          </p:stCondLst>
                                        </p:cTn>
                                        <p:tgtEl>
                                          <p:spTgt spid="55300">
                                            <p:txEl>
                                              <p:pRg st="3" end="3"/>
                                            </p:txEl>
                                          </p:spTgt>
                                        </p:tgtEl>
                                        <p:attrNameLst>
                                          <p:attrName>style.visibility</p:attrName>
                                        </p:attrNameLst>
                                      </p:cBhvr>
                                      <p:to>
                                        <p:strVal val="visible"/>
                                      </p:to>
                                    </p:set>
                                    <p:animEffect transition="in" filter="wipe(right)">
                                      <p:cBhvr additive="repl">
                                        <p:cTn id="20" dur="500"/>
                                        <p:tgtEl>
                                          <p:spTgt spid="553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490" name="Rectangle 20489">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84" name="Text Box 3">
            <a:extLst>
              <a:ext uri="{FF2B5EF4-FFF2-40B4-BE49-F238E27FC236}">
                <a16:creationId xmlns:a16="http://schemas.microsoft.com/office/drawing/2014/main" id="{4C278567-224A-4CF4-A580-22E6627E96E8}"/>
              </a:ext>
            </a:extLst>
          </p:cNvPr>
          <p:cNvSpPr txBox="1">
            <a:spLocks noChangeArrowheads="1"/>
          </p:cNvSpPr>
          <p:nvPr/>
        </p:nvSpPr>
        <p:spPr bwMode="auto">
          <a:xfrm>
            <a:off x="630936" y="334644"/>
            <a:ext cx="7882128" cy="10769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defTabSz="914400" eaLnBrk="1" hangingPunct="1">
              <a:lnSpc>
                <a:spcPct val="90000"/>
              </a:lnSpc>
              <a:spcBef>
                <a:spcPct val="0"/>
              </a:spcBef>
              <a:spcAft>
                <a:spcPts val="600"/>
              </a:spcAft>
              <a:buClrTx/>
            </a:pPr>
            <a:r>
              <a:rPr lang="en-US" altLang="en-US" sz="3500" kern="1200">
                <a:solidFill>
                  <a:schemeClr val="tx1"/>
                </a:solidFill>
                <a:latin typeface="+mj-lt"/>
                <a:ea typeface="+mj-ea"/>
                <a:cs typeface="+mj-cs"/>
              </a:rPr>
              <a:t>Γιατί τα άτομα συνδέονται με χημικό δεσμό? </a:t>
            </a:r>
          </a:p>
        </p:txBody>
      </p:sp>
      <p:sp>
        <p:nvSpPr>
          <p:cNvPr id="20492" name="Rectangle 20491">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079" y="0"/>
            <a:ext cx="7879842"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494" name="Rectangle 20493">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1512994"/>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482" name="Text Box 1">
            <a:extLst>
              <a:ext uri="{FF2B5EF4-FFF2-40B4-BE49-F238E27FC236}">
                <a16:creationId xmlns:a16="http://schemas.microsoft.com/office/drawing/2014/main" id="{CFB9510C-D6B7-4FA8-9DFE-4E6C3803311C}"/>
              </a:ext>
            </a:extLst>
          </p:cNvPr>
          <p:cNvSpPr txBox="1">
            <a:spLocks noChangeArrowheads="1"/>
          </p:cNvSpPr>
          <p:nvPr/>
        </p:nvSpPr>
        <p:spPr bwMode="auto">
          <a:xfrm>
            <a:off x="903697" y="5944544"/>
            <a:ext cx="1918065" cy="328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defTabSz="406908" eaLnBrk="1" hangingPunct="1">
              <a:spcAft>
                <a:spcPts val="600"/>
              </a:spcAft>
              <a:tabLst>
                <a:tab pos="0" algn="l"/>
                <a:tab pos="398431" algn="l"/>
                <a:tab pos="798275" algn="l"/>
                <a:tab pos="1198118" algn="l"/>
                <a:tab pos="1597962" algn="l"/>
                <a:tab pos="1997805" algn="l"/>
                <a:tab pos="2397649" algn="l"/>
                <a:tab pos="2797493" algn="l"/>
                <a:tab pos="3197337" algn="l"/>
                <a:tab pos="3597180" algn="l"/>
                <a:tab pos="3997024" algn="l"/>
                <a:tab pos="4396867" algn="l"/>
                <a:tab pos="4796711" algn="l"/>
                <a:tab pos="5196554" algn="l"/>
                <a:tab pos="5596398" algn="l"/>
                <a:tab pos="5996242" algn="l"/>
                <a:tab pos="6396086" algn="l"/>
                <a:tab pos="6795929" algn="l"/>
                <a:tab pos="7195773" algn="l"/>
                <a:tab pos="7595616" algn="l"/>
                <a:tab pos="7995460" algn="l"/>
              </a:tabLst>
            </a:pPr>
            <a:r>
              <a:rPr lang="el-GR" altLang="en-US" sz="1068" kern="1200">
                <a:solidFill>
                  <a:srgbClr val="898989"/>
                </a:solidFill>
                <a:latin typeface="Calibri" panose="020F0502020204030204" pitchFamily="34" charset="0"/>
                <a:ea typeface="Droid Sans Fallback"/>
                <a:cs typeface="Droid Sans Fallback"/>
              </a:rPr>
              <a:t>Tro, Chemistry: A Molecular Approach</a:t>
            </a:r>
            <a:endParaRPr lang="el-GR" altLang="en-US" sz="1200">
              <a:solidFill>
                <a:srgbClr val="898989"/>
              </a:solidFill>
            </a:endParaRPr>
          </a:p>
        </p:txBody>
      </p:sp>
      <p:sp>
        <p:nvSpPr>
          <p:cNvPr id="20485" name="Text Box 4">
            <a:extLst>
              <a:ext uri="{FF2B5EF4-FFF2-40B4-BE49-F238E27FC236}">
                <a16:creationId xmlns:a16="http://schemas.microsoft.com/office/drawing/2014/main" id="{AA0FA6C8-62F7-42D7-80CB-BF8BEFE19809}"/>
              </a:ext>
            </a:extLst>
          </p:cNvPr>
          <p:cNvSpPr txBox="1">
            <a:spLocks noChangeArrowheads="1"/>
          </p:cNvSpPr>
          <p:nvPr/>
        </p:nvSpPr>
        <p:spPr bwMode="auto">
          <a:xfrm>
            <a:off x="766692" y="1737360"/>
            <a:ext cx="7603757" cy="397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marL="302355" indent="-302355" defTabSz="406908" eaLnBrk="1" hangingPunct="1">
              <a:lnSpc>
                <a:spcPct val="80000"/>
              </a:lnSpc>
              <a:spcBef>
                <a:spcPts val="890"/>
              </a:spcBef>
              <a:buFont typeface="Arial" panose="020B0604020202020204" pitchFamily="34" charset="0"/>
              <a:buChar char="•"/>
              <a:tabLst>
                <a:tab pos="302355" algn="l"/>
                <a:tab pos="700786" algn="l"/>
                <a:tab pos="1100630" algn="l"/>
                <a:tab pos="1500473" algn="l"/>
                <a:tab pos="1900317" algn="l"/>
                <a:tab pos="2300161" algn="l"/>
                <a:tab pos="2700005" algn="l"/>
                <a:tab pos="3099848" algn="l"/>
                <a:tab pos="3499692" algn="l"/>
                <a:tab pos="3899535" algn="l"/>
                <a:tab pos="4299379" algn="l"/>
                <a:tab pos="4699222" algn="l"/>
                <a:tab pos="5099066" algn="l"/>
                <a:tab pos="5498910" algn="l"/>
                <a:tab pos="5898754" algn="l"/>
                <a:tab pos="6298597" algn="l"/>
                <a:tab pos="6698441" algn="l"/>
                <a:tab pos="7098284" algn="l"/>
                <a:tab pos="7498128" algn="l"/>
                <a:tab pos="7897971" algn="l"/>
                <a:tab pos="8297815" algn="l"/>
              </a:tabLst>
            </a:pPr>
            <a:r>
              <a:rPr lang="el-GR" altLang="en-US" sz="3560" kern="1200">
                <a:solidFill>
                  <a:srgbClr val="000000"/>
                </a:solidFill>
                <a:latin typeface="Calibri" panose="020F0502020204030204" pitchFamily="34" charset="0"/>
                <a:ea typeface="Droid Sans Fallback"/>
                <a:cs typeface="Droid Sans Fallback"/>
              </a:rPr>
              <a:t>Η δυναμική ενέργεια μεταξύ των φορτισμένων  σωματιδίων είναι ευθέως ανάλογη με το γινόμενο των φορτίων</a:t>
            </a:r>
          </a:p>
          <a:p>
            <a:pPr marL="302355" indent="-302355" defTabSz="406908" eaLnBrk="1" hangingPunct="1">
              <a:lnSpc>
                <a:spcPct val="80000"/>
              </a:lnSpc>
              <a:spcBef>
                <a:spcPts val="890"/>
              </a:spcBef>
              <a:buFont typeface="Arial" panose="020B0604020202020204" pitchFamily="34" charset="0"/>
              <a:buChar char="•"/>
              <a:tabLst>
                <a:tab pos="302355" algn="l"/>
                <a:tab pos="700786" algn="l"/>
                <a:tab pos="1100630" algn="l"/>
                <a:tab pos="1500473" algn="l"/>
                <a:tab pos="1900317" algn="l"/>
                <a:tab pos="2300161" algn="l"/>
                <a:tab pos="2700005" algn="l"/>
                <a:tab pos="3099848" algn="l"/>
                <a:tab pos="3499692" algn="l"/>
                <a:tab pos="3899535" algn="l"/>
                <a:tab pos="4299379" algn="l"/>
                <a:tab pos="4699222" algn="l"/>
                <a:tab pos="5099066" algn="l"/>
                <a:tab pos="5498910" algn="l"/>
                <a:tab pos="5898754" algn="l"/>
                <a:tab pos="6298597" algn="l"/>
                <a:tab pos="6698441" algn="l"/>
                <a:tab pos="7098284" algn="l"/>
                <a:tab pos="7498128" algn="l"/>
                <a:tab pos="7897971" algn="l"/>
                <a:tab pos="8297815" algn="l"/>
              </a:tabLst>
            </a:pPr>
            <a:r>
              <a:rPr lang="el-GR" altLang="en-US" sz="3560" kern="1200">
                <a:solidFill>
                  <a:srgbClr val="000000"/>
                </a:solidFill>
                <a:latin typeface="Calibri" panose="020F0502020204030204" pitchFamily="34" charset="0"/>
                <a:ea typeface="Droid Sans Fallback"/>
                <a:cs typeface="Droid Sans Fallback"/>
              </a:rPr>
              <a:t>Η δυναμική ενέργεια μεταξύ των φορτισμένων είναι αντιστρόφως ανάλογη με την απόσταση μεταξύ των φορτίων</a:t>
            </a:r>
            <a:endParaRPr lang="el-GR" altLang="en-US" sz="400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1">
            <a:extLst>
              <a:ext uri="{FF2B5EF4-FFF2-40B4-BE49-F238E27FC236}">
                <a16:creationId xmlns:a16="http://schemas.microsoft.com/office/drawing/2014/main" id="{696CF7E2-A77B-423A-B1EB-CC78CC4A374F}"/>
              </a:ext>
            </a:extLst>
          </p:cNvPr>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a:solidFill>
                  <a:srgbClr val="898989"/>
                </a:solidFill>
              </a:rPr>
              <a:t>Tro, Chemistry: A Molecular Approach</a:t>
            </a:r>
          </a:p>
        </p:txBody>
      </p:sp>
      <p:sp>
        <p:nvSpPr>
          <p:cNvPr id="58372" name="Text Box 3">
            <a:extLst>
              <a:ext uri="{FF2B5EF4-FFF2-40B4-BE49-F238E27FC236}">
                <a16:creationId xmlns:a16="http://schemas.microsoft.com/office/drawing/2014/main" id="{33366773-FF27-41DF-A938-5A25F40A97A0}"/>
              </a:ext>
            </a:extLst>
          </p:cNvPr>
          <p:cNvSpPr txBox="1">
            <a:spLocks noChangeArrowheads="1"/>
          </p:cNvSpPr>
          <p:nvPr/>
        </p:nvSpPr>
        <p:spPr bwMode="auto">
          <a:xfrm>
            <a:off x="304800" y="4572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Συντονισμός</a:t>
            </a:r>
          </a:p>
        </p:txBody>
      </p:sp>
      <p:pic>
        <p:nvPicPr>
          <p:cNvPr id="58373" name="Picture 4">
            <a:extLst>
              <a:ext uri="{FF2B5EF4-FFF2-40B4-BE49-F238E27FC236}">
                <a16:creationId xmlns:a16="http://schemas.microsoft.com/office/drawing/2014/main" id="{AF2FBB88-FDCF-4C5F-A1B0-2D9A37B565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97050"/>
            <a:ext cx="8458200" cy="436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6CCA5F87-1D1E-45CB-8D83-FC7EEFAD9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age 5 | Chemical Bond Images - Free Download on Freepik">
            <a:extLst>
              <a:ext uri="{FF2B5EF4-FFF2-40B4-BE49-F238E27FC236}">
                <a16:creationId xmlns:a16="http://schemas.microsoft.com/office/drawing/2014/main" id="{38B70F67-80C6-253F-6095-820F794A9DD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325" r="9403" b="1"/>
          <a:stretch/>
        </p:blipFill>
        <p:spPr bwMode="auto">
          <a:xfrm>
            <a:off x="20" y="10"/>
            <a:ext cx="6501364"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Rectangle 1032">
            <a:extLst>
              <a:ext uri="{FF2B5EF4-FFF2-40B4-BE49-F238E27FC236}">
                <a16:creationId xmlns:a16="http://schemas.microsoft.com/office/drawing/2014/main" id="{7CCFC2C6-6238-4A2F-93DE-2ADF74AF6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783739" y="0"/>
            <a:ext cx="6360260"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4BAA88BE-15D7-6AE9-44FA-4773A9723634}"/>
              </a:ext>
            </a:extLst>
          </p:cNvPr>
          <p:cNvSpPr txBox="1"/>
          <p:nvPr/>
        </p:nvSpPr>
        <p:spPr>
          <a:xfrm>
            <a:off x="5886450" y="1122363"/>
            <a:ext cx="3017520" cy="4690608"/>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lang="en-US" altLang="en-US" sz="4200" b="1" dirty="0" err="1">
                <a:latin typeface="+mj-lt"/>
                <a:ea typeface="+mj-ea"/>
                <a:cs typeface="+mj-cs"/>
              </a:rPr>
              <a:t>Xημικός</a:t>
            </a:r>
            <a:r>
              <a:rPr lang="en-US" altLang="en-US" sz="4200" b="1" dirty="0">
                <a:latin typeface="+mj-lt"/>
                <a:ea typeface="+mj-ea"/>
                <a:cs typeface="+mj-cs"/>
              </a:rPr>
              <a:t> </a:t>
            </a:r>
            <a:r>
              <a:rPr lang="en-US" altLang="en-US" sz="4200" b="1" dirty="0" err="1">
                <a:latin typeface="+mj-lt"/>
                <a:ea typeface="+mj-ea"/>
                <a:cs typeface="+mj-cs"/>
              </a:rPr>
              <a:t>Δεσμός</a:t>
            </a:r>
            <a:endParaRPr lang="en-US" altLang="en-US" sz="4200" b="1" dirty="0">
              <a:latin typeface="+mj-lt"/>
              <a:ea typeface="+mj-ea"/>
              <a:cs typeface="+mj-cs"/>
            </a:endParaRPr>
          </a:p>
          <a:p>
            <a:pPr defTabSz="914400">
              <a:lnSpc>
                <a:spcPct val="90000"/>
              </a:lnSpc>
              <a:spcBef>
                <a:spcPct val="0"/>
              </a:spcBef>
              <a:spcAft>
                <a:spcPts val="600"/>
              </a:spcAft>
            </a:pPr>
            <a:endParaRPr lang="en-US" altLang="en-US" sz="4200" b="1" dirty="0">
              <a:latin typeface="+mj-lt"/>
              <a:ea typeface="+mj-ea"/>
              <a:cs typeface="+mj-cs"/>
            </a:endParaRPr>
          </a:p>
          <a:p>
            <a:pPr defTabSz="914400">
              <a:lnSpc>
                <a:spcPct val="90000"/>
              </a:lnSpc>
              <a:spcBef>
                <a:spcPct val="0"/>
              </a:spcBef>
              <a:spcAft>
                <a:spcPts val="600"/>
              </a:spcAft>
            </a:pPr>
            <a:r>
              <a:rPr lang="el-GR" altLang="en-US" sz="4200" b="1" dirty="0">
                <a:solidFill>
                  <a:schemeClr val="accent2">
                    <a:lumMod val="75000"/>
                  </a:schemeClr>
                </a:solidFill>
                <a:latin typeface="+mj-lt"/>
                <a:ea typeface="+mj-ea"/>
                <a:cs typeface="+mj-cs"/>
              </a:rPr>
              <a:t>Θεωρίες Δεσμού</a:t>
            </a:r>
            <a:endParaRPr lang="en-US" altLang="en-US" sz="4200" b="1" dirty="0">
              <a:solidFill>
                <a:schemeClr val="accent2">
                  <a:lumMod val="75000"/>
                </a:schemeClr>
              </a:solidFill>
              <a:latin typeface="+mj-lt"/>
              <a:ea typeface="+mj-ea"/>
              <a:cs typeface="+mj-cs"/>
            </a:endParaRPr>
          </a:p>
          <a:p>
            <a:pPr defTabSz="914400">
              <a:lnSpc>
                <a:spcPct val="90000"/>
              </a:lnSpc>
              <a:spcBef>
                <a:spcPct val="0"/>
              </a:spcBef>
              <a:spcAft>
                <a:spcPts val="600"/>
              </a:spcAft>
            </a:pPr>
            <a:endParaRPr lang="en-US" altLang="en-US" sz="4200" b="1" dirty="0">
              <a:latin typeface="+mj-lt"/>
              <a:ea typeface="+mj-ea"/>
              <a:cs typeface="+mj-cs"/>
            </a:endParaRPr>
          </a:p>
        </p:txBody>
      </p:sp>
      <p:sp>
        <p:nvSpPr>
          <p:cNvPr id="1035" name="Rectangle 103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079617"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37" name="Rectangle 103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88736" y="4546920"/>
            <a:ext cx="30175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50381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5272B6B-81D0-4C01-AC40-4A84A6B12D17}"/>
              </a:ext>
            </a:extLst>
          </p:cNvPr>
          <p:cNvSpPr>
            <a:spLocks noGrp="1"/>
          </p:cNvSpPr>
          <p:nvPr>
            <p:ph type="title"/>
          </p:nvPr>
        </p:nvSpPr>
        <p:spPr>
          <a:xfrm>
            <a:off x="251520" y="444501"/>
            <a:ext cx="8326423" cy="2578298"/>
          </a:xfrm>
        </p:spPr>
        <p:txBody>
          <a:bodyPr/>
          <a:lstStyle/>
          <a:p>
            <a:r>
              <a:rPr lang="el-GR" sz="3200" dirty="0">
                <a:latin typeface="Times New Roman" panose="02020603050405020304" pitchFamily="18" charset="0"/>
              </a:rPr>
              <a:t>Το </a:t>
            </a:r>
            <a:r>
              <a:rPr lang="el-GR" sz="3200" dirty="0">
                <a:solidFill>
                  <a:schemeClr val="accent1">
                    <a:lumMod val="75000"/>
                  </a:schemeClr>
                </a:solidFill>
                <a:latin typeface="Times New Roman" panose="02020603050405020304" pitchFamily="18" charset="0"/>
              </a:rPr>
              <a:t>σχήμα</a:t>
            </a:r>
            <a:r>
              <a:rPr lang="el-GR" sz="3200" dirty="0">
                <a:latin typeface="Times New Roman" panose="02020603050405020304" pitchFamily="18" charset="0"/>
              </a:rPr>
              <a:t> των χημικών ενώσεων είναι ένα θεμελιωδώς σημαντικό μοριακό χαρακτηριστικό που συχνά καθορίζει την μοίρα μιας ένωσης σε ότι αφορά τις μοριακές αλληλεπιδράσεις με προτιμητέους ή μη βιολογικούς στόχους.</a:t>
            </a:r>
            <a:endParaRPr lang="en-US" dirty="0"/>
          </a:p>
        </p:txBody>
      </p:sp>
      <p:sp>
        <p:nvSpPr>
          <p:cNvPr id="3" name="Θέση περιεχομένου 2">
            <a:extLst>
              <a:ext uri="{FF2B5EF4-FFF2-40B4-BE49-F238E27FC236}">
                <a16:creationId xmlns:a16="http://schemas.microsoft.com/office/drawing/2014/main" id="{0558822C-00D6-4272-9C2E-7FE02B97C510}"/>
              </a:ext>
            </a:extLst>
          </p:cNvPr>
          <p:cNvSpPr>
            <a:spLocks noGrp="1"/>
          </p:cNvSpPr>
          <p:nvPr>
            <p:ph idx="1"/>
          </p:nvPr>
        </p:nvSpPr>
        <p:spPr>
          <a:xfrm>
            <a:off x="457994" y="3244822"/>
            <a:ext cx="8226425" cy="2687893"/>
          </a:xfrm>
        </p:spPr>
        <p:txBody>
          <a:bodyPr/>
          <a:lstStyle/>
          <a:p>
            <a:r>
              <a:rPr lang="el-GR" dirty="0">
                <a:latin typeface="Times New Roman" panose="02020603050405020304" pitchFamily="18" charset="0"/>
              </a:rPr>
              <a:t>Η </a:t>
            </a:r>
            <a:r>
              <a:rPr lang="el-GR" dirty="0">
                <a:solidFill>
                  <a:srgbClr val="C00000"/>
                </a:solidFill>
                <a:latin typeface="Times New Roman" panose="02020603050405020304" pitchFamily="18" charset="0"/>
              </a:rPr>
              <a:t>συμπληρωματικότητα</a:t>
            </a:r>
            <a:r>
              <a:rPr lang="el-GR" dirty="0">
                <a:latin typeface="Times New Roman" panose="02020603050405020304" pitchFamily="18" charset="0"/>
              </a:rPr>
              <a:t> της πρόσδεσης  σε αλληλεπιδράσεις μικρού μορίου-πρωτεΐνης, πεπτιδίου –υποδοχέα, αντιγόνου-αντισώματος και πρωτεΐνης -πρωτεΐνης  είναι βασικό στοιχείο για την ζωή και την επιβίωση αλλά επίσης και στην στόχευση επίσης μορίων με </a:t>
            </a:r>
            <a:r>
              <a:rPr lang="el-GR" dirty="0" err="1">
                <a:latin typeface="Times New Roman" panose="02020603050405020304" pitchFamily="18" charset="0"/>
              </a:rPr>
              <a:t>βιοδραστικότητα</a:t>
            </a:r>
            <a:r>
              <a:rPr lang="en-US" dirty="0">
                <a:latin typeface="Times New Roman" panose="02020603050405020304" pitchFamily="18" charset="0"/>
              </a:rPr>
              <a:t> </a:t>
            </a:r>
            <a:endParaRPr lang="en-US" dirty="0"/>
          </a:p>
        </p:txBody>
      </p:sp>
    </p:spTree>
    <p:extLst>
      <p:ext uri="{BB962C8B-B14F-4D97-AF65-F5344CB8AC3E}">
        <p14:creationId xmlns:p14="http://schemas.microsoft.com/office/powerpoint/2010/main" val="437636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Εικόνα 1">
            <a:extLst>
              <a:ext uri="{FF2B5EF4-FFF2-40B4-BE49-F238E27FC236}">
                <a16:creationId xmlns:a16="http://schemas.microsoft.com/office/drawing/2014/main" id="{87D422E2-6B4B-4D36-8D8D-777C7FDF527C}"/>
              </a:ext>
            </a:extLst>
          </p:cNvPr>
          <p:cNvPicPr>
            <a:picLocks noChangeAspect="1"/>
          </p:cNvPicPr>
          <p:nvPr/>
        </p:nvPicPr>
        <p:blipFill rotWithShape="1">
          <a:blip r:embed="rId3"/>
          <a:srcRect t="55327" r="49149"/>
          <a:stretch/>
        </p:blipFill>
        <p:spPr>
          <a:xfrm>
            <a:off x="6000699" y="4362931"/>
            <a:ext cx="3018686" cy="2296886"/>
          </a:xfrm>
          <a:prstGeom prst="rect">
            <a:avLst/>
          </a:prstGeom>
        </p:spPr>
      </p:pic>
      <p:sp>
        <p:nvSpPr>
          <p:cNvPr id="70658" name="Text Box 1">
            <a:extLst>
              <a:ext uri="{FF2B5EF4-FFF2-40B4-BE49-F238E27FC236}">
                <a16:creationId xmlns:a16="http://schemas.microsoft.com/office/drawing/2014/main" id="{13F3C0AD-B24B-4591-B623-510C0A997F18}"/>
              </a:ext>
            </a:extLst>
          </p:cNvPr>
          <p:cNvSpPr txBox="1">
            <a:spLocks noChangeArrowheads="1"/>
          </p:cNvSpPr>
          <p:nvPr/>
        </p:nvSpPr>
        <p:spPr bwMode="auto">
          <a:xfrm>
            <a:off x="0" y="0"/>
            <a:ext cx="8893629" cy="3761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9pPr>
          </a:lstStyle>
          <a:p>
            <a:pPr marL="342900" marR="0" lvl="0" indent="-342900" algn="l" defTabSz="449263" rtl="0" eaLnBrk="1" fontAlgn="base" latinLnBrk="0" hangingPunct="1">
              <a:lnSpc>
                <a:spcPct val="100000"/>
              </a:lnSpc>
              <a:spcBef>
                <a:spcPct val="0"/>
              </a:spcBef>
              <a:spcAft>
                <a:spcPct val="0"/>
              </a:spcAft>
              <a:buClrTx/>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endParaRPr kumimoji="0" lang="el-GR" altLang="en-US" sz="2400" b="1" i="0" u="none" strike="noStrike" kern="1200" cap="none" spc="0" normalizeH="0" baseline="0" noProof="0" dirty="0">
              <a:ln>
                <a:noFill/>
              </a:ln>
              <a:solidFill>
                <a:srgbClr val="000000"/>
              </a:solidFill>
              <a:effectLst/>
              <a:uLnTx/>
              <a:uFillTx/>
              <a:latin typeface="Calibri" panose="020F0502020204030204" pitchFamily="34" charset="0"/>
            </a:endParaRPr>
          </a:p>
          <a:p>
            <a:pPr marL="342900" marR="0" lvl="0" indent="-342900" algn="l" defTabSz="449263" rtl="0" eaLnBrk="1" fontAlgn="base" latinLnBrk="0" hangingPunct="1">
              <a:lnSpc>
                <a:spcPct val="100000"/>
              </a:lnSpc>
              <a:spcBef>
                <a:spcPct val="0"/>
              </a:spcBef>
              <a:spcAft>
                <a:spcPct val="0"/>
              </a:spcAft>
              <a:buClrTx/>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r>
              <a:rPr kumimoji="0" lang="el-GR" altLang="en-US" sz="2400" b="1" i="0" u="none" strike="noStrike" kern="1200" cap="none" spc="0" normalizeH="0" baseline="0" noProof="0" dirty="0">
                <a:ln>
                  <a:noFill/>
                </a:ln>
                <a:solidFill>
                  <a:srgbClr val="000000"/>
                </a:solidFill>
                <a:effectLst/>
                <a:uLnTx/>
                <a:uFillTx/>
                <a:latin typeface="Calibri" panose="020F0502020204030204" pitchFamily="34" charset="0"/>
              </a:rPr>
              <a:t>Το σχήμα (γεωμετρία) των μορίων </a:t>
            </a:r>
            <a:r>
              <a:rPr kumimoji="0" lang="el-GR" altLang="en-US" sz="2400" b="0" i="0" u="none" strike="noStrike" kern="1200" cap="none" spc="0" normalizeH="0" baseline="0" noProof="0" dirty="0">
                <a:ln>
                  <a:noFill/>
                </a:ln>
                <a:solidFill>
                  <a:srgbClr val="000000"/>
                </a:solidFill>
                <a:effectLst/>
                <a:uLnTx/>
                <a:uFillTx/>
                <a:latin typeface="Calibri" panose="020F0502020204030204" pitchFamily="34" charset="0"/>
              </a:rPr>
              <a:t>επηρεάζει τις φυσικές και χημικές ιδιότητες, περιλαμβανομένων του σημείου τήξεως, σημείου ζέσεως και αντιδραστικότητος</a:t>
            </a:r>
            <a:r>
              <a:rPr kumimoji="0" lang="en-US" altLang="en-US" sz="2400" b="0" i="0" u="none" strike="noStrike" kern="1200" cap="none" spc="0" normalizeH="0" baseline="0" noProof="0" dirty="0">
                <a:ln>
                  <a:noFill/>
                </a:ln>
                <a:solidFill>
                  <a:srgbClr val="000000"/>
                </a:solidFill>
                <a:effectLst/>
                <a:uLnTx/>
                <a:uFillTx/>
                <a:latin typeface="Calibri" panose="020F0502020204030204" pitchFamily="34" charset="0"/>
              </a:rPr>
              <a:t>.</a:t>
            </a:r>
          </a:p>
          <a:p>
            <a:pPr marL="342900" marR="0" lvl="0" indent="-342900" algn="l" defTabSz="449263" rtl="0" eaLnBrk="1" fontAlgn="base" latinLnBrk="0" hangingPunct="1">
              <a:lnSpc>
                <a:spcPct val="100000"/>
              </a:lnSpc>
              <a:spcBef>
                <a:spcPct val="0"/>
              </a:spcBef>
              <a:spcAft>
                <a:spcPct val="0"/>
              </a:spcAft>
              <a:buClrTx/>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r>
              <a:rPr kumimoji="0" lang="el-GR" altLang="en-US" sz="2400" b="0" i="0" u="none" strike="noStrike" kern="1200" cap="none" spc="0" normalizeH="0" baseline="0" noProof="0" dirty="0">
                <a:ln>
                  <a:noFill/>
                </a:ln>
                <a:solidFill>
                  <a:srgbClr val="000000"/>
                </a:solidFill>
                <a:effectLst/>
                <a:uLnTx/>
                <a:uFillTx/>
                <a:latin typeface="Calibri" panose="020F0502020204030204" pitchFamily="34" charset="0"/>
              </a:rPr>
              <a:t>Το </a:t>
            </a:r>
            <a:r>
              <a:rPr kumimoji="0" lang="el-GR" altLang="en-US" sz="2400" b="1" i="0" u="none" strike="noStrike" kern="1200" cap="none" spc="0" normalizeH="0" baseline="0" noProof="0" dirty="0">
                <a:ln>
                  <a:noFill/>
                </a:ln>
                <a:solidFill>
                  <a:srgbClr val="000000"/>
                </a:solidFill>
                <a:effectLst/>
                <a:uLnTx/>
                <a:uFillTx/>
                <a:latin typeface="Calibri" panose="020F0502020204030204" pitchFamily="34" charset="0"/>
              </a:rPr>
              <a:t>σχήμα</a:t>
            </a:r>
            <a:r>
              <a:rPr kumimoji="0" lang="el-GR" altLang="en-US" sz="2400" b="0" i="0" u="none" strike="noStrike" kern="1200" cap="none" spc="0" normalizeH="0" baseline="0" noProof="0" dirty="0">
                <a:ln>
                  <a:noFill/>
                </a:ln>
                <a:solidFill>
                  <a:srgbClr val="000000"/>
                </a:solidFill>
                <a:effectLst/>
                <a:uLnTx/>
                <a:uFillTx/>
                <a:latin typeface="Calibri" panose="020F0502020204030204" pitchFamily="34" charset="0"/>
              </a:rPr>
              <a:t> είναι ιδιαίτερα σημαντικό στα </a:t>
            </a:r>
            <a:r>
              <a:rPr kumimoji="0" lang="el-GR" altLang="en-US" sz="2400" b="1" i="0" u="none" strike="noStrike" kern="1200" cap="none" spc="0" normalizeH="0" baseline="0" noProof="0" dirty="0">
                <a:ln>
                  <a:noFill/>
                </a:ln>
                <a:solidFill>
                  <a:srgbClr val="000000"/>
                </a:solidFill>
                <a:effectLst/>
                <a:uLnTx/>
                <a:uFillTx/>
                <a:latin typeface="Calibri" panose="020F0502020204030204" pitchFamily="34" charset="0"/>
              </a:rPr>
              <a:t>βιολογικά συστήματα </a:t>
            </a:r>
            <a:r>
              <a:rPr kumimoji="0" lang="el-GR" altLang="en-US" sz="2400" b="0" i="0" u="none" strike="noStrike" kern="1200" cap="none" spc="0" normalizeH="0" baseline="0" noProof="0" dirty="0">
                <a:ln>
                  <a:noFill/>
                </a:ln>
                <a:solidFill>
                  <a:srgbClr val="000000"/>
                </a:solidFill>
                <a:effectLst/>
                <a:uLnTx/>
                <a:uFillTx/>
                <a:latin typeface="Calibri" panose="020F0502020204030204" pitchFamily="34" charset="0"/>
              </a:rPr>
              <a:t>όπου, για παράδειγμα ένα μόριο πρέπει να ταιριάξει  ακριβώς στο ενεργό κέντρο ενός ενζύμου.</a:t>
            </a:r>
            <a:endParaRPr lang="en-US" altLang="en-US" sz="2400" dirty="0">
              <a:solidFill>
                <a:srgbClr val="333333"/>
              </a:solidFill>
              <a:latin typeface="Lucida Grande"/>
            </a:endParaRPr>
          </a:p>
          <a:p>
            <a:pPr marL="342900" marR="0" lvl="0" indent="-342900" algn="l" defTabSz="449263" rtl="0" eaLnBrk="1" fontAlgn="base" latinLnBrk="0" hangingPunct="1">
              <a:lnSpc>
                <a:spcPct val="100000"/>
              </a:lnSpc>
              <a:spcBef>
                <a:spcPct val="0"/>
              </a:spcBef>
              <a:spcAft>
                <a:spcPct val="0"/>
              </a:spcAft>
              <a:buClrTx/>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r>
              <a:rPr kumimoji="0" lang="en-US" sz="2400" b="0" i="0" u="none" strike="noStrike" kern="1200" cap="none" spc="0" normalizeH="0" baseline="0" noProof="0" dirty="0">
                <a:ln>
                  <a:noFill/>
                </a:ln>
                <a:solidFill>
                  <a:srgbClr val="333333"/>
                </a:solidFill>
                <a:effectLst/>
                <a:uLnTx/>
                <a:uFillTx/>
                <a:latin typeface="Lucida Grande"/>
              </a:rPr>
              <a:t>To </a:t>
            </a:r>
            <a:r>
              <a:rPr kumimoji="0" lang="el-GR" sz="2400" b="0" i="0" u="none" strike="noStrike" kern="1200" cap="none" spc="0" normalizeH="0" baseline="0" noProof="0" dirty="0">
                <a:ln>
                  <a:noFill/>
                </a:ln>
                <a:solidFill>
                  <a:srgbClr val="333333"/>
                </a:solidFill>
                <a:effectLst/>
                <a:uLnTx/>
                <a:uFillTx/>
                <a:latin typeface="Lucida Grande"/>
              </a:rPr>
              <a:t>μοριακό σχήμα είναι ιδιαίτερα σημαντικό σε σχέση με την κυτταρική σηματοδότηση.</a:t>
            </a:r>
            <a:endParaRPr lang="en-US" sz="2400" dirty="0">
              <a:solidFill>
                <a:srgbClr val="333333"/>
              </a:solidFill>
              <a:latin typeface="Lucida Grande"/>
            </a:endParaRPr>
          </a:p>
          <a:p>
            <a:pPr marL="342900" marR="0" lvl="0" indent="-342900" algn="l" defTabSz="449263" rtl="0" eaLnBrk="1" fontAlgn="base" latinLnBrk="0" hangingPunct="1">
              <a:lnSpc>
                <a:spcPct val="100000"/>
              </a:lnSpc>
              <a:spcBef>
                <a:spcPct val="0"/>
              </a:spcBef>
              <a:spcAft>
                <a:spcPct val="0"/>
              </a:spcAft>
              <a:buClrTx/>
              <a:buSzPct val="100000"/>
              <a:buFont typeface="Arial" panose="020B0604020202020204" pitchFamily="34" charset="0"/>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pPr>
            <a:r>
              <a:rPr kumimoji="0" lang="el-GR" sz="2400" b="0" i="0" u="none" strike="noStrike" kern="1200" cap="none" spc="0" normalizeH="0" baseline="0" noProof="0" dirty="0">
                <a:ln>
                  <a:noFill/>
                </a:ln>
                <a:solidFill>
                  <a:srgbClr val="333333"/>
                </a:solidFill>
                <a:effectLst/>
                <a:uLnTx/>
                <a:uFillTx/>
                <a:latin typeface="Lucida Grande"/>
              </a:rPr>
              <a:t>Το σχήμα είναι βασικό στον καθορισμό του ποια μόρια θα προσδεθούν σε ποιους υποδοχείς. </a:t>
            </a:r>
          </a:p>
        </p:txBody>
      </p:sp>
      <p:pic>
        <p:nvPicPr>
          <p:cNvPr id="4" name="Εικόνα 1">
            <a:extLst>
              <a:ext uri="{FF2B5EF4-FFF2-40B4-BE49-F238E27FC236}">
                <a16:creationId xmlns:a16="http://schemas.microsoft.com/office/drawing/2014/main" id="{3FDA0B87-808C-DC5C-CD45-CF43BFF864CF}"/>
              </a:ext>
            </a:extLst>
          </p:cNvPr>
          <p:cNvPicPr>
            <a:picLocks noChangeAspect="1"/>
          </p:cNvPicPr>
          <p:nvPr/>
        </p:nvPicPr>
        <p:blipFill rotWithShape="1">
          <a:blip r:embed="rId3"/>
          <a:srcRect t="7937" r="40522" b="45579"/>
          <a:stretch/>
        </p:blipFill>
        <p:spPr>
          <a:xfrm>
            <a:off x="124615" y="4396922"/>
            <a:ext cx="3393264" cy="2296886"/>
          </a:xfrm>
          <a:prstGeom prst="rect">
            <a:avLst/>
          </a:prstGeom>
        </p:spPr>
      </p:pic>
      <p:pic>
        <p:nvPicPr>
          <p:cNvPr id="5" name="Εικόνα 1">
            <a:extLst>
              <a:ext uri="{FF2B5EF4-FFF2-40B4-BE49-F238E27FC236}">
                <a16:creationId xmlns:a16="http://schemas.microsoft.com/office/drawing/2014/main" id="{53EDA778-64F0-9DF0-0310-56800959EA76}"/>
              </a:ext>
            </a:extLst>
          </p:cNvPr>
          <p:cNvPicPr>
            <a:picLocks noChangeAspect="1"/>
          </p:cNvPicPr>
          <p:nvPr/>
        </p:nvPicPr>
        <p:blipFill rotWithShape="1">
          <a:blip r:embed="rId3"/>
          <a:srcRect l="59476" b="47994"/>
          <a:stretch/>
        </p:blipFill>
        <p:spPr>
          <a:xfrm>
            <a:off x="3790361" y="3994151"/>
            <a:ext cx="2428821" cy="2699657"/>
          </a:xfrm>
          <a:prstGeom prst="rect">
            <a:avLst/>
          </a:prstGeom>
        </p:spPr>
      </p:pic>
    </p:spTree>
    <p:extLst>
      <p:ext uri="{BB962C8B-B14F-4D97-AF65-F5344CB8AC3E}">
        <p14:creationId xmlns:p14="http://schemas.microsoft.com/office/powerpoint/2010/main" val="1028851482"/>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1">
            <a:extLst>
              <a:ext uri="{FF2B5EF4-FFF2-40B4-BE49-F238E27FC236}">
                <a16:creationId xmlns:a16="http://schemas.microsoft.com/office/drawing/2014/main" id="{F153B454-B7A8-4E73-AF7F-630ED968800B}"/>
              </a:ext>
            </a:extLst>
          </p:cNvPr>
          <p:cNvSpPr txBox="1">
            <a:spLocks noChangeArrowheads="1"/>
          </p:cNvSpPr>
          <p:nvPr/>
        </p:nvSpPr>
        <p:spPr bwMode="auto">
          <a:xfrm>
            <a:off x="226219" y="-762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dirty="0">
                <a:solidFill>
                  <a:srgbClr val="000000"/>
                </a:solidFill>
              </a:rPr>
              <a:t>Η Δομή καθορίζει τις Ιδιότητες!</a:t>
            </a:r>
          </a:p>
        </p:txBody>
      </p:sp>
      <p:sp>
        <p:nvSpPr>
          <p:cNvPr id="68610" name="Text Box 2">
            <a:extLst>
              <a:ext uri="{FF2B5EF4-FFF2-40B4-BE49-F238E27FC236}">
                <a16:creationId xmlns:a16="http://schemas.microsoft.com/office/drawing/2014/main" id="{540FE594-8804-4BC7-BECD-B6C12FACA981}"/>
              </a:ext>
            </a:extLst>
          </p:cNvPr>
          <p:cNvSpPr txBox="1">
            <a:spLocks noChangeArrowheads="1"/>
          </p:cNvSpPr>
          <p:nvPr/>
        </p:nvSpPr>
        <p:spPr bwMode="auto">
          <a:xfrm>
            <a:off x="342900" y="1066800"/>
            <a:ext cx="8458200" cy="508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marL="1139825" indent="-2254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90000"/>
              </a:lnSpc>
              <a:spcBef>
                <a:spcPts val="750"/>
              </a:spcBef>
              <a:buFont typeface="Arial" panose="020B0604020202020204" pitchFamily="34" charset="0"/>
              <a:buChar char="•"/>
            </a:pPr>
            <a:r>
              <a:rPr lang="el-GR" altLang="en-US" sz="3200" dirty="0">
                <a:solidFill>
                  <a:srgbClr val="000000"/>
                </a:solidFill>
              </a:rPr>
              <a:t>Οι ιδιότητες των μοριακών ουσιών εξαρτώνται από την δομή του μορίου</a:t>
            </a:r>
          </a:p>
          <a:p>
            <a:pPr eaLnBrk="1" hangingPunct="1">
              <a:lnSpc>
                <a:spcPct val="90000"/>
              </a:lnSpc>
              <a:spcBef>
                <a:spcPts val="750"/>
              </a:spcBef>
              <a:buFont typeface="Arial" panose="020B0604020202020204" pitchFamily="34" charset="0"/>
              <a:buChar char="•"/>
            </a:pPr>
            <a:r>
              <a:rPr lang="el-GR" altLang="en-US" sz="3200" dirty="0">
                <a:solidFill>
                  <a:srgbClr val="000000"/>
                </a:solidFill>
              </a:rPr>
              <a:t>Η δομή περιλαμβάνει πολλούς παράγοντες , όπως:</a:t>
            </a:r>
          </a:p>
          <a:p>
            <a:pPr lvl="1" eaLnBrk="1" hangingPunct="1">
              <a:lnSpc>
                <a:spcPct val="90000"/>
              </a:lnSpc>
              <a:spcBef>
                <a:spcPts val="650"/>
              </a:spcBef>
              <a:buFont typeface="Arial" panose="020B0604020202020204" pitchFamily="34" charset="0"/>
              <a:buChar char="–"/>
            </a:pPr>
            <a:r>
              <a:rPr lang="el-GR" altLang="en-US" sz="2800" dirty="0">
                <a:solidFill>
                  <a:srgbClr val="000000"/>
                </a:solidFill>
              </a:rPr>
              <a:t>Την σκελετική διευθέτηση των ατόμων</a:t>
            </a:r>
          </a:p>
          <a:p>
            <a:pPr lvl="1" eaLnBrk="1" hangingPunct="1">
              <a:lnSpc>
                <a:spcPct val="90000"/>
              </a:lnSpc>
              <a:spcBef>
                <a:spcPts val="650"/>
              </a:spcBef>
              <a:buFont typeface="Arial" panose="020B0604020202020204" pitchFamily="34" charset="0"/>
              <a:buChar char="–"/>
            </a:pPr>
            <a:r>
              <a:rPr lang="el-GR" altLang="en-US" sz="2800" dirty="0">
                <a:solidFill>
                  <a:srgbClr val="000000"/>
                </a:solidFill>
              </a:rPr>
              <a:t>Το είδος της δεσμικής σύνδεσης μεταξύ των ατόμων</a:t>
            </a:r>
          </a:p>
          <a:p>
            <a:pPr lvl="2" eaLnBrk="1" hangingPunct="1">
              <a:lnSpc>
                <a:spcPct val="90000"/>
              </a:lnSpc>
              <a:spcBef>
                <a:spcPts val="600"/>
              </a:spcBef>
              <a:buFont typeface="Arial" panose="020B0604020202020204" pitchFamily="34" charset="0"/>
              <a:buChar char="•"/>
            </a:pPr>
            <a:r>
              <a:rPr lang="el-GR" altLang="en-US" sz="2400" dirty="0">
                <a:solidFill>
                  <a:srgbClr val="000000"/>
                </a:solidFill>
              </a:rPr>
              <a:t>Ιοντική,πολική ομοιοπολική ή ομοιοπολική</a:t>
            </a:r>
          </a:p>
          <a:p>
            <a:pPr lvl="2" eaLnBrk="1" hangingPunct="1">
              <a:lnSpc>
                <a:spcPct val="90000"/>
              </a:lnSpc>
              <a:spcBef>
                <a:spcPts val="600"/>
              </a:spcBef>
              <a:buFont typeface="Arial" panose="020B0604020202020204" pitchFamily="34" charset="0"/>
              <a:buChar char="•"/>
            </a:pPr>
            <a:r>
              <a:rPr lang="el-GR" altLang="en-US" sz="2400" dirty="0">
                <a:solidFill>
                  <a:srgbClr val="000000"/>
                </a:solidFill>
              </a:rPr>
              <a:t>Το σχήμα του μορίου</a:t>
            </a:r>
          </a:p>
          <a:p>
            <a:pPr eaLnBrk="1" hangingPunct="1">
              <a:lnSpc>
                <a:spcPct val="90000"/>
              </a:lnSpc>
              <a:spcBef>
                <a:spcPts val="750"/>
              </a:spcBef>
              <a:buFont typeface="Arial" panose="020B0604020202020204" pitchFamily="34" charset="0"/>
              <a:buChar char="•"/>
            </a:pPr>
            <a:r>
              <a:rPr lang="el-GR" altLang="en-US" sz="3200" dirty="0">
                <a:solidFill>
                  <a:srgbClr val="000000"/>
                </a:solidFill>
              </a:rPr>
              <a:t>Η θεωρία δεσμού θα μας επιτρέψει να προβλέψουμε τα σχήματα των μορίων</a:t>
            </a:r>
          </a:p>
        </p:txBody>
      </p:sp>
      <p:sp>
        <p:nvSpPr>
          <p:cNvPr id="69637" name="Text Box 4">
            <a:extLst>
              <a:ext uri="{FF2B5EF4-FFF2-40B4-BE49-F238E27FC236}">
                <a16:creationId xmlns:a16="http://schemas.microsoft.com/office/drawing/2014/main" id="{CBCBCF73-2F77-4064-B423-D52E14E7C779}"/>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68610">
                                            <p:txEl>
                                              <p:pRg st="0" end="0"/>
                                            </p:txEl>
                                          </p:spTgt>
                                        </p:tgtEl>
                                        <p:attrNameLst>
                                          <p:attrName>style.visibility</p:attrName>
                                        </p:attrNameLst>
                                      </p:cBhvr>
                                      <p:to>
                                        <p:strVal val="visible"/>
                                      </p:to>
                                    </p:set>
                                    <p:animEffect transition="in" filter="wipe(left)">
                                      <p:cBhvr additive="repl">
                                        <p:cTn id="7" dur="500"/>
                                        <p:tgtEl>
                                          <p:spTgt spid="6861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68610">
                                            <p:txEl>
                                              <p:pRg st="1" end="1"/>
                                            </p:txEl>
                                          </p:spTgt>
                                        </p:tgtEl>
                                        <p:attrNameLst>
                                          <p:attrName>style.visibility</p:attrName>
                                        </p:attrNameLst>
                                      </p:cBhvr>
                                      <p:to>
                                        <p:strVal val="visible"/>
                                      </p:to>
                                    </p:set>
                                    <p:animEffect transition="in" filter="wipe(left)">
                                      <p:cBhvr additive="repl">
                                        <p:cTn id="12" dur="500"/>
                                        <p:tgtEl>
                                          <p:spTgt spid="68610">
                                            <p:txEl>
                                              <p:pRg st="1" end="1"/>
                                            </p:txEl>
                                          </p:spTgt>
                                        </p:tgtEl>
                                      </p:cBhvr>
                                    </p:animEffect>
                                  </p:childTnLst>
                                </p:cTn>
                              </p:par>
                              <p:par>
                                <p:cTn id="13" presetID="22" presetClass="entr" presetSubtype="8" fill="hold" nodeType="withEffect">
                                  <p:stCondLst>
                                    <p:cond delay="0"/>
                                  </p:stCondLst>
                                  <p:childTnLst>
                                    <p:set>
                                      <p:cBhvr additive="repl">
                                        <p:cTn id="14" dur="1" fill="hold">
                                          <p:stCondLst>
                                            <p:cond delay="0"/>
                                          </p:stCondLst>
                                        </p:cTn>
                                        <p:tgtEl>
                                          <p:spTgt spid="68610">
                                            <p:txEl>
                                              <p:pRg st="2" end="2"/>
                                            </p:txEl>
                                          </p:spTgt>
                                        </p:tgtEl>
                                        <p:attrNameLst>
                                          <p:attrName>style.visibility</p:attrName>
                                        </p:attrNameLst>
                                      </p:cBhvr>
                                      <p:to>
                                        <p:strVal val="visible"/>
                                      </p:to>
                                    </p:set>
                                    <p:animEffect transition="in" filter="wipe(left)">
                                      <p:cBhvr additive="repl">
                                        <p:cTn id="15" dur="500"/>
                                        <p:tgtEl>
                                          <p:spTgt spid="68610">
                                            <p:txEl>
                                              <p:pRg st="2" end="2"/>
                                            </p:txEl>
                                          </p:spTgt>
                                        </p:tgtEl>
                                      </p:cBhvr>
                                    </p:animEffect>
                                  </p:childTnLst>
                                </p:cTn>
                              </p:par>
                              <p:par>
                                <p:cTn id="16" presetID="22" presetClass="entr" presetSubtype="8" fill="hold" nodeType="withEffect">
                                  <p:stCondLst>
                                    <p:cond delay="0"/>
                                  </p:stCondLst>
                                  <p:childTnLst>
                                    <p:set>
                                      <p:cBhvr additive="repl">
                                        <p:cTn id="17" dur="1" fill="hold">
                                          <p:stCondLst>
                                            <p:cond delay="0"/>
                                          </p:stCondLst>
                                        </p:cTn>
                                        <p:tgtEl>
                                          <p:spTgt spid="68610">
                                            <p:txEl>
                                              <p:pRg st="3" end="3"/>
                                            </p:txEl>
                                          </p:spTgt>
                                        </p:tgtEl>
                                        <p:attrNameLst>
                                          <p:attrName>style.visibility</p:attrName>
                                        </p:attrNameLst>
                                      </p:cBhvr>
                                      <p:to>
                                        <p:strVal val="visible"/>
                                      </p:to>
                                    </p:set>
                                    <p:animEffect transition="in" filter="wipe(left)">
                                      <p:cBhvr additive="repl">
                                        <p:cTn id="18" dur="500"/>
                                        <p:tgtEl>
                                          <p:spTgt spid="68610">
                                            <p:txEl>
                                              <p:pRg st="3" end="3"/>
                                            </p:txEl>
                                          </p:spTgt>
                                        </p:tgtEl>
                                      </p:cBhvr>
                                    </p:animEffect>
                                  </p:childTnLst>
                                </p:cTn>
                              </p:par>
                              <p:par>
                                <p:cTn id="19" presetID="22" presetClass="entr" presetSubtype="8" fill="hold" nodeType="withEffect">
                                  <p:stCondLst>
                                    <p:cond delay="0"/>
                                  </p:stCondLst>
                                  <p:childTnLst>
                                    <p:set>
                                      <p:cBhvr additive="repl">
                                        <p:cTn id="20" dur="1" fill="hold">
                                          <p:stCondLst>
                                            <p:cond delay="0"/>
                                          </p:stCondLst>
                                        </p:cTn>
                                        <p:tgtEl>
                                          <p:spTgt spid="68610">
                                            <p:txEl>
                                              <p:pRg st="4" end="4"/>
                                            </p:txEl>
                                          </p:spTgt>
                                        </p:tgtEl>
                                        <p:attrNameLst>
                                          <p:attrName>style.visibility</p:attrName>
                                        </p:attrNameLst>
                                      </p:cBhvr>
                                      <p:to>
                                        <p:strVal val="visible"/>
                                      </p:to>
                                    </p:set>
                                    <p:animEffect transition="in" filter="wipe(left)">
                                      <p:cBhvr additive="repl">
                                        <p:cTn id="21" dur="500"/>
                                        <p:tgtEl>
                                          <p:spTgt spid="68610">
                                            <p:txEl>
                                              <p:pRg st="4" end="4"/>
                                            </p:txEl>
                                          </p:spTgt>
                                        </p:tgtEl>
                                      </p:cBhvr>
                                    </p:animEffect>
                                  </p:childTnLst>
                                </p:cTn>
                              </p:par>
                              <p:par>
                                <p:cTn id="22" presetID="22" presetClass="entr" presetSubtype="8" fill="hold" nodeType="withEffect">
                                  <p:stCondLst>
                                    <p:cond delay="0"/>
                                  </p:stCondLst>
                                  <p:childTnLst>
                                    <p:set>
                                      <p:cBhvr additive="repl">
                                        <p:cTn id="23" dur="1" fill="hold">
                                          <p:stCondLst>
                                            <p:cond delay="0"/>
                                          </p:stCondLst>
                                        </p:cTn>
                                        <p:tgtEl>
                                          <p:spTgt spid="68610">
                                            <p:txEl>
                                              <p:pRg st="5" end="5"/>
                                            </p:txEl>
                                          </p:spTgt>
                                        </p:tgtEl>
                                        <p:attrNameLst>
                                          <p:attrName>style.visibility</p:attrName>
                                        </p:attrNameLst>
                                      </p:cBhvr>
                                      <p:to>
                                        <p:strVal val="visible"/>
                                      </p:to>
                                    </p:set>
                                    <p:animEffect transition="in" filter="wipe(left)">
                                      <p:cBhvr additive="repl">
                                        <p:cTn id="24" dur="500"/>
                                        <p:tgtEl>
                                          <p:spTgt spid="68610">
                                            <p:txEl>
                                              <p:pRg st="5" end="5"/>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nodeType="clickEffect">
                                  <p:stCondLst>
                                    <p:cond delay="1000"/>
                                  </p:stCondLst>
                                  <p:childTnLst>
                                    <p:set>
                                      <p:cBhvr additive="repl">
                                        <p:cTn id="28" dur="1" fill="hold">
                                          <p:stCondLst>
                                            <p:cond delay="0"/>
                                          </p:stCondLst>
                                        </p:cTn>
                                        <p:tgtEl>
                                          <p:spTgt spid="68610">
                                            <p:txEl>
                                              <p:pRg st="6" end="6"/>
                                            </p:txEl>
                                          </p:spTgt>
                                        </p:tgtEl>
                                        <p:attrNameLst>
                                          <p:attrName>style.visibility</p:attrName>
                                        </p:attrNameLst>
                                      </p:cBhvr>
                                      <p:to>
                                        <p:strVal val="visible"/>
                                      </p:to>
                                    </p:set>
                                    <p:animEffect transition="in" filter="wipe(left)">
                                      <p:cBhvr additive="repl">
                                        <p:cTn id="29" dur="500"/>
                                        <p:tgtEl>
                                          <p:spTgt spid="686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ext Box 1">
            <a:extLst>
              <a:ext uri="{FF2B5EF4-FFF2-40B4-BE49-F238E27FC236}">
                <a16:creationId xmlns:a16="http://schemas.microsoft.com/office/drawing/2014/main" id="{4D1E960E-BBC0-45D2-8D7B-FDFDC170E2F9}"/>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b="1" dirty="0">
                <a:solidFill>
                  <a:srgbClr val="000000"/>
                </a:solidFill>
              </a:rPr>
              <a:t>Tα μόρια επιζητούν πάντα την </a:t>
            </a:r>
            <a:r>
              <a:rPr lang="el-GR" altLang="en-US" sz="3200" b="1" dirty="0">
                <a:solidFill>
                  <a:srgbClr val="FF3333"/>
                </a:solidFill>
              </a:rPr>
              <a:t>χαμηλότερη συνολικά ενέργεια..</a:t>
            </a:r>
          </a:p>
        </p:txBody>
      </p:sp>
      <p:sp>
        <p:nvSpPr>
          <p:cNvPr id="71682" name="Text Box 2">
            <a:extLst>
              <a:ext uri="{FF2B5EF4-FFF2-40B4-BE49-F238E27FC236}">
                <a16:creationId xmlns:a16="http://schemas.microsoft.com/office/drawing/2014/main" id="{280A09A2-188B-4198-835A-CD2901D5A2A2}"/>
              </a:ext>
            </a:extLst>
          </p:cNvPr>
          <p:cNvSpPr txBox="1">
            <a:spLocks noChangeArrowheads="1"/>
          </p:cNvSpPr>
          <p:nvPr/>
        </p:nvSpPr>
        <p:spPr bwMode="auto">
          <a:xfrm>
            <a:off x="304800" y="1752600"/>
            <a:ext cx="8534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750"/>
              </a:spcBef>
              <a:buFont typeface="Arial" panose="020B0604020202020204" pitchFamily="34" charset="0"/>
              <a:buChar char="•"/>
            </a:pPr>
            <a:r>
              <a:rPr lang="el-GR" altLang="en-US" sz="3200" dirty="0">
                <a:solidFill>
                  <a:srgbClr val="000000"/>
                </a:solidFill>
              </a:rPr>
              <a:t>Αυτό σημαίνει….</a:t>
            </a:r>
          </a:p>
          <a:p>
            <a:pPr eaLnBrk="1" hangingPunct="1">
              <a:spcBef>
                <a:spcPts val="750"/>
              </a:spcBef>
              <a:buClrTx/>
              <a:buFontTx/>
              <a:buNone/>
            </a:pPr>
            <a:endParaRPr lang="el-GR" altLang="en-US" sz="3200" dirty="0">
              <a:solidFill>
                <a:srgbClr val="000000"/>
              </a:solidFill>
            </a:endParaRPr>
          </a:p>
          <a:p>
            <a:pPr eaLnBrk="1" hangingPunct="1">
              <a:spcBef>
                <a:spcPts val="750"/>
              </a:spcBef>
              <a:buClr>
                <a:srgbClr val="0066FF"/>
              </a:buClr>
              <a:buSzPct val="120000"/>
              <a:buFont typeface="Arial" panose="020B0604020202020204" pitchFamily="34" charset="0"/>
              <a:buChar char="•"/>
            </a:pPr>
            <a:r>
              <a:rPr lang="el-GR" altLang="en-US" sz="3200" dirty="0">
                <a:solidFill>
                  <a:srgbClr val="0066FF"/>
                </a:solidFill>
                <a:latin typeface="Times New Roman" panose="02020603050405020304" pitchFamily="18" charset="0"/>
              </a:rPr>
              <a:t>Επίτευξη του μέγιστου αριθμού δεσμών</a:t>
            </a:r>
          </a:p>
          <a:p>
            <a:pPr eaLnBrk="1" hangingPunct="1">
              <a:spcBef>
                <a:spcPts val="750"/>
              </a:spcBef>
              <a:buClr>
                <a:srgbClr val="0066FF"/>
              </a:buClr>
              <a:buSzPct val="120000"/>
              <a:buFont typeface="Arial" panose="020B0604020202020204" pitchFamily="34" charset="0"/>
              <a:buChar char="•"/>
            </a:pPr>
            <a:r>
              <a:rPr lang="el-GR" altLang="en-US" sz="3200" dirty="0">
                <a:solidFill>
                  <a:srgbClr val="0066FF"/>
                </a:solidFill>
                <a:latin typeface="Times New Roman" panose="02020603050405020304" pitchFamily="18" charset="0"/>
              </a:rPr>
              <a:t>Σχηματισμός όσο το δυνατόν ισχυρότερων δεσμών</a:t>
            </a:r>
          </a:p>
          <a:p>
            <a:pPr eaLnBrk="1" hangingPunct="1">
              <a:spcBef>
                <a:spcPts val="750"/>
              </a:spcBef>
              <a:buClr>
                <a:srgbClr val="0066FF"/>
              </a:buClr>
              <a:buSzPct val="120000"/>
              <a:buFont typeface="Arial" panose="020B0604020202020204" pitchFamily="34" charset="0"/>
              <a:buChar char="•"/>
            </a:pPr>
            <a:r>
              <a:rPr lang="el-GR" altLang="en-US" sz="3200" dirty="0">
                <a:solidFill>
                  <a:srgbClr val="0066FF"/>
                </a:solidFill>
                <a:latin typeface="Times New Roman" panose="02020603050405020304" pitchFamily="18" charset="0"/>
              </a:rPr>
              <a:t>Η διευθέτηση των ατόμων στο μόριο θα πρέπει να είναι τέτοια ώστε να ελαχιστοποιούνται οι ενέργειες απώσεων</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71682">
                                            <p:txEl>
                                              <p:pRg st="0" end="0"/>
                                            </p:txEl>
                                          </p:spTgt>
                                        </p:tgtEl>
                                        <p:attrNameLst>
                                          <p:attrName>style.visibility</p:attrName>
                                        </p:attrNameLst>
                                      </p:cBhvr>
                                      <p:to>
                                        <p:strVal val="visible"/>
                                      </p:to>
                                    </p:set>
                                    <p:animEffect transition="in" filter="wipe(left)">
                                      <p:cBhvr additive="repl">
                                        <p:cTn id="7" dur="500"/>
                                        <p:tgtEl>
                                          <p:spTgt spid="7168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71682">
                                            <p:txEl>
                                              <p:pRg st="2" end="2"/>
                                            </p:txEl>
                                          </p:spTgt>
                                        </p:tgtEl>
                                        <p:attrNameLst>
                                          <p:attrName>style.visibility</p:attrName>
                                        </p:attrNameLst>
                                      </p:cBhvr>
                                      <p:to>
                                        <p:strVal val="visible"/>
                                      </p:to>
                                    </p:set>
                                    <p:animEffect transition="in" filter="wipe(left)">
                                      <p:cBhvr additive="repl">
                                        <p:cTn id="12" dur="500"/>
                                        <p:tgtEl>
                                          <p:spTgt spid="71682">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1000"/>
                                  </p:stCondLst>
                                  <p:childTnLst>
                                    <p:set>
                                      <p:cBhvr additive="repl">
                                        <p:cTn id="16" dur="1" fill="hold">
                                          <p:stCondLst>
                                            <p:cond delay="0"/>
                                          </p:stCondLst>
                                        </p:cTn>
                                        <p:tgtEl>
                                          <p:spTgt spid="71682">
                                            <p:txEl>
                                              <p:pRg st="3" end="3"/>
                                            </p:txEl>
                                          </p:spTgt>
                                        </p:tgtEl>
                                        <p:attrNameLst>
                                          <p:attrName>style.visibility</p:attrName>
                                        </p:attrNameLst>
                                      </p:cBhvr>
                                      <p:to>
                                        <p:strVal val="visible"/>
                                      </p:to>
                                    </p:set>
                                    <p:animEffect transition="in" filter="wipe(left)">
                                      <p:cBhvr additive="repl">
                                        <p:cTn id="17" dur="500"/>
                                        <p:tgtEl>
                                          <p:spTgt spid="71682">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1000"/>
                                  </p:stCondLst>
                                  <p:childTnLst>
                                    <p:set>
                                      <p:cBhvr additive="repl">
                                        <p:cTn id="21" dur="1" fill="hold">
                                          <p:stCondLst>
                                            <p:cond delay="0"/>
                                          </p:stCondLst>
                                        </p:cTn>
                                        <p:tgtEl>
                                          <p:spTgt spid="71682">
                                            <p:txEl>
                                              <p:pRg st="4" end="4"/>
                                            </p:txEl>
                                          </p:spTgt>
                                        </p:tgtEl>
                                        <p:attrNameLst>
                                          <p:attrName>style.visibility</p:attrName>
                                        </p:attrNameLst>
                                      </p:cBhvr>
                                      <p:to>
                                        <p:strVal val="visible"/>
                                      </p:to>
                                    </p:set>
                                    <p:animEffect transition="in" filter="wipe(left)">
                                      <p:cBhvr additive="repl">
                                        <p:cTn id="22" dur="500"/>
                                        <p:tgtEl>
                                          <p:spTgt spid="716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1">
            <a:extLst>
              <a:ext uri="{FF2B5EF4-FFF2-40B4-BE49-F238E27FC236}">
                <a16:creationId xmlns:a16="http://schemas.microsoft.com/office/drawing/2014/main" id="{F1885691-88AB-4D2A-8A5C-7895868B2F84}"/>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l-GR" altLang="en-US" sz="4000" b="1" i="0" u="none" strike="noStrike" kern="1200" cap="none" spc="0" normalizeH="0" baseline="0" noProof="0" dirty="0">
                <a:ln>
                  <a:noFill/>
                </a:ln>
                <a:solidFill>
                  <a:srgbClr val="000000"/>
                </a:solidFill>
                <a:effectLst/>
                <a:uLnTx/>
                <a:uFillTx/>
                <a:latin typeface="Calibri" panose="020F0502020204030204" pitchFamily="34" charset="0"/>
              </a:rPr>
              <a:t>Η θεωρία Lewis προβλέπει Ομάδες Ηλεκτρονίων</a:t>
            </a:r>
          </a:p>
        </p:txBody>
      </p:sp>
      <p:sp>
        <p:nvSpPr>
          <p:cNvPr id="70658" name="Text Box 2">
            <a:extLst>
              <a:ext uri="{FF2B5EF4-FFF2-40B4-BE49-F238E27FC236}">
                <a16:creationId xmlns:a16="http://schemas.microsoft.com/office/drawing/2014/main" id="{45F96534-1C54-4962-9D09-3E978A04832D}"/>
              </a:ext>
            </a:extLst>
          </p:cNvPr>
          <p:cNvSpPr txBox="1">
            <a:spLocks noChangeArrowheads="1"/>
          </p:cNvSpPr>
          <p:nvPr/>
        </p:nvSpPr>
        <p:spPr bwMode="auto">
          <a:xfrm>
            <a:off x="304800" y="1676400"/>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marL="339725" marR="0" lvl="0" indent="-339725" algn="l" defTabSz="449263" rtl="0" eaLnBrk="1" fontAlgn="base" latinLnBrk="0" hangingPunct="1">
              <a:lnSpc>
                <a:spcPct val="100000"/>
              </a:lnSpc>
              <a:spcBef>
                <a:spcPts val="750"/>
              </a:spcBef>
              <a:spcAft>
                <a:spcPct val="0"/>
              </a:spcAft>
              <a:buClr>
                <a:srgbClr val="000000"/>
              </a:buClr>
              <a:buSzPct val="100000"/>
              <a:buFont typeface="Arial" panose="020B0604020202020204" pitchFamily="3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3200" b="0" i="0" u="none" strike="noStrike" kern="1200" cap="none" spc="0" normalizeH="0" baseline="0" noProof="0">
                <a:ln>
                  <a:noFill/>
                </a:ln>
                <a:solidFill>
                  <a:srgbClr val="000000"/>
                </a:solidFill>
                <a:effectLst/>
                <a:uLnTx/>
                <a:uFillTx/>
                <a:latin typeface="Calibri" panose="020F0502020204030204" pitchFamily="34" charset="0"/>
              </a:rPr>
              <a:t>Η θεωρία Lewis προβλέπει τις περιοχές ηλεκτρονίων σε ένα άτομο</a:t>
            </a:r>
          </a:p>
          <a:p>
            <a:pPr marL="339725" marR="0" lvl="0" indent="-339725" algn="l" defTabSz="449263" rtl="0" eaLnBrk="1" fontAlgn="base" latinLnBrk="0" hangingPunct="1">
              <a:lnSpc>
                <a:spcPct val="100000"/>
              </a:lnSpc>
              <a:spcBef>
                <a:spcPts val="750"/>
              </a:spcBef>
              <a:spcAft>
                <a:spcPct val="0"/>
              </a:spcAft>
              <a:buClr>
                <a:srgbClr val="000000"/>
              </a:buClr>
              <a:buSzPct val="100000"/>
              <a:buFont typeface="Arial" panose="020B0604020202020204" pitchFamily="3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3200" b="0" i="0" u="none" strike="noStrike" kern="1200" cap="none" spc="0" normalizeH="0" baseline="0" noProof="0">
                <a:ln>
                  <a:noFill/>
                </a:ln>
                <a:solidFill>
                  <a:srgbClr val="000000"/>
                </a:solidFill>
                <a:effectLst/>
                <a:uLnTx/>
                <a:uFillTx/>
                <a:latin typeface="Calibri" panose="020F0502020204030204" pitchFamily="34" charset="0"/>
              </a:rPr>
              <a:t>Μερικές περιοχές προκύπτουν από την τοποθέτηση των διαμοιραζόμενων ηλεκτρονίων σθένους μεταξύ των δεσμικά συνδεόμενων πυρήνων</a:t>
            </a:r>
          </a:p>
          <a:p>
            <a:pPr marL="339725" marR="0" lvl="0" indent="-339725" algn="l" defTabSz="449263" rtl="0" eaLnBrk="1" fontAlgn="base" latinLnBrk="0" hangingPunct="1">
              <a:lnSpc>
                <a:spcPct val="100000"/>
              </a:lnSpc>
              <a:spcBef>
                <a:spcPts val="750"/>
              </a:spcBef>
              <a:spcAft>
                <a:spcPct val="0"/>
              </a:spcAft>
              <a:buClr>
                <a:srgbClr val="000000"/>
              </a:buClr>
              <a:buSzPct val="100000"/>
              <a:buFont typeface="Arial" panose="020B0604020202020204" pitchFamily="3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3200" b="0" i="0" u="none" strike="noStrike" kern="1200" cap="none" spc="0" normalizeH="0" baseline="0" noProof="0">
                <a:ln>
                  <a:noFill/>
                </a:ln>
                <a:solidFill>
                  <a:srgbClr val="000000"/>
                </a:solidFill>
                <a:effectLst/>
                <a:uLnTx/>
                <a:uFillTx/>
                <a:latin typeface="Calibri" panose="020F0502020204030204" pitchFamily="34" charset="0"/>
              </a:rPr>
              <a:t>Άλλες περιοχές προκύπτουν από τα αμοίραστα ηλεκτρόνια σθένους σε ένα πυρήνα</a:t>
            </a:r>
          </a:p>
        </p:txBody>
      </p:sp>
    </p:spTree>
    <p:custDataLst>
      <p:tags r:id="rId1"/>
    </p:custDataLst>
    <p:extLst>
      <p:ext uri="{BB962C8B-B14F-4D97-AF65-F5344CB8AC3E}">
        <p14:creationId xmlns:p14="http://schemas.microsoft.com/office/powerpoint/2010/main" val="367578211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70658">
                                            <p:txEl>
                                              <p:pRg st="0" end="0"/>
                                            </p:txEl>
                                          </p:spTgt>
                                        </p:tgtEl>
                                        <p:attrNameLst>
                                          <p:attrName>style.visibility</p:attrName>
                                        </p:attrNameLst>
                                      </p:cBhvr>
                                      <p:to>
                                        <p:strVal val="visible"/>
                                      </p:to>
                                    </p:set>
                                    <p:animEffect transition="in" filter="wipe(left)">
                                      <p:cBhvr additive="repl">
                                        <p:cTn id="7" dur="500"/>
                                        <p:tgtEl>
                                          <p:spTgt spid="7065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70658">
                                            <p:txEl>
                                              <p:pRg st="1" end="1"/>
                                            </p:txEl>
                                          </p:spTgt>
                                        </p:tgtEl>
                                        <p:attrNameLst>
                                          <p:attrName>style.visibility</p:attrName>
                                        </p:attrNameLst>
                                      </p:cBhvr>
                                      <p:to>
                                        <p:strVal val="visible"/>
                                      </p:to>
                                    </p:set>
                                    <p:animEffect transition="in" filter="wipe(left)">
                                      <p:cBhvr additive="repl">
                                        <p:cTn id="12" dur="500"/>
                                        <p:tgtEl>
                                          <p:spTgt spid="7065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1000"/>
                                  </p:stCondLst>
                                  <p:childTnLst>
                                    <p:set>
                                      <p:cBhvr additive="repl">
                                        <p:cTn id="16" dur="1" fill="hold">
                                          <p:stCondLst>
                                            <p:cond delay="0"/>
                                          </p:stCondLst>
                                        </p:cTn>
                                        <p:tgtEl>
                                          <p:spTgt spid="70658">
                                            <p:txEl>
                                              <p:pRg st="2" end="2"/>
                                            </p:txEl>
                                          </p:spTgt>
                                        </p:tgtEl>
                                        <p:attrNameLst>
                                          <p:attrName>style.visibility</p:attrName>
                                        </p:attrNameLst>
                                      </p:cBhvr>
                                      <p:to>
                                        <p:strVal val="visible"/>
                                      </p:to>
                                    </p:set>
                                    <p:animEffect transition="in" filter="wipe(left)">
                                      <p:cBhvr additive="repl">
                                        <p:cTn id="17" dur="500"/>
                                        <p:tgtEl>
                                          <p:spTgt spid="706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1">
            <a:extLst>
              <a:ext uri="{FF2B5EF4-FFF2-40B4-BE49-F238E27FC236}">
                <a16:creationId xmlns:a16="http://schemas.microsoft.com/office/drawing/2014/main" id="{9355F5AA-5E84-426B-BFA6-4E4A25A50813}"/>
              </a:ext>
            </a:extLst>
          </p:cNvPr>
          <p:cNvSpPr txBox="1">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l-GR" altLang="en-US" sz="3200" b="1" i="0" u="none" strike="noStrike" kern="1200" cap="none" spc="0" normalizeH="0" baseline="0" noProof="0" dirty="0">
                <a:ln>
                  <a:noFill/>
                </a:ln>
                <a:solidFill>
                  <a:srgbClr val="000000"/>
                </a:solidFill>
                <a:effectLst/>
                <a:uLnTx/>
                <a:uFillTx/>
                <a:latin typeface="Calibri" panose="020F0502020204030204" pitchFamily="34" charset="0"/>
              </a:rPr>
              <a:t>Τα προβλήματα με την θεωρία κατά Lewis….</a:t>
            </a:r>
          </a:p>
        </p:txBody>
      </p:sp>
      <p:sp>
        <p:nvSpPr>
          <p:cNvPr id="73730" name="Text Box 2">
            <a:extLst>
              <a:ext uri="{FF2B5EF4-FFF2-40B4-BE49-F238E27FC236}">
                <a16:creationId xmlns:a16="http://schemas.microsoft.com/office/drawing/2014/main" id="{94D19E1D-07C2-45BB-9948-7EFF7236EBB3}"/>
              </a:ext>
            </a:extLst>
          </p:cNvPr>
          <p:cNvSpPr txBox="1">
            <a:spLocks noChangeArrowheads="1"/>
          </p:cNvSpPr>
          <p:nvPr/>
        </p:nvSpPr>
        <p:spPr bwMode="auto">
          <a:xfrm>
            <a:off x="304800" y="1143000"/>
            <a:ext cx="8458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marL="339725" marR="0" lvl="0" indent="-339725" algn="l" defTabSz="449263" rtl="0" eaLnBrk="1" fontAlgn="base" latinLnBrk="0" hangingPunct="1">
              <a:lnSpc>
                <a:spcPct val="90000"/>
              </a:lnSpc>
              <a:spcBef>
                <a:spcPts val="600"/>
              </a:spcBef>
              <a:spcAft>
                <a:spcPct val="0"/>
              </a:spcAft>
              <a:buClr>
                <a:srgbClr val="000000"/>
              </a:buClr>
              <a:buSzPct val="100000"/>
              <a:buFont typeface="Arial" panose="020B0604020202020204" pitchFamily="3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2800" b="0" i="0" u="none" strike="noStrike" kern="1200" cap="none" spc="0" normalizeH="0" baseline="0" noProof="0" dirty="0">
                <a:ln>
                  <a:noFill/>
                </a:ln>
                <a:solidFill>
                  <a:srgbClr val="000000"/>
                </a:solidFill>
                <a:effectLst/>
                <a:uLnTx/>
                <a:uFillTx/>
                <a:latin typeface="Calibri" panose="020F0502020204030204" pitchFamily="34" charset="0"/>
              </a:rPr>
              <a:t>H θεωρία </a:t>
            </a:r>
            <a:r>
              <a:rPr kumimoji="0" lang="el-GR" altLang="en-US" sz="2800" b="0" i="0" u="none" strike="noStrike" kern="1200" cap="none" spc="0" normalizeH="0" baseline="0" noProof="0" dirty="0" err="1">
                <a:ln>
                  <a:noFill/>
                </a:ln>
                <a:solidFill>
                  <a:srgbClr val="000000"/>
                </a:solidFill>
                <a:effectLst/>
                <a:uLnTx/>
                <a:uFillTx/>
                <a:latin typeface="Calibri" panose="020F0502020204030204" pitchFamily="34" charset="0"/>
              </a:rPr>
              <a:t>Lewis</a:t>
            </a:r>
            <a:r>
              <a:rPr kumimoji="0" lang="el-GR" altLang="en-US" sz="2800" b="0" i="0" u="none" strike="noStrike" kern="1200" cap="none" spc="0" normalizeH="0" baseline="0" noProof="0" dirty="0">
                <a:ln>
                  <a:noFill/>
                </a:ln>
                <a:solidFill>
                  <a:srgbClr val="000000"/>
                </a:solidFill>
                <a:effectLst/>
                <a:uLnTx/>
                <a:uFillTx/>
                <a:latin typeface="Calibri" panose="020F0502020204030204" pitchFamily="34" charset="0"/>
              </a:rPr>
              <a:t> γενικά προβλέπει τις τάσεις στις </a:t>
            </a:r>
            <a:r>
              <a:rPr kumimoji="0" lang="el-GR" altLang="en-US" sz="2800" b="0" i="0" u="none" strike="noStrike" kern="1200" cap="none" spc="0" normalizeH="0" baseline="0" noProof="0" dirty="0" err="1">
                <a:ln>
                  <a:noFill/>
                </a:ln>
                <a:solidFill>
                  <a:srgbClr val="000000"/>
                </a:solidFill>
                <a:effectLst/>
                <a:uLnTx/>
                <a:uFillTx/>
                <a:latin typeface="Calibri" panose="020F0502020204030204" pitchFamily="34" charset="0"/>
              </a:rPr>
              <a:t>ιδιότητες,αλλά</a:t>
            </a:r>
            <a:r>
              <a:rPr kumimoji="0" lang="el-GR" altLang="en-US" sz="2800" b="0" i="0" u="none" strike="noStrike" kern="1200" cap="none" spc="0" normalizeH="0" baseline="0" noProof="0" dirty="0">
                <a:ln>
                  <a:noFill/>
                </a:ln>
                <a:solidFill>
                  <a:srgbClr val="000000"/>
                </a:solidFill>
                <a:effectLst/>
                <a:uLnTx/>
                <a:uFillTx/>
                <a:latin typeface="Calibri" panose="020F0502020204030204" pitchFamily="34" charset="0"/>
              </a:rPr>
              <a:t> δεν δίδει καλές αριθμητικές προβλέψεις</a:t>
            </a:r>
          </a:p>
          <a:p>
            <a:pPr marL="739775" marR="0" lvl="1" indent="-282575" algn="l" defTabSz="449263" rtl="0" eaLnBrk="1" fontAlgn="base" latinLnBrk="0" hangingPunct="1">
              <a:lnSpc>
                <a:spcPct val="90000"/>
              </a:lnSpc>
              <a:spcBef>
                <a:spcPts val="600"/>
              </a:spcBef>
              <a:spcAft>
                <a:spcPct val="0"/>
              </a:spcAft>
              <a:buClr>
                <a:srgbClr val="000000"/>
              </a:buClr>
              <a:buSzPct val="100000"/>
              <a:buFont typeface="Arial" panose="020B0604020202020204" pitchFamily="3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2800" b="0" i="0" u="none" strike="noStrike" kern="1200" cap="none" spc="0" normalizeH="0" baseline="0" noProof="0" dirty="0" err="1">
                <a:ln>
                  <a:noFill/>
                </a:ln>
                <a:solidFill>
                  <a:srgbClr val="000000"/>
                </a:solidFill>
                <a:effectLst/>
                <a:uLnTx/>
                <a:uFillTx/>
                <a:latin typeface="Calibri" panose="020F0502020204030204" pitchFamily="34" charset="0"/>
              </a:rPr>
              <a:t>e.g</a:t>
            </a:r>
            <a:r>
              <a:rPr kumimoji="0" lang="el-GR" altLang="en-US" sz="2800" b="0" i="0" u="none" strike="noStrike" kern="1200" cap="none" spc="0" normalizeH="0" baseline="0" noProof="0" dirty="0">
                <a:ln>
                  <a:noFill/>
                </a:ln>
                <a:solidFill>
                  <a:srgbClr val="000000"/>
                </a:solidFill>
                <a:effectLst/>
                <a:uLnTx/>
                <a:uFillTx/>
                <a:latin typeface="Calibri" panose="020F0502020204030204" pitchFamily="34" charset="0"/>
              </a:rPr>
              <a:t>. </a:t>
            </a:r>
            <a:r>
              <a:rPr kumimoji="0" lang="el-GR" altLang="en-US" sz="2800" b="0" i="0" u="none" strike="noStrike" kern="1200" cap="none" spc="0" normalizeH="0" baseline="0" noProof="0" dirty="0">
                <a:ln>
                  <a:noFill/>
                </a:ln>
                <a:solidFill>
                  <a:srgbClr val="FF0000"/>
                </a:solidFill>
                <a:effectLst/>
                <a:uLnTx/>
                <a:uFillTx/>
                <a:latin typeface="Calibri" panose="020F0502020204030204" pitchFamily="34" charset="0"/>
              </a:rPr>
              <a:t>Ισχύς δεσμού</a:t>
            </a:r>
            <a:r>
              <a:rPr kumimoji="0" lang="el-GR" altLang="en-US" sz="2800" b="0" i="0" u="none" strike="noStrike" kern="1200" cap="none" spc="0" normalizeH="0" baseline="0" noProof="0" dirty="0">
                <a:ln>
                  <a:noFill/>
                </a:ln>
                <a:solidFill>
                  <a:srgbClr val="000000"/>
                </a:solidFill>
                <a:effectLst/>
                <a:uLnTx/>
                <a:uFillTx/>
                <a:latin typeface="Calibri" panose="020F0502020204030204" pitchFamily="34" charset="0"/>
              </a:rPr>
              <a:t> και </a:t>
            </a:r>
            <a:r>
              <a:rPr kumimoji="0" lang="el-GR" altLang="en-US" sz="2800" b="0" i="0" u="none" strike="noStrike" kern="1200" cap="none" spc="0" normalizeH="0" baseline="0" noProof="0" dirty="0">
                <a:ln>
                  <a:noFill/>
                </a:ln>
                <a:solidFill>
                  <a:srgbClr val="FF0000"/>
                </a:solidFill>
                <a:effectLst/>
                <a:uLnTx/>
                <a:uFillTx/>
                <a:latin typeface="Calibri" panose="020F0502020204030204" pitchFamily="34" charset="0"/>
              </a:rPr>
              <a:t>μήκος δεσμού</a:t>
            </a:r>
          </a:p>
          <a:p>
            <a:pPr marL="339725" marR="0" lvl="0" indent="-339725" algn="l" defTabSz="449263" rtl="0" eaLnBrk="1" fontAlgn="base" latinLnBrk="0" hangingPunct="1">
              <a:lnSpc>
                <a:spcPct val="90000"/>
              </a:lnSpc>
              <a:spcBef>
                <a:spcPts val="600"/>
              </a:spcBef>
              <a:spcAft>
                <a:spcPct val="0"/>
              </a:spcAft>
              <a:buClr>
                <a:srgbClr val="000000"/>
              </a:buClr>
              <a:buSzPct val="100000"/>
              <a:buFont typeface="Arial" panose="020B0604020202020204" pitchFamily="3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2800" b="0" i="0" u="none" strike="noStrike" kern="1200" cap="none" spc="0" normalizeH="0" baseline="0" noProof="0" dirty="0">
                <a:ln>
                  <a:noFill/>
                </a:ln>
                <a:solidFill>
                  <a:srgbClr val="000000"/>
                </a:solidFill>
                <a:effectLst/>
                <a:uLnTx/>
                <a:uFillTx/>
                <a:latin typeface="Calibri" panose="020F0502020204030204" pitchFamily="34" charset="0"/>
              </a:rPr>
              <a:t>Η θεωρία Lewis δίδει καλές πρώτες προσεγγίσεις  για τις γωνίες των μορίων αλλά συνήθως δεν μπορεί να χρησιμοποιηθεί για να δώσει την πραγματική γωνία</a:t>
            </a:r>
          </a:p>
          <a:p>
            <a:pPr marL="339725" marR="0" lvl="0" indent="-339725" algn="l" defTabSz="449263" rtl="0" eaLnBrk="1" fontAlgn="base" latinLnBrk="0" hangingPunct="1">
              <a:lnSpc>
                <a:spcPct val="90000"/>
              </a:lnSpc>
              <a:spcBef>
                <a:spcPts val="600"/>
              </a:spcBef>
              <a:spcAft>
                <a:spcPct val="0"/>
              </a:spcAft>
              <a:buClr>
                <a:srgbClr val="000000"/>
              </a:buClr>
              <a:buSzPct val="100000"/>
              <a:buFont typeface="Arial" panose="020B0604020202020204" pitchFamily="3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2800" b="0" i="0" u="none" strike="noStrike" kern="1200" cap="none" spc="0" normalizeH="0" baseline="0" noProof="0" dirty="0">
                <a:ln>
                  <a:noFill/>
                </a:ln>
                <a:solidFill>
                  <a:srgbClr val="000000"/>
                </a:solidFill>
                <a:effectLst/>
                <a:uLnTx/>
                <a:uFillTx/>
                <a:latin typeface="Calibri" panose="020F0502020204030204" pitchFamily="34" charset="0"/>
              </a:rPr>
              <a:t>Η θεωρία </a:t>
            </a:r>
            <a:r>
              <a:rPr kumimoji="0" lang="el-GR" altLang="en-US" sz="2800" b="0" i="0" u="none" strike="noStrike" kern="1200" cap="none" spc="0" normalizeH="0" baseline="0" noProof="0" dirty="0" err="1">
                <a:ln>
                  <a:noFill/>
                </a:ln>
                <a:solidFill>
                  <a:srgbClr val="000000"/>
                </a:solidFill>
                <a:effectLst/>
                <a:uLnTx/>
                <a:uFillTx/>
                <a:latin typeface="Calibri" panose="020F0502020204030204" pitchFamily="34" charset="0"/>
              </a:rPr>
              <a:t>Lewis</a:t>
            </a:r>
            <a:r>
              <a:rPr kumimoji="0" lang="el-GR" altLang="en-US" sz="2800" b="0" i="0" u="none" strike="noStrike" kern="1200" cap="none" spc="0" normalizeH="0" baseline="0" noProof="0" dirty="0">
                <a:ln>
                  <a:noFill/>
                </a:ln>
                <a:solidFill>
                  <a:srgbClr val="000000"/>
                </a:solidFill>
                <a:effectLst/>
                <a:uLnTx/>
                <a:uFillTx/>
                <a:latin typeface="Calibri" panose="020F0502020204030204" pitchFamily="34" charset="0"/>
              </a:rPr>
              <a:t> δεν μπορεί να αναγράψει μια ορθή δομή για πολλά μόρια όπου ο </a:t>
            </a:r>
            <a:r>
              <a:rPr kumimoji="0" lang="el-GR" altLang="en-US" sz="2800" b="0" i="0" u="none" strike="noStrike" kern="1200" cap="none" spc="0" normalizeH="0" baseline="0" noProof="0" dirty="0">
                <a:ln>
                  <a:noFill/>
                </a:ln>
                <a:solidFill>
                  <a:srgbClr val="FF0000"/>
                </a:solidFill>
                <a:effectLst/>
                <a:uLnTx/>
                <a:uFillTx/>
                <a:latin typeface="Calibri" panose="020F0502020204030204" pitchFamily="34" charset="0"/>
              </a:rPr>
              <a:t>συντονισμός</a:t>
            </a:r>
            <a:r>
              <a:rPr kumimoji="0" lang="el-GR" altLang="en-US" sz="2800" b="0" i="0" u="none" strike="noStrike" kern="1200" cap="none" spc="0" normalizeH="0" baseline="0" noProof="0" dirty="0">
                <a:ln>
                  <a:noFill/>
                </a:ln>
                <a:solidFill>
                  <a:srgbClr val="000000"/>
                </a:solidFill>
                <a:effectLst/>
                <a:uLnTx/>
                <a:uFillTx/>
                <a:latin typeface="Calibri" panose="020F0502020204030204" pitchFamily="34" charset="0"/>
              </a:rPr>
              <a:t> είναι σημαντικός</a:t>
            </a:r>
          </a:p>
          <a:p>
            <a:pPr marL="339725" marR="0" lvl="0" indent="-339725" algn="l" defTabSz="449263" rtl="0" eaLnBrk="1" fontAlgn="base" latinLnBrk="0" hangingPunct="1">
              <a:lnSpc>
                <a:spcPct val="90000"/>
              </a:lnSpc>
              <a:spcBef>
                <a:spcPts val="600"/>
              </a:spcBef>
              <a:spcAft>
                <a:spcPct val="0"/>
              </a:spcAft>
              <a:buClr>
                <a:srgbClr val="000000"/>
              </a:buClr>
              <a:buSzPct val="100000"/>
              <a:buFont typeface="Arial" panose="020B0604020202020204" pitchFamily="3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2800" b="0" i="0" u="none" strike="noStrike" kern="1200" cap="none" spc="0" normalizeH="0" baseline="0" noProof="0" dirty="0">
                <a:ln>
                  <a:noFill/>
                </a:ln>
                <a:solidFill>
                  <a:srgbClr val="000000"/>
                </a:solidFill>
                <a:effectLst/>
                <a:uLnTx/>
                <a:uFillTx/>
                <a:latin typeface="Calibri" panose="020F0502020204030204" pitchFamily="34" charset="0"/>
              </a:rPr>
              <a:t>Η θεωρία </a:t>
            </a:r>
            <a:r>
              <a:rPr kumimoji="0" lang="el-GR" altLang="en-US" sz="2800" b="0" i="0" u="none" strike="noStrike" kern="1200" cap="none" spc="0" normalizeH="0" baseline="0" noProof="0" dirty="0" err="1">
                <a:ln>
                  <a:noFill/>
                </a:ln>
                <a:solidFill>
                  <a:srgbClr val="000000"/>
                </a:solidFill>
                <a:effectLst/>
                <a:uLnTx/>
                <a:uFillTx/>
                <a:latin typeface="Calibri" panose="020F0502020204030204" pitchFamily="34" charset="0"/>
              </a:rPr>
              <a:t>Lewis</a:t>
            </a:r>
            <a:r>
              <a:rPr kumimoji="0" lang="el-GR" altLang="en-US" sz="2800" b="0" i="0" u="none" strike="noStrike" kern="1200" cap="none" spc="0" normalizeH="0" baseline="0" noProof="0" dirty="0">
                <a:ln>
                  <a:noFill/>
                </a:ln>
                <a:solidFill>
                  <a:srgbClr val="000000"/>
                </a:solidFill>
                <a:effectLst/>
                <a:uLnTx/>
                <a:uFillTx/>
                <a:latin typeface="Calibri" panose="020F0502020204030204" pitchFamily="34" charset="0"/>
              </a:rPr>
              <a:t> συχνά δεν προβλέπει την ορθή </a:t>
            </a:r>
            <a:r>
              <a:rPr kumimoji="0" lang="el-GR" altLang="en-US" sz="2800" b="0" i="0" u="none" strike="noStrike" kern="1200" cap="none" spc="0" normalizeH="0" baseline="0" noProof="0" dirty="0">
                <a:ln>
                  <a:noFill/>
                </a:ln>
                <a:solidFill>
                  <a:srgbClr val="FF0000"/>
                </a:solidFill>
                <a:effectLst/>
                <a:uLnTx/>
                <a:uFillTx/>
                <a:latin typeface="Calibri" panose="020F0502020204030204" pitchFamily="34" charset="0"/>
              </a:rPr>
              <a:t>μαγνητική συμπεριφορά</a:t>
            </a:r>
            <a:r>
              <a:rPr kumimoji="0" lang="el-GR" altLang="en-US" sz="2800" b="0" i="0" u="none" strike="noStrike" kern="1200" cap="none" spc="0" normalizeH="0" baseline="0" noProof="0" dirty="0">
                <a:ln>
                  <a:noFill/>
                </a:ln>
                <a:solidFill>
                  <a:srgbClr val="000000"/>
                </a:solidFill>
                <a:effectLst/>
                <a:uLnTx/>
                <a:uFillTx/>
                <a:latin typeface="Calibri" panose="020F0502020204030204" pitchFamily="34" charset="0"/>
              </a:rPr>
              <a:t> των μορίων</a:t>
            </a:r>
          </a:p>
        </p:txBody>
      </p:sp>
      <p:sp>
        <p:nvSpPr>
          <p:cNvPr id="74757" name="Text Box 4">
            <a:extLst>
              <a:ext uri="{FF2B5EF4-FFF2-40B4-BE49-F238E27FC236}">
                <a16:creationId xmlns:a16="http://schemas.microsoft.com/office/drawing/2014/main" id="{C9D30586-E7FD-4CD8-AE34-75D63193C37F}"/>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l-GR" altLang="en-US" sz="1400" b="0" i="0" u="none" strike="noStrike" kern="1200" cap="none" spc="0" normalizeH="0" baseline="0" noProof="0">
                <a:ln>
                  <a:noFill/>
                </a:ln>
                <a:solidFill>
                  <a:srgbClr val="808080"/>
                </a:solidFill>
                <a:effectLst/>
                <a:uLnTx/>
                <a:uFillTx/>
                <a:latin typeface="Arial" panose="020B0604020202020204" pitchFamily="34" charset="0"/>
              </a:rPr>
              <a:t>Tro: Chemistry: A Molecular Approach, 2/e</a:t>
            </a:r>
          </a:p>
        </p:txBody>
      </p:sp>
    </p:spTree>
    <p:custDataLst>
      <p:tags r:id="rId1"/>
    </p:custDataLst>
    <p:extLst>
      <p:ext uri="{BB962C8B-B14F-4D97-AF65-F5344CB8AC3E}">
        <p14:creationId xmlns:p14="http://schemas.microsoft.com/office/powerpoint/2010/main" val="429350914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73730">
                                            <p:txEl>
                                              <p:pRg st="0" end="0"/>
                                            </p:txEl>
                                          </p:spTgt>
                                        </p:tgtEl>
                                        <p:attrNameLst>
                                          <p:attrName>style.visibility</p:attrName>
                                        </p:attrNameLst>
                                      </p:cBhvr>
                                      <p:to>
                                        <p:strVal val="visible"/>
                                      </p:to>
                                    </p:set>
                                    <p:animEffect transition="in" filter="wipe(left)">
                                      <p:cBhvr additive="repl">
                                        <p:cTn id="7" dur="500"/>
                                        <p:tgtEl>
                                          <p:spTgt spid="73730">
                                            <p:txEl>
                                              <p:pRg st="0" end="0"/>
                                            </p:txEl>
                                          </p:spTgt>
                                        </p:tgtEl>
                                      </p:cBhvr>
                                    </p:animEffect>
                                  </p:childTnLst>
                                </p:cTn>
                              </p:par>
                            </p:childTnLst>
                          </p:cTn>
                        </p:par>
                        <p:par>
                          <p:cTn id="8" fill="hold" nodeType="afterGroup">
                            <p:stCondLst>
                              <p:cond delay="1500"/>
                            </p:stCondLst>
                            <p:childTnLst>
                              <p:par>
                                <p:cTn id="9" presetID="22" presetClass="entr" presetSubtype="8" fill="hold" nodeType="afterEffect">
                                  <p:stCondLst>
                                    <p:cond delay="500"/>
                                  </p:stCondLst>
                                  <p:childTnLst>
                                    <p:set>
                                      <p:cBhvr additive="repl">
                                        <p:cTn id="10" dur="1" fill="hold">
                                          <p:stCondLst>
                                            <p:cond delay="0"/>
                                          </p:stCondLst>
                                        </p:cTn>
                                        <p:tgtEl>
                                          <p:spTgt spid="73730">
                                            <p:txEl>
                                              <p:pRg st="1" end="1"/>
                                            </p:txEl>
                                          </p:spTgt>
                                        </p:tgtEl>
                                        <p:attrNameLst>
                                          <p:attrName>style.visibility</p:attrName>
                                        </p:attrNameLst>
                                      </p:cBhvr>
                                      <p:to>
                                        <p:strVal val="visible"/>
                                      </p:to>
                                    </p:set>
                                    <p:animEffect transition="in" filter="wipe(left)">
                                      <p:cBhvr additive="repl">
                                        <p:cTn id="11" dur="500"/>
                                        <p:tgtEl>
                                          <p:spTgt spid="73730">
                                            <p:txEl>
                                              <p:pRg st="1" end="1"/>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nodeType="clickEffect">
                                  <p:stCondLst>
                                    <p:cond delay="1000"/>
                                  </p:stCondLst>
                                  <p:childTnLst>
                                    <p:set>
                                      <p:cBhvr additive="repl">
                                        <p:cTn id="15" dur="1" fill="hold">
                                          <p:stCondLst>
                                            <p:cond delay="0"/>
                                          </p:stCondLst>
                                        </p:cTn>
                                        <p:tgtEl>
                                          <p:spTgt spid="73730">
                                            <p:txEl>
                                              <p:pRg st="2" end="2"/>
                                            </p:txEl>
                                          </p:spTgt>
                                        </p:tgtEl>
                                        <p:attrNameLst>
                                          <p:attrName>style.visibility</p:attrName>
                                        </p:attrNameLst>
                                      </p:cBhvr>
                                      <p:to>
                                        <p:strVal val="visible"/>
                                      </p:to>
                                    </p:set>
                                    <p:animEffect transition="in" filter="wipe(left)">
                                      <p:cBhvr additive="repl">
                                        <p:cTn id="16" dur="500"/>
                                        <p:tgtEl>
                                          <p:spTgt spid="73730">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1000"/>
                                  </p:stCondLst>
                                  <p:childTnLst>
                                    <p:set>
                                      <p:cBhvr additive="repl">
                                        <p:cTn id="20" dur="1" fill="hold">
                                          <p:stCondLst>
                                            <p:cond delay="0"/>
                                          </p:stCondLst>
                                        </p:cTn>
                                        <p:tgtEl>
                                          <p:spTgt spid="73730">
                                            <p:txEl>
                                              <p:pRg st="3" end="3"/>
                                            </p:txEl>
                                          </p:spTgt>
                                        </p:tgtEl>
                                        <p:attrNameLst>
                                          <p:attrName>style.visibility</p:attrName>
                                        </p:attrNameLst>
                                      </p:cBhvr>
                                      <p:to>
                                        <p:strVal val="visible"/>
                                      </p:to>
                                    </p:set>
                                    <p:animEffect transition="in" filter="wipe(left)">
                                      <p:cBhvr additive="repl">
                                        <p:cTn id="21" dur="500"/>
                                        <p:tgtEl>
                                          <p:spTgt spid="73730">
                                            <p:txEl>
                                              <p:pRg st="3" end="3"/>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1000"/>
                                  </p:stCondLst>
                                  <p:childTnLst>
                                    <p:set>
                                      <p:cBhvr additive="repl">
                                        <p:cTn id="25" dur="1" fill="hold">
                                          <p:stCondLst>
                                            <p:cond delay="0"/>
                                          </p:stCondLst>
                                        </p:cTn>
                                        <p:tgtEl>
                                          <p:spTgt spid="73730">
                                            <p:txEl>
                                              <p:pRg st="4" end="4"/>
                                            </p:txEl>
                                          </p:spTgt>
                                        </p:tgtEl>
                                        <p:attrNameLst>
                                          <p:attrName>style.visibility</p:attrName>
                                        </p:attrNameLst>
                                      </p:cBhvr>
                                      <p:to>
                                        <p:strVal val="visible"/>
                                      </p:to>
                                    </p:set>
                                    <p:animEffect transition="in" filter="wipe(left)">
                                      <p:cBhvr additive="repl">
                                        <p:cTn id="26" dur="500"/>
                                        <p:tgtEl>
                                          <p:spTgt spid="737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1">
            <a:extLst>
              <a:ext uri="{FF2B5EF4-FFF2-40B4-BE49-F238E27FC236}">
                <a16:creationId xmlns:a16="http://schemas.microsoft.com/office/drawing/2014/main" id="{0E1C356B-448E-4702-8714-BF7C831F3070}"/>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b="1" dirty="0">
                <a:solidFill>
                  <a:srgbClr val="000000"/>
                </a:solidFill>
              </a:rPr>
              <a:t>Θεωρίες δεσμού</a:t>
            </a:r>
          </a:p>
        </p:txBody>
      </p:sp>
      <p:sp>
        <p:nvSpPr>
          <p:cNvPr id="72706" name="Text Box 2">
            <a:extLst>
              <a:ext uri="{FF2B5EF4-FFF2-40B4-BE49-F238E27FC236}">
                <a16:creationId xmlns:a16="http://schemas.microsoft.com/office/drawing/2014/main" id="{D15D57EF-0E83-4924-BCCE-755B119A3A84}"/>
              </a:ext>
            </a:extLst>
          </p:cNvPr>
          <p:cNvSpPr txBox="1">
            <a:spLocks noChangeArrowheads="1"/>
          </p:cNvSpPr>
          <p:nvPr/>
        </p:nvSpPr>
        <p:spPr bwMode="auto">
          <a:xfrm>
            <a:off x="304800" y="1752600"/>
            <a:ext cx="8534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650"/>
              </a:spcBef>
              <a:buFont typeface="Arial" panose="020B0604020202020204" pitchFamily="34" charset="0"/>
              <a:buChar char="•"/>
            </a:pPr>
            <a:r>
              <a:rPr lang="el-GR" altLang="en-US" sz="2600" dirty="0">
                <a:solidFill>
                  <a:srgbClr val="000000"/>
                </a:solidFill>
              </a:rPr>
              <a:t>Οι δύο βασικοί διεκδικητές …</a:t>
            </a:r>
          </a:p>
          <a:p>
            <a:pPr eaLnBrk="1" hangingPunct="1">
              <a:spcBef>
                <a:spcPts val="650"/>
              </a:spcBef>
              <a:buClrTx/>
              <a:buFontTx/>
              <a:buNone/>
            </a:pPr>
            <a:endParaRPr lang="el-GR" altLang="en-US" sz="2600" dirty="0">
              <a:solidFill>
                <a:srgbClr val="000000"/>
              </a:solidFill>
            </a:endParaRPr>
          </a:p>
          <a:p>
            <a:pPr eaLnBrk="1" hangingPunct="1">
              <a:spcBef>
                <a:spcPts val="650"/>
              </a:spcBef>
              <a:buClr>
                <a:srgbClr val="0066FF"/>
              </a:buClr>
              <a:buSzPct val="120000"/>
              <a:buFont typeface="Arial" panose="020B0604020202020204" pitchFamily="34" charset="0"/>
              <a:buChar char="•"/>
            </a:pPr>
            <a:r>
              <a:rPr lang="el-GR" altLang="en-US" sz="2600" dirty="0">
                <a:solidFill>
                  <a:srgbClr val="0066FF"/>
                </a:solidFill>
              </a:rPr>
              <a:t>Θεωρία δεσμού σθένους (</a:t>
            </a:r>
            <a:r>
              <a:rPr lang="el-GR" altLang="en-US" sz="2600" dirty="0" err="1">
                <a:solidFill>
                  <a:srgbClr val="0066FF"/>
                </a:solidFill>
              </a:rPr>
              <a:t>valence</a:t>
            </a:r>
            <a:r>
              <a:rPr lang="el-GR" altLang="en-US" sz="2600" dirty="0">
                <a:solidFill>
                  <a:srgbClr val="0066FF"/>
                </a:solidFill>
              </a:rPr>
              <a:t> </a:t>
            </a:r>
            <a:r>
              <a:rPr lang="el-GR" altLang="en-US" sz="2600" dirty="0" err="1">
                <a:solidFill>
                  <a:srgbClr val="0066FF"/>
                </a:solidFill>
              </a:rPr>
              <a:t>bond</a:t>
            </a:r>
            <a:r>
              <a:rPr lang="el-GR" altLang="en-US" sz="2600" dirty="0">
                <a:solidFill>
                  <a:srgbClr val="0066FF"/>
                </a:solidFill>
              </a:rPr>
              <a:t> </a:t>
            </a:r>
            <a:r>
              <a:rPr lang="el-GR" altLang="en-US" sz="2600" dirty="0" err="1">
                <a:solidFill>
                  <a:srgbClr val="0066FF"/>
                </a:solidFill>
              </a:rPr>
              <a:t>theory</a:t>
            </a:r>
            <a:r>
              <a:rPr lang="el-GR" altLang="en-US" sz="2600" dirty="0">
                <a:solidFill>
                  <a:srgbClr val="0066FF"/>
                </a:solidFill>
              </a:rPr>
              <a:t>, VBT)</a:t>
            </a:r>
          </a:p>
          <a:p>
            <a:pPr eaLnBrk="1" hangingPunct="1">
              <a:spcBef>
                <a:spcPts val="650"/>
              </a:spcBef>
              <a:buClr>
                <a:srgbClr val="0066FF"/>
              </a:buClr>
              <a:buSzPct val="120000"/>
              <a:buFont typeface="Arial" panose="020B0604020202020204" pitchFamily="34" charset="0"/>
              <a:buChar char="•"/>
            </a:pPr>
            <a:r>
              <a:rPr lang="el-GR" altLang="en-US" sz="2600" dirty="0">
                <a:solidFill>
                  <a:srgbClr val="0066FF"/>
                </a:solidFill>
              </a:rPr>
              <a:t>Θεωρία μοριακών τροχιακών (</a:t>
            </a:r>
            <a:r>
              <a:rPr lang="el-GR" altLang="en-US" sz="2600" dirty="0" err="1">
                <a:solidFill>
                  <a:srgbClr val="0066FF"/>
                </a:solidFill>
              </a:rPr>
              <a:t>molecular</a:t>
            </a:r>
            <a:r>
              <a:rPr lang="el-GR" altLang="en-US" sz="2600" dirty="0">
                <a:solidFill>
                  <a:srgbClr val="0066FF"/>
                </a:solidFill>
              </a:rPr>
              <a:t> </a:t>
            </a:r>
            <a:r>
              <a:rPr lang="el-GR" altLang="en-US" sz="2600" dirty="0" err="1">
                <a:solidFill>
                  <a:srgbClr val="0066FF"/>
                </a:solidFill>
              </a:rPr>
              <a:t>orbital</a:t>
            </a:r>
            <a:r>
              <a:rPr lang="el-GR" altLang="en-US" sz="2600" dirty="0">
                <a:solidFill>
                  <a:srgbClr val="0066FF"/>
                </a:solidFill>
              </a:rPr>
              <a:t> </a:t>
            </a:r>
            <a:r>
              <a:rPr lang="el-GR" altLang="en-US" sz="2600" dirty="0" err="1">
                <a:solidFill>
                  <a:srgbClr val="0066FF"/>
                </a:solidFill>
              </a:rPr>
              <a:t>theory,MO</a:t>
            </a:r>
            <a:r>
              <a:rPr lang="el-GR" altLang="en-US" sz="2600" dirty="0">
                <a:solidFill>
                  <a:srgbClr val="0066FF"/>
                </a:solidFill>
              </a:rPr>
              <a:t>)</a:t>
            </a:r>
          </a:p>
          <a:p>
            <a:pPr eaLnBrk="1" hangingPunct="1">
              <a:spcBef>
                <a:spcPts val="650"/>
              </a:spcBef>
              <a:buClr>
                <a:srgbClr val="0066FF"/>
              </a:buClr>
              <a:buSzPct val="120000"/>
              <a:buFont typeface="Arial" panose="020B0604020202020204" pitchFamily="34" charset="0"/>
              <a:buChar char="•"/>
            </a:pPr>
            <a:r>
              <a:rPr lang="el-GR" altLang="en-US" sz="2600" dirty="0" err="1">
                <a:solidFill>
                  <a:srgbClr val="0066FF"/>
                </a:solidFill>
              </a:rPr>
              <a:t>Kαι</a:t>
            </a:r>
            <a:r>
              <a:rPr lang="el-GR" altLang="en-US" sz="2600" dirty="0">
                <a:solidFill>
                  <a:srgbClr val="0066FF"/>
                </a:solidFill>
              </a:rPr>
              <a:t> οι δύο συνδέονται με τις θεμελιώδεις κβαντομηχανικές ιδέες</a:t>
            </a:r>
          </a:p>
          <a:p>
            <a:pPr eaLnBrk="1" hangingPunct="1">
              <a:spcBef>
                <a:spcPts val="650"/>
              </a:spcBef>
              <a:buClrTx/>
              <a:buSzPct val="120000"/>
              <a:buFontTx/>
              <a:buNone/>
            </a:pPr>
            <a:endParaRPr lang="el-GR" altLang="en-US" sz="2600" dirty="0">
              <a:solidFill>
                <a:srgbClr val="0066FF"/>
              </a:solidFill>
            </a:endParaRPr>
          </a:p>
          <a:p>
            <a:pPr eaLnBrk="1" hangingPunct="1">
              <a:spcBef>
                <a:spcPts val="650"/>
              </a:spcBef>
              <a:buClrTx/>
              <a:buSzPct val="120000"/>
              <a:buFontTx/>
              <a:buNone/>
            </a:pPr>
            <a:r>
              <a:rPr lang="el-GR" altLang="en-US" sz="2600" dirty="0">
                <a:solidFill>
                  <a:srgbClr val="FF0000"/>
                </a:solidFill>
              </a:rPr>
              <a:t>Ποια είναι η καλύτερη;</a:t>
            </a:r>
          </a:p>
          <a:p>
            <a:pPr eaLnBrk="1" hangingPunct="1">
              <a:spcBef>
                <a:spcPts val="650"/>
              </a:spcBef>
              <a:buClrTx/>
              <a:buSzPct val="120000"/>
              <a:buFontTx/>
              <a:buNone/>
            </a:pPr>
            <a:endParaRPr lang="el-GR" altLang="en-US" sz="2600" dirty="0">
              <a:solidFill>
                <a:srgbClr val="FF0000"/>
              </a:solidFill>
            </a:endParaRP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72706">
                                            <p:txEl>
                                              <p:pRg st="0" end="0"/>
                                            </p:txEl>
                                          </p:spTgt>
                                        </p:tgtEl>
                                        <p:attrNameLst>
                                          <p:attrName>style.visibility</p:attrName>
                                        </p:attrNameLst>
                                      </p:cBhvr>
                                      <p:to>
                                        <p:strVal val="visible"/>
                                      </p:to>
                                    </p:set>
                                    <p:animEffect transition="in" filter="wipe(left)">
                                      <p:cBhvr additive="repl">
                                        <p:cTn id="7" dur="500"/>
                                        <p:tgtEl>
                                          <p:spTgt spid="7270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72706">
                                            <p:txEl>
                                              <p:pRg st="2" end="2"/>
                                            </p:txEl>
                                          </p:spTgt>
                                        </p:tgtEl>
                                        <p:attrNameLst>
                                          <p:attrName>style.visibility</p:attrName>
                                        </p:attrNameLst>
                                      </p:cBhvr>
                                      <p:to>
                                        <p:strVal val="visible"/>
                                      </p:to>
                                    </p:set>
                                    <p:animEffect transition="in" filter="wipe(left)">
                                      <p:cBhvr additive="repl">
                                        <p:cTn id="12" dur="500"/>
                                        <p:tgtEl>
                                          <p:spTgt spid="7270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1000"/>
                                  </p:stCondLst>
                                  <p:childTnLst>
                                    <p:set>
                                      <p:cBhvr additive="repl">
                                        <p:cTn id="16" dur="1" fill="hold">
                                          <p:stCondLst>
                                            <p:cond delay="0"/>
                                          </p:stCondLst>
                                        </p:cTn>
                                        <p:tgtEl>
                                          <p:spTgt spid="72706">
                                            <p:txEl>
                                              <p:pRg st="3" end="3"/>
                                            </p:txEl>
                                          </p:spTgt>
                                        </p:tgtEl>
                                        <p:attrNameLst>
                                          <p:attrName>style.visibility</p:attrName>
                                        </p:attrNameLst>
                                      </p:cBhvr>
                                      <p:to>
                                        <p:strVal val="visible"/>
                                      </p:to>
                                    </p:set>
                                    <p:animEffect transition="in" filter="wipe(left)">
                                      <p:cBhvr additive="repl">
                                        <p:cTn id="17" dur="500"/>
                                        <p:tgtEl>
                                          <p:spTgt spid="72706">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1000"/>
                                  </p:stCondLst>
                                  <p:childTnLst>
                                    <p:set>
                                      <p:cBhvr additive="repl">
                                        <p:cTn id="21" dur="1" fill="hold">
                                          <p:stCondLst>
                                            <p:cond delay="0"/>
                                          </p:stCondLst>
                                        </p:cTn>
                                        <p:tgtEl>
                                          <p:spTgt spid="72706">
                                            <p:txEl>
                                              <p:pRg st="4" end="4"/>
                                            </p:txEl>
                                          </p:spTgt>
                                        </p:tgtEl>
                                        <p:attrNameLst>
                                          <p:attrName>style.visibility</p:attrName>
                                        </p:attrNameLst>
                                      </p:cBhvr>
                                      <p:to>
                                        <p:strVal val="visible"/>
                                      </p:to>
                                    </p:set>
                                    <p:animEffect transition="in" filter="wipe(left)">
                                      <p:cBhvr additive="repl">
                                        <p:cTn id="22" dur="500"/>
                                        <p:tgtEl>
                                          <p:spTgt spid="72706">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1000"/>
                                  </p:stCondLst>
                                  <p:childTnLst>
                                    <p:set>
                                      <p:cBhvr additive="repl">
                                        <p:cTn id="26" dur="1" fill="hold">
                                          <p:stCondLst>
                                            <p:cond delay="0"/>
                                          </p:stCondLst>
                                        </p:cTn>
                                        <p:tgtEl>
                                          <p:spTgt spid="72706">
                                            <p:txEl>
                                              <p:pRg st="6" end="6"/>
                                            </p:txEl>
                                          </p:spTgt>
                                        </p:tgtEl>
                                        <p:attrNameLst>
                                          <p:attrName>style.visibility</p:attrName>
                                        </p:attrNameLst>
                                      </p:cBhvr>
                                      <p:to>
                                        <p:strVal val="visible"/>
                                      </p:to>
                                    </p:set>
                                    <p:animEffect transition="in" filter="wipe(left)">
                                      <p:cBhvr additive="repl">
                                        <p:cTn id="27" dur="500"/>
                                        <p:tgtEl>
                                          <p:spTgt spid="7270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87F394-BAFA-47A4-BDB5-3C0BC4818667}"/>
              </a:ext>
            </a:extLst>
          </p:cNvPr>
          <p:cNvSpPr>
            <a:spLocks noGrp="1"/>
          </p:cNvSpPr>
          <p:nvPr>
            <p:ph type="title"/>
          </p:nvPr>
        </p:nvSpPr>
        <p:spPr>
          <a:xfrm>
            <a:off x="457200" y="274638"/>
            <a:ext cx="8226425" cy="866967"/>
          </a:xfrm>
        </p:spPr>
        <p:txBody>
          <a:bodyPr>
            <a:normAutofit fontScale="90000"/>
          </a:bodyPr>
          <a:lstStyle/>
          <a:p>
            <a:pPr algn="ctr"/>
            <a:r>
              <a:rPr lang="el-GR" sz="3600" b="1" dirty="0" err="1"/>
              <a:t>Κυματοσυναρτήσεις</a:t>
            </a:r>
            <a:r>
              <a:rPr lang="el-GR" sz="3600" b="1" dirty="0"/>
              <a:t> δεσμού σθένους για το Η2</a:t>
            </a:r>
            <a:endParaRPr lang="en-US" sz="3600" b="1" dirty="0"/>
          </a:p>
        </p:txBody>
      </p:sp>
      <p:sp>
        <p:nvSpPr>
          <p:cNvPr id="4" name="Rectangle 1">
            <a:extLst>
              <a:ext uri="{FF2B5EF4-FFF2-40B4-BE49-F238E27FC236}">
                <a16:creationId xmlns:a16="http://schemas.microsoft.com/office/drawing/2014/main" id="{BD4F8DC4-35FD-41E9-BDC3-1780D3359BAF}"/>
              </a:ext>
            </a:extLst>
          </p:cNvPr>
          <p:cNvSpPr>
            <a:spLocks noGrp="1" noChangeArrowheads="1"/>
          </p:cNvSpPr>
          <p:nvPr>
            <p:ph idx="1"/>
          </p:nvPr>
        </p:nvSpPr>
        <p:spPr bwMode="auto">
          <a:xfrm>
            <a:off x="254681" y="3564999"/>
            <a:ext cx="3322712"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chemeClr val="tx1"/>
                </a:solidFill>
                <a:effectLst/>
                <a:latin typeface="MathJax_Math-italic"/>
              </a:rPr>
              <a:t>ψsimple</a:t>
            </a:r>
            <a:r>
              <a:rPr kumimoji="0" lang="en-US" altLang="en-US" sz="2400" b="0" i="0" u="none" strike="noStrike" cap="none" normalizeH="0" baseline="0" dirty="0">
                <a:ln>
                  <a:noFill/>
                </a:ln>
                <a:solidFill>
                  <a:schemeClr val="tx1"/>
                </a:solidFill>
                <a:effectLst/>
                <a:latin typeface="MathJax_Main"/>
              </a:rPr>
              <a:t>=</a:t>
            </a:r>
            <a:r>
              <a:rPr kumimoji="0" lang="en-US" altLang="en-US" sz="2400" b="0" i="0" u="none" strike="noStrike" cap="none" normalizeH="0" baseline="0" dirty="0" err="1">
                <a:ln>
                  <a:noFill/>
                </a:ln>
                <a:solidFill>
                  <a:schemeClr val="tx1"/>
                </a:solidFill>
                <a:effectLst/>
                <a:latin typeface="MathJax_Math-italic"/>
              </a:rPr>
              <a:t>ψa</a:t>
            </a:r>
            <a:r>
              <a:rPr kumimoji="0" lang="en-US" altLang="en-US" sz="2400" b="0" i="0" u="none" strike="noStrike" cap="none" normalizeH="0" baseline="0" dirty="0">
                <a:ln>
                  <a:noFill/>
                </a:ln>
                <a:solidFill>
                  <a:schemeClr val="tx1"/>
                </a:solidFill>
                <a:effectLst/>
                <a:latin typeface="MathJax_Main"/>
              </a:rPr>
              <a:t>(1)</a:t>
            </a:r>
            <a:r>
              <a:rPr kumimoji="0" lang="en-US" altLang="en-US" sz="2400" b="0" i="0" u="none" strike="noStrike" cap="none" normalizeH="0" baseline="0" dirty="0" err="1">
                <a:ln>
                  <a:noFill/>
                </a:ln>
                <a:solidFill>
                  <a:schemeClr val="tx1"/>
                </a:solidFill>
                <a:effectLst/>
                <a:latin typeface="MathJax_Math-italic"/>
              </a:rPr>
              <a:t>ψb</a:t>
            </a:r>
            <a:r>
              <a:rPr kumimoji="0" lang="en-US" altLang="en-US" sz="2400" b="0" i="0" u="none" strike="noStrike" cap="none" normalizeH="0" baseline="0" dirty="0">
                <a:ln>
                  <a:noFill/>
                </a:ln>
                <a:solidFill>
                  <a:schemeClr val="tx1"/>
                </a:solidFill>
                <a:effectLst/>
                <a:latin typeface="MathJax_Main"/>
              </a:rPr>
              <a:t>(2)</a:t>
            </a:r>
            <a:endParaRPr kumimoji="0" lang="en-US" altLang="en-US" sz="2400" b="0" i="0" u="none" strike="noStrike" cap="none" normalizeH="0" baseline="0" dirty="0">
              <a:ln>
                <a:noFill/>
              </a:ln>
              <a:solidFill>
                <a:schemeClr val="tx1"/>
              </a:solidFill>
              <a:effectLst/>
            </a:endParaRPr>
          </a:p>
        </p:txBody>
      </p:sp>
      <p:sp>
        <p:nvSpPr>
          <p:cNvPr id="5" name="Rectangle 2">
            <a:extLst>
              <a:ext uri="{FF2B5EF4-FFF2-40B4-BE49-F238E27FC236}">
                <a16:creationId xmlns:a16="http://schemas.microsoft.com/office/drawing/2014/main" id="{189BE94C-A954-4DDC-B6D2-1CD9DE5267E2}"/>
              </a:ext>
            </a:extLst>
          </p:cNvPr>
          <p:cNvSpPr>
            <a:spLocks noChangeArrowheads="1"/>
          </p:cNvSpPr>
          <p:nvPr/>
        </p:nvSpPr>
        <p:spPr bwMode="auto">
          <a:xfrm>
            <a:off x="254681" y="4335485"/>
            <a:ext cx="5832648"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err="1">
                <a:ln>
                  <a:noFill/>
                </a:ln>
                <a:solidFill>
                  <a:schemeClr val="tx1"/>
                </a:solidFill>
                <a:effectLst/>
              </a:rPr>
              <a:t>ψcovalent</a:t>
            </a:r>
            <a:r>
              <a:rPr kumimoji="0" lang="en-US" altLang="en-US" sz="2400" b="0" i="0" u="none" strike="noStrike" cap="none" normalizeH="0" baseline="0" dirty="0">
                <a:ln>
                  <a:noFill/>
                </a:ln>
                <a:solidFill>
                  <a:schemeClr val="tx1"/>
                </a:solidFill>
                <a:effectLst/>
              </a:rPr>
              <a:t>=</a:t>
            </a:r>
            <a:r>
              <a:rPr kumimoji="0" lang="en-US" altLang="en-US" sz="2400" b="0" i="0" u="none" strike="noStrike" cap="none" normalizeH="0" baseline="0" dirty="0" err="1">
                <a:ln>
                  <a:noFill/>
                </a:ln>
                <a:solidFill>
                  <a:schemeClr val="tx1"/>
                </a:solidFill>
                <a:effectLst/>
              </a:rPr>
              <a:t>ψa</a:t>
            </a:r>
            <a:r>
              <a:rPr kumimoji="0" lang="en-US" altLang="en-US" sz="2400" b="0" i="0" u="none" strike="noStrike" cap="none" normalizeH="0" baseline="0" dirty="0">
                <a:ln>
                  <a:noFill/>
                </a:ln>
                <a:solidFill>
                  <a:schemeClr val="tx1"/>
                </a:solidFill>
                <a:effectLst/>
              </a:rPr>
              <a:t>(1)</a:t>
            </a:r>
            <a:r>
              <a:rPr kumimoji="0" lang="en-US" altLang="en-US" sz="2400" b="0" i="0" u="none" strike="noStrike" cap="none" normalizeH="0" baseline="0" dirty="0" err="1">
                <a:ln>
                  <a:noFill/>
                </a:ln>
                <a:solidFill>
                  <a:schemeClr val="tx1"/>
                </a:solidFill>
                <a:effectLst/>
              </a:rPr>
              <a:t>ψb</a:t>
            </a:r>
            <a:r>
              <a:rPr kumimoji="0" lang="en-US" altLang="en-US" sz="2400" b="0" i="0" u="none" strike="noStrike" cap="none" normalizeH="0" baseline="0" dirty="0">
                <a:ln>
                  <a:noFill/>
                </a:ln>
                <a:solidFill>
                  <a:schemeClr val="tx1"/>
                </a:solidFill>
                <a:effectLst/>
              </a:rPr>
              <a:t>(2)+</a:t>
            </a:r>
            <a:r>
              <a:rPr kumimoji="0" lang="en-US" altLang="en-US" sz="2400" b="0" i="0" u="none" strike="noStrike" cap="none" normalizeH="0" baseline="0" dirty="0" err="1">
                <a:ln>
                  <a:noFill/>
                </a:ln>
                <a:solidFill>
                  <a:schemeClr val="tx1"/>
                </a:solidFill>
                <a:effectLst/>
              </a:rPr>
              <a:t>ψa</a:t>
            </a:r>
            <a:r>
              <a:rPr kumimoji="0" lang="en-US" altLang="en-US" sz="2400" b="0" i="0" u="none" strike="noStrike" cap="none" normalizeH="0" baseline="0" dirty="0">
                <a:ln>
                  <a:noFill/>
                </a:ln>
                <a:solidFill>
                  <a:schemeClr val="tx1"/>
                </a:solidFill>
                <a:effectLst/>
              </a:rPr>
              <a:t>(2)</a:t>
            </a:r>
            <a:r>
              <a:rPr kumimoji="0" lang="en-US" altLang="en-US" sz="2400" b="0" i="0" u="none" strike="noStrike" cap="none" normalizeH="0" baseline="0" dirty="0" err="1">
                <a:ln>
                  <a:noFill/>
                </a:ln>
                <a:solidFill>
                  <a:schemeClr val="tx1"/>
                </a:solidFill>
                <a:effectLst/>
              </a:rPr>
              <a:t>ψb</a:t>
            </a:r>
            <a:r>
              <a:rPr kumimoji="0" lang="en-US" altLang="en-US" sz="2400" b="0" i="0" u="none" strike="noStrike" cap="none" normalizeH="0" baseline="0" dirty="0">
                <a:ln>
                  <a:noFill/>
                </a:ln>
                <a:solidFill>
                  <a:schemeClr val="tx1"/>
                </a:solidFill>
                <a:effectLst/>
              </a:rPr>
              <a:t>(1)</a:t>
            </a:r>
            <a:endParaRPr kumimoji="0" lang="en-US" altLang="en-US" sz="700" b="0" i="0" u="none" strike="noStrike" cap="none" normalizeH="0" baseline="30000" dirty="0">
              <a:ln>
                <a:noFill/>
              </a:ln>
              <a:solidFill>
                <a:schemeClr val="tx1"/>
              </a:solidFill>
              <a:effectLst/>
            </a:endParaRPr>
          </a:p>
        </p:txBody>
      </p:sp>
      <p:sp>
        <p:nvSpPr>
          <p:cNvPr id="6" name="Rectangle 3">
            <a:extLst>
              <a:ext uri="{FF2B5EF4-FFF2-40B4-BE49-F238E27FC236}">
                <a16:creationId xmlns:a16="http://schemas.microsoft.com/office/drawing/2014/main" id="{B3D91D25-A46D-47FD-A4B7-D1F96F44F054}"/>
              </a:ext>
            </a:extLst>
          </p:cNvPr>
          <p:cNvSpPr>
            <a:spLocks noChangeArrowheads="1"/>
          </p:cNvSpPr>
          <p:nvPr/>
        </p:nvSpPr>
        <p:spPr bwMode="auto">
          <a:xfrm>
            <a:off x="0" y="5054477"/>
            <a:ext cx="500506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chemeClr val="tx1"/>
                </a:solidFill>
                <a:effectLst/>
                <a:latin typeface="MathJax_Math-italic"/>
              </a:rPr>
              <a:t>ψionic</a:t>
            </a:r>
            <a:r>
              <a:rPr kumimoji="0" lang="en-US" altLang="en-US" sz="2800" b="0" i="0" u="none" strike="noStrike" cap="none" normalizeH="0" baseline="0" dirty="0">
                <a:ln>
                  <a:noFill/>
                </a:ln>
                <a:solidFill>
                  <a:schemeClr val="tx1"/>
                </a:solidFill>
                <a:effectLst/>
                <a:latin typeface="MathJax_Main"/>
              </a:rPr>
              <a:t>=</a:t>
            </a:r>
            <a:r>
              <a:rPr kumimoji="0" lang="en-US" altLang="en-US" sz="2800" b="0" i="0" u="none" strike="noStrike" cap="none" normalizeH="0" baseline="0" dirty="0" err="1">
                <a:ln>
                  <a:noFill/>
                </a:ln>
                <a:solidFill>
                  <a:schemeClr val="tx1"/>
                </a:solidFill>
                <a:effectLst/>
                <a:latin typeface="MathJax_Math-italic"/>
              </a:rPr>
              <a:t>ψa</a:t>
            </a:r>
            <a:r>
              <a:rPr kumimoji="0" lang="en-US" altLang="en-US" sz="2800" b="0" i="0" u="none" strike="noStrike" cap="none" normalizeH="0" baseline="0" dirty="0">
                <a:ln>
                  <a:noFill/>
                </a:ln>
                <a:solidFill>
                  <a:schemeClr val="tx1"/>
                </a:solidFill>
                <a:effectLst/>
                <a:latin typeface="MathJax_Main"/>
              </a:rPr>
              <a:t>(1)</a:t>
            </a:r>
            <a:r>
              <a:rPr kumimoji="0" lang="en-US" altLang="en-US" sz="2800" b="0" i="0" u="none" strike="noStrike" cap="none" normalizeH="0" baseline="0" dirty="0" err="1">
                <a:ln>
                  <a:noFill/>
                </a:ln>
                <a:solidFill>
                  <a:schemeClr val="tx1"/>
                </a:solidFill>
                <a:effectLst/>
                <a:latin typeface="MathJax_Math-italic"/>
              </a:rPr>
              <a:t>ψa</a:t>
            </a:r>
            <a:r>
              <a:rPr kumimoji="0" lang="en-US" altLang="en-US" sz="2800" b="0" i="0" u="none" strike="noStrike" cap="none" normalizeH="0" baseline="0" dirty="0">
                <a:ln>
                  <a:noFill/>
                </a:ln>
                <a:solidFill>
                  <a:schemeClr val="tx1"/>
                </a:solidFill>
                <a:effectLst/>
                <a:latin typeface="MathJax_Main"/>
              </a:rPr>
              <a:t>(2)+</a:t>
            </a:r>
            <a:r>
              <a:rPr kumimoji="0" lang="en-US" altLang="en-US" sz="2800" b="0" i="0" u="none" strike="noStrike" cap="none" normalizeH="0" baseline="0" dirty="0" err="1">
                <a:ln>
                  <a:noFill/>
                </a:ln>
                <a:solidFill>
                  <a:schemeClr val="tx1"/>
                </a:solidFill>
                <a:effectLst/>
                <a:latin typeface="MathJax_Math-italic"/>
              </a:rPr>
              <a:t>ψb</a:t>
            </a:r>
            <a:r>
              <a:rPr kumimoji="0" lang="en-US" altLang="en-US" sz="2800" b="0" i="0" u="none" strike="noStrike" cap="none" normalizeH="0" baseline="0" dirty="0">
                <a:ln>
                  <a:noFill/>
                </a:ln>
                <a:solidFill>
                  <a:schemeClr val="tx1"/>
                </a:solidFill>
                <a:effectLst/>
                <a:latin typeface="MathJax_Main"/>
              </a:rPr>
              <a:t>(2)</a:t>
            </a:r>
            <a:r>
              <a:rPr kumimoji="0" lang="en-US" altLang="en-US" sz="2800" b="0" i="0" u="none" strike="noStrike" cap="none" normalizeH="0" baseline="0" dirty="0" err="1">
                <a:ln>
                  <a:noFill/>
                </a:ln>
                <a:solidFill>
                  <a:schemeClr val="tx1"/>
                </a:solidFill>
                <a:effectLst/>
                <a:latin typeface="MathJax_Math-italic"/>
              </a:rPr>
              <a:t>ψb</a:t>
            </a:r>
            <a:r>
              <a:rPr kumimoji="0" lang="en-US" altLang="en-US" sz="2800" b="0" i="0" u="none" strike="noStrike" cap="none" normalizeH="0" baseline="0" dirty="0">
                <a:ln>
                  <a:noFill/>
                </a:ln>
                <a:solidFill>
                  <a:schemeClr val="tx1"/>
                </a:solidFill>
                <a:effectLst/>
                <a:latin typeface="MathJax_Main"/>
              </a:rPr>
              <a:t>(1)</a:t>
            </a:r>
            <a:endParaRPr kumimoji="0" lang="en-US" altLang="en-US" sz="2800" b="0" i="0" u="none" strike="noStrike" cap="none" normalizeH="0" baseline="0" dirty="0">
              <a:ln>
                <a:noFill/>
              </a:ln>
              <a:solidFill>
                <a:schemeClr val="tx1"/>
              </a:solidFill>
              <a:effectLst/>
            </a:endParaRPr>
          </a:p>
        </p:txBody>
      </p:sp>
      <p:sp>
        <p:nvSpPr>
          <p:cNvPr id="7" name="Rectangle 4">
            <a:extLst>
              <a:ext uri="{FF2B5EF4-FFF2-40B4-BE49-F238E27FC236}">
                <a16:creationId xmlns:a16="http://schemas.microsoft.com/office/drawing/2014/main" id="{45BDFE98-B235-4B48-A1AD-5491A3C9929C}"/>
              </a:ext>
            </a:extLst>
          </p:cNvPr>
          <p:cNvSpPr>
            <a:spLocks noChangeArrowheads="1"/>
          </p:cNvSpPr>
          <p:nvPr/>
        </p:nvSpPr>
        <p:spPr bwMode="auto">
          <a:xfrm>
            <a:off x="74093" y="5893128"/>
            <a:ext cx="464389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marL="457200" eaLnBrk="0" hangingPunct="0">
              <a:defRPr>
                <a:solidFill>
                  <a:schemeClr val="tx1"/>
                </a:solidFill>
                <a:latin typeface="Arial" panose="020B0604020202020204" pitchFamily="34" charset="0"/>
              </a:defRPr>
            </a:lvl2pPr>
            <a:lvl3pPr marL="914400" eaLnBrk="0" hangingPunct="0">
              <a:defRPr>
                <a:solidFill>
                  <a:schemeClr val="tx1"/>
                </a:solidFill>
                <a:latin typeface="Arial" panose="020B0604020202020204" pitchFamily="34" charset="0"/>
              </a:defRPr>
            </a:lvl3pPr>
            <a:lvl4pPr marL="1371600" eaLnBrk="0" hangingPunct="0">
              <a:defRPr>
                <a:solidFill>
                  <a:schemeClr val="tx1"/>
                </a:solidFill>
                <a:latin typeface="Arial" panose="020B0604020202020204" pitchFamily="34" charset="0"/>
              </a:defRPr>
            </a:lvl4pPr>
            <a:lvl5pPr marL="1828800"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a:ln>
                  <a:noFill/>
                </a:ln>
                <a:solidFill>
                  <a:schemeClr val="tx1"/>
                </a:solidFill>
                <a:effectLst/>
                <a:latin typeface="MathJax_Math-italic"/>
              </a:rPr>
              <a:t>ψAB</a:t>
            </a:r>
            <a:r>
              <a:rPr kumimoji="0" lang="en-US" altLang="en-US" sz="2800" b="0" i="0" u="none" strike="noStrike" cap="none" normalizeH="0" baseline="0" dirty="0">
                <a:ln>
                  <a:noFill/>
                </a:ln>
                <a:solidFill>
                  <a:schemeClr val="tx1"/>
                </a:solidFill>
                <a:effectLst/>
                <a:latin typeface="MathJax_Main"/>
              </a:rPr>
              <a:t>=</a:t>
            </a:r>
            <a:r>
              <a:rPr kumimoji="0" lang="en-US" altLang="en-US" sz="2800" b="0" i="0" u="none" strike="noStrike" cap="none" normalizeH="0" baseline="0" dirty="0" err="1">
                <a:ln>
                  <a:noFill/>
                </a:ln>
                <a:solidFill>
                  <a:schemeClr val="tx1"/>
                </a:solidFill>
                <a:effectLst/>
                <a:latin typeface="MathJax_Main"/>
              </a:rPr>
              <a:t>Ψ</a:t>
            </a:r>
            <a:r>
              <a:rPr kumimoji="0" lang="en-US" altLang="en-US" sz="2800" b="0" i="0" u="none" strike="noStrike" cap="none" normalizeH="0" baseline="0" dirty="0" err="1">
                <a:ln>
                  <a:noFill/>
                </a:ln>
                <a:solidFill>
                  <a:schemeClr val="tx1"/>
                </a:solidFill>
                <a:effectLst/>
                <a:latin typeface="MathJax_Math-italic"/>
              </a:rPr>
              <a:t>covalent</a:t>
            </a:r>
            <a:r>
              <a:rPr kumimoji="0" lang="en-US" altLang="en-US" sz="2800" b="0" i="0" u="none" strike="noStrike" cap="none" normalizeH="0" baseline="0" dirty="0" err="1">
                <a:ln>
                  <a:noFill/>
                </a:ln>
                <a:solidFill>
                  <a:schemeClr val="tx1"/>
                </a:solidFill>
                <a:effectLst/>
                <a:latin typeface="MathJax_Main"/>
              </a:rPr>
              <a:t>+</a:t>
            </a:r>
            <a:r>
              <a:rPr kumimoji="0" lang="en-US" altLang="en-US" sz="2800" b="0" i="0" u="none" strike="noStrike" cap="none" normalizeH="0" baseline="0" dirty="0" err="1">
                <a:ln>
                  <a:noFill/>
                </a:ln>
                <a:solidFill>
                  <a:schemeClr val="tx1"/>
                </a:solidFill>
                <a:effectLst/>
                <a:latin typeface="MathJax_Math-italic"/>
              </a:rPr>
              <a:t>λψionic</a:t>
            </a:r>
            <a:endParaRPr kumimoji="0" lang="en-US" altLang="en-US" sz="2800" b="0" i="0" u="none" strike="noStrike" cap="none" normalizeH="0" baseline="0" dirty="0">
              <a:ln>
                <a:noFill/>
              </a:ln>
              <a:solidFill>
                <a:schemeClr val="tx1"/>
              </a:solidFill>
              <a:effectLst/>
            </a:endParaRPr>
          </a:p>
        </p:txBody>
      </p:sp>
      <p:graphicFrame>
        <p:nvGraphicFramePr>
          <p:cNvPr id="8" name="Πίνακας 7">
            <a:extLst>
              <a:ext uri="{FF2B5EF4-FFF2-40B4-BE49-F238E27FC236}">
                <a16:creationId xmlns:a16="http://schemas.microsoft.com/office/drawing/2014/main" id="{8CACD82A-ED98-49C0-8815-2D3495BDA0F4}"/>
              </a:ext>
            </a:extLst>
          </p:cNvPr>
          <p:cNvGraphicFramePr>
            <a:graphicFrameLocks noGrp="1"/>
          </p:cNvGraphicFramePr>
          <p:nvPr>
            <p:extLst>
              <p:ext uri="{D42A27DB-BD31-4B8C-83A1-F6EECF244321}">
                <p14:modId xmlns:p14="http://schemas.microsoft.com/office/powerpoint/2010/main" val="578479195"/>
              </p:ext>
            </p:extLst>
          </p:nvPr>
        </p:nvGraphicFramePr>
        <p:xfrm>
          <a:off x="254681" y="1141605"/>
          <a:ext cx="8649833" cy="2015790"/>
        </p:xfrm>
        <a:graphic>
          <a:graphicData uri="http://schemas.openxmlformats.org/drawingml/2006/table">
            <a:tbl>
              <a:tblPr/>
              <a:tblGrid>
                <a:gridCol w="2467356">
                  <a:extLst>
                    <a:ext uri="{9D8B030D-6E8A-4147-A177-3AD203B41FA5}">
                      <a16:colId xmlns:a16="http://schemas.microsoft.com/office/drawing/2014/main" val="2136489204"/>
                    </a:ext>
                  </a:extLst>
                </a:gridCol>
                <a:gridCol w="3336204">
                  <a:extLst>
                    <a:ext uri="{9D8B030D-6E8A-4147-A177-3AD203B41FA5}">
                      <a16:colId xmlns:a16="http://schemas.microsoft.com/office/drawing/2014/main" val="4085538911"/>
                    </a:ext>
                  </a:extLst>
                </a:gridCol>
                <a:gridCol w="2846273">
                  <a:extLst>
                    <a:ext uri="{9D8B030D-6E8A-4147-A177-3AD203B41FA5}">
                      <a16:colId xmlns:a16="http://schemas.microsoft.com/office/drawing/2014/main" val="364324380"/>
                    </a:ext>
                  </a:extLst>
                </a:gridCol>
              </a:tblGrid>
              <a:tr h="335965">
                <a:tc gridSpan="3">
                  <a:txBody>
                    <a:bodyPr/>
                    <a:lstStyle/>
                    <a:p>
                      <a:pPr algn="ctr"/>
                      <a:r>
                        <a:rPr lang="en-US" sz="1400" dirty="0"/>
                        <a:t>Table : Valence Bond Theory Results for H2</a:t>
                      </a:r>
                    </a:p>
                  </a:txBody>
                  <a:tcPr marL="30244" marR="30244" marT="30244" marB="30244" anchor="c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98881012"/>
                  </a:ext>
                </a:extLst>
              </a:tr>
              <a:tr h="335965">
                <a:tc>
                  <a:txBody>
                    <a:bodyPr/>
                    <a:lstStyle/>
                    <a:p>
                      <a:pPr algn="ctr" fontAlgn="ctr"/>
                      <a:r>
                        <a:rPr lang="en-US" sz="1400" b="0">
                          <a:effectLst/>
                          <a:latin typeface="Tahoma" panose="020B0604030504040204" pitchFamily="34" charset="0"/>
                        </a:rPr>
                        <a:t>Wavefunction</a:t>
                      </a:r>
                    </a:p>
                  </a:txBody>
                  <a:tcPr marL="30244" marR="30244" marT="30244" marB="30244" anchor="ctr">
                    <a:lnL w="12700" cap="flat" cmpd="sng" algn="ctr">
                      <a:solidFill>
                        <a:srgbClr val="30B3F6"/>
                      </a:solidFill>
                      <a:prstDash val="solid"/>
                      <a:round/>
                      <a:headEnd type="none" w="med" len="med"/>
                      <a:tailEnd type="none" w="med" len="med"/>
                    </a:lnL>
                    <a:lnR w="12700" cap="flat" cmpd="sng" algn="ctr">
                      <a:solidFill>
                        <a:srgbClr val="30B3F6"/>
                      </a:solidFill>
                      <a:prstDash val="solid"/>
                      <a:round/>
                      <a:headEnd type="none" w="med" len="med"/>
                      <a:tailEnd type="none" w="med" len="med"/>
                    </a:lnR>
                    <a:lnB w="0" cap="flat" cmpd="sng" algn="ctr">
                      <a:solidFill>
                        <a:srgbClr val="30B3F6"/>
                      </a:solidFill>
                      <a:prstDash val="solid"/>
                      <a:round/>
                      <a:headEnd type="none" w="med" len="med"/>
                      <a:tailEnd type="none" w="med" len="med"/>
                    </a:lnB>
                    <a:solidFill>
                      <a:srgbClr val="E5F5FE"/>
                    </a:solidFill>
                  </a:tcPr>
                </a:tc>
                <a:tc>
                  <a:txBody>
                    <a:bodyPr/>
                    <a:lstStyle/>
                    <a:p>
                      <a:pPr algn="ctr" fontAlgn="ctr"/>
                      <a:r>
                        <a:rPr lang="en-US" sz="1400" b="0">
                          <a:effectLst/>
                          <a:latin typeface="Tahoma" panose="020B0604030504040204" pitchFamily="34" charset="0"/>
                        </a:rPr>
                        <a:t>Bond Energy (kJ mol-1)</a:t>
                      </a:r>
                    </a:p>
                  </a:txBody>
                  <a:tcPr marL="30244" marR="30244" marT="30244" marB="30244" anchor="ctr">
                    <a:lnL w="12700" cap="flat" cmpd="sng" algn="ctr">
                      <a:solidFill>
                        <a:srgbClr val="30B3F6"/>
                      </a:solidFill>
                      <a:prstDash val="solid"/>
                      <a:round/>
                      <a:headEnd type="none" w="med" len="med"/>
                      <a:tailEnd type="none" w="med" len="med"/>
                    </a:lnL>
                    <a:lnR w="12700" cap="flat" cmpd="sng" algn="ctr">
                      <a:solidFill>
                        <a:srgbClr val="30B3F6"/>
                      </a:solidFill>
                      <a:prstDash val="solid"/>
                      <a:round/>
                      <a:headEnd type="none" w="med" len="med"/>
                      <a:tailEnd type="none" w="med" len="med"/>
                    </a:lnR>
                    <a:lnT w="12700" cap="flat" cmpd="sng" algn="ctr">
                      <a:solidFill>
                        <a:srgbClr val="30B3F6"/>
                      </a:solidFill>
                      <a:prstDash val="solid"/>
                      <a:round/>
                      <a:headEnd type="none" w="med" len="med"/>
                      <a:tailEnd type="none" w="med" len="med"/>
                    </a:lnT>
                    <a:lnB w="0" cap="flat" cmpd="sng" algn="ctr">
                      <a:solidFill>
                        <a:srgbClr val="30B3F6"/>
                      </a:solidFill>
                      <a:prstDash val="solid"/>
                      <a:round/>
                      <a:headEnd type="none" w="med" len="med"/>
                      <a:tailEnd type="none" w="med" len="med"/>
                    </a:lnB>
                    <a:solidFill>
                      <a:srgbClr val="E5F5FE"/>
                    </a:solidFill>
                  </a:tcPr>
                </a:tc>
                <a:tc>
                  <a:txBody>
                    <a:bodyPr/>
                    <a:lstStyle/>
                    <a:p>
                      <a:pPr algn="ctr" fontAlgn="ctr"/>
                      <a:r>
                        <a:rPr lang="en-US" sz="1400" b="0">
                          <a:effectLst/>
                          <a:latin typeface="Tahoma" panose="020B0604030504040204" pitchFamily="34" charset="0"/>
                        </a:rPr>
                        <a:t>Bond Length (pm)</a:t>
                      </a:r>
                    </a:p>
                  </a:txBody>
                  <a:tcPr marL="30244" marR="30244" marT="30244" marB="30244" anchor="ctr">
                    <a:lnL w="12700" cap="flat" cmpd="sng" algn="ctr">
                      <a:solidFill>
                        <a:srgbClr val="30B3F6"/>
                      </a:solidFill>
                      <a:prstDash val="solid"/>
                      <a:round/>
                      <a:headEnd type="none" w="med" len="med"/>
                      <a:tailEnd type="none" w="med" len="med"/>
                    </a:lnL>
                    <a:lnR w="12700" cap="flat" cmpd="sng" algn="ctr">
                      <a:solidFill>
                        <a:srgbClr val="30B3F6"/>
                      </a:solidFill>
                      <a:prstDash val="solid"/>
                      <a:round/>
                      <a:headEnd type="none" w="med" len="med"/>
                      <a:tailEnd type="none" w="med" len="med"/>
                    </a:lnR>
                    <a:lnT w="12700" cap="flat" cmpd="sng" algn="ctr">
                      <a:solidFill>
                        <a:srgbClr val="30B3F6"/>
                      </a:solidFill>
                      <a:prstDash val="solid"/>
                      <a:round/>
                      <a:headEnd type="none" w="med" len="med"/>
                      <a:tailEnd type="none" w="med" len="med"/>
                    </a:lnT>
                    <a:lnB w="0" cap="flat" cmpd="sng" algn="ctr">
                      <a:solidFill>
                        <a:srgbClr val="30B3F6"/>
                      </a:solidFill>
                      <a:prstDash val="solid"/>
                      <a:round/>
                      <a:headEnd type="none" w="med" len="med"/>
                      <a:tailEnd type="none" w="med" len="med"/>
                    </a:lnB>
                    <a:solidFill>
                      <a:srgbClr val="E5F5FE"/>
                    </a:solidFill>
                  </a:tcPr>
                </a:tc>
                <a:extLst>
                  <a:ext uri="{0D108BD9-81ED-4DB2-BD59-A6C34878D82A}">
                    <a16:rowId xmlns:a16="http://schemas.microsoft.com/office/drawing/2014/main" val="458948180"/>
                  </a:ext>
                </a:extLst>
              </a:tr>
              <a:tr h="335965">
                <a:tc>
                  <a:txBody>
                    <a:bodyPr/>
                    <a:lstStyle/>
                    <a:p>
                      <a:pPr algn="l" fontAlgn="ctr"/>
                      <a:r>
                        <a:rPr lang="en-US" sz="1400">
                          <a:effectLst/>
                        </a:rPr>
                        <a:t>Experiment</a:t>
                      </a:r>
                    </a:p>
                  </a:txBody>
                  <a:tcPr marL="30244" marR="30244" marT="30244" marB="30244" anchor="ctr">
                    <a:lnL>
                      <a:noFill/>
                    </a:lnL>
                    <a:lnR>
                      <a:noFill/>
                    </a:lnR>
                    <a:lnT w="0" cap="flat" cmpd="sng" algn="ctr">
                      <a:solidFill>
                        <a:srgbClr val="30B3F6"/>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ctr"/>
                      <a:r>
                        <a:rPr lang="en-US" sz="1400">
                          <a:effectLst/>
                        </a:rPr>
                        <a:t>435</a:t>
                      </a:r>
                    </a:p>
                  </a:txBody>
                  <a:tcPr marL="30244" marR="30244" marT="30244" marB="30244" anchor="ctr">
                    <a:lnL>
                      <a:noFill/>
                    </a:lnL>
                    <a:lnR>
                      <a:noFill/>
                    </a:lnR>
                    <a:lnT w="0" cap="flat" cmpd="sng" algn="ctr">
                      <a:solidFill>
                        <a:srgbClr val="30B3F6"/>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ctr"/>
                      <a:r>
                        <a:rPr lang="en-US" sz="1400">
                          <a:effectLst/>
                        </a:rPr>
                        <a:t>0.74</a:t>
                      </a:r>
                    </a:p>
                  </a:txBody>
                  <a:tcPr marL="30244" marR="30244" marT="30244" marB="30244" anchor="ctr">
                    <a:lnL>
                      <a:noFill/>
                    </a:lnL>
                    <a:lnR>
                      <a:noFill/>
                    </a:lnR>
                    <a:lnT w="0" cap="flat" cmpd="sng" algn="ctr">
                      <a:solidFill>
                        <a:srgbClr val="30B3F6"/>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1123371335"/>
                  </a:ext>
                </a:extLst>
              </a:tr>
              <a:tr h="335965">
                <a:tc>
                  <a:txBody>
                    <a:bodyPr/>
                    <a:lstStyle/>
                    <a:p>
                      <a:pPr algn="l" fontAlgn="ctr"/>
                      <a:r>
                        <a:rPr lang="el-GR" sz="1400" b="0" i="0" u="none" strike="noStrike" dirty="0">
                          <a:effectLst/>
                          <a:latin typeface="MathJax_Math-italic"/>
                        </a:rPr>
                        <a:t>Ψ</a:t>
                      </a:r>
                      <a:r>
                        <a:rPr lang="en-US" sz="1400" b="0" i="0" u="none" strike="noStrike" dirty="0">
                          <a:effectLst/>
                          <a:latin typeface="MathJax_Math-italic"/>
                        </a:rPr>
                        <a:t>simple</a:t>
                      </a:r>
                      <a:endParaRPr lang="en-US" sz="1400" dirty="0">
                        <a:effectLst/>
                      </a:endParaRPr>
                    </a:p>
                  </a:txBody>
                  <a:tcPr marL="30244" marR="30244" marT="30244" marB="30244"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EFEFEF"/>
                    </a:solidFill>
                  </a:tcPr>
                </a:tc>
                <a:tc>
                  <a:txBody>
                    <a:bodyPr/>
                    <a:lstStyle/>
                    <a:p>
                      <a:pPr algn="ctr" fontAlgn="ctr"/>
                      <a:r>
                        <a:rPr lang="en-US" sz="1400" dirty="0">
                          <a:effectLst/>
                        </a:rPr>
                        <a:t>25</a:t>
                      </a:r>
                    </a:p>
                  </a:txBody>
                  <a:tcPr marL="30244" marR="30244" marT="30244" marB="30244"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EFEFEF"/>
                    </a:solidFill>
                  </a:tcPr>
                </a:tc>
                <a:tc>
                  <a:txBody>
                    <a:bodyPr/>
                    <a:lstStyle/>
                    <a:p>
                      <a:pPr algn="ctr" fontAlgn="ctr"/>
                      <a:r>
                        <a:rPr lang="en-US" sz="1400">
                          <a:effectLst/>
                        </a:rPr>
                        <a:t>0.90</a:t>
                      </a:r>
                    </a:p>
                  </a:txBody>
                  <a:tcPr marL="30244" marR="30244" marT="30244" marB="30244"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EFEFEF"/>
                    </a:solidFill>
                  </a:tcPr>
                </a:tc>
                <a:extLst>
                  <a:ext uri="{0D108BD9-81ED-4DB2-BD59-A6C34878D82A}">
                    <a16:rowId xmlns:a16="http://schemas.microsoft.com/office/drawing/2014/main" val="1041951897"/>
                  </a:ext>
                </a:extLst>
              </a:tr>
              <a:tr h="335965">
                <a:tc>
                  <a:txBody>
                    <a:bodyPr/>
                    <a:lstStyle/>
                    <a:p>
                      <a:pPr algn="l" fontAlgn="ctr"/>
                      <a:r>
                        <a:rPr lang="el-GR" sz="1400" b="0" i="0" u="none" strike="noStrike" dirty="0">
                          <a:effectLst/>
                          <a:latin typeface="MathJax_Math-italic"/>
                        </a:rPr>
                        <a:t>Ψ</a:t>
                      </a:r>
                      <a:r>
                        <a:rPr lang="en-US" sz="1400" b="0" i="0" u="none" strike="noStrike" dirty="0">
                          <a:effectLst/>
                          <a:latin typeface="MathJax_Math-italic"/>
                        </a:rPr>
                        <a:t>covalent</a:t>
                      </a:r>
                      <a:endParaRPr lang="en-US" sz="1400" dirty="0">
                        <a:effectLst/>
                      </a:endParaRPr>
                    </a:p>
                  </a:txBody>
                  <a:tcPr marL="30244" marR="30244" marT="30244" marB="30244"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ctr"/>
                      <a:r>
                        <a:rPr lang="en-US" sz="1400" dirty="0">
                          <a:effectLst/>
                        </a:rPr>
                        <a:t>301</a:t>
                      </a:r>
                    </a:p>
                  </a:txBody>
                  <a:tcPr marL="30244" marR="30244" marT="30244" marB="30244"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ctr"/>
                      <a:r>
                        <a:rPr lang="en-US" sz="1400">
                          <a:effectLst/>
                        </a:rPr>
                        <a:t>0.87</a:t>
                      </a:r>
                    </a:p>
                  </a:txBody>
                  <a:tcPr marL="30244" marR="30244" marT="30244" marB="30244"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646806662"/>
                  </a:ext>
                </a:extLst>
              </a:tr>
              <a:tr h="335965">
                <a:tc>
                  <a:txBody>
                    <a:bodyPr/>
                    <a:lstStyle/>
                    <a:p>
                      <a:pPr algn="l" fontAlgn="ctr"/>
                      <a:r>
                        <a:rPr lang="el-GR" sz="1400" b="0" i="0" u="none" strike="noStrike" dirty="0">
                          <a:effectLst/>
                          <a:latin typeface="MathJax_Math-italic"/>
                        </a:rPr>
                        <a:t>ψ</a:t>
                      </a:r>
                      <a:r>
                        <a:rPr lang="en-US" sz="1400" b="0" i="0" u="none" strike="noStrike" dirty="0">
                          <a:effectLst/>
                          <a:latin typeface="MathJax_Math-italic"/>
                        </a:rPr>
                        <a:t>AB</a:t>
                      </a:r>
                      <a:endParaRPr lang="en-US" sz="1400" dirty="0">
                        <a:effectLst/>
                      </a:endParaRPr>
                    </a:p>
                  </a:txBody>
                  <a:tcPr marL="30244" marR="30244" marT="30244" marB="30244"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EFEFEF"/>
                    </a:solidFill>
                  </a:tcPr>
                </a:tc>
                <a:tc>
                  <a:txBody>
                    <a:bodyPr/>
                    <a:lstStyle/>
                    <a:p>
                      <a:pPr algn="ctr" fontAlgn="ctr"/>
                      <a:r>
                        <a:rPr lang="en-US" sz="1400" dirty="0">
                          <a:effectLst/>
                        </a:rPr>
                        <a:t>335</a:t>
                      </a:r>
                    </a:p>
                  </a:txBody>
                  <a:tcPr marL="30244" marR="30244" marT="30244" marB="30244"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EFEFEF"/>
                    </a:solidFill>
                  </a:tcPr>
                </a:tc>
                <a:tc>
                  <a:txBody>
                    <a:bodyPr/>
                    <a:lstStyle/>
                    <a:p>
                      <a:pPr algn="ctr" fontAlgn="ctr"/>
                      <a:r>
                        <a:rPr lang="en-US" sz="1400" dirty="0">
                          <a:effectLst/>
                        </a:rPr>
                        <a:t>0.77</a:t>
                      </a:r>
                    </a:p>
                  </a:txBody>
                  <a:tcPr marL="30244" marR="30244" marT="30244" marB="30244" anchor="ctr">
                    <a:lnL>
                      <a:noFill/>
                    </a:lnL>
                    <a:lnR>
                      <a:noFill/>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EFEFEF"/>
                    </a:solidFill>
                  </a:tcPr>
                </a:tc>
                <a:extLst>
                  <a:ext uri="{0D108BD9-81ED-4DB2-BD59-A6C34878D82A}">
                    <a16:rowId xmlns:a16="http://schemas.microsoft.com/office/drawing/2014/main" val="3313522403"/>
                  </a:ext>
                </a:extLst>
              </a:tr>
            </a:tbl>
          </a:graphicData>
        </a:graphic>
      </p:graphicFrame>
    </p:spTree>
    <p:extLst>
      <p:ext uri="{BB962C8B-B14F-4D97-AF65-F5344CB8AC3E}">
        <p14:creationId xmlns:p14="http://schemas.microsoft.com/office/powerpoint/2010/main" val="30192423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7301F447-EEF7-48F5-AF73-7566EE7F64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0" name="Text Box 3">
            <a:extLst>
              <a:ext uri="{FF2B5EF4-FFF2-40B4-BE49-F238E27FC236}">
                <a16:creationId xmlns:a16="http://schemas.microsoft.com/office/drawing/2014/main" id="{AA803D32-A791-47A5-8DB7-68CFB31FD6B8}"/>
              </a:ext>
            </a:extLst>
          </p:cNvPr>
          <p:cNvSpPr txBox="1">
            <a:spLocks noChangeArrowheads="1"/>
          </p:cNvSpPr>
          <p:nvPr/>
        </p:nvSpPr>
        <p:spPr bwMode="auto">
          <a:xfrm>
            <a:off x="630936" y="334644"/>
            <a:ext cx="7882128" cy="1076914"/>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9pPr>
          </a:lstStyle>
          <a:p>
            <a:pPr defTabSz="914400" eaLnBrk="1" hangingPunct="1">
              <a:lnSpc>
                <a:spcPct val="90000"/>
              </a:lnSpc>
              <a:spcBef>
                <a:spcPct val="0"/>
              </a:spcBef>
              <a:spcAft>
                <a:spcPts val="600"/>
              </a:spcAft>
              <a:buClrTx/>
            </a:pPr>
            <a:r>
              <a:rPr lang="en-US" altLang="en-US" sz="3500" kern="1200">
                <a:solidFill>
                  <a:schemeClr val="tx1"/>
                </a:solidFill>
                <a:latin typeface="+mj-lt"/>
                <a:ea typeface="+mj-ea"/>
                <a:cs typeface="+mj-cs"/>
              </a:rPr>
              <a:t>Δυναμική ενέργεια μεταξύ των φορτισμέων σωματιδίων</a:t>
            </a:r>
          </a:p>
        </p:txBody>
      </p:sp>
      <p:sp>
        <p:nvSpPr>
          <p:cNvPr id="1038" name="Rectangle 1037">
            <a:extLst>
              <a:ext uri="{FF2B5EF4-FFF2-40B4-BE49-F238E27FC236}">
                <a16:creationId xmlns:a16="http://schemas.microsoft.com/office/drawing/2014/main" id="{F7117410-A2A4-4085-9ADC-46744551DB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2079" y="0"/>
            <a:ext cx="7879842" cy="19138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40" name="Rectangle 1039">
            <a:extLst>
              <a:ext uri="{FF2B5EF4-FFF2-40B4-BE49-F238E27FC236}">
                <a16:creationId xmlns:a16="http://schemas.microsoft.com/office/drawing/2014/main" id="{99F74EB5-E547-4FB4-95F5-BCC788F3C4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0936" y="1512994"/>
            <a:ext cx="7879842"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28" name="Text Box 1">
            <a:extLst>
              <a:ext uri="{FF2B5EF4-FFF2-40B4-BE49-F238E27FC236}">
                <a16:creationId xmlns:a16="http://schemas.microsoft.com/office/drawing/2014/main" id="{A6CB6522-E78B-4124-9586-53A6D5D7C00D}"/>
              </a:ext>
            </a:extLst>
          </p:cNvPr>
          <p:cNvSpPr txBox="1">
            <a:spLocks noChangeArrowheads="1"/>
          </p:cNvSpPr>
          <p:nvPr/>
        </p:nvSpPr>
        <p:spPr bwMode="auto">
          <a:xfrm>
            <a:off x="1106905" y="5965615"/>
            <a:ext cx="1794938" cy="307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defTabSz="384048" eaLnBrk="1" hangingPunct="1">
              <a:spcAft>
                <a:spcPts val="600"/>
              </a:spcAft>
              <a:tabLst>
                <a:tab pos="0" algn="l"/>
                <a:tab pos="376047" algn="l"/>
                <a:tab pos="753428" algn="l"/>
                <a:tab pos="1130808" algn="l"/>
                <a:tab pos="1508189" algn="l"/>
                <a:tab pos="1885569" algn="l"/>
                <a:tab pos="2262950" algn="l"/>
                <a:tab pos="2640330" algn="l"/>
                <a:tab pos="3017711" algn="l"/>
                <a:tab pos="3395091" algn="l"/>
                <a:tab pos="3772472" algn="l"/>
                <a:tab pos="4149852" algn="l"/>
                <a:tab pos="4527233" algn="l"/>
                <a:tab pos="4904613" algn="l"/>
                <a:tab pos="5281994" algn="l"/>
                <a:tab pos="5659374" algn="l"/>
                <a:tab pos="6036755" algn="l"/>
                <a:tab pos="6414135" algn="l"/>
                <a:tab pos="6791516" algn="l"/>
                <a:tab pos="7168896" algn="l"/>
                <a:tab pos="7546277" algn="l"/>
              </a:tabLst>
            </a:pPr>
            <a:r>
              <a:rPr lang="el-GR" altLang="en-US" sz="1008" kern="1200">
                <a:solidFill>
                  <a:srgbClr val="898989"/>
                </a:solidFill>
                <a:latin typeface="Calibri" panose="020F0502020204030204" pitchFamily="34" charset="0"/>
                <a:ea typeface="Droid Sans Fallback"/>
                <a:cs typeface="Droid Sans Fallback"/>
              </a:rPr>
              <a:t>Tro, Chemistry: A Molecular Approach</a:t>
            </a:r>
            <a:endParaRPr lang="el-GR" altLang="en-US" sz="1200">
              <a:solidFill>
                <a:srgbClr val="898989"/>
              </a:solidFill>
            </a:endParaRPr>
          </a:p>
        </p:txBody>
      </p:sp>
      <p:sp>
        <p:nvSpPr>
          <p:cNvPr id="1031" name="Text Box 4">
            <a:extLst>
              <a:ext uri="{FF2B5EF4-FFF2-40B4-BE49-F238E27FC236}">
                <a16:creationId xmlns:a16="http://schemas.microsoft.com/office/drawing/2014/main" id="{CC8024DC-6737-48EA-85E3-CE600BC73049}"/>
              </a:ext>
            </a:extLst>
          </p:cNvPr>
          <p:cNvSpPr txBox="1">
            <a:spLocks noChangeArrowheads="1"/>
          </p:cNvSpPr>
          <p:nvPr/>
        </p:nvSpPr>
        <p:spPr bwMode="auto">
          <a:xfrm>
            <a:off x="722275" y="2143358"/>
            <a:ext cx="7692592" cy="352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marL="285369" indent="-285369" defTabSz="384048" eaLnBrk="1" hangingPunct="1">
              <a:lnSpc>
                <a:spcPct val="80000"/>
              </a:lnSpc>
              <a:spcBef>
                <a:spcPts val="672"/>
              </a:spcBef>
              <a:buFont typeface="Arial" panose="020B0604020202020204" pitchFamily="34" charset="0"/>
              <a:buChar char="•"/>
              <a:tabLst>
                <a:tab pos="285369" algn="l"/>
                <a:tab pos="661416" algn="l"/>
                <a:tab pos="1038797" algn="l"/>
                <a:tab pos="1416177" algn="l"/>
                <a:tab pos="1793558" algn="l"/>
                <a:tab pos="2170938" algn="l"/>
                <a:tab pos="2548319" algn="l"/>
                <a:tab pos="2925699" algn="l"/>
                <a:tab pos="3303080" algn="l"/>
                <a:tab pos="3680460" algn="l"/>
                <a:tab pos="4057841" algn="l"/>
                <a:tab pos="4435221" algn="l"/>
                <a:tab pos="4812602" algn="l"/>
                <a:tab pos="5189982" algn="l"/>
                <a:tab pos="5567363" algn="l"/>
                <a:tab pos="5944743" algn="l"/>
                <a:tab pos="6322124" algn="l"/>
                <a:tab pos="6699504" algn="l"/>
                <a:tab pos="7076885" algn="l"/>
                <a:tab pos="7454265" algn="l"/>
                <a:tab pos="7831646" algn="l"/>
              </a:tabLst>
            </a:pPr>
            <a:r>
              <a:rPr lang="en-US" altLang="en-US" sz="2688" kern="1200" dirty="0">
                <a:solidFill>
                  <a:srgbClr val="000000"/>
                </a:solidFill>
                <a:latin typeface="Calibri" panose="020F0502020204030204" pitchFamily="34" charset="0"/>
                <a:ea typeface="Droid Sans Fallback"/>
                <a:cs typeface="Droid Sans Fallback"/>
              </a:rPr>
              <a:t>E</a:t>
            </a:r>
            <a:r>
              <a:rPr lang="el-GR" altLang="en-US" sz="2688" kern="1200" baseline="-25000" dirty="0">
                <a:solidFill>
                  <a:srgbClr val="000000"/>
                </a:solidFill>
                <a:latin typeface="Calibri" panose="020F0502020204030204" pitchFamily="34" charset="0"/>
                <a:ea typeface="Droid Sans Fallback"/>
                <a:cs typeface="Droid Sans Fallback"/>
              </a:rPr>
              <a:t>0</a:t>
            </a:r>
            <a:r>
              <a:rPr lang="el-GR" altLang="en-US" sz="2688" kern="1200" dirty="0">
                <a:solidFill>
                  <a:srgbClr val="000000"/>
                </a:solidFill>
                <a:latin typeface="Calibri" panose="020F0502020204030204" pitchFamily="34" charset="0"/>
                <a:ea typeface="Droid Sans Fallback"/>
                <a:cs typeface="Droid Sans Fallback"/>
              </a:rPr>
              <a:t> είναι μια σταθερά </a:t>
            </a:r>
          </a:p>
          <a:p>
            <a:pPr marL="621411" lvl="1" indent="-237363" defTabSz="384048" eaLnBrk="1" hangingPunct="1">
              <a:lnSpc>
                <a:spcPct val="80000"/>
              </a:lnSpc>
              <a:spcBef>
                <a:spcPts val="672"/>
              </a:spcBef>
              <a:buFont typeface="Arial" panose="020B0604020202020204" pitchFamily="34" charset="0"/>
              <a:buChar char="–"/>
              <a:tabLst>
                <a:tab pos="285369" algn="l"/>
                <a:tab pos="661416" algn="l"/>
                <a:tab pos="1038797" algn="l"/>
                <a:tab pos="1416177" algn="l"/>
                <a:tab pos="1793558" algn="l"/>
                <a:tab pos="2170938" algn="l"/>
                <a:tab pos="2548319" algn="l"/>
                <a:tab pos="2925699" algn="l"/>
                <a:tab pos="3303080" algn="l"/>
                <a:tab pos="3680460" algn="l"/>
                <a:tab pos="4057841" algn="l"/>
                <a:tab pos="4435221" algn="l"/>
                <a:tab pos="4812602" algn="l"/>
                <a:tab pos="5189982" algn="l"/>
                <a:tab pos="5567363" algn="l"/>
                <a:tab pos="5944743" algn="l"/>
                <a:tab pos="6322124" algn="l"/>
                <a:tab pos="6699504" algn="l"/>
                <a:tab pos="7076885" algn="l"/>
                <a:tab pos="7454265" algn="l"/>
                <a:tab pos="7831646" algn="l"/>
              </a:tabLst>
            </a:pPr>
            <a:r>
              <a:rPr lang="el-GR" altLang="en-US" sz="2688" kern="1200" dirty="0">
                <a:solidFill>
                  <a:srgbClr val="000000"/>
                </a:solidFill>
                <a:latin typeface="Calibri" panose="020F0502020204030204" pitchFamily="34" charset="0"/>
                <a:ea typeface="Droid Sans Fallback"/>
                <a:cs typeface="Droid Sans Fallback"/>
              </a:rPr>
              <a:t>= 8.85 x 10</a:t>
            </a:r>
            <a:r>
              <a:rPr lang="el-GR" altLang="en-US" sz="2688" kern="1200" baseline="30000" dirty="0">
                <a:solidFill>
                  <a:srgbClr val="000000"/>
                </a:solidFill>
                <a:latin typeface="Calibri" panose="020F0502020204030204" pitchFamily="34" charset="0"/>
                <a:ea typeface="Droid Sans Fallback"/>
                <a:cs typeface="Droid Sans Fallback"/>
              </a:rPr>
              <a:t>-12</a:t>
            </a:r>
            <a:r>
              <a:rPr lang="el-GR" altLang="en-US" sz="2688" kern="1200" dirty="0">
                <a:solidFill>
                  <a:srgbClr val="000000"/>
                </a:solidFill>
                <a:latin typeface="Calibri" panose="020F0502020204030204" pitchFamily="34" charset="0"/>
                <a:ea typeface="Droid Sans Fallback"/>
                <a:cs typeface="Droid Sans Fallback"/>
              </a:rPr>
              <a:t> C</a:t>
            </a:r>
            <a:r>
              <a:rPr lang="el-GR" altLang="en-US" sz="2688" kern="1200" baseline="30000" dirty="0">
                <a:solidFill>
                  <a:srgbClr val="000000"/>
                </a:solidFill>
                <a:latin typeface="Calibri" panose="020F0502020204030204" pitchFamily="34" charset="0"/>
                <a:ea typeface="Droid Sans Fallback"/>
                <a:cs typeface="Droid Sans Fallback"/>
              </a:rPr>
              <a:t>2</a:t>
            </a:r>
            <a:r>
              <a:rPr lang="el-GR" altLang="en-US" sz="2688" kern="1200" dirty="0">
                <a:solidFill>
                  <a:srgbClr val="000000"/>
                </a:solidFill>
                <a:latin typeface="Calibri" panose="020F0502020204030204" pitchFamily="34" charset="0"/>
                <a:ea typeface="Droid Sans Fallback"/>
                <a:cs typeface="Droid Sans Fallback"/>
              </a:rPr>
              <a:t>/J∙m</a:t>
            </a:r>
          </a:p>
          <a:p>
            <a:pPr marL="285369" indent="-285369" defTabSz="384048" eaLnBrk="1" hangingPunct="1">
              <a:lnSpc>
                <a:spcPct val="80000"/>
              </a:lnSpc>
              <a:spcBef>
                <a:spcPts val="672"/>
              </a:spcBef>
              <a:buFont typeface="Arial" panose="020B0604020202020204" pitchFamily="34" charset="0"/>
              <a:buChar char="•"/>
              <a:tabLst>
                <a:tab pos="285369" algn="l"/>
                <a:tab pos="661416" algn="l"/>
                <a:tab pos="1038797" algn="l"/>
                <a:tab pos="1416177" algn="l"/>
                <a:tab pos="1793558" algn="l"/>
                <a:tab pos="2170938" algn="l"/>
                <a:tab pos="2548319" algn="l"/>
                <a:tab pos="2925699" algn="l"/>
                <a:tab pos="3303080" algn="l"/>
                <a:tab pos="3680460" algn="l"/>
                <a:tab pos="4057841" algn="l"/>
                <a:tab pos="4435221" algn="l"/>
                <a:tab pos="4812602" algn="l"/>
                <a:tab pos="5189982" algn="l"/>
                <a:tab pos="5567363" algn="l"/>
                <a:tab pos="5944743" algn="l"/>
                <a:tab pos="6322124" algn="l"/>
                <a:tab pos="6699504" algn="l"/>
                <a:tab pos="7076885" algn="l"/>
                <a:tab pos="7454265" algn="l"/>
                <a:tab pos="7831646" algn="l"/>
              </a:tabLst>
            </a:pPr>
            <a:r>
              <a:rPr lang="el-GR" altLang="en-US" sz="2352" kern="1200" dirty="0">
                <a:solidFill>
                  <a:srgbClr val="000000"/>
                </a:solidFill>
                <a:latin typeface="Calibri" panose="020F0502020204030204" pitchFamily="34" charset="0"/>
                <a:ea typeface="Droid Sans Fallback"/>
                <a:cs typeface="Droid Sans Fallback"/>
              </a:rPr>
              <a:t>Για φορτία με ομώνυμο φορτίο, η E</a:t>
            </a:r>
            <a:r>
              <a:rPr lang="el-GR" altLang="en-US" sz="2352" kern="1200" baseline="-25000" dirty="0">
                <a:solidFill>
                  <a:srgbClr val="000000"/>
                </a:solidFill>
                <a:latin typeface="Calibri" panose="020F0502020204030204" pitchFamily="34" charset="0"/>
                <a:ea typeface="Droid Sans Fallback"/>
                <a:cs typeface="Droid Sans Fallback"/>
              </a:rPr>
              <a:t>δυναμική</a:t>
            </a:r>
            <a:r>
              <a:rPr lang="el-GR" altLang="en-US" sz="2352" kern="1200" dirty="0">
                <a:solidFill>
                  <a:srgbClr val="000000"/>
                </a:solidFill>
                <a:latin typeface="Calibri" panose="020F0502020204030204" pitchFamily="34" charset="0"/>
                <a:ea typeface="Droid Sans Fallback"/>
                <a:cs typeface="Droid Sans Fallback"/>
              </a:rPr>
              <a:t> είναι + και το μέγεθος γίνεται λιγότερο θετικό καθώς τα σωματίδια απομακρύνονται  - άπωση</a:t>
            </a:r>
          </a:p>
          <a:p>
            <a:pPr marL="285369" indent="-285369" defTabSz="384048" eaLnBrk="1" hangingPunct="1">
              <a:lnSpc>
                <a:spcPct val="80000"/>
              </a:lnSpc>
              <a:spcBef>
                <a:spcPts val="672"/>
              </a:spcBef>
              <a:buFont typeface="Arial" panose="020B0604020202020204" pitchFamily="34" charset="0"/>
              <a:buChar char="•"/>
              <a:tabLst>
                <a:tab pos="285369" algn="l"/>
                <a:tab pos="661416" algn="l"/>
                <a:tab pos="1038797" algn="l"/>
                <a:tab pos="1416177" algn="l"/>
                <a:tab pos="1793558" algn="l"/>
                <a:tab pos="2170938" algn="l"/>
                <a:tab pos="2548319" algn="l"/>
                <a:tab pos="2925699" algn="l"/>
                <a:tab pos="3303080" algn="l"/>
                <a:tab pos="3680460" algn="l"/>
                <a:tab pos="4057841" algn="l"/>
                <a:tab pos="4435221" algn="l"/>
                <a:tab pos="4812602" algn="l"/>
                <a:tab pos="5189982" algn="l"/>
                <a:tab pos="5567363" algn="l"/>
                <a:tab pos="5944743" algn="l"/>
                <a:tab pos="6322124" algn="l"/>
                <a:tab pos="6699504" algn="l"/>
                <a:tab pos="7076885" algn="l"/>
                <a:tab pos="7454265" algn="l"/>
                <a:tab pos="7831646" algn="l"/>
              </a:tabLst>
            </a:pPr>
            <a:r>
              <a:rPr lang="el-GR" altLang="en-US" sz="2352" kern="1200" dirty="0">
                <a:solidFill>
                  <a:srgbClr val="000000"/>
                </a:solidFill>
                <a:latin typeface="Calibri" panose="020F0502020204030204" pitchFamily="34" charset="0"/>
                <a:ea typeface="Droid Sans Fallback"/>
                <a:cs typeface="Droid Sans Fallback"/>
              </a:rPr>
              <a:t>Για ετερώνυμα φορτία, η E</a:t>
            </a:r>
            <a:r>
              <a:rPr lang="el-GR" altLang="en-US" sz="2352" kern="1200" baseline="-25000" dirty="0">
                <a:solidFill>
                  <a:srgbClr val="000000"/>
                </a:solidFill>
                <a:latin typeface="Calibri" panose="020F0502020204030204" pitchFamily="34" charset="0"/>
                <a:ea typeface="Droid Sans Fallback"/>
                <a:cs typeface="Droid Sans Fallback"/>
              </a:rPr>
              <a:t>δυναμική </a:t>
            </a:r>
            <a:r>
              <a:rPr lang="el-GR" altLang="en-US" sz="2352" kern="1200" dirty="0">
                <a:solidFill>
                  <a:srgbClr val="000000"/>
                </a:solidFill>
                <a:latin typeface="Calibri" panose="020F0502020204030204" pitchFamily="34" charset="0"/>
                <a:ea typeface="Droid Sans Fallback"/>
                <a:cs typeface="Droid Sans Fallback"/>
              </a:rPr>
              <a:t> είναι   και το μέγεθος γίνεται περισσότερο αρνητικό καθώς τα σωματίδια πλησιάζουν - έλξη</a:t>
            </a:r>
          </a:p>
          <a:p>
            <a:pPr marL="285369" indent="-285369" defTabSz="384048" eaLnBrk="1" hangingPunct="1">
              <a:lnSpc>
                <a:spcPct val="80000"/>
              </a:lnSpc>
              <a:spcBef>
                <a:spcPts val="672"/>
              </a:spcBef>
              <a:buFont typeface="Arial" panose="020B0604020202020204" pitchFamily="34" charset="0"/>
              <a:buChar char="•"/>
              <a:tabLst>
                <a:tab pos="285369" algn="l"/>
                <a:tab pos="661416" algn="l"/>
                <a:tab pos="1038797" algn="l"/>
                <a:tab pos="1416177" algn="l"/>
                <a:tab pos="1793558" algn="l"/>
                <a:tab pos="2170938" algn="l"/>
                <a:tab pos="2548319" algn="l"/>
                <a:tab pos="2925699" algn="l"/>
                <a:tab pos="3303080" algn="l"/>
                <a:tab pos="3680460" algn="l"/>
                <a:tab pos="4057841" algn="l"/>
                <a:tab pos="4435221" algn="l"/>
                <a:tab pos="4812602" algn="l"/>
                <a:tab pos="5189982" algn="l"/>
                <a:tab pos="5567363" algn="l"/>
                <a:tab pos="5944743" algn="l"/>
                <a:tab pos="6322124" algn="l"/>
                <a:tab pos="6699504" algn="l"/>
                <a:tab pos="7076885" algn="l"/>
                <a:tab pos="7454265" algn="l"/>
                <a:tab pos="7831646" algn="l"/>
              </a:tabLst>
            </a:pPr>
            <a:r>
              <a:rPr lang="el-GR" altLang="en-US" sz="2352" b="1" kern="1200" dirty="0">
                <a:solidFill>
                  <a:srgbClr val="000000"/>
                </a:solidFill>
                <a:latin typeface="Calibri" panose="020F0502020204030204" pitchFamily="34" charset="0"/>
                <a:ea typeface="Droid Sans Fallback"/>
                <a:cs typeface="Droid Sans Fallback"/>
              </a:rPr>
              <a:t>υπενθύμιση</a:t>
            </a:r>
            <a:r>
              <a:rPr lang="el-GR" altLang="en-US" sz="2352" kern="1200" dirty="0">
                <a:solidFill>
                  <a:srgbClr val="000000"/>
                </a:solidFill>
                <a:latin typeface="Calibri" panose="020F0502020204030204" pitchFamily="34" charset="0"/>
                <a:ea typeface="Droid Sans Fallback"/>
                <a:cs typeface="Droid Sans Fallback"/>
              </a:rPr>
              <a:t>: όσο περισσότερο αρνητική η δυναμική ενέργεια, το σύστημα γίνεται περισσότερο σταθερό</a:t>
            </a:r>
          </a:p>
          <a:p>
            <a:pPr eaLnBrk="1" hangingPunct="1">
              <a:lnSpc>
                <a:spcPct val="80000"/>
              </a:lnSpc>
              <a:spcBef>
                <a:spcPts val="800"/>
              </a:spcBef>
              <a:buClrTx/>
              <a:buFontTx/>
              <a:buNone/>
            </a:pPr>
            <a:endParaRPr lang="el-GR" altLang="en-US" sz="2800" dirty="0">
              <a:solidFill>
                <a:srgbClr val="000000"/>
              </a:solidFill>
            </a:endParaRPr>
          </a:p>
        </p:txBody>
      </p:sp>
      <p:pic>
        <p:nvPicPr>
          <p:cNvPr id="4" name="Picture 3">
            <a:extLst>
              <a:ext uri="{FF2B5EF4-FFF2-40B4-BE49-F238E27FC236}">
                <a16:creationId xmlns:a16="http://schemas.microsoft.com/office/drawing/2014/main" id="{50C4A70E-36BE-DDE9-7CAC-65453EFA95C1}"/>
              </a:ext>
            </a:extLst>
          </p:cNvPr>
          <p:cNvPicPr>
            <a:picLocks noChangeAspect="1"/>
          </p:cNvPicPr>
          <p:nvPr/>
        </p:nvPicPr>
        <p:blipFill>
          <a:blip r:embed="rId3"/>
          <a:stretch>
            <a:fillRect/>
          </a:stretch>
        </p:blipFill>
        <p:spPr>
          <a:xfrm>
            <a:off x="5157345" y="1737360"/>
            <a:ext cx="3071695" cy="811996"/>
          </a:xfrm>
          <a:prstGeom prst="rect">
            <a:avLst/>
          </a:prstGeom>
        </p:spPr>
      </p:pic>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1">
            <a:extLst>
              <a:ext uri="{FF2B5EF4-FFF2-40B4-BE49-F238E27FC236}">
                <a16:creationId xmlns:a16="http://schemas.microsoft.com/office/drawing/2014/main" id="{E0404B3D-41E8-4A7C-8EBC-21441964E7AE}"/>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4000" b="0" i="0" u="none" strike="noStrike" kern="1200" cap="none" spc="0" normalizeH="0" baseline="0" noProof="0" dirty="0">
                <a:ln>
                  <a:noFill/>
                </a:ln>
                <a:solidFill>
                  <a:srgbClr val="009900"/>
                </a:solidFill>
                <a:effectLst/>
                <a:uLnTx/>
                <a:uFillTx/>
                <a:latin typeface="Calibri" panose="020F0502020204030204" pitchFamily="34" charset="0"/>
              </a:rPr>
              <a:t>VBT (</a:t>
            </a:r>
            <a:r>
              <a:rPr kumimoji="0" lang="el-GR" altLang="en-US" sz="4000" b="0" i="0" u="none" strike="noStrike" kern="1200" cap="none" spc="0" normalizeH="0" baseline="0" noProof="0" dirty="0">
                <a:ln>
                  <a:noFill/>
                </a:ln>
                <a:solidFill>
                  <a:srgbClr val="009900"/>
                </a:solidFill>
                <a:effectLst/>
                <a:uLnTx/>
                <a:uFillTx/>
                <a:latin typeface="Calibri" panose="020F0502020204030204" pitchFamily="34" charset="0"/>
              </a:rPr>
              <a:t>θεωρία </a:t>
            </a:r>
            <a:r>
              <a:rPr kumimoji="0" lang="el-GR" altLang="en-US" sz="3600" b="0" i="0" u="none" strike="noStrike" kern="1200" cap="none" spc="0" normalizeH="0" baseline="0" noProof="0" dirty="0">
                <a:ln>
                  <a:noFill/>
                </a:ln>
                <a:solidFill>
                  <a:srgbClr val="009900"/>
                </a:solidFill>
                <a:effectLst/>
                <a:uLnTx/>
                <a:uFillTx/>
                <a:latin typeface="Calibri" panose="020F0502020204030204" pitchFamily="34" charset="0"/>
              </a:rPr>
              <a:t>δεσμού</a:t>
            </a:r>
            <a:r>
              <a:rPr kumimoji="0" lang="el-GR" altLang="en-US" sz="4000" b="0" i="0" u="none" strike="noStrike" kern="1200" cap="none" spc="0" normalizeH="0" baseline="0" noProof="0" dirty="0">
                <a:ln>
                  <a:noFill/>
                </a:ln>
                <a:solidFill>
                  <a:srgbClr val="009900"/>
                </a:solidFill>
                <a:effectLst/>
                <a:uLnTx/>
                <a:uFillTx/>
                <a:latin typeface="Calibri" panose="020F0502020204030204" pitchFamily="34" charset="0"/>
              </a:rPr>
              <a:t> σθένους για το Η</a:t>
            </a:r>
            <a:r>
              <a:rPr kumimoji="0" lang="el-GR" altLang="en-US" sz="4000" b="0" i="0" u="none" strike="noStrike" kern="1200" cap="none" spc="0" normalizeH="0" baseline="-25000" noProof="0" dirty="0">
                <a:ln>
                  <a:noFill/>
                </a:ln>
                <a:solidFill>
                  <a:srgbClr val="009900"/>
                </a:solidFill>
                <a:effectLst/>
                <a:uLnTx/>
                <a:uFillTx/>
                <a:latin typeface="Calibri" panose="020F0502020204030204" pitchFamily="34" charset="0"/>
              </a:rPr>
              <a:t>2</a:t>
            </a:r>
            <a:r>
              <a:rPr kumimoji="0" lang="el-GR" altLang="en-US" sz="4000" b="0" i="0" u="none" strike="noStrike" kern="1200" cap="none" spc="0" normalizeH="0" baseline="0" noProof="0" dirty="0">
                <a:ln>
                  <a:noFill/>
                </a:ln>
                <a:solidFill>
                  <a:srgbClr val="009900"/>
                </a:solidFill>
                <a:effectLst/>
                <a:uLnTx/>
                <a:uFillTx/>
                <a:latin typeface="Calibri" panose="020F0502020204030204" pitchFamily="34" charset="0"/>
              </a:rPr>
              <a:t>)</a:t>
            </a:r>
          </a:p>
        </p:txBody>
      </p:sp>
      <p:sp>
        <p:nvSpPr>
          <p:cNvPr id="74754" name="Text Box 2">
            <a:extLst>
              <a:ext uri="{FF2B5EF4-FFF2-40B4-BE49-F238E27FC236}">
                <a16:creationId xmlns:a16="http://schemas.microsoft.com/office/drawing/2014/main" id="{333FA447-13AE-4060-82C3-6AEAE465061C}"/>
              </a:ext>
            </a:extLst>
          </p:cNvPr>
          <p:cNvSpPr txBox="1">
            <a:spLocks noChangeArrowheads="1"/>
          </p:cNvSpPr>
          <p:nvPr/>
        </p:nvSpPr>
        <p:spPr bwMode="auto">
          <a:xfrm>
            <a:off x="304800" y="1752600"/>
            <a:ext cx="8839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marL="339725" marR="0" lvl="0" indent="-339725" algn="l" defTabSz="449263" rtl="0" eaLnBrk="1" fontAlgn="base" latinLnBrk="0" hangingPunct="1">
              <a:lnSpc>
                <a:spcPct val="100000"/>
              </a:lnSpc>
              <a:spcBef>
                <a:spcPts val="650"/>
              </a:spcBef>
              <a:spcAft>
                <a:spcPct val="0"/>
              </a:spcAft>
              <a:buClr>
                <a:srgbClr val="000000"/>
              </a:buClr>
              <a:buSzPct val="100000"/>
              <a:buFont typeface="Arial" panose="020B0604020202020204" pitchFamily="3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2600" b="0" i="0" u="none" strike="noStrike" kern="1200" cap="none" spc="0" normalizeH="0" baseline="0" noProof="0" dirty="0">
                <a:ln>
                  <a:noFill/>
                </a:ln>
                <a:solidFill>
                  <a:srgbClr val="000000"/>
                </a:solidFill>
                <a:effectLst/>
                <a:uLnTx/>
                <a:uFillTx/>
                <a:latin typeface="Calibri" panose="020F0502020204030204" pitchFamily="34" charset="0"/>
              </a:rPr>
              <a:t>Ξεκίνησε από τις ιδέες της ηλεκτρονικής σύζευξης του Lewis.</a:t>
            </a:r>
          </a:p>
          <a:p>
            <a:pPr marL="339725" marR="0" lvl="0" indent="-339725" algn="l" defTabSz="449263" rtl="0" eaLnBrk="1" fontAlgn="base" latinLnBrk="0" hangingPunct="1">
              <a:lnSpc>
                <a:spcPct val="100000"/>
              </a:lnSpc>
              <a:spcBef>
                <a:spcPts val="650"/>
              </a:spcBef>
              <a:spcAft>
                <a:spcPct val="0"/>
              </a:spcAft>
              <a:buClr>
                <a:srgbClr val="000000"/>
              </a:buClr>
              <a:buSzPct val="100000"/>
              <a:buFont typeface="Arial" panose="020B0604020202020204" pitchFamily="3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2600" b="0" i="0" u="none" strike="noStrike" kern="1200" cap="none" spc="0" normalizeH="0" baseline="0" noProof="0" dirty="0">
                <a:ln>
                  <a:noFill/>
                </a:ln>
                <a:solidFill>
                  <a:srgbClr val="000000"/>
                </a:solidFill>
                <a:effectLst/>
                <a:uLnTx/>
                <a:uFillTx/>
                <a:latin typeface="Calibri" panose="020F0502020204030204" pitchFamily="34" charset="0"/>
              </a:rPr>
              <a:t>Aναπτύχθηκε από τους Linus Pauling, J.C. Slater, Coulson.</a:t>
            </a:r>
          </a:p>
          <a:p>
            <a:pPr marL="339725" marR="0" lvl="0" indent="-339725" algn="l" defTabSz="449263" rtl="0" eaLnBrk="1" fontAlgn="base" latinLnBrk="0" hangingPunct="1">
              <a:lnSpc>
                <a:spcPct val="100000"/>
              </a:lnSpc>
              <a:spcBef>
                <a:spcPts val="650"/>
              </a:spcBef>
              <a:spcAft>
                <a:spcPct val="0"/>
              </a:spcAft>
              <a:buClr>
                <a:srgbClr val="000000"/>
              </a:buClr>
              <a:buSzPct val="100000"/>
              <a:buFont typeface="Arial" panose="020B0604020202020204" pitchFamily="3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2600" b="0" i="0" u="none" strike="noStrike" kern="1200" cap="none" spc="0" normalizeH="0" baseline="0" noProof="0" dirty="0">
                <a:ln>
                  <a:noFill/>
                </a:ln>
                <a:solidFill>
                  <a:srgbClr val="000000"/>
                </a:solidFill>
                <a:effectLst/>
                <a:uLnTx/>
                <a:uFillTx/>
                <a:latin typeface="Calibri" panose="020F0502020204030204" pitchFamily="34" charset="0"/>
              </a:rPr>
              <a:t>Για δύο άτομα Η</a:t>
            </a:r>
          </a:p>
          <a:p>
            <a:pPr marL="339725" marR="0" lvl="0" indent="-339725" algn="l" defTabSz="449263" rtl="0" eaLnBrk="1" fontAlgn="base" latinLnBrk="0" hangingPunct="1">
              <a:lnSpc>
                <a:spcPct val="100000"/>
              </a:lnSpc>
              <a:spcBef>
                <a:spcPts val="650"/>
              </a:spcBef>
              <a:spcAft>
                <a:spcPct val="0"/>
              </a:spcAft>
              <a:buClrTx/>
              <a:buSzPct val="120000"/>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2600" b="0" i="0" u="none" strike="noStrike" kern="1200" cap="none" spc="0" normalizeH="0" baseline="0" noProof="0" dirty="0">
                <a:ln>
                  <a:noFill/>
                </a:ln>
                <a:solidFill>
                  <a:srgbClr val="000000"/>
                </a:solidFill>
                <a:effectLst/>
                <a:uLnTx/>
                <a:uFillTx/>
                <a:latin typeface="Calibri" panose="020F0502020204030204" pitchFamily="34" charset="0"/>
              </a:rPr>
              <a:t>Ψ=Ψ</a:t>
            </a:r>
            <a:r>
              <a:rPr kumimoji="0" lang="el-GR" altLang="en-US" sz="1400" b="0" i="0" u="none" strike="noStrike" kern="1200" cap="none" spc="0" normalizeH="0" baseline="0" noProof="0" dirty="0">
                <a:ln>
                  <a:noFill/>
                </a:ln>
                <a:solidFill>
                  <a:srgbClr val="000000"/>
                </a:solidFill>
                <a:effectLst/>
                <a:uLnTx/>
                <a:uFillTx/>
                <a:latin typeface="Calibri" panose="020F0502020204030204" pitchFamily="34" charset="0"/>
              </a:rPr>
              <a:t>Α1</a:t>
            </a:r>
            <a:r>
              <a:rPr kumimoji="0" lang="el-GR" altLang="en-US" sz="2600" b="0" i="0" u="none" strike="noStrike" kern="1200" cap="none" spc="0" normalizeH="0" baseline="0" noProof="0" dirty="0">
                <a:ln>
                  <a:noFill/>
                </a:ln>
                <a:solidFill>
                  <a:srgbClr val="000000"/>
                </a:solidFill>
                <a:effectLst/>
                <a:uLnTx/>
                <a:uFillTx/>
                <a:latin typeface="Calibri" panose="020F0502020204030204" pitchFamily="34" charset="0"/>
              </a:rPr>
              <a:t>Ψ</a:t>
            </a:r>
            <a:r>
              <a:rPr kumimoji="0" lang="el-GR" altLang="en-US" sz="1800" b="0" i="0" u="none" strike="noStrike" kern="1200" cap="none" spc="0" normalizeH="0" baseline="0" noProof="0" dirty="0">
                <a:ln>
                  <a:noFill/>
                </a:ln>
                <a:solidFill>
                  <a:srgbClr val="000000"/>
                </a:solidFill>
                <a:effectLst/>
                <a:uLnTx/>
                <a:uFillTx/>
                <a:latin typeface="Calibri" panose="020F0502020204030204" pitchFamily="34" charset="0"/>
              </a:rPr>
              <a:t>Β1</a:t>
            </a:r>
            <a:r>
              <a:rPr kumimoji="0" lang="el-GR" altLang="en-US" sz="2600" b="0" i="0" u="none" strike="noStrike" kern="1200" cap="none" spc="0" normalizeH="0" baseline="0" noProof="0" dirty="0">
                <a:ln>
                  <a:noFill/>
                </a:ln>
                <a:solidFill>
                  <a:srgbClr val="000000"/>
                </a:solidFill>
                <a:effectLst/>
                <a:uLnTx/>
                <a:uFillTx/>
                <a:latin typeface="Calibri" panose="020F0502020204030204" pitchFamily="34" charset="0"/>
              </a:rPr>
              <a:t> μεμονωμένα</a:t>
            </a:r>
          </a:p>
          <a:p>
            <a:pPr marL="339725" marR="0" lvl="0" indent="-339725" algn="l" defTabSz="449263" rtl="0" eaLnBrk="1" fontAlgn="base" latinLnBrk="0" hangingPunct="1">
              <a:lnSpc>
                <a:spcPct val="100000"/>
              </a:lnSpc>
              <a:spcBef>
                <a:spcPts val="650"/>
              </a:spcBef>
              <a:spcAft>
                <a:spcPct val="0"/>
              </a:spcAft>
              <a:buClrTx/>
              <a:buSzPct val="120000"/>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2600" b="0" i="0" u="none" strike="noStrike" kern="1200" cap="none" spc="0" normalizeH="0" baseline="0" noProof="0" dirty="0">
                <a:ln>
                  <a:noFill/>
                </a:ln>
                <a:solidFill>
                  <a:srgbClr val="000000"/>
                </a:solidFill>
                <a:effectLst/>
                <a:uLnTx/>
                <a:uFillTx/>
                <a:latin typeface="Calibri" panose="020F0502020204030204" pitchFamily="34" charset="0"/>
              </a:rPr>
              <a:t>Ψ=Ψ</a:t>
            </a:r>
            <a:r>
              <a:rPr kumimoji="0" lang="el-GR" altLang="en-US" sz="2600" b="0" i="0" u="none" strike="noStrike" kern="1200" cap="none" spc="0" normalizeH="0" baseline="-25000" noProof="0" dirty="0">
                <a:ln>
                  <a:noFill/>
                </a:ln>
                <a:solidFill>
                  <a:srgbClr val="000000"/>
                </a:solidFill>
                <a:effectLst/>
                <a:uLnTx/>
                <a:uFillTx/>
                <a:latin typeface="Calibri" panose="020F0502020204030204" pitchFamily="34" charset="0"/>
              </a:rPr>
              <a:t>Α1</a:t>
            </a:r>
            <a:r>
              <a:rPr kumimoji="0" lang="el-GR" altLang="en-US" sz="2600" b="0" i="0" u="none" strike="noStrike" kern="1200" cap="none" spc="0" normalizeH="0" baseline="0" noProof="0" dirty="0">
                <a:ln>
                  <a:noFill/>
                </a:ln>
                <a:solidFill>
                  <a:srgbClr val="000000"/>
                </a:solidFill>
                <a:effectLst/>
                <a:uLnTx/>
                <a:uFillTx/>
                <a:latin typeface="Calibri" panose="020F0502020204030204" pitchFamily="34" charset="0"/>
              </a:rPr>
              <a:t>Ψ</a:t>
            </a:r>
            <a:r>
              <a:rPr kumimoji="0" lang="el-GR" altLang="en-US" sz="2600" b="0" i="0" u="none" strike="noStrike" kern="1200" cap="none" spc="0" normalizeH="0" baseline="-25000" noProof="0" dirty="0">
                <a:ln>
                  <a:noFill/>
                </a:ln>
                <a:solidFill>
                  <a:srgbClr val="000000"/>
                </a:solidFill>
                <a:effectLst/>
                <a:uLnTx/>
                <a:uFillTx/>
                <a:latin typeface="Calibri" panose="020F0502020204030204" pitchFamily="34" charset="0"/>
              </a:rPr>
              <a:t>Β2</a:t>
            </a:r>
            <a:r>
              <a:rPr kumimoji="0" lang="el-GR" altLang="en-US" sz="2600" b="0" i="0" u="none" strike="noStrike" kern="1200" cap="none" spc="0" normalizeH="0" baseline="0" noProof="0" dirty="0">
                <a:ln>
                  <a:noFill/>
                </a:ln>
                <a:solidFill>
                  <a:srgbClr val="000000"/>
                </a:solidFill>
                <a:effectLst/>
                <a:uLnTx/>
                <a:uFillTx/>
                <a:latin typeface="Calibri" panose="020F0502020204030204" pitchFamily="34" charset="0"/>
              </a:rPr>
              <a:t>+ Ψ</a:t>
            </a:r>
            <a:r>
              <a:rPr kumimoji="0" lang="el-GR" altLang="en-US" sz="2600" b="0" i="0" u="none" strike="noStrike" kern="1200" cap="none" spc="0" normalizeH="0" baseline="-25000" noProof="0" dirty="0">
                <a:ln>
                  <a:noFill/>
                </a:ln>
                <a:solidFill>
                  <a:srgbClr val="000000"/>
                </a:solidFill>
                <a:effectLst/>
                <a:uLnTx/>
                <a:uFillTx/>
                <a:latin typeface="Calibri" panose="020F0502020204030204" pitchFamily="34" charset="0"/>
              </a:rPr>
              <a:t>Α2</a:t>
            </a:r>
            <a:r>
              <a:rPr kumimoji="0" lang="el-GR" altLang="en-US" sz="2600" b="0" i="0" u="none" strike="noStrike" kern="1200" cap="none" spc="0" normalizeH="0" baseline="0" noProof="0" dirty="0">
                <a:ln>
                  <a:noFill/>
                </a:ln>
                <a:solidFill>
                  <a:srgbClr val="000000"/>
                </a:solidFill>
                <a:effectLst/>
                <a:uLnTx/>
                <a:uFillTx/>
                <a:latin typeface="Calibri" panose="020F0502020204030204" pitchFamily="34" charset="0"/>
              </a:rPr>
              <a:t>Ψ</a:t>
            </a:r>
            <a:r>
              <a:rPr kumimoji="0" lang="el-GR" altLang="en-US" sz="2600" b="0" i="0" u="none" strike="noStrike" kern="1200" cap="none" spc="0" normalizeH="0" baseline="-25000" noProof="0" dirty="0">
                <a:ln>
                  <a:noFill/>
                </a:ln>
                <a:solidFill>
                  <a:srgbClr val="000000"/>
                </a:solidFill>
                <a:effectLst/>
                <a:uLnTx/>
                <a:uFillTx/>
                <a:latin typeface="Calibri" panose="020F0502020204030204" pitchFamily="34" charset="0"/>
              </a:rPr>
              <a:t>Β1</a:t>
            </a:r>
            <a:r>
              <a:rPr kumimoji="0" lang="el-GR" altLang="en-US" sz="2600" b="0" i="0" u="none" strike="noStrike" kern="1200" cap="none" spc="0" normalizeH="0" baseline="0" noProof="0" dirty="0">
                <a:ln>
                  <a:noFill/>
                </a:ln>
                <a:solidFill>
                  <a:srgbClr val="000000"/>
                </a:solidFill>
                <a:effectLst/>
                <a:uLnTx/>
                <a:uFillTx/>
                <a:latin typeface="Calibri" panose="020F0502020204030204" pitchFamily="34" charset="0"/>
              </a:rPr>
              <a:t>συνδεδεμένα</a:t>
            </a:r>
          </a:p>
          <a:p>
            <a:pPr marL="339725" marR="0" lvl="0" indent="-339725" algn="l" defTabSz="449263" rtl="0" eaLnBrk="1" fontAlgn="base" latinLnBrk="0" hangingPunct="1">
              <a:lnSpc>
                <a:spcPct val="100000"/>
              </a:lnSpc>
              <a:spcBef>
                <a:spcPts val="650"/>
              </a:spcBef>
              <a:spcAft>
                <a:spcPct val="0"/>
              </a:spcAft>
              <a:buClrTx/>
              <a:buSzPct val="120000"/>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2600" b="0" i="0" u="none" strike="noStrike" kern="1200" cap="none" spc="0" normalizeH="0" baseline="0" noProof="0" dirty="0">
                <a:ln>
                  <a:noFill/>
                </a:ln>
                <a:solidFill>
                  <a:srgbClr val="000000"/>
                </a:solidFill>
                <a:effectLst/>
                <a:uLnTx/>
                <a:uFillTx/>
                <a:latin typeface="Calibri" panose="020F0502020204030204" pitchFamily="34" charset="0"/>
              </a:rPr>
              <a:t> ομοιοπολική δομή </a:t>
            </a:r>
          </a:p>
          <a:p>
            <a:pPr marL="339725" marR="0" lvl="0" indent="-339725" algn="l" defTabSz="449263" rtl="0" eaLnBrk="1" fontAlgn="base" latinLnBrk="0" hangingPunct="1">
              <a:lnSpc>
                <a:spcPct val="100000"/>
              </a:lnSpc>
              <a:spcBef>
                <a:spcPts val="650"/>
              </a:spcBef>
              <a:spcAft>
                <a:spcPct val="0"/>
              </a:spcAft>
              <a:buClrTx/>
              <a:buSzPct val="120000"/>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2600" b="0" i="0" u="none" strike="noStrike" kern="1200" cap="none" spc="0" normalizeH="0" baseline="0" noProof="0" dirty="0">
                <a:ln>
                  <a:noFill/>
                </a:ln>
                <a:solidFill>
                  <a:srgbClr val="000000"/>
                </a:solidFill>
                <a:effectLst/>
                <a:uLnTx/>
                <a:uFillTx/>
                <a:latin typeface="Calibri" panose="020F0502020204030204" pitchFamily="34" charset="0"/>
              </a:rPr>
              <a:t>Επίδραση των </a:t>
            </a:r>
            <a:r>
              <a:rPr kumimoji="0" lang="el-GR" altLang="en-US" sz="2600" b="0" i="1" u="none" strike="noStrike" kern="1200" cap="none" spc="0" normalizeH="0" baseline="0" noProof="0" dirty="0">
                <a:ln>
                  <a:noFill/>
                </a:ln>
                <a:solidFill>
                  <a:srgbClr val="000000"/>
                </a:solidFill>
                <a:effectLst/>
                <a:uLnTx/>
                <a:uFillTx/>
                <a:latin typeface="Calibri" panose="020F0502020204030204" pitchFamily="34" charset="0"/>
              </a:rPr>
              <a:t>ιοντικών δομών</a:t>
            </a:r>
          </a:p>
          <a:p>
            <a:pPr marL="339725" marR="0" lvl="0" indent="-339725" algn="l" defTabSz="449263" rtl="0" eaLnBrk="1" fontAlgn="base" latinLnBrk="0" hangingPunct="1">
              <a:lnSpc>
                <a:spcPct val="100000"/>
              </a:lnSpc>
              <a:spcBef>
                <a:spcPts val="650"/>
              </a:spcBef>
              <a:spcAft>
                <a:spcPct val="0"/>
              </a:spcAft>
              <a:buClrTx/>
              <a:buSzPct val="100000"/>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kumimoji="0" lang="el-GR" altLang="en-US" sz="2600" b="0" i="1" u="none" strike="noStrike" kern="1200" cap="none" spc="0" normalizeH="0" baseline="0" noProof="0" dirty="0">
              <a:ln>
                <a:noFill/>
              </a:ln>
              <a:solidFill>
                <a:srgbClr val="000000"/>
              </a:solidFill>
              <a:effectLst/>
              <a:uLnTx/>
              <a:uFillTx/>
              <a:latin typeface="Calibri" panose="020F0502020204030204" pitchFamily="34" charset="0"/>
            </a:endParaRPr>
          </a:p>
        </p:txBody>
      </p:sp>
    </p:spTree>
    <p:custDataLst>
      <p:tags r:id="rId1"/>
    </p:custDataLst>
    <p:extLst>
      <p:ext uri="{BB962C8B-B14F-4D97-AF65-F5344CB8AC3E}">
        <p14:creationId xmlns:p14="http://schemas.microsoft.com/office/powerpoint/2010/main" val="53468246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74754">
                                            <p:txEl>
                                              <p:pRg st="0" end="0"/>
                                            </p:txEl>
                                          </p:spTgt>
                                        </p:tgtEl>
                                        <p:attrNameLst>
                                          <p:attrName>style.visibility</p:attrName>
                                        </p:attrNameLst>
                                      </p:cBhvr>
                                      <p:to>
                                        <p:strVal val="visible"/>
                                      </p:to>
                                    </p:set>
                                    <p:animEffect transition="in" filter="wipe(left)">
                                      <p:cBhvr additive="repl">
                                        <p:cTn id="7" dur="500"/>
                                        <p:tgtEl>
                                          <p:spTgt spid="7475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74754">
                                            <p:txEl>
                                              <p:pRg st="1" end="1"/>
                                            </p:txEl>
                                          </p:spTgt>
                                        </p:tgtEl>
                                        <p:attrNameLst>
                                          <p:attrName>style.visibility</p:attrName>
                                        </p:attrNameLst>
                                      </p:cBhvr>
                                      <p:to>
                                        <p:strVal val="visible"/>
                                      </p:to>
                                    </p:set>
                                    <p:animEffect transition="in" filter="wipe(left)">
                                      <p:cBhvr additive="repl">
                                        <p:cTn id="12" dur="500"/>
                                        <p:tgtEl>
                                          <p:spTgt spid="7475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1000"/>
                                  </p:stCondLst>
                                  <p:childTnLst>
                                    <p:set>
                                      <p:cBhvr additive="repl">
                                        <p:cTn id="16" dur="1" fill="hold">
                                          <p:stCondLst>
                                            <p:cond delay="0"/>
                                          </p:stCondLst>
                                        </p:cTn>
                                        <p:tgtEl>
                                          <p:spTgt spid="74754">
                                            <p:txEl>
                                              <p:pRg st="2" end="2"/>
                                            </p:txEl>
                                          </p:spTgt>
                                        </p:tgtEl>
                                        <p:attrNameLst>
                                          <p:attrName>style.visibility</p:attrName>
                                        </p:attrNameLst>
                                      </p:cBhvr>
                                      <p:to>
                                        <p:strVal val="visible"/>
                                      </p:to>
                                    </p:set>
                                    <p:animEffect transition="in" filter="wipe(left)">
                                      <p:cBhvr additive="repl">
                                        <p:cTn id="17" dur="500"/>
                                        <p:tgtEl>
                                          <p:spTgt spid="7475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1000"/>
                                  </p:stCondLst>
                                  <p:childTnLst>
                                    <p:set>
                                      <p:cBhvr additive="repl">
                                        <p:cTn id="21" dur="1" fill="hold">
                                          <p:stCondLst>
                                            <p:cond delay="0"/>
                                          </p:stCondLst>
                                        </p:cTn>
                                        <p:tgtEl>
                                          <p:spTgt spid="74754">
                                            <p:txEl>
                                              <p:pRg st="3" end="3"/>
                                            </p:txEl>
                                          </p:spTgt>
                                        </p:tgtEl>
                                        <p:attrNameLst>
                                          <p:attrName>style.visibility</p:attrName>
                                        </p:attrNameLst>
                                      </p:cBhvr>
                                      <p:to>
                                        <p:strVal val="visible"/>
                                      </p:to>
                                    </p:set>
                                    <p:animEffect transition="in" filter="wipe(left)">
                                      <p:cBhvr additive="repl">
                                        <p:cTn id="22" dur="500"/>
                                        <p:tgtEl>
                                          <p:spTgt spid="7475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1000"/>
                                  </p:stCondLst>
                                  <p:childTnLst>
                                    <p:set>
                                      <p:cBhvr additive="repl">
                                        <p:cTn id="26" dur="1" fill="hold">
                                          <p:stCondLst>
                                            <p:cond delay="0"/>
                                          </p:stCondLst>
                                        </p:cTn>
                                        <p:tgtEl>
                                          <p:spTgt spid="74754">
                                            <p:txEl>
                                              <p:pRg st="4" end="4"/>
                                            </p:txEl>
                                          </p:spTgt>
                                        </p:tgtEl>
                                        <p:attrNameLst>
                                          <p:attrName>style.visibility</p:attrName>
                                        </p:attrNameLst>
                                      </p:cBhvr>
                                      <p:to>
                                        <p:strVal val="visible"/>
                                      </p:to>
                                    </p:set>
                                    <p:animEffect transition="in" filter="wipe(left)">
                                      <p:cBhvr additive="repl">
                                        <p:cTn id="27" dur="500"/>
                                        <p:tgtEl>
                                          <p:spTgt spid="7475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1000"/>
                                  </p:stCondLst>
                                  <p:childTnLst>
                                    <p:set>
                                      <p:cBhvr additive="repl">
                                        <p:cTn id="31" dur="1" fill="hold">
                                          <p:stCondLst>
                                            <p:cond delay="0"/>
                                          </p:stCondLst>
                                        </p:cTn>
                                        <p:tgtEl>
                                          <p:spTgt spid="74754">
                                            <p:txEl>
                                              <p:pRg st="5" end="5"/>
                                            </p:txEl>
                                          </p:spTgt>
                                        </p:tgtEl>
                                        <p:attrNameLst>
                                          <p:attrName>style.visibility</p:attrName>
                                        </p:attrNameLst>
                                      </p:cBhvr>
                                      <p:to>
                                        <p:strVal val="visible"/>
                                      </p:to>
                                    </p:set>
                                    <p:animEffect transition="in" filter="wipe(left)">
                                      <p:cBhvr additive="repl">
                                        <p:cTn id="32" dur="500"/>
                                        <p:tgtEl>
                                          <p:spTgt spid="7475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1000"/>
                                  </p:stCondLst>
                                  <p:childTnLst>
                                    <p:set>
                                      <p:cBhvr additive="repl">
                                        <p:cTn id="36" dur="1" fill="hold">
                                          <p:stCondLst>
                                            <p:cond delay="0"/>
                                          </p:stCondLst>
                                        </p:cTn>
                                        <p:tgtEl>
                                          <p:spTgt spid="74754">
                                            <p:txEl>
                                              <p:pRg st="6" end="6"/>
                                            </p:txEl>
                                          </p:spTgt>
                                        </p:tgtEl>
                                        <p:attrNameLst>
                                          <p:attrName>style.visibility</p:attrName>
                                        </p:attrNameLst>
                                      </p:cBhvr>
                                      <p:to>
                                        <p:strVal val="visible"/>
                                      </p:to>
                                    </p:set>
                                    <p:animEffect transition="in" filter="wipe(left)">
                                      <p:cBhvr additive="repl">
                                        <p:cTn id="37" dur="500"/>
                                        <p:tgtEl>
                                          <p:spTgt spid="7475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1">
            <a:extLst>
              <a:ext uri="{FF2B5EF4-FFF2-40B4-BE49-F238E27FC236}">
                <a16:creationId xmlns:a16="http://schemas.microsoft.com/office/drawing/2014/main" id="{E7C11F1B-A761-498E-9078-55DF33A198FA}"/>
              </a:ext>
            </a:extLst>
          </p:cNvPr>
          <p:cNvSpPr txBox="1">
            <a:spLocks noChangeArrowheads="1"/>
          </p:cNvSpPr>
          <p:nvPr/>
        </p:nvSpPr>
        <p:spPr bwMode="auto">
          <a:xfrm>
            <a:off x="304800" y="26194"/>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n-US" altLang="en-US" sz="3200" b="1" i="0" u="none" strike="noStrike" kern="1200" cap="none" spc="0" normalizeH="0" baseline="0" noProof="0" dirty="0">
                <a:ln>
                  <a:noFill/>
                </a:ln>
                <a:solidFill>
                  <a:srgbClr val="000000"/>
                </a:solidFill>
                <a:effectLst/>
                <a:uLnTx/>
                <a:uFillTx/>
                <a:latin typeface="Calibri" panose="020F0502020204030204" pitchFamily="34" charset="0"/>
              </a:rPr>
              <a:t>VBT (</a:t>
            </a:r>
            <a:r>
              <a:rPr kumimoji="0" lang="el-GR" altLang="en-US" sz="3200" b="1" i="0" u="none" strike="noStrike" kern="1200" cap="none" spc="0" normalizeH="0" baseline="0" noProof="0" dirty="0">
                <a:ln>
                  <a:noFill/>
                </a:ln>
                <a:solidFill>
                  <a:srgbClr val="000000"/>
                </a:solidFill>
                <a:effectLst/>
                <a:uLnTx/>
                <a:uFillTx/>
                <a:latin typeface="Calibri" panose="020F0502020204030204" pitchFamily="34" charset="0"/>
              </a:rPr>
              <a:t>θεωρία δεσμού σθένους για το Η</a:t>
            </a:r>
            <a:r>
              <a:rPr kumimoji="0" lang="el-GR" altLang="en-US" sz="3200" b="1" i="0" u="none" strike="noStrike" kern="1200" cap="none" spc="0" normalizeH="0" baseline="-25000" noProof="0" dirty="0">
                <a:ln>
                  <a:noFill/>
                </a:ln>
                <a:solidFill>
                  <a:srgbClr val="000000"/>
                </a:solidFill>
                <a:effectLst/>
                <a:uLnTx/>
                <a:uFillTx/>
                <a:latin typeface="Calibri" panose="020F0502020204030204" pitchFamily="34" charset="0"/>
              </a:rPr>
              <a:t>2</a:t>
            </a:r>
            <a:r>
              <a:rPr kumimoji="0" lang="el-GR" altLang="en-US" sz="3200" b="1" i="0" u="none" strike="noStrike" kern="1200" cap="none" spc="0" normalizeH="0" baseline="0" noProof="0" dirty="0">
                <a:ln>
                  <a:noFill/>
                </a:ln>
                <a:solidFill>
                  <a:srgbClr val="000000"/>
                </a:solidFill>
                <a:effectLst/>
                <a:uLnTx/>
                <a:uFillTx/>
                <a:latin typeface="Calibri" panose="020F0502020204030204" pitchFamily="34" charset="0"/>
              </a:rPr>
              <a:t>)</a:t>
            </a:r>
          </a:p>
        </p:txBody>
      </p:sp>
      <p:sp>
        <p:nvSpPr>
          <p:cNvPr id="75778" name="Text Box 2">
            <a:extLst>
              <a:ext uri="{FF2B5EF4-FFF2-40B4-BE49-F238E27FC236}">
                <a16:creationId xmlns:a16="http://schemas.microsoft.com/office/drawing/2014/main" id="{B041E7C8-4A4C-4FC5-9C2B-71D071C2CF20}"/>
              </a:ext>
            </a:extLst>
          </p:cNvPr>
          <p:cNvSpPr txBox="1">
            <a:spLocks noChangeArrowheads="1"/>
          </p:cNvSpPr>
          <p:nvPr/>
        </p:nvSpPr>
        <p:spPr bwMode="auto">
          <a:xfrm>
            <a:off x="0" y="1981200"/>
            <a:ext cx="9144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marL="339725" marR="0" lvl="0" indent="-339725" algn="l" defTabSz="449263" rtl="0" eaLnBrk="1" fontAlgn="base" latinLnBrk="0" hangingPunct="1">
              <a:lnSpc>
                <a:spcPct val="100000"/>
              </a:lnSpc>
              <a:spcBef>
                <a:spcPts val="500"/>
              </a:spcBef>
              <a:spcAft>
                <a:spcPct val="0"/>
              </a:spcAft>
              <a:buClr>
                <a:srgbClr val="000000"/>
              </a:buClr>
              <a:buSzPct val="100000"/>
              <a:buFont typeface="Arial" panose="020B0604020202020204" pitchFamily="3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2400" b="0" i="0" u="none" strike="noStrike" kern="1200" cap="none" spc="0" normalizeH="0" baseline="0" noProof="0" dirty="0">
                <a:ln>
                  <a:noFill/>
                </a:ln>
                <a:solidFill>
                  <a:srgbClr val="000000"/>
                </a:solidFill>
                <a:effectLst/>
                <a:uLnTx/>
                <a:uFillTx/>
                <a:latin typeface="Calibri" panose="020F0502020204030204" pitchFamily="34" charset="0"/>
              </a:rPr>
              <a:t>Κυματοσυναρτήσεις για τα μεμονωμένα άτομα Η και για τα συνδεδεμένα δεσμικά </a:t>
            </a:r>
          </a:p>
        </p:txBody>
      </p:sp>
      <p:pic>
        <p:nvPicPr>
          <p:cNvPr id="76805" name="Picture 4">
            <a:extLst>
              <a:ext uri="{FF2B5EF4-FFF2-40B4-BE49-F238E27FC236}">
                <a16:creationId xmlns:a16="http://schemas.microsoft.com/office/drawing/2014/main" id="{9254945F-7085-45A3-B19E-5585E8B85E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3000375"/>
            <a:ext cx="1835150"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6806" name="Picture 5">
            <a:extLst>
              <a:ext uri="{FF2B5EF4-FFF2-40B4-BE49-F238E27FC236}">
                <a16:creationId xmlns:a16="http://schemas.microsoft.com/office/drawing/2014/main" id="{33BEA193-F5D9-46B1-B596-6429C9F89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413" y="3644900"/>
            <a:ext cx="10858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6807" name="Picture 6">
            <a:extLst>
              <a:ext uri="{FF2B5EF4-FFF2-40B4-BE49-F238E27FC236}">
                <a16:creationId xmlns:a16="http://schemas.microsoft.com/office/drawing/2014/main" id="{E1927071-1A1E-4F57-8417-F7D01331C7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413" y="3292475"/>
            <a:ext cx="108585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6808" name="Picture 7">
            <a:extLst>
              <a:ext uri="{FF2B5EF4-FFF2-40B4-BE49-F238E27FC236}">
                <a16:creationId xmlns:a16="http://schemas.microsoft.com/office/drawing/2014/main" id="{D2E7FCFF-DF8F-4643-965A-A4652147C52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400" y="4365625"/>
            <a:ext cx="19431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6809" name="Picture 8">
            <a:extLst>
              <a:ext uri="{FF2B5EF4-FFF2-40B4-BE49-F238E27FC236}">
                <a16:creationId xmlns:a16="http://schemas.microsoft.com/office/drawing/2014/main" id="{B3237154-E08B-4C22-A9F6-2F837AE478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750" y="5084763"/>
            <a:ext cx="2520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5785" name="Picture 9">
            <a:extLst>
              <a:ext uri="{FF2B5EF4-FFF2-40B4-BE49-F238E27FC236}">
                <a16:creationId xmlns:a16="http://schemas.microsoft.com/office/drawing/2014/main" id="{C883FAC1-D258-4756-BFE3-921F6C0648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33700" y="3096532"/>
            <a:ext cx="5987142" cy="2350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ustDataLst>
      <p:tags r:id="rId1"/>
    </p:custDataLst>
    <p:extLst>
      <p:ext uri="{BB962C8B-B14F-4D97-AF65-F5344CB8AC3E}">
        <p14:creationId xmlns:p14="http://schemas.microsoft.com/office/powerpoint/2010/main" val="312819032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75778">
                                            <p:txEl>
                                              <p:pRg st="0" end="0"/>
                                            </p:txEl>
                                          </p:spTgt>
                                        </p:tgtEl>
                                        <p:attrNameLst>
                                          <p:attrName>style.visibility</p:attrName>
                                        </p:attrNameLst>
                                      </p:cBhvr>
                                      <p:to>
                                        <p:strVal val="visible"/>
                                      </p:to>
                                    </p:set>
                                    <p:animEffect transition="in" filter="wipe(left)">
                                      <p:cBhvr additive="repl">
                                        <p:cTn id="7" dur="500"/>
                                        <p:tgtEl>
                                          <p:spTgt spid="757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75785"/>
                                        </p:tgtEl>
                                        <p:attrNameLst>
                                          <p:attrName>style.visibility</p:attrName>
                                        </p:attrNameLst>
                                      </p:cBhvr>
                                      <p:to>
                                        <p:strVal val="visible"/>
                                      </p:to>
                                    </p:set>
                                    <p:animEffect transition="in" filter="wipe(left)">
                                      <p:cBhvr additive="repl">
                                        <p:cTn id="12" dur="500"/>
                                        <p:tgtEl>
                                          <p:spTgt spid="757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1">
            <a:extLst>
              <a:ext uri="{FF2B5EF4-FFF2-40B4-BE49-F238E27FC236}">
                <a16:creationId xmlns:a16="http://schemas.microsoft.com/office/drawing/2014/main" id="{6E5FAAD6-797B-4C48-A1C9-E6D81BC680E0}"/>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marL="0" marR="0" lvl="0" indent="0" algn="ctr"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el-GR" altLang="en-US" sz="4400" b="0" i="0" u="none" strike="noStrike" kern="1200" cap="none" spc="0" normalizeH="0" baseline="0" noProof="0" dirty="0">
                <a:ln>
                  <a:noFill/>
                </a:ln>
                <a:solidFill>
                  <a:srgbClr val="000000"/>
                </a:solidFill>
                <a:effectLst/>
                <a:uLnTx/>
                <a:uFillTx/>
                <a:latin typeface="Calibri" panose="020F0502020204030204" pitchFamily="34" charset="0"/>
              </a:rPr>
              <a:t>VBT  Η2 </a:t>
            </a:r>
          </a:p>
        </p:txBody>
      </p:sp>
      <p:sp>
        <p:nvSpPr>
          <p:cNvPr id="76802" name="Text Box 2">
            <a:extLst>
              <a:ext uri="{FF2B5EF4-FFF2-40B4-BE49-F238E27FC236}">
                <a16:creationId xmlns:a16="http://schemas.microsoft.com/office/drawing/2014/main" id="{08BF30DC-A45F-4880-82B8-D953AED5BE1E}"/>
              </a:ext>
            </a:extLst>
          </p:cNvPr>
          <p:cNvSpPr txBox="1">
            <a:spLocks noChangeArrowheads="1"/>
          </p:cNvSpPr>
          <p:nvPr/>
        </p:nvSpPr>
        <p:spPr bwMode="auto">
          <a:xfrm>
            <a:off x="304800" y="1752600"/>
            <a:ext cx="8534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marL="339725" marR="0" lvl="0" indent="-339725" algn="l" defTabSz="449263" rtl="0" eaLnBrk="1" fontAlgn="base" latinLnBrk="0" hangingPunct="1">
              <a:lnSpc>
                <a:spcPct val="90000"/>
              </a:lnSpc>
              <a:spcBef>
                <a:spcPts val="750"/>
              </a:spcBef>
              <a:spcAft>
                <a:spcPct val="0"/>
              </a:spcAft>
              <a:buClr>
                <a:srgbClr val="000000"/>
              </a:buClr>
              <a:buSzPct val="100000"/>
              <a:buFont typeface="Arial" panose="020B0604020202020204" pitchFamily="3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3200" b="0" i="0" u="none" strike="noStrike" kern="1200" cap="none" spc="0" normalizeH="0" baseline="0" noProof="0">
                <a:ln>
                  <a:noFill/>
                </a:ln>
                <a:solidFill>
                  <a:srgbClr val="000000"/>
                </a:solidFill>
                <a:effectLst/>
                <a:uLnTx/>
                <a:uFillTx/>
                <a:latin typeface="Calibri" panose="020F0502020204030204" pitchFamily="34" charset="0"/>
              </a:rPr>
              <a:t>Συνεχείς βελτιώσεις και διορθώσεις στην συνολική κυματοσυνάρτηση…</a:t>
            </a:r>
          </a:p>
          <a:p>
            <a:pPr marL="339725" marR="0" lvl="0" indent="-339725" algn="l" defTabSz="449263" rtl="0" eaLnBrk="1" fontAlgn="base" latinLnBrk="0" hangingPunct="1">
              <a:lnSpc>
                <a:spcPct val="90000"/>
              </a:lnSpc>
              <a:spcBef>
                <a:spcPts val="750"/>
              </a:spcBef>
              <a:spcAft>
                <a:spcPct val="0"/>
              </a:spcAft>
              <a:buClr>
                <a:srgbClr val="9933FF"/>
              </a:buClr>
              <a:buSzPct val="120000"/>
              <a:buFont typeface="Arial" panose="020B0604020202020204" pitchFamily="3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3200" b="0" i="0" u="none" strike="noStrike" kern="1200" cap="none" spc="0" normalizeH="0" baseline="0" noProof="0">
                <a:ln>
                  <a:noFill/>
                </a:ln>
                <a:solidFill>
                  <a:srgbClr val="9933FF"/>
                </a:solidFill>
                <a:effectLst/>
                <a:uLnTx/>
                <a:uFillTx/>
                <a:latin typeface="Calibri" panose="020F0502020204030204" pitchFamily="34" charset="0"/>
              </a:rPr>
              <a:t>Η-Η   </a:t>
            </a:r>
            <a:r>
              <a:rPr kumimoji="0" lang="el-GR" altLang="en-US" sz="3200" b="0" i="0" u="none" strike="noStrike" kern="1200" cap="none" spc="0" normalizeH="0" baseline="0" noProof="0">
                <a:ln>
                  <a:noFill/>
                </a:ln>
                <a:solidFill>
                  <a:srgbClr val="000000"/>
                </a:solidFill>
                <a:effectLst/>
                <a:uLnTx/>
                <a:uFillTx/>
                <a:latin typeface="Calibri" panose="020F0502020204030204" pitchFamily="34" charset="0"/>
              </a:rPr>
              <a:t>↔     </a:t>
            </a:r>
            <a:r>
              <a:rPr kumimoji="0" lang="el-GR" altLang="en-US" sz="3200" b="0" i="0" u="none" strike="noStrike" kern="1200" cap="none" spc="0" normalizeH="0" baseline="0" noProof="0">
                <a:ln>
                  <a:noFill/>
                </a:ln>
                <a:solidFill>
                  <a:srgbClr val="FF33CC"/>
                </a:solidFill>
                <a:effectLst/>
                <a:uLnTx/>
                <a:uFillTx/>
                <a:latin typeface="Calibri" panose="020F0502020204030204" pitchFamily="34" charset="0"/>
              </a:rPr>
              <a:t>Η</a:t>
            </a:r>
            <a:r>
              <a:rPr kumimoji="0" lang="el-GR" altLang="en-US" sz="3200" b="0" i="0" u="none" strike="noStrike" kern="1200" cap="none" spc="0" normalizeH="0" baseline="30000" noProof="0">
                <a:ln>
                  <a:noFill/>
                </a:ln>
                <a:solidFill>
                  <a:srgbClr val="FF33CC"/>
                </a:solidFill>
                <a:effectLst/>
                <a:uLnTx/>
                <a:uFillTx/>
                <a:latin typeface="Calibri" panose="020F0502020204030204" pitchFamily="34" charset="0"/>
              </a:rPr>
              <a:t>+</a:t>
            </a:r>
            <a:r>
              <a:rPr kumimoji="0" lang="el-GR" altLang="en-US" sz="3200" b="0" i="0" u="none" strike="noStrike" kern="1200" cap="none" spc="0" normalizeH="0" baseline="0" noProof="0">
                <a:ln>
                  <a:noFill/>
                </a:ln>
                <a:solidFill>
                  <a:srgbClr val="FF33CC"/>
                </a:solidFill>
                <a:effectLst/>
                <a:uLnTx/>
                <a:uFillTx/>
                <a:latin typeface="Calibri" panose="020F0502020204030204" pitchFamily="34" charset="0"/>
              </a:rPr>
              <a:t>Η</a:t>
            </a:r>
            <a:r>
              <a:rPr kumimoji="0" lang="el-GR" altLang="en-US" sz="3200" b="0" i="0" u="none" strike="noStrike" kern="1200" cap="none" spc="0" normalizeH="0" baseline="30000" noProof="0">
                <a:ln>
                  <a:noFill/>
                </a:ln>
                <a:solidFill>
                  <a:srgbClr val="FF33CC"/>
                </a:solidFill>
                <a:effectLst/>
                <a:uLnTx/>
                <a:uFillTx/>
                <a:latin typeface="Calibri" panose="020F0502020204030204" pitchFamily="34" charset="0"/>
              </a:rPr>
              <a:t>-</a:t>
            </a:r>
            <a:r>
              <a:rPr kumimoji="0" lang="el-GR" altLang="en-US" sz="3200" b="0" i="0" u="none" strike="noStrike" kern="1200" cap="none" spc="0" normalizeH="0" baseline="0" noProof="0">
                <a:ln>
                  <a:noFill/>
                </a:ln>
                <a:solidFill>
                  <a:srgbClr val="FF33CC"/>
                </a:solidFill>
                <a:effectLst/>
                <a:uLnTx/>
                <a:uFillTx/>
                <a:latin typeface="Calibri" panose="020F0502020204030204" pitchFamily="34" charset="0"/>
              </a:rPr>
              <a:t>↔ Η</a:t>
            </a:r>
            <a:r>
              <a:rPr kumimoji="0" lang="el-GR" altLang="en-US" sz="3200" b="0" i="0" u="none" strike="noStrike" kern="1200" cap="none" spc="0" normalizeH="0" baseline="30000" noProof="0">
                <a:ln>
                  <a:noFill/>
                </a:ln>
                <a:solidFill>
                  <a:srgbClr val="FF33CC"/>
                </a:solidFill>
                <a:effectLst/>
                <a:uLnTx/>
                <a:uFillTx/>
                <a:latin typeface="Calibri" panose="020F0502020204030204" pitchFamily="34" charset="0"/>
              </a:rPr>
              <a:t>-</a:t>
            </a:r>
            <a:r>
              <a:rPr kumimoji="0" lang="el-GR" altLang="en-US" sz="3200" b="0" i="0" u="none" strike="noStrike" kern="1200" cap="none" spc="0" normalizeH="0" baseline="0" noProof="0">
                <a:ln>
                  <a:noFill/>
                </a:ln>
                <a:solidFill>
                  <a:srgbClr val="FF33CC"/>
                </a:solidFill>
                <a:effectLst/>
                <a:uLnTx/>
                <a:uFillTx/>
                <a:latin typeface="Calibri" panose="020F0502020204030204" pitchFamily="34" charset="0"/>
              </a:rPr>
              <a:t>Η</a:t>
            </a:r>
            <a:r>
              <a:rPr kumimoji="0" lang="el-GR" altLang="en-US" sz="3200" b="0" i="0" u="none" strike="noStrike" kern="1200" cap="none" spc="0" normalizeH="0" baseline="30000" noProof="0">
                <a:ln>
                  <a:noFill/>
                </a:ln>
                <a:solidFill>
                  <a:srgbClr val="FF33CC"/>
                </a:solidFill>
                <a:effectLst/>
                <a:uLnTx/>
                <a:uFillTx/>
                <a:latin typeface="Calibri" panose="020F0502020204030204" pitchFamily="34" charset="0"/>
              </a:rPr>
              <a:t>+</a:t>
            </a:r>
          </a:p>
          <a:p>
            <a:pPr marL="339725" marR="0" lvl="0" indent="-339725" algn="l" defTabSz="449263" rtl="0" eaLnBrk="1" fontAlgn="base" latinLnBrk="0" hangingPunct="1">
              <a:lnSpc>
                <a:spcPct val="90000"/>
              </a:lnSpc>
              <a:spcBef>
                <a:spcPts val="750"/>
              </a:spcBef>
              <a:spcAft>
                <a:spcPct val="0"/>
              </a:spcAft>
              <a:buClr>
                <a:srgbClr val="9933FF"/>
              </a:buClr>
              <a:buSzPct val="120000"/>
              <a:buFont typeface="Arial" panose="020B0604020202020204" pitchFamily="3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3200" b="0" i="0" u="none" strike="noStrike" kern="1200" cap="none" spc="0" normalizeH="0" baseline="30000" noProof="0">
                <a:ln>
                  <a:noFill/>
                </a:ln>
                <a:solidFill>
                  <a:srgbClr val="9933FF"/>
                </a:solidFill>
                <a:effectLst/>
                <a:uLnTx/>
                <a:uFillTx/>
                <a:latin typeface="Calibri" panose="020F0502020204030204" pitchFamily="34" charset="0"/>
              </a:rPr>
              <a:t>Ομοιοπολική</a:t>
            </a:r>
            <a:r>
              <a:rPr kumimoji="0" lang="el-GR" altLang="en-US" sz="3200" b="0" i="0" u="none" strike="noStrike" kern="1200" cap="none" spc="0" normalizeH="0" baseline="30000" noProof="0">
                <a:ln>
                  <a:noFill/>
                </a:ln>
                <a:solidFill>
                  <a:srgbClr val="FF33CC"/>
                </a:solidFill>
                <a:effectLst/>
                <a:uLnTx/>
                <a:uFillTx/>
                <a:latin typeface="Calibri" panose="020F0502020204030204" pitchFamily="34" charset="0"/>
              </a:rPr>
              <a:t>           ιοντική </a:t>
            </a:r>
          </a:p>
          <a:p>
            <a:pPr marL="339725" marR="0" lvl="0" indent="-339725" algn="l" defTabSz="449263" rtl="0" eaLnBrk="1" fontAlgn="base" latinLnBrk="0" hangingPunct="1">
              <a:lnSpc>
                <a:spcPct val="90000"/>
              </a:lnSpc>
              <a:spcBef>
                <a:spcPts val="750"/>
              </a:spcBef>
              <a:spcAft>
                <a:spcPct val="0"/>
              </a:spcAft>
              <a:buClrTx/>
              <a:buSzPct val="120000"/>
              <a:buFontTx/>
              <a:buNone/>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endParaRPr kumimoji="0" lang="el-GR" altLang="en-US" sz="3200" b="0" i="0" u="none" strike="noStrike" kern="1200" cap="none" spc="0" normalizeH="0" baseline="30000" noProof="0">
              <a:ln>
                <a:noFill/>
              </a:ln>
              <a:solidFill>
                <a:srgbClr val="FF33CC"/>
              </a:solidFill>
              <a:effectLst/>
              <a:uLnTx/>
              <a:uFillTx/>
              <a:latin typeface="Calibri" panose="020F0502020204030204" pitchFamily="34" charset="0"/>
            </a:endParaRPr>
          </a:p>
          <a:p>
            <a:pPr marL="339725" marR="0" lvl="0" indent="-339725" algn="l" defTabSz="449263" rtl="0" eaLnBrk="1" fontAlgn="base" latinLnBrk="0" hangingPunct="1">
              <a:lnSpc>
                <a:spcPct val="90000"/>
              </a:lnSpc>
              <a:spcBef>
                <a:spcPts val="750"/>
              </a:spcBef>
              <a:spcAft>
                <a:spcPct val="0"/>
              </a:spcAft>
              <a:buClr>
                <a:srgbClr val="000000"/>
              </a:buClr>
              <a:buSzPct val="100000"/>
              <a:buFont typeface="Arial" panose="020B0604020202020204" pitchFamily="3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3200" b="0" i="0" u="none" strike="noStrike" kern="1200" cap="none" spc="0" normalizeH="0" baseline="0" noProof="0">
                <a:ln>
                  <a:noFill/>
                </a:ln>
                <a:solidFill>
                  <a:srgbClr val="000000"/>
                </a:solidFill>
                <a:effectLst/>
                <a:uLnTx/>
                <a:uFillTx/>
                <a:latin typeface="Calibri" panose="020F0502020204030204" pitchFamily="34" charset="0"/>
              </a:rPr>
              <a:t>Ψ=Ψcov+ λ΄Ψ </a:t>
            </a:r>
            <a:r>
              <a:rPr kumimoji="0" lang="el-GR" altLang="en-US" sz="3200" b="0" i="0" u="none" strike="noStrike" kern="1200" cap="none" spc="0" normalizeH="0" baseline="0" noProof="0">
                <a:ln>
                  <a:noFill/>
                </a:ln>
                <a:solidFill>
                  <a:srgbClr val="FF33CC"/>
                </a:solidFill>
                <a:effectLst/>
                <a:uLnTx/>
                <a:uFillTx/>
                <a:latin typeface="Calibri" panose="020F0502020204030204" pitchFamily="34" charset="0"/>
              </a:rPr>
              <a:t>Η</a:t>
            </a:r>
            <a:r>
              <a:rPr kumimoji="0" lang="el-GR" altLang="en-US" sz="3200" b="0" i="0" u="none" strike="noStrike" kern="1200" cap="none" spc="0" normalizeH="0" baseline="30000" noProof="0">
                <a:ln>
                  <a:noFill/>
                </a:ln>
                <a:solidFill>
                  <a:srgbClr val="FF33CC"/>
                </a:solidFill>
                <a:effectLst/>
                <a:uLnTx/>
                <a:uFillTx/>
                <a:latin typeface="Calibri" panose="020F0502020204030204" pitchFamily="34" charset="0"/>
              </a:rPr>
              <a:t>+</a:t>
            </a:r>
            <a:r>
              <a:rPr kumimoji="0" lang="el-GR" altLang="en-US" sz="3200" b="0" i="0" u="none" strike="noStrike" kern="1200" cap="none" spc="0" normalizeH="0" baseline="0" noProof="0">
                <a:ln>
                  <a:noFill/>
                </a:ln>
                <a:solidFill>
                  <a:srgbClr val="FF33CC"/>
                </a:solidFill>
                <a:effectLst/>
                <a:uLnTx/>
                <a:uFillTx/>
                <a:latin typeface="Calibri" panose="020F0502020204030204" pitchFamily="34" charset="0"/>
              </a:rPr>
              <a:t>Η</a:t>
            </a:r>
            <a:r>
              <a:rPr kumimoji="0" lang="el-GR" altLang="en-US" sz="3200" b="0" i="0" u="none" strike="noStrike" kern="1200" cap="none" spc="0" normalizeH="0" baseline="30000" noProof="0">
                <a:ln>
                  <a:noFill/>
                </a:ln>
                <a:solidFill>
                  <a:srgbClr val="FF33CC"/>
                </a:solidFill>
                <a:effectLst/>
                <a:uLnTx/>
                <a:uFillTx/>
                <a:latin typeface="Calibri" panose="020F0502020204030204" pitchFamily="34" charset="0"/>
              </a:rPr>
              <a:t>-</a:t>
            </a:r>
            <a:r>
              <a:rPr kumimoji="0" lang="el-GR" altLang="en-US" sz="3200" b="0" i="0" u="none" strike="noStrike" kern="1200" cap="none" spc="0" normalizeH="0" baseline="0" noProof="0">
                <a:ln>
                  <a:noFill/>
                </a:ln>
                <a:solidFill>
                  <a:srgbClr val="000000"/>
                </a:solidFill>
                <a:effectLst/>
                <a:uLnTx/>
                <a:uFillTx/>
                <a:latin typeface="Calibri" panose="020F0502020204030204" pitchFamily="34" charset="0"/>
              </a:rPr>
              <a:t> + λ΄ Ψ </a:t>
            </a:r>
            <a:r>
              <a:rPr kumimoji="0" lang="el-GR" altLang="en-US" sz="3200" b="0" i="0" u="none" strike="noStrike" kern="1200" cap="none" spc="0" normalizeH="0" baseline="0" noProof="0">
                <a:ln>
                  <a:noFill/>
                </a:ln>
                <a:solidFill>
                  <a:srgbClr val="FF33CC"/>
                </a:solidFill>
                <a:effectLst/>
                <a:uLnTx/>
                <a:uFillTx/>
                <a:latin typeface="Calibri" panose="020F0502020204030204" pitchFamily="34" charset="0"/>
              </a:rPr>
              <a:t>Η</a:t>
            </a:r>
            <a:r>
              <a:rPr kumimoji="0" lang="el-GR" altLang="en-US" sz="3200" b="0" i="0" u="none" strike="noStrike" kern="1200" cap="none" spc="0" normalizeH="0" baseline="30000" noProof="0">
                <a:ln>
                  <a:noFill/>
                </a:ln>
                <a:solidFill>
                  <a:srgbClr val="FF33CC"/>
                </a:solidFill>
                <a:effectLst/>
                <a:uLnTx/>
                <a:uFillTx/>
                <a:latin typeface="Calibri" panose="020F0502020204030204" pitchFamily="34" charset="0"/>
              </a:rPr>
              <a:t>-</a:t>
            </a:r>
            <a:r>
              <a:rPr kumimoji="0" lang="el-GR" altLang="en-US" sz="3200" b="0" i="0" u="none" strike="noStrike" kern="1200" cap="none" spc="0" normalizeH="0" baseline="0" noProof="0">
                <a:ln>
                  <a:noFill/>
                </a:ln>
                <a:solidFill>
                  <a:srgbClr val="FF33CC"/>
                </a:solidFill>
                <a:effectLst/>
                <a:uLnTx/>
                <a:uFillTx/>
                <a:latin typeface="Calibri" panose="020F0502020204030204" pitchFamily="34" charset="0"/>
              </a:rPr>
              <a:t>Η</a:t>
            </a:r>
            <a:r>
              <a:rPr kumimoji="0" lang="el-GR" altLang="en-US" sz="3200" b="0" i="0" u="none" strike="noStrike" kern="1200" cap="none" spc="0" normalizeH="0" baseline="30000" noProof="0">
                <a:ln>
                  <a:noFill/>
                </a:ln>
                <a:solidFill>
                  <a:srgbClr val="FF33CC"/>
                </a:solidFill>
                <a:effectLst/>
                <a:uLnTx/>
                <a:uFillTx/>
                <a:latin typeface="Calibri" panose="020F0502020204030204" pitchFamily="34" charset="0"/>
              </a:rPr>
              <a:t>+</a:t>
            </a:r>
          </a:p>
          <a:p>
            <a:pPr marL="339725" marR="0" lvl="0" indent="-339725" algn="l" defTabSz="449263" rtl="0" eaLnBrk="1" fontAlgn="base" latinLnBrk="0" hangingPunct="1">
              <a:lnSpc>
                <a:spcPct val="90000"/>
              </a:lnSpc>
              <a:spcBef>
                <a:spcPts val="750"/>
              </a:spcBef>
              <a:spcAft>
                <a:spcPct val="0"/>
              </a:spcAft>
              <a:buClr>
                <a:srgbClr val="000000"/>
              </a:buClr>
              <a:buSzPct val="100000"/>
              <a:buFont typeface="Arial" panose="020B0604020202020204" pitchFamily="3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3200" b="0" i="0" u="none" strike="noStrike" kern="1200" cap="none" spc="0" normalizeH="0" baseline="0" noProof="0">
                <a:ln>
                  <a:noFill/>
                </a:ln>
                <a:solidFill>
                  <a:srgbClr val="000000"/>
                </a:solidFill>
                <a:effectLst/>
                <a:uLnTx/>
                <a:uFillTx/>
                <a:latin typeface="Calibri" panose="020F0502020204030204" pitchFamily="34" charset="0"/>
              </a:rPr>
              <a:t>Πρόσθετες διορθώσεις..προάσπιση, ιοντικές συνεισφορές</a:t>
            </a:r>
          </a:p>
          <a:p>
            <a:pPr marL="339725" marR="0" lvl="0" indent="-339725" algn="l" defTabSz="449263" rtl="0" eaLnBrk="1" fontAlgn="base" latinLnBrk="0" hangingPunct="1">
              <a:lnSpc>
                <a:spcPct val="90000"/>
              </a:lnSpc>
              <a:spcBef>
                <a:spcPts val="750"/>
              </a:spcBef>
              <a:spcAft>
                <a:spcPct val="0"/>
              </a:spcAft>
              <a:buClr>
                <a:srgbClr val="000000"/>
              </a:buClr>
              <a:buSzPct val="100000"/>
              <a:buFont typeface="Arial" panose="020B0604020202020204" pitchFamily="34" charset="0"/>
              <a:buChar char="•"/>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pPr>
            <a:r>
              <a:rPr kumimoji="0" lang="el-GR" altLang="en-US" sz="3200" b="0" i="0" u="none" strike="noStrike" kern="1200" cap="none" spc="0" normalizeH="0" baseline="0" noProof="0">
                <a:ln>
                  <a:noFill/>
                </a:ln>
                <a:solidFill>
                  <a:srgbClr val="000000"/>
                </a:solidFill>
                <a:effectLst/>
                <a:uLnTx/>
                <a:uFillTx/>
                <a:latin typeface="Calibri" panose="020F0502020204030204" pitchFamily="34" charset="0"/>
              </a:rPr>
              <a:t>Αποτέλεσμα ενέργεια ακόμα χαμηλότερα</a:t>
            </a:r>
          </a:p>
        </p:txBody>
      </p:sp>
    </p:spTree>
    <p:custDataLst>
      <p:tags r:id="rId1"/>
    </p:custDataLst>
    <p:extLst>
      <p:ext uri="{BB962C8B-B14F-4D97-AF65-F5344CB8AC3E}">
        <p14:creationId xmlns:p14="http://schemas.microsoft.com/office/powerpoint/2010/main" val="58750119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76802">
                                            <p:txEl>
                                              <p:pRg st="0" end="0"/>
                                            </p:txEl>
                                          </p:spTgt>
                                        </p:tgtEl>
                                        <p:attrNameLst>
                                          <p:attrName>style.visibility</p:attrName>
                                        </p:attrNameLst>
                                      </p:cBhvr>
                                      <p:to>
                                        <p:strVal val="visible"/>
                                      </p:to>
                                    </p:set>
                                    <p:animEffect transition="in" filter="wipe(left)">
                                      <p:cBhvr additive="repl">
                                        <p:cTn id="7" dur="500"/>
                                        <p:tgtEl>
                                          <p:spTgt spid="768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76802">
                                            <p:txEl>
                                              <p:pRg st="1" end="1"/>
                                            </p:txEl>
                                          </p:spTgt>
                                        </p:tgtEl>
                                        <p:attrNameLst>
                                          <p:attrName>style.visibility</p:attrName>
                                        </p:attrNameLst>
                                      </p:cBhvr>
                                      <p:to>
                                        <p:strVal val="visible"/>
                                      </p:to>
                                    </p:set>
                                    <p:animEffect transition="in" filter="wipe(left)">
                                      <p:cBhvr additive="repl">
                                        <p:cTn id="12" dur="500"/>
                                        <p:tgtEl>
                                          <p:spTgt spid="768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1000"/>
                                  </p:stCondLst>
                                  <p:childTnLst>
                                    <p:set>
                                      <p:cBhvr additive="repl">
                                        <p:cTn id="16" dur="1" fill="hold">
                                          <p:stCondLst>
                                            <p:cond delay="0"/>
                                          </p:stCondLst>
                                        </p:cTn>
                                        <p:tgtEl>
                                          <p:spTgt spid="76802">
                                            <p:txEl>
                                              <p:pRg st="2" end="2"/>
                                            </p:txEl>
                                          </p:spTgt>
                                        </p:tgtEl>
                                        <p:attrNameLst>
                                          <p:attrName>style.visibility</p:attrName>
                                        </p:attrNameLst>
                                      </p:cBhvr>
                                      <p:to>
                                        <p:strVal val="visible"/>
                                      </p:to>
                                    </p:set>
                                    <p:animEffect transition="in" filter="wipe(left)">
                                      <p:cBhvr additive="repl">
                                        <p:cTn id="17" dur="500"/>
                                        <p:tgtEl>
                                          <p:spTgt spid="768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1000"/>
                                  </p:stCondLst>
                                  <p:childTnLst>
                                    <p:set>
                                      <p:cBhvr additive="repl">
                                        <p:cTn id="21" dur="1" fill="hold">
                                          <p:stCondLst>
                                            <p:cond delay="0"/>
                                          </p:stCondLst>
                                        </p:cTn>
                                        <p:tgtEl>
                                          <p:spTgt spid="76802">
                                            <p:txEl>
                                              <p:pRg st="4" end="4"/>
                                            </p:txEl>
                                          </p:spTgt>
                                        </p:tgtEl>
                                        <p:attrNameLst>
                                          <p:attrName>style.visibility</p:attrName>
                                        </p:attrNameLst>
                                      </p:cBhvr>
                                      <p:to>
                                        <p:strVal val="visible"/>
                                      </p:to>
                                    </p:set>
                                    <p:animEffect transition="in" filter="wipe(left)">
                                      <p:cBhvr additive="repl">
                                        <p:cTn id="22" dur="500"/>
                                        <p:tgtEl>
                                          <p:spTgt spid="76802">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1000"/>
                                  </p:stCondLst>
                                  <p:childTnLst>
                                    <p:set>
                                      <p:cBhvr additive="repl">
                                        <p:cTn id="26" dur="1" fill="hold">
                                          <p:stCondLst>
                                            <p:cond delay="0"/>
                                          </p:stCondLst>
                                        </p:cTn>
                                        <p:tgtEl>
                                          <p:spTgt spid="76802">
                                            <p:txEl>
                                              <p:pRg st="5" end="5"/>
                                            </p:txEl>
                                          </p:spTgt>
                                        </p:tgtEl>
                                        <p:attrNameLst>
                                          <p:attrName>style.visibility</p:attrName>
                                        </p:attrNameLst>
                                      </p:cBhvr>
                                      <p:to>
                                        <p:strVal val="visible"/>
                                      </p:to>
                                    </p:set>
                                    <p:animEffect transition="in" filter="wipe(left)">
                                      <p:cBhvr additive="repl">
                                        <p:cTn id="27" dur="500"/>
                                        <p:tgtEl>
                                          <p:spTgt spid="76802">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1000"/>
                                  </p:stCondLst>
                                  <p:childTnLst>
                                    <p:set>
                                      <p:cBhvr additive="repl">
                                        <p:cTn id="31" dur="1" fill="hold">
                                          <p:stCondLst>
                                            <p:cond delay="0"/>
                                          </p:stCondLst>
                                        </p:cTn>
                                        <p:tgtEl>
                                          <p:spTgt spid="76802">
                                            <p:txEl>
                                              <p:pRg st="6" end="6"/>
                                            </p:txEl>
                                          </p:spTgt>
                                        </p:tgtEl>
                                        <p:attrNameLst>
                                          <p:attrName>style.visibility</p:attrName>
                                        </p:attrNameLst>
                                      </p:cBhvr>
                                      <p:to>
                                        <p:strVal val="visible"/>
                                      </p:to>
                                    </p:set>
                                    <p:animEffect transition="in" filter="wipe(left)">
                                      <p:cBhvr additive="repl">
                                        <p:cTn id="32" dur="500"/>
                                        <p:tgtEl>
                                          <p:spTgt spid="7680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7CD59F-97FB-434E-874B-92D9ED2BD4A4}"/>
              </a:ext>
            </a:extLst>
          </p:cNvPr>
          <p:cNvSpPr>
            <a:spLocks noGrp="1"/>
          </p:cNvSpPr>
          <p:nvPr>
            <p:ph type="title"/>
          </p:nvPr>
        </p:nvSpPr>
        <p:spPr>
          <a:xfrm>
            <a:off x="349677" y="215900"/>
            <a:ext cx="8444645" cy="1325563"/>
          </a:xfrm>
        </p:spPr>
        <p:txBody>
          <a:bodyPr/>
          <a:lstStyle/>
          <a:p>
            <a:r>
              <a:rPr lang="el-GR" sz="2400" dirty="0">
                <a:latin typeface="Tahoma" panose="020B0604030504040204" pitchFamily="34" charset="0"/>
              </a:rPr>
              <a:t>Διάγραμμα δυναμικής ενέργειας σε σχέση με την διατομική απόσταση μεταξύ δύο ατόμων υδρογόνου σε αέρια φάση</a:t>
            </a:r>
            <a:endParaRPr lang="en-US" dirty="0"/>
          </a:p>
        </p:txBody>
      </p:sp>
      <p:sp>
        <p:nvSpPr>
          <p:cNvPr id="3" name="Θέση περιεχομένου 2">
            <a:extLst>
              <a:ext uri="{FF2B5EF4-FFF2-40B4-BE49-F238E27FC236}">
                <a16:creationId xmlns:a16="http://schemas.microsoft.com/office/drawing/2014/main" id="{59146E9A-3ED9-44EF-8BF8-A0080DDF5DBF}"/>
              </a:ext>
            </a:extLst>
          </p:cNvPr>
          <p:cNvSpPr>
            <a:spLocks noGrp="1"/>
          </p:cNvSpPr>
          <p:nvPr>
            <p:ph idx="1"/>
          </p:nvPr>
        </p:nvSpPr>
        <p:spPr/>
        <p:txBody>
          <a:bodyPr/>
          <a:lstStyle/>
          <a:p>
            <a:endParaRPr lang="en-US"/>
          </a:p>
        </p:txBody>
      </p:sp>
      <p:pic>
        <p:nvPicPr>
          <p:cNvPr id="12290" name="Picture 2">
            <a:extLst>
              <a:ext uri="{FF2B5EF4-FFF2-40B4-BE49-F238E27FC236}">
                <a16:creationId xmlns:a16="http://schemas.microsoft.com/office/drawing/2014/main" id="{9B1FF30A-FAC0-49F8-98EE-83802E2D1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286" y="1803400"/>
            <a:ext cx="844464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7332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ext Box 1">
            <a:extLst>
              <a:ext uri="{FF2B5EF4-FFF2-40B4-BE49-F238E27FC236}">
                <a16:creationId xmlns:a16="http://schemas.microsoft.com/office/drawing/2014/main" id="{CF2EC3B6-61D9-4392-BE7E-A26C1D58AC58}"/>
              </a:ext>
            </a:extLst>
          </p:cNvPr>
          <p:cNvSpPr txBox="1">
            <a:spLocks noChangeArrowheads="1"/>
          </p:cNvSpPr>
          <p:nvPr/>
        </p:nvSpPr>
        <p:spPr bwMode="auto">
          <a:xfrm>
            <a:off x="304800" y="228600"/>
            <a:ext cx="85344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Αλληλεπίδραση τροχιακών</a:t>
            </a:r>
          </a:p>
        </p:txBody>
      </p:sp>
      <p:sp>
        <p:nvSpPr>
          <p:cNvPr id="78850" name="Text Box 2">
            <a:extLst>
              <a:ext uri="{FF2B5EF4-FFF2-40B4-BE49-F238E27FC236}">
                <a16:creationId xmlns:a16="http://schemas.microsoft.com/office/drawing/2014/main" id="{599B96D9-EDC4-4B9C-8897-5F269C6AE35D}"/>
              </a:ext>
            </a:extLst>
          </p:cNvPr>
          <p:cNvSpPr txBox="1">
            <a:spLocks noChangeArrowheads="1"/>
          </p:cNvSpPr>
          <p:nvPr/>
        </p:nvSpPr>
        <p:spPr bwMode="auto">
          <a:xfrm>
            <a:off x="304800" y="1632857"/>
            <a:ext cx="8458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600"/>
              </a:spcBef>
              <a:buFont typeface="Arial" panose="020B0604020202020204" pitchFamily="34" charset="0"/>
              <a:buChar char="•"/>
            </a:pPr>
            <a:r>
              <a:rPr lang="el-GR" altLang="en-US" sz="2400" dirty="0">
                <a:solidFill>
                  <a:srgbClr val="000000"/>
                </a:solidFill>
              </a:rPr>
              <a:t>Καθώς τα δύο άτομα πλησιάζουν, τα </a:t>
            </a:r>
            <a:r>
              <a:rPr lang="el-GR" altLang="en-US" sz="2400" dirty="0" err="1">
                <a:solidFill>
                  <a:srgbClr val="000000"/>
                </a:solidFill>
              </a:rPr>
              <a:t>ημισυπληρωμένα</a:t>
            </a:r>
            <a:r>
              <a:rPr lang="el-GR" altLang="en-US" sz="2400" dirty="0">
                <a:solidFill>
                  <a:srgbClr val="000000"/>
                </a:solidFill>
              </a:rPr>
              <a:t> ατομικά τροχιακά σθένους από το κάθε άτομο </a:t>
            </a:r>
            <a:r>
              <a:rPr lang="el-GR" altLang="en-US" sz="2400" dirty="0" err="1">
                <a:solidFill>
                  <a:srgbClr val="000000"/>
                </a:solidFill>
              </a:rPr>
              <a:t>αλληλεπιδρούν</a:t>
            </a:r>
            <a:r>
              <a:rPr lang="el-GR" altLang="en-US" sz="2400" dirty="0">
                <a:solidFill>
                  <a:srgbClr val="000000"/>
                </a:solidFill>
              </a:rPr>
              <a:t> για να σχηματίσουν </a:t>
            </a:r>
            <a:r>
              <a:rPr lang="el-GR" altLang="en-US" sz="2400" dirty="0">
                <a:solidFill>
                  <a:srgbClr val="FF33CC"/>
                </a:solidFill>
              </a:rPr>
              <a:t>μοριακά τροχιακά</a:t>
            </a:r>
          </a:p>
          <a:p>
            <a:pPr lvl="1" eaLnBrk="1" hangingPunct="1">
              <a:spcBef>
                <a:spcPts val="600"/>
              </a:spcBef>
              <a:buFont typeface="Arial" panose="020B0604020202020204" pitchFamily="34" charset="0"/>
              <a:buChar char="–"/>
            </a:pPr>
            <a:r>
              <a:rPr lang="el-GR" altLang="en-US" sz="2400" u="sng" dirty="0">
                <a:solidFill>
                  <a:srgbClr val="000000"/>
                </a:solidFill>
              </a:rPr>
              <a:t>Τα μοριακά τροχιακά είναι περιοχές με μεγάλη πιθανότητα να </a:t>
            </a:r>
            <a:r>
              <a:rPr lang="el-GR" altLang="en-US" sz="2400" u="sng" dirty="0" err="1">
                <a:solidFill>
                  <a:srgbClr val="000000"/>
                </a:solidFill>
              </a:rPr>
              <a:t>βρεθουν</a:t>
            </a:r>
            <a:r>
              <a:rPr lang="el-GR" altLang="en-US" sz="2400" u="sng" dirty="0">
                <a:solidFill>
                  <a:srgbClr val="000000"/>
                </a:solidFill>
              </a:rPr>
              <a:t> τα διαμοιραζόμενα ηλεκτρόνια</a:t>
            </a:r>
          </a:p>
          <a:p>
            <a:pPr lvl="1" eaLnBrk="1" hangingPunct="1">
              <a:spcBef>
                <a:spcPts val="500"/>
              </a:spcBef>
              <a:buFont typeface="Arial" panose="020B0604020202020204" pitchFamily="34" charset="0"/>
              <a:buChar char="–"/>
            </a:pPr>
            <a:r>
              <a:rPr lang="el-GR" altLang="en-US" sz="2000" dirty="0">
                <a:solidFill>
                  <a:srgbClr val="000000"/>
                </a:solidFill>
              </a:rPr>
              <a:t>Τα μοριακά τροχιακά είναι πιο σταθερά από τα ατομικά τροχιακά επειδή περιέχουν συζευγμένα ηλεκτρόνια διαμοιραζόμενα από αμφότερα τα άτομα</a:t>
            </a:r>
          </a:p>
          <a:p>
            <a:pPr lvl="1" eaLnBrk="1" hangingPunct="1">
              <a:spcBef>
                <a:spcPts val="600"/>
              </a:spcBef>
              <a:buFont typeface="Arial" panose="020B0604020202020204" pitchFamily="34" charset="0"/>
              <a:buChar char="–"/>
            </a:pPr>
            <a:r>
              <a:rPr lang="el-GR" altLang="en-US" sz="2400" dirty="0">
                <a:solidFill>
                  <a:srgbClr val="000000"/>
                </a:solidFill>
              </a:rPr>
              <a:t>Η δυναμική ενέργεια μειώνεται όταν τα μοριακά τροχιακά περιέχουν συνολικά δύο συζευγμένα ηλεκτρόνια σε σύγκριση με το καθένα ατομικό  τροχιακό  ένα  ηλεκτρόνιο. </a:t>
            </a:r>
          </a:p>
        </p:txBody>
      </p:sp>
      <p:sp>
        <p:nvSpPr>
          <p:cNvPr id="79877" name="Text Box 4">
            <a:extLst>
              <a:ext uri="{FF2B5EF4-FFF2-40B4-BE49-F238E27FC236}">
                <a16:creationId xmlns:a16="http://schemas.microsoft.com/office/drawing/2014/main" id="{522630B7-5731-4DCF-9702-1F5B7EB4DD6C}"/>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78850">
                                            <p:txEl>
                                              <p:pRg st="0" end="0"/>
                                            </p:txEl>
                                          </p:spTgt>
                                        </p:tgtEl>
                                        <p:attrNameLst>
                                          <p:attrName>style.visibility</p:attrName>
                                        </p:attrNameLst>
                                      </p:cBhvr>
                                      <p:to>
                                        <p:strVal val="visible"/>
                                      </p:to>
                                    </p:set>
                                    <p:animEffect transition="in" filter="wipe(left)">
                                      <p:cBhvr additive="repl">
                                        <p:cTn id="7" dur="500"/>
                                        <p:tgtEl>
                                          <p:spTgt spid="78850">
                                            <p:txEl>
                                              <p:pRg st="0" end="0"/>
                                            </p:txEl>
                                          </p:spTgt>
                                        </p:tgtEl>
                                      </p:cBhvr>
                                    </p:animEffect>
                                  </p:childTnLst>
                                </p:cTn>
                              </p:par>
                            </p:childTnLst>
                          </p:cTn>
                        </p:par>
                        <p:par>
                          <p:cTn id="8" fill="hold" nodeType="afterGroup">
                            <p:stCondLst>
                              <p:cond delay="1500"/>
                            </p:stCondLst>
                            <p:childTnLst>
                              <p:par>
                                <p:cTn id="9" presetID="22" presetClass="entr" presetSubtype="8" fill="hold" nodeType="afterEffect">
                                  <p:stCondLst>
                                    <p:cond delay="500"/>
                                  </p:stCondLst>
                                  <p:childTnLst>
                                    <p:set>
                                      <p:cBhvr additive="repl">
                                        <p:cTn id="10" dur="1" fill="hold">
                                          <p:stCondLst>
                                            <p:cond delay="0"/>
                                          </p:stCondLst>
                                        </p:cTn>
                                        <p:tgtEl>
                                          <p:spTgt spid="78850">
                                            <p:txEl>
                                              <p:pRg st="1" end="1"/>
                                            </p:txEl>
                                          </p:spTgt>
                                        </p:tgtEl>
                                        <p:attrNameLst>
                                          <p:attrName>style.visibility</p:attrName>
                                        </p:attrNameLst>
                                      </p:cBhvr>
                                      <p:to>
                                        <p:strVal val="visible"/>
                                      </p:to>
                                    </p:set>
                                    <p:animEffect transition="in" filter="wipe(left)">
                                      <p:cBhvr additive="repl">
                                        <p:cTn id="11" dur="500"/>
                                        <p:tgtEl>
                                          <p:spTgt spid="78850">
                                            <p:txEl>
                                              <p:pRg st="1" end="1"/>
                                            </p:txEl>
                                          </p:spTgt>
                                        </p:tgtEl>
                                      </p:cBhvr>
                                    </p:animEffect>
                                  </p:childTnLst>
                                </p:cTn>
                              </p:par>
                            </p:childTnLst>
                          </p:cTn>
                        </p:par>
                        <p:par>
                          <p:cTn id="12" fill="hold" nodeType="afterGroup">
                            <p:stCondLst>
                              <p:cond delay="2500"/>
                            </p:stCondLst>
                            <p:childTnLst>
                              <p:par>
                                <p:cTn id="13" presetID="22" presetClass="entr" presetSubtype="8" fill="hold" nodeType="afterEffect">
                                  <p:stCondLst>
                                    <p:cond delay="500"/>
                                  </p:stCondLst>
                                  <p:childTnLst>
                                    <p:set>
                                      <p:cBhvr additive="repl">
                                        <p:cTn id="14" dur="1" fill="hold">
                                          <p:stCondLst>
                                            <p:cond delay="0"/>
                                          </p:stCondLst>
                                        </p:cTn>
                                        <p:tgtEl>
                                          <p:spTgt spid="78850">
                                            <p:txEl>
                                              <p:pRg st="2" end="2"/>
                                            </p:txEl>
                                          </p:spTgt>
                                        </p:tgtEl>
                                        <p:attrNameLst>
                                          <p:attrName>style.visibility</p:attrName>
                                        </p:attrNameLst>
                                      </p:cBhvr>
                                      <p:to>
                                        <p:strVal val="visible"/>
                                      </p:to>
                                    </p:set>
                                    <p:animEffect transition="in" filter="wipe(left)">
                                      <p:cBhvr additive="repl">
                                        <p:cTn id="15" dur="500"/>
                                        <p:tgtEl>
                                          <p:spTgt spid="78850">
                                            <p:txEl>
                                              <p:pRg st="2" end="2"/>
                                            </p:txEl>
                                          </p:spTgt>
                                        </p:tgtEl>
                                      </p:cBhvr>
                                    </p:animEffect>
                                  </p:childTnLst>
                                </p:cTn>
                              </p:par>
                            </p:childTnLst>
                          </p:cTn>
                        </p:par>
                        <p:par>
                          <p:cTn id="16" fill="hold" nodeType="afterGroup">
                            <p:stCondLst>
                              <p:cond delay="3500"/>
                            </p:stCondLst>
                            <p:childTnLst>
                              <p:par>
                                <p:cTn id="17" presetID="22" presetClass="entr" presetSubtype="8" fill="hold" nodeType="afterEffect">
                                  <p:stCondLst>
                                    <p:cond delay="500"/>
                                  </p:stCondLst>
                                  <p:childTnLst>
                                    <p:set>
                                      <p:cBhvr additive="repl">
                                        <p:cTn id="18" dur="1" fill="hold">
                                          <p:stCondLst>
                                            <p:cond delay="0"/>
                                          </p:stCondLst>
                                        </p:cTn>
                                        <p:tgtEl>
                                          <p:spTgt spid="78850">
                                            <p:txEl>
                                              <p:pRg st="3" end="3"/>
                                            </p:txEl>
                                          </p:spTgt>
                                        </p:tgtEl>
                                        <p:attrNameLst>
                                          <p:attrName>style.visibility</p:attrName>
                                        </p:attrNameLst>
                                      </p:cBhvr>
                                      <p:to>
                                        <p:strVal val="visible"/>
                                      </p:to>
                                    </p:set>
                                    <p:animEffect transition="in" filter="wipe(left)">
                                      <p:cBhvr additive="repl">
                                        <p:cTn id="19" dur="500"/>
                                        <p:tgtEl>
                                          <p:spTgt spid="788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1">
            <a:extLst>
              <a:ext uri="{FF2B5EF4-FFF2-40B4-BE49-F238E27FC236}">
                <a16:creationId xmlns:a16="http://schemas.microsoft.com/office/drawing/2014/main" id="{6E23E87C-15BA-415A-B1DE-C7A920E8B4E4}"/>
              </a:ext>
            </a:extLst>
          </p:cNvPr>
          <p:cNvSpPr txBox="1">
            <a:spLocks noChangeArrowheads="1"/>
          </p:cNvSpPr>
          <p:nvPr/>
        </p:nvSpPr>
        <p:spPr bwMode="auto">
          <a:xfrm>
            <a:off x="266700" y="635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dirty="0">
                <a:solidFill>
                  <a:srgbClr val="000000"/>
                </a:solidFill>
              </a:rPr>
              <a:t>Θεωρία Δεσμού Σθένους</a:t>
            </a:r>
          </a:p>
        </p:txBody>
      </p:sp>
      <p:sp>
        <p:nvSpPr>
          <p:cNvPr id="80898" name="Text Box 2">
            <a:extLst>
              <a:ext uri="{FF2B5EF4-FFF2-40B4-BE49-F238E27FC236}">
                <a16:creationId xmlns:a16="http://schemas.microsoft.com/office/drawing/2014/main" id="{2AE5A9F3-574E-4124-99B0-1EAA22DAE95F}"/>
              </a:ext>
            </a:extLst>
          </p:cNvPr>
          <p:cNvSpPr txBox="1">
            <a:spLocks noChangeArrowheads="1"/>
          </p:cNvSpPr>
          <p:nvPr/>
        </p:nvSpPr>
        <p:spPr bwMode="auto">
          <a:xfrm>
            <a:off x="419100" y="1110343"/>
            <a:ext cx="845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750"/>
              </a:spcBef>
              <a:buFont typeface="Arial" panose="020B0604020202020204" pitchFamily="34" charset="0"/>
              <a:buChar char="•"/>
            </a:pPr>
            <a:r>
              <a:rPr lang="el-GR" altLang="en-US" sz="3200" dirty="0">
                <a:solidFill>
                  <a:srgbClr val="000000"/>
                </a:solidFill>
              </a:rPr>
              <a:t>Ο Linus Pauling και άλλοι εφήρμοσαν τις αρχές της κβαντομηχανικής στα μόρια</a:t>
            </a:r>
          </a:p>
          <a:p>
            <a:pPr eaLnBrk="1" hangingPunct="1">
              <a:spcBef>
                <a:spcPts val="750"/>
              </a:spcBef>
              <a:buFont typeface="Arial" panose="020B0604020202020204" pitchFamily="34" charset="0"/>
              <a:buChar char="•"/>
            </a:pPr>
            <a:r>
              <a:rPr lang="el-GR" altLang="en-US" sz="3200" dirty="0">
                <a:solidFill>
                  <a:srgbClr val="000000"/>
                </a:solidFill>
              </a:rPr>
              <a:t>Εκριναν ότι οι δεσμοί μεταξύ των ατόμων θα γίνονται όταν τα </a:t>
            </a:r>
            <a:r>
              <a:rPr lang="el-GR" altLang="en-US" sz="3200" dirty="0">
                <a:solidFill>
                  <a:srgbClr val="0066FF"/>
                </a:solidFill>
              </a:rPr>
              <a:t>τροχιακά των ατόμων αλληλεπιδρούν</a:t>
            </a:r>
            <a:r>
              <a:rPr lang="el-GR" altLang="en-US" sz="3200" dirty="0">
                <a:solidFill>
                  <a:srgbClr val="000000"/>
                </a:solidFill>
              </a:rPr>
              <a:t> για την δημιουργία ενός δεσμού</a:t>
            </a:r>
          </a:p>
          <a:p>
            <a:pPr eaLnBrk="1" hangingPunct="1">
              <a:spcBef>
                <a:spcPts val="750"/>
              </a:spcBef>
              <a:buFont typeface="Arial" panose="020B0604020202020204" pitchFamily="34" charset="0"/>
              <a:buChar char="•"/>
            </a:pPr>
            <a:r>
              <a:rPr lang="el-GR" altLang="en-US" sz="3200" dirty="0">
                <a:solidFill>
                  <a:srgbClr val="C00000"/>
                </a:solidFill>
              </a:rPr>
              <a:t>Το είδος της αλληλεπίδρασης εξαρτάται από το εάν τα τροχιακά ευθυγραμμίζονται κατά μήκος του άξονα  μεταξύ των πυρήνων, ή εκτός του άξονα.</a:t>
            </a:r>
          </a:p>
        </p:txBody>
      </p:sp>
      <p:sp>
        <p:nvSpPr>
          <p:cNvPr id="81925" name="Text Box 4">
            <a:extLst>
              <a:ext uri="{FF2B5EF4-FFF2-40B4-BE49-F238E27FC236}">
                <a16:creationId xmlns:a16="http://schemas.microsoft.com/office/drawing/2014/main" id="{280258F2-6FCF-462B-8633-DA9A3C7E7B8B}"/>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80898">
                                            <p:txEl>
                                              <p:pRg st="0" end="0"/>
                                            </p:txEl>
                                          </p:spTgt>
                                        </p:tgtEl>
                                        <p:attrNameLst>
                                          <p:attrName>style.visibility</p:attrName>
                                        </p:attrNameLst>
                                      </p:cBhvr>
                                      <p:to>
                                        <p:strVal val="visible"/>
                                      </p:to>
                                    </p:set>
                                    <p:animEffect transition="in" filter="wipe(left)">
                                      <p:cBhvr additive="repl">
                                        <p:cTn id="7" dur="500"/>
                                        <p:tgtEl>
                                          <p:spTgt spid="8089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80898">
                                            <p:txEl>
                                              <p:pRg st="1" end="1"/>
                                            </p:txEl>
                                          </p:spTgt>
                                        </p:tgtEl>
                                        <p:attrNameLst>
                                          <p:attrName>style.visibility</p:attrName>
                                        </p:attrNameLst>
                                      </p:cBhvr>
                                      <p:to>
                                        <p:strVal val="visible"/>
                                      </p:to>
                                    </p:set>
                                    <p:animEffect transition="in" filter="wipe(left)">
                                      <p:cBhvr additive="repl">
                                        <p:cTn id="12" dur="500"/>
                                        <p:tgtEl>
                                          <p:spTgt spid="8089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1000"/>
                                  </p:stCondLst>
                                  <p:childTnLst>
                                    <p:set>
                                      <p:cBhvr additive="repl">
                                        <p:cTn id="16" dur="1" fill="hold">
                                          <p:stCondLst>
                                            <p:cond delay="0"/>
                                          </p:stCondLst>
                                        </p:cTn>
                                        <p:tgtEl>
                                          <p:spTgt spid="80898">
                                            <p:txEl>
                                              <p:pRg st="2" end="2"/>
                                            </p:txEl>
                                          </p:spTgt>
                                        </p:tgtEl>
                                        <p:attrNameLst>
                                          <p:attrName>style.visibility</p:attrName>
                                        </p:attrNameLst>
                                      </p:cBhvr>
                                      <p:to>
                                        <p:strVal val="visible"/>
                                      </p:to>
                                    </p:set>
                                    <p:animEffect transition="in" filter="wipe(left)">
                                      <p:cBhvr additive="repl">
                                        <p:cTn id="17" dur="500"/>
                                        <p:tgtEl>
                                          <p:spTgt spid="8089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ext Box 2">
            <a:extLst>
              <a:ext uri="{FF2B5EF4-FFF2-40B4-BE49-F238E27FC236}">
                <a16:creationId xmlns:a16="http://schemas.microsoft.com/office/drawing/2014/main" id="{619A2F0E-7128-47AD-9260-2BA0F8E4E93B}"/>
              </a:ext>
            </a:extLst>
          </p:cNvPr>
          <p:cNvSpPr txBox="1">
            <a:spLocks noChangeArrowheads="1"/>
          </p:cNvSpPr>
          <p:nvPr/>
        </p:nvSpPr>
        <p:spPr bwMode="auto">
          <a:xfrm>
            <a:off x="381000" y="2286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000">
                <a:solidFill>
                  <a:srgbClr val="000000"/>
                </a:solidFill>
              </a:rPr>
              <a:t>Διάγραμμα τροχιακών για τον σχηματισμό  του H</a:t>
            </a:r>
            <a:r>
              <a:rPr lang="el-GR" altLang="en-US" sz="4000" baseline="-25000">
                <a:solidFill>
                  <a:srgbClr val="000000"/>
                </a:solidFill>
              </a:rPr>
              <a:t>2</a:t>
            </a:r>
            <a:r>
              <a:rPr lang="el-GR" altLang="en-US" sz="4000">
                <a:solidFill>
                  <a:srgbClr val="000000"/>
                </a:solidFill>
              </a:rPr>
              <a:t>S</a:t>
            </a:r>
          </a:p>
        </p:txBody>
      </p:sp>
      <p:sp>
        <p:nvSpPr>
          <p:cNvPr id="81923" name="Text Box 3">
            <a:extLst>
              <a:ext uri="{FF2B5EF4-FFF2-40B4-BE49-F238E27FC236}">
                <a16:creationId xmlns:a16="http://schemas.microsoft.com/office/drawing/2014/main" id="{4AC779A3-4445-451B-9162-D99D66637C0F}"/>
              </a:ext>
            </a:extLst>
          </p:cNvPr>
          <p:cNvSpPr txBox="1">
            <a:spLocks noChangeArrowheads="1"/>
          </p:cNvSpPr>
          <p:nvPr/>
        </p:nvSpPr>
        <p:spPr bwMode="auto">
          <a:xfrm>
            <a:off x="1781175" y="2536825"/>
            <a:ext cx="4191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latin typeface="Arial" panose="020B0604020202020204" pitchFamily="34" charset="0"/>
              </a:rPr>
              <a:t>+</a:t>
            </a:r>
          </a:p>
        </p:txBody>
      </p:sp>
      <p:grpSp>
        <p:nvGrpSpPr>
          <p:cNvPr id="2" name="Group 4">
            <a:extLst>
              <a:ext uri="{FF2B5EF4-FFF2-40B4-BE49-F238E27FC236}">
                <a16:creationId xmlns:a16="http://schemas.microsoft.com/office/drawing/2014/main" id="{27B7983A-5A16-4FDC-B359-A1B32CC8D261}"/>
              </a:ext>
            </a:extLst>
          </p:cNvPr>
          <p:cNvGrpSpPr>
            <a:grpSpLocks/>
          </p:cNvGrpSpPr>
          <p:nvPr/>
        </p:nvGrpSpPr>
        <p:grpSpPr bwMode="auto">
          <a:xfrm>
            <a:off x="141288" y="3225800"/>
            <a:ext cx="1401762" cy="1338263"/>
            <a:chOff x="89" y="2032"/>
            <a:chExt cx="883" cy="843"/>
          </a:xfrm>
        </p:grpSpPr>
        <p:sp>
          <p:nvSpPr>
            <p:cNvPr id="82976" name="Rectangle 5">
              <a:extLst>
                <a:ext uri="{FF2B5EF4-FFF2-40B4-BE49-F238E27FC236}">
                  <a16:creationId xmlns:a16="http://schemas.microsoft.com/office/drawing/2014/main" id="{CF36EA41-AEDA-43CF-827E-D2FFA62541D3}"/>
                </a:ext>
              </a:extLst>
            </p:cNvPr>
            <p:cNvSpPr>
              <a:spLocks noChangeArrowheads="1"/>
            </p:cNvSpPr>
            <p:nvPr/>
          </p:nvSpPr>
          <p:spPr bwMode="auto">
            <a:xfrm>
              <a:off x="542" y="2032"/>
              <a:ext cx="430" cy="430"/>
            </a:xfrm>
            <a:prstGeom prst="rect">
              <a:avLst/>
            </a:prstGeom>
            <a:noFill/>
            <a:ln w="1584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latin typeface="Arial" panose="020B0604020202020204" pitchFamily="34" charset="0"/>
                  <a:cs typeface="Times New Roman" panose="02020603050405020304" pitchFamily="18" charset="0"/>
                </a:rPr>
                <a:t>↑</a:t>
              </a:r>
            </a:p>
          </p:txBody>
        </p:sp>
        <p:sp>
          <p:nvSpPr>
            <p:cNvPr id="82977" name="Text Box 6">
              <a:extLst>
                <a:ext uri="{FF2B5EF4-FFF2-40B4-BE49-F238E27FC236}">
                  <a16:creationId xmlns:a16="http://schemas.microsoft.com/office/drawing/2014/main" id="{546256AA-9F9D-4B46-A218-ADB93E7EC585}"/>
                </a:ext>
              </a:extLst>
            </p:cNvPr>
            <p:cNvSpPr txBox="1">
              <a:spLocks noChangeArrowheads="1"/>
            </p:cNvSpPr>
            <p:nvPr/>
          </p:nvSpPr>
          <p:spPr bwMode="auto">
            <a:xfrm>
              <a:off x="591" y="2510"/>
              <a:ext cx="29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latin typeface="Arial" panose="020B0604020202020204" pitchFamily="34" charset="0"/>
                </a:rPr>
                <a:t>H</a:t>
              </a:r>
            </a:p>
          </p:txBody>
        </p:sp>
        <p:sp>
          <p:nvSpPr>
            <p:cNvPr id="82978" name="Text Box 7">
              <a:extLst>
                <a:ext uri="{FF2B5EF4-FFF2-40B4-BE49-F238E27FC236}">
                  <a16:creationId xmlns:a16="http://schemas.microsoft.com/office/drawing/2014/main" id="{81EDA13F-443F-466C-95B3-FFA8E9E7F745}"/>
                </a:ext>
              </a:extLst>
            </p:cNvPr>
            <p:cNvSpPr txBox="1">
              <a:spLocks noChangeArrowheads="1"/>
            </p:cNvSpPr>
            <p:nvPr/>
          </p:nvSpPr>
          <p:spPr bwMode="auto">
            <a:xfrm>
              <a:off x="89" y="2078"/>
              <a:ext cx="385"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latin typeface="Arial" panose="020B0604020202020204" pitchFamily="34" charset="0"/>
                </a:rPr>
                <a:t>1</a:t>
              </a:r>
              <a:r>
                <a:rPr lang="el-GR" altLang="en-US" sz="3200" i="1">
                  <a:solidFill>
                    <a:srgbClr val="000000"/>
                  </a:solidFill>
                  <a:latin typeface="Arial" panose="020B0604020202020204" pitchFamily="34" charset="0"/>
                </a:rPr>
                <a:t>s</a:t>
              </a:r>
            </a:p>
          </p:txBody>
        </p:sp>
      </p:grpSp>
      <p:grpSp>
        <p:nvGrpSpPr>
          <p:cNvPr id="3" name="Group 8">
            <a:extLst>
              <a:ext uri="{FF2B5EF4-FFF2-40B4-BE49-F238E27FC236}">
                <a16:creationId xmlns:a16="http://schemas.microsoft.com/office/drawing/2014/main" id="{3B5D4353-EFC7-4BD3-9E6E-B0F925D736F8}"/>
              </a:ext>
            </a:extLst>
          </p:cNvPr>
          <p:cNvGrpSpPr>
            <a:grpSpLocks/>
          </p:cNvGrpSpPr>
          <p:nvPr/>
        </p:nvGrpSpPr>
        <p:grpSpPr bwMode="auto">
          <a:xfrm>
            <a:off x="5856287" y="3536950"/>
            <a:ext cx="3271838" cy="682625"/>
            <a:chOff x="3744" y="2128"/>
            <a:chExt cx="2061" cy="430"/>
          </a:xfrm>
        </p:grpSpPr>
        <p:sp>
          <p:nvSpPr>
            <p:cNvPr id="82974" name="Rectangle 9">
              <a:extLst>
                <a:ext uri="{FF2B5EF4-FFF2-40B4-BE49-F238E27FC236}">
                  <a16:creationId xmlns:a16="http://schemas.microsoft.com/office/drawing/2014/main" id="{1C028A87-E33C-452D-B083-887DDD88F9EB}"/>
                </a:ext>
              </a:extLst>
            </p:cNvPr>
            <p:cNvSpPr>
              <a:spLocks noChangeArrowheads="1"/>
            </p:cNvSpPr>
            <p:nvPr/>
          </p:nvSpPr>
          <p:spPr bwMode="auto">
            <a:xfrm>
              <a:off x="3744" y="2128"/>
              <a:ext cx="766" cy="430"/>
            </a:xfrm>
            <a:prstGeom prst="rect">
              <a:avLst/>
            </a:prstGeom>
            <a:noFill/>
            <a:ln w="1584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2800">
                  <a:solidFill>
                    <a:srgbClr val="000000"/>
                  </a:solidFill>
                  <a:latin typeface="Arial" panose="020B0604020202020204" pitchFamily="34" charset="0"/>
                  <a:cs typeface="Times New Roman" panose="02020603050405020304" pitchFamily="18" charset="0"/>
                </a:rPr>
                <a:t>↑↓</a:t>
              </a:r>
            </a:p>
          </p:txBody>
        </p:sp>
        <p:sp>
          <p:nvSpPr>
            <p:cNvPr id="82975" name="Text Box 10">
              <a:extLst>
                <a:ext uri="{FF2B5EF4-FFF2-40B4-BE49-F238E27FC236}">
                  <a16:creationId xmlns:a16="http://schemas.microsoft.com/office/drawing/2014/main" id="{178466E9-070E-415D-9E6C-803CDE677776}"/>
                </a:ext>
              </a:extLst>
            </p:cNvPr>
            <p:cNvSpPr txBox="1">
              <a:spLocks noChangeArrowheads="1"/>
            </p:cNvSpPr>
            <p:nvPr/>
          </p:nvSpPr>
          <p:spPr bwMode="auto">
            <a:xfrm>
              <a:off x="4421" y="2160"/>
              <a:ext cx="1384"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2800" dirty="0">
                  <a:solidFill>
                    <a:srgbClr val="000000"/>
                  </a:solidFill>
                  <a:latin typeface="Arial" panose="020B0604020202020204" pitchFamily="34" charset="0"/>
                </a:rPr>
                <a:t>H─S δεσμός</a:t>
              </a:r>
            </a:p>
          </p:txBody>
        </p:sp>
      </p:grpSp>
      <p:grpSp>
        <p:nvGrpSpPr>
          <p:cNvPr id="4" name="Group 11">
            <a:extLst>
              <a:ext uri="{FF2B5EF4-FFF2-40B4-BE49-F238E27FC236}">
                <a16:creationId xmlns:a16="http://schemas.microsoft.com/office/drawing/2014/main" id="{0C6FD6D5-F880-4451-A834-7F1DA23B05E3}"/>
              </a:ext>
            </a:extLst>
          </p:cNvPr>
          <p:cNvGrpSpPr>
            <a:grpSpLocks/>
          </p:cNvGrpSpPr>
          <p:nvPr/>
        </p:nvGrpSpPr>
        <p:grpSpPr bwMode="auto">
          <a:xfrm>
            <a:off x="141288" y="1393825"/>
            <a:ext cx="1401762" cy="1295400"/>
            <a:chOff x="89" y="878"/>
            <a:chExt cx="883" cy="816"/>
          </a:xfrm>
        </p:grpSpPr>
        <p:sp>
          <p:nvSpPr>
            <p:cNvPr id="82971" name="Rectangle 12">
              <a:extLst>
                <a:ext uri="{FF2B5EF4-FFF2-40B4-BE49-F238E27FC236}">
                  <a16:creationId xmlns:a16="http://schemas.microsoft.com/office/drawing/2014/main" id="{6B8A267C-43E6-40E0-A686-4DAF6F5070B3}"/>
                </a:ext>
              </a:extLst>
            </p:cNvPr>
            <p:cNvSpPr>
              <a:spLocks noChangeArrowheads="1"/>
            </p:cNvSpPr>
            <p:nvPr/>
          </p:nvSpPr>
          <p:spPr bwMode="auto">
            <a:xfrm>
              <a:off x="542" y="1264"/>
              <a:ext cx="430" cy="430"/>
            </a:xfrm>
            <a:prstGeom prst="rect">
              <a:avLst/>
            </a:prstGeom>
            <a:noFill/>
            <a:ln w="1584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latin typeface="Arial" panose="020B0604020202020204" pitchFamily="34" charset="0"/>
                  <a:cs typeface="Times New Roman" panose="02020603050405020304" pitchFamily="18" charset="0"/>
                </a:rPr>
                <a:t>↑</a:t>
              </a:r>
            </a:p>
          </p:txBody>
        </p:sp>
        <p:sp>
          <p:nvSpPr>
            <p:cNvPr id="82972" name="Text Box 13">
              <a:extLst>
                <a:ext uri="{FF2B5EF4-FFF2-40B4-BE49-F238E27FC236}">
                  <a16:creationId xmlns:a16="http://schemas.microsoft.com/office/drawing/2014/main" id="{DB875589-63FF-4DD2-BED5-DC7D3B6D136D}"/>
                </a:ext>
              </a:extLst>
            </p:cNvPr>
            <p:cNvSpPr txBox="1">
              <a:spLocks noChangeArrowheads="1"/>
            </p:cNvSpPr>
            <p:nvPr/>
          </p:nvSpPr>
          <p:spPr bwMode="auto">
            <a:xfrm>
              <a:off x="591" y="878"/>
              <a:ext cx="298"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latin typeface="Arial" panose="020B0604020202020204" pitchFamily="34" charset="0"/>
                </a:rPr>
                <a:t>H</a:t>
              </a:r>
            </a:p>
          </p:txBody>
        </p:sp>
        <p:sp>
          <p:nvSpPr>
            <p:cNvPr id="82973" name="Text Box 14">
              <a:extLst>
                <a:ext uri="{FF2B5EF4-FFF2-40B4-BE49-F238E27FC236}">
                  <a16:creationId xmlns:a16="http://schemas.microsoft.com/office/drawing/2014/main" id="{00A4D6D6-83EE-4AB2-AECA-8DE4DD407544}"/>
                </a:ext>
              </a:extLst>
            </p:cNvPr>
            <p:cNvSpPr txBox="1">
              <a:spLocks noChangeArrowheads="1"/>
            </p:cNvSpPr>
            <p:nvPr/>
          </p:nvSpPr>
          <p:spPr bwMode="auto">
            <a:xfrm>
              <a:off x="89" y="1310"/>
              <a:ext cx="385"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latin typeface="Arial" panose="020B0604020202020204" pitchFamily="34" charset="0"/>
                </a:rPr>
                <a:t>1</a:t>
              </a:r>
              <a:r>
                <a:rPr lang="el-GR" altLang="en-US" sz="3200" i="1">
                  <a:solidFill>
                    <a:srgbClr val="000000"/>
                  </a:solidFill>
                  <a:latin typeface="Arial" panose="020B0604020202020204" pitchFamily="34" charset="0"/>
                </a:rPr>
                <a:t>s</a:t>
              </a:r>
            </a:p>
          </p:txBody>
        </p:sp>
      </p:grpSp>
      <p:grpSp>
        <p:nvGrpSpPr>
          <p:cNvPr id="5" name="Group 15">
            <a:extLst>
              <a:ext uri="{FF2B5EF4-FFF2-40B4-BE49-F238E27FC236}">
                <a16:creationId xmlns:a16="http://schemas.microsoft.com/office/drawing/2014/main" id="{B2326FFB-0CD3-47B6-A914-DE87F6BAC4AB}"/>
              </a:ext>
            </a:extLst>
          </p:cNvPr>
          <p:cNvGrpSpPr>
            <a:grpSpLocks/>
          </p:cNvGrpSpPr>
          <p:nvPr/>
        </p:nvGrpSpPr>
        <p:grpSpPr bwMode="auto">
          <a:xfrm>
            <a:off x="2308225" y="2540000"/>
            <a:ext cx="3476625" cy="1262063"/>
            <a:chOff x="1454" y="1600"/>
            <a:chExt cx="2190" cy="795"/>
          </a:xfrm>
        </p:grpSpPr>
        <p:sp>
          <p:nvSpPr>
            <p:cNvPr id="82963" name="Text Box 16">
              <a:extLst>
                <a:ext uri="{FF2B5EF4-FFF2-40B4-BE49-F238E27FC236}">
                  <a16:creationId xmlns:a16="http://schemas.microsoft.com/office/drawing/2014/main" id="{C884C2E0-8D9C-4245-886F-049271759E93}"/>
                </a:ext>
              </a:extLst>
            </p:cNvPr>
            <p:cNvSpPr txBox="1">
              <a:spLocks noChangeArrowheads="1"/>
            </p:cNvSpPr>
            <p:nvPr/>
          </p:nvSpPr>
          <p:spPr bwMode="auto">
            <a:xfrm>
              <a:off x="3361" y="1646"/>
              <a:ext cx="284"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latin typeface="Arial" panose="020B0604020202020204" pitchFamily="34" charset="0"/>
                </a:rPr>
                <a:t>S</a:t>
              </a:r>
            </a:p>
          </p:txBody>
        </p:sp>
        <p:grpSp>
          <p:nvGrpSpPr>
            <p:cNvPr id="82964" name="Group 17">
              <a:extLst>
                <a:ext uri="{FF2B5EF4-FFF2-40B4-BE49-F238E27FC236}">
                  <a16:creationId xmlns:a16="http://schemas.microsoft.com/office/drawing/2014/main" id="{6691E2EE-1F70-4782-9EE8-96CF1FF43220}"/>
                </a:ext>
              </a:extLst>
            </p:cNvPr>
            <p:cNvGrpSpPr>
              <a:grpSpLocks/>
            </p:cNvGrpSpPr>
            <p:nvPr/>
          </p:nvGrpSpPr>
          <p:grpSpPr bwMode="auto">
            <a:xfrm>
              <a:off x="1454" y="1600"/>
              <a:ext cx="1870" cy="795"/>
              <a:chOff x="1454" y="1600"/>
              <a:chExt cx="1870" cy="795"/>
            </a:xfrm>
          </p:grpSpPr>
          <p:sp>
            <p:nvSpPr>
              <p:cNvPr id="82965" name="Rectangle 18">
                <a:extLst>
                  <a:ext uri="{FF2B5EF4-FFF2-40B4-BE49-F238E27FC236}">
                    <a16:creationId xmlns:a16="http://schemas.microsoft.com/office/drawing/2014/main" id="{692A4864-2241-44A2-8715-9C2C6864A747}"/>
                  </a:ext>
                </a:extLst>
              </p:cNvPr>
              <p:cNvSpPr>
                <a:spLocks noChangeArrowheads="1"/>
              </p:cNvSpPr>
              <p:nvPr/>
            </p:nvSpPr>
            <p:spPr bwMode="auto">
              <a:xfrm>
                <a:off x="2030" y="1600"/>
                <a:ext cx="430" cy="430"/>
              </a:xfrm>
              <a:prstGeom prst="rect">
                <a:avLst/>
              </a:prstGeom>
              <a:noFill/>
              <a:ln w="1584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latin typeface="Arial" panose="020B0604020202020204" pitchFamily="34" charset="0"/>
                    <a:cs typeface="Times New Roman" panose="02020603050405020304" pitchFamily="18" charset="0"/>
                  </a:rPr>
                  <a:t>↑</a:t>
                </a:r>
              </a:p>
            </p:txBody>
          </p:sp>
          <p:sp>
            <p:nvSpPr>
              <p:cNvPr id="82966" name="Rectangle 19">
                <a:extLst>
                  <a:ext uri="{FF2B5EF4-FFF2-40B4-BE49-F238E27FC236}">
                    <a16:creationId xmlns:a16="http://schemas.microsoft.com/office/drawing/2014/main" id="{B9907CEE-60F5-4130-AEA3-776718788E2C}"/>
                  </a:ext>
                </a:extLst>
              </p:cNvPr>
              <p:cNvSpPr>
                <a:spLocks noChangeArrowheads="1"/>
              </p:cNvSpPr>
              <p:nvPr/>
            </p:nvSpPr>
            <p:spPr bwMode="auto">
              <a:xfrm>
                <a:off x="2462" y="1600"/>
                <a:ext cx="430" cy="430"/>
              </a:xfrm>
              <a:prstGeom prst="rect">
                <a:avLst/>
              </a:prstGeom>
              <a:noFill/>
              <a:ln w="1584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latin typeface="Arial" panose="020B0604020202020204" pitchFamily="34" charset="0"/>
                    <a:cs typeface="Times New Roman" panose="02020603050405020304" pitchFamily="18" charset="0"/>
                  </a:rPr>
                  <a:t>↑</a:t>
                </a:r>
              </a:p>
            </p:txBody>
          </p:sp>
          <p:sp>
            <p:nvSpPr>
              <p:cNvPr id="82967" name="Rectangle 20">
                <a:extLst>
                  <a:ext uri="{FF2B5EF4-FFF2-40B4-BE49-F238E27FC236}">
                    <a16:creationId xmlns:a16="http://schemas.microsoft.com/office/drawing/2014/main" id="{E9CC438A-3245-4638-9E9C-F6BFF0958739}"/>
                  </a:ext>
                </a:extLst>
              </p:cNvPr>
              <p:cNvSpPr>
                <a:spLocks noChangeArrowheads="1"/>
              </p:cNvSpPr>
              <p:nvPr/>
            </p:nvSpPr>
            <p:spPr bwMode="auto">
              <a:xfrm>
                <a:off x="2894" y="1600"/>
                <a:ext cx="430" cy="430"/>
              </a:xfrm>
              <a:prstGeom prst="rect">
                <a:avLst/>
              </a:prstGeom>
              <a:noFill/>
              <a:ln w="1584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latin typeface="Arial" panose="020B0604020202020204" pitchFamily="34" charset="0"/>
                    <a:cs typeface="Times New Roman" panose="02020603050405020304" pitchFamily="18" charset="0"/>
                  </a:rPr>
                  <a:t>↑↓</a:t>
                </a:r>
              </a:p>
            </p:txBody>
          </p:sp>
          <p:sp>
            <p:nvSpPr>
              <p:cNvPr id="82968" name="Rectangle 21">
                <a:extLst>
                  <a:ext uri="{FF2B5EF4-FFF2-40B4-BE49-F238E27FC236}">
                    <a16:creationId xmlns:a16="http://schemas.microsoft.com/office/drawing/2014/main" id="{540AD427-4628-43FA-A1AE-8913A51E32C4}"/>
                  </a:ext>
                </a:extLst>
              </p:cNvPr>
              <p:cNvSpPr>
                <a:spLocks noChangeArrowheads="1"/>
              </p:cNvSpPr>
              <p:nvPr/>
            </p:nvSpPr>
            <p:spPr bwMode="auto">
              <a:xfrm>
                <a:off x="1454" y="1600"/>
                <a:ext cx="430" cy="430"/>
              </a:xfrm>
              <a:prstGeom prst="rect">
                <a:avLst/>
              </a:prstGeom>
              <a:noFill/>
              <a:ln w="1584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latin typeface="Arial" panose="020B0604020202020204" pitchFamily="34" charset="0"/>
                    <a:cs typeface="Times New Roman" panose="02020603050405020304" pitchFamily="18" charset="0"/>
                  </a:rPr>
                  <a:t>↑↓</a:t>
                </a:r>
              </a:p>
            </p:txBody>
          </p:sp>
          <p:sp>
            <p:nvSpPr>
              <p:cNvPr id="82969" name="Text Box 22">
                <a:extLst>
                  <a:ext uri="{FF2B5EF4-FFF2-40B4-BE49-F238E27FC236}">
                    <a16:creationId xmlns:a16="http://schemas.microsoft.com/office/drawing/2014/main" id="{EFEC7900-19B5-4EB7-B32B-1556B6169BE6}"/>
                  </a:ext>
                </a:extLst>
              </p:cNvPr>
              <p:cNvSpPr txBox="1">
                <a:spLocks noChangeArrowheads="1"/>
              </p:cNvSpPr>
              <p:nvPr/>
            </p:nvSpPr>
            <p:spPr bwMode="auto">
              <a:xfrm>
                <a:off x="1481" y="2030"/>
                <a:ext cx="385"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latin typeface="Arial" panose="020B0604020202020204" pitchFamily="34" charset="0"/>
                  </a:rPr>
                  <a:t>3</a:t>
                </a:r>
                <a:r>
                  <a:rPr lang="el-GR" altLang="en-US" sz="3200" i="1">
                    <a:solidFill>
                      <a:srgbClr val="000000"/>
                    </a:solidFill>
                    <a:latin typeface="Arial" panose="020B0604020202020204" pitchFamily="34" charset="0"/>
                  </a:rPr>
                  <a:t>s</a:t>
                </a:r>
              </a:p>
            </p:txBody>
          </p:sp>
          <p:sp>
            <p:nvSpPr>
              <p:cNvPr id="82970" name="Text Box 23">
                <a:extLst>
                  <a:ext uri="{FF2B5EF4-FFF2-40B4-BE49-F238E27FC236}">
                    <a16:creationId xmlns:a16="http://schemas.microsoft.com/office/drawing/2014/main" id="{9390C837-EC18-4468-B001-A1A8A655BDC2}"/>
                  </a:ext>
                </a:extLst>
              </p:cNvPr>
              <p:cNvSpPr txBox="1">
                <a:spLocks noChangeArrowheads="1"/>
              </p:cNvSpPr>
              <p:nvPr/>
            </p:nvSpPr>
            <p:spPr bwMode="auto">
              <a:xfrm>
                <a:off x="2448" y="2030"/>
                <a:ext cx="399"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latin typeface="Arial" panose="020B0604020202020204" pitchFamily="34" charset="0"/>
                  </a:rPr>
                  <a:t>3</a:t>
                </a:r>
                <a:r>
                  <a:rPr lang="el-GR" altLang="en-US" sz="3200" i="1">
                    <a:solidFill>
                      <a:srgbClr val="000000"/>
                    </a:solidFill>
                    <a:latin typeface="Arial" panose="020B0604020202020204" pitchFamily="34" charset="0"/>
                  </a:rPr>
                  <a:t>p</a:t>
                </a:r>
              </a:p>
            </p:txBody>
          </p:sp>
        </p:grpSp>
      </p:grpSp>
      <p:grpSp>
        <p:nvGrpSpPr>
          <p:cNvPr id="7" name="Group 24">
            <a:extLst>
              <a:ext uri="{FF2B5EF4-FFF2-40B4-BE49-F238E27FC236}">
                <a16:creationId xmlns:a16="http://schemas.microsoft.com/office/drawing/2014/main" id="{2FF92DBF-F957-417E-9FD3-52B878405641}"/>
              </a:ext>
            </a:extLst>
          </p:cNvPr>
          <p:cNvGrpSpPr>
            <a:grpSpLocks/>
          </p:cNvGrpSpPr>
          <p:nvPr/>
        </p:nvGrpSpPr>
        <p:grpSpPr bwMode="auto">
          <a:xfrm>
            <a:off x="5943600" y="1625600"/>
            <a:ext cx="3278188" cy="682625"/>
            <a:chOff x="3744" y="1024"/>
            <a:chExt cx="2065" cy="430"/>
          </a:xfrm>
        </p:grpSpPr>
        <p:sp>
          <p:nvSpPr>
            <p:cNvPr id="82961" name="Rectangle 25">
              <a:extLst>
                <a:ext uri="{FF2B5EF4-FFF2-40B4-BE49-F238E27FC236}">
                  <a16:creationId xmlns:a16="http://schemas.microsoft.com/office/drawing/2014/main" id="{6F8E9A96-E5DF-49A7-9FA0-6CA177A088C5}"/>
                </a:ext>
              </a:extLst>
            </p:cNvPr>
            <p:cNvSpPr>
              <a:spLocks noChangeArrowheads="1"/>
            </p:cNvSpPr>
            <p:nvPr/>
          </p:nvSpPr>
          <p:spPr bwMode="auto">
            <a:xfrm>
              <a:off x="3744" y="1024"/>
              <a:ext cx="766" cy="430"/>
            </a:xfrm>
            <a:prstGeom prst="rect">
              <a:avLst/>
            </a:prstGeom>
            <a:noFill/>
            <a:ln w="15840" cap="sq">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2800">
                  <a:solidFill>
                    <a:srgbClr val="000000"/>
                  </a:solidFill>
                  <a:latin typeface="Arial" panose="020B0604020202020204" pitchFamily="34" charset="0"/>
                  <a:cs typeface="Times New Roman" panose="02020603050405020304" pitchFamily="18" charset="0"/>
                </a:rPr>
                <a:t>↑↓</a:t>
              </a:r>
            </a:p>
          </p:txBody>
        </p:sp>
        <p:sp>
          <p:nvSpPr>
            <p:cNvPr id="82962" name="Text Box 26">
              <a:extLst>
                <a:ext uri="{FF2B5EF4-FFF2-40B4-BE49-F238E27FC236}">
                  <a16:creationId xmlns:a16="http://schemas.microsoft.com/office/drawing/2014/main" id="{D2EF14AE-4681-43AB-BA7E-F79450321189}"/>
                </a:ext>
              </a:extLst>
            </p:cNvPr>
            <p:cNvSpPr txBox="1">
              <a:spLocks noChangeArrowheads="1"/>
            </p:cNvSpPr>
            <p:nvPr/>
          </p:nvSpPr>
          <p:spPr bwMode="auto">
            <a:xfrm>
              <a:off x="4425" y="1056"/>
              <a:ext cx="1384" cy="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2800">
                  <a:solidFill>
                    <a:srgbClr val="000000"/>
                  </a:solidFill>
                  <a:latin typeface="Arial" panose="020B0604020202020204" pitchFamily="34" charset="0"/>
                </a:rPr>
                <a:t>H─S δεσμός</a:t>
              </a:r>
            </a:p>
          </p:txBody>
        </p:sp>
      </p:grpSp>
      <p:cxnSp>
        <p:nvCxnSpPr>
          <p:cNvPr id="81947" name="AutoShape 27">
            <a:extLst>
              <a:ext uri="{FF2B5EF4-FFF2-40B4-BE49-F238E27FC236}">
                <a16:creationId xmlns:a16="http://schemas.microsoft.com/office/drawing/2014/main" id="{8D941683-6F1B-48D0-9622-D6614AC8FD76}"/>
              </a:ext>
            </a:extLst>
          </p:cNvPr>
          <p:cNvCxnSpPr>
            <a:cxnSpLocks noChangeShapeType="1"/>
          </p:cNvCxnSpPr>
          <p:nvPr/>
        </p:nvCxnSpPr>
        <p:spPr bwMode="auto">
          <a:xfrm flipV="1">
            <a:off x="1203325" y="3225800"/>
            <a:ext cx="3048000" cy="685800"/>
          </a:xfrm>
          <a:prstGeom prst="curvedConnector3">
            <a:avLst>
              <a:gd name="adj1" fmla="val 50000"/>
            </a:avLst>
          </a:prstGeom>
          <a:noFill/>
          <a:ln w="25560" cap="sq">
            <a:solidFill>
              <a:srgbClr val="0000FF"/>
            </a:solidFill>
            <a:miter lim="800000"/>
            <a:headEnd/>
            <a:tailEnd type="triangle" w="med" len="med"/>
          </a:ln>
          <a:extLst>
            <a:ext uri="{909E8E84-426E-40DD-AFC4-6F175D3DCCD1}">
              <a14:hiddenFill xmlns:a14="http://schemas.microsoft.com/office/drawing/2010/main">
                <a:noFill/>
              </a14:hiddenFill>
            </a:ext>
          </a:extLst>
        </p:spPr>
      </p:cxnSp>
      <p:cxnSp>
        <p:nvCxnSpPr>
          <p:cNvPr id="81948" name="AutoShape 28">
            <a:extLst>
              <a:ext uri="{FF2B5EF4-FFF2-40B4-BE49-F238E27FC236}">
                <a16:creationId xmlns:a16="http://schemas.microsoft.com/office/drawing/2014/main" id="{2BDCE6CE-101A-4AA9-8555-0ECC4DD94952}"/>
              </a:ext>
            </a:extLst>
          </p:cNvPr>
          <p:cNvCxnSpPr>
            <a:cxnSpLocks noChangeShapeType="1"/>
          </p:cNvCxnSpPr>
          <p:nvPr/>
        </p:nvCxnSpPr>
        <p:spPr bwMode="auto">
          <a:xfrm>
            <a:off x="4251325" y="3225800"/>
            <a:ext cx="2301875" cy="838200"/>
          </a:xfrm>
          <a:prstGeom prst="curvedConnector3">
            <a:avLst>
              <a:gd name="adj1" fmla="val 50000"/>
            </a:avLst>
          </a:prstGeom>
          <a:noFill/>
          <a:ln w="25560" cap="sq">
            <a:solidFill>
              <a:srgbClr val="0000FF"/>
            </a:solidFill>
            <a:miter lim="800000"/>
            <a:headEnd/>
            <a:tailEnd type="triangle" w="med" len="med"/>
          </a:ln>
          <a:extLst>
            <a:ext uri="{909E8E84-426E-40DD-AFC4-6F175D3DCCD1}">
              <a14:hiddenFill xmlns:a14="http://schemas.microsoft.com/office/drawing/2010/main">
                <a:noFill/>
              </a14:hiddenFill>
            </a:ext>
          </a:extLst>
        </p:spPr>
      </p:cxnSp>
      <p:sp>
        <p:nvSpPr>
          <p:cNvPr id="81949" name="Freeform 29">
            <a:extLst>
              <a:ext uri="{FF2B5EF4-FFF2-40B4-BE49-F238E27FC236}">
                <a16:creationId xmlns:a16="http://schemas.microsoft.com/office/drawing/2014/main" id="{A690C011-D771-4019-9C4D-85E266D7AFAC}"/>
              </a:ext>
            </a:extLst>
          </p:cNvPr>
          <p:cNvSpPr>
            <a:spLocks/>
          </p:cNvSpPr>
          <p:nvPr/>
        </p:nvSpPr>
        <p:spPr bwMode="auto">
          <a:xfrm>
            <a:off x="1546225" y="1651000"/>
            <a:ext cx="1981200" cy="889000"/>
          </a:xfrm>
          <a:custGeom>
            <a:avLst/>
            <a:gdLst>
              <a:gd name="T0" fmla="*/ 0 w 1248"/>
              <a:gd name="T1" fmla="*/ 660400 h 560"/>
              <a:gd name="T2" fmla="*/ 282575 w 1248"/>
              <a:gd name="T3" fmla="*/ 293687 h 560"/>
              <a:gd name="T4" fmla="*/ 660400 w 1248"/>
              <a:gd name="T5" fmla="*/ 61912 h 560"/>
              <a:gd name="T6" fmla="*/ 1109662 w 1248"/>
              <a:gd name="T7" fmla="*/ 47625 h 560"/>
              <a:gd name="T8" fmla="*/ 1603375 w 1248"/>
              <a:gd name="T9" fmla="*/ 352425 h 560"/>
              <a:gd name="T10" fmla="*/ 1981200 w 1248"/>
              <a:gd name="T11" fmla="*/ 889000 h 560"/>
              <a:gd name="T12" fmla="*/ 0 60000 65536"/>
              <a:gd name="T13" fmla="*/ 0 60000 65536"/>
              <a:gd name="T14" fmla="*/ 0 60000 65536"/>
              <a:gd name="T15" fmla="*/ 0 60000 65536"/>
              <a:gd name="T16" fmla="*/ 0 60000 65536"/>
              <a:gd name="T17" fmla="*/ 0 60000 65536"/>
              <a:gd name="T18" fmla="*/ 0 w 1248"/>
              <a:gd name="T19" fmla="*/ 0 h 560"/>
              <a:gd name="T20" fmla="*/ 1248 w 1248"/>
              <a:gd name="T21" fmla="*/ 560 h 560"/>
            </a:gdLst>
            <a:ahLst/>
            <a:cxnLst>
              <a:cxn ang="T12">
                <a:pos x="T0" y="T1"/>
              </a:cxn>
              <a:cxn ang="T13">
                <a:pos x="T2" y="T3"/>
              </a:cxn>
              <a:cxn ang="T14">
                <a:pos x="T4" y="T5"/>
              </a:cxn>
              <a:cxn ang="T15">
                <a:pos x="T6" y="T7"/>
              </a:cxn>
              <a:cxn ang="T16">
                <a:pos x="T8" y="T9"/>
              </a:cxn>
              <a:cxn ang="T17">
                <a:pos x="T10" y="T11"/>
              </a:cxn>
            </a:cxnLst>
            <a:rect l="T18" t="T19" r="T20" b="T21"/>
            <a:pathLst>
              <a:path w="1248" h="560">
                <a:moveTo>
                  <a:pt x="0" y="416"/>
                </a:moveTo>
                <a:cubicBezTo>
                  <a:pt x="30" y="378"/>
                  <a:pt x="109" y="248"/>
                  <a:pt x="178" y="185"/>
                </a:cubicBezTo>
                <a:cubicBezTo>
                  <a:pt x="247" y="122"/>
                  <a:pt x="329" y="65"/>
                  <a:pt x="416" y="39"/>
                </a:cubicBezTo>
                <a:cubicBezTo>
                  <a:pt x="503" y="13"/>
                  <a:pt x="600" y="0"/>
                  <a:pt x="699" y="30"/>
                </a:cubicBezTo>
                <a:cubicBezTo>
                  <a:pt x="798" y="60"/>
                  <a:pt x="919" y="134"/>
                  <a:pt x="1010" y="222"/>
                </a:cubicBezTo>
                <a:cubicBezTo>
                  <a:pt x="1101" y="310"/>
                  <a:pt x="1198" y="490"/>
                  <a:pt x="1248" y="560"/>
                </a:cubicBezTo>
              </a:path>
            </a:pathLst>
          </a:custGeom>
          <a:noFill/>
          <a:ln w="25560" cap="sq">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50" name="Freeform 30">
            <a:extLst>
              <a:ext uri="{FF2B5EF4-FFF2-40B4-BE49-F238E27FC236}">
                <a16:creationId xmlns:a16="http://schemas.microsoft.com/office/drawing/2014/main" id="{A568D3D6-D053-4D01-BE30-8835A15806D0}"/>
              </a:ext>
            </a:extLst>
          </p:cNvPr>
          <p:cNvSpPr>
            <a:spLocks/>
          </p:cNvSpPr>
          <p:nvPr/>
        </p:nvSpPr>
        <p:spPr bwMode="auto">
          <a:xfrm>
            <a:off x="3643313" y="1457325"/>
            <a:ext cx="2365375" cy="1039813"/>
          </a:xfrm>
          <a:custGeom>
            <a:avLst/>
            <a:gdLst>
              <a:gd name="T0" fmla="*/ 0 w 1490"/>
              <a:gd name="T1" fmla="*/ 1039813 h 655"/>
              <a:gd name="T2" fmla="*/ 261938 w 1490"/>
              <a:gd name="T3" fmla="*/ 414338 h 655"/>
              <a:gd name="T4" fmla="*/ 841375 w 1490"/>
              <a:gd name="T5" fmla="*/ 38100 h 655"/>
              <a:gd name="T6" fmla="*/ 1654175 w 1490"/>
              <a:gd name="T7" fmla="*/ 182563 h 655"/>
              <a:gd name="T8" fmla="*/ 2365375 w 1490"/>
              <a:gd name="T9" fmla="*/ 501650 h 655"/>
              <a:gd name="T10" fmla="*/ 0 60000 65536"/>
              <a:gd name="T11" fmla="*/ 0 60000 65536"/>
              <a:gd name="T12" fmla="*/ 0 60000 65536"/>
              <a:gd name="T13" fmla="*/ 0 60000 65536"/>
              <a:gd name="T14" fmla="*/ 0 60000 65536"/>
              <a:gd name="T15" fmla="*/ 0 w 1490"/>
              <a:gd name="T16" fmla="*/ 0 h 655"/>
              <a:gd name="T17" fmla="*/ 1490 w 1490"/>
              <a:gd name="T18" fmla="*/ 655 h 655"/>
            </a:gdLst>
            <a:ahLst/>
            <a:cxnLst>
              <a:cxn ang="T10">
                <a:pos x="T0" y="T1"/>
              </a:cxn>
              <a:cxn ang="T11">
                <a:pos x="T2" y="T3"/>
              </a:cxn>
              <a:cxn ang="T12">
                <a:pos x="T4" y="T5"/>
              </a:cxn>
              <a:cxn ang="T13">
                <a:pos x="T6" y="T7"/>
              </a:cxn>
              <a:cxn ang="T14">
                <a:pos x="T8" y="T9"/>
              </a:cxn>
            </a:cxnLst>
            <a:rect l="T15" t="T16" r="T17" b="T18"/>
            <a:pathLst>
              <a:path w="1490" h="655">
                <a:moveTo>
                  <a:pt x="0" y="655"/>
                </a:moveTo>
                <a:cubicBezTo>
                  <a:pt x="28" y="589"/>
                  <a:pt x="77" y="366"/>
                  <a:pt x="165" y="261"/>
                </a:cubicBezTo>
                <a:cubicBezTo>
                  <a:pt x="253" y="156"/>
                  <a:pt x="384" y="48"/>
                  <a:pt x="530" y="24"/>
                </a:cubicBezTo>
                <a:cubicBezTo>
                  <a:pt x="676" y="0"/>
                  <a:pt x="882" y="66"/>
                  <a:pt x="1042" y="115"/>
                </a:cubicBezTo>
                <a:cubicBezTo>
                  <a:pt x="1202" y="164"/>
                  <a:pt x="1397" y="274"/>
                  <a:pt x="1490" y="316"/>
                </a:cubicBezTo>
              </a:path>
            </a:pathLst>
          </a:custGeom>
          <a:noFill/>
          <a:ln w="25560" cap="sq">
            <a:solidFill>
              <a:srgbClr val="0000FF"/>
            </a:solidFill>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81951" name="Text Box 31">
            <a:extLst>
              <a:ext uri="{FF2B5EF4-FFF2-40B4-BE49-F238E27FC236}">
                <a16:creationId xmlns:a16="http://schemas.microsoft.com/office/drawing/2014/main" id="{A866D949-F643-4E55-B629-14BA0ACB911D}"/>
              </a:ext>
            </a:extLst>
          </p:cNvPr>
          <p:cNvSpPr txBox="1">
            <a:spLocks noChangeArrowheads="1"/>
          </p:cNvSpPr>
          <p:nvPr/>
        </p:nvSpPr>
        <p:spPr bwMode="auto">
          <a:xfrm>
            <a:off x="5622925" y="4724400"/>
            <a:ext cx="3521075"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200">
                <a:solidFill>
                  <a:srgbClr val="FF33CC"/>
                </a:solidFill>
                <a:latin typeface="Arial" panose="020B0604020202020204" pitchFamily="34" charset="0"/>
              </a:rPr>
              <a:t>Προβλέπει γωνία δεσμού  = 90°</a:t>
            </a:r>
          </a:p>
          <a:p>
            <a:pPr eaLnBrk="1" hangingPunct="1">
              <a:buClrTx/>
              <a:buFontTx/>
              <a:buNone/>
            </a:pPr>
            <a:r>
              <a:rPr lang="el-GR" altLang="en-US" sz="2200">
                <a:solidFill>
                  <a:srgbClr val="FF33CC"/>
                </a:solidFill>
                <a:latin typeface="Arial" panose="020B0604020202020204" pitchFamily="34" charset="0"/>
              </a:rPr>
              <a:t>Πραγματική γωνία δεσμού = 92°</a:t>
            </a:r>
          </a:p>
        </p:txBody>
      </p:sp>
      <p:sp>
        <p:nvSpPr>
          <p:cNvPr id="82960" name="Text Box 33">
            <a:extLst>
              <a:ext uri="{FF2B5EF4-FFF2-40B4-BE49-F238E27FC236}">
                <a16:creationId xmlns:a16="http://schemas.microsoft.com/office/drawing/2014/main" id="{E96C241A-C69D-44E5-8159-A471C9036DC4}"/>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pic>
        <p:nvPicPr>
          <p:cNvPr id="6" name="Εικόνα 5">
            <a:extLst>
              <a:ext uri="{FF2B5EF4-FFF2-40B4-BE49-F238E27FC236}">
                <a16:creationId xmlns:a16="http://schemas.microsoft.com/office/drawing/2014/main" id="{3A0F6E7C-31B7-4630-82BE-C333D900D63E}"/>
              </a:ext>
            </a:extLst>
          </p:cNvPr>
          <p:cNvPicPr>
            <a:picLocks noChangeAspect="1"/>
          </p:cNvPicPr>
          <p:nvPr/>
        </p:nvPicPr>
        <p:blipFill>
          <a:blip r:embed="rId4"/>
          <a:stretch>
            <a:fillRect/>
          </a:stretch>
        </p:blipFill>
        <p:spPr>
          <a:xfrm>
            <a:off x="654501" y="4632552"/>
            <a:ext cx="4796036" cy="1985962"/>
          </a:xfrm>
          <a:prstGeom prst="rect">
            <a:avLst/>
          </a:prstGeom>
        </p:spPr>
      </p:pic>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5"/>
                                        </p:tgtEl>
                                        <p:attrNameLst>
                                          <p:attrName>style.visibility</p:attrName>
                                        </p:attrNameLst>
                                      </p:cBhvr>
                                      <p:to>
                                        <p:strVal val="visible"/>
                                      </p:to>
                                    </p:set>
                                    <p:animEffect transition="in" filter="dissolve">
                                      <p:cBhvr additive="repl">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81923"/>
                                        </p:tgtEl>
                                        <p:attrNameLst>
                                          <p:attrName>style.visibility</p:attrName>
                                        </p:attrNameLst>
                                      </p:cBhvr>
                                      <p:to>
                                        <p:strVal val="visible"/>
                                      </p:to>
                                    </p:set>
                                    <p:animEffect transition="in" filter="dissolve">
                                      <p:cBhvr additive="repl">
                                        <p:cTn id="12" dur="500"/>
                                        <p:tgtEl>
                                          <p:spTgt spid="81923"/>
                                        </p:tgtEl>
                                      </p:cBhvr>
                                    </p:animEffect>
                                  </p:childTnLst>
                                </p:cTn>
                              </p:par>
                            </p:childTnLst>
                          </p:cTn>
                        </p:par>
                        <p:par>
                          <p:cTn id="13" fill="hold" nodeType="afterGroup">
                            <p:stCondLst>
                              <p:cond delay="500"/>
                            </p:stCondLst>
                            <p:childTnLst>
                              <p:par>
                                <p:cTn id="14" presetID="9" presetClass="entr" fill="hold" nodeType="afterEffect">
                                  <p:stCondLst>
                                    <p:cond delay="0"/>
                                  </p:stCondLst>
                                  <p:childTnLst>
                                    <p:set>
                                      <p:cBhvr additive="repl">
                                        <p:cTn id="15" dur="1" fill="hold">
                                          <p:stCondLst>
                                            <p:cond delay="0"/>
                                          </p:stCondLst>
                                        </p:cTn>
                                        <p:tgtEl>
                                          <p:spTgt spid="4"/>
                                        </p:tgtEl>
                                        <p:attrNameLst>
                                          <p:attrName>style.visibility</p:attrName>
                                        </p:attrNameLst>
                                      </p:cBhvr>
                                      <p:to>
                                        <p:strVal val="visible"/>
                                      </p:to>
                                    </p:set>
                                    <p:animEffect transition="in" filter="dissolve">
                                      <p:cBhvr additive="repl">
                                        <p:cTn id="16" dur="500"/>
                                        <p:tgtEl>
                                          <p:spTgt spid="4"/>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0"/>
                                  </p:stCondLst>
                                  <p:childTnLst>
                                    <p:set>
                                      <p:cBhvr additive="repl">
                                        <p:cTn id="20" dur="1" fill="hold">
                                          <p:stCondLst>
                                            <p:cond delay="0"/>
                                          </p:stCondLst>
                                        </p:cTn>
                                        <p:tgtEl>
                                          <p:spTgt spid="81949"/>
                                        </p:tgtEl>
                                        <p:attrNameLst>
                                          <p:attrName>style.visibility</p:attrName>
                                        </p:attrNameLst>
                                      </p:cBhvr>
                                      <p:to>
                                        <p:strVal val="visible"/>
                                      </p:to>
                                    </p:set>
                                    <p:animEffect transition="in" filter="wipe(left)">
                                      <p:cBhvr additive="repl">
                                        <p:cTn id="21" dur="500"/>
                                        <p:tgtEl>
                                          <p:spTgt spid="8194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nodeType="clickEffect">
                                  <p:stCondLst>
                                    <p:cond delay="0"/>
                                  </p:stCondLst>
                                  <p:childTnLst>
                                    <p:set>
                                      <p:cBhvr additive="repl">
                                        <p:cTn id="25" dur="1" fill="hold">
                                          <p:stCondLst>
                                            <p:cond delay="0"/>
                                          </p:stCondLst>
                                        </p:cTn>
                                        <p:tgtEl>
                                          <p:spTgt spid="81950"/>
                                        </p:tgtEl>
                                        <p:attrNameLst>
                                          <p:attrName>style.visibility</p:attrName>
                                        </p:attrNameLst>
                                      </p:cBhvr>
                                      <p:to>
                                        <p:strVal val="visible"/>
                                      </p:to>
                                    </p:set>
                                    <p:animEffect transition="in" filter="wipe(left)">
                                      <p:cBhvr additive="repl">
                                        <p:cTn id="26" dur="500"/>
                                        <p:tgtEl>
                                          <p:spTgt spid="81950"/>
                                        </p:tgtEl>
                                      </p:cBhvr>
                                    </p:animEffect>
                                  </p:childTnLst>
                                </p:cTn>
                              </p:par>
                            </p:childTnLst>
                          </p:cTn>
                        </p:par>
                        <p:par>
                          <p:cTn id="27" fill="hold" nodeType="afterGroup">
                            <p:stCondLst>
                              <p:cond delay="500"/>
                            </p:stCondLst>
                            <p:childTnLst>
                              <p:par>
                                <p:cTn id="28" presetID="9" presetClass="entr" fill="hold" nodeType="afterEffect">
                                  <p:stCondLst>
                                    <p:cond delay="0"/>
                                  </p:stCondLst>
                                  <p:childTnLst>
                                    <p:set>
                                      <p:cBhvr additive="repl">
                                        <p:cTn id="29" dur="1" fill="hold">
                                          <p:stCondLst>
                                            <p:cond delay="0"/>
                                          </p:stCondLst>
                                        </p:cTn>
                                        <p:tgtEl>
                                          <p:spTgt spid="7"/>
                                        </p:tgtEl>
                                        <p:attrNameLst>
                                          <p:attrName>style.visibility</p:attrName>
                                        </p:attrNameLst>
                                      </p:cBhvr>
                                      <p:to>
                                        <p:strVal val="visible"/>
                                      </p:to>
                                    </p:set>
                                    <p:animEffect transition="in" filter="dissolve">
                                      <p:cBhvr additive="repl">
                                        <p:cTn id="30" dur="500"/>
                                        <p:tgtEl>
                                          <p:spTgt spid="7"/>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9" presetClass="entr" fill="hold" nodeType="clickEffect">
                                  <p:stCondLst>
                                    <p:cond delay="0"/>
                                  </p:stCondLst>
                                  <p:childTnLst>
                                    <p:set>
                                      <p:cBhvr additive="repl">
                                        <p:cTn id="34" dur="1" fill="hold">
                                          <p:stCondLst>
                                            <p:cond delay="0"/>
                                          </p:stCondLst>
                                        </p:cTn>
                                        <p:tgtEl>
                                          <p:spTgt spid="2"/>
                                        </p:tgtEl>
                                        <p:attrNameLst>
                                          <p:attrName>style.visibility</p:attrName>
                                        </p:attrNameLst>
                                      </p:cBhvr>
                                      <p:to>
                                        <p:strVal val="visible"/>
                                      </p:to>
                                    </p:set>
                                    <p:animEffect transition="in" filter="dissolve">
                                      <p:cBhvr additive="repl">
                                        <p:cTn id="35" dur="500"/>
                                        <p:tgtEl>
                                          <p:spTgt spid="2"/>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8" fill="hold" nodeType="clickEffect">
                                  <p:stCondLst>
                                    <p:cond delay="0"/>
                                  </p:stCondLst>
                                  <p:childTnLst>
                                    <p:set>
                                      <p:cBhvr additive="repl">
                                        <p:cTn id="39" dur="1" fill="hold">
                                          <p:stCondLst>
                                            <p:cond delay="0"/>
                                          </p:stCondLst>
                                        </p:cTn>
                                        <p:tgtEl>
                                          <p:spTgt spid="81947"/>
                                        </p:tgtEl>
                                        <p:attrNameLst>
                                          <p:attrName>style.visibility</p:attrName>
                                        </p:attrNameLst>
                                      </p:cBhvr>
                                      <p:to>
                                        <p:strVal val="visible"/>
                                      </p:to>
                                    </p:set>
                                    <p:animEffect transition="in" filter="wipe(left)">
                                      <p:cBhvr additive="repl">
                                        <p:cTn id="40" dur="500"/>
                                        <p:tgtEl>
                                          <p:spTgt spid="8194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8" fill="hold" nodeType="clickEffect">
                                  <p:stCondLst>
                                    <p:cond delay="0"/>
                                  </p:stCondLst>
                                  <p:childTnLst>
                                    <p:set>
                                      <p:cBhvr additive="repl">
                                        <p:cTn id="44" dur="1" fill="hold">
                                          <p:stCondLst>
                                            <p:cond delay="0"/>
                                          </p:stCondLst>
                                        </p:cTn>
                                        <p:tgtEl>
                                          <p:spTgt spid="81948"/>
                                        </p:tgtEl>
                                        <p:attrNameLst>
                                          <p:attrName>style.visibility</p:attrName>
                                        </p:attrNameLst>
                                      </p:cBhvr>
                                      <p:to>
                                        <p:strVal val="visible"/>
                                      </p:to>
                                    </p:set>
                                    <p:animEffect transition="in" filter="wipe(left)">
                                      <p:cBhvr additive="repl">
                                        <p:cTn id="45" dur="500"/>
                                        <p:tgtEl>
                                          <p:spTgt spid="81948"/>
                                        </p:tgtEl>
                                      </p:cBhvr>
                                    </p:animEffect>
                                  </p:childTnLst>
                                </p:cTn>
                              </p:par>
                            </p:childTnLst>
                          </p:cTn>
                        </p:par>
                        <p:par>
                          <p:cTn id="46" fill="hold" nodeType="afterGroup">
                            <p:stCondLst>
                              <p:cond delay="500"/>
                            </p:stCondLst>
                            <p:childTnLst>
                              <p:par>
                                <p:cTn id="47" presetID="9" presetClass="entr" fill="hold" nodeType="afterEffect">
                                  <p:stCondLst>
                                    <p:cond delay="0"/>
                                  </p:stCondLst>
                                  <p:childTnLst>
                                    <p:set>
                                      <p:cBhvr additive="repl">
                                        <p:cTn id="48" dur="1" fill="hold">
                                          <p:stCondLst>
                                            <p:cond delay="0"/>
                                          </p:stCondLst>
                                        </p:cTn>
                                        <p:tgtEl>
                                          <p:spTgt spid="3"/>
                                        </p:tgtEl>
                                        <p:attrNameLst>
                                          <p:attrName>style.visibility</p:attrName>
                                        </p:attrNameLst>
                                      </p:cBhvr>
                                      <p:to>
                                        <p:strVal val="visible"/>
                                      </p:to>
                                    </p:set>
                                    <p:animEffect transition="in" filter="dissolve">
                                      <p:cBhvr additive="repl">
                                        <p:cTn id="49" dur="500"/>
                                        <p:tgtEl>
                                          <p:spTgt spid="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22" presetClass="entr" presetSubtype="8" fill="hold" nodeType="clickEffect">
                                  <p:stCondLst>
                                    <p:cond delay="0"/>
                                  </p:stCondLst>
                                  <p:childTnLst>
                                    <p:set>
                                      <p:cBhvr additive="repl">
                                        <p:cTn id="53" dur="1" fill="hold">
                                          <p:stCondLst>
                                            <p:cond delay="0"/>
                                          </p:stCondLst>
                                        </p:cTn>
                                        <p:tgtEl>
                                          <p:spTgt spid="81951">
                                            <p:txEl>
                                              <p:pRg st="0" end="0"/>
                                            </p:txEl>
                                          </p:spTgt>
                                        </p:tgtEl>
                                        <p:attrNameLst>
                                          <p:attrName>style.visibility</p:attrName>
                                        </p:attrNameLst>
                                      </p:cBhvr>
                                      <p:to>
                                        <p:strVal val="visible"/>
                                      </p:to>
                                    </p:set>
                                    <p:animEffect transition="in" filter="wipe(left)">
                                      <p:cBhvr additive="repl">
                                        <p:cTn id="54" dur="500"/>
                                        <p:tgtEl>
                                          <p:spTgt spid="81951">
                                            <p:txEl>
                                              <p:pRg st="0" end="0"/>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2" presetClass="entr" presetSubtype="8" fill="hold" nodeType="clickEffect">
                                  <p:stCondLst>
                                    <p:cond delay="0"/>
                                  </p:stCondLst>
                                  <p:childTnLst>
                                    <p:set>
                                      <p:cBhvr additive="repl">
                                        <p:cTn id="58" dur="1" fill="hold">
                                          <p:stCondLst>
                                            <p:cond delay="0"/>
                                          </p:stCondLst>
                                        </p:cTn>
                                        <p:tgtEl>
                                          <p:spTgt spid="81951">
                                            <p:txEl>
                                              <p:pRg st="1" end="1"/>
                                            </p:txEl>
                                          </p:spTgt>
                                        </p:tgtEl>
                                        <p:attrNameLst>
                                          <p:attrName>style.visibility</p:attrName>
                                        </p:attrNameLst>
                                      </p:cBhvr>
                                      <p:to>
                                        <p:strVal val="visible"/>
                                      </p:to>
                                    </p:set>
                                    <p:animEffect transition="in" filter="wipe(left)">
                                      <p:cBhvr additive="repl">
                                        <p:cTn id="59" dur="500"/>
                                        <p:tgtEl>
                                          <p:spTgt spid="819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1">
            <a:extLst>
              <a:ext uri="{FF2B5EF4-FFF2-40B4-BE49-F238E27FC236}">
                <a16:creationId xmlns:a16="http://schemas.microsoft.com/office/drawing/2014/main" id="{F96D0B89-D62E-497E-9940-F383F1E7A8E0}"/>
              </a:ext>
            </a:extLst>
          </p:cNvPr>
          <p:cNvSpPr txBox="1">
            <a:spLocks noChangeArrowheads="1"/>
          </p:cNvSpPr>
          <p:nvPr/>
        </p:nvSpPr>
        <p:spPr bwMode="auto">
          <a:xfrm>
            <a:off x="304800" y="3048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000">
                <a:solidFill>
                  <a:srgbClr val="000000"/>
                </a:solidFill>
              </a:rPr>
              <a:t>Τα κύρια σημεία της θεωρίας δεσμού σθένους</a:t>
            </a:r>
          </a:p>
        </p:txBody>
      </p:sp>
      <p:sp>
        <p:nvSpPr>
          <p:cNvPr id="82946" name="Text Box 2">
            <a:extLst>
              <a:ext uri="{FF2B5EF4-FFF2-40B4-BE49-F238E27FC236}">
                <a16:creationId xmlns:a16="http://schemas.microsoft.com/office/drawing/2014/main" id="{1758A058-032D-4CF1-AA71-FB9201058BCA}"/>
              </a:ext>
            </a:extLst>
          </p:cNvPr>
          <p:cNvSpPr txBox="1">
            <a:spLocks noChangeArrowheads="1"/>
          </p:cNvSpPr>
          <p:nvPr/>
        </p:nvSpPr>
        <p:spPr bwMode="auto">
          <a:xfrm>
            <a:off x="304800" y="1447800"/>
            <a:ext cx="83058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511175" indent="-511175" eaLnBrk="0" hangingPunc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1pPr>
            <a:lvl2pPr marL="987425" indent="-530225" eaLnBrk="0" hangingPunc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2pPr>
            <a:lvl3pPr eaLnBrk="0" hangingPunc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3pPr>
            <a:lvl4pPr eaLnBrk="0" hangingPunc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4pPr>
            <a:lvl5pPr eaLnBrk="0" hangingPunc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511175" algn="l"/>
                <a:tab pos="958850" algn="l"/>
                <a:tab pos="1408113" algn="l"/>
                <a:tab pos="1857375" algn="l"/>
                <a:tab pos="2306638" algn="l"/>
                <a:tab pos="2755900" algn="l"/>
                <a:tab pos="3205163" algn="l"/>
                <a:tab pos="3654425" algn="l"/>
                <a:tab pos="4103688" algn="l"/>
                <a:tab pos="4552950" algn="l"/>
                <a:tab pos="5002213" algn="l"/>
                <a:tab pos="5451475" algn="l"/>
                <a:tab pos="5900738" algn="l"/>
                <a:tab pos="6350000" algn="l"/>
                <a:tab pos="6799263" algn="l"/>
                <a:tab pos="7248525" algn="l"/>
                <a:tab pos="7697788" algn="l"/>
                <a:tab pos="8147050" algn="l"/>
                <a:tab pos="8596313" algn="l"/>
                <a:tab pos="9045575" algn="l"/>
                <a:tab pos="9494838" algn="l"/>
              </a:tabLst>
              <a:defRPr>
                <a:solidFill>
                  <a:schemeClr val="bg1"/>
                </a:solidFill>
                <a:latin typeface="Calibri" panose="020F0502020204030204" pitchFamily="34" charset="0"/>
                <a:ea typeface="Droid Sans Fallback"/>
                <a:cs typeface="Droid Sans Fallback"/>
              </a:defRPr>
            </a:lvl9pPr>
          </a:lstStyle>
          <a:p>
            <a:pPr eaLnBrk="1" hangingPunct="1">
              <a:spcBef>
                <a:spcPts val="700"/>
              </a:spcBef>
              <a:buFont typeface="Times New Roman" panose="02020603050405020304" pitchFamily="18" charset="0"/>
              <a:buAutoNum type="arabicPeriod"/>
            </a:pPr>
            <a:r>
              <a:rPr lang="el-GR" altLang="en-US" sz="2800">
                <a:solidFill>
                  <a:srgbClr val="000000"/>
                </a:solidFill>
                <a:latin typeface="Times New Roman" panose="02020603050405020304" pitchFamily="18" charset="0"/>
              </a:rPr>
              <a:t>Τα </a:t>
            </a:r>
            <a:r>
              <a:rPr lang="el-GR" altLang="en-US" sz="2800">
                <a:solidFill>
                  <a:srgbClr val="0066FF"/>
                </a:solidFill>
                <a:latin typeface="Times New Roman" panose="02020603050405020304" pitchFamily="18" charset="0"/>
              </a:rPr>
              <a:t>ηλεκτρόνια σθένους</a:t>
            </a:r>
            <a:r>
              <a:rPr lang="el-GR" altLang="en-US" sz="2800">
                <a:solidFill>
                  <a:srgbClr val="000000"/>
                </a:solidFill>
                <a:latin typeface="Times New Roman" panose="02020603050405020304" pitchFamily="18" charset="0"/>
              </a:rPr>
              <a:t> των ατόμων σε ένα μόριο διαμένουν στα κβαντομηχανικά ατομικά τροχιακά . Τα τροχιακά μπορεί να είναι τα συνήθη  </a:t>
            </a:r>
            <a:r>
              <a:rPr lang="el-GR" altLang="en-US" sz="2800" i="1">
                <a:solidFill>
                  <a:srgbClr val="000000"/>
                </a:solidFill>
                <a:latin typeface="Times New Roman" panose="02020603050405020304" pitchFamily="18" charset="0"/>
              </a:rPr>
              <a:t>s, p, d, </a:t>
            </a:r>
            <a:r>
              <a:rPr lang="el-GR" altLang="en-US" sz="2800">
                <a:solidFill>
                  <a:srgbClr val="000000"/>
                </a:solidFill>
                <a:latin typeface="Times New Roman" panose="02020603050405020304" pitchFamily="18" charset="0"/>
              </a:rPr>
              <a:t>και </a:t>
            </a:r>
            <a:r>
              <a:rPr lang="el-GR" altLang="en-US" sz="2800" i="1">
                <a:solidFill>
                  <a:srgbClr val="000000"/>
                </a:solidFill>
                <a:latin typeface="Times New Roman" panose="02020603050405020304" pitchFamily="18" charset="0"/>
              </a:rPr>
              <a:t> f </a:t>
            </a:r>
            <a:r>
              <a:rPr lang="el-GR" altLang="en-US" sz="2800">
                <a:solidFill>
                  <a:srgbClr val="000000"/>
                </a:solidFill>
                <a:latin typeface="Times New Roman" panose="02020603050405020304" pitchFamily="18" charset="0"/>
              </a:rPr>
              <a:t>τροχιακά </a:t>
            </a:r>
            <a:r>
              <a:rPr lang="el-GR" altLang="en-US" sz="2800" i="1">
                <a:solidFill>
                  <a:srgbClr val="000000"/>
                </a:solidFill>
                <a:latin typeface="Times New Roman" panose="02020603050405020304" pitchFamily="18" charset="0"/>
              </a:rPr>
              <a:t>, </a:t>
            </a:r>
            <a:r>
              <a:rPr lang="el-GR" altLang="en-US" sz="2800" b="1" i="1">
                <a:solidFill>
                  <a:srgbClr val="000000"/>
                </a:solidFill>
                <a:latin typeface="Times New Roman" panose="02020603050405020304" pitchFamily="18" charset="0"/>
              </a:rPr>
              <a:t>ή</a:t>
            </a:r>
            <a:r>
              <a:rPr lang="el-GR" altLang="en-US" sz="2800" i="1">
                <a:solidFill>
                  <a:srgbClr val="000000"/>
                </a:solidFill>
                <a:latin typeface="Times New Roman" panose="02020603050405020304" pitchFamily="18" charset="0"/>
              </a:rPr>
              <a:t> μπορεί να είναι υβριδικοί συνδυασμοί αυτών</a:t>
            </a:r>
            <a:r>
              <a:rPr lang="el-GR" altLang="en-US" sz="2800">
                <a:solidFill>
                  <a:srgbClr val="000000"/>
                </a:solidFill>
                <a:latin typeface="Times New Roman" panose="02020603050405020304" pitchFamily="18" charset="0"/>
              </a:rPr>
              <a:t>. </a:t>
            </a:r>
          </a:p>
          <a:p>
            <a:pPr eaLnBrk="1" hangingPunct="1">
              <a:spcBef>
                <a:spcPts val="700"/>
              </a:spcBef>
              <a:buFont typeface="Times New Roman" panose="02020603050405020304" pitchFamily="18" charset="0"/>
              <a:buAutoNum type="arabicPeriod"/>
            </a:pPr>
            <a:r>
              <a:rPr lang="el-GR" altLang="en-US" sz="2800">
                <a:solidFill>
                  <a:srgbClr val="000000"/>
                </a:solidFill>
                <a:latin typeface="Times New Roman" panose="02020603050405020304" pitchFamily="18" charset="0"/>
              </a:rPr>
              <a:t>Ενας χημικός δεσμός προκύπτει  όταν αυτά τα ατομικά τροχιακά αλληλεπιδρούν και στο νέο μοριακό τροχιακό υπάρχουν συνολικά δύο ηλεκτρόνια</a:t>
            </a:r>
          </a:p>
          <a:p>
            <a:pPr lvl="1" eaLnBrk="1" hangingPunct="1">
              <a:lnSpc>
                <a:spcPct val="90000"/>
              </a:lnSpc>
              <a:spcBef>
                <a:spcPts val="600"/>
              </a:spcBef>
              <a:buFont typeface="Times New Roman" panose="02020603050405020304" pitchFamily="18" charset="0"/>
              <a:buAutoNum type="alphaLcParenR"/>
            </a:pPr>
            <a:r>
              <a:rPr lang="el-GR" altLang="en-US" sz="2400">
                <a:solidFill>
                  <a:srgbClr val="000000"/>
                </a:solidFill>
                <a:latin typeface="Times New Roman" panose="02020603050405020304" pitchFamily="18" charset="0"/>
              </a:rPr>
              <a:t>Τα ηλεκτρόνια πρέπει να έχουν </a:t>
            </a:r>
            <a:r>
              <a:rPr lang="el-GR" altLang="en-US" sz="2400">
                <a:solidFill>
                  <a:srgbClr val="0066FF"/>
                </a:solidFill>
                <a:latin typeface="Times New Roman" panose="02020603050405020304" pitchFamily="18" charset="0"/>
              </a:rPr>
              <a:t>συζευγμένα spin</a:t>
            </a:r>
          </a:p>
          <a:p>
            <a:pPr eaLnBrk="1" hangingPunct="1">
              <a:lnSpc>
                <a:spcPct val="90000"/>
              </a:lnSpc>
              <a:spcBef>
                <a:spcPts val="700"/>
              </a:spcBef>
              <a:buFont typeface="Times New Roman" panose="02020603050405020304" pitchFamily="18" charset="0"/>
              <a:buAutoNum type="arabicPeriod"/>
            </a:pPr>
            <a:r>
              <a:rPr lang="el-GR" altLang="en-US" sz="2800">
                <a:solidFill>
                  <a:srgbClr val="000000"/>
                </a:solidFill>
                <a:latin typeface="Times New Roman" panose="02020603050405020304" pitchFamily="18" charset="0"/>
              </a:rPr>
              <a:t>To </a:t>
            </a:r>
            <a:r>
              <a:rPr lang="el-GR" altLang="en-US" sz="2800">
                <a:solidFill>
                  <a:srgbClr val="0066FF"/>
                </a:solidFill>
                <a:latin typeface="Times New Roman" panose="02020603050405020304" pitchFamily="18" charset="0"/>
              </a:rPr>
              <a:t>σχήμα του μορίου</a:t>
            </a:r>
            <a:r>
              <a:rPr lang="el-GR" altLang="en-US" sz="2800">
                <a:solidFill>
                  <a:srgbClr val="000000"/>
                </a:solidFill>
                <a:latin typeface="Times New Roman" panose="02020603050405020304" pitchFamily="18" charset="0"/>
              </a:rPr>
              <a:t> καθορίζεται από την </a:t>
            </a:r>
            <a:r>
              <a:rPr lang="el-GR" altLang="en-US" sz="2800">
                <a:solidFill>
                  <a:srgbClr val="0070C0"/>
                </a:solidFill>
                <a:latin typeface="Times New Roman" panose="02020603050405020304" pitchFamily="18" charset="0"/>
              </a:rPr>
              <a:t>γεωμετρία</a:t>
            </a:r>
            <a:r>
              <a:rPr lang="el-GR" altLang="en-US" sz="2800">
                <a:solidFill>
                  <a:srgbClr val="000000"/>
                </a:solidFill>
                <a:latin typeface="Times New Roman" panose="02020603050405020304" pitchFamily="18" charset="0"/>
              </a:rPr>
              <a:t> των αλληλεπιδρώντων τροχιακών</a:t>
            </a:r>
          </a:p>
        </p:txBody>
      </p:sp>
      <p:sp>
        <p:nvSpPr>
          <p:cNvPr id="83972" name="Text Box 3">
            <a:extLst>
              <a:ext uri="{FF2B5EF4-FFF2-40B4-BE49-F238E27FC236}">
                <a16:creationId xmlns:a16="http://schemas.microsoft.com/office/drawing/2014/main" id="{B5E6C756-EA51-4A41-AEEA-DEE7489792A9}"/>
              </a:ext>
            </a:extLst>
          </p:cNvPr>
          <p:cNvSpPr txBox="1">
            <a:spLocks noChangeArrowheads="1"/>
          </p:cNvSpPr>
          <p:nvPr/>
        </p:nvSpPr>
        <p:spPr bwMode="auto">
          <a:xfrm>
            <a:off x="3733800" y="6553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fld id="{21AD193E-65DF-4C66-9742-4E4DAD7D1850}" type="slidenum">
              <a:rPr lang="el-GR" altLang="en-US" sz="1400">
                <a:solidFill>
                  <a:srgbClr val="000000"/>
                </a:solidFill>
                <a:latin typeface="Arial" panose="020B0604020202020204" pitchFamily="34" charset="0"/>
              </a:rPr>
              <a:pPr algn="ctr" eaLnBrk="1" hangingPunct="1">
                <a:buClrTx/>
                <a:buFontTx/>
                <a:buNone/>
              </a:pPr>
              <a:t>57</a:t>
            </a:fld>
            <a:endParaRPr lang="el-GR" altLang="en-US" sz="1400">
              <a:solidFill>
                <a:srgbClr val="000000"/>
              </a:solidFill>
              <a:latin typeface="Arial" panose="020B0604020202020204" pitchFamily="34" charset="0"/>
            </a:endParaRP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82946">
                                            <p:txEl>
                                              <p:pRg st="0" end="0"/>
                                            </p:txEl>
                                          </p:spTgt>
                                        </p:tgtEl>
                                        <p:attrNameLst>
                                          <p:attrName>style.visibility</p:attrName>
                                        </p:attrNameLst>
                                      </p:cBhvr>
                                      <p:to>
                                        <p:strVal val="visible"/>
                                      </p:to>
                                    </p:set>
                                    <p:animEffect transition="in" filter="wipe(left)">
                                      <p:cBhvr additive="repl">
                                        <p:cTn id="7" dur="500"/>
                                        <p:tgtEl>
                                          <p:spTgt spid="8294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82946">
                                            <p:txEl>
                                              <p:pRg st="1" end="1"/>
                                            </p:txEl>
                                          </p:spTgt>
                                        </p:tgtEl>
                                        <p:attrNameLst>
                                          <p:attrName>style.visibility</p:attrName>
                                        </p:attrNameLst>
                                      </p:cBhvr>
                                      <p:to>
                                        <p:strVal val="visible"/>
                                      </p:to>
                                    </p:set>
                                    <p:animEffect transition="in" filter="wipe(left)">
                                      <p:cBhvr additive="repl">
                                        <p:cTn id="12" dur="500"/>
                                        <p:tgtEl>
                                          <p:spTgt spid="82946">
                                            <p:txEl>
                                              <p:pRg st="1" end="1"/>
                                            </p:txEl>
                                          </p:spTgt>
                                        </p:tgtEl>
                                      </p:cBhvr>
                                    </p:animEffect>
                                  </p:childTnLst>
                                </p:cTn>
                              </p:par>
                            </p:childTnLst>
                          </p:cTn>
                        </p:par>
                        <p:par>
                          <p:cTn id="13" fill="hold" nodeType="afterGroup">
                            <p:stCondLst>
                              <p:cond delay="1500"/>
                            </p:stCondLst>
                            <p:childTnLst>
                              <p:par>
                                <p:cTn id="14" presetID="22" presetClass="entr" presetSubtype="8" fill="hold" nodeType="afterEffect">
                                  <p:stCondLst>
                                    <p:cond delay="500"/>
                                  </p:stCondLst>
                                  <p:childTnLst>
                                    <p:set>
                                      <p:cBhvr additive="repl">
                                        <p:cTn id="15" dur="1" fill="hold">
                                          <p:stCondLst>
                                            <p:cond delay="0"/>
                                          </p:stCondLst>
                                        </p:cTn>
                                        <p:tgtEl>
                                          <p:spTgt spid="82946">
                                            <p:txEl>
                                              <p:pRg st="2" end="2"/>
                                            </p:txEl>
                                          </p:spTgt>
                                        </p:tgtEl>
                                        <p:attrNameLst>
                                          <p:attrName>style.visibility</p:attrName>
                                        </p:attrNameLst>
                                      </p:cBhvr>
                                      <p:to>
                                        <p:strVal val="visible"/>
                                      </p:to>
                                    </p:set>
                                    <p:animEffect transition="in" filter="wipe(left)">
                                      <p:cBhvr additive="repl">
                                        <p:cTn id="16" dur="500"/>
                                        <p:tgtEl>
                                          <p:spTgt spid="82946">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nodeType="clickEffect">
                                  <p:stCondLst>
                                    <p:cond delay="1000"/>
                                  </p:stCondLst>
                                  <p:childTnLst>
                                    <p:set>
                                      <p:cBhvr additive="repl">
                                        <p:cTn id="20" dur="1" fill="hold">
                                          <p:stCondLst>
                                            <p:cond delay="0"/>
                                          </p:stCondLst>
                                        </p:cTn>
                                        <p:tgtEl>
                                          <p:spTgt spid="82946">
                                            <p:txEl>
                                              <p:pRg st="3" end="3"/>
                                            </p:txEl>
                                          </p:spTgt>
                                        </p:tgtEl>
                                        <p:attrNameLst>
                                          <p:attrName>style.visibility</p:attrName>
                                        </p:attrNameLst>
                                      </p:cBhvr>
                                      <p:to>
                                        <p:strVal val="visible"/>
                                      </p:to>
                                    </p:set>
                                    <p:animEffect transition="in" filter="wipe(left)">
                                      <p:cBhvr additive="repl">
                                        <p:cTn id="21" dur="500"/>
                                        <p:tgtEl>
                                          <p:spTgt spid="8294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 Box 2">
            <a:extLst>
              <a:ext uri="{FF2B5EF4-FFF2-40B4-BE49-F238E27FC236}">
                <a16:creationId xmlns:a16="http://schemas.microsoft.com/office/drawing/2014/main" id="{3DCA884C-134A-45E9-BB31-E4EFF025444E}"/>
              </a:ext>
            </a:extLst>
          </p:cNvPr>
          <p:cNvSpPr txBox="1">
            <a:spLocks noChangeArrowheads="1"/>
          </p:cNvSpPr>
          <p:nvPr/>
        </p:nvSpPr>
        <p:spPr bwMode="auto">
          <a:xfrm>
            <a:off x="304800" y="1752600"/>
            <a:ext cx="8534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750"/>
              </a:spcBef>
              <a:buFont typeface="Arial" panose="020B0604020202020204" pitchFamily="34" charset="0"/>
              <a:buChar char="•"/>
            </a:pPr>
            <a:r>
              <a:rPr lang="el-GR" altLang="en-US" sz="3200" dirty="0">
                <a:solidFill>
                  <a:srgbClr val="000000"/>
                </a:solidFill>
              </a:rPr>
              <a:t>Θεωρία μοριακών τροχιακών (molecular orbital theory, MO)</a:t>
            </a:r>
          </a:p>
          <a:p>
            <a:pPr eaLnBrk="1" hangingPunct="1">
              <a:spcBef>
                <a:spcPts val="750"/>
              </a:spcBef>
              <a:buClrTx/>
              <a:buFontTx/>
              <a:buNone/>
            </a:pPr>
            <a:endParaRPr lang="el-GR" altLang="en-US" sz="3200" dirty="0">
              <a:solidFill>
                <a:srgbClr val="000000"/>
              </a:solidFill>
            </a:endParaRPr>
          </a:p>
          <a:p>
            <a:pPr eaLnBrk="1" hangingPunct="1">
              <a:spcBef>
                <a:spcPts val="750"/>
              </a:spcBef>
              <a:buFont typeface="Arial" panose="020B0604020202020204" pitchFamily="34" charset="0"/>
              <a:buChar char="•"/>
            </a:pPr>
            <a:r>
              <a:rPr lang="el-GR" altLang="en-US" sz="3200" dirty="0">
                <a:solidFill>
                  <a:srgbClr val="000000"/>
                </a:solidFill>
              </a:rPr>
              <a:t>Δεν θα εξετασθεί …</a:t>
            </a:r>
          </a:p>
          <a:p>
            <a:pPr eaLnBrk="1" hangingPunct="1">
              <a:spcBef>
                <a:spcPts val="750"/>
              </a:spcBef>
              <a:buClrTx/>
              <a:buFontTx/>
              <a:buNone/>
            </a:pPr>
            <a:endParaRPr lang="el-GR" altLang="en-US" sz="3200" dirty="0">
              <a:solidFill>
                <a:srgbClr val="0000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83970">
                                            <p:txEl>
                                              <p:pRg st="0" end="0"/>
                                            </p:txEl>
                                          </p:spTgt>
                                        </p:tgtEl>
                                        <p:attrNameLst>
                                          <p:attrName>style.visibility</p:attrName>
                                        </p:attrNameLst>
                                      </p:cBhvr>
                                      <p:to>
                                        <p:strVal val="visible"/>
                                      </p:to>
                                    </p:set>
                                    <p:animEffect transition="in" filter="wipe(left)">
                                      <p:cBhvr additive="repl">
                                        <p:cTn id="7" dur="500"/>
                                        <p:tgtEl>
                                          <p:spTgt spid="8397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83970">
                                            <p:txEl>
                                              <p:pRg st="2" end="2"/>
                                            </p:txEl>
                                          </p:spTgt>
                                        </p:tgtEl>
                                        <p:attrNameLst>
                                          <p:attrName>style.visibility</p:attrName>
                                        </p:attrNameLst>
                                      </p:cBhvr>
                                      <p:to>
                                        <p:strVal val="visible"/>
                                      </p:to>
                                    </p:set>
                                    <p:animEffect transition="in" filter="wipe(left)">
                                      <p:cBhvr additive="repl">
                                        <p:cTn id="12" dur="500"/>
                                        <p:tgtEl>
                                          <p:spTgt spid="839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1">
            <a:extLst>
              <a:ext uri="{FF2B5EF4-FFF2-40B4-BE49-F238E27FC236}">
                <a16:creationId xmlns:a16="http://schemas.microsoft.com/office/drawing/2014/main" id="{A9186806-E31D-42DE-986A-1C79AEFD8AF4}"/>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Πρόβλεψη της </a:t>
            </a:r>
            <a:r>
              <a:rPr lang="el-GR" altLang="en-US" sz="4400">
                <a:solidFill>
                  <a:srgbClr val="FF3333"/>
                </a:solidFill>
              </a:rPr>
              <a:t>γεωμετρίας των μορίων</a:t>
            </a:r>
          </a:p>
        </p:txBody>
      </p:sp>
      <p:sp>
        <p:nvSpPr>
          <p:cNvPr id="84994" name="Text Box 2">
            <a:extLst>
              <a:ext uri="{FF2B5EF4-FFF2-40B4-BE49-F238E27FC236}">
                <a16:creationId xmlns:a16="http://schemas.microsoft.com/office/drawing/2014/main" id="{0A80B2A5-500B-4280-ACA9-52A7C947EBAE}"/>
              </a:ext>
            </a:extLst>
          </p:cNvPr>
          <p:cNvSpPr txBox="1">
            <a:spLocks noChangeArrowheads="1"/>
          </p:cNvSpPr>
          <p:nvPr/>
        </p:nvSpPr>
        <p:spPr bwMode="auto">
          <a:xfrm>
            <a:off x="304800" y="1752600"/>
            <a:ext cx="8534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750"/>
              </a:spcBef>
              <a:buFont typeface="Arial" panose="020B0604020202020204" pitchFamily="34" charset="0"/>
              <a:buChar char="•"/>
            </a:pPr>
            <a:r>
              <a:rPr lang="el-GR" altLang="en-US" sz="3200" i="1" dirty="0">
                <a:solidFill>
                  <a:srgbClr val="000000"/>
                </a:solidFill>
              </a:rPr>
              <a:t>Οι Nyholm</a:t>
            </a:r>
            <a:r>
              <a:rPr lang="el-GR" altLang="en-US" sz="3200" dirty="0">
                <a:solidFill>
                  <a:srgbClr val="000000"/>
                </a:solidFill>
              </a:rPr>
              <a:t> and </a:t>
            </a:r>
            <a:r>
              <a:rPr lang="el-GR" altLang="en-US" sz="3200" i="1" dirty="0">
                <a:solidFill>
                  <a:srgbClr val="000000"/>
                </a:solidFill>
              </a:rPr>
              <a:t>Gillespie</a:t>
            </a:r>
            <a:r>
              <a:rPr lang="el-GR" altLang="en-US" sz="3200" dirty="0">
                <a:solidFill>
                  <a:srgbClr val="000000"/>
                </a:solidFill>
              </a:rPr>
              <a:t> ανέπτυξαν ένα ποιοτικό μοντέλο γνωστό ως </a:t>
            </a:r>
            <a:r>
              <a:rPr lang="el-GR" altLang="en-US" sz="2800" dirty="0">
                <a:solidFill>
                  <a:srgbClr val="000000"/>
                </a:solidFill>
              </a:rPr>
              <a:t>θεωρία της </a:t>
            </a:r>
            <a:r>
              <a:rPr lang="el-GR" altLang="en-US" sz="2800" b="1" dirty="0">
                <a:solidFill>
                  <a:srgbClr val="009900"/>
                </a:solidFill>
              </a:rPr>
              <a:t>άπωσης των ηλεκτρονικών ζευγών σθένους</a:t>
            </a:r>
            <a:r>
              <a:rPr lang="el-GR" altLang="en-US" sz="2800" dirty="0">
                <a:solidFill>
                  <a:srgbClr val="000000"/>
                </a:solidFill>
              </a:rPr>
              <a:t> (</a:t>
            </a:r>
            <a:r>
              <a:rPr lang="el-GR" altLang="en-US" sz="2800" b="1" dirty="0">
                <a:solidFill>
                  <a:srgbClr val="FF33CC"/>
                </a:solidFill>
              </a:rPr>
              <a:t>valence shell electron pair repulsion)</a:t>
            </a:r>
            <a:r>
              <a:rPr lang="el-GR" altLang="en-US" sz="2800" dirty="0">
                <a:solidFill>
                  <a:srgbClr val="000000"/>
                </a:solidFill>
              </a:rPr>
              <a:t> </a:t>
            </a:r>
            <a:r>
              <a:rPr lang="el-GR" altLang="en-US" sz="3200" b="1" dirty="0">
                <a:solidFill>
                  <a:srgbClr val="000000"/>
                </a:solidFill>
              </a:rPr>
              <a:t>(</a:t>
            </a:r>
            <a:r>
              <a:rPr lang="el-GR" altLang="en-US" sz="3200" b="1" i="1" dirty="0">
                <a:solidFill>
                  <a:srgbClr val="000000"/>
                </a:solidFill>
              </a:rPr>
              <a:t>VSEPR Theory</a:t>
            </a:r>
            <a:r>
              <a:rPr lang="el-GR" altLang="en-US" sz="3200" b="1" dirty="0">
                <a:solidFill>
                  <a:srgbClr val="000000"/>
                </a:solidFill>
              </a:rPr>
              <a:t>)</a:t>
            </a:r>
            <a:r>
              <a:rPr lang="el-GR" altLang="en-US" sz="3200" dirty="0">
                <a:solidFill>
                  <a:srgbClr val="000000"/>
                </a:solidFill>
              </a:rPr>
              <a:t>. </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84994">
                                            <p:txEl>
                                              <p:pRg st="0" end="0"/>
                                            </p:txEl>
                                          </p:spTgt>
                                        </p:tgtEl>
                                        <p:attrNameLst>
                                          <p:attrName>style.visibility</p:attrName>
                                        </p:attrNameLst>
                                      </p:cBhvr>
                                      <p:to>
                                        <p:strVal val="visible"/>
                                      </p:to>
                                    </p:set>
                                    <p:animEffect transition="in" filter="wipe(left)">
                                      <p:cBhvr additive="repl">
                                        <p:cTn id="7" dur="500"/>
                                        <p:tgtEl>
                                          <p:spTgt spid="8499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Text Box 3">
            <a:extLst>
              <a:ext uri="{FF2B5EF4-FFF2-40B4-BE49-F238E27FC236}">
                <a16:creationId xmlns:a16="http://schemas.microsoft.com/office/drawing/2014/main" id="{C6507F7F-A60F-4C6B-B7D7-C6CBD9A9599E}"/>
              </a:ext>
            </a:extLst>
          </p:cNvPr>
          <p:cNvSpPr txBox="1">
            <a:spLocks noChangeArrowheads="1"/>
          </p:cNvSpPr>
          <p:nvPr/>
        </p:nvSpPr>
        <p:spPr bwMode="auto">
          <a:xfrm>
            <a:off x="152400" y="0"/>
            <a:ext cx="845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2800" b="1">
                <a:solidFill>
                  <a:srgbClr val="000000"/>
                </a:solidFill>
              </a:rPr>
              <a:t>Δυναμική Ενέργεια Μεταξύ Φορτισμένων Σωματιδίων</a:t>
            </a:r>
          </a:p>
        </p:txBody>
      </p:sp>
      <p:sp>
        <p:nvSpPr>
          <p:cNvPr id="21514" name="Text Box 6">
            <a:extLst>
              <a:ext uri="{FF2B5EF4-FFF2-40B4-BE49-F238E27FC236}">
                <a16:creationId xmlns:a16="http://schemas.microsoft.com/office/drawing/2014/main" id="{BE0CE19B-6950-41F3-B0F0-41FD96FB209C}"/>
              </a:ext>
            </a:extLst>
          </p:cNvPr>
          <p:cNvSpPr txBox="1">
            <a:spLocks noChangeArrowheads="1"/>
          </p:cNvSpPr>
          <p:nvPr/>
        </p:nvSpPr>
        <p:spPr bwMode="auto">
          <a:xfrm>
            <a:off x="5475514" y="965527"/>
            <a:ext cx="3502025"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dirty="0">
                <a:solidFill>
                  <a:srgbClr val="000000"/>
                </a:solidFill>
              </a:rPr>
              <a:t>Η άπωση μεταξύ </a:t>
            </a:r>
            <a:r>
              <a:rPr lang="el-GR" altLang="en-US" b="1" dirty="0">
                <a:solidFill>
                  <a:srgbClr val="FF0000"/>
                </a:solidFill>
              </a:rPr>
              <a:t>ομώνυμων</a:t>
            </a:r>
            <a:r>
              <a:rPr lang="el-GR" altLang="en-US" dirty="0">
                <a:solidFill>
                  <a:srgbClr val="000000"/>
                </a:solidFill>
              </a:rPr>
              <a:t> φορτίων αυξάνεται καθώς τα φορτισμένα σωματίδια πλησιάζουν. </a:t>
            </a:r>
            <a:r>
              <a:rPr lang="el-GR" altLang="en-US" dirty="0" err="1">
                <a:solidFill>
                  <a:srgbClr val="000000"/>
                </a:solidFill>
              </a:rPr>
              <a:t>Οσο</a:t>
            </a:r>
            <a:r>
              <a:rPr lang="el-GR" altLang="en-US" dirty="0">
                <a:solidFill>
                  <a:srgbClr val="000000"/>
                </a:solidFill>
              </a:rPr>
              <a:t> πιο κοντά φέρονται τόσο πρόσθετη ενέργεια απαιτείται.</a:t>
            </a:r>
          </a:p>
        </p:txBody>
      </p:sp>
      <p:sp>
        <p:nvSpPr>
          <p:cNvPr id="21512" name="Text Box 9">
            <a:extLst>
              <a:ext uri="{FF2B5EF4-FFF2-40B4-BE49-F238E27FC236}">
                <a16:creationId xmlns:a16="http://schemas.microsoft.com/office/drawing/2014/main" id="{77034417-314F-478F-AB17-EEFE60DABD02}"/>
              </a:ext>
            </a:extLst>
          </p:cNvPr>
          <p:cNvSpPr txBox="1">
            <a:spLocks noChangeArrowheads="1"/>
          </p:cNvSpPr>
          <p:nvPr/>
        </p:nvSpPr>
        <p:spPr bwMode="auto">
          <a:xfrm>
            <a:off x="5246439" y="3223599"/>
            <a:ext cx="3502025" cy="3418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just"/>
            <a:r>
              <a:rPr lang="el-GR" altLang="en-US" dirty="0">
                <a:solidFill>
                  <a:srgbClr val="000000"/>
                </a:solidFill>
                <a:latin typeface="+mj-lt"/>
              </a:rPr>
              <a:t>Η έλξη μεταξύ των </a:t>
            </a:r>
            <a:r>
              <a:rPr lang="el-GR" altLang="en-US" b="1" dirty="0">
                <a:solidFill>
                  <a:srgbClr val="00B050"/>
                </a:solidFill>
                <a:latin typeface="+mj-lt"/>
              </a:rPr>
              <a:t>ετερώνυμων</a:t>
            </a:r>
            <a:r>
              <a:rPr lang="el-GR" altLang="en-US" dirty="0">
                <a:solidFill>
                  <a:srgbClr val="000000"/>
                </a:solidFill>
                <a:latin typeface="+mj-lt"/>
              </a:rPr>
              <a:t> φορτισμένων σωματιδίων αυξάνεται καθώς τα σωματίδια πλησιάζουν μεταξύ τους. </a:t>
            </a:r>
            <a:r>
              <a:rPr lang="el-GR" altLang="en-US" dirty="0" err="1">
                <a:solidFill>
                  <a:srgbClr val="000000"/>
                </a:solidFill>
                <a:latin typeface="+mj-lt"/>
              </a:rPr>
              <a:t>Οσο</a:t>
            </a:r>
            <a:r>
              <a:rPr lang="el-GR" altLang="en-US" dirty="0">
                <a:solidFill>
                  <a:srgbClr val="000000"/>
                </a:solidFill>
                <a:latin typeface="+mj-lt"/>
              </a:rPr>
              <a:t> πιο  κοντά φέρονται η δυναμική ενέργεια του συστήματος περαιτέρω μειώνεται.</a:t>
            </a:r>
            <a:r>
              <a:rPr lang="en-US" dirty="0">
                <a:solidFill>
                  <a:srgbClr val="000000"/>
                </a:solidFill>
                <a:latin typeface="+mj-lt"/>
              </a:rPr>
              <a:t> H E </a:t>
            </a:r>
            <a:r>
              <a:rPr lang="el-GR" dirty="0">
                <a:solidFill>
                  <a:srgbClr val="000000"/>
                </a:solidFill>
                <a:latin typeface="+mj-lt"/>
              </a:rPr>
              <a:t>έχει </a:t>
            </a:r>
            <a:r>
              <a:rPr lang="en-US" dirty="0">
                <a:solidFill>
                  <a:srgbClr val="000000"/>
                </a:solidFill>
                <a:latin typeface="+mj-lt"/>
              </a:rPr>
              <a:t> - </a:t>
            </a:r>
            <a:r>
              <a:rPr lang="el-GR" dirty="0">
                <a:solidFill>
                  <a:srgbClr val="000000"/>
                </a:solidFill>
                <a:latin typeface="+mj-lt"/>
              </a:rPr>
              <a:t>πρόσημο και γίνεται ακόμη περισσότερο αρνητική καθώς τα αντίθετα φορτισμένα σωματίδια έλκονται και πλησιάζουν πολύ μεταξύ τους.</a:t>
            </a:r>
            <a:endParaRPr lang="el-GR" altLang="en-US" dirty="0">
              <a:solidFill>
                <a:srgbClr val="000000"/>
              </a:solidFill>
              <a:latin typeface="+mj-lt"/>
            </a:endParaRPr>
          </a:p>
        </p:txBody>
      </p:sp>
      <p:pic>
        <p:nvPicPr>
          <p:cNvPr id="5" name="Εικόνα 4" descr="Εικόνα που περιέχει χάρτης, στιγμιότυπο οθόνης&#10;&#10;Περιγραφή που δημιουργήθηκε αυτόματα">
            <a:extLst>
              <a:ext uri="{FF2B5EF4-FFF2-40B4-BE49-F238E27FC236}">
                <a16:creationId xmlns:a16="http://schemas.microsoft.com/office/drawing/2014/main" id="{6CE85224-9906-47AC-9589-964D2B1F32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
            <a:ext cx="5246439" cy="4759424"/>
          </a:xfrm>
          <a:prstGeom prst="rect">
            <a:avLst/>
          </a:prstGeom>
        </p:spPr>
      </p:pic>
      <p:pic>
        <p:nvPicPr>
          <p:cNvPr id="8" name="Εικόνα 7">
            <a:extLst>
              <a:ext uri="{FF2B5EF4-FFF2-40B4-BE49-F238E27FC236}">
                <a16:creationId xmlns:a16="http://schemas.microsoft.com/office/drawing/2014/main" id="{93C46A21-15BE-475C-BF99-5E5594E59CEC}"/>
              </a:ext>
            </a:extLst>
          </p:cNvPr>
          <p:cNvPicPr>
            <a:picLocks noChangeAspect="1"/>
          </p:cNvPicPr>
          <p:nvPr/>
        </p:nvPicPr>
        <p:blipFill>
          <a:blip r:embed="rId4"/>
          <a:stretch>
            <a:fillRect/>
          </a:stretch>
        </p:blipFill>
        <p:spPr>
          <a:xfrm>
            <a:off x="971600" y="5118754"/>
            <a:ext cx="3384375" cy="1739245"/>
          </a:xfrm>
          <a:prstGeom prst="rect">
            <a:avLst/>
          </a:prstGeom>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 Box 1">
            <a:extLst>
              <a:ext uri="{FF2B5EF4-FFF2-40B4-BE49-F238E27FC236}">
                <a16:creationId xmlns:a16="http://schemas.microsoft.com/office/drawing/2014/main" id="{F39BB42A-F428-4E15-A088-8B3E357E2EB5}"/>
              </a:ext>
            </a:extLst>
          </p:cNvPr>
          <p:cNvSpPr txBox="1">
            <a:spLocks noChangeArrowheads="1"/>
          </p:cNvSpPr>
          <p:nvPr/>
        </p:nvSpPr>
        <p:spPr bwMode="auto">
          <a:xfrm>
            <a:off x="304800" y="198438"/>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b="1" dirty="0">
                <a:solidFill>
                  <a:srgbClr val="000000"/>
                </a:solidFill>
              </a:rPr>
              <a:t>Χρησιμοποιώντας την θεωρία Lewis για την πρόβλεψη των μοριακών σχημάτων</a:t>
            </a:r>
          </a:p>
        </p:txBody>
      </p:sp>
      <p:sp>
        <p:nvSpPr>
          <p:cNvPr id="86018" name="Text Box 2">
            <a:extLst>
              <a:ext uri="{FF2B5EF4-FFF2-40B4-BE49-F238E27FC236}">
                <a16:creationId xmlns:a16="http://schemas.microsoft.com/office/drawing/2014/main" id="{60C450E2-0A31-4232-8974-D73B97EF6C63}"/>
              </a:ext>
            </a:extLst>
          </p:cNvPr>
          <p:cNvSpPr txBox="1">
            <a:spLocks noChangeArrowheads="1"/>
          </p:cNvSpPr>
          <p:nvPr/>
        </p:nvSpPr>
        <p:spPr bwMode="auto">
          <a:xfrm>
            <a:off x="323850" y="1341438"/>
            <a:ext cx="8534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700"/>
              </a:spcBef>
              <a:buFont typeface="Arial" panose="020B0604020202020204" pitchFamily="34" charset="0"/>
              <a:buChar char="•"/>
            </a:pPr>
            <a:r>
              <a:rPr lang="el-GR" altLang="en-US" sz="2800">
                <a:solidFill>
                  <a:srgbClr val="000000"/>
                </a:solidFill>
                <a:latin typeface="Times New Roman" panose="02020603050405020304" pitchFamily="18" charset="0"/>
              </a:rPr>
              <a:t>Η θεωρία Lewis ορίζει ότι αυτές </a:t>
            </a:r>
            <a:r>
              <a:rPr lang="el-GR" altLang="en-US" sz="2800">
                <a:solidFill>
                  <a:srgbClr val="0066FF"/>
                </a:solidFill>
                <a:latin typeface="Times New Roman" panose="02020603050405020304" pitchFamily="18" charset="0"/>
              </a:rPr>
              <a:t>οι περιοχές των ηλεκτρονικών ομάδων θα πρέπει να απωθούνται</a:t>
            </a:r>
          </a:p>
          <a:p>
            <a:pPr lvl="1" eaLnBrk="1" hangingPunct="1">
              <a:spcBef>
                <a:spcPts val="700"/>
              </a:spcBef>
              <a:buFont typeface="Arial" panose="020B0604020202020204" pitchFamily="34" charset="0"/>
              <a:buChar char="–"/>
            </a:pPr>
            <a:r>
              <a:rPr lang="el-GR" altLang="en-US" sz="2800">
                <a:solidFill>
                  <a:srgbClr val="000000"/>
                </a:solidFill>
                <a:latin typeface="Times New Roman" panose="02020603050405020304" pitchFamily="18" charset="0"/>
              </a:rPr>
              <a:t>Επειδή είναι περιοχές αρνητικού φορτίου</a:t>
            </a:r>
          </a:p>
          <a:p>
            <a:pPr eaLnBrk="1" hangingPunct="1">
              <a:spcBef>
                <a:spcPts val="700"/>
              </a:spcBef>
              <a:buFont typeface="Arial" panose="020B0604020202020204" pitchFamily="34" charset="0"/>
              <a:buChar char="•"/>
            </a:pPr>
            <a:r>
              <a:rPr lang="el-GR" altLang="en-US" sz="2800">
                <a:solidFill>
                  <a:srgbClr val="000000"/>
                </a:solidFill>
                <a:latin typeface="Times New Roman" panose="02020603050405020304" pitchFamily="18" charset="0"/>
              </a:rPr>
              <a:t>Αυτή η ιδέα μπορεί να επεκταθεί  για την πρόβλεψη των σχημάτων των μορίων</a:t>
            </a:r>
          </a:p>
          <a:p>
            <a:pPr eaLnBrk="1" hangingPunct="1">
              <a:spcBef>
                <a:spcPts val="700"/>
              </a:spcBef>
              <a:buFont typeface="Arial" panose="020B0604020202020204" pitchFamily="34" charset="0"/>
              <a:buChar char="•"/>
            </a:pPr>
            <a:r>
              <a:rPr lang="el-GR" altLang="en-US" sz="2800">
                <a:solidFill>
                  <a:srgbClr val="000000"/>
                </a:solidFill>
                <a:latin typeface="Times New Roman" panose="02020603050405020304" pitchFamily="18" charset="0"/>
              </a:rPr>
              <a:t>Η </a:t>
            </a:r>
            <a:r>
              <a:rPr lang="el-GR" altLang="en-US" sz="2800">
                <a:solidFill>
                  <a:srgbClr val="0066FF"/>
                </a:solidFill>
                <a:latin typeface="Times New Roman" panose="02020603050405020304" pitchFamily="18" charset="0"/>
              </a:rPr>
              <a:t>θέση των ατόμων</a:t>
            </a:r>
            <a:r>
              <a:rPr lang="el-GR" altLang="en-US" sz="2800">
                <a:solidFill>
                  <a:srgbClr val="000000"/>
                </a:solidFill>
                <a:latin typeface="Times New Roman" panose="02020603050405020304" pitchFamily="18" charset="0"/>
              </a:rPr>
              <a:t> που περιβάλλουν ένα κεντρικό άτομο θα καθορισθεί από το πού ευρίσκονται οι ηλεκτρονικές δεσμικές ομάδες</a:t>
            </a:r>
          </a:p>
          <a:p>
            <a:pPr eaLnBrk="1" hangingPunct="1">
              <a:spcBef>
                <a:spcPts val="700"/>
              </a:spcBef>
              <a:buFont typeface="Arial" panose="020B0604020202020204" pitchFamily="34" charset="0"/>
              <a:buChar char="•"/>
            </a:pPr>
            <a:r>
              <a:rPr lang="el-GR" altLang="en-US" sz="2800">
                <a:solidFill>
                  <a:srgbClr val="000000"/>
                </a:solidFill>
                <a:latin typeface="Times New Roman" panose="02020603050405020304" pitchFamily="18" charset="0"/>
              </a:rPr>
              <a:t>Οι </a:t>
            </a:r>
            <a:r>
              <a:rPr lang="el-GR" altLang="en-US" sz="2800">
                <a:solidFill>
                  <a:srgbClr val="0066FF"/>
                </a:solidFill>
                <a:latin typeface="Times New Roman" panose="02020603050405020304" pitchFamily="18" charset="0"/>
              </a:rPr>
              <a:t>θέσεις των ηλεκτρονικών ομάδων</a:t>
            </a:r>
            <a:r>
              <a:rPr lang="el-GR" altLang="en-US" sz="2800">
                <a:solidFill>
                  <a:srgbClr val="000000"/>
                </a:solidFill>
                <a:latin typeface="Times New Roman" panose="02020603050405020304" pitchFamily="18" charset="0"/>
              </a:rPr>
              <a:t> θα καθορισθεί  από την προσπάθεια να ελαχιστοποιηθούν οι απώσεις μεταξύ τους</a:t>
            </a:r>
          </a:p>
        </p:txBody>
      </p:sp>
      <p:sp>
        <p:nvSpPr>
          <p:cNvPr id="87045" name="Text Box 4">
            <a:extLst>
              <a:ext uri="{FF2B5EF4-FFF2-40B4-BE49-F238E27FC236}">
                <a16:creationId xmlns:a16="http://schemas.microsoft.com/office/drawing/2014/main" id="{8C570BBF-7B8F-4C36-82A2-644CD80A31C2}"/>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86018">
                                            <p:txEl>
                                              <p:pRg st="0" end="0"/>
                                            </p:txEl>
                                          </p:spTgt>
                                        </p:tgtEl>
                                        <p:attrNameLst>
                                          <p:attrName>style.visibility</p:attrName>
                                        </p:attrNameLst>
                                      </p:cBhvr>
                                      <p:to>
                                        <p:strVal val="visible"/>
                                      </p:to>
                                    </p:set>
                                    <p:animEffect transition="in" filter="wipe(left)">
                                      <p:cBhvr additive="repl">
                                        <p:cTn id="7" dur="500"/>
                                        <p:tgtEl>
                                          <p:spTgt spid="8601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86018">
                                            <p:txEl>
                                              <p:pRg st="1" end="1"/>
                                            </p:txEl>
                                          </p:spTgt>
                                        </p:tgtEl>
                                        <p:attrNameLst>
                                          <p:attrName>style.visibility</p:attrName>
                                        </p:attrNameLst>
                                      </p:cBhvr>
                                      <p:to>
                                        <p:strVal val="visible"/>
                                      </p:to>
                                    </p:set>
                                    <p:animEffect transition="in" filter="wipe(left)">
                                      <p:cBhvr additive="repl">
                                        <p:cTn id="12" dur="500"/>
                                        <p:tgtEl>
                                          <p:spTgt spid="8601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1000"/>
                                  </p:stCondLst>
                                  <p:childTnLst>
                                    <p:set>
                                      <p:cBhvr additive="repl">
                                        <p:cTn id="16" dur="1" fill="hold">
                                          <p:stCondLst>
                                            <p:cond delay="0"/>
                                          </p:stCondLst>
                                        </p:cTn>
                                        <p:tgtEl>
                                          <p:spTgt spid="86018">
                                            <p:txEl>
                                              <p:pRg st="2" end="2"/>
                                            </p:txEl>
                                          </p:spTgt>
                                        </p:tgtEl>
                                        <p:attrNameLst>
                                          <p:attrName>style.visibility</p:attrName>
                                        </p:attrNameLst>
                                      </p:cBhvr>
                                      <p:to>
                                        <p:strVal val="visible"/>
                                      </p:to>
                                    </p:set>
                                    <p:animEffect transition="in" filter="wipe(left)">
                                      <p:cBhvr additive="repl">
                                        <p:cTn id="17" dur="500"/>
                                        <p:tgtEl>
                                          <p:spTgt spid="8601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1000"/>
                                  </p:stCondLst>
                                  <p:childTnLst>
                                    <p:set>
                                      <p:cBhvr additive="repl">
                                        <p:cTn id="21" dur="1" fill="hold">
                                          <p:stCondLst>
                                            <p:cond delay="0"/>
                                          </p:stCondLst>
                                        </p:cTn>
                                        <p:tgtEl>
                                          <p:spTgt spid="86018">
                                            <p:txEl>
                                              <p:pRg st="3" end="3"/>
                                            </p:txEl>
                                          </p:spTgt>
                                        </p:tgtEl>
                                        <p:attrNameLst>
                                          <p:attrName>style.visibility</p:attrName>
                                        </p:attrNameLst>
                                      </p:cBhvr>
                                      <p:to>
                                        <p:strVal val="visible"/>
                                      </p:to>
                                    </p:set>
                                    <p:animEffect transition="in" filter="wipe(left)">
                                      <p:cBhvr additive="repl">
                                        <p:cTn id="22" dur="500"/>
                                        <p:tgtEl>
                                          <p:spTgt spid="8601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1000"/>
                                  </p:stCondLst>
                                  <p:childTnLst>
                                    <p:set>
                                      <p:cBhvr additive="repl">
                                        <p:cTn id="26" dur="1" fill="hold">
                                          <p:stCondLst>
                                            <p:cond delay="0"/>
                                          </p:stCondLst>
                                        </p:cTn>
                                        <p:tgtEl>
                                          <p:spTgt spid="86018">
                                            <p:txEl>
                                              <p:pRg st="4" end="4"/>
                                            </p:txEl>
                                          </p:spTgt>
                                        </p:tgtEl>
                                        <p:attrNameLst>
                                          <p:attrName>style.visibility</p:attrName>
                                        </p:attrNameLst>
                                      </p:cBhvr>
                                      <p:to>
                                        <p:strVal val="visible"/>
                                      </p:to>
                                    </p:set>
                                    <p:animEffect transition="in" filter="wipe(left)">
                                      <p:cBhvr additive="repl">
                                        <p:cTn id="27" dur="500"/>
                                        <p:tgtEl>
                                          <p:spTgt spid="8601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1">
            <a:extLst>
              <a:ext uri="{FF2B5EF4-FFF2-40B4-BE49-F238E27FC236}">
                <a16:creationId xmlns:a16="http://schemas.microsoft.com/office/drawing/2014/main" id="{2B971E26-D438-46B9-8D99-8DCC4B77D1AA}"/>
              </a:ext>
            </a:extLst>
          </p:cNvPr>
          <p:cNvSpPr txBox="1">
            <a:spLocks noChangeArrowheads="1"/>
          </p:cNvSpPr>
          <p:nvPr/>
        </p:nvSpPr>
        <p:spPr bwMode="auto">
          <a:xfrm>
            <a:off x="304800" y="3810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dirty="0">
                <a:solidFill>
                  <a:srgbClr val="007300"/>
                </a:solidFill>
                <a:latin typeface="Times New Roman" panose="02020603050405020304" pitchFamily="18" charset="0"/>
              </a:rPr>
              <a:t>Η θεωρία </a:t>
            </a:r>
            <a:r>
              <a:rPr lang="en-US" altLang="en-US" sz="4400" dirty="0">
                <a:solidFill>
                  <a:srgbClr val="007300"/>
                </a:solidFill>
                <a:latin typeface="Times New Roman" panose="02020603050405020304" pitchFamily="18" charset="0"/>
              </a:rPr>
              <a:t>VSEPR</a:t>
            </a:r>
            <a:r>
              <a:rPr lang="el-GR" altLang="en-US" sz="4400" dirty="0">
                <a:solidFill>
                  <a:srgbClr val="007300"/>
                </a:solidFill>
                <a:latin typeface="Times New Roman" panose="02020603050405020304" pitchFamily="18" charset="0"/>
              </a:rPr>
              <a:t>(</a:t>
            </a:r>
            <a:r>
              <a:rPr lang="en-US" altLang="en-US" sz="4400" b="1" dirty="0">
                <a:solidFill>
                  <a:srgbClr val="007300"/>
                </a:solidFill>
                <a:latin typeface="Times New Roman" panose="02020603050405020304" pitchFamily="18" charset="0"/>
              </a:rPr>
              <a:t>valence shell electron pair repulsion</a:t>
            </a:r>
            <a:r>
              <a:rPr lang="el-GR" altLang="en-US" sz="4400" b="1" dirty="0">
                <a:solidFill>
                  <a:srgbClr val="007300"/>
                </a:solidFill>
                <a:latin typeface="Times New Roman" panose="02020603050405020304" pitchFamily="18" charset="0"/>
              </a:rPr>
              <a:t>)</a:t>
            </a:r>
            <a:r>
              <a:rPr lang="en-US" altLang="en-US" sz="4400" dirty="0">
                <a:solidFill>
                  <a:srgbClr val="007300"/>
                </a:solidFill>
                <a:latin typeface="Times New Roman" panose="02020603050405020304" pitchFamily="18" charset="0"/>
              </a:rPr>
              <a:t> </a:t>
            </a:r>
          </a:p>
        </p:txBody>
      </p:sp>
      <p:sp>
        <p:nvSpPr>
          <p:cNvPr id="87042" name="Text Box 2">
            <a:extLst>
              <a:ext uri="{FF2B5EF4-FFF2-40B4-BE49-F238E27FC236}">
                <a16:creationId xmlns:a16="http://schemas.microsoft.com/office/drawing/2014/main" id="{7DD7ED81-5EFF-4FF0-B254-FF46821770D8}"/>
              </a:ext>
            </a:extLst>
          </p:cNvPr>
          <p:cNvSpPr txBox="1">
            <a:spLocks noChangeArrowheads="1"/>
          </p:cNvSpPr>
          <p:nvPr/>
        </p:nvSpPr>
        <p:spPr bwMode="auto">
          <a:xfrm>
            <a:off x="304800" y="1524000"/>
            <a:ext cx="8458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Οι ηλεκτρονικές ομάδες γύρω από το κεντρικό άτομο θα πρέπει να είναι πιο σταθερές  όταν  αυτές βρίσκονται μακριά μεταξύ τους  όσο το δυνατόν- αυτό ονομάζεται θεωρία της </a:t>
            </a:r>
            <a:r>
              <a:rPr lang="el-GR" altLang="en-US" sz="2800" b="1" dirty="0">
                <a:solidFill>
                  <a:srgbClr val="009900"/>
                </a:solidFill>
                <a:latin typeface="Times New Roman" panose="02020603050405020304" pitchFamily="18" charset="0"/>
              </a:rPr>
              <a:t>άπωσης των ηλεκτρονικών ζευγών σθένους</a:t>
            </a:r>
            <a:r>
              <a:rPr lang="el-GR" altLang="en-US" sz="2800" dirty="0">
                <a:solidFill>
                  <a:srgbClr val="000000"/>
                </a:solidFill>
                <a:latin typeface="Times New Roman" panose="02020603050405020304" pitchFamily="18" charset="0"/>
              </a:rPr>
              <a:t> (</a:t>
            </a:r>
            <a:r>
              <a:rPr lang="el-GR" altLang="en-US" sz="2800" b="1" dirty="0" err="1">
                <a:solidFill>
                  <a:srgbClr val="FF33CC"/>
                </a:solidFill>
                <a:latin typeface="Times New Roman" panose="02020603050405020304" pitchFamily="18" charset="0"/>
              </a:rPr>
              <a:t>valence</a:t>
            </a:r>
            <a:r>
              <a:rPr lang="el-GR" altLang="en-US" sz="2800" b="1" dirty="0">
                <a:solidFill>
                  <a:srgbClr val="FF33CC"/>
                </a:solidFill>
                <a:latin typeface="Times New Roman" panose="02020603050405020304" pitchFamily="18" charset="0"/>
              </a:rPr>
              <a:t> </a:t>
            </a:r>
            <a:r>
              <a:rPr lang="el-GR" altLang="en-US" sz="2800" b="1" dirty="0" err="1">
                <a:solidFill>
                  <a:srgbClr val="FF33CC"/>
                </a:solidFill>
                <a:latin typeface="Times New Roman" panose="02020603050405020304" pitchFamily="18" charset="0"/>
              </a:rPr>
              <a:t>shell</a:t>
            </a:r>
            <a:r>
              <a:rPr lang="el-GR" altLang="en-US" sz="2800" b="1" dirty="0">
                <a:solidFill>
                  <a:srgbClr val="FF33CC"/>
                </a:solidFill>
                <a:latin typeface="Times New Roman" panose="02020603050405020304" pitchFamily="18" charset="0"/>
              </a:rPr>
              <a:t> </a:t>
            </a:r>
            <a:r>
              <a:rPr lang="el-GR" altLang="en-US" sz="2800" b="1" dirty="0" err="1">
                <a:solidFill>
                  <a:srgbClr val="FF33CC"/>
                </a:solidFill>
                <a:latin typeface="Times New Roman" panose="02020603050405020304" pitchFamily="18" charset="0"/>
              </a:rPr>
              <a:t>electron</a:t>
            </a:r>
            <a:r>
              <a:rPr lang="el-GR" altLang="en-US" sz="2800" b="1" dirty="0">
                <a:solidFill>
                  <a:srgbClr val="FF33CC"/>
                </a:solidFill>
                <a:latin typeface="Times New Roman" panose="02020603050405020304" pitchFamily="18" charset="0"/>
              </a:rPr>
              <a:t> </a:t>
            </a:r>
            <a:r>
              <a:rPr lang="el-GR" altLang="en-US" sz="2800" b="1" dirty="0" err="1">
                <a:solidFill>
                  <a:srgbClr val="FF33CC"/>
                </a:solidFill>
                <a:latin typeface="Times New Roman" panose="02020603050405020304" pitchFamily="18" charset="0"/>
              </a:rPr>
              <a:t>pair</a:t>
            </a:r>
            <a:r>
              <a:rPr lang="el-GR" altLang="en-US" sz="2800" b="1" dirty="0">
                <a:solidFill>
                  <a:srgbClr val="FF33CC"/>
                </a:solidFill>
                <a:latin typeface="Times New Roman" panose="02020603050405020304" pitchFamily="18" charset="0"/>
              </a:rPr>
              <a:t> </a:t>
            </a:r>
            <a:r>
              <a:rPr lang="el-GR" altLang="en-US" sz="2800" b="1" dirty="0" err="1">
                <a:solidFill>
                  <a:srgbClr val="FF33CC"/>
                </a:solidFill>
                <a:latin typeface="Times New Roman" panose="02020603050405020304" pitchFamily="18" charset="0"/>
              </a:rPr>
              <a:t>repulsion</a:t>
            </a:r>
            <a:r>
              <a:rPr lang="el-GR" altLang="en-US" sz="2800" b="1" dirty="0">
                <a:solidFill>
                  <a:srgbClr val="FF33CC"/>
                </a:solidFill>
                <a:latin typeface="Times New Roman" panose="02020603050405020304" pitchFamily="18" charset="0"/>
              </a:rPr>
              <a:t>)</a:t>
            </a:r>
            <a:r>
              <a:rPr lang="el-GR" altLang="en-US" sz="2800" dirty="0">
                <a:solidFill>
                  <a:srgbClr val="000000"/>
                </a:solidFill>
                <a:latin typeface="Times New Roman" panose="02020603050405020304" pitchFamily="18" charset="0"/>
              </a:rPr>
              <a:t> </a:t>
            </a:r>
          </a:p>
          <a:p>
            <a:pPr eaLnBrk="1" hangingPunct="1">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Επειδή  τα ηλεκτρόνια είναι αρνητικά φορτισμένα, θα είναι πιο σταθερά όσο περισσότερο διαχωρισμένα είναι μεταξύ τους</a:t>
            </a:r>
          </a:p>
          <a:p>
            <a:pPr eaLnBrk="1" hangingPunct="1">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Η </a:t>
            </a:r>
            <a:r>
              <a:rPr lang="el-GR" altLang="en-US" sz="2800" dirty="0" err="1">
                <a:solidFill>
                  <a:srgbClr val="000000"/>
                </a:solidFill>
                <a:latin typeface="Times New Roman" panose="02020603050405020304" pitchFamily="18" charset="0"/>
              </a:rPr>
              <a:t>προκύπτουσα</a:t>
            </a:r>
            <a:r>
              <a:rPr lang="el-GR" altLang="en-US" sz="2800" dirty="0">
                <a:solidFill>
                  <a:srgbClr val="000000"/>
                </a:solidFill>
                <a:latin typeface="Times New Roman" panose="02020603050405020304" pitchFamily="18" charset="0"/>
              </a:rPr>
              <a:t> γεωμετρική διευθέτηση θα μας επιτρέψει να προβλέψουμε τα σχήματα και τις γωνίες δεσμού στο μόριο</a:t>
            </a:r>
          </a:p>
        </p:txBody>
      </p:sp>
      <p:sp>
        <p:nvSpPr>
          <p:cNvPr id="88069" name="Text Box 4">
            <a:extLst>
              <a:ext uri="{FF2B5EF4-FFF2-40B4-BE49-F238E27FC236}">
                <a16:creationId xmlns:a16="http://schemas.microsoft.com/office/drawing/2014/main" id="{41A1F5AF-740B-4C25-A920-1F70CF57C863}"/>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87042">
                                            <p:txEl>
                                              <p:pRg st="0" end="0"/>
                                            </p:txEl>
                                          </p:spTgt>
                                        </p:tgtEl>
                                        <p:attrNameLst>
                                          <p:attrName>style.visibility</p:attrName>
                                        </p:attrNameLst>
                                      </p:cBhvr>
                                      <p:to>
                                        <p:strVal val="visible"/>
                                      </p:to>
                                    </p:set>
                                    <p:animEffect transition="in" filter="wipe(left)">
                                      <p:cBhvr additive="repl">
                                        <p:cTn id="7" dur="500"/>
                                        <p:tgtEl>
                                          <p:spTgt spid="8704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87042">
                                            <p:txEl>
                                              <p:pRg st="1" end="1"/>
                                            </p:txEl>
                                          </p:spTgt>
                                        </p:tgtEl>
                                        <p:attrNameLst>
                                          <p:attrName>style.visibility</p:attrName>
                                        </p:attrNameLst>
                                      </p:cBhvr>
                                      <p:to>
                                        <p:strVal val="visible"/>
                                      </p:to>
                                    </p:set>
                                    <p:animEffect transition="in" filter="wipe(left)">
                                      <p:cBhvr additive="repl">
                                        <p:cTn id="12" dur="500"/>
                                        <p:tgtEl>
                                          <p:spTgt spid="8704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1000"/>
                                  </p:stCondLst>
                                  <p:childTnLst>
                                    <p:set>
                                      <p:cBhvr additive="repl">
                                        <p:cTn id="16" dur="1" fill="hold">
                                          <p:stCondLst>
                                            <p:cond delay="0"/>
                                          </p:stCondLst>
                                        </p:cTn>
                                        <p:tgtEl>
                                          <p:spTgt spid="87042">
                                            <p:txEl>
                                              <p:pRg st="2" end="2"/>
                                            </p:txEl>
                                          </p:spTgt>
                                        </p:tgtEl>
                                        <p:attrNameLst>
                                          <p:attrName>style.visibility</p:attrName>
                                        </p:attrNameLst>
                                      </p:cBhvr>
                                      <p:to>
                                        <p:strVal val="visible"/>
                                      </p:to>
                                    </p:set>
                                    <p:animEffect transition="in" filter="wipe(left)">
                                      <p:cBhvr additive="repl">
                                        <p:cTn id="17" dur="500"/>
                                        <p:tgtEl>
                                          <p:spTgt spid="870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Text Box 3">
            <a:extLst>
              <a:ext uri="{FF2B5EF4-FFF2-40B4-BE49-F238E27FC236}">
                <a16:creationId xmlns:a16="http://schemas.microsoft.com/office/drawing/2014/main" id="{F6781AB0-6D2E-4D9D-BA8E-BDD988B9C1DA}"/>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pic>
        <p:nvPicPr>
          <p:cNvPr id="6" name="Εικόνα 5" descr="Εικόνα που περιέχει μέτρο, ρολόι&#10;&#10;Περιγραφή που δημιουργήθηκε αυτόματα">
            <a:extLst>
              <a:ext uri="{FF2B5EF4-FFF2-40B4-BE49-F238E27FC236}">
                <a16:creationId xmlns:a16="http://schemas.microsoft.com/office/drawing/2014/main" id="{700AA81D-10C6-4ACF-B2AA-1A35598B1F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03645"/>
            <a:ext cx="9144000" cy="3504186"/>
          </a:xfrm>
          <a:prstGeom prst="rect">
            <a:avLst/>
          </a:prstGeom>
        </p:spPr>
      </p:pic>
      <p:sp>
        <p:nvSpPr>
          <p:cNvPr id="7" name="Ορθογώνιο 6">
            <a:extLst>
              <a:ext uri="{FF2B5EF4-FFF2-40B4-BE49-F238E27FC236}">
                <a16:creationId xmlns:a16="http://schemas.microsoft.com/office/drawing/2014/main" id="{F07BAFDA-5A05-48A4-BCBD-A517975BCE2C}"/>
              </a:ext>
            </a:extLst>
          </p:cNvPr>
          <p:cNvSpPr/>
          <p:nvPr/>
        </p:nvSpPr>
        <p:spPr>
          <a:xfrm>
            <a:off x="1466365" y="332656"/>
            <a:ext cx="4230069" cy="769441"/>
          </a:xfrm>
          <a:prstGeom prst="rect">
            <a:avLst/>
          </a:prstGeom>
        </p:spPr>
        <p:txBody>
          <a:bodyPr wrap="none">
            <a:spAutoFit/>
          </a:bodyPr>
          <a:lstStyle/>
          <a:p>
            <a:r>
              <a:rPr lang="el-GR" altLang="en-US" sz="4400" dirty="0">
                <a:solidFill>
                  <a:srgbClr val="007300"/>
                </a:solidFill>
                <a:latin typeface="Times New Roman" panose="02020603050405020304" pitchFamily="18" charset="0"/>
              </a:rPr>
              <a:t>Η θεωρία </a:t>
            </a:r>
            <a:r>
              <a:rPr lang="en-US" altLang="en-US" sz="4400" dirty="0">
                <a:solidFill>
                  <a:srgbClr val="007300"/>
                </a:solidFill>
                <a:latin typeface="Times New Roman" panose="02020603050405020304" pitchFamily="18" charset="0"/>
              </a:rPr>
              <a:t>VSEPR</a:t>
            </a:r>
            <a:endParaRPr lang="en-US" dirty="0"/>
          </a:p>
        </p:txBody>
      </p:sp>
    </p:spTree>
  </p:cSld>
  <p:clrMapOvr>
    <a:masterClrMapping/>
  </p:clrMapOvr>
  <p:transition>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1">
            <a:extLst>
              <a:ext uri="{FF2B5EF4-FFF2-40B4-BE49-F238E27FC236}">
                <a16:creationId xmlns:a16="http://schemas.microsoft.com/office/drawing/2014/main" id="{EEE90032-19A3-430E-87D4-2EC6CD7DEDC6}"/>
              </a:ext>
            </a:extLst>
          </p:cNvPr>
          <p:cNvSpPr txBox="1">
            <a:spLocks noChangeArrowheads="1"/>
          </p:cNvSpPr>
          <p:nvPr/>
        </p:nvSpPr>
        <p:spPr bwMode="auto">
          <a:xfrm>
            <a:off x="304800" y="2286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Ομάδες Ηλεκτρονίων</a:t>
            </a:r>
          </a:p>
        </p:txBody>
      </p:sp>
      <p:sp>
        <p:nvSpPr>
          <p:cNvPr id="3077" name="Text Box 2">
            <a:extLst>
              <a:ext uri="{FF2B5EF4-FFF2-40B4-BE49-F238E27FC236}">
                <a16:creationId xmlns:a16="http://schemas.microsoft.com/office/drawing/2014/main" id="{7E78768D-F209-4F60-A04A-4BF5BD986A7B}"/>
              </a:ext>
            </a:extLst>
          </p:cNvPr>
          <p:cNvSpPr txBox="1">
            <a:spLocks noChangeArrowheads="1"/>
          </p:cNvSpPr>
          <p:nvPr/>
        </p:nvSpPr>
        <p:spPr bwMode="auto">
          <a:xfrm>
            <a:off x="228600" y="1066800"/>
            <a:ext cx="8686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700"/>
              </a:spcBef>
              <a:buFont typeface="Arial" panose="020B0604020202020204" pitchFamily="34" charset="0"/>
              <a:buChar char="•"/>
            </a:pPr>
            <a:r>
              <a:rPr lang="el-GR" altLang="en-US" sz="2800" dirty="0">
                <a:solidFill>
                  <a:srgbClr val="000000"/>
                </a:solidFill>
              </a:rPr>
              <a:t>Η δομή κατά Lewis προβλέπει τον αριθμό των ηλεκτρονικών ζευγών σθένους γύρω από τα κεντρικά άτομα </a:t>
            </a:r>
          </a:p>
          <a:p>
            <a:pPr eaLnBrk="1" hangingPunct="1">
              <a:spcBef>
                <a:spcPts val="700"/>
              </a:spcBef>
              <a:buFont typeface="Arial" panose="020B0604020202020204" pitchFamily="34" charset="0"/>
              <a:buChar char="•"/>
            </a:pPr>
            <a:r>
              <a:rPr lang="el-GR" altLang="en-US" sz="2800" dirty="0">
                <a:solidFill>
                  <a:srgbClr val="000000"/>
                </a:solidFill>
              </a:rPr>
              <a:t>Κάθε μονήρες ζεύγος ηλεκτρονίων αποτελεί μια </a:t>
            </a:r>
            <a:r>
              <a:rPr lang="el-GR" altLang="en-US" sz="2800" b="1" dirty="0">
                <a:solidFill>
                  <a:srgbClr val="000000"/>
                </a:solidFill>
              </a:rPr>
              <a:t>ηλεκτρονική ομάδα</a:t>
            </a:r>
            <a:r>
              <a:rPr lang="el-GR" altLang="en-US" sz="2800" dirty="0">
                <a:solidFill>
                  <a:srgbClr val="000000"/>
                </a:solidFill>
              </a:rPr>
              <a:t> σε ένα κεντρικό άτομο</a:t>
            </a:r>
          </a:p>
          <a:p>
            <a:pPr eaLnBrk="1" hangingPunct="1">
              <a:spcBef>
                <a:spcPts val="700"/>
              </a:spcBef>
              <a:buFont typeface="Arial" panose="020B0604020202020204" pitchFamily="34" charset="0"/>
              <a:buChar char="•"/>
            </a:pPr>
            <a:r>
              <a:rPr lang="el-GR" altLang="en-US" sz="2800" dirty="0">
                <a:solidFill>
                  <a:srgbClr val="000000"/>
                </a:solidFill>
              </a:rPr>
              <a:t>Κάθε δεσμός αποτελεί μια ηλεκτρονική ομάδα σε ένα κεντρικό άτομο</a:t>
            </a:r>
          </a:p>
          <a:p>
            <a:pPr lvl="1" eaLnBrk="1" hangingPunct="1">
              <a:spcBef>
                <a:spcPts val="600"/>
              </a:spcBef>
              <a:buFont typeface="Arial" panose="020B0604020202020204" pitchFamily="34" charset="0"/>
              <a:buChar char="–"/>
            </a:pPr>
            <a:r>
              <a:rPr lang="el-GR" altLang="en-US" sz="2400" dirty="0">
                <a:solidFill>
                  <a:srgbClr val="000000"/>
                </a:solidFill>
              </a:rPr>
              <a:t>Ανεξάρτητα εάν είναι απλός, διπλός, ή τριπλός</a:t>
            </a:r>
          </a:p>
        </p:txBody>
      </p:sp>
      <p:grpSp>
        <p:nvGrpSpPr>
          <p:cNvPr id="2" name="Group 3">
            <a:extLst>
              <a:ext uri="{FF2B5EF4-FFF2-40B4-BE49-F238E27FC236}">
                <a16:creationId xmlns:a16="http://schemas.microsoft.com/office/drawing/2014/main" id="{341C4606-2167-4F23-820D-F63FB8DA985B}"/>
              </a:ext>
            </a:extLst>
          </p:cNvPr>
          <p:cNvGrpSpPr>
            <a:grpSpLocks/>
          </p:cNvGrpSpPr>
          <p:nvPr/>
        </p:nvGrpSpPr>
        <p:grpSpPr bwMode="auto">
          <a:xfrm>
            <a:off x="611188" y="5084763"/>
            <a:ext cx="7961312" cy="1397000"/>
            <a:chOff x="385" y="3203"/>
            <a:chExt cx="5015" cy="880"/>
          </a:xfrm>
        </p:grpSpPr>
        <p:sp>
          <p:nvSpPr>
            <p:cNvPr id="3081" name="Line 4">
              <a:extLst>
                <a:ext uri="{FF2B5EF4-FFF2-40B4-BE49-F238E27FC236}">
                  <a16:creationId xmlns:a16="http://schemas.microsoft.com/office/drawing/2014/main" id="{1B23F490-D35F-4EFA-ADB1-56E2CA501ADC}"/>
                </a:ext>
              </a:extLst>
            </p:cNvPr>
            <p:cNvSpPr>
              <a:spLocks noChangeShapeType="1"/>
            </p:cNvSpPr>
            <p:nvPr/>
          </p:nvSpPr>
          <p:spPr bwMode="auto">
            <a:xfrm>
              <a:off x="769" y="3721"/>
              <a:ext cx="315" cy="0"/>
            </a:xfrm>
            <a:prstGeom prst="line">
              <a:avLst/>
            </a:prstGeom>
            <a:noFill/>
            <a:ln w="36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grpSp>
          <p:nvGrpSpPr>
            <p:cNvPr id="3082" name="Group 5">
              <a:extLst>
                <a:ext uri="{FF2B5EF4-FFF2-40B4-BE49-F238E27FC236}">
                  <a16:creationId xmlns:a16="http://schemas.microsoft.com/office/drawing/2014/main" id="{9DFB0927-AF90-4088-88CA-6D8D502391AE}"/>
                </a:ext>
              </a:extLst>
            </p:cNvPr>
            <p:cNvGrpSpPr>
              <a:grpSpLocks/>
            </p:cNvGrpSpPr>
            <p:nvPr/>
          </p:nvGrpSpPr>
          <p:grpSpPr bwMode="auto">
            <a:xfrm>
              <a:off x="385" y="3203"/>
              <a:ext cx="5015" cy="880"/>
              <a:chOff x="385" y="3203"/>
              <a:chExt cx="5015" cy="880"/>
            </a:xfrm>
          </p:grpSpPr>
          <p:sp>
            <p:nvSpPr>
              <p:cNvPr id="3083" name="Rectangle 6">
                <a:extLst>
                  <a:ext uri="{FF2B5EF4-FFF2-40B4-BE49-F238E27FC236}">
                    <a16:creationId xmlns:a16="http://schemas.microsoft.com/office/drawing/2014/main" id="{CB4DCD40-0959-4333-9280-9732C6B97A08}"/>
                  </a:ext>
                </a:extLst>
              </p:cNvPr>
              <p:cNvSpPr>
                <a:spLocks noChangeArrowheads="1"/>
              </p:cNvSpPr>
              <p:nvPr/>
            </p:nvSpPr>
            <p:spPr bwMode="auto">
              <a:xfrm>
                <a:off x="537" y="3542"/>
                <a:ext cx="21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latin typeface="Arial" panose="020B0604020202020204" pitchFamily="34" charset="0"/>
                  </a:rPr>
                  <a:t>O</a:t>
                </a:r>
              </a:p>
            </p:txBody>
          </p:sp>
          <p:sp>
            <p:nvSpPr>
              <p:cNvPr id="3084" name="Rectangle 7">
                <a:extLst>
                  <a:ext uri="{FF2B5EF4-FFF2-40B4-BE49-F238E27FC236}">
                    <a16:creationId xmlns:a16="http://schemas.microsoft.com/office/drawing/2014/main" id="{1D2A1A5E-645B-410F-A6B1-CD488A6E984E}"/>
                  </a:ext>
                </a:extLst>
              </p:cNvPr>
              <p:cNvSpPr>
                <a:spLocks noChangeArrowheads="1"/>
              </p:cNvSpPr>
              <p:nvPr/>
            </p:nvSpPr>
            <p:spPr bwMode="auto">
              <a:xfrm>
                <a:off x="1122" y="3542"/>
                <a:ext cx="195"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latin typeface="Arial" panose="020B0604020202020204" pitchFamily="34" charset="0"/>
                  </a:rPr>
                  <a:t>N</a:t>
                </a:r>
              </a:p>
            </p:txBody>
          </p:sp>
          <p:sp>
            <p:nvSpPr>
              <p:cNvPr id="3085" name="Line 8">
                <a:extLst>
                  <a:ext uri="{FF2B5EF4-FFF2-40B4-BE49-F238E27FC236}">
                    <a16:creationId xmlns:a16="http://schemas.microsoft.com/office/drawing/2014/main" id="{930A4DFD-6999-40E9-95EC-F5A572B08CD1}"/>
                  </a:ext>
                </a:extLst>
              </p:cNvPr>
              <p:cNvSpPr>
                <a:spLocks noChangeShapeType="1"/>
              </p:cNvSpPr>
              <p:nvPr/>
            </p:nvSpPr>
            <p:spPr bwMode="auto">
              <a:xfrm>
                <a:off x="763" y="3619"/>
                <a:ext cx="315" cy="0"/>
              </a:xfrm>
              <a:prstGeom prst="line">
                <a:avLst/>
              </a:prstGeom>
              <a:noFill/>
              <a:ln w="36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086" name="Rectangle 9">
                <a:extLst>
                  <a:ext uri="{FF2B5EF4-FFF2-40B4-BE49-F238E27FC236}">
                    <a16:creationId xmlns:a16="http://schemas.microsoft.com/office/drawing/2014/main" id="{50B0E3B0-7AA4-4AB4-A51F-6EAA485286F0}"/>
                  </a:ext>
                </a:extLst>
              </p:cNvPr>
              <p:cNvSpPr>
                <a:spLocks noChangeArrowheads="1"/>
              </p:cNvSpPr>
              <p:nvPr/>
            </p:nvSpPr>
            <p:spPr bwMode="auto">
              <a:xfrm>
                <a:off x="1693" y="3542"/>
                <a:ext cx="211"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latin typeface="Arial" panose="020B0604020202020204" pitchFamily="34" charset="0"/>
                  </a:rPr>
                  <a:t>O</a:t>
                </a:r>
              </a:p>
            </p:txBody>
          </p:sp>
          <p:sp>
            <p:nvSpPr>
              <p:cNvPr id="3087" name="Line 10">
                <a:extLst>
                  <a:ext uri="{FF2B5EF4-FFF2-40B4-BE49-F238E27FC236}">
                    <a16:creationId xmlns:a16="http://schemas.microsoft.com/office/drawing/2014/main" id="{763D590B-099A-4D1F-AFE4-33CEAEAB907F}"/>
                  </a:ext>
                </a:extLst>
              </p:cNvPr>
              <p:cNvSpPr>
                <a:spLocks noChangeShapeType="1"/>
              </p:cNvSpPr>
              <p:nvPr/>
            </p:nvSpPr>
            <p:spPr bwMode="auto">
              <a:xfrm>
                <a:off x="1332" y="3671"/>
                <a:ext cx="315" cy="0"/>
              </a:xfrm>
              <a:prstGeom prst="line">
                <a:avLst/>
              </a:prstGeom>
              <a:noFill/>
              <a:ln w="36360" cap="sq">
                <a:solidFill>
                  <a:srgbClr val="000000"/>
                </a:solidFill>
                <a:miter lim="800000"/>
                <a:headEnd/>
                <a:tailEnd/>
              </a:ln>
              <a:extLst>
                <a:ext uri="{909E8E84-426E-40DD-AFC4-6F175D3DCCD1}">
                  <a14:hiddenFill xmlns:a14="http://schemas.microsoft.com/office/drawing/2010/main">
                    <a:noFill/>
                  </a14:hiddenFill>
                </a:ext>
              </a:extLst>
            </p:spPr>
            <p:txBody>
              <a:bodyPr/>
              <a:lstStyle/>
              <a:p>
                <a:endParaRPr lang="en-US"/>
              </a:p>
            </p:txBody>
          </p:sp>
          <p:sp>
            <p:nvSpPr>
              <p:cNvPr id="3088" name="Rectangle 11">
                <a:extLst>
                  <a:ext uri="{FF2B5EF4-FFF2-40B4-BE49-F238E27FC236}">
                    <a16:creationId xmlns:a16="http://schemas.microsoft.com/office/drawing/2014/main" id="{039414CF-2F4D-4AC7-9185-8938260C0AF1}"/>
                  </a:ext>
                </a:extLst>
              </p:cNvPr>
              <p:cNvSpPr>
                <a:spLocks noChangeArrowheads="1"/>
              </p:cNvSpPr>
              <p:nvPr/>
            </p:nvSpPr>
            <p:spPr bwMode="auto">
              <a:xfrm>
                <a:off x="1971" y="3436"/>
                <a:ext cx="160"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3089" name="Rectangle 12">
                <a:extLst>
                  <a:ext uri="{FF2B5EF4-FFF2-40B4-BE49-F238E27FC236}">
                    <a16:creationId xmlns:a16="http://schemas.microsoft.com/office/drawing/2014/main" id="{2B4FDC6C-F430-4390-8870-F39BFD94E46B}"/>
                  </a:ext>
                </a:extLst>
              </p:cNvPr>
              <p:cNvSpPr>
                <a:spLocks noChangeArrowheads="1"/>
              </p:cNvSpPr>
              <p:nvPr/>
            </p:nvSpPr>
            <p:spPr bwMode="auto">
              <a:xfrm>
                <a:off x="1971" y="3590"/>
                <a:ext cx="160"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3090" name="Rectangle 13">
                <a:extLst>
                  <a:ext uri="{FF2B5EF4-FFF2-40B4-BE49-F238E27FC236}">
                    <a16:creationId xmlns:a16="http://schemas.microsoft.com/office/drawing/2014/main" id="{E88F599B-1ED4-4858-99E5-0D2C724E791E}"/>
                  </a:ext>
                </a:extLst>
              </p:cNvPr>
              <p:cNvSpPr>
                <a:spLocks noChangeArrowheads="1"/>
              </p:cNvSpPr>
              <p:nvPr/>
            </p:nvSpPr>
            <p:spPr bwMode="auto">
              <a:xfrm>
                <a:off x="385" y="3436"/>
                <a:ext cx="160"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3091" name="Rectangle 14">
                <a:extLst>
                  <a:ext uri="{FF2B5EF4-FFF2-40B4-BE49-F238E27FC236}">
                    <a16:creationId xmlns:a16="http://schemas.microsoft.com/office/drawing/2014/main" id="{96A125C8-0E32-4A9D-BD2F-A9B834335E5E}"/>
                  </a:ext>
                </a:extLst>
              </p:cNvPr>
              <p:cNvSpPr>
                <a:spLocks noChangeArrowheads="1"/>
              </p:cNvSpPr>
              <p:nvPr/>
            </p:nvSpPr>
            <p:spPr bwMode="auto">
              <a:xfrm>
                <a:off x="385" y="3590"/>
                <a:ext cx="160"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3092" name="Rectangle 15">
                <a:extLst>
                  <a:ext uri="{FF2B5EF4-FFF2-40B4-BE49-F238E27FC236}">
                    <a16:creationId xmlns:a16="http://schemas.microsoft.com/office/drawing/2014/main" id="{F43ADC9C-FA59-42DD-97DD-70CC366FE627}"/>
                  </a:ext>
                </a:extLst>
              </p:cNvPr>
              <p:cNvSpPr>
                <a:spLocks noChangeArrowheads="1"/>
              </p:cNvSpPr>
              <p:nvPr/>
            </p:nvSpPr>
            <p:spPr bwMode="auto">
              <a:xfrm>
                <a:off x="1695" y="3280"/>
                <a:ext cx="160"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3093" name="Rectangle 16">
                <a:extLst>
                  <a:ext uri="{FF2B5EF4-FFF2-40B4-BE49-F238E27FC236}">
                    <a16:creationId xmlns:a16="http://schemas.microsoft.com/office/drawing/2014/main" id="{5302DE85-67F7-4564-AB2F-9B992E58EDA2}"/>
                  </a:ext>
                </a:extLst>
              </p:cNvPr>
              <p:cNvSpPr>
                <a:spLocks noChangeArrowheads="1"/>
              </p:cNvSpPr>
              <p:nvPr/>
            </p:nvSpPr>
            <p:spPr bwMode="auto">
              <a:xfrm>
                <a:off x="1790" y="3280"/>
                <a:ext cx="160"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3094" name="Rectangle 17">
                <a:extLst>
                  <a:ext uri="{FF2B5EF4-FFF2-40B4-BE49-F238E27FC236}">
                    <a16:creationId xmlns:a16="http://schemas.microsoft.com/office/drawing/2014/main" id="{CC9B58A0-AE35-4D94-8335-AAC4FD5E046F}"/>
                  </a:ext>
                </a:extLst>
              </p:cNvPr>
              <p:cNvSpPr>
                <a:spLocks noChangeArrowheads="1"/>
              </p:cNvSpPr>
              <p:nvPr/>
            </p:nvSpPr>
            <p:spPr bwMode="auto">
              <a:xfrm>
                <a:off x="1713" y="3758"/>
                <a:ext cx="160"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3095" name="Rectangle 18">
                <a:extLst>
                  <a:ext uri="{FF2B5EF4-FFF2-40B4-BE49-F238E27FC236}">
                    <a16:creationId xmlns:a16="http://schemas.microsoft.com/office/drawing/2014/main" id="{91727524-B891-4CC7-801E-EB28E34937D3}"/>
                  </a:ext>
                </a:extLst>
              </p:cNvPr>
              <p:cNvSpPr>
                <a:spLocks noChangeArrowheads="1"/>
              </p:cNvSpPr>
              <p:nvPr/>
            </p:nvSpPr>
            <p:spPr bwMode="auto">
              <a:xfrm>
                <a:off x="1808" y="3758"/>
                <a:ext cx="160"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3096" name="Rectangle 19">
                <a:extLst>
                  <a:ext uri="{FF2B5EF4-FFF2-40B4-BE49-F238E27FC236}">
                    <a16:creationId xmlns:a16="http://schemas.microsoft.com/office/drawing/2014/main" id="{9C281A74-F7DF-4732-BC06-DAF3339D9FC7}"/>
                  </a:ext>
                </a:extLst>
              </p:cNvPr>
              <p:cNvSpPr>
                <a:spLocks noChangeArrowheads="1"/>
              </p:cNvSpPr>
              <p:nvPr/>
            </p:nvSpPr>
            <p:spPr bwMode="auto">
              <a:xfrm>
                <a:off x="1113" y="3339"/>
                <a:ext cx="160"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3097" name="Rectangle 20">
                <a:extLst>
                  <a:ext uri="{FF2B5EF4-FFF2-40B4-BE49-F238E27FC236}">
                    <a16:creationId xmlns:a16="http://schemas.microsoft.com/office/drawing/2014/main" id="{75DA7B9E-0B39-4B3C-A77E-46517EE794D8}"/>
                  </a:ext>
                </a:extLst>
              </p:cNvPr>
              <p:cNvSpPr>
                <a:spLocks noChangeArrowheads="1"/>
              </p:cNvSpPr>
              <p:nvPr/>
            </p:nvSpPr>
            <p:spPr bwMode="auto">
              <a:xfrm>
                <a:off x="1208" y="3339"/>
                <a:ext cx="160"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3098" name="Rectangle 21">
                <a:extLst>
                  <a:ext uri="{FF2B5EF4-FFF2-40B4-BE49-F238E27FC236}">
                    <a16:creationId xmlns:a16="http://schemas.microsoft.com/office/drawing/2014/main" id="{7E9DF6AA-907B-4CCF-8706-81D792FB093B}"/>
                  </a:ext>
                </a:extLst>
              </p:cNvPr>
              <p:cNvSpPr>
                <a:spLocks noChangeArrowheads="1"/>
              </p:cNvSpPr>
              <p:nvPr/>
            </p:nvSpPr>
            <p:spPr bwMode="auto">
              <a:xfrm>
                <a:off x="524" y="3280"/>
                <a:ext cx="160"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3099" name="Rectangle 22">
                <a:extLst>
                  <a:ext uri="{FF2B5EF4-FFF2-40B4-BE49-F238E27FC236}">
                    <a16:creationId xmlns:a16="http://schemas.microsoft.com/office/drawing/2014/main" id="{116E8A4D-FBDF-4FEA-B058-64BF01522271}"/>
                  </a:ext>
                </a:extLst>
              </p:cNvPr>
              <p:cNvSpPr>
                <a:spLocks noChangeArrowheads="1"/>
              </p:cNvSpPr>
              <p:nvPr/>
            </p:nvSpPr>
            <p:spPr bwMode="auto">
              <a:xfrm>
                <a:off x="619" y="3280"/>
                <a:ext cx="160" cy="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0" tIns="0" rIns="0" bIns="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3400">
                    <a:solidFill>
                      <a:srgbClr val="000000"/>
                    </a:solidFill>
                  </a:rPr>
                  <a:t>•</a:t>
                </a:r>
              </a:p>
            </p:txBody>
          </p:sp>
          <p:sp>
            <p:nvSpPr>
              <p:cNvPr id="3100" name="Text Box 23">
                <a:extLst>
                  <a:ext uri="{FF2B5EF4-FFF2-40B4-BE49-F238E27FC236}">
                    <a16:creationId xmlns:a16="http://schemas.microsoft.com/office/drawing/2014/main" id="{FEF7F2E3-8285-4CE4-9847-5B7556A6FE96}"/>
                  </a:ext>
                </a:extLst>
              </p:cNvPr>
              <p:cNvSpPr txBox="1">
                <a:spLocks noChangeArrowheads="1"/>
              </p:cNvSpPr>
              <p:nvPr/>
            </p:nvSpPr>
            <p:spPr bwMode="auto">
              <a:xfrm>
                <a:off x="2207" y="3203"/>
                <a:ext cx="3194" cy="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000" dirty="0">
                    <a:solidFill>
                      <a:srgbClr val="9933FF"/>
                    </a:solidFill>
                    <a:latin typeface="Arial" panose="020B0604020202020204" pitchFamily="34" charset="0"/>
                  </a:rPr>
                  <a:t>Υπαρχουν τρεις ηλεκτρονικές ομάδες στο N</a:t>
                </a:r>
              </a:p>
              <a:p>
                <a:pPr eaLnBrk="1" hangingPunct="1">
                  <a:buClrTx/>
                  <a:buFontTx/>
                  <a:buNone/>
                </a:pPr>
                <a:r>
                  <a:rPr lang="el-GR" altLang="en-US" sz="2000" dirty="0">
                    <a:solidFill>
                      <a:srgbClr val="9933FF"/>
                    </a:solidFill>
                    <a:latin typeface="Arial" panose="020B0604020202020204" pitchFamily="34" charset="0"/>
                  </a:rPr>
                  <a:t>Ένα μονήρες ζεύγος</a:t>
                </a:r>
              </a:p>
              <a:p>
                <a:pPr eaLnBrk="1" hangingPunct="1">
                  <a:buClrTx/>
                  <a:buFontTx/>
                  <a:buNone/>
                </a:pPr>
                <a:r>
                  <a:rPr lang="el-GR" altLang="en-US" sz="2000" dirty="0">
                    <a:solidFill>
                      <a:srgbClr val="9933FF"/>
                    </a:solidFill>
                    <a:latin typeface="Arial" panose="020B0604020202020204" pitchFamily="34" charset="0"/>
                  </a:rPr>
                  <a:t>Ένας απλός δεσμός</a:t>
                </a:r>
              </a:p>
              <a:p>
                <a:pPr eaLnBrk="1" hangingPunct="1">
                  <a:buClrTx/>
                  <a:buFontTx/>
                  <a:buNone/>
                </a:pPr>
                <a:r>
                  <a:rPr lang="el-GR" altLang="en-US" sz="2000" dirty="0">
                    <a:solidFill>
                      <a:srgbClr val="9933FF"/>
                    </a:solidFill>
                    <a:latin typeface="Arial" panose="020B0604020202020204" pitchFamily="34" charset="0"/>
                  </a:rPr>
                  <a:t>Ένας διπλός δεσμός</a:t>
                </a:r>
              </a:p>
            </p:txBody>
          </p:sp>
        </p:grpSp>
      </p:grpSp>
      <p:sp>
        <p:nvSpPr>
          <p:cNvPr id="3080" name="Text Box 25">
            <a:extLst>
              <a:ext uri="{FF2B5EF4-FFF2-40B4-BE49-F238E27FC236}">
                <a16:creationId xmlns:a16="http://schemas.microsoft.com/office/drawing/2014/main" id="{06CE92BD-99A2-46DD-BD81-1AF6E93E8AB1}"/>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graphicFrame>
        <p:nvGraphicFramePr>
          <p:cNvPr id="3074" name="Object 26">
            <a:extLst>
              <a:ext uri="{FF2B5EF4-FFF2-40B4-BE49-F238E27FC236}">
                <a16:creationId xmlns:a16="http://schemas.microsoft.com/office/drawing/2014/main" id="{7698DDA0-3213-456A-AF02-E3C4E3C66E13}"/>
              </a:ext>
            </a:extLst>
          </p:cNvPr>
          <p:cNvGraphicFramePr>
            <a:graphicFrameLocks noChangeAspect="1"/>
          </p:cNvGraphicFramePr>
          <p:nvPr/>
        </p:nvGraphicFramePr>
        <p:xfrm>
          <a:off x="4000500" y="2413000"/>
          <a:ext cx="914400" cy="311150"/>
        </p:xfrm>
        <a:graphic>
          <a:graphicData uri="http://schemas.openxmlformats.org/presentationml/2006/ole">
            <mc:AlternateContent xmlns:mc="http://schemas.openxmlformats.org/markup-compatibility/2006">
              <mc:Choice xmlns:v="urn:schemas-microsoft-com:vml" Requires="v">
                <p:oleObj r:id="rId4" imgW="463680" imgH="762120" progId="">
                  <p:embed/>
                </p:oleObj>
              </mc:Choice>
              <mc:Fallback>
                <p:oleObj r:id="rId4" imgW="463680" imgH="762120" progId="">
                  <p:embed/>
                  <p:pic>
                    <p:nvPicPr>
                      <p:cNvPr id="3074" name="Object 26">
                        <a:extLst>
                          <a:ext uri="{FF2B5EF4-FFF2-40B4-BE49-F238E27FC236}">
                            <a16:creationId xmlns:a16="http://schemas.microsoft.com/office/drawing/2014/main" id="{7698DDA0-3213-456A-AF02-E3C4E3C66E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0500" y="2413000"/>
                        <a:ext cx="914400" cy="31115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dissolve">
                                      <p:cBhvr additive="repl">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1">
            <a:extLst>
              <a:ext uri="{FF2B5EF4-FFF2-40B4-BE49-F238E27FC236}">
                <a16:creationId xmlns:a16="http://schemas.microsoft.com/office/drawing/2014/main" id="{74EA31DC-E7F0-4AB3-9327-E02C7048AC6E}"/>
              </a:ext>
            </a:extLst>
          </p:cNvPr>
          <p:cNvSpPr txBox="1">
            <a:spLocks noChangeArrowheads="1"/>
          </p:cNvSpPr>
          <p:nvPr/>
        </p:nvSpPr>
        <p:spPr bwMode="auto">
          <a:xfrm>
            <a:off x="323850" y="206834"/>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dirty="0">
                <a:solidFill>
                  <a:srgbClr val="000000"/>
                </a:solidFill>
              </a:rPr>
              <a:t>Γεωμετρία των Ηλεκτρονικών Ομάδων</a:t>
            </a:r>
          </a:p>
        </p:txBody>
      </p:sp>
      <p:sp>
        <p:nvSpPr>
          <p:cNvPr id="2" name="Text Box 2">
            <a:extLst>
              <a:ext uri="{FF2B5EF4-FFF2-40B4-BE49-F238E27FC236}">
                <a16:creationId xmlns:a16="http://schemas.microsoft.com/office/drawing/2014/main" id="{AA0D7B62-C718-4C1F-B319-928AA2A72864}"/>
              </a:ext>
            </a:extLst>
          </p:cNvPr>
          <p:cNvSpPr txBox="1">
            <a:spLocks noChangeArrowheads="1"/>
          </p:cNvSpPr>
          <p:nvPr/>
        </p:nvSpPr>
        <p:spPr bwMode="auto">
          <a:xfrm>
            <a:off x="323850" y="1557338"/>
            <a:ext cx="84582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marL="1139825" indent="-2254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90000"/>
              </a:lnSpc>
              <a:spcBef>
                <a:spcPts val="600"/>
              </a:spcBef>
              <a:buFont typeface="Arial" panose="020B0604020202020204" pitchFamily="34" charset="0"/>
              <a:buChar char="•"/>
            </a:pPr>
            <a:r>
              <a:rPr lang="el-GR" altLang="en-US" sz="2400" dirty="0">
                <a:solidFill>
                  <a:srgbClr val="000000"/>
                </a:solidFill>
              </a:rPr>
              <a:t>Υπάρχουν </a:t>
            </a:r>
            <a:r>
              <a:rPr lang="el-GR" altLang="en-US" sz="2400" dirty="0">
                <a:solidFill>
                  <a:srgbClr val="9933FF"/>
                </a:solidFill>
              </a:rPr>
              <a:t>5 βασικές διευθετήσεις</a:t>
            </a:r>
            <a:r>
              <a:rPr lang="el-GR" altLang="en-US" sz="2400" dirty="0">
                <a:solidFill>
                  <a:srgbClr val="000000"/>
                </a:solidFill>
              </a:rPr>
              <a:t> των ηλεκτρονικών ομάδων γύρω από ένα κεντρικό άτομο</a:t>
            </a:r>
          </a:p>
          <a:p>
            <a:pPr lvl="1" eaLnBrk="1" hangingPunct="1">
              <a:lnSpc>
                <a:spcPct val="90000"/>
              </a:lnSpc>
              <a:spcBef>
                <a:spcPts val="500"/>
              </a:spcBef>
              <a:buFont typeface="Arial" panose="020B0604020202020204" pitchFamily="34" charset="0"/>
              <a:buChar char="–"/>
            </a:pPr>
            <a:r>
              <a:rPr lang="el-GR" altLang="en-US" sz="2000" dirty="0">
                <a:solidFill>
                  <a:srgbClr val="000000"/>
                </a:solidFill>
              </a:rPr>
              <a:t>Βασίζεται στο maximum των 6 δεσμικών ηλεκτρονικών ομάδων</a:t>
            </a:r>
          </a:p>
          <a:p>
            <a:pPr lvl="2" eaLnBrk="1" hangingPunct="1">
              <a:lnSpc>
                <a:spcPct val="90000"/>
              </a:lnSpc>
              <a:spcBef>
                <a:spcPts val="500"/>
              </a:spcBef>
              <a:buFont typeface="Arial" panose="020B0604020202020204" pitchFamily="34" charset="0"/>
              <a:buChar char="•"/>
            </a:pPr>
            <a:r>
              <a:rPr lang="el-GR" altLang="en-US" sz="2000" dirty="0">
                <a:solidFill>
                  <a:srgbClr val="000000"/>
                </a:solidFill>
              </a:rPr>
              <a:t>Αν και μπορεί να υπάρχουν περισσότερες από 6 σε πολύ μεγάλα άτομα, αυτό είναι πολύ σπάνιο</a:t>
            </a:r>
          </a:p>
          <a:p>
            <a:pPr eaLnBrk="1" hangingPunct="1">
              <a:lnSpc>
                <a:spcPct val="90000"/>
              </a:lnSpc>
              <a:spcBef>
                <a:spcPts val="600"/>
              </a:spcBef>
              <a:buFont typeface="Arial" panose="020B0604020202020204" pitchFamily="34" charset="0"/>
              <a:buChar char="•"/>
            </a:pPr>
            <a:r>
              <a:rPr lang="el-GR" altLang="en-US" sz="2400" dirty="0">
                <a:solidFill>
                  <a:srgbClr val="000000"/>
                </a:solidFill>
              </a:rPr>
              <a:t>Κάθε μια από αυτές τις 5 βασικές διευθετήσεις αποτελεί μια διαφορετική ηλεκτρονική γεωματρία</a:t>
            </a:r>
          </a:p>
          <a:p>
            <a:pPr lvl="1" eaLnBrk="1" hangingPunct="1">
              <a:lnSpc>
                <a:spcPct val="90000"/>
              </a:lnSpc>
              <a:spcBef>
                <a:spcPts val="500"/>
              </a:spcBef>
              <a:buClr>
                <a:srgbClr val="0066FF"/>
              </a:buClr>
              <a:buFont typeface="Wingdings" panose="05000000000000000000" pitchFamily="2" charset="2"/>
              <a:buChar char=""/>
            </a:pPr>
            <a:r>
              <a:rPr lang="el-GR" altLang="en-US" sz="2000" dirty="0">
                <a:solidFill>
                  <a:srgbClr val="0066FF"/>
                </a:solidFill>
              </a:rPr>
              <a:t>Για να είναι το μοριακό σχήμα και οι γωνίες δεσμού ένα «τέλειο» γεωμετρικό σχήμα, όλες οι ηλεκτρονικές ομάδες πρέπει να είναι δεσμοί και όλοι οι δεσμοί να είναι ισοδύναμοι</a:t>
            </a:r>
          </a:p>
          <a:p>
            <a:pPr eaLnBrk="1" hangingPunct="1">
              <a:lnSpc>
                <a:spcPct val="90000"/>
              </a:lnSpc>
              <a:spcBef>
                <a:spcPts val="600"/>
              </a:spcBef>
              <a:buFont typeface="Arial" panose="020B0604020202020204" pitchFamily="34" charset="0"/>
              <a:buChar char="•"/>
            </a:pPr>
            <a:r>
              <a:rPr lang="el-GR" altLang="en-US" sz="2400" dirty="0">
                <a:solidFill>
                  <a:srgbClr val="000000"/>
                </a:solidFill>
              </a:rPr>
              <a:t>Για τα  μόρια που επιδεικνύουν συντονισμό, ανεξάρτητα ποια δομή χρησιμοποιείται –η ηλεκτρονική γεωμετρία θα είναι η ίδια</a:t>
            </a:r>
          </a:p>
        </p:txBody>
      </p:sp>
      <p:sp>
        <p:nvSpPr>
          <p:cNvPr id="90117" name="Text Box 4">
            <a:extLst>
              <a:ext uri="{FF2B5EF4-FFF2-40B4-BE49-F238E27FC236}">
                <a16:creationId xmlns:a16="http://schemas.microsoft.com/office/drawing/2014/main" id="{4BB79BEC-318D-4A62-8DA6-D34E29134D05}"/>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2">
                                            <p:txEl>
                                              <p:pRg st="0" end="0"/>
                                            </p:txEl>
                                          </p:spTgt>
                                        </p:tgtEl>
                                        <p:attrNameLst>
                                          <p:attrName>style.visibility</p:attrName>
                                        </p:attrNameLst>
                                      </p:cBhvr>
                                      <p:to>
                                        <p:strVal val="visible"/>
                                      </p:to>
                                    </p:set>
                                    <p:animEffect transition="in" filter="wipe(left)">
                                      <p:cBhvr additive="repl">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2">
                                            <p:txEl>
                                              <p:pRg st="1" end="1"/>
                                            </p:txEl>
                                          </p:spTgt>
                                        </p:tgtEl>
                                        <p:attrNameLst>
                                          <p:attrName>style.visibility</p:attrName>
                                        </p:attrNameLst>
                                      </p:cBhvr>
                                      <p:to>
                                        <p:strVal val="visible"/>
                                      </p:to>
                                    </p:set>
                                    <p:animEffect transition="in" filter="wipe(left)">
                                      <p:cBhvr additive="repl">
                                        <p:cTn id="12" dur="500"/>
                                        <p:tgtEl>
                                          <p:spTgt spid="2">
                                            <p:txEl>
                                              <p:pRg st="1" end="1"/>
                                            </p:txEl>
                                          </p:spTgt>
                                        </p:tgtEl>
                                      </p:cBhvr>
                                    </p:animEffect>
                                  </p:childTnLst>
                                </p:cTn>
                              </p:par>
                              <p:par>
                                <p:cTn id="13" presetID="22" presetClass="entr" presetSubtype="8" fill="hold" nodeType="withEffect">
                                  <p:stCondLst>
                                    <p:cond delay="0"/>
                                  </p:stCondLst>
                                  <p:childTnLst>
                                    <p:set>
                                      <p:cBhvr additive="repl">
                                        <p:cTn id="14" dur="1" fill="hold">
                                          <p:stCondLst>
                                            <p:cond delay="0"/>
                                          </p:stCondLst>
                                        </p:cTn>
                                        <p:tgtEl>
                                          <p:spTgt spid="2">
                                            <p:txEl>
                                              <p:pRg st="2" end="2"/>
                                            </p:txEl>
                                          </p:spTgt>
                                        </p:tgtEl>
                                        <p:attrNameLst>
                                          <p:attrName>style.visibility</p:attrName>
                                        </p:attrNameLst>
                                      </p:cBhvr>
                                      <p:to>
                                        <p:strVal val="visible"/>
                                      </p:to>
                                    </p:set>
                                    <p:animEffect transition="in" filter="wipe(left)">
                                      <p:cBhvr additive="repl">
                                        <p:cTn id="15" dur="500"/>
                                        <p:tgtEl>
                                          <p:spTgt spid="2">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1000"/>
                                  </p:stCondLst>
                                  <p:childTnLst>
                                    <p:set>
                                      <p:cBhvr additive="repl">
                                        <p:cTn id="19" dur="1" fill="hold">
                                          <p:stCondLst>
                                            <p:cond delay="0"/>
                                          </p:stCondLst>
                                        </p:cTn>
                                        <p:tgtEl>
                                          <p:spTgt spid="2">
                                            <p:txEl>
                                              <p:pRg st="3" end="3"/>
                                            </p:txEl>
                                          </p:spTgt>
                                        </p:tgtEl>
                                        <p:attrNameLst>
                                          <p:attrName>style.visibility</p:attrName>
                                        </p:attrNameLst>
                                      </p:cBhvr>
                                      <p:to>
                                        <p:strVal val="visible"/>
                                      </p:to>
                                    </p:set>
                                    <p:animEffect transition="in" filter="wipe(left)">
                                      <p:cBhvr additive="repl">
                                        <p:cTn id="20" dur="500"/>
                                        <p:tgtEl>
                                          <p:spTgt spid="2">
                                            <p:txEl>
                                              <p:pRg st="3" end="3"/>
                                            </p:txEl>
                                          </p:spTgt>
                                        </p:tgtEl>
                                      </p:cBhvr>
                                    </p:animEffect>
                                  </p:childTnLst>
                                </p:cTn>
                              </p:par>
                              <p:par>
                                <p:cTn id="21" presetID="22" presetClass="entr" presetSubtype="8" fill="hold" nodeType="withEffect">
                                  <p:stCondLst>
                                    <p:cond delay="0"/>
                                  </p:stCondLst>
                                  <p:childTnLst>
                                    <p:set>
                                      <p:cBhvr additive="repl">
                                        <p:cTn id="22" dur="1" fill="hold">
                                          <p:stCondLst>
                                            <p:cond delay="0"/>
                                          </p:stCondLst>
                                        </p:cTn>
                                        <p:tgtEl>
                                          <p:spTgt spid="2">
                                            <p:txEl>
                                              <p:pRg st="4" end="4"/>
                                            </p:txEl>
                                          </p:spTgt>
                                        </p:tgtEl>
                                        <p:attrNameLst>
                                          <p:attrName>style.visibility</p:attrName>
                                        </p:attrNameLst>
                                      </p:cBhvr>
                                      <p:to>
                                        <p:strVal val="visible"/>
                                      </p:to>
                                    </p:set>
                                    <p:animEffect transition="in" filter="wipe(left)">
                                      <p:cBhvr additive="repl">
                                        <p:cTn id="23" dur="500"/>
                                        <p:tgtEl>
                                          <p:spTgt spid="2">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1000"/>
                                  </p:stCondLst>
                                  <p:childTnLst>
                                    <p:set>
                                      <p:cBhvr additive="repl">
                                        <p:cTn id="27" dur="1" fill="hold">
                                          <p:stCondLst>
                                            <p:cond delay="0"/>
                                          </p:stCondLst>
                                        </p:cTn>
                                        <p:tgtEl>
                                          <p:spTgt spid="2">
                                            <p:txEl>
                                              <p:pRg st="5" end="5"/>
                                            </p:txEl>
                                          </p:spTgt>
                                        </p:tgtEl>
                                        <p:attrNameLst>
                                          <p:attrName>style.visibility</p:attrName>
                                        </p:attrNameLst>
                                      </p:cBhvr>
                                      <p:to>
                                        <p:strVal val="visible"/>
                                      </p:to>
                                    </p:set>
                                    <p:animEffect transition="in" filter="wipe(left)">
                                      <p:cBhvr additive="repl">
                                        <p:cTn id="2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40" name="Text Box 3">
            <a:extLst>
              <a:ext uri="{FF2B5EF4-FFF2-40B4-BE49-F238E27FC236}">
                <a16:creationId xmlns:a16="http://schemas.microsoft.com/office/drawing/2014/main" id="{271FBB52-C89A-472D-A3BA-05B6194AEBC6}"/>
              </a:ext>
            </a:extLst>
          </p:cNvPr>
          <p:cNvSpPr txBox="1">
            <a:spLocks noChangeArrowheads="1"/>
          </p:cNvSpPr>
          <p:nvPr/>
        </p:nvSpPr>
        <p:spPr bwMode="auto">
          <a:xfrm>
            <a:off x="304800"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dirty="0">
                <a:solidFill>
                  <a:srgbClr val="000000"/>
                </a:solidFill>
                <a:latin typeface="Times New Roman" panose="02020603050405020304" pitchFamily="18" charset="0"/>
              </a:rPr>
              <a:t>Γραμμική Ηλεκτρονική Γεωμετρία</a:t>
            </a:r>
          </a:p>
        </p:txBody>
      </p:sp>
      <p:sp>
        <p:nvSpPr>
          <p:cNvPr id="91141" name="Text Box 4">
            <a:extLst>
              <a:ext uri="{FF2B5EF4-FFF2-40B4-BE49-F238E27FC236}">
                <a16:creationId xmlns:a16="http://schemas.microsoft.com/office/drawing/2014/main" id="{ABAF84C3-45F5-4B01-9B82-047F2BEAFBDE}"/>
              </a:ext>
            </a:extLst>
          </p:cNvPr>
          <p:cNvSpPr txBox="1">
            <a:spLocks noChangeArrowheads="1"/>
          </p:cNvSpPr>
          <p:nvPr/>
        </p:nvSpPr>
        <p:spPr bwMode="auto">
          <a:xfrm>
            <a:off x="457200" y="1143000"/>
            <a:ext cx="8305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90000"/>
              </a:lnSpc>
              <a:spcBef>
                <a:spcPts val="700"/>
              </a:spcBef>
              <a:buFont typeface="Arial" panose="020B0604020202020204" pitchFamily="34" charset="0"/>
              <a:buChar char="•"/>
            </a:pPr>
            <a:r>
              <a:rPr lang="el-GR" altLang="en-US" sz="2800" dirty="0">
                <a:solidFill>
                  <a:srgbClr val="000000"/>
                </a:solidFill>
              </a:rPr>
              <a:t>Όταν υπάρχουν </a:t>
            </a:r>
            <a:r>
              <a:rPr lang="el-GR" altLang="en-US" sz="2800" b="1" dirty="0">
                <a:solidFill>
                  <a:srgbClr val="000000"/>
                </a:solidFill>
              </a:rPr>
              <a:t>δύο ηλεκτρονικές ομάδες</a:t>
            </a:r>
            <a:r>
              <a:rPr lang="el-GR" altLang="en-US" sz="2800" dirty="0">
                <a:solidFill>
                  <a:srgbClr val="000000"/>
                </a:solidFill>
              </a:rPr>
              <a:t> γύρω από το κεντρικό άτομο, θα καταλαμβάνουν θέσεις εκ διαμέτρου αντίθετες γύρω από το κεντρικό άτομο</a:t>
            </a:r>
          </a:p>
          <a:p>
            <a:pPr eaLnBrk="1" hangingPunct="1">
              <a:lnSpc>
                <a:spcPct val="90000"/>
              </a:lnSpc>
              <a:spcBef>
                <a:spcPts val="700"/>
              </a:spcBef>
              <a:buFont typeface="Arial" panose="020B0604020202020204" pitchFamily="34" charset="0"/>
              <a:buChar char="•"/>
            </a:pPr>
            <a:r>
              <a:rPr lang="el-GR" altLang="en-US" sz="2800" dirty="0">
                <a:solidFill>
                  <a:srgbClr val="000000"/>
                </a:solidFill>
              </a:rPr>
              <a:t>Αυτό έχει ως αποτέλεσμα οι ηλεκτρονικές ομάδες να υιοθετούν την </a:t>
            </a:r>
            <a:r>
              <a:rPr lang="el-GR" altLang="en-US" sz="2800" dirty="0">
                <a:solidFill>
                  <a:srgbClr val="FF33CC"/>
                </a:solidFill>
              </a:rPr>
              <a:t>γραμμική γεωμετρία</a:t>
            </a:r>
          </a:p>
          <a:p>
            <a:pPr eaLnBrk="1" hangingPunct="1">
              <a:lnSpc>
                <a:spcPct val="90000"/>
              </a:lnSpc>
              <a:spcBef>
                <a:spcPts val="700"/>
              </a:spcBef>
              <a:buFont typeface="Arial" panose="020B0604020202020204" pitchFamily="34" charset="0"/>
              <a:buChar char="•"/>
            </a:pPr>
            <a:r>
              <a:rPr lang="el-GR" altLang="en-US" sz="2800" dirty="0">
                <a:solidFill>
                  <a:srgbClr val="000000"/>
                </a:solidFill>
              </a:rPr>
              <a:t>Η γωνία δεσμού είναι 180°</a:t>
            </a:r>
          </a:p>
        </p:txBody>
      </p:sp>
      <p:pic>
        <p:nvPicPr>
          <p:cNvPr id="2" name="Picture 6">
            <a:extLst>
              <a:ext uri="{FF2B5EF4-FFF2-40B4-BE49-F238E27FC236}">
                <a16:creationId xmlns:a16="http://schemas.microsoft.com/office/drawing/2014/main" id="{87414B65-D363-48AF-B0DC-3022CF3D8A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038600"/>
            <a:ext cx="307657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1143" name="Picture 7">
            <a:extLst>
              <a:ext uri="{FF2B5EF4-FFF2-40B4-BE49-F238E27FC236}">
                <a16:creationId xmlns:a16="http://schemas.microsoft.com/office/drawing/2014/main" id="{06BE9848-3180-4FFC-8053-0FDDA5B927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3983038"/>
            <a:ext cx="320040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1145" name="Text Box 8">
            <a:extLst>
              <a:ext uri="{FF2B5EF4-FFF2-40B4-BE49-F238E27FC236}">
                <a16:creationId xmlns:a16="http://schemas.microsoft.com/office/drawing/2014/main" id="{725FBAC3-D43C-4125-9E9D-08277EA3FB4B}"/>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dissolve">
                                      <p:cBhvr additive="repl">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91143"/>
                                        </p:tgtEl>
                                        <p:attrNameLst>
                                          <p:attrName>style.visibility</p:attrName>
                                        </p:attrNameLst>
                                      </p:cBhvr>
                                      <p:to>
                                        <p:strVal val="visible"/>
                                      </p:to>
                                    </p:set>
                                    <p:animEffect transition="in" filter="dissolve">
                                      <p:cBhvr additive="repl">
                                        <p:cTn id="12" dur="500"/>
                                        <p:tgtEl>
                                          <p:spTgt spid="911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1">
            <a:extLst>
              <a:ext uri="{FF2B5EF4-FFF2-40B4-BE49-F238E27FC236}">
                <a16:creationId xmlns:a16="http://schemas.microsoft.com/office/drawing/2014/main" id="{789EEFA0-372B-4FFF-9BFF-41BF10663C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0392" b="18500"/>
          <a:stretch/>
        </p:blipFill>
        <p:spPr bwMode="auto">
          <a:xfrm>
            <a:off x="2703059" y="692150"/>
            <a:ext cx="3476625" cy="446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2163" name="Text Box 2">
            <a:extLst>
              <a:ext uri="{FF2B5EF4-FFF2-40B4-BE49-F238E27FC236}">
                <a16:creationId xmlns:a16="http://schemas.microsoft.com/office/drawing/2014/main" id="{7125AFBF-DF53-400A-88AD-7D85E0DDF209}"/>
              </a:ext>
            </a:extLst>
          </p:cNvPr>
          <p:cNvSpPr txBox="1">
            <a:spLocks noChangeArrowheads="1"/>
          </p:cNvSpPr>
          <p:nvPr/>
        </p:nvSpPr>
        <p:spPr bwMode="auto">
          <a:xfrm>
            <a:off x="304800" y="762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Γραμμική Γεωμετρία</a:t>
            </a:r>
          </a:p>
        </p:txBody>
      </p:sp>
      <p:sp>
        <p:nvSpPr>
          <p:cNvPr id="92165" name="Text Box 4">
            <a:extLst>
              <a:ext uri="{FF2B5EF4-FFF2-40B4-BE49-F238E27FC236}">
                <a16:creationId xmlns:a16="http://schemas.microsoft.com/office/drawing/2014/main" id="{14447105-C846-4DB0-993B-72D96E443403}"/>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ext Box 1">
            <a:extLst>
              <a:ext uri="{FF2B5EF4-FFF2-40B4-BE49-F238E27FC236}">
                <a16:creationId xmlns:a16="http://schemas.microsoft.com/office/drawing/2014/main" id="{E2D20065-AD8C-40F5-9F5D-F5C3F1FDB28E}"/>
              </a:ext>
            </a:extLst>
          </p:cNvPr>
          <p:cNvSpPr txBox="1">
            <a:spLocks noChangeArrowheads="1"/>
          </p:cNvSpPr>
          <p:nvPr/>
        </p:nvSpPr>
        <p:spPr bwMode="auto">
          <a:xfrm>
            <a:off x="304800" y="1524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rPr>
              <a:t>Επίπεδη Τριγωνική Ηλεκτρονική γεωμετρία</a:t>
            </a:r>
          </a:p>
        </p:txBody>
      </p:sp>
      <p:sp>
        <p:nvSpPr>
          <p:cNvPr id="93187" name="Text Box 2">
            <a:extLst>
              <a:ext uri="{FF2B5EF4-FFF2-40B4-BE49-F238E27FC236}">
                <a16:creationId xmlns:a16="http://schemas.microsoft.com/office/drawing/2014/main" id="{BEED120A-0E2C-4617-9E1B-C8F1815FB3C3}"/>
              </a:ext>
            </a:extLst>
          </p:cNvPr>
          <p:cNvSpPr txBox="1">
            <a:spLocks noChangeArrowheads="1"/>
          </p:cNvSpPr>
          <p:nvPr/>
        </p:nvSpPr>
        <p:spPr bwMode="auto">
          <a:xfrm>
            <a:off x="457200" y="1219200"/>
            <a:ext cx="8229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500"/>
              </a:spcBef>
              <a:buFont typeface="Arial" panose="020B0604020202020204" pitchFamily="34" charset="0"/>
              <a:buChar char="•"/>
            </a:pPr>
            <a:r>
              <a:rPr lang="el-GR" altLang="en-US" sz="2400" dirty="0">
                <a:solidFill>
                  <a:srgbClr val="000000"/>
                </a:solidFill>
              </a:rPr>
              <a:t>Όταν υπάρχουν </a:t>
            </a:r>
            <a:r>
              <a:rPr lang="el-GR" altLang="en-US" sz="2400" b="1" dirty="0">
                <a:solidFill>
                  <a:srgbClr val="000000"/>
                </a:solidFill>
              </a:rPr>
              <a:t>3 ηλεκτρονικές ομάδες</a:t>
            </a:r>
            <a:r>
              <a:rPr lang="el-GR" altLang="en-US" sz="2400" dirty="0">
                <a:solidFill>
                  <a:srgbClr val="000000"/>
                </a:solidFill>
              </a:rPr>
              <a:t> γύρω από το κεντρικό άτομο, θα καταλαμβάνουν  θέσεις στο σχήμα του τριγώνου γύρω από το κεντρικό άτομο</a:t>
            </a:r>
          </a:p>
          <a:p>
            <a:pPr eaLnBrk="1" hangingPunct="1">
              <a:spcBef>
                <a:spcPts val="500"/>
              </a:spcBef>
              <a:buFont typeface="Arial" panose="020B0604020202020204" pitchFamily="34" charset="0"/>
              <a:buChar char="•"/>
            </a:pPr>
            <a:r>
              <a:rPr lang="el-GR" altLang="en-US" sz="2400" dirty="0" err="1">
                <a:solidFill>
                  <a:srgbClr val="000000"/>
                </a:solidFill>
              </a:rPr>
              <a:t>Αρα</a:t>
            </a:r>
            <a:r>
              <a:rPr lang="el-GR" altLang="en-US" sz="2400" dirty="0">
                <a:solidFill>
                  <a:srgbClr val="000000"/>
                </a:solidFill>
              </a:rPr>
              <a:t> οι ηλεκτρονικές ομάδες υιοθετούν την </a:t>
            </a:r>
            <a:r>
              <a:rPr lang="el-GR" altLang="en-US" sz="2400" b="1" dirty="0">
                <a:solidFill>
                  <a:srgbClr val="FF33CC"/>
                </a:solidFill>
              </a:rPr>
              <a:t>επίπεδη τριγωνική γεωμετρία</a:t>
            </a:r>
          </a:p>
          <a:p>
            <a:pPr eaLnBrk="1" hangingPunct="1">
              <a:spcBef>
                <a:spcPts val="500"/>
              </a:spcBef>
              <a:buFont typeface="Arial" panose="020B0604020202020204" pitchFamily="34" charset="0"/>
              <a:buChar char="•"/>
            </a:pPr>
            <a:r>
              <a:rPr lang="en-US" altLang="en-US" sz="2400" dirty="0">
                <a:solidFill>
                  <a:srgbClr val="000000"/>
                </a:solidFill>
              </a:rPr>
              <a:t>H </a:t>
            </a:r>
            <a:r>
              <a:rPr lang="el-GR" altLang="en-US" sz="2400" dirty="0">
                <a:solidFill>
                  <a:srgbClr val="000000"/>
                </a:solidFill>
              </a:rPr>
              <a:t>δεσμική γωνία είναι 120°</a:t>
            </a:r>
          </a:p>
        </p:txBody>
      </p:sp>
      <p:pic>
        <p:nvPicPr>
          <p:cNvPr id="2" name="Picture 4">
            <a:extLst>
              <a:ext uri="{FF2B5EF4-FFF2-40B4-BE49-F238E27FC236}">
                <a16:creationId xmlns:a16="http://schemas.microsoft.com/office/drawing/2014/main" id="{F5AE3E45-BCD6-4BDC-8271-03ED5408A2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343400"/>
            <a:ext cx="24511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3189" name="Picture 5">
            <a:extLst>
              <a:ext uri="{FF2B5EF4-FFF2-40B4-BE49-F238E27FC236}">
                <a16:creationId xmlns:a16="http://schemas.microsoft.com/office/drawing/2014/main" id="{F6E51355-4A61-4765-9EE8-A5013AF9F941}"/>
              </a:ext>
            </a:extLst>
          </p:cNvPr>
          <p:cNvSpPr>
            <a:spLocks noChangeAspect="1" noChangeArrowheads="1"/>
          </p:cNvSpPr>
          <p:nvPr/>
        </p:nvSpPr>
        <p:spPr bwMode="auto">
          <a:xfrm>
            <a:off x="5435600" y="3284538"/>
            <a:ext cx="28352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1" name="Text Box 6">
            <a:extLst>
              <a:ext uri="{FF2B5EF4-FFF2-40B4-BE49-F238E27FC236}">
                <a16:creationId xmlns:a16="http://schemas.microsoft.com/office/drawing/2014/main" id="{05039E3B-EE89-4B37-8331-E1A7CF120808}"/>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dissolve">
                                      <p:cBhvr additive="repl">
                                        <p:cTn id="7" dur="500"/>
                                        <p:tgtEl>
                                          <p:spTgt spid="2"/>
                                        </p:tgtEl>
                                      </p:cBhvr>
                                    </p:animEffect>
                                  </p:childTnLst>
                                </p:cTn>
                              </p:par>
                              <p:par>
                                <p:cTn id="8" presetID="9" presetClass="entr" fill="hold" nodeType="withEffect">
                                  <p:stCondLst>
                                    <p:cond delay="0"/>
                                  </p:stCondLst>
                                  <p:childTnLst>
                                    <p:set>
                                      <p:cBhvr additive="repl">
                                        <p:cTn id="9" dur="1" fill="hold">
                                          <p:stCondLst>
                                            <p:cond delay="0"/>
                                          </p:stCondLst>
                                        </p:cTn>
                                        <p:tgtEl>
                                          <p:spTgt spid="93189"/>
                                        </p:tgtEl>
                                        <p:attrNameLst>
                                          <p:attrName>style.visibility</p:attrName>
                                        </p:attrNameLst>
                                      </p:cBhvr>
                                      <p:to>
                                        <p:strVal val="visible"/>
                                      </p:to>
                                    </p:set>
                                    <p:animEffect transition="in" filter="dissolve">
                                      <p:cBhvr additive="repl">
                                        <p:cTn id="10" dur="500"/>
                                        <p:tgtEl>
                                          <p:spTgt spid="9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1">
            <a:extLst>
              <a:ext uri="{FF2B5EF4-FFF2-40B4-BE49-F238E27FC236}">
                <a16:creationId xmlns:a16="http://schemas.microsoft.com/office/drawing/2014/main" id="{86E0D8D7-9CBE-4D34-B635-2EE759DEEE52}"/>
              </a:ext>
            </a:extLst>
          </p:cNvPr>
          <p:cNvSpPr txBox="1">
            <a:spLocks noChangeArrowheads="1"/>
          </p:cNvSpPr>
          <p:nvPr/>
        </p:nvSpPr>
        <p:spPr bwMode="auto">
          <a:xfrm>
            <a:off x="304800" y="762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Τριγωνική γεωμετρία</a:t>
            </a:r>
          </a:p>
        </p:txBody>
      </p:sp>
      <p:pic>
        <p:nvPicPr>
          <p:cNvPr id="94212" name="Picture 3">
            <a:extLst>
              <a:ext uri="{FF2B5EF4-FFF2-40B4-BE49-F238E27FC236}">
                <a16:creationId xmlns:a16="http://schemas.microsoft.com/office/drawing/2014/main" id="{740448BB-CE97-477E-B8D3-B860FF510A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006" b="18396"/>
          <a:stretch/>
        </p:blipFill>
        <p:spPr bwMode="auto">
          <a:xfrm>
            <a:off x="2925763" y="1095375"/>
            <a:ext cx="3292475" cy="419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4213" name="Text Box 4">
            <a:extLst>
              <a:ext uri="{FF2B5EF4-FFF2-40B4-BE49-F238E27FC236}">
                <a16:creationId xmlns:a16="http://schemas.microsoft.com/office/drawing/2014/main" id="{634957DF-B3F7-4284-9468-A8AF12FF2618}"/>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1">
            <a:extLst>
              <a:ext uri="{FF2B5EF4-FFF2-40B4-BE49-F238E27FC236}">
                <a16:creationId xmlns:a16="http://schemas.microsoft.com/office/drawing/2014/main" id="{3FA3CCD4-E79C-4DF2-99F1-AD11AB133273}"/>
              </a:ext>
            </a:extLst>
          </p:cNvPr>
          <p:cNvSpPr txBox="1">
            <a:spLocks noChangeArrowheads="1"/>
          </p:cNvSpPr>
          <p:nvPr/>
        </p:nvSpPr>
        <p:spPr bwMode="auto">
          <a:xfrm>
            <a:off x="304800" y="3048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Τετραεδρική ηλεκτρονική γεωμετρία </a:t>
            </a:r>
          </a:p>
        </p:txBody>
      </p:sp>
      <p:sp>
        <p:nvSpPr>
          <p:cNvPr id="95235" name="Text Box 2">
            <a:extLst>
              <a:ext uri="{FF2B5EF4-FFF2-40B4-BE49-F238E27FC236}">
                <a16:creationId xmlns:a16="http://schemas.microsoft.com/office/drawing/2014/main" id="{EFAEA26B-E8E3-429F-A78B-B8D9B5B99686}"/>
              </a:ext>
            </a:extLst>
          </p:cNvPr>
          <p:cNvSpPr txBox="1">
            <a:spLocks noChangeArrowheads="1"/>
          </p:cNvSpPr>
          <p:nvPr/>
        </p:nvSpPr>
        <p:spPr bwMode="auto">
          <a:xfrm>
            <a:off x="457200" y="1627187"/>
            <a:ext cx="8229600" cy="241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600"/>
              </a:spcBef>
              <a:buFont typeface="Arial" panose="020B0604020202020204" pitchFamily="34" charset="0"/>
              <a:buChar char="•"/>
            </a:pPr>
            <a:r>
              <a:rPr lang="el-GR" altLang="en-US" sz="2400" dirty="0">
                <a:solidFill>
                  <a:srgbClr val="000000"/>
                </a:solidFill>
              </a:rPr>
              <a:t>Όταν υπάρχουν </a:t>
            </a:r>
            <a:r>
              <a:rPr lang="el-GR" altLang="en-US" sz="2400" b="1" dirty="0">
                <a:solidFill>
                  <a:srgbClr val="000000"/>
                </a:solidFill>
              </a:rPr>
              <a:t>4 ηλεκτρονικές ομάδες</a:t>
            </a:r>
            <a:r>
              <a:rPr lang="el-GR" altLang="en-US" sz="2400" dirty="0">
                <a:solidFill>
                  <a:srgbClr val="000000"/>
                </a:solidFill>
              </a:rPr>
              <a:t> γύρω από το κεντρικό άτομο, θα καταλαμβάνουν θέσεις  στο σχήμα τετραέδρου γύρω από το κεντρικό άτομο</a:t>
            </a:r>
          </a:p>
          <a:p>
            <a:pPr eaLnBrk="1" hangingPunct="1">
              <a:spcBef>
                <a:spcPts val="600"/>
              </a:spcBef>
              <a:buFont typeface="Arial" panose="020B0604020202020204" pitchFamily="34" charset="0"/>
              <a:buChar char="•"/>
            </a:pPr>
            <a:r>
              <a:rPr lang="el-GR" altLang="en-US" sz="2400" dirty="0">
                <a:solidFill>
                  <a:srgbClr val="000000"/>
                </a:solidFill>
              </a:rPr>
              <a:t>Αυτό έχει ως αποτέλεσμα οι ηλεκτρονικές ομάδες να υιοθετούν την </a:t>
            </a:r>
            <a:r>
              <a:rPr lang="el-GR" altLang="en-US" sz="2400" b="1" dirty="0">
                <a:solidFill>
                  <a:srgbClr val="FF33CC"/>
                </a:solidFill>
              </a:rPr>
              <a:t>τετραεδρική γεωμετρία</a:t>
            </a:r>
          </a:p>
          <a:p>
            <a:pPr eaLnBrk="1" hangingPunct="1">
              <a:spcBef>
                <a:spcPts val="600"/>
              </a:spcBef>
              <a:buFont typeface="Arial" panose="020B0604020202020204" pitchFamily="34" charset="0"/>
              <a:buChar char="•"/>
            </a:pPr>
            <a:r>
              <a:rPr lang="el-GR" altLang="en-US" sz="2400" dirty="0">
                <a:solidFill>
                  <a:srgbClr val="000000"/>
                </a:solidFill>
              </a:rPr>
              <a:t>Η γωνία δεσμού είναι  109.5°</a:t>
            </a:r>
          </a:p>
        </p:txBody>
      </p:sp>
      <p:sp>
        <p:nvSpPr>
          <p:cNvPr id="2" name="Picture 3">
            <a:extLst>
              <a:ext uri="{FF2B5EF4-FFF2-40B4-BE49-F238E27FC236}">
                <a16:creationId xmlns:a16="http://schemas.microsoft.com/office/drawing/2014/main" id="{845FC89C-5FA1-466B-AE80-B9D3E160B83A}"/>
              </a:ext>
            </a:extLst>
          </p:cNvPr>
          <p:cNvSpPr>
            <a:spLocks noChangeAspect="1" noChangeArrowheads="1"/>
          </p:cNvSpPr>
          <p:nvPr/>
        </p:nvSpPr>
        <p:spPr bwMode="auto">
          <a:xfrm>
            <a:off x="3352800" y="4191000"/>
            <a:ext cx="22098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95236" name="Picture 4">
            <a:extLst>
              <a:ext uri="{FF2B5EF4-FFF2-40B4-BE49-F238E27FC236}">
                <a16:creationId xmlns:a16="http://schemas.microsoft.com/office/drawing/2014/main" id="{EA784C55-D843-4C6C-A447-0A806CA539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118" t="5481" r="20981" b="8104"/>
          <a:stretch>
            <a:fillRect/>
          </a:stretch>
        </p:blipFill>
        <p:spPr bwMode="auto">
          <a:xfrm>
            <a:off x="5943600" y="4114800"/>
            <a:ext cx="21336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3" name="Picture 6">
            <a:extLst>
              <a:ext uri="{FF2B5EF4-FFF2-40B4-BE49-F238E27FC236}">
                <a16:creationId xmlns:a16="http://schemas.microsoft.com/office/drawing/2014/main" id="{29F78984-6EB2-4089-9587-7555ED3A7D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038600"/>
            <a:ext cx="2146300" cy="218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5240" name="Text Box 7">
            <a:extLst>
              <a:ext uri="{FF2B5EF4-FFF2-40B4-BE49-F238E27FC236}">
                <a16:creationId xmlns:a16="http://schemas.microsoft.com/office/drawing/2014/main" id="{C06F3756-F79D-4CD1-B0AB-AD25E4ECCC6B}"/>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1" fill="hold">
                                          <p:stCondLst>
                                            <p:cond delay="0"/>
                                          </p:stCondLst>
                                        </p:cTn>
                                        <p:tgtEl>
                                          <p:spTgt spid="3"/>
                                        </p:tgtEl>
                                        <p:attrNameLst>
                                          <p:attrName>style.visibility</p:attrName>
                                        </p:attrNameLst>
                                      </p:cBhvr>
                                      <p:to>
                                        <p:strVal val="visible"/>
                                      </p:to>
                                    </p:set>
                                    <p:animEffect transition="in" filter="dissolve">
                                      <p:cBhvr additive="repl">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1" fill="hold">
                                          <p:stCondLst>
                                            <p:cond delay="0"/>
                                          </p:stCondLst>
                                        </p:cTn>
                                        <p:tgtEl>
                                          <p:spTgt spid="2"/>
                                        </p:tgtEl>
                                        <p:attrNameLst>
                                          <p:attrName>style.visibility</p:attrName>
                                        </p:attrNameLst>
                                      </p:cBhvr>
                                      <p:to>
                                        <p:strVal val="visible"/>
                                      </p:to>
                                    </p:set>
                                    <p:animEffect transition="in" filter="dissolve">
                                      <p:cBhvr additive="repl">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fill="hold" nodeType="clickEffect">
                                  <p:stCondLst>
                                    <p:cond delay="0"/>
                                  </p:stCondLst>
                                  <p:childTnLst>
                                    <p:set>
                                      <p:cBhvr additive="repl">
                                        <p:cTn id="16" dur="1" fill="hold">
                                          <p:stCondLst>
                                            <p:cond delay="0"/>
                                          </p:stCondLst>
                                        </p:cTn>
                                        <p:tgtEl>
                                          <p:spTgt spid="95236"/>
                                        </p:tgtEl>
                                        <p:attrNameLst>
                                          <p:attrName>style.visibility</p:attrName>
                                        </p:attrNameLst>
                                      </p:cBhvr>
                                      <p:to>
                                        <p:strVal val="visible"/>
                                      </p:to>
                                    </p:set>
                                    <p:animEffect transition="in" filter="dissolve">
                                      <p:cBhvr additive="repl">
                                        <p:cTn id="17" dur="500"/>
                                        <p:tgtEl>
                                          <p:spTgt spid="95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1">
            <a:extLst>
              <a:ext uri="{FF2B5EF4-FFF2-40B4-BE49-F238E27FC236}">
                <a16:creationId xmlns:a16="http://schemas.microsoft.com/office/drawing/2014/main" id="{D8C615CA-8DCD-4C0A-A9D1-6B0E018723DF}"/>
              </a:ext>
            </a:extLst>
          </p:cNvPr>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a:solidFill>
                  <a:srgbClr val="898989"/>
                </a:solidFill>
              </a:rPr>
              <a:t>Tro, Chemistry: A Molecular Approach</a:t>
            </a:r>
          </a:p>
        </p:txBody>
      </p:sp>
      <p:sp>
        <p:nvSpPr>
          <p:cNvPr id="22532" name="Text Box 3">
            <a:extLst>
              <a:ext uri="{FF2B5EF4-FFF2-40B4-BE49-F238E27FC236}">
                <a16:creationId xmlns:a16="http://schemas.microsoft.com/office/drawing/2014/main" id="{4EEF2A35-7646-444B-B009-61F108C610E0}"/>
              </a:ext>
            </a:extLst>
          </p:cNvPr>
          <p:cNvSpPr txBox="1">
            <a:spLocks noChangeArrowheads="1"/>
          </p:cNvSpPr>
          <p:nvPr/>
        </p:nvSpPr>
        <p:spPr bwMode="auto">
          <a:xfrm>
            <a:off x="304800" y="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Τύποι Δεσμών</a:t>
            </a:r>
          </a:p>
        </p:txBody>
      </p:sp>
      <p:graphicFrame>
        <p:nvGraphicFramePr>
          <p:cNvPr id="19460" name="Group 4">
            <a:extLst>
              <a:ext uri="{FF2B5EF4-FFF2-40B4-BE49-F238E27FC236}">
                <a16:creationId xmlns:a16="http://schemas.microsoft.com/office/drawing/2014/main" id="{D701044E-E1D3-4297-9E49-73D8297165BA}"/>
              </a:ext>
            </a:extLst>
          </p:cNvPr>
          <p:cNvGraphicFramePr>
            <a:graphicFrameLocks noGrp="1"/>
          </p:cNvGraphicFramePr>
          <p:nvPr/>
        </p:nvGraphicFramePr>
        <p:xfrm>
          <a:off x="304800" y="1219200"/>
          <a:ext cx="8459788" cy="5029201"/>
        </p:xfrm>
        <a:graphic>
          <a:graphicData uri="http://schemas.openxmlformats.org/drawingml/2006/table">
            <a:tbl>
              <a:tblPr/>
              <a:tblGrid>
                <a:gridCol w="2819400">
                  <a:extLst>
                    <a:ext uri="{9D8B030D-6E8A-4147-A177-3AD203B41FA5}">
                      <a16:colId xmlns:a16="http://schemas.microsoft.com/office/drawing/2014/main" val="20000"/>
                    </a:ext>
                  </a:extLst>
                </a:gridCol>
                <a:gridCol w="2820988">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1257300">
                <a:tc>
                  <a:txBody>
                    <a:bodyPr/>
                    <a:lstStyle/>
                    <a:p>
                      <a:pPr marL="0" marR="0" lvl="0" indent="0" algn="ctr" defTabSz="449263" rtl="0" eaLnBrk="1" fontAlgn="base" latinLnBrk="0" hangingPunct="1">
                        <a:lnSpc>
                          <a:spcPct val="87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2800" b="1" i="0" u="none" strike="noStrike" cap="none" normalizeH="0" baseline="0">
                          <a:ln>
                            <a:noFill/>
                          </a:ln>
                          <a:solidFill>
                            <a:srgbClr val="000000"/>
                          </a:solidFill>
                          <a:effectLst/>
                          <a:latin typeface="Times New Roman" pitchFamily="18" charset="0"/>
                        </a:rPr>
                        <a:t>Τύποι ατόμων</a:t>
                      </a:r>
                    </a:p>
                  </a:txBody>
                  <a:tcPr marL="90000" marR="90000" marT="117504" marB="46800" anchor="ctr"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87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2800" b="1" i="0" u="none" strike="noStrike" cap="none" normalizeH="0" baseline="0">
                          <a:ln>
                            <a:noFill/>
                          </a:ln>
                          <a:solidFill>
                            <a:srgbClr val="000000"/>
                          </a:solidFill>
                          <a:effectLst/>
                          <a:latin typeface="Times New Roman" pitchFamily="18" charset="0"/>
                        </a:rPr>
                        <a:t>Τύπος δεσμού</a:t>
                      </a:r>
                    </a:p>
                  </a:txBody>
                  <a:tcPr marL="90000" marR="90000" marT="117504" marB="46800" anchor="ctr"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87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2800" b="1" i="0" u="none" strike="noStrike" cap="none" normalizeH="0" baseline="0">
                          <a:ln>
                            <a:noFill/>
                          </a:ln>
                          <a:solidFill>
                            <a:srgbClr val="000000"/>
                          </a:solidFill>
                          <a:effectLst/>
                          <a:latin typeface="Times New Roman" pitchFamily="18" charset="0"/>
                        </a:rPr>
                        <a:t>Χαρακτηριστικά του δεσμού</a:t>
                      </a:r>
                    </a:p>
                  </a:txBody>
                  <a:tcPr marL="90000" marR="90000" marT="117504" marB="46800" anchor="ctr"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255713">
                <a:tc>
                  <a:txBody>
                    <a:bodyPr/>
                    <a:lstStyle/>
                    <a:p>
                      <a:pPr marL="0" marR="0" lvl="0" indent="0" algn="l" defTabSz="449263" rtl="0" eaLnBrk="1" fontAlgn="base" latinLnBrk="0" hangingPunct="1">
                        <a:lnSpc>
                          <a:spcPct val="87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2800" b="0" i="0" u="none" strike="noStrike" cap="none" normalizeH="0" baseline="0">
                          <a:ln>
                            <a:noFill/>
                          </a:ln>
                          <a:solidFill>
                            <a:srgbClr val="000000"/>
                          </a:solidFill>
                          <a:effectLst/>
                          <a:latin typeface="Times New Roman" pitchFamily="18" charset="0"/>
                        </a:rPr>
                        <a:t>Μέταλλα με αμέταλλα</a:t>
                      </a:r>
                    </a:p>
                  </a:txBody>
                  <a:tcPr marL="90000" marR="90000" marT="117504" marB="46800" anchor="ctr"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87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2800" b="1" i="0" u="none" strike="noStrike" cap="none" normalizeH="0" baseline="0">
                          <a:ln>
                            <a:noFill/>
                          </a:ln>
                          <a:solidFill>
                            <a:srgbClr val="17375E"/>
                          </a:solidFill>
                          <a:effectLst/>
                          <a:latin typeface="Times New Roman" pitchFamily="18" charset="0"/>
                        </a:rPr>
                        <a:t>Ιοντικός</a:t>
                      </a:r>
                    </a:p>
                  </a:txBody>
                  <a:tcPr marL="90000" marR="90000" marT="117504" marB="46800" anchor="ctr"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87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2800" b="0" i="0" u="none" strike="noStrike" cap="none" normalizeH="0" baseline="0">
                          <a:ln>
                            <a:noFill/>
                          </a:ln>
                          <a:solidFill>
                            <a:srgbClr val="000000"/>
                          </a:solidFill>
                          <a:effectLst/>
                          <a:latin typeface="Times New Roman" pitchFamily="18" charset="0"/>
                        </a:rPr>
                        <a:t>Ηλεκτρόνια μεταφέρονται</a:t>
                      </a:r>
                    </a:p>
                  </a:txBody>
                  <a:tcPr marL="90000" marR="90000" marT="117504" marB="46800" anchor="ctr"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258888">
                <a:tc>
                  <a:txBody>
                    <a:bodyPr/>
                    <a:lstStyle/>
                    <a:p>
                      <a:pPr marL="0" marR="0" lvl="0" indent="0" algn="l" defTabSz="449263" rtl="0" eaLnBrk="1" fontAlgn="base" latinLnBrk="0" hangingPunct="1">
                        <a:lnSpc>
                          <a:spcPct val="87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2800" b="0" i="0" u="none" strike="noStrike" cap="none" normalizeH="0" baseline="0">
                          <a:ln>
                            <a:noFill/>
                          </a:ln>
                          <a:solidFill>
                            <a:srgbClr val="000000"/>
                          </a:solidFill>
                          <a:effectLst/>
                          <a:latin typeface="Times New Roman" pitchFamily="18" charset="0"/>
                        </a:rPr>
                        <a:t>Αμέταλλα με αμέταλλα</a:t>
                      </a:r>
                    </a:p>
                  </a:txBody>
                  <a:tcPr marL="90000" marR="90000" marT="117504" marB="46800" anchor="ctr"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87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2800" b="1" i="0" u="none" strike="noStrike" cap="none" normalizeH="0" baseline="0">
                          <a:ln>
                            <a:noFill/>
                          </a:ln>
                          <a:solidFill>
                            <a:srgbClr val="00B050"/>
                          </a:solidFill>
                          <a:effectLst/>
                          <a:latin typeface="Times New Roman" pitchFamily="18" charset="0"/>
                        </a:rPr>
                        <a:t>Ομοιοπολικός</a:t>
                      </a:r>
                    </a:p>
                  </a:txBody>
                  <a:tcPr marL="90000" marR="90000" marT="117504" marB="46800" anchor="ctr"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87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2800" b="0" i="0" u="none" strike="noStrike" cap="none" normalizeH="0" baseline="0">
                          <a:ln>
                            <a:noFill/>
                          </a:ln>
                          <a:solidFill>
                            <a:srgbClr val="000000"/>
                          </a:solidFill>
                          <a:effectLst/>
                          <a:latin typeface="Times New Roman" pitchFamily="18" charset="0"/>
                        </a:rPr>
                        <a:t>ηλεκτρόνια</a:t>
                      </a:r>
                      <a:r>
                        <a:rPr kumimoji="0" lang="en-US" sz="2800" b="0" i="0" u="none" strike="noStrike" cap="none" normalizeH="0" baseline="0">
                          <a:ln>
                            <a:noFill/>
                          </a:ln>
                          <a:solidFill>
                            <a:srgbClr val="000000"/>
                          </a:solidFill>
                          <a:effectLst/>
                          <a:latin typeface="Times New Roman" pitchFamily="18" charset="0"/>
                        </a:rPr>
                        <a:t> </a:t>
                      </a:r>
                    </a:p>
                    <a:p>
                      <a:pPr marL="0" marR="0" lvl="0" indent="0" algn="l" defTabSz="449263" rtl="0" eaLnBrk="1" fontAlgn="base" latinLnBrk="0" hangingPunct="1">
                        <a:lnSpc>
                          <a:spcPct val="87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2800" b="0" i="0" u="none" strike="noStrike" cap="none" normalizeH="0" baseline="0">
                          <a:ln>
                            <a:noFill/>
                          </a:ln>
                          <a:solidFill>
                            <a:srgbClr val="000000"/>
                          </a:solidFill>
                          <a:effectLst/>
                          <a:latin typeface="Times New Roman" pitchFamily="18" charset="0"/>
                        </a:rPr>
                        <a:t>μοιραζόμενα</a:t>
                      </a:r>
                    </a:p>
                  </a:txBody>
                  <a:tcPr marL="90000" marR="90000" marT="117504" marB="46800" anchor="ctr"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28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57300">
                <a:tc>
                  <a:txBody>
                    <a:bodyPr/>
                    <a:lstStyle/>
                    <a:p>
                      <a:pPr marL="0" marR="0" lvl="0" indent="0" algn="l" defTabSz="449263" rtl="0" eaLnBrk="1" fontAlgn="base" latinLnBrk="0" hangingPunct="1">
                        <a:lnSpc>
                          <a:spcPct val="87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2800" b="0" i="0" u="none" strike="noStrike" cap="none" normalizeH="0" baseline="0">
                          <a:ln>
                            <a:noFill/>
                          </a:ln>
                          <a:solidFill>
                            <a:srgbClr val="000000"/>
                          </a:solidFill>
                          <a:effectLst/>
                          <a:latin typeface="Times New Roman" pitchFamily="18" charset="0"/>
                        </a:rPr>
                        <a:t>Μέταλλα με μέταλλα</a:t>
                      </a:r>
                    </a:p>
                  </a:txBody>
                  <a:tcPr marL="90000" marR="90000" marT="117504" marB="46800" anchor="ctr" horzOverflow="overflow">
                    <a:lnL w="64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49263" rtl="0" eaLnBrk="1" fontAlgn="base" latinLnBrk="0" hangingPunct="1">
                        <a:lnSpc>
                          <a:spcPct val="87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2800" b="1" i="0" u="none" strike="noStrike" cap="none" normalizeH="0" baseline="0">
                          <a:ln>
                            <a:noFill/>
                          </a:ln>
                          <a:solidFill>
                            <a:srgbClr val="215968"/>
                          </a:solidFill>
                          <a:effectLst/>
                          <a:latin typeface="Times New Roman" pitchFamily="18" charset="0"/>
                        </a:rPr>
                        <a:t>Μεταλλικός</a:t>
                      </a:r>
                    </a:p>
                  </a:txBody>
                  <a:tcPr marL="90000" marR="90000" marT="117504" marB="46800" anchor="ctr" horzOverflow="overflow">
                    <a:lnL w="2880" cap="flat" cmpd="sng" algn="ctr">
                      <a:solidFill>
                        <a:srgbClr val="000000"/>
                      </a:solidFill>
                      <a:prstDash val="solid"/>
                      <a:round/>
                      <a:headEnd type="none" w="med" len="med"/>
                      <a:tailEnd type="none" w="med" len="med"/>
                    </a:lnL>
                    <a:lnR w="28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49263" rtl="0" eaLnBrk="1" fontAlgn="base" latinLnBrk="0" hangingPunct="1">
                        <a:lnSpc>
                          <a:spcPct val="87000"/>
                        </a:lnSpc>
                        <a:spcBef>
                          <a:spcPts val="700"/>
                        </a:spcBef>
                        <a:spcAft>
                          <a:spcPct val="0"/>
                        </a:spcAft>
                        <a:buClrTx/>
                        <a:buSzPct val="12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l-GR" sz="2800" b="0" i="0" u="none" strike="noStrike" cap="none" normalizeH="0" baseline="0">
                          <a:ln>
                            <a:noFill/>
                          </a:ln>
                          <a:solidFill>
                            <a:srgbClr val="000000"/>
                          </a:solidFill>
                          <a:effectLst/>
                          <a:latin typeface="Times New Roman" pitchFamily="18" charset="0"/>
                        </a:rPr>
                        <a:t>«θάλασσα» ηλεκτρονίων</a:t>
                      </a:r>
                    </a:p>
                  </a:txBody>
                  <a:tcPr marL="90000" marR="90000" marT="117504" marB="46800" anchor="ctr" horzOverflow="overflow">
                    <a:lnL w="2880" cap="flat" cmpd="sng" algn="ctr">
                      <a:solidFill>
                        <a:srgbClr val="000000"/>
                      </a:solidFill>
                      <a:prstDash val="solid"/>
                      <a:round/>
                      <a:headEnd type="none" w="med" len="med"/>
                      <a:tailEnd type="none" w="med" len="med"/>
                    </a:lnL>
                    <a:lnR w="6480" cap="flat" cmpd="sng" algn="ctr">
                      <a:solidFill>
                        <a:srgbClr val="000000"/>
                      </a:solidFill>
                      <a:prstDash val="solid"/>
                      <a:round/>
                      <a:headEnd type="none" w="med" len="med"/>
                      <a:tailEnd type="none" w="med" len="med"/>
                    </a:lnR>
                    <a:lnT w="2880" cap="flat" cmpd="sng" algn="ctr">
                      <a:solidFill>
                        <a:srgbClr val="000000"/>
                      </a:solidFill>
                      <a:prstDash val="solid"/>
                      <a:round/>
                      <a:headEnd type="none" w="med" len="med"/>
                      <a:tailEnd type="none" w="med" len="med"/>
                    </a:lnT>
                    <a:lnB w="648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ext Box 1">
            <a:extLst>
              <a:ext uri="{FF2B5EF4-FFF2-40B4-BE49-F238E27FC236}">
                <a16:creationId xmlns:a16="http://schemas.microsoft.com/office/drawing/2014/main" id="{2E1BE482-C4B7-4EC1-A4C2-05EE871C4785}"/>
              </a:ext>
            </a:extLst>
          </p:cNvPr>
          <p:cNvSpPr txBox="1">
            <a:spLocks noChangeArrowheads="1"/>
          </p:cNvSpPr>
          <p:nvPr/>
        </p:nvSpPr>
        <p:spPr bwMode="auto">
          <a:xfrm>
            <a:off x="304800" y="762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Τετραεδρική γεωμετρία</a:t>
            </a:r>
          </a:p>
        </p:txBody>
      </p:sp>
      <p:pic>
        <p:nvPicPr>
          <p:cNvPr id="96260" name="Picture 3">
            <a:extLst>
              <a:ext uri="{FF2B5EF4-FFF2-40B4-BE49-F238E27FC236}">
                <a16:creationId xmlns:a16="http://schemas.microsoft.com/office/drawing/2014/main" id="{EAB3DA49-45F0-4A17-94BB-025FA8DA92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963" y="1419225"/>
            <a:ext cx="6438900" cy="401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6261" name="Text Box 4">
            <a:extLst>
              <a:ext uri="{FF2B5EF4-FFF2-40B4-BE49-F238E27FC236}">
                <a16:creationId xmlns:a16="http://schemas.microsoft.com/office/drawing/2014/main" id="{33CC60FC-F2A3-4520-A00E-97501DBE642E}"/>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1">
            <a:extLst>
              <a:ext uri="{FF2B5EF4-FFF2-40B4-BE49-F238E27FC236}">
                <a16:creationId xmlns:a16="http://schemas.microsoft.com/office/drawing/2014/main" id="{40B15925-0C95-4572-BBE7-DA254B7403E3}"/>
              </a:ext>
            </a:extLst>
          </p:cNvPr>
          <p:cNvSpPr txBox="1">
            <a:spLocks noChangeArrowheads="1"/>
          </p:cNvSpPr>
          <p:nvPr/>
        </p:nvSpPr>
        <p:spPr bwMode="auto">
          <a:xfrm>
            <a:off x="304800" y="228600"/>
            <a:ext cx="845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a:solidFill>
                  <a:srgbClr val="000000"/>
                </a:solidFill>
              </a:rPr>
              <a:t>Τριγωνική διπυραμιδική ηλεκτρονική γεωμετρία</a:t>
            </a:r>
          </a:p>
        </p:txBody>
      </p:sp>
      <p:sp>
        <p:nvSpPr>
          <p:cNvPr id="2" name="Text Box 2">
            <a:extLst>
              <a:ext uri="{FF2B5EF4-FFF2-40B4-BE49-F238E27FC236}">
                <a16:creationId xmlns:a16="http://schemas.microsoft.com/office/drawing/2014/main" id="{6BD1B94D-DAB7-4E5E-BAF4-95AE2D1BB012}"/>
              </a:ext>
            </a:extLst>
          </p:cNvPr>
          <p:cNvSpPr txBox="1">
            <a:spLocks noChangeArrowheads="1"/>
          </p:cNvSpPr>
          <p:nvPr/>
        </p:nvSpPr>
        <p:spPr bwMode="auto">
          <a:xfrm>
            <a:off x="228600" y="1219200"/>
            <a:ext cx="87630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90000"/>
              </a:lnSpc>
              <a:spcBef>
                <a:spcPts val="600"/>
              </a:spcBef>
              <a:buFont typeface="Arial" panose="020B0604020202020204" pitchFamily="34" charset="0"/>
              <a:buChar char="•"/>
            </a:pPr>
            <a:r>
              <a:rPr lang="el-GR" altLang="en-US" sz="2400">
                <a:solidFill>
                  <a:srgbClr val="000000"/>
                </a:solidFill>
              </a:rPr>
              <a:t>Όταν υπάρχουν </a:t>
            </a:r>
            <a:r>
              <a:rPr lang="el-GR" altLang="en-US" sz="2400" b="1">
                <a:solidFill>
                  <a:srgbClr val="000000"/>
                </a:solidFill>
              </a:rPr>
              <a:t>5 ηλεκτρονικές ομάδες</a:t>
            </a:r>
            <a:r>
              <a:rPr lang="el-GR" altLang="en-US" sz="2400">
                <a:solidFill>
                  <a:srgbClr val="000000"/>
                </a:solidFill>
              </a:rPr>
              <a:t> γύρω από το κεντρικό άτομο, θα καταλαμβάνουν θέσεις δύο τετραέδρων κολλημένων στη μια πλευρά με το κεντρικό άτομο στο κέντρο των μοιραζόμενων βάσεων</a:t>
            </a:r>
          </a:p>
          <a:p>
            <a:pPr eaLnBrk="1" hangingPunct="1">
              <a:lnSpc>
                <a:spcPct val="90000"/>
              </a:lnSpc>
              <a:spcBef>
                <a:spcPts val="600"/>
              </a:spcBef>
              <a:buFont typeface="Arial" panose="020B0604020202020204" pitchFamily="34" charset="0"/>
              <a:buChar char="•"/>
            </a:pPr>
            <a:r>
              <a:rPr lang="el-GR" altLang="en-US" sz="2400">
                <a:solidFill>
                  <a:srgbClr val="000000"/>
                </a:solidFill>
              </a:rPr>
              <a:t>Αυτό έχει ως αποτέλεσμα οι ηλεκτρονικές ομάδες να υοθετούν την </a:t>
            </a:r>
            <a:r>
              <a:rPr lang="el-GR" altLang="en-US" sz="2400" b="1">
                <a:solidFill>
                  <a:srgbClr val="FF33CC"/>
                </a:solidFill>
              </a:rPr>
              <a:t>τριγωνική διπυραμιδική γεωμετρία</a:t>
            </a:r>
          </a:p>
          <a:p>
            <a:pPr eaLnBrk="1" hangingPunct="1">
              <a:lnSpc>
                <a:spcPct val="90000"/>
              </a:lnSpc>
              <a:spcBef>
                <a:spcPts val="600"/>
              </a:spcBef>
              <a:buFont typeface="Arial" panose="020B0604020202020204" pitchFamily="34" charset="0"/>
              <a:buChar char="•"/>
            </a:pPr>
            <a:r>
              <a:rPr lang="el-GR" altLang="en-US" sz="2400">
                <a:solidFill>
                  <a:srgbClr val="000000"/>
                </a:solidFill>
              </a:rPr>
              <a:t>Οι θέσεις επάνω και κάτω του κεντρικού ατόμου καλούνται </a:t>
            </a:r>
            <a:r>
              <a:rPr lang="el-GR" altLang="en-US" sz="2400" b="1">
                <a:solidFill>
                  <a:srgbClr val="9933FF"/>
                </a:solidFill>
              </a:rPr>
              <a:t>αξονικές</a:t>
            </a:r>
            <a:r>
              <a:rPr lang="el-GR" altLang="en-US" sz="2400">
                <a:solidFill>
                  <a:srgbClr val="000000"/>
                </a:solidFill>
              </a:rPr>
              <a:t> θέσεις</a:t>
            </a:r>
          </a:p>
          <a:p>
            <a:pPr eaLnBrk="1" hangingPunct="1">
              <a:lnSpc>
                <a:spcPct val="90000"/>
              </a:lnSpc>
              <a:spcBef>
                <a:spcPts val="600"/>
              </a:spcBef>
              <a:buFont typeface="Arial" panose="020B0604020202020204" pitchFamily="34" charset="0"/>
              <a:buChar char="•"/>
            </a:pPr>
            <a:r>
              <a:rPr lang="el-GR" altLang="en-US" sz="2400">
                <a:solidFill>
                  <a:srgbClr val="000000"/>
                </a:solidFill>
              </a:rPr>
              <a:t>Οι θέσεις στο ίδιο επίπεδο με το κεντρικό άτομο καλούνται </a:t>
            </a:r>
            <a:r>
              <a:rPr lang="el-GR" altLang="en-US" sz="2400" b="1">
                <a:solidFill>
                  <a:srgbClr val="9933FF"/>
                </a:solidFill>
              </a:rPr>
              <a:t>ισημερινές</a:t>
            </a:r>
            <a:r>
              <a:rPr lang="el-GR" altLang="en-US" sz="2400">
                <a:solidFill>
                  <a:srgbClr val="000000"/>
                </a:solidFill>
              </a:rPr>
              <a:t> θέσεις</a:t>
            </a:r>
          </a:p>
          <a:p>
            <a:pPr eaLnBrk="1" hangingPunct="1">
              <a:lnSpc>
                <a:spcPct val="90000"/>
              </a:lnSpc>
              <a:spcBef>
                <a:spcPts val="600"/>
              </a:spcBef>
              <a:buFont typeface="Arial" panose="020B0604020202020204" pitchFamily="34" charset="0"/>
              <a:buChar char="•"/>
            </a:pPr>
            <a:r>
              <a:rPr lang="el-GR" altLang="en-US" sz="2400">
                <a:solidFill>
                  <a:srgbClr val="000000"/>
                </a:solidFill>
              </a:rPr>
              <a:t>Η γωνία δεσμού μεταξύ των ισημερινών θέσεων είναι 120°</a:t>
            </a:r>
          </a:p>
          <a:p>
            <a:pPr eaLnBrk="1" hangingPunct="1">
              <a:lnSpc>
                <a:spcPct val="90000"/>
              </a:lnSpc>
              <a:spcBef>
                <a:spcPts val="600"/>
              </a:spcBef>
              <a:buFont typeface="Arial" panose="020B0604020202020204" pitchFamily="34" charset="0"/>
              <a:buChar char="•"/>
            </a:pPr>
            <a:r>
              <a:rPr lang="el-GR" altLang="en-US" sz="2400">
                <a:solidFill>
                  <a:srgbClr val="000000"/>
                </a:solidFill>
              </a:rPr>
              <a:t>Η γωνία δεσμού μεταξύ αξονικών και ισημερινών θέσεων είναι  90°</a:t>
            </a:r>
          </a:p>
        </p:txBody>
      </p:sp>
      <p:sp>
        <p:nvSpPr>
          <p:cNvPr id="97285" name="Text Box 4">
            <a:extLst>
              <a:ext uri="{FF2B5EF4-FFF2-40B4-BE49-F238E27FC236}">
                <a16:creationId xmlns:a16="http://schemas.microsoft.com/office/drawing/2014/main" id="{E335851C-65A5-4AC2-9FAB-D74F65585839}"/>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2">
                                            <p:txEl>
                                              <p:pRg st="0" end="0"/>
                                            </p:txEl>
                                          </p:spTgt>
                                        </p:tgtEl>
                                        <p:attrNameLst>
                                          <p:attrName>style.visibility</p:attrName>
                                        </p:attrNameLst>
                                      </p:cBhvr>
                                      <p:to>
                                        <p:strVal val="visible"/>
                                      </p:to>
                                    </p:set>
                                    <p:animEffect transition="in" filter="wipe(left)">
                                      <p:cBhvr additive="repl">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2">
                                            <p:txEl>
                                              <p:pRg st="1" end="1"/>
                                            </p:txEl>
                                          </p:spTgt>
                                        </p:tgtEl>
                                        <p:attrNameLst>
                                          <p:attrName>style.visibility</p:attrName>
                                        </p:attrNameLst>
                                      </p:cBhvr>
                                      <p:to>
                                        <p:strVal val="visible"/>
                                      </p:to>
                                    </p:set>
                                    <p:animEffect transition="in" filter="wipe(left)">
                                      <p:cBhvr additive="repl">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1000"/>
                                  </p:stCondLst>
                                  <p:childTnLst>
                                    <p:set>
                                      <p:cBhvr additive="repl">
                                        <p:cTn id="16" dur="1" fill="hold">
                                          <p:stCondLst>
                                            <p:cond delay="0"/>
                                          </p:stCondLst>
                                        </p:cTn>
                                        <p:tgtEl>
                                          <p:spTgt spid="2">
                                            <p:txEl>
                                              <p:pRg st="2" end="2"/>
                                            </p:txEl>
                                          </p:spTgt>
                                        </p:tgtEl>
                                        <p:attrNameLst>
                                          <p:attrName>style.visibility</p:attrName>
                                        </p:attrNameLst>
                                      </p:cBhvr>
                                      <p:to>
                                        <p:strVal val="visible"/>
                                      </p:to>
                                    </p:set>
                                    <p:animEffect transition="in" filter="wipe(left)">
                                      <p:cBhvr additive="repl">
                                        <p:cTn id="17" dur="5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1000"/>
                                  </p:stCondLst>
                                  <p:childTnLst>
                                    <p:set>
                                      <p:cBhvr additive="repl">
                                        <p:cTn id="21" dur="1" fill="hold">
                                          <p:stCondLst>
                                            <p:cond delay="0"/>
                                          </p:stCondLst>
                                        </p:cTn>
                                        <p:tgtEl>
                                          <p:spTgt spid="2">
                                            <p:txEl>
                                              <p:pRg st="3" end="3"/>
                                            </p:txEl>
                                          </p:spTgt>
                                        </p:tgtEl>
                                        <p:attrNameLst>
                                          <p:attrName>style.visibility</p:attrName>
                                        </p:attrNameLst>
                                      </p:cBhvr>
                                      <p:to>
                                        <p:strVal val="visible"/>
                                      </p:to>
                                    </p:set>
                                    <p:animEffect transition="in" filter="wipe(left)">
                                      <p:cBhvr additive="repl">
                                        <p:cTn id="22" dur="500"/>
                                        <p:tgtEl>
                                          <p:spTgt spid="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1000"/>
                                  </p:stCondLst>
                                  <p:childTnLst>
                                    <p:set>
                                      <p:cBhvr additive="repl">
                                        <p:cTn id="26" dur="1" fill="hold">
                                          <p:stCondLst>
                                            <p:cond delay="0"/>
                                          </p:stCondLst>
                                        </p:cTn>
                                        <p:tgtEl>
                                          <p:spTgt spid="2">
                                            <p:txEl>
                                              <p:pRg st="4" end="4"/>
                                            </p:txEl>
                                          </p:spTgt>
                                        </p:tgtEl>
                                        <p:attrNameLst>
                                          <p:attrName>style.visibility</p:attrName>
                                        </p:attrNameLst>
                                      </p:cBhvr>
                                      <p:to>
                                        <p:strVal val="visible"/>
                                      </p:to>
                                    </p:set>
                                    <p:animEffect transition="in" filter="wipe(left)">
                                      <p:cBhvr additive="repl">
                                        <p:cTn id="27" dur="500"/>
                                        <p:tgtEl>
                                          <p:spTgt spid="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1000"/>
                                  </p:stCondLst>
                                  <p:childTnLst>
                                    <p:set>
                                      <p:cBhvr additive="repl">
                                        <p:cTn id="31" dur="1" fill="hold">
                                          <p:stCondLst>
                                            <p:cond delay="0"/>
                                          </p:stCondLst>
                                        </p:cTn>
                                        <p:tgtEl>
                                          <p:spTgt spid="2">
                                            <p:txEl>
                                              <p:pRg st="5" end="5"/>
                                            </p:txEl>
                                          </p:spTgt>
                                        </p:tgtEl>
                                        <p:attrNameLst>
                                          <p:attrName>style.visibility</p:attrName>
                                        </p:attrNameLst>
                                      </p:cBhvr>
                                      <p:to>
                                        <p:strVal val="visible"/>
                                      </p:to>
                                    </p:set>
                                    <p:animEffect transition="in" filter="wipe(left)">
                                      <p:cBhvr additive="repl">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ext Box 1">
            <a:extLst>
              <a:ext uri="{FF2B5EF4-FFF2-40B4-BE49-F238E27FC236}">
                <a16:creationId xmlns:a16="http://schemas.microsoft.com/office/drawing/2014/main" id="{5FA394CC-80C7-4DAD-92CE-9C02253EFDFF}"/>
              </a:ext>
            </a:extLst>
          </p:cNvPr>
          <p:cNvSpPr txBox="1">
            <a:spLocks noChangeArrowheads="1"/>
          </p:cNvSpPr>
          <p:nvPr/>
        </p:nvSpPr>
        <p:spPr bwMode="auto">
          <a:xfrm>
            <a:off x="304800" y="762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Τριγωνική διπυραμίδα</a:t>
            </a:r>
          </a:p>
        </p:txBody>
      </p:sp>
      <p:pic>
        <p:nvPicPr>
          <p:cNvPr id="98308" name="Picture 3">
            <a:extLst>
              <a:ext uri="{FF2B5EF4-FFF2-40B4-BE49-F238E27FC236}">
                <a16:creationId xmlns:a16="http://schemas.microsoft.com/office/drawing/2014/main" id="{DC616D53-86E9-4FD3-9257-B3EF57CA31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511300"/>
            <a:ext cx="6400800"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8309" name="Text Box 4">
            <a:extLst>
              <a:ext uri="{FF2B5EF4-FFF2-40B4-BE49-F238E27FC236}">
                <a16:creationId xmlns:a16="http://schemas.microsoft.com/office/drawing/2014/main" id="{050B37FF-4D92-499B-A973-EDEC4F2986F0}"/>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1">
            <a:extLst>
              <a:ext uri="{FF2B5EF4-FFF2-40B4-BE49-F238E27FC236}">
                <a16:creationId xmlns:a16="http://schemas.microsoft.com/office/drawing/2014/main" id="{AD2B5B02-722E-45F1-B619-0E94E1FB7CB7}"/>
              </a:ext>
            </a:extLst>
          </p:cNvPr>
          <p:cNvSpPr txBox="1">
            <a:spLocks noChangeArrowheads="1"/>
          </p:cNvSpPr>
          <p:nvPr/>
        </p:nvSpPr>
        <p:spPr bwMode="auto">
          <a:xfrm>
            <a:off x="304800" y="762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Τριγωνική διπυραμιδική γεωμετρία</a:t>
            </a:r>
          </a:p>
        </p:txBody>
      </p:sp>
      <p:pic>
        <p:nvPicPr>
          <p:cNvPr id="99332" name="Picture 3">
            <a:extLst>
              <a:ext uri="{FF2B5EF4-FFF2-40B4-BE49-F238E27FC236}">
                <a16:creationId xmlns:a16="http://schemas.microsoft.com/office/drawing/2014/main" id="{5A6860FB-A4BF-47CC-8496-EB5F430515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09800"/>
            <a:ext cx="2908300" cy="299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99333" name="Picture 4">
            <a:extLst>
              <a:ext uri="{FF2B5EF4-FFF2-40B4-BE49-F238E27FC236}">
                <a16:creationId xmlns:a16="http://schemas.microsoft.com/office/drawing/2014/main" id="{C8FCBA90-8918-4283-A067-AA04BFACA9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33966" b="3236"/>
          <a:stretch>
            <a:fillRect/>
          </a:stretch>
        </p:blipFill>
        <p:spPr bwMode="auto">
          <a:xfrm>
            <a:off x="4267200" y="1273175"/>
            <a:ext cx="421005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99334" name="Text Box 5">
            <a:extLst>
              <a:ext uri="{FF2B5EF4-FFF2-40B4-BE49-F238E27FC236}">
                <a16:creationId xmlns:a16="http://schemas.microsoft.com/office/drawing/2014/main" id="{0D9DF7D0-7B09-4DD4-9A9C-7609A89DA0BF}"/>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1">
            <a:extLst>
              <a:ext uri="{FF2B5EF4-FFF2-40B4-BE49-F238E27FC236}">
                <a16:creationId xmlns:a16="http://schemas.microsoft.com/office/drawing/2014/main" id="{4F73BB83-D0D5-4BFB-B343-37F17C6193E6}"/>
              </a:ext>
            </a:extLst>
          </p:cNvPr>
          <p:cNvSpPr txBox="1">
            <a:spLocks noChangeArrowheads="1"/>
          </p:cNvSpPr>
          <p:nvPr/>
        </p:nvSpPr>
        <p:spPr bwMode="auto">
          <a:xfrm>
            <a:off x="304800" y="533400"/>
            <a:ext cx="845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000">
                <a:solidFill>
                  <a:srgbClr val="000000"/>
                </a:solidFill>
                <a:latin typeface="Times New Roman" panose="02020603050405020304" pitchFamily="18" charset="0"/>
              </a:rPr>
              <a:t>Οκταεδρική ηλεκτρονική γεωμετρία</a:t>
            </a:r>
          </a:p>
        </p:txBody>
      </p:sp>
      <p:sp>
        <p:nvSpPr>
          <p:cNvPr id="2" name="Text Box 2">
            <a:extLst>
              <a:ext uri="{FF2B5EF4-FFF2-40B4-BE49-F238E27FC236}">
                <a16:creationId xmlns:a16="http://schemas.microsoft.com/office/drawing/2014/main" id="{4E58F4F1-FAD0-499F-BA69-34D5E001E3E5}"/>
              </a:ext>
            </a:extLst>
          </p:cNvPr>
          <p:cNvSpPr txBox="1">
            <a:spLocks noChangeArrowheads="1"/>
          </p:cNvSpPr>
          <p:nvPr/>
        </p:nvSpPr>
        <p:spPr bwMode="auto">
          <a:xfrm>
            <a:off x="457200" y="14478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600"/>
              </a:spcBef>
              <a:buFont typeface="Arial" panose="020B0604020202020204" pitchFamily="34" charset="0"/>
              <a:buChar char="•"/>
            </a:pPr>
            <a:r>
              <a:rPr lang="el-GR" altLang="en-US" sz="2400">
                <a:solidFill>
                  <a:srgbClr val="000000"/>
                </a:solidFill>
              </a:rPr>
              <a:t>Όταν υπάρχουν </a:t>
            </a:r>
            <a:r>
              <a:rPr lang="el-GR" altLang="en-US" sz="2400" b="1">
                <a:solidFill>
                  <a:srgbClr val="000000"/>
                </a:solidFill>
              </a:rPr>
              <a:t>6 ηλεκτρονικές ομάδες</a:t>
            </a:r>
            <a:r>
              <a:rPr lang="el-GR" altLang="en-US" sz="2400">
                <a:solidFill>
                  <a:srgbClr val="000000"/>
                </a:solidFill>
              </a:rPr>
              <a:t> γύρω από το κεντρικό άτομο, θα καταλαμβάνουν θέσεις δύο πυραμίδων με τετράγωνη βάση κολλημένων στη μια πλευρά με το κεντρικό άτομο στο κέντρο</a:t>
            </a:r>
          </a:p>
          <a:p>
            <a:pPr eaLnBrk="1" hangingPunct="1">
              <a:spcBef>
                <a:spcPts val="600"/>
              </a:spcBef>
              <a:buClrTx/>
              <a:buFontTx/>
              <a:buNone/>
            </a:pPr>
            <a:endParaRPr lang="el-GR" altLang="en-US" sz="2400">
              <a:solidFill>
                <a:srgbClr val="000000"/>
              </a:solidFill>
            </a:endParaRPr>
          </a:p>
          <a:p>
            <a:pPr eaLnBrk="1" hangingPunct="1">
              <a:spcBef>
                <a:spcPts val="600"/>
              </a:spcBef>
              <a:buFont typeface="Arial" panose="020B0604020202020204" pitchFamily="34" charset="0"/>
              <a:buChar char="•"/>
            </a:pPr>
            <a:r>
              <a:rPr lang="el-GR" altLang="en-US" sz="2400">
                <a:solidFill>
                  <a:srgbClr val="000000"/>
                </a:solidFill>
              </a:rPr>
              <a:t>Αυτό έχει ως αποτέλεσμα οι ηλεκτρονικές ομάδες να υιοθετούν την </a:t>
            </a:r>
            <a:r>
              <a:rPr lang="el-GR" altLang="en-US" sz="2400" b="1">
                <a:solidFill>
                  <a:srgbClr val="FF33CC"/>
                </a:solidFill>
              </a:rPr>
              <a:t>οκταεδρική γεωμετρία</a:t>
            </a:r>
          </a:p>
          <a:p>
            <a:pPr lvl="1" eaLnBrk="1" hangingPunct="1">
              <a:spcBef>
                <a:spcPts val="550"/>
              </a:spcBef>
              <a:buFont typeface="Arial" panose="020B0604020202020204" pitchFamily="34" charset="0"/>
              <a:buChar char="–"/>
            </a:pPr>
            <a:r>
              <a:rPr lang="el-GR" altLang="en-US" sz="2200">
                <a:solidFill>
                  <a:srgbClr val="000000"/>
                </a:solidFill>
              </a:rPr>
              <a:t>Ονομάζεται οκταεδρική διότι το γεωμετρικό σχήμα έχει 8 πλευρές</a:t>
            </a:r>
          </a:p>
          <a:p>
            <a:pPr eaLnBrk="1" hangingPunct="1">
              <a:spcBef>
                <a:spcPts val="600"/>
              </a:spcBef>
              <a:buFont typeface="Arial" panose="020B0604020202020204" pitchFamily="34" charset="0"/>
              <a:buChar char="•"/>
            </a:pPr>
            <a:r>
              <a:rPr lang="el-GR" altLang="en-US" sz="2400">
                <a:solidFill>
                  <a:srgbClr val="000000"/>
                </a:solidFill>
              </a:rPr>
              <a:t>Ολες οι θέσεις είναι ισοδύναμες</a:t>
            </a:r>
          </a:p>
          <a:p>
            <a:pPr eaLnBrk="1" hangingPunct="1">
              <a:spcBef>
                <a:spcPts val="600"/>
              </a:spcBef>
              <a:buFont typeface="Arial" panose="020B0604020202020204" pitchFamily="34" charset="0"/>
              <a:buChar char="•"/>
            </a:pPr>
            <a:r>
              <a:rPr lang="el-GR" altLang="en-US" sz="2400">
                <a:solidFill>
                  <a:srgbClr val="000000"/>
                </a:solidFill>
              </a:rPr>
              <a:t>Η γωνία δεσμού είναι  90°</a:t>
            </a:r>
          </a:p>
        </p:txBody>
      </p:sp>
      <p:sp>
        <p:nvSpPr>
          <p:cNvPr id="100357" name="Text Box 4">
            <a:extLst>
              <a:ext uri="{FF2B5EF4-FFF2-40B4-BE49-F238E27FC236}">
                <a16:creationId xmlns:a16="http://schemas.microsoft.com/office/drawing/2014/main" id="{02C55A32-A4E5-4BF9-AE3E-9ADA5A5DFFB3}"/>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2">
                                            <p:txEl>
                                              <p:pRg st="0" end="0"/>
                                            </p:txEl>
                                          </p:spTgt>
                                        </p:tgtEl>
                                        <p:attrNameLst>
                                          <p:attrName>style.visibility</p:attrName>
                                        </p:attrNameLst>
                                      </p:cBhvr>
                                      <p:to>
                                        <p:strVal val="visible"/>
                                      </p:to>
                                    </p:set>
                                    <p:animEffect transition="in" filter="wipe(left)">
                                      <p:cBhvr additive="repl">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2">
                                            <p:txEl>
                                              <p:pRg st="2" end="2"/>
                                            </p:txEl>
                                          </p:spTgt>
                                        </p:tgtEl>
                                        <p:attrNameLst>
                                          <p:attrName>style.visibility</p:attrName>
                                        </p:attrNameLst>
                                      </p:cBhvr>
                                      <p:to>
                                        <p:strVal val="visible"/>
                                      </p:to>
                                    </p:set>
                                    <p:animEffect transition="in" filter="wipe(left)">
                                      <p:cBhvr additive="repl">
                                        <p:cTn id="12" dur="500"/>
                                        <p:tgtEl>
                                          <p:spTgt spid="2">
                                            <p:txEl>
                                              <p:pRg st="2" end="2"/>
                                            </p:txEl>
                                          </p:spTgt>
                                        </p:tgtEl>
                                      </p:cBhvr>
                                    </p:animEffect>
                                  </p:childTnLst>
                                </p:cTn>
                              </p:par>
                              <p:par>
                                <p:cTn id="13" presetID="22" presetClass="entr" presetSubtype="8" fill="hold" nodeType="withEffect">
                                  <p:stCondLst>
                                    <p:cond delay="0"/>
                                  </p:stCondLst>
                                  <p:childTnLst>
                                    <p:set>
                                      <p:cBhvr additive="repl">
                                        <p:cTn id="14" dur="1" fill="hold">
                                          <p:stCondLst>
                                            <p:cond delay="0"/>
                                          </p:stCondLst>
                                        </p:cTn>
                                        <p:tgtEl>
                                          <p:spTgt spid="2">
                                            <p:txEl>
                                              <p:pRg st="3" end="3"/>
                                            </p:txEl>
                                          </p:spTgt>
                                        </p:tgtEl>
                                        <p:attrNameLst>
                                          <p:attrName>style.visibility</p:attrName>
                                        </p:attrNameLst>
                                      </p:cBhvr>
                                      <p:to>
                                        <p:strVal val="visible"/>
                                      </p:to>
                                    </p:set>
                                    <p:animEffect transition="in" filter="wipe(left)">
                                      <p:cBhvr additive="repl">
                                        <p:cTn id="15" dur="500"/>
                                        <p:tgtEl>
                                          <p:spTgt spid="2">
                                            <p:txEl>
                                              <p:pRg st="3" end="3"/>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1000"/>
                                  </p:stCondLst>
                                  <p:childTnLst>
                                    <p:set>
                                      <p:cBhvr additive="repl">
                                        <p:cTn id="19" dur="1" fill="hold">
                                          <p:stCondLst>
                                            <p:cond delay="0"/>
                                          </p:stCondLst>
                                        </p:cTn>
                                        <p:tgtEl>
                                          <p:spTgt spid="2">
                                            <p:txEl>
                                              <p:pRg st="4" end="4"/>
                                            </p:txEl>
                                          </p:spTgt>
                                        </p:tgtEl>
                                        <p:attrNameLst>
                                          <p:attrName>style.visibility</p:attrName>
                                        </p:attrNameLst>
                                      </p:cBhvr>
                                      <p:to>
                                        <p:strVal val="visible"/>
                                      </p:to>
                                    </p:set>
                                    <p:animEffect transition="in" filter="wipe(left)">
                                      <p:cBhvr additive="repl">
                                        <p:cTn id="20" dur="500"/>
                                        <p:tgtEl>
                                          <p:spTgt spid="2">
                                            <p:txEl>
                                              <p:pRg st="4" end="4"/>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1000"/>
                                  </p:stCondLst>
                                  <p:childTnLst>
                                    <p:set>
                                      <p:cBhvr additive="repl">
                                        <p:cTn id="24" dur="1" fill="hold">
                                          <p:stCondLst>
                                            <p:cond delay="0"/>
                                          </p:stCondLst>
                                        </p:cTn>
                                        <p:tgtEl>
                                          <p:spTgt spid="2">
                                            <p:txEl>
                                              <p:pRg st="5" end="5"/>
                                            </p:txEl>
                                          </p:spTgt>
                                        </p:tgtEl>
                                        <p:attrNameLst>
                                          <p:attrName>style.visibility</p:attrName>
                                        </p:attrNameLst>
                                      </p:cBhvr>
                                      <p:to>
                                        <p:strVal val="visible"/>
                                      </p:to>
                                    </p:set>
                                    <p:animEffect transition="in" filter="wipe(left)">
                                      <p:cBhvr additive="repl">
                                        <p:cTn id="2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1">
            <a:extLst>
              <a:ext uri="{FF2B5EF4-FFF2-40B4-BE49-F238E27FC236}">
                <a16:creationId xmlns:a16="http://schemas.microsoft.com/office/drawing/2014/main" id="{4C561AED-CB34-44CA-A825-DA5286516F6A}"/>
              </a:ext>
            </a:extLst>
          </p:cNvPr>
          <p:cNvSpPr txBox="1">
            <a:spLocks noChangeArrowheads="1"/>
          </p:cNvSpPr>
          <p:nvPr/>
        </p:nvSpPr>
        <p:spPr bwMode="auto">
          <a:xfrm>
            <a:off x="304800" y="762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Οκταεδρική γεωμετρία</a:t>
            </a:r>
          </a:p>
        </p:txBody>
      </p:sp>
      <p:pic>
        <p:nvPicPr>
          <p:cNvPr id="101380" name="Picture 3">
            <a:extLst>
              <a:ext uri="{FF2B5EF4-FFF2-40B4-BE49-F238E27FC236}">
                <a16:creationId xmlns:a16="http://schemas.microsoft.com/office/drawing/2014/main" id="{79505AC1-D70C-4D40-B0C7-F654EAAE74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0825" y="1365250"/>
            <a:ext cx="6099175"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1381" name="Text Box 4">
            <a:extLst>
              <a:ext uri="{FF2B5EF4-FFF2-40B4-BE49-F238E27FC236}">
                <a16:creationId xmlns:a16="http://schemas.microsoft.com/office/drawing/2014/main" id="{06711908-6FD1-44FC-91DA-8341ADF07085}"/>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1">
            <a:extLst>
              <a:ext uri="{FF2B5EF4-FFF2-40B4-BE49-F238E27FC236}">
                <a16:creationId xmlns:a16="http://schemas.microsoft.com/office/drawing/2014/main" id="{CA943F4B-C2DE-4467-8975-7A48DEDC1460}"/>
              </a:ext>
            </a:extLst>
          </p:cNvPr>
          <p:cNvSpPr txBox="1">
            <a:spLocks noChangeArrowheads="1"/>
          </p:cNvSpPr>
          <p:nvPr/>
        </p:nvSpPr>
        <p:spPr bwMode="auto">
          <a:xfrm>
            <a:off x="304800" y="762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Οκταεδρική γεωμετρία</a:t>
            </a:r>
          </a:p>
        </p:txBody>
      </p:sp>
      <p:pic>
        <p:nvPicPr>
          <p:cNvPr id="102404" name="Picture 3">
            <a:extLst>
              <a:ext uri="{FF2B5EF4-FFF2-40B4-BE49-F238E27FC236}">
                <a16:creationId xmlns:a16="http://schemas.microsoft.com/office/drawing/2014/main" id="{EA515FD1-0D1F-4E2B-AB0D-F7C6F36A6A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33600"/>
            <a:ext cx="2633663"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2405" name="Picture 4">
            <a:extLst>
              <a:ext uri="{FF2B5EF4-FFF2-40B4-BE49-F238E27FC236}">
                <a16:creationId xmlns:a16="http://schemas.microsoft.com/office/drawing/2014/main" id="{629174BC-491B-40A8-A094-F21BC34DFF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323" b="3712"/>
          <a:stretch>
            <a:fillRect/>
          </a:stretch>
        </p:blipFill>
        <p:spPr bwMode="auto">
          <a:xfrm>
            <a:off x="4470400" y="1185863"/>
            <a:ext cx="339407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2406" name="Text Box 5">
            <a:extLst>
              <a:ext uri="{FF2B5EF4-FFF2-40B4-BE49-F238E27FC236}">
                <a16:creationId xmlns:a16="http://schemas.microsoft.com/office/drawing/2014/main" id="{2A7A0961-F868-4806-8838-18A6FAEBA479}"/>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1">
            <a:extLst>
              <a:ext uri="{FF2B5EF4-FFF2-40B4-BE49-F238E27FC236}">
                <a16:creationId xmlns:a16="http://schemas.microsoft.com/office/drawing/2014/main" id="{7C0D5555-C2A9-4499-85E1-2C5B10009F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9610" t="14648" r="30394" b="12032"/>
          <a:stretch>
            <a:fillRect/>
          </a:stretch>
        </p:blipFill>
        <p:spPr bwMode="auto">
          <a:xfrm>
            <a:off x="990600" y="1600200"/>
            <a:ext cx="31908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03427" name="Picture 2">
            <a:extLst>
              <a:ext uri="{FF2B5EF4-FFF2-40B4-BE49-F238E27FC236}">
                <a16:creationId xmlns:a16="http://schemas.microsoft.com/office/drawing/2014/main" id="{D5CB5A34-B8AC-4B27-8E2F-698351EEF8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118" t="6792" r="27257" b="4175"/>
          <a:stretch>
            <a:fillRect/>
          </a:stretch>
        </p:blipFill>
        <p:spPr bwMode="auto">
          <a:xfrm>
            <a:off x="4724400" y="1524000"/>
            <a:ext cx="37496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3428" name="Text Box 3">
            <a:extLst>
              <a:ext uri="{FF2B5EF4-FFF2-40B4-BE49-F238E27FC236}">
                <a16:creationId xmlns:a16="http://schemas.microsoft.com/office/drawing/2014/main" id="{98E887CC-7D4D-4AD4-B87D-067EB33F4BCA}"/>
              </a:ext>
            </a:extLst>
          </p:cNvPr>
          <p:cNvSpPr txBox="1">
            <a:spLocks noChangeArrowheads="1"/>
          </p:cNvSpPr>
          <p:nvPr/>
        </p:nvSpPr>
        <p:spPr bwMode="auto">
          <a:xfrm>
            <a:off x="3733800" y="6553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fld id="{2F447D56-16FC-46D5-9C2C-E64A0891A772}" type="slidenum">
              <a:rPr lang="el-GR" altLang="en-US" sz="1400">
                <a:solidFill>
                  <a:srgbClr val="000000"/>
                </a:solidFill>
                <a:latin typeface="Arial" panose="020B0604020202020204" pitchFamily="34" charset="0"/>
              </a:rPr>
              <a:pPr algn="ctr" eaLnBrk="1" hangingPunct="1">
                <a:buClrTx/>
                <a:buFontTx/>
                <a:buNone/>
              </a:pPr>
              <a:t>77</a:t>
            </a:fld>
            <a:endParaRPr lang="el-GR" altLang="en-US" sz="1400">
              <a:solidFill>
                <a:srgbClr val="000000"/>
              </a:solidFill>
              <a:latin typeface="Arial" panose="020B0604020202020204" pitchFamily="34" charset="0"/>
            </a:endParaRPr>
          </a:p>
        </p:txBody>
      </p:sp>
      <p:sp>
        <p:nvSpPr>
          <p:cNvPr id="103429" name="Text Box 4">
            <a:extLst>
              <a:ext uri="{FF2B5EF4-FFF2-40B4-BE49-F238E27FC236}">
                <a16:creationId xmlns:a16="http://schemas.microsoft.com/office/drawing/2014/main" id="{944B095F-EA3F-42A3-98D4-2569268AEB26}"/>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1">
            <a:extLst>
              <a:ext uri="{FF2B5EF4-FFF2-40B4-BE49-F238E27FC236}">
                <a16:creationId xmlns:a16="http://schemas.microsoft.com/office/drawing/2014/main" id="{3490D73E-34A2-47FC-BE41-A0ECAA6A9904}"/>
              </a:ext>
            </a:extLst>
          </p:cNvPr>
          <p:cNvSpPr txBox="1">
            <a:spLocks noChangeArrowheads="1"/>
          </p:cNvSpPr>
          <p:nvPr/>
        </p:nvSpPr>
        <p:spPr bwMode="auto">
          <a:xfrm>
            <a:off x="250825" y="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Μοριακή γεωμετρία</a:t>
            </a:r>
          </a:p>
        </p:txBody>
      </p:sp>
      <p:sp>
        <p:nvSpPr>
          <p:cNvPr id="2" name="Text Box 2">
            <a:extLst>
              <a:ext uri="{FF2B5EF4-FFF2-40B4-BE49-F238E27FC236}">
                <a16:creationId xmlns:a16="http://schemas.microsoft.com/office/drawing/2014/main" id="{8B0CE529-01F8-4454-8FE4-CB4324CE5B6E}"/>
              </a:ext>
            </a:extLst>
          </p:cNvPr>
          <p:cNvSpPr txBox="1">
            <a:spLocks noChangeArrowheads="1"/>
          </p:cNvSpPr>
          <p:nvPr/>
        </p:nvSpPr>
        <p:spPr bwMode="auto">
          <a:xfrm>
            <a:off x="323850" y="1412875"/>
            <a:ext cx="8534400" cy="460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625"/>
              </a:spcBef>
              <a:buFont typeface="Arial" panose="020B0604020202020204" pitchFamily="34" charset="0"/>
              <a:buChar char="•"/>
            </a:pPr>
            <a:r>
              <a:rPr lang="el-GR" altLang="en-US" sz="2800">
                <a:solidFill>
                  <a:srgbClr val="000000"/>
                </a:solidFill>
                <a:latin typeface="Times New Roman" panose="02020603050405020304" pitchFamily="18" charset="0"/>
              </a:rPr>
              <a:t>Η </a:t>
            </a:r>
            <a:r>
              <a:rPr lang="el-GR" altLang="en-US" sz="2800" b="1">
                <a:solidFill>
                  <a:srgbClr val="000000"/>
                </a:solidFill>
                <a:latin typeface="Times New Roman" panose="02020603050405020304" pitchFamily="18" charset="0"/>
              </a:rPr>
              <a:t>πραγματική γεωμετρία του μορίου</a:t>
            </a:r>
            <a:r>
              <a:rPr lang="el-GR" altLang="en-US" sz="2800">
                <a:solidFill>
                  <a:srgbClr val="000000"/>
                </a:solidFill>
                <a:latin typeface="Times New Roman" panose="02020603050405020304" pitchFamily="18" charset="0"/>
              </a:rPr>
              <a:t> μπορεί να είναι διαφορετική από την </a:t>
            </a:r>
            <a:r>
              <a:rPr lang="el-GR" altLang="en-US" sz="2800" b="1">
                <a:solidFill>
                  <a:srgbClr val="9933FF"/>
                </a:solidFill>
                <a:latin typeface="Times New Roman" panose="02020603050405020304" pitchFamily="18" charset="0"/>
              </a:rPr>
              <a:t>ηλεκτρονική γεωμετρία</a:t>
            </a:r>
          </a:p>
          <a:p>
            <a:pPr eaLnBrk="1" hangingPunct="1">
              <a:spcBef>
                <a:spcPts val="625"/>
              </a:spcBef>
              <a:buFont typeface="Arial" panose="020B0604020202020204" pitchFamily="34" charset="0"/>
              <a:buChar char="•"/>
            </a:pPr>
            <a:r>
              <a:rPr lang="el-GR" altLang="en-US" sz="2800">
                <a:solidFill>
                  <a:srgbClr val="000000"/>
                </a:solidFill>
                <a:latin typeface="Times New Roman" panose="02020603050405020304" pitchFamily="18" charset="0"/>
              </a:rPr>
              <a:t>Όταν οι ηλεκτρονικές ομάδες είναι προσαρτημένες σε άτομα διαφορετικού μεγέθους, ή  όταν ο δεσμός με το ένα άτομο είναι διαφορετικός  από τον δεσμό με το άλλο, αυτό θα επηρεάσει την μοριακή γεωμετρία γύρω από το κεντρικό άτομο</a:t>
            </a:r>
          </a:p>
          <a:p>
            <a:pPr eaLnBrk="1" hangingPunct="1">
              <a:spcBef>
                <a:spcPts val="625"/>
              </a:spcBef>
              <a:buFont typeface="Arial" panose="020B0604020202020204" pitchFamily="34" charset="0"/>
              <a:buChar char="•"/>
            </a:pPr>
            <a:r>
              <a:rPr lang="el-GR" altLang="en-US" sz="2800">
                <a:solidFill>
                  <a:srgbClr val="000000"/>
                </a:solidFill>
                <a:latin typeface="Times New Roman" panose="02020603050405020304" pitchFamily="18" charset="0"/>
              </a:rPr>
              <a:t>Τα </a:t>
            </a:r>
            <a:r>
              <a:rPr lang="el-GR" altLang="en-US" sz="2800">
                <a:solidFill>
                  <a:srgbClr val="0066FF"/>
                </a:solidFill>
                <a:latin typeface="Times New Roman" panose="02020603050405020304" pitchFamily="18" charset="0"/>
              </a:rPr>
              <a:t>μονήρη ζεύγη</a:t>
            </a:r>
            <a:r>
              <a:rPr lang="el-GR" altLang="en-US" sz="2800">
                <a:solidFill>
                  <a:srgbClr val="000000"/>
                </a:solidFill>
                <a:latin typeface="Times New Roman" panose="02020603050405020304" pitchFamily="18" charset="0"/>
              </a:rPr>
              <a:t> επίσης επηρεάζουν  την μοριακή γεωμετρία</a:t>
            </a:r>
          </a:p>
          <a:p>
            <a:pPr lvl="1" eaLnBrk="1" hangingPunct="1">
              <a:spcBef>
                <a:spcPts val="625"/>
              </a:spcBef>
              <a:buFont typeface="Arial" panose="020B0604020202020204" pitchFamily="34" charset="0"/>
              <a:buChar char="–"/>
            </a:pPr>
            <a:r>
              <a:rPr lang="el-GR" altLang="en-US" sz="2800">
                <a:solidFill>
                  <a:srgbClr val="000000"/>
                </a:solidFill>
                <a:latin typeface="Times New Roman" panose="02020603050405020304" pitchFamily="18" charset="0"/>
              </a:rPr>
              <a:t>Καταλαμβάνουν χώρο στο κεντρικό άτομο, αλλά  «δεν βλέπονται» ως σημεία στην μοριακή γεωμετρία</a:t>
            </a:r>
          </a:p>
        </p:txBody>
      </p:sp>
      <p:sp>
        <p:nvSpPr>
          <p:cNvPr id="104453" name="Text Box 4">
            <a:extLst>
              <a:ext uri="{FF2B5EF4-FFF2-40B4-BE49-F238E27FC236}">
                <a16:creationId xmlns:a16="http://schemas.microsoft.com/office/drawing/2014/main" id="{9B8E05F8-8C85-4949-BB83-BFB39AFB5CDF}"/>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2">
                                            <p:txEl>
                                              <p:pRg st="0" end="0"/>
                                            </p:txEl>
                                          </p:spTgt>
                                        </p:tgtEl>
                                        <p:attrNameLst>
                                          <p:attrName>style.visibility</p:attrName>
                                        </p:attrNameLst>
                                      </p:cBhvr>
                                      <p:to>
                                        <p:strVal val="visible"/>
                                      </p:to>
                                    </p:set>
                                    <p:animEffect transition="in" filter="wipe(left)">
                                      <p:cBhvr additive="repl">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2">
                                            <p:txEl>
                                              <p:pRg st="1" end="1"/>
                                            </p:txEl>
                                          </p:spTgt>
                                        </p:tgtEl>
                                        <p:attrNameLst>
                                          <p:attrName>style.visibility</p:attrName>
                                        </p:attrNameLst>
                                      </p:cBhvr>
                                      <p:to>
                                        <p:strVal val="visible"/>
                                      </p:to>
                                    </p:set>
                                    <p:animEffect transition="in" filter="wipe(left)">
                                      <p:cBhvr additive="repl">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1000"/>
                                  </p:stCondLst>
                                  <p:childTnLst>
                                    <p:set>
                                      <p:cBhvr additive="repl">
                                        <p:cTn id="16" dur="1" fill="hold">
                                          <p:stCondLst>
                                            <p:cond delay="0"/>
                                          </p:stCondLst>
                                        </p:cTn>
                                        <p:tgtEl>
                                          <p:spTgt spid="2">
                                            <p:txEl>
                                              <p:pRg st="2" end="2"/>
                                            </p:txEl>
                                          </p:spTgt>
                                        </p:tgtEl>
                                        <p:attrNameLst>
                                          <p:attrName>style.visibility</p:attrName>
                                        </p:attrNameLst>
                                      </p:cBhvr>
                                      <p:to>
                                        <p:strVal val="visible"/>
                                      </p:to>
                                    </p:set>
                                    <p:animEffect transition="in" filter="wipe(left)">
                                      <p:cBhvr additive="repl">
                                        <p:cTn id="17" dur="500"/>
                                        <p:tgtEl>
                                          <p:spTgt spid="2">
                                            <p:txEl>
                                              <p:pRg st="2" end="2"/>
                                            </p:txEl>
                                          </p:spTgt>
                                        </p:tgtEl>
                                      </p:cBhvr>
                                    </p:animEffect>
                                  </p:childTnLst>
                                </p:cTn>
                              </p:par>
                              <p:par>
                                <p:cTn id="18" presetID="22" presetClass="entr" presetSubtype="8" fill="hold" nodeType="withEffect">
                                  <p:stCondLst>
                                    <p:cond delay="0"/>
                                  </p:stCondLst>
                                  <p:childTnLst>
                                    <p:set>
                                      <p:cBhvr additive="repl">
                                        <p:cTn id="19" dur="1" fill="hold">
                                          <p:stCondLst>
                                            <p:cond delay="0"/>
                                          </p:stCondLst>
                                        </p:cTn>
                                        <p:tgtEl>
                                          <p:spTgt spid="2">
                                            <p:txEl>
                                              <p:pRg st="3" end="3"/>
                                            </p:txEl>
                                          </p:spTgt>
                                        </p:tgtEl>
                                        <p:attrNameLst>
                                          <p:attrName>style.visibility</p:attrName>
                                        </p:attrNameLst>
                                      </p:cBhvr>
                                      <p:to>
                                        <p:strVal val="visible"/>
                                      </p:to>
                                    </p:set>
                                    <p:animEffect transition="in" filter="wipe(left)">
                                      <p:cBhvr additive="repl">
                                        <p:cTn id="2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1">
            <a:extLst>
              <a:ext uri="{FF2B5EF4-FFF2-40B4-BE49-F238E27FC236}">
                <a16:creationId xmlns:a16="http://schemas.microsoft.com/office/drawing/2014/main" id="{41CB2209-E629-4074-8965-A3511F2B7210}"/>
              </a:ext>
            </a:extLst>
          </p:cNvPr>
          <p:cNvSpPr txBox="1">
            <a:spLocks noChangeArrowheads="1"/>
          </p:cNvSpPr>
          <p:nvPr/>
        </p:nvSpPr>
        <p:spPr bwMode="auto">
          <a:xfrm>
            <a:off x="685800" y="371475"/>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600" b="1" dirty="0">
                <a:solidFill>
                  <a:srgbClr val="000000"/>
                </a:solidFill>
              </a:rPr>
              <a:t>Όχι τέλεια γεωμετρία</a:t>
            </a:r>
          </a:p>
        </p:txBody>
      </p:sp>
      <p:pic>
        <p:nvPicPr>
          <p:cNvPr id="105475" name="Picture 2">
            <a:extLst>
              <a:ext uri="{FF2B5EF4-FFF2-40B4-BE49-F238E27FC236}">
                <a16:creationId xmlns:a16="http://schemas.microsoft.com/office/drawing/2014/main" id="{E8E49163-351D-4636-8708-FA0D298061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14475"/>
            <a:ext cx="2771408" cy="1721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5476" name="Text Box 3">
            <a:extLst>
              <a:ext uri="{FF2B5EF4-FFF2-40B4-BE49-F238E27FC236}">
                <a16:creationId xmlns:a16="http://schemas.microsoft.com/office/drawing/2014/main" id="{89BF91FB-5583-4A38-83EC-0755F20DE86D}"/>
              </a:ext>
            </a:extLst>
          </p:cNvPr>
          <p:cNvSpPr txBox="1">
            <a:spLocks noChangeArrowheads="1"/>
          </p:cNvSpPr>
          <p:nvPr/>
        </p:nvSpPr>
        <p:spPr bwMode="auto">
          <a:xfrm>
            <a:off x="428625" y="4108568"/>
            <a:ext cx="5377543" cy="1571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dirty="0">
                <a:solidFill>
                  <a:srgbClr val="000000"/>
                </a:solidFill>
                <a:latin typeface="Arial" panose="020B0604020202020204" pitchFamily="34" charset="0"/>
              </a:rPr>
              <a:t>Επειδή οι δεσμοί και τα μεγέθη των ατόμων δεν είναι ίδια στην φορμαλδε</a:t>
            </a:r>
            <a:r>
              <a:rPr lang="el-GR" altLang="en-US" sz="2400" dirty="0">
                <a:solidFill>
                  <a:srgbClr val="000000"/>
                </a:solidFill>
                <a:latin typeface="Arial" panose="020B0604020202020204" pitchFamily="34" charset="0"/>
                <a:cs typeface="Arial" panose="020B0604020202020204" pitchFamily="34" charset="0"/>
              </a:rPr>
              <a:t>ΰ</a:t>
            </a:r>
            <a:r>
              <a:rPr lang="el-GR" altLang="en-US" sz="2400" dirty="0">
                <a:solidFill>
                  <a:srgbClr val="000000"/>
                </a:solidFill>
                <a:latin typeface="Arial" panose="020B0604020202020204" pitchFamily="34" charset="0"/>
              </a:rPr>
              <a:t>δη, οι παρατηρούμενες γωνίες παρεκκλίνουν από την ιδανική</a:t>
            </a:r>
          </a:p>
        </p:txBody>
      </p:sp>
      <p:sp>
        <p:nvSpPr>
          <p:cNvPr id="105477" name="Text Box 4">
            <a:extLst>
              <a:ext uri="{FF2B5EF4-FFF2-40B4-BE49-F238E27FC236}">
                <a16:creationId xmlns:a16="http://schemas.microsoft.com/office/drawing/2014/main" id="{C1AFDC5E-ED72-4D42-8CBB-F899C2A08AC1}"/>
              </a:ext>
            </a:extLst>
          </p:cNvPr>
          <p:cNvSpPr txBox="1">
            <a:spLocks noChangeArrowheads="1"/>
          </p:cNvSpPr>
          <p:nvPr/>
        </p:nvSpPr>
        <p:spPr bwMode="auto">
          <a:xfrm>
            <a:off x="3733800" y="6553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endParaRPr lang="el-GR" altLang="en-US" sz="1400" dirty="0">
              <a:solidFill>
                <a:srgbClr val="000000"/>
              </a:solidFill>
              <a:latin typeface="Arial" panose="020B0604020202020204" pitchFamily="34" charset="0"/>
            </a:endParaRPr>
          </a:p>
        </p:txBody>
      </p:sp>
      <p:sp>
        <p:nvSpPr>
          <p:cNvPr id="105479" name="Text Box 6">
            <a:extLst>
              <a:ext uri="{FF2B5EF4-FFF2-40B4-BE49-F238E27FC236}">
                <a16:creationId xmlns:a16="http://schemas.microsoft.com/office/drawing/2014/main" id="{0F6124AF-7D21-437E-82FD-B499243D56AD}"/>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a:extLst>
              <a:ext uri="{FF2B5EF4-FFF2-40B4-BE49-F238E27FC236}">
                <a16:creationId xmlns:a16="http://schemas.microsoft.com/office/drawing/2014/main" id="{F56B2179-3265-4E44-B84D-1B2A3FF8EC52}"/>
              </a:ext>
            </a:extLst>
          </p:cNvPr>
          <p:cNvSpPr txBox="1">
            <a:spLocks noChangeArrowheads="1"/>
          </p:cNvSpPr>
          <p:nvPr/>
        </p:nvSpPr>
        <p:spPr bwMode="auto">
          <a:xfrm>
            <a:off x="457200" y="6356350"/>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200">
                <a:solidFill>
                  <a:srgbClr val="898989"/>
                </a:solidFill>
              </a:rPr>
              <a:t>Tro, Chemistry: A Molecular Approach</a:t>
            </a:r>
          </a:p>
        </p:txBody>
      </p:sp>
      <p:sp>
        <p:nvSpPr>
          <p:cNvPr id="23556" name="Text Box 3">
            <a:extLst>
              <a:ext uri="{FF2B5EF4-FFF2-40B4-BE49-F238E27FC236}">
                <a16:creationId xmlns:a16="http://schemas.microsoft.com/office/drawing/2014/main" id="{9D7DB2E5-FEAE-43F9-A99E-1D4539B9104E}"/>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Ιοντικοί Δεσμοί</a:t>
            </a:r>
          </a:p>
        </p:txBody>
      </p:sp>
      <p:pic>
        <p:nvPicPr>
          <p:cNvPr id="2050" name="Picture 2" descr="Ionic vs Covalent Bonds | ChemTalk">
            <a:extLst>
              <a:ext uri="{FF2B5EF4-FFF2-40B4-BE49-F238E27FC236}">
                <a16:creationId xmlns:a16="http://schemas.microsoft.com/office/drawing/2014/main" id="{C4782590-A618-F6CD-90A1-0BFD34884D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943" y="5015491"/>
            <a:ext cx="2471057" cy="1794570"/>
          </a:xfrm>
          <a:prstGeom prst="rect">
            <a:avLst/>
          </a:prstGeom>
          <a:noFill/>
          <a:extLst>
            <a:ext uri="{909E8E84-426E-40DD-AFC4-6F175D3DCCD1}">
              <a14:hiddenFill xmlns:a14="http://schemas.microsoft.com/office/drawing/2010/main">
                <a:solidFill>
                  <a:srgbClr val="FFFFFF"/>
                </a:solidFill>
              </a14:hiddenFill>
            </a:ext>
          </a:extLst>
        </p:spPr>
      </p:pic>
      <p:sp>
        <p:nvSpPr>
          <p:cNvPr id="23557" name="Text Box 4">
            <a:extLst>
              <a:ext uri="{FF2B5EF4-FFF2-40B4-BE49-F238E27FC236}">
                <a16:creationId xmlns:a16="http://schemas.microsoft.com/office/drawing/2014/main" id="{8AD933DE-F59D-433F-BE10-2FE9E2FC9CCB}"/>
              </a:ext>
            </a:extLst>
          </p:cNvPr>
          <p:cNvSpPr txBox="1">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800"/>
              </a:spcBef>
              <a:buFont typeface="Arial" panose="020B0604020202020204" pitchFamily="34" charset="0"/>
              <a:buChar char="•"/>
            </a:pPr>
            <a:r>
              <a:rPr lang="el-GR" altLang="en-US" sz="3200" dirty="0">
                <a:solidFill>
                  <a:srgbClr val="000000"/>
                </a:solidFill>
              </a:rPr>
              <a:t>Όταν μέταλλα συνδέονται με αμέταλλα μερικά ηλεκτρόνια μεταφέρονται  από τα άτομα του μετάλλου στα άτομα του αμετάλλου</a:t>
            </a:r>
          </a:p>
          <a:p>
            <a:pPr lvl="1" eaLnBrk="1" hangingPunct="1">
              <a:spcBef>
                <a:spcPts val="700"/>
              </a:spcBef>
              <a:buFont typeface="Arial" panose="020B0604020202020204" pitchFamily="34" charset="0"/>
              <a:buChar char="–"/>
            </a:pPr>
            <a:r>
              <a:rPr lang="el-GR" altLang="en-US" sz="2800" dirty="0">
                <a:solidFill>
                  <a:srgbClr val="000000"/>
                </a:solidFill>
              </a:rPr>
              <a:t>Τα μέταλλα έχουν χαμηλές ενέργειες ιονισμού, άρα εύκολο να απομακρυνθεί ένα ηλεκτρόνιο</a:t>
            </a:r>
          </a:p>
          <a:p>
            <a:pPr lvl="1" eaLnBrk="1" hangingPunct="1">
              <a:spcBef>
                <a:spcPts val="700"/>
              </a:spcBef>
              <a:buFont typeface="Arial" panose="020B0604020202020204" pitchFamily="34" charset="0"/>
              <a:buChar char="–"/>
            </a:pPr>
            <a:r>
              <a:rPr lang="el-GR" altLang="en-US" sz="2800" dirty="0">
                <a:solidFill>
                  <a:srgbClr val="000000"/>
                </a:solidFill>
              </a:rPr>
              <a:t>Τα αμέταλλα έχουν μεγάλες ηλεκτρονικές συγγένειες άρα επιθυμητή η προσθήκη ηλεκτρονίων</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ext Box 1">
            <a:extLst>
              <a:ext uri="{FF2B5EF4-FFF2-40B4-BE49-F238E27FC236}">
                <a16:creationId xmlns:a16="http://schemas.microsoft.com/office/drawing/2014/main" id="{827D9E2C-2D27-4794-ACD5-85F2D74DE070}"/>
              </a:ext>
            </a:extLst>
          </p:cNvPr>
          <p:cNvSpPr txBox="1">
            <a:spLocks noChangeArrowheads="1"/>
          </p:cNvSpPr>
          <p:nvPr/>
        </p:nvSpPr>
        <p:spPr bwMode="auto">
          <a:xfrm>
            <a:off x="304800" y="53975"/>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dirty="0">
                <a:solidFill>
                  <a:srgbClr val="000000"/>
                </a:solidFill>
                <a:latin typeface="Times New Roman" panose="02020603050405020304" pitchFamily="18" charset="0"/>
              </a:rPr>
              <a:t>Η επίδραση των μονήρων ζευγών</a:t>
            </a:r>
          </a:p>
        </p:txBody>
      </p:sp>
      <p:sp>
        <p:nvSpPr>
          <p:cNvPr id="2" name="Text Box 2">
            <a:extLst>
              <a:ext uri="{FF2B5EF4-FFF2-40B4-BE49-F238E27FC236}">
                <a16:creationId xmlns:a16="http://schemas.microsoft.com/office/drawing/2014/main" id="{EDB73C91-AED7-42A8-B3A5-5759CC91F0E4}"/>
              </a:ext>
            </a:extLst>
          </p:cNvPr>
          <p:cNvSpPr txBox="1">
            <a:spLocks noChangeArrowheads="1"/>
          </p:cNvSpPr>
          <p:nvPr/>
        </p:nvSpPr>
        <p:spPr bwMode="auto">
          <a:xfrm>
            <a:off x="0" y="1196975"/>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700"/>
              </a:spcBef>
              <a:buClr>
                <a:srgbClr val="CC00CC"/>
              </a:buClr>
              <a:buSzPct val="120000"/>
              <a:buFont typeface="Arial" panose="020B0604020202020204" pitchFamily="34" charset="0"/>
              <a:buChar char="•"/>
            </a:pPr>
            <a:r>
              <a:rPr lang="el-GR" altLang="en-US" sz="2800" dirty="0">
                <a:solidFill>
                  <a:srgbClr val="CC00CC"/>
                </a:solidFill>
                <a:latin typeface="Times New Roman" panose="02020603050405020304" pitchFamily="18" charset="0"/>
              </a:rPr>
              <a:t>Τα μονήρη ζεύγη «καταλαμβάνουν περισσότερο χώρο» στο  κεντρικό άτομο</a:t>
            </a:r>
          </a:p>
          <a:p>
            <a:pPr lvl="1" eaLnBrk="1" hangingPunct="1">
              <a:spcBef>
                <a:spcPts val="600"/>
              </a:spcBef>
              <a:buFont typeface="Arial" panose="020B0604020202020204" pitchFamily="34" charset="0"/>
              <a:buChar char="–"/>
            </a:pPr>
            <a:r>
              <a:rPr lang="el-GR" altLang="en-US" sz="2400" dirty="0">
                <a:solidFill>
                  <a:srgbClr val="000000"/>
                </a:solidFill>
                <a:latin typeface="Times New Roman" panose="02020603050405020304" pitchFamily="18" charset="0"/>
              </a:rPr>
              <a:t>Επειδή η ηλεκτρονική τους πυκνότητα είναι αποκλειστικά στο κεντρικό άτομο απ’ότι να είναι μοιρασμένη όπως συμβαίνει με τις δεσμικές ηλεκτρονικές ομάδες</a:t>
            </a:r>
          </a:p>
          <a:p>
            <a:pPr eaLnBrk="1" hangingPunct="1">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Τα σχετικά μεγέθη των αλληλεπιδράσεων των απωστικών δυνάμεων είναι</a:t>
            </a:r>
          </a:p>
          <a:p>
            <a:pPr algn="ctr" eaLnBrk="1" hangingPunct="1">
              <a:spcBef>
                <a:spcPts val="750"/>
              </a:spcBef>
              <a:buClrTx/>
              <a:buSzPct val="120000"/>
              <a:buFontTx/>
              <a:buNone/>
            </a:pPr>
            <a:r>
              <a:rPr lang="el-GR" altLang="en-US" b="1" dirty="0">
                <a:solidFill>
                  <a:srgbClr val="9933FF"/>
                </a:solidFill>
                <a:latin typeface="Times New Roman" panose="02020603050405020304" pitchFamily="18" charset="0"/>
              </a:rPr>
              <a:t>Μονήρες ζεύγος – Μονήρες ζεύγος &gt; Μονήρες ζεύγος – Δεσμικό ζεύγος &gt; Δεσμικό ζεύγος – Δεσμικό ζεύγος</a:t>
            </a:r>
            <a:r>
              <a:rPr lang="el-GR" altLang="en-US" sz="3200" dirty="0">
                <a:solidFill>
                  <a:srgbClr val="000000"/>
                </a:solidFill>
                <a:latin typeface="Times New Roman" panose="02020603050405020304" pitchFamily="18" charset="0"/>
              </a:rPr>
              <a:t> </a:t>
            </a:r>
          </a:p>
          <a:p>
            <a:pPr eaLnBrk="1" hangingPunct="1">
              <a:spcBef>
                <a:spcPts val="700"/>
              </a:spcBef>
              <a:buFont typeface="Arial" panose="020B0604020202020204" pitchFamily="34" charset="0"/>
              <a:buChar char="•"/>
            </a:pPr>
            <a:r>
              <a:rPr lang="el-GR" altLang="en-US" sz="2800" dirty="0">
                <a:solidFill>
                  <a:srgbClr val="000000"/>
                </a:solidFill>
                <a:latin typeface="Times New Roman" panose="02020603050405020304" pitchFamily="18" charset="0"/>
              </a:rPr>
              <a:t>Αυτό επηρεάζει τις γωνίες δεσμού, καθιστώντας τις </a:t>
            </a:r>
            <a:r>
              <a:rPr lang="el-GR" altLang="en-US" sz="2800" u="sng" dirty="0">
                <a:solidFill>
                  <a:srgbClr val="007300"/>
                </a:solidFill>
                <a:latin typeface="Times New Roman" panose="02020603050405020304" pitchFamily="18" charset="0"/>
              </a:rPr>
              <a:t>γωνίες δεσμικού ζεύγους-δεσμικού ζεύγους μικρότερες από τις αναμενόμενες</a:t>
            </a:r>
          </a:p>
          <a:p>
            <a:pPr eaLnBrk="1" hangingPunct="1">
              <a:spcBef>
                <a:spcPts val="700"/>
              </a:spcBef>
              <a:buClrTx/>
              <a:buSzPct val="120000"/>
              <a:buFontTx/>
              <a:buNone/>
            </a:pPr>
            <a:endParaRPr lang="el-GR" altLang="en-US" sz="2800" u="sng" dirty="0">
              <a:solidFill>
                <a:srgbClr val="007300"/>
              </a:solidFill>
              <a:latin typeface="Times New Roman" panose="02020603050405020304" pitchFamily="18" charset="0"/>
            </a:endParaRPr>
          </a:p>
        </p:txBody>
      </p:sp>
      <p:sp>
        <p:nvSpPr>
          <p:cNvPr id="106501" name="Text Box 4">
            <a:extLst>
              <a:ext uri="{FF2B5EF4-FFF2-40B4-BE49-F238E27FC236}">
                <a16:creationId xmlns:a16="http://schemas.microsoft.com/office/drawing/2014/main" id="{08752A3A-A436-4941-B88D-CD44114D7C71}"/>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2">
                                            <p:txEl>
                                              <p:pRg st="0" end="0"/>
                                            </p:txEl>
                                          </p:spTgt>
                                        </p:tgtEl>
                                        <p:attrNameLst>
                                          <p:attrName>style.visibility</p:attrName>
                                        </p:attrNameLst>
                                      </p:cBhvr>
                                      <p:to>
                                        <p:strVal val="visible"/>
                                      </p:to>
                                    </p:set>
                                    <p:animEffect transition="in" filter="wipe(left)">
                                      <p:cBhvr additive="repl">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2">
                                            <p:txEl>
                                              <p:pRg st="1" end="1"/>
                                            </p:txEl>
                                          </p:spTgt>
                                        </p:tgtEl>
                                        <p:attrNameLst>
                                          <p:attrName>style.visibility</p:attrName>
                                        </p:attrNameLst>
                                      </p:cBhvr>
                                      <p:to>
                                        <p:strVal val="visible"/>
                                      </p:to>
                                    </p:set>
                                    <p:animEffect transition="in" filter="wipe(left)">
                                      <p:cBhvr additive="repl">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1000"/>
                                  </p:stCondLst>
                                  <p:childTnLst>
                                    <p:set>
                                      <p:cBhvr additive="repl">
                                        <p:cTn id="16" dur="1" fill="hold">
                                          <p:stCondLst>
                                            <p:cond delay="0"/>
                                          </p:stCondLst>
                                        </p:cTn>
                                        <p:tgtEl>
                                          <p:spTgt spid="2">
                                            <p:txEl>
                                              <p:pRg st="2" end="2"/>
                                            </p:txEl>
                                          </p:spTgt>
                                        </p:tgtEl>
                                        <p:attrNameLst>
                                          <p:attrName>style.visibility</p:attrName>
                                        </p:attrNameLst>
                                      </p:cBhvr>
                                      <p:to>
                                        <p:strVal val="visible"/>
                                      </p:to>
                                    </p:set>
                                    <p:animEffect transition="in" filter="wipe(left)">
                                      <p:cBhvr additive="repl">
                                        <p:cTn id="17" dur="5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1000"/>
                                  </p:stCondLst>
                                  <p:childTnLst>
                                    <p:set>
                                      <p:cBhvr additive="repl">
                                        <p:cTn id="21" dur="1" fill="hold">
                                          <p:stCondLst>
                                            <p:cond delay="0"/>
                                          </p:stCondLst>
                                        </p:cTn>
                                        <p:tgtEl>
                                          <p:spTgt spid="2">
                                            <p:txEl>
                                              <p:pRg st="3" end="3"/>
                                            </p:txEl>
                                          </p:spTgt>
                                        </p:tgtEl>
                                        <p:attrNameLst>
                                          <p:attrName>style.visibility</p:attrName>
                                        </p:attrNameLst>
                                      </p:cBhvr>
                                      <p:to>
                                        <p:strVal val="visible"/>
                                      </p:to>
                                    </p:set>
                                    <p:animEffect transition="in" filter="wipe(left)">
                                      <p:cBhvr additive="repl">
                                        <p:cTn id="22" dur="500"/>
                                        <p:tgtEl>
                                          <p:spTgt spid="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1000"/>
                                  </p:stCondLst>
                                  <p:childTnLst>
                                    <p:set>
                                      <p:cBhvr additive="repl">
                                        <p:cTn id="26" dur="1" fill="hold">
                                          <p:stCondLst>
                                            <p:cond delay="0"/>
                                          </p:stCondLst>
                                        </p:cTn>
                                        <p:tgtEl>
                                          <p:spTgt spid="2">
                                            <p:txEl>
                                              <p:pRg st="4" end="4"/>
                                            </p:txEl>
                                          </p:spTgt>
                                        </p:tgtEl>
                                        <p:attrNameLst>
                                          <p:attrName>style.visibility</p:attrName>
                                        </p:attrNameLst>
                                      </p:cBhvr>
                                      <p:to>
                                        <p:strVal val="visible"/>
                                      </p:to>
                                    </p:set>
                                    <p:animEffect transition="in" filter="wipe(left)">
                                      <p:cBhvr additive="repl">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1">
            <a:extLst>
              <a:ext uri="{FF2B5EF4-FFF2-40B4-BE49-F238E27FC236}">
                <a16:creationId xmlns:a16="http://schemas.microsoft.com/office/drawing/2014/main" id="{32B2435E-FC4D-4737-9BD9-CE7BEADFF6D1}"/>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dirty="0">
                <a:solidFill>
                  <a:srgbClr val="000000"/>
                </a:solidFill>
              </a:rPr>
              <a:t>Επίδραση των μονήρων ζευγών</a:t>
            </a:r>
          </a:p>
        </p:txBody>
      </p:sp>
      <p:sp>
        <p:nvSpPr>
          <p:cNvPr id="2" name="Text Box 2">
            <a:extLst>
              <a:ext uri="{FF2B5EF4-FFF2-40B4-BE49-F238E27FC236}">
                <a16:creationId xmlns:a16="http://schemas.microsoft.com/office/drawing/2014/main" id="{A6FDCD24-D144-4806-AB9F-87B0224B44B6}"/>
              </a:ext>
            </a:extLst>
          </p:cNvPr>
          <p:cNvSpPr txBox="1">
            <a:spLocks noChangeArrowheads="1"/>
          </p:cNvSpPr>
          <p:nvPr/>
        </p:nvSpPr>
        <p:spPr bwMode="auto">
          <a:xfrm>
            <a:off x="941161" y="3545569"/>
            <a:ext cx="6188075"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dirty="0">
                <a:solidFill>
                  <a:srgbClr val="000000"/>
                </a:solidFill>
                <a:latin typeface="Arial" panose="020B0604020202020204" pitchFamily="34" charset="0"/>
              </a:rPr>
              <a:t>Τα δεσμικά ηλεκτρόνια διαμοιράζονται στα δύο άτομα, έτσι μέρος του αρνητικού φορτίου απομακρύνεται από το κεντρικό άτομο</a:t>
            </a:r>
          </a:p>
        </p:txBody>
      </p:sp>
      <p:sp>
        <p:nvSpPr>
          <p:cNvPr id="107523" name="Text Box 3">
            <a:extLst>
              <a:ext uri="{FF2B5EF4-FFF2-40B4-BE49-F238E27FC236}">
                <a16:creationId xmlns:a16="http://schemas.microsoft.com/office/drawing/2014/main" id="{2AA47217-C2B2-4763-83BA-591ACB155229}"/>
              </a:ext>
            </a:extLst>
          </p:cNvPr>
          <p:cNvSpPr txBox="1">
            <a:spLocks noChangeArrowheads="1"/>
          </p:cNvSpPr>
          <p:nvPr/>
        </p:nvSpPr>
        <p:spPr bwMode="auto">
          <a:xfrm>
            <a:off x="2955925" y="4919663"/>
            <a:ext cx="6188075" cy="155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2400" dirty="0">
                <a:solidFill>
                  <a:srgbClr val="000000"/>
                </a:solidFill>
                <a:latin typeface="Arial" panose="020B0604020202020204" pitchFamily="34" charset="0"/>
              </a:rPr>
              <a:t>Τα μη δεσμικά ηλεκτρόνια εντοπίζονται στο κεντρικό άτομο, επομένως η περιοχή του αρνητικού φορτίο καταλαμβάνει περισσότερο χώρο</a:t>
            </a:r>
          </a:p>
        </p:txBody>
      </p:sp>
      <p:pic>
        <p:nvPicPr>
          <p:cNvPr id="107526" name="Picture 5">
            <a:extLst>
              <a:ext uri="{FF2B5EF4-FFF2-40B4-BE49-F238E27FC236}">
                <a16:creationId xmlns:a16="http://schemas.microsoft.com/office/drawing/2014/main" id="{4B139995-EA85-4038-AA9B-4DA8F985CA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062" y="1453697"/>
            <a:ext cx="788987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7527" name="Text Box 6">
            <a:extLst>
              <a:ext uri="{FF2B5EF4-FFF2-40B4-BE49-F238E27FC236}">
                <a16:creationId xmlns:a16="http://schemas.microsoft.com/office/drawing/2014/main" id="{36E3FC63-558C-4F82-8602-AD59BFE7C039}"/>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fill="hold" nodeType="clickEffect">
                                  <p:stCondLst>
                                    <p:cond delay="0"/>
                                  </p:stCondLst>
                                  <p:childTnLst>
                                    <p:animEffect transition="out" filter="dissolve">
                                      <p:cBhvr additive="repl">
                                        <p:cTn id="6" dur="500"/>
                                        <p:tgtEl>
                                          <p:spTgt spid="2"/>
                                        </p:tgtEl>
                                      </p:cBhvr>
                                    </p:animEffect>
                                    <p:set>
                                      <p:cBhvr additive="repl">
                                        <p:cTn id="7" dur="1" fill="hold">
                                          <p:stCondLst>
                                            <p:cond delay="497"/>
                                          </p:stCondLst>
                                        </p:cTn>
                                        <p:tgtEl>
                                          <p:spTgt spid="2"/>
                                        </p:tgtEl>
                                        <p:attrNameLst>
                                          <p:attrName>style.visibility</p:attrName>
                                        </p:attrNameLst>
                                      </p:cBhvr>
                                      <p:to>
                                        <p:strVal val="hidden"/>
                                      </p:to>
                                    </p:set>
                                  </p:childTnLst>
                                </p:cTn>
                              </p:par>
                              <p:par>
                                <p:cTn id="8" presetID="9" presetClass="entr" fill="hold" nodeType="withEffect">
                                  <p:stCondLst>
                                    <p:cond delay="0"/>
                                  </p:stCondLst>
                                  <p:childTnLst>
                                    <p:set>
                                      <p:cBhvr additive="repl">
                                        <p:cTn id="9" dur="1" fill="hold">
                                          <p:stCondLst>
                                            <p:cond delay="0"/>
                                          </p:stCondLst>
                                        </p:cTn>
                                        <p:tgtEl>
                                          <p:spTgt spid="107523"/>
                                        </p:tgtEl>
                                        <p:attrNameLst>
                                          <p:attrName>style.visibility</p:attrName>
                                        </p:attrNameLst>
                                      </p:cBhvr>
                                      <p:to>
                                        <p:strVal val="visible"/>
                                      </p:to>
                                    </p:set>
                                    <p:animEffect transition="in" filter="dissolve">
                                      <p:cBhvr additive="repl">
                                        <p:cTn id="10" dur="500"/>
                                        <p:tgtEl>
                                          <p:spTgt spid="107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 Box 1">
            <a:extLst>
              <a:ext uri="{FF2B5EF4-FFF2-40B4-BE49-F238E27FC236}">
                <a16:creationId xmlns:a16="http://schemas.microsoft.com/office/drawing/2014/main" id="{2CFC2D00-EF70-40EE-92FD-A966EBFBFA69}"/>
              </a:ext>
            </a:extLst>
          </p:cNvPr>
          <p:cNvSpPr txBox="1">
            <a:spLocks noChangeArrowheads="1"/>
          </p:cNvSpPr>
          <p:nvPr/>
        </p:nvSpPr>
        <p:spPr bwMode="auto">
          <a:xfrm>
            <a:off x="0" y="3810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000" dirty="0">
                <a:solidFill>
                  <a:srgbClr val="000000"/>
                </a:solidFill>
              </a:rPr>
              <a:t>Αλλαγή της γωνίας δεσμού από τα μονήρη ζεύγη</a:t>
            </a:r>
          </a:p>
        </p:txBody>
      </p:sp>
      <p:sp>
        <p:nvSpPr>
          <p:cNvPr id="108547" name="Text Box 2">
            <a:extLst>
              <a:ext uri="{FF2B5EF4-FFF2-40B4-BE49-F238E27FC236}">
                <a16:creationId xmlns:a16="http://schemas.microsoft.com/office/drawing/2014/main" id="{6277AB46-FC8E-4A21-BE8C-1143960C2FC8}"/>
              </a:ext>
            </a:extLst>
          </p:cNvPr>
          <p:cNvSpPr txBox="1">
            <a:spLocks noChangeArrowheads="1"/>
          </p:cNvSpPr>
          <p:nvPr/>
        </p:nvSpPr>
        <p:spPr bwMode="auto">
          <a:xfrm>
            <a:off x="3733800" y="6553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endParaRPr lang="el-GR" altLang="en-US" sz="1400" dirty="0">
              <a:solidFill>
                <a:srgbClr val="000000"/>
              </a:solidFill>
              <a:latin typeface="Arial" panose="020B0604020202020204" pitchFamily="34" charset="0"/>
            </a:endParaRPr>
          </a:p>
        </p:txBody>
      </p:sp>
      <p:pic>
        <p:nvPicPr>
          <p:cNvPr id="108548" name="Picture 3">
            <a:extLst>
              <a:ext uri="{FF2B5EF4-FFF2-40B4-BE49-F238E27FC236}">
                <a16:creationId xmlns:a16="http://schemas.microsoft.com/office/drawing/2014/main" id="{172B567D-D13F-4364-9246-FCD8F5A8BE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828800"/>
            <a:ext cx="6527800" cy="445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8549" name="Text Box 4">
            <a:extLst>
              <a:ext uri="{FF2B5EF4-FFF2-40B4-BE49-F238E27FC236}">
                <a16:creationId xmlns:a16="http://schemas.microsoft.com/office/drawing/2014/main" id="{11992300-BE91-4BBD-9EBE-5B1265FE13B6}"/>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ext Box 1">
            <a:extLst>
              <a:ext uri="{FF2B5EF4-FFF2-40B4-BE49-F238E27FC236}">
                <a16:creationId xmlns:a16="http://schemas.microsoft.com/office/drawing/2014/main" id="{B1C0F9D0-C9B6-4F33-A846-C9A6ECCF4130}"/>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000" dirty="0">
                <a:solidFill>
                  <a:srgbClr val="000000"/>
                </a:solidFill>
              </a:rPr>
              <a:t>Αλλαγή της γωνίας δεσμού από τα μονήρη ζεύγη</a:t>
            </a:r>
          </a:p>
        </p:txBody>
      </p:sp>
      <p:pic>
        <p:nvPicPr>
          <p:cNvPr id="109572" name="Picture 3">
            <a:extLst>
              <a:ext uri="{FF2B5EF4-FFF2-40B4-BE49-F238E27FC236}">
                <a16:creationId xmlns:a16="http://schemas.microsoft.com/office/drawing/2014/main" id="{5AED5827-6AEE-4F9A-818F-0AA4A56F9B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628775"/>
            <a:ext cx="6508750" cy="461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09573" name="Text Box 4">
            <a:extLst>
              <a:ext uri="{FF2B5EF4-FFF2-40B4-BE49-F238E27FC236}">
                <a16:creationId xmlns:a16="http://schemas.microsoft.com/office/drawing/2014/main" id="{9A25EF90-EA36-42FF-A9EC-E2A77158DAA4}"/>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ext Box 1">
            <a:extLst>
              <a:ext uri="{FF2B5EF4-FFF2-40B4-BE49-F238E27FC236}">
                <a16:creationId xmlns:a16="http://schemas.microsoft.com/office/drawing/2014/main" id="{E2256E7A-A811-4EB7-B58E-8E4E661F646C}"/>
              </a:ext>
            </a:extLst>
          </p:cNvPr>
          <p:cNvSpPr txBox="1">
            <a:spLocks noChangeArrowheads="1"/>
          </p:cNvSpPr>
          <p:nvPr/>
        </p:nvSpPr>
        <p:spPr bwMode="auto">
          <a:xfrm>
            <a:off x="0" y="228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3200" dirty="0">
                <a:solidFill>
                  <a:srgbClr val="000000"/>
                </a:solidFill>
              </a:rPr>
              <a:t>Κεκαμμένη Μοριακή γεωμετρία:</a:t>
            </a:r>
            <a:br>
              <a:rPr lang="el-GR" altLang="en-US" sz="3200" dirty="0">
                <a:solidFill>
                  <a:srgbClr val="000000"/>
                </a:solidFill>
              </a:rPr>
            </a:br>
            <a:r>
              <a:rPr lang="el-GR" altLang="en-US" sz="3200" dirty="0">
                <a:solidFill>
                  <a:srgbClr val="000000"/>
                </a:solidFill>
              </a:rPr>
              <a:t>Παράγωγο της επίπεδης τριγωνικής  ηλεκτρονικής γεωμετρίας</a:t>
            </a:r>
          </a:p>
        </p:txBody>
      </p:sp>
      <p:sp>
        <p:nvSpPr>
          <p:cNvPr id="112643" name="Text Box 2">
            <a:extLst>
              <a:ext uri="{FF2B5EF4-FFF2-40B4-BE49-F238E27FC236}">
                <a16:creationId xmlns:a16="http://schemas.microsoft.com/office/drawing/2014/main" id="{4EAE4C4B-8EAC-4658-88C5-4A5F26423DE1}"/>
              </a:ext>
            </a:extLst>
          </p:cNvPr>
          <p:cNvSpPr txBox="1">
            <a:spLocks noChangeArrowheads="1"/>
          </p:cNvSpPr>
          <p:nvPr/>
        </p:nvSpPr>
        <p:spPr bwMode="auto">
          <a:xfrm>
            <a:off x="457200" y="1371600"/>
            <a:ext cx="8229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600"/>
              </a:spcBef>
              <a:buFont typeface="Arial" panose="020B0604020202020204" pitchFamily="34" charset="0"/>
              <a:buChar char="•"/>
            </a:pPr>
            <a:r>
              <a:rPr lang="el-GR" altLang="en-US" sz="2400" dirty="0">
                <a:solidFill>
                  <a:srgbClr val="000000"/>
                </a:solidFill>
              </a:rPr>
              <a:t>Όταν υπάρχουν </a:t>
            </a:r>
            <a:r>
              <a:rPr lang="el-GR" altLang="en-US" sz="2400" b="1" dirty="0">
                <a:solidFill>
                  <a:srgbClr val="000000"/>
                </a:solidFill>
              </a:rPr>
              <a:t>τρείς ηλεκτρονικές ομάδες</a:t>
            </a:r>
            <a:r>
              <a:rPr lang="el-GR" altLang="en-US" sz="2400" dirty="0">
                <a:solidFill>
                  <a:srgbClr val="000000"/>
                </a:solidFill>
              </a:rPr>
              <a:t> γύρω από το κεντρικό άτομο και το ένα από αυτά είναι ένα μονήρες ζεύγος, το προκύπτον σχήμα του  μορίου καλείται </a:t>
            </a:r>
            <a:r>
              <a:rPr lang="el-GR" altLang="en-US" sz="2400" b="1" dirty="0">
                <a:solidFill>
                  <a:srgbClr val="007300"/>
                </a:solidFill>
              </a:rPr>
              <a:t>επίπεδο τριγωνικό-κεκαμμένο.</a:t>
            </a:r>
          </a:p>
          <a:p>
            <a:pPr eaLnBrk="1" hangingPunct="1">
              <a:spcBef>
                <a:spcPts val="600"/>
              </a:spcBef>
              <a:buFont typeface="Arial" panose="020B0604020202020204" pitchFamily="34" charset="0"/>
              <a:buChar char="•"/>
            </a:pPr>
            <a:r>
              <a:rPr lang="el-GR" altLang="en-US" sz="2400" dirty="0">
                <a:solidFill>
                  <a:srgbClr val="000000"/>
                </a:solidFill>
              </a:rPr>
              <a:t>Η γωνία δεσμού είναι μικρότερη από 120°</a:t>
            </a:r>
          </a:p>
          <a:p>
            <a:pPr lvl="1" eaLnBrk="1" hangingPunct="1">
              <a:spcBef>
                <a:spcPts val="600"/>
              </a:spcBef>
              <a:buFont typeface="Arial" panose="020B0604020202020204" pitchFamily="34" charset="0"/>
              <a:buChar char="–"/>
            </a:pPr>
            <a:r>
              <a:rPr lang="el-GR" altLang="en-US" sz="2400" dirty="0">
                <a:solidFill>
                  <a:srgbClr val="000000"/>
                </a:solidFill>
              </a:rPr>
              <a:t>Επειδή το μονήρες ζεύγος καταλαμβάνει περισσότερο χώρο</a:t>
            </a:r>
          </a:p>
        </p:txBody>
      </p:sp>
      <p:pic>
        <p:nvPicPr>
          <p:cNvPr id="2" name="Picture 3">
            <a:extLst>
              <a:ext uri="{FF2B5EF4-FFF2-40B4-BE49-F238E27FC236}">
                <a16:creationId xmlns:a16="http://schemas.microsoft.com/office/drawing/2014/main" id="{13B0C499-9EC6-4887-A179-AC461D7109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5255" t="41827" r="4999" b="48642"/>
          <a:stretch>
            <a:fillRect/>
          </a:stretch>
        </p:blipFill>
        <p:spPr bwMode="auto">
          <a:xfrm>
            <a:off x="3581400" y="5245810"/>
            <a:ext cx="2971800" cy="159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2646" name="Text Box 5">
            <a:extLst>
              <a:ext uri="{FF2B5EF4-FFF2-40B4-BE49-F238E27FC236}">
                <a16:creationId xmlns:a16="http://schemas.microsoft.com/office/drawing/2014/main" id="{64117306-FB4E-41B2-B03E-51C6DD005A33}"/>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pic>
        <p:nvPicPr>
          <p:cNvPr id="112647" name="Picture 6">
            <a:extLst>
              <a:ext uri="{FF2B5EF4-FFF2-40B4-BE49-F238E27FC236}">
                <a16:creationId xmlns:a16="http://schemas.microsoft.com/office/drawing/2014/main" id="{7ADB9632-FE7A-4B2B-B493-EF6AF59CFD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7038" y="3992789"/>
            <a:ext cx="4185575" cy="1341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9" presetClass="entr" fill="hold" nodeType="after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dissolve">
                                      <p:cBhvr additive="repl">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ext Box 1">
            <a:extLst>
              <a:ext uri="{FF2B5EF4-FFF2-40B4-BE49-F238E27FC236}">
                <a16:creationId xmlns:a16="http://schemas.microsoft.com/office/drawing/2014/main" id="{07F53D6E-D881-4E0C-ADA0-4D10E848CE0B}"/>
              </a:ext>
            </a:extLst>
          </p:cNvPr>
          <p:cNvSpPr txBox="1">
            <a:spLocks noChangeArrowheads="1"/>
          </p:cNvSpPr>
          <p:nvPr/>
        </p:nvSpPr>
        <p:spPr bwMode="auto">
          <a:xfrm>
            <a:off x="304800" y="2286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2800">
                <a:solidFill>
                  <a:srgbClr val="000000"/>
                </a:solidFill>
                <a:latin typeface="Times New Roman" panose="02020603050405020304" pitchFamily="18" charset="0"/>
              </a:rPr>
              <a:t>Πυραμιδική και Κεκαμμένη Μοριακή Γεωμετρία:</a:t>
            </a:r>
            <a:br>
              <a:rPr lang="el-GR" altLang="en-US" sz="2800">
                <a:solidFill>
                  <a:srgbClr val="000000"/>
                </a:solidFill>
                <a:latin typeface="Times New Roman" panose="02020603050405020304" pitchFamily="18" charset="0"/>
              </a:rPr>
            </a:br>
            <a:r>
              <a:rPr lang="el-GR" altLang="en-US" sz="2800">
                <a:solidFill>
                  <a:srgbClr val="000000"/>
                </a:solidFill>
                <a:latin typeface="Times New Roman" panose="02020603050405020304" pitchFamily="18" charset="0"/>
              </a:rPr>
              <a:t>Παράγωγα της τετραεδρικής ηλεκτρονικής γεωμετρίας</a:t>
            </a:r>
          </a:p>
        </p:txBody>
      </p:sp>
      <p:sp>
        <p:nvSpPr>
          <p:cNvPr id="2" name="Text Box 2">
            <a:extLst>
              <a:ext uri="{FF2B5EF4-FFF2-40B4-BE49-F238E27FC236}">
                <a16:creationId xmlns:a16="http://schemas.microsoft.com/office/drawing/2014/main" id="{06ACC15F-E10D-474A-9D0C-223358B129CE}"/>
              </a:ext>
            </a:extLst>
          </p:cNvPr>
          <p:cNvSpPr txBox="1">
            <a:spLocks noChangeArrowheads="1"/>
          </p:cNvSpPr>
          <p:nvPr/>
        </p:nvSpPr>
        <p:spPr bwMode="auto">
          <a:xfrm>
            <a:off x="0" y="1295400"/>
            <a:ext cx="91440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spcBef>
                <a:spcPts val="600"/>
              </a:spcBef>
              <a:buFont typeface="Arial" panose="020B0604020202020204" pitchFamily="34" charset="0"/>
              <a:buChar char="•"/>
            </a:pPr>
            <a:r>
              <a:rPr lang="el-GR" altLang="en-US" sz="2400">
                <a:solidFill>
                  <a:srgbClr val="000000"/>
                </a:solidFill>
              </a:rPr>
              <a:t>Όταν υπάρχουν  </a:t>
            </a:r>
            <a:r>
              <a:rPr lang="el-GR" altLang="en-US" sz="2400" b="1">
                <a:solidFill>
                  <a:srgbClr val="000000"/>
                </a:solidFill>
              </a:rPr>
              <a:t>4 ηλεκτρονικές ομάδες</a:t>
            </a:r>
            <a:r>
              <a:rPr lang="el-GR" altLang="en-US" sz="2400">
                <a:solidFill>
                  <a:srgbClr val="000000"/>
                </a:solidFill>
              </a:rPr>
              <a:t> γύρω από το κεντρικό άτομο, και το </a:t>
            </a:r>
            <a:r>
              <a:rPr lang="el-GR" altLang="en-US" sz="2400" b="1">
                <a:solidFill>
                  <a:srgbClr val="000000"/>
                </a:solidFill>
              </a:rPr>
              <a:t>ένα είναι μονήρες ζεύγος</a:t>
            </a:r>
            <a:r>
              <a:rPr lang="el-GR" altLang="en-US" sz="2400">
                <a:solidFill>
                  <a:srgbClr val="000000"/>
                </a:solidFill>
              </a:rPr>
              <a:t>, ως αποτέλεσμα προκύπτει το </a:t>
            </a:r>
            <a:r>
              <a:rPr lang="el-GR" altLang="en-US" sz="2400" b="1">
                <a:solidFill>
                  <a:srgbClr val="FF33CC"/>
                </a:solidFill>
              </a:rPr>
              <a:t>πυραμιδικό σχήμα</a:t>
            </a:r>
          </a:p>
          <a:p>
            <a:pPr lvl="1" eaLnBrk="1" hangingPunct="1">
              <a:spcBef>
                <a:spcPts val="550"/>
              </a:spcBef>
              <a:buFont typeface="Arial" panose="020B0604020202020204" pitchFamily="34" charset="0"/>
              <a:buChar char="–"/>
            </a:pPr>
            <a:r>
              <a:rPr lang="el-GR" altLang="en-US" sz="2200">
                <a:solidFill>
                  <a:srgbClr val="000000"/>
                </a:solidFill>
              </a:rPr>
              <a:t>Επειδή είναι μια πυραμίδα με τριγωνική βάση και το κεντρικό άτομο στην κορυφή</a:t>
            </a:r>
          </a:p>
          <a:p>
            <a:pPr eaLnBrk="1" hangingPunct="1">
              <a:spcBef>
                <a:spcPts val="600"/>
              </a:spcBef>
              <a:buFont typeface="Arial" panose="020B0604020202020204" pitchFamily="34" charset="0"/>
              <a:buChar char="•"/>
            </a:pPr>
            <a:r>
              <a:rPr lang="el-GR" altLang="en-US" sz="2400">
                <a:solidFill>
                  <a:srgbClr val="000000"/>
                </a:solidFill>
              </a:rPr>
              <a:t>Όταν υπάρχουν </a:t>
            </a:r>
            <a:r>
              <a:rPr lang="el-GR" altLang="en-US" sz="2400" b="1">
                <a:solidFill>
                  <a:srgbClr val="000000"/>
                </a:solidFill>
              </a:rPr>
              <a:t>4 ηλεκτρονικές ομάδες</a:t>
            </a:r>
            <a:r>
              <a:rPr lang="el-GR" altLang="en-US" sz="2400">
                <a:solidFill>
                  <a:srgbClr val="000000"/>
                </a:solidFill>
              </a:rPr>
              <a:t> γύρω από το κεντρικό άτομο, και οι </a:t>
            </a:r>
            <a:r>
              <a:rPr lang="el-GR" altLang="en-US" sz="2400" b="1">
                <a:solidFill>
                  <a:srgbClr val="000000"/>
                </a:solidFill>
              </a:rPr>
              <a:t>δύο είναι μονήρη ζεύγη</a:t>
            </a:r>
            <a:r>
              <a:rPr lang="el-GR" altLang="en-US" sz="2400">
                <a:solidFill>
                  <a:srgbClr val="000000"/>
                </a:solidFill>
              </a:rPr>
              <a:t>, το αποτέλεσμα είναι </a:t>
            </a:r>
            <a:r>
              <a:rPr lang="el-GR" altLang="en-US" sz="2400" b="1">
                <a:solidFill>
                  <a:srgbClr val="FF33CC"/>
                </a:solidFill>
              </a:rPr>
              <a:t>τετραεδρικό-κεκαμμένο σχήμα</a:t>
            </a:r>
          </a:p>
          <a:p>
            <a:pPr lvl="1" eaLnBrk="1" hangingPunct="1">
              <a:spcBef>
                <a:spcPts val="550"/>
              </a:spcBef>
              <a:buFont typeface="Arial" panose="020B0604020202020204" pitchFamily="34" charset="0"/>
              <a:buChar char="–"/>
            </a:pPr>
            <a:r>
              <a:rPr lang="el-GR" altLang="en-US" sz="2200">
                <a:solidFill>
                  <a:srgbClr val="000000"/>
                </a:solidFill>
              </a:rPr>
              <a:t>Είναι επίπεδο</a:t>
            </a:r>
          </a:p>
          <a:p>
            <a:pPr lvl="1" eaLnBrk="1" hangingPunct="1">
              <a:spcBef>
                <a:spcPts val="550"/>
              </a:spcBef>
              <a:buFont typeface="Arial" panose="020B0604020202020204" pitchFamily="34" charset="0"/>
              <a:buChar char="–"/>
            </a:pPr>
            <a:r>
              <a:rPr lang="el-GR" altLang="en-US" sz="2200">
                <a:solidFill>
                  <a:srgbClr val="000000"/>
                </a:solidFill>
              </a:rPr>
              <a:t>Φαίνεται με τριγωνικό  επίπεδο-κεκαμμένο σχήμα με την διαφορά οι γωνίες είναι μικρότερες</a:t>
            </a:r>
          </a:p>
          <a:p>
            <a:pPr eaLnBrk="1" hangingPunct="1">
              <a:spcBef>
                <a:spcPts val="600"/>
              </a:spcBef>
              <a:buFont typeface="Arial" panose="020B0604020202020204" pitchFamily="34" charset="0"/>
              <a:buChar char="•"/>
            </a:pPr>
            <a:r>
              <a:rPr lang="el-GR" altLang="en-US" sz="2400">
                <a:solidFill>
                  <a:srgbClr val="000000"/>
                </a:solidFill>
              </a:rPr>
              <a:t>Για αμφότερα τα σχήματα, η γωνία δεσμού είναι μικρότερη από 109.5°</a:t>
            </a:r>
          </a:p>
        </p:txBody>
      </p:sp>
      <p:sp>
        <p:nvSpPr>
          <p:cNvPr id="114693" name="Text Box 4">
            <a:extLst>
              <a:ext uri="{FF2B5EF4-FFF2-40B4-BE49-F238E27FC236}">
                <a16:creationId xmlns:a16="http://schemas.microsoft.com/office/drawing/2014/main" id="{C094AAF7-A949-453C-B2A6-5C9C77FCD466}"/>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2">
                                            <p:txEl>
                                              <p:pRg st="0" end="0"/>
                                            </p:txEl>
                                          </p:spTgt>
                                        </p:tgtEl>
                                        <p:attrNameLst>
                                          <p:attrName>style.visibility</p:attrName>
                                        </p:attrNameLst>
                                      </p:cBhvr>
                                      <p:to>
                                        <p:strVal val="visible"/>
                                      </p:to>
                                    </p:set>
                                    <p:animEffect transition="in" filter="wipe(left)">
                                      <p:cBhvr additive="repl">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2">
                                            <p:txEl>
                                              <p:pRg st="1" end="1"/>
                                            </p:txEl>
                                          </p:spTgt>
                                        </p:tgtEl>
                                        <p:attrNameLst>
                                          <p:attrName>style.visibility</p:attrName>
                                        </p:attrNameLst>
                                      </p:cBhvr>
                                      <p:to>
                                        <p:strVal val="visible"/>
                                      </p:to>
                                    </p:set>
                                    <p:animEffect transition="in" filter="wipe(left)">
                                      <p:cBhvr additive="repl">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1000"/>
                                  </p:stCondLst>
                                  <p:childTnLst>
                                    <p:set>
                                      <p:cBhvr additive="repl">
                                        <p:cTn id="16" dur="1" fill="hold">
                                          <p:stCondLst>
                                            <p:cond delay="0"/>
                                          </p:stCondLst>
                                        </p:cTn>
                                        <p:tgtEl>
                                          <p:spTgt spid="2">
                                            <p:txEl>
                                              <p:pRg st="2" end="2"/>
                                            </p:txEl>
                                          </p:spTgt>
                                        </p:tgtEl>
                                        <p:attrNameLst>
                                          <p:attrName>style.visibility</p:attrName>
                                        </p:attrNameLst>
                                      </p:cBhvr>
                                      <p:to>
                                        <p:strVal val="visible"/>
                                      </p:to>
                                    </p:set>
                                    <p:animEffect transition="in" filter="wipe(left)">
                                      <p:cBhvr additive="repl">
                                        <p:cTn id="17" dur="500"/>
                                        <p:tgtEl>
                                          <p:spTgt spid="2">
                                            <p:txEl>
                                              <p:pRg st="2" end="2"/>
                                            </p:txEl>
                                          </p:spTgt>
                                        </p:tgtEl>
                                      </p:cBhvr>
                                    </p:animEffect>
                                  </p:childTnLst>
                                </p:cTn>
                              </p:par>
                              <p:par>
                                <p:cTn id="18" presetID="22" presetClass="entr" presetSubtype="8" fill="hold" nodeType="withEffect">
                                  <p:stCondLst>
                                    <p:cond delay="0"/>
                                  </p:stCondLst>
                                  <p:childTnLst>
                                    <p:set>
                                      <p:cBhvr additive="repl">
                                        <p:cTn id="19" dur="1" fill="hold">
                                          <p:stCondLst>
                                            <p:cond delay="0"/>
                                          </p:stCondLst>
                                        </p:cTn>
                                        <p:tgtEl>
                                          <p:spTgt spid="2">
                                            <p:txEl>
                                              <p:pRg st="3" end="3"/>
                                            </p:txEl>
                                          </p:spTgt>
                                        </p:tgtEl>
                                        <p:attrNameLst>
                                          <p:attrName>style.visibility</p:attrName>
                                        </p:attrNameLst>
                                      </p:cBhvr>
                                      <p:to>
                                        <p:strVal val="visible"/>
                                      </p:to>
                                    </p:set>
                                    <p:animEffect transition="in" filter="wipe(left)">
                                      <p:cBhvr additive="repl">
                                        <p:cTn id="20" dur="500"/>
                                        <p:tgtEl>
                                          <p:spTgt spid="2">
                                            <p:txEl>
                                              <p:pRg st="3" end="3"/>
                                            </p:txEl>
                                          </p:spTgt>
                                        </p:tgtEl>
                                      </p:cBhvr>
                                    </p:animEffect>
                                  </p:childTnLst>
                                </p:cTn>
                              </p:par>
                              <p:par>
                                <p:cTn id="21" presetID="22" presetClass="entr" presetSubtype="8" fill="hold" nodeType="withEffect">
                                  <p:stCondLst>
                                    <p:cond delay="0"/>
                                  </p:stCondLst>
                                  <p:childTnLst>
                                    <p:set>
                                      <p:cBhvr additive="repl">
                                        <p:cTn id="22" dur="1" fill="hold">
                                          <p:stCondLst>
                                            <p:cond delay="0"/>
                                          </p:stCondLst>
                                        </p:cTn>
                                        <p:tgtEl>
                                          <p:spTgt spid="2">
                                            <p:txEl>
                                              <p:pRg st="4" end="4"/>
                                            </p:txEl>
                                          </p:spTgt>
                                        </p:tgtEl>
                                        <p:attrNameLst>
                                          <p:attrName>style.visibility</p:attrName>
                                        </p:attrNameLst>
                                      </p:cBhvr>
                                      <p:to>
                                        <p:strVal val="visible"/>
                                      </p:to>
                                    </p:set>
                                    <p:animEffect transition="in" filter="wipe(left)">
                                      <p:cBhvr additive="repl">
                                        <p:cTn id="23" dur="500"/>
                                        <p:tgtEl>
                                          <p:spTgt spid="2">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1000"/>
                                  </p:stCondLst>
                                  <p:childTnLst>
                                    <p:set>
                                      <p:cBhvr additive="repl">
                                        <p:cTn id="27" dur="1" fill="hold">
                                          <p:stCondLst>
                                            <p:cond delay="0"/>
                                          </p:stCondLst>
                                        </p:cTn>
                                        <p:tgtEl>
                                          <p:spTgt spid="2">
                                            <p:txEl>
                                              <p:pRg st="5" end="5"/>
                                            </p:txEl>
                                          </p:spTgt>
                                        </p:tgtEl>
                                        <p:attrNameLst>
                                          <p:attrName>style.visibility</p:attrName>
                                        </p:attrNameLst>
                                      </p:cBhvr>
                                      <p:to>
                                        <p:strVal val="visible"/>
                                      </p:to>
                                    </p:set>
                                    <p:animEffect transition="in" filter="wipe(left)">
                                      <p:cBhvr additive="repl">
                                        <p:cTn id="28"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1">
            <a:extLst>
              <a:ext uri="{FF2B5EF4-FFF2-40B4-BE49-F238E27FC236}">
                <a16:creationId xmlns:a16="http://schemas.microsoft.com/office/drawing/2014/main" id="{E6B1898F-3F15-487E-9071-CF4578B30C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4138" y="1439863"/>
            <a:ext cx="643255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5715" name="Text Box 2">
            <a:extLst>
              <a:ext uri="{FF2B5EF4-FFF2-40B4-BE49-F238E27FC236}">
                <a16:creationId xmlns:a16="http://schemas.microsoft.com/office/drawing/2014/main" id="{764EE058-FF6B-40A8-BD3D-B5E28650EF01}"/>
              </a:ext>
            </a:extLst>
          </p:cNvPr>
          <p:cNvSpPr txBox="1">
            <a:spLocks noChangeArrowheads="1"/>
          </p:cNvSpPr>
          <p:nvPr/>
        </p:nvSpPr>
        <p:spPr bwMode="auto">
          <a:xfrm>
            <a:off x="228600" y="38100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Μεθάνιο</a:t>
            </a:r>
          </a:p>
        </p:txBody>
      </p:sp>
      <p:sp>
        <p:nvSpPr>
          <p:cNvPr id="115717" name="Text Box 4">
            <a:extLst>
              <a:ext uri="{FF2B5EF4-FFF2-40B4-BE49-F238E27FC236}">
                <a16:creationId xmlns:a16="http://schemas.microsoft.com/office/drawing/2014/main" id="{8CBBE13F-D4F1-4792-873F-D61AD318F2F8}"/>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1">
            <a:extLst>
              <a:ext uri="{FF2B5EF4-FFF2-40B4-BE49-F238E27FC236}">
                <a16:creationId xmlns:a16="http://schemas.microsoft.com/office/drawing/2014/main" id="{66292065-761B-448D-A6F9-01336656AD46}"/>
              </a:ext>
            </a:extLst>
          </p:cNvPr>
          <p:cNvSpPr txBox="1">
            <a:spLocks noChangeArrowheads="1"/>
          </p:cNvSpPr>
          <p:nvPr/>
        </p:nvSpPr>
        <p:spPr bwMode="auto">
          <a:xfrm>
            <a:off x="1447800" y="609600"/>
            <a:ext cx="622776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Πυραμιδικό σχήμα</a:t>
            </a:r>
          </a:p>
        </p:txBody>
      </p:sp>
      <p:pic>
        <p:nvPicPr>
          <p:cNvPr id="116739" name="Picture 2">
            <a:extLst>
              <a:ext uri="{FF2B5EF4-FFF2-40B4-BE49-F238E27FC236}">
                <a16:creationId xmlns:a16="http://schemas.microsoft.com/office/drawing/2014/main" id="{4AAD20A3-252A-480A-BD9D-59B024CAD6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332" t="22507" r="17061" b="25124"/>
          <a:stretch>
            <a:fillRect/>
          </a:stretch>
        </p:blipFill>
        <p:spPr bwMode="auto">
          <a:xfrm>
            <a:off x="4648200" y="1905000"/>
            <a:ext cx="3810000" cy="200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6740" name="Picture 3">
            <a:extLst>
              <a:ext uri="{FF2B5EF4-FFF2-40B4-BE49-F238E27FC236}">
                <a16:creationId xmlns:a16="http://schemas.microsoft.com/office/drawing/2014/main" id="{3312F271-A339-4661-8770-A1635F522B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614" r="11369" b="3104"/>
          <a:stretch>
            <a:fillRect/>
          </a:stretch>
        </p:blipFill>
        <p:spPr bwMode="auto">
          <a:xfrm>
            <a:off x="4724400" y="3962400"/>
            <a:ext cx="358140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6742" name="Picture 5">
            <a:extLst>
              <a:ext uri="{FF2B5EF4-FFF2-40B4-BE49-F238E27FC236}">
                <a16:creationId xmlns:a16="http://schemas.microsoft.com/office/drawing/2014/main" id="{52DCC2D0-4869-4364-A734-C085CF8FA7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590800"/>
            <a:ext cx="2687638" cy="229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6743" name="Text Box 6">
            <a:extLst>
              <a:ext uri="{FF2B5EF4-FFF2-40B4-BE49-F238E27FC236}">
                <a16:creationId xmlns:a16="http://schemas.microsoft.com/office/drawing/2014/main" id="{EDD44E16-047F-4F6D-8B4E-13AABC8B77AC}"/>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1">
            <a:extLst>
              <a:ext uri="{FF2B5EF4-FFF2-40B4-BE49-F238E27FC236}">
                <a16:creationId xmlns:a16="http://schemas.microsoft.com/office/drawing/2014/main" id="{327BCF31-5680-4AA8-8BEE-5D0D83D1D93A}"/>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Τετραεδρικό–κεκαμμένο σχήμα</a:t>
            </a:r>
          </a:p>
        </p:txBody>
      </p:sp>
      <p:pic>
        <p:nvPicPr>
          <p:cNvPr id="117764" name="Picture 3">
            <a:extLst>
              <a:ext uri="{FF2B5EF4-FFF2-40B4-BE49-F238E27FC236}">
                <a16:creationId xmlns:a16="http://schemas.microsoft.com/office/drawing/2014/main" id="{3419BD41-2C8F-46B4-8E4D-0259304AC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1714500"/>
            <a:ext cx="8064500"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7765" name="Text Box 4">
            <a:extLst>
              <a:ext uri="{FF2B5EF4-FFF2-40B4-BE49-F238E27FC236}">
                <a16:creationId xmlns:a16="http://schemas.microsoft.com/office/drawing/2014/main" id="{9F44D262-B729-4F62-9D78-DAC8CF1EEF60}"/>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1">
            <a:extLst>
              <a:ext uri="{FF2B5EF4-FFF2-40B4-BE49-F238E27FC236}">
                <a16:creationId xmlns:a16="http://schemas.microsoft.com/office/drawing/2014/main" id="{A0AF2322-6C4F-4CE6-AAD0-AA2B3024D3A6}"/>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Τετραεδρικό–κεκαμμένο σχήμα</a:t>
            </a:r>
          </a:p>
        </p:txBody>
      </p:sp>
      <p:pic>
        <p:nvPicPr>
          <p:cNvPr id="118787" name="Picture 2">
            <a:extLst>
              <a:ext uri="{FF2B5EF4-FFF2-40B4-BE49-F238E27FC236}">
                <a16:creationId xmlns:a16="http://schemas.microsoft.com/office/drawing/2014/main" id="{76AB9D8E-40C9-4048-A0E8-17D4CA136D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981" t="19882" r="18628" b="26434"/>
          <a:stretch>
            <a:fillRect/>
          </a:stretch>
        </p:blipFill>
        <p:spPr bwMode="auto">
          <a:xfrm>
            <a:off x="3886200" y="2362200"/>
            <a:ext cx="46482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8789" name="Picture 4">
            <a:extLst>
              <a:ext uri="{FF2B5EF4-FFF2-40B4-BE49-F238E27FC236}">
                <a16:creationId xmlns:a16="http://schemas.microsoft.com/office/drawing/2014/main" id="{49B05E0D-52BD-4544-854A-4EA1871EEF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590800"/>
            <a:ext cx="310197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18790" name="Text Box 5">
            <a:extLst>
              <a:ext uri="{FF2B5EF4-FFF2-40B4-BE49-F238E27FC236}">
                <a16:creationId xmlns:a16="http://schemas.microsoft.com/office/drawing/2014/main" id="{75456B47-0952-4DAD-8992-34FA4E1CB0DE}"/>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1">
            <a:extLst>
              <a:ext uri="{FF2B5EF4-FFF2-40B4-BE49-F238E27FC236}">
                <a16:creationId xmlns:a16="http://schemas.microsoft.com/office/drawing/2014/main" id="{164AE750-E124-4822-8265-18386DECD243}"/>
              </a:ext>
            </a:extLst>
          </p:cNvPr>
          <p:cNvSpPr txBox="1">
            <a:spLocks noChangeArrowheads="1"/>
          </p:cNvSpPr>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br>
              <a:rPr lang="el-GR" altLang="en-US" sz="4000">
                <a:solidFill>
                  <a:srgbClr val="000000"/>
                </a:solidFill>
              </a:rPr>
            </a:br>
            <a:br>
              <a:rPr lang="el-GR" altLang="en-US" sz="4000">
                <a:solidFill>
                  <a:srgbClr val="000000"/>
                </a:solidFill>
              </a:rPr>
            </a:br>
            <a:br>
              <a:rPr lang="el-GR" altLang="en-US" sz="4000">
                <a:solidFill>
                  <a:srgbClr val="000000"/>
                </a:solidFill>
              </a:rPr>
            </a:br>
            <a:br>
              <a:rPr lang="el-GR" altLang="en-US" sz="4000">
                <a:solidFill>
                  <a:srgbClr val="000000"/>
                </a:solidFill>
              </a:rPr>
            </a:br>
            <a:br>
              <a:rPr lang="el-GR" altLang="en-US" sz="4000">
                <a:solidFill>
                  <a:srgbClr val="000000"/>
                </a:solidFill>
              </a:rPr>
            </a:br>
            <a:br>
              <a:rPr lang="el-GR" altLang="en-US" sz="4000">
                <a:solidFill>
                  <a:srgbClr val="000000"/>
                </a:solidFill>
              </a:rPr>
            </a:br>
            <a:r>
              <a:rPr lang="en-US" altLang="en-US" sz="4000" b="1">
                <a:solidFill>
                  <a:srgbClr val="000000"/>
                </a:solidFill>
              </a:rPr>
              <a:t>O</a:t>
            </a:r>
            <a:r>
              <a:rPr lang="el-GR" altLang="en-US" sz="4000" b="1">
                <a:solidFill>
                  <a:srgbClr val="000000"/>
                </a:solidFill>
              </a:rPr>
              <a:t>μοιοπολικοί δεσμοί</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ext Box 1">
            <a:extLst>
              <a:ext uri="{FF2B5EF4-FFF2-40B4-BE49-F238E27FC236}">
                <a16:creationId xmlns:a16="http://schemas.microsoft.com/office/drawing/2014/main" id="{258C6E50-55A7-4C7C-8409-3B9EADBB41AB}"/>
              </a:ext>
            </a:extLst>
          </p:cNvPr>
          <p:cNvSpPr txBox="1">
            <a:spLocks noChangeArrowheads="1"/>
          </p:cNvSpPr>
          <p:nvPr/>
        </p:nvSpPr>
        <p:spPr bwMode="auto">
          <a:xfrm>
            <a:off x="323850" y="333375"/>
            <a:ext cx="845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2800" dirty="0">
                <a:solidFill>
                  <a:srgbClr val="000000"/>
                </a:solidFill>
              </a:rPr>
              <a:t>Παράγωγα της τριγωνικής διπυραμιδικής ηλεκτρονικής γεωμετρίας</a:t>
            </a:r>
            <a:br>
              <a:rPr lang="el-GR" altLang="en-US" sz="3200" dirty="0">
                <a:solidFill>
                  <a:srgbClr val="000000"/>
                </a:solidFill>
              </a:rPr>
            </a:br>
            <a:endParaRPr lang="el-GR" altLang="en-US" sz="3200" dirty="0">
              <a:solidFill>
                <a:srgbClr val="000000"/>
              </a:solidFill>
            </a:endParaRPr>
          </a:p>
        </p:txBody>
      </p:sp>
      <p:sp>
        <p:nvSpPr>
          <p:cNvPr id="2" name="Text Box 2">
            <a:extLst>
              <a:ext uri="{FF2B5EF4-FFF2-40B4-BE49-F238E27FC236}">
                <a16:creationId xmlns:a16="http://schemas.microsoft.com/office/drawing/2014/main" id="{41DDDE88-E980-489F-9B75-B373DDD7C614}"/>
              </a:ext>
            </a:extLst>
          </p:cNvPr>
          <p:cNvSpPr txBox="1">
            <a:spLocks noChangeArrowheads="1"/>
          </p:cNvSpPr>
          <p:nvPr/>
        </p:nvSpPr>
        <p:spPr bwMode="auto">
          <a:xfrm>
            <a:off x="52388" y="1066800"/>
            <a:ext cx="89979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95000"/>
              </a:lnSpc>
              <a:spcBef>
                <a:spcPts val="250"/>
              </a:spcBef>
              <a:buFont typeface="Arial" panose="020B0604020202020204" pitchFamily="34" charset="0"/>
              <a:buChar char="•"/>
            </a:pPr>
            <a:r>
              <a:rPr lang="el-GR" altLang="en-US" sz="2200" dirty="0">
                <a:solidFill>
                  <a:srgbClr val="000000"/>
                </a:solidFill>
              </a:rPr>
              <a:t>Όταν υπάρχουν 5 ηλεκτρονικές ομάδες γύρω από το κεντρικό άτομο και μερικά είναι μονήρη ζεύγη, αυτά  θα καταλάβουν τις ισημερινές θέσεις επειδή υπάρχει περισσότερος χώρος</a:t>
            </a:r>
          </a:p>
          <a:p>
            <a:pPr eaLnBrk="1" hangingPunct="1">
              <a:lnSpc>
                <a:spcPct val="95000"/>
              </a:lnSpc>
              <a:spcBef>
                <a:spcPts val="250"/>
              </a:spcBef>
              <a:buFont typeface="Arial" panose="020B0604020202020204" pitchFamily="34" charset="0"/>
              <a:buChar char="•"/>
            </a:pPr>
            <a:r>
              <a:rPr lang="el-GR" altLang="en-US" sz="2200" dirty="0">
                <a:solidFill>
                  <a:srgbClr val="000000"/>
                </a:solidFill>
              </a:rPr>
              <a:t>Όταν υπάρχουν 5 ηλεκτρονικές ομάδες γύρω από το κεντρικό άτομο και το </a:t>
            </a:r>
            <a:r>
              <a:rPr lang="el-GR" altLang="en-US" sz="2200" dirty="0">
                <a:solidFill>
                  <a:srgbClr val="FF0000"/>
                </a:solidFill>
              </a:rPr>
              <a:t>1 είναι μονήρες ζεύγος</a:t>
            </a:r>
            <a:r>
              <a:rPr lang="el-GR" altLang="en-US" sz="2200" dirty="0">
                <a:solidFill>
                  <a:srgbClr val="000000"/>
                </a:solidFill>
              </a:rPr>
              <a:t>, το αποτέλεσμα είναι το </a:t>
            </a:r>
            <a:r>
              <a:rPr lang="el-GR" altLang="en-US" sz="2200" b="1" dirty="0">
                <a:solidFill>
                  <a:srgbClr val="FF33CC"/>
                </a:solidFill>
              </a:rPr>
              <a:t>σχήμα τραμπάλας</a:t>
            </a:r>
          </a:p>
          <a:p>
            <a:pPr lvl="1" eaLnBrk="1" hangingPunct="1">
              <a:lnSpc>
                <a:spcPct val="95000"/>
              </a:lnSpc>
              <a:spcBef>
                <a:spcPts val="225"/>
              </a:spcBef>
              <a:buFont typeface="Arial" panose="020B0604020202020204" pitchFamily="34" charset="0"/>
              <a:buChar char="–"/>
            </a:pPr>
            <a:r>
              <a:rPr lang="el-GR" altLang="en-US" sz="2200" dirty="0">
                <a:solidFill>
                  <a:srgbClr val="000000"/>
                </a:solidFill>
              </a:rPr>
              <a:t>Γνωστό ως </a:t>
            </a:r>
            <a:r>
              <a:rPr lang="el-GR" altLang="en-US" sz="2200" b="1" dirty="0">
                <a:solidFill>
                  <a:srgbClr val="9933FF"/>
                </a:solidFill>
              </a:rPr>
              <a:t>διαστρεβλωμένο τετράεδρο</a:t>
            </a:r>
          </a:p>
          <a:p>
            <a:pPr eaLnBrk="1" hangingPunct="1">
              <a:lnSpc>
                <a:spcPct val="95000"/>
              </a:lnSpc>
              <a:spcBef>
                <a:spcPts val="250"/>
              </a:spcBef>
              <a:buFont typeface="Arial" panose="020B0604020202020204" pitchFamily="34" charset="0"/>
              <a:buChar char="•"/>
            </a:pPr>
            <a:r>
              <a:rPr lang="el-GR" altLang="en-US" sz="2200" dirty="0">
                <a:solidFill>
                  <a:srgbClr val="000000"/>
                </a:solidFill>
              </a:rPr>
              <a:t>Όταν υπάρχουν 5 ηλεκτρονικές ομάδες γύρω από το κεντρικό άτομο και τα </a:t>
            </a:r>
            <a:r>
              <a:rPr lang="el-GR" altLang="en-US" sz="2200" dirty="0">
                <a:solidFill>
                  <a:srgbClr val="FF0000"/>
                </a:solidFill>
              </a:rPr>
              <a:t>2  είναι μονήρη ζεύγη</a:t>
            </a:r>
            <a:r>
              <a:rPr lang="el-GR" altLang="en-US" sz="2200" dirty="0">
                <a:solidFill>
                  <a:srgbClr val="000000"/>
                </a:solidFill>
              </a:rPr>
              <a:t>, το αποτέλεσμα είναι το</a:t>
            </a:r>
            <a:r>
              <a:rPr lang="el-GR" altLang="en-US" sz="2200" b="1" dirty="0">
                <a:solidFill>
                  <a:srgbClr val="FF33CC"/>
                </a:solidFill>
              </a:rPr>
              <a:t> Τ-σχήμα</a:t>
            </a:r>
          </a:p>
          <a:p>
            <a:pPr eaLnBrk="1" hangingPunct="1">
              <a:lnSpc>
                <a:spcPct val="95000"/>
              </a:lnSpc>
              <a:spcBef>
                <a:spcPts val="250"/>
              </a:spcBef>
              <a:buFont typeface="Arial" panose="020B0604020202020204" pitchFamily="34" charset="0"/>
              <a:buChar char="•"/>
            </a:pPr>
            <a:r>
              <a:rPr lang="el-GR" altLang="en-US" sz="2200" dirty="0">
                <a:solidFill>
                  <a:srgbClr val="000000"/>
                </a:solidFill>
              </a:rPr>
              <a:t>Όταν υπάρχουν 5 ηλεκτρονικές ομάδες γύρω από το κεντρικό άτομο και τα </a:t>
            </a:r>
            <a:r>
              <a:rPr lang="el-GR" altLang="en-US" sz="2200" dirty="0">
                <a:solidFill>
                  <a:srgbClr val="FF0000"/>
                </a:solidFill>
              </a:rPr>
              <a:t>3 είναι  μονήρη ζεύγη</a:t>
            </a:r>
            <a:r>
              <a:rPr lang="el-GR" altLang="en-US" sz="2200" dirty="0">
                <a:solidFill>
                  <a:srgbClr val="000000"/>
                </a:solidFill>
              </a:rPr>
              <a:t>, το αποτέλεσμα είναι το </a:t>
            </a:r>
            <a:r>
              <a:rPr lang="el-GR" altLang="en-US" sz="2200" b="1" dirty="0">
                <a:solidFill>
                  <a:srgbClr val="FF33CC"/>
                </a:solidFill>
              </a:rPr>
              <a:t>γραμμικό σχήμα</a:t>
            </a:r>
            <a:r>
              <a:rPr lang="el-GR" altLang="en-US" sz="2200" dirty="0">
                <a:solidFill>
                  <a:srgbClr val="000000"/>
                </a:solidFill>
              </a:rPr>
              <a:t> </a:t>
            </a:r>
            <a:r>
              <a:rPr lang="el-GR" altLang="en-US" sz="2200" dirty="0">
                <a:solidFill>
                  <a:srgbClr val="FF33CC"/>
                </a:solidFill>
              </a:rPr>
              <a:t> </a:t>
            </a:r>
          </a:p>
          <a:p>
            <a:pPr eaLnBrk="1" hangingPunct="1">
              <a:lnSpc>
                <a:spcPct val="95000"/>
              </a:lnSpc>
              <a:spcBef>
                <a:spcPts val="250"/>
              </a:spcBef>
              <a:buFont typeface="Arial" panose="020B0604020202020204" pitchFamily="34" charset="0"/>
              <a:buChar char="•"/>
            </a:pPr>
            <a:r>
              <a:rPr lang="el-GR" altLang="en-US" sz="2200" dirty="0">
                <a:solidFill>
                  <a:srgbClr val="000000"/>
                </a:solidFill>
              </a:rPr>
              <a:t>Οι γωνίες δεσμού  μεταξύ των ισημερινών θέσεων είναι μικρότερες από 120°</a:t>
            </a:r>
          </a:p>
          <a:p>
            <a:pPr eaLnBrk="1" hangingPunct="1">
              <a:lnSpc>
                <a:spcPct val="95000"/>
              </a:lnSpc>
              <a:spcBef>
                <a:spcPts val="250"/>
              </a:spcBef>
              <a:buFont typeface="Arial" panose="020B0604020202020204" pitchFamily="34" charset="0"/>
              <a:buChar char="•"/>
            </a:pPr>
            <a:r>
              <a:rPr lang="el-GR" altLang="en-US" sz="2200" dirty="0">
                <a:solidFill>
                  <a:srgbClr val="000000"/>
                </a:solidFill>
              </a:rPr>
              <a:t>Οι γωνίες δεσμού μεταξύ των αξονικών και ισημερινών θέσεων είναι μικρότερες από 90°</a:t>
            </a:r>
          </a:p>
          <a:p>
            <a:pPr lvl="1" eaLnBrk="1" hangingPunct="1">
              <a:lnSpc>
                <a:spcPct val="95000"/>
              </a:lnSpc>
              <a:spcBef>
                <a:spcPts val="225"/>
              </a:spcBef>
              <a:buFont typeface="Arial" panose="020B0604020202020204" pitchFamily="34" charset="0"/>
              <a:buChar char="–"/>
            </a:pPr>
            <a:r>
              <a:rPr lang="el-GR" altLang="en-US" sz="2200" dirty="0">
                <a:solidFill>
                  <a:srgbClr val="000000"/>
                </a:solidFill>
              </a:rPr>
              <a:t>Γραμμικό  = 180° από άξονα-σε άξονα</a:t>
            </a:r>
          </a:p>
        </p:txBody>
      </p:sp>
      <p:sp>
        <p:nvSpPr>
          <p:cNvPr id="119813" name="Text Box 4">
            <a:extLst>
              <a:ext uri="{FF2B5EF4-FFF2-40B4-BE49-F238E27FC236}">
                <a16:creationId xmlns:a16="http://schemas.microsoft.com/office/drawing/2014/main" id="{EDFA4BA2-EF00-40FB-95C3-5FFFA05A6AAD}"/>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2">
                                            <p:txEl>
                                              <p:pRg st="0" end="0"/>
                                            </p:txEl>
                                          </p:spTgt>
                                        </p:tgtEl>
                                        <p:attrNameLst>
                                          <p:attrName>style.visibility</p:attrName>
                                        </p:attrNameLst>
                                      </p:cBhvr>
                                      <p:to>
                                        <p:strVal val="visible"/>
                                      </p:to>
                                    </p:set>
                                    <p:animEffect transition="in" filter="wipe(left)">
                                      <p:cBhvr additive="repl">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2">
                                            <p:txEl>
                                              <p:pRg st="1" end="1"/>
                                            </p:txEl>
                                          </p:spTgt>
                                        </p:tgtEl>
                                        <p:attrNameLst>
                                          <p:attrName>style.visibility</p:attrName>
                                        </p:attrNameLst>
                                      </p:cBhvr>
                                      <p:to>
                                        <p:strVal val="visible"/>
                                      </p:to>
                                    </p:set>
                                    <p:animEffect transition="in" filter="wipe(left)">
                                      <p:cBhvr additive="repl">
                                        <p:cTn id="12" dur="500"/>
                                        <p:tgtEl>
                                          <p:spTgt spid="2">
                                            <p:txEl>
                                              <p:pRg st="1" end="1"/>
                                            </p:txEl>
                                          </p:spTgt>
                                        </p:tgtEl>
                                      </p:cBhvr>
                                    </p:animEffect>
                                  </p:childTnLst>
                                </p:cTn>
                              </p:par>
                              <p:par>
                                <p:cTn id="13" presetID="22" presetClass="entr" presetSubtype="8" fill="hold" nodeType="withEffect">
                                  <p:stCondLst>
                                    <p:cond delay="0"/>
                                  </p:stCondLst>
                                  <p:childTnLst>
                                    <p:set>
                                      <p:cBhvr additive="repl">
                                        <p:cTn id="14" dur="1" fill="hold">
                                          <p:stCondLst>
                                            <p:cond delay="0"/>
                                          </p:stCondLst>
                                        </p:cTn>
                                        <p:tgtEl>
                                          <p:spTgt spid="2">
                                            <p:txEl>
                                              <p:pRg st="2" end="2"/>
                                            </p:txEl>
                                          </p:spTgt>
                                        </p:tgtEl>
                                        <p:attrNameLst>
                                          <p:attrName>style.visibility</p:attrName>
                                        </p:attrNameLst>
                                      </p:cBhvr>
                                      <p:to>
                                        <p:strVal val="visible"/>
                                      </p:to>
                                    </p:set>
                                    <p:animEffect transition="in" filter="wipe(left)">
                                      <p:cBhvr additive="repl">
                                        <p:cTn id="15" dur="500"/>
                                        <p:tgtEl>
                                          <p:spTgt spid="2">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1000"/>
                                  </p:stCondLst>
                                  <p:childTnLst>
                                    <p:set>
                                      <p:cBhvr additive="repl">
                                        <p:cTn id="19" dur="1" fill="hold">
                                          <p:stCondLst>
                                            <p:cond delay="0"/>
                                          </p:stCondLst>
                                        </p:cTn>
                                        <p:tgtEl>
                                          <p:spTgt spid="2">
                                            <p:txEl>
                                              <p:pRg st="3" end="3"/>
                                            </p:txEl>
                                          </p:spTgt>
                                        </p:tgtEl>
                                        <p:attrNameLst>
                                          <p:attrName>style.visibility</p:attrName>
                                        </p:attrNameLst>
                                      </p:cBhvr>
                                      <p:to>
                                        <p:strVal val="visible"/>
                                      </p:to>
                                    </p:set>
                                    <p:animEffect transition="in" filter="wipe(left)">
                                      <p:cBhvr additive="repl">
                                        <p:cTn id="20" dur="500"/>
                                        <p:tgtEl>
                                          <p:spTgt spid="2">
                                            <p:txEl>
                                              <p:pRg st="3" end="3"/>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1000"/>
                                  </p:stCondLst>
                                  <p:childTnLst>
                                    <p:set>
                                      <p:cBhvr additive="repl">
                                        <p:cTn id="24" dur="1" fill="hold">
                                          <p:stCondLst>
                                            <p:cond delay="0"/>
                                          </p:stCondLst>
                                        </p:cTn>
                                        <p:tgtEl>
                                          <p:spTgt spid="2">
                                            <p:txEl>
                                              <p:pRg st="4" end="4"/>
                                            </p:txEl>
                                          </p:spTgt>
                                        </p:tgtEl>
                                        <p:attrNameLst>
                                          <p:attrName>style.visibility</p:attrName>
                                        </p:attrNameLst>
                                      </p:cBhvr>
                                      <p:to>
                                        <p:strVal val="visible"/>
                                      </p:to>
                                    </p:set>
                                    <p:animEffect transition="in" filter="wipe(left)">
                                      <p:cBhvr additive="repl">
                                        <p:cTn id="25" dur="500"/>
                                        <p:tgtEl>
                                          <p:spTgt spid="2">
                                            <p:txEl>
                                              <p:pRg st="4" end="4"/>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1000"/>
                                  </p:stCondLst>
                                  <p:childTnLst>
                                    <p:set>
                                      <p:cBhvr additive="repl">
                                        <p:cTn id="29" dur="1" fill="hold">
                                          <p:stCondLst>
                                            <p:cond delay="0"/>
                                          </p:stCondLst>
                                        </p:cTn>
                                        <p:tgtEl>
                                          <p:spTgt spid="2">
                                            <p:txEl>
                                              <p:pRg st="5" end="5"/>
                                            </p:txEl>
                                          </p:spTgt>
                                        </p:tgtEl>
                                        <p:attrNameLst>
                                          <p:attrName>style.visibility</p:attrName>
                                        </p:attrNameLst>
                                      </p:cBhvr>
                                      <p:to>
                                        <p:strVal val="visible"/>
                                      </p:to>
                                    </p:set>
                                    <p:animEffect transition="in" filter="wipe(left)">
                                      <p:cBhvr additive="repl">
                                        <p:cTn id="30" dur="500"/>
                                        <p:tgtEl>
                                          <p:spTgt spid="2">
                                            <p:txEl>
                                              <p:pRg st="5" end="5"/>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1000"/>
                                  </p:stCondLst>
                                  <p:childTnLst>
                                    <p:set>
                                      <p:cBhvr additive="repl">
                                        <p:cTn id="34" dur="1" fill="hold">
                                          <p:stCondLst>
                                            <p:cond delay="0"/>
                                          </p:stCondLst>
                                        </p:cTn>
                                        <p:tgtEl>
                                          <p:spTgt spid="2">
                                            <p:txEl>
                                              <p:pRg st="6" end="6"/>
                                            </p:txEl>
                                          </p:spTgt>
                                        </p:tgtEl>
                                        <p:attrNameLst>
                                          <p:attrName>style.visibility</p:attrName>
                                        </p:attrNameLst>
                                      </p:cBhvr>
                                      <p:to>
                                        <p:strVal val="visible"/>
                                      </p:to>
                                    </p:set>
                                    <p:animEffect transition="in" filter="wipe(left)">
                                      <p:cBhvr additive="repl">
                                        <p:cTn id="35" dur="500"/>
                                        <p:tgtEl>
                                          <p:spTgt spid="2">
                                            <p:txEl>
                                              <p:pRg st="6" end="6"/>
                                            </p:txEl>
                                          </p:spTgt>
                                        </p:tgtEl>
                                      </p:cBhvr>
                                    </p:animEffect>
                                  </p:childTnLst>
                                </p:cTn>
                              </p:par>
                              <p:par>
                                <p:cTn id="36" presetID="22" presetClass="entr" presetSubtype="8" fill="hold" nodeType="withEffect">
                                  <p:stCondLst>
                                    <p:cond delay="0"/>
                                  </p:stCondLst>
                                  <p:childTnLst>
                                    <p:set>
                                      <p:cBhvr additive="repl">
                                        <p:cTn id="37" dur="1" fill="hold">
                                          <p:stCondLst>
                                            <p:cond delay="0"/>
                                          </p:stCondLst>
                                        </p:cTn>
                                        <p:tgtEl>
                                          <p:spTgt spid="2">
                                            <p:txEl>
                                              <p:pRg st="7" end="7"/>
                                            </p:txEl>
                                          </p:spTgt>
                                        </p:tgtEl>
                                        <p:attrNameLst>
                                          <p:attrName>style.visibility</p:attrName>
                                        </p:attrNameLst>
                                      </p:cBhvr>
                                      <p:to>
                                        <p:strVal val="visible"/>
                                      </p:to>
                                    </p:set>
                                    <p:animEffect transition="in" filter="wipe(left)">
                                      <p:cBhvr additive="repl">
                                        <p:cTn id="3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7" name="Picture 1">
            <a:extLst>
              <a:ext uri="{FF2B5EF4-FFF2-40B4-BE49-F238E27FC236}">
                <a16:creationId xmlns:a16="http://schemas.microsoft.com/office/drawing/2014/main" id="{DEA8C430-33EA-4AC1-848B-F2BB022D77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2423" t="12717" r="-130" b="7948"/>
          <a:stretch>
            <a:fillRect/>
          </a:stretch>
        </p:blipFill>
        <p:spPr bwMode="auto">
          <a:xfrm>
            <a:off x="5867400" y="1412875"/>
            <a:ext cx="3149600" cy="507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1858" name="Picture 2">
            <a:extLst>
              <a:ext uri="{FF2B5EF4-FFF2-40B4-BE49-F238E27FC236}">
                <a16:creationId xmlns:a16="http://schemas.microsoft.com/office/drawing/2014/main" id="{C949ED5B-AEDB-4E55-8592-0178FC80E8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30096" t="78529" r="12671" b="3078"/>
          <a:stretch>
            <a:fillRect/>
          </a:stretch>
        </p:blipFill>
        <p:spPr bwMode="auto">
          <a:xfrm>
            <a:off x="1908175" y="4221163"/>
            <a:ext cx="4267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1860" name="Text Box 3">
            <a:extLst>
              <a:ext uri="{FF2B5EF4-FFF2-40B4-BE49-F238E27FC236}">
                <a16:creationId xmlns:a16="http://schemas.microsoft.com/office/drawing/2014/main" id="{7FEEBAB8-FA0D-4D92-87BD-D93D445C3FF1}"/>
              </a:ext>
            </a:extLst>
          </p:cNvPr>
          <p:cNvSpPr txBox="1">
            <a:spLocks noChangeArrowheads="1"/>
          </p:cNvSpPr>
          <p:nvPr/>
        </p:nvSpPr>
        <p:spPr bwMode="auto">
          <a:xfrm>
            <a:off x="0" y="0"/>
            <a:ext cx="87630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Σχήμα τραμπάλας</a:t>
            </a:r>
          </a:p>
        </p:txBody>
      </p:sp>
      <p:sp>
        <p:nvSpPr>
          <p:cNvPr id="121861" name="Text Box 4">
            <a:extLst>
              <a:ext uri="{FF2B5EF4-FFF2-40B4-BE49-F238E27FC236}">
                <a16:creationId xmlns:a16="http://schemas.microsoft.com/office/drawing/2014/main" id="{8D835967-F057-4AFC-9A48-BD1FF77F7F73}"/>
              </a:ext>
            </a:extLst>
          </p:cNvPr>
          <p:cNvSpPr txBox="1">
            <a:spLocks noChangeArrowheads="1"/>
          </p:cNvSpPr>
          <p:nvPr/>
        </p:nvSpPr>
        <p:spPr bwMode="auto">
          <a:xfrm>
            <a:off x="3733800" y="6553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fld id="{DF93C996-AB0E-4AF9-BEEF-C6D75B7750ED}" type="slidenum">
              <a:rPr lang="el-GR" altLang="en-US" sz="1400">
                <a:solidFill>
                  <a:srgbClr val="000000"/>
                </a:solidFill>
                <a:latin typeface="Arial" panose="020B0604020202020204" pitchFamily="34" charset="0"/>
              </a:rPr>
              <a:pPr algn="ctr" eaLnBrk="1" hangingPunct="1">
                <a:buClrTx/>
                <a:buFontTx/>
                <a:buNone/>
              </a:pPr>
              <a:t>91</a:t>
            </a:fld>
            <a:endParaRPr lang="el-GR" altLang="en-US" sz="1400">
              <a:solidFill>
                <a:srgbClr val="000000"/>
              </a:solidFill>
              <a:latin typeface="Arial" panose="020B0604020202020204" pitchFamily="34" charset="0"/>
            </a:endParaRPr>
          </a:p>
        </p:txBody>
      </p:sp>
      <p:pic>
        <p:nvPicPr>
          <p:cNvPr id="121862" name="Picture 5">
            <a:extLst>
              <a:ext uri="{FF2B5EF4-FFF2-40B4-BE49-F238E27FC236}">
                <a16:creationId xmlns:a16="http://schemas.microsoft.com/office/drawing/2014/main" id="{9E07E9D0-353A-4A2F-8626-22FC596DA7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268413"/>
            <a:ext cx="28702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1863" name="Text Box 6">
            <a:extLst>
              <a:ext uri="{FF2B5EF4-FFF2-40B4-BE49-F238E27FC236}">
                <a16:creationId xmlns:a16="http://schemas.microsoft.com/office/drawing/2014/main" id="{48406BAF-AD36-4139-B382-1B6ED2BDEA05}"/>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fill="hold" nodeType="clickEffect">
                                  <p:stCondLst>
                                    <p:cond delay="0"/>
                                  </p:stCondLst>
                                  <p:childTnLst>
                                    <p:animEffect transition="out" filter="dissolve">
                                      <p:cBhvr additive="repl">
                                        <p:cTn id="6" dur="500"/>
                                        <p:tgtEl>
                                          <p:spTgt spid="121857"/>
                                        </p:tgtEl>
                                      </p:cBhvr>
                                    </p:animEffect>
                                    <p:set>
                                      <p:cBhvr additive="repl">
                                        <p:cTn id="7" dur="1" fill="hold">
                                          <p:stCondLst>
                                            <p:cond delay="497"/>
                                          </p:stCondLst>
                                        </p:cTn>
                                        <p:tgtEl>
                                          <p:spTgt spid="121857"/>
                                        </p:tgtEl>
                                        <p:attrNameLst>
                                          <p:attrName>style.visibility</p:attrName>
                                        </p:attrNameLst>
                                      </p:cBhvr>
                                      <p:to>
                                        <p:strVal val="hidden"/>
                                      </p:to>
                                    </p:set>
                                  </p:childTnLst>
                                </p:cTn>
                              </p:par>
                              <p:par>
                                <p:cTn id="8" presetID="55" presetClass="entr" fill="hold" nodeType="withEffect">
                                  <p:stCondLst>
                                    <p:cond delay="0"/>
                                  </p:stCondLst>
                                  <p:childTnLst>
                                    <p:set>
                                      <p:cBhvr additive="repl">
                                        <p:cTn id="9" dur="1" fill="hold">
                                          <p:stCondLst>
                                            <p:cond delay="0"/>
                                          </p:stCondLst>
                                        </p:cTn>
                                        <p:tgtEl>
                                          <p:spTgt spid="121858"/>
                                        </p:tgtEl>
                                        <p:attrNameLst>
                                          <p:attrName>style.visibility</p:attrName>
                                        </p:attrNameLst>
                                      </p:cBhvr>
                                      <p:to>
                                        <p:strVal val="visible"/>
                                      </p:to>
                                    </p:set>
                                    <p:anim calcmode="lin" valueType="num">
                                      <p:cBhvr additive="repl">
                                        <p:cTn id="10" dur="1000" fill="hold"/>
                                        <p:tgtEl>
                                          <p:spTgt spid="121858"/>
                                        </p:tgtEl>
                                        <p:attrNameLst>
                                          <p:attrName>ppt_w</p:attrName>
                                        </p:attrNameLst>
                                      </p:cBhvr>
                                      <p:tavLst>
                                        <p:tav tm="100000">
                                          <p:val>
                                            <p:strVal val="#ppt_w*0.70"/>
                                          </p:val>
                                        </p:tav>
                                        <p:tav>
                                          <p:val>
                                            <p:strVal val="#ppt_w"/>
                                          </p:val>
                                        </p:tav>
                                      </p:tavLst>
                                    </p:anim>
                                    <p:anim calcmode="lin" valueType="num">
                                      <p:cBhvr additive="repl">
                                        <p:cTn id="11" dur="1000" fill="hold"/>
                                        <p:tgtEl>
                                          <p:spTgt spid="121858"/>
                                        </p:tgtEl>
                                        <p:attrNameLst>
                                          <p:attrName>ppt_h</p:attrName>
                                        </p:attrNameLst>
                                      </p:cBhvr>
                                      <p:tavLst>
                                        <p:tav tm="100000">
                                          <p:val>
                                            <p:strVal val="#ppt_h"/>
                                          </p:val>
                                        </p:tav>
                                        <p:tav>
                                          <p:val>
                                            <p:strVal val="#ppt_h"/>
                                          </p:val>
                                        </p:tav>
                                      </p:tavLst>
                                    </p:anim>
                                    <p:animEffect transition="in" filter="fade">
                                      <p:cBhvr additive="repl">
                                        <p:cTn id="12" dur="1000"/>
                                        <p:tgtEl>
                                          <p:spTgt spid="121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ext Box 1">
            <a:extLst>
              <a:ext uri="{FF2B5EF4-FFF2-40B4-BE49-F238E27FC236}">
                <a16:creationId xmlns:a16="http://schemas.microsoft.com/office/drawing/2014/main" id="{33D5E6D5-D159-45CE-B722-0844F4C87E52}"/>
              </a:ext>
            </a:extLst>
          </p:cNvPr>
          <p:cNvSpPr txBox="1">
            <a:spLocks noChangeArrowheads="1"/>
          </p:cNvSpPr>
          <p:nvPr/>
        </p:nvSpPr>
        <p:spPr bwMode="auto">
          <a:xfrm>
            <a:off x="304800" y="1524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T–Σχήμα</a:t>
            </a:r>
          </a:p>
        </p:txBody>
      </p:sp>
      <p:sp>
        <p:nvSpPr>
          <p:cNvPr id="122883" name="Text Box 2">
            <a:extLst>
              <a:ext uri="{FF2B5EF4-FFF2-40B4-BE49-F238E27FC236}">
                <a16:creationId xmlns:a16="http://schemas.microsoft.com/office/drawing/2014/main" id="{C2F76BFA-035F-461A-AC29-A17FE553EFF8}"/>
              </a:ext>
            </a:extLst>
          </p:cNvPr>
          <p:cNvSpPr txBox="1">
            <a:spLocks noChangeArrowheads="1"/>
          </p:cNvSpPr>
          <p:nvPr/>
        </p:nvSpPr>
        <p:spPr bwMode="auto">
          <a:xfrm>
            <a:off x="3733800" y="6553200"/>
            <a:ext cx="11430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fld id="{F60BC2F1-581D-4CE2-83F4-BC9499B4C1AF}" type="slidenum">
              <a:rPr lang="el-GR" altLang="en-US" sz="1400">
                <a:solidFill>
                  <a:srgbClr val="000000"/>
                </a:solidFill>
                <a:latin typeface="Arial" panose="020B0604020202020204" pitchFamily="34" charset="0"/>
              </a:rPr>
              <a:pPr algn="ctr" eaLnBrk="1" hangingPunct="1">
                <a:buClrTx/>
                <a:buFontTx/>
                <a:buNone/>
              </a:pPr>
              <a:t>92</a:t>
            </a:fld>
            <a:endParaRPr lang="el-GR" altLang="en-US" sz="1400">
              <a:solidFill>
                <a:srgbClr val="000000"/>
              </a:solidFill>
              <a:latin typeface="Arial" panose="020B0604020202020204" pitchFamily="34" charset="0"/>
            </a:endParaRPr>
          </a:p>
        </p:txBody>
      </p:sp>
      <p:pic>
        <p:nvPicPr>
          <p:cNvPr id="122884" name="Picture 3">
            <a:extLst>
              <a:ext uri="{FF2B5EF4-FFF2-40B4-BE49-F238E27FC236}">
                <a16:creationId xmlns:a16="http://schemas.microsoft.com/office/drawing/2014/main" id="{86533C92-A89A-4416-A86A-901D22242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1355725"/>
            <a:ext cx="8548687" cy="481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2885" name="Text Box 4">
            <a:extLst>
              <a:ext uri="{FF2B5EF4-FFF2-40B4-BE49-F238E27FC236}">
                <a16:creationId xmlns:a16="http://schemas.microsoft.com/office/drawing/2014/main" id="{8B632949-8573-4444-86C3-775C3912071D}"/>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1">
            <a:extLst>
              <a:ext uri="{FF2B5EF4-FFF2-40B4-BE49-F238E27FC236}">
                <a16:creationId xmlns:a16="http://schemas.microsoft.com/office/drawing/2014/main" id="{2AE5A720-F365-4B25-AACF-23E487525389}"/>
              </a:ext>
            </a:extLst>
          </p:cNvPr>
          <p:cNvSpPr txBox="1">
            <a:spLocks noChangeArrowheads="1"/>
          </p:cNvSpPr>
          <p:nvPr/>
        </p:nvSpPr>
        <p:spPr bwMode="auto">
          <a:xfrm>
            <a:off x="304800" y="3810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T–Σχήμα</a:t>
            </a:r>
          </a:p>
        </p:txBody>
      </p:sp>
      <p:pic>
        <p:nvPicPr>
          <p:cNvPr id="123907" name="Picture 2">
            <a:extLst>
              <a:ext uri="{FF2B5EF4-FFF2-40B4-BE49-F238E27FC236}">
                <a16:creationId xmlns:a16="http://schemas.microsoft.com/office/drawing/2014/main" id="{8303AEF0-F6C6-4F97-B0FF-246A1E5D5C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89" t="13338" r="16275" b="18578"/>
          <a:stretch>
            <a:fillRect/>
          </a:stretch>
        </p:blipFill>
        <p:spPr bwMode="auto">
          <a:xfrm>
            <a:off x="4495800" y="2209800"/>
            <a:ext cx="4191000"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3909" name="Picture 4">
            <a:extLst>
              <a:ext uri="{FF2B5EF4-FFF2-40B4-BE49-F238E27FC236}">
                <a16:creationId xmlns:a16="http://schemas.microsoft.com/office/drawing/2014/main" id="{37745B1D-721A-4CA0-98DB-8B81A0A9F1B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86000"/>
            <a:ext cx="2852738"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3910" name="Text Box 5">
            <a:extLst>
              <a:ext uri="{FF2B5EF4-FFF2-40B4-BE49-F238E27FC236}">
                <a16:creationId xmlns:a16="http://schemas.microsoft.com/office/drawing/2014/main" id="{93A708C4-EA66-4CF4-89EA-62B4D5124429}"/>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1">
            <a:extLst>
              <a:ext uri="{FF2B5EF4-FFF2-40B4-BE49-F238E27FC236}">
                <a16:creationId xmlns:a16="http://schemas.microsoft.com/office/drawing/2014/main" id="{0F8BCD34-427A-484A-A2EF-378CD65E4E1A}"/>
              </a:ext>
            </a:extLst>
          </p:cNvPr>
          <p:cNvSpPr txBox="1">
            <a:spLocks noChangeArrowheads="1"/>
          </p:cNvSpPr>
          <p:nvPr/>
        </p:nvSpPr>
        <p:spPr bwMode="auto">
          <a:xfrm>
            <a:off x="304800" y="762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Γραμμικό σχήμα</a:t>
            </a:r>
          </a:p>
        </p:txBody>
      </p:sp>
      <p:pic>
        <p:nvPicPr>
          <p:cNvPr id="124932" name="Picture 3">
            <a:extLst>
              <a:ext uri="{FF2B5EF4-FFF2-40B4-BE49-F238E27FC236}">
                <a16:creationId xmlns:a16="http://schemas.microsoft.com/office/drawing/2014/main" id="{D1B7A952-D14E-4F77-8270-CB9365F76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320800"/>
            <a:ext cx="7654925" cy="492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4933" name="Text Box 4">
            <a:extLst>
              <a:ext uri="{FF2B5EF4-FFF2-40B4-BE49-F238E27FC236}">
                <a16:creationId xmlns:a16="http://schemas.microsoft.com/office/drawing/2014/main" id="{37925D62-55A2-4FF0-8E60-1F3CA3950F6A}"/>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1">
            <a:extLst>
              <a:ext uri="{FF2B5EF4-FFF2-40B4-BE49-F238E27FC236}">
                <a16:creationId xmlns:a16="http://schemas.microsoft.com/office/drawing/2014/main" id="{FC98DCD3-EE19-499B-B1D0-39AB31C01937}"/>
              </a:ext>
            </a:extLst>
          </p:cNvPr>
          <p:cNvSpPr txBox="1">
            <a:spLocks noChangeArrowheads="1"/>
          </p:cNvSpPr>
          <p:nvPr/>
        </p:nvSpPr>
        <p:spPr bwMode="auto">
          <a:xfrm>
            <a:off x="228600" y="361627"/>
            <a:ext cx="845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000" dirty="0">
                <a:solidFill>
                  <a:srgbClr val="000000"/>
                </a:solidFill>
              </a:rPr>
              <a:t>Παράγωγα της Οκταεδρικής Γεωμετρίας</a:t>
            </a:r>
          </a:p>
        </p:txBody>
      </p:sp>
      <p:sp>
        <p:nvSpPr>
          <p:cNvPr id="2" name="Text Box 2">
            <a:extLst>
              <a:ext uri="{FF2B5EF4-FFF2-40B4-BE49-F238E27FC236}">
                <a16:creationId xmlns:a16="http://schemas.microsoft.com/office/drawing/2014/main" id="{E36670B1-9060-44DB-93AB-FBD6875D4EED}"/>
              </a:ext>
            </a:extLst>
          </p:cNvPr>
          <p:cNvSpPr txBox="1">
            <a:spLocks noChangeArrowheads="1"/>
          </p:cNvSpPr>
          <p:nvPr/>
        </p:nvSpPr>
        <p:spPr bwMode="auto">
          <a:xfrm>
            <a:off x="228600" y="1589316"/>
            <a:ext cx="8686800" cy="4798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marL="339725" indent="-33972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1pPr>
            <a:lvl2pPr marL="739775" indent="-282575"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2pPr>
            <a:lvl3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3pPr>
            <a:lvl4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4pPr>
            <a:lvl5pPr eaLnBrk="0" hangingPunc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339725" algn="l"/>
                <a:tab pos="787400" algn="l"/>
                <a:tab pos="1236663" algn="l"/>
                <a:tab pos="1685925" algn="l"/>
                <a:tab pos="2135188" algn="l"/>
                <a:tab pos="2584450" algn="l"/>
                <a:tab pos="3033713" algn="l"/>
                <a:tab pos="3482975" algn="l"/>
                <a:tab pos="3932238" algn="l"/>
                <a:tab pos="4381500" algn="l"/>
                <a:tab pos="4830763" algn="l"/>
                <a:tab pos="5280025" algn="l"/>
                <a:tab pos="5729288" algn="l"/>
                <a:tab pos="6178550" algn="l"/>
                <a:tab pos="6627813" algn="l"/>
                <a:tab pos="7077075" algn="l"/>
                <a:tab pos="7526338" algn="l"/>
                <a:tab pos="7975600" algn="l"/>
                <a:tab pos="8424863" algn="l"/>
                <a:tab pos="8874125" algn="l"/>
                <a:tab pos="9323388" algn="l"/>
              </a:tabLst>
              <a:defRPr>
                <a:solidFill>
                  <a:schemeClr val="bg1"/>
                </a:solidFill>
                <a:latin typeface="Calibri" panose="020F0502020204030204" pitchFamily="34" charset="0"/>
                <a:ea typeface="Droid Sans Fallback"/>
                <a:cs typeface="Droid Sans Fallback"/>
              </a:defRPr>
            </a:lvl9pPr>
          </a:lstStyle>
          <a:p>
            <a:pPr eaLnBrk="1" hangingPunct="1">
              <a:lnSpc>
                <a:spcPct val="95000"/>
              </a:lnSpc>
              <a:spcBef>
                <a:spcPts val="300"/>
              </a:spcBef>
              <a:buFont typeface="Arial" panose="020B0604020202020204" pitchFamily="34" charset="0"/>
              <a:buChar char="•"/>
            </a:pPr>
            <a:r>
              <a:rPr lang="el-GR" altLang="en-US" sz="2400" dirty="0">
                <a:solidFill>
                  <a:srgbClr val="000000"/>
                </a:solidFill>
              </a:rPr>
              <a:t>Όταν υπάρχουν 6 ηλεκτρονικές ομάδες γύρω από το κεντρικό άτομο και μερικά είναι μονήρη ζεύγη, κάθε άρτιος αριθμός μονήρους ζεύγους  θα παίρνει θέση αντίθετη από το προηγούμενο μονήρες ζεύγος</a:t>
            </a:r>
          </a:p>
          <a:p>
            <a:pPr eaLnBrk="1" hangingPunct="1">
              <a:lnSpc>
                <a:spcPct val="95000"/>
              </a:lnSpc>
              <a:spcBef>
                <a:spcPts val="300"/>
              </a:spcBef>
              <a:buFont typeface="Arial" panose="020B0604020202020204" pitchFamily="34" charset="0"/>
              <a:buChar char="•"/>
            </a:pPr>
            <a:r>
              <a:rPr lang="el-GR" altLang="en-US" sz="2400" dirty="0">
                <a:solidFill>
                  <a:srgbClr val="000000"/>
                </a:solidFill>
              </a:rPr>
              <a:t>Όταν υπάρχουν 6 ηλεκτρονικές ομάδες  γύρω από το κεντρικό άτομο και 1 είναι το μονήρες ζεύγος,το αποτέλεσμα είναι το </a:t>
            </a:r>
            <a:r>
              <a:rPr lang="el-GR" altLang="en-US" sz="2400" b="1" dirty="0">
                <a:solidFill>
                  <a:srgbClr val="FF33CC"/>
                </a:solidFill>
              </a:rPr>
              <a:t>τετραγωνικό πυραμιδικό σχήμα</a:t>
            </a:r>
          </a:p>
          <a:p>
            <a:pPr lvl="1" eaLnBrk="1" hangingPunct="1">
              <a:lnSpc>
                <a:spcPct val="95000"/>
              </a:lnSpc>
              <a:spcBef>
                <a:spcPts val="275"/>
              </a:spcBef>
              <a:buFont typeface="Arial" panose="020B0604020202020204" pitchFamily="34" charset="0"/>
              <a:buChar char="–"/>
            </a:pPr>
            <a:r>
              <a:rPr lang="el-GR" altLang="en-US" sz="2200" dirty="0">
                <a:solidFill>
                  <a:srgbClr val="000000"/>
                </a:solidFill>
              </a:rPr>
              <a:t>Οι γωνίες δεσμού  μεταξύ αξονικών και ισημερινών θέσεων είναι μικρότερες από  90°</a:t>
            </a:r>
          </a:p>
          <a:p>
            <a:pPr eaLnBrk="1" hangingPunct="1">
              <a:lnSpc>
                <a:spcPct val="95000"/>
              </a:lnSpc>
              <a:spcBef>
                <a:spcPts val="300"/>
              </a:spcBef>
              <a:buFont typeface="Arial" panose="020B0604020202020204" pitchFamily="34" charset="0"/>
              <a:buChar char="•"/>
            </a:pPr>
            <a:r>
              <a:rPr lang="el-GR" altLang="en-US" sz="2400" dirty="0">
                <a:solidFill>
                  <a:srgbClr val="000000"/>
                </a:solidFill>
              </a:rPr>
              <a:t>Όταν υπάρχουν 6 ηλεκτρονικές ομάδες  γύρω από το κεντρικό άτομο και 2 τα μονήρη ζεύγη  το αποτέλεσμα είναι </a:t>
            </a:r>
            <a:r>
              <a:rPr lang="el-GR" altLang="en-US" sz="2400" b="1" dirty="0">
                <a:solidFill>
                  <a:srgbClr val="FF33CC"/>
                </a:solidFill>
              </a:rPr>
              <a:t>επίπεδο τετραγωνικό σχήμα</a:t>
            </a:r>
          </a:p>
          <a:p>
            <a:pPr lvl="1" eaLnBrk="1" hangingPunct="1">
              <a:lnSpc>
                <a:spcPct val="95000"/>
              </a:lnSpc>
              <a:spcBef>
                <a:spcPts val="275"/>
              </a:spcBef>
              <a:buFont typeface="Arial" panose="020B0604020202020204" pitchFamily="34" charset="0"/>
              <a:buChar char="–"/>
            </a:pPr>
            <a:r>
              <a:rPr lang="el-GR" altLang="en-US" sz="2200" dirty="0">
                <a:solidFill>
                  <a:srgbClr val="000000"/>
                </a:solidFill>
              </a:rPr>
              <a:t>Οι γωνίες δεσμού μεταξύ των ισημερινών θέσεων είναι 90°</a:t>
            </a:r>
          </a:p>
        </p:txBody>
      </p:sp>
      <p:sp>
        <p:nvSpPr>
          <p:cNvPr id="125957" name="Text Box 4">
            <a:extLst>
              <a:ext uri="{FF2B5EF4-FFF2-40B4-BE49-F238E27FC236}">
                <a16:creationId xmlns:a16="http://schemas.microsoft.com/office/drawing/2014/main" id="{73C3912F-CEDE-48A6-9D76-4DFC458E76E2}"/>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ustDataLst>
      <p:tags r:id="rId1"/>
    </p:custData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1000"/>
                                  </p:stCondLst>
                                  <p:childTnLst>
                                    <p:set>
                                      <p:cBhvr additive="repl">
                                        <p:cTn id="6" dur="1" fill="hold">
                                          <p:stCondLst>
                                            <p:cond delay="0"/>
                                          </p:stCondLst>
                                        </p:cTn>
                                        <p:tgtEl>
                                          <p:spTgt spid="2">
                                            <p:txEl>
                                              <p:pRg st="0" end="0"/>
                                            </p:txEl>
                                          </p:spTgt>
                                        </p:tgtEl>
                                        <p:attrNameLst>
                                          <p:attrName>style.visibility</p:attrName>
                                        </p:attrNameLst>
                                      </p:cBhvr>
                                      <p:to>
                                        <p:strVal val="visible"/>
                                      </p:to>
                                    </p:set>
                                    <p:animEffect transition="in" filter="wipe(left)">
                                      <p:cBhvr additive="repl">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1000"/>
                                  </p:stCondLst>
                                  <p:childTnLst>
                                    <p:set>
                                      <p:cBhvr additive="repl">
                                        <p:cTn id="11" dur="1" fill="hold">
                                          <p:stCondLst>
                                            <p:cond delay="0"/>
                                          </p:stCondLst>
                                        </p:cTn>
                                        <p:tgtEl>
                                          <p:spTgt spid="2">
                                            <p:txEl>
                                              <p:pRg st="1" end="1"/>
                                            </p:txEl>
                                          </p:spTgt>
                                        </p:tgtEl>
                                        <p:attrNameLst>
                                          <p:attrName>style.visibility</p:attrName>
                                        </p:attrNameLst>
                                      </p:cBhvr>
                                      <p:to>
                                        <p:strVal val="visible"/>
                                      </p:to>
                                    </p:set>
                                    <p:animEffect transition="in" filter="wipe(left)">
                                      <p:cBhvr additive="repl">
                                        <p:cTn id="12" dur="500"/>
                                        <p:tgtEl>
                                          <p:spTgt spid="2">
                                            <p:txEl>
                                              <p:pRg st="1" end="1"/>
                                            </p:txEl>
                                          </p:spTgt>
                                        </p:tgtEl>
                                      </p:cBhvr>
                                    </p:animEffect>
                                  </p:childTnLst>
                                </p:cTn>
                              </p:par>
                              <p:par>
                                <p:cTn id="13" presetID="22" presetClass="entr" presetSubtype="8" fill="hold" nodeType="withEffect">
                                  <p:stCondLst>
                                    <p:cond delay="0"/>
                                  </p:stCondLst>
                                  <p:childTnLst>
                                    <p:set>
                                      <p:cBhvr additive="repl">
                                        <p:cTn id="14" dur="1" fill="hold">
                                          <p:stCondLst>
                                            <p:cond delay="0"/>
                                          </p:stCondLst>
                                        </p:cTn>
                                        <p:tgtEl>
                                          <p:spTgt spid="2">
                                            <p:txEl>
                                              <p:pRg st="2" end="2"/>
                                            </p:txEl>
                                          </p:spTgt>
                                        </p:tgtEl>
                                        <p:attrNameLst>
                                          <p:attrName>style.visibility</p:attrName>
                                        </p:attrNameLst>
                                      </p:cBhvr>
                                      <p:to>
                                        <p:strVal val="visible"/>
                                      </p:to>
                                    </p:set>
                                    <p:animEffect transition="in" filter="wipe(left)">
                                      <p:cBhvr additive="repl">
                                        <p:cTn id="15" dur="500"/>
                                        <p:tgtEl>
                                          <p:spTgt spid="2">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1000"/>
                                  </p:stCondLst>
                                  <p:childTnLst>
                                    <p:set>
                                      <p:cBhvr additive="repl">
                                        <p:cTn id="19" dur="1" fill="hold">
                                          <p:stCondLst>
                                            <p:cond delay="0"/>
                                          </p:stCondLst>
                                        </p:cTn>
                                        <p:tgtEl>
                                          <p:spTgt spid="2">
                                            <p:txEl>
                                              <p:pRg st="3" end="3"/>
                                            </p:txEl>
                                          </p:spTgt>
                                        </p:tgtEl>
                                        <p:attrNameLst>
                                          <p:attrName>style.visibility</p:attrName>
                                        </p:attrNameLst>
                                      </p:cBhvr>
                                      <p:to>
                                        <p:strVal val="visible"/>
                                      </p:to>
                                    </p:set>
                                    <p:animEffect transition="in" filter="wipe(left)">
                                      <p:cBhvr additive="repl">
                                        <p:cTn id="20" dur="500"/>
                                        <p:tgtEl>
                                          <p:spTgt spid="2">
                                            <p:txEl>
                                              <p:pRg st="3" end="3"/>
                                            </p:txEl>
                                          </p:spTgt>
                                        </p:tgtEl>
                                      </p:cBhvr>
                                    </p:animEffect>
                                  </p:childTnLst>
                                </p:cTn>
                              </p:par>
                              <p:par>
                                <p:cTn id="21" presetID="22" presetClass="entr" presetSubtype="8" fill="hold" nodeType="withEffect">
                                  <p:stCondLst>
                                    <p:cond delay="0"/>
                                  </p:stCondLst>
                                  <p:childTnLst>
                                    <p:set>
                                      <p:cBhvr additive="repl">
                                        <p:cTn id="22" dur="1" fill="hold">
                                          <p:stCondLst>
                                            <p:cond delay="0"/>
                                          </p:stCondLst>
                                        </p:cTn>
                                        <p:tgtEl>
                                          <p:spTgt spid="2">
                                            <p:txEl>
                                              <p:pRg st="4" end="4"/>
                                            </p:txEl>
                                          </p:spTgt>
                                        </p:tgtEl>
                                        <p:attrNameLst>
                                          <p:attrName>style.visibility</p:attrName>
                                        </p:attrNameLst>
                                      </p:cBhvr>
                                      <p:to>
                                        <p:strVal val="visible"/>
                                      </p:to>
                                    </p:set>
                                    <p:animEffect transition="in" filter="wipe(left)">
                                      <p:cBhvr additive="repl">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1">
            <a:extLst>
              <a:ext uri="{FF2B5EF4-FFF2-40B4-BE49-F238E27FC236}">
                <a16:creationId xmlns:a16="http://schemas.microsoft.com/office/drawing/2014/main" id="{87DBCE97-2976-48BD-83CB-8BDF34D9C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159"/>
          <a:stretch>
            <a:fillRect/>
          </a:stretch>
        </p:blipFill>
        <p:spPr bwMode="auto">
          <a:xfrm>
            <a:off x="3343275" y="990600"/>
            <a:ext cx="5343525"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6979" name="Text Box 2">
            <a:extLst>
              <a:ext uri="{FF2B5EF4-FFF2-40B4-BE49-F238E27FC236}">
                <a16:creationId xmlns:a16="http://schemas.microsoft.com/office/drawing/2014/main" id="{42564565-B6D7-4526-86CD-80612766C8DF}"/>
              </a:ext>
            </a:extLst>
          </p:cNvPr>
          <p:cNvSpPr txBox="1">
            <a:spLocks noChangeArrowheads="1"/>
          </p:cNvSpPr>
          <p:nvPr/>
        </p:nvSpPr>
        <p:spPr bwMode="auto">
          <a:xfrm>
            <a:off x="304800" y="0"/>
            <a:ext cx="8458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Τετραγωνικό πυραμιδικό σχήμα</a:t>
            </a:r>
          </a:p>
        </p:txBody>
      </p:sp>
      <p:pic>
        <p:nvPicPr>
          <p:cNvPr id="126980" name="Picture 3">
            <a:extLst>
              <a:ext uri="{FF2B5EF4-FFF2-40B4-BE49-F238E27FC236}">
                <a16:creationId xmlns:a16="http://schemas.microsoft.com/office/drawing/2014/main" id="{A1306B3B-B970-495D-873D-3548AB92135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551" t="4175" r="21765" b="25124"/>
          <a:stretch>
            <a:fillRect/>
          </a:stretch>
        </p:blipFill>
        <p:spPr bwMode="auto">
          <a:xfrm>
            <a:off x="4495800" y="4238625"/>
            <a:ext cx="2971800"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6982" name="Picture 5">
            <a:extLst>
              <a:ext uri="{FF2B5EF4-FFF2-40B4-BE49-F238E27FC236}">
                <a16:creationId xmlns:a16="http://schemas.microsoft.com/office/drawing/2014/main" id="{7F6BF2C5-8A35-4441-8A30-25D7BC27E4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209800"/>
            <a:ext cx="2103438"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6983" name="Text Box 6">
            <a:extLst>
              <a:ext uri="{FF2B5EF4-FFF2-40B4-BE49-F238E27FC236}">
                <a16:creationId xmlns:a16="http://schemas.microsoft.com/office/drawing/2014/main" id="{014A854B-D999-4762-9B61-3E1F6D6EB0AD}"/>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1">
            <a:extLst>
              <a:ext uri="{FF2B5EF4-FFF2-40B4-BE49-F238E27FC236}">
                <a16:creationId xmlns:a16="http://schemas.microsoft.com/office/drawing/2014/main" id="{C481B039-E8A7-4924-AD0D-835F0AF8393C}"/>
              </a:ext>
            </a:extLst>
          </p:cNvPr>
          <p:cNvSpPr txBox="1">
            <a:spLocks noChangeArrowheads="1"/>
          </p:cNvSpPr>
          <p:nvPr/>
        </p:nvSpPr>
        <p:spPr bwMode="auto">
          <a:xfrm>
            <a:off x="304800" y="152400"/>
            <a:ext cx="8534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algn="ctr" eaLnBrk="1" hangingPunct="1">
              <a:buClrTx/>
              <a:buFontTx/>
              <a:buNone/>
            </a:pPr>
            <a:r>
              <a:rPr lang="el-GR" altLang="en-US" sz="4400">
                <a:solidFill>
                  <a:srgbClr val="000000"/>
                </a:solidFill>
              </a:rPr>
              <a:t>Επίπεδο τετραγωνικό σχήμα</a:t>
            </a:r>
          </a:p>
        </p:txBody>
      </p:sp>
      <p:pic>
        <p:nvPicPr>
          <p:cNvPr id="128004" name="Picture 3">
            <a:extLst>
              <a:ext uri="{FF2B5EF4-FFF2-40B4-BE49-F238E27FC236}">
                <a16:creationId xmlns:a16="http://schemas.microsoft.com/office/drawing/2014/main" id="{D067A8E7-5FFC-4E06-B469-A2D274B17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76400"/>
            <a:ext cx="2535238"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8005" name="Picture 4">
            <a:extLst>
              <a:ext uri="{FF2B5EF4-FFF2-40B4-BE49-F238E27FC236}">
                <a16:creationId xmlns:a16="http://schemas.microsoft.com/office/drawing/2014/main" id="{2384FF99-A62A-41C3-9D56-A747B0BFBA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5049" b="4582"/>
          <a:stretch>
            <a:fillRect/>
          </a:stretch>
        </p:blipFill>
        <p:spPr bwMode="auto">
          <a:xfrm>
            <a:off x="3346450" y="1295400"/>
            <a:ext cx="534035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8006" name="Picture 5">
            <a:extLst>
              <a:ext uri="{FF2B5EF4-FFF2-40B4-BE49-F238E27FC236}">
                <a16:creationId xmlns:a16="http://schemas.microsoft.com/office/drawing/2014/main" id="{9F55109B-3D12-4113-982B-7DB0F698A5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8628" t="8104" r="17842" b="10721"/>
          <a:stretch>
            <a:fillRect/>
          </a:stretch>
        </p:blipFill>
        <p:spPr bwMode="auto">
          <a:xfrm>
            <a:off x="5181600" y="4702175"/>
            <a:ext cx="2492375"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8007" name="Text Box 6">
            <a:extLst>
              <a:ext uri="{FF2B5EF4-FFF2-40B4-BE49-F238E27FC236}">
                <a16:creationId xmlns:a16="http://schemas.microsoft.com/office/drawing/2014/main" id="{7CED46FE-1933-400C-984B-2F7EF5B3E80A}"/>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1">
            <a:extLst>
              <a:ext uri="{FF2B5EF4-FFF2-40B4-BE49-F238E27FC236}">
                <a16:creationId xmlns:a16="http://schemas.microsoft.com/office/drawing/2014/main" id="{2F5A8AB4-CE91-431F-8850-3A2549181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0350"/>
          <a:stretch>
            <a:fillRect/>
          </a:stretch>
        </p:blipFill>
        <p:spPr bwMode="auto">
          <a:xfrm>
            <a:off x="0" y="260350"/>
            <a:ext cx="9144000" cy="612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9028" name="Text Box 3">
            <a:extLst>
              <a:ext uri="{FF2B5EF4-FFF2-40B4-BE49-F238E27FC236}">
                <a16:creationId xmlns:a16="http://schemas.microsoft.com/office/drawing/2014/main" id="{1BB641E2-9188-4D4E-8308-571BA82C9AED}"/>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1" name="Picture 2">
            <a:extLst>
              <a:ext uri="{FF2B5EF4-FFF2-40B4-BE49-F238E27FC236}">
                <a16:creationId xmlns:a16="http://schemas.microsoft.com/office/drawing/2014/main" id="{08C8639D-9553-471F-BF69-7E002CF5C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3" y="990600"/>
            <a:ext cx="8548687" cy="481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30052" name="Text Box 3">
            <a:extLst>
              <a:ext uri="{FF2B5EF4-FFF2-40B4-BE49-F238E27FC236}">
                <a16:creationId xmlns:a16="http://schemas.microsoft.com/office/drawing/2014/main" id="{F5698367-13F2-4A4E-9812-FB74CB43AF21}"/>
              </a:ext>
            </a:extLst>
          </p:cNvPr>
          <p:cNvSpPr txBox="1">
            <a:spLocks noChangeArrowheads="1"/>
          </p:cNvSpPr>
          <p:nvPr/>
        </p:nvSpPr>
        <p:spPr bwMode="auto">
          <a:xfrm>
            <a:off x="0" y="6553200"/>
            <a:ext cx="3581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Calibri" panose="020F0502020204030204" pitchFamily="34" charset="0"/>
                <a:ea typeface="Droid Sans Fallback"/>
                <a:cs typeface="Droid Sans Fallback"/>
              </a:defRPr>
            </a:lvl9pPr>
          </a:lstStyle>
          <a:p>
            <a:pPr eaLnBrk="1" hangingPunct="1">
              <a:buClrTx/>
              <a:buFontTx/>
              <a:buNone/>
            </a:pPr>
            <a:r>
              <a:rPr lang="el-GR" altLang="en-US" sz="1400">
                <a:solidFill>
                  <a:srgbClr val="808080"/>
                </a:solidFill>
                <a:latin typeface="Arial" panose="020B0604020202020204" pitchFamily="34" charset="0"/>
              </a:rPr>
              <a:t>Tro: Chemistry: A Molecular Approach, 2/e</a:t>
            </a:r>
          </a:p>
        </p:txBody>
      </p:sp>
    </p:spTree>
  </p:cSld>
  <p:clrMapOvr>
    <a:masterClrMapping/>
  </p:clrMapOvr>
  <p:transition>
    <p:fade thruBlk="1"/>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3|7.4"/>
</p:tagLst>
</file>

<file path=ppt/tags/tag10.xml><?xml version="1.0" encoding="utf-8"?>
<p:tagLst xmlns:a="http://schemas.openxmlformats.org/drawingml/2006/main" xmlns:r="http://schemas.openxmlformats.org/officeDocument/2006/relationships" xmlns:p="http://schemas.openxmlformats.org/presentationml/2006/main">
  <p:tag name="TIMING" val="|0.4|7.1|5.2|5.3"/>
</p:tagLst>
</file>

<file path=ppt/tags/tag11.xml><?xml version="1.0" encoding="utf-8"?>
<p:tagLst xmlns:a="http://schemas.openxmlformats.org/drawingml/2006/main" xmlns:r="http://schemas.openxmlformats.org/officeDocument/2006/relationships" xmlns:p="http://schemas.openxmlformats.org/presentationml/2006/main">
  <p:tag name="TIMING" val="|3.8|7.2|10.4"/>
</p:tagLst>
</file>

<file path=ppt/tags/tag12.xml><?xml version="1.0" encoding="utf-8"?>
<p:tagLst xmlns:a="http://schemas.openxmlformats.org/drawingml/2006/main" xmlns:r="http://schemas.openxmlformats.org/officeDocument/2006/relationships" xmlns:p="http://schemas.openxmlformats.org/presentationml/2006/main">
  <p:tag name="TIMING" val="|6.3|11.7|4.7|14.3"/>
</p:tagLst>
</file>

<file path=ppt/tags/tag13.xml><?xml version="1.0" encoding="utf-8"?>
<p:tagLst xmlns:a="http://schemas.openxmlformats.org/drawingml/2006/main" xmlns:r="http://schemas.openxmlformats.org/officeDocument/2006/relationships" xmlns:p="http://schemas.openxmlformats.org/presentationml/2006/main">
  <p:tag name="TIMING" val="|1.8|4.2|1.6|1.7|18.3"/>
</p:tagLst>
</file>

<file path=ppt/tags/tag14.xml><?xml version="1.0" encoding="utf-8"?>
<p:tagLst xmlns:a="http://schemas.openxmlformats.org/drawingml/2006/main" xmlns:r="http://schemas.openxmlformats.org/officeDocument/2006/relationships" xmlns:p="http://schemas.openxmlformats.org/presentationml/2006/main">
  <p:tag name="TIMING" val="|3.9|1.2|5.2|3|3"/>
</p:tagLst>
</file>

<file path=ppt/tags/tag15.xml><?xml version="1.0" encoding="utf-8"?>
<p:tagLst xmlns:a="http://schemas.openxmlformats.org/drawingml/2006/main" xmlns:r="http://schemas.openxmlformats.org/officeDocument/2006/relationships" xmlns:p="http://schemas.openxmlformats.org/presentationml/2006/main">
  <p:tag name="TIMING" val="|3.3"/>
</p:tagLst>
</file>

<file path=ppt/tags/tag16.xml><?xml version="1.0" encoding="utf-8"?>
<p:tagLst xmlns:a="http://schemas.openxmlformats.org/drawingml/2006/main" xmlns:r="http://schemas.openxmlformats.org/officeDocument/2006/relationships" xmlns:p="http://schemas.openxmlformats.org/presentationml/2006/main">
  <p:tag name="TIMING" val="|2.3|2.5|6.9|2.6|2.5|1.3"/>
</p:tagLst>
</file>

<file path=ppt/tags/tag17.xml><?xml version="1.0" encoding="utf-8"?>
<p:tagLst xmlns:a="http://schemas.openxmlformats.org/drawingml/2006/main" xmlns:r="http://schemas.openxmlformats.org/officeDocument/2006/relationships" xmlns:p="http://schemas.openxmlformats.org/presentationml/2006/main">
  <p:tag name="TIMING" val="|2"/>
</p:tagLst>
</file>

<file path=ppt/tags/tag18.xml><?xml version="1.0" encoding="utf-8"?>
<p:tagLst xmlns:a="http://schemas.openxmlformats.org/drawingml/2006/main" xmlns:r="http://schemas.openxmlformats.org/officeDocument/2006/relationships" xmlns:p="http://schemas.openxmlformats.org/presentationml/2006/main">
  <p:tag name="TIMING" val="|0.3|1.3|1.9"/>
</p:tagLst>
</file>

<file path=ppt/tags/tag19.xml><?xml version="1.0" encoding="utf-8"?>
<p:tagLst xmlns:a="http://schemas.openxmlformats.org/drawingml/2006/main" xmlns:r="http://schemas.openxmlformats.org/officeDocument/2006/relationships" xmlns:p="http://schemas.openxmlformats.org/presentationml/2006/main">
  <p:tag name="TIMING" val="|0.6|3.2|4|1.3|3.1|3.9|1.8|9.7|8.7"/>
</p:tagLst>
</file>

<file path=ppt/tags/tag2.xml><?xml version="1.0" encoding="utf-8"?>
<p:tagLst xmlns:a="http://schemas.openxmlformats.org/drawingml/2006/main" xmlns:r="http://schemas.openxmlformats.org/officeDocument/2006/relationships" xmlns:p="http://schemas.openxmlformats.org/presentationml/2006/main">
  <p:tag name="TIMING" val="|1.4|7.9"/>
</p:tagLst>
</file>

<file path=ppt/tags/tag20.xml><?xml version="1.0" encoding="utf-8"?>
<p:tagLst xmlns:a="http://schemas.openxmlformats.org/drawingml/2006/main" xmlns:r="http://schemas.openxmlformats.org/officeDocument/2006/relationships" xmlns:p="http://schemas.openxmlformats.org/presentationml/2006/main">
  <p:tag name="TIMING" val="|0.4|2.6|14.5"/>
</p:tagLst>
</file>

<file path=ppt/tags/tag21.xml><?xml version="1.0" encoding="utf-8"?>
<p:tagLst xmlns:a="http://schemas.openxmlformats.org/drawingml/2006/main" xmlns:r="http://schemas.openxmlformats.org/officeDocument/2006/relationships" xmlns:p="http://schemas.openxmlformats.org/presentationml/2006/main">
  <p:tag name="TIMING" val="|3.1"/>
</p:tagLst>
</file>

<file path=ppt/tags/tag22.xml><?xml version="1.0" encoding="utf-8"?>
<p:tagLst xmlns:a="http://schemas.openxmlformats.org/drawingml/2006/main" xmlns:r="http://schemas.openxmlformats.org/officeDocument/2006/relationships" xmlns:p="http://schemas.openxmlformats.org/presentationml/2006/main">
  <p:tag name="TIMING" val="|1|3.6|6.9|10.9|7.7"/>
</p:tagLst>
</file>

<file path=ppt/tags/tag23.xml><?xml version="1.0" encoding="utf-8"?>
<p:tagLst xmlns:a="http://schemas.openxmlformats.org/drawingml/2006/main" xmlns:r="http://schemas.openxmlformats.org/officeDocument/2006/relationships" xmlns:p="http://schemas.openxmlformats.org/presentationml/2006/main">
  <p:tag name="TIMING" val="|0.8|0.9|21.1"/>
</p:tagLst>
</file>

<file path=ppt/tags/tag24.xml><?xml version="1.0" encoding="utf-8"?>
<p:tagLst xmlns:a="http://schemas.openxmlformats.org/drawingml/2006/main" xmlns:r="http://schemas.openxmlformats.org/officeDocument/2006/relationships" xmlns:p="http://schemas.openxmlformats.org/presentationml/2006/main">
  <p:tag name="TIMING" val="|1.4"/>
</p:tagLst>
</file>

<file path=ppt/tags/tag25.xml><?xml version="1.0" encoding="utf-8"?>
<p:tagLst xmlns:a="http://schemas.openxmlformats.org/drawingml/2006/main" xmlns:r="http://schemas.openxmlformats.org/officeDocument/2006/relationships" xmlns:p="http://schemas.openxmlformats.org/presentationml/2006/main">
  <p:tag name="TIMING" val="|2.6|4|7.5|12.4"/>
</p:tagLst>
</file>

<file path=ppt/tags/tag26.xml><?xml version="1.0" encoding="utf-8"?>
<p:tagLst xmlns:a="http://schemas.openxmlformats.org/drawingml/2006/main" xmlns:r="http://schemas.openxmlformats.org/officeDocument/2006/relationships" xmlns:p="http://schemas.openxmlformats.org/presentationml/2006/main">
  <p:tag name="TIMING" val="|23.6|3.6"/>
</p:tagLst>
</file>

<file path=ppt/tags/tag27.xml><?xml version="1.0" encoding="utf-8"?>
<p:tagLst xmlns:a="http://schemas.openxmlformats.org/drawingml/2006/main" xmlns:r="http://schemas.openxmlformats.org/officeDocument/2006/relationships" xmlns:p="http://schemas.openxmlformats.org/presentationml/2006/main">
  <p:tag name="TIMING" val="|3.1"/>
</p:tagLst>
</file>

<file path=ppt/tags/tag28.xml><?xml version="1.0" encoding="utf-8"?>
<p:tagLst xmlns:a="http://schemas.openxmlformats.org/drawingml/2006/main" xmlns:r="http://schemas.openxmlformats.org/officeDocument/2006/relationships" xmlns:p="http://schemas.openxmlformats.org/presentationml/2006/main">
  <p:tag name="TIMING" val="|0.9|0.8|1.7"/>
</p:tagLst>
</file>

<file path=ppt/tags/tag29.xml><?xml version="1.0" encoding="utf-8"?>
<p:tagLst xmlns:a="http://schemas.openxmlformats.org/drawingml/2006/main" xmlns:r="http://schemas.openxmlformats.org/officeDocument/2006/relationships" xmlns:p="http://schemas.openxmlformats.org/presentationml/2006/main">
  <p:tag name="TIMING" val="|2.2|1.3|7.2|14.9|12.2|1.3"/>
</p:tagLst>
</file>

<file path=ppt/tags/tag3.xml><?xml version="1.0" encoding="utf-8"?>
<p:tagLst xmlns:a="http://schemas.openxmlformats.org/drawingml/2006/main" xmlns:r="http://schemas.openxmlformats.org/officeDocument/2006/relationships" xmlns:p="http://schemas.openxmlformats.org/presentationml/2006/main">
  <p:tag name="TIMING" val="|3.3|4.9|6"/>
</p:tagLst>
</file>

<file path=ppt/tags/tag30.xml><?xml version="1.0" encoding="utf-8"?>
<p:tagLst xmlns:a="http://schemas.openxmlformats.org/drawingml/2006/main" xmlns:r="http://schemas.openxmlformats.org/officeDocument/2006/relationships" xmlns:p="http://schemas.openxmlformats.org/presentationml/2006/main">
  <p:tag name="TIMING" val="|1.9|3.1|0.9|29.4"/>
</p:tagLst>
</file>

<file path=ppt/tags/tag31.xml><?xml version="1.0" encoding="utf-8"?>
<p:tagLst xmlns:a="http://schemas.openxmlformats.org/drawingml/2006/main" xmlns:r="http://schemas.openxmlformats.org/officeDocument/2006/relationships" xmlns:p="http://schemas.openxmlformats.org/presentationml/2006/main">
  <p:tag name="TIMING" val="|0.8|1.3|1.3"/>
</p:tagLst>
</file>

<file path=ppt/tags/tag32.xml><?xml version="1.0" encoding="utf-8"?>
<p:tagLst xmlns:a="http://schemas.openxmlformats.org/drawingml/2006/main" xmlns:r="http://schemas.openxmlformats.org/officeDocument/2006/relationships" xmlns:p="http://schemas.openxmlformats.org/presentationml/2006/main">
  <p:tag name="TIMING" val="|1|2.6|2.3|21.3|16.3"/>
</p:tagLst>
</file>

<file path=ppt/tags/tag33.xml><?xml version="1.0" encoding="utf-8"?>
<p:tagLst xmlns:a="http://schemas.openxmlformats.org/drawingml/2006/main" xmlns:r="http://schemas.openxmlformats.org/officeDocument/2006/relationships" xmlns:p="http://schemas.openxmlformats.org/presentationml/2006/main">
  <p:tag name="TIMING" val="|12.1"/>
</p:tagLst>
</file>

<file path=ppt/tags/tag34.xml><?xml version="1.0" encoding="utf-8"?>
<p:tagLst xmlns:a="http://schemas.openxmlformats.org/drawingml/2006/main" xmlns:r="http://schemas.openxmlformats.org/officeDocument/2006/relationships" xmlns:p="http://schemas.openxmlformats.org/presentationml/2006/main">
  <p:tag name="TIMING" val="|0.6|4.2|8.7"/>
</p:tagLst>
</file>

<file path=ppt/tags/tag35.xml><?xml version="1.0" encoding="utf-8"?>
<p:tagLst xmlns:a="http://schemas.openxmlformats.org/drawingml/2006/main" xmlns:r="http://schemas.openxmlformats.org/officeDocument/2006/relationships" xmlns:p="http://schemas.openxmlformats.org/presentationml/2006/main">
  <p:tag name="TIMING" val="|1.2|4.3|3.7|5.1|8.8|7.9"/>
</p:tagLst>
</file>

<file path=ppt/tags/tag36.xml><?xml version="1.0" encoding="utf-8"?>
<p:tagLst xmlns:a="http://schemas.openxmlformats.org/drawingml/2006/main" xmlns:r="http://schemas.openxmlformats.org/officeDocument/2006/relationships" xmlns:p="http://schemas.openxmlformats.org/presentationml/2006/main">
  <p:tag name="TIMING" val="|0.9"/>
</p:tagLst>
</file>

<file path=ppt/tags/tag37.xml><?xml version="1.0" encoding="utf-8"?>
<p:tagLst xmlns:a="http://schemas.openxmlformats.org/drawingml/2006/main" xmlns:r="http://schemas.openxmlformats.org/officeDocument/2006/relationships" xmlns:p="http://schemas.openxmlformats.org/presentationml/2006/main">
  <p:tag name="TIMING" val="|1.1|1|1.6"/>
</p:tagLst>
</file>

<file path=ppt/tags/tag38.xml><?xml version="1.0" encoding="utf-8"?>
<p:tagLst xmlns:a="http://schemas.openxmlformats.org/drawingml/2006/main" xmlns:r="http://schemas.openxmlformats.org/officeDocument/2006/relationships" xmlns:p="http://schemas.openxmlformats.org/presentationml/2006/main">
  <p:tag name="TIMING" val="|0.8"/>
</p:tagLst>
</file>

<file path=ppt/tags/tag39.xml><?xml version="1.0" encoding="utf-8"?>
<p:tagLst xmlns:a="http://schemas.openxmlformats.org/drawingml/2006/main" xmlns:r="http://schemas.openxmlformats.org/officeDocument/2006/relationships" xmlns:p="http://schemas.openxmlformats.org/presentationml/2006/main">
  <p:tag name="TIMING" val="|12.6"/>
</p:tagLst>
</file>

<file path=ppt/tags/tag4.xml><?xml version="1.0" encoding="utf-8"?>
<p:tagLst xmlns:a="http://schemas.openxmlformats.org/drawingml/2006/main" xmlns:r="http://schemas.openxmlformats.org/officeDocument/2006/relationships" xmlns:p="http://schemas.openxmlformats.org/presentationml/2006/main">
  <p:tag name="TIMING" val="|4.3|0.8|1.8"/>
</p:tagLst>
</file>

<file path=ppt/tags/tag40.xml><?xml version="1.0" encoding="utf-8"?>
<p:tagLst xmlns:a="http://schemas.openxmlformats.org/drawingml/2006/main" xmlns:r="http://schemas.openxmlformats.org/officeDocument/2006/relationships" xmlns:p="http://schemas.openxmlformats.org/presentationml/2006/main">
  <p:tag name="TIMING" val="|1.4"/>
</p:tagLst>
</file>

<file path=ppt/tags/tag41.xml><?xml version="1.0" encoding="utf-8"?>
<p:tagLst xmlns:a="http://schemas.openxmlformats.org/drawingml/2006/main" xmlns:r="http://schemas.openxmlformats.org/officeDocument/2006/relationships" xmlns:p="http://schemas.openxmlformats.org/presentationml/2006/main">
  <p:tag name="TIMING" val="|25.5"/>
</p:tagLst>
</file>

<file path=ppt/tags/tag42.xml><?xml version="1.0" encoding="utf-8"?>
<p:tagLst xmlns:a="http://schemas.openxmlformats.org/drawingml/2006/main" xmlns:r="http://schemas.openxmlformats.org/officeDocument/2006/relationships" xmlns:p="http://schemas.openxmlformats.org/presentationml/2006/main">
  <p:tag name="TIMING" val="|4.3|3.7|20"/>
</p:tagLst>
</file>

<file path=ppt/tags/tag43.xml><?xml version="1.0" encoding="utf-8"?>
<p:tagLst xmlns:a="http://schemas.openxmlformats.org/drawingml/2006/main" xmlns:r="http://schemas.openxmlformats.org/officeDocument/2006/relationships" xmlns:p="http://schemas.openxmlformats.org/presentationml/2006/main">
  <p:tag name="TIMING" val="|1.1"/>
</p:tagLst>
</file>

<file path=ppt/tags/tag44.xml><?xml version="1.0" encoding="utf-8"?>
<p:tagLst xmlns:a="http://schemas.openxmlformats.org/drawingml/2006/main" xmlns:r="http://schemas.openxmlformats.org/officeDocument/2006/relationships" xmlns:p="http://schemas.openxmlformats.org/presentationml/2006/main">
  <p:tag name="TIMING" val="|5.2|1.3|5.9|5.4|4.2|68.4"/>
</p:tagLst>
</file>

<file path=ppt/tags/tag45.xml><?xml version="1.0" encoding="utf-8"?>
<p:tagLst xmlns:a="http://schemas.openxmlformats.org/drawingml/2006/main" xmlns:r="http://schemas.openxmlformats.org/officeDocument/2006/relationships" xmlns:p="http://schemas.openxmlformats.org/presentationml/2006/main">
  <p:tag name="TIMING" val="|4.1|12.3"/>
</p:tagLst>
</file>

<file path=ppt/tags/tag46.xml><?xml version="1.0" encoding="utf-8"?>
<p:tagLst xmlns:a="http://schemas.openxmlformats.org/drawingml/2006/main" xmlns:r="http://schemas.openxmlformats.org/officeDocument/2006/relationships" xmlns:p="http://schemas.openxmlformats.org/presentationml/2006/main">
  <p:tag name="TIMING" val="|4.4|5.8|0.6|11.4|2.3|53.9"/>
</p:tagLst>
</file>

<file path=ppt/tags/tag47.xml><?xml version="1.0" encoding="utf-8"?>
<p:tagLst xmlns:a="http://schemas.openxmlformats.org/drawingml/2006/main" xmlns:r="http://schemas.openxmlformats.org/officeDocument/2006/relationships" xmlns:p="http://schemas.openxmlformats.org/presentationml/2006/main">
  <p:tag name="TIMING" val="|2.8|1|3.3"/>
</p:tagLst>
</file>

<file path=ppt/tags/tag48.xml><?xml version="1.0" encoding="utf-8"?>
<p:tagLst xmlns:a="http://schemas.openxmlformats.org/drawingml/2006/main" xmlns:r="http://schemas.openxmlformats.org/officeDocument/2006/relationships" xmlns:p="http://schemas.openxmlformats.org/presentationml/2006/main">
  <p:tag name="TIMING" val="|1.7|8.1|6.6|12.3"/>
</p:tagLst>
</file>

<file path=ppt/tags/tag49.xml><?xml version="1.0" encoding="utf-8"?>
<p:tagLst xmlns:a="http://schemas.openxmlformats.org/drawingml/2006/main" xmlns:r="http://schemas.openxmlformats.org/officeDocument/2006/relationships" xmlns:p="http://schemas.openxmlformats.org/presentationml/2006/main">
  <p:tag name="TIMING" val="|0.4|1.1|2.3|16"/>
</p:tagLst>
</file>

<file path=ppt/tags/tag5.xml><?xml version="1.0" encoding="utf-8"?>
<p:tagLst xmlns:a="http://schemas.openxmlformats.org/drawingml/2006/main" xmlns:r="http://schemas.openxmlformats.org/officeDocument/2006/relationships" xmlns:p="http://schemas.openxmlformats.org/presentationml/2006/main">
  <p:tag name="TIMING" val="|1.4|3.5|2.3"/>
</p:tagLst>
</file>

<file path=ppt/tags/tag50.xml><?xml version="1.0" encoding="utf-8"?>
<p:tagLst xmlns:a="http://schemas.openxmlformats.org/drawingml/2006/main" xmlns:r="http://schemas.openxmlformats.org/officeDocument/2006/relationships" xmlns:p="http://schemas.openxmlformats.org/presentationml/2006/main">
  <p:tag name="TIMING" val="|0.7|5.5|13.9"/>
</p:tagLst>
</file>

<file path=ppt/tags/tag51.xml><?xml version="1.0" encoding="utf-8"?>
<p:tagLst xmlns:a="http://schemas.openxmlformats.org/drawingml/2006/main" xmlns:r="http://schemas.openxmlformats.org/officeDocument/2006/relationships" xmlns:p="http://schemas.openxmlformats.org/presentationml/2006/main">
  <p:tag name="TIMING" val="|2.9|12.4|6.8|9.9"/>
</p:tagLst>
</file>

<file path=ppt/tags/tag52.xml><?xml version="1.0" encoding="utf-8"?>
<p:tagLst xmlns:a="http://schemas.openxmlformats.org/drawingml/2006/main" xmlns:r="http://schemas.openxmlformats.org/officeDocument/2006/relationships" xmlns:p="http://schemas.openxmlformats.org/presentationml/2006/main">
  <p:tag name="TIMING" val="|2.1|3.7|1.6|1.8|1.9"/>
</p:tagLst>
</file>

<file path=ppt/tags/tag53.xml><?xml version="1.0" encoding="utf-8"?>
<p:tagLst xmlns:a="http://schemas.openxmlformats.org/drawingml/2006/main" xmlns:r="http://schemas.openxmlformats.org/officeDocument/2006/relationships" xmlns:p="http://schemas.openxmlformats.org/presentationml/2006/main">
  <p:tag name="TIMING" val="|1.2|1.3|5.6"/>
</p:tagLst>
</file>

<file path=ppt/tags/tag54.xml><?xml version="1.0" encoding="utf-8"?>
<p:tagLst xmlns:a="http://schemas.openxmlformats.org/drawingml/2006/main" xmlns:r="http://schemas.openxmlformats.org/officeDocument/2006/relationships" xmlns:p="http://schemas.openxmlformats.org/presentationml/2006/main">
  <p:tag name="TIMING" val="|1.1"/>
</p:tagLst>
</file>

<file path=ppt/tags/tag55.xml><?xml version="1.0" encoding="utf-8"?>
<p:tagLst xmlns:a="http://schemas.openxmlformats.org/drawingml/2006/main" xmlns:r="http://schemas.openxmlformats.org/officeDocument/2006/relationships" xmlns:p="http://schemas.openxmlformats.org/presentationml/2006/main">
  <p:tag name="TIMING" val="|0.6|5.8"/>
</p:tagLst>
</file>

<file path=ppt/tags/tag56.xml><?xml version="1.0" encoding="utf-8"?>
<p:tagLst xmlns:a="http://schemas.openxmlformats.org/drawingml/2006/main" xmlns:r="http://schemas.openxmlformats.org/officeDocument/2006/relationships" xmlns:p="http://schemas.openxmlformats.org/presentationml/2006/main">
  <p:tag name="TIMING" val="|3.7|4.5|13.8|13.9|16"/>
</p:tagLst>
</file>

<file path=ppt/tags/tag6.xml><?xml version="1.0" encoding="utf-8"?>
<p:tagLst xmlns:a="http://schemas.openxmlformats.org/drawingml/2006/main" xmlns:r="http://schemas.openxmlformats.org/officeDocument/2006/relationships" xmlns:p="http://schemas.openxmlformats.org/presentationml/2006/main">
  <p:tag name="TIMING" val="|30.3"/>
</p:tagLst>
</file>

<file path=ppt/tags/tag7.xml><?xml version="1.0" encoding="utf-8"?>
<p:tagLst xmlns:a="http://schemas.openxmlformats.org/drawingml/2006/main" xmlns:r="http://schemas.openxmlformats.org/officeDocument/2006/relationships" xmlns:p="http://schemas.openxmlformats.org/presentationml/2006/main">
  <p:tag name="TIMING" val="|2.1|3.1"/>
</p:tagLst>
</file>

<file path=ppt/tags/tag8.xml><?xml version="1.0" encoding="utf-8"?>
<p:tagLst xmlns:a="http://schemas.openxmlformats.org/drawingml/2006/main" xmlns:r="http://schemas.openxmlformats.org/officeDocument/2006/relationships" xmlns:p="http://schemas.openxmlformats.org/presentationml/2006/main">
  <p:tag name="TIMING" val="|2.1|76.4"/>
</p:tagLst>
</file>

<file path=ppt/tags/tag9.xml><?xml version="1.0" encoding="utf-8"?>
<p:tagLst xmlns:a="http://schemas.openxmlformats.org/drawingml/2006/main" xmlns:r="http://schemas.openxmlformats.org/officeDocument/2006/relationships" xmlns:p="http://schemas.openxmlformats.org/presentationml/2006/main">
  <p:tag name="TIMING" val="|2.4|6.7|18.9"/>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203</TotalTime>
  <Words>11601</Words>
  <Application>Microsoft Office PowerPoint</Application>
  <PresentationFormat>On-screen Show (4:3)</PresentationFormat>
  <Paragraphs>1741</Paragraphs>
  <Slides>174</Slides>
  <Notes>170</Notes>
  <HiddenSlides>0</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0</vt:i4>
      </vt:variant>
      <vt:variant>
        <vt:lpstr>Slide Titles</vt:lpstr>
      </vt:variant>
      <vt:variant>
        <vt:i4>174</vt:i4>
      </vt:variant>
    </vt:vector>
  </HeadingPairs>
  <TitlesOfParts>
    <vt:vector size="189" baseType="lpstr">
      <vt:lpstr>Arial</vt:lpstr>
      <vt:lpstr>Book Antiqua</vt:lpstr>
      <vt:lpstr>Calibri</vt:lpstr>
      <vt:lpstr>Calibri Light</vt:lpstr>
      <vt:lpstr>Georgia</vt:lpstr>
      <vt:lpstr>icomoon</vt:lpstr>
      <vt:lpstr>Lucida Grande</vt:lpstr>
      <vt:lpstr>MathJax_Main</vt:lpstr>
      <vt:lpstr>MathJax_Math-italic</vt:lpstr>
      <vt:lpstr>RTQGXT+TimesNewRomanPS-BoldMT</vt:lpstr>
      <vt:lpstr>Symbol</vt:lpstr>
      <vt:lpstr>Tahoma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Ερώτηση: Ποιο είναι το επιπλέον όφελος από την αντικατάσταση  C-H δεσμών με  C-F δεσμών σε ένα υποψήφιο φάρμακο?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Eρώτηση: Ποια δομή Lewis είναι η επικρατέστερη για το CΟ2?</vt:lpstr>
      <vt:lpstr>PowerPoint Presentation</vt:lpstr>
      <vt:lpstr>PowerPoint Presentation</vt:lpstr>
      <vt:lpstr>PowerPoint Presentation</vt:lpstr>
      <vt:lpstr>PowerPoint Presentation</vt:lpstr>
      <vt:lpstr>PowerPoint Presentation</vt:lpstr>
      <vt:lpstr>Το σχήμα των χημικών ενώσεων είναι ένα θεμελιωδώς σημαντικό μοριακό χαρακτηριστικό που συχνά καθορίζει την μοίρα μιας ένωσης σε ότι αφορά τις μοριακές αλληλεπιδράσεις με προτιμητέους ή μη βιολογικούς στόχους.</vt:lpstr>
      <vt:lpstr>PowerPoint Presentation</vt:lpstr>
      <vt:lpstr>PowerPoint Presentation</vt:lpstr>
      <vt:lpstr>PowerPoint Presentation</vt:lpstr>
      <vt:lpstr>PowerPoint Presentation</vt:lpstr>
      <vt:lpstr>PowerPoint Presentation</vt:lpstr>
      <vt:lpstr>PowerPoint Presentation</vt:lpstr>
      <vt:lpstr>Κυματοσυναρτήσεις δεσμού σθένους για το Η2</vt:lpstr>
      <vt:lpstr>PowerPoint Presentation</vt:lpstr>
      <vt:lpstr>PowerPoint Presentation</vt:lpstr>
      <vt:lpstr>PowerPoint Presentation</vt:lpstr>
      <vt:lpstr>Διάγραμμα δυναμικής ενέργειας σε σχέση με την διατομική απόσταση μεταξύ δύο ατόμων υδρογόνου σε αέρια φάση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BeH2</vt:lpstr>
      <vt:lpstr>sp3 υβριδικά τροχιακά του 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Christos Adamopoulos</dc:creator>
  <cp:lastModifiedBy>Christos Adamopoulos</cp:lastModifiedBy>
  <cp:revision>5</cp:revision>
  <dcterms:created xsi:type="dcterms:W3CDTF">2023-10-13T00:17:43Z</dcterms:created>
  <dcterms:modified xsi:type="dcterms:W3CDTF">2023-10-17T09:13:25Z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