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1"/>
  </p:notesMasterIdLst>
  <p:sldIdLst>
    <p:sldId id="517" r:id="rId3"/>
    <p:sldId id="256" r:id="rId4"/>
    <p:sldId id="257" r:id="rId5"/>
    <p:sldId id="258" r:id="rId6"/>
    <p:sldId id="259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89876" autoAdjust="0"/>
  </p:normalViewPr>
  <p:slideViewPr>
    <p:cSldViewPr snapToGrid="0">
      <p:cViewPr varScale="1">
        <p:scale>
          <a:sx n="91" d="100"/>
          <a:sy n="91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8:27:21.98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0 595,'7'12,"1"0,0 0,17 18,-12-16,230 255,-210-235,-2 2,-1 1,25 42,-24-37,57 59,-38-45,-44-49,-1 0,0 1,-1-1,0 1,5 11,3 6,-12-25,0 1,0-1,0 0,0 0,0 0,0 0,0 0,0 1,0-1,0 0,0 0,0 0,0 0,0 0,0 0,0 1,1-1,-1 0,0 0,0 0,0 0,0 0,0 0,0 0,1 0,-1 0,0 0,0 0,0 0,0 0,0 0,1 1,-1-1,0 0,0 0,0 0,0-1,0 1,0 0,1 0,-1 0,0 0,0 0,0 0,0 0,0 0,1 0,-1 0,0 0,0 0,0 0,0 0,0 0,0-1,0 1,0 0,1 0,-1 0,0 0,0 0,0 0,0-1,0 1,0 0,0 0,0 0,0 0,0-1,5-14,4-43,1-65,-2 24,4-33,8-72,-11 146,22-81,-19 105,1 1,2 0,21-34,-3 6,-15 15,-17 40,1-1,0 1,1 0,-1 0,1 0,0 0,1 1,-1-1,1 1,0 0,0 0,6-5,-6 8,-1-1,0 1,0-1,0 1,0-1,0 0,0 0,-1 0,0-1,1 1,-1-1,-1 1,1-1,0 0,-1 1,0-1,0 0,0 0,0 0,0 0,-1 0,0 0,0-4,0-15,-1 17,1 0,0 0,0 1,0-1,1 0,-1 0,2 1,-1-1,0 1,1-1,0 1,1 0,-1-1,7-8,12-11,-17 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8:27:44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90 24575,'4'5'0,"1"-1"0,-1 1 0,1-1 0,0-1 0,0 1 0,0-1 0,1 1 0,-1-2 0,1 1 0,8 2 0,10 0 0,0-1 0,0-1 0,0-1 0,1-1 0,46-5 0,-51 3 0,73-7 0,30-1 0,-95 7 0,-1-1 0,1-2 0,-1-1 0,0-1 0,26-10 0,-39 12 0,98-20 0,-23 6 0,-57 12 0,0 2 0,0 1 0,0 1 0,1 1 0,36 4 0,6 5 0,80 17 0,-123-16 0,1 1 0,55 26 0,-62-23 0,2-1 0,0-2 0,0 0 0,38 5 0,408 9 0,-455-23 0,201-4 0,-167 0 0,1-3 0,55-13 0,-33 4 0,132-10 0,78 15 0,-225 10 0,221-26 0,-212 17 0,58-8 0,120-12 0,-166 27 0,0 3 0,0 4 0,-1 4 0,0 3 0,0 4 0,121 38 0,-95-15 0,224 67 0,-273-90 0,1-3 0,0-3 0,110 4 0,-15-13 0,437-3 0,-367-7 0,-157 4 0,90-21 0,-47-7 0,-73 21 0,52-11 0,-21 12 0,120-3 0,72 15 0,-102 2 0,332-2 0,-461 2 0,0 1 0,0 2 0,47 12 0,-56-11 0,-17-6-151,-1 1-1,1 0 0,0 0 0,-1 0 1,1 0-1,0 1 0,-1-1 1,4 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8:27:47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0 316 24575,'21'-2'0,"-1"0"0,33-7 0,8-2 0,278-3 0,-16 3 0,100-12 0,-374 21 0,0-2 0,77-17 0,-5 0 0,22 8 0,171 6 0,-278 5 0,0-2 0,0-1 0,58-17 0,18-2 0,147-23 0,-204 38 0,108-4 0,57 17 0,-201-4 0,126 9 0,180 33 0,-267-28 0,1 2 0,58 26 0,64 17 0,-111-43 0,1-4 0,110 6 0,146-19 0,-281-1 0,0-3 0,0-2 0,0-2 0,81-26 0,-26 6 0,1 6 0,130-14 0,-50 9 0,108-33 0,-240 54 0,0 3 0,100 5 0,-59 1 0,-64-2 0,203 10 0,-90 5 0,1-7 0,254-17 0,-261 2 0,-69 4 0,108-17 0,-111 8-455,0 3 0,105-1 0,-148 10-6371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8:27:50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24575,'26'2'0,"-1"0"0,49 12 0,-9-1 0,275 13 0,-97-12 0,-185-8 0,0 2 0,-1 3 0,107 34 0,-125-32 0,0-2 0,1-2 0,0-2 0,59 4 0,164-9 0,-155-4 0,-74 0 0,1-1 0,43-11 0,13-1 0,15 1 0,-30 3 0,79-2 0,-95 14 0,-30 0 0,0-1 0,0-2 0,-1 0 0,1-2 0,32-9 0,-28 4 0,1 1 0,0 2 0,0 2 0,47-1 0,144 15 0,-17-1 0,-205-9 0,-1 0 0,0 0 0,0 0 0,0 0 0,0 1 0,1-1 0,-1 1 0,0 0 0,0 0 0,0 0 0,0 0 0,0 0 0,-1 1 0,1 0 0,0-1 0,-1 1 0,1 0 0,-1 0 0,1 0 0,-1 1 0,0-1 0,3 5 0,-2-5 20,-1 1-1,1-1 1,-1 0 0,1-1-1,0 1 1,0 0-1,0-1 1,0 0-1,0 1 1,0-1 0,1 0-1,-1-1 1,0 1-1,0 0 1,4-1 0,9 1-314,30-2 1,-24-1-799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9:19:38.0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0 599,'21'23,"-2"1,27 41,-20-26,287 433,-310-467,10 16,20 40,-30-53,0-1,0 1,-1 0,0 0,-1 1,1-1,-2 0,1 0,-2 11,-1 4,0-9,1 0,1 25,0-36,0 0,0 0,1 0,-1 0,1 0,0-1,0 1,0 0,0-1,1 1,-1 0,1-1,-1 1,1-1,0 0,0 0,0 0,4 4,5 2,-5-3,1 0,0 0,15 6,-21-10,-1-1,1 1,0-1,0 0,0 1,0-1,0 0,0 1,0-1,0 0,0 0,0 0,0 0,0 0,-1 0,1 0,0 0,0-1,0 1,0 0,0 0,0-1,0 1,0-1,0 1,-1-1,1 1,0-1,0 1,-1-1,1 0,0 1,-1-1,1 0,0 0,-1 1,1-1,-1 0,0 0,1 0,0-1,2-14,0 1,-1-1,-1 0,-1 1,-2-30,1 1,-1-103,14-380,-10 505,0 0,2 1,1-1,0 1,2 0,0 1,2-1,13-24,109-153,4-7,-115 173,-12 21,-1 0,12-25,-14 21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9:19:44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69 24575,'43'-2'0,"78"-14"0,-2 0 0,-67 12 0,1 2 0,0 2 0,-1 3 0,0 2 0,0 3 0,85 23 0,-95-18 0,1-1 0,0-2 0,0-2 0,79 3 0,-53-14 0,-1-2 0,107-24 0,-85 12 0,-38 11 0,1 3 0,81 4 0,-47 0 0,-37 2 0,81 14 0,33 2 0,-123-16 0,-1 2 0,52 14 0,-80-17 0,24 4 0,0-2 0,48 0 0,9 0 0,314 7 0,-316-11 0,-58 1 0,35 7 0,-43-4 0,-1-1 0,1-2 0,41-2 0,39-15 0,-57 7 0,59-2 0,-84 11 0,-1-2 0,0 0 0,0-1 0,0-2 0,35-10 0,-36 7 0,0 2 0,1 0 0,0 2 0,0 0 0,0 2 0,0 0 0,27 2 0,-36 0 0,6 1 0,0 0 0,0-2 0,0 0 0,-1-1 0,1-1 0,0-1 0,18-6 0,-12 1 0,1 1 0,1 1 0,-1 2 0,1 0 0,0 2 0,42 0 0,-53 2-195,1 0 0,0-1 0,-1-1 0,0 0 0,0-1 0,22-9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9:19:47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1 217 24575,'28'2'0,"0"0"0,38 10 0,9 1 0,38 3 0,-1 5 0,0 6 0,143 52 0,-110-19 0,-83-33 0,120 36 0,-156-59 0,1 0 0,-1-1 0,41-2 0,34 3 0,154 7 0,-228-11 0,-20-1 0,0 0 0,0 0 0,-1 0 0,1 0 0,-1-1 0,1 0 0,7-5 0,46-24 0,-26 11 0,70-30 0,145-50 0,-224 92 0,-1 0 0,1 2 0,1 1 0,-1 1 0,1 1 0,30 0 0,150 11 0,-155-3 0,101 23 0,-116-18 0,57 7 0,-76-16 0,0 0 0,0-1 0,1-1 0,-1 0 0,28-7 0,331-62 0,-314 64 0,97 4 0,-27 1 0,-109 0 0,0-2 0,0-1 0,41-12 0,65-31 0,-37 12 0,180-70 0,-230 90 0,2 2 0,79-14 0,-40 11 0,-58 11 0,0 2 0,0 1 0,0 2 0,0 0 0,1 1 0,-1 2 0,37 7 0,-47-5 0,0 0 0,0 1 0,0 1 0,-1 0 0,0 1 0,0 1 0,19 15 0,-10-8 0,28 16 0,-48-31-151,-1 0-1,1 1 0,-1-1 0,0 1 1,0 0-1,0 0 0,0-1 1,1 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9:19:51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0 198 24575,'59'0'0,"8"-1"0,116 13 0,-56-1 0,-14-2 0,-61-5 0,74-3 0,22 2 0,-137-1 0,-1 0 0,1 0 0,19 9 0,20 4 0,0-9 0,0-3 0,87-4 0,-43-1 0,-34 2 0,82 12 0,-56-5 0,140-5 0,-121-3 0,514 1 0,-602-2 0,0 0 0,0 0 0,0-2 0,-1 0 0,31-12 0,-31 9 0,1 1 0,0 1 0,1 1 0,-1 1 0,26-3 0,11 7 0,-32 0 0,0-1 0,0-1 0,0-1 0,24-6 0,1-3 0,235-63 0,-199 51 0,78-25 0,-15 1 0,-118 40 0,1 1 0,1 2 0,-1 1 0,1 1 0,54 4 0,-20-1 0,-56 0 0,-1-1 0,1 1 0,-1 0 0,0 1 0,1 0 0,-1 0 0,0 0 0,0 1 0,12 6 0,-7-1 0,0 0 0,0 1 0,-1 0 0,12 12 0,-12-12-1365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3DBBC-24E8-4081-9653-23AD95EC498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1970E-477B-4A6E-9A4E-852D7615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0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9300" cy="341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46B6CF1-AE73-4799-A6A1-A91C7245C2B1}" type="slidenum">
              <a:rPr kumimoji="0" lang="el-G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</a:t>
            </a:fld>
            <a:endParaRPr kumimoji="0" lang="el-G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16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057481BA-57B1-2E9A-DCB0-872CC3C3F2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C652BD-5E27-471E-837B-C0891F557B81}" type="slidenum">
              <a:rPr lang="el-GR" altLang="en-US"/>
              <a:pPr/>
              <a:t>15</a:t>
            </a:fld>
            <a:endParaRPr lang="el-GR" altLang="en-US"/>
          </a:p>
        </p:txBody>
      </p:sp>
      <p:sp>
        <p:nvSpPr>
          <p:cNvPr id="112641" name="Rectangle 1">
            <a:extLst>
              <a:ext uri="{FF2B5EF4-FFF2-40B4-BE49-F238E27FC236}">
                <a16:creationId xmlns:a16="http://schemas.microsoft.com/office/drawing/2014/main" id="{678EE3A5-917A-B99D-0F3A-E9D4B7EBAE9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1E5ED62-1403-93F4-BCA9-5E7E9FD50D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2445F829-C209-4561-60F6-370F20D0FA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AFBDEB-B61E-4C5F-8F99-BD5411C2CC24}" type="slidenum">
              <a:rPr lang="el-GR" altLang="en-US"/>
              <a:pPr/>
              <a:t>16</a:t>
            </a:fld>
            <a:endParaRPr lang="el-GR" altLang="en-US"/>
          </a:p>
        </p:txBody>
      </p:sp>
      <p:sp>
        <p:nvSpPr>
          <p:cNvPr id="113665" name="Rectangle 1">
            <a:extLst>
              <a:ext uri="{FF2B5EF4-FFF2-40B4-BE49-F238E27FC236}">
                <a16:creationId xmlns:a16="http://schemas.microsoft.com/office/drawing/2014/main" id="{A3AD30CD-A865-10BF-8EE9-63A62599A83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947E1F3F-EBEB-8C40-D235-7EA16F592D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2AFBB745-ED08-CD72-3C4F-3BC019C2D0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C1ED6D-59EB-4CDC-BFD2-E05F8DC2FA73}" type="slidenum">
              <a:rPr lang="el-GR" altLang="en-US"/>
              <a:pPr/>
              <a:t>17</a:t>
            </a:fld>
            <a:endParaRPr lang="el-GR" altLang="en-US"/>
          </a:p>
        </p:txBody>
      </p:sp>
      <p:sp>
        <p:nvSpPr>
          <p:cNvPr id="114689" name="Rectangle 1">
            <a:extLst>
              <a:ext uri="{FF2B5EF4-FFF2-40B4-BE49-F238E27FC236}">
                <a16:creationId xmlns:a16="http://schemas.microsoft.com/office/drawing/2014/main" id="{C951DE60-A4EE-C332-8455-46D4F864D68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3845C9D3-1BBA-402A-D4E8-F7064B7ECF1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E1EA7ED7-F556-A5C2-1B65-7B44F3D836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3622AA-6AEE-46D7-95F8-44E2CEC2D597}" type="slidenum">
              <a:rPr lang="el-GR" altLang="en-US"/>
              <a:pPr/>
              <a:t>18</a:t>
            </a:fld>
            <a:endParaRPr lang="el-GR" altLang="en-US"/>
          </a:p>
        </p:txBody>
      </p:sp>
      <p:sp>
        <p:nvSpPr>
          <p:cNvPr id="115713" name="Rectangle 1">
            <a:extLst>
              <a:ext uri="{FF2B5EF4-FFF2-40B4-BE49-F238E27FC236}">
                <a16:creationId xmlns:a16="http://schemas.microsoft.com/office/drawing/2014/main" id="{393D1F9A-8DE7-6033-B368-C9052B63EB0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4B31D21F-C263-FC14-7179-4E7D7A103A9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C545EC29-2164-9A49-6FEC-BC9DB71E5E2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5F3F4F-4FF9-4CBE-9D40-D2AE568E1CCC}" type="slidenum">
              <a:rPr lang="el-GR" altLang="en-US"/>
              <a:pPr/>
              <a:t>19</a:t>
            </a:fld>
            <a:endParaRPr lang="el-GR" altLang="en-US"/>
          </a:p>
        </p:txBody>
      </p:sp>
      <p:sp>
        <p:nvSpPr>
          <p:cNvPr id="116737" name="Rectangle 1">
            <a:extLst>
              <a:ext uri="{FF2B5EF4-FFF2-40B4-BE49-F238E27FC236}">
                <a16:creationId xmlns:a16="http://schemas.microsoft.com/office/drawing/2014/main" id="{94840DF4-54F4-F31B-56CD-A10F0AF7A4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C9B6D7CE-A481-84FA-990A-25225CB7690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78B55CAB-B16A-A4D5-61A3-C859572777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DE3E2B-638E-4483-A3F9-4C1FE7D2E961}" type="slidenum">
              <a:rPr lang="el-GR" altLang="en-US"/>
              <a:pPr/>
              <a:t>20</a:t>
            </a:fld>
            <a:endParaRPr lang="el-GR" altLang="en-US"/>
          </a:p>
        </p:txBody>
      </p:sp>
      <p:sp>
        <p:nvSpPr>
          <p:cNvPr id="117761" name="Rectangle 1">
            <a:extLst>
              <a:ext uri="{FF2B5EF4-FFF2-40B4-BE49-F238E27FC236}">
                <a16:creationId xmlns:a16="http://schemas.microsoft.com/office/drawing/2014/main" id="{5A0A3DA7-A98A-4C1F-A4F0-22E8D0A4900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890835DA-5C64-A2C1-9010-652C53663A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637FC567-F5E4-F90B-7C37-4A1236228E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30D1FC-69C9-4946-8B83-2D0788B31D14}" type="slidenum">
              <a:rPr lang="el-GR" altLang="en-US"/>
              <a:pPr/>
              <a:t>21</a:t>
            </a:fld>
            <a:endParaRPr lang="el-GR" altLang="en-US"/>
          </a:p>
        </p:txBody>
      </p:sp>
      <p:sp>
        <p:nvSpPr>
          <p:cNvPr id="118785" name="Rectangle 1">
            <a:extLst>
              <a:ext uri="{FF2B5EF4-FFF2-40B4-BE49-F238E27FC236}">
                <a16:creationId xmlns:a16="http://schemas.microsoft.com/office/drawing/2014/main" id="{E03DC260-CFAB-539E-6DB2-602B0714F94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85373ADF-0501-9A62-351A-28C323EB6B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6AFBAA5-E2E3-952E-D370-235AB678E0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FA7AEF-4BB9-46A4-A577-1E89F98F6F91}" type="slidenum">
              <a:rPr lang="el-GR" altLang="en-US"/>
              <a:pPr/>
              <a:t>22</a:t>
            </a:fld>
            <a:endParaRPr lang="el-GR" altLang="en-US"/>
          </a:p>
        </p:txBody>
      </p:sp>
      <p:sp>
        <p:nvSpPr>
          <p:cNvPr id="120833" name="Rectangle 1">
            <a:extLst>
              <a:ext uri="{FF2B5EF4-FFF2-40B4-BE49-F238E27FC236}">
                <a16:creationId xmlns:a16="http://schemas.microsoft.com/office/drawing/2014/main" id="{8D38D811-AA86-7960-FDB6-10285936C40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5EECB9A4-DE02-2A9D-4687-5106209213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1F5EE7AD-9E10-BC5E-427C-DDCB8C09E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E9CEA5-F5FA-4C65-A4EB-D5735CAAB44D}" type="slidenum">
              <a:rPr lang="el-GR" altLang="en-US"/>
              <a:pPr/>
              <a:t>23</a:t>
            </a:fld>
            <a:endParaRPr lang="el-GR" altLang="en-US"/>
          </a:p>
        </p:txBody>
      </p:sp>
      <p:sp>
        <p:nvSpPr>
          <p:cNvPr id="121857" name="Rectangle 1">
            <a:extLst>
              <a:ext uri="{FF2B5EF4-FFF2-40B4-BE49-F238E27FC236}">
                <a16:creationId xmlns:a16="http://schemas.microsoft.com/office/drawing/2014/main" id="{729C8BE4-2EF2-1E43-5BE6-AEAAE55B01B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DADC8F16-2E4F-C690-FEB9-C8C1F6CA47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205E41A-C3C1-4532-F3AC-736E8E2507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89C544-7EF8-42B4-B5DA-A8E317B3A934}" type="slidenum">
              <a:rPr lang="el-GR" altLang="en-US"/>
              <a:pPr/>
              <a:t>24</a:t>
            </a:fld>
            <a:endParaRPr lang="el-GR" altLang="en-US"/>
          </a:p>
        </p:txBody>
      </p:sp>
      <p:sp>
        <p:nvSpPr>
          <p:cNvPr id="122881" name="Rectangle 1">
            <a:extLst>
              <a:ext uri="{FF2B5EF4-FFF2-40B4-BE49-F238E27FC236}">
                <a16:creationId xmlns:a16="http://schemas.microsoft.com/office/drawing/2014/main" id="{F428F816-A0F5-CBA7-61C6-146EA4C5C2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0098D7DB-E099-13BD-E5D5-1CA5A27F0C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ΝΕΦΡΟΙ: επαναρρόφησης διττανθρακικών (HCO3−) και αποβολή ιόντων υδρογόνου</a:t>
            </a:r>
          </a:p>
          <a:p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ΠΝΕΥΜΟΝΕΣ: Το αναπνευστικό σύστημα ρυθμίζει τη συγκέντρωση ιόντων υδρογόνου με τη ρύθμιση αποβολής του διοξειδίου του άνθρακα από τους πνεύμονες.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1970E-477B-4A6E-9A4E-852D761595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39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0F5BAED-7D42-6253-0289-DEA8F1CBA3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818E7F-6003-4218-8AA3-37B5395F84B8}" type="slidenum">
              <a:rPr lang="el-GR" altLang="en-US"/>
              <a:pPr/>
              <a:t>25</a:t>
            </a:fld>
            <a:endParaRPr lang="el-GR" altLang="en-US"/>
          </a:p>
        </p:txBody>
      </p:sp>
      <p:sp>
        <p:nvSpPr>
          <p:cNvPr id="123905" name="Rectangle 1">
            <a:extLst>
              <a:ext uri="{FF2B5EF4-FFF2-40B4-BE49-F238E27FC236}">
                <a16:creationId xmlns:a16="http://schemas.microsoft.com/office/drawing/2014/main" id="{EC498B07-7791-8099-C5ED-35335552835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D0B852BB-99E1-E9FF-2FB3-FB50296AD8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3F7186B-BB29-9EA9-AF32-2042C6A99A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94880B-1FD3-4A31-A295-5A882A240CBA}" type="slidenum">
              <a:rPr lang="el-GR" altLang="en-US"/>
              <a:pPr/>
              <a:t>26</a:t>
            </a:fld>
            <a:endParaRPr lang="el-GR" altLang="en-US"/>
          </a:p>
        </p:txBody>
      </p:sp>
      <p:sp>
        <p:nvSpPr>
          <p:cNvPr id="125953" name="Rectangle 1">
            <a:extLst>
              <a:ext uri="{FF2B5EF4-FFF2-40B4-BE49-F238E27FC236}">
                <a16:creationId xmlns:a16="http://schemas.microsoft.com/office/drawing/2014/main" id="{D2D154C5-76E7-D3E1-DE2F-AC6EDBA74FB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D231D071-C48D-BF7B-0868-D2BCC38AA39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C864B0A5-749A-F485-2201-EAFC491BBDC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ED5AB5-85E0-4BE1-B9EF-44753F7A4066}" type="slidenum">
              <a:rPr lang="el-GR" altLang="en-US"/>
              <a:pPr/>
              <a:t>27</a:t>
            </a:fld>
            <a:endParaRPr lang="el-GR" altLang="en-US"/>
          </a:p>
        </p:txBody>
      </p:sp>
      <p:sp>
        <p:nvSpPr>
          <p:cNvPr id="126977" name="Rectangle 1">
            <a:extLst>
              <a:ext uri="{FF2B5EF4-FFF2-40B4-BE49-F238E27FC236}">
                <a16:creationId xmlns:a16="http://schemas.microsoft.com/office/drawing/2014/main" id="{701124AD-D780-F541-7C6F-E2FC58C88D8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351A6CFA-B88E-14C4-79F2-B4ECA68C70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0811920-2646-0F41-B15A-E9B5845B3B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D9BC07-E877-42CA-BD00-2CCA4DF05A67}" type="slidenum">
              <a:rPr lang="el-GR" altLang="en-US"/>
              <a:pPr/>
              <a:t>28</a:t>
            </a:fld>
            <a:endParaRPr lang="el-GR" altLang="en-US"/>
          </a:p>
        </p:txBody>
      </p:sp>
      <p:sp>
        <p:nvSpPr>
          <p:cNvPr id="128001" name="Rectangle 1">
            <a:extLst>
              <a:ext uri="{FF2B5EF4-FFF2-40B4-BE49-F238E27FC236}">
                <a16:creationId xmlns:a16="http://schemas.microsoft.com/office/drawing/2014/main" id="{FB20E676-95D7-7C62-3A39-D06974DEE5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60979525-A757-11E3-F0F7-B0F4110C6D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BEAC07B7-9762-0E9D-2234-CE19CE6AD89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729BE5-B117-42D8-B0C0-8D5C0E453429}" type="slidenum">
              <a:rPr lang="el-GR" altLang="en-US"/>
              <a:pPr/>
              <a:t>29</a:t>
            </a:fld>
            <a:endParaRPr lang="el-GR" altLang="en-US"/>
          </a:p>
        </p:txBody>
      </p:sp>
      <p:sp>
        <p:nvSpPr>
          <p:cNvPr id="129025" name="Rectangle 1">
            <a:extLst>
              <a:ext uri="{FF2B5EF4-FFF2-40B4-BE49-F238E27FC236}">
                <a16:creationId xmlns:a16="http://schemas.microsoft.com/office/drawing/2014/main" id="{339F2AD4-E6CE-48D6-743C-66E5C43A655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77C5B851-5334-B9E5-3ED7-9C03BC17CF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F118D233-CF21-8B69-ACD5-FAC2B915C2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F13AC0-C938-451B-8564-101E2890138B}" type="slidenum">
              <a:rPr lang="el-GR" altLang="en-US"/>
              <a:pPr/>
              <a:t>30</a:t>
            </a:fld>
            <a:endParaRPr lang="el-GR" altLang="en-US"/>
          </a:p>
        </p:txBody>
      </p:sp>
      <p:sp>
        <p:nvSpPr>
          <p:cNvPr id="131073" name="Rectangle 1">
            <a:extLst>
              <a:ext uri="{FF2B5EF4-FFF2-40B4-BE49-F238E27FC236}">
                <a16:creationId xmlns:a16="http://schemas.microsoft.com/office/drawing/2014/main" id="{4EEC8D6A-D256-580F-13CC-248C37CEF8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2ED71928-3416-5543-6AE1-D6D926A70F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93613FA-63F8-0522-562D-36BB64AB165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8E2B09-3977-44A0-A11F-173337E16DA4}" type="slidenum">
              <a:rPr lang="el-GR" altLang="en-US"/>
              <a:pPr/>
              <a:t>31</a:t>
            </a:fld>
            <a:endParaRPr lang="el-GR" altLang="en-US"/>
          </a:p>
        </p:txBody>
      </p:sp>
      <p:sp>
        <p:nvSpPr>
          <p:cNvPr id="132097" name="Rectangle 1">
            <a:extLst>
              <a:ext uri="{FF2B5EF4-FFF2-40B4-BE49-F238E27FC236}">
                <a16:creationId xmlns:a16="http://schemas.microsoft.com/office/drawing/2014/main" id="{586BB153-FA03-EFCE-8FFC-E147304040A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40F63DEF-C0D7-6D67-FA9A-561F9C0B47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BE2437F0-820C-2326-2865-C80F7650CE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27E8B1-EF04-4BFC-A33A-0021D6C36F2D}" type="slidenum">
              <a:rPr lang="el-GR" altLang="en-US"/>
              <a:pPr/>
              <a:t>32</a:t>
            </a:fld>
            <a:endParaRPr lang="el-GR" altLang="en-US"/>
          </a:p>
        </p:txBody>
      </p:sp>
      <p:sp>
        <p:nvSpPr>
          <p:cNvPr id="133121" name="Rectangle 1">
            <a:extLst>
              <a:ext uri="{FF2B5EF4-FFF2-40B4-BE49-F238E27FC236}">
                <a16:creationId xmlns:a16="http://schemas.microsoft.com/office/drawing/2014/main" id="{205597DD-93B3-43A2-9322-E1BEF20D3AB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AD30147D-DACC-B353-AAEF-C422378228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19DE7189-637C-E8B1-4A6D-0130B21B46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D25C32-E2C1-431F-BB5B-18855E53122B}" type="slidenum">
              <a:rPr lang="el-GR" altLang="en-US"/>
              <a:pPr/>
              <a:t>33</a:t>
            </a:fld>
            <a:endParaRPr lang="el-GR" altLang="en-US"/>
          </a:p>
        </p:txBody>
      </p:sp>
      <p:sp>
        <p:nvSpPr>
          <p:cNvPr id="134145" name="Rectangle 1">
            <a:extLst>
              <a:ext uri="{FF2B5EF4-FFF2-40B4-BE49-F238E27FC236}">
                <a16:creationId xmlns:a16="http://schemas.microsoft.com/office/drawing/2014/main" id="{FB3D0C5F-8B38-89F7-99C5-FDF3C1B1D60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98AD001D-9930-4F5A-4183-505B23F2EAE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46D8F59-95BD-F52C-8C18-D5C0F747DF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F0B68-C33B-497D-82A6-080E2B587128}" type="slidenum">
              <a:rPr lang="el-GR" altLang="en-US"/>
              <a:pPr/>
              <a:t>34</a:t>
            </a:fld>
            <a:endParaRPr lang="el-GR" altLang="en-US"/>
          </a:p>
        </p:txBody>
      </p:sp>
      <p:sp>
        <p:nvSpPr>
          <p:cNvPr id="135169" name="Rectangle 1">
            <a:extLst>
              <a:ext uri="{FF2B5EF4-FFF2-40B4-BE49-F238E27FC236}">
                <a16:creationId xmlns:a16="http://schemas.microsoft.com/office/drawing/2014/main" id="{856B0515-0B3C-F3EC-3EAD-51013293BC2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959AA6EB-A5EB-6C37-493A-B5A31AFB693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3C67DE9-8B0C-A642-ACD3-3E0D77AF1B9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C32600-B638-4621-9AFC-1B4EB6C4CE1D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105473" name="Rectangle 1">
            <a:extLst>
              <a:ext uri="{FF2B5EF4-FFF2-40B4-BE49-F238E27FC236}">
                <a16:creationId xmlns:a16="http://schemas.microsoft.com/office/drawing/2014/main" id="{63A17317-AFC9-D210-4EDE-209EA0B69D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F012DB35-7314-E7B7-F5F3-CDB480BA7C3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CC51F974-D5E4-4EEA-8499-05D0896D46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083BA7-2845-4931-8F41-852DECC4E51E}" type="slidenum">
              <a:rPr lang="el-GR" altLang="en-US"/>
              <a:pPr/>
              <a:t>35</a:t>
            </a:fld>
            <a:endParaRPr lang="el-GR" altLang="en-US"/>
          </a:p>
        </p:txBody>
      </p:sp>
      <p:sp>
        <p:nvSpPr>
          <p:cNvPr id="136193" name="Rectangle 1">
            <a:extLst>
              <a:ext uri="{FF2B5EF4-FFF2-40B4-BE49-F238E27FC236}">
                <a16:creationId xmlns:a16="http://schemas.microsoft.com/office/drawing/2014/main" id="{FE249224-9D8E-3F9D-B7F4-54CB3EE65D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5EEB6BB4-6037-C611-6BFE-AA153F9FD8C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CE0A6C3B-D71B-9399-6AA5-8B5FA112F8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151461-47D8-41F2-94A4-4605B2035D5D}" type="slidenum">
              <a:rPr lang="el-GR" altLang="en-US"/>
              <a:pPr/>
              <a:t>36</a:t>
            </a:fld>
            <a:endParaRPr lang="el-GR" altLang="en-US"/>
          </a:p>
        </p:txBody>
      </p:sp>
      <p:sp>
        <p:nvSpPr>
          <p:cNvPr id="137217" name="Rectangle 1">
            <a:extLst>
              <a:ext uri="{FF2B5EF4-FFF2-40B4-BE49-F238E27FC236}">
                <a16:creationId xmlns:a16="http://schemas.microsoft.com/office/drawing/2014/main" id="{7DF8EC73-2D42-A6EF-86AA-A7DC3BDC1B0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9CB6BCA5-0274-603C-9DAE-27E89BA8A6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4A00C89C-FE5F-7EA3-554E-B0857503AF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E28FDE-D03E-442E-9C30-9E18CFAC1F28}" type="slidenum">
              <a:rPr lang="el-GR" altLang="en-US"/>
              <a:pPr/>
              <a:t>37</a:t>
            </a:fld>
            <a:endParaRPr lang="el-GR" altLang="en-US"/>
          </a:p>
        </p:txBody>
      </p:sp>
      <p:sp>
        <p:nvSpPr>
          <p:cNvPr id="138241" name="Rectangle 1">
            <a:extLst>
              <a:ext uri="{FF2B5EF4-FFF2-40B4-BE49-F238E27FC236}">
                <a16:creationId xmlns:a16="http://schemas.microsoft.com/office/drawing/2014/main" id="{021D297F-56CF-FCB9-7064-EF45D71504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777AADDF-AEDA-F329-5F8F-95C80E9BD59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6191B9AD-0C97-B173-7BDE-2CE5936623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5720E5-702A-422A-9F7C-EDDF314E9FF7}" type="slidenum">
              <a:rPr lang="el-GR" altLang="en-US"/>
              <a:pPr/>
              <a:t>38</a:t>
            </a:fld>
            <a:endParaRPr lang="el-GR" altLang="en-US"/>
          </a:p>
        </p:txBody>
      </p:sp>
      <p:sp>
        <p:nvSpPr>
          <p:cNvPr id="139265" name="Rectangle 1">
            <a:extLst>
              <a:ext uri="{FF2B5EF4-FFF2-40B4-BE49-F238E27FC236}">
                <a16:creationId xmlns:a16="http://schemas.microsoft.com/office/drawing/2014/main" id="{EF5F0B50-F5BE-DFED-F564-FBA1F45ED34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BAE3A8EA-28D8-4919-DF21-A03FFCBB07A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CEDCCF2-284B-3893-71F6-D9BC82BC8CE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EB6876-4175-425C-BE4E-1DB680D7D12E}" type="slidenum">
              <a:rPr lang="el-GR" altLang="en-US"/>
              <a:pPr/>
              <a:t>39</a:t>
            </a:fld>
            <a:endParaRPr lang="el-GR" altLang="en-US"/>
          </a:p>
        </p:txBody>
      </p:sp>
      <p:sp>
        <p:nvSpPr>
          <p:cNvPr id="140289" name="Rectangle 1">
            <a:extLst>
              <a:ext uri="{FF2B5EF4-FFF2-40B4-BE49-F238E27FC236}">
                <a16:creationId xmlns:a16="http://schemas.microsoft.com/office/drawing/2014/main" id="{283B5860-888D-2D3E-32D9-E4BFD0DFDBC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4EC259BF-131C-9CBF-DC84-0DAB4E5714E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182513E-E5B7-6CFB-9171-0C39300E95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3D8D22-6794-4358-9EA9-6C0DDD3CD126}" type="slidenum">
              <a:rPr lang="el-GR" altLang="en-US"/>
              <a:pPr/>
              <a:t>40</a:t>
            </a:fld>
            <a:endParaRPr lang="el-GR" altLang="en-US"/>
          </a:p>
        </p:txBody>
      </p:sp>
      <p:sp>
        <p:nvSpPr>
          <p:cNvPr id="141313" name="Rectangle 1">
            <a:extLst>
              <a:ext uri="{FF2B5EF4-FFF2-40B4-BE49-F238E27FC236}">
                <a16:creationId xmlns:a16="http://schemas.microsoft.com/office/drawing/2014/main" id="{C85B27F5-0CF9-F819-FF91-8F6369C0592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E28A7CEC-3C44-91ED-9653-54FE0AA8EB3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467413BA-60EE-341F-53C7-B6EF29E2F7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435F4B-942B-4B58-8D1E-584F33D8DDFB}" type="slidenum">
              <a:rPr lang="el-GR" altLang="en-US"/>
              <a:pPr/>
              <a:t>41</a:t>
            </a:fld>
            <a:endParaRPr lang="el-GR" altLang="en-US"/>
          </a:p>
        </p:txBody>
      </p:sp>
      <p:sp>
        <p:nvSpPr>
          <p:cNvPr id="142337" name="Rectangle 1">
            <a:extLst>
              <a:ext uri="{FF2B5EF4-FFF2-40B4-BE49-F238E27FC236}">
                <a16:creationId xmlns:a16="http://schemas.microsoft.com/office/drawing/2014/main" id="{EA240AB2-8CDF-E617-3D0D-5E7B50B605E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20AB3272-4458-30D7-6870-D17AFEFE0A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0AB9B8F-17A9-44E6-EC02-15EAF417E6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126364-981A-44C3-A209-06E2E69EC709}" type="slidenum">
              <a:rPr lang="el-GR" altLang="en-US"/>
              <a:pPr/>
              <a:t>42</a:t>
            </a:fld>
            <a:endParaRPr lang="el-GR" altLang="en-US"/>
          </a:p>
        </p:txBody>
      </p:sp>
      <p:sp>
        <p:nvSpPr>
          <p:cNvPr id="143361" name="Rectangle 1">
            <a:extLst>
              <a:ext uri="{FF2B5EF4-FFF2-40B4-BE49-F238E27FC236}">
                <a16:creationId xmlns:a16="http://schemas.microsoft.com/office/drawing/2014/main" id="{4E080935-F5A7-691B-69EF-55E5BABF18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47B8ECD4-47CC-D40C-D040-D8807C42AE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B0C1EDF4-F823-8CBC-542F-7E2CD3E425B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0A906C-EF1A-4094-B413-61689B11FCAB}" type="slidenum">
              <a:rPr lang="el-GR" altLang="en-US"/>
              <a:pPr/>
              <a:t>43</a:t>
            </a:fld>
            <a:endParaRPr lang="el-GR" altLang="en-US"/>
          </a:p>
        </p:txBody>
      </p:sp>
      <p:sp>
        <p:nvSpPr>
          <p:cNvPr id="144385" name="Rectangle 1">
            <a:extLst>
              <a:ext uri="{FF2B5EF4-FFF2-40B4-BE49-F238E27FC236}">
                <a16:creationId xmlns:a16="http://schemas.microsoft.com/office/drawing/2014/main" id="{AC756B48-247C-DA57-2828-36E8AD7FF34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98DCE1F3-5963-5998-CEAB-A14F7CFEF8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3F6149A-6F2D-2684-97F3-429EB4284E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4B90FE-B5B4-41C7-9173-06F660078D39}" type="slidenum">
              <a:rPr lang="el-GR" altLang="en-US"/>
              <a:pPr/>
              <a:t>44</a:t>
            </a:fld>
            <a:endParaRPr lang="el-GR" altLang="en-US"/>
          </a:p>
        </p:txBody>
      </p:sp>
      <p:sp>
        <p:nvSpPr>
          <p:cNvPr id="145409" name="Rectangle 1">
            <a:extLst>
              <a:ext uri="{FF2B5EF4-FFF2-40B4-BE49-F238E27FC236}">
                <a16:creationId xmlns:a16="http://schemas.microsoft.com/office/drawing/2014/main" id="{EAA7EAC3-11E5-CA67-5C88-82F911E9E98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CC48A855-DB11-1BA5-02C9-CE70F8EBE5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B8B17E4D-FF1C-5300-4789-4E6E61E5B6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2178F8-2830-4DD8-81AB-81158E63506F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106497" name="Rectangle 1">
            <a:extLst>
              <a:ext uri="{FF2B5EF4-FFF2-40B4-BE49-F238E27FC236}">
                <a16:creationId xmlns:a16="http://schemas.microsoft.com/office/drawing/2014/main" id="{D39D9839-E2D3-AAC5-A08C-CE82C56739C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F3A0095A-66E2-8EF4-4FC9-4E22D02131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678F2DD8-A3A0-637A-824C-70027421E7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976FEF-9DDD-4353-AB10-B0C2899BE686}" type="slidenum">
              <a:rPr lang="el-GR" altLang="en-US"/>
              <a:pPr/>
              <a:t>45</a:t>
            </a:fld>
            <a:endParaRPr lang="el-GR" altLang="en-US"/>
          </a:p>
        </p:txBody>
      </p:sp>
      <p:sp>
        <p:nvSpPr>
          <p:cNvPr id="146433" name="Rectangle 1">
            <a:extLst>
              <a:ext uri="{FF2B5EF4-FFF2-40B4-BE49-F238E27FC236}">
                <a16:creationId xmlns:a16="http://schemas.microsoft.com/office/drawing/2014/main" id="{19645778-A108-812D-9F31-CFDE1EBC6C4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4" name="Text Box 2">
            <a:extLst>
              <a:ext uri="{FF2B5EF4-FFF2-40B4-BE49-F238E27FC236}">
                <a16:creationId xmlns:a16="http://schemas.microsoft.com/office/drawing/2014/main" id="{FC15C29D-B950-8510-2016-E5FC5760D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ClrTx/>
              <a:buFontTx/>
              <a:buNone/>
            </a:pPr>
            <a:endParaRPr lang="en-US" altLang="en-US" sz="30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 u="sng">
                <a:latin typeface="Calibri" panose="020F0502020204030204" pitchFamily="34" charset="0"/>
              </a:rPr>
              <a:t>ALAIN VIEL: In a previous video, you've learned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that the amount of ATP that is immediately available in muscle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is relatively low and quickly consumed.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Phosphocreatinine can be used for fast regeneration of ATP,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but this sense of inertia is limited.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During intense muscle contraction, existing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ATP and phosphocreatine power the muscle for five to six seconds.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Therefore, other fuel molecules are needed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to produce more ATP after that point.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In this video, I'll focus on three different distance races, 100 meters,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1,000 meters, and a marathon.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And you'll see that in these races, the intensity of muscular activity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is limited by the different fuel molecules that are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mobilized for each type of exercise.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In this table, you can see the rate of ATP production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by different fuel sources, but you see also the total amount of ATP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that would be produced if these fuel resources in a 70 kilogram adult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will be all consumed.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What you can see is that phosphocreatine is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the fastest source of ATP, followed by muscle glycogen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under anaerobic conditions.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However, these fuel molecules are present in limited amounts,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so you have a quick but small production of ATP.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On the flip side, fatty acid produces ATP at a slow rate,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but fatty acid molecules are abundant and can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yield an incredible amount of ATP.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 b="1">
                <a:latin typeface="Calibri" panose="020F0502020204030204" pitchFamily="34" charset="0"/>
              </a:rPr>
              <a:t>So you have a trade-off between production rate and total yield.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As I alluded in a previous video, the choice of fuel used by the muscle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depends on the intensity and duration of the activity.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Let's start with a 100 meter sprint.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The world record for this race is 9.58 seconds.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So it is a high intensity exercise that requires a short burst of energy.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The muscles in this race are fueled by endogenous ATP,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by phosphocreatine that quickly regenerates consumed ATP,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and by glycolysis.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During the race, the intracellular concentration of ATP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drops by 30% and the concentration of phosphocreatine drops by 70%.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The presence of lactate in the bloodstream of runners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that just finished a 100 meter race demonstrates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that anaerobic metabolism is at work.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Pyruvate formed by glycolysis breakdown of glucose that comes from glycogen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is converted into lactate by fermentation.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What is the consequence of this anaerobic metabolism?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You have an accumulation of lactic acid in the blood.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You have a drop of blood pH from 7.4 to 7.2, causing mild acidosis.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If the same pace and level of effort was sustained for 1,000 meter race,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the fastest runner will cover this distance in about 95 seconds.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However, the world record for 1,000 meter race is 132 seconds.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So why is the pace of a 100 meter race not sustainable for longer distance?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If the same amount of effort is maintained for longer race,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lactate will continue to accumulate.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The pH of the blood will drop to 6.8, causing severe acidosis and cell death.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So in a 1,000 meter race, endogenous ATP, phosphocreatine, and glycolysis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will fuel the muscle for only a portion of the race.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Additional energy has to be provided by aerobic metabolism.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For example, ATP is produced by oxidative phosphorylation fueled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by muscle and hepatic glycogen. Because under this condition,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the rate of ATP production is slower than anaerobic energy production,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the pace of the 1,000 meter race has to be slower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than the pace of a 100 meter race.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That explains why the world record is 132 seconds and not 95 seconds.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Now, what about a much stronger race, for example, a marathon?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The distance of a marathon is about 42 kilometers,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and that requires different source of fuel molecules.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It is also characterized by cooperation between muscle, liver, and adipose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tissue.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So how do these issues cooperate in distance running?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First, the endogenous ATP and phosphocreatine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are used up at the onset of exercise.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Muscle and hepatic glycogen are quickly mobilized,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but the total amount of glycogen stored in the body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is not enough to produce the 150 moles of ATP needed to run the marathon.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Therefore, large amounts of ATP is provided by fatty acid oxidation.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If you remember, ATP production from fatty acid is relatively slow.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If runners were to rely exclusively on fatty acid,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it would take six hours for the fastest runners to finish the race.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Elite runners finish the race in just over two hours.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They have trained to the point that their muscles use roughly equal amounts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of glycogen and fatty acid.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This graph showing the running velocity as a function of running time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illustrates an important concept.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The velocity of running depends on the duration of the race.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Why?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Because different fuel sources yielding ATP at different rates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have to be mobilized.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And so even if you get from this graph the impression that marathon runners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are slow, don't be fooled.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The pace of an elite runner is about 5.7 meters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r>
              <a:rPr lang="en-US" altLang="en-US" sz="300">
                <a:latin typeface="Calibri" panose="020F0502020204030204" pitchFamily="34" charset="0"/>
              </a:rPr>
              <a:t>per second sustained over 42 kilometers.</a:t>
            </a:r>
          </a:p>
          <a:p>
            <a:pPr>
              <a:lnSpc>
                <a:spcPct val="80000"/>
              </a:lnSpc>
              <a:buClrTx/>
              <a:buFontTx/>
              <a:buNone/>
            </a:pPr>
            <a:endParaRPr lang="en-US" altLang="en-US" sz="300">
              <a:latin typeface="Calibri" panose="020F0502020204030204" pitchFamily="34" charset="0"/>
            </a:endParaRPr>
          </a:p>
        </p:txBody>
      </p:sp>
      <p:sp>
        <p:nvSpPr>
          <p:cNvPr id="146435" name="Text Box 3">
            <a:extLst>
              <a:ext uri="{FF2B5EF4-FFF2-40B4-BE49-F238E27FC236}">
                <a16:creationId xmlns:a16="http://schemas.microsoft.com/office/drawing/2014/main" id="{AE9C872B-1C29-666C-7841-A94A206D8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3A10EF00-1650-424D-8DF1-8F49A748CC29}" type="slidenum">
              <a:rPr lang="el-GR" altLang="en-US" sz="1200"/>
              <a:pPr algn="r">
                <a:buClrTx/>
                <a:buFontTx/>
                <a:buNone/>
              </a:pPr>
              <a:t>45</a:t>
            </a:fld>
            <a:endParaRPr lang="el-GR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0DF8C7D0-1502-522F-B850-EBABDE54B6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D6FF14-CF6F-465F-8B2E-03C80E5812D5}" type="slidenum">
              <a:rPr lang="el-GR" altLang="en-US"/>
              <a:pPr/>
              <a:t>46</a:t>
            </a:fld>
            <a:endParaRPr lang="el-GR" altLang="en-US"/>
          </a:p>
        </p:txBody>
      </p:sp>
      <p:sp>
        <p:nvSpPr>
          <p:cNvPr id="147457" name="Rectangle 1">
            <a:extLst>
              <a:ext uri="{FF2B5EF4-FFF2-40B4-BE49-F238E27FC236}">
                <a16:creationId xmlns:a16="http://schemas.microsoft.com/office/drawing/2014/main" id="{833B63F7-6FFA-8C6D-310F-79EB19D8641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69764E07-D3BC-00CE-1353-20635EC90FD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B9676DF-DC0A-D3E8-338C-5D41D648B5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3D8608-0664-4533-BF11-69A1FED00D78}" type="slidenum">
              <a:rPr lang="el-GR" altLang="en-US"/>
              <a:pPr/>
              <a:t>47</a:t>
            </a:fld>
            <a:endParaRPr lang="el-GR" altLang="en-US"/>
          </a:p>
        </p:txBody>
      </p:sp>
      <p:sp>
        <p:nvSpPr>
          <p:cNvPr id="148481" name="Rectangle 1">
            <a:extLst>
              <a:ext uri="{FF2B5EF4-FFF2-40B4-BE49-F238E27FC236}">
                <a16:creationId xmlns:a16="http://schemas.microsoft.com/office/drawing/2014/main" id="{9DCC8D1C-80BF-08E9-28A1-4B5D8C4BF5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C3D03B05-882D-0145-6D05-58827F10909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1A79F915-73DE-0F77-47A0-FB1D60570C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7EA947-7DE7-46A2-804F-CF8756FD6933}" type="slidenum">
              <a:rPr lang="el-GR" altLang="en-US"/>
              <a:pPr/>
              <a:t>48</a:t>
            </a:fld>
            <a:endParaRPr lang="el-GR" altLang="en-US"/>
          </a:p>
        </p:txBody>
      </p:sp>
      <p:sp>
        <p:nvSpPr>
          <p:cNvPr id="149505" name="Rectangle 1">
            <a:extLst>
              <a:ext uri="{FF2B5EF4-FFF2-40B4-BE49-F238E27FC236}">
                <a16:creationId xmlns:a16="http://schemas.microsoft.com/office/drawing/2014/main" id="{272EDBD0-ABA1-1526-D65C-B4398A10A1D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0D5DEE4D-C584-EF75-7D4D-885E7A31BF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B7AF3423-58E0-2C44-91D9-69DD82AE07A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04F916-378F-417D-AEA0-2514E0EA7793}" type="slidenum">
              <a:rPr lang="el-GR" altLang="en-US"/>
              <a:pPr/>
              <a:t>49</a:t>
            </a:fld>
            <a:endParaRPr lang="el-GR" altLang="en-US"/>
          </a:p>
        </p:txBody>
      </p:sp>
      <p:sp>
        <p:nvSpPr>
          <p:cNvPr id="150529" name="Rectangle 1">
            <a:extLst>
              <a:ext uri="{FF2B5EF4-FFF2-40B4-BE49-F238E27FC236}">
                <a16:creationId xmlns:a16="http://schemas.microsoft.com/office/drawing/2014/main" id="{97CBB152-CD15-AFEA-A056-4EFD367A3D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8186C7B6-568B-3918-9FD1-3CDF31E465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7C7FC5A6-42B1-D9D9-0718-4C6BE6F224D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F611B5-0FE6-4845-97D4-59A02D5CB42B}" type="slidenum">
              <a:rPr lang="el-GR" altLang="en-US"/>
              <a:pPr/>
              <a:t>50</a:t>
            </a:fld>
            <a:endParaRPr lang="el-GR" altLang="en-US"/>
          </a:p>
        </p:txBody>
      </p:sp>
      <p:sp>
        <p:nvSpPr>
          <p:cNvPr id="151553" name="Rectangle 1">
            <a:extLst>
              <a:ext uri="{FF2B5EF4-FFF2-40B4-BE49-F238E27FC236}">
                <a16:creationId xmlns:a16="http://schemas.microsoft.com/office/drawing/2014/main" id="{C4351629-536A-556F-CB82-1771A681D6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6BC67E2A-6315-89C1-1330-607A6565C0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2C43F599-8F3E-0C9B-F0EF-21720E578A4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C0526F-08DD-4D92-BE09-BA6364329988}" type="slidenum">
              <a:rPr lang="el-GR" altLang="en-US"/>
              <a:pPr/>
              <a:t>51</a:t>
            </a:fld>
            <a:endParaRPr lang="el-GR" altLang="en-US"/>
          </a:p>
        </p:txBody>
      </p:sp>
      <p:sp>
        <p:nvSpPr>
          <p:cNvPr id="152577" name="Rectangle 1">
            <a:extLst>
              <a:ext uri="{FF2B5EF4-FFF2-40B4-BE49-F238E27FC236}">
                <a16:creationId xmlns:a16="http://schemas.microsoft.com/office/drawing/2014/main" id="{8ED3F4D3-3D5B-FD07-D302-75A5FC647DA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1E3C6BEE-8BD6-3467-89DE-6673DE5D0AE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2080A15E-BACB-BE28-6BC5-479280D304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E046EF-A9B9-472A-89E2-374261314F79}" type="slidenum">
              <a:rPr lang="el-GR" altLang="en-US"/>
              <a:pPr/>
              <a:t>52</a:t>
            </a:fld>
            <a:endParaRPr lang="el-GR" altLang="en-US"/>
          </a:p>
        </p:txBody>
      </p:sp>
      <p:sp>
        <p:nvSpPr>
          <p:cNvPr id="153601" name="Rectangle 1">
            <a:extLst>
              <a:ext uri="{FF2B5EF4-FFF2-40B4-BE49-F238E27FC236}">
                <a16:creationId xmlns:a16="http://schemas.microsoft.com/office/drawing/2014/main" id="{C98A42BA-0D8A-90BC-5F77-26FAB748BC6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3C0DC82A-1931-A440-B678-6505BEEF6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2FD7AB54-C63F-4A10-981B-12BAC5269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5DCE61-4193-4A8E-9186-A14DAC803467}" type="slidenum">
              <a:rPr lang="el-GR" altLang="en-US"/>
              <a:pPr/>
              <a:t>53</a:t>
            </a:fld>
            <a:endParaRPr lang="el-GR" altLang="en-US"/>
          </a:p>
        </p:txBody>
      </p:sp>
      <p:sp>
        <p:nvSpPr>
          <p:cNvPr id="154625" name="Rectangle 1">
            <a:extLst>
              <a:ext uri="{FF2B5EF4-FFF2-40B4-BE49-F238E27FC236}">
                <a16:creationId xmlns:a16="http://schemas.microsoft.com/office/drawing/2014/main" id="{B27537C4-28E5-2249-B100-A5EA10F7496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38B3883A-5071-BDCB-A39F-9F734C9F7F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FF224BA-3919-A768-A744-6262FAEAC42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2E9446-BB93-42B9-AAAB-FE1AF3CA5F0E}" type="slidenum">
              <a:rPr lang="el-GR" altLang="en-US"/>
              <a:pPr/>
              <a:t>54</a:t>
            </a:fld>
            <a:endParaRPr lang="el-GR" altLang="en-US"/>
          </a:p>
        </p:txBody>
      </p:sp>
      <p:sp>
        <p:nvSpPr>
          <p:cNvPr id="155649" name="Rectangle 1">
            <a:extLst>
              <a:ext uri="{FF2B5EF4-FFF2-40B4-BE49-F238E27FC236}">
                <a16:creationId xmlns:a16="http://schemas.microsoft.com/office/drawing/2014/main" id="{22BD1CC9-EACF-FAD1-7DA0-1C60918ADC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4A7450B-B3BB-2373-D61F-96A8426D009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F9ED043C-08EF-11D1-3BE4-74834F52B4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BDE036-272E-4E92-8E50-636711AF4F14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107521" name="Rectangle 1">
            <a:extLst>
              <a:ext uri="{FF2B5EF4-FFF2-40B4-BE49-F238E27FC236}">
                <a16:creationId xmlns:a16="http://schemas.microsoft.com/office/drawing/2014/main" id="{A3C7739A-3F1E-3740-332E-EFF1953C82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7AA79211-0FEC-B45C-1807-D6DEE5B5EC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830B227-3269-DE8B-3D62-F30708B4B7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01A1BD-61D3-48AC-907D-AE5D15A2B641}" type="slidenum">
              <a:rPr lang="el-GR" altLang="en-US"/>
              <a:pPr/>
              <a:t>55</a:t>
            </a:fld>
            <a:endParaRPr lang="el-GR" altLang="en-US"/>
          </a:p>
        </p:txBody>
      </p:sp>
      <p:sp>
        <p:nvSpPr>
          <p:cNvPr id="156673" name="Rectangle 1">
            <a:extLst>
              <a:ext uri="{FF2B5EF4-FFF2-40B4-BE49-F238E27FC236}">
                <a16:creationId xmlns:a16="http://schemas.microsoft.com/office/drawing/2014/main" id="{5E5A9FA7-DAB5-B333-8696-EACD72F0DC9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8B5C919B-CB1A-55CD-A7BB-F39683B2B4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046BD8C-C671-75F5-88D4-9E41E193E9A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B93EDC-7A6B-4911-ADDB-A4910DD09E03}" type="slidenum">
              <a:rPr lang="el-GR" altLang="en-US"/>
              <a:pPr/>
              <a:t>56</a:t>
            </a:fld>
            <a:endParaRPr lang="el-GR" altLang="en-US"/>
          </a:p>
        </p:txBody>
      </p:sp>
      <p:sp>
        <p:nvSpPr>
          <p:cNvPr id="157697" name="Rectangle 1">
            <a:extLst>
              <a:ext uri="{FF2B5EF4-FFF2-40B4-BE49-F238E27FC236}">
                <a16:creationId xmlns:a16="http://schemas.microsoft.com/office/drawing/2014/main" id="{E49008C0-A541-307F-07BC-60D58EFA433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699DFC82-E0DE-6DBB-F5D3-404361ADA2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FD324A39-3373-390E-F630-1C3D5F50F5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C20201-41A2-4075-B153-0F93C14BB91D}" type="slidenum">
              <a:rPr lang="el-GR" altLang="en-US"/>
              <a:pPr/>
              <a:t>57</a:t>
            </a:fld>
            <a:endParaRPr lang="el-GR" altLang="en-US"/>
          </a:p>
        </p:txBody>
      </p:sp>
      <p:sp>
        <p:nvSpPr>
          <p:cNvPr id="158721" name="Rectangle 1">
            <a:extLst>
              <a:ext uri="{FF2B5EF4-FFF2-40B4-BE49-F238E27FC236}">
                <a16:creationId xmlns:a16="http://schemas.microsoft.com/office/drawing/2014/main" id="{9D99ECB1-E66E-48DB-F452-61E8C75235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10574D01-A41C-46A7-8F27-7D519014DB2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D3356FC3-4E04-CF57-B2FC-CDA6F0728B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F061B4-247E-4A9D-B537-F0E3AFDEFB40}" type="slidenum">
              <a:rPr lang="el-GR" altLang="en-US"/>
              <a:pPr/>
              <a:t>58</a:t>
            </a:fld>
            <a:endParaRPr lang="el-GR" altLang="en-US"/>
          </a:p>
        </p:txBody>
      </p:sp>
      <p:sp>
        <p:nvSpPr>
          <p:cNvPr id="159745" name="Rectangle 1">
            <a:extLst>
              <a:ext uri="{FF2B5EF4-FFF2-40B4-BE49-F238E27FC236}">
                <a16:creationId xmlns:a16="http://schemas.microsoft.com/office/drawing/2014/main" id="{F19C7149-A180-2B36-4540-988F5535719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C00501E7-DBB9-3F39-9C92-6BA1BED5C0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B10188F7-CEB1-C6B8-BE4D-12895AEE80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DC33EB-74DF-493F-82A0-F20973A01F26}" type="slidenum">
              <a:rPr lang="el-GR" altLang="en-US"/>
              <a:pPr/>
              <a:t>59</a:t>
            </a:fld>
            <a:endParaRPr lang="el-GR" altLang="en-US"/>
          </a:p>
        </p:txBody>
      </p:sp>
      <p:sp>
        <p:nvSpPr>
          <p:cNvPr id="160769" name="Rectangle 1">
            <a:extLst>
              <a:ext uri="{FF2B5EF4-FFF2-40B4-BE49-F238E27FC236}">
                <a16:creationId xmlns:a16="http://schemas.microsoft.com/office/drawing/2014/main" id="{9E211452-9E58-AD8B-2DF5-48BC08EF97C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B8B75B8B-5936-4268-A98D-D1AA54122D3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6B2F58CB-117E-50BB-EBA1-D51260362C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D34BA5-D714-46F7-9F44-AF0FED657671}" type="slidenum">
              <a:rPr lang="el-GR" altLang="en-US"/>
              <a:pPr/>
              <a:t>60</a:t>
            </a:fld>
            <a:endParaRPr lang="el-GR" altLang="en-US"/>
          </a:p>
        </p:txBody>
      </p:sp>
      <p:sp>
        <p:nvSpPr>
          <p:cNvPr id="161793" name="Rectangle 1">
            <a:extLst>
              <a:ext uri="{FF2B5EF4-FFF2-40B4-BE49-F238E27FC236}">
                <a16:creationId xmlns:a16="http://schemas.microsoft.com/office/drawing/2014/main" id="{6C48A549-EAC7-CDF3-838C-5A5EFA26EE8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482D9B22-9AFC-D329-1F40-3E0DB3262E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D516E87-6BFB-381E-11AE-EA8A0E25E0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1AEB44-056A-4CA1-9CB3-8C34718896CC}" type="slidenum">
              <a:rPr lang="el-GR" altLang="en-US"/>
              <a:pPr/>
              <a:t>61</a:t>
            </a:fld>
            <a:endParaRPr lang="el-GR" altLang="en-US"/>
          </a:p>
        </p:txBody>
      </p:sp>
      <p:sp>
        <p:nvSpPr>
          <p:cNvPr id="162817" name="Rectangle 1">
            <a:extLst>
              <a:ext uri="{FF2B5EF4-FFF2-40B4-BE49-F238E27FC236}">
                <a16:creationId xmlns:a16="http://schemas.microsoft.com/office/drawing/2014/main" id="{91AA9D7E-AF34-D31B-49DB-38B6C377DA4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629A6C08-30C5-076F-CA3E-6A5A501B66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B9E6A307-B83B-B780-2238-71BA4910D9A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405DAC-A68F-49C8-962F-0B6346F2DDC4}" type="slidenum">
              <a:rPr lang="el-GR" altLang="en-US"/>
              <a:pPr/>
              <a:t>62</a:t>
            </a:fld>
            <a:endParaRPr lang="el-GR" altLang="en-US"/>
          </a:p>
        </p:txBody>
      </p:sp>
      <p:sp>
        <p:nvSpPr>
          <p:cNvPr id="163841" name="Rectangle 1">
            <a:extLst>
              <a:ext uri="{FF2B5EF4-FFF2-40B4-BE49-F238E27FC236}">
                <a16:creationId xmlns:a16="http://schemas.microsoft.com/office/drawing/2014/main" id="{1A6BF55F-0897-1311-3851-BFCC727F88D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E302EA5D-F28D-082D-CFAC-D863730D527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21C1548-EB59-3BC6-D215-DE6CB07241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89D60D-2A7C-4BB7-AEBA-5F2D6E87374E}" type="slidenum">
              <a:rPr lang="el-GR" altLang="en-US"/>
              <a:pPr/>
              <a:t>63</a:t>
            </a:fld>
            <a:endParaRPr lang="el-GR" altLang="en-US"/>
          </a:p>
        </p:txBody>
      </p:sp>
      <p:sp>
        <p:nvSpPr>
          <p:cNvPr id="164865" name="Rectangle 1">
            <a:extLst>
              <a:ext uri="{FF2B5EF4-FFF2-40B4-BE49-F238E27FC236}">
                <a16:creationId xmlns:a16="http://schemas.microsoft.com/office/drawing/2014/main" id="{E66E6BEE-FACC-0A10-2FA7-A059BCD0ED0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36BBE978-F91B-A942-9D7A-34D600CE5BD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E295D529-6DCB-9D1F-38CC-763D3EC0BB1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0DBA70-C6D7-4EAD-974C-FC133E448C0E}" type="slidenum">
              <a:rPr lang="el-GR" altLang="en-US"/>
              <a:pPr/>
              <a:t>64</a:t>
            </a:fld>
            <a:endParaRPr lang="el-GR" altLang="en-US"/>
          </a:p>
        </p:txBody>
      </p:sp>
      <p:sp>
        <p:nvSpPr>
          <p:cNvPr id="165889" name="Rectangle 1">
            <a:extLst>
              <a:ext uri="{FF2B5EF4-FFF2-40B4-BE49-F238E27FC236}">
                <a16:creationId xmlns:a16="http://schemas.microsoft.com/office/drawing/2014/main" id="{514D0EF5-30C9-7EB7-679B-8FFA21877AC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79F90EEB-6D93-3F40-C02B-B73D51B137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DADDD63B-F4BF-5BB6-1D57-9B01FA7E71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CA06CC-C9EC-4224-BC6E-D8E5F2D04871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108545" name="Rectangle 1">
            <a:extLst>
              <a:ext uri="{FF2B5EF4-FFF2-40B4-BE49-F238E27FC236}">
                <a16:creationId xmlns:a16="http://schemas.microsoft.com/office/drawing/2014/main" id="{9581AA99-614A-12C0-6DEF-A4CC33268FF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D7E3D8E8-C67E-F77F-03D3-7F8095254F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0D16E44B-0B5B-5DEF-DDC4-6CB1701DBF0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AE189E-C954-40AA-89C7-159FB1180AB9}" type="slidenum">
              <a:rPr lang="el-GR" altLang="en-US"/>
              <a:pPr/>
              <a:t>65</a:t>
            </a:fld>
            <a:endParaRPr lang="el-GR" altLang="en-US"/>
          </a:p>
        </p:txBody>
      </p:sp>
      <p:sp>
        <p:nvSpPr>
          <p:cNvPr id="166913" name="Rectangle 1">
            <a:extLst>
              <a:ext uri="{FF2B5EF4-FFF2-40B4-BE49-F238E27FC236}">
                <a16:creationId xmlns:a16="http://schemas.microsoft.com/office/drawing/2014/main" id="{D727A87F-2659-5106-24E2-8A26B9FC9F9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4377B463-69B4-4A35-F8C2-ECDFF8540F2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C94FF790-820F-EC20-52C3-D6C3257CDAA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37B9CF-74E7-4D55-8F0E-582039BB72CF}" type="slidenum">
              <a:rPr lang="el-GR" altLang="en-US"/>
              <a:pPr/>
              <a:t>66</a:t>
            </a:fld>
            <a:endParaRPr lang="el-GR" altLang="en-US"/>
          </a:p>
        </p:txBody>
      </p:sp>
      <p:sp>
        <p:nvSpPr>
          <p:cNvPr id="167937" name="Rectangle 1">
            <a:extLst>
              <a:ext uri="{FF2B5EF4-FFF2-40B4-BE49-F238E27FC236}">
                <a16:creationId xmlns:a16="http://schemas.microsoft.com/office/drawing/2014/main" id="{0398F12D-E29F-CF9D-9251-ED004173A8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2C776E04-C439-0BB2-844E-234E6D10625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47131818-A130-F1BD-75CB-F91E57DB8A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E2EFE7-ADAB-4C28-8879-FB7BBFDEFE23}" type="slidenum">
              <a:rPr lang="el-GR" altLang="en-US"/>
              <a:pPr/>
              <a:t>67</a:t>
            </a:fld>
            <a:endParaRPr lang="el-GR" altLang="en-US"/>
          </a:p>
        </p:txBody>
      </p:sp>
      <p:sp>
        <p:nvSpPr>
          <p:cNvPr id="168961" name="Rectangle 1">
            <a:extLst>
              <a:ext uri="{FF2B5EF4-FFF2-40B4-BE49-F238E27FC236}">
                <a16:creationId xmlns:a16="http://schemas.microsoft.com/office/drawing/2014/main" id="{0F00FAAD-E3F1-E2B8-5187-ADD865EE3F0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587F9337-E1EE-5965-1060-C0DAC66BC8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3032EB7-7242-878A-7797-C2E3096394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0F105C-B147-4EEE-B32E-0E05405EA0D8}" type="slidenum">
              <a:rPr lang="el-GR" altLang="en-US"/>
              <a:pPr/>
              <a:t>68</a:t>
            </a:fld>
            <a:endParaRPr lang="el-GR" altLang="en-US"/>
          </a:p>
        </p:txBody>
      </p:sp>
      <p:sp>
        <p:nvSpPr>
          <p:cNvPr id="169985" name="Rectangle 1">
            <a:extLst>
              <a:ext uri="{FF2B5EF4-FFF2-40B4-BE49-F238E27FC236}">
                <a16:creationId xmlns:a16="http://schemas.microsoft.com/office/drawing/2014/main" id="{EE10829D-0546-E9CF-3392-58525765BE8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32C7C551-69A9-20B9-293C-47026C14F24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10C4752B-580B-469B-7561-187C0517F4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AE1597-5236-4DF3-A420-0593D71C838B}" type="slidenum">
              <a:rPr lang="el-GR" altLang="en-US"/>
              <a:pPr/>
              <a:t>12</a:t>
            </a:fld>
            <a:endParaRPr lang="el-GR" altLang="en-US"/>
          </a:p>
        </p:txBody>
      </p:sp>
      <p:sp>
        <p:nvSpPr>
          <p:cNvPr id="109569" name="Rectangle 1">
            <a:extLst>
              <a:ext uri="{FF2B5EF4-FFF2-40B4-BE49-F238E27FC236}">
                <a16:creationId xmlns:a16="http://schemas.microsoft.com/office/drawing/2014/main" id="{B6A9A39E-32D6-5B0E-5F29-A0DDD447D87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CCD0A0A6-E818-F766-F587-E1BE3731C5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810C6E43-5D22-C52A-AA5D-FDF30A9557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758706-7C39-434C-AAAB-67343BA35AF5}" type="slidenum">
              <a:rPr lang="el-GR" altLang="en-US"/>
              <a:pPr/>
              <a:t>13</a:t>
            </a:fld>
            <a:endParaRPr lang="el-GR" altLang="en-US"/>
          </a:p>
        </p:txBody>
      </p:sp>
      <p:sp>
        <p:nvSpPr>
          <p:cNvPr id="110593" name="Rectangle 1">
            <a:extLst>
              <a:ext uri="{FF2B5EF4-FFF2-40B4-BE49-F238E27FC236}">
                <a16:creationId xmlns:a16="http://schemas.microsoft.com/office/drawing/2014/main" id="{4633ED1F-7C36-39FC-E23F-0FEA59421AB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483AF243-0DC7-94F7-699D-879F3DF780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02F0F3E7-104C-140D-2DE4-629FDF851F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EFC3F4-8677-4793-8012-156FE5F7CF95}" type="slidenum">
              <a:rPr lang="el-GR" altLang="en-US"/>
              <a:pPr/>
              <a:t>14</a:t>
            </a:fld>
            <a:endParaRPr lang="el-GR" altLang="en-US"/>
          </a:p>
        </p:txBody>
      </p:sp>
      <p:sp>
        <p:nvSpPr>
          <p:cNvPr id="111617" name="Rectangle 1">
            <a:extLst>
              <a:ext uri="{FF2B5EF4-FFF2-40B4-BE49-F238E27FC236}">
                <a16:creationId xmlns:a16="http://schemas.microsoft.com/office/drawing/2014/main" id="{83CF1505-C907-2C0B-F07B-8715093EE70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73B7E19E-29C2-9F27-407F-B81F8A3EC16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09B8-933E-4E79-8411-1A1A990BAF2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64FB-CFBC-405A-8774-E6E01BFB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09B8-933E-4E79-8411-1A1A990BAF2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64FB-CFBC-405A-8774-E6E01BFB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3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09B8-933E-4E79-8411-1A1A990BAF2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64FB-CFBC-405A-8774-E6E01BFB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9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ECA2-C596-4B0B-9A03-D0D384198A63}" type="slidenum">
              <a:rPr lang="el-GR" altLang="en-US" smtClean="0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3118200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ECA2-C596-4B0B-9A03-D0D384198A63}" type="slidenum">
              <a:rPr lang="el-GR" altLang="en-US" smtClean="0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0950568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ECA2-C596-4B0B-9A03-D0D384198A63}" type="slidenum">
              <a:rPr lang="el-GR" altLang="en-US" smtClean="0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2476481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ECA2-C596-4B0B-9A03-D0D384198A63}" type="slidenum">
              <a:rPr lang="el-GR" altLang="en-US" smtClean="0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36294699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ECA2-C596-4B0B-9A03-D0D384198A63}" type="slidenum">
              <a:rPr lang="el-GR" altLang="en-US" smtClean="0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375335236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ECA2-C596-4B0B-9A03-D0D384198A63}" type="slidenum">
              <a:rPr lang="el-GR" altLang="en-US" smtClean="0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94858686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ECA2-C596-4B0B-9A03-D0D384198A63}" type="slidenum">
              <a:rPr lang="el-GR" altLang="en-US" smtClean="0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143353661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ECA2-C596-4B0B-9A03-D0D384198A63}" type="slidenum">
              <a:rPr lang="el-GR" altLang="en-US" smtClean="0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5243536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09B8-933E-4E79-8411-1A1A990BAF2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64FB-CFBC-405A-8774-E6E01BFB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5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ECA2-C596-4B0B-9A03-D0D384198A63}" type="slidenum">
              <a:rPr lang="el-GR" altLang="en-US" smtClean="0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78502761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ECA2-C596-4B0B-9A03-D0D384198A63}" type="slidenum">
              <a:rPr lang="el-GR" altLang="en-US" smtClean="0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0353844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ECA2-C596-4B0B-9A03-D0D384198A63}" type="slidenum">
              <a:rPr lang="el-GR" altLang="en-US" smtClean="0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48990226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B8A6D3-0894-4FCC-A824-5F0DBF20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0075" cy="113347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B6845D6-7DCD-4941-A1BC-9A509B87D2A1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24075" cy="447675"/>
          </a:xfrm>
        </p:spPr>
        <p:txBody>
          <a:bodyPr/>
          <a:lstStyle>
            <a:lvl1pPr>
              <a:defRPr/>
            </a:lvl1pPr>
          </a:lstStyle>
          <a:p>
            <a:fld id="{87F7DE9A-5EB5-46CF-A02C-AC7FEC60777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5109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09B8-933E-4E79-8411-1A1A990BAF2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64FB-CFBC-405A-8774-E6E01BFB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09B8-933E-4E79-8411-1A1A990BAF2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64FB-CFBC-405A-8774-E6E01BFB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09B8-933E-4E79-8411-1A1A990BAF2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64FB-CFBC-405A-8774-E6E01BFB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2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09B8-933E-4E79-8411-1A1A990BAF2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64FB-CFBC-405A-8774-E6E01BFB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7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09B8-933E-4E79-8411-1A1A990BAF2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64FB-CFBC-405A-8774-E6E01BFB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8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09B8-933E-4E79-8411-1A1A990BAF2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64FB-CFBC-405A-8774-E6E01BFB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6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09B8-933E-4E79-8411-1A1A990BAF2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64FB-CFBC-405A-8774-E6E01BFB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3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809B8-933E-4E79-8411-1A1A990BAF2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64FB-CFBC-405A-8774-E6E01BFB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ECA2-C596-4B0B-9A03-D0D384198A63}" type="slidenum">
              <a:rPr lang="el-GR" altLang="en-US" smtClean="0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4531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6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5.png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.arizona.edu/biochemistry/problem_sets/medph/07c.html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ology.arizona.edu/biochemistry/problem_sets/medph/07t.html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.gov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urekalert.org/" TargetMode="External"/><Relationship Id="rId4" Type="http://schemas.openxmlformats.org/officeDocument/2006/relationships/hyperlink" Target="http://scholar.googl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57D8-FB9C-1B14-5616-11C65FA2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980728"/>
            <a:ext cx="5086349" cy="4837515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1000"/>
              </a:spcAft>
              <a:buNone/>
              <a:tabLst>
                <a:tab pos="0" algn="l"/>
              </a:tabLst>
            </a:pPr>
            <a:endParaRPr lang="en-US" sz="2400" dirty="0">
              <a:solidFill>
                <a:schemeClr val="tx1">
                  <a:alpha val="80000"/>
                </a:schemeClr>
              </a:solidFill>
              <a:effectLst/>
              <a:ea typeface="Arial Unicode MS"/>
              <a:cs typeface="Symbol" panose="05050102010706020507" pitchFamily="18" charset="2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l-GR" sz="2400" dirty="0">
                <a:solidFill>
                  <a:schemeClr val="tx1">
                    <a:lumMod val="50000"/>
                    <a:alpha val="80000"/>
                  </a:schemeClr>
                </a:solidFill>
                <a:ea typeface="Arial Unicode MS"/>
                <a:cs typeface="Symbol" panose="05050102010706020507" pitchFamily="18" charset="2"/>
              </a:rPr>
              <a:t>Πολυπρωτικά συστήματα</a:t>
            </a:r>
            <a:endParaRPr lang="en-US" sz="2400" dirty="0">
              <a:solidFill>
                <a:schemeClr val="tx1">
                  <a:lumMod val="50000"/>
                  <a:alpha val="80000"/>
                </a:schemeClr>
              </a:solidFill>
              <a:effectLst/>
              <a:ea typeface="Arial Unicode MS"/>
              <a:cs typeface="Symbol" panose="05050102010706020507" pitchFamily="18" charset="2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l-GR" sz="2400" dirty="0">
                <a:solidFill>
                  <a:schemeClr val="tx1">
                    <a:lumMod val="50000"/>
                    <a:alpha val="80000"/>
                  </a:schemeClr>
                </a:solidFill>
                <a:effectLst/>
                <a:ea typeface="Arial Unicode MS"/>
                <a:cs typeface="Symbol" panose="05050102010706020507" pitchFamily="18" charset="2"/>
              </a:rPr>
              <a:t>Οξεοβασική συμπεριφορά αμινοξέων, πεπτιδίων, πρωτεϊνών-Ισοηλεκτρικό σημείο</a:t>
            </a:r>
            <a:endParaRPr lang="en-US" sz="2400" dirty="0">
              <a:solidFill>
                <a:schemeClr val="tx1">
                  <a:lumMod val="50000"/>
                  <a:alpha val="80000"/>
                </a:schemeClr>
              </a:solidFill>
              <a:effectLst/>
              <a:ea typeface="Arial Unicode MS"/>
              <a:cs typeface="Symbol" panose="05050102010706020507" pitchFamily="18" charset="2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  <a:ea typeface="Arial Unicode MS"/>
                <a:cs typeface="Symbol" panose="05050102010706020507" pitchFamily="18" charset="2"/>
              </a:rPr>
              <a:t>pH </a:t>
            </a:r>
            <a:r>
              <a:rPr lang="el-GR" sz="2400" dirty="0">
                <a:solidFill>
                  <a:schemeClr val="tx1">
                    <a:alpha val="80000"/>
                  </a:schemeClr>
                </a:solidFill>
                <a:effectLst/>
                <a:ea typeface="Arial Unicode MS"/>
                <a:cs typeface="Symbol" panose="05050102010706020507" pitchFamily="18" charset="2"/>
              </a:rPr>
              <a:t>και βιολογική λειτουργία</a:t>
            </a:r>
            <a:endParaRPr lang="en-US" sz="2400" dirty="0">
              <a:solidFill>
                <a:schemeClr val="tx1">
                  <a:alpha val="80000"/>
                </a:schemeClr>
              </a:solidFill>
              <a:effectLst/>
              <a:ea typeface="Arial Unicode MS"/>
              <a:cs typeface="Symbol" panose="05050102010706020507" pitchFamily="18" charset="2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l-GR" sz="2400" dirty="0">
                <a:solidFill>
                  <a:schemeClr val="tx1">
                    <a:alpha val="80000"/>
                  </a:schemeClr>
                </a:solidFill>
                <a:effectLst/>
                <a:ea typeface="Arial Unicode MS"/>
                <a:cs typeface="Symbol" panose="05050102010706020507" pitchFamily="18" charset="2"/>
              </a:rPr>
              <a:t>Ρυθμιστικά συστήματα του αίματος</a:t>
            </a:r>
            <a:endParaRPr lang="el-GR" sz="2400" dirty="0">
              <a:solidFill>
                <a:schemeClr val="tx1">
                  <a:alpha val="80000"/>
                </a:schemeClr>
              </a:solidFill>
              <a:ea typeface="Arial Unicode MS"/>
              <a:cs typeface="Symbol" panose="05050102010706020507" pitchFamily="18" charset="2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"/>
              <a:tabLst>
                <a:tab pos="0" algn="l"/>
              </a:tabLst>
            </a:pPr>
            <a:endParaRPr lang="el-GR" sz="2100" i="1" dirty="0">
              <a:solidFill>
                <a:schemeClr val="tx1">
                  <a:alpha val="80000"/>
                </a:schemeClr>
              </a:solidFill>
              <a:effectLst/>
              <a:ea typeface="Arial Unicode MS"/>
              <a:cs typeface="font277"/>
            </a:endParaRPr>
          </a:p>
          <a:p>
            <a:pPr marL="285750" marR="0" lvl="0" indent="-28575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el-GR" sz="2100" i="1" dirty="0">
                <a:solidFill>
                  <a:schemeClr val="tx1">
                    <a:alpha val="80000"/>
                  </a:schemeClr>
                </a:solidFill>
                <a:effectLst/>
                <a:ea typeface="Arial Unicode MS"/>
                <a:cs typeface="font277"/>
              </a:rPr>
              <a:t>Θέμα: </a:t>
            </a:r>
            <a:r>
              <a:rPr lang="en-US" sz="2100" i="1" dirty="0">
                <a:solidFill>
                  <a:schemeClr val="tx1">
                    <a:alpha val="80000"/>
                  </a:schemeClr>
                </a:solidFill>
                <a:effectLst/>
                <a:ea typeface="Arial Unicode MS"/>
                <a:cs typeface="font277"/>
              </a:rPr>
              <a:t>pH </a:t>
            </a:r>
            <a:r>
              <a:rPr lang="el-GR" sz="2100" i="1" dirty="0">
                <a:solidFill>
                  <a:schemeClr val="tx1">
                    <a:alpha val="80000"/>
                  </a:schemeClr>
                </a:solidFill>
                <a:effectLst/>
                <a:ea typeface="Arial Unicode MS"/>
                <a:cs typeface="font277"/>
              </a:rPr>
              <a:t>και Άσκηση</a:t>
            </a:r>
            <a:endParaRPr lang="en-US" sz="2100" dirty="0">
              <a:solidFill>
                <a:schemeClr val="tx1">
                  <a:alpha val="80000"/>
                </a:schemeClr>
              </a:solidFill>
              <a:effectLst/>
              <a:ea typeface="Arial Unicode MS"/>
              <a:cs typeface="font277"/>
            </a:endParaRPr>
          </a:p>
          <a:p>
            <a:endParaRPr lang="en-US" sz="21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69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697" name="Text Box 1">
                <a:extLst>
                  <a:ext uri="{FF2B5EF4-FFF2-40B4-BE49-F238E27FC236}">
                    <a16:creationId xmlns:a16="http://schemas.microsoft.com/office/drawing/2014/main" id="{E858C4AC-82C8-1FA8-0074-2456A6EEA3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975" y="144839"/>
                <a:ext cx="7720049" cy="1485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b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33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CO</a:t>
                </a:r>
                <a:r>
                  <a:rPr lang="en-US" altLang="en-US" sz="3300" b="1" baseline="-25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2</a:t>
                </a:r>
                <a:r>
                  <a:rPr lang="en-US" altLang="en-US" sz="33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+ H</a:t>
                </a:r>
                <a:r>
                  <a:rPr lang="en-US" altLang="en-US" sz="3300" b="1" baseline="-25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2</a:t>
                </a:r>
                <a:r>
                  <a:rPr lang="en-US" altLang="en-US" sz="33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altLang="en-US" sz="3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en-US" sz="33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[H</a:t>
                </a:r>
                <a:r>
                  <a:rPr lang="en-US" altLang="en-US" sz="3300" b="1" baseline="-25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2</a:t>
                </a:r>
                <a:r>
                  <a:rPr lang="en-US" altLang="en-US" sz="33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CO</a:t>
                </a:r>
                <a:r>
                  <a:rPr lang="en-US" altLang="en-US" sz="3300" b="1" baseline="-25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3</a:t>
                </a:r>
                <a:r>
                  <a:rPr lang="en-US" altLang="en-US" sz="33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en-US" sz="33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 </m:t>
                    </m:r>
                  </m:oMath>
                </a14:m>
                <a:r>
                  <a:rPr lang="en-US" altLang="en-US" sz="33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H</a:t>
                </a:r>
                <a:r>
                  <a:rPr lang="en-US" altLang="en-US" sz="3300" b="1" baseline="30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+</a:t>
                </a:r>
                <a:r>
                  <a:rPr lang="en-US" altLang="en-US" sz="33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+HCO</a:t>
                </a:r>
                <a:r>
                  <a:rPr lang="en-US" altLang="en-US" sz="3300" b="1" baseline="-25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3</a:t>
                </a:r>
                <a:r>
                  <a:rPr lang="en-US" altLang="en-US" sz="3300" b="1" baseline="300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-</a:t>
                </a:r>
                <a:r>
                  <a:rPr lang="en-US" altLang="en-US" sz="33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 </a:t>
                </a:r>
                <a:br>
                  <a:rPr lang="en-US" altLang="en-US" sz="3300" b="1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</a:br>
                <a:endParaRPr lang="en-US" altLang="en-US" sz="3300" b="1" dirty="0">
                  <a:solidFill>
                    <a:srgbClr val="C0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9697" name="Text Box 1">
                <a:extLst>
                  <a:ext uri="{FF2B5EF4-FFF2-40B4-BE49-F238E27FC236}">
                    <a16:creationId xmlns:a16="http://schemas.microsoft.com/office/drawing/2014/main" id="{E858C4AC-82C8-1FA8-0074-2456A6EEA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975" y="144839"/>
                <a:ext cx="7720049" cy="1485900"/>
              </a:xfrm>
              <a:prstGeom prst="rect">
                <a:avLst/>
              </a:prstGeom>
              <a:blipFill>
                <a:blip r:embed="rId3"/>
                <a:stretch>
                  <a:fillRect l="-21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8" name="Text Box 2">
            <a:extLst>
              <a:ext uri="{FF2B5EF4-FFF2-40B4-BE49-F238E27FC236}">
                <a16:creationId xmlns:a16="http://schemas.microsoft.com/office/drawing/2014/main" id="{8D5F1834-3100-4471-DF59-FB084E4F9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307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CO</a:t>
            </a:r>
            <a:r>
              <a:rPr lang="en-US" altLang="en-US" sz="2700" baseline="-25000" dirty="0">
                <a:latin typeface="Georgia" panose="02040502050405020303" pitchFamily="18" charset="0"/>
              </a:rPr>
              <a:t>2 </a:t>
            </a:r>
            <a:r>
              <a:rPr lang="el-GR" altLang="en-US" sz="2700" baseline="-250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από τον μεταβολισμό </a:t>
            </a:r>
            <a:r>
              <a:rPr lang="en-US" altLang="en-US" sz="2700" dirty="0">
                <a:latin typeface="Georgia" panose="02040502050405020303" pitchFamily="18" charset="0"/>
              </a:rPr>
              <a:t>(</a:t>
            </a:r>
            <a:r>
              <a:rPr lang="el-GR" altLang="en-US" sz="2700" dirty="0">
                <a:latin typeface="Georgia" panose="02040502050405020303" pitchFamily="18" charset="0"/>
              </a:rPr>
              <a:t>πτητικό</a:t>
            </a:r>
            <a:r>
              <a:rPr lang="en-US" altLang="en-US" sz="2700" dirty="0">
                <a:latin typeface="Georgia" panose="02040502050405020303" pitchFamily="18" charset="0"/>
              </a:rPr>
              <a:t>) 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H</a:t>
            </a:r>
            <a:r>
              <a:rPr lang="en-US" altLang="en-US" sz="2700" baseline="-25000" dirty="0">
                <a:latin typeface="Georgia" panose="02040502050405020303" pitchFamily="18" charset="0"/>
              </a:rPr>
              <a:t>2</a:t>
            </a:r>
            <a:r>
              <a:rPr lang="en-US" altLang="en-US" sz="2700" dirty="0">
                <a:latin typeface="Georgia" panose="02040502050405020303" pitchFamily="18" charset="0"/>
              </a:rPr>
              <a:t>O</a:t>
            </a:r>
            <a:r>
              <a:rPr lang="el-GR" altLang="en-US" sz="2700" dirty="0">
                <a:latin typeface="Georgia" panose="02040502050405020303" pitchFamily="18" charset="0"/>
              </a:rPr>
              <a:t> πάντα διαθέσιμο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H</a:t>
            </a:r>
            <a:r>
              <a:rPr lang="en-US" altLang="en-US" sz="2700" baseline="-25000" dirty="0">
                <a:latin typeface="Georgia" panose="02040502050405020303" pitchFamily="18" charset="0"/>
              </a:rPr>
              <a:t>2</a:t>
            </a:r>
            <a:r>
              <a:rPr lang="en-US" altLang="en-US" sz="2700" dirty="0">
                <a:latin typeface="Georgia" panose="02040502050405020303" pitchFamily="18" charset="0"/>
              </a:rPr>
              <a:t>CO</a:t>
            </a:r>
            <a:r>
              <a:rPr lang="en-US" altLang="en-US" sz="2700" baseline="-25000" dirty="0">
                <a:latin typeface="Georgia" panose="02040502050405020303" pitchFamily="18" charset="0"/>
              </a:rPr>
              <a:t>3 </a:t>
            </a:r>
            <a:r>
              <a:rPr lang="el-GR" altLang="en-US" sz="2700" dirty="0">
                <a:latin typeface="Georgia" panose="02040502050405020303" pitchFamily="18" charset="0"/>
              </a:rPr>
              <a:t>ασταθές ενδιάμεσο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H</a:t>
            </a:r>
            <a:r>
              <a:rPr lang="en-US" altLang="en-US" sz="2700" baseline="30000" dirty="0">
                <a:latin typeface="Georgia" panose="02040502050405020303" pitchFamily="18" charset="0"/>
              </a:rPr>
              <a:t>+ </a:t>
            </a:r>
            <a:r>
              <a:rPr lang="el-GR" altLang="en-US" sz="2700" dirty="0">
                <a:latin typeface="Georgia" panose="02040502050405020303" pitchFamily="18" charset="0"/>
              </a:rPr>
              <a:t>ο όρος </a:t>
            </a:r>
            <a:r>
              <a:rPr lang="en-US" altLang="en-US" sz="2700" dirty="0">
                <a:latin typeface="Georgia" panose="02040502050405020303" pitchFamily="18" charset="0"/>
              </a:rPr>
              <a:t>pH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HCO</a:t>
            </a:r>
            <a:r>
              <a:rPr lang="en-US" altLang="en-US" sz="2700" baseline="-25000" dirty="0">
                <a:latin typeface="Georgia" panose="02040502050405020303" pitchFamily="18" charset="0"/>
              </a:rPr>
              <a:t>3</a:t>
            </a:r>
            <a:r>
              <a:rPr lang="en-US" altLang="en-US" sz="2700" baseline="30000" dirty="0">
                <a:latin typeface="Georgia" panose="02040502050405020303" pitchFamily="18" charset="0"/>
              </a:rPr>
              <a:t>-</a:t>
            </a:r>
            <a:r>
              <a:rPr lang="en-US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κύριο συστατικό του αίματος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BC9EA32C-4AC1-A56E-BB8C-2F67BEE42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5260"/>
            <a:ext cx="9144000" cy="14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br>
              <a:rPr lang="el-GR" altLang="en-US" sz="2800" dirty="0"/>
            </a:br>
            <a:br>
              <a:rPr lang="el-GR" altLang="en-US" sz="2800" dirty="0"/>
            </a:br>
            <a:br>
              <a:rPr lang="el-GR" altLang="en-US" sz="2800" dirty="0"/>
            </a:br>
            <a:r>
              <a:rPr lang="el-GR" altLang="en-US" sz="2800" dirty="0"/>
              <a:t>Αυξημένες συγκεντρώσεις του </a:t>
            </a:r>
            <a:r>
              <a:rPr lang="en-GB" altLang="en-US" sz="2800" dirty="0"/>
              <a:t>CO</a:t>
            </a:r>
            <a:r>
              <a:rPr lang="el-GR" altLang="en-US" sz="2800" dirty="0"/>
              <a:t>2 και  των </a:t>
            </a:r>
            <a:r>
              <a:rPr lang="en-GB" altLang="en-US" sz="2800" dirty="0"/>
              <a:t>H</a:t>
            </a:r>
            <a:r>
              <a:rPr lang="el-GR" altLang="en-US" sz="2800" dirty="0"/>
              <a:t>+  προάγουν την απελευθέρωση του Ο2 από την αιμοσφαιρίνη του αίματος (Επίδραση </a:t>
            </a:r>
            <a:r>
              <a:rPr lang="en-US" altLang="en-US" sz="2800" dirty="0"/>
              <a:t>Bohr</a:t>
            </a:r>
            <a:r>
              <a:rPr lang="el-GR" altLang="en-US" sz="2800" dirty="0"/>
              <a:t>)</a:t>
            </a:r>
            <a:r>
              <a:rPr lang="en-US" altLang="en-US" sz="2800" dirty="0"/>
              <a:t> 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B67ABEAA-94C3-A349-1651-D8ABD4DD6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4" y="1740002"/>
            <a:ext cx="2879106" cy="468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5999597D-31E4-53D3-7A6B-FA421D7C5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959" y="2715861"/>
            <a:ext cx="3913188" cy="2575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ts val="650"/>
              </a:spcBef>
              <a:buClr>
                <a:srgbClr val="D16349"/>
              </a:buClr>
              <a:buSzPct val="85000"/>
            </a:pPr>
            <a:r>
              <a:rPr lang="el-GR" altLang="en-US" sz="2600" dirty="0">
                <a:latin typeface="Georgia" panose="02040502050405020303" pitchFamily="18" charset="0"/>
              </a:rPr>
              <a:t>Διάγραμμα που δείχνει την ροή του αίματος στο κυκλοφοριακό σύστημα και τα σημεία ανταλλαγής  </a:t>
            </a:r>
            <a:r>
              <a:rPr lang="en-GB" altLang="en-US" sz="2600" dirty="0">
                <a:latin typeface="Georgia" panose="02040502050405020303" pitchFamily="18" charset="0"/>
              </a:rPr>
              <a:t>O</a:t>
            </a:r>
            <a:r>
              <a:rPr lang="el-GR" altLang="en-US" sz="26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600" dirty="0">
                <a:latin typeface="Georgia" panose="02040502050405020303" pitchFamily="18" charset="0"/>
              </a:rPr>
              <a:t>/</a:t>
            </a:r>
            <a:r>
              <a:rPr lang="en-GB" altLang="en-US" sz="2600" dirty="0">
                <a:latin typeface="Georgia" panose="02040502050405020303" pitchFamily="18" charset="0"/>
              </a:rPr>
              <a:t>CO</a:t>
            </a:r>
            <a:r>
              <a:rPr lang="el-GR" altLang="en-US" sz="26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600" dirty="0">
                <a:latin typeface="Georgia" panose="02040502050405020303" pitchFamily="18" charset="0"/>
              </a:rPr>
              <a:t> στον οργανισμό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D077BCE3-091D-1612-6D1D-A3690AAF8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l-GR" altLang="en-US" dirty="0"/>
              <a:t>Κυκλοφορικό σύστημα..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575A4C6C-C3B0-09EE-F3A6-DEEAC46E6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700" dirty="0">
                <a:latin typeface="Georgia" panose="02040502050405020303" pitchFamily="18" charset="0"/>
              </a:rPr>
              <a:t>	Το μέρος του κυκλοφορικού συστήματος που ανταλλάσσει μόρια με τα κύτταρα του οργανισμού είναι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solidFill>
                  <a:schemeClr val="tx1"/>
                </a:solidFill>
                <a:latin typeface="Georgia" panose="02040502050405020303" pitchFamily="18" charset="0"/>
              </a:rPr>
              <a:t>Τα τριχοειδή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latin typeface="Georgia" panose="02040502050405020303" pitchFamily="18" charset="0"/>
              </a:rPr>
              <a:t>Οι φλέβες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latin typeface="Georgia" panose="02040502050405020303" pitchFamily="18" charset="0"/>
              </a:rPr>
              <a:t>Οι αρτηρίες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latin typeface="Georgia" panose="02040502050405020303" pitchFamily="18" charset="0"/>
              </a:rPr>
              <a:t>Η καρδιά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99C670-65CE-DB8D-CFAB-5FD630DDFA86}"/>
                  </a:ext>
                </a:extLst>
              </p14:cNvPr>
              <p14:cNvContentPartPr/>
              <p14:nvPr/>
            </p14:nvContentPartPr>
            <p14:xfrm>
              <a:off x="2659391" y="2743978"/>
              <a:ext cx="361080" cy="569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99C670-65CE-DB8D-CFAB-5FD630DDFA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1391" y="2708338"/>
                <a:ext cx="39672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8C4DFE-8C67-1598-D452-8DE78395FD8A}"/>
                  </a:ext>
                </a:extLst>
              </p14:cNvPr>
              <p14:cNvContentPartPr/>
              <p14:nvPr/>
            </p14:nvContentPartPr>
            <p14:xfrm>
              <a:off x="621071" y="3597898"/>
              <a:ext cx="1601280" cy="65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8C4DFE-8C67-1598-D452-8DE78395FD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431" y="3580258"/>
                <a:ext cx="16369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ABB0C78-0D73-436A-4472-1E34EBC8222F}"/>
                  </a:ext>
                </a:extLst>
              </p14:cNvPr>
              <p14:cNvContentPartPr/>
              <p14:nvPr/>
            </p14:nvContentPartPr>
            <p14:xfrm>
              <a:off x="648791" y="4026298"/>
              <a:ext cx="1874880" cy="20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ABB0C78-0D73-436A-4472-1E34EBC822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151" y="4008658"/>
                <a:ext cx="19105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BB1942-B1F8-7FD6-7EC1-F39FAC4F30B4}"/>
                  </a:ext>
                </a:extLst>
              </p14:cNvPr>
              <p14:cNvContentPartPr/>
              <p14:nvPr/>
            </p14:nvContentPartPr>
            <p14:xfrm>
              <a:off x="641951" y="4570618"/>
              <a:ext cx="1505880" cy="106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BB1942-B1F8-7FD6-7EC1-F39FAC4F30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951" y="4552618"/>
                <a:ext cx="1541520" cy="14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632F7814-C213-B56D-3097-4BF3CAB4F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3563"/>
            <a:ext cx="8534400" cy="106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l-GR" altLang="en-US" dirty="0"/>
              <a:t>Ροή του αίματος στο </a:t>
            </a:r>
          </a:p>
          <a:p>
            <a:r>
              <a:rPr lang="el-GR" altLang="en-US" dirty="0"/>
              <a:t>κυκλοφορικό σύστημα</a:t>
            </a:r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D276AB15-C7D0-18E6-8581-942E1309D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0"/>
            <a:ext cx="9144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 b="1" dirty="0">
                <a:latin typeface="Georgia" panose="02040502050405020303" pitchFamily="18" charset="0"/>
              </a:rPr>
              <a:t>1.</a:t>
            </a:r>
            <a:r>
              <a:rPr lang="el-GR" altLang="en-US" sz="2400" dirty="0">
                <a:latin typeface="Georgia" panose="02040502050405020303" pitchFamily="18" charset="0"/>
              </a:rPr>
              <a:t> </a:t>
            </a:r>
            <a:r>
              <a:rPr lang="en-GB" altLang="en-US" sz="2400" dirty="0">
                <a:latin typeface="Georgia" panose="02040502050405020303" pitchFamily="18" charset="0"/>
              </a:rPr>
              <a:t>To</a:t>
            </a:r>
            <a:r>
              <a:rPr lang="el-GR" altLang="en-US" sz="2400" dirty="0">
                <a:latin typeface="Georgia" panose="02040502050405020303" pitchFamily="18" charset="0"/>
              </a:rPr>
              <a:t> αίμα, πλούσιο σε διοξείδιο του άνθρακα, αντλείται από την καρδιά στους πνεύμονες μέσω των πνευμονικών αρτηριών. (</a:t>
            </a:r>
            <a:r>
              <a:rPr lang="el-GR" alt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Αρτηρίες είναι αιμοφόρα αγγεία που μεταφέρουν το αίμα μακριά από την καρδιά</a:t>
            </a:r>
            <a:r>
              <a:rPr lang="el-GR" altLang="en-US" sz="2400" dirty="0">
                <a:latin typeface="Georgia" panose="02040502050405020303" pitchFamily="18" charset="0"/>
              </a:rPr>
              <a:t>, </a:t>
            </a:r>
            <a:r>
              <a:rPr lang="el-GR" alt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οι φλέβες είναι αιμοφόρα αγγεία που μεταφέρουν το αίμα στην καρδιά</a:t>
            </a:r>
            <a:r>
              <a:rPr lang="el-GR" altLang="en-US" sz="2400" dirty="0">
                <a:latin typeface="Georgia" panose="02040502050405020303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 b="1" dirty="0">
                <a:latin typeface="Georgia" panose="02040502050405020303" pitchFamily="18" charset="0"/>
              </a:rPr>
              <a:t>2.</a:t>
            </a:r>
            <a:r>
              <a:rPr lang="el-GR" altLang="en-US" sz="2400" dirty="0">
                <a:latin typeface="Georgia" panose="02040502050405020303" pitchFamily="18" charset="0"/>
              </a:rPr>
              <a:t> Στους πνεύμονες το </a:t>
            </a:r>
            <a:r>
              <a:rPr lang="en-GB" altLang="en-US" sz="2400" dirty="0">
                <a:latin typeface="Georgia" panose="02040502050405020303" pitchFamily="18" charset="0"/>
              </a:rPr>
              <a:t>CO</a:t>
            </a:r>
            <a:r>
              <a:rPr lang="el-GR" altLang="en-US" sz="24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400" dirty="0">
                <a:latin typeface="Georgia" panose="02040502050405020303" pitchFamily="18" charset="0"/>
              </a:rPr>
              <a:t> στο αίμα, ανταλλάσεται  με το </a:t>
            </a:r>
            <a:r>
              <a:rPr lang="en-GB" altLang="en-US" sz="2400" dirty="0">
                <a:latin typeface="Georgia" panose="02040502050405020303" pitchFamily="18" charset="0"/>
              </a:rPr>
              <a:t>O</a:t>
            </a:r>
            <a:r>
              <a:rPr lang="el-GR" altLang="en-US" sz="24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400" dirty="0">
                <a:latin typeface="Georgia" panose="02040502050405020303" pitchFamily="18" charset="0"/>
              </a:rPr>
              <a:t>.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 b="1" dirty="0">
                <a:latin typeface="Georgia" panose="02040502050405020303" pitchFamily="18" charset="0"/>
              </a:rPr>
              <a:t>3.</a:t>
            </a:r>
            <a:r>
              <a:rPr lang="el-GR" altLang="en-US" sz="2400" dirty="0">
                <a:latin typeface="Georgia" panose="02040502050405020303" pitchFamily="18" charset="0"/>
              </a:rPr>
              <a:t> Το αίμα πλούσιο σε οξυγόνο μεταφέρεται πίσω στην καρδιά μέσω των πνευμονικών φλεβών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 b="1" dirty="0">
                <a:latin typeface="Georgia" panose="02040502050405020303" pitchFamily="18" charset="0"/>
              </a:rPr>
              <a:t>4</a:t>
            </a:r>
            <a:r>
              <a:rPr lang="el-GR" altLang="en-US" sz="2400" dirty="0">
                <a:latin typeface="Georgia" panose="02040502050405020303" pitchFamily="18" charset="0"/>
              </a:rPr>
              <a:t>. Αυτό το αίμα πλούσιο σε οξυγόνο στην συνέχεια αντλείται από την καρδιά προς τους πολλούς ιστούς και όργανα του σώματος μέσω των συστηματικών αρτηριών.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 b="1" dirty="0">
                <a:latin typeface="Georgia" panose="02040502050405020303" pitchFamily="18" charset="0"/>
              </a:rPr>
              <a:t>5.</a:t>
            </a:r>
            <a:r>
              <a:rPr lang="el-GR" altLang="en-US" sz="2400" dirty="0">
                <a:latin typeface="Georgia" panose="02040502050405020303" pitchFamily="18" charset="0"/>
              </a:rPr>
              <a:t> Στους ιστούς οι αρτηρίες στενεύουν σε μικροσκοπικά τριχοειδή αγγεία. Εκεί το Ο</a:t>
            </a:r>
            <a:r>
              <a:rPr lang="el-GR" altLang="en-US" sz="24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400" dirty="0">
                <a:latin typeface="Georgia" panose="02040502050405020303" pitchFamily="18" charset="0"/>
              </a:rPr>
              <a:t> του αίματος ανταλλάσσεται με το </a:t>
            </a:r>
            <a:r>
              <a:rPr lang="en-GB" altLang="en-US" sz="2400" dirty="0">
                <a:latin typeface="Georgia" panose="02040502050405020303" pitchFamily="18" charset="0"/>
              </a:rPr>
              <a:t>CO</a:t>
            </a:r>
            <a:r>
              <a:rPr lang="el-GR" altLang="en-US" sz="24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400" dirty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 b="1" dirty="0">
                <a:latin typeface="Georgia" panose="02040502050405020303" pitchFamily="18" charset="0"/>
              </a:rPr>
              <a:t>6.</a:t>
            </a:r>
            <a:r>
              <a:rPr lang="el-GR" altLang="en-US" sz="2400" dirty="0">
                <a:latin typeface="Georgia" panose="02040502050405020303" pitchFamily="18" charset="0"/>
              </a:rPr>
              <a:t> Τα τριχοειδή αγγεία διευρύνονται σε συστηματικές φλέβες οι οποίες μεταφέρουν το αίμα πλούσιο σε διοξείδιο του άνθρακα πίσω στην καρδιά.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72C0E13C-1513-94D9-9EE2-6CBC9A85C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44" y="663114"/>
            <a:ext cx="8534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l-GR" altLang="en-US" dirty="0"/>
              <a:t>Η πρόσδεση των Η+ και </a:t>
            </a:r>
            <a:r>
              <a:rPr lang="en-US" altLang="en-US" dirty="0"/>
              <a:t>CO2</a:t>
            </a:r>
            <a:r>
              <a:rPr lang="el-GR" altLang="en-US" dirty="0"/>
              <a:t> είναι αντιστρόφως ανάλογη της πρόσδεσης του οξυγόνου</a:t>
            </a:r>
            <a:br>
              <a:rPr lang="el-GR" altLang="en-US" dirty="0"/>
            </a:br>
            <a:endParaRPr lang="el-GR" altLang="en-US" dirty="0"/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7C6E4848-32A2-84BD-8DC7-DA59D537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78242"/>
            <a:ext cx="9144000" cy="423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5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600" u="sng" dirty="0">
                <a:latin typeface="Georgia" panose="02040502050405020303" pitchFamily="18" charset="0"/>
              </a:rPr>
              <a:t>Στα τριχοειδή των ιστών</a:t>
            </a:r>
            <a:r>
              <a:rPr lang="en-US" altLang="en-US" sz="2600" dirty="0">
                <a:latin typeface="Georgia" panose="02040502050405020303" pitchFamily="18" charset="0"/>
              </a:rPr>
              <a:t>: pH </a:t>
            </a:r>
            <a:r>
              <a:rPr lang="el-GR" altLang="en-US" sz="2600" dirty="0">
                <a:latin typeface="Georgia" panose="02040502050405020303" pitchFamily="18" charset="0"/>
              </a:rPr>
              <a:t>χαμηλό, [</a:t>
            </a:r>
            <a:r>
              <a:rPr lang="en-US" altLang="en-US" sz="2600" dirty="0">
                <a:latin typeface="Georgia" panose="02040502050405020303" pitchFamily="18" charset="0"/>
              </a:rPr>
              <a:t>CO</a:t>
            </a:r>
            <a:r>
              <a:rPr lang="en-US" altLang="en-US" sz="26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600" dirty="0">
                <a:latin typeface="Georgia" panose="02040502050405020303" pitchFamily="18" charset="0"/>
              </a:rPr>
              <a:t>] υψηλή               -&gt; συγγένεια της αιμοσφαιρίνης για το οξυγόνο χαμηλή (καθώς προσδένονται Η</a:t>
            </a:r>
            <a:r>
              <a:rPr lang="el-GR" altLang="en-US" sz="2600" baseline="30000" dirty="0">
                <a:latin typeface="Georgia" panose="02040502050405020303" pitchFamily="18" charset="0"/>
              </a:rPr>
              <a:t>+</a:t>
            </a:r>
            <a:r>
              <a:rPr lang="el-GR" altLang="en-US" sz="2600" dirty="0">
                <a:latin typeface="Georgia" panose="02040502050405020303" pitchFamily="18" charset="0"/>
              </a:rPr>
              <a:t> και </a:t>
            </a:r>
            <a:r>
              <a:rPr lang="en-US" altLang="en-US" sz="2600" dirty="0">
                <a:latin typeface="Georgia" panose="02040502050405020303" pitchFamily="18" charset="0"/>
              </a:rPr>
              <a:t>CO</a:t>
            </a:r>
            <a:r>
              <a:rPr lang="en-US" altLang="en-US" sz="26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600" dirty="0">
                <a:latin typeface="Georgia" panose="02040502050405020303" pitchFamily="18" charset="0"/>
              </a:rPr>
              <a:t>). </a:t>
            </a:r>
          </a:p>
          <a:p>
            <a:pPr marL="0" indent="0">
              <a:spcBef>
                <a:spcPts val="650"/>
              </a:spcBef>
              <a:buClr>
                <a:srgbClr val="D16349"/>
              </a:buClr>
              <a:buSzPct val="85000"/>
            </a:pPr>
            <a:r>
              <a:rPr lang="el-GR" altLang="en-US" sz="2600" dirty="0">
                <a:latin typeface="Georgia" panose="02040502050405020303" pitchFamily="18" charset="0"/>
              </a:rPr>
              <a:t>            			-&gt; Αρα απελευθέρωση Ο</a:t>
            </a:r>
            <a:r>
              <a:rPr lang="el-GR" altLang="en-US" sz="2600" baseline="-25000" dirty="0">
                <a:latin typeface="Georgia" panose="02040502050405020303" pitchFamily="18" charset="0"/>
              </a:rPr>
              <a:t>2</a:t>
            </a:r>
          </a:p>
          <a:p>
            <a:pPr marL="0" indent="0">
              <a:spcBef>
                <a:spcPts val="650"/>
              </a:spcBef>
              <a:buClr>
                <a:srgbClr val="D16349"/>
              </a:buClr>
              <a:buSzPct val="85000"/>
            </a:pPr>
            <a:endParaRPr lang="el-GR" altLang="en-US" sz="2600" baseline="-25000" dirty="0">
              <a:latin typeface="Georgia" panose="02040502050405020303" pitchFamily="18" charset="0"/>
            </a:endParaRPr>
          </a:p>
          <a:p>
            <a:pPr>
              <a:spcBef>
                <a:spcPts val="65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600" u="sng" dirty="0">
                <a:latin typeface="Georgia" panose="02040502050405020303" pitchFamily="18" charset="0"/>
              </a:rPr>
              <a:t>Στα τριχοειδή των πνευμόνων</a:t>
            </a:r>
            <a:r>
              <a:rPr lang="en-US" altLang="en-US" sz="2600" dirty="0">
                <a:latin typeface="Georgia" panose="02040502050405020303" pitchFamily="18" charset="0"/>
              </a:rPr>
              <a:t>:</a:t>
            </a:r>
            <a:r>
              <a:rPr lang="el-GR" altLang="en-US" sz="2600" dirty="0">
                <a:latin typeface="Georgia" panose="02040502050405020303" pitchFamily="18" charset="0"/>
              </a:rPr>
              <a:t> </a:t>
            </a:r>
            <a:r>
              <a:rPr lang="en-US" altLang="en-US" sz="2600" dirty="0">
                <a:latin typeface="Georgia" panose="02040502050405020303" pitchFamily="18" charset="0"/>
              </a:rPr>
              <a:t>To CO</a:t>
            </a:r>
            <a:r>
              <a:rPr lang="en-US" altLang="en-US" sz="2600" baseline="-25000" dirty="0">
                <a:latin typeface="Georgia" panose="02040502050405020303" pitchFamily="18" charset="0"/>
              </a:rPr>
              <a:t>2</a:t>
            </a:r>
            <a:r>
              <a:rPr lang="en-US" altLang="en-US" sz="2600" dirty="0">
                <a:latin typeface="Georgia" panose="02040502050405020303" pitchFamily="18" charset="0"/>
              </a:rPr>
              <a:t> </a:t>
            </a:r>
            <a:r>
              <a:rPr lang="el-GR" altLang="en-US" sz="2600" dirty="0">
                <a:latin typeface="Georgia" panose="02040502050405020303" pitchFamily="18" charset="0"/>
              </a:rPr>
              <a:t>αποβάλλεται οδηγώντας σε αύξηση του </a:t>
            </a:r>
            <a:r>
              <a:rPr lang="en-US" altLang="en-US" sz="2600" dirty="0">
                <a:latin typeface="Georgia" panose="02040502050405020303" pitchFamily="18" charset="0"/>
              </a:rPr>
              <a:t>pH </a:t>
            </a:r>
            <a:r>
              <a:rPr lang="el-GR" altLang="en-US" sz="2600" dirty="0">
                <a:latin typeface="Georgia" panose="02040502050405020303" pitchFamily="18" charset="0"/>
              </a:rPr>
              <a:t>του αίματος</a:t>
            </a:r>
            <a:r>
              <a:rPr lang="en-US" altLang="en-US" sz="2600" dirty="0">
                <a:latin typeface="Georgia" panose="02040502050405020303" pitchFamily="18" charset="0"/>
              </a:rPr>
              <a:t>: E</a:t>
            </a:r>
            <a:r>
              <a:rPr lang="el-GR" altLang="en-US" sz="2600" dirty="0">
                <a:latin typeface="Georgia" panose="02040502050405020303" pitchFamily="18" charset="0"/>
              </a:rPr>
              <a:t>τσι η συγγένεια της αιμοσφαιρίνης για το οξυγόνο αυξάνει και η πρωτεΐνη προσδένει  περισσότερο Ο</a:t>
            </a:r>
            <a:r>
              <a:rPr lang="el-GR" altLang="en-US" sz="26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600" dirty="0">
                <a:latin typeface="Georgia" panose="02040502050405020303" pitchFamily="18" charset="0"/>
              </a:rPr>
              <a:t> για  μεταφορά στους ιστούς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38253987-3395-C5D7-0AFB-4F834B08A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90890"/>
            <a:ext cx="9143999" cy="112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2800" dirty="0">
                <a:solidFill>
                  <a:srgbClr val="CC00CC"/>
                </a:solidFill>
                <a:latin typeface="Georgia" panose="02040502050405020303" pitchFamily="18" charset="0"/>
              </a:rPr>
              <a:t>Αρα </a:t>
            </a:r>
            <a:r>
              <a:rPr lang="en-US" altLang="en-US" sz="2800" dirty="0">
                <a:solidFill>
                  <a:srgbClr val="CC00CC"/>
                </a:solidFill>
                <a:latin typeface="Georgia" panose="02040502050405020303" pitchFamily="18" charset="0"/>
              </a:rPr>
              <a:t>o </a:t>
            </a:r>
            <a:r>
              <a:rPr lang="el-GR" altLang="en-US" sz="2800" dirty="0">
                <a:solidFill>
                  <a:srgbClr val="CC00CC"/>
                </a:solidFill>
                <a:latin typeface="Georgia" panose="02040502050405020303" pitchFamily="18" charset="0"/>
              </a:rPr>
              <a:t>κορεσμός σε οξυγόνο επηρεάζεται από την [Η</a:t>
            </a:r>
            <a:r>
              <a:rPr lang="el-GR" altLang="en-US" sz="2800" baseline="30000" dirty="0">
                <a:solidFill>
                  <a:srgbClr val="CC00CC"/>
                </a:solidFill>
                <a:latin typeface="Georgia" panose="02040502050405020303" pitchFamily="18" charset="0"/>
              </a:rPr>
              <a:t>+</a:t>
            </a:r>
            <a:r>
              <a:rPr lang="el-GR" altLang="en-US" sz="2800" dirty="0">
                <a:solidFill>
                  <a:srgbClr val="CC00CC"/>
                </a:solidFill>
                <a:latin typeface="Georgia" panose="02040502050405020303" pitchFamily="18" charset="0"/>
              </a:rPr>
              <a:t>] </a:t>
            </a:r>
            <a:br>
              <a:rPr lang="el-GR" altLang="en-US" sz="2800" dirty="0">
                <a:solidFill>
                  <a:srgbClr val="CC00CC"/>
                </a:solidFill>
                <a:latin typeface="Georgia" panose="02040502050405020303" pitchFamily="18" charset="0"/>
              </a:rPr>
            </a:br>
            <a:r>
              <a:rPr lang="el-GR" altLang="en-US" sz="2800" b="1" dirty="0">
                <a:solidFill>
                  <a:srgbClr val="CC0000"/>
                </a:solidFill>
                <a:latin typeface="Georgia" panose="02040502050405020303" pitchFamily="18" charset="0"/>
              </a:rPr>
              <a:t>Η</a:t>
            </a:r>
            <a:r>
              <a:rPr lang="en-US" altLang="en-US" sz="2800" b="1" dirty="0">
                <a:solidFill>
                  <a:srgbClr val="CC0000"/>
                </a:solidFill>
                <a:latin typeface="Georgia" panose="02040502050405020303" pitchFamily="18" charset="0"/>
              </a:rPr>
              <a:t>b</a:t>
            </a:r>
            <a:r>
              <a:rPr lang="el-GR" altLang="en-US" sz="2800" b="1" dirty="0">
                <a:solidFill>
                  <a:srgbClr val="CC0000"/>
                </a:solidFill>
                <a:latin typeface="Georgia" panose="02040502050405020303" pitchFamily="18" charset="0"/>
              </a:rPr>
              <a:t>Η</a:t>
            </a:r>
            <a:r>
              <a:rPr lang="en-US" altLang="en-US" sz="2800" b="1" baseline="30000" dirty="0">
                <a:solidFill>
                  <a:srgbClr val="CC0000"/>
                </a:solidFill>
                <a:latin typeface="Georgia" panose="02040502050405020303" pitchFamily="18" charset="0"/>
              </a:rPr>
              <a:t>+</a:t>
            </a:r>
            <a:r>
              <a:rPr lang="en-US" altLang="en-US" sz="2800" b="1" dirty="0">
                <a:solidFill>
                  <a:srgbClr val="CC0000"/>
                </a:solidFill>
                <a:latin typeface="Georgia" panose="02040502050405020303" pitchFamily="18" charset="0"/>
              </a:rPr>
              <a:t>+O</a:t>
            </a:r>
            <a:r>
              <a:rPr lang="en-US" altLang="en-US" sz="2800" b="1" baseline="-25000" dirty="0">
                <a:solidFill>
                  <a:srgbClr val="CC0000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2800" b="1" dirty="0">
                <a:solidFill>
                  <a:srgbClr val="CC0000"/>
                </a:solidFill>
                <a:latin typeface="Georgia" panose="02040502050405020303" pitchFamily="18" charset="0"/>
              </a:rPr>
              <a:t>&lt;-&gt;HbO</a:t>
            </a:r>
            <a:r>
              <a:rPr lang="en-US" altLang="en-US" sz="2800" b="1" baseline="-25000" dirty="0">
                <a:solidFill>
                  <a:srgbClr val="CC0000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2800" b="1" dirty="0">
                <a:solidFill>
                  <a:srgbClr val="CC0000"/>
                </a:solidFill>
                <a:latin typeface="Georgia" panose="02040502050405020303" pitchFamily="18" charset="0"/>
              </a:rPr>
              <a:t>+H</a:t>
            </a:r>
            <a:r>
              <a:rPr lang="en-US" altLang="en-US" sz="2800" b="1" baseline="30000" dirty="0">
                <a:solidFill>
                  <a:srgbClr val="CC0000"/>
                </a:solidFill>
                <a:latin typeface="Georgia" panose="02040502050405020303" pitchFamily="18" charset="0"/>
              </a:rPr>
              <a:t>+</a:t>
            </a:r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73EFC17C-FDC3-D3C3-B75C-FCC46733E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9144000" cy="334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800"/>
              </a:spcBef>
              <a:buClrTx/>
              <a:buSzPct val="85000"/>
              <a:buFontTx/>
              <a:buNone/>
            </a:pPr>
            <a:r>
              <a:rPr lang="el-GR" altLang="en-US" sz="2800" dirty="0">
                <a:latin typeface="Georgia" panose="02040502050405020303" pitchFamily="18" charset="0"/>
              </a:rPr>
              <a:t>	</a:t>
            </a:r>
            <a:r>
              <a:rPr lang="el-GR" altLang="en-US" sz="2800" u="sng" dirty="0">
                <a:latin typeface="Georgia" panose="02040502050405020303" pitchFamily="18" charset="0"/>
              </a:rPr>
              <a:t>Ο</a:t>
            </a:r>
            <a:r>
              <a:rPr lang="el-GR" altLang="en-US" sz="2800" u="sng" baseline="-25000" dirty="0">
                <a:latin typeface="Georgia" panose="02040502050405020303" pitchFamily="18" charset="0"/>
              </a:rPr>
              <a:t>2</a:t>
            </a:r>
            <a:r>
              <a:rPr lang="el-GR" altLang="en-US" sz="2800" u="sng" dirty="0">
                <a:latin typeface="Georgia" panose="02040502050405020303" pitchFamily="18" charset="0"/>
              </a:rPr>
              <a:t> και Η</a:t>
            </a:r>
            <a:r>
              <a:rPr lang="el-GR" altLang="en-US" sz="2800" u="sng" baseline="30000" dirty="0">
                <a:latin typeface="Georgia" panose="02040502050405020303" pitchFamily="18" charset="0"/>
              </a:rPr>
              <a:t>+</a:t>
            </a:r>
            <a:r>
              <a:rPr lang="el-GR" altLang="en-US" sz="2800" u="sng" dirty="0">
                <a:latin typeface="Georgia" panose="02040502050405020303" pitchFamily="18" charset="0"/>
              </a:rPr>
              <a:t> προσδένονται στην αιμοσφαιρίνη με αντίστροφη συγγένεια</a:t>
            </a:r>
          </a:p>
          <a:p>
            <a:pPr>
              <a:spcBef>
                <a:spcPts val="8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800" dirty="0">
                <a:latin typeface="Georgia" panose="02040502050405020303" pitchFamily="18" charset="0"/>
              </a:rPr>
              <a:t>Όταν η [Ο</a:t>
            </a:r>
            <a:r>
              <a:rPr lang="el-GR" altLang="en-US" sz="28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800" dirty="0">
                <a:latin typeface="Georgia" panose="02040502050405020303" pitchFamily="18" charset="0"/>
              </a:rPr>
              <a:t>] υψηλή (πνεύμονες) η αιμοσφαιρίνη προσδένει Ο</a:t>
            </a:r>
            <a:r>
              <a:rPr lang="el-GR" altLang="en-US" sz="28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800" dirty="0">
                <a:latin typeface="Georgia" panose="02040502050405020303" pitchFamily="18" charset="0"/>
              </a:rPr>
              <a:t> και απελευθερώνει Η</a:t>
            </a:r>
            <a:r>
              <a:rPr lang="el-GR" altLang="en-US" sz="2800" baseline="30000" dirty="0">
                <a:latin typeface="Georgia" panose="02040502050405020303" pitchFamily="18" charset="0"/>
              </a:rPr>
              <a:t>+</a:t>
            </a:r>
          </a:p>
          <a:p>
            <a:pPr>
              <a:spcBef>
                <a:spcPts val="8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endParaRPr lang="el-GR" altLang="en-US" sz="2800" baseline="30000" dirty="0">
              <a:latin typeface="Georgia" panose="02040502050405020303" pitchFamily="18" charset="0"/>
            </a:endParaRPr>
          </a:p>
          <a:p>
            <a:pPr>
              <a:spcBef>
                <a:spcPts val="8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800" dirty="0">
                <a:latin typeface="Georgia" panose="02040502050405020303" pitchFamily="18" charset="0"/>
              </a:rPr>
              <a:t>Όταν η [Ο</a:t>
            </a:r>
            <a:r>
              <a:rPr lang="el-GR" altLang="en-US" sz="28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800" dirty="0">
                <a:latin typeface="Georgia" panose="02040502050405020303" pitchFamily="18" charset="0"/>
              </a:rPr>
              <a:t>] χαμηλή (ιστούς) η αιμοσφαιρίνη προσδένει Η</a:t>
            </a:r>
            <a:r>
              <a:rPr lang="el-GR" altLang="en-US" sz="2800" baseline="30000" dirty="0">
                <a:latin typeface="Georgia" panose="02040502050405020303" pitchFamily="18" charset="0"/>
              </a:rPr>
              <a:t>+</a:t>
            </a:r>
            <a:r>
              <a:rPr lang="el-GR" altLang="en-US" sz="2800" dirty="0">
                <a:latin typeface="Georgia" panose="02040502050405020303" pitchFamily="18" charset="0"/>
              </a:rPr>
              <a:t> και απελευθερώνει Ο</a:t>
            </a:r>
            <a:r>
              <a:rPr lang="el-GR" altLang="en-US" sz="2800" baseline="-25000" dirty="0">
                <a:latin typeface="Georgia" panose="02040502050405020303" pitchFamily="18" charset="0"/>
              </a:rPr>
              <a:t>2</a:t>
            </a: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800" dirty="0">
                <a:latin typeface="Georgia" panose="02040502050405020303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>
            <a:extLst>
              <a:ext uri="{FF2B5EF4-FFF2-40B4-BE49-F238E27FC236}">
                <a16:creationId xmlns:a16="http://schemas.microsoft.com/office/drawing/2014/main" id="{9CBFDE24-59A5-149F-32AF-2CBB04E0E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l-GR" altLang="en-US" dirty="0"/>
              <a:t>Η αιμοσφαιρίνη  βοηθά στον έλεγχο τ</a:t>
            </a:r>
            <a:r>
              <a:rPr lang="en-US" altLang="en-US" dirty="0"/>
              <a:t>o</a:t>
            </a:r>
            <a:r>
              <a:rPr lang="el-GR" altLang="en-US" dirty="0"/>
              <a:t>υ </a:t>
            </a:r>
            <a:r>
              <a:rPr lang="en-US" altLang="en-US" dirty="0"/>
              <a:t>pH</a:t>
            </a:r>
            <a:r>
              <a:rPr lang="el-GR" altLang="en-US" dirty="0"/>
              <a:t> αίματος</a:t>
            </a:r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A7447FA4-9C68-C4FF-9CA0-C91D347AB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85875"/>
            <a:ext cx="91440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800" dirty="0">
                <a:latin typeface="Georgia" panose="02040502050405020303" pitchFamily="18" charset="0"/>
              </a:rPr>
              <a:t>H</a:t>
            </a:r>
            <a:r>
              <a:rPr lang="el-GR" altLang="en-US" sz="2800" dirty="0">
                <a:latin typeface="Georgia" panose="02040502050405020303" pitchFamily="18" charset="0"/>
              </a:rPr>
              <a:t> πρωτεΐνη αιμοσφαιρίνη μπορεί να συνδεθεί με τα </a:t>
            </a:r>
            <a:r>
              <a:rPr lang="en-US" altLang="en-US" sz="2800" dirty="0">
                <a:latin typeface="Georgia" panose="02040502050405020303" pitchFamily="18" charset="0"/>
              </a:rPr>
              <a:t>H</a:t>
            </a:r>
            <a:r>
              <a:rPr lang="el-GR" altLang="en-US" sz="2800" baseline="30000" dirty="0">
                <a:latin typeface="Georgia" panose="02040502050405020303" pitchFamily="18" charset="0"/>
              </a:rPr>
              <a:t>+</a:t>
            </a:r>
            <a:r>
              <a:rPr lang="el-GR" altLang="en-US" sz="2800" dirty="0">
                <a:latin typeface="Georgia" panose="02040502050405020303" pitchFamily="18" charset="0"/>
              </a:rPr>
              <a:t> (με αμινοξέα της πρωτεΐνης) ή Ο</a:t>
            </a:r>
            <a:r>
              <a:rPr lang="el-GR" altLang="en-US" sz="28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800" dirty="0">
                <a:latin typeface="Georgia" panose="02040502050405020303" pitchFamily="18" charset="0"/>
              </a:rPr>
              <a:t>, (στον </a:t>
            </a:r>
            <a:r>
              <a:rPr lang="en-US" altLang="en-US" sz="2800" dirty="0">
                <a:latin typeface="Georgia" panose="02040502050405020303" pitchFamily="18" charset="0"/>
              </a:rPr>
              <a:t>Fe</a:t>
            </a:r>
            <a:r>
              <a:rPr lang="el-GR" altLang="en-US" sz="2800" dirty="0">
                <a:latin typeface="Georgia" panose="02040502050405020303" pitchFamily="18" charset="0"/>
              </a:rPr>
              <a:t> της ομάδας της αίμης), με τον όρο: </a:t>
            </a:r>
            <a:r>
              <a:rPr lang="el-GR" altLang="en-US" sz="2800" dirty="0">
                <a:solidFill>
                  <a:srgbClr val="CC00CC"/>
                </a:solidFill>
                <a:latin typeface="Georgia" panose="02040502050405020303" pitchFamily="18" charset="0"/>
              </a:rPr>
              <a:t>όταν μία από αυτές τις ενώσεις  προσδένεται ή άλλη απελευθερώνεται</a:t>
            </a:r>
            <a:r>
              <a:rPr lang="el-GR" altLang="en-US" sz="2800" dirty="0">
                <a:latin typeface="Georgia" panose="02040502050405020303" pitchFamily="18" charset="0"/>
              </a:rPr>
              <a:t> (όπως ερμηνεύεται από το φαινόμενο </a:t>
            </a:r>
            <a:r>
              <a:rPr lang="en-US" altLang="en-US" sz="2800" dirty="0">
                <a:latin typeface="Georgia" panose="02040502050405020303" pitchFamily="18" charset="0"/>
              </a:rPr>
              <a:t>Bohr</a:t>
            </a:r>
            <a:r>
              <a:rPr lang="el-GR" altLang="en-US" sz="2800" dirty="0">
                <a:latin typeface="Georgia" panose="02040502050405020303" pitchFamily="18" charset="0"/>
              </a:rPr>
              <a:t>).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800" i="1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800" i="1" dirty="0">
                <a:solidFill>
                  <a:srgbClr val="CC00CC"/>
                </a:solidFill>
                <a:latin typeface="Georgia" panose="02040502050405020303" pitchFamily="18" charset="0"/>
              </a:rPr>
              <a:t>K</a:t>
            </a:r>
            <a:r>
              <a:rPr lang="el-GR" altLang="en-US" sz="2800" i="1" dirty="0">
                <a:solidFill>
                  <a:srgbClr val="CC00CC"/>
                </a:solidFill>
                <a:latin typeface="Georgia" panose="02040502050405020303" pitchFamily="18" charset="0"/>
              </a:rPr>
              <a:t>ατά την διάρκεια της άσκησης, η αιμοσφαιρίνη  βοηθά στον έλεγχο τ</a:t>
            </a:r>
            <a:r>
              <a:rPr lang="en-US" altLang="en-US" sz="2800" i="1" dirty="0">
                <a:solidFill>
                  <a:srgbClr val="CC00CC"/>
                </a:solidFill>
                <a:latin typeface="Georgia" panose="02040502050405020303" pitchFamily="18" charset="0"/>
              </a:rPr>
              <a:t>o</a:t>
            </a:r>
            <a:r>
              <a:rPr lang="el-GR" altLang="en-US" sz="2800" i="1" dirty="0">
                <a:solidFill>
                  <a:srgbClr val="CC00CC"/>
                </a:solidFill>
                <a:latin typeface="Georgia" panose="02040502050405020303" pitchFamily="18" charset="0"/>
              </a:rPr>
              <a:t>υ </a:t>
            </a:r>
            <a:r>
              <a:rPr lang="en-US" altLang="en-US" sz="2800" i="1" dirty="0">
                <a:solidFill>
                  <a:srgbClr val="CC00CC"/>
                </a:solidFill>
                <a:latin typeface="Georgia" panose="02040502050405020303" pitchFamily="18" charset="0"/>
              </a:rPr>
              <a:t>pH</a:t>
            </a:r>
            <a:r>
              <a:rPr lang="el-GR" altLang="en-US" sz="2800" i="1" dirty="0">
                <a:solidFill>
                  <a:srgbClr val="CC00CC"/>
                </a:solidFill>
                <a:latin typeface="Georgia" panose="02040502050405020303" pitchFamily="18" charset="0"/>
              </a:rPr>
              <a:t> αίματος συνδεόμενη με μερικά Η</a:t>
            </a:r>
            <a:r>
              <a:rPr lang="el-GR" altLang="en-US" sz="2800" i="1" baseline="30000" dirty="0">
                <a:solidFill>
                  <a:srgbClr val="CC00CC"/>
                </a:solidFill>
                <a:latin typeface="Georgia" panose="02040502050405020303" pitchFamily="18" charset="0"/>
              </a:rPr>
              <a:t>+</a:t>
            </a:r>
            <a:r>
              <a:rPr lang="el-GR" altLang="en-US" sz="2800" i="1" dirty="0">
                <a:solidFill>
                  <a:srgbClr val="CC00CC"/>
                </a:solidFill>
                <a:latin typeface="Georgia" panose="02040502050405020303" pitchFamily="18" charset="0"/>
              </a:rPr>
              <a:t> από την περίσσεια Η</a:t>
            </a:r>
            <a:r>
              <a:rPr lang="el-GR" altLang="en-US" sz="2800" i="1" baseline="30000" dirty="0">
                <a:solidFill>
                  <a:srgbClr val="CC00CC"/>
                </a:solidFill>
                <a:latin typeface="Georgia" panose="02040502050405020303" pitchFamily="18" charset="0"/>
              </a:rPr>
              <a:t>+</a:t>
            </a:r>
            <a:r>
              <a:rPr lang="el-GR" altLang="en-US" sz="2800" i="1" dirty="0">
                <a:solidFill>
                  <a:srgbClr val="CC00CC"/>
                </a:solidFill>
                <a:latin typeface="Georgia" panose="02040502050405020303" pitchFamily="18" charset="0"/>
              </a:rPr>
              <a:t> που παράγονται  στους μύες</a:t>
            </a:r>
            <a:r>
              <a:rPr lang="el-GR" altLang="en-US" sz="2800" i="1" dirty="0">
                <a:latin typeface="Georgia" panose="02040502050405020303" pitchFamily="18" charset="0"/>
              </a:rPr>
              <a:t> </a:t>
            </a:r>
            <a:r>
              <a:rPr lang="el-GR" altLang="en-US" sz="2800" dirty="0">
                <a:latin typeface="Georgia" panose="02040502050405020303" pitchFamily="18" charset="0"/>
              </a:rPr>
              <a:t> (</a:t>
            </a:r>
            <a:r>
              <a:rPr lang="el-GR" altLang="en-US" sz="2800" u="sng" dirty="0">
                <a:latin typeface="Georgia" panose="02040502050405020303" pitchFamily="18" charset="0"/>
              </a:rPr>
              <a:t>υπενθύμιση</a:t>
            </a:r>
            <a:r>
              <a:rPr lang="el-GR" altLang="en-US" sz="2800" dirty="0">
                <a:latin typeface="Georgia" panose="02040502050405020303" pitchFamily="18" charset="0"/>
              </a:rPr>
              <a:t>:</a:t>
            </a:r>
            <a:r>
              <a:rPr lang="en-US" altLang="en-US" sz="2800" dirty="0">
                <a:latin typeface="Georgia" panose="02040502050405020303" pitchFamily="18" charset="0"/>
              </a:rPr>
              <a:t> </a:t>
            </a:r>
            <a:r>
              <a:rPr lang="el-GR" altLang="en-US" sz="2800" dirty="0">
                <a:latin typeface="Georgia" panose="02040502050405020303" pitchFamily="18" charset="0"/>
              </a:rPr>
              <a:t>από τον αυξημένο μεταβολισμό, παραγωγή γαλακτικού</a:t>
            </a:r>
            <a:r>
              <a:rPr lang="en-US" altLang="en-US" sz="2800" dirty="0">
                <a:latin typeface="Georgia" panose="02040502050405020303" pitchFamily="18" charset="0"/>
              </a:rPr>
              <a:t> </a:t>
            </a:r>
            <a:r>
              <a:rPr lang="el-GR" altLang="en-US" sz="2800" dirty="0">
                <a:latin typeface="Georgia" panose="02040502050405020303" pitchFamily="18" charset="0"/>
              </a:rPr>
              <a:t>οξέος, άρα παραγωγή Η</a:t>
            </a:r>
            <a:r>
              <a:rPr lang="el-GR" altLang="en-US" sz="2800" baseline="30000" dirty="0">
                <a:latin typeface="Georgia" panose="02040502050405020303" pitchFamily="18" charset="0"/>
              </a:rPr>
              <a:t>+</a:t>
            </a:r>
            <a:r>
              <a:rPr lang="el-GR" altLang="en-US" sz="2800" dirty="0">
                <a:latin typeface="Georgia" panose="02040502050405020303" pitchFamily="18" charset="0"/>
              </a:rPr>
              <a:t>) ενώ ταυτόχρονα απελευθερώνεται Ο</a:t>
            </a:r>
            <a:r>
              <a:rPr lang="el-GR" altLang="en-US" sz="28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800" dirty="0">
                <a:latin typeface="Georgia" panose="02040502050405020303" pitchFamily="18" charset="0"/>
              </a:rPr>
              <a:t> για να χρησιμοποιήσουν οι μύες.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68CE3BDC-5023-AFD2-7228-BB8DCC9BA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8663"/>
            <a:ext cx="8534400" cy="12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l-GR" altLang="en-US" dirty="0"/>
              <a:t>Η αιμοσφαιρίνη μεταφέρει επίσης </a:t>
            </a:r>
          </a:p>
          <a:p>
            <a:r>
              <a:rPr lang="en-US" altLang="en-US" dirty="0"/>
              <a:t>H</a:t>
            </a:r>
            <a:r>
              <a:rPr lang="en-US" altLang="en-US" baseline="30000" dirty="0"/>
              <a:t>+ </a:t>
            </a:r>
            <a:r>
              <a:rPr lang="el-GR" altLang="en-US" dirty="0"/>
              <a:t>και </a:t>
            </a:r>
            <a:r>
              <a:rPr lang="en-US" altLang="en-US" dirty="0"/>
              <a:t>CO2</a:t>
            </a:r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3475ADD1-0890-8239-9640-0EF590B1D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0195"/>
            <a:ext cx="9144000" cy="372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 dirty="0">
                <a:latin typeface="Georgia" panose="02040502050405020303" pitchFamily="18" charset="0"/>
              </a:rPr>
              <a:t>Η αιμοσφαιρίνη μεταφέρει από τους πνεύμονες στους ιστούς όλη σχεδόν την ποσότητα του </a:t>
            </a:r>
            <a:r>
              <a:rPr lang="el-GR" altLang="en-US" sz="2400" dirty="0">
                <a:solidFill>
                  <a:srgbClr val="CC0000"/>
                </a:solidFill>
                <a:latin typeface="Georgia" panose="02040502050405020303" pitchFamily="18" charset="0"/>
              </a:rPr>
              <a:t>οξυγόνου</a:t>
            </a:r>
            <a:r>
              <a:rPr lang="el-GR" altLang="en-US" sz="2400" dirty="0">
                <a:latin typeface="Georgia" panose="02040502050405020303" pitchFamily="18" charset="0"/>
              </a:rPr>
              <a:t> που απαιτούν τα κύτταρα. Επίσης μεταφέρει δύο τελικά προϊόντα του κυτταρικού μεταβολισμού </a:t>
            </a:r>
            <a:r>
              <a:rPr lang="en-US" altLang="en-US" sz="2400" dirty="0">
                <a:latin typeface="Georgia" panose="02040502050405020303" pitchFamily="18" charset="0"/>
              </a:rPr>
              <a:t>H</a:t>
            </a:r>
            <a:r>
              <a:rPr lang="en-US" altLang="en-US" sz="2400" baseline="30000" dirty="0">
                <a:latin typeface="Georgia" panose="02040502050405020303" pitchFamily="18" charset="0"/>
              </a:rPr>
              <a:t>+</a:t>
            </a:r>
            <a:r>
              <a:rPr lang="en-US" altLang="en-US" sz="2400" dirty="0">
                <a:latin typeface="Georgia" panose="02040502050405020303" pitchFamily="18" charset="0"/>
              </a:rPr>
              <a:t> </a:t>
            </a:r>
            <a:r>
              <a:rPr lang="el-GR" altLang="en-US" sz="2400" dirty="0">
                <a:latin typeface="Georgia" panose="02040502050405020303" pitchFamily="18" charset="0"/>
              </a:rPr>
              <a:t>και </a:t>
            </a:r>
            <a:r>
              <a:rPr lang="en-US" altLang="en-US" sz="2400" dirty="0">
                <a:latin typeface="Georgia" panose="02040502050405020303" pitchFamily="18" charset="0"/>
              </a:rPr>
              <a:t>CO</a:t>
            </a:r>
            <a:r>
              <a:rPr lang="en-US" altLang="en-US" sz="24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400" dirty="0">
                <a:latin typeface="Georgia" panose="02040502050405020303" pitchFamily="18" charset="0"/>
              </a:rPr>
              <a:t>, από τους ιστούς προς τους πνεύμονες και τους νεφρούς (απέκκριση). Το </a:t>
            </a:r>
            <a:r>
              <a:rPr lang="en-US" altLang="en-US" sz="2400" dirty="0">
                <a:latin typeface="Georgia" panose="02040502050405020303" pitchFamily="18" charset="0"/>
              </a:rPr>
              <a:t>CO</a:t>
            </a:r>
            <a:r>
              <a:rPr lang="en-US" altLang="en-US" sz="24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400" dirty="0">
                <a:latin typeface="Georgia" panose="02040502050405020303" pitchFamily="18" charset="0"/>
              </a:rPr>
              <a:t>, το οποίο παράγεται στα μιτοχόνδρια από την οξείδωση των οργανικών καυσίμων, ενυδατώνεται κι έτσι μετατρέπεται σε διττανθρακικό</a:t>
            </a:r>
            <a:r>
              <a:rPr lang="en-US" altLang="en-US" sz="2400" dirty="0">
                <a:latin typeface="Georgia" panose="02040502050405020303" pitchFamily="18" charset="0"/>
              </a:rPr>
              <a:t>:</a:t>
            </a:r>
            <a:endParaRPr lang="el-GR" altLang="en-US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D16349"/>
              </a:buClr>
              <a:buSzPct val="85000"/>
            </a:pPr>
            <a:r>
              <a:rPr lang="el-GR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    </a:t>
            </a:r>
            <a:r>
              <a:rPr lang="en-GB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CO</a:t>
            </a:r>
            <a:r>
              <a:rPr lang="en-GB" altLang="en-US" sz="2400" b="1" baseline="-25000" dirty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en-GB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en-GB" alt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aq</a:t>
            </a:r>
            <a:r>
              <a:rPr lang="en-GB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) + H</a:t>
            </a:r>
            <a:r>
              <a:rPr lang="en-GB" altLang="en-US" sz="2400" b="1" baseline="-25000" dirty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en-GB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O(</a:t>
            </a:r>
            <a:r>
              <a:rPr lang="en-GB" altLang="en-US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l</a:t>
            </a:r>
            <a:r>
              <a:rPr lang="en-GB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r>
              <a:rPr lang="el-GR" altLang="en-US" sz="2400" b="1" dirty="0">
                <a:solidFill>
                  <a:srgbClr val="FF0000"/>
                </a:solidFill>
                <a:latin typeface="Wingdings" panose="05000000000000000000" pitchFamily="2" charset="2"/>
              </a:rPr>
              <a:t></a:t>
            </a:r>
            <a:r>
              <a:rPr lang="en-GB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H</a:t>
            </a:r>
            <a:r>
              <a:rPr lang="en-GB" altLang="en-US" sz="2400" b="1" baseline="-25000" dirty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en-GB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CO</a:t>
            </a:r>
            <a:r>
              <a:rPr lang="en-GB" altLang="en-US" sz="2400" b="1" baseline="-25000" dirty="0">
                <a:solidFill>
                  <a:srgbClr val="FF0000"/>
                </a:solidFill>
                <a:latin typeface="Georgia" panose="02040502050405020303" pitchFamily="18" charset="0"/>
              </a:rPr>
              <a:t>3</a:t>
            </a:r>
            <a:r>
              <a:rPr lang="en-GB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en-GB" alt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aq</a:t>
            </a:r>
            <a:r>
              <a:rPr lang="en-GB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r>
              <a:rPr lang="el-GR" altLang="en-US" sz="2400" b="1" dirty="0">
                <a:solidFill>
                  <a:srgbClr val="FF0000"/>
                </a:solidFill>
                <a:latin typeface="Wingdings" panose="05000000000000000000" pitchFamily="2" charset="2"/>
              </a:rPr>
              <a:t></a:t>
            </a:r>
            <a:r>
              <a:rPr lang="en-GB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H</a:t>
            </a:r>
            <a:r>
              <a:rPr lang="en-GB" altLang="en-US" sz="2400" b="1" baseline="30000" dirty="0">
                <a:solidFill>
                  <a:srgbClr val="FF0000"/>
                </a:solidFill>
                <a:latin typeface="Georgia" panose="02040502050405020303" pitchFamily="18" charset="0"/>
              </a:rPr>
              <a:t>+</a:t>
            </a:r>
            <a:r>
              <a:rPr lang="en-GB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en-GB" alt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aq</a:t>
            </a:r>
            <a:r>
              <a:rPr lang="en-GB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) + HCO</a:t>
            </a:r>
            <a:r>
              <a:rPr lang="en-GB" altLang="en-US" sz="2400" b="1" baseline="-25000" dirty="0">
                <a:solidFill>
                  <a:srgbClr val="FF0000"/>
                </a:solidFill>
                <a:latin typeface="Georgia" panose="02040502050405020303" pitchFamily="18" charset="0"/>
              </a:rPr>
              <a:t>3</a:t>
            </a:r>
            <a:r>
              <a:rPr lang="el-GR" altLang="en-US" sz="2400" b="1" baseline="30000" dirty="0">
                <a:solidFill>
                  <a:srgbClr val="FF0000"/>
                </a:solidFill>
                <a:latin typeface="Georgia" panose="02040502050405020303" pitchFamily="18" charset="0"/>
              </a:rPr>
              <a:t>-</a:t>
            </a:r>
            <a:r>
              <a:rPr lang="en-GB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en-GB" alt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aq</a:t>
            </a:r>
            <a:r>
              <a:rPr lang="en-GB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endParaRPr lang="el-GR" altLang="en-US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D16349"/>
              </a:buClr>
              <a:buSzPct val="85000"/>
            </a:pPr>
            <a:r>
              <a:rPr lang="el-GR" altLang="en-US" sz="2400" b="1" dirty="0">
                <a:latin typeface="Georgia" panose="02040502050405020303" pitchFamily="18" charset="0"/>
              </a:rPr>
              <a:t>	</a:t>
            </a:r>
            <a:r>
              <a:rPr lang="en-GB" altLang="en-US" sz="2400" b="1" dirty="0">
                <a:latin typeface="Georgia" panose="02040502050405020303" pitchFamily="18" charset="0"/>
              </a:rPr>
              <a:t>(</a:t>
            </a:r>
            <a:r>
              <a:rPr lang="el-GR" altLang="en-US" sz="2400" b="1" dirty="0">
                <a:latin typeface="Georgia" panose="02040502050405020303" pitchFamily="18" charset="0"/>
              </a:rPr>
              <a:t>καρβονική ανυδράση στα ερυθροκύτταρα)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Clr>
                <a:srgbClr val="D16349"/>
              </a:buClr>
              <a:buSzPct val="85000"/>
            </a:pPr>
            <a:endParaRPr lang="el-GR" altLang="en-US" sz="2400" b="1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52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 b="1" dirty="0">
                <a:latin typeface="Georgia" panose="02040502050405020303" pitchFamily="18" charset="0"/>
              </a:rPr>
              <a:t>Η ενυδάτωση</a:t>
            </a:r>
            <a:r>
              <a:rPr lang="el-GR" altLang="en-US" sz="2400" b="1" dirty="0">
                <a:solidFill>
                  <a:srgbClr val="CCB400"/>
                </a:solidFill>
                <a:latin typeface="Georgia" panose="02040502050405020303" pitchFamily="18" charset="0"/>
              </a:rPr>
              <a:t> </a:t>
            </a:r>
            <a:r>
              <a:rPr lang="el-GR" altLang="en-US" sz="2400" b="1" dirty="0">
                <a:latin typeface="Georgia" panose="02040502050405020303" pitchFamily="18" charset="0"/>
              </a:rPr>
              <a:t>του</a:t>
            </a:r>
            <a:r>
              <a:rPr lang="el-GR" altLang="en-US" sz="2400" b="1" dirty="0">
                <a:solidFill>
                  <a:srgbClr val="CCB4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400" dirty="0">
                <a:latin typeface="Georgia" panose="02040502050405020303" pitchFamily="18" charset="0"/>
              </a:rPr>
              <a:t>CO</a:t>
            </a:r>
            <a:r>
              <a:rPr lang="en-US" altLang="en-US" sz="24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400" baseline="-25000" dirty="0">
                <a:latin typeface="Georgia" panose="02040502050405020303" pitchFamily="18" charset="0"/>
              </a:rPr>
              <a:t> </a:t>
            </a:r>
            <a:r>
              <a:rPr lang="el-GR" altLang="en-US" sz="2400" dirty="0">
                <a:latin typeface="Georgia" panose="02040502050405020303" pitchFamily="18" charset="0"/>
              </a:rPr>
              <a:t>οδηγεί σε αύξηση της συγκέντρωσης των Η</a:t>
            </a:r>
            <a:r>
              <a:rPr lang="el-GR" altLang="en-US" sz="2400" baseline="30000" dirty="0">
                <a:latin typeface="Georgia" panose="02040502050405020303" pitchFamily="18" charset="0"/>
              </a:rPr>
              <a:t>+</a:t>
            </a:r>
            <a:r>
              <a:rPr lang="el-GR" altLang="en-US" sz="2400" dirty="0">
                <a:latin typeface="Georgia" panose="02040502050405020303" pitchFamily="18" charset="0"/>
              </a:rPr>
              <a:t> (μείωση </a:t>
            </a:r>
            <a:r>
              <a:rPr lang="en-US" altLang="en-US" sz="2400" dirty="0">
                <a:latin typeface="Georgia" panose="02040502050405020303" pitchFamily="18" charset="0"/>
              </a:rPr>
              <a:t>pH) </a:t>
            </a:r>
            <a:r>
              <a:rPr lang="el-GR" altLang="en-US" sz="2400" dirty="0">
                <a:latin typeface="Georgia" panose="02040502050405020303" pitchFamily="18" charset="0"/>
              </a:rPr>
              <a:t>στους ιστούς. Η πρόσδεση του οξυγόνου στην αιμοσφαιρίνη επηρεάζεται αποφασιστικά από το </a:t>
            </a:r>
            <a:r>
              <a:rPr lang="en-US" altLang="en-US" sz="2400" dirty="0">
                <a:latin typeface="Georgia" panose="02040502050405020303" pitchFamily="18" charset="0"/>
              </a:rPr>
              <a:t>pH </a:t>
            </a:r>
            <a:r>
              <a:rPr lang="el-GR" altLang="en-US" sz="2400" dirty="0">
                <a:latin typeface="Georgia" panose="02040502050405020303" pitchFamily="18" charset="0"/>
              </a:rPr>
              <a:t>και τη συγκέντρωση του </a:t>
            </a:r>
            <a:r>
              <a:rPr lang="en-US" altLang="en-US" sz="2400" dirty="0">
                <a:latin typeface="Georgia" panose="02040502050405020303" pitchFamily="18" charset="0"/>
              </a:rPr>
              <a:t>CO</a:t>
            </a:r>
            <a:r>
              <a:rPr lang="en-US" altLang="en-US" sz="24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400" baseline="-25000" dirty="0">
                <a:latin typeface="Georgia" panose="02040502050405020303" pitchFamily="18" charset="0"/>
              </a:rPr>
              <a:t>. </a:t>
            </a:r>
            <a:r>
              <a:rPr lang="el-GR" altLang="en-US" sz="2400" dirty="0">
                <a:latin typeface="Georgia" panose="02040502050405020303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>
            <a:extLst>
              <a:ext uri="{FF2B5EF4-FFF2-40B4-BE49-F238E27FC236}">
                <a16:creationId xmlns:a16="http://schemas.microsoft.com/office/drawing/2014/main" id="{B77C7912-5879-E5C7-498C-1C71AC3D2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34938"/>
            <a:ext cx="85344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297CD322-5519-A5CD-054B-EBB937803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Τι πραγματικά σημαίνει </a:t>
            </a:r>
            <a:r>
              <a:rPr lang="en-US" altLang="en-US" sz="2700">
                <a:latin typeface="Georgia" panose="02040502050405020303" pitchFamily="18" charset="0"/>
              </a:rPr>
              <a:t>pH </a:t>
            </a:r>
            <a:r>
              <a:rPr lang="el-GR" altLang="en-US" sz="2700">
                <a:latin typeface="Georgia" panose="02040502050405020303" pitchFamily="18" charset="0"/>
              </a:rPr>
              <a:t>από 7.4 σε 7.2</a:t>
            </a:r>
            <a:br>
              <a:rPr lang="el-GR" altLang="en-US" sz="2700">
                <a:latin typeface="Georgia" panose="02040502050405020303" pitchFamily="18" charset="0"/>
              </a:rPr>
            </a:br>
            <a:r>
              <a:rPr lang="el-GR" altLang="en-US" sz="2700">
                <a:latin typeface="Georgia" panose="02040502050405020303" pitchFamily="18" charset="0"/>
              </a:rPr>
              <a:t>[Η</a:t>
            </a:r>
            <a:r>
              <a:rPr lang="el-GR" altLang="en-US" sz="2700" baseline="30000">
                <a:latin typeface="Georgia" panose="02040502050405020303" pitchFamily="18" charset="0"/>
              </a:rPr>
              <a:t>+</a:t>
            </a:r>
            <a:r>
              <a:rPr lang="el-GR" altLang="en-US" sz="2700">
                <a:latin typeface="Georgia" panose="02040502050405020303" pitchFamily="18" charset="0"/>
              </a:rPr>
              <a:t>]=3.9Χ10</a:t>
            </a:r>
            <a:r>
              <a:rPr lang="el-GR" altLang="en-US" sz="2700" baseline="30000">
                <a:latin typeface="Georgia" panose="02040502050405020303" pitchFamily="18" charset="0"/>
              </a:rPr>
              <a:t>-8</a:t>
            </a:r>
            <a:r>
              <a:rPr lang="el-GR" altLang="en-US" sz="2700">
                <a:latin typeface="Georgia" panose="02040502050405020303" pitchFamily="18" charset="0"/>
              </a:rPr>
              <a:t>  σε [Η</a:t>
            </a:r>
            <a:r>
              <a:rPr lang="el-GR" altLang="en-US" sz="2700" baseline="30000">
                <a:latin typeface="Georgia" panose="02040502050405020303" pitchFamily="18" charset="0"/>
              </a:rPr>
              <a:t>+</a:t>
            </a:r>
            <a:r>
              <a:rPr lang="el-GR" altLang="en-US" sz="2700">
                <a:latin typeface="Georgia" panose="02040502050405020303" pitchFamily="18" charset="0"/>
              </a:rPr>
              <a:t>]=6.3Χ10</a:t>
            </a:r>
            <a:r>
              <a:rPr lang="el-GR" altLang="en-US" sz="2700" baseline="30000">
                <a:latin typeface="Georgia" panose="02040502050405020303" pitchFamily="18" charset="0"/>
              </a:rPr>
              <a:t>-8</a:t>
            </a:r>
            <a:br>
              <a:rPr lang="el-GR" altLang="en-US" sz="2700" baseline="30000">
                <a:latin typeface="Georgia" panose="02040502050405020303" pitchFamily="18" charset="0"/>
              </a:rPr>
            </a:br>
            <a:endParaRPr lang="el-GR" altLang="en-US" sz="2700" baseline="30000">
              <a:latin typeface="Georgia" panose="02040502050405020303" pitchFamily="18" charset="0"/>
            </a:endParaRP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700" b="1">
              <a:latin typeface="Georgia" panose="02040502050405020303" pitchFamily="18" charset="0"/>
            </a:endParaRP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b="1">
                <a:latin typeface="Georgia" panose="02040502050405020303" pitchFamily="18" charset="0"/>
              </a:rPr>
              <a:t>Αύξηση &gt;60%!!!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>
            <a:extLst>
              <a:ext uri="{FF2B5EF4-FFF2-40B4-BE49-F238E27FC236}">
                <a16:creationId xmlns:a16="http://schemas.microsoft.com/office/drawing/2014/main" id="{4ECCE318-E8F8-90AC-FA74-8C8B88C0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2" y="60495"/>
            <a:ext cx="900907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l-GR" altLang="en-US" sz="2800" dirty="0"/>
              <a:t>Τα κύρια όργανα που βοηθούν στόν έλεγχο των </a:t>
            </a:r>
            <a:r>
              <a:rPr lang="en-GB" altLang="en-US" sz="2800" dirty="0"/>
              <a:t>CO</a:t>
            </a:r>
            <a:r>
              <a:rPr lang="el-GR" altLang="en-US" sz="2800" dirty="0"/>
              <a:t>2 και </a:t>
            </a:r>
            <a:r>
              <a:rPr lang="en-GB" altLang="en-US" sz="2800" dirty="0"/>
              <a:t>HCO</a:t>
            </a:r>
            <a:r>
              <a:rPr lang="el-GR" altLang="en-US" sz="2800" dirty="0"/>
              <a:t>3-, ελέγχοντας το </a:t>
            </a:r>
            <a:r>
              <a:rPr lang="en-GB" altLang="en-US" sz="2800" dirty="0"/>
              <a:t>pH</a:t>
            </a:r>
            <a:r>
              <a:rPr lang="el-GR" altLang="en-US" sz="2800" dirty="0"/>
              <a:t> του αίματος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25C89268-FE49-DA81-87A2-3DD35095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7" y="1824962"/>
            <a:ext cx="4010752" cy="436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78AD8349-1E9A-C840-520A-594C9A6BF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643" y="1912562"/>
            <a:ext cx="4140200" cy="392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5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600" dirty="0">
              <a:latin typeface="Georgia" panose="02040502050405020303" pitchFamily="18" charset="0"/>
            </a:endParaRPr>
          </a:p>
          <a:p>
            <a:pPr>
              <a:spcBef>
                <a:spcPts val="650"/>
              </a:spcBef>
              <a:buClrTx/>
              <a:buSzPct val="85000"/>
              <a:buFontTx/>
              <a:buNone/>
            </a:pPr>
            <a:r>
              <a:rPr lang="en-US" altLang="en-US" sz="2600" dirty="0">
                <a:latin typeface="Georgia" panose="02040502050405020303" pitchFamily="18" charset="0"/>
              </a:rPr>
              <a:t>    </a:t>
            </a:r>
            <a:r>
              <a:rPr lang="en-US" altLang="en-US" sz="2600" dirty="0">
                <a:solidFill>
                  <a:srgbClr val="CCB400"/>
                </a:solidFill>
                <a:latin typeface="Georgia" panose="02040502050405020303" pitchFamily="18" charset="0"/>
              </a:rPr>
              <a:t>o   </a:t>
            </a:r>
            <a:r>
              <a:rPr lang="el-GR" altLang="en-US" sz="2600" dirty="0">
                <a:latin typeface="Georgia" panose="02040502050405020303" pitchFamily="18" charset="0"/>
              </a:rPr>
              <a:t>Η απομάκρυνση του  </a:t>
            </a:r>
            <a:r>
              <a:rPr lang="en-GB" altLang="en-US" sz="2600" dirty="0">
                <a:latin typeface="Georgia" panose="02040502050405020303" pitchFamily="18" charset="0"/>
              </a:rPr>
              <a:t>CO</a:t>
            </a:r>
            <a:r>
              <a:rPr lang="el-GR" altLang="en-US" sz="26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600" dirty="0">
                <a:latin typeface="Georgia" panose="02040502050405020303" pitchFamily="18" charset="0"/>
              </a:rPr>
              <a:t> από το αίμα βοηθά στην αύξηση του </a:t>
            </a:r>
            <a:r>
              <a:rPr lang="en-GB" altLang="en-US" sz="2600" dirty="0">
                <a:latin typeface="Georgia" panose="02040502050405020303" pitchFamily="18" charset="0"/>
              </a:rPr>
              <a:t>pH</a:t>
            </a:r>
            <a:endParaRPr lang="el-GR" altLang="en-US" sz="2600" dirty="0">
              <a:latin typeface="Georgia" panose="02040502050405020303" pitchFamily="18" charset="0"/>
            </a:endParaRPr>
          </a:p>
          <a:p>
            <a:pPr>
              <a:spcBef>
                <a:spcPts val="650"/>
              </a:spcBef>
              <a:buClrTx/>
              <a:buSzPct val="85000"/>
              <a:buFontTx/>
              <a:buNone/>
            </a:pPr>
            <a:br>
              <a:rPr lang="el-GR" altLang="en-US" sz="2600" dirty="0">
                <a:latin typeface="Georgia" panose="02040502050405020303" pitchFamily="18" charset="0"/>
              </a:rPr>
            </a:br>
            <a:r>
              <a:rPr lang="en-US" altLang="en-US" sz="2600" dirty="0">
                <a:solidFill>
                  <a:srgbClr val="CCB400"/>
                </a:solidFill>
                <a:latin typeface="Georgia" panose="02040502050405020303" pitchFamily="18" charset="0"/>
              </a:rPr>
              <a:t>o</a:t>
            </a:r>
            <a:r>
              <a:rPr lang="el-GR" altLang="en-US" sz="2600" dirty="0">
                <a:latin typeface="Georgia" panose="02040502050405020303" pitchFamily="18" charset="0"/>
              </a:rPr>
              <a:t> </a:t>
            </a:r>
            <a:r>
              <a:rPr lang="en-US" altLang="en-US" sz="2600" dirty="0">
                <a:latin typeface="Georgia" panose="02040502050405020303" pitchFamily="18" charset="0"/>
              </a:rPr>
              <a:t>  </a:t>
            </a:r>
            <a:r>
              <a:rPr lang="el-GR" altLang="en-US" sz="2600" dirty="0">
                <a:latin typeface="Georgia" panose="02040502050405020303" pitchFamily="18" charset="0"/>
              </a:rPr>
              <a:t>Η απομάκρυνση του  </a:t>
            </a:r>
            <a:r>
              <a:rPr lang="en-GB" altLang="en-US" sz="2600" dirty="0">
                <a:latin typeface="Georgia" panose="02040502050405020303" pitchFamily="18" charset="0"/>
              </a:rPr>
              <a:t>HCO</a:t>
            </a:r>
            <a:r>
              <a:rPr lang="el-GR" altLang="en-US" sz="2600" baseline="-25000" dirty="0">
                <a:latin typeface="Georgia" panose="02040502050405020303" pitchFamily="18" charset="0"/>
              </a:rPr>
              <a:t>3</a:t>
            </a:r>
            <a:r>
              <a:rPr lang="el-GR" altLang="en-US" sz="2600" baseline="30000" dirty="0">
                <a:latin typeface="Georgia" panose="02040502050405020303" pitchFamily="18" charset="0"/>
              </a:rPr>
              <a:t>-</a:t>
            </a:r>
            <a:r>
              <a:rPr lang="el-GR" altLang="en-US" sz="2600" dirty="0">
                <a:latin typeface="Georgia" panose="02040502050405020303" pitchFamily="18" charset="0"/>
              </a:rPr>
              <a:t> από το αίμα βοηθά στην μείωση του  </a:t>
            </a:r>
            <a:r>
              <a:rPr lang="en-GB" altLang="en-US" sz="2600" dirty="0">
                <a:latin typeface="Georgia" panose="02040502050405020303" pitchFamily="18" charset="0"/>
              </a:rPr>
              <a:t>pH</a:t>
            </a:r>
            <a:r>
              <a:rPr lang="el-GR" altLang="en-US" sz="2600" dirty="0">
                <a:latin typeface="Georgia" panose="02040502050405020303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3FF7A66B-D5F7-4F7D-350E-F409FE10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3017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300" b="1" dirty="0">
                <a:solidFill>
                  <a:srgbClr val="C00000"/>
                </a:solidFill>
                <a:latin typeface="Georgia" panose="02040502050405020303" pitchFamily="18" charset="0"/>
              </a:rPr>
              <a:t>pH </a:t>
            </a:r>
            <a:r>
              <a:rPr lang="el-GR" altLang="en-US" sz="3300" b="1" dirty="0">
                <a:solidFill>
                  <a:srgbClr val="C00000"/>
                </a:solidFill>
                <a:latin typeface="Georgia" panose="02040502050405020303" pitchFamily="18" charset="0"/>
              </a:rPr>
              <a:t>και βιολογική λειτουργία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31F1963-7FF6-4737-C9DE-F34DF2889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04" y="1963594"/>
            <a:ext cx="8631096" cy="365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650"/>
              </a:spcBef>
              <a:buClrTx/>
              <a:buSzPct val="85000"/>
              <a:buFontTx/>
              <a:buNone/>
            </a:pPr>
            <a:r>
              <a:rPr lang="el-GR" altLang="en-US" sz="2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l-GR" altLang="en-US" sz="2600" b="1" i="1" dirty="0">
                <a:solidFill>
                  <a:schemeClr val="tx1"/>
                </a:solidFill>
                <a:latin typeface="Georgia" panose="02040502050405020303" pitchFamily="18" charset="0"/>
              </a:rPr>
              <a:t>Η  σπουδαιότητα του </a:t>
            </a:r>
            <a:r>
              <a:rPr lang="en-US" altLang="en-US" sz="2600" b="1" i="1" dirty="0">
                <a:solidFill>
                  <a:schemeClr val="tx1"/>
                </a:solidFill>
                <a:latin typeface="Georgia" panose="02040502050405020303" pitchFamily="18" charset="0"/>
              </a:rPr>
              <a:t>pH</a:t>
            </a:r>
            <a:r>
              <a:rPr lang="el-GR" altLang="en-US" sz="2600" b="1" i="1" dirty="0">
                <a:solidFill>
                  <a:schemeClr val="tx1"/>
                </a:solidFill>
                <a:latin typeface="Georgia" panose="02040502050405020303" pitchFamily="18" charset="0"/>
              </a:rPr>
              <a:t> στα βιολογικά συστήματα</a:t>
            </a:r>
          </a:p>
          <a:p>
            <a:pPr>
              <a:spcBef>
                <a:spcPts val="650"/>
              </a:spcBef>
              <a:buClrTx/>
              <a:buSzPct val="85000"/>
              <a:buFontTx/>
              <a:buNone/>
            </a:pPr>
            <a:r>
              <a:rPr lang="el-GR" altLang="en-US" sz="2600" i="1" dirty="0">
                <a:solidFill>
                  <a:schemeClr val="tx1"/>
                </a:solidFill>
                <a:latin typeface="Georgia" panose="02040502050405020303" pitchFamily="18" charset="0"/>
              </a:rPr>
              <a:t>α. Ο</a:t>
            </a:r>
            <a:r>
              <a:rPr lang="el-GR" altLang="en-US" sz="2600" dirty="0">
                <a:solidFill>
                  <a:schemeClr val="tx1"/>
                </a:solidFill>
                <a:latin typeface="Georgia" panose="02040502050405020303" pitchFamily="18" charset="0"/>
              </a:rPr>
              <a:t>μάδες που διίσταται σε πρωτόνια ανευρίσκονται σε  μακρομόρια, όπως </a:t>
            </a:r>
            <a:r>
              <a:rPr lang="en-US" altLang="en-US" sz="2600" dirty="0">
                <a:solidFill>
                  <a:schemeClr val="tx1"/>
                </a:solidFill>
                <a:latin typeface="Georgia" panose="02040502050405020303" pitchFamily="18" charset="0"/>
              </a:rPr>
              <a:t>o</a:t>
            </a:r>
            <a:r>
              <a:rPr lang="el-GR" altLang="en-US" sz="2600" dirty="0">
                <a:solidFill>
                  <a:schemeClr val="tx1"/>
                </a:solidFill>
                <a:latin typeface="Georgia" panose="02040502050405020303" pitchFamily="18" charset="0"/>
              </a:rPr>
              <a:t>ι πρωτεΐνες</a:t>
            </a:r>
          </a:p>
          <a:p>
            <a:pPr>
              <a:spcBef>
                <a:spcPts val="650"/>
              </a:spcBef>
              <a:buClrTx/>
              <a:buSzPct val="85000"/>
              <a:buFontTx/>
              <a:buNone/>
            </a:pPr>
            <a:r>
              <a:rPr lang="el-GR" altLang="en-US" sz="2600" dirty="0">
                <a:solidFill>
                  <a:schemeClr val="tx1"/>
                </a:solidFill>
                <a:latin typeface="Georgia" panose="02040502050405020303" pitchFamily="18" charset="0"/>
              </a:rPr>
              <a:t>β. Το κυτταρικό περιβάλλον είναι πάντοτε ρυθμισμένο σε </a:t>
            </a:r>
            <a:r>
              <a:rPr lang="en-US" altLang="en-US" sz="2600" dirty="0">
                <a:solidFill>
                  <a:schemeClr val="tx1"/>
                </a:solidFill>
                <a:latin typeface="Georgia" panose="02040502050405020303" pitchFamily="18" charset="0"/>
              </a:rPr>
              <a:t>pH</a:t>
            </a:r>
            <a:r>
              <a:rPr lang="el-GR" altLang="en-US" sz="2600" dirty="0">
                <a:solidFill>
                  <a:schemeClr val="tx1"/>
                </a:solidFill>
                <a:latin typeface="Georgia" panose="02040502050405020303" pitchFamily="18" charset="0"/>
              </a:rPr>
              <a:t> κατά προσέγγιση γύρω στο 7</a:t>
            </a:r>
          </a:p>
          <a:p>
            <a:pPr>
              <a:spcBef>
                <a:spcPts val="650"/>
              </a:spcBef>
              <a:buClrTx/>
              <a:buSzPct val="85000"/>
              <a:buFontTx/>
              <a:buNone/>
            </a:pPr>
            <a:r>
              <a:rPr lang="el-GR" altLang="en-US" sz="2600" dirty="0">
                <a:solidFill>
                  <a:schemeClr val="tx1"/>
                </a:solidFill>
                <a:latin typeface="Georgia" panose="02040502050405020303" pitchFamily="18" charset="0"/>
              </a:rPr>
              <a:t>γ. η ενζυμική δραστικότητα είναι εξαρτώμενη από το </a:t>
            </a:r>
            <a:r>
              <a:rPr lang="en-US" altLang="en-US" sz="2600" dirty="0">
                <a:solidFill>
                  <a:schemeClr val="tx1"/>
                </a:solidFill>
                <a:latin typeface="Georgia" panose="02040502050405020303" pitchFamily="18" charset="0"/>
              </a:rPr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3200367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EDBEECD5-4E2E-8703-5B2F-0F443F3F8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46" y="494047"/>
            <a:ext cx="7908513" cy="146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Οι πορφυρίνες είναι ετεροκυκλικά μόρια που δύναται να χρησιμοποιηθούν ως ένας τετρασχιδής υποκαταστάτης</a:t>
            </a:r>
            <a:r>
              <a:rPr lang="el-GR" alt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AE22A56B-3C2D-A052-0E35-DFC1DDC55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53" y="3221565"/>
            <a:ext cx="3246269" cy="314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11F3BCF4-AE9D-30A5-E0A4-2D655D06C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74" y="2297838"/>
            <a:ext cx="718207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2400" dirty="0">
                <a:latin typeface="Arial" panose="020B0604020202020204" pitchFamily="34" charset="0"/>
              </a:rPr>
              <a:t>Ομάδα της αίμης και σύμπλοκες ενώσεις με τον </a:t>
            </a:r>
            <a:r>
              <a:rPr lang="en-US" altLang="en-US" sz="2400" dirty="0">
                <a:latin typeface="Arial" panose="020B0604020202020204" pitchFamily="34" charset="0"/>
              </a:rPr>
              <a:t>Fe</a:t>
            </a:r>
            <a:r>
              <a:rPr lang="el-GR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0DF2C0E0-9ED0-EE3E-FD50-92C05EE23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41" y="265247"/>
            <a:ext cx="8534400" cy="107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A</a:t>
            </a:r>
            <a:r>
              <a:rPr lang="el-GR" altLang="en-US" dirty="0"/>
              <a:t>ίμη</a:t>
            </a:r>
            <a:r>
              <a:rPr lang="en-US" altLang="en-US" dirty="0"/>
              <a:t>: O Fe 2+ </a:t>
            </a:r>
            <a:r>
              <a:rPr lang="el-GR" altLang="en-US" dirty="0"/>
              <a:t>με τους 6 δεσμούς σύνταξης</a:t>
            </a:r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B8E425EE-0F4F-15DD-DDBF-ED0A5C69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3A533EF1-6217-B0A5-75D5-7D8F906E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628775"/>
            <a:ext cx="8535987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37BCDC6A-EFC2-DC4E-DA95-0B7EA4A33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19" y="118069"/>
            <a:ext cx="8456031" cy="15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l-GR" altLang="en-US" sz="3200" dirty="0"/>
              <a:t>Πως το </a:t>
            </a:r>
            <a:r>
              <a:rPr lang="en-GB" altLang="en-US" sz="3200" dirty="0"/>
              <a:t>CO</a:t>
            </a:r>
            <a:r>
              <a:rPr lang="el-GR" altLang="en-US" sz="3200" dirty="0"/>
              <a:t>2 και τα </a:t>
            </a:r>
            <a:r>
              <a:rPr lang="en-GB" altLang="en-US" sz="3200" dirty="0"/>
              <a:t>H</a:t>
            </a:r>
            <a:r>
              <a:rPr lang="el-GR" altLang="en-US" sz="3200" dirty="0"/>
              <a:t>+ προάγουν την απελευθέρωση του  Ο2 από την αιμοσφαιρίνη?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E79B3D5-5B07-1B61-60C8-734521FB984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91440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26FABBC5-83C5-EC28-B82F-DE899820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7993062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Rectangle 4">
            <a:extLst>
              <a:ext uri="{FF2B5EF4-FFF2-40B4-BE49-F238E27FC236}">
                <a16:creationId xmlns:a16="http://schemas.microsoft.com/office/drawing/2014/main" id="{F12D28D7-A970-27A8-61F8-19D89391E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42" y="1534000"/>
            <a:ext cx="91440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el-GR" altLang="en-US" dirty="0"/>
          </a:p>
          <a:p>
            <a:pPr>
              <a:buClrTx/>
              <a:buFontTx/>
              <a:buNone/>
            </a:pPr>
            <a:r>
              <a:rPr lang="el-GR" altLang="en-US" dirty="0"/>
              <a:t>Η μεταβολή της πρωτεϊνικής δομής ρυθμίζει την βιολογική λειτουργία της αιμοσφαιρίνης. Αυτή η δομή τροποποιείται με την πρόσδεση ή απελευθέρωση του CO</a:t>
            </a:r>
            <a:r>
              <a:rPr lang="el-GR" altLang="en-US" baseline="-25000" dirty="0"/>
              <a:t>2</a:t>
            </a:r>
            <a:r>
              <a:rPr lang="el-GR" altLang="en-US" dirty="0"/>
              <a:t> και των H</a:t>
            </a:r>
            <a:r>
              <a:rPr lang="el-GR" altLang="en-US" baseline="30000" dirty="0"/>
              <a:t>+</a:t>
            </a:r>
            <a:r>
              <a:rPr lang="el-GR" altLang="en-US" dirty="0"/>
              <a:t> στις μεσεπιφάνειες των υπομονάδων της αιμοσφαιρίνης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DD58A44C-D7BD-B4FF-EE90-73EFBB680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" y="984783"/>
            <a:ext cx="9137426" cy="310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5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 dirty="0">
                <a:latin typeface="Georgia" panose="02040502050405020303" pitchFamily="18" charset="0"/>
              </a:rPr>
              <a:t>Παρουσία </a:t>
            </a:r>
            <a:r>
              <a:rPr lang="en-GB" altLang="en-US" sz="2400" dirty="0">
                <a:latin typeface="Georgia" panose="02040502050405020303" pitchFamily="18" charset="0"/>
              </a:rPr>
              <a:t>CO</a:t>
            </a:r>
            <a:r>
              <a:rPr lang="el-GR" altLang="en-US" sz="24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400" dirty="0">
                <a:latin typeface="Georgia" panose="02040502050405020303" pitchFamily="18" charset="0"/>
              </a:rPr>
              <a:t> και  </a:t>
            </a:r>
            <a:r>
              <a:rPr lang="en-GB" altLang="en-US" sz="2400" dirty="0">
                <a:latin typeface="Georgia" panose="02040502050405020303" pitchFamily="18" charset="0"/>
              </a:rPr>
              <a:t>H</a:t>
            </a:r>
            <a:r>
              <a:rPr lang="el-GR" altLang="en-US" sz="2400" baseline="30000" dirty="0">
                <a:latin typeface="Georgia" panose="02040502050405020303" pitchFamily="18" charset="0"/>
              </a:rPr>
              <a:t>+ </a:t>
            </a:r>
            <a:r>
              <a:rPr lang="el-GR" altLang="en-US" sz="2400" dirty="0">
                <a:latin typeface="Georgia" panose="02040502050405020303" pitchFamily="18" charset="0"/>
              </a:rPr>
              <a:t>(πχ στους μύες), σχηματίζονται φορτισμένες ομάδες των αμινοξέων  στην μεσεπιφάνεια των υπομονάδων της </a:t>
            </a:r>
            <a:r>
              <a:rPr lang="en-US" altLang="en-US" sz="2400" dirty="0">
                <a:latin typeface="Georgia" panose="02040502050405020303" pitchFamily="18" charset="0"/>
              </a:rPr>
              <a:t>Hb.</a:t>
            </a:r>
            <a:r>
              <a:rPr lang="el-GR" altLang="en-US" sz="2400" dirty="0">
                <a:latin typeface="Georgia" panose="02040502050405020303" pitchFamily="18" charset="0"/>
              </a:rPr>
              <a:t> Αυτές οι φορτισμένες ομάδες έλκονται ισχυρά με τις ιοντικές αλληλεπιδράσεις των γεφυρών άλατος  μεταξύ των δύο υπομονάδων και σταθεροποιούν κατ’αυτόν τον τρόπο τη </a:t>
            </a:r>
            <a:r>
              <a:rPr lang="el-GR" alt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δεοξυ μορφή της αιμοσφαιρίνης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 dirty="0">
                <a:latin typeface="Georgia" panose="02040502050405020303" pitchFamily="18" charset="0"/>
              </a:rPr>
              <a:t>Όταν το αίμα περνά  μέσω των κυψελιδικών  τριχοειδών των πνευμόνων, το </a:t>
            </a:r>
            <a:r>
              <a:rPr lang="en-GB" altLang="en-US" sz="2400" dirty="0">
                <a:latin typeface="Georgia" panose="02040502050405020303" pitchFamily="18" charset="0"/>
              </a:rPr>
              <a:t>CO</a:t>
            </a:r>
            <a:r>
              <a:rPr lang="el-GR" altLang="en-US" sz="24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400" dirty="0">
                <a:latin typeface="Georgia" panose="02040502050405020303" pitchFamily="18" charset="0"/>
              </a:rPr>
              <a:t> </a:t>
            </a:r>
            <a:r>
              <a:rPr lang="en-GB" altLang="en-US" sz="2400" dirty="0">
                <a:latin typeface="Georgia" panose="02040502050405020303" pitchFamily="18" charset="0"/>
              </a:rPr>
              <a:t>and</a:t>
            </a:r>
            <a:r>
              <a:rPr lang="el-GR" altLang="en-US" sz="2400" dirty="0">
                <a:latin typeface="Georgia" panose="02040502050405020303" pitchFamily="18" charset="0"/>
              </a:rPr>
              <a:t> τα </a:t>
            </a:r>
            <a:r>
              <a:rPr lang="en-GB" altLang="en-US" sz="2400" dirty="0">
                <a:latin typeface="Georgia" panose="02040502050405020303" pitchFamily="18" charset="0"/>
              </a:rPr>
              <a:t>H</a:t>
            </a:r>
            <a:r>
              <a:rPr lang="el-GR" altLang="en-US" sz="2400" baseline="30000" dirty="0">
                <a:latin typeface="Georgia" panose="02040502050405020303" pitchFamily="18" charset="0"/>
              </a:rPr>
              <a:t>+</a:t>
            </a:r>
            <a:r>
              <a:rPr lang="el-GR" altLang="en-US" sz="2400" dirty="0">
                <a:latin typeface="Georgia" panose="02040502050405020303" pitchFamily="18" charset="0"/>
              </a:rPr>
              <a:t> απομακρύνονται από την αιμοσφαιρίνη και έτσι ευνοείται η </a:t>
            </a:r>
            <a:r>
              <a:rPr lang="el-GR" alt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διαμόρφωση της οξυαιμοσφαιρίνης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A14A861-EEB7-2422-4E30-BE00FFF6C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40" y="4090369"/>
            <a:ext cx="5193235" cy="259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A29E24F8-BEC8-D356-55AF-4A6DC9D73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23" y="206494"/>
            <a:ext cx="8667071" cy="58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Αίμη στην δεοξυ μορφή και οξυγονωμένη αίμη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7" name="Text Box 1">
                <a:extLst>
                  <a:ext uri="{FF2B5EF4-FFF2-40B4-BE49-F238E27FC236}">
                    <a16:creationId xmlns:a16="http://schemas.microsoft.com/office/drawing/2014/main" id="{2126EA7D-506B-CEA9-DF9A-A481A9C91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77812"/>
                <a:ext cx="8534400" cy="758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b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l-GR" altLang="en-US" sz="3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Μετάβαση  Τ</a:t>
                </a:r>
                <a14:m>
                  <m:oMath xmlns:m="http://schemas.openxmlformats.org/officeDocument/2006/math">
                    <m:r>
                      <a:rPr lang="el-GR" alt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3600" dirty="0">
                    <a:solidFill>
                      <a:srgbClr val="C00000"/>
                    </a:solidFill>
                    <a:latin typeface="Georgia" panose="02040502050405020303" pitchFamily="18" charset="0"/>
                  </a:rPr>
                  <a:t>R</a:t>
                </a:r>
              </a:p>
            </p:txBody>
          </p:sp>
        </mc:Choice>
        <mc:Fallback xmlns="">
          <p:sp>
            <p:nvSpPr>
              <p:cNvPr id="45057" name="Text Box 1">
                <a:extLst>
                  <a:ext uri="{FF2B5EF4-FFF2-40B4-BE49-F238E27FC236}">
                    <a16:creationId xmlns:a16="http://schemas.microsoft.com/office/drawing/2014/main" id="{2126EA7D-506B-CEA9-DF9A-A481A9C91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77812"/>
                <a:ext cx="8534400" cy="758825"/>
              </a:xfrm>
              <a:prstGeom prst="rect">
                <a:avLst/>
              </a:prstGeom>
              <a:blipFill>
                <a:blip r:embed="rId3"/>
                <a:stretch>
                  <a:fillRect b="-306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58" name="Picture 2">
            <a:extLst>
              <a:ext uri="{FF2B5EF4-FFF2-40B4-BE49-F238E27FC236}">
                <a16:creationId xmlns:a16="http://schemas.microsoft.com/office/drawing/2014/main" id="{FC98720E-5264-5199-9704-47BDD571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04988"/>
            <a:ext cx="8504238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>
            <a:extLst>
              <a:ext uri="{FF2B5EF4-FFF2-40B4-BE49-F238E27FC236}">
                <a16:creationId xmlns:a16="http://schemas.microsoft.com/office/drawing/2014/main" id="{24FD8D16-C6EE-2911-FF6D-77ABB5C9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53" y="144257"/>
            <a:ext cx="80010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dirty="0"/>
              <a:t>M</a:t>
            </a:r>
            <a:r>
              <a:rPr lang="el-GR" altLang="en-US" sz="2800" dirty="0"/>
              <a:t>ερικά ιοντικά ζεύγη που σταθεροποιούν  την κατάσταση Τ της δεοξυαιμοσφαιρίνης</a:t>
            </a: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D50BC3E2-D2F9-4A8F-6789-EAA6F1619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F74ED1D4-8716-5517-F8C8-9351B010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5" y="1642771"/>
            <a:ext cx="7827135" cy="434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>
            <a:extLst>
              <a:ext uri="{FF2B5EF4-FFF2-40B4-BE49-F238E27FC236}">
                <a16:creationId xmlns:a16="http://schemas.microsoft.com/office/drawing/2014/main" id="{94773C5D-D98D-C655-E2C2-FA6D7D91A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8963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br>
              <a:rPr lang="el-GR" altLang="en-US" sz="2400" b="1" dirty="0">
                <a:solidFill>
                  <a:srgbClr val="7B9899"/>
                </a:solidFill>
                <a:latin typeface="Georgia" panose="02040502050405020303" pitchFamily="18" charset="0"/>
              </a:rPr>
            </a:br>
            <a:br>
              <a:rPr lang="el-GR" altLang="en-US" sz="2400" b="1" dirty="0">
                <a:solidFill>
                  <a:srgbClr val="7B9899"/>
                </a:solidFill>
                <a:latin typeface="Georgia" panose="02040502050405020303" pitchFamily="18" charset="0"/>
              </a:rPr>
            </a:br>
            <a:br>
              <a:rPr lang="el-GR" altLang="en-US" sz="2400" b="1" dirty="0">
                <a:solidFill>
                  <a:srgbClr val="7B9899"/>
                </a:solidFill>
                <a:latin typeface="Georgia" panose="02040502050405020303" pitchFamily="18" charset="0"/>
              </a:rPr>
            </a:br>
            <a:br>
              <a:rPr lang="el-GR" altLang="en-US" sz="2400" b="1" dirty="0">
                <a:solidFill>
                  <a:srgbClr val="7B9899"/>
                </a:solidFill>
                <a:latin typeface="Georgia" panose="02040502050405020303" pitchFamily="18" charset="0"/>
              </a:rPr>
            </a:br>
            <a:br>
              <a:rPr lang="el-GR" altLang="en-US" sz="2400" b="1" dirty="0">
                <a:solidFill>
                  <a:srgbClr val="7B9899"/>
                </a:solidFill>
                <a:latin typeface="Georgia" panose="02040502050405020303" pitchFamily="18" charset="0"/>
              </a:rPr>
            </a:br>
            <a:br>
              <a:rPr lang="el-GR" altLang="en-US" sz="2400" b="1" dirty="0">
                <a:solidFill>
                  <a:srgbClr val="7B9899"/>
                </a:solidFill>
                <a:latin typeface="Georgia" panose="02040502050405020303" pitchFamily="18" charset="0"/>
              </a:rPr>
            </a:br>
            <a:r>
              <a:rPr lang="en-US" altLang="en-US" sz="2400" b="1" dirty="0">
                <a:solidFill>
                  <a:srgbClr val="A50021"/>
                </a:solidFill>
                <a:latin typeface="Georgia" panose="02040502050405020303" pitchFamily="18" charset="0"/>
              </a:rPr>
              <a:t>T</a:t>
            </a:r>
            <a:r>
              <a:rPr lang="el-GR" altLang="en-US" sz="2400" b="1" dirty="0">
                <a:solidFill>
                  <a:srgbClr val="A50021"/>
                </a:solidFill>
                <a:latin typeface="Georgia" panose="02040502050405020303" pitchFamily="18" charset="0"/>
              </a:rPr>
              <a:t>ι συμβαίνει στο αίμα κατά την διάρκεια της άσκησης?</a:t>
            </a:r>
            <a:br>
              <a:rPr lang="el-GR" altLang="en-US" sz="2400" b="1" i="1" dirty="0">
                <a:solidFill>
                  <a:srgbClr val="A50021"/>
                </a:solidFill>
                <a:latin typeface="Georgia" panose="02040502050405020303" pitchFamily="18" charset="0"/>
              </a:rPr>
            </a:br>
            <a:endParaRPr lang="el-GR" altLang="en-US" sz="2400" b="1" i="1" dirty="0">
              <a:solidFill>
                <a:srgbClr val="A50021"/>
              </a:solidFill>
              <a:latin typeface="Georgia" panose="02040502050405020303" pitchFamily="18" charset="0"/>
            </a:endParaRP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90A486FD-0E9A-1BC3-0019-127A2FAC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6" y="1268413"/>
            <a:ext cx="4604094" cy="474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1" name="Text Box 3">
            <a:extLst>
              <a:ext uri="{FF2B5EF4-FFF2-40B4-BE49-F238E27FC236}">
                <a16:creationId xmlns:a16="http://schemas.microsoft.com/office/drawing/2014/main" id="{A861B422-C24B-0593-82B2-F9AC2A4F2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285876"/>
            <a:ext cx="4286250" cy="487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 dirty="0">
                <a:latin typeface="Georgia" panose="02040502050405020303" pitchFamily="18" charset="0"/>
              </a:rPr>
              <a:t>Κατεύθυνση της διάχυσης μεταξύ του αίματος και των μυικών κυττάρων για τα  </a:t>
            </a:r>
            <a:r>
              <a:rPr lang="en-GB" altLang="en-US" sz="2400" dirty="0">
                <a:latin typeface="Georgia" panose="02040502050405020303" pitchFamily="18" charset="0"/>
              </a:rPr>
              <a:t>H</a:t>
            </a:r>
            <a:r>
              <a:rPr lang="el-GR" altLang="en-US" sz="2400" baseline="30000" dirty="0">
                <a:latin typeface="Georgia" panose="02040502050405020303" pitchFamily="18" charset="0"/>
              </a:rPr>
              <a:t>+</a:t>
            </a:r>
            <a:r>
              <a:rPr lang="el-GR" altLang="en-US" sz="2400" dirty="0">
                <a:latin typeface="Georgia" panose="02040502050405020303" pitchFamily="18" charset="0"/>
              </a:rPr>
              <a:t>, </a:t>
            </a:r>
            <a:r>
              <a:rPr lang="en-GB" altLang="en-US" sz="2400" dirty="0">
                <a:latin typeface="Georgia" panose="02040502050405020303" pitchFamily="18" charset="0"/>
              </a:rPr>
              <a:t>CO</a:t>
            </a:r>
            <a:r>
              <a:rPr lang="el-GR" altLang="en-US" sz="24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400" dirty="0">
                <a:latin typeface="Georgia" panose="02040502050405020303" pitchFamily="18" charset="0"/>
              </a:rPr>
              <a:t>, και </a:t>
            </a:r>
            <a:r>
              <a:rPr lang="en-GB" altLang="en-US" sz="2400" dirty="0">
                <a:latin typeface="Georgia" panose="02040502050405020303" pitchFamily="18" charset="0"/>
              </a:rPr>
              <a:t>O</a:t>
            </a:r>
            <a:r>
              <a:rPr lang="el-GR" altLang="en-US" sz="24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400" dirty="0">
                <a:latin typeface="Georgia" panose="02040502050405020303" pitchFamily="18" charset="0"/>
              </a:rPr>
              <a:t> κατά την διάρκεια της άσκησης.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4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 dirty="0">
                <a:latin typeface="Georgia" panose="02040502050405020303" pitchFamily="18" charset="0"/>
              </a:rPr>
              <a:t>Οι προκύπτουσες  μεταβολές στις συγκεντρώσεις επηρεάζουν την ισορροπία του ρυθμιστικού συστήματος  όπως δεικνύεται στην επάνω δεξιά γωνία του διαγράμματος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>
            <a:extLst>
              <a:ext uri="{FF2B5EF4-FFF2-40B4-BE49-F238E27FC236}">
                <a16:creationId xmlns:a16="http://schemas.microsoft.com/office/drawing/2014/main" id="{E3C9C642-4AC1-3676-B497-683D8C62D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04" y="216385"/>
            <a:ext cx="8534400" cy="125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P</a:t>
            </a:r>
            <a:r>
              <a:rPr lang="el-GR" altLang="en-US" dirty="0"/>
              <a:t>υθμιστικά  συστήματα του αίματος κατά την διάρκεια της άσκησης</a:t>
            </a: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BE3389E7-E11C-2149-D476-4FE005424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52600"/>
            <a:ext cx="8720307" cy="449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52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100" dirty="0">
                <a:latin typeface="Georgia" panose="02040502050405020303" pitchFamily="18" charset="0"/>
              </a:rPr>
              <a:t>Η αιμοσφαιρίνη μεταφέρει  </a:t>
            </a:r>
            <a:r>
              <a:rPr lang="en-GB" altLang="en-US" sz="2100" dirty="0">
                <a:latin typeface="Georgia" panose="02040502050405020303" pitchFamily="18" charset="0"/>
              </a:rPr>
              <a:t>O</a:t>
            </a:r>
            <a:r>
              <a:rPr lang="el-GR" altLang="en-US" sz="21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100" dirty="0">
                <a:latin typeface="Georgia" panose="02040502050405020303" pitchFamily="18" charset="0"/>
              </a:rPr>
              <a:t> από τους πνεύμονες στους μυς μέσω του αίματος</a:t>
            </a:r>
          </a:p>
          <a:p>
            <a:pPr>
              <a:lnSpc>
                <a:spcPct val="90000"/>
              </a:lnSpc>
              <a:spcBef>
                <a:spcPts val="52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100" dirty="0">
                <a:latin typeface="Georgia" panose="02040502050405020303" pitchFamily="18" charset="0"/>
              </a:rPr>
              <a:t>Οι μύες χρειάζονται περισσότερο  </a:t>
            </a:r>
            <a:r>
              <a:rPr lang="en-GB" altLang="en-US" sz="2100" dirty="0">
                <a:latin typeface="Georgia" panose="02040502050405020303" pitchFamily="18" charset="0"/>
              </a:rPr>
              <a:t>O</a:t>
            </a:r>
            <a:r>
              <a:rPr lang="el-GR" altLang="en-US" sz="21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100" dirty="0">
                <a:latin typeface="Georgia" panose="02040502050405020303" pitchFamily="18" charset="0"/>
              </a:rPr>
              <a:t> από το κανονικό, επειδή η μεταβολική τους δραστηριότητα  είναι αυξημένη κατά την διάρκεια της άσκησης. Επομένως η ποσότητα </a:t>
            </a:r>
            <a:r>
              <a:rPr lang="en-GB" altLang="en-US" sz="2100" dirty="0">
                <a:solidFill>
                  <a:srgbClr val="FF0000"/>
                </a:solidFill>
                <a:latin typeface="Georgia" panose="02040502050405020303" pitchFamily="18" charset="0"/>
              </a:rPr>
              <a:t>O</a:t>
            </a:r>
            <a:r>
              <a:rPr lang="el-GR" altLang="en-US" sz="2100" baseline="-25000" dirty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el-GR" altLang="en-US" sz="21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l-GR" altLang="en-US" sz="2100" dirty="0">
                <a:latin typeface="Georgia" panose="02040502050405020303" pitchFamily="18" charset="0"/>
              </a:rPr>
              <a:t>στον μυ εξαντλείται, με αποτέλεσμα να </a:t>
            </a:r>
            <a:r>
              <a:rPr lang="el-GR" alt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δημιουργηθεί μια </a:t>
            </a:r>
            <a:r>
              <a:rPr lang="el-GR" altLang="en-US" sz="2100" dirty="0">
                <a:solidFill>
                  <a:srgbClr val="FF0000"/>
                </a:solidFill>
                <a:latin typeface="Georgia" panose="02040502050405020303" pitchFamily="18" charset="0"/>
              </a:rPr>
              <a:t>διαβάθμιση συγκέντρωσης </a:t>
            </a:r>
            <a:r>
              <a:rPr lang="el-GR" altLang="en-US" sz="2100" dirty="0">
                <a:latin typeface="Georgia" panose="02040502050405020303" pitchFamily="18" charset="0"/>
              </a:rPr>
              <a:t>μεταξύ των μυικών κυττάρων και του αίματος στα τριχοειδή. Το</a:t>
            </a:r>
            <a:r>
              <a:rPr lang="en-GB" altLang="en-US" sz="2100" dirty="0">
                <a:latin typeface="Georgia" panose="02040502050405020303" pitchFamily="18" charset="0"/>
              </a:rPr>
              <a:t> </a:t>
            </a:r>
            <a:r>
              <a:rPr lang="el-GR" altLang="en-US" sz="2100" dirty="0">
                <a:latin typeface="Georgia" panose="02040502050405020303" pitchFamily="18" charset="0"/>
              </a:rPr>
              <a:t>οξυγόνο</a:t>
            </a:r>
            <a:r>
              <a:rPr lang="en-GB" altLang="en-US" sz="2100" dirty="0">
                <a:latin typeface="Georgia" panose="02040502050405020303" pitchFamily="18" charset="0"/>
              </a:rPr>
              <a:t> </a:t>
            </a:r>
            <a:r>
              <a:rPr lang="el-GR" altLang="en-US" sz="2100" dirty="0">
                <a:latin typeface="Georgia" panose="02040502050405020303" pitchFamily="18" charset="0"/>
              </a:rPr>
              <a:t>διαχέεται</a:t>
            </a:r>
            <a:r>
              <a:rPr lang="en-GB" altLang="en-US" sz="2100" dirty="0">
                <a:latin typeface="Georgia" panose="02040502050405020303" pitchFamily="18" charset="0"/>
              </a:rPr>
              <a:t> </a:t>
            </a:r>
            <a:r>
              <a:rPr lang="el-GR" altLang="en-US" sz="2100" dirty="0">
                <a:latin typeface="Georgia" panose="02040502050405020303" pitchFamily="18" charset="0"/>
              </a:rPr>
              <a:t>από</a:t>
            </a:r>
            <a:r>
              <a:rPr lang="en-GB" altLang="en-US" sz="2100" dirty="0">
                <a:latin typeface="Georgia" panose="02040502050405020303" pitchFamily="18" charset="0"/>
              </a:rPr>
              <a:t> </a:t>
            </a:r>
            <a:r>
              <a:rPr lang="el-GR" altLang="en-US" sz="2100" dirty="0">
                <a:latin typeface="Georgia" panose="02040502050405020303" pitchFamily="18" charset="0"/>
              </a:rPr>
              <a:t>το</a:t>
            </a:r>
            <a:r>
              <a:rPr lang="en-GB" altLang="en-US" sz="2100" dirty="0">
                <a:latin typeface="Georgia" panose="02040502050405020303" pitchFamily="18" charset="0"/>
              </a:rPr>
              <a:t> </a:t>
            </a:r>
            <a:r>
              <a:rPr lang="el-GR" altLang="en-US" sz="2100" dirty="0">
                <a:latin typeface="Georgia" panose="02040502050405020303" pitchFamily="18" charset="0"/>
              </a:rPr>
              <a:t>αίμα</a:t>
            </a:r>
            <a:r>
              <a:rPr lang="en-GB" altLang="en-US" sz="2100" dirty="0">
                <a:latin typeface="Georgia" panose="02040502050405020303" pitchFamily="18" charset="0"/>
              </a:rPr>
              <a:t> </a:t>
            </a:r>
            <a:r>
              <a:rPr lang="el-GR" altLang="en-US" sz="2100" dirty="0">
                <a:latin typeface="Georgia" panose="02040502050405020303" pitchFamily="18" charset="0"/>
              </a:rPr>
              <a:t>στους</a:t>
            </a:r>
            <a:r>
              <a:rPr lang="en-GB" altLang="en-US" sz="2100" dirty="0">
                <a:latin typeface="Georgia" panose="02040502050405020303" pitchFamily="18" charset="0"/>
              </a:rPr>
              <a:t> </a:t>
            </a:r>
            <a:r>
              <a:rPr lang="el-GR" altLang="en-US" sz="2100" dirty="0">
                <a:latin typeface="Georgia" panose="02040502050405020303" pitchFamily="18" charset="0"/>
              </a:rPr>
              <a:t>μύες</a:t>
            </a:r>
            <a:r>
              <a:rPr lang="en-GB" altLang="en-US" sz="2100" dirty="0">
                <a:latin typeface="Georgia" panose="02040502050405020303" pitchFamily="18" charset="0"/>
              </a:rPr>
              <a:t>, </a:t>
            </a:r>
            <a:r>
              <a:rPr lang="el-GR" altLang="en-US" sz="2100" dirty="0">
                <a:latin typeface="Georgia" panose="02040502050405020303" pitchFamily="18" charset="0"/>
              </a:rPr>
              <a:t>εξαιτίας</a:t>
            </a:r>
            <a:r>
              <a:rPr lang="en-GB" altLang="en-US" sz="2100" dirty="0">
                <a:latin typeface="Georgia" panose="02040502050405020303" pitchFamily="18" charset="0"/>
              </a:rPr>
              <a:t> </a:t>
            </a:r>
            <a:r>
              <a:rPr lang="el-GR" altLang="en-US" sz="2100" dirty="0">
                <a:latin typeface="Georgia" panose="02040502050405020303" pitchFamily="18" charset="0"/>
              </a:rPr>
              <a:t>αυτής</a:t>
            </a:r>
            <a:r>
              <a:rPr lang="en-GB" altLang="en-US" sz="2100" dirty="0">
                <a:latin typeface="Georgia" panose="02040502050405020303" pitchFamily="18" charset="0"/>
              </a:rPr>
              <a:t> </a:t>
            </a:r>
            <a:r>
              <a:rPr lang="el-GR" altLang="en-US" sz="2100" dirty="0">
                <a:latin typeface="Georgia" panose="02040502050405020303" pitchFamily="18" charset="0"/>
              </a:rPr>
              <a:t>της</a:t>
            </a:r>
            <a:r>
              <a:rPr lang="en-GB" altLang="en-US" sz="2100" dirty="0">
                <a:latin typeface="Georgia" panose="02040502050405020303" pitchFamily="18" charset="0"/>
              </a:rPr>
              <a:t> </a:t>
            </a:r>
            <a:r>
              <a:rPr lang="el-GR" altLang="en-US" sz="2100" dirty="0">
                <a:latin typeface="Georgia" panose="02040502050405020303" pitchFamily="18" charset="0"/>
              </a:rPr>
              <a:t>διαβάθμισης συγκέντρωσης</a:t>
            </a:r>
            <a:r>
              <a:rPr lang="en-GB" altLang="en-US" sz="2100" dirty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2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100" dirty="0">
                <a:latin typeface="Georgia" panose="02040502050405020303" pitchFamily="18" charset="0"/>
              </a:rPr>
              <a:t>Οι μύες παράγουν </a:t>
            </a:r>
            <a:r>
              <a:rPr lang="en-GB" altLang="en-US" sz="2100" dirty="0">
                <a:solidFill>
                  <a:srgbClr val="0070C0"/>
                </a:solidFill>
                <a:latin typeface="Georgia" panose="02040502050405020303" pitchFamily="18" charset="0"/>
              </a:rPr>
              <a:t>CO</a:t>
            </a:r>
            <a:r>
              <a:rPr lang="el-GR" altLang="en-US" sz="2100" baseline="-25000" dirty="0">
                <a:solidFill>
                  <a:srgbClr val="0070C0"/>
                </a:solidFill>
                <a:latin typeface="Georgia" panose="02040502050405020303" pitchFamily="18" charset="0"/>
              </a:rPr>
              <a:t>2</a:t>
            </a:r>
            <a:r>
              <a:rPr lang="el-GR" altLang="en-US" sz="21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l-GR" alt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και</a:t>
            </a:r>
            <a:r>
              <a:rPr lang="el-GR" altLang="en-US" sz="2100" dirty="0">
                <a:solidFill>
                  <a:srgbClr val="0070C0"/>
                </a:solidFill>
                <a:latin typeface="Georgia" panose="02040502050405020303" pitchFamily="18" charset="0"/>
              </a:rPr>
              <a:t>  </a:t>
            </a:r>
            <a:r>
              <a:rPr lang="en-GB" altLang="en-US" sz="2100" dirty="0">
                <a:solidFill>
                  <a:srgbClr val="0070C0"/>
                </a:solidFill>
                <a:latin typeface="Georgia" panose="02040502050405020303" pitchFamily="18" charset="0"/>
              </a:rPr>
              <a:t>H</a:t>
            </a:r>
            <a:r>
              <a:rPr lang="el-GR" altLang="en-US" sz="2100" baseline="30000" dirty="0">
                <a:solidFill>
                  <a:srgbClr val="0070C0"/>
                </a:solidFill>
                <a:latin typeface="Georgia" panose="02040502050405020303" pitchFamily="18" charset="0"/>
              </a:rPr>
              <a:t>+</a:t>
            </a:r>
            <a:r>
              <a:rPr lang="el-GR" altLang="en-US" sz="21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l-GR" altLang="en-US" sz="2100" dirty="0">
                <a:latin typeface="Georgia" panose="02040502050405020303" pitchFamily="18" charset="0"/>
              </a:rPr>
              <a:t>ως αποτέλεσμα του αυξημένου μεταβολισμού, δημιουργώντας </a:t>
            </a:r>
            <a:r>
              <a:rPr lang="el-GR" altLang="en-US" sz="2100" dirty="0">
                <a:solidFill>
                  <a:srgbClr val="0070C0"/>
                </a:solidFill>
                <a:latin typeface="Georgia" panose="02040502050405020303" pitchFamily="18" charset="0"/>
              </a:rPr>
              <a:t>διαβάθμιση συγκέντρωσης στην αντίθετη κατεύθυνση </a:t>
            </a:r>
            <a:r>
              <a:rPr lang="el-GR" altLang="en-US" sz="2100" dirty="0">
                <a:latin typeface="Georgia" panose="02040502050405020303" pitchFamily="18" charset="0"/>
              </a:rPr>
              <a:t>από την διαβαθμίδωση του </a:t>
            </a:r>
            <a:r>
              <a:rPr lang="en-GB" altLang="en-US" sz="2100" dirty="0">
                <a:latin typeface="Georgia" panose="02040502050405020303" pitchFamily="18" charset="0"/>
              </a:rPr>
              <a:t>O</a:t>
            </a:r>
            <a:r>
              <a:rPr lang="el-GR" altLang="en-US" sz="21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100" dirty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2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100" dirty="0">
                <a:latin typeface="Georgia" panose="02040502050405020303" pitchFamily="18" charset="0"/>
              </a:rPr>
              <a:t>Το  </a:t>
            </a:r>
            <a:r>
              <a:rPr lang="en-GB" altLang="en-US" sz="2100" dirty="0">
                <a:latin typeface="Georgia" panose="02040502050405020303" pitchFamily="18" charset="0"/>
              </a:rPr>
              <a:t>CO</a:t>
            </a:r>
            <a:r>
              <a:rPr lang="el-GR" altLang="en-US" sz="21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100" dirty="0">
                <a:latin typeface="Georgia" panose="02040502050405020303" pitchFamily="18" charset="0"/>
              </a:rPr>
              <a:t> και τα  </a:t>
            </a:r>
            <a:r>
              <a:rPr lang="en-GB" altLang="en-US" sz="2100" dirty="0">
                <a:latin typeface="Georgia" panose="02040502050405020303" pitchFamily="18" charset="0"/>
              </a:rPr>
              <a:t>H</a:t>
            </a:r>
            <a:r>
              <a:rPr lang="el-GR" altLang="en-US" sz="2100" baseline="30000" dirty="0">
                <a:latin typeface="Georgia" panose="02040502050405020303" pitchFamily="18" charset="0"/>
              </a:rPr>
              <a:t>+</a:t>
            </a:r>
            <a:r>
              <a:rPr lang="el-GR" altLang="en-US" sz="2100" dirty="0">
                <a:latin typeface="Georgia" panose="02040502050405020303" pitchFamily="18" charset="0"/>
              </a:rPr>
              <a:t> ρέουν από τους μυς στο αίμα, μέσω αυτών των διαβαθμιδώσεων συγκέντρωσης.</a:t>
            </a:r>
          </a:p>
          <a:p>
            <a:pPr>
              <a:lnSpc>
                <a:spcPct val="90000"/>
              </a:lnSpc>
              <a:spcBef>
                <a:spcPts val="52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1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ADF1E0B8-C37B-9CB4-4082-D565998ED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52600"/>
            <a:ext cx="8785225" cy="330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52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100" dirty="0">
                <a:latin typeface="Georgia" panose="02040502050405020303" pitchFamily="18" charset="0"/>
              </a:rPr>
              <a:t>Η ρυθμιστική δράση της αιμοσφαιρίνης τίθεται σε έργο προσλαμβάνοντας τα επιπλέον </a:t>
            </a:r>
            <a:r>
              <a:rPr lang="en-GB" altLang="en-US" sz="2100" dirty="0">
                <a:latin typeface="Georgia" panose="02040502050405020303" pitchFamily="18" charset="0"/>
              </a:rPr>
              <a:t>H</a:t>
            </a:r>
            <a:r>
              <a:rPr lang="el-GR" altLang="en-US" sz="2100" baseline="30000" dirty="0">
                <a:latin typeface="Georgia" panose="02040502050405020303" pitchFamily="18" charset="0"/>
              </a:rPr>
              <a:t>+</a:t>
            </a:r>
            <a:r>
              <a:rPr lang="el-GR" altLang="en-US" sz="2100" dirty="0">
                <a:latin typeface="Georgia" panose="02040502050405020303" pitchFamily="18" charset="0"/>
              </a:rPr>
              <a:t> και το  </a:t>
            </a:r>
            <a:r>
              <a:rPr lang="en-GB" altLang="en-US" sz="2100" dirty="0">
                <a:latin typeface="Georgia" panose="02040502050405020303" pitchFamily="18" charset="0"/>
              </a:rPr>
              <a:t>CO</a:t>
            </a:r>
            <a:r>
              <a:rPr lang="el-GR" altLang="en-US" sz="21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100" dirty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2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1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52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100" dirty="0">
                <a:latin typeface="Georgia" panose="02040502050405020303" pitchFamily="18" charset="0"/>
              </a:rPr>
              <a:t>Εάν τα ποσά  των  </a:t>
            </a:r>
            <a:r>
              <a:rPr lang="en-GB" altLang="en-US" sz="2100" dirty="0">
                <a:latin typeface="Georgia" panose="02040502050405020303" pitchFamily="18" charset="0"/>
              </a:rPr>
              <a:t>H</a:t>
            </a:r>
            <a:r>
              <a:rPr lang="el-GR" altLang="en-US" sz="2100" baseline="30000" dirty="0">
                <a:latin typeface="Georgia" panose="02040502050405020303" pitchFamily="18" charset="0"/>
              </a:rPr>
              <a:t>+</a:t>
            </a:r>
            <a:r>
              <a:rPr lang="el-GR" altLang="en-US" sz="2100" dirty="0">
                <a:latin typeface="Georgia" panose="02040502050405020303" pitchFamily="18" charset="0"/>
              </a:rPr>
              <a:t> και  </a:t>
            </a:r>
            <a:r>
              <a:rPr lang="en-GB" altLang="en-US" sz="2100" dirty="0">
                <a:latin typeface="Georgia" panose="02040502050405020303" pitchFamily="18" charset="0"/>
              </a:rPr>
              <a:t>CO</a:t>
            </a:r>
            <a:r>
              <a:rPr lang="el-GR" altLang="en-US" sz="21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100" dirty="0">
                <a:latin typeface="Georgia" panose="02040502050405020303" pitchFamily="18" charset="0"/>
              </a:rPr>
              <a:t> υπερβαίνουν την ρυθμιστική ικανότητα της αιμοσφαιρίνης, τότε η ισορροπία </a:t>
            </a:r>
            <a:r>
              <a:rPr lang="en-GB" altLang="en-US" sz="2100" dirty="0">
                <a:latin typeface="Georgia" panose="02040502050405020303" pitchFamily="18" charset="0"/>
              </a:rPr>
              <a:t>H</a:t>
            </a:r>
            <a:r>
              <a:rPr lang="el-GR" altLang="en-US" sz="2100" baseline="-25000" dirty="0">
                <a:latin typeface="Georgia" panose="02040502050405020303" pitchFamily="18" charset="0"/>
              </a:rPr>
              <a:t>2</a:t>
            </a:r>
            <a:r>
              <a:rPr lang="en-GB" altLang="en-US" sz="2100" dirty="0">
                <a:latin typeface="Georgia" panose="02040502050405020303" pitchFamily="18" charset="0"/>
              </a:rPr>
              <a:t>CO</a:t>
            </a:r>
            <a:r>
              <a:rPr lang="el-GR" altLang="en-US" sz="2100" baseline="-25000" dirty="0">
                <a:latin typeface="Georgia" panose="02040502050405020303" pitchFamily="18" charset="0"/>
              </a:rPr>
              <a:t>3</a:t>
            </a:r>
            <a:r>
              <a:rPr lang="el-GR" altLang="en-US" sz="2100" dirty="0">
                <a:latin typeface="Georgia" panose="02040502050405020303" pitchFamily="18" charset="0"/>
              </a:rPr>
              <a:t> / </a:t>
            </a:r>
            <a:r>
              <a:rPr lang="en-GB" altLang="en-US" sz="2100" dirty="0">
                <a:latin typeface="Georgia" panose="02040502050405020303" pitchFamily="18" charset="0"/>
              </a:rPr>
              <a:t>HCO</a:t>
            </a:r>
            <a:r>
              <a:rPr lang="el-GR" altLang="en-US" sz="2100" baseline="-25000" dirty="0">
                <a:latin typeface="Georgia" panose="02040502050405020303" pitchFamily="18" charset="0"/>
              </a:rPr>
              <a:t>3</a:t>
            </a:r>
            <a:r>
              <a:rPr lang="el-GR" altLang="en-US" sz="2100" baseline="30000" dirty="0">
                <a:latin typeface="Georgia" panose="02040502050405020303" pitchFamily="18" charset="0"/>
              </a:rPr>
              <a:t>-</a:t>
            </a:r>
            <a:r>
              <a:rPr lang="el-GR" altLang="en-US" sz="2100" b="1" i="1" dirty="0">
                <a:latin typeface="Georgia" panose="02040502050405020303" pitchFamily="18" charset="0"/>
              </a:rPr>
              <a:t>  </a:t>
            </a:r>
            <a:r>
              <a:rPr lang="el-GR" altLang="en-US" sz="2100" dirty="0">
                <a:latin typeface="Georgia" panose="02040502050405020303" pitchFamily="18" charset="0"/>
              </a:rPr>
              <a:t> επηρεάζεται όπως προβλέπεται από την Αρχή του  </a:t>
            </a:r>
            <a:r>
              <a:rPr lang="en-US" altLang="en-US" sz="2100" dirty="0">
                <a:latin typeface="Georgia" panose="02040502050405020303" pitchFamily="18" charset="0"/>
              </a:rPr>
              <a:t>Le Ch</a:t>
            </a:r>
            <a:r>
              <a:rPr lang="el-GR" altLang="en-US" sz="2100" dirty="0">
                <a:latin typeface="Georgia" panose="02040502050405020303" pitchFamily="18" charset="0"/>
              </a:rPr>
              <a:t>â</a:t>
            </a:r>
            <a:r>
              <a:rPr lang="en-US" altLang="en-US" sz="2100" dirty="0" err="1">
                <a:latin typeface="Georgia" panose="02040502050405020303" pitchFamily="18" charset="0"/>
              </a:rPr>
              <a:t>tellier</a:t>
            </a:r>
            <a:r>
              <a:rPr lang="el-GR" altLang="en-US" sz="2100" dirty="0">
                <a:latin typeface="Georgia" panose="02040502050405020303" pitchFamily="18" charset="0"/>
              </a:rPr>
              <a:t>. Αυτό έχει ως αποτέλεσμα το  </a:t>
            </a:r>
            <a:r>
              <a:rPr lang="en-GB" altLang="en-US" sz="2100" dirty="0">
                <a:latin typeface="Georgia" panose="02040502050405020303" pitchFamily="18" charset="0"/>
              </a:rPr>
              <a:t>pH</a:t>
            </a:r>
            <a:r>
              <a:rPr lang="el-GR" altLang="en-US" sz="2100" dirty="0">
                <a:latin typeface="Georgia" panose="02040502050405020303" pitchFamily="18" charset="0"/>
              </a:rPr>
              <a:t> του αίματος να μειώνεται, προκαλώντας οξέωση</a:t>
            </a:r>
          </a:p>
          <a:p>
            <a:pPr>
              <a:lnSpc>
                <a:spcPct val="90000"/>
              </a:lnSpc>
              <a:spcBef>
                <a:spcPts val="52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1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52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100" dirty="0">
                <a:latin typeface="Georgia" panose="02040502050405020303" pitchFamily="18" charset="0"/>
              </a:rPr>
              <a:t>Οι πνεύμονες και οι νεφροί αποκρίνονται στις μεταβολές του  </a:t>
            </a:r>
            <a:r>
              <a:rPr lang="en-GB" altLang="en-US" sz="2100" dirty="0">
                <a:latin typeface="Georgia" panose="02040502050405020303" pitchFamily="18" charset="0"/>
              </a:rPr>
              <a:t>pH</a:t>
            </a:r>
            <a:r>
              <a:rPr lang="el-GR" altLang="en-US" sz="2100" dirty="0">
                <a:latin typeface="Georgia" panose="02040502050405020303" pitchFamily="18" charset="0"/>
              </a:rPr>
              <a:t>, απομακρύνοντας από το αίμα  </a:t>
            </a:r>
            <a:r>
              <a:rPr lang="en-GB" altLang="en-US" sz="2100" dirty="0">
                <a:latin typeface="Georgia" panose="02040502050405020303" pitchFamily="18" charset="0"/>
              </a:rPr>
              <a:t>CO</a:t>
            </a:r>
            <a:r>
              <a:rPr lang="el-GR" altLang="en-US" sz="21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100" dirty="0">
                <a:latin typeface="Georgia" panose="02040502050405020303" pitchFamily="18" charset="0"/>
              </a:rPr>
              <a:t>, </a:t>
            </a:r>
            <a:r>
              <a:rPr lang="en-GB" altLang="en-US" sz="2100" dirty="0">
                <a:latin typeface="Georgia" panose="02040502050405020303" pitchFamily="18" charset="0"/>
              </a:rPr>
              <a:t>HCO</a:t>
            </a:r>
            <a:r>
              <a:rPr lang="el-GR" altLang="en-US" sz="2100" baseline="-25000" dirty="0">
                <a:latin typeface="Georgia" panose="02040502050405020303" pitchFamily="18" charset="0"/>
              </a:rPr>
              <a:t>3</a:t>
            </a:r>
            <a:r>
              <a:rPr lang="el-GR" altLang="en-US" sz="2100" baseline="30000" dirty="0">
                <a:latin typeface="Georgia" panose="02040502050405020303" pitchFamily="18" charset="0"/>
              </a:rPr>
              <a:t>-</a:t>
            </a:r>
            <a:r>
              <a:rPr lang="el-GR" altLang="en-US" sz="2100" dirty="0">
                <a:latin typeface="Georgia" panose="02040502050405020303" pitchFamily="18" charset="0"/>
              </a:rPr>
              <a:t>, και  </a:t>
            </a:r>
            <a:r>
              <a:rPr lang="en-GB" altLang="en-US" sz="2100" dirty="0">
                <a:latin typeface="Georgia" panose="02040502050405020303" pitchFamily="18" charset="0"/>
              </a:rPr>
              <a:t>H</a:t>
            </a:r>
            <a:r>
              <a:rPr lang="el-GR" altLang="en-US" sz="2100" baseline="30000" dirty="0">
                <a:latin typeface="Georgia" panose="02040502050405020303" pitchFamily="18" charset="0"/>
              </a:rPr>
              <a:t>+</a:t>
            </a:r>
            <a:endParaRPr lang="el-GR" altLang="en-US" sz="21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52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100" dirty="0">
              <a:latin typeface="Georgia" panose="02040502050405020303" pitchFamily="18" charset="0"/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90AD4E6D-91D0-8E2C-626A-6898FEAC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04" y="216385"/>
            <a:ext cx="8534400" cy="125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P</a:t>
            </a:r>
            <a:r>
              <a:rPr lang="el-GR" altLang="en-US" dirty="0"/>
              <a:t>υθμιστικά  συστήματα του αίματος κατά την διάρκεια της άσκησης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>
            <a:extLst>
              <a:ext uri="{FF2B5EF4-FFF2-40B4-BE49-F238E27FC236}">
                <a16:creationId xmlns:a16="http://schemas.microsoft.com/office/drawing/2014/main" id="{15297D0F-48B8-CB53-21AE-DA7016D06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77724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l-GR" altLang="en-US" sz="3200" b="0" dirty="0">
                <a:solidFill>
                  <a:schemeClr val="tx1"/>
                </a:solidFill>
              </a:rPr>
              <a:t>Ο  οργανισμός έχει αναπτύξει χημικές διαδικασίες που υπόκεινται σε λεπτή ρύθμιση (βασισμένες στην ρυθμιστική ικανότητα και την οξεο-βασική ισορροπία) που συνεργάζονται προκειμένου να ελέγχουν τις αλλαγές που προκαλούνται στο </a:t>
            </a:r>
            <a:r>
              <a:rPr lang="en-US" altLang="en-US" sz="3200" b="0" dirty="0">
                <a:solidFill>
                  <a:schemeClr val="tx1"/>
                </a:solidFill>
              </a:rPr>
              <a:t>pH</a:t>
            </a:r>
            <a:endParaRPr lang="el-GR" altLang="en-US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3FF7A66B-D5F7-4F7D-350E-F409FE10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0702"/>
            <a:ext cx="8534400" cy="111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br>
              <a:rPr lang="el-GR" altLang="en-US" sz="33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br>
              <a:rPr lang="el-GR" altLang="en-US" sz="33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el-GR" altLang="en-US" sz="33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br>
              <a:rPr lang="el-GR" altLang="en-US" sz="33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br>
              <a:rPr lang="el-GR" altLang="en-US" sz="33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el-GR" altLang="en-US" sz="3300" b="1" dirty="0">
                <a:solidFill>
                  <a:srgbClr val="C00000"/>
                </a:solidFill>
                <a:latin typeface="Georgia" panose="02040502050405020303" pitchFamily="18" charset="0"/>
              </a:rPr>
              <a:t>Η ενζυμική δραστικότητα είναι εξαρτώμενη από το pH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31F1963-7FF6-4737-C9DE-F34DF2889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04" y="1585223"/>
            <a:ext cx="8631096" cy="284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50"/>
              </a:spcBef>
              <a:buClrTx/>
              <a:buSzPct val="85000"/>
              <a:buFont typeface="Wingdings" panose="05000000000000000000" pitchFamily="2" charset="2"/>
              <a:buChar char="q"/>
            </a:pPr>
            <a:r>
              <a:rPr lang="el-GR" altLang="en-US" sz="2600" dirty="0">
                <a:solidFill>
                  <a:schemeClr val="tx1"/>
                </a:solidFill>
                <a:latin typeface="Georgia" panose="02040502050405020303" pitchFamily="18" charset="0"/>
              </a:rPr>
              <a:t>Πολλά καταλυτικά στάδια περιλαμβάνουν προσθήκη ή απομάκρυνση πρωτονίων</a:t>
            </a:r>
          </a:p>
          <a:p>
            <a:pPr marL="457200" indent="-457200">
              <a:spcBef>
                <a:spcPts val="650"/>
              </a:spcBef>
              <a:buClrTx/>
              <a:buSzPct val="85000"/>
              <a:buFont typeface="Wingdings" panose="05000000000000000000" pitchFamily="2" charset="2"/>
              <a:buChar char="q"/>
            </a:pPr>
            <a:r>
              <a:rPr lang="el-GR" altLang="en-US" sz="2600" dirty="0">
                <a:solidFill>
                  <a:schemeClr val="tx1"/>
                </a:solidFill>
                <a:latin typeface="Georgia" panose="02040502050405020303" pitchFamily="18" charset="0"/>
              </a:rPr>
              <a:t>Οι ταχύτητες αυτών των σταδίων θα εξαρτώνται από το  pH και από τις pKa των καταλοίπων που εμπλέκονται</a:t>
            </a:r>
          </a:p>
          <a:p>
            <a:pPr marL="457200" indent="-457200">
              <a:spcBef>
                <a:spcPts val="650"/>
              </a:spcBef>
              <a:buClrTx/>
              <a:buSzPct val="85000"/>
              <a:buFont typeface="Wingdings" panose="05000000000000000000" pitchFamily="2" charset="2"/>
              <a:buChar char="q"/>
            </a:pPr>
            <a:r>
              <a:rPr lang="el-GR" altLang="en-US" sz="2600" dirty="0">
                <a:solidFill>
                  <a:schemeClr val="tx1"/>
                </a:solidFill>
                <a:latin typeface="Georgia" panose="02040502050405020303" pitchFamily="18" charset="0"/>
              </a:rPr>
              <a:t>Τα ένζυμα έχουν βέλτιστα pH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B041EF-E4B5-0D82-0236-EFF199FDC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64" y="4248151"/>
            <a:ext cx="56298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135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>
            <a:extLst>
              <a:ext uri="{FF2B5EF4-FFF2-40B4-BE49-F238E27FC236}">
                <a16:creationId xmlns:a16="http://schemas.microsoft.com/office/drawing/2014/main" id="{A64A288E-0AC4-A10A-7897-121F20D57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l-GR" altLang="en-US" dirty="0"/>
              <a:t>Αναπνοή</a:t>
            </a:r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83F0E3FF-0661-9BF7-A736-173494E71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1752600"/>
            <a:ext cx="83978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700">
                <a:latin typeface="Georgia" panose="02040502050405020303" pitchFamily="18" charset="0"/>
              </a:rPr>
              <a:t>Οι ιστοί απελευθερώνουν  </a:t>
            </a:r>
            <a:r>
              <a:rPr lang="en-GB" altLang="en-US" sz="2700">
                <a:latin typeface="Georgia" panose="02040502050405020303" pitchFamily="18" charset="0"/>
              </a:rPr>
              <a:t>H</a:t>
            </a:r>
            <a:r>
              <a:rPr lang="el-GR" altLang="en-US" sz="2700" baseline="30000">
                <a:latin typeface="Georgia" panose="02040502050405020303" pitchFamily="18" charset="0"/>
              </a:rPr>
              <a:t>+</a:t>
            </a:r>
            <a:r>
              <a:rPr lang="el-GR" altLang="en-US" sz="2700">
                <a:latin typeface="Georgia" panose="02040502050405020303" pitchFamily="18" charset="0"/>
              </a:rPr>
              <a:t> στο αίμα: 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[H</a:t>
            </a:r>
            <a:r>
              <a:rPr lang="el-GR" altLang="en-US" sz="2700" baseline="30000">
                <a:latin typeface="Georgia" panose="02040502050405020303" pitchFamily="18" charset="0"/>
              </a:rPr>
              <a:t>+</a:t>
            </a:r>
            <a:r>
              <a:rPr lang="el-GR" altLang="en-US" sz="2700">
                <a:latin typeface="Georgia" panose="02040502050405020303" pitchFamily="18" charset="0"/>
              </a:rPr>
              <a:t>] αυξάνεται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[H</a:t>
            </a:r>
            <a:r>
              <a:rPr lang="el-GR" altLang="en-US" sz="2700" baseline="-25000">
                <a:latin typeface="Georgia" panose="02040502050405020303" pitchFamily="18" charset="0"/>
              </a:rPr>
              <a:t>2</a:t>
            </a:r>
            <a:r>
              <a:rPr lang="el-GR" altLang="en-US" sz="2700">
                <a:latin typeface="Georgia" panose="02040502050405020303" pitchFamily="18" charset="0"/>
              </a:rPr>
              <a:t>CO</a:t>
            </a:r>
            <a:r>
              <a:rPr lang="el-GR" altLang="en-US" sz="2700" baseline="-25000">
                <a:latin typeface="Georgia" panose="02040502050405020303" pitchFamily="18" charset="0"/>
              </a:rPr>
              <a:t>3</a:t>
            </a:r>
            <a:r>
              <a:rPr lang="el-GR" altLang="en-US" sz="2700">
                <a:latin typeface="Georgia" panose="02040502050405020303" pitchFamily="18" charset="0"/>
              </a:rPr>
              <a:t>] αυξάνεται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[CO</a:t>
            </a:r>
            <a:r>
              <a:rPr lang="el-GR" altLang="en-US" sz="2700" baseline="-25000">
                <a:latin typeface="Georgia" panose="02040502050405020303" pitchFamily="18" charset="0"/>
              </a:rPr>
              <a:t>2</a:t>
            </a:r>
            <a:r>
              <a:rPr lang="el-GR" altLang="en-US" sz="2700">
                <a:latin typeface="Georgia" panose="02040502050405020303" pitchFamily="18" charset="0"/>
              </a:rPr>
              <a:t>] διαλελυμένο στο αίμα αυξάνεται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Η πίεση του  </a:t>
            </a:r>
            <a:r>
              <a:rPr lang="en-GB" altLang="en-US" sz="2700">
                <a:latin typeface="Georgia" panose="02040502050405020303" pitchFamily="18" charset="0"/>
              </a:rPr>
              <a:t>CO</a:t>
            </a:r>
            <a:r>
              <a:rPr lang="el-GR" altLang="en-US" sz="2700" baseline="-25000">
                <a:latin typeface="Georgia" panose="02040502050405020303" pitchFamily="18" charset="0"/>
              </a:rPr>
              <a:t>2</a:t>
            </a:r>
            <a:r>
              <a:rPr lang="el-GR" altLang="en-US" sz="2700">
                <a:latin typeface="Georgia" panose="02040502050405020303" pitchFamily="18" charset="0"/>
              </a:rPr>
              <a:t> στους πνεύμονες αυξάνει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Εκπνοή λαμβάνει χώρα αποκαθιστώντας την ισορροπία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7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>
            <a:extLst>
              <a:ext uri="{FF2B5EF4-FFF2-40B4-BE49-F238E27FC236}">
                <a16:creationId xmlns:a16="http://schemas.microsoft.com/office/drawing/2014/main" id="{8B1480AB-1B12-4688-2E1F-04233A070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l-GR" altLang="en-US" dirty="0"/>
              <a:t>Αναπνοή..</a:t>
            </a:r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DCB9A205-B037-30B4-19C2-9B55B095A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52600"/>
            <a:ext cx="86423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700">
                <a:latin typeface="Georgia" panose="02040502050405020303" pitchFamily="18" charset="0"/>
              </a:rPr>
              <a:t>Απελευθέρωση  </a:t>
            </a:r>
            <a:r>
              <a:rPr lang="en-GB" altLang="en-US" sz="2700">
                <a:latin typeface="Georgia" panose="02040502050405020303" pitchFamily="18" charset="0"/>
              </a:rPr>
              <a:t>OH</a:t>
            </a:r>
            <a:r>
              <a:rPr lang="el-GR" altLang="en-US" sz="2700" baseline="30000">
                <a:latin typeface="Georgia" panose="02040502050405020303" pitchFamily="18" charset="0"/>
              </a:rPr>
              <a:t>-</a:t>
            </a:r>
            <a:r>
              <a:rPr lang="el-GR" altLang="en-US" sz="2700">
                <a:latin typeface="Georgia" panose="02040502050405020303" pitchFamily="18" charset="0"/>
              </a:rPr>
              <a:t> από τους ιστούς στο αίμα (ή απομάκρυνση  </a:t>
            </a:r>
            <a:r>
              <a:rPr lang="en-GB" altLang="en-US" sz="2700">
                <a:latin typeface="Georgia" panose="02040502050405020303" pitchFamily="18" charset="0"/>
              </a:rPr>
              <a:t>H</a:t>
            </a:r>
            <a:r>
              <a:rPr lang="el-GR" altLang="en-US" sz="2700" baseline="30000">
                <a:latin typeface="Georgia" panose="02040502050405020303" pitchFamily="18" charset="0"/>
              </a:rPr>
              <a:t>+</a:t>
            </a:r>
            <a:r>
              <a:rPr lang="el-GR" altLang="en-US" sz="2700">
                <a:latin typeface="Georgia" panose="02040502050405020303" pitchFamily="18" charset="0"/>
              </a:rPr>
              <a:t> από το αίμα): </a:t>
            </a:r>
          </a:p>
          <a:p>
            <a:pPr>
              <a:lnSpc>
                <a:spcPct val="9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[H</a:t>
            </a:r>
            <a:r>
              <a:rPr lang="el-GR" altLang="en-US" sz="2700" baseline="30000">
                <a:latin typeface="Georgia" panose="02040502050405020303" pitchFamily="18" charset="0"/>
              </a:rPr>
              <a:t>+</a:t>
            </a:r>
            <a:r>
              <a:rPr lang="el-GR" altLang="en-US" sz="2700">
                <a:latin typeface="Georgia" panose="02040502050405020303" pitchFamily="18" charset="0"/>
              </a:rPr>
              <a:t>] ελαττώνεται</a:t>
            </a:r>
          </a:p>
          <a:p>
            <a:pPr>
              <a:lnSpc>
                <a:spcPct val="9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[H</a:t>
            </a:r>
            <a:r>
              <a:rPr lang="el-GR" altLang="en-US" sz="2700" baseline="-25000">
                <a:latin typeface="Georgia" panose="02040502050405020303" pitchFamily="18" charset="0"/>
              </a:rPr>
              <a:t>2</a:t>
            </a:r>
            <a:r>
              <a:rPr lang="el-GR" altLang="en-US" sz="2700">
                <a:latin typeface="Georgia" panose="02040502050405020303" pitchFamily="18" charset="0"/>
              </a:rPr>
              <a:t>CO</a:t>
            </a:r>
            <a:r>
              <a:rPr lang="el-GR" altLang="en-US" sz="2700" baseline="-25000">
                <a:latin typeface="Georgia" panose="02040502050405020303" pitchFamily="18" charset="0"/>
              </a:rPr>
              <a:t>3</a:t>
            </a:r>
            <a:r>
              <a:rPr lang="el-GR" altLang="en-US" sz="2700">
                <a:latin typeface="Georgia" panose="02040502050405020303" pitchFamily="18" charset="0"/>
              </a:rPr>
              <a:t>] ελαττώνεται</a:t>
            </a:r>
          </a:p>
          <a:p>
            <a:pPr>
              <a:lnSpc>
                <a:spcPct val="9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[CO</a:t>
            </a:r>
            <a:r>
              <a:rPr lang="el-GR" altLang="en-US" sz="2700" baseline="-25000">
                <a:latin typeface="Georgia" panose="02040502050405020303" pitchFamily="18" charset="0"/>
              </a:rPr>
              <a:t>2</a:t>
            </a:r>
            <a:r>
              <a:rPr lang="el-GR" altLang="en-US" sz="2700">
                <a:latin typeface="Georgia" panose="02040502050405020303" pitchFamily="18" charset="0"/>
              </a:rPr>
              <a:t>] διαλελυμένο στο αίμα ελαττώνεται</a:t>
            </a:r>
          </a:p>
          <a:p>
            <a:pPr>
              <a:lnSpc>
                <a:spcPct val="9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Η πίεση του  </a:t>
            </a:r>
            <a:r>
              <a:rPr lang="en-GB" altLang="en-US" sz="2700">
                <a:latin typeface="Georgia" panose="02040502050405020303" pitchFamily="18" charset="0"/>
              </a:rPr>
              <a:t>CO</a:t>
            </a:r>
            <a:r>
              <a:rPr lang="el-GR" altLang="en-US" sz="2700" baseline="-25000">
                <a:latin typeface="Georgia" panose="02040502050405020303" pitchFamily="18" charset="0"/>
              </a:rPr>
              <a:t>2</a:t>
            </a:r>
            <a:r>
              <a:rPr lang="el-GR" altLang="en-US" sz="2700">
                <a:latin typeface="Georgia" panose="02040502050405020303" pitchFamily="18" charset="0"/>
              </a:rPr>
              <a:t> στους πνεύμονες ελαττώνεται</a:t>
            </a:r>
          </a:p>
          <a:p>
            <a:pPr>
              <a:lnSpc>
                <a:spcPct val="9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Εισπνοή λαμβάνει χώρα, αποκαθιστώντας την ισορροπία</a:t>
            </a:r>
          </a:p>
          <a:p>
            <a:pPr>
              <a:lnSpc>
                <a:spcPct val="9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7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>
            <a:extLst>
              <a:ext uri="{FF2B5EF4-FFF2-40B4-BE49-F238E27FC236}">
                <a16:creationId xmlns:a16="http://schemas.microsoft.com/office/drawing/2014/main" id="{52BC78BE-141D-E018-624A-A99D0561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1" y="390888"/>
            <a:ext cx="8534400" cy="12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Η αλληλομετατροπή </a:t>
            </a:r>
            <a:r>
              <a:rPr lang="en-US" alt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CO</a:t>
            </a:r>
            <a:r>
              <a:rPr lang="en-US" altLang="en-US" sz="2800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2</a:t>
            </a:r>
            <a:r>
              <a:rPr lang="el-GR" alt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 και διττανθρακικών έχει μεγάλη σημασία για την ρύθμιση της πρόσδεσης και απελευθέρωσης  του οξυγόνου στο αίμα</a:t>
            </a: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97578B86-3486-7EDC-96CC-D9020180F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" y="1799401"/>
            <a:ext cx="8504238" cy="398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5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600" dirty="0">
                <a:latin typeface="Georgia" panose="02040502050405020303" pitchFamily="18" charset="0"/>
              </a:rPr>
              <a:t>Η αιμοσφαιρίνη μεταφέρει περίπου το 40% της συνολικής ποσότητος Η</a:t>
            </a:r>
            <a:r>
              <a:rPr lang="el-GR" altLang="en-US" sz="2600" baseline="30000" dirty="0">
                <a:latin typeface="Georgia" panose="02040502050405020303" pitchFamily="18" charset="0"/>
              </a:rPr>
              <a:t>+</a:t>
            </a:r>
            <a:r>
              <a:rPr lang="el-GR" altLang="en-US" sz="2600" dirty="0">
                <a:latin typeface="Georgia" panose="02040502050405020303" pitchFamily="18" charset="0"/>
              </a:rPr>
              <a:t> και 15-20% του </a:t>
            </a:r>
            <a:r>
              <a:rPr lang="en-US" altLang="en-US" sz="2600" dirty="0">
                <a:latin typeface="Georgia" panose="02040502050405020303" pitchFamily="18" charset="0"/>
              </a:rPr>
              <a:t>CO</a:t>
            </a:r>
            <a:r>
              <a:rPr lang="en-US" altLang="en-US" sz="26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600" baseline="-25000" dirty="0">
                <a:latin typeface="Georgia" panose="02040502050405020303" pitchFamily="18" charset="0"/>
              </a:rPr>
              <a:t> </a:t>
            </a:r>
            <a:r>
              <a:rPr lang="el-GR" altLang="en-US" sz="2600" dirty="0">
                <a:latin typeface="Georgia" panose="02040502050405020303" pitchFamily="18" charset="0"/>
              </a:rPr>
              <a:t>που σχηματίζεται στους ιστούς, προς του πνεύμονες και τους νεφρούς</a:t>
            </a:r>
          </a:p>
          <a:p>
            <a:pPr>
              <a:spcBef>
                <a:spcPts val="65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endParaRPr lang="el-GR" altLang="en-US" sz="2600" dirty="0">
              <a:latin typeface="Georgia" panose="02040502050405020303" pitchFamily="18" charset="0"/>
            </a:endParaRPr>
          </a:p>
          <a:p>
            <a:pPr>
              <a:spcBef>
                <a:spcPts val="65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600" dirty="0">
                <a:latin typeface="Georgia" panose="02040502050405020303" pitchFamily="18" charset="0"/>
              </a:rPr>
              <a:t>Η υπόλοιπη ποσότητα Η</a:t>
            </a:r>
            <a:r>
              <a:rPr lang="el-GR" altLang="en-US" sz="2600" baseline="30000" dirty="0">
                <a:latin typeface="Georgia" panose="02040502050405020303" pitchFamily="18" charset="0"/>
              </a:rPr>
              <a:t>+</a:t>
            </a:r>
            <a:r>
              <a:rPr lang="el-GR" altLang="en-US" sz="2600" dirty="0">
                <a:latin typeface="Georgia" panose="02040502050405020303" pitchFamily="18" charset="0"/>
              </a:rPr>
              <a:t> απορροφάται  από το ρυθμιστικό των διττανθρακικών του πλάσματος, ενώ η υπόλοιπη ποσότητα </a:t>
            </a:r>
            <a:r>
              <a:rPr lang="en-US" altLang="en-US" sz="2600" dirty="0">
                <a:latin typeface="Georgia" panose="02040502050405020303" pitchFamily="18" charset="0"/>
              </a:rPr>
              <a:t>CO</a:t>
            </a:r>
            <a:r>
              <a:rPr lang="en-US" altLang="en-US" sz="26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600" baseline="-25000" dirty="0">
                <a:latin typeface="Georgia" panose="02040502050405020303" pitchFamily="18" charset="0"/>
              </a:rPr>
              <a:t> </a:t>
            </a:r>
            <a:r>
              <a:rPr lang="el-GR" altLang="en-US" sz="2600" dirty="0">
                <a:latin typeface="Georgia" panose="02040502050405020303" pitchFamily="18" charset="0"/>
              </a:rPr>
              <a:t>μεταφέρεται  υπό μορφή διαλυμένου </a:t>
            </a:r>
            <a:r>
              <a:rPr lang="en-US" altLang="en-US" sz="2600" dirty="0">
                <a:latin typeface="Georgia" panose="02040502050405020303" pitchFamily="18" charset="0"/>
              </a:rPr>
              <a:t>HCO</a:t>
            </a:r>
            <a:r>
              <a:rPr lang="en-US" altLang="en-US" sz="2600" baseline="-25000" dirty="0">
                <a:latin typeface="Georgia" panose="02040502050405020303" pitchFamily="18" charset="0"/>
              </a:rPr>
              <a:t>3</a:t>
            </a:r>
            <a:r>
              <a:rPr lang="en-US" altLang="en-US" sz="2600" baseline="30000" dirty="0">
                <a:latin typeface="Georgia" panose="02040502050405020303" pitchFamily="18" charset="0"/>
              </a:rPr>
              <a:t>-</a:t>
            </a:r>
            <a:r>
              <a:rPr lang="en-US" altLang="en-US" sz="2600" dirty="0">
                <a:latin typeface="Georgia" panose="02040502050405020303" pitchFamily="18" charset="0"/>
              </a:rPr>
              <a:t> </a:t>
            </a:r>
            <a:r>
              <a:rPr lang="el-GR" altLang="en-US" sz="2600" dirty="0">
                <a:latin typeface="Georgia" panose="02040502050405020303" pitchFamily="18" charset="0"/>
              </a:rPr>
              <a:t>και </a:t>
            </a:r>
            <a:r>
              <a:rPr lang="en-US" altLang="en-US" sz="2600" dirty="0">
                <a:latin typeface="Georgia" panose="02040502050405020303" pitchFamily="18" charset="0"/>
              </a:rPr>
              <a:t>CO</a:t>
            </a:r>
            <a:r>
              <a:rPr lang="en-US" altLang="en-US" sz="2600" baseline="-25000" dirty="0">
                <a:latin typeface="Georgia" panose="02040502050405020303" pitchFamily="18" charset="0"/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>
            <a:extLst>
              <a:ext uri="{FF2B5EF4-FFF2-40B4-BE49-F238E27FC236}">
                <a16:creationId xmlns:a16="http://schemas.microsoft.com/office/drawing/2014/main" id="{E4252EA9-BC72-1F52-2D55-7357D1ABF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45131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dirty="0"/>
              <a:t>A</a:t>
            </a:r>
            <a:r>
              <a:rPr lang="el-GR" altLang="en-US" dirty="0"/>
              <a:t>λλα Ρυθμιστικά  Συστήματα του Αίματος</a:t>
            </a: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EA80A001-99D7-A8C0-E40A-3DECAD81E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52601"/>
            <a:ext cx="8964612" cy="272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latin typeface="Georgia" panose="02040502050405020303" pitchFamily="18" charset="0"/>
              </a:rPr>
              <a:t> Το ρυθμιστικό διάλυμα των φωσφορικών </a:t>
            </a:r>
            <a:r>
              <a:rPr lang="en-GB" altLang="en-US" sz="2700" dirty="0">
                <a:latin typeface="Georgia" panose="02040502050405020303" pitchFamily="18" charset="0"/>
              </a:rPr>
              <a:t>H</a:t>
            </a:r>
            <a:r>
              <a:rPr lang="el-GR" altLang="en-US" sz="2700" baseline="-25000" dirty="0">
                <a:latin typeface="Georgia" panose="02040502050405020303" pitchFamily="18" charset="0"/>
              </a:rPr>
              <a:t>2</a:t>
            </a:r>
            <a:r>
              <a:rPr lang="en-GB" altLang="en-US" sz="2700" dirty="0">
                <a:latin typeface="Georgia" panose="02040502050405020303" pitchFamily="18" charset="0"/>
              </a:rPr>
              <a:t>PO</a:t>
            </a:r>
            <a:r>
              <a:rPr lang="el-GR" altLang="en-US" sz="2700" baseline="-25000" dirty="0">
                <a:latin typeface="Georgia" panose="02040502050405020303" pitchFamily="18" charset="0"/>
              </a:rPr>
              <a:t>4</a:t>
            </a:r>
            <a:r>
              <a:rPr lang="en-US" altLang="en-US" sz="2700" baseline="30000" dirty="0">
                <a:latin typeface="Wingdings" panose="05000000000000000000" pitchFamily="2" charset="2"/>
              </a:rPr>
              <a:t></a:t>
            </a:r>
            <a:r>
              <a:rPr lang="el-GR" altLang="en-US" sz="2700" dirty="0">
                <a:latin typeface="Georgia" panose="02040502050405020303" pitchFamily="18" charset="0"/>
              </a:rPr>
              <a:t> </a:t>
            </a:r>
            <a:r>
              <a:rPr lang="en-GB" altLang="en-US" sz="2700" dirty="0">
                <a:latin typeface="Georgia" panose="02040502050405020303" pitchFamily="18" charset="0"/>
              </a:rPr>
              <a:t>H</a:t>
            </a:r>
            <a:r>
              <a:rPr lang="el-GR" altLang="en-US" sz="2700" baseline="30000" dirty="0">
                <a:latin typeface="Georgia" panose="02040502050405020303" pitchFamily="18" charset="0"/>
              </a:rPr>
              <a:t>+</a:t>
            </a:r>
            <a:r>
              <a:rPr lang="el-GR" altLang="en-US" sz="2700" dirty="0">
                <a:latin typeface="Georgia" panose="02040502050405020303" pitchFamily="18" charset="0"/>
              </a:rPr>
              <a:t> + </a:t>
            </a:r>
            <a:r>
              <a:rPr lang="en-GB" altLang="en-US" sz="2700" dirty="0">
                <a:latin typeface="Georgia" panose="02040502050405020303" pitchFamily="18" charset="0"/>
              </a:rPr>
              <a:t>HPO</a:t>
            </a:r>
            <a:r>
              <a:rPr lang="el-GR" altLang="en-US" sz="2700" baseline="-25000" dirty="0">
                <a:latin typeface="Georgia" panose="02040502050405020303" pitchFamily="18" charset="0"/>
              </a:rPr>
              <a:t>4</a:t>
            </a:r>
            <a:r>
              <a:rPr lang="el-GR" altLang="en-US" sz="2700" baseline="30000" dirty="0">
                <a:latin typeface="Georgia" panose="02040502050405020303" pitchFamily="18" charset="0"/>
              </a:rPr>
              <a:t>2-</a:t>
            </a:r>
            <a:r>
              <a:rPr lang="el-GR" altLang="en-US" sz="2700" dirty="0">
                <a:latin typeface="Georgia" panose="02040502050405020303" pitchFamily="18" charset="0"/>
              </a:rPr>
              <a:t> 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latin typeface="Georgia" panose="02040502050405020303" pitchFamily="18" charset="0"/>
              </a:rPr>
              <a:t>Ο ρόλος των πρωτεϊνών στον έλεγχο του </a:t>
            </a:r>
            <a:r>
              <a:rPr lang="en-US" altLang="en-US" sz="2700" dirty="0">
                <a:latin typeface="Georgia" panose="02040502050405020303" pitchFamily="18" charset="0"/>
              </a:rPr>
              <a:t>pH</a:t>
            </a:r>
            <a:r>
              <a:rPr lang="el-GR" altLang="en-US" sz="2700" dirty="0">
                <a:latin typeface="Georgia" panose="02040502050405020303" pitchFamily="18" charset="0"/>
              </a:rPr>
              <a:t> </a:t>
            </a: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700" dirty="0">
                <a:latin typeface="Georgia" panose="02040502050405020303" pitchFamily="18" charset="0"/>
              </a:rPr>
              <a:t>                Pr-H -&gt;Pr</a:t>
            </a:r>
            <a:r>
              <a:rPr lang="el-GR" altLang="en-US" sz="2700" baseline="30000" dirty="0">
                <a:latin typeface="Georgia" panose="02040502050405020303" pitchFamily="18" charset="0"/>
              </a:rPr>
              <a:t>-</a:t>
            </a:r>
            <a:r>
              <a:rPr lang="el-GR" altLang="en-US" sz="2700" dirty="0">
                <a:latin typeface="Georgia" panose="02040502050405020303" pitchFamily="18" charset="0"/>
              </a:rPr>
              <a:t> + H</a:t>
            </a:r>
            <a:r>
              <a:rPr lang="el-GR" altLang="en-US" sz="2700" baseline="30000" dirty="0">
                <a:latin typeface="Georgia" panose="02040502050405020303" pitchFamily="18" charset="0"/>
              </a:rPr>
              <a:t>+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O</a:t>
            </a:r>
            <a:r>
              <a:rPr lang="el-GR" altLang="en-US" sz="2700" dirty="0">
                <a:latin typeface="Georgia" panose="02040502050405020303" pitchFamily="18" charset="0"/>
              </a:rPr>
              <a:t> ρόλος της αιμοσφαιρίνης  στον έλεγχο του </a:t>
            </a:r>
            <a:r>
              <a:rPr lang="en-US" altLang="en-US" sz="2700" dirty="0">
                <a:latin typeface="Georgia" panose="02040502050405020303" pitchFamily="18" charset="0"/>
              </a:rPr>
              <a:t>pH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>
            <a:extLst>
              <a:ext uri="{FF2B5EF4-FFF2-40B4-BE49-F238E27FC236}">
                <a16:creationId xmlns:a16="http://schemas.microsoft.com/office/drawing/2014/main" id="{73C8721E-65A8-4770-8626-E9654851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400" b="1">
                <a:solidFill>
                  <a:srgbClr val="A50021"/>
                </a:solidFill>
                <a:latin typeface="Georgia" panose="02040502050405020303" pitchFamily="18" charset="0"/>
              </a:rPr>
              <a:t>Τα κύρια ρυθμιστικά συστήματα στον οργανισμό</a:t>
            </a:r>
          </a:p>
        </p:txBody>
      </p:sp>
      <p:graphicFrame>
        <p:nvGraphicFramePr>
          <p:cNvPr id="57346" name="Group 2">
            <a:extLst>
              <a:ext uri="{FF2B5EF4-FFF2-40B4-BE49-F238E27FC236}">
                <a16:creationId xmlns:a16="http://schemas.microsoft.com/office/drawing/2014/main" id="{1C58CFC0-1A9B-59A8-ADA5-699FA24A6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40874"/>
              </p:ext>
            </p:extLst>
          </p:nvPr>
        </p:nvGraphicFramePr>
        <p:xfrm>
          <a:off x="139603" y="1850323"/>
          <a:ext cx="8864793" cy="2833515"/>
        </p:xfrm>
        <a:graphic>
          <a:graphicData uri="http://schemas.openxmlformats.org/drawingml/2006/table">
            <a:tbl>
              <a:tblPr/>
              <a:tblGrid>
                <a:gridCol w="2954418">
                  <a:extLst>
                    <a:ext uri="{9D8B030D-6E8A-4147-A177-3AD203B41FA5}">
                      <a16:colId xmlns:a16="http://schemas.microsoft.com/office/drawing/2014/main" val="4144198458"/>
                    </a:ext>
                  </a:extLst>
                </a:gridCol>
                <a:gridCol w="2955957">
                  <a:extLst>
                    <a:ext uri="{9D8B030D-6E8A-4147-A177-3AD203B41FA5}">
                      <a16:colId xmlns:a16="http://schemas.microsoft.com/office/drawing/2014/main" val="277084192"/>
                    </a:ext>
                  </a:extLst>
                </a:gridCol>
                <a:gridCol w="2954418">
                  <a:extLst>
                    <a:ext uri="{9D8B030D-6E8A-4147-A177-3AD203B41FA5}">
                      <a16:colId xmlns:a16="http://schemas.microsoft.com/office/drawing/2014/main" val="4281320853"/>
                    </a:ext>
                  </a:extLst>
                </a:gridCol>
              </a:tblGrid>
              <a:tr h="848898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Το ρυθμιστικό των διττανθρακικών </a:t>
                      </a:r>
                    </a:p>
                  </a:txBody>
                  <a:tcPr marL="90000" marR="90000" marT="56628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</a:t>
                      </a:r>
                      <a:r>
                        <a:rPr kumimoji="0" lang="en-GB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+ H</a:t>
                      </a:r>
                      <a:r>
                        <a:rPr kumimoji="0" lang="en-GB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=</a:t>
                      </a: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  <a:r>
                        <a:rPr kumimoji="0" lang="en-GB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</a:t>
                      </a:r>
                      <a:r>
                        <a:rPr kumimoji="0" lang="en-GB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el-G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=</a:t>
                      </a: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  <a:r>
                        <a:rPr kumimoji="0" lang="en-GB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+</a:t>
                      </a: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+ HCO</a:t>
                      </a:r>
                      <a:r>
                        <a:rPr kumimoji="0" lang="en-GB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r>
                        <a:rPr kumimoji="0" lang="el-GR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marL="90000" marR="90000" marT="56628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Στο πλάσμα του αίματος </a:t>
                      </a:r>
                    </a:p>
                  </a:txBody>
                  <a:tcPr marL="90000" marR="90000" marT="56628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025784"/>
                  </a:ext>
                </a:extLst>
              </a:tr>
              <a:tr h="769915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Αιμοσφαιρίνη </a:t>
                      </a:r>
                    </a:p>
                  </a:txBody>
                  <a:tcPr marL="90000" marR="90000" marT="56628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Hb-H =Hb</a:t>
                      </a:r>
                      <a:r>
                        <a:rPr kumimoji="0" lang="el-GR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+ H</a:t>
                      </a:r>
                      <a:r>
                        <a:rPr kumimoji="0" lang="el-GR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+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marL="90000" marR="90000" marT="56628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Στο εσωτερικό των ερυθροκυττάρων </a:t>
                      </a:r>
                    </a:p>
                  </a:txBody>
                  <a:tcPr marL="90000" marR="90000" marT="56628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47732"/>
                  </a:ext>
                </a:extLst>
              </a:tr>
              <a:tr h="584258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Ρυθμιστικό φωσφορικών </a:t>
                      </a:r>
                    </a:p>
                  </a:txBody>
                  <a:tcPr marL="90000" marR="90000" marT="56628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  <a:r>
                        <a:rPr kumimoji="0" lang="el-GR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</a:t>
                      </a:r>
                      <a:r>
                        <a:rPr kumimoji="0" lang="el-GR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kumimoji="0" lang="el-GR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=H</a:t>
                      </a:r>
                      <a:r>
                        <a:rPr kumimoji="0" lang="el-GR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+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+ HPO</a:t>
                      </a:r>
                      <a:r>
                        <a:rPr kumimoji="0" lang="el-GR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kumimoji="0" lang="el-GR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2-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marL="90000" marR="90000" marT="56628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Κυτταρόπλασμα-ούρα </a:t>
                      </a:r>
                    </a:p>
                  </a:txBody>
                  <a:tcPr marL="90000" marR="90000" marT="56628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091673"/>
                  </a:ext>
                </a:extLst>
              </a:tr>
              <a:tr h="519962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Πρωτεΐνη </a:t>
                      </a:r>
                    </a:p>
                  </a:txBody>
                  <a:tcPr marL="90000" marR="90000" marT="56628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Pr-H =Pr</a:t>
                      </a:r>
                      <a:r>
                        <a:rPr kumimoji="0" lang="el-GR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+ H</a:t>
                      </a:r>
                      <a:r>
                        <a:rPr kumimoji="0" lang="el-GR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+</a:t>
                      </a: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marL="90000" marR="90000" marT="56628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Ενδοκυτταρικό υγρό </a:t>
                      </a:r>
                    </a:p>
                  </a:txBody>
                  <a:tcPr marL="90000" marR="90000" marT="56628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99145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>
            <a:extLst>
              <a:ext uri="{FF2B5EF4-FFF2-40B4-BE49-F238E27FC236}">
                <a16:creationId xmlns:a16="http://schemas.microsoft.com/office/drawing/2014/main" id="{7F77D58F-7745-7150-DC4C-703636E48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endParaRPr lang="el-GR" altLang="en-US" sz="2700">
              <a:latin typeface="Georgia" panose="02040502050405020303" pitchFamily="18" charset="0"/>
            </a:endParaRP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700">
                <a:latin typeface="Georgia" panose="02040502050405020303" pitchFamily="18" charset="0"/>
              </a:rPr>
              <a:t> </a:t>
            </a: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endParaRPr lang="en-US" altLang="en-US" sz="2700">
              <a:latin typeface="Georgia" panose="02040502050405020303" pitchFamily="18" charset="0"/>
            </a:endParaRP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endParaRPr lang="en-US" altLang="en-US" sz="2700">
              <a:latin typeface="Georgia" panose="02040502050405020303" pitchFamily="18" charset="0"/>
            </a:endParaRPr>
          </a:p>
        </p:txBody>
      </p:sp>
      <p:graphicFrame>
        <p:nvGraphicFramePr>
          <p:cNvPr id="58370" name="Group 2">
            <a:extLst>
              <a:ext uri="{FF2B5EF4-FFF2-40B4-BE49-F238E27FC236}">
                <a16:creationId xmlns:a16="http://schemas.microsoft.com/office/drawing/2014/main" id="{2FB1D563-6168-DC72-BC7C-16F065CB2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87596"/>
              </p:ext>
            </p:extLst>
          </p:nvPr>
        </p:nvGraphicFramePr>
        <p:xfrm>
          <a:off x="71438" y="0"/>
          <a:ext cx="9074150" cy="7205664"/>
        </p:xfrm>
        <a:graphic>
          <a:graphicData uri="http://schemas.openxmlformats.org/drawingml/2006/table">
            <a:tbl>
              <a:tblPr/>
              <a:tblGrid>
                <a:gridCol w="4500562">
                  <a:extLst>
                    <a:ext uri="{9D8B030D-6E8A-4147-A177-3AD203B41FA5}">
                      <a16:colId xmlns:a16="http://schemas.microsoft.com/office/drawing/2014/main" val="590158732"/>
                    </a:ext>
                  </a:extLst>
                </a:gridCol>
                <a:gridCol w="4573588">
                  <a:extLst>
                    <a:ext uri="{9D8B030D-6E8A-4147-A177-3AD203B41FA5}">
                      <a16:colId xmlns:a16="http://schemas.microsoft.com/office/drawing/2014/main" val="251213446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DF5E6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l-GR" alt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DF5E6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ατάσταση</a:t>
                      </a:r>
                    </a:p>
                  </a:txBody>
                  <a:tcPr marL="47520" marR="47520" marT="47520" marB="475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DF5E6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Πιθανές αιτίες</a:t>
                      </a:r>
                    </a:p>
                  </a:txBody>
                  <a:tcPr marL="47520" marR="47520" marT="47520" marB="475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703432"/>
                  </a:ext>
                </a:extLst>
              </a:tr>
              <a:tr h="2060575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4B5064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Αναπνευστική οξέωση</a:t>
                      </a:r>
                    </a:p>
                  </a:txBody>
                  <a:tcPr marL="47520" marR="47520" marT="47520" marB="475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5064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Απνοια ή ανεπάρκεια της πνευμονικής ικανότητας, με  ενίσχυση του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5064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kumimoji="0" lang="el-GR" alt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5064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B5064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στους πνεύμονες</a:t>
                      </a:r>
                    </a:p>
                  </a:txBody>
                  <a:tcPr marL="47520" marR="47520" marT="47520" marB="475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636116"/>
                  </a:ext>
                </a:extLst>
              </a:tr>
              <a:tr h="3935413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481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Μεταβολική οξέωση</a:t>
                      </a:r>
                    </a:p>
                  </a:txBody>
                  <a:tcPr marL="47520" marR="47520" marT="47520" marB="475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1481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Λήψη οξέος, παραγωγή κετοξέων σε μη ελεγχόμενο διαβήτη, ή νεφρική ανεπάρκεια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1481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Σημείωση: </a:t>
                      </a:r>
                      <a:r>
                        <a:rPr kumimoji="0" lang="el-G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1481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Ολες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1481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1481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αυτές οι συνθήκες οδηγούν στην άνοδο της συγκέντρωσης των Η+  από πηγές άλλες εκτός από την περίσσεια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1481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kumimoji="0" lang="el-GR" alt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71481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l-G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1481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47520" marR="47520" marT="47520" marB="475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417643"/>
                  </a:ext>
                </a:extLst>
              </a:tr>
              <a:tr h="554038">
                <a:tc gridSpan="2"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20" marR="47520" marT="47520" marB="475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205817"/>
                  </a:ext>
                </a:extLst>
              </a:tr>
            </a:tbl>
          </a:graphicData>
        </a:graphic>
      </p:graphicFrame>
      <p:sp>
        <p:nvSpPr>
          <p:cNvPr id="58378" name="Rectangle 10">
            <a:extLst>
              <a:ext uri="{FF2B5EF4-FFF2-40B4-BE49-F238E27FC236}">
                <a16:creationId xmlns:a16="http://schemas.microsoft.com/office/drawing/2014/main" id="{18220B74-6AB9-BF3D-1DC8-35AC523C2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3" name="Group 1">
            <a:extLst>
              <a:ext uri="{FF2B5EF4-FFF2-40B4-BE49-F238E27FC236}">
                <a16:creationId xmlns:a16="http://schemas.microsoft.com/office/drawing/2014/main" id="{C06756AB-4E2C-E22C-DBAD-3005F8F2DC6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5588" cy="6848476"/>
        </p:xfrm>
        <a:graphic>
          <a:graphicData uri="http://schemas.openxmlformats.org/drawingml/2006/table">
            <a:tbl>
              <a:tblPr/>
              <a:tblGrid>
                <a:gridCol w="4573588">
                  <a:extLst>
                    <a:ext uri="{9D8B030D-6E8A-4147-A177-3AD203B41FA5}">
                      <a16:colId xmlns:a16="http://schemas.microsoft.com/office/drawing/2014/main" val="41785895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4049621896"/>
                    </a:ext>
                  </a:extLst>
                </a:gridCol>
              </a:tblGrid>
              <a:tr h="798513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DF5E6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Κατάσταση</a:t>
                      </a:r>
                    </a:p>
                  </a:txBody>
                  <a:tcPr marL="47520" marR="47520" marT="47520" marB="475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DF5E6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Πιθανές αιτίες</a:t>
                      </a:r>
                    </a:p>
                  </a:txBody>
                  <a:tcPr marL="47520" marR="47520" marT="47520" marB="475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609909"/>
                  </a:ext>
                </a:extLst>
              </a:tr>
              <a:tr h="1130300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Αναπνευστική αλκάλωση</a:t>
                      </a:r>
                    </a:p>
                  </a:txBody>
                  <a:tcPr marL="47520" marR="47520" marT="47520" marB="475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Υπεραερισμός, με απώλεια 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kumimoji="0" lang="el-GR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από το αίμα.</a:t>
                      </a:r>
                    </a:p>
                  </a:txBody>
                  <a:tcPr marL="47520" marR="47520" marT="47520" marB="475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907754"/>
                  </a:ext>
                </a:extLst>
              </a:tr>
              <a:tr h="4919663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Μεταβολική αλκάλωση</a:t>
                      </a:r>
                    </a:p>
                  </a:txBody>
                  <a:tcPr marL="47520" marR="47520" marT="47520" marB="475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Λήψη αλκαλίων, παρατετα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μένος εμετός που οδηγεί σε απώλεια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, ή μεγάλη αφυδάτωση που οδηγεί σε κατακράτηση των διττανθρα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κικών από τους νεφρούς.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Σημείωση: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kumimoji="0" lang="el-G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χαρακτηριστικό εδώ είναι η απώλεια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l-GR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l-G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για αιτίες άλλες από την μεγάλη ελάττωση του 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kumimoji="0" lang="el-GR" alt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l-G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15B5C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7520" marR="47520" marT="47520" marB="475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5505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>
            <a:extLst>
              <a:ext uri="{FF2B5EF4-FFF2-40B4-BE49-F238E27FC236}">
                <a16:creationId xmlns:a16="http://schemas.microsoft.com/office/drawing/2014/main" id="{3C73FA90-3C59-C3B9-412A-C39C76E72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8" y="77982"/>
            <a:ext cx="8369203" cy="579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	Διακυμάνσεις των φυσιολικών τιμών του συστήματος των διττανθρακικών στο αίμα</a:t>
            </a: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400" b="1" dirty="0">
                <a:latin typeface="Georgia" panose="02040502050405020303" pitchFamily="18" charset="0"/>
              </a:rPr>
              <a:t>pH   </a:t>
            </a:r>
            <a:r>
              <a:rPr lang="el-GR" altLang="en-US" sz="2400" dirty="0">
                <a:latin typeface="Georgia" panose="02040502050405020303" pitchFamily="18" charset="0"/>
              </a:rPr>
              <a:t>7.35-7.45</a:t>
            </a: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endParaRPr lang="el-GR" altLang="en-US" sz="2400" dirty="0">
              <a:latin typeface="Georgia" panose="02040502050405020303" pitchFamily="18" charset="0"/>
            </a:endParaRP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400" b="1" dirty="0">
                <a:latin typeface="Georgia" panose="02040502050405020303" pitchFamily="18" charset="0"/>
              </a:rPr>
              <a:t>pCO</a:t>
            </a:r>
            <a:r>
              <a:rPr lang="el-GR" altLang="en-US" sz="2400" baseline="-25000" dirty="0">
                <a:latin typeface="Georgia" panose="02040502050405020303" pitchFamily="18" charset="0"/>
              </a:rPr>
              <a:t>2</a:t>
            </a:r>
            <a:r>
              <a:rPr lang="el-GR" altLang="en-US" sz="2400" dirty="0">
                <a:latin typeface="Georgia" panose="02040502050405020303" pitchFamily="18" charset="0"/>
              </a:rPr>
              <a:t> 35-45 mm Hg (=1.05-1.35 mM)</a:t>
            </a: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endParaRPr lang="el-GR" altLang="en-US" sz="2400" dirty="0">
              <a:latin typeface="Georgia" panose="02040502050405020303" pitchFamily="18" charset="0"/>
            </a:endParaRP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400" b="1" dirty="0">
                <a:latin typeface="Georgia" panose="02040502050405020303" pitchFamily="18" charset="0"/>
              </a:rPr>
              <a:t>[HCO</a:t>
            </a:r>
            <a:r>
              <a:rPr lang="el-GR" altLang="en-US" sz="2400" b="1" baseline="-25000" dirty="0">
                <a:latin typeface="Georgia" panose="02040502050405020303" pitchFamily="18" charset="0"/>
              </a:rPr>
              <a:t>3</a:t>
            </a:r>
            <a:r>
              <a:rPr lang="el-GR" altLang="en-US" sz="2400" b="1" baseline="30000" dirty="0">
                <a:latin typeface="Georgia" panose="02040502050405020303" pitchFamily="18" charset="0"/>
              </a:rPr>
              <a:t>-</a:t>
            </a:r>
            <a:r>
              <a:rPr lang="el-GR" altLang="en-US" sz="2400" b="1" dirty="0">
                <a:latin typeface="Georgia" panose="02040502050405020303" pitchFamily="18" charset="0"/>
              </a:rPr>
              <a:t>]</a:t>
            </a:r>
            <a:r>
              <a:rPr lang="en-US" altLang="en-US" sz="2400" dirty="0">
                <a:latin typeface="Georgia" panose="02040502050405020303" pitchFamily="18" charset="0"/>
              </a:rPr>
              <a:t>24-28 mmol/liter (= mM, = </a:t>
            </a:r>
            <a:r>
              <a:rPr lang="en-US" altLang="en-US" sz="2400" dirty="0" err="1">
                <a:latin typeface="Georgia" panose="02040502050405020303" pitchFamily="18" charset="0"/>
              </a:rPr>
              <a:t>miliequivalents</a:t>
            </a:r>
            <a:r>
              <a:rPr lang="el-GR" altLang="en-US" sz="2400" dirty="0">
                <a:latin typeface="Georgia" panose="02040502050405020303" pitchFamily="18" charset="0"/>
              </a:rPr>
              <a:t> </a:t>
            </a:r>
            <a:r>
              <a:rPr lang="en-US" altLang="en-US" sz="2400" dirty="0">
                <a:latin typeface="Georgia" panose="02040502050405020303" pitchFamily="18" charset="0"/>
              </a:rPr>
              <a:t>/liter)</a:t>
            </a:r>
            <a:endParaRPr lang="el-GR" altLang="en-US" sz="2400" dirty="0">
              <a:latin typeface="Georgia" panose="02040502050405020303" pitchFamily="18" charset="0"/>
            </a:endParaRP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400" b="1" dirty="0">
                <a:latin typeface="Georgia" panose="02040502050405020303" pitchFamily="18" charset="0"/>
              </a:rPr>
              <a:t>Λόγος HCO</a:t>
            </a:r>
            <a:r>
              <a:rPr lang="el-GR" altLang="en-US" sz="2400" b="1" baseline="-25000" dirty="0">
                <a:latin typeface="Georgia" panose="02040502050405020303" pitchFamily="18" charset="0"/>
              </a:rPr>
              <a:t>3</a:t>
            </a:r>
            <a:r>
              <a:rPr lang="el-GR" altLang="en-US" sz="2400" b="1" baseline="30000" dirty="0">
                <a:latin typeface="Georgia" panose="02040502050405020303" pitchFamily="18" charset="0"/>
              </a:rPr>
              <a:t>-</a:t>
            </a:r>
            <a:r>
              <a:rPr lang="el-GR" altLang="en-US" sz="2400" b="1" dirty="0">
                <a:latin typeface="Georgia" panose="02040502050405020303" pitchFamily="18" charset="0"/>
              </a:rPr>
              <a:t>:CO</a:t>
            </a:r>
            <a:r>
              <a:rPr lang="el-GR" altLang="en-US" sz="2400" b="1" baseline="-25000" dirty="0">
                <a:latin typeface="Georgia" panose="02040502050405020303" pitchFamily="18" charset="0"/>
              </a:rPr>
              <a:t>2</a:t>
            </a:r>
            <a:r>
              <a:rPr lang="el-GR" altLang="en-US" sz="2400" b="1" dirty="0">
                <a:latin typeface="Georgia" panose="02040502050405020303" pitchFamily="18" charset="0"/>
              </a:rPr>
              <a:t> </a:t>
            </a:r>
            <a:r>
              <a:rPr lang="el-GR" altLang="en-US" sz="2400" dirty="0">
                <a:latin typeface="Georgia" panose="02040502050405020303" pitchFamily="18" charset="0"/>
              </a:rPr>
              <a:t>Περίπου  20 (αναφορικά  με την εξίσωση του  </a:t>
            </a:r>
            <a:r>
              <a:rPr lang="en-US" altLang="en-US" sz="2400" dirty="0">
                <a:latin typeface="Georgia" panose="02040502050405020303" pitchFamily="18" charset="0"/>
              </a:rPr>
              <a:t>pH Henderson</a:t>
            </a:r>
            <a:r>
              <a:rPr lang="el-GR" altLang="en-US" sz="2400" dirty="0">
                <a:latin typeface="Georgia" panose="02040502050405020303" pitchFamily="18" charset="0"/>
              </a:rPr>
              <a:t>/</a:t>
            </a:r>
            <a:r>
              <a:rPr lang="en-US" altLang="en-US" sz="2400" dirty="0" err="1">
                <a:latin typeface="Georgia" panose="02040502050405020303" pitchFamily="18" charset="0"/>
              </a:rPr>
              <a:t>Hasselbach</a:t>
            </a:r>
            <a:r>
              <a:rPr lang="el-GR" altLang="en-US" sz="2400" dirty="0">
                <a:latin typeface="Georgia" panose="02040502050405020303" pitchFamily="18" charset="0"/>
              </a:rPr>
              <a:t>)</a:t>
            </a: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endParaRPr lang="el-GR" altLang="en-US" sz="2400" dirty="0">
              <a:latin typeface="Georgia" panose="02040502050405020303" pitchFamily="18" charset="0"/>
            </a:endParaRP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400" b="1" dirty="0">
                <a:latin typeface="Georgia" panose="02040502050405020303" pitchFamily="18" charset="0"/>
              </a:rPr>
              <a:t>Ολική συγκέντρωση </a:t>
            </a:r>
            <a:r>
              <a:rPr lang="en-US" altLang="en-US" sz="2400" b="1" dirty="0">
                <a:latin typeface="Georgia" panose="02040502050405020303" pitchFamily="18" charset="0"/>
              </a:rPr>
              <a:t> CO</a:t>
            </a:r>
            <a:r>
              <a:rPr lang="en-US" altLang="en-US" sz="2400" b="1" baseline="-25000" dirty="0">
                <a:latin typeface="Georgia" panose="02040502050405020303" pitchFamily="18" charset="0"/>
              </a:rPr>
              <a:t>2</a:t>
            </a:r>
            <a:r>
              <a:rPr lang="en-US" altLang="en-US" sz="2400" dirty="0">
                <a:latin typeface="Georgia" panose="02040502050405020303" pitchFamily="18" charset="0"/>
              </a:rPr>
              <a:t>[HCO</a:t>
            </a:r>
            <a:r>
              <a:rPr lang="en-US" altLang="en-US" sz="2400" baseline="-25000" dirty="0">
                <a:latin typeface="Georgia" panose="02040502050405020303" pitchFamily="18" charset="0"/>
              </a:rPr>
              <a:t>3</a:t>
            </a:r>
            <a:r>
              <a:rPr lang="en-US" altLang="en-US" sz="2400" baseline="30000" dirty="0">
                <a:latin typeface="Georgia" panose="02040502050405020303" pitchFamily="18" charset="0"/>
              </a:rPr>
              <a:t>-</a:t>
            </a:r>
            <a:r>
              <a:rPr lang="en-US" altLang="en-US" sz="2400" dirty="0">
                <a:latin typeface="Georgia" panose="02040502050405020303" pitchFamily="18" charset="0"/>
              </a:rPr>
              <a:t>] + (pCO</a:t>
            </a:r>
            <a:r>
              <a:rPr lang="en-US" altLang="en-US" sz="2400" baseline="-25000" dirty="0">
                <a:latin typeface="Georgia" panose="02040502050405020303" pitchFamily="18" charset="0"/>
              </a:rPr>
              <a:t>2</a:t>
            </a:r>
            <a:r>
              <a:rPr lang="en-US" altLang="en-US" sz="2400" dirty="0">
                <a:latin typeface="Georgia" panose="02040502050405020303" pitchFamily="18" charset="0"/>
              </a:rPr>
              <a:t> x 0.0301) = 25-29 mM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>
            <a:extLst>
              <a:ext uri="{FF2B5EF4-FFF2-40B4-BE49-F238E27FC236}">
                <a16:creationId xmlns:a16="http://schemas.microsoft.com/office/drawing/2014/main" id="{1AC74892-8158-D241-8C78-7464FAFAE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PH  </a:t>
            </a:r>
            <a:r>
              <a:rPr lang="el-GR" altLang="en-US" dirty="0"/>
              <a:t>και άσκηση</a:t>
            </a: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BE8777EE-4D32-A50E-DF91-03845CA7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T</a:t>
            </a:r>
            <a:r>
              <a:rPr lang="el-GR" altLang="en-US" sz="2700">
                <a:latin typeface="Georgia" panose="02040502050405020303" pitchFamily="18" charset="0"/>
              </a:rPr>
              <a:t>α ρεκόρ για τα </a:t>
            </a:r>
            <a:r>
              <a:rPr lang="en-US" altLang="en-US" sz="2400">
                <a:latin typeface="Georgia" panose="02040502050405020303" pitchFamily="18" charset="0"/>
              </a:rPr>
              <a:t>100m, 1,000m </a:t>
            </a:r>
            <a:r>
              <a:rPr lang="el-GR" altLang="en-US" sz="2400">
                <a:latin typeface="Georgia" panose="02040502050405020303" pitchFamily="18" charset="0"/>
              </a:rPr>
              <a:t> και τον μαραθώνιο</a:t>
            </a:r>
          </a:p>
          <a:p>
            <a:pPr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400"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>
                <a:latin typeface="Georgia" panose="02040502050405020303" pitchFamily="18" charset="0"/>
              </a:rPr>
              <a:t>Γιατί το ρεκόρ των 1000</a:t>
            </a:r>
            <a:r>
              <a:rPr lang="en-US" altLang="en-US" sz="2400">
                <a:latin typeface="Georgia" panose="02040502050405020303" pitchFamily="18" charset="0"/>
              </a:rPr>
              <a:t>m </a:t>
            </a:r>
            <a:r>
              <a:rPr lang="el-GR" altLang="en-US" sz="2400">
                <a:latin typeface="Georgia" panose="02040502050405020303" pitchFamily="18" charset="0"/>
              </a:rPr>
              <a:t>δεν είναι 95 </a:t>
            </a:r>
            <a:r>
              <a:rPr lang="en-US" altLang="en-US" sz="2400">
                <a:latin typeface="Georgia" panose="02040502050405020303" pitchFamily="18" charset="0"/>
              </a:rPr>
              <a:t>sec  </a:t>
            </a:r>
            <a:r>
              <a:rPr lang="el-GR" altLang="en-US" sz="2400">
                <a:latin typeface="Georgia" panose="02040502050405020303" pitchFamily="18" charset="0"/>
              </a:rPr>
              <a:t>και είναι </a:t>
            </a:r>
            <a:r>
              <a:rPr lang="en-US" altLang="en-US" sz="2400">
                <a:latin typeface="Georgia" panose="02040502050405020303" pitchFamily="18" charset="0"/>
              </a:rPr>
              <a:t> 135 sec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>
            <a:extLst>
              <a:ext uri="{FF2B5EF4-FFF2-40B4-BE49-F238E27FC236}">
                <a16:creationId xmlns:a16="http://schemas.microsoft.com/office/drawing/2014/main" id="{CE4BDF83-0357-269D-BD20-307B6A1E7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537472"/>
            <a:ext cx="8534400" cy="87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br>
              <a:rPr lang="el-GR" altLang="en-US" sz="2400">
                <a:solidFill>
                  <a:srgbClr val="C00000"/>
                </a:solidFill>
                <a:latin typeface="Georgia" panose="02040502050405020303" pitchFamily="18" charset="0"/>
              </a:rPr>
            </a:br>
            <a:br>
              <a:rPr lang="el-GR" altLang="en-US" sz="2400">
                <a:solidFill>
                  <a:srgbClr val="C00000"/>
                </a:solidFill>
                <a:latin typeface="Georgia" panose="02040502050405020303" pitchFamily="18" charset="0"/>
              </a:rPr>
            </a:br>
            <a:br>
              <a:rPr lang="el-GR" altLang="en-US" sz="2400">
                <a:solidFill>
                  <a:srgbClr val="C00000"/>
                </a:solidFill>
                <a:latin typeface="Georgia" panose="02040502050405020303" pitchFamily="18" charset="0"/>
              </a:rPr>
            </a:br>
            <a:br>
              <a:rPr lang="el-GR" altLang="en-US" sz="2400">
                <a:solidFill>
                  <a:srgbClr val="C00000"/>
                </a:solidFill>
                <a:latin typeface="Georgia" panose="02040502050405020303" pitchFamily="18" charset="0"/>
              </a:rPr>
            </a:br>
            <a:br>
              <a:rPr lang="el-GR" altLang="en-US" sz="2400">
                <a:solidFill>
                  <a:srgbClr val="C00000"/>
                </a:solidFill>
                <a:latin typeface="Georgia" panose="02040502050405020303" pitchFamily="18" charset="0"/>
              </a:rPr>
            </a:br>
            <a:br>
              <a:rPr lang="el-GR" altLang="en-US" sz="2400">
                <a:solidFill>
                  <a:srgbClr val="C00000"/>
                </a:solidFill>
                <a:latin typeface="Georgia" panose="02040502050405020303" pitchFamily="18" charset="0"/>
              </a:rPr>
            </a:br>
            <a:br>
              <a:rPr lang="el-GR" altLang="en-US" sz="240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el-GR" altLang="en-US" sz="2400">
                <a:solidFill>
                  <a:srgbClr val="C00000"/>
                </a:solidFill>
                <a:latin typeface="Georgia" panose="02040502050405020303" pitchFamily="18" charset="0"/>
              </a:rPr>
              <a:t>Οι βασικές πηγές  ενέργειας που χρησιμοποιούνται από τον σκελετικό μυ για τα </a:t>
            </a:r>
            <a:r>
              <a:rPr lang="en-US" altLang="en-US" sz="2400">
                <a:solidFill>
                  <a:srgbClr val="C00000"/>
                </a:solidFill>
                <a:latin typeface="Georgia" panose="02040502050405020303" pitchFamily="18" charset="0"/>
              </a:rPr>
              <a:t>100m, 1,000m </a:t>
            </a:r>
            <a:r>
              <a:rPr lang="el-GR" altLang="en-US" sz="2400">
                <a:solidFill>
                  <a:srgbClr val="C00000"/>
                </a:solidFill>
                <a:latin typeface="Georgia" panose="02040502050405020303" pitchFamily="18" charset="0"/>
              </a:rPr>
              <a:t>και τον μαραθώνιο</a:t>
            </a:r>
            <a:r>
              <a:rPr lang="en-US" altLang="en-US" sz="240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35F19157-1665-9E8D-45CF-AC29577E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3FF7A66B-D5F7-4F7D-350E-F409FE10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0702"/>
            <a:ext cx="8534400" cy="111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300" b="1" dirty="0">
                <a:solidFill>
                  <a:srgbClr val="C00000"/>
                </a:solidFill>
                <a:latin typeface="Georgia" panose="02040502050405020303" pitchFamily="18" charset="0"/>
              </a:rPr>
              <a:t>pH </a:t>
            </a:r>
            <a:r>
              <a:rPr lang="el-GR" altLang="en-US" sz="3300" b="1" dirty="0">
                <a:solidFill>
                  <a:srgbClr val="C00000"/>
                </a:solidFill>
                <a:latin typeface="Georgia" panose="02040502050405020303" pitchFamily="18" charset="0"/>
              </a:rPr>
              <a:t>στα βιολογικά συστήματα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31F1963-7FF6-4737-C9DE-F34DF2889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80" y="2159942"/>
            <a:ext cx="8065639" cy="185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650"/>
              </a:spcBef>
              <a:buClrTx/>
              <a:buSzPct val="85000"/>
            </a:pPr>
            <a:r>
              <a:rPr lang="el-GR" alt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ΤΙ ΕΙΝΑΙ ΔΙΑΒΑΘΜΙΣΗ ΣΥΓΚΕΝΤΡΩΣΗΣ </a:t>
            </a:r>
          </a:p>
          <a:p>
            <a:pPr algn="ctr">
              <a:spcBef>
                <a:spcPts val="650"/>
              </a:spcBef>
              <a:buClrTx/>
              <a:buSzPct val="85000"/>
            </a:pPr>
            <a:r>
              <a:rPr lang="el-GR" alt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ΚΑΙ </a:t>
            </a:r>
          </a:p>
          <a:p>
            <a:pPr algn="ctr">
              <a:spcBef>
                <a:spcPts val="650"/>
              </a:spcBef>
              <a:buClrTx/>
              <a:buSzPct val="85000"/>
            </a:pPr>
            <a:r>
              <a:rPr lang="el-GR" alt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ΤΙ ΕΙΝΑΙ «</a:t>
            </a:r>
            <a:r>
              <a:rPr lang="el-GR" altLang="en-US" sz="2800" dirty="0">
                <a:solidFill>
                  <a:srgbClr val="0070C0"/>
                </a:solidFill>
                <a:latin typeface="Georgia" panose="02040502050405020303" pitchFamily="18" charset="0"/>
              </a:rPr>
              <a:t>ΚΑΤΗΦΟΡΙΚΗ</a:t>
            </a:r>
            <a:r>
              <a:rPr lang="el-GR" alt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» ΡΟΗ?</a:t>
            </a:r>
          </a:p>
        </p:txBody>
      </p:sp>
    </p:spTree>
    <p:extLst>
      <p:ext uri="{BB962C8B-B14F-4D97-AF65-F5344CB8AC3E}">
        <p14:creationId xmlns:p14="http://schemas.microsoft.com/office/powerpoint/2010/main" val="2180830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>
            <a:extLst>
              <a:ext uri="{FF2B5EF4-FFF2-40B4-BE49-F238E27FC236}">
                <a16:creationId xmlns:a16="http://schemas.microsoft.com/office/drawing/2014/main" id="{1DF8CF2A-28D1-A38D-62A2-43BE5116C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34938"/>
            <a:ext cx="85344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90" name="Picture 2">
            <a:extLst>
              <a:ext uri="{FF2B5EF4-FFF2-40B4-BE49-F238E27FC236}">
                <a16:creationId xmlns:a16="http://schemas.microsoft.com/office/drawing/2014/main" id="{25F50206-A5F2-BC53-B27F-8FFC796D6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r="18370" b="6218"/>
          <a:stretch/>
        </p:blipFill>
        <p:spPr bwMode="auto">
          <a:xfrm>
            <a:off x="1021556" y="561181"/>
            <a:ext cx="6679406" cy="51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>
            <a:extLst>
              <a:ext uri="{FF2B5EF4-FFF2-40B4-BE49-F238E27FC236}">
                <a16:creationId xmlns:a16="http://schemas.microsoft.com/office/drawing/2014/main" id="{E8AC9D65-D1A1-F0C1-9296-708524CDB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34938"/>
            <a:ext cx="85344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3526CF03-5ED2-3B7D-7B7B-3DA10FA5F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5"/>
          <a:stretch/>
        </p:blipFill>
        <p:spPr bwMode="auto">
          <a:xfrm>
            <a:off x="463248" y="579353"/>
            <a:ext cx="4307482" cy="597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>
            <a:extLst>
              <a:ext uri="{FF2B5EF4-FFF2-40B4-BE49-F238E27FC236}">
                <a16:creationId xmlns:a16="http://schemas.microsoft.com/office/drawing/2014/main" id="{FB39E76C-8C4F-A9C1-1ADC-F4D168F1D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43402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52A4D570-C5A7-8FC0-A9A2-F77AD4C7F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371600"/>
            <a:ext cx="40386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1806A76B-513B-54CC-0E5D-3A8E8F8F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60350"/>
            <a:ext cx="8132762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1" name="Picture 5">
            <a:extLst>
              <a:ext uri="{FF2B5EF4-FFF2-40B4-BE49-F238E27FC236}">
                <a16:creationId xmlns:a16="http://schemas.microsoft.com/office/drawing/2014/main" id="{6523E0C1-556B-31F7-FD8D-4480C7590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5" b="14802"/>
          <a:stretch/>
        </p:blipFill>
        <p:spPr bwMode="auto">
          <a:xfrm>
            <a:off x="4827588" y="606425"/>
            <a:ext cx="4243569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>
            <a:extLst>
              <a:ext uri="{FF2B5EF4-FFF2-40B4-BE49-F238E27FC236}">
                <a16:creationId xmlns:a16="http://schemas.microsoft.com/office/drawing/2014/main" id="{73167C1A-8058-1B97-6ACC-E2C6C0D03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28600"/>
            <a:ext cx="8534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300">
                <a:solidFill>
                  <a:srgbClr val="C00000"/>
                </a:solidFill>
                <a:latin typeface="Georgia" panose="02040502050405020303" pitchFamily="18" charset="0"/>
              </a:rPr>
              <a:t>1.000 </a:t>
            </a:r>
            <a:r>
              <a:rPr lang="en-US" altLang="en-US" sz="3300">
                <a:solidFill>
                  <a:srgbClr val="C00000"/>
                </a:solidFill>
                <a:latin typeface="Georgia" panose="02040502050405020303" pitchFamily="18" charset="0"/>
              </a:rPr>
              <a:t>m  132 sec</a:t>
            </a:r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4D754B8C-13DA-E747-D60A-F8A6DBA33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58"/>
          <a:stretch/>
        </p:blipFill>
        <p:spPr bwMode="auto">
          <a:xfrm>
            <a:off x="301625" y="1196975"/>
            <a:ext cx="4041776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3" name="Picture 3">
            <a:extLst>
              <a:ext uri="{FF2B5EF4-FFF2-40B4-BE49-F238E27FC236}">
                <a16:creationId xmlns:a16="http://schemas.microsoft.com/office/drawing/2014/main" id="{13F12DE4-DD31-F8B7-BBCA-8D8A7CA9D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19"/>
          <a:stretch/>
        </p:blipFill>
        <p:spPr bwMode="auto">
          <a:xfrm>
            <a:off x="4590258" y="1196975"/>
            <a:ext cx="4252117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177FA89D-14A7-7BC0-3F48-D7DCA5F4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300" dirty="0">
                <a:solidFill>
                  <a:srgbClr val="C00000"/>
                </a:solidFill>
                <a:latin typeface="Georgia" panose="02040502050405020303" pitchFamily="18" charset="0"/>
              </a:rPr>
              <a:t>Μαραθώνιος</a:t>
            </a:r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C8763653-B99F-7B31-B571-418BF0C6F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43"/>
          <a:stretch/>
        </p:blipFill>
        <p:spPr bwMode="auto">
          <a:xfrm>
            <a:off x="116966" y="844599"/>
            <a:ext cx="4451859" cy="541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7" name="Picture 3">
            <a:extLst>
              <a:ext uri="{FF2B5EF4-FFF2-40B4-BE49-F238E27FC236}">
                <a16:creationId xmlns:a16="http://schemas.microsoft.com/office/drawing/2014/main" id="{9468A3D4-D00A-E8F4-3805-C9A00259A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4"/>
          <a:stretch/>
        </p:blipFill>
        <p:spPr bwMode="auto">
          <a:xfrm>
            <a:off x="4476496" y="852245"/>
            <a:ext cx="4667504" cy="540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>
            <a:extLst>
              <a:ext uri="{FF2B5EF4-FFF2-40B4-BE49-F238E27FC236}">
                <a16:creationId xmlns:a16="http://schemas.microsoft.com/office/drawing/2014/main" id="{D498FB8C-72A7-CBC0-222B-5FE6DF935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11" name="Picture 3">
            <a:extLst>
              <a:ext uri="{FF2B5EF4-FFF2-40B4-BE49-F238E27FC236}">
                <a16:creationId xmlns:a16="http://schemas.microsoft.com/office/drawing/2014/main" id="{CD9C2681-BB8F-B2DA-5B56-711AEEEFF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74"/>
          <a:stretch/>
        </p:blipFill>
        <p:spPr bwMode="auto">
          <a:xfrm>
            <a:off x="1752018" y="1206568"/>
            <a:ext cx="5126077" cy="54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09" name="Text Box 1">
            <a:extLst>
              <a:ext uri="{FF2B5EF4-FFF2-40B4-BE49-F238E27FC236}">
                <a16:creationId xmlns:a16="http://schemas.microsoft.com/office/drawing/2014/main" id="{5ADD383E-CFA3-9ED3-7F07-B15181735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287439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300" dirty="0">
                <a:solidFill>
                  <a:srgbClr val="C00000"/>
                </a:solidFill>
                <a:latin typeface="Georgia" panose="02040502050405020303" pitchFamily="18" charset="0"/>
              </a:rPr>
              <a:t>Συνοπτικά…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>
            <a:extLst>
              <a:ext uri="{FF2B5EF4-FFF2-40B4-BE49-F238E27FC236}">
                <a16:creationId xmlns:a16="http://schemas.microsoft.com/office/drawing/2014/main" id="{96C5693B-38E6-E9FA-B4C7-9E70F2868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4200">
                <a:solidFill>
                  <a:srgbClr val="D16349"/>
                </a:solidFill>
                <a:latin typeface="Georgia" panose="02040502050405020303" pitchFamily="18" charset="0"/>
              </a:rPr>
              <a:t>Φροντιστήριο</a:t>
            </a:r>
            <a:br>
              <a:rPr lang="el-GR" altLang="en-US" sz="4200">
                <a:solidFill>
                  <a:srgbClr val="D16349"/>
                </a:solidFill>
                <a:latin typeface="Georgia" panose="02040502050405020303" pitchFamily="18" charset="0"/>
              </a:rPr>
            </a:br>
            <a:r>
              <a:rPr lang="el-GR" altLang="en-US" sz="4200">
                <a:solidFill>
                  <a:srgbClr val="D16349"/>
                </a:solidFill>
                <a:latin typeface="Georgia" panose="02040502050405020303" pitchFamily="18" charset="0"/>
              </a:rPr>
              <a:t>Μελέτη περιστατικού…</a:t>
            </a: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411712BE-5131-38BB-9E70-44EDEBAB1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ts val="1000"/>
              </a:spcBef>
              <a:buClrTx/>
              <a:buSzPct val="85000"/>
              <a:buFontTx/>
              <a:buNone/>
            </a:pPr>
            <a:r>
              <a:rPr lang="el-GR" altLang="en-US" sz="4000" b="1">
                <a:solidFill>
                  <a:srgbClr val="FF0000"/>
                </a:solidFill>
                <a:latin typeface="Georgia" panose="02040502050405020303" pitchFamily="18" charset="0"/>
              </a:rPr>
              <a:t>ΟΞΕΩΣΗ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>
            <a:extLst>
              <a:ext uri="{FF2B5EF4-FFF2-40B4-BE49-F238E27FC236}">
                <a16:creationId xmlns:a16="http://schemas.microsoft.com/office/drawing/2014/main" id="{43D7E635-38AB-9CFF-F3D9-2CF0368D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300">
                <a:solidFill>
                  <a:srgbClr val="7B9899"/>
                </a:solidFill>
                <a:latin typeface="Georgia" panose="02040502050405020303" pitchFamily="18" charset="0"/>
              </a:rPr>
              <a:t>Το περιστατικό..</a:t>
            </a:r>
          </a:p>
        </p:txBody>
      </p:sp>
      <p:sp>
        <p:nvSpPr>
          <p:cNvPr id="70658" name="Text Box 2">
            <a:extLst>
              <a:ext uri="{FF2B5EF4-FFF2-40B4-BE49-F238E27FC236}">
                <a16:creationId xmlns:a16="http://schemas.microsoft.com/office/drawing/2014/main" id="{4E41D788-EDD1-AB9B-D7D6-47CDFB22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H </a:t>
            </a:r>
            <a:r>
              <a:rPr lang="el-GR" altLang="en-US" sz="2700">
                <a:latin typeface="Georgia" panose="02040502050405020303" pitchFamily="18" charset="0"/>
              </a:rPr>
              <a:t>μικρή Μαρία τριών ετών, διαφεύγοντας την προσοχή του μεγάλου της αδελφού καταφέρνει και ανοίγει το ντουλάπι με φαρμακευτικό υλικό που περιείχε </a:t>
            </a:r>
            <a:r>
              <a:rPr lang="el-GR" altLang="en-US" sz="2700">
                <a:solidFill>
                  <a:srgbClr val="FF0000"/>
                </a:solidFill>
                <a:latin typeface="Georgia" panose="02040502050405020303" pitchFamily="18" charset="0"/>
              </a:rPr>
              <a:t>ασπιρίνες</a:t>
            </a:r>
            <a:r>
              <a:rPr lang="el-GR" altLang="en-US" sz="2700">
                <a:latin typeface="Georgia" panose="02040502050405020303" pitchFamily="18" charset="0"/>
              </a:rPr>
              <a:t> και κατάπιε αρκετά δισκία…Αμέσως μετά ,μόλις το αντελήφθη ο μεγαλύτερος αδελφός της  ειδοποίησε την μητέρα του που ήλθε τρέχοντας στο σπίτι και λόγω της επιδεινούμενης κατάστασης, η μικρή μεταφέρθηκε στα επείγοντα του πλησιέστερου παιδιατρικού νοσοκομείου…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>
            <a:extLst>
              <a:ext uri="{FF2B5EF4-FFF2-40B4-BE49-F238E27FC236}">
                <a16:creationId xmlns:a16="http://schemas.microsoft.com/office/drawing/2014/main" id="{60742B27-25E2-67DC-6114-92DA083CC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28600"/>
            <a:ext cx="8534400" cy="107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000" b="1">
                <a:solidFill>
                  <a:srgbClr val="7B9899"/>
                </a:solidFill>
                <a:latin typeface="Georgia" panose="02040502050405020303" pitchFamily="18" charset="0"/>
              </a:rPr>
              <a:t>Το πρόβλημα της μικρής Μαρίας σχετίζεται με ένα ασθενές οξύ…</a:t>
            </a:r>
          </a:p>
        </p:txBody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004FDB90-D635-3A9A-9691-71D43E8A6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Η Μαρία κατάπιε αρκετές ασπιρίνες δηλαδή  ακετυλοσαλικυλικό οξύ, με αποτέλεσμα να μεταφερθεί στα επείγοντα</a:t>
            </a:r>
            <a:r>
              <a:rPr lang="en-US" altLang="en-US" sz="270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buSzPct val="85000"/>
              <a:buFontTx/>
              <a:buNone/>
            </a:pPr>
            <a:endParaRPr lang="en-US" altLang="en-US" sz="80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Η διακύμανση του </a:t>
            </a:r>
            <a:r>
              <a:rPr lang="en-US" altLang="en-US" sz="2700">
                <a:latin typeface="Georgia" panose="02040502050405020303" pitchFamily="18" charset="0"/>
              </a:rPr>
              <a:t>pH </a:t>
            </a:r>
            <a:r>
              <a:rPr lang="el-GR" altLang="en-US" sz="2700">
                <a:latin typeface="Georgia" panose="02040502050405020303" pitchFamily="18" charset="0"/>
              </a:rPr>
              <a:t>στο αίμα στον άνθρωπο είναι γύρω στο 7.4 (εύρος </a:t>
            </a:r>
            <a:r>
              <a:rPr lang="en-US" altLang="en-US" sz="2700">
                <a:latin typeface="Georgia" panose="02040502050405020303" pitchFamily="18" charset="0"/>
              </a:rPr>
              <a:t>6.8 </a:t>
            </a:r>
            <a:r>
              <a:rPr lang="el-GR" altLang="en-US" sz="2700">
                <a:latin typeface="Georgia" panose="02040502050405020303" pitchFamily="18" charset="0"/>
              </a:rPr>
              <a:t>-</a:t>
            </a:r>
            <a:r>
              <a:rPr lang="en-US" altLang="en-US" sz="2700">
                <a:latin typeface="Georgia" panose="02040502050405020303" pitchFamily="18" charset="0"/>
              </a:rPr>
              <a:t> </a:t>
            </a:r>
            <a:r>
              <a:rPr lang="el-GR" altLang="en-US" sz="2700">
                <a:latin typeface="Georgia" panose="02040502050405020303" pitchFamily="18" charset="0"/>
              </a:rPr>
              <a:t>7</a:t>
            </a:r>
            <a:r>
              <a:rPr lang="en-US" altLang="en-US" sz="2700">
                <a:latin typeface="Georgia" panose="02040502050405020303" pitchFamily="18" charset="0"/>
              </a:rPr>
              <a:t>.</a:t>
            </a:r>
            <a:r>
              <a:rPr lang="el-GR" altLang="en-US" sz="2700">
                <a:latin typeface="Georgia" panose="02040502050405020303" pitchFamily="18" charset="0"/>
              </a:rPr>
              <a:t>8)</a:t>
            </a:r>
            <a:r>
              <a:rPr lang="en-US" altLang="en-US" sz="270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buSzPct val="85000"/>
              <a:buFontTx/>
              <a:buNone/>
            </a:pPr>
            <a:endParaRPr lang="en-US" altLang="en-US" sz="80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Εκτός της περιοχής ο άνθρωπος πέφτει σε κώμα και επέρχεται ο θάνατος.</a:t>
            </a:r>
          </a:p>
          <a:p>
            <a:pPr>
              <a:lnSpc>
                <a:spcPct val="9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Επομένως για την μικρή Μαρία η ταχεία νοσηλεία και η ιατρική αντιμετώπιση καθίσταται επιτακτική για την επιβίωσή της.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n-US" altLang="en-US" sz="27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>
            <a:extLst>
              <a:ext uri="{FF2B5EF4-FFF2-40B4-BE49-F238E27FC236}">
                <a16:creationId xmlns:a16="http://schemas.microsoft.com/office/drawing/2014/main" id="{EAA8C925-6162-3C1C-81D0-1B736EF57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000" dirty="0">
                <a:solidFill>
                  <a:srgbClr val="7B9899"/>
                </a:solidFill>
                <a:latin typeface="Georgia" panose="02040502050405020303" pitchFamily="18" charset="0"/>
              </a:rPr>
              <a:t>Aspirin (acetylsalicylic acid, C</a:t>
            </a:r>
            <a:r>
              <a:rPr lang="en-US" altLang="en-US" sz="3000" baseline="-25000" dirty="0">
                <a:solidFill>
                  <a:srgbClr val="7B9899"/>
                </a:solidFill>
                <a:latin typeface="Georgia" panose="02040502050405020303" pitchFamily="18" charset="0"/>
              </a:rPr>
              <a:t>9</a:t>
            </a:r>
            <a:r>
              <a:rPr lang="en-US" altLang="en-US" sz="3000" dirty="0">
                <a:solidFill>
                  <a:srgbClr val="7B9899"/>
                </a:solidFill>
                <a:latin typeface="Georgia" panose="02040502050405020303" pitchFamily="18" charset="0"/>
              </a:rPr>
              <a:t>H</a:t>
            </a:r>
            <a:r>
              <a:rPr lang="en-US" altLang="en-US" sz="3000" baseline="-25000" dirty="0">
                <a:solidFill>
                  <a:srgbClr val="7B9899"/>
                </a:solidFill>
                <a:latin typeface="Georgia" panose="02040502050405020303" pitchFamily="18" charset="0"/>
              </a:rPr>
              <a:t>8</a:t>
            </a:r>
            <a:r>
              <a:rPr lang="en-US" altLang="en-US" sz="3000" dirty="0">
                <a:solidFill>
                  <a:srgbClr val="7B9899"/>
                </a:solidFill>
                <a:latin typeface="Georgia" panose="02040502050405020303" pitchFamily="18" charset="0"/>
              </a:rPr>
              <a:t>O</a:t>
            </a:r>
            <a:r>
              <a:rPr lang="en-US" altLang="en-US" sz="3000" baseline="-25000" dirty="0">
                <a:solidFill>
                  <a:srgbClr val="7B9899"/>
                </a:solidFill>
                <a:latin typeface="Georgia" panose="02040502050405020303" pitchFamily="18" charset="0"/>
              </a:rPr>
              <a:t>4</a:t>
            </a:r>
            <a:r>
              <a:rPr lang="en-US" altLang="en-US" sz="3000" dirty="0">
                <a:solidFill>
                  <a:srgbClr val="7B9899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3000" b="1" dirty="0">
                <a:solidFill>
                  <a:srgbClr val="7B98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pKa</a:t>
            </a:r>
            <a:r>
              <a:rPr lang="en-US" altLang="en-US" sz="3000" dirty="0">
                <a:solidFill>
                  <a:srgbClr val="FF0000"/>
                </a:solidFill>
                <a:latin typeface="Georgia" panose="02040502050405020303" pitchFamily="18" charset="0"/>
              </a:rPr>
              <a:t> = 3.49</a:t>
            </a:r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42060F0E-F315-1BB2-B78E-E23231449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452437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3FF7A66B-D5F7-4F7D-350E-F409FE10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314"/>
            <a:ext cx="8534400" cy="111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300" b="1" dirty="0">
                <a:solidFill>
                  <a:srgbClr val="C00000"/>
                </a:solidFill>
                <a:latin typeface="Georgia" panose="02040502050405020303" pitchFamily="18" charset="0"/>
              </a:rPr>
              <a:t>Πως γίνεται ανταλλαγή των χημικών ουσιών στον οργανισμό?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4457D1-0297-2B38-69A9-68FC61FB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4" y="1713267"/>
            <a:ext cx="3932971" cy="483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F1055E-817F-BF7B-3559-7CF4C34ECC3B}"/>
              </a:ext>
            </a:extLst>
          </p:cNvPr>
          <p:cNvSpPr txBox="1"/>
          <p:nvPr/>
        </p:nvSpPr>
        <p:spPr>
          <a:xfrm>
            <a:off x="5112232" y="3292494"/>
            <a:ext cx="36723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50"/>
              </a:spcBef>
              <a:buClrTx/>
              <a:buSzPct val="85000"/>
              <a:buFontTx/>
              <a:buNone/>
            </a:pPr>
            <a:r>
              <a:rPr lang="el-GR" altLang="en-US" sz="2800" b="1" dirty="0">
                <a:latin typeface="Georgia" panose="02040502050405020303" pitchFamily="18" charset="0"/>
              </a:rPr>
              <a:t>διάχυση</a:t>
            </a:r>
            <a:r>
              <a:rPr lang="el-GR" altLang="en-US" sz="2800" dirty="0">
                <a:latin typeface="Georgia" panose="02040502050405020303" pitchFamily="18" charset="0"/>
              </a:rPr>
              <a:t> εξ’αιτίας </a:t>
            </a:r>
            <a:r>
              <a:rPr lang="el-GR" altLang="en-US" sz="2800" b="1" dirty="0">
                <a:solidFill>
                  <a:srgbClr val="0070C0"/>
                </a:solidFill>
                <a:latin typeface="Georgia" panose="02040502050405020303" pitchFamily="18" charset="0"/>
              </a:rPr>
              <a:t>διαβάθμισης της συγκέντρωσης</a:t>
            </a:r>
            <a:r>
              <a:rPr lang="el-GR" altLang="en-US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053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>
            <a:extLst>
              <a:ext uri="{FF2B5EF4-FFF2-40B4-BE49-F238E27FC236}">
                <a16:creationId xmlns:a16="http://schemas.microsoft.com/office/drawing/2014/main" id="{D89563C8-BE3B-D86C-0B66-1CE182DAF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30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200" b="1" dirty="0">
                <a:solidFill>
                  <a:srgbClr val="7B9899"/>
                </a:solidFill>
                <a:latin typeface="Georgia" panose="02040502050405020303" pitchFamily="18" charset="0"/>
              </a:rPr>
              <a:t>Ας θυμηθούμε …Το διοξείδιο του άνθρακα στο νερό</a:t>
            </a: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F0B98633-D206-8642-23F2-FA100DA4B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2057400"/>
            <a:ext cx="241141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n-US" altLang="en-US" sz="2700">
                <a:latin typeface="Georgia" panose="02040502050405020303" pitchFamily="18" charset="0"/>
              </a:rPr>
              <a:t>CO</a:t>
            </a:r>
            <a:r>
              <a:rPr lang="en-US" altLang="en-US" sz="2700" baseline="-25000">
                <a:latin typeface="Georgia" panose="02040502050405020303" pitchFamily="18" charset="0"/>
              </a:rPr>
              <a:t>2</a:t>
            </a:r>
            <a:r>
              <a:rPr lang="en-US" altLang="en-US" sz="2700">
                <a:latin typeface="Georgia" panose="02040502050405020303" pitchFamily="18" charset="0"/>
              </a:rPr>
              <a:t> + H</a:t>
            </a:r>
            <a:r>
              <a:rPr lang="en-US" altLang="en-US" sz="2700" baseline="-25000">
                <a:latin typeface="Georgia" panose="02040502050405020303" pitchFamily="18" charset="0"/>
              </a:rPr>
              <a:t>2</a:t>
            </a:r>
            <a:r>
              <a:rPr lang="en-US" altLang="en-US" sz="2700">
                <a:latin typeface="Georgia" panose="02040502050405020303" pitchFamily="18" charset="0"/>
              </a:rPr>
              <a:t>O</a:t>
            </a: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endParaRPr lang="en-US" altLang="en-US" sz="2700">
              <a:latin typeface="Georgia" panose="02040502050405020303" pitchFamily="18" charset="0"/>
            </a:endParaRP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endParaRPr lang="en-US" altLang="en-US" sz="2700">
              <a:latin typeface="Georgia" panose="02040502050405020303" pitchFamily="18" charset="0"/>
            </a:endParaRP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n-US" altLang="en-US" sz="2700">
                <a:latin typeface="Georgia" panose="02040502050405020303" pitchFamily="18" charset="0"/>
              </a:rPr>
              <a:t>     H</a:t>
            </a:r>
            <a:r>
              <a:rPr lang="en-US" altLang="en-US" sz="2700" baseline="-25000">
                <a:latin typeface="Georgia" panose="02040502050405020303" pitchFamily="18" charset="0"/>
              </a:rPr>
              <a:t>2</a:t>
            </a:r>
            <a:r>
              <a:rPr lang="en-US" altLang="en-US" sz="2700">
                <a:latin typeface="Georgia" panose="02040502050405020303" pitchFamily="18" charset="0"/>
              </a:rPr>
              <a:t>CO</a:t>
            </a:r>
            <a:r>
              <a:rPr lang="en-US" altLang="en-US" sz="2700" baseline="-25000"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73732" name="AutoShape 4">
            <a:extLst>
              <a:ext uri="{FF2B5EF4-FFF2-40B4-BE49-F238E27FC236}">
                <a16:creationId xmlns:a16="http://schemas.microsoft.com/office/drawing/2014/main" id="{AE965776-E4EC-5902-DA48-436251A87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9718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849375E2-96B1-E7A8-103E-BC7D33A5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363" y="3443251"/>
            <a:ext cx="45656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800"/>
              </a:spcBef>
              <a:buClrTx/>
              <a:buSzPct val="75000"/>
              <a:buFontTx/>
              <a:buNone/>
            </a:pPr>
            <a:r>
              <a:rPr lang="en-US" altLang="en-US" sz="3200" dirty="0"/>
              <a:t>⇌     HCO</a:t>
            </a:r>
            <a:r>
              <a:rPr lang="en-US" altLang="en-US" sz="3200" baseline="-25000" dirty="0"/>
              <a:t>3</a:t>
            </a:r>
            <a:r>
              <a:rPr lang="en-US" altLang="en-US" sz="4000" baseline="30000" dirty="0"/>
              <a:t>-</a:t>
            </a:r>
            <a:r>
              <a:rPr lang="en-US" altLang="en-US" sz="3200" dirty="0"/>
              <a:t> +</a:t>
            </a:r>
            <a:r>
              <a:rPr lang="el-GR" altLang="en-US" sz="3200" dirty="0"/>
              <a:t>Η</a:t>
            </a:r>
            <a:r>
              <a:rPr lang="en-US" altLang="en-US" sz="3200" baseline="30000" dirty="0"/>
              <a:t>+</a:t>
            </a:r>
          </a:p>
          <a:p>
            <a:pPr>
              <a:buClrTx/>
              <a:buFontTx/>
              <a:buNone/>
            </a:pPr>
            <a:endParaRPr lang="en-US" altLang="en-US" sz="3200" baseline="30000" dirty="0"/>
          </a:p>
        </p:txBody>
      </p:sp>
      <p:sp>
        <p:nvSpPr>
          <p:cNvPr id="73734" name="Oval 6">
            <a:extLst>
              <a:ext uri="{FF2B5EF4-FFF2-40B4-BE49-F238E27FC236}">
                <a16:creationId xmlns:a16="http://schemas.microsoft.com/office/drawing/2014/main" id="{2B1EC055-A0E1-9E39-4CFE-164255C2D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542" y="3401952"/>
            <a:ext cx="762000" cy="685800"/>
          </a:xfrm>
          <a:prstGeom prst="ellipse">
            <a:avLst/>
          </a:prstGeom>
          <a:noFill/>
          <a:ln w="5724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>
            <a:extLst>
              <a:ext uri="{FF2B5EF4-FFF2-40B4-BE49-F238E27FC236}">
                <a16:creationId xmlns:a16="http://schemas.microsoft.com/office/drawing/2014/main" id="{A34B7634-04D6-D537-BA85-437F9E60C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b="1" dirty="0">
                <a:solidFill>
                  <a:srgbClr val="7B9899"/>
                </a:solidFill>
                <a:latin typeface="Georgia" panose="02040502050405020303" pitchFamily="18" charset="0"/>
              </a:rPr>
              <a:t>Μερικές εφαρμογές…</a:t>
            </a: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690D6E2F-3894-744D-D660-F555BBEF7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>
                <a:latin typeface="Georgia" panose="02040502050405020303" pitchFamily="18" charset="0"/>
              </a:rPr>
              <a:t>Όταν η μητέρα της Μαρίας πληροφορήθηκε το συμβάν και πήγε τρέχοντας στο σπίτι, τι νομίζετε ότι συνέβη στο αίμα της σχετικά με το </a:t>
            </a:r>
            <a:r>
              <a:rPr lang="en-US" altLang="en-US" sz="2400">
                <a:latin typeface="Georgia" panose="02040502050405020303" pitchFamily="18" charset="0"/>
              </a:rPr>
              <a:t>pH ?</a:t>
            </a:r>
          </a:p>
          <a:p>
            <a:pPr>
              <a:lnSpc>
                <a:spcPct val="90000"/>
              </a:lnSpc>
              <a:spcBef>
                <a:spcPts val="1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n-US" altLang="en-US" sz="70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>
                <a:latin typeface="Georgia" panose="02040502050405020303" pitchFamily="18" charset="0"/>
              </a:rPr>
              <a:t>Τι θα συμβεί στο </a:t>
            </a:r>
            <a:r>
              <a:rPr lang="en-US" altLang="en-US" sz="2400">
                <a:latin typeface="Georgia" panose="02040502050405020303" pitchFamily="18" charset="0"/>
              </a:rPr>
              <a:t>pH </a:t>
            </a:r>
            <a:r>
              <a:rPr lang="el-GR" altLang="en-US" sz="2400">
                <a:latin typeface="Georgia" panose="02040502050405020303" pitchFamily="18" charset="0"/>
              </a:rPr>
              <a:t>όταν κάποιος σταματήσει να τρέχει αλλά συνεχίζει να αναπνέει έντονα για μερικά λεπτά? Εξηγήστε.</a:t>
            </a:r>
          </a:p>
          <a:p>
            <a:pPr>
              <a:lnSpc>
                <a:spcPct val="90000"/>
              </a:lnSpc>
              <a:spcBef>
                <a:spcPts val="1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n-US" altLang="en-US" sz="70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400">
                <a:latin typeface="Georgia" panose="02040502050405020303" pitchFamily="18" charset="0"/>
              </a:rPr>
              <a:t>Για έναν αθλητή πριν ξεκινήσει  το άθλημα, ποια θα ήταν η συνέπεια ενός υπεραερισμού στο </a:t>
            </a:r>
            <a:r>
              <a:rPr lang="en-US" altLang="en-US" sz="2400">
                <a:latin typeface="Georgia" panose="02040502050405020303" pitchFamily="18" charset="0"/>
              </a:rPr>
              <a:t>pH </a:t>
            </a:r>
            <a:r>
              <a:rPr lang="el-GR" altLang="en-US" sz="2400">
                <a:latin typeface="Georgia" panose="02040502050405020303" pitchFamily="18" charset="0"/>
              </a:rPr>
              <a:t>του αίματός του και τι πλεονέκτημα θα μπορούσε να του προσφέρει?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85000"/>
              <a:buFontTx/>
              <a:buNone/>
            </a:pPr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DF767503-2889-AD13-1CFD-75BB9F531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45125"/>
            <a:ext cx="75438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/>
              <a:t>CO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 + H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O </a:t>
            </a:r>
            <a:r>
              <a:rPr lang="en-US" altLang="en-US" sz="2400" b="1">
                <a:latin typeface="Wingdings" panose="05000000000000000000" pitchFamily="2" charset="2"/>
              </a:rPr>
              <a:t></a:t>
            </a:r>
            <a:r>
              <a:rPr lang="en-US" altLang="en-US" sz="2400" b="1"/>
              <a:t>--&gt; [H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CO</a:t>
            </a:r>
            <a:r>
              <a:rPr lang="en-US" altLang="en-US" sz="2400" b="1" baseline="-25000"/>
              <a:t>3</a:t>
            </a:r>
            <a:r>
              <a:rPr lang="en-US" altLang="en-US" sz="2400" b="1"/>
              <a:t>] </a:t>
            </a:r>
            <a:r>
              <a:rPr lang="en-US" altLang="en-US" sz="2400" b="1">
                <a:latin typeface="Wingdings" panose="05000000000000000000" pitchFamily="2" charset="2"/>
              </a:rPr>
              <a:t></a:t>
            </a:r>
            <a:r>
              <a:rPr lang="en-US" altLang="en-US" sz="2400" b="1"/>
              <a:t>--&gt;H</a:t>
            </a:r>
            <a:r>
              <a:rPr lang="en-US" altLang="en-US" sz="2400" b="1" baseline="30000"/>
              <a:t>+</a:t>
            </a:r>
            <a:r>
              <a:rPr lang="en-US" altLang="en-US" sz="2400" b="1"/>
              <a:t> +HCO</a:t>
            </a:r>
            <a:r>
              <a:rPr lang="en-US" altLang="en-US" sz="2400" b="1" baseline="-25000"/>
              <a:t>3</a:t>
            </a:r>
            <a:r>
              <a:rPr lang="en-US" altLang="en-US" sz="2400" b="1" baseline="30000"/>
              <a:t>-</a:t>
            </a:r>
            <a:r>
              <a:rPr lang="en-US" altLang="en-US" sz="2400" b="1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>
            <a:extLst>
              <a:ext uri="{FF2B5EF4-FFF2-40B4-BE49-F238E27FC236}">
                <a16:creationId xmlns:a16="http://schemas.microsoft.com/office/drawing/2014/main" id="{3ED2C518-73B3-8F05-826D-D3A8B6FED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822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200" b="1">
                <a:solidFill>
                  <a:srgbClr val="7B9899"/>
                </a:solidFill>
                <a:latin typeface="Georgia" panose="02040502050405020303" pitchFamily="18" charset="0"/>
              </a:rPr>
              <a:t>Ερώτηση</a:t>
            </a:r>
            <a:r>
              <a:rPr lang="en-US" altLang="en-US" sz="3200" b="1">
                <a:solidFill>
                  <a:srgbClr val="7B9899"/>
                </a:solidFill>
                <a:latin typeface="Georgia" panose="02040502050405020303" pitchFamily="18" charset="0"/>
              </a:rPr>
              <a:t>:  </a:t>
            </a:r>
            <a:r>
              <a:rPr lang="el-GR" altLang="en-US" sz="3200" b="1">
                <a:solidFill>
                  <a:srgbClr val="7B9899"/>
                </a:solidFill>
                <a:latin typeface="Georgia" panose="02040502050405020303" pitchFamily="18" charset="0"/>
              </a:rPr>
              <a:t>Σε τι διαφέρει το </a:t>
            </a:r>
            <a:r>
              <a:rPr lang="en-US" altLang="en-US" sz="3200" b="1">
                <a:solidFill>
                  <a:srgbClr val="7B9899"/>
                </a:solidFill>
                <a:latin typeface="Georgia" panose="02040502050405020303" pitchFamily="18" charset="0"/>
              </a:rPr>
              <a:t>pH </a:t>
            </a:r>
            <a:r>
              <a:rPr lang="el-GR" altLang="en-US" sz="3200" b="1">
                <a:solidFill>
                  <a:srgbClr val="7B9899"/>
                </a:solidFill>
                <a:latin typeface="Georgia" panose="02040502050405020303" pitchFamily="18" charset="0"/>
              </a:rPr>
              <a:t>του αίματος της μικρής Μαρίας </a:t>
            </a:r>
            <a:r>
              <a:rPr lang="en-US" altLang="en-US" sz="3200" b="1">
                <a:solidFill>
                  <a:srgbClr val="7B9899"/>
                </a:solidFill>
                <a:latin typeface="Georgia" panose="02040502050405020303" pitchFamily="18" charset="0"/>
              </a:rPr>
              <a:t>(pH 6.8) </a:t>
            </a:r>
            <a:r>
              <a:rPr lang="el-GR" altLang="en-US" sz="3200" b="1">
                <a:solidFill>
                  <a:srgbClr val="7B9899"/>
                </a:solidFill>
                <a:latin typeface="Georgia" panose="02040502050405020303" pitchFamily="18" charset="0"/>
              </a:rPr>
              <a:t>από το φυσιολογικό</a:t>
            </a:r>
            <a:r>
              <a:rPr lang="en-US" altLang="en-US" sz="3200" b="1">
                <a:solidFill>
                  <a:srgbClr val="7B9899"/>
                </a:solidFill>
                <a:latin typeface="Georgia" panose="02040502050405020303" pitchFamily="18" charset="0"/>
              </a:rPr>
              <a:t> (pH 7.4)?</a:t>
            </a:r>
          </a:p>
        </p:txBody>
      </p:sp>
      <p:sp>
        <p:nvSpPr>
          <p:cNvPr id="75778" name="Text Box 2">
            <a:extLst>
              <a:ext uri="{FF2B5EF4-FFF2-40B4-BE49-F238E27FC236}">
                <a16:creationId xmlns:a16="http://schemas.microsoft.com/office/drawing/2014/main" id="{D9ADF06C-FA52-36EB-58EB-22EDB89F3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14600"/>
            <a:ext cx="2362200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8013" indent="-608013"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Times New Roman" panose="02020603050405020304" pitchFamily="18" charset="0"/>
              <a:buAutoNum type="alphaUcPeriod"/>
            </a:pPr>
            <a:r>
              <a:rPr lang="en-US" altLang="en-US" sz="2700">
                <a:latin typeface="Georgia" panose="02040502050405020303" pitchFamily="18" charset="0"/>
              </a:rPr>
              <a:t>0.25x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Times New Roman" panose="02020603050405020304" pitchFamily="18" charset="0"/>
              <a:buAutoNum type="alphaUcPeriod"/>
            </a:pPr>
            <a:r>
              <a:rPr lang="en-US" altLang="en-US" sz="2700">
                <a:latin typeface="Georgia" panose="02040502050405020303" pitchFamily="18" charset="0"/>
              </a:rPr>
              <a:t>0.5x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Times New Roman" panose="02020603050405020304" pitchFamily="18" charset="0"/>
              <a:buAutoNum type="alphaUcPeriod"/>
            </a:pPr>
            <a:r>
              <a:rPr lang="en-US" altLang="en-US" sz="2700">
                <a:latin typeface="Georgia" panose="02040502050405020303" pitchFamily="18" charset="0"/>
              </a:rPr>
              <a:t>0.6x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Times New Roman" panose="02020603050405020304" pitchFamily="18" charset="0"/>
              <a:buAutoNum type="alphaUcPeriod"/>
            </a:pPr>
            <a:r>
              <a:rPr lang="en-US" altLang="en-US" sz="2700">
                <a:latin typeface="Georgia" panose="02040502050405020303" pitchFamily="18" charset="0"/>
              </a:rPr>
              <a:t>2.0x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Times New Roman" panose="02020603050405020304" pitchFamily="18" charset="0"/>
              <a:buAutoNum type="alphaUcPeriod"/>
            </a:pPr>
            <a:r>
              <a:rPr lang="en-US" altLang="en-US" sz="2700">
                <a:latin typeface="Georgia" panose="02040502050405020303" pitchFamily="18" charset="0"/>
              </a:rPr>
              <a:t>4.0x</a:t>
            </a: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52DD0A69-DB52-2C65-89E8-66D1AF120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1027113"/>
            <a:ext cx="4572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6800" rIns="4572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fld id="{55760C99-09D1-4B08-AAB4-C0CECE03291B}" type="slidenum">
              <a:rPr lang="en-US" altLang="en-US" sz="1600">
                <a:solidFill>
                  <a:srgbClr val="7B9899"/>
                </a:solidFill>
              </a:rPr>
              <a:pPr algn="ctr">
                <a:buClrTx/>
                <a:buFontTx/>
                <a:buNone/>
              </a:pPr>
              <a:t>52</a:t>
            </a:fld>
            <a:endParaRPr lang="en-US" altLang="en-US" sz="1600">
              <a:solidFill>
                <a:srgbClr val="7B98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>
            <a:extLst>
              <a:ext uri="{FF2B5EF4-FFF2-40B4-BE49-F238E27FC236}">
                <a16:creationId xmlns:a16="http://schemas.microsoft.com/office/drawing/2014/main" id="{F4C15051-E3C2-04BF-57CA-662BDBF8D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76400"/>
            <a:ext cx="457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b="1">
                <a:solidFill>
                  <a:srgbClr val="7B9899"/>
                </a:solidFill>
                <a:latin typeface="Georgia" panose="02040502050405020303" pitchFamily="18" charset="0"/>
              </a:rPr>
              <a:t>T</a:t>
            </a:r>
            <a:r>
              <a:rPr lang="el-GR" altLang="en-US" sz="3200" b="1">
                <a:solidFill>
                  <a:srgbClr val="7B9899"/>
                </a:solidFill>
                <a:latin typeface="Georgia" panose="02040502050405020303" pitchFamily="18" charset="0"/>
              </a:rPr>
              <a:t>ι συμβαίνει όταν απομακρύνουμε το διοξείδιο του άνθρακα?</a:t>
            </a:r>
            <a:r>
              <a:rPr lang="en-US" altLang="en-US" sz="3200" b="1">
                <a:solidFill>
                  <a:srgbClr val="7B9899"/>
                </a:solidFill>
                <a:latin typeface="Georgia" panose="02040502050405020303" pitchFamily="18" charset="0"/>
              </a:rPr>
              <a:t> </a:t>
            </a:r>
            <a:br>
              <a:rPr lang="en-US" altLang="en-US" sz="3200" b="1">
                <a:solidFill>
                  <a:srgbClr val="7B9899"/>
                </a:solidFill>
                <a:latin typeface="Georgia" panose="02040502050405020303" pitchFamily="18" charset="0"/>
              </a:rPr>
            </a:br>
            <a:endParaRPr lang="en-US" altLang="en-US" sz="3200" b="1">
              <a:solidFill>
                <a:srgbClr val="7B9899"/>
              </a:solidFill>
              <a:latin typeface="Georgia" panose="02040502050405020303" pitchFamily="18" charset="0"/>
            </a:endParaRPr>
          </a:p>
        </p:txBody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64605151-1994-808A-2531-587C879CF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2057400"/>
            <a:ext cx="241141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n-US" altLang="en-US" sz="2700">
                <a:latin typeface="Georgia" panose="02040502050405020303" pitchFamily="18" charset="0"/>
              </a:rPr>
              <a:t>CO</a:t>
            </a:r>
            <a:r>
              <a:rPr lang="en-US" altLang="en-US" sz="2700" baseline="-25000">
                <a:latin typeface="Georgia" panose="02040502050405020303" pitchFamily="18" charset="0"/>
              </a:rPr>
              <a:t>2</a:t>
            </a:r>
            <a:r>
              <a:rPr lang="en-US" altLang="en-US" sz="2700">
                <a:latin typeface="Georgia" panose="02040502050405020303" pitchFamily="18" charset="0"/>
              </a:rPr>
              <a:t> + H</a:t>
            </a:r>
            <a:r>
              <a:rPr lang="en-US" altLang="en-US" sz="2700" baseline="-25000">
                <a:latin typeface="Georgia" panose="02040502050405020303" pitchFamily="18" charset="0"/>
              </a:rPr>
              <a:t>2</a:t>
            </a:r>
            <a:r>
              <a:rPr lang="en-US" altLang="en-US" sz="2700">
                <a:latin typeface="Georgia" panose="02040502050405020303" pitchFamily="18" charset="0"/>
              </a:rPr>
              <a:t>O</a:t>
            </a: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endParaRPr lang="en-US" altLang="en-US" sz="2700">
              <a:latin typeface="Georgia" panose="02040502050405020303" pitchFamily="18" charset="0"/>
            </a:endParaRP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endParaRPr lang="en-US" altLang="en-US" sz="2700">
              <a:latin typeface="Georgia" panose="02040502050405020303" pitchFamily="18" charset="0"/>
            </a:endParaRPr>
          </a:p>
          <a:p>
            <a:pPr>
              <a:spcBef>
                <a:spcPts val="500"/>
              </a:spcBef>
              <a:buClrTx/>
              <a:buSzPct val="85000"/>
              <a:buFontTx/>
              <a:buNone/>
            </a:pPr>
            <a:r>
              <a:rPr lang="en-US" altLang="en-US" sz="2700">
                <a:latin typeface="Georgia" panose="02040502050405020303" pitchFamily="18" charset="0"/>
              </a:rPr>
              <a:t>      </a:t>
            </a:r>
            <a:r>
              <a:rPr lang="en-US" altLang="en-US" sz="2000">
                <a:latin typeface="Georgia" panose="02040502050405020303" pitchFamily="18" charset="0"/>
              </a:rPr>
              <a:t>H</a:t>
            </a:r>
            <a:r>
              <a:rPr lang="en-US" altLang="en-US" sz="2000" baseline="-25000">
                <a:latin typeface="Georgia" panose="02040502050405020303" pitchFamily="18" charset="0"/>
              </a:rPr>
              <a:t>2</a:t>
            </a:r>
            <a:r>
              <a:rPr lang="en-US" altLang="en-US" sz="2000">
                <a:latin typeface="Georgia" panose="02040502050405020303" pitchFamily="18" charset="0"/>
              </a:rPr>
              <a:t>CO</a:t>
            </a:r>
            <a:r>
              <a:rPr lang="en-US" altLang="en-US" sz="2000" baseline="-25000"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76804" name="AutoShape 4">
            <a:extLst>
              <a:ext uri="{FF2B5EF4-FFF2-40B4-BE49-F238E27FC236}">
                <a16:creationId xmlns:a16="http://schemas.microsoft.com/office/drawing/2014/main" id="{F90F235E-F55F-318A-FFFA-D80D2A0E0A9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43200" y="2973388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A4E0931A-CEEA-BC8A-5E21-C95494341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3810000"/>
            <a:ext cx="35210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800"/>
              </a:spcBef>
              <a:buClrTx/>
              <a:buSzPct val="75000"/>
              <a:buFontTx/>
              <a:buNone/>
            </a:pPr>
            <a:r>
              <a:rPr lang="en-US" altLang="en-US" sz="3200"/>
              <a:t>     HCO</a:t>
            </a:r>
            <a:r>
              <a:rPr lang="en-US" altLang="en-US" sz="3200" baseline="-25000"/>
              <a:t>3</a:t>
            </a:r>
            <a:r>
              <a:rPr lang="en-US" altLang="en-US" sz="4000" baseline="30000"/>
              <a:t>-</a:t>
            </a:r>
            <a:r>
              <a:rPr lang="en-US" altLang="en-US" sz="3200"/>
              <a:t> + H</a:t>
            </a:r>
            <a:r>
              <a:rPr lang="en-US" altLang="en-US" sz="3200" baseline="30000"/>
              <a:t>+</a:t>
            </a:r>
          </a:p>
          <a:p>
            <a:pPr>
              <a:buClrTx/>
              <a:buFontTx/>
              <a:buNone/>
            </a:pPr>
            <a:endParaRPr lang="en-US" altLang="en-US" sz="3200" baseline="30000"/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7868CAF1-FD5E-84EE-267F-4599DC474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8200"/>
            <a:ext cx="830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/>
              <a:t>Καθώς το διοξείδιο του άνθρακα απομακρύνεται από το διάλυμα,, η ισορροπία μετατοπίζεται προς τα αριστερά ,ανθρακικό οξύ   σχηματίζεται  με δέσμευση (αντίδραση) πρωτονίων (Η</a:t>
            </a:r>
            <a:r>
              <a:rPr lang="en-US" altLang="en-US" baseline="30000"/>
              <a:t>+</a:t>
            </a:r>
            <a:r>
              <a:rPr lang="el-GR" altLang="en-US"/>
              <a:t>), και επομένως το διάλυμα γίνεται λιγότερο όξινο και το  </a:t>
            </a:r>
            <a:r>
              <a:rPr lang="en-US" altLang="en-US" i="1"/>
              <a:t>pH </a:t>
            </a:r>
            <a:r>
              <a:rPr lang="el-GR" altLang="en-US" i="1"/>
              <a:t>ανεβαίνει.</a:t>
            </a:r>
          </a:p>
        </p:txBody>
      </p:sp>
      <p:sp>
        <p:nvSpPr>
          <p:cNvPr id="76807" name="AutoShape 7">
            <a:extLst>
              <a:ext uri="{FF2B5EF4-FFF2-40B4-BE49-F238E27FC236}">
                <a16:creationId xmlns:a16="http://schemas.microsoft.com/office/drawing/2014/main" id="{19562333-D9CB-854B-A1E4-1FC68B109FB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981200" y="1296988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AutoShape 8">
            <a:extLst>
              <a:ext uri="{FF2B5EF4-FFF2-40B4-BE49-F238E27FC236}">
                <a16:creationId xmlns:a16="http://schemas.microsoft.com/office/drawing/2014/main" id="{E6B137C3-2EFA-C7B9-55B3-C649AC8613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54488" y="3849688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>
            <a:extLst>
              <a:ext uri="{FF2B5EF4-FFF2-40B4-BE49-F238E27FC236}">
                <a16:creationId xmlns:a16="http://schemas.microsoft.com/office/drawing/2014/main" id="{CF0C10F0-577B-0C2B-3406-B5712BE7A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534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3100" b="1">
                <a:solidFill>
                  <a:srgbClr val="7B9899"/>
                </a:solidFill>
                <a:latin typeface="Georgia" panose="02040502050405020303" pitchFamily="18" charset="0"/>
              </a:rPr>
              <a:t>Ερώτηση</a:t>
            </a:r>
            <a:r>
              <a:rPr lang="en-US" altLang="en-US" sz="3100" b="1">
                <a:solidFill>
                  <a:srgbClr val="7B9899"/>
                </a:solidFill>
                <a:latin typeface="Georgia" panose="02040502050405020303" pitchFamily="18" charset="0"/>
              </a:rPr>
              <a:t>:  </a:t>
            </a:r>
            <a:r>
              <a:rPr lang="el-GR" altLang="en-US" sz="3100" b="1">
                <a:solidFill>
                  <a:srgbClr val="7B9899"/>
                </a:solidFill>
                <a:latin typeface="Georgia" panose="02040502050405020303" pitchFamily="18" charset="0"/>
              </a:rPr>
              <a:t>Γιατί η μικρή Μαρία αναπνέει τόσο γρήγορα και βαθιά και όταν φθάνει στα επείγοντα βρίσκεται σε σχεδόν ημικωματώδη κατάσταση?</a:t>
            </a:r>
          </a:p>
        </p:txBody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EE404175-7CE6-A340-EEA7-2AF710D15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7543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8013" indent="-608013"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Times New Roman" panose="02020603050405020304" pitchFamily="18" charset="0"/>
              <a:buAutoNum type="alphaUcPeriod"/>
            </a:pPr>
            <a:r>
              <a:rPr lang="el-GR" altLang="en-US" sz="2700">
                <a:latin typeface="Georgia" panose="02040502050405020303" pitchFamily="18" charset="0"/>
              </a:rPr>
              <a:t>Η ασπιρίνη παρεμποδίζει την ικανότητα να χρησιμοποιεί το οξυγόνο αποτελεσματικά.</a:t>
            </a:r>
          </a:p>
          <a:p>
            <a:pPr>
              <a:lnSpc>
                <a:spcPct val="8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Times New Roman" panose="02020603050405020304" pitchFamily="18" charset="0"/>
              <a:buAutoNum type="alphaUcPeriod"/>
            </a:pPr>
            <a:r>
              <a:rPr lang="el-GR" altLang="en-US" sz="2700">
                <a:latin typeface="Georgia" panose="02040502050405020303" pitchFamily="18" charset="0"/>
              </a:rPr>
              <a:t>Ο οργανισμός της προσπαθεί να απομακρύνει το </a:t>
            </a:r>
            <a:r>
              <a:rPr lang="en-US" altLang="en-US" sz="2700">
                <a:latin typeface="Georgia" panose="02040502050405020303" pitchFamily="18" charset="0"/>
              </a:rPr>
              <a:t> CO</a:t>
            </a:r>
            <a:r>
              <a:rPr lang="en-US" altLang="en-US" sz="2700" baseline="-25000">
                <a:latin typeface="Georgia" panose="02040502050405020303" pitchFamily="18" charset="0"/>
              </a:rPr>
              <a:t>2</a:t>
            </a:r>
            <a:r>
              <a:rPr lang="en-US" altLang="en-US" sz="270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Times New Roman" panose="02020603050405020304" pitchFamily="18" charset="0"/>
              <a:buAutoNum type="alphaUcPeriod"/>
            </a:pPr>
            <a:r>
              <a:rPr lang="el-GR" altLang="en-US" sz="2700">
                <a:latin typeface="Georgia" panose="02040502050405020303" pitchFamily="18" charset="0"/>
              </a:rPr>
              <a:t>Αναπνέει έτσι από φόβο για το συμβάν και για την εισαγωγή της στο νοσοκομείο.</a:t>
            </a:r>
          </a:p>
          <a:p>
            <a:pPr>
              <a:lnSpc>
                <a:spcPct val="8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Times New Roman" panose="02020603050405020304" pitchFamily="18" charset="0"/>
              <a:buAutoNum type="alphaUcPeriod"/>
            </a:pPr>
            <a:r>
              <a:rPr lang="el-GR" altLang="en-US" sz="2700">
                <a:latin typeface="Georgia" panose="02040502050405020303" pitchFamily="18" charset="0"/>
              </a:rPr>
              <a:t>Η αιμοσφαιρίνη της  δεν μπορεί να μεταφέρει οξυγόνο σε χαμηλό </a:t>
            </a:r>
            <a:r>
              <a:rPr lang="en-US" altLang="en-US" sz="2700">
                <a:latin typeface="Georgia" panose="02040502050405020303" pitchFamily="18" charset="0"/>
              </a:rPr>
              <a:t> pH.</a:t>
            </a:r>
          </a:p>
          <a:p>
            <a:pPr>
              <a:lnSpc>
                <a:spcPct val="8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Wingdings" panose="05000000000000000000" pitchFamily="2" charset="2"/>
              <a:buNone/>
            </a:pPr>
            <a:endParaRPr lang="en-US" altLang="en-US" sz="27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>
            <a:extLst>
              <a:ext uri="{FF2B5EF4-FFF2-40B4-BE49-F238E27FC236}">
                <a16:creationId xmlns:a16="http://schemas.microsoft.com/office/drawing/2014/main" id="{9DE2BE55-9029-8ABF-0320-5DAC2C248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8077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900" b="1">
                <a:solidFill>
                  <a:srgbClr val="7B9899"/>
                </a:solidFill>
                <a:latin typeface="Georgia" panose="02040502050405020303" pitchFamily="18" charset="0"/>
              </a:rPr>
              <a:t>Δυστυχώς  ή  αναπνοή  δεν βοηθά και πολύ την μικρή Μαρία-μπορείτε να σκεφτείτε γιατί?</a:t>
            </a: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E7F1C0DA-A5D3-F5CB-4522-2F0AD6B1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3820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800">
                <a:latin typeface="Georgia" panose="02040502050405020303" pitchFamily="18" charset="0"/>
              </a:rPr>
              <a:t>Αναγράψτε την ισορροπία  που λαμβάνει χώρα στο αίμα για την ασπιρίνη</a:t>
            </a:r>
          </a:p>
          <a:p>
            <a:pPr>
              <a:lnSpc>
                <a:spcPct val="80000"/>
              </a:lnSpc>
              <a:spcBef>
                <a:spcPts val="250"/>
              </a:spcBef>
              <a:buClrTx/>
              <a:buSzPct val="85000"/>
              <a:buFontTx/>
              <a:buNone/>
            </a:pPr>
            <a:endParaRPr lang="en-US" altLang="en-US" sz="100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800">
                <a:latin typeface="Georgia" panose="02040502050405020303" pitchFamily="18" charset="0"/>
              </a:rPr>
              <a:t>Καθώς πρωτόνια απομακρύνονται από το διάλυμα με την έντονη εκπνοή, αυτό μπορεί να συνεχιστεί χωρίς πρόβλημα, δεδομένου ότι  συνεχώς  παίρνουν την θέση τους άλλα για να αντιδράσουν?</a:t>
            </a:r>
          </a:p>
          <a:p>
            <a:pPr eaLnBrk="0" hangingPunct="0">
              <a:lnSpc>
                <a:spcPct val="8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800">
                <a:latin typeface="Georgia" panose="02040502050405020303" pitchFamily="18" charset="0"/>
              </a:rPr>
              <a:t>Τι γίνεται με τα αποθέματα του ρυθμιστικού συστήματος στο αίμα..για ποια ουσία πρόκειται?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SzPct val="85000"/>
              <a:buFontTx/>
              <a:buNone/>
            </a:pPr>
            <a:endParaRPr lang="en-US" altLang="en-US" sz="2800">
              <a:latin typeface="Georgia" panose="02040502050405020303" pitchFamily="18" charset="0"/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6EA1C981-D946-58F3-9279-9CAAE8C3B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1027113"/>
            <a:ext cx="4572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6800" rIns="4572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fld id="{816A6762-9BC8-4DEC-A7DC-83F8CDFFE44F}" type="slidenum">
              <a:rPr lang="en-US" altLang="en-US" sz="1600">
                <a:solidFill>
                  <a:srgbClr val="7B9899"/>
                </a:solidFill>
              </a:rPr>
              <a:pPr algn="ctr">
                <a:buClrTx/>
                <a:buFontTx/>
                <a:buNone/>
              </a:pPr>
              <a:t>55</a:t>
            </a:fld>
            <a:endParaRPr lang="en-US" altLang="en-US" sz="1600">
              <a:solidFill>
                <a:srgbClr val="7B98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>
            <a:extLst>
              <a:ext uri="{FF2B5EF4-FFF2-40B4-BE49-F238E27FC236}">
                <a16:creationId xmlns:a16="http://schemas.microsoft.com/office/drawing/2014/main" id="{713EFCAD-0E9D-3650-6631-F4F5CDFE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8001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2800" b="1">
                <a:solidFill>
                  <a:srgbClr val="7B9899"/>
                </a:solidFill>
                <a:latin typeface="Bitstream Charter" pitchFamily="16" charset="0"/>
              </a:rPr>
              <a:t>Ερώτηση </a:t>
            </a:r>
            <a:r>
              <a:rPr lang="en-US" altLang="en-US" sz="2800" b="1">
                <a:solidFill>
                  <a:srgbClr val="7B9899"/>
                </a:solidFill>
                <a:latin typeface="Bitstream Charter" pitchFamily="16" charset="0"/>
              </a:rPr>
              <a:t>: </a:t>
            </a:r>
            <a:r>
              <a:rPr lang="el-GR" altLang="en-US" sz="2800" b="1">
                <a:solidFill>
                  <a:srgbClr val="7B9899"/>
                </a:solidFill>
                <a:latin typeface="Bitstream Charter" pitchFamily="16" charset="0"/>
              </a:rPr>
              <a:t>Τι άλλο θα μπορούσε να ανεβάσει το </a:t>
            </a:r>
            <a:r>
              <a:rPr lang="en-US" altLang="en-US" sz="2800" b="1">
                <a:solidFill>
                  <a:srgbClr val="7B9899"/>
                </a:solidFill>
                <a:latin typeface="Bitstream Charter" pitchFamily="16" charset="0"/>
              </a:rPr>
              <a:t> pH </a:t>
            </a:r>
            <a:r>
              <a:rPr lang="el-GR" altLang="en-US" sz="2800" b="1">
                <a:solidFill>
                  <a:srgbClr val="7B9899"/>
                </a:solidFill>
                <a:latin typeface="Bitstream Charter" pitchFamily="16" charset="0"/>
              </a:rPr>
              <a:t>του αίματος της μικρής Μαρίας για να το επαναφέρει στην φυσιολογική περιοχή</a:t>
            </a:r>
            <a:r>
              <a:rPr lang="en-US" altLang="en-US" sz="2800" b="1">
                <a:solidFill>
                  <a:srgbClr val="7B9899"/>
                </a:solidFill>
                <a:latin typeface="Bitstream Charter" pitchFamily="16" charset="0"/>
              </a:rPr>
              <a:t>?</a:t>
            </a:r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D44C8328-5343-AC24-C104-79CBD614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38400"/>
            <a:ext cx="70469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8013" indent="-608013"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Times New Roman" panose="02020603050405020304" pitchFamily="18" charset="0"/>
              <a:buAutoNum type="alphaUcPeriod"/>
            </a:pPr>
            <a:r>
              <a:rPr lang="el-GR" altLang="en-US" sz="2700">
                <a:latin typeface="Georgia" panose="02040502050405020303" pitchFamily="18" charset="0"/>
              </a:rPr>
              <a:t>Προσθήκη αραιού</a:t>
            </a:r>
            <a:r>
              <a:rPr lang="en-US" altLang="en-US" sz="2700">
                <a:latin typeface="Georgia" panose="02040502050405020303" pitchFamily="18" charset="0"/>
              </a:rPr>
              <a:t> HCl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Times New Roman" panose="02020603050405020304" pitchFamily="18" charset="0"/>
              <a:buAutoNum type="alphaUcPeriod"/>
            </a:pPr>
            <a:r>
              <a:rPr lang="el-GR" altLang="en-US" sz="2700">
                <a:latin typeface="Georgia" panose="02040502050405020303" pitchFamily="18" charset="0"/>
              </a:rPr>
              <a:t>Προσθήκη ακετυλοσαλυκικού οξέος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Times New Roman" panose="02020603050405020304" pitchFamily="18" charset="0"/>
              <a:buAutoNum type="alphaUcPeriod"/>
            </a:pPr>
            <a:r>
              <a:rPr lang="el-GR" altLang="en-US" sz="2700">
                <a:latin typeface="Georgia" panose="02040502050405020303" pitchFamily="18" charset="0"/>
              </a:rPr>
              <a:t>Προσθήκη φωσφορικών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Times New Roman" panose="02020603050405020304" pitchFamily="18" charset="0"/>
              <a:buAutoNum type="alphaUcPeriod"/>
            </a:pPr>
            <a:r>
              <a:rPr lang="el-GR" altLang="en-US" sz="2700">
                <a:latin typeface="Georgia" panose="02040502050405020303" pitchFamily="18" charset="0"/>
              </a:rPr>
              <a:t>Προσθήκη διττανθρακικών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>
            <a:extLst>
              <a:ext uri="{FF2B5EF4-FFF2-40B4-BE49-F238E27FC236}">
                <a16:creationId xmlns:a16="http://schemas.microsoft.com/office/drawing/2014/main" id="{4016FA6E-3248-C844-616B-6D7EC8C50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l-GR" altLang="en-US" dirty="0"/>
              <a:t>Γιατί τα διττανθρακικά θα βοηθήσουν </a:t>
            </a:r>
            <a:r>
              <a:rPr lang="en-US" altLang="en-US" dirty="0"/>
              <a:t>?</a:t>
            </a:r>
          </a:p>
        </p:txBody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E258D1D8-F880-BBB5-4B2C-AD12907E9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686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80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800">
                <a:latin typeface="Georgia" panose="02040502050405020303" pitchFamily="18" charset="0"/>
              </a:rPr>
              <a:t>Όπως  γνωρίζετε τα διττανθρακικά  είναι ένα από τα προϊόντα του ιονισμού του ανθρακικού οξέος-ποιο είναι το άλλο προϊόν</a:t>
            </a:r>
            <a:r>
              <a:rPr lang="en-US" altLang="en-US" sz="2800">
                <a:latin typeface="Georgia" panose="02040502050405020303" pitchFamily="18" charset="0"/>
              </a:rPr>
              <a:t>?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80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800">
                <a:latin typeface="Georgia" panose="02040502050405020303" pitchFamily="18" charset="0"/>
              </a:rPr>
              <a:t>Η προσθήκη μεγάλης ποσότητος   διττανθρακικών  σε ποια κατεύθυνση θα ωθήσει την ισορροπία</a:t>
            </a:r>
            <a:r>
              <a:rPr lang="en-US" altLang="en-US" sz="2800">
                <a:latin typeface="Georgia" panose="02040502050405020303" pitchFamily="18" charset="0"/>
              </a:rPr>
              <a:t>?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80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800">
                <a:latin typeface="Georgia" panose="02040502050405020303" pitchFamily="18" charset="0"/>
              </a:rPr>
              <a:t>Θα αυξήσει ή θα μειώσει το</a:t>
            </a:r>
            <a:r>
              <a:rPr lang="en-US" altLang="en-US" sz="2800">
                <a:latin typeface="Georgia" panose="02040502050405020303" pitchFamily="18" charset="0"/>
              </a:rPr>
              <a:t> pH?</a:t>
            </a: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136D1278-1A0F-FF2E-C04D-B57CCA3CD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1027113"/>
            <a:ext cx="4572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6800" rIns="4572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fld id="{F10DA07A-B665-41C7-B886-E4937934A927}" type="slidenum">
              <a:rPr lang="en-US" altLang="en-US" sz="1600">
                <a:solidFill>
                  <a:srgbClr val="7B9899"/>
                </a:solidFill>
              </a:rPr>
              <a:pPr algn="ctr">
                <a:buClrTx/>
                <a:buFontTx/>
                <a:buNone/>
              </a:pPr>
              <a:t>57</a:t>
            </a:fld>
            <a:endParaRPr lang="en-US" altLang="en-US" sz="1600">
              <a:solidFill>
                <a:srgbClr val="7B98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>
            <a:extLst>
              <a:ext uri="{FF2B5EF4-FFF2-40B4-BE49-F238E27FC236}">
                <a16:creationId xmlns:a16="http://schemas.microsoft.com/office/drawing/2014/main" id="{BAE986BE-3060-A7D5-11F1-8708B570E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300" b="1">
                <a:solidFill>
                  <a:srgbClr val="7B9899"/>
                </a:solidFill>
                <a:latin typeface="Georgia" panose="02040502050405020303" pitchFamily="18" charset="0"/>
              </a:rPr>
              <a:t>Πως λειτουργεί η προσθήκη </a:t>
            </a:r>
            <a:r>
              <a:rPr lang="en-US" altLang="en-US" sz="3300" b="1">
                <a:solidFill>
                  <a:srgbClr val="7B9899"/>
                </a:solidFill>
                <a:latin typeface="Georgia" panose="02040502050405020303" pitchFamily="18" charset="0"/>
              </a:rPr>
              <a:t>HCO</a:t>
            </a:r>
            <a:r>
              <a:rPr lang="en-US" altLang="en-US" sz="3300" b="1" baseline="-25000">
                <a:solidFill>
                  <a:srgbClr val="7B9899"/>
                </a:solidFill>
                <a:latin typeface="Georgia" panose="02040502050405020303" pitchFamily="18" charset="0"/>
              </a:rPr>
              <a:t>3</a:t>
            </a:r>
            <a:r>
              <a:rPr lang="en-US" altLang="en-US" sz="3300" b="1" baseline="30000">
                <a:solidFill>
                  <a:srgbClr val="7B9899"/>
                </a:solidFill>
                <a:latin typeface="Georgia" panose="02040502050405020303" pitchFamily="18" charset="0"/>
              </a:rPr>
              <a:t>-</a:t>
            </a:r>
            <a:r>
              <a:rPr lang="en-US" altLang="en-US" sz="3300" b="1">
                <a:solidFill>
                  <a:srgbClr val="7B9899"/>
                </a:solidFill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81922" name="Text Box 2">
            <a:extLst>
              <a:ext uri="{FF2B5EF4-FFF2-40B4-BE49-F238E27FC236}">
                <a16:creationId xmlns:a16="http://schemas.microsoft.com/office/drawing/2014/main" id="{109BFFE5-E341-5FFF-E323-30A320A1E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1447800"/>
            <a:ext cx="24114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n-US" altLang="en-US" sz="2700">
                <a:latin typeface="Georgia" panose="02040502050405020303" pitchFamily="18" charset="0"/>
              </a:rPr>
              <a:t>CO</a:t>
            </a:r>
            <a:r>
              <a:rPr lang="en-US" altLang="en-US" sz="2700" baseline="-25000">
                <a:latin typeface="Georgia" panose="02040502050405020303" pitchFamily="18" charset="0"/>
              </a:rPr>
              <a:t>2</a:t>
            </a:r>
            <a:r>
              <a:rPr lang="en-US" altLang="en-US" sz="2700">
                <a:latin typeface="Georgia" panose="02040502050405020303" pitchFamily="18" charset="0"/>
              </a:rPr>
              <a:t> + H</a:t>
            </a:r>
            <a:r>
              <a:rPr lang="en-US" altLang="en-US" sz="2700" baseline="-25000">
                <a:latin typeface="Georgia" panose="02040502050405020303" pitchFamily="18" charset="0"/>
              </a:rPr>
              <a:t>2</a:t>
            </a:r>
            <a:r>
              <a:rPr lang="en-US" altLang="en-US" sz="2700">
                <a:latin typeface="Georgia" panose="02040502050405020303" pitchFamily="18" charset="0"/>
              </a:rPr>
              <a:t>O</a:t>
            </a:r>
          </a:p>
          <a:p>
            <a:pPr>
              <a:spcBef>
                <a:spcPts val="500"/>
              </a:spcBef>
              <a:buClrTx/>
              <a:buSzPct val="85000"/>
              <a:buFontTx/>
              <a:buNone/>
            </a:pPr>
            <a:endParaRPr lang="en-US" altLang="en-US" sz="2000">
              <a:latin typeface="Georgia" panose="02040502050405020303" pitchFamily="18" charset="0"/>
            </a:endParaRPr>
          </a:p>
          <a:p>
            <a:pPr>
              <a:spcBef>
                <a:spcPts val="500"/>
              </a:spcBef>
              <a:buClrTx/>
              <a:buSzPct val="85000"/>
              <a:buFontTx/>
              <a:buNone/>
            </a:pPr>
            <a:endParaRPr lang="en-US" altLang="en-US" sz="2000">
              <a:latin typeface="Georgia" panose="02040502050405020303" pitchFamily="18" charset="0"/>
            </a:endParaRPr>
          </a:p>
          <a:p>
            <a:pPr>
              <a:spcBef>
                <a:spcPts val="500"/>
              </a:spcBef>
              <a:buClrTx/>
              <a:buSzPct val="85000"/>
              <a:buFontTx/>
              <a:buNone/>
            </a:pPr>
            <a:endParaRPr lang="en-US" altLang="en-US" sz="2000">
              <a:latin typeface="Georgia" panose="02040502050405020303" pitchFamily="18" charset="0"/>
            </a:endParaRPr>
          </a:p>
          <a:p>
            <a:pPr>
              <a:spcBef>
                <a:spcPts val="500"/>
              </a:spcBef>
              <a:buClrTx/>
              <a:buSzPct val="85000"/>
              <a:buFontTx/>
              <a:buNone/>
            </a:pPr>
            <a:endParaRPr lang="en-US" altLang="en-US" sz="2000">
              <a:latin typeface="Georgia" panose="02040502050405020303" pitchFamily="18" charset="0"/>
            </a:endParaRPr>
          </a:p>
          <a:p>
            <a:pPr>
              <a:spcBef>
                <a:spcPts val="675"/>
              </a:spcBef>
              <a:buClrTx/>
              <a:buSzPct val="85000"/>
              <a:buFontTx/>
              <a:buNone/>
            </a:pPr>
            <a:r>
              <a:rPr lang="en-US" altLang="en-US" sz="2700">
                <a:latin typeface="Georgia" panose="02040502050405020303" pitchFamily="18" charset="0"/>
              </a:rPr>
              <a:t>     H</a:t>
            </a:r>
            <a:r>
              <a:rPr lang="en-US" altLang="en-US" sz="2700" baseline="-25000">
                <a:latin typeface="Georgia" panose="02040502050405020303" pitchFamily="18" charset="0"/>
              </a:rPr>
              <a:t>2</a:t>
            </a:r>
            <a:r>
              <a:rPr lang="en-US" altLang="en-US" sz="2700">
                <a:latin typeface="Georgia" panose="02040502050405020303" pitchFamily="18" charset="0"/>
              </a:rPr>
              <a:t>CO</a:t>
            </a:r>
            <a:r>
              <a:rPr lang="en-US" altLang="en-US" sz="2700" baseline="-25000"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7D8829F9-2D5F-4019-CF73-B17F70DA7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1027113"/>
            <a:ext cx="4572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6800" rIns="4572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fld id="{831E64CE-F44E-4BFB-AB55-D9F4D5646174}" type="slidenum">
              <a:rPr lang="en-US" altLang="en-US" sz="1600">
                <a:solidFill>
                  <a:srgbClr val="7B9899"/>
                </a:solidFill>
              </a:rPr>
              <a:pPr algn="ctr">
                <a:buClrTx/>
                <a:buFontTx/>
                <a:buNone/>
              </a:pPr>
              <a:t>58</a:t>
            </a:fld>
            <a:endParaRPr lang="en-US" altLang="en-US" sz="1600">
              <a:solidFill>
                <a:srgbClr val="7B9899"/>
              </a:solidFill>
            </a:endParaRP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31485465-9667-32BE-AA56-A8DC67715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652963"/>
            <a:ext cx="8229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E</a:t>
            </a:r>
            <a:r>
              <a:rPr lang="el-GR" altLang="en-US"/>
              <a:t>δω, η προσθήκη περίσσειας διττανθρακικών θα παγιδεύσει πολλά από τα ελεύθερα πρωτόνια, μετατοπίζοντας την ισορροπία προς τα αριστερά. Αυτό θα αποφέρει μείωση της οξύτητας, </a:t>
            </a:r>
            <a:r>
              <a:rPr lang="el-GR" altLang="en-US" b="1">
                <a:solidFill>
                  <a:srgbClr val="002060"/>
                </a:solidFill>
              </a:rPr>
              <a:t>αυξάνοντας το </a:t>
            </a:r>
            <a:r>
              <a:rPr lang="en-US" altLang="en-US" b="1">
                <a:solidFill>
                  <a:srgbClr val="002060"/>
                </a:solidFill>
              </a:rPr>
              <a:t>pH </a:t>
            </a:r>
            <a:r>
              <a:rPr lang="el-GR" altLang="en-US"/>
              <a:t>και το διοξείδιο του άνθρακα που θα παραχθεί θα απομακρυνθεί με την εκπνοή μέσω των πνευμόνων.  Αυτό θα έχει ως αποτέλεσμα η μικρή Μαρία να  αισθανθεί ΠΟΛΎ καλύτερα</a:t>
            </a:r>
            <a:r>
              <a:rPr lang="en-US" altLang="en-US"/>
              <a:t>!</a:t>
            </a:r>
            <a:r>
              <a:rPr lang="el-GR" altLang="en-US"/>
              <a:t>!</a:t>
            </a:r>
          </a:p>
        </p:txBody>
      </p:sp>
      <p:grpSp>
        <p:nvGrpSpPr>
          <p:cNvPr id="81925" name="Group 5">
            <a:extLst>
              <a:ext uri="{FF2B5EF4-FFF2-40B4-BE49-F238E27FC236}">
                <a16:creationId xmlns:a16="http://schemas.microsoft.com/office/drawing/2014/main" id="{3694A18F-4207-5290-D4AF-8EDC74E7C89F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408238"/>
            <a:ext cx="5789613" cy="2257425"/>
            <a:chOff x="1728" y="1517"/>
            <a:chExt cx="3647" cy="1422"/>
          </a:xfrm>
        </p:grpSpPr>
        <p:sp>
          <p:nvSpPr>
            <p:cNvPr id="81926" name="AutoShape 6">
              <a:extLst>
                <a:ext uri="{FF2B5EF4-FFF2-40B4-BE49-F238E27FC236}">
                  <a16:creationId xmlns:a16="http://schemas.microsoft.com/office/drawing/2014/main" id="{86B0B16A-EF88-10D9-D3C1-EA5F47FAC5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8" y="1518"/>
              <a:ext cx="239" cy="383"/>
            </a:xfrm>
            <a:prstGeom prst="downArrow">
              <a:avLst>
                <a:gd name="adj1" fmla="val 50000"/>
                <a:gd name="adj2" fmla="val 40063"/>
              </a:avLst>
            </a:prstGeom>
            <a:solidFill>
              <a:srgbClr val="FF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7" name="Text Box 7">
              <a:extLst>
                <a:ext uri="{FF2B5EF4-FFF2-40B4-BE49-F238E27FC236}">
                  <a16:creationId xmlns:a16="http://schemas.microsoft.com/office/drawing/2014/main" id="{0DBE40F3-A03B-14B2-A591-1D0D45173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" y="2093"/>
              <a:ext cx="2649" cy="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ts val="800"/>
                </a:spcBef>
                <a:buClrTx/>
                <a:buSzPct val="75000"/>
                <a:buFontTx/>
                <a:buNone/>
              </a:pPr>
              <a:r>
                <a:rPr lang="en-US" altLang="en-US" sz="3200"/>
                <a:t>⇌     </a:t>
              </a:r>
              <a:r>
                <a:rPr lang="en-US" altLang="en-US" sz="4400" b="1"/>
                <a:t>HCO</a:t>
              </a:r>
              <a:r>
                <a:rPr lang="en-US" altLang="en-US" sz="4400" b="1" baseline="-25000"/>
                <a:t>3</a:t>
              </a:r>
              <a:r>
                <a:rPr lang="en-US" altLang="en-US" sz="4400" b="1" baseline="30000"/>
                <a:t>-</a:t>
              </a:r>
              <a:r>
                <a:rPr lang="en-US" altLang="en-US" sz="3200"/>
                <a:t> + H</a:t>
              </a:r>
              <a:r>
                <a:rPr lang="en-US" altLang="en-US" sz="3200" baseline="30000"/>
                <a:t>+</a:t>
              </a:r>
            </a:p>
            <a:p>
              <a:pPr>
                <a:buClrTx/>
                <a:buFontTx/>
                <a:buNone/>
              </a:pPr>
              <a:endParaRPr lang="en-US" altLang="en-US" sz="3200" baseline="30000"/>
            </a:p>
          </p:txBody>
        </p:sp>
        <p:sp>
          <p:nvSpPr>
            <p:cNvPr id="81928" name="AutoShape 8">
              <a:extLst>
                <a:ext uri="{FF2B5EF4-FFF2-40B4-BE49-F238E27FC236}">
                  <a16:creationId xmlns:a16="http://schemas.microsoft.com/office/drawing/2014/main" id="{548C1E80-8978-25FF-3F21-94A1D96E5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13" y="2166"/>
              <a:ext cx="239" cy="383"/>
            </a:xfrm>
            <a:prstGeom prst="downArrow">
              <a:avLst>
                <a:gd name="adj1" fmla="val 50000"/>
                <a:gd name="adj2" fmla="val 40063"/>
              </a:avLst>
            </a:prstGeom>
            <a:solidFill>
              <a:srgbClr val="FF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>
            <a:extLst>
              <a:ext uri="{FF2B5EF4-FFF2-40B4-BE49-F238E27FC236}">
                <a16:creationId xmlns:a16="http://schemas.microsoft.com/office/drawing/2014/main" id="{747BF7E1-8AC1-475B-5A0C-3CF071E3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3075"/>
            <a:ext cx="7239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200" b="1" dirty="0">
                <a:solidFill>
                  <a:srgbClr val="7B9899"/>
                </a:solidFill>
                <a:latin typeface="Georgia" panose="02040502050405020303" pitchFamily="18" charset="0"/>
              </a:rPr>
              <a:t>Πως αυτό βοηθά την μικρή Μαρία και την απομακρύνει από τον κίνδυνο που διατρέχει?</a:t>
            </a:r>
          </a:p>
        </p:txBody>
      </p:sp>
      <p:sp>
        <p:nvSpPr>
          <p:cNvPr id="82946" name="Text Box 2">
            <a:extLst>
              <a:ext uri="{FF2B5EF4-FFF2-40B4-BE49-F238E27FC236}">
                <a16:creationId xmlns:a16="http://schemas.microsoft.com/office/drawing/2014/main" id="{38FDDE6F-5FAE-2C74-FDB3-BD95281A5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565400"/>
            <a:ext cx="8382000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8013" indent="-608013"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47775" algn="l"/>
                <a:tab pos="2162175" algn="l"/>
                <a:tab pos="3076575" algn="l"/>
                <a:tab pos="3990975" algn="l"/>
                <a:tab pos="4905375" algn="l"/>
                <a:tab pos="5819775" algn="l"/>
                <a:tab pos="6734175" algn="l"/>
                <a:tab pos="7648575" algn="l"/>
                <a:tab pos="8562975" algn="l"/>
                <a:tab pos="9477375" algn="l"/>
                <a:tab pos="1039177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Η αντιμετώπιση αυτή </a:t>
            </a:r>
            <a:r>
              <a:rPr lang="el-GR" altLang="en-US" sz="2700" u="sng" dirty="0">
                <a:latin typeface="Georgia" panose="02040502050405020303" pitchFamily="18" charset="0"/>
              </a:rPr>
              <a:t>θα μειώσει την οξύτητα</a:t>
            </a:r>
            <a:r>
              <a:rPr lang="el-GR" altLang="en-US" sz="2700" dirty="0">
                <a:latin typeface="Georgia" panose="02040502050405020303" pitchFamily="18" charset="0"/>
              </a:rPr>
              <a:t>, που σημαίνει </a:t>
            </a:r>
          </a:p>
          <a:p>
            <a:pPr>
              <a:spcBef>
                <a:spcPts val="600"/>
              </a:spcBef>
              <a:buClrTx/>
              <a:buSzPct val="85000"/>
              <a:buFontTx/>
              <a:buNone/>
            </a:pPr>
            <a:r>
              <a:rPr lang="en-US" altLang="en-US" sz="2400" dirty="0">
                <a:latin typeface="Georgia" panose="02040502050405020303" pitchFamily="18" charset="0"/>
              </a:rPr>
              <a:t>		</a:t>
            </a:r>
            <a:r>
              <a:rPr lang="el-GR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αύξηση του </a:t>
            </a:r>
            <a:r>
              <a:rPr lang="en-US" alt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pH</a:t>
            </a:r>
            <a:r>
              <a:rPr lang="en-US" altLang="en-US" sz="2400" dirty="0">
                <a:latin typeface="Georgia" panose="02040502050405020303" pitchFamily="18" charset="0"/>
              </a:rPr>
              <a:t>, </a:t>
            </a:r>
            <a:r>
              <a:rPr lang="el-GR" altLang="en-US" sz="2400" dirty="0">
                <a:latin typeface="Georgia" panose="02040502050405020303" pitchFamily="18" charset="0"/>
              </a:rPr>
              <a:t>και </a:t>
            </a:r>
            <a:r>
              <a:rPr lang="en-US" altLang="en-US" sz="2400" dirty="0">
                <a:latin typeface="Georgia" panose="02040502050405020303" pitchFamily="18" charset="0"/>
              </a:rPr>
              <a:t> … </a:t>
            </a:r>
          </a:p>
          <a:p>
            <a:pPr>
              <a:spcBef>
                <a:spcPts val="600"/>
              </a:spcBef>
              <a:buClrTx/>
              <a:buSzPct val="85000"/>
              <a:buFontTx/>
              <a:buNone/>
            </a:pPr>
            <a:r>
              <a:rPr lang="en-US" altLang="en-US" sz="2400" dirty="0">
                <a:latin typeface="Georgia" panose="02040502050405020303" pitchFamily="18" charset="0"/>
              </a:rPr>
              <a:t>		</a:t>
            </a:r>
            <a:r>
              <a:rPr lang="el-GR" altLang="en-US" sz="2400" dirty="0">
                <a:latin typeface="Georgia" panose="02040502050405020303" pitchFamily="18" charset="0"/>
              </a:rPr>
              <a:t>το διοξείδιο του άνθρακα που θα παραχθεί θα 	εκδιωχθεί μέσω των πνευμόνων.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Το αποτέλεσμα θα είναι να συνέλθει η μικρή Μαρία και να αισθανθεί πολύ καλύτερα.</a:t>
            </a:r>
            <a:r>
              <a:rPr lang="en-US" altLang="en-US" sz="2700" dirty="0">
                <a:latin typeface="Georgia" panose="02040502050405020303" pitchFamily="18" charset="0"/>
              </a:rPr>
              <a:t>.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Και ως εκ τούτου να είναι εκτός κινδύνου…</a:t>
            </a: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85B1B841-8727-7363-D465-9994AC216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1027113"/>
            <a:ext cx="4572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6800" rIns="4572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fld id="{BB4A6D8F-4593-40C5-9672-ED599B54BD43}" type="slidenum">
              <a:rPr lang="en-US" altLang="en-US" sz="1600">
                <a:solidFill>
                  <a:srgbClr val="7B9899"/>
                </a:solidFill>
              </a:rPr>
              <a:pPr algn="ctr">
                <a:buClrTx/>
                <a:buFontTx/>
                <a:buNone/>
              </a:pPr>
              <a:t>59</a:t>
            </a:fld>
            <a:endParaRPr lang="en-US" altLang="en-US" sz="1600">
              <a:solidFill>
                <a:srgbClr val="7B98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0A9327F0-13DA-A8B0-2EEA-770C0EA7C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3712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l-GR" altLang="en-US" dirty="0"/>
              <a:t>Ποια δομή διατηρεί την ομοιόσταση?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99C8D39-2B59-33DE-ACE0-0BE27B56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92287"/>
            <a:ext cx="3901440" cy="230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solidFill>
                  <a:schemeClr val="tx1"/>
                </a:solidFill>
                <a:latin typeface="Georgia" panose="02040502050405020303" pitchFamily="18" charset="0"/>
              </a:rPr>
              <a:t> Κυτταρόπλασμα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solidFill>
                  <a:schemeClr val="tx1"/>
                </a:solidFill>
                <a:latin typeface="Georgia" panose="02040502050405020303" pitchFamily="18" charset="0"/>
              </a:rPr>
              <a:t> Κυτταρική μεμβράνη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solidFill>
                  <a:schemeClr val="tx1"/>
                </a:solidFill>
                <a:latin typeface="Georgia" panose="02040502050405020303" pitchFamily="18" charset="0"/>
              </a:rPr>
              <a:t> Κυτταρικό τοίχωμα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solidFill>
                  <a:schemeClr val="tx1"/>
                </a:solidFill>
                <a:latin typeface="Georgia" panose="02040502050405020303" pitchFamily="18" charset="0"/>
              </a:rPr>
              <a:t> Πυρήνας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DB4B8A6-E94F-5C54-B566-CF1225259166}"/>
                  </a:ext>
                </a:extLst>
              </p14:cNvPr>
              <p14:cNvContentPartPr/>
              <p14:nvPr/>
            </p14:nvContentPartPr>
            <p14:xfrm>
              <a:off x="4018680" y="2254293"/>
              <a:ext cx="375120" cy="509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DB4B8A6-E94F-5C54-B566-CF12252591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0680" y="2218318"/>
                <a:ext cx="410760" cy="580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07B2F09-6D99-7B3F-BA76-219FD8D3D4D1}"/>
                  </a:ext>
                </a:extLst>
              </p14:cNvPr>
              <p14:cNvContentPartPr/>
              <p14:nvPr/>
            </p14:nvContentPartPr>
            <p14:xfrm>
              <a:off x="611098" y="1988320"/>
              <a:ext cx="2970720" cy="10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07B2F09-6D99-7B3F-BA76-219FD8D3D4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098" y="1970320"/>
                <a:ext cx="30063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B12AA8-8F74-F7FC-457C-CF4D1939A236}"/>
                  </a:ext>
                </a:extLst>
              </p14:cNvPr>
              <p14:cNvContentPartPr/>
              <p14:nvPr/>
            </p14:nvContentPartPr>
            <p14:xfrm>
              <a:off x="720178" y="3024232"/>
              <a:ext cx="2801160" cy="114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B12AA8-8F74-F7FC-457C-CF4D1939A2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178" y="3006232"/>
                <a:ext cx="28368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C1644C-712A-48D2-F9AD-3AD12676BD46}"/>
                  </a:ext>
                </a:extLst>
              </p14:cNvPr>
              <p14:cNvContentPartPr/>
              <p14:nvPr/>
            </p14:nvContentPartPr>
            <p14:xfrm>
              <a:off x="657538" y="3557392"/>
              <a:ext cx="1240200" cy="70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C1644C-712A-48D2-F9AD-3AD12676BD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9898" y="3539392"/>
                <a:ext cx="1275840" cy="1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9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>
            <a:extLst>
              <a:ext uri="{FF2B5EF4-FFF2-40B4-BE49-F238E27FC236}">
                <a16:creationId xmlns:a16="http://schemas.microsoft.com/office/drawing/2014/main" id="{04482A9F-A732-C92B-98FD-DE8804ACB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300">
                <a:solidFill>
                  <a:srgbClr val="7B9899"/>
                </a:solidFill>
                <a:latin typeface="Georgia" panose="02040502050405020303" pitchFamily="18" charset="0"/>
              </a:rPr>
              <a:t>Πρόβλημα..</a:t>
            </a:r>
          </a:p>
        </p:txBody>
      </p:sp>
      <p:sp>
        <p:nvSpPr>
          <p:cNvPr id="83970" name="Text Box 2">
            <a:extLst>
              <a:ext uri="{FF2B5EF4-FFF2-40B4-BE49-F238E27FC236}">
                <a16:creationId xmlns:a16="http://schemas.microsoft.com/office/drawing/2014/main" id="{48A4C347-7531-95BB-D9CA-68050AB60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985838"/>
            <a:ext cx="8452965" cy="56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275"/>
              </a:spcBef>
              <a:buClrTx/>
              <a:buSzPct val="85000"/>
              <a:buFontTx/>
              <a:buNone/>
            </a:pPr>
            <a:r>
              <a:rPr lang="el-GR" altLang="en-US" sz="1100" dirty="0">
                <a:latin typeface="Georgia" panose="02040502050405020303" pitchFamily="18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850"/>
              </a:spcBef>
              <a:buClrTx/>
              <a:buSzPct val="85000"/>
              <a:buFontTx/>
              <a:buNone/>
            </a:pPr>
            <a:r>
              <a:rPr lang="el-GR" altLang="en-US" sz="3400" dirty="0">
                <a:solidFill>
                  <a:srgbClr val="99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altLang="en-US" sz="3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ρυθμιστικό σύστημα των διττανθρακικών μπορεί να </a:t>
            </a:r>
            <a:r>
              <a:rPr lang="el-GR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αποκριθεί γρήγορα </a:t>
            </a:r>
            <a:r>
              <a:rPr lang="el-GR" altLang="en-US" sz="3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ήπια μεταβολική οξέωση (</a:t>
            </a:r>
            <a:r>
              <a:rPr lang="en-US" altLang="en-US" sz="3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l-GR" altLang="en-US" sz="3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7.15-7.35) με :</a:t>
            </a:r>
          </a:p>
          <a:p>
            <a:pPr>
              <a:lnSpc>
                <a:spcPct val="80000"/>
              </a:lnSpc>
              <a:spcBef>
                <a:spcPts val="850"/>
              </a:spcBef>
              <a:buClrTx/>
              <a:buSzPct val="85000"/>
              <a:buFontTx/>
              <a:buNone/>
            </a:pPr>
            <a:r>
              <a:rPr lang="el-GR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850"/>
              </a:spcBef>
              <a:buClrTx/>
              <a:buSzPct val="85000"/>
              <a:buFontTx/>
              <a:buNone/>
            </a:pPr>
            <a:r>
              <a:rPr lang="el-G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l-GR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Εκπνέοντας 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l-GR" altLang="en-US" sz="3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μέσω των πνευμόνων.</a:t>
            </a:r>
          </a:p>
          <a:p>
            <a:pPr>
              <a:lnSpc>
                <a:spcPct val="80000"/>
              </a:lnSpc>
              <a:spcBef>
                <a:spcPts val="850"/>
              </a:spcBef>
              <a:buClrTx/>
              <a:buSzPct val="85000"/>
              <a:buFontTx/>
              <a:buNone/>
            </a:pPr>
            <a:r>
              <a:rPr lang="el-G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l-GR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Κατακρατώντας 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HCO</a:t>
            </a:r>
            <a:r>
              <a:rPr lang="en-US" altLang="en-US" sz="3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στους νεφρούς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80000"/>
              </a:lnSpc>
              <a:spcBef>
                <a:spcPts val="850"/>
              </a:spcBef>
              <a:buClrTx/>
              <a:buSzPct val="85000"/>
              <a:buFontTx/>
              <a:buNone/>
            </a:pPr>
            <a:r>
              <a:rPr lang="el-G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l-GR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Εκκρίνοντας 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3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στους νεφρούς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80000"/>
              </a:lnSpc>
              <a:spcBef>
                <a:spcPts val="850"/>
              </a:spcBef>
              <a:buClrTx/>
              <a:buSzPct val="85000"/>
              <a:buFontTx/>
              <a:buNone/>
            </a:pPr>
            <a:r>
              <a:rPr lang="el-G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l-GR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απευθείας ρυθμιστική δράση του κεντρικού ενδιάμεσου  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n-US" sz="3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l-GR" altLang="en-US" sz="3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850"/>
              </a:spcBef>
              <a:buClrTx/>
              <a:buSzPct val="85000"/>
              <a:buFontTx/>
              <a:buNone/>
            </a:pPr>
            <a:r>
              <a:rPr lang="el-G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l-GR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Κατακρατώντας 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altLang="en-US" sz="3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στους πνεύμονες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80000"/>
              </a:lnSpc>
              <a:spcBef>
                <a:spcPts val="850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>
            <a:extLst>
              <a:ext uri="{FF2B5EF4-FFF2-40B4-BE49-F238E27FC236}">
                <a16:creationId xmlns:a16="http://schemas.microsoft.com/office/drawing/2014/main" id="{232DEE85-933A-13DC-D9BB-C0C1457AB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300">
                <a:solidFill>
                  <a:srgbClr val="7B9899"/>
                </a:solidFill>
                <a:latin typeface="Georgia" panose="02040502050405020303" pitchFamily="18" charset="0"/>
              </a:rPr>
              <a:t>Πρόβλημα</a:t>
            </a:r>
          </a:p>
        </p:txBody>
      </p:sp>
      <p:sp>
        <p:nvSpPr>
          <p:cNvPr id="84994" name="Text Box 2">
            <a:extLst>
              <a:ext uri="{FF2B5EF4-FFF2-40B4-BE49-F238E27FC236}">
                <a16:creationId xmlns:a16="http://schemas.microsoft.com/office/drawing/2014/main" id="{1588C4FA-58D2-8A4A-8243-20A96913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71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700" dirty="0">
                <a:solidFill>
                  <a:srgbClr val="C00000"/>
                </a:solidFill>
                <a:latin typeface="Georgia" panose="02040502050405020303" pitchFamily="18" charset="0"/>
              </a:rPr>
              <a:t>	Συνεχίζοντας την προηγούμενη ερώτηση, μια επιπρόσθετη ταχεία απόκριση στην μεταβολική οξέωση με </a:t>
            </a:r>
            <a:r>
              <a:rPr lang="en-US" altLang="en-US" sz="2700" dirty="0">
                <a:solidFill>
                  <a:srgbClr val="C00000"/>
                </a:solidFill>
                <a:latin typeface="Georgia" panose="02040502050405020303" pitchFamily="18" charset="0"/>
              </a:rPr>
              <a:t>pH </a:t>
            </a:r>
            <a:r>
              <a:rPr lang="el-GR" altLang="en-US" sz="2700" dirty="0">
                <a:solidFill>
                  <a:srgbClr val="C00000"/>
                </a:solidFill>
                <a:latin typeface="Georgia" panose="02040502050405020303" pitchFamily="18" charset="0"/>
              </a:rPr>
              <a:t>κάτω από 7.14, είναι: </a:t>
            </a:r>
          </a:p>
          <a:p>
            <a:pPr>
              <a:lnSpc>
                <a:spcPct val="90000"/>
              </a:lnSpc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700" dirty="0">
                <a:latin typeface="Georgia" panose="02040502050405020303" pitchFamily="18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700" b="1" dirty="0">
                <a:latin typeface="Georgia" panose="02040502050405020303" pitchFamily="18" charset="0"/>
              </a:rPr>
              <a:t>A. </a:t>
            </a:r>
            <a:r>
              <a:rPr lang="el-GR" altLang="en-US" sz="2700" dirty="0">
                <a:latin typeface="Georgia" panose="02040502050405020303" pitchFamily="18" charset="0"/>
              </a:rPr>
              <a:t>Κατακράτηση </a:t>
            </a:r>
            <a:r>
              <a:rPr lang="en-US" altLang="en-US" sz="2700" dirty="0">
                <a:latin typeface="Georgia" panose="02040502050405020303" pitchFamily="18" charset="0"/>
              </a:rPr>
              <a:t> OH</a:t>
            </a:r>
            <a:r>
              <a:rPr lang="en-US" altLang="en-US" sz="2700" baseline="30000" dirty="0">
                <a:latin typeface="Georgia" panose="02040502050405020303" pitchFamily="18" charset="0"/>
              </a:rPr>
              <a:t>-</a:t>
            </a:r>
            <a:r>
              <a:rPr lang="en-US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στους νεφρούς</a:t>
            </a:r>
            <a:r>
              <a:rPr lang="en-US" altLang="en-US" sz="2700" dirty="0">
                <a:latin typeface="Georgia" panose="02040502050405020303" pitchFamily="18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700" b="1" dirty="0">
                <a:latin typeface="Georgia" panose="02040502050405020303" pitchFamily="18" charset="0"/>
              </a:rPr>
              <a:t>B. </a:t>
            </a:r>
            <a:r>
              <a:rPr lang="el-GR" altLang="en-US" sz="2700" dirty="0">
                <a:latin typeface="Georgia" panose="02040502050405020303" pitchFamily="18" charset="0"/>
              </a:rPr>
              <a:t>Κατακράτηση </a:t>
            </a:r>
            <a:r>
              <a:rPr lang="en-US" altLang="en-US" sz="2700" dirty="0">
                <a:latin typeface="Georgia" panose="02040502050405020303" pitchFamily="18" charset="0"/>
              </a:rPr>
              <a:t> HCO</a:t>
            </a:r>
            <a:r>
              <a:rPr lang="en-US" altLang="en-US" sz="2700" baseline="-25000" dirty="0">
                <a:latin typeface="Georgia" panose="02040502050405020303" pitchFamily="18" charset="0"/>
              </a:rPr>
              <a:t>3</a:t>
            </a:r>
            <a:r>
              <a:rPr lang="en-US" altLang="en-US" sz="2700" baseline="30000" dirty="0">
                <a:latin typeface="Georgia" panose="02040502050405020303" pitchFamily="18" charset="0"/>
              </a:rPr>
              <a:t>-</a:t>
            </a:r>
            <a:r>
              <a:rPr lang="en-US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στους νεφρούς</a:t>
            </a:r>
            <a:r>
              <a:rPr lang="en-US" altLang="en-US" sz="2700" dirty="0">
                <a:latin typeface="Georgia" panose="02040502050405020303" pitchFamily="18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700" b="1" dirty="0">
                <a:latin typeface="Georgia" panose="02040502050405020303" pitchFamily="18" charset="0"/>
              </a:rPr>
              <a:t>C. </a:t>
            </a:r>
            <a:r>
              <a:rPr lang="el-GR" altLang="en-US" sz="2700" dirty="0">
                <a:latin typeface="Georgia" panose="02040502050405020303" pitchFamily="18" charset="0"/>
              </a:rPr>
              <a:t>Έκκριση </a:t>
            </a:r>
            <a:r>
              <a:rPr lang="en-US" altLang="en-US" sz="2700" dirty="0">
                <a:latin typeface="Georgia" panose="02040502050405020303" pitchFamily="18" charset="0"/>
              </a:rPr>
              <a:t> H</a:t>
            </a:r>
            <a:r>
              <a:rPr lang="en-US" altLang="en-US" sz="2700" baseline="30000" dirty="0">
                <a:latin typeface="Georgia" panose="02040502050405020303" pitchFamily="18" charset="0"/>
              </a:rPr>
              <a:t>+</a:t>
            </a:r>
            <a:r>
              <a:rPr lang="en-US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στους  νεφρούς</a:t>
            </a:r>
            <a:r>
              <a:rPr lang="en-US" altLang="en-US" sz="2700" dirty="0">
                <a:latin typeface="Georgia" panose="02040502050405020303" pitchFamily="18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700" b="1" dirty="0">
                <a:latin typeface="Georgia" panose="02040502050405020303" pitchFamily="18" charset="0"/>
              </a:rPr>
              <a:t>D. </a:t>
            </a:r>
            <a:r>
              <a:rPr lang="el-GR" altLang="en-US" sz="2700" dirty="0">
                <a:latin typeface="Georgia" panose="02040502050405020303" pitchFamily="18" charset="0"/>
              </a:rPr>
              <a:t>Άμεση ρυθμιστική δράση του κεντρικού ενδιάμεσου </a:t>
            </a:r>
            <a:r>
              <a:rPr lang="en-US" altLang="en-US" sz="2700" dirty="0">
                <a:latin typeface="Georgia" panose="02040502050405020303" pitchFamily="18" charset="0"/>
              </a:rPr>
              <a:t>H</a:t>
            </a:r>
            <a:r>
              <a:rPr lang="el-GR" altLang="en-US" sz="2700" baseline="-25000" dirty="0">
                <a:latin typeface="Georgia" panose="02040502050405020303" pitchFamily="18" charset="0"/>
              </a:rPr>
              <a:t>2</a:t>
            </a:r>
            <a:r>
              <a:rPr lang="en-US" altLang="en-US" sz="2700" dirty="0">
                <a:latin typeface="Georgia" panose="02040502050405020303" pitchFamily="18" charset="0"/>
              </a:rPr>
              <a:t>CO</a:t>
            </a:r>
            <a:r>
              <a:rPr lang="el-GR" altLang="en-US" sz="2700" baseline="-25000" dirty="0">
                <a:latin typeface="Georgia" panose="02040502050405020303" pitchFamily="18" charset="0"/>
              </a:rPr>
              <a:t>3</a:t>
            </a:r>
            <a:r>
              <a:rPr lang="el-GR" altLang="en-US" sz="2700" dirty="0">
                <a:latin typeface="Georgia" panose="02040502050405020303" pitchFamily="18" charset="0"/>
              </a:rPr>
              <a:t>. .</a:t>
            </a:r>
          </a:p>
          <a:p>
            <a:pPr>
              <a:lnSpc>
                <a:spcPct val="90000"/>
              </a:lnSpc>
              <a:spcBef>
                <a:spcPts val="675"/>
              </a:spcBef>
              <a:buClrTx/>
              <a:buSzPct val="85000"/>
              <a:buFontTx/>
              <a:buNone/>
            </a:pPr>
            <a:r>
              <a:rPr lang="el-GR" altLang="en-US" sz="2700" b="1" dirty="0">
                <a:latin typeface="Georgia" panose="02040502050405020303" pitchFamily="18" charset="0"/>
              </a:rPr>
              <a:t>E. </a:t>
            </a:r>
            <a:r>
              <a:rPr lang="el-GR" altLang="en-US" sz="2700" dirty="0">
                <a:latin typeface="Georgia" panose="02040502050405020303" pitchFamily="18" charset="0"/>
              </a:rPr>
              <a:t>Κατακράτηση </a:t>
            </a:r>
            <a:r>
              <a:rPr lang="en-US" altLang="en-US" sz="2700" dirty="0">
                <a:latin typeface="Georgia" panose="02040502050405020303" pitchFamily="18" charset="0"/>
              </a:rPr>
              <a:t> CO</a:t>
            </a:r>
            <a:r>
              <a:rPr lang="en-US" altLang="en-US" sz="2700" baseline="-25000" dirty="0">
                <a:latin typeface="Georgia" panose="02040502050405020303" pitchFamily="18" charset="0"/>
              </a:rPr>
              <a:t>2</a:t>
            </a:r>
            <a:r>
              <a:rPr lang="en-US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στους πνεύμονες</a:t>
            </a:r>
            <a:r>
              <a:rPr lang="en-US" altLang="en-US" sz="2700" dirty="0">
                <a:latin typeface="Georgia" panose="02040502050405020303" pitchFamily="18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7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>
            <a:extLst>
              <a:ext uri="{FF2B5EF4-FFF2-40B4-BE49-F238E27FC236}">
                <a16:creationId xmlns:a16="http://schemas.microsoft.com/office/drawing/2014/main" id="{C97AA0DD-901F-27B7-82C3-8CD746E7B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300">
                <a:solidFill>
                  <a:srgbClr val="7B9899"/>
                </a:solidFill>
                <a:latin typeface="Georgia" panose="02040502050405020303" pitchFamily="18" charset="0"/>
              </a:rPr>
              <a:t>Απάντηση </a:t>
            </a:r>
          </a:p>
        </p:txBody>
      </p:sp>
      <p:sp>
        <p:nvSpPr>
          <p:cNvPr id="86018" name="Text Box 2">
            <a:extLst>
              <a:ext uri="{FF2B5EF4-FFF2-40B4-BE49-F238E27FC236}">
                <a16:creationId xmlns:a16="http://schemas.microsoft.com/office/drawing/2014/main" id="{0249B444-FBEE-C601-A2F5-C2828156A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Στους ιστούς σετ ιμές</a:t>
            </a:r>
            <a:r>
              <a:rPr lang="en-US" altLang="en-US" sz="2700">
                <a:latin typeface="Georgia" panose="02040502050405020303" pitchFamily="18" charset="0"/>
              </a:rPr>
              <a:t> pH  </a:t>
            </a:r>
            <a:r>
              <a:rPr lang="el-GR" altLang="en-US" sz="2700">
                <a:latin typeface="Georgia" panose="02040502050405020303" pitchFamily="18" charset="0"/>
              </a:rPr>
              <a:t>κάτω από </a:t>
            </a:r>
            <a:r>
              <a:rPr lang="en-US" altLang="en-US" sz="2700">
                <a:latin typeface="Georgia" panose="02040502050405020303" pitchFamily="18" charset="0"/>
              </a:rPr>
              <a:t>7.14 (</a:t>
            </a:r>
            <a:r>
              <a:rPr lang="el-GR" altLang="en-US" sz="2700">
                <a:latin typeface="Georgia" panose="02040502050405020303" pitchFamily="18" charset="0"/>
              </a:rPr>
              <a:t>δηλαδή  </a:t>
            </a:r>
            <a:r>
              <a:rPr lang="en-US" altLang="en-US" sz="2700">
                <a:latin typeface="Georgia" panose="02040502050405020303" pitchFamily="18" charset="0"/>
              </a:rPr>
              <a:t>pH </a:t>
            </a:r>
            <a:r>
              <a:rPr lang="el-GR" altLang="en-US" sz="2700">
                <a:latin typeface="Georgia" panose="02040502050405020303" pitchFamily="18" charset="0"/>
              </a:rPr>
              <a:t>-=</a:t>
            </a:r>
            <a:r>
              <a:rPr lang="en-US" altLang="en-US" sz="2700">
                <a:latin typeface="Georgia" panose="02040502050405020303" pitchFamily="18" charset="0"/>
              </a:rPr>
              <a:t> pK</a:t>
            </a:r>
            <a:r>
              <a:rPr lang="en-US" altLang="en-US" sz="2700" baseline="-25000">
                <a:latin typeface="Georgia" panose="02040502050405020303" pitchFamily="18" charset="0"/>
              </a:rPr>
              <a:t>a</a:t>
            </a:r>
            <a:r>
              <a:rPr lang="el-GR" altLang="en-US" sz="2700" baseline="-25000">
                <a:latin typeface="Georgia" panose="02040502050405020303" pitchFamily="18" charset="0"/>
              </a:rPr>
              <a:t>-</a:t>
            </a:r>
            <a:r>
              <a:rPr lang="el-GR" altLang="en-US" sz="2700">
                <a:latin typeface="Georgia" panose="02040502050405020303" pitchFamily="18" charset="0"/>
              </a:rPr>
              <a:t>1</a:t>
            </a:r>
            <a:r>
              <a:rPr lang="en-US" altLang="en-US" sz="2700">
                <a:latin typeface="Georgia" panose="02040502050405020303" pitchFamily="18" charset="0"/>
              </a:rPr>
              <a:t>), </a:t>
            </a:r>
            <a:r>
              <a:rPr lang="el-GR" altLang="en-US" sz="2700">
                <a:latin typeface="Georgia" panose="02040502050405020303" pitchFamily="18" charset="0"/>
              </a:rPr>
              <a:t> τα </a:t>
            </a:r>
            <a:r>
              <a:rPr lang="en-US" altLang="en-US" sz="2700">
                <a:latin typeface="Georgia" panose="02040502050405020303" pitchFamily="18" charset="0"/>
              </a:rPr>
              <a:t>H</a:t>
            </a:r>
            <a:r>
              <a:rPr lang="en-US" altLang="en-US" sz="2700" baseline="30000">
                <a:latin typeface="Georgia" panose="02040502050405020303" pitchFamily="18" charset="0"/>
              </a:rPr>
              <a:t>+</a:t>
            </a:r>
            <a:r>
              <a:rPr lang="en-US" altLang="en-US" sz="2700">
                <a:latin typeface="Georgia" panose="02040502050405020303" pitchFamily="18" charset="0"/>
              </a:rPr>
              <a:t> </a:t>
            </a:r>
            <a:r>
              <a:rPr lang="el-GR" altLang="en-US" sz="2700">
                <a:latin typeface="Georgia" panose="02040502050405020303" pitchFamily="18" charset="0"/>
              </a:rPr>
              <a:t> στιγμιαία απορροφώνται από τα  διττανθρακικά</a:t>
            </a:r>
            <a:r>
              <a:rPr lang="en-US" altLang="en-US" sz="2700">
                <a:latin typeface="Georgia" panose="02040502050405020303" pitchFamily="18" charset="0"/>
              </a:rPr>
              <a:t>.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700">
              <a:latin typeface="Georgia" panose="02040502050405020303" pitchFamily="18" charset="0"/>
            </a:endParaRP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>
                <a:latin typeface="Georgia" panose="02040502050405020303" pitchFamily="18" charset="0"/>
              </a:rPr>
              <a:t>Σε περίπτωση   όμως παρατεταμένης  μ εταβολικής οξέωσης  (οξεία μεταβολική οξέωση) τότε τι μπορεί  να συμβεί?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>
            <a:extLst>
              <a:ext uri="{FF2B5EF4-FFF2-40B4-BE49-F238E27FC236}">
                <a16:creationId xmlns:a16="http://schemas.microsoft.com/office/drawing/2014/main" id="{08B547A7-B18E-CBCB-9D5B-1040A76B3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02" y="542706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br>
              <a:rPr lang="en-US" altLang="en-US" sz="3300" dirty="0">
                <a:solidFill>
                  <a:srgbClr val="7B9899"/>
                </a:solidFill>
                <a:latin typeface="Georgia" panose="02040502050405020303" pitchFamily="18" charset="0"/>
              </a:rPr>
            </a:br>
            <a:r>
              <a:rPr lang="el-GR" altLang="en-US" sz="2800" dirty="0">
                <a:solidFill>
                  <a:srgbClr val="7B9899"/>
                </a:solidFill>
                <a:latin typeface="Times New Roman" panose="02020603050405020304" pitchFamily="18" charset="0"/>
              </a:rPr>
              <a:t>Σε χρόνια μεταβολική αλκάλωση, ο αντισταθμιστικός μηχανισμός από τον οργανισμό περιλαμβάνει…</a:t>
            </a:r>
          </a:p>
        </p:txBody>
      </p:sp>
      <p:sp>
        <p:nvSpPr>
          <p:cNvPr id="87042" name="Text Box 2">
            <a:extLst>
              <a:ext uri="{FF2B5EF4-FFF2-40B4-BE49-F238E27FC236}">
                <a16:creationId xmlns:a16="http://schemas.microsoft.com/office/drawing/2014/main" id="{73341BF2-9483-FA53-7016-21ACFCB93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255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b="1" dirty="0">
                <a:latin typeface="Georgia" panose="02040502050405020303" pitchFamily="18" charset="0"/>
              </a:rPr>
              <a:t>A. </a:t>
            </a:r>
            <a:r>
              <a:rPr lang="el-GR" altLang="en-US" sz="2700" dirty="0">
                <a:latin typeface="Georgia" panose="02040502050405020303" pitchFamily="18" charset="0"/>
              </a:rPr>
              <a:t>Αποβολή </a:t>
            </a:r>
            <a:r>
              <a:rPr lang="en-US" altLang="en-US" sz="2700" dirty="0">
                <a:latin typeface="Georgia" panose="02040502050405020303" pitchFamily="18" charset="0"/>
              </a:rPr>
              <a:t>H</a:t>
            </a:r>
            <a:r>
              <a:rPr lang="en-US" altLang="en-US" sz="2700" baseline="30000" dirty="0">
                <a:latin typeface="Georgia" panose="02040502050405020303" pitchFamily="18" charset="0"/>
              </a:rPr>
              <a:t>+</a:t>
            </a:r>
            <a:r>
              <a:rPr lang="en-US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στους νεφρούς</a:t>
            </a:r>
            <a:r>
              <a:rPr lang="en-US" altLang="en-US" sz="2700" dirty="0">
                <a:latin typeface="Georgia" panose="02040502050405020303" pitchFamily="18" charset="0"/>
              </a:rPr>
              <a:t>. 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b="1" dirty="0">
                <a:latin typeface="Georgia" panose="02040502050405020303" pitchFamily="18" charset="0"/>
              </a:rPr>
              <a:t>B. </a:t>
            </a:r>
            <a:r>
              <a:rPr lang="el-GR" altLang="en-US" sz="2700" b="1" dirty="0">
                <a:latin typeface="Georgia" panose="02040502050405020303" pitchFamily="18" charset="0"/>
              </a:rPr>
              <a:t>Κατακράτηση </a:t>
            </a:r>
            <a:r>
              <a:rPr lang="en-US" altLang="en-US" sz="2700" b="1" dirty="0">
                <a:latin typeface="Georgia" panose="02040502050405020303" pitchFamily="18" charset="0"/>
              </a:rPr>
              <a:t> CO</a:t>
            </a:r>
            <a:r>
              <a:rPr lang="en-US" altLang="en-US" sz="2700" b="1" baseline="-25000" dirty="0">
                <a:latin typeface="Georgia" panose="02040502050405020303" pitchFamily="18" charset="0"/>
              </a:rPr>
              <a:t>2</a:t>
            </a:r>
            <a:r>
              <a:rPr lang="en-US" altLang="en-US" sz="2700" b="1" dirty="0">
                <a:latin typeface="Georgia" panose="02040502050405020303" pitchFamily="18" charset="0"/>
              </a:rPr>
              <a:t> </a:t>
            </a:r>
            <a:r>
              <a:rPr lang="el-GR" altLang="en-US" sz="2700" b="1" dirty="0">
                <a:latin typeface="Georgia" panose="02040502050405020303" pitchFamily="18" charset="0"/>
              </a:rPr>
              <a:t>στους πνεύμονες</a:t>
            </a:r>
            <a:r>
              <a:rPr lang="en-US" altLang="en-US" sz="2700" b="1" dirty="0">
                <a:latin typeface="Georgia" panose="02040502050405020303" pitchFamily="18" charset="0"/>
              </a:rPr>
              <a:t>. 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b="1" dirty="0">
                <a:latin typeface="Georgia" panose="02040502050405020303" pitchFamily="18" charset="0"/>
              </a:rPr>
              <a:t>Γ</a:t>
            </a:r>
            <a:r>
              <a:rPr lang="en-US" altLang="en-US" sz="2700" b="1" dirty="0">
                <a:latin typeface="Georgia" panose="02040502050405020303" pitchFamily="18" charset="0"/>
              </a:rPr>
              <a:t>. </a:t>
            </a:r>
            <a:r>
              <a:rPr lang="el-GR" altLang="en-US" sz="2700" dirty="0">
                <a:latin typeface="Georgia" panose="02040502050405020303" pitchFamily="18" charset="0"/>
              </a:rPr>
              <a:t>Εξώθηση </a:t>
            </a:r>
            <a:r>
              <a:rPr lang="en-US" altLang="en-US" sz="2700" dirty="0">
                <a:latin typeface="Georgia" panose="02040502050405020303" pitchFamily="18" charset="0"/>
              </a:rPr>
              <a:t>HCO</a:t>
            </a:r>
            <a:r>
              <a:rPr lang="en-US" altLang="en-US" sz="2700" baseline="-25000" dirty="0">
                <a:latin typeface="Georgia" panose="02040502050405020303" pitchFamily="18" charset="0"/>
              </a:rPr>
              <a:t>3</a:t>
            </a:r>
            <a:r>
              <a:rPr lang="en-US" altLang="en-US" sz="2700" baseline="30000" dirty="0">
                <a:latin typeface="Georgia" panose="02040502050405020303" pitchFamily="18" charset="0"/>
              </a:rPr>
              <a:t>-</a:t>
            </a:r>
            <a:r>
              <a:rPr lang="en-US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στους νεφρούς</a:t>
            </a:r>
            <a:r>
              <a:rPr lang="en-US" altLang="en-US" sz="2700" dirty="0">
                <a:latin typeface="Georgia" panose="02040502050405020303" pitchFamily="18" charset="0"/>
              </a:rPr>
              <a:t>.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b="1" dirty="0">
                <a:latin typeface="Georgia" panose="02040502050405020303" pitchFamily="18" charset="0"/>
              </a:rPr>
              <a:t>Δ</a:t>
            </a:r>
            <a:r>
              <a:rPr lang="en-US" altLang="en-US" sz="2700" b="1" dirty="0">
                <a:latin typeface="Georgia" panose="02040502050405020303" pitchFamily="18" charset="0"/>
              </a:rPr>
              <a:t>. </a:t>
            </a:r>
            <a:r>
              <a:rPr lang="el-GR" altLang="en-US" sz="2700" dirty="0">
                <a:latin typeface="Georgia" panose="02040502050405020303" pitchFamily="18" charset="0"/>
              </a:rPr>
              <a:t>Εξώθηση </a:t>
            </a:r>
            <a:r>
              <a:rPr lang="en-US" altLang="en-US" sz="2700" dirty="0">
                <a:latin typeface="Georgia" panose="02040502050405020303" pitchFamily="18" charset="0"/>
              </a:rPr>
              <a:t>OH</a:t>
            </a:r>
            <a:r>
              <a:rPr lang="en-US" altLang="en-US" sz="2700" baseline="30000" dirty="0">
                <a:latin typeface="Georgia" panose="02040502050405020303" pitchFamily="18" charset="0"/>
              </a:rPr>
              <a:t>-</a:t>
            </a:r>
            <a:r>
              <a:rPr lang="en-US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στους  νεφρούς</a:t>
            </a:r>
            <a:r>
              <a:rPr lang="en-US" altLang="en-US" sz="2700" dirty="0">
                <a:latin typeface="Georgia" panose="02040502050405020303" pitchFamily="18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>
            <a:extLst>
              <a:ext uri="{FF2B5EF4-FFF2-40B4-BE49-F238E27FC236}">
                <a16:creationId xmlns:a16="http://schemas.microsoft.com/office/drawing/2014/main" id="{DC021F87-A5CB-EDFA-CF28-EF1A95B8B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3300">
                <a:solidFill>
                  <a:srgbClr val="7B9899"/>
                </a:solidFill>
                <a:latin typeface="Georgia" panose="02040502050405020303" pitchFamily="18" charset="0"/>
              </a:rPr>
              <a:t>Πρόβλημα</a:t>
            </a:r>
          </a:p>
        </p:txBody>
      </p:sp>
      <p:sp>
        <p:nvSpPr>
          <p:cNvPr id="88066" name="Text Box 2">
            <a:extLst>
              <a:ext uri="{FF2B5EF4-FFF2-40B4-BE49-F238E27FC236}">
                <a16:creationId xmlns:a16="http://schemas.microsoft.com/office/drawing/2014/main" id="{6ACC189D-EAE7-B867-E905-E3E2D3A0F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latin typeface="Georgia" panose="02040502050405020303" pitchFamily="18" charset="0"/>
              </a:rPr>
              <a:t>Υποθέστε ότι  ένας ασθενής έχει  πνεύμονες  που δυσλειτουργούν και δεν μπορεί να αποβάλλει </a:t>
            </a:r>
            <a:r>
              <a:rPr lang="en-US" altLang="en-US" sz="2700" dirty="0">
                <a:latin typeface="Georgia" panose="02040502050405020303" pitchFamily="18" charset="0"/>
              </a:rPr>
              <a:t> CO</a:t>
            </a:r>
            <a:r>
              <a:rPr lang="en-US" altLang="en-US" sz="2700" baseline="-25000" dirty="0">
                <a:latin typeface="Georgia" panose="02040502050405020303" pitchFamily="18" charset="0"/>
              </a:rPr>
              <a:t>2</a:t>
            </a:r>
            <a:r>
              <a:rPr lang="en-US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με φυσιολογικό ρυθμό.</a:t>
            </a:r>
            <a:r>
              <a:rPr lang="en-US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 Ο αντισταθμιστικός  μηχανισμός  που αναπτύσσει περιλαμβάνει..</a:t>
            </a:r>
            <a:r>
              <a:rPr lang="en-US" altLang="en-US" sz="2700" dirty="0">
                <a:latin typeface="Georgia" panose="02040502050405020303" pitchFamily="18" charset="0"/>
              </a:rPr>
              <a:t> 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b="1" dirty="0">
                <a:solidFill>
                  <a:srgbClr val="404040"/>
                </a:solidFill>
                <a:latin typeface="Georgia" panose="02040502050405020303" pitchFamily="18" charset="0"/>
              </a:rPr>
              <a:t>A. </a:t>
            </a:r>
            <a:r>
              <a:rPr lang="el-GR" altLang="en-US" sz="2700" b="1" dirty="0">
                <a:solidFill>
                  <a:srgbClr val="404040"/>
                </a:solidFill>
                <a:latin typeface="Georgia" panose="02040502050405020303" pitchFamily="18" charset="0"/>
              </a:rPr>
              <a:t>Αυξημένη δραστικότητα της </a:t>
            </a:r>
            <a:r>
              <a:rPr lang="el-GR" altLang="en-US" sz="2700" b="1" dirty="0">
                <a:solidFill>
                  <a:srgbClr val="0099CC"/>
                </a:solidFill>
                <a:latin typeface="Georgia" panose="02040502050405020303" pitchFamily="18" charset="0"/>
              </a:rPr>
              <a:t>καρβονικής ανυδράσης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solidFill>
                  <a:srgbClr val="40404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700" b="1" dirty="0">
                <a:solidFill>
                  <a:srgbClr val="404040"/>
                </a:solidFill>
                <a:latin typeface="Georgia" panose="02040502050405020303" pitchFamily="18" charset="0"/>
              </a:rPr>
              <a:t>B. </a:t>
            </a:r>
            <a:r>
              <a:rPr lang="el-GR" altLang="en-US" sz="2700" b="1" dirty="0">
                <a:solidFill>
                  <a:srgbClr val="404040"/>
                </a:solidFill>
                <a:latin typeface="Georgia" panose="02040502050405020303" pitchFamily="18" charset="0"/>
              </a:rPr>
              <a:t>Κατακράτηση </a:t>
            </a:r>
            <a:r>
              <a:rPr lang="el-GR" altLang="en-US" sz="2700" b="1" dirty="0">
                <a:solidFill>
                  <a:srgbClr val="0099CC"/>
                </a:solidFill>
                <a:latin typeface="Georgia" panose="02040502050405020303" pitchFamily="18" charset="0"/>
              </a:rPr>
              <a:t>Η+ </a:t>
            </a:r>
            <a:r>
              <a:rPr lang="el-GR" altLang="en-US" sz="2700" b="1" dirty="0">
                <a:solidFill>
                  <a:srgbClr val="404040"/>
                </a:solidFill>
                <a:latin typeface="Georgia" panose="02040502050405020303" pitchFamily="18" charset="0"/>
              </a:rPr>
              <a:t>από τους νεφρούς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solidFill>
                  <a:srgbClr val="40404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700" b="1" dirty="0">
                <a:solidFill>
                  <a:srgbClr val="404040"/>
                </a:solidFill>
                <a:latin typeface="Georgia" panose="02040502050405020303" pitchFamily="18" charset="0"/>
              </a:rPr>
              <a:t>C. </a:t>
            </a:r>
            <a:r>
              <a:rPr lang="el-GR" altLang="en-US" sz="2700" b="1" dirty="0">
                <a:solidFill>
                  <a:srgbClr val="404040"/>
                </a:solidFill>
                <a:latin typeface="Georgia" panose="02040502050405020303" pitchFamily="18" charset="0"/>
              </a:rPr>
              <a:t>Κατακράτηση </a:t>
            </a:r>
            <a:r>
              <a:rPr lang="en-US" altLang="en-US" sz="2700" b="1" dirty="0">
                <a:solidFill>
                  <a:srgbClr val="00A3D6"/>
                </a:solidFill>
                <a:latin typeface="Georgia" panose="02040502050405020303" pitchFamily="18" charset="0"/>
                <a:hlinkClick r:id="rId3"/>
              </a:rPr>
              <a:t> HCO</a:t>
            </a:r>
            <a:r>
              <a:rPr lang="en-US" altLang="en-US" sz="2700" b="1" baseline="-25000" dirty="0">
                <a:solidFill>
                  <a:srgbClr val="00A3D6"/>
                </a:solidFill>
                <a:latin typeface="Georgia" panose="02040502050405020303" pitchFamily="18" charset="0"/>
                <a:hlinkClick r:id="rId3"/>
              </a:rPr>
              <a:t>3</a:t>
            </a:r>
            <a:r>
              <a:rPr lang="en-US" altLang="en-US" sz="2700" b="1" baseline="30000" dirty="0">
                <a:solidFill>
                  <a:srgbClr val="00A3D6"/>
                </a:solidFill>
                <a:latin typeface="Georgia" panose="02040502050405020303" pitchFamily="18" charset="0"/>
                <a:hlinkClick r:id="rId3"/>
              </a:rPr>
              <a:t>-</a:t>
            </a:r>
            <a:r>
              <a:rPr lang="el-GR" altLang="en-US" sz="2700" b="1" dirty="0">
                <a:solidFill>
                  <a:srgbClr val="0D0D0D"/>
                </a:solidFill>
                <a:latin typeface="Georgia" panose="02040502050405020303" pitchFamily="18" charset="0"/>
              </a:rPr>
              <a:t> </a:t>
            </a:r>
            <a:r>
              <a:rPr lang="el-GR" altLang="en-US" sz="2700" b="1" dirty="0">
                <a:solidFill>
                  <a:srgbClr val="404040"/>
                </a:solidFill>
                <a:latin typeface="Georgia" panose="02040502050405020303" pitchFamily="18" charset="0"/>
              </a:rPr>
              <a:t>από τους νεφρούς ..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b="1" dirty="0">
                <a:solidFill>
                  <a:srgbClr val="404040"/>
                </a:solidFill>
                <a:latin typeface="Georgia" panose="02040502050405020303" pitchFamily="18" charset="0"/>
              </a:rPr>
              <a:t>D. </a:t>
            </a:r>
            <a:r>
              <a:rPr lang="el-GR" altLang="en-US" sz="2700" b="1" dirty="0">
                <a:solidFill>
                  <a:srgbClr val="00A3D6"/>
                </a:solidFill>
                <a:latin typeface="Georgia" panose="02040502050405020303" pitchFamily="18" charset="0"/>
                <a:hlinkClick r:id="rId4"/>
              </a:rPr>
              <a:t>Αποβολή </a:t>
            </a:r>
            <a:r>
              <a:rPr lang="en-US" altLang="en-US" sz="2700" b="1" dirty="0">
                <a:solidFill>
                  <a:srgbClr val="00A3D6"/>
                </a:solidFill>
                <a:latin typeface="Georgia" panose="02040502050405020303" pitchFamily="18" charset="0"/>
                <a:hlinkClick r:id="rId4"/>
              </a:rPr>
              <a:t>HCO</a:t>
            </a:r>
            <a:r>
              <a:rPr lang="en-US" altLang="en-US" sz="2700" b="1" baseline="-25000" dirty="0">
                <a:solidFill>
                  <a:srgbClr val="00A3D6"/>
                </a:solidFill>
                <a:latin typeface="Georgia" panose="02040502050405020303" pitchFamily="18" charset="0"/>
                <a:hlinkClick r:id="rId4"/>
              </a:rPr>
              <a:t>3</a:t>
            </a:r>
            <a:r>
              <a:rPr lang="en-US" altLang="en-US" sz="2700" b="1" baseline="30000" dirty="0">
                <a:solidFill>
                  <a:srgbClr val="00A3D6"/>
                </a:solidFill>
                <a:latin typeface="Georgia" panose="02040502050405020303" pitchFamily="18" charset="0"/>
                <a:hlinkClick r:id="rId4"/>
              </a:rPr>
              <a:t>-.</a:t>
            </a:r>
            <a:r>
              <a:rPr lang="el-GR" altLang="en-US" sz="2700" dirty="0">
                <a:solidFill>
                  <a:srgbClr val="404040"/>
                </a:solidFill>
                <a:latin typeface="Georgia" panose="02040502050405020303" pitchFamily="18" charset="0"/>
              </a:rPr>
              <a:t>από τους νεφρούς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solidFill>
                  <a:srgbClr val="40404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700" b="1" dirty="0">
                <a:solidFill>
                  <a:srgbClr val="404040"/>
                </a:solidFill>
                <a:latin typeface="Georgia" panose="02040502050405020303" pitchFamily="18" charset="0"/>
              </a:rPr>
              <a:t>E. M</a:t>
            </a:r>
            <a:r>
              <a:rPr lang="el-GR" altLang="en-US" sz="2700" b="1" dirty="0">
                <a:solidFill>
                  <a:srgbClr val="404040"/>
                </a:solidFill>
                <a:latin typeface="Georgia" panose="02040502050405020303" pitchFamily="18" charset="0"/>
              </a:rPr>
              <a:t>εταπήδηση σε αναερόβιο μεταβολισμό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>
            <a:extLst>
              <a:ext uri="{FF2B5EF4-FFF2-40B4-BE49-F238E27FC236}">
                <a16:creationId xmlns:a16="http://schemas.microsoft.com/office/drawing/2014/main" id="{42F2D4AC-4B9C-40D3-CF4F-FA7F9C8C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300">
                <a:solidFill>
                  <a:srgbClr val="7B9899"/>
                </a:solidFill>
                <a:latin typeface="Georgia" panose="02040502050405020303" pitchFamily="18" charset="0"/>
              </a:rPr>
              <a:t>A</a:t>
            </a:r>
            <a:r>
              <a:rPr lang="el-GR" altLang="en-US" sz="3300">
                <a:solidFill>
                  <a:srgbClr val="7B9899"/>
                </a:solidFill>
                <a:latin typeface="Georgia" panose="02040502050405020303" pitchFamily="18" charset="0"/>
              </a:rPr>
              <a:t>πάντηση</a:t>
            </a: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E97D82E6-D245-A2AF-EAF4-20B1DC4C9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>
            <a:extLst>
              <a:ext uri="{FF2B5EF4-FFF2-40B4-BE49-F238E27FC236}">
                <a16:creationId xmlns:a16="http://schemas.microsoft.com/office/drawing/2014/main" id="{A3676969-937A-6F95-1922-CEE3D5BA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300">
                <a:solidFill>
                  <a:srgbClr val="7B9899"/>
                </a:solidFill>
                <a:latin typeface="Georgia" panose="02040502050405020303" pitchFamily="18" charset="0"/>
              </a:rPr>
              <a:t>. </a:t>
            </a:r>
            <a:br>
              <a:rPr lang="el-GR" altLang="en-US" sz="3300">
                <a:solidFill>
                  <a:srgbClr val="7B9899"/>
                </a:solidFill>
                <a:latin typeface="Georgia" panose="02040502050405020303" pitchFamily="18" charset="0"/>
              </a:rPr>
            </a:br>
            <a:r>
              <a:rPr lang="el-GR" altLang="en-US" sz="3300">
                <a:solidFill>
                  <a:srgbClr val="7B9899"/>
                </a:solidFill>
                <a:latin typeface="Georgia" panose="02040502050405020303" pitchFamily="18" charset="0"/>
              </a:rPr>
              <a:t>Πρόβλημα</a:t>
            </a:r>
          </a:p>
        </p:txBody>
      </p:sp>
      <p:sp>
        <p:nvSpPr>
          <p:cNvPr id="90114" name="Text Box 2">
            <a:extLst>
              <a:ext uri="{FF2B5EF4-FFF2-40B4-BE49-F238E27FC236}">
                <a16:creationId xmlns:a16="http://schemas.microsoft.com/office/drawing/2014/main" id="{E2D0B584-D36A-4239-3C39-5BA90520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143000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O  </a:t>
            </a:r>
            <a:r>
              <a:rPr lang="el-GR" altLang="en-US" sz="2700" dirty="0">
                <a:latin typeface="Georgia" panose="02040502050405020303" pitchFamily="18" charset="0"/>
              </a:rPr>
              <a:t>ασθενής  σας  παρουσιάζει  τις ακόλουθες τιμές αερίων αίματος.</a:t>
            </a:r>
            <a:r>
              <a:rPr lang="en-US" altLang="en-US" sz="2700" dirty="0">
                <a:latin typeface="Georgia" panose="02040502050405020303" pitchFamily="18" charset="0"/>
              </a:rPr>
              <a:t> </a:t>
            </a:r>
            <a:r>
              <a:rPr lang="el-GR" altLang="en-US" sz="2700" dirty="0">
                <a:latin typeface="Georgia" panose="02040502050405020303" pitchFamily="18" charset="0"/>
              </a:rPr>
              <a:t> Όταν  ερωτήθηκε για την διατροφή του  παραδέχθηκε ότι έπινε  χυμούς εσπεροειδών τις τελευταίες εβδομάδες  και ο αγαπημένος του χυμός είναι από </a:t>
            </a:r>
            <a:r>
              <a:rPr lang="en-US" altLang="en-US" sz="2700" dirty="0">
                <a:latin typeface="Georgia" panose="02040502050405020303" pitchFamily="18" charset="0"/>
              </a:rPr>
              <a:t> grapefruit</a:t>
            </a:r>
            <a:r>
              <a:rPr lang="el-GR" altLang="en-US" sz="2700" dirty="0">
                <a:latin typeface="Georgia" panose="02040502050405020303" pitchFamily="18" charset="0"/>
              </a:rPr>
              <a:t>.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None/>
            </a:pPr>
            <a:endParaRPr lang="el-GR" altLang="en-US" sz="2700" dirty="0">
              <a:latin typeface="Georgia" panose="02040502050405020303" pitchFamily="18" charset="0"/>
            </a:endParaRPr>
          </a:p>
        </p:txBody>
      </p:sp>
      <p:graphicFrame>
        <p:nvGraphicFramePr>
          <p:cNvPr id="90115" name="Group 3">
            <a:extLst>
              <a:ext uri="{FF2B5EF4-FFF2-40B4-BE49-F238E27FC236}">
                <a16:creationId xmlns:a16="http://schemas.microsoft.com/office/drawing/2014/main" id="{4A46F6D4-F0F8-4365-83EA-01C02DE99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14403"/>
              </p:ext>
            </p:extLst>
          </p:nvPr>
        </p:nvGraphicFramePr>
        <p:xfrm>
          <a:off x="339725" y="3578419"/>
          <a:ext cx="8502650" cy="2452689"/>
        </p:xfrm>
        <a:graphic>
          <a:graphicData uri="http://schemas.openxmlformats.org/drawingml/2006/table">
            <a:tbl>
              <a:tblPr/>
              <a:tblGrid>
                <a:gridCol w="2833688">
                  <a:extLst>
                    <a:ext uri="{9D8B030D-6E8A-4147-A177-3AD203B41FA5}">
                      <a16:colId xmlns:a16="http://schemas.microsoft.com/office/drawing/2014/main" val="709907700"/>
                    </a:ext>
                  </a:extLst>
                </a:gridCol>
                <a:gridCol w="2835275">
                  <a:extLst>
                    <a:ext uri="{9D8B030D-6E8A-4147-A177-3AD203B41FA5}">
                      <a16:colId xmlns:a16="http://schemas.microsoft.com/office/drawing/2014/main" val="1171731387"/>
                    </a:ext>
                  </a:extLst>
                </a:gridCol>
                <a:gridCol w="2833687">
                  <a:extLst>
                    <a:ext uri="{9D8B030D-6E8A-4147-A177-3AD203B41FA5}">
                      <a16:colId xmlns:a16="http://schemas.microsoft.com/office/drawing/2014/main" val="2316876720"/>
                    </a:ext>
                  </a:extLst>
                </a:gridCol>
              </a:tblGrid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l-GR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0000" marR="90000" marT="53604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    Τιμές ασθενούς </a:t>
                      </a:r>
                    </a:p>
                  </a:txBody>
                  <a:tcPr marL="90000" marR="90000" marT="53604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Φυσιολογικές τιμές</a:t>
                      </a:r>
                    </a:p>
                  </a:txBody>
                  <a:tcPr marL="90000" marR="90000" marT="53604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63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972049"/>
                  </a:ext>
                </a:extLst>
              </a:tr>
              <a:tr h="901700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pH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7.32</a:t>
                      </a:r>
                    </a:p>
                  </a:txBody>
                  <a:tcPr marL="28440" marR="28440" marT="28440" marB="2844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7.35-7.45</a:t>
                      </a:r>
                    </a:p>
                  </a:txBody>
                  <a:tcPr marL="28440" marR="28440" marT="28440" marB="2844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108225"/>
                  </a:ext>
                </a:extLst>
              </a:tr>
              <a:tr h="579438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pCO</a:t>
                      </a:r>
                      <a:r>
                        <a:rPr kumimoji="0" lang="el-GR" alt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25 mm Hg</a:t>
                      </a:r>
                    </a:p>
                  </a:txBody>
                  <a:tcPr marL="28440" marR="28440" marT="28440" marB="2844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35-45 mm Hg</a:t>
                      </a:r>
                    </a:p>
                  </a:txBody>
                  <a:tcPr marL="28440" marR="28440" marT="28440" marB="2844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90391"/>
                  </a:ext>
                </a:extLst>
              </a:tr>
              <a:tr h="579438"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[HCO</a:t>
                      </a:r>
                      <a:r>
                        <a:rPr kumimoji="0" lang="en-US" alt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r>
                        <a:rPr kumimoji="0" lang="en-US" alt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]</a:t>
                      </a:r>
                    </a:p>
                  </a:txBody>
                  <a:tcPr marL="90000" marR="90000" marT="57384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15 mmol/liter</a:t>
                      </a:r>
                    </a:p>
                  </a:txBody>
                  <a:tcPr marL="28440" marR="28440" marT="28440" marB="2844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30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646B86"/>
                          </a:solidFill>
                          <a:latin typeface="Georgia" panose="02040502050405020303" pitchFamily="18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l-G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24-28 mmol/liter</a:t>
                      </a:r>
                    </a:p>
                  </a:txBody>
                  <a:tcPr marL="28440" marR="28440" marT="28440" marB="2844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887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>
            <a:extLst>
              <a:ext uri="{FF2B5EF4-FFF2-40B4-BE49-F238E27FC236}">
                <a16:creationId xmlns:a16="http://schemas.microsoft.com/office/drawing/2014/main" id="{35D76169-F5D9-5DCF-BA17-777C93FDE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411829"/>
            <a:ext cx="85344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br>
              <a:rPr lang="en-US" altLang="en-US" sz="33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el-GR" altLang="en-US" sz="3300" dirty="0">
                <a:solidFill>
                  <a:srgbClr val="C00000"/>
                </a:solidFill>
                <a:latin typeface="Georgia" panose="02040502050405020303" pitchFamily="18" charset="0"/>
              </a:rPr>
              <a:t>Ερώτηση συνέχεια.. </a:t>
            </a:r>
            <a:br>
              <a:rPr lang="el-GR" altLang="en-US" sz="33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el-GR" altLang="en-US" sz="3300" dirty="0">
                <a:solidFill>
                  <a:srgbClr val="C00000"/>
                </a:solidFill>
                <a:latin typeface="Georgia" panose="02040502050405020303" pitchFamily="18" charset="0"/>
              </a:rPr>
              <a:t>Τι κατάσταση παρουσιάζει ο ασθενής?</a:t>
            </a: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E1BC8F43-2237-0B45-712F-227EF2A08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b="1" dirty="0">
                <a:latin typeface="Georgia" panose="02040502050405020303" pitchFamily="18" charset="0"/>
              </a:rPr>
              <a:t>A. </a:t>
            </a:r>
            <a:r>
              <a:rPr lang="el-GR" altLang="en-US" sz="2700" dirty="0">
                <a:latin typeface="Georgia" panose="02040502050405020303" pitchFamily="18" charset="0"/>
              </a:rPr>
              <a:t>Αντισταθμισμένη  αναπνευστική οξέωση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b="1" dirty="0">
                <a:latin typeface="Georgia" panose="02040502050405020303" pitchFamily="18" charset="0"/>
              </a:rPr>
              <a:t>B. </a:t>
            </a:r>
            <a:r>
              <a:rPr lang="el-GR" altLang="en-US" sz="2700" b="1" dirty="0">
                <a:latin typeface="Georgia" panose="02040502050405020303" pitchFamily="18" charset="0"/>
              </a:rPr>
              <a:t>Αντισταθμισμένη μεταβολική οξέωση</a:t>
            </a:r>
            <a:r>
              <a:rPr lang="en-US" altLang="en-US" sz="2700" b="1" dirty="0">
                <a:latin typeface="Georgia" panose="02040502050405020303" pitchFamily="18" charset="0"/>
              </a:rPr>
              <a:t>. 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b="1" dirty="0">
                <a:latin typeface="Georgia" panose="02040502050405020303" pitchFamily="18" charset="0"/>
              </a:rPr>
              <a:t>C. </a:t>
            </a:r>
            <a:r>
              <a:rPr lang="el-GR" altLang="en-US" sz="2700" dirty="0">
                <a:latin typeface="Georgia" panose="02040502050405020303" pitchFamily="18" charset="0"/>
              </a:rPr>
              <a:t>Μη αντισταθμισμένη αναπνευστική οξέωση</a:t>
            </a:r>
            <a:r>
              <a:rPr lang="en-US" altLang="en-US" sz="2700" dirty="0">
                <a:latin typeface="Georgia" panose="02040502050405020303" pitchFamily="18" charset="0"/>
              </a:rPr>
              <a:t> 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b="1" dirty="0">
                <a:latin typeface="Georgia" panose="02040502050405020303" pitchFamily="18" charset="0"/>
              </a:rPr>
              <a:t>D. </a:t>
            </a:r>
            <a:r>
              <a:rPr lang="el-GR" altLang="en-US" sz="2700" dirty="0">
                <a:latin typeface="Georgia" panose="02040502050405020303" pitchFamily="18" charset="0"/>
              </a:rPr>
              <a:t>Μη αντισταθμισμένη  μεταβολική οξέωση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>
            <a:extLst>
              <a:ext uri="{FF2B5EF4-FFF2-40B4-BE49-F238E27FC236}">
                <a16:creationId xmlns:a16="http://schemas.microsoft.com/office/drawing/2014/main" id="{8F21B72D-3EEF-9921-735C-03DA56112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ts val="400"/>
              </a:spcBef>
              <a:buClrTx/>
              <a:buSzPct val="85000"/>
              <a:buFontTx/>
              <a:buNone/>
            </a:pPr>
            <a:r>
              <a:rPr lang="en-US" altLang="en-US" sz="1600" b="1" dirty="0">
                <a:solidFill>
                  <a:srgbClr val="646B86"/>
                </a:solidFill>
                <a:latin typeface="Georgia" panose="02040502050405020303" pitchFamily="18" charset="0"/>
              </a:rPr>
              <a:t>LINKS:PUBMED:</a:t>
            </a:r>
            <a:r>
              <a:rPr lang="en-US" altLang="en-US" sz="1600" dirty="0">
                <a:solidFill>
                  <a:srgbClr val="646B86"/>
                </a:solidFill>
                <a:latin typeface="Georgia" panose="02040502050405020303" pitchFamily="18" charset="0"/>
              </a:rPr>
              <a:t>                 </a:t>
            </a:r>
            <a:r>
              <a:rPr lang="en-US" altLang="en-US" sz="1600" dirty="0">
                <a:solidFill>
                  <a:srgbClr val="00A3D6"/>
                </a:solidFill>
                <a:latin typeface="Georgia" panose="02040502050405020303" pitchFamily="18" charset="0"/>
                <a:hlinkClick r:id="rId3"/>
              </a:rPr>
              <a:t>WWW.PUBMED.GOV</a:t>
            </a:r>
          </a:p>
          <a:p>
            <a:pPr algn="ctr">
              <a:spcBef>
                <a:spcPts val="400"/>
              </a:spcBef>
              <a:buClrTx/>
              <a:buSzPct val="85000"/>
              <a:buFontTx/>
              <a:buNone/>
            </a:pPr>
            <a:r>
              <a:rPr lang="en-US" altLang="en-US" sz="1600" b="1" dirty="0">
                <a:solidFill>
                  <a:srgbClr val="646B86"/>
                </a:solidFill>
                <a:latin typeface="Georgia" panose="02040502050405020303" pitchFamily="18" charset="0"/>
              </a:rPr>
              <a:t>GOOGLE SCHOLAR:</a:t>
            </a:r>
            <a:r>
              <a:rPr lang="en-US" altLang="en-US" sz="1600" dirty="0">
                <a:solidFill>
                  <a:srgbClr val="646B86"/>
                </a:solidFill>
                <a:latin typeface="Georgia" panose="02040502050405020303" pitchFamily="18" charset="0"/>
              </a:rPr>
              <a:t>   </a:t>
            </a:r>
            <a:r>
              <a:rPr lang="el-GR" altLang="en-US" sz="1600" dirty="0">
                <a:solidFill>
                  <a:srgbClr val="646B86"/>
                </a:solidFill>
                <a:latin typeface="Georgia" panose="02040502050405020303" pitchFamily="18" charset="0"/>
              </a:rPr>
              <a:t>	</a:t>
            </a:r>
            <a:r>
              <a:rPr lang="en-US" altLang="en-US" sz="1600" dirty="0">
                <a:solidFill>
                  <a:srgbClr val="646B86"/>
                </a:solidFill>
                <a:latin typeface="Georgia" panose="02040502050405020303" pitchFamily="18" charset="0"/>
              </a:rPr>
              <a:t> </a:t>
            </a:r>
            <a:r>
              <a:rPr lang="en-US" altLang="en-US" sz="1600" u="sng" dirty="0">
                <a:solidFill>
                  <a:srgbClr val="00A3D6"/>
                </a:solidFill>
                <a:latin typeface="Georgia" panose="02040502050405020303" pitchFamily="18" charset="0"/>
                <a:hlinkClick r:id="rId4"/>
              </a:rPr>
              <a:t>SCHOLAR.GOOGLE.COM</a:t>
            </a:r>
          </a:p>
          <a:p>
            <a:pPr algn="ctr">
              <a:spcBef>
                <a:spcPts val="400"/>
              </a:spcBef>
              <a:buClrTx/>
              <a:buSzPct val="85000"/>
              <a:buFontTx/>
              <a:buNone/>
            </a:pPr>
            <a:r>
              <a:rPr lang="en-US" altLang="en-US" sz="1600" b="1" dirty="0">
                <a:solidFill>
                  <a:srgbClr val="646B86"/>
                </a:solidFill>
                <a:latin typeface="Georgia" panose="02040502050405020303" pitchFamily="18" charset="0"/>
              </a:rPr>
              <a:t>EUREKALERT:</a:t>
            </a:r>
            <a:r>
              <a:rPr lang="en-US" altLang="en-US" sz="1600" dirty="0">
                <a:solidFill>
                  <a:srgbClr val="646B86"/>
                </a:solidFill>
                <a:latin typeface="Georgia" panose="02040502050405020303" pitchFamily="18" charset="0"/>
              </a:rPr>
              <a:t>           </a:t>
            </a:r>
            <a:r>
              <a:rPr lang="el-GR" altLang="en-US" sz="1600" dirty="0">
                <a:solidFill>
                  <a:srgbClr val="646B86"/>
                </a:solidFill>
                <a:latin typeface="Georgia" panose="02040502050405020303" pitchFamily="18" charset="0"/>
              </a:rPr>
              <a:t>  </a:t>
            </a:r>
            <a:r>
              <a:rPr lang="en-US" altLang="en-US" sz="1600" dirty="0">
                <a:solidFill>
                  <a:srgbClr val="646B86"/>
                </a:solidFill>
                <a:latin typeface="Georgia" panose="02040502050405020303" pitchFamily="18" charset="0"/>
              </a:rPr>
              <a:t> </a:t>
            </a:r>
            <a:r>
              <a:rPr lang="en-US" altLang="en-US" sz="1600" dirty="0">
                <a:solidFill>
                  <a:srgbClr val="00A3D6"/>
                </a:solidFill>
                <a:latin typeface="Georgia" panose="02040502050405020303" pitchFamily="18" charset="0"/>
                <a:hlinkClick r:id="rId5"/>
              </a:rPr>
              <a:t>WWW.EUREKALERT.ORG</a:t>
            </a:r>
          </a:p>
          <a:p>
            <a:pPr algn="ctr">
              <a:spcBef>
                <a:spcPts val="400"/>
              </a:spcBef>
              <a:buClrTx/>
              <a:buSzPct val="85000"/>
              <a:buFontTx/>
              <a:buNone/>
            </a:pPr>
            <a:endParaRPr lang="en-US" altLang="en-US" sz="1600" dirty="0">
              <a:solidFill>
                <a:srgbClr val="646B86"/>
              </a:solidFill>
              <a:latin typeface="Georgia" panose="02040502050405020303" pitchFamily="18" charset="0"/>
            </a:endParaRPr>
          </a:p>
        </p:txBody>
      </p:sp>
      <p:sp>
        <p:nvSpPr>
          <p:cNvPr id="92162" name="Text Box 2">
            <a:extLst>
              <a:ext uri="{FF2B5EF4-FFF2-40B4-BE49-F238E27FC236}">
                <a16:creationId xmlns:a16="http://schemas.microsoft.com/office/drawing/2014/main" id="{CE3DF049-3814-4A3E-B596-2DB0734BB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4200">
                <a:solidFill>
                  <a:srgbClr val="D16349"/>
                </a:solidFill>
                <a:latin typeface="Georgia" panose="02040502050405020303" pitchFamily="18" charset="0"/>
              </a:rPr>
              <a:t>Αναζητώντας επιστημονικά άρθρα…ενημέρωση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8E2BA8A-2DE1-6353-8048-7F3CB5129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5822"/>
            <a:ext cx="85344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br>
              <a:rPr lang="el-GR" altLang="en-US" dirty="0"/>
            </a:br>
            <a:br>
              <a:rPr lang="el-GR" altLang="en-US" dirty="0"/>
            </a:br>
            <a:br>
              <a:rPr lang="el-GR" altLang="en-US" dirty="0"/>
            </a:br>
            <a:r>
              <a:rPr lang="el-GR" altLang="en-US" dirty="0"/>
              <a:t> Φυσιολογικά το </a:t>
            </a:r>
            <a:r>
              <a:rPr lang="en-US" altLang="en-US" dirty="0"/>
              <a:t>pH</a:t>
            </a:r>
            <a:r>
              <a:rPr lang="el-GR" altLang="en-US" dirty="0"/>
              <a:t> του αίματος πρέπει να διατηρείται στο 7.4 (ιδανικό </a:t>
            </a:r>
            <a:r>
              <a:rPr lang="en-US" altLang="en-US" dirty="0"/>
              <a:t>pH</a:t>
            </a:r>
            <a:r>
              <a:rPr lang="el-GR" altLang="en-US" dirty="0"/>
              <a:t>)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9F14FF1-F428-1D15-A17E-92E138C8D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726"/>
            <a:ext cx="8504238" cy="293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b="1" dirty="0">
                <a:solidFill>
                  <a:schemeClr val="tx1"/>
                </a:solidFill>
                <a:latin typeface="Georgia" panose="02040502050405020303" pitchFamily="18" charset="0"/>
              </a:rPr>
              <a:t> Ο πιο σημαντικός τρόπος με τον οποίο το </a:t>
            </a:r>
            <a:r>
              <a:rPr lang="en-US" altLang="en-US" sz="2700" b="1" dirty="0">
                <a:solidFill>
                  <a:schemeClr val="tx1"/>
                </a:solidFill>
                <a:latin typeface="Georgia" panose="02040502050405020303" pitchFamily="18" charset="0"/>
              </a:rPr>
              <a:t>pH</a:t>
            </a:r>
            <a:r>
              <a:rPr lang="el-GR" altLang="en-US" sz="2700" b="1" dirty="0">
                <a:solidFill>
                  <a:schemeClr val="tx1"/>
                </a:solidFill>
                <a:latin typeface="Georgia" panose="02040502050405020303" pitchFamily="18" charset="0"/>
              </a:rPr>
              <a:t> του αίματος διατηρείται σχετικά σταθερό είναι μέσω των ρυθμιστικών διαλυμάτων του αίματος</a:t>
            </a:r>
            <a:r>
              <a:rPr lang="el-GR" altLang="en-US" sz="27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solidFill>
                  <a:schemeClr val="tx1"/>
                </a:solidFill>
                <a:latin typeface="Georgia" panose="02040502050405020303" pitchFamily="18" charset="0"/>
              </a:rPr>
              <a:t> Οργανισμός (ανοικτό σύστημα)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solidFill>
                  <a:schemeClr val="tx1"/>
                </a:solidFill>
                <a:latin typeface="Georgia" panose="02040502050405020303" pitchFamily="18" charset="0"/>
              </a:rPr>
              <a:t> Ρόλος των νεφρών</a:t>
            </a:r>
          </a:p>
          <a:p>
            <a:pPr>
              <a:spcBef>
                <a:spcPts val="675"/>
              </a:spcBef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l-GR" altLang="en-US" sz="2700" dirty="0">
                <a:solidFill>
                  <a:schemeClr val="tx1"/>
                </a:solidFill>
                <a:latin typeface="Georgia" panose="02040502050405020303" pitchFamily="18" charset="0"/>
              </a:rPr>
              <a:t> Ρόλος των πνευμόνων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13AF10B-961D-0ED8-B47D-857D5ACBB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530" y="5258793"/>
            <a:ext cx="4612624" cy="527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675"/>
              </a:spcBef>
              <a:buClr>
                <a:srgbClr val="D16349"/>
              </a:buClr>
              <a:buSzPct val="85000"/>
            </a:pPr>
            <a:r>
              <a:rPr lang="el-GR" altLang="en-US" sz="2700" dirty="0">
                <a:solidFill>
                  <a:schemeClr val="tx1"/>
                </a:solidFill>
                <a:latin typeface="Georgia" panose="02040502050405020303" pitchFamily="18" charset="0"/>
              </a:rPr>
              <a:t>ΟΞΕΟΒΑΣΙΚΗ ΙΣΟΡΡΟΠΙΑ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609928-68E5-D668-595E-7772F33D4CBB}"/>
                  </a:ext>
                </a:extLst>
              </p:cNvPr>
              <p:cNvSpPr txBox="1"/>
              <p:nvPr/>
            </p:nvSpPr>
            <p:spPr>
              <a:xfrm>
                <a:off x="841110" y="6127760"/>
                <a:ext cx="2285999" cy="5078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defTabSz="449263" fontAlgn="base">
                  <a:spcBef>
                    <a:spcPts val="675"/>
                  </a:spcBef>
                  <a:spcAft>
                    <a:spcPct val="0"/>
                  </a:spcAft>
                  <a:buClr>
                    <a:srgbClr val="D16349"/>
                  </a:buClr>
                  <a:buSzPct val="85000"/>
                  <a:buFont typeface="Wingdings 2" panose="05020102010507070707" pitchFamily="18" charset="2"/>
                  <a:buChar char=""/>
                  <a:defRPr sz="2700" b="1">
                    <a:latin typeface="Georgia" panose="02040502050405020303" pitchFamily="18" charset="0"/>
                  </a:defRPr>
                </a:lvl1pPr>
                <a:lvl2pPr marL="742950" indent="-28575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2pPr>
                <a:lvl3pPr marL="1143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3pPr>
                <a:lvl4pPr marL="1600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4pPr>
                <a:lvl5pPr marL="20574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5pPr>
                <a:lvl6pPr defTabSz="914400"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6pPr>
                <a:lvl7pPr defTabSz="914400"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7pPr>
                <a:lvl8pPr defTabSz="914400"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8pPr>
                <a:lvl9pPr defTabSz="914400"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buNone/>
                </a:pPr>
                <a:r>
                  <a:rPr lang="el-GR" altLang="en-US" b="0" dirty="0"/>
                  <a:t>Οξέωση </a:t>
                </a:r>
                <a14:m>
                  <m:oMath xmlns:m="http://schemas.openxmlformats.org/officeDocument/2006/math">
                    <m:r>
                      <a:rPr lang="el-GR" altLang="en-US" b="0">
                        <a:latin typeface="Cambria Math" panose="02040503050406030204" pitchFamily="18" charset="0"/>
                      </a:rPr>
                      <m:t>↓</m:t>
                    </m:r>
                    <m:r>
                      <m:rPr>
                        <m:sty m:val="p"/>
                      </m:rPr>
                      <a:rPr lang="en-US" altLang="en-US" b="0" i="1">
                        <a:latin typeface="Cambria Math" panose="02040503050406030204" pitchFamily="18" charset="0"/>
                      </a:rPr>
                      <m:t>pH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609928-68E5-D668-595E-7772F33D4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10" y="6127760"/>
                <a:ext cx="2285999" cy="507831"/>
              </a:xfrm>
              <a:prstGeom prst="rect">
                <a:avLst/>
              </a:prstGeom>
              <a:blipFill>
                <a:blip r:embed="rId3"/>
                <a:stretch>
                  <a:fillRect l="-5067" t="-11905" b="-2976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9058F2-C89F-9D50-D5F0-B90A166A0236}"/>
                  </a:ext>
                </a:extLst>
              </p:cNvPr>
              <p:cNvSpPr txBox="1"/>
              <p:nvPr/>
            </p:nvSpPr>
            <p:spPr>
              <a:xfrm>
                <a:off x="5528281" y="6130859"/>
                <a:ext cx="2679217" cy="5078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defTabSz="449263" fontAlgn="base">
                  <a:spcBef>
                    <a:spcPts val="675"/>
                  </a:spcBef>
                  <a:spcAft>
                    <a:spcPct val="0"/>
                  </a:spcAft>
                  <a:buClr>
                    <a:srgbClr val="D16349"/>
                  </a:buClr>
                  <a:buSzPct val="85000"/>
                  <a:buFont typeface="Wingdings 2" panose="05020102010507070707" pitchFamily="18" charset="2"/>
                  <a:buChar char=""/>
                  <a:defRPr sz="2700" b="1">
                    <a:latin typeface="Georgia" panose="02040502050405020303" pitchFamily="18" charset="0"/>
                  </a:defRPr>
                </a:lvl1pPr>
                <a:lvl2pPr marL="742950" indent="-28575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2pPr>
                <a:lvl3pPr marL="1143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3pPr>
                <a:lvl4pPr marL="1600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4pPr>
                <a:lvl5pPr marL="20574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5pPr>
                <a:lvl6pPr defTabSz="914400"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6pPr>
                <a:lvl7pPr defTabSz="914400"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7pPr>
                <a:lvl8pPr defTabSz="914400"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8pPr>
                <a:lvl9pPr defTabSz="914400">
                  <a:defRPr>
                    <a:solidFill>
                      <a:schemeClr val="bg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buNone/>
                </a:pPr>
                <a:r>
                  <a:rPr lang="el-GR" altLang="en-US" b="0" dirty="0"/>
                  <a:t>Αλκάλωση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m:rPr>
                        <m:sty m:val="p"/>
                      </m:rPr>
                      <a:rPr lang="en-US" altLang="en-US" b="0" i="1">
                        <a:latin typeface="Cambria Math" panose="02040503050406030204" pitchFamily="18" charset="0"/>
                      </a:rPr>
                      <m:t>pH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9058F2-C89F-9D50-D5F0-B90A166A0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281" y="6130859"/>
                <a:ext cx="2679217" cy="507831"/>
              </a:xfrm>
              <a:prstGeom prst="rect">
                <a:avLst/>
              </a:prstGeom>
              <a:blipFill>
                <a:blip r:embed="rId4"/>
                <a:stretch>
                  <a:fillRect l="-4328" t="-12048" b="-3012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8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F299D531-0E68-AB3F-96AD-2B61BF750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8" y="118663"/>
            <a:ext cx="9041624" cy="91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alt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Χημικές μεταβολές στο αίμα κατά την διάρκεια της άσκησης</a:t>
            </a:r>
            <a:r>
              <a:rPr lang="en-US" alt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l-GR" alt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παραγωγή </a:t>
            </a:r>
            <a:r>
              <a:rPr lang="en-GB" alt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CO</a:t>
            </a:r>
            <a:r>
              <a:rPr lang="el-GR" altLang="en-US" sz="2800" b="1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2</a:t>
            </a:r>
            <a:r>
              <a:rPr lang="el-GR" alt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 και </a:t>
            </a:r>
            <a:r>
              <a:rPr lang="en-GB" alt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H</a:t>
            </a:r>
            <a:r>
              <a:rPr lang="el-GR" altLang="en-US" sz="2800" b="1" baseline="30000" dirty="0">
                <a:solidFill>
                  <a:srgbClr val="C00000"/>
                </a:solidFill>
                <a:latin typeface="Georgia" panose="02040502050405020303" pitchFamily="18" charset="0"/>
              </a:rPr>
              <a:t>+</a:t>
            </a:r>
            <a:r>
              <a:rPr lang="en-US" altLang="en-US" sz="2800" b="1" baseline="300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l-GR" alt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στους  μύες</a:t>
            </a:r>
            <a:r>
              <a:rPr lang="el-GR" alt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E4E716F3-5C95-20ED-9C8D-96483B3A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09" y="1248903"/>
            <a:ext cx="6072188" cy="535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BFD1B1C4-0433-2622-C791-2E8C4F3FA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3713"/>
            <a:ext cx="85344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defPPr>
              <a:defRPr lang="en-US"/>
            </a:defPPr>
            <a:lvl1pPr algn="ctr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3300" b="1">
                <a:solidFill>
                  <a:srgbClr val="C00000"/>
                </a:solidFill>
                <a:latin typeface="Georgia" panose="02040502050405020303" pitchFamily="18" charset="0"/>
              </a:defRPr>
            </a:lvl1pPr>
            <a:lvl2pPr marL="7429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defTabSz="914400"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l-GR" altLang="en-US" dirty="0"/>
              <a:t>Το ρυθμιστικό διάλυμα </a:t>
            </a:r>
            <a:r>
              <a:rPr lang="en-GB" altLang="en-US" dirty="0"/>
              <a:t>H</a:t>
            </a:r>
            <a:r>
              <a:rPr lang="el-GR" altLang="en-US" dirty="0"/>
              <a:t>2</a:t>
            </a:r>
            <a:r>
              <a:rPr lang="en-GB" altLang="en-US" dirty="0"/>
              <a:t>CO</a:t>
            </a:r>
            <a:r>
              <a:rPr lang="el-GR" altLang="en-US" dirty="0"/>
              <a:t>3 / </a:t>
            </a:r>
            <a:r>
              <a:rPr lang="en-GB" altLang="en-US" dirty="0"/>
              <a:t>HCO</a:t>
            </a:r>
            <a:r>
              <a:rPr lang="el-GR" altLang="en-US" dirty="0"/>
              <a:t>3-  στο αίμα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854BB237-96A4-F1C6-DBCD-59F70743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8" y="1676001"/>
            <a:ext cx="7650247" cy="20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615315B8-C141-F86C-85D7-0E992C12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44" y="4297388"/>
            <a:ext cx="4299775" cy="128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AB7DB0D-A46D-8C3B-7D0D-B4347F1838AD}"/>
              </a:ext>
            </a:extLst>
          </p:cNvPr>
          <p:cNvGrpSpPr>
            <a:grpSpLocks noChangeAspect="1"/>
          </p:cNvGrpSpPr>
          <p:nvPr/>
        </p:nvGrpSpPr>
        <p:grpSpPr>
          <a:xfrm>
            <a:off x="6774213" y="4368490"/>
            <a:ext cx="1169201" cy="1139793"/>
            <a:chOff x="6774213" y="4368490"/>
            <a:chExt cx="1169201" cy="1139793"/>
          </a:xfrm>
        </p:grpSpPr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71F552AB-7FF1-D2B8-3688-B0BAF90BD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4213" y="4368490"/>
              <a:ext cx="1169201" cy="11397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675"/>
                </a:spcBef>
                <a:buClr>
                  <a:srgbClr val="D16349"/>
                </a:buClr>
                <a:buSzPct val="85000"/>
              </a:pPr>
              <a:r>
                <a:rPr lang="en-US" altLang="en-US" sz="2700" dirty="0">
                  <a:solidFill>
                    <a:schemeClr val="tx1"/>
                  </a:solidFill>
                  <a:latin typeface="Georgia" panose="02040502050405020303" pitchFamily="18" charset="0"/>
                </a:rPr>
                <a:t>1</a:t>
              </a:r>
            </a:p>
            <a:p>
              <a:pPr algn="ctr">
                <a:spcBef>
                  <a:spcPts val="675"/>
                </a:spcBef>
                <a:buClr>
                  <a:srgbClr val="D16349"/>
                </a:buClr>
                <a:buSzPct val="85000"/>
              </a:pPr>
              <a:r>
                <a:rPr lang="en-US" altLang="en-US" sz="2700" dirty="0">
                  <a:solidFill>
                    <a:schemeClr val="tx1"/>
                  </a:solidFill>
                  <a:latin typeface="Georgia" panose="02040502050405020303" pitchFamily="18" charset="0"/>
                </a:rPr>
                <a:t>20</a:t>
              </a:r>
              <a:endParaRPr lang="el-GR" altLang="en-US" sz="270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104B86E-950D-DA84-B261-C845376F844B}"/>
                </a:ext>
              </a:extLst>
            </p:cNvPr>
            <p:cNvCxnSpPr/>
            <p:nvPr/>
          </p:nvCxnSpPr>
          <p:spPr>
            <a:xfrm>
              <a:off x="6985375" y="4913884"/>
              <a:ext cx="74687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229</TotalTime>
  <Words>4213</Words>
  <Application>Microsoft Office PowerPoint</Application>
  <PresentationFormat>On-screen Show (4:3)</PresentationFormat>
  <Paragraphs>481</Paragraphs>
  <Slides>68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Bitstream Charter</vt:lpstr>
      <vt:lpstr>Calibri</vt:lpstr>
      <vt:lpstr>Calibri Light</vt:lpstr>
      <vt:lpstr>Cambria Math</vt:lpstr>
      <vt:lpstr>Georgia</vt:lpstr>
      <vt:lpstr>Times New Roman</vt:lpstr>
      <vt:lpstr>Verdana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 Adamopoulos</dc:creator>
  <cp:lastModifiedBy>Christos Adamopoulos</cp:lastModifiedBy>
  <cp:revision>5</cp:revision>
  <dcterms:created xsi:type="dcterms:W3CDTF">2023-10-26T18:09:12Z</dcterms:created>
  <dcterms:modified xsi:type="dcterms:W3CDTF">2023-10-27T08:36:23Z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