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1"/>
  </p:notesMasterIdLst>
  <p:sldIdLst>
    <p:sldId id="256" r:id="rId2"/>
    <p:sldId id="260" r:id="rId3"/>
    <p:sldId id="267" r:id="rId4"/>
    <p:sldId id="266" r:id="rId5"/>
    <p:sldId id="268" r:id="rId6"/>
    <p:sldId id="261" r:id="rId7"/>
    <p:sldId id="262" r:id="rId8"/>
    <p:sldId id="263" r:id="rId9"/>
    <p:sldId id="270" r:id="rId10"/>
    <p:sldId id="305" r:id="rId11"/>
    <p:sldId id="364" r:id="rId12"/>
    <p:sldId id="320" r:id="rId13"/>
    <p:sldId id="322" r:id="rId14"/>
    <p:sldId id="365" r:id="rId15"/>
    <p:sldId id="272" r:id="rId16"/>
    <p:sldId id="276" r:id="rId17"/>
    <p:sldId id="274" r:id="rId18"/>
    <p:sldId id="275" r:id="rId19"/>
    <p:sldId id="273" r:id="rId20"/>
    <p:sldId id="278" r:id="rId21"/>
    <p:sldId id="277" r:id="rId22"/>
    <p:sldId id="279" r:id="rId23"/>
    <p:sldId id="366" r:id="rId24"/>
    <p:sldId id="281" r:id="rId25"/>
    <p:sldId id="282" r:id="rId26"/>
    <p:sldId id="269" r:id="rId27"/>
    <p:sldId id="367" r:id="rId28"/>
    <p:sldId id="368" r:id="rId29"/>
    <p:sldId id="369" r:id="rId30"/>
    <p:sldId id="370" r:id="rId31"/>
    <p:sldId id="371" r:id="rId32"/>
    <p:sldId id="372" r:id="rId33"/>
    <p:sldId id="462" r:id="rId34"/>
    <p:sldId id="264" r:id="rId35"/>
    <p:sldId id="469" r:id="rId36"/>
    <p:sldId id="466" r:id="rId37"/>
    <p:sldId id="464" r:id="rId38"/>
    <p:sldId id="467" r:id="rId39"/>
    <p:sldId id="46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4AB1A-D5AC-4663-838E-5D2E4C643684}" type="datetimeFigureOut">
              <a:rPr lang="el-GR" smtClean="0"/>
              <a:t>27/11/2024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DBCB1-C6D4-4261-9DDB-7441EEC037A7}" type="slidenum">
              <a:rPr lang="el-GR" smtClean="0"/>
              <a:t>‹#›</a:t>
            </a:fld>
            <a:endParaRPr lang="el-GR"/>
          </a:p>
        </p:txBody>
      </p:sp>
    </p:spTree>
    <p:extLst>
      <p:ext uri="{BB962C8B-B14F-4D97-AF65-F5344CB8AC3E}">
        <p14:creationId xmlns:p14="http://schemas.microsoft.com/office/powerpoint/2010/main" val="2066708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b="0" i="0" u="none" strike="noStrike" baseline="0" dirty="0">
                <a:solidFill>
                  <a:srgbClr val="000000"/>
                </a:solidFill>
                <a:latin typeface="Arial" panose="020B0604020202020204" pitchFamily="34" charset="0"/>
              </a:rPr>
              <a:t>Το πρώτο στάδιο αποτελεί τη μεταβολική φάση από την εγρήγορση στον ύπνο και θεωρείται </a:t>
            </a:r>
            <a:r>
              <a:rPr lang="el-GR" sz="1800" b="0" i="0" u="sng" strike="noStrike" baseline="0" dirty="0">
                <a:solidFill>
                  <a:srgbClr val="000000"/>
                </a:solidFill>
                <a:latin typeface="Arial" panose="020B0604020202020204" pitchFamily="34" charset="0"/>
              </a:rPr>
              <a:t>ελαφρύς ύπνος </a:t>
            </a:r>
            <a:r>
              <a:rPr lang="el-GR" sz="1800" b="0" i="0" u="none" strike="noStrike" baseline="0" dirty="0">
                <a:solidFill>
                  <a:srgbClr val="000000"/>
                </a:solidFill>
                <a:latin typeface="Arial" panose="020B0604020202020204" pitchFamily="34" charset="0"/>
              </a:rPr>
              <a:t>καθώς το άτομο μπορεί εύκολα με κάποιο ερέθισμα να μεταπηδήσει από τη φάση του ύπνου στη φάση της εγρήγορσης. Το δεύτερο στάδιο καταλαμβάνει το μεγαλύτερο ποσοστό του συνολικού χρόνου ύπνου και αποτελεί τον </a:t>
            </a:r>
            <a:r>
              <a:rPr lang="el-GR" sz="1800" b="0" i="0" u="sng" strike="noStrike" baseline="0" dirty="0">
                <a:solidFill>
                  <a:srgbClr val="000000"/>
                </a:solidFill>
                <a:latin typeface="Arial" panose="020B0604020202020204" pitchFamily="34" charset="0"/>
              </a:rPr>
              <a:t>βασικό ύπνο</a:t>
            </a:r>
            <a:r>
              <a:rPr lang="el-GR" sz="1800" b="0" i="0" u="none" strike="noStrike" baseline="0" dirty="0">
                <a:solidFill>
                  <a:srgbClr val="000000"/>
                </a:solidFill>
                <a:latin typeface="Arial" panose="020B0604020202020204" pitchFamily="34" charset="0"/>
              </a:rPr>
              <a:t>. Το τρίτο στάδιο είναι ο </a:t>
            </a:r>
            <a:r>
              <a:rPr lang="el-GR" sz="1800" b="0" i="0" u="sng" strike="noStrike" baseline="0" dirty="0">
                <a:solidFill>
                  <a:srgbClr val="000000"/>
                </a:solidFill>
                <a:latin typeface="Arial" panose="020B0604020202020204" pitchFamily="34" charset="0"/>
              </a:rPr>
              <a:t>βαθύς ύπνος </a:t>
            </a:r>
            <a:r>
              <a:rPr lang="el-GR" sz="1800" b="0" i="0" u="none" strike="noStrike" baseline="0" dirty="0">
                <a:solidFill>
                  <a:srgbClr val="000000"/>
                </a:solidFill>
                <a:latin typeface="Arial" panose="020B0604020202020204" pitchFamily="34" charset="0"/>
              </a:rPr>
              <a:t>όπου το άτομο δύσκολα αφυπνίζεται </a:t>
            </a:r>
            <a:endParaRPr lang="el-GR" dirty="0"/>
          </a:p>
        </p:txBody>
      </p:sp>
      <p:sp>
        <p:nvSpPr>
          <p:cNvPr id="4" name="Θέση αριθμού διαφάνειας 3"/>
          <p:cNvSpPr>
            <a:spLocks noGrp="1"/>
          </p:cNvSpPr>
          <p:nvPr>
            <p:ph type="sldNum" sz="quarter" idx="5"/>
          </p:nvPr>
        </p:nvSpPr>
        <p:spPr/>
        <p:txBody>
          <a:bodyPr/>
          <a:lstStyle/>
          <a:p>
            <a:fld id="{057DB469-3714-4C80-BDE9-E69209BAF10B}" type="slidenum">
              <a:rPr lang="el-GR" smtClean="0"/>
              <a:t>2</a:t>
            </a:fld>
            <a:endParaRPr lang="el-GR"/>
          </a:p>
        </p:txBody>
      </p:sp>
    </p:spTree>
    <p:extLst>
      <p:ext uri="{BB962C8B-B14F-4D97-AF65-F5344CB8AC3E}">
        <p14:creationId xmlns:p14="http://schemas.microsoft.com/office/powerpoint/2010/main" val="127002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sz="1800" b="0" i="0" u="none" strike="noStrike" baseline="0" dirty="0">
              <a:solidFill>
                <a:srgbClr val="000000"/>
              </a:solidFill>
              <a:latin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B469-3714-4C80-BDE9-E69209BAF10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75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sz="1800" b="0" i="0" u="none" strike="noStrike" baseline="0" dirty="0">
              <a:solidFill>
                <a:srgbClr val="000000"/>
              </a:solidFill>
              <a:latin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fld id="{057DB469-3714-4C80-BDE9-E69209BAF10B}" type="slidenum">
              <a:rPr lang="el-GR" smtClean="0"/>
              <a:t>22</a:t>
            </a:fld>
            <a:endParaRPr lang="el-GR"/>
          </a:p>
        </p:txBody>
      </p:sp>
    </p:spTree>
    <p:extLst>
      <p:ext uri="{BB962C8B-B14F-4D97-AF65-F5344CB8AC3E}">
        <p14:creationId xmlns:p14="http://schemas.microsoft.com/office/powerpoint/2010/main" val="65949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l-GR" sz="1800" b="0" i="0" u="none" strike="noStrike" baseline="0" dirty="0" err="1">
                <a:solidFill>
                  <a:srgbClr val="000000"/>
                </a:solidFill>
                <a:latin typeface="Calibri" panose="020F0502020204030204" pitchFamily="34" charset="0"/>
              </a:rPr>
              <a:t>Χημειοϋποδοχείς</a:t>
            </a:r>
            <a:r>
              <a:rPr lang="el-GR" sz="1800" b="0" i="0" u="none" strike="noStrike" baseline="0" dirty="0">
                <a:solidFill>
                  <a:srgbClr val="000000"/>
                </a:solidFill>
                <a:latin typeface="Calibri" panose="020F0502020204030204" pitchFamily="34" charset="0"/>
              </a:rPr>
              <a:t> που ανιχνεύουν τις μεταβολές των αερίων αίματος</a:t>
            </a:r>
          </a:p>
          <a:p>
            <a:pPr algn="l"/>
            <a:r>
              <a:rPr lang="el-GR" sz="1800" b="0" i="0" u="none" strike="noStrike" baseline="0" dirty="0" err="1">
                <a:solidFill>
                  <a:srgbClr val="000000"/>
                </a:solidFill>
                <a:latin typeface="Calibri" panose="020F0502020204030204" pitchFamily="34" charset="0"/>
              </a:rPr>
              <a:t>Τασεοϋποδοχείς</a:t>
            </a:r>
            <a:r>
              <a:rPr lang="el-GR" sz="1800" b="0" i="0" u="none" strike="noStrike" baseline="0" dirty="0">
                <a:solidFill>
                  <a:srgbClr val="000000"/>
                </a:solidFill>
                <a:latin typeface="Calibri" panose="020F0502020204030204" pitchFamily="34" charset="0"/>
              </a:rPr>
              <a:t> που βρίσκονται στον ανώτερο αεραγωγό και είναι ευαίσθητοι στις μεταβολές των </a:t>
            </a:r>
            <a:r>
              <a:rPr lang="el-GR" sz="1800" b="0" i="0" u="none" strike="noStrike" baseline="0" dirty="0" err="1">
                <a:solidFill>
                  <a:srgbClr val="000000"/>
                </a:solidFill>
                <a:latin typeface="Calibri" panose="020F0502020204030204" pitchFamily="34" charset="0"/>
              </a:rPr>
              <a:t>πιέσεωνστην</a:t>
            </a:r>
            <a:r>
              <a:rPr lang="el-GR" sz="1800" b="0" i="0" u="none" strike="noStrike" baseline="0" dirty="0">
                <a:solidFill>
                  <a:srgbClr val="000000"/>
                </a:solidFill>
                <a:latin typeface="Calibri" panose="020F0502020204030204" pitchFamily="34" charset="0"/>
              </a:rPr>
              <a:t> περιοχή αυτή</a:t>
            </a:r>
          </a:p>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B469-3714-4C80-BDE9-E69209BAF10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68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88DE7DF-7A7B-453F-99DB-00B79158C852}" type="slidenum">
              <a:rPr lang="el-GR"/>
              <a:pPr/>
              <a:t>33</a:t>
            </a:fld>
            <a:endParaRPr lang="el-G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l-GR">
              <a:latin typeface="Times New Roman" pitchFamily="18" charset="0"/>
              <a:ea typeface="ヒラギノ角ゴ Pro W3" charset="-128"/>
            </a:endParaRPr>
          </a:p>
        </p:txBody>
      </p:sp>
    </p:spTree>
    <p:extLst>
      <p:ext uri="{BB962C8B-B14F-4D97-AF65-F5344CB8AC3E}">
        <p14:creationId xmlns:p14="http://schemas.microsoft.com/office/powerpoint/2010/main" val="2556365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BE25751-986A-466B-8828-EC7DE3A5A608}" type="slidenum">
              <a:rPr lang="el-GR" smtClean="0"/>
              <a:pPr/>
              <a:t>34</a:t>
            </a:fld>
            <a:endParaRPr lang="el-GR"/>
          </a:p>
        </p:txBody>
      </p:sp>
    </p:spTree>
    <p:extLst>
      <p:ext uri="{BB962C8B-B14F-4D97-AF65-F5344CB8AC3E}">
        <p14:creationId xmlns:p14="http://schemas.microsoft.com/office/powerpoint/2010/main" val="158034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u="none" strike="noStrike" baseline="0" dirty="0">
                <a:solidFill>
                  <a:srgbClr val="000000"/>
                </a:solidFill>
                <a:latin typeface="Arial" panose="020B0604020202020204" pitchFamily="34" charset="0"/>
              </a:rPr>
              <a:t>Κατά τον NREM ύπνο υπάρχει επιβράδυνση της καρδιακής συχνότητας, μείωση της αρτηριακής πίεσης και ομαλοποίηση της αναπνοής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r>
              <a:rPr lang="el-GR" sz="1800" b="0" i="0" u="none" strike="noStrike" baseline="0" dirty="0">
                <a:solidFill>
                  <a:srgbClr val="000000"/>
                </a:solidFill>
                <a:latin typeface="Arial" panose="020B0604020202020204" pitchFamily="34" charset="0"/>
              </a:rPr>
              <a:t>Κατά τον REM ύπνο αυξάνει η καρδιακή συχνότητα και η αρτηριακή πίεση και η αναπνοή γίνεται ασταθής. </a:t>
            </a:r>
          </a:p>
        </p:txBody>
      </p:sp>
      <p:sp>
        <p:nvSpPr>
          <p:cNvPr id="4" name="Θέση αριθμού διαφάνειας 3"/>
          <p:cNvSpPr>
            <a:spLocks noGrp="1"/>
          </p:cNvSpPr>
          <p:nvPr>
            <p:ph type="sldNum" sz="quarter" idx="5"/>
          </p:nvPr>
        </p:nvSpPr>
        <p:spPr/>
        <p:txBody>
          <a:bodyPr/>
          <a:lstStyle/>
          <a:p>
            <a:fld id="{057DB469-3714-4C80-BDE9-E69209BAF10B}" type="slidenum">
              <a:rPr lang="el-GR" smtClean="0"/>
              <a:t>3</a:t>
            </a:fld>
            <a:endParaRPr lang="el-GR"/>
          </a:p>
        </p:txBody>
      </p:sp>
    </p:spTree>
    <p:extLst>
      <p:ext uri="{BB962C8B-B14F-4D97-AF65-F5344CB8AC3E}">
        <p14:creationId xmlns:p14="http://schemas.microsoft.com/office/powerpoint/2010/main" val="109925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57DB469-3714-4C80-BDE9-E69209BAF10B}" type="slidenum">
              <a:rPr lang="el-GR" smtClean="0"/>
              <a:t>7</a:t>
            </a:fld>
            <a:endParaRPr lang="el-GR"/>
          </a:p>
        </p:txBody>
      </p:sp>
    </p:spTree>
    <p:extLst>
      <p:ext uri="{BB962C8B-B14F-4D97-AF65-F5344CB8AC3E}">
        <p14:creationId xmlns:p14="http://schemas.microsoft.com/office/powerpoint/2010/main" val="287815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57DB469-3714-4C80-BDE9-E69209BAF10B}" type="slidenum">
              <a:rPr lang="el-GR" smtClean="0"/>
              <a:t>15</a:t>
            </a:fld>
            <a:endParaRPr lang="el-GR"/>
          </a:p>
        </p:txBody>
      </p:sp>
    </p:spTree>
    <p:extLst>
      <p:ext uri="{BB962C8B-B14F-4D97-AF65-F5344CB8AC3E}">
        <p14:creationId xmlns:p14="http://schemas.microsoft.com/office/powerpoint/2010/main" val="182198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800" b="0" i="0" u="none" strike="noStrike" baseline="0" dirty="0">
              <a:solidFill>
                <a:srgbClr val="FFFFFF"/>
              </a:solidFill>
              <a:latin typeface="Tahoma" panose="020B0604030504040204" pitchFamily="34" charset="0"/>
            </a:endParaRPr>
          </a:p>
        </p:txBody>
      </p:sp>
      <p:sp>
        <p:nvSpPr>
          <p:cNvPr id="4" name="Θέση αριθμού διαφάνειας 3"/>
          <p:cNvSpPr>
            <a:spLocks noGrp="1"/>
          </p:cNvSpPr>
          <p:nvPr>
            <p:ph type="sldNum" sz="quarter" idx="5"/>
          </p:nvPr>
        </p:nvSpPr>
        <p:spPr/>
        <p:txBody>
          <a:bodyPr/>
          <a:lstStyle/>
          <a:p>
            <a:fld id="{057DB469-3714-4C80-BDE9-E69209BAF10B}" type="slidenum">
              <a:rPr lang="el-GR" smtClean="0"/>
              <a:t>16</a:t>
            </a:fld>
            <a:endParaRPr lang="el-GR"/>
          </a:p>
        </p:txBody>
      </p:sp>
    </p:spTree>
    <p:extLst>
      <p:ext uri="{BB962C8B-B14F-4D97-AF65-F5344CB8AC3E}">
        <p14:creationId xmlns:p14="http://schemas.microsoft.com/office/powerpoint/2010/main" val="392480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sz="1800" b="0" i="0" u="none" strike="noStrike" baseline="0" dirty="0">
              <a:solidFill>
                <a:srgbClr val="000000"/>
              </a:solidFill>
              <a:latin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B469-3714-4C80-BDE9-E69209BAF10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45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l-GR" sz="1800" b="0" i="0" u="none" strike="noStrike" baseline="0" dirty="0">
                <a:solidFill>
                  <a:srgbClr val="000000"/>
                </a:solidFill>
                <a:latin typeface="Calibri" panose="020F0502020204030204" pitchFamily="34" charset="0"/>
              </a:rPr>
              <a:t>Θεωρητικό μοντέλο: ο ανώτερος αεραγωγός είναι ένας λεπτός, ελαστικός (με τάση συμπίεσης) σωλήνας</a:t>
            </a:r>
          </a:p>
          <a:p>
            <a:pPr algn="l"/>
            <a:r>
              <a:rPr lang="el-GR" sz="1800" b="0" i="0" u="none" strike="noStrike" baseline="0" dirty="0">
                <a:solidFill>
                  <a:srgbClr val="000000"/>
                </a:solidFill>
                <a:latin typeface="Calibri" panose="020F0502020204030204" pitchFamily="34" charset="0"/>
              </a:rPr>
              <a:t>Διαφορά πίεσης κατά τη διάρκεια ροής αέρα ορίζεται από: </a:t>
            </a:r>
            <a:r>
              <a:rPr lang="en-US" sz="1800" b="0" i="0" u="none" strike="noStrike" baseline="0" dirty="0">
                <a:solidFill>
                  <a:srgbClr val="000000"/>
                </a:solidFill>
                <a:latin typeface="Calibri" panose="020F0502020204030204" pitchFamily="34" charset="0"/>
              </a:rPr>
              <a:t>Pus-</a:t>
            </a:r>
            <a:r>
              <a:rPr lang="en-US" sz="1800" b="0" i="0" u="none" strike="noStrike" baseline="0" dirty="0" err="1">
                <a:solidFill>
                  <a:srgbClr val="000000"/>
                </a:solidFill>
                <a:latin typeface="Calibri" panose="020F0502020204030204" pitchFamily="34" charset="0"/>
              </a:rPr>
              <a:t>Pcrit</a:t>
            </a:r>
            <a:r>
              <a:rPr lang="el-GR" sz="1800" b="0" i="0" u="none" strike="noStrike" baseline="0" dirty="0">
                <a:solidFill>
                  <a:srgbClr val="000000"/>
                </a:solidFill>
                <a:latin typeface="Calibri" panose="020F0502020204030204" pitchFamily="34" charset="0"/>
              </a:rPr>
              <a:t> και παραμένει </a:t>
            </a:r>
            <a:r>
              <a:rPr lang="el-GR" sz="1800" b="0" i="0" u="none" strike="noStrike" baseline="0" dirty="0" err="1">
                <a:solidFill>
                  <a:srgbClr val="000000"/>
                </a:solidFill>
                <a:latin typeface="Calibri" panose="020F0502020204030204" pitchFamily="34" charset="0"/>
              </a:rPr>
              <a:t>ανεξάρτηταη</a:t>
            </a:r>
            <a:r>
              <a:rPr lang="el-GR" sz="1800" b="0" i="0" u="none" strike="noStrike" baseline="0" dirty="0">
                <a:solidFill>
                  <a:srgbClr val="000000"/>
                </a:solidFill>
                <a:latin typeface="Calibri" panose="020F0502020204030204" pitchFamily="34" charset="0"/>
              </a:rPr>
              <a:t> από την </a:t>
            </a:r>
            <a:r>
              <a:rPr lang="en-US" sz="1800" b="0" i="0" u="none" strike="noStrike" baseline="0" dirty="0" err="1">
                <a:solidFill>
                  <a:srgbClr val="000000"/>
                </a:solidFill>
                <a:latin typeface="Calibri" panose="020F0502020204030204" pitchFamily="34" charset="0"/>
              </a:rPr>
              <a:t>Pds</a:t>
            </a:r>
            <a:r>
              <a:rPr lang="en-US" sz="1800" b="0" i="0" u="none" strike="noStrike" baseline="0" dirty="0">
                <a:solidFill>
                  <a:srgbClr val="000000"/>
                </a:solidFill>
                <a:latin typeface="Calibri" panose="020F0502020204030204" pitchFamily="34" charset="0"/>
              </a:rPr>
              <a:t>. </a:t>
            </a:r>
          </a:p>
          <a:p>
            <a:pPr algn="l"/>
            <a:r>
              <a:rPr lang="el-GR" sz="1800" b="0" i="0" u="none" strike="noStrike" baseline="0" dirty="0">
                <a:solidFill>
                  <a:srgbClr val="000000"/>
                </a:solidFill>
                <a:latin typeface="Calibri" panose="020F0502020204030204" pitchFamily="34" charset="0"/>
              </a:rPr>
              <a:t>Όσο αυξάνεται η </a:t>
            </a:r>
            <a:r>
              <a:rPr lang="en-US" sz="1800" b="0" i="0" u="none" strike="noStrike" baseline="0" dirty="0" err="1">
                <a:solidFill>
                  <a:srgbClr val="000000"/>
                </a:solidFill>
                <a:latin typeface="Calibri" panose="020F0502020204030204" pitchFamily="34" charset="0"/>
              </a:rPr>
              <a:t>Pcrit</a:t>
            </a:r>
            <a:r>
              <a:rPr lang="en-US" sz="1800" b="0"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μειώνεται αυτή η διαφορά →</a:t>
            </a:r>
            <a:r>
              <a:rPr lang="en-US" sz="1800" b="0"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περιορισμός ροής αέρα. Και αν </a:t>
            </a:r>
            <a:r>
              <a:rPr lang="en-US" sz="1800" b="0" i="0" u="none" strike="noStrike" baseline="0" dirty="0">
                <a:solidFill>
                  <a:srgbClr val="000000"/>
                </a:solidFill>
                <a:latin typeface="Calibri" panose="020F0502020204030204" pitchFamily="34" charset="0"/>
              </a:rPr>
              <a:t>Pus&lt;</a:t>
            </a:r>
            <a:r>
              <a:rPr lang="en-US" sz="1800" b="0" i="0" u="none" strike="noStrike" baseline="0" dirty="0" err="1">
                <a:solidFill>
                  <a:srgbClr val="000000"/>
                </a:solidFill>
                <a:latin typeface="Calibri" panose="020F0502020204030204" pitchFamily="34" charset="0"/>
              </a:rPr>
              <a:t>Pcrit</a:t>
            </a:r>
            <a:r>
              <a:rPr lang="en-US" sz="1800" b="0" i="0" u="none" strike="noStrike" baseline="0" dirty="0">
                <a:solidFill>
                  <a:srgbClr val="000000"/>
                </a:solidFill>
                <a:latin typeface="Calibri" panose="020F0502020204030204" pitchFamily="34" charset="0"/>
              </a:rPr>
              <a:t> → </a:t>
            </a:r>
            <a:r>
              <a:rPr lang="el-GR" sz="1800" b="0" i="0" u="none" strike="noStrike" baseline="0" dirty="0">
                <a:solidFill>
                  <a:srgbClr val="000000"/>
                </a:solidFill>
                <a:latin typeface="Calibri" panose="020F0502020204030204" pitchFamily="34" charset="0"/>
              </a:rPr>
              <a:t>πλήρης απόφραξη</a:t>
            </a:r>
          </a:p>
          <a:p>
            <a:pPr algn="l"/>
            <a:endParaRPr lang="el-GR" sz="1800" b="0" i="0" u="none" strike="noStrike" baseline="0" dirty="0">
              <a:solidFill>
                <a:srgbClr val="000000"/>
              </a:solidFill>
              <a:latin typeface="Calibri" panose="020F0502020204030204" pitchFamily="34" charset="0"/>
            </a:endParaRPr>
          </a:p>
          <a:p>
            <a:pPr algn="l"/>
            <a:r>
              <a:rPr lang="el-GR" sz="1800" b="0" i="0" u="none" strike="noStrike" baseline="0" dirty="0">
                <a:solidFill>
                  <a:srgbClr val="000000"/>
                </a:solidFill>
                <a:latin typeface="Calibri" panose="020F0502020204030204" pitchFamily="34" charset="0"/>
              </a:rPr>
              <a:t>Πίεση που περιβάλλει τον αεραγωγό: φαρυγγικοί μύες, φαρυγγικό και </a:t>
            </a:r>
            <a:r>
              <a:rPr lang="el-GR" sz="1800" b="0" i="0" u="none" strike="noStrike" baseline="0" dirty="0" err="1">
                <a:solidFill>
                  <a:srgbClr val="000000"/>
                </a:solidFill>
                <a:latin typeface="Calibri" panose="020F0502020204030204" pitchFamily="34" charset="0"/>
              </a:rPr>
              <a:t>υποβλεννογόνιο</a:t>
            </a:r>
            <a:r>
              <a:rPr lang="el-GR" sz="1800" b="0" i="0" u="none" strike="noStrike" baseline="0" dirty="0">
                <a:solidFill>
                  <a:srgbClr val="000000"/>
                </a:solidFill>
                <a:latin typeface="Calibri" panose="020F0502020204030204" pitchFamily="34" charset="0"/>
              </a:rPr>
              <a:t> λίπος, οίδημα του βλεννογόνου </a:t>
            </a:r>
            <a:r>
              <a:rPr lang="el-GR" sz="1800" b="0" i="0" u="none" strike="noStrike" baseline="0" dirty="0" err="1">
                <a:solidFill>
                  <a:srgbClr val="000000"/>
                </a:solidFill>
                <a:latin typeface="Calibri" panose="020F0502020204030204" pitchFamily="34" charset="0"/>
              </a:rPr>
              <a:t>κτλ</a:t>
            </a:r>
            <a:endParaRPr lang="el-GR" sz="1800" b="0" i="0" u="none" strike="noStrike" baseline="0" dirty="0">
              <a:solidFill>
                <a:srgbClr val="000000"/>
              </a:solidFill>
              <a:latin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B469-3714-4C80-BDE9-E69209BAF10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687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sz="1800" b="0" i="0" u="none" strike="noStrike" baseline="0" dirty="0">
              <a:solidFill>
                <a:srgbClr val="000000"/>
              </a:solidFill>
              <a:latin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B469-3714-4C80-BDE9-E69209BAF10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70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800" b="0" i="0" u="none" strike="noStrike" baseline="0" dirty="0">
              <a:solidFill>
                <a:srgbClr val="000000"/>
              </a:solidFill>
              <a:latin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B469-3714-4C80-BDE9-E69209BAF10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12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A2BF6D-46C2-4190-96EE-6B4B95B5B05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183119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2BF6D-46C2-4190-96EE-6B4B95B5B05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320555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2BF6D-46C2-4190-96EE-6B4B95B5B05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3CE4CF-AAF3-42FD-8997-FFA42636E147}"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9332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2BF6D-46C2-4190-96EE-6B4B95B5B05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304010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2BF6D-46C2-4190-96EE-6B4B95B5B05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3CE4CF-AAF3-42FD-8997-FFA42636E147}"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09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2BF6D-46C2-4190-96EE-6B4B95B5B05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1150433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2BF6D-46C2-4190-96EE-6B4B95B5B05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1621204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2BF6D-46C2-4190-96EE-6B4B95B5B05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142890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2BF6D-46C2-4190-96EE-6B4B95B5B05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342882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2BF6D-46C2-4190-96EE-6B4B95B5B050}" type="datetimeFigureOut">
              <a:rPr lang="el-GR" smtClean="0"/>
              <a:t>27/11/2024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369611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2BF6D-46C2-4190-96EE-6B4B95B5B050}" type="datetimeFigureOut">
              <a:rPr lang="el-GR" smtClean="0"/>
              <a:t>27/11/2024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428086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A2BF6D-46C2-4190-96EE-6B4B95B5B050}" type="datetimeFigureOut">
              <a:rPr lang="el-GR" smtClean="0"/>
              <a:t>27/11/2024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374153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A2BF6D-46C2-4190-96EE-6B4B95B5B050}" type="datetimeFigureOut">
              <a:rPr lang="el-GR" smtClean="0"/>
              <a:t>27/11/2024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236982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2BF6D-46C2-4190-96EE-6B4B95B5B050}" type="datetimeFigureOut">
              <a:rPr lang="el-GR" smtClean="0"/>
              <a:t>27/11/2024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80632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2BF6D-46C2-4190-96EE-6B4B95B5B050}" type="datetimeFigureOut">
              <a:rPr lang="el-GR" smtClean="0"/>
              <a:t>27/11/2024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190351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2BF6D-46C2-4190-96EE-6B4B95B5B050}" type="datetimeFigureOut">
              <a:rPr lang="el-GR" smtClean="0"/>
              <a:t>27/11/2024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3CE4CF-AAF3-42FD-8997-FFA42636E147}" type="slidenum">
              <a:rPr lang="el-GR" smtClean="0"/>
              <a:t>‹#›</a:t>
            </a:fld>
            <a:endParaRPr lang="el-GR"/>
          </a:p>
        </p:txBody>
      </p:sp>
    </p:spTree>
    <p:extLst>
      <p:ext uri="{BB962C8B-B14F-4D97-AF65-F5344CB8AC3E}">
        <p14:creationId xmlns:p14="http://schemas.microsoft.com/office/powerpoint/2010/main" val="235117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A2BF6D-46C2-4190-96EE-6B4B95B5B050}" type="datetimeFigureOut">
              <a:rPr lang="el-GR" smtClean="0"/>
              <a:t>27/11/2024</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3CE4CF-AAF3-42FD-8997-FFA42636E147}" type="slidenum">
              <a:rPr lang="el-GR" smtClean="0"/>
              <a:t>‹#›</a:t>
            </a:fld>
            <a:endParaRPr lang="el-GR"/>
          </a:p>
        </p:txBody>
      </p:sp>
    </p:spTree>
    <p:extLst>
      <p:ext uri="{BB962C8B-B14F-4D97-AF65-F5344CB8AC3E}">
        <p14:creationId xmlns:p14="http://schemas.microsoft.com/office/powerpoint/2010/main" val="244772826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E2D68C-3241-5BE9-D074-293177F428DB}"/>
              </a:ext>
            </a:extLst>
          </p:cNvPr>
          <p:cNvSpPr>
            <a:spLocks noGrp="1"/>
          </p:cNvSpPr>
          <p:nvPr>
            <p:ph type="ctrTitle"/>
          </p:nvPr>
        </p:nvSpPr>
        <p:spPr>
          <a:xfrm>
            <a:off x="400050" y="516467"/>
            <a:ext cx="9144000" cy="2387600"/>
          </a:xfrm>
        </p:spPr>
        <p:txBody>
          <a:bodyPr/>
          <a:lstStyle/>
          <a:p>
            <a:r>
              <a:rPr lang="el-GR" dirty="0">
                <a:solidFill>
                  <a:schemeClr val="accent5">
                    <a:lumMod val="75000"/>
                  </a:schemeClr>
                </a:solidFill>
              </a:rPr>
              <a:t>ΥΠΟΑΠΝΟΙΚΟ ΣΥΝΔΡΟΜΟ</a:t>
            </a:r>
          </a:p>
        </p:txBody>
      </p:sp>
      <p:sp>
        <p:nvSpPr>
          <p:cNvPr id="3" name="Υπότιτλος 2">
            <a:extLst>
              <a:ext uri="{FF2B5EF4-FFF2-40B4-BE49-F238E27FC236}">
                <a16:creationId xmlns:a16="http://schemas.microsoft.com/office/drawing/2014/main" id="{5DA17F73-9DAF-5C69-E448-C16E57947972}"/>
              </a:ext>
            </a:extLst>
          </p:cNvPr>
          <p:cNvSpPr>
            <a:spLocks noGrp="1"/>
          </p:cNvSpPr>
          <p:nvPr>
            <p:ph type="subTitle" idx="1"/>
          </p:nvPr>
        </p:nvSpPr>
        <p:spPr>
          <a:xfrm>
            <a:off x="1190625" y="3953933"/>
            <a:ext cx="7766936" cy="1096899"/>
          </a:xfrm>
        </p:spPr>
        <p:txBody>
          <a:bodyPr>
            <a:normAutofit fontScale="62500" lnSpcReduction="20000"/>
          </a:bodyPr>
          <a:lstStyle/>
          <a:p>
            <a:pPr algn="ctr" rtl="0"/>
            <a:r>
              <a:rPr lang="el-GR" sz="2600" b="1" i="0" dirty="0" err="1">
                <a:solidFill>
                  <a:srgbClr val="1D2228"/>
                </a:solidFill>
                <a:effectLst/>
                <a:latin typeface="Helvetica" panose="020B0604020202020204" pitchFamily="34" charset="0"/>
              </a:rPr>
              <a:t>Χολίδου</a:t>
            </a:r>
            <a:r>
              <a:rPr lang="el-GR" sz="2600" b="1" i="0" dirty="0">
                <a:solidFill>
                  <a:srgbClr val="1D2228"/>
                </a:solidFill>
                <a:effectLst/>
                <a:latin typeface="Helvetica" panose="020B0604020202020204" pitchFamily="34" charset="0"/>
              </a:rPr>
              <a:t> Κυριακή </a:t>
            </a:r>
            <a:r>
              <a:rPr lang="el-GR" sz="2600" b="1" i="0" dirty="0" err="1">
                <a:solidFill>
                  <a:srgbClr val="1D2228"/>
                </a:solidFill>
                <a:effectLst/>
                <a:latin typeface="Helvetica" panose="020B0604020202020204" pitchFamily="34" charset="0"/>
              </a:rPr>
              <a:t>MD,Msc,PhD</a:t>
            </a:r>
            <a:endParaRPr lang="el-GR" sz="2600" b="1" i="0" dirty="0">
              <a:solidFill>
                <a:srgbClr val="1D2228"/>
              </a:solidFill>
              <a:effectLst/>
              <a:latin typeface="Helvetica" panose="020B0604020202020204" pitchFamily="34" charset="0"/>
            </a:endParaRPr>
          </a:p>
          <a:p>
            <a:pPr algn="ctr" rtl="0"/>
            <a:r>
              <a:rPr lang="el-GR" b="0" i="1" dirty="0">
                <a:solidFill>
                  <a:srgbClr val="1D2228"/>
                </a:solidFill>
                <a:effectLst/>
                <a:latin typeface="Helvetica" panose="020B0604020202020204" pitchFamily="34" charset="0"/>
              </a:rPr>
              <a:t>Πνευμονολόγος-Ιατρός ύπνου- Επιμελήτρια Β'</a:t>
            </a:r>
          </a:p>
          <a:p>
            <a:pPr algn="ctr" rtl="0"/>
            <a:r>
              <a:rPr lang="el-GR" b="0" i="1" dirty="0">
                <a:solidFill>
                  <a:srgbClr val="1D2228"/>
                </a:solidFill>
                <a:effectLst/>
                <a:latin typeface="Helvetica" panose="020B0604020202020204" pitchFamily="34" charset="0"/>
              </a:rPr>
              <a:t>Υπεύθυνη Εργαστηρίου Ύπνου </a:t>
            </a:r>
          </a:p>
          <a:p>
            <a:pPr algn="ctr" rtl="0"/>
            <a:r>
              <a:rPr lang="el-GR" b="0" i="1" dirty="0" err="1">
                <a:solidFill>
                  <a:srgbClr val="1D2228"/>
                </a:solidFill>
                <a:effectLst/>
                <a:latin typeface="Helvetica" panose="020B0604020202020204" pitchFamily="34" charset="0"/>
              </a:rPr>
              <a:t>Α'Πανεπιστημιακή</a:t>
            </a:r>
            <a:r>
              <a:rPr lang="el-GR" b="0" i="1" dirty="0">
                <a:solidFill>
                  <a:srgbClr val="1D2228"/>
                </a:solidFill>
                <a:effectLst/>
                <a:latin typeface="Helvetica" panose="020B0604020202020204" pitchFamily="34" charset="0"/>
              </a:rPr>
              <a:t> Πνευμονολογική Κλινική ΓΝΝΘΑ ΣΩΤΗΡΙΑ</a:t>
            </a:r>
          </a:p>
          <a:p>
            <a:pPr algn="ctr"/>
            <a:endParaRPr lang="el-GR" dirty="0"/>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86A43959-92D6-778E-5EFD-95F91DB4AF62}"/>
              </a:ext>
            </a:extLst>
          </p:cNvPr>
          <p:cNvPicPr>
            <a:picLocks noChangeAspect="1"/>
          </p:cNvPicPr>
          <p:nvPr/>
        </p:nvPicPr>
        <p:blipFill>
          <a:blip r:embed="rId2"/>
          <a:stretch>
            <a:fillRect/>
          </a:stretch>
        </p:blipFill>
        <p:spPr>
          <a:xfrm>
            <a:off x="970870" y="64840"/>
            <a:ext cx="1210356" cy="1183697"/>
          </a:xfrm>
          <a:prstGeom prst="rect">
            <a:avLst/>
          </a:prstGeom>
        </p:spPr>
      </p:pic>
      <p:pic>
        <p:nvPicPr>
          <p:cNvPr id="5" name="Εικόνα 4">
            <a:extLst>
              <a:ext uri="{FF2B5EF4-FFF2-40B4-BE49-F238E27FC236}">
                <a16:creationId xmlns:a16="http://schemas.microsoft.com/office/drawing/2014/main" id="{AD534679-531A-9B33-B1C9-F13986826447}"/>
              </a:ext>
            </a:extLst>
          </p:cNvPr>
          <p:cNvPicPr>
            <a:picLocks noChangeAspect="1"/>
          </p:cNvPicPr>
          <p:nvPr/>
        </p:nvPicPr>
        <p:blipFill>
          <a:blip r:embed="rId3"/>
          <a:stretch>
            <a:fillRect/>
          </a:stretch>
        </p:blipFill>
        <p:spPr>
          <a:xfrm>
            <a:off x="10241477" y="64840"/>
            <a:ext cx="795331" cy="1248537"/>
          </a:xfrm>
          <a:prstGeom prst="rect">
            <a:avLst/>
          </a:prstGeom>
        </p:spPr>
      </p:pic>
    </p:spTree>
    <p:extLst>
      <p:ext uri="{BB962C8B-B14F-4D97-AF65-F5344CB8AC3E}">
        <p14:creationId xmlns:p14="http://schemas.microsoft.com/office/powerpoint/2010/main" val="35640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alkaboutsleep.com/images/FullBody.jpg"/>
          <p:cNvPicPr>
            <a:picLocks noChangeAspect="1" noChangeArrowheads="1"/>
          </p:cNvPicPr>
          <p:nvPr/>
        </p:nvPicPr>
        <p:blipFill>
          <a:blip r:embed="rId2" cstate="print"/>
          <a:srcRect/>
          <a:stretch>
            <a:fillRect/>
          </a:stretch>
        </p:blipFill>
        <p:spPr bwMode="auto">
          <a:xfrm>
            <a:off x="2135188" y="333376"/>
            <a:ext cx="3600450" cy="6196013"/>
          </a:xfrm>
          <a:prstGeom prst="rect">
            <a:avLst/>
          </a:prstGeom>
          <a:noFill/>
          <a:ln w="9525">
            <a:noFill/>
            <a:miter lim="800000"/>
            <a:headEnd/>
            <a:tailEnd/>
          </a:ln>
        </p:spPr>
      </p:pic>
      <p:pic>
        <p:nvPicPr>
          <p:cNvPr id="3" name="Picture 4" descr="http://www.harmed.in/images/polysomnography.jpg"/>
          <p:cNvPicPr>
            <a:picLocks noChangeAspect="1" noChangeArrowheads="1"/>
          </p:cNvPicPr>
          <p:nvPr/>
        </p:nvPicPr>
        <p:blipFill>
          <a:blip r:embed="rId3" cstate="print"/>
          <a:srcRect/>
          <a:stretch>
            <a:fillRect/>
          </a:stretch>
        </p:blipFill>
        <p:spPr bwMode="auto">
          <a:xfrm>
            <a:off x="6023992" y="4581129"/>
            <a:ext cx="4070350" cy="2016125"/>
          </a:xfrm>
          <a:prstGeom prst="rect">
            <a:avLst/>
          </a:prstGeom>
          <a:noFill/>
          <a:ln w="9525">
            <a:noFill/>
            <a:miter lim="800000"/>
            <a:headEnd/>
            <a:tailEnd/>
          </a:ln>
        </p:spPr>
      </p:pic>
      <p:pic>
        <p:nvPicPr>
          <p:cNvPr id="4" name="Picture 4" descr="ΣYNΔEΣH"/>
          <p:cNvPicPr>
            <a:picLocks noChangeAspect="1" noChangeArrowheads="1"/>
          </p:cNvPicPr>
          <p:nvPr/>
        </p:nvPicPr>
        <p:blipFill>
          <a:blip r:embed="rId4" cstate="print"/>
          <a:srcRect/>
          <a:stretch>
            <a:fillRect/>
          </a:stretch>
        </p:blipFill>
        <p:spPr bwMode="auto">
          <a:xfrm>
            <a:off x="5879976" y="548680"/>
            <a:ext cx="4248472" cy="3672408"/>
          </a:xfrm>
          <a:prstGeom prst="rect">
            <a:avLst/>
          </a:prstGeom>
          <a:noFill/>
          <a:ln w="9525">
            <a:noFill/>
            <a:miter lim="800000"/>
            <a:headEnd/>
            <a:tailEnd/>
          </a:ln>
          <a:effectLst>
            <a:outerShdw blurRad="63500" dist="25400" dir="16979900" algn="ctr" rotWithShape="0">
              <a:srgbClr val="000000">
                <a:alpha val="7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srcRect/>
          <a:stretch>
            <a:fillRect/>
          </a:stretch>
        </p:blipFill>
        <p:spPr bwMode="auto">
          <a:xfrm>
            <a:off x="88490" y="995066"/>
            <a:ext cx="12103510" cy="5862934"/>
          </a:xfrm>
          <a:prstGeom prst="rect">
            <a:avLst/>
          </a:prstGeom>
          <a:noFill/>
          <a:ln w="9525">
            <a:noFill/>
            <a:miter lim="800000"/>
            <a:headEnd type="none" w="sm" len="sm"/>
            <a:tailEnd type="none" w="sm" len="sm"/>
          </a:ln>
        </p:spPr>
      </p:pic>
      <p:sp>
        <p:nvSpPr>
          <p:cNvPr id="34820" name="Rectangle 4"/>
          <p:cNvSpPr>
            <a:spLocks noChangeArrowheads="1"/>
          </p:cNvSpPr>
          <p:nvPr/>
        </p:nvSpPr>
        <p:spPr bwMode="auto">
          <a:xfrm>
            <a:off x="1524000" y="6629400"/>
            <a:ext cx="9144000" cy="228600"/>
          </a:xfrm>
          <a:prstGeom prst="rect">
            <a:avLst/>
          </a:prstGeom>
          <a:gradFill rotWithShape="0">
            <a:gsLst>
              <a:gs pos="0">
                <a:schemeClr val="bg1"/>
              </a:gs>
              <a:gs pos="100000">
                <a:schemeClr val="accent1"/>
              </a:gs>
            </a:gsLst>
            <a:lin ang="5400000" scaled="1"/>
          </a:gradFill>
          <a:ln w="9525">
            <a:solidFill>
              <a:schemeClr val="tx1"/>
            </a:solidFill>
            <a:miter lim="800000"/>
            <a:headEnd type="none" w="sm" len="sm"/>
            <a:tailEnd type="none" w="sm" len="sm"/>
          </a:ln>
        </p:spPr>
        <p:txBody>
          <a:bodyPr wrap="none" anchor="ctr"/>
          <a:lstStyle/>
          <a:p>
            <a:endParaRPr lang="el-GR" altLang="el-GR"/>
          </a:p>
        </p:txBody>
      </p:sp>
      <p:sp>
        <p:nvSpPr>
          <p:cNvPr id="2" name="Rectangle 2">
            <a:extLst>
              <a:ext uri="{FF2B5EF4-FFF2-40B4-BE49-F238E27FC236}">
                <a16:creationId xmlns:a16="http://schemas.microsoft.com/office/drawing/2014/main" id="{3FCED2F0-A768-1ADA-DD42-D77BA0349148}"/>
              </a:ext>
            </a:extLst>
          </p:cNvPr>
          <p:cNvSpPr txBox="1">
            <a:spLocks noChangeArrowheads="1"/>
          </p:cNvSpPr>
          <p:nvPr/>
        </p:nvSpPr>
        <p:spPr>
          <a:xfrm>
            <a:off x="1624781" y="324464"/>
            <a:ext cx="8272463"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altLang="el-GR" dirty="0">
                <a:solidFill>
                  <a:schemeClr val="accent5">
                    <a:lumMod val="75000"/>
                  </a:schemeClr>
                </a:solidFill>
              </a:rPr>
              <a:t>Αποφρακτική άπνοια</a:t>
            </a:r>
            <a:endParaRPr lang="en-US" altLang="el-GR" dirty="0">
              <a:solidFill>
                <a:schemeClr val="accent5">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679826" y="274638"/>
            <a:ext cx="6530975" cy="1143000"/>
          </a:xfrm>
        </p:spPr>
        <p:txBody>
          <a:bodyPr/>
          <a:lstStyle/>
          <a:p>
            <a:pPr eaLnBrk="1" hangingPunct="1"/>
            <a:r>
              <a:rPr lang="el-GR" altLang="el-GR" sz="4000" dirty="0">
                <a:solidFill>
                  <a:schemeClr val="accent5">
                    <a:lumMod val="75000"/>
                  </a:schemeClr>
                </a:solidFill>
              </a:rPr>
              <a:t>Κεντρική άπνοια</a:t>
            </a:r>
            <a:endParaRPr lang="en-US" altLang="el-GR" sz="4000" dirty="0">
              <a:solidFill>
                <a:schemeClr val="accent5">
                  <a:lumMod val="75000"/>
                </a:schemeClr>
              </a:solidFill>
            </a:endParaRPr>
          </a:p>
        </p:txBody>
      </p:sp>
      <p:pic>
        <p:nvPicPr>
          <p:cNvPr id="37891" name="Picture 3"/>
          <p:cNvPicPr>
            <a:picLocks noChangeAspect="1" noChangeArrowheads="1"/>
          </p:cNvPicPr>
          <p:nvPr/>
        </p:nvPicPr>
        <p:blipFill>
          <a:blip r:embed="rId2" cstate="print"/>
          <a:srcRect/>
          <a:stretch>
            <a:fillRect/>
          </a:stretch>
        </p:blipFill>
        <p:spPr bwMode="auto">
          <a:xfrm>
            <a:off x="0" y="1209368"/>
            <a:ext cx="12192000" cy="5648632"/>
          </a:xfrm>
          <a:prstGeom prst="rect">
            <a:avLst/>
          </a:prstGeom>
          <a:noFill/>
          <a:ln w="9525">
            <a:noFill/>
            <a:miter lim="800000"/>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1032386"/>
            <a:ext cx="12192000" cy="5825613"/>
          </a:xfrm>
          <a:prstGeom prst="rect">
            <a:avLst/>
          </a:prstGeom>
          <a:noFill/>
          <a:ln w="9525">
            <a:noFill/>
            <a:miter lim="800000"/>
            <a:headEnd type="none" w="sm" len="sm"/>
            <a:tailEnd type="none" w="sm" len="sm"/>
          </a:ln>
        </p:spPr>
      </p:pic>
      <p:sp>
        <p:nvSpPr>
          <p:cNvPr id="2" name="Rectangle 2">
            <a:extLst>
              <a:ext uri="{FF2B5EF4-FFF2-40B4-BE49-F238E27FC236}">
                <a16:creationId xmlns:a16="http://schemas.microsoft.com/office/drawing/2014/main" id="{E62039DB-96D0-DE56-F47A-F9EED118E1A9}"/>
              </a:ext>
            </a:extLst>
          </p:cNvPr>
          <p:cNvSpPr txBox="1">
            <a:spLocks noChangeArrowheads="1"/>
          </p:cNvSpPr>
          <p:nvPr/>
        </p:nvSpPr>
        <p:spPr>
          <a:xfrm>
            <a:off x="1624781" y="324464"/>
            <a:ext cx="8272463"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altLang="el-GR" dirty="0">
                <a:solidFill>
                  <a:schemeClr val="accent5">
                    <a:lumMod val="75000"/>
                  </a:schemeClr>
                </a:solidFill>
              </a:rPr>
              <a:t>Μικτή άπνοια</a:t>
            </a:r>
            <a:endParaRPr lang="en-US" altLang="el-GR" dirty="0">
              <a:solidFill>
                <a:schemeClr val="accent5">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18AB15-DDF2-ECA9-5B51-F4A7343D6FE5}"/>
              </a:ext>
            </a:extLst>
          </p:cNvPr>
          <p:cNvSpPr>
            <a:spLocks noGrp="1"/>
          </p:cNvSpPr>
          <p:nvPr>
            <p:ph type="title"/>
          </p:nvPr>
        </p:nvSpPr>
        <p:spPr/>
        <p:txBody>
          <a:bodyPr/>
          <a:lstStyle/>
          <a:p>
            <a:pPr algn="ctr"/>
            <a:r>
              <a:rPr lang="el-GR" dirty="0">
                <a:solidFill>
                  <a:schemeClr val="accent5">
                    <a:lumMod val="75000"/>
                  </a:schemeClr>
                </a:solidFill>
              </a:rPr>
              <a:t>Σύνδρομο άπνοιας στον ύπνο</a:t>
            </a:r>
          </a:p>
        </p:txBody>
      </p:sp>
      <p:sp>
        <p:nvSpPr>
          <p:cNvPr id="3" name="Θέση περιεχομένου 2">
            <a:extLst>
              <a:ext uri="{FF2B5EF4-FFF2-40B4-BE49-F238E27FC236}">
                <a16:creationId xmlns:a16="http://schemas.microsoft.com/office/drawing/2014/main" id="{6BEBE3EC-506C-58A0-B24D-F735971491B0}"/>
              </a:ext>
            </a:extLst>
          </p:cNvPr>
          <p:cNvSpPr>
            <a:spLocks noGrp="1"/>
          </p:cNvSpPr>
          <p:nvPr>
            <p:ph idx="1"/>
          </p:nvPr>
        </p:nvSpPr>
        <p:spPr/>
        <p:txBody>
          <a:bodyPr/>
          <a:lstStyle/>
          <a:p>
            <a:r>
              <a:rPr lang="el-GR" dirty="0"/>
              <a:t>Εμφανίζεται στο 14% των ανδρών και 5% των γυναικών στο γενικό πληθυσμό</a:t>
            </a:r>
          </a:p>
          <a:p>
            <a:r>
              <a:rPr lang="el-GR" dirty="0"/>
              <a:t>Χαρακτηρίζεται από επαναλαμβανόμενα επεισόδια απόφραξης του ανώτερου αεραγωγού με ή χωρίς ημερήσια συμπτωματολογία</a:t>
            </a:r>
          </a:p>
          <a:p>
            <a:endParaRPr lang="el-GR" dirty="0"/>
          </a:p>
          <a:p>
            <a:pPr marL="0" indent="0">
              <a:buNone/>
            </a:pPr>
            <a:endParaRPr lang="el-GR" dirty="0"/>
          </a:p>
        </p:txBody>
      </p:sp>
    </p:spTree>
    <p:extLst>
      <p:ext uri="{BB962C8B-B14F-4D97-AF65-F5344CB8AC3E}">
        <p14:creationId xmlns:p14="http://schemas.microsoft.com/office/powerpoint/2010/main" val="162231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E56FFB-9D9E-ECC9-3F16-B1ECCE9C7621}"/>
              </a:ext>
            </a:extLst>
          </p:cNvPr>
          <p:cNvSpPr>
            <a:spLocks noGrp="1"/>
          </p:cNvSpPr>
          <p:nvPr>
            <p:ph type="title"/>
          </p:nvPr>
        </p:nvSpPr>
        <p:spPr>
          <a:xfrm>
            <a:off x="282221" y="484632"/>
            <a:ext cx="11819467" cy="621679"/>
          </a:xfrm>
        </p:spPr>
        <p:txBody>
          <a:bodyPr>
            <a:noAutofit/>
          </a:bodyPr>
          <a:lstStyle/>
          <a:p>
            <a:pPr algn="ctr"/>
            <a:r>
              <a:rPr lang="el-GR" sz="3200" dirty="0">
                <a:solidFill>
                  <a:schemeClr val="accent5">
                    <a:lumMod val="75000"/>
                  </a:schemeClr>
                </a:solidFill>
                <a:latin typeface="Times New Roman" panose="02020603050405020304" pitchFamily="18" charset="0"/>
                <a:cs typeface="Times New Roman" panose="02020603050405020304" pitchFamily="18" charset="0"/>
              </a:rPr>
              <a:t>Παθοφυσιολογία αποφρακτικής </a:t>
            </a:r>
            <a:r>
              <a:rPr lang="el-GR" sz="3200" dirty="0" err="1">
                <a:solidFill>
                  <a:schemeClr val="accent5">
                    <a:lumMod val="75000"/>
                  </a:schemeClr>
                </a:solidFill>
                <a:latin typeface="Times New Roman" panose="02020603050405020304" pitchFamily="18" charset="0"/>
                <a:cs typeface="Times New Roman" panose="02020603050405020304" pitchFamily="18" charset="0"/>
              </a:rPr>
              <a:t>υπνικής</a:t>
            </a:r>
            <a:r>
              <a:rPr lang="el-GR" sz="3200" dirty="0">
                <a:solidFill>
                  <a:schemeClr val="accent5">
                    <a:lumMod val="75000"/>
                  </a:schemeClr>
                </a:solidFill>
                <a:latin typeface="Times New Roman" panose="02020603050405020304" pitchFamily="18" charset="0"/>
                <a:cs typeface="Times New Roman" panose="02020603050405020304" pitchFamily="18" charset="0"/>
              </a:rPr>
              <a:t> άπνοιας </a:t>
            </a:r>
          </a:p>
        </p:txBody>
      </p:sp>
      <p:sp>
        <p:nvSpPr>
          <p:cNvPr id="10" name="Θέση περιεχομένου 9">
            <a:extLst>
              <a:ext uri="{FF2B5EF4-FFF2-40B4-BE49-F238E27FC236}">
                <a16:creationId xmlns:a16="http://schemas.microsoft.com/office/drawing/2014/main" id="{DF0506D2-71C7-AAF3-FAE5-2357249F2C8A}"/>
              </a:ext>
            </a:extLst>
          </p:cNvPr>
          <p:cNvSpPr>
            <a:spLocks noGrp="1"/>
          </p:cNvSpPr>
          <p:nvPr>
            <p:ph idx="1"/>
          </p:nvPr>
        </p:nvSpPr>
        <p:spPr>
          <a:xfrm>
            <a:off x="855359" y="1456267"/>
            <a:ext cx="10058400" cy="4165600"/>
          </a:xfrm>
        </p:spPr>
        <p:txBody>
          <a:bodyPr>
            <a:normAutofit/>
          </a:bodyPr>
          <a:lstStyle/>
          <a:p>
            <a:pPr algn="l">
              <a:lnSpc>
                <a:spcPct val="100000"/>
              </a:lnSpc>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2200" b="0" i="0" u="none" strike="noStrike" baseline="0" dirty="0">
                <a:solidFill>
                  <a:srgbClr val="000000"/>
                </a:solidFill>
                <a:latin typeface="Times New Roman" panose="02020603050405020304" pitchFamily="18" charset="0"/>
                <a:cs typeface="Times New Roman" panose="02020603050405020304" pitchFamily="18" charset="0"/>
              </a:rPr>
              <a:t>Κατανόηση της επίδρασης </a:t>
            </a:r>
            <a:r>
              <a:rPr lang="el-GR" sz="2200" dirty="0">
                <a:solidFill>
                  <a:srgbClr val="000000"/>
                </a:solidFill>
                <a:latin typeface="Times New Roman" panose="02020603050405020304" pitchFamily="18" charset="0"/>
                <a:cs typeface="Times New Roman" panose="02020603050405020304" pitchFamily="18" charset="0"/>
              </a:rPr>
              <a:t>του ύπνου στον ανώτερο αεραγωγό</a:t>
            </a:r>
          </a:p>
          <a:p>
            <a:pPr marL="0" indent="0" algn="l">
              <a:buNone/>
            </a:pPr>
            <a:endParaRPr lang="el-GR" sz="2200" dirty="0">
              <a:solidFill>
                <a:srgbClr val="000000"/>
              </a:solidFill>
              <a:latin typeface="Times New Roman" panose="02020603050405020304" pitchFamily="18" charset="0"/>
              <a:cs typeface="Times New Roman" panose="02020603050405020304" pitchFamily="18" charset="0"/>
            </a:endParaRPr>
          </a:p>
          <a:p>
            <a:pPr algn="l"/>
            <a:r>
              <a:rPr lang="el-GR" sz="2200" b="0" i="0" u="none" strike="noStrike" baseline="0" dirty="0">
                <a:solidFill>
                  <a:srgbClr val="000000"/>
                </a:solidFill>
                <a:latin typeface="Times New Roman" panose="02020603050405020304" pitchFamily="18" charset="0"/>
                <a:cs typeface="Times New Roman" panose="02020603050405020304" pitchFamily="18" charset="0"/>
              </a:rPr>
              <a:t> Θεωρείται αποτέλεσμα αλληλεπίδρασης:</a:t>
            </a:r>
          </a:p>
          <a:p>
            <a:pPr marL="457200" indent="-457200" algn="l">
              <a:buFont typeface="+mj-lt"/>
              <a:buAutoNum type="arabicPeriod"/>
            </a:pPr>
            <a:r>
              <a:rPr lang="el-GR" sz="2200" u="sng" dirty="0">
                <a:solidFill>
                  <a:srgbClr val="000000"/>
                </a:solidFill>
                <a:latin typeface="Times New Roman" panose="02020603050405020304" pitchFamily="18" charset="0"/>
                <a:cs typeface="Times New Roman" panose="02020603050405020304" pitchFamily="18" charset="0"/>
              </a:rPr>
              <a:t>Ανατομικών παραγόντων</a:t>
            </a:r>
            <a:r>
              <a:rPr lang="el-GR" sz="2200" dirty="0">
                <a:solidFill>
                  <a:srgbClr val="000000"/>
                </a:solidFill>
                <a:latin typeface="Times New Roman" panose="02020603050405020304" pitchFamily="18" charset="0"/>
                <a:cs typeface="Times New Roman" panose="02020603050405020304" pitchFamily="18" charset="0"/>
              </a:rPr>
              <a:t> που οδηγούν σε απόφραξη του ανώτερου αεραγωγού                  → ελάττωση της διαμέτρου του</a:t>
            </a:r>
          </a:p>
          <a:p>
            <a:pPr marL="457200" indent="-457200" algn="l">
              <a:buFont typeface="+mj-lt"/>
              <a:buAutoNum type="arabicPeriod"/>
            </a:pPr>
            <a:r>
              <a:rPr lang="el-GR" sz="2200" b="0" i="0" u="sng" strike="noStrike" baseline="0" dirty="0" err="1">
                <a:solidFill>
                  <a:srgbClr val="000000"/>
                </a:solidFill>
                <a:latin typeface="Times New Roman" panose="02020603050405020304" pitchFamily="18" charset="0"/>
                <a:cs typeface="Times New Roman" panose="02020603050405020304" pitchFamily="18" charset="0"/>
              </a:rPr>
              <a:t>Νευρομυϊκών</a:t>
            </a:r>
            <a:r>
              <a:rPr lang="el-GR" sz="2200" b="0" i="0" u="sng" strike="noStrike" baseline="0" dirty="0">
                <a:solidFill>
                  <a:srgbClr val="000000"/>
                </a:solidFill>
                <a:latin typeface="Times New Roman" panose="02020603050405020304" pitchFamily="18" charset="0"/>
                <a:cs typeface="Times New Roman" panose="02020603050405020304" pitchFamily="18" charset="0"/>
              </a:rPr>
              <a:t> παραγόντων</a:t>
            </a:r>
            <a:r>
              <a:rPr lang="el-GR" sz="2200" b="0" i="0" u="none" strike="noStrike" baseline="0" dirty="0">
                <a:solidFill>
                  <a:srgbClr val="000000"/>
                </a:solidFill>
                <a:latin typeface="Times New Roman" panose="02020603050405020304" pitchFamily="18" charset="0"/>
                <a:cs typeface="Times New Roman" panose="02020603050405020304" pitchFamily="18" charset="0"/>
              </a:rPr>
              <a:t>:</a:t>
            </a:r>
          </a:p>
          <a:p>
            <a:pPr marL="0" indent="0" algn="l">
              <a:buNone/>
            </a:pPr>
            <a:r>
              <a:rPr lang="el-GR" sz="2200" b="0" i="0" u="none" strike="noStrike" baseline="0" dirty="0">
                <a:solidFill>
                  <a:srgbClr val="000000"/>
                </a:solidFill>
                <a:latin typeface="Times New Roman" panose="02020603050405020304" pitchFamily="18" charset="0"/>
                <a:cs typeface="Times New Roman" panose="02020603050405020304" pitchFamily="18" charset="0"/>
              </a:rPr>
              <a:t>        → ελάττωση του μυϊκού τόνου των διαστολέων μυών του αεραγωγού</a:t>
            </a:r>
          </a:p>
          <a:p>
            <a:pPr marL="0" indent="0" algn="l">
              <a:buNone/>
            </a:pPr>
            <a:r>
              <a:rPr lang="el-GR" sz="2200" dirty="0">
                <a:solidFill>
                  <a:srgbClr val="000000"/>
                </a:solidFill>
                <a:latin typeface="Times New Roman" panose="02020603050405020304" pitchFamily="18" charset="0"/>
                <a:cs typeface="Times New Roman" panose="02020603050405020304" pitchFamily="18" charset="0"/>
              </a:rPr>
              <a:t>        → μεταβολές</a:t>
            </a:r>
            <a:r>
              <a:rPr lang="el-GR" sz="2200" b="0" i="0" u="none" strike="noStrike" baseline="0" dirty="0">
                <a:solidFill>
                  <a:srgbClr val="000000"/>
                </a:solidFill>
                <a:latin typeface="Times New Roman" panose="02020603050405020304" pitchFamily="18" charset="0"/>
                <a:cs typeface="Times New Roman" panose="02020603050405020304" pitchFamily="18" charset="0"/>
              </a:rPr>
              <a:t> στη μηχανική και τα αντανακλαστικά των μυών</a:t>
            </a:r>
          </a:p>
        </p:txBody>
      </p:sp>
    </p:spTree>
    <p:extLst>
      <p:ext uri="{BB962C8B-B14F-4D97-AF65-F5344CB8AC3E}">
        <p14:creationId xmlns:p14="http://schemas.microsoft.com/office/powerpoint/2010/main" val="78863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404292-7B35-1C3C-F6D1-07FFB5142302}"/>
              </a:ext>
            </a:extLst>
          </p:cNvPr>
          <p:cNvSpPr>
            <a:spLocks noGrp="1"/>
          </p:cNvSpPr>
          <p:nvPr>
            <p:ph type="title"/>
          </p:nvPr>
        </p:nvSpPr>
        <p:spPr>
          <a:xfrm>
            <a:off x="1069848" y="484632"/>
            <a:ext cx="10058400" cy="847457"/>
          </a:xfrm>
        </p:spPr>
        <p:txBody>
          <a:bodyPr>
            <a:normAutofit/>
          </a:bodyPr>
          <a:lstStyle/>
          <a:p>
            <a:pPr algn="ctr"/>
            <a:r>
              <a:rPr lang="el-GR" sz="3600" dirty="0">
                <a:solidFill>
                  <a:schemeClr val="accent5">
                    <a:lumMod val="75000"/>
                  </a:schemeClr>
                </a:solidFill>
                <a:latin typeface="Times New Roman" panose="02020603050405020304" pitchFamily="18" charset="0"/>
                <a:cs typeface="Times New Roman" panose="02020603050405020304" pitchFamily="18" charset="0"/>
              </a:rPr>
              <a:t>Ανώτερος αεραγωγός κατά τον ύπνο</a:t>
            </a:r>
          </a:p>
        </p:txBody>
      </p:sp>
      <p:sp>
        <p:nvSpPr>
          <p:cNvPr id="3" name="Θέση περιεχομένου 2">
            <a:extLst>
              <a:ext uri="{FF2B5EF4-FFF2-40B4-BE49-F238E27FC236}">
                <a16:creationId xmlns:a16="http://schemas.microsoft.com/office/drawing/2014/main" id="{1C059E2D-7310-78A9-4FB8-9798D8F3B818}"/>
              </a:ext>
            </a:extLst>
          </p:cNvPr>
          <p:cNvSpPr>
            <a:spLocks noGrp="1"/>
          </p:cNvSpPr>
          <p:nvPr>
            <p:ph idx="1"/>
          </p:nvPr>
        </p:nvSpPr>
        <p:spPr>
          <a:xfrm>
            <a:off x="1069848" y="1478843"/>
            <a:ext cx="10058400" cy="5508979"/>
          </a:xfrm>
        </p:spPr>
        <p:txBody>
          <a:bodyPr>
            <a:normAutofit/>
          </a:bodyPr>
          <a:lstStyle/>
          <a:p>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Μείωση μυϊκού τόνου: μεγαλύτερη στον </a:t>
            </a:r>
            <a:r>
              <a:rPr lang="en-US" sz="2200" dirty="0">
                <a:latin typeface="Times New Roman" panose="02020603050405020304" pitchFamily="18" charset="0"/>
                <a:cs typeface="Times New Roman" panose="02020603050405020304" pitchFamily="18" charset="0"/>
              </a:rPr>
              <a:t>REM</a:t>
            </a:r>
            <a:r>
              <a:rPr lang="el-GR" sz="2200" dirty="0">
                <a:latin typeface="Times New Roman" panose="02020603050405020304" pitchFamily="18" charset="0"/>
                <a:cs typeface="Times New Roman" panose="02020603050405020304" pitchFamily="18" charset="0"/>
              </a:rPr>
              <a:t> ύπνο</a:t>
            </a:r>
          </a:p>
          <a:p>
            <a:r>
              <a:rPr lang="el-GR" sz="2200" dirty="0">
                <a:latin typeface="Times New Roman" panose="02020603050405020304" pitchFamily="18" charset="0"/>
                <a:cs typeface="Times New Roman" panose="02020603050405020304" pitchFamily="18" charset="0"/>
              </a:rPr>
              <a:t> Το σχήμα και το μέγεθος του αεραγωγού εξαρτάται από τη θέση των μαλακών μορίων, η οποία με τη σειρά της επηρεάζεται από τη </a:t>
            </a:r>
            <a:r>
              <a:rPr lang="el-GR" sz="2200" b="1" i="1" dirty="0">
                <a:latin typeface="Times New Roman" panose="02020603050405020304" pitchFamily="18" charset="0"/>
                <a:cs typeface="Times New Roman" panose="02020603050405020304" pitchFamily="18" charset="0"/>
              </a:rPr>
              <a:t>βαρύτητα</a:t>
            </a:r>
          </a:p>
          <a:p>
            <a:pPr marL="0" indent="0">
              <a:buNone/>
            </a:pPr>
            <a:r>
              <a:rPr lang="el-GR" sz="2200" dirty="0">
                <a:latin typeface="Times New Roman" panose="02020603050405020304" pitchFamily="18" charset="0"/>
                <a:cs typeface="Times New Roman" panose="02020603050405020304" pitchFamily="18" charset="0"/>
              </a:rPr>
              <a:t>           ύπτια θέση → μετακίνηση αυτών προς τα πίσω → ↓ διαμέτρου + ↑ αντιστάσεων</a:t>
            </a:r>
          </a:p>
          <a:p>
            <a:r>
              <a:rPr lang="el-GR" sz="2200" u="sng" dirty="0">
                <a:latin typeface="Times New Roman" panose="02020603050405020304" pitchFamily="18" charset="0"/>
                <a:cs typeface="Times New Roman" panose="02020603050405020304" pitchFamily="18" charset="0"/>
              </a:rPr>
              <a:t>Αποτέλεσμα:</a:t>
            </a:r>
            <a:r>
              <a:rPr lang="el-GR" sz="2200" dirty="0">
                <a:latin typeface="Times New Roman" panose="02020603050405020304" pitchFamily="18" charset="0"/>
                <a:cs typeface="Times New Roman" panose="02020603050405020304" pitchFamily="18" charset="0"/>
              </a:rPr>
              <a:t> τυρβώδης ροή (ακόμη και σε υγιείς)             </a:t>
            </a:r>
          </a:p>
          <a:p>
            <a:pPr marL="0" indent="0">
              <a:buNone/>
            </a:pPr>
            <a:r>
              <a:rPr lang="el-GR" sz="2200" dirty="0">
                <a:latin typeface="Times New Roman" panose="02020603050405020304" pitchFamily="18" charset="0"/>
                <a:cs typeface="Times New Roman" panose="02020603050405020304" pitchFamily="18" charset="0"/>
              </a:rPr>
              <a:t> 	</a:t>
            </a:r>
          </a:p>
          <a:p>
            <a:pPr marL="0" indent="0">
              <a:buNone/>
            </a:pPr>
            <a:r>
              <a:rPr lang="el-GR" sz="2200" dirty="0">
                <a:latin typeface="Times New Roman" panose="02020603050405020304" pitchFamily="18" charset="0"/>
                <a:cs typeface="Times New Roman" panose="02020603050405020304" pitchFamily="18" charset="0"/>
              </a:rPr>
              <a:t>	παθολογική ταλάντωση μαλθακής υπερώας και μαλακών μορίων φάρυγγα</a:t>
            </a:r>
          </a:p>
          <a:p>
            <a:pPr marL="0" indent="0">
              <a:buNone/>
            </a:pPr>
            <a:endParaRPr lang="el-GR" sz="2200" dirty="0">
              <a:latin typeface="Times New Roman" panose="02020603050405020304" pitchFamily="18" charset="0"/>
              <a:cs typeface="Times New Roman" panose="02020603050405020304" pitchFamily="18" charset="0"/>
            </a:endParaRPr>
          </a:p>
          <a:p>
            <a:pPr marL="0" indent="0">
              <a:buNone/>
            </a:pPr>
            <a:endParaRPr lang="el-GR" sz="2200" dirty="0">
              <a:latin typeface="Times New Roman" panose="02020603050405020304" pitchFamily="18" charset="0"/>
              <a:cs typeface="Times New Roman" panose="02020603050405020304" pitchFamily="18" charset="0"/>
            </a:endParaRPr>
          </a:p>
          <a:p>
            <a:pPr marL="0" indent="0">
              <a:buNone/>
            </a:pPr>
            <a:r>
              <a:rPr lang="el-GR" sz="2200" dirty="0">
                <a:latin typeface="Times New Roman" panose="02020603050405020304" pitchFamily="18" charset="0"/>
                <a:cs typeface="Times New Roman" panose="02020603050405020304" pitchFamily="18" charset="0"/>
              </a:rPr>
              <a:t>			</a:t>
            </a:r>
            <a:r>
              <a:rPr lang="el-GR" sz="2200" b="1" dirty="0">
                <a:latin typeface="Times New Roman" panose="02020603050405020304" pitchFamily="18" charset="0"/>
                <a:cs typeface="Times New Roman" panose="02020603050405020304" pitchFamily="18" charset="0"/>
              </a:rPr>
              <a:t>ροχαλητό</a:t>
            </a:r>
          </a:p>
          <a:p>
            <a:r>
              <a:rPr lang="el-GR" sz="2200" dirty="0">
                <a:latin typeface="Times New Roman" panose="02020603050405020304" pitchFamily="18" charset="0"/>
                <a:cs typeface="Times New Roman" panose="02020603050405020304" pitchFamily="18" charset="0"/>
              </a:rPr>
              <a:t>Διατήρηση βατότητας αεραγωγού </a:t>
            </a:r>
            <a:r>
              <a:rPr lang="el-GR" sz="2200" i="0" u="none" strike="noStrike" baseline="0" dirty="0">
                <a:solidFill>
                  <a:srgbClr val="000000"/>
                </a:solidFill>
                <a:latin typeface="Times New Roman" panose="02020603050405020304" pitchFamily="18" charset="0"/>
                <a:cs typeface="Times New Roman" panose="02020603050405020304" pitchFamily="18" charset="0"/>
              </a:rPr>
              <a:t>μέσω της δράσης των διαστολέων μυών</a:t>
            </a:r>
          </a:p>
          <a:p>
            <a:pPr marL="0" indent="0">
              <a:buNone/>
            </a:pPr>
            <a:r>
              <a:rPr lang="el-GR" sz="2200" dirty="0">
                <a:solidFill>
                  <a:srgbClr val="00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o</a:t>
            </a:r>
            <a:r>
              <a:rPr lang="el-GR" sz="2200" dirty="0">
                <a:solidFill>
                  <a:srgbClr val="000000"/>
                </a:solidFill>
                <a:latin typeface="Times New Roman" panose="02020603050405020304" pitchFamily="18" charset="0"/>
                <a:cs typeface="Times New Roman" panose="02020603050405020304" pitchFamily="18" charset="0"/>
              </a:rPr>
              <a:t> πιο σημαντικός: ο </a:t>
            </a:r>
            <a:r>
              <a:rPr lang="el-GR" sz="2200" dirty="0" err="1">
                <a:solidFill>
                  <a:srgbClr val="000000"/>
                </a:solidFill>
                <a:latin typeface="Times New Roman" panose="02020603050405020304" pitchFamily="18" charset="0"/>
                <a:cs typeface="Times New Roman" panose="02020603050405020304" pitchFamily="18" charset="0"/>
              </a:rPr>
              <a:t>γενειογλωσσικός</a:t>
            </a:r>
            <a:r>
              <a:rPr lang="el-GR" sz="2200" dirty="0">
                <a:solidFill>
                  <a:srgbClr val="000000"/>
                </a:solidFill>
                <a:latin typeface="Times New Roman" panose="02020603050405020304" pitchFamily="18" charset="0"/>
                <a:cs typeface="Times New Roman" panose="02020603050405020304" pitchFamily="18" charset="0"/>
              </a:rPr>
              <a:t> μυς (υπογλώσσιο νεύρο)</a:t>
            </a:r>
            <a:endParaRPr lang="el-GR" sz="2200" i="0" u="none" strike="noStrike" baseline="0" dirty="0">
              <a:solidFill>
                <a:srgbClr val="000000"/>
              </a:solidFill>
              <a:latin typeface="Times New Roman" panose="02020603050405020304" pitchFamily="18" charset="0"/>
              <a:cs typeface="Times New Roman" panose="02020603050405020304" pitchFamily="18" charset="0"/>
            </a:endParaRPr>
          </a:p>
          <a:p>
            <a:endParaRPr lang="el-GR" sz="2200" b="1" dirty="0">
              <a:latin typeface="Times New Roman" panose="02020603050405020304" pitchFamily="18" charset="0"/>
              <a:cs typeface="Times New Roman" panose="02020603050405020304" pitchFamily="18" charset="0"/>
            </a:endParaRPr>
          </a:p>
          <a:p>
            <a:pPr marL="0" indent="0">
              <a:buNone/>
            </a:pPr>
            <a:endParaRPr lang="el-GR" sz="2200" b="1" dirty="0">
              <a:latin typeface="Times New Roman" panose="02020603050405020304" pitchFamily="18" charset="0"/>
              <a:cs typeface="Times New Roman" panose="02020603050405020304" pitchFamily="18" charset="0"/>
            </a:endParaRPr>
          </a:p>
        </p:txBody>
      </p:sp>
      <p:sp>
        <p:nvSpPr>
          <p:cNvPr id="8" name="Βέλος: Με γωνία 7">
            <a:extLst>
              <a:ext uri="{FF2B5EF4-FFF2-40B4-BE49-F238E27FC236}">
                <a16:creationId xmlns:a16="http://schemas.microsoft.com/office/drawing/2014/main" id="{462F5D47-776C-6222-EB73-DFB773E3F320}"/>
              </a:ext>
            </a:extLst>
          </p:cNvPr>
          <p:cNvSpPr/>
          <p:nvPr/>
        </p:nvSpPr>
        <p:spPr>
          <a:xfrm flipV="1">
            <a:off x="1388533" y="2630311"/>
            <a:ext cx="417689" cy="36124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 name="Βέλος: Κάτω 10">
            <a:extLst>
              <a:ext uri="{FF2B5EF4-FFF2-40B4-BE49-F238E27FC236}">
                <a16:creationId xmlns:a16="http://schemas.microsoft.com/office/drawing/2014/main" id="{73D55267-E5E0-DF5D-A615-0A41138F9049}"/>
              </a:ext>
            </a:extLst>
          </p:cNvPr>
          <p:cNvSpPr/>
          <p:nvPr/>
        </p:nvSpPr>
        <p:spPr>
          <a:xfrm>
            <a:off x="4380089" y="3612444"/>
            <a:ext cx="372533" cy="4289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Βέλος: Κάτω 11">
            <a:extLst>
              <a:ext uri="{FF2B5EF4-FFF2-40B4-BE49-F238E27FC236}">
                <a16:creationId xmlns:a16="http://schemas.microsoft.com/office/drawing/2014/main" id="{17F1A293-54C7-CA9B-630F-36E044AC69BE}"/>
              </a:ext>
            </a:extLst>
          </p:cNvPr>
          <p:cNvSpPr/>
          <p:nvPr/>
        </p:nvSpPr>
        <p:spPr>
          <a:xfrm>
            <a:off x="4380089" y="4684889"/>
            <a:ext cx="372533" cy="598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6545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E56FFB-9D9E-ECC9-3F16-B1ECCE9C7621}"/>
              </a:ext>
            </a:extLst>
          </p:cNvPr>
          <p:cNvSpPr>
            <a:spLocks noGrp="1"/>
          </p:cNvSpPr>
          <p:nvPr>
            <p:ph type="title"/>
          </p:nvPr>
        </p:nvSpPr>
        <p:spPr>
          <a:xfrm>
            <a:off x="1069848" y="484632"/>
            <a:ext cx="10058400" cy="621679"/>
          </a:xfrm>
        </p:spPr>
        <p:txBody>
          <a:bodyPr>
            <a:normAutofit fontScale="90000"/>
          </a:bodyPr>
          <a:lstStyle/>
          <a:p>
            <a:pPr algn="ctr"/>
            <a:r>
              <a:rPr lang="el-GR" sz="3600" dirty="0">
                <a:solidFill>
                  <a:schemeClr val="accent5">
                    <a:lumMod val="75000"/>
                  </a:schemeClr>
                </a:solidFill>
                <a:latin typeface="Times New Roman" panose="02020603050405020304" pitchFamily="18" charset="0"/>
                <a:cs typeface="Times New Roman" panose="02020603050405020304" pitchFamily="18" charset="0"/>
              </a:rPr>
              <a:t>Θεωρία ισορροπίας των πιέσεων</a:t>
            </a:r>
          </a:p>
        </p:txBody>
      </p:sp>
      <p:sp>
        <p:nvSpPr>
          <p:cNvPr id="10" name="Θέση περιεχομένου 9">
            <a:extLst>
              <a:ext uri="{FF2B5EF4-FFF2-40B4-BE49-F238E27FC236}">
                <a16:creationId xmlns:a16="http://schemas.microsoft.com/office/drawing/2014/main" id="{DF0506D2-71C7-AAF3-FAE5-2357249F2C8A}"/>
              </a:ext>
            </a:extLst>
          </p:cNvPr>
          <p:cNvSpPr>
            <a:spLocks noGrp="1"/>
          </p:cNvSpPr>
          <p:nvPr>
            <p:ph idx="1"/>
          </p:nvPr>
        </p:nvSpPr>
        <p:spPr>
          <a:xfrm>
            <a:off x="1069848" y="1106311"/>
            <a:ext cx="10058400" cy="4761089"/>
          </a:xfrm>
        </p:spPr>
        <p:txBody>
          <a:bodyPr>
            <a:normAutofit/>
          </a:bodyPr>
          <a:lstStyle/>
          <a:p>
            <a:pPr algn="l"/>
            <a:endParaRPr lang="el-GR" sz="1800" b="0" i="0" u="none" strike="noStrike" baseline="0" dirty="0">
              <a:solidFill>
                <a:srgbClr val="000000"/>
              </a:solidFill>
              <a:latin typeface="Calibri" panose="020F0502020204030204" pitchFamily="34" charset="0"/>
            </a:endParaRPr>
          </a:p>
          <a:p>
            <a:r>
              <a:rPr lang="el-GR" sz="2200" b="0" i="0" u="none" strike="noStrike" baseline="0" dirty="0">
                <a:solidFill>
                  <a:srgbClr val="000000"/>
                </a:solidFill>
                <a:latin typeface="Times New Roman" panose="02020603050405020304" pitchFamily="18" charset="0"/>
                <a:cs typeface="Times New Roman" panose="02020603050405020304" pitchFamily="18" charset="0"/>
              </a:rPr>
              <a:t>Η διάμετρος και η αντίσταση του αεραγωγού εξαρτώνται από την ισορροπία ανάμεσα: </a:t>
            </a:r>
          </a:p>
          <a:p>
            <a:pPr>
              <a:buFont typeface="Wingdings" panose="05000000000000000000" pitchFamily="2" charset="2"/>
              <a:buChar char="ü"/>
            </a:pPr>
            <a:r>
              <a:rPr lang="el-GR" sz="2200" b="0" i="0" u="none" strike="noStrike" baseline="0" dirty="0">
                <a:solidFill>
                  <a:srgbClr val="000000"/>
                </a:solidFill>
                <a:latin typeface="Times New Roman" panose="02020603050405020304" pitchFamily="18" charset="0"/>
                <a:cs typeface="Times New Roman" panose="02020603050405020304" pitchFamily="18" charset="0"/>
              </a:rPr>
              <a:t> στις </a:t>
            </a:r>
            <a:r>
              <a:rPr lang="el-GR" sz="2200" b="0" i="0" u="none" strike="noStrike" baseline="0" dirty="0" err="1">
                <a:solidFill>
                  <a:srgbClr val="000000"/>
                </a:solidFill>
                <a:latin typeface="Times New Roman" panose="02020603050405020304" pitchFamily="18" charset="0"/>
                <a:cs typeface="Times New Roman" panose="02020603050405020304" pitchFamily="18" charset="0"/>
              </a:rPr>
              <a:t>ενδοαυλικές</a:t>
            </a:r>
            <a:r>
              <a:rPr lang="el-GR" sz="2200" b="0" i="0" u="none" strike="noStrike" baseline="0" dirty="0">
                <a:solidFill>
                  <a:srgbClr val="000000"/>
                </a:solidFill>
                <a:latin typeface="Times New Roman" panose="02020603050405020304" pitchFamily="18" charset="0"/>
                <a:cs typeface="Times New Roman" panose="02020603050405020304" pitchFamily="18" charset="0"/>
              </a:rPr>
              <a:t> πιέσεις σύμπτωσης κατά την εισπνο</a:t>
            </a:r>
            <a:r>
              <a:rPr lang="el-GR" sz="2200" dirty="0">
                <a:solidFill>
                  <a:srgbClr val="000000"/>
                </a:solidFill>
                <a:latin typeface="Times New Roman" panose="02020603050405020304" pitchFamily="18" charset="0"/>
                <a:cs typeface="Times New Roman" panose="02020603050405020304" pitchFamily="18" charset="0"/>
              </a:rPr>
              <a:t>ή:</a:t>
            </a:r>
          </a:p>
          <a:p>
            <a:pPr marL="0" indent="0">
              <a:buNone/>
            </a:pPr>
            <a:r>
              <a:rPr lang="el-GR" sz="2200" dirty="0">
                <a:solidFill>
                  <a:srgbClr val="000000"/>
                </a:solidFill>
                <a:latin typeface="Times New Roman" panose="02020603050405020304" pitchFamily="18" charset="0"/>
                <a:cs typeface="Times New Roman" panose="02020603050405020304" pitchFamily="18" charset="0"/>
              </a:rPr>
              <a:t> 	αρνητική ενδοθωρακική πίεση → ελάττωση της διαμέτρου του φάρυγγα</a:t>
            </a:r>
            <a:endParaRPr lang="el-GR" sz="2200" b="0" i="0" u="none" strike="noStrike" baseline="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l-GR" sz="2200" b="0" i="0" u="none" strike="noStrike" baseline="0" dirty="0">
                <a:solidFill>
                  <a:srgbClr val="000000"/>
                </a:solidFill>
                <a:latin typeface="Times New Roman" panose="02020603050405020304" pitchFamily="18" charset="0"/>
                <a:cs typeface="Times New Roman" panose="02020603050405020304" pitchFamily="18" charset="0"/>
              </a:rPr>
              <a:t> τις αντίθετες δυνάμεις των διαστολέων μυών του φάρυγγα:</a:t>
            </a:r>
          </a:p>
          <a:p>
            <a:pPr marL="0" indent="0">
              <a:buNone/>
            </a:pPr>
            <a:r>
              <a:rPr lang="el-GR" sz="2200" dirty="0">
                <a:solidFill>
                  <a:srgbClr val="000000"/>
                </a:solidFill>
                <a:latin typeface="Times New Roman" panose="02020603050405020304" pitchFamily="18" charset="0"/>
                <a:cs typeface="Times New Roman" panose="02020603050405020304" pitchFamily="18" charset="0"/>
              </a:rPr>
              <a:t>	σύσπαση αυτών κατά την εισπνοή→ αύξηση της διαμέτρου του φάρυγγα</a:t>
            </a:r>
          </a:p>
          <a:p>
            <a:pPr marL="0" indent="0">
              <a:buNone/>
            </a:pPr>
            <a:endParaRPr lang="el-GR" sz="2200" b="0" i="0" u="none" strike="noStrike" baseline="0" dirty="0">
              <a:solidFill>
                <a:srgbClr val="000000"/>
              </a:solidFill>
              <a:latin typeface="Times New Roman" panose="02020603050405020304" pitchFamily="18" charset="0"/>
              <a:cs typeface="Times New Roman" panose="02020603050405020304" pitchFamily="18" charset="0"/>
            </a:endParaRPr>
          </a:p>
          <a:p>
            <a:r>
              <a:rPr lang="el-GR" sz="2200" b="0" i="0" u="none" strike="noStrike" baseline="0" dirty="0">
                <a:solidFill>
                  <a:srgbClr val="000000"/>
                </a:solidFill>
                <a:latin typeface="Times New Roman" panose="02020603050405020304" pitchFamily="18" charset="0"/>
                <a:cs typeface="Times New Roman" panose="02020603050405020304" pitchFamily="18" charset="0"/>
              </a:rPr>
              <a:t>Η βατότητα εξαρτάται από τη διαφορά αυτών των πιέσεων</a:t>
            </a:r>
            <a:endParaRPr lang="el-GR"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9741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E56FFB-9D9E-ECC9-3F16-B1ECCE9C7621}"/>
              </a:ext>
            </a:extLst>
          </p:cNvPr>
          <p:cNvSpPr>
            <a:spLocks noGrp="1"/>
          </p:cNvSpPr>
          <p:nvPr>
            <p:ph type="title"/>
          </p:nvPr>
        </p:nvSpPr>
        <p:spPr>
          <a:xfrm>
            <a:off x="1069848" y="484632"/>
            <a:ext cx="10058400" cy="621679"/>
          </a:xfrm>
        </p:spPr>
        <p:txBody>
          <a:bodyPr>
            <a:normAutofit fontScale="90000"/>
          </a:bodyPr>
          <a:lstStyle/>
          <a:p>
            <a:pPr algn="ctr"/>
            <a:r>
              <a:rPr lang="el-GR" sz="3600" dirty="0">
                <a:solidFill>
                  <a:schemeClr val="accent5">
                    <a:lumMod val="75000"/>
                  </a:schemeClr>
                </a:solidFill>
                <a:latin typeface="Times New Roman" panose="02020603050405020304" pitchFamily="18" charset="0"/>
                <a:cs typeface="Times New Roman" panose="02020603050405020304" pitchFamily="18" charset="0"/>
              </a:rPr>
              <a:t>Μοντέλο</a:t>
            </a:r>
            <a:r>
              <a:rPr lang="en-US" sz="3600" dirty="0">
                <a:solidFill>
                  <a:schemeClr val="accent5">
                    <a:lumMod val="75000"/>
                  </a:schemeClr>
                </a:solidFill>
                <a:latin typeface="Times New Roman" panose="02020603050405020304" pitchFamily="18" charset="0"/>
                <a:cs typeface="Times New Roman" panose="02020603050405020304" pitchFamily="18" charset="0"/>
              </a:rPr>
              <a:t> </a:t>
            </a:r>
            <a:r>
              <a:rPr lang="el-GR" sz="3600" dirty="0">
                <a:solidFill>
                  <a:schemeClr val="accent5">
                    <a:lumMod val="75000"/>
                  </a:schemeClr>
                </a:solidFill>
                <a:latin typeface="Times New Roman" panose="02020603050405020304" pitchFamily="18" charset="0"/>
                <a:cs typeface="Times New Roman" panose="02020603050405020304" pitchFamily="18" charset="0"/>
              </a:rPr>
              <a:t>αντίστασης </a:t>
            </a:r>
            <a:r>
              <a:rPr lang="en-US" sz="3600" dirty="0">
                <a:solidFill>
                  <a:schemeClr val="accent5">
                    <a:lumMod val="75000"/>
                  </a:schemeClr>
                </a:solidFill>
                <a:latin typeface="Times New Roman" panose="02020603050405020304" pitchFamily="18" charset="0"/>
                <a:cs typeface="Times New Roman" panose="02020603050405020304" pitchFamily="18" charset="0"/>
              </a:rPr>
              <a:t>STARLING</a:t>
            </a:r>
            <a:endParaRPr lang="el-GR" sz="3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0" name="Θέση περιεχομένου 9">
            <a:extLst>
              <a:ext uri="{FF2B5EF4-FFF2-40B4-BE49-F238E27FC236}">
                <a16:creationId xmlns:a16="http://schemas.microsoft.com/office/drawing/2014/main" id="{DF0506D2-71C7-AAF3-FAE5-2357249F2C8A}"/>
              </a:ext>
            </a:extLst>
          </p:cNvPr>
          <p:cNvSpPr>
            <a:spLocks noGrp="1"/>
          </p:cNvSpPr>
          <p:nvPr>
            <p:ph idx="1"/>
          </p:nvPr>
        </p:nvSpPr>
        <p:spPr>
          <a:xfrm>
            <a:off x="1069848" y="1106311"/>
            <a:ext cx="10058400" cy="5508978"/>
          </a:xfrm>
        </p:spPr>
        <p:txBody>
          <a:bodyPr>
            <a:normAutofit/>
          </a:bodyPr>
          <a:lstStyle/>
          <a:p>
            <a:r>
              <a:rPr lang="en-US" dirty="0">
                <a:solidFill>
                  <a:srgbClr val="000000"/>
                </a:solidFill>
                <a:latin typeface="Times New Roman" panose="02020603050405020304" pitchFamily="18" charset="0"/>
                <a:cs typeface="Times New Roman" panose="02020603050405020304" pitchFamily="18" charset="0"/>
              </a:rPr>
              <a:t>Pout</a:t>
            </a:r>
            <a:r>
              <a:rPr lang="el-GR" dirty="0">
                <a:solidFill>
                  <a:srgbClr val="000000"/>
                </a:solidFill>
                <a:latin typeface="Times New Roman" panose="02020603050405020304" pitchFamily="18" charset="0"/>
                <a:cs typeface="Times New Roman" panose="02020603050405020304" pitchFamily="18" charset="0"/>
              </a:rPr>
              <a:t>= η πίεση που περιβάλλει τον αεραγωγό </a:t>
            </a:r>
          </a:p>
          <a:p>
            <a:r>
              <a:rPr lang="en-US" dirty="0">
                <a:solidFill>
                  <a:srgbClr val="000000"/>
                </a:solidFill>
                <a:latin typeface="Times New Roman" panose="02020603050405020304" pitchFamily="18" charset="0"/>
                <a:cs typeface="Times New Roman" panose="02020603050405020304" pitchFamily="18" charset="0"/>
              </a:rPr>
              <a:t>Pin= </a:t>
            </a:r>
            <a:r>
              <a:rPr lang="el-GR" dirty="0">
                <a:solidFill>
                  <a:srgbClr val="000000"/>
                </a:solidFill>
                <a:latin typeface="Times New Roman" panose="02020603050405020304" pitchFamily="18" charset="0"/>
                <a:cs typeface="Times New Roman" panose="02020603050405020304" pitchFamily="18" charset="0"/>
              </a:rPr>
              <a:t>η πίεση μέσα στον αεραγωγό </a:t>
            </a:r>
          </a:p>
          <a:p>
            <a:r>
              <a:rPr lang="el-GR" u="sng" dirty="0">
                <a:solidFill>
                  <a:srgbClr val="000000"/>
                </a:solidFill>
                <a:latin typeface="Times New Roman" panose="02020603050405020304" pitchFamily="18" charset="0"/>
                <a:cs typeface="Times New Roman" panose="02020603050405020304" pitchFamily="18" charset="0"/>
              </a:rPr>
              <a:t>Όταν </a:t>
            </a:r>
            <a:r>
              <a:rPr lang="en-US" u="sng" dirty="0">
                <a:solidFill>
                  <a:srgbClr val="000000"/>
                </a:solidFill>
                <a:latin typeface="Times New Roman" panose="02020603050405020304" pitchFamily="18" charset="0"/>
                <a:cs typeface="Times New Roman" panose="02020603050405020304" pitchFamily="18" charset="0"/>
              </a:rPr>
              <a:t>Pout &gt; Pin</a:t>
            </a:r>
            <a:r>
              <a:rPr lang="el-GR" u="sng" dirty="0">
                <a:solidFill>
                  <a:srgbClr val="000000"/>
                </a:solidFill>
                <a:latin typeface="Times New Roman" panose="02020603050405020304" pitchFamily="18" charset="0"/>
                <a:cs typeface="Times New Roman" panose="02020603050405020304" pitchFamily="18" charset="0"/>
              </a:rPr>
              <a:t> → απόφραξη του αεραγωγού</a:t>
            </a:r>
          </a:p>
          <a:p>
            <a:pPr marL="0" indent="0">
              <a:buNone/>
            </a:pPr>
            <a:endParaRPr lang="el-GR" u="sng" dirty="0">
              <a:solidFill>
                <a:srgbClr val="000000"/>
              </a:solidFill>
              <a:latin typeface="Times New Roman" panose="02020603050405020304" pitchFamily="18" charset="0"/>
              <a:cs typeface="Times New Roman" panose="02020603050405020304" pitchFamily="18" charset="0"/>
            </a:endParaRPr>
          </a:p>
          <a:p>
            <a:pPr algn="l"/>
            <a:r>
              <a:rPr lang="el-GR" b="0" i="0" u="none" strike="noStrike" baseline="0" dirty="0" err="1">
                <a:solidFill>
                  <a:srgbClr val="000000"/>
                </a:solidFill>
                <a:latin typeface="Times New Roman" panose="02020603050405020304" pitchFamily="18" charset="0"/>
                <a:cs typeface="Times New Roman" panose="02020603050405020304" pitchFamily="18" charset="0"/>
              </a:rPr>
              <a:t>Pcrit</a:t>
            </a:r>
            <a:r>
              <a:rPr lang="en-US"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κριτική πίεση σύγκλεισης του αεραγωγού = </a:t>
            </a:r>
            <a:r>
              <a:rPr lang="en-US" dirty="0">
                <a:solidFill>
                  <a:srgbClr val="000000"/>
                </a:solidFill>
                <a:latin typeface="Times New Roman" panose="02020603050405020304" pitchFamily="18" charset="0"/>
                <a:cs typeface="Times New Roman" panose="02020603050405020304" pitchFamily="18" charset="0"/>
              </a:rPr>
              <a:t>Pin</a:t>
            </a:r>
            <a:endParaRPr lang="el-GR" dirty="0">
              <a:solidFill>
                <a:srgbClr val="000000"/>
              </a:solidFill>
              <a:latin typeface="Times New Roman" panose="02020603050405020304" pitchFamily="18" charset="0"/>
              <a:cs typeface="Times New Roman" panose="02020603050405020304" pitchFamily="18" charset="0"/>
            </a:endParaRPr>
          </a:p>
          <a:p>
            <a:pPr marL="0" indent="0" algn="l">
              <a:buNone/>
            </a:pPr>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dirty="0">
                <a:solidFill>
                  <a:srgbClr val="000000"/>
                </a:solidFill>
                <a:latin typeface="Times New Roman" panose="02020603050405020304" pitchFamily="18" charset="0"/>
                <a:cs typeface="Times New Roman" panose="02020603050405020304" pitchFamily="18" charset="0"/>
              </a:rPr>
              <a:t>Pus = </a:t>
            </a:r>
            <a:r>
              <a:rPr lang="el-GR" dirty="0">
                <a:solidFill>
                  <a:srgbClr val="000000"/>
                </a:solidFill>
                <a:latin typeface="Times New Roman" panose="02020603050405020304" pitchFamily="18" charset="0"/>
                <a:cs typeface="Times New Roman" panose="02020603050405020304" pitchFamily="18" charset="0"/>
              </a:rPr>
              <a:t>η ατμοσφαιρική πίεση</a:t>
            </a:r>
          </a:p>
          <a:p>
            <a:pPr algn="l"/>
            <a:r>
              <a:rPr lang="en-US" dirty="0" err="1">
                <a:solidFill>
                  <a:srgbClr val="000000"/>
                </a:solidFill>
                <a:latin typeface="Times New Roman" panose="02020603050405020304" pitchFamily="18" charset="0"/>
                <a:cs typeface="Times New Roman" panose="02020603050405020304" pitchFamily="18" charset="0"/>
              </a:rPr>
              <a:t>Pds</a:t>
            </a:r>
            <a:r>
              <a:rPr lang="en-US" dirty="0">
                <a:solidFill>
                  <a:srgbClr val="000000"/>
                </a:solidFill>
                <a:latin typeface="Times New Roman" panose="02020603050405020304" pitchFamily="18" charset="0"/>
                <a:cs typeface="Times New Roman" panose="02020603050405020304" pitchFamily="18" charset="0"/>
              </a:rPr>
              <a:t> = </a:t>
            </a:r>
            <a:r>
              <a:rPr lang="el-GR" dirty="0">
                <a:solidFill>
                  <a:srgbClr val="000000"/>
                </a:solidFill>
                <a:latin typeface="Times New Roman" panose="02020603050405020304" pitchFamily="18" charset="0"/>
                <a:cs typeface="Times New Roman" panose="02020603050405020304" pitchFamily="18" charset="0"/>
              </a:rPr>
              <a:t>η πίεση στην τραχεία</a:t>
            </a:r>
          </a:p>
          <a:p>
            <a:pPr algn="l"/>
            <a:r>
              <a:rPr lang="el-GR" dirty="0">
                <a:solidFill>
                  <a:srgbClr val="000000"/>
                </a:solidFill>
                <a:latin typeface="Times New Roman" panose="02020603050405020304" pitchFamily="18" charset="0"/>
                <a:cs typeface="Times New Roman" panose="02020603050405020304" pitchFamily="18" charset="0"/>
              </a:rPr>
              <a:t>Όταν </a:t>
            </a:r>
            <a:r>
              <a:rPr lang="en-US" dirty="0" err="1">
                <a:solidFill>
                  <a:srgbClr val="000000"/>
                </a:solidFill>
                <a:latin typeface="Times New Roman" panose="02020603050405020304" pitchFamily="18" charset="0"/>
                <a:cs typeface="Times New Roman" panose="02020603050405020304" pitchFamily="18" charset="0"/>
              </a:rPr>
              <a:t>Pcrit</a:t>
            </a:r>
            <a:r>
              <a:rPr lang="en-US" dirty="0">
                <a:solidFill>
                  <a:srgbClr val="000000"/>
                </a:solidFill>
                <a:latin typeface="Times New Roman" panose="02020603050405020304" pitchFamily="18" charset="0"/>
                <a:cs typeface="Times New Roman" panose="02020603050405020304" pitchFamily="18" charset="0"/>
              </a:rPr>
              <a:t> &lt; Pus</a:t>
            </a:r>
            <a:r>
              <a:rPr lang="el-GR"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Pds</a:t>
            </a:r>
            <a:r>
              <a:rPr lang="en-US" dirty="0">
                <a:solidFill>
                  <a:srgbClr val="000000"/>
                </a:solidFill>
                <a:latin typeface="Times New Roman" panose="02020603050405020304" pitchFamily="18" charset="0"/>
                <a:cs typeface="Times New Roman" panose="02020603050405020304" pitchFamily="18" charset="0"/>
              </a:rPr>
              <a:t> → </a:t>
            </a:r>
            <a:r>
              <a:rPr lang="el-GR" dirty="0">
                <a:solidFill>
                  <a:srgbClr val="000000"/>
                </a:solidFill>
                <a:latin typeface="Times New Roman" panose="02020603050405020304" pitchFamily="18" charset="0"/>
                <a:cs typeface="Times New Roman" panose="02020603050405020304" pitchFamily="18" charset="0"/>
              </a:rPr>
              <a:t>ροή</a:t>
            </a:r>
          </a:p>
          <a:p>
            <a:pPr algn="l"/>
            <a:r>
              <a:rPr lang="el-GR" dirty="0">
                <a:solidFill>
                  <a:srgbClr val="000000"/>
                </a:solidFill>
                <a:latin typeface="Times New Roman" panose="02020603050405020304" pitchFamily="18" charset="0"/>
                <a:cs typeface="Times New Roman" panose="02020603050405020304" pitchFamily="18" charset="0"/>
              </a:rPr>
              <a:t>Κατά την εισπνοή: </a:t>
            </a:r>
            <a:r>
              <a:rPr lang="en-US" dirty="0" err="1">
                <a:solidFill>
                  <a:srgbClr val="000000"/>
                </a:solidFill>
                <a:latin typeface="Times New Roman" panose="02020603050405020304" pitchFamily="18" charset="0"/>
                <a:cs typeface="Times New Roman" panose="02020603050405020304" pitchFamily="18" charset="0"/>
              </a:rPr>
              <a:t>Pds</a:t>
            </a:r>
            <a:r>
              <a:rPr lang="en-US"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&lt; </a:t>
            </a:r>
            <a:r>
              <a:rPr lang="en-US" dirty="0" err="1">
                <a:solidFill>
                  <a:srgbClr val="000000"/>
                </a:solidFill>
                <a:latin typeface="Times New Roman" panose="02020603050405020304" pitchFamily="18" charset="0"/>
                <a:cs typeface="Times New Roman" panose="02020603050405020304" pitchFamily="18" charset="0"/>
              </a:rPr>
              <a:t>Pcrit</a:t>
            </a:r>
            <a:r>
              <a:rPr lang="el-GR" dirty="0">
                <a:solidFill>
                  <a:srgbClr val="000000"/>
                </a:solidFill>
                <a:latin typeface="Times New Roman" panose="02020603050405020304" pitchFamily="18" charset="0"/>
                <a:cs typeface="Times New Roman" panose="02020603050405020304" pitchFamily="18" charset="0"/>
              </a:rPr>
              <a:t>  </a:t>
            </a:r>
          </a:p>
          <a:p>
            <a:pPr marL="0" indent="0" algn="l">
              <a:buNone/>
            </a:pPr>
            <a:r>
              <a:rPr lang="en-US" dirty="0">
                <a:solidFill>
                  <a:srgbClr val="000000"/>
                </a:solidFill>
                <a:latin typeface="Times New Roman" panose="02020603050405020304" pitchFamily="18" charset="0"/>
                <a:cs typeface="Times New Roman" panose="02020603050405020304" pitchFamily="18" charset="0"/>
              </a:rPr>
              <a:t>→</a:t>
            </a:r>
            <a:r>
              <a:rPr lang="el-GR" dirty="0">
                <a:solidFill>
                  <a:srgbClr val="000000"/>
                </a:solidFill>
                <a:latin typeface="Times New Roman" panose="02020603050405020304" pitchFamily="18" charset="0"/>
                <a:cs typeface="Times New Roman" panose="02020603050405020304" pitchFamily="18" charset="0"/>
              </a:rPr>
              <a:t> περιορισμός ροής αέρα, ανεξάρτητα από</a:t>
            </a:r>
          </a:p>
          <a:p>
            <a:pPr marL="0" indent="0" algn="l">
              <a:buNone/>
            </a:pPr>
            <a:r>
              <a:rPr lang="el-GR" dirty="0">
                <a:solidFill>
                  <a:srgbClr val="000000"/>
                </a:solidFill>
                <a:latin typeface="Times New Roman" panose="02020603050405020304" pitchFamily="18" charset="0"/>
                <a:cs typeface="Times New Roman" panose="02020603050405020304" pitchFamily="18" charset="0"/>
              </a:rPr>
              <a:t> την περαιτέρω μείωση της </a:t>
            </a:r>
            <a:r>
              <a:rPr lang="en-US" dirty="0" err="1">
                <a:solidFill>
                  <a:srgbClr val="000000"/>
                </a:solidFill>
                <a:latin typeface="Times New Roman" panose="02020603050405020304" pitchFamily="18" charset="0"/>
                <a:cs typeface="Times New Roman" panose="02020603050405020304" pitchFamily="18" charset="0"/>
              </a:rPr>
              <a:t>Pds</a:t>
            </a:r>
            <a:endParaRPr lang="el-GR" dirty="0">
              <a:solidFill>
                <a:srgbClr val="000000"/>
              </a:solidFill>
              <a:latin typeface="Times New Roman" panose="02020603050405020304" pitchFamily="18" charset="0"/>
              <a:cs typeface="Times New Roman" panose="02020603050405020304" pitchFamily="18" charset="0"/>
            </a:endParaRPr>
          </a:p>
          <a:p>
            <a:r>
              <a:rPr lang="el-GR" u="sng" dirty="0">
                <a:solidFill>
                  <a:srgbClr val="000000"/>
                </a:solidFill>
                <a:latin typeface="Times New Roman" panose="02020603050405020304" pitchFamily="18" charset="0"/>
                <a:cs typeface="Times New Roman" panose="02020603050405020304" pitchFamily="18" charset="0"/>
              </a:rPr>
              <a:t>Όταν </a:t>
            </a:r>
            <a:r>
              <a:rPr lang="en-US" u="sng" dirty="0">
                <a:solidFill>
                  <a:srgbClr val="000000"/>
                </a:solidFill>
                <a:latin typeface="Times New Roman" panose="02020603050405020304" pitchFamily="18" charset="0"/>
                <a:cs typeface="Times New Roman" panose="02020603050405020304" pitchFamily="18" charset="0"/>
              </a:rPr>
              <a:t>Pus &lt; </a:t>
            </a:r>
            <a:r>
              <a:rPr lang="en-US" u="sng" dirty="0" err="1">
                <a:solidFill>
                  <a:srgbClr val="000000"/>
                </a:solidFill>
                <a:latin typeface="Times New Roman" panose="02020603050405020304" pitchFamily="18" charset="0"/>
                <a:cs typeface="Times New Roman" panose="02020603050405020304" pitchFamily="18" charset="0"/>
              </a:rPr>
              <a:t>Pcrit</a:t>
            </a:r>
            <a:r>
              <a:rPr lang="en-US" u="sng" dirty="0">
                <a:solidFill>
                  <a:srgbClr val="000000"/>
                </a:solidFill>
                <a:latin typeface="Times New Roman" panose="02020603050405020304" pitchFamily="18" charset="0"/>
                <a:cs typeface="Times New Roman" panose="02020603050405020304" pitchFamily="18" charset="0"/>
              </a:rPr>
              <a:t> → </a:t>
            </a:r>
            <a:r>
              <a:rPr lang="el-GR" u="sng" dirty="0">
                <a:solidFill>
                  <a:srgbClr val="000000"/>
                </a:solidFill>
                <a:latin typeface="Times New Roman" panose="02020603050405020304" pitchFamily="18" charset="0"/>
                <a:cs typeface="Times New Roman" panose="02020603050405020304" pitchFamily="18" charset="0"/>
              </a:rPr>
              <a:t>πλήρης απόφραξη</a:t>
            </a:r>
            <a:endParaRPr lang="en-US" u="sng" dirty="0">
              <a:solidFill>
                <a:srgbClr val="000000"/>
              </a:solidFill>
              <a:latin typeface="Times New Roman" panose="02020603050405020304" pitchFamily="18" charset="0"/>
              <a:cs typeface="Times New Roman" panose="02020603050405020304" pitchFamily="18" charset="0"/>
            </a:endParaRPr>
          </a:p>
          <a:p>
            <a:endParaRPr lang="el-GR" sz="2200" b="0" i="0" u="none" strike="noStrike" baseline="0" dirty="0">
              <a:solidFill>
                <a:srgbClr val="000000"/>
              </a:solidFill>
              <a:latin typeface="Times New Roman" panose="02020603050405020304" pitchFamily="18" charset="0"/>
              <a:cs typeface="Times New Roman" panose="02020603050405020304" pitchFamily="18" charset="0"/>
            </a:endParaRPr>
          </a:p>
        </p:txBody>
      </p:sp>
      <p:pic>
        <p:nvPicPr>
          <p:cNvPr id="11" name="Εικόνα 10" descr="Εικόνα που περιέχει διάγραμμα&#10;&#10;Περιγραφή που δημιουργήθηκε αυτόματα">
            <a:extLst>
              <a:ext uri="{FF2B5EF4-FFF2-40B4-BE49-F238E27FC236}">
                <a16:creationId xmlns:a16="http://schemas.microsoft.com/office/drawing/2014/main" id="{2CBC6B75-4194-C805-F97D-3BFFFF311AB0}"/>
              </a:ext>
            </a:extLst>
          </p:cNvPr>
          <p:cNvPicPr>
            <a:picLocks noChangeAspect="1"/>
          </p:cNvPicPr>
          <p:nvPr/>
        </p:nvPicPr>
        <p:blipFill>
          <a:blip r:embed="rId3"/>
          <a:stretch>
            <a:fillRect/>
          </a:stretch>
        </p:blipFill>
        <p:spPr>
          <a:xfrm>
            <a:off x="7961053" y="1053000"/>
            <a:ext cx="3675363" cy="2376000"/>
          </a:xfrm>
          <a:prstGeom prst="rect">
            <a:avLst/>
          </a:prstGeom>
        </p:spPr>
      </p:pic>
      <p:pic>
        <p:nvPicPr>
          <p:cNvPr id="15" name="Εικόνα 14" descr="Εικόνα που περιέχει διάγραμμα, σχηματικό&#10;&#10;Περιγραφή που δημιουργήθηκε αυτόματα">
            <a:extLst>
              <a:ext uri="{FF2B5EF4-FFF2-40B4-BE49-F238E27FC236}">
                <a16:creationId xmlns:a16="http://schemas.microsoft.com/office/drawing/2014/main" id="{C29FC0AB-74EC-42BF-EAAD-5105A5151DC3}"/>
              </a:ext>
            </a:extLst>
          </p:cNvPr>
          <p:cNvPicPr>
            <a:picLocks noChangeAspect="1"/>
          </p:cNvPicPr>
          <p:nvPr/>
        </p:nvPicPr>
        <p:blipFill>
          <a:blip r:embed="rId4"/>
          <a:stretch>
            <a:fillRect/>
          </a:stretch>
        </p:blipFill>
        <p:spPr>
          <a:xfrm>
            <a:off x="6686390" y="3576217"/>
            <a:ext cx="4535061" cy="2880000"/>
          </a:xfrm>
          <a:prstGeom prst="rect">
            <a:avLst/>
          </a:prstGeom>
        </p:spPr>
      </p:pic>
    </p:spTree>
    <p:extLst>
      <p:ext uri="{BB962C8B-B14F-4D97-AF65-F5344CB8AC3E}">
        <p14:creationId xmlns:p14="http://schemas.microsoft.com/office/powerpoint/2010/main" val="370213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E56FFB-9D9E-ECC9-3F16-B1ECCE9C7621}"/>
              </a:ext>
            </a:extLst>
          </p:cNvPr>
          <p:cNvSpPr>
            <a:spLocks noGrp="1"/>
          </p:cNvSpPr>
          <p:nvPr>
            <p:ph type="title"/>
          </p:nvPr>
        </p:nvSpPr>
        <p:spPr>
          <a:xfrm>
            <a:off x="1069848" y="124179"/>
            <a:ext cx="10058400" cy="866422"/>
          </a:xfrm>
        </p:spPr>
        <p:txBody>
          <a:bodyPr>
            <a:normAutofit/>
          </a:bodyPr>
          <a:lstStyle/>
          <a:p>
            <a:pPr algn="ctr"/>
            <a:r>
              <a:rPr lang="el-GR" sz="3600" dirty="0">
                <a:solidFill>
                  <a:schemeClr val="accent5">
                    <a:lumMod val="75000"/>
                  </a:schemeClr>
                </a:solidFill>
                <a:latin typeface="Times New Roman" panose="02020603050405020304" pitchFamily="18" charset="0"/>
                <a:cs typeface="Times New Roman" panose="02020603050405020304" pitchFamily="18" charset="0"/>
              </a:rPr>
              <a:t>Απόφραξη ανώτερου αεραγωγού</a:t>
            </a:r>
          </a:p>
        </p:txBody>
      </p:sp>
      <p:sp>
        <p:nvSpPr>
          <p:cNvPr id="10" name="Θέση περιεχομένου 9">
            <a:extLst>
              <a:ext uri="{FF2B5EF4-FFF2-40B4-BE49-F238E27FC236}">
                <a16:creationId xmlns:a16="http://schemas.microsoft.com/office/drawing/2014/main" id="{DF0506D2-71C7-AAF3-FAE5-2357249F2C8A}"/>
              </a:ext>
            </a:extLst>
          </p:cNvPr>
          <p:cNvSpPr>
            <a:spLocks noGrp="1"/>
          </p:cNvSpPr>
          <p:nvPr>
            <p:ph idx="1"/>
          </p:nvPr>
        </p:nvSpPr>
        <p:spPr>
          <a:xfrm>
            <a:off x="1069848" y="1106311"/>
            <a:ext cx="10058400" cy="5627510"/>
          </a:xfrm>
        </p:spPr>
        <p:txBody>
          <a:bodyPr>
            <a:normAutofit/>
          </a:bodyPr>
          <a:lstStyle/>
          <a:p>
            <a:pPr algn="l">
              <a:lnSpc>
                <a:spcPct val="100000"/>
              </a:lnSpc>
            </a:pPr>
            <a:r>
              <a:rPr lang="el-GR" sz="2200" dirty="0">
                <a:solidFill>
                  <a:srgbClr val="000000"/>
                </a:solidFill>
                <a:latin typeface="Times New Roman" panose="02020603050405020304" pitchFamily="18" charset="0"/>
                <a:cs typeface="Times New Roman" panose="02020603050405020304" pitchFamily="18" charset="0"/>
              </a:rPr>
              <a:t> </a:t>
            </a:r>
            <a:r>
              <a:rPr lang="el-GR" sz="2200" u="sng" dirty="0">
                <a:solidFill>
                  <a:srgbClr val="000000"/>
                </a:solidFill>
                <a:latin typeface="Times New Roman" panose="02020603050405020304" pitchFamily="18" charset="0"/>
                <a:cs typeface="Times New Roman" panose="02020603050405020304" pitchFamily="18" charset="0"/>
              </a:rPr>
              <a:t>Ρινική απόφραξη</a:t>
            </a:r>
            <a:r>
              <a:rPr lang="el-GR" sz="2200" dirty="0">
                <a:solidFill>
                  <a:srgbClr val="000000"/>
                </a:solidFill>
                <a:latin typeface="Times New Roman" panose="02020603050405020304" pitchFamily="18" charset="0"/>
                <a:cs typeface="Times New Roman" panose="02020603050405020304" pitchFamily="18" charset="0"/>
              </a:rPr>
              <a:t>: </a:t>
            </a:r>
          </a:p>
          <a:p>
            <a:pPr>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 Ρινίτιδα - </a:t>
            </a:r>
            <a:r>
              <a:rPr lang="el-GR" dirty="0" err="1">
                <a:solidFill>
                  <a:srgbClr val="000000"/>
                </a:solidFill>
                <a:latin typeface="Times New Roman" panose="02020603050405020304" pitchFamily="18" charset="0"/>
                <a:cs typeface="Times New Roman" panose="02020603050405020304" pitchFamily="18" charset="0"/>
              </a:rPr>
              <a:t>Ρινοκολπίτιδα</a:t>
            </a:r>
            <a:endParaRPr lang="el-GR" dirty="0">
              <a:solidFill>
                <a:srgbClr val="000000"/>
              </a:solidFill>
              <a:latin typeface="Times New Roman" panose="02020603050405020304" pitchFamily="18" charset="0"/>
              <a:cs typeface="Times New Roman" panose="02020603050405020304" pitchFamily="18" charset="0"/>
            </a:endParaRPr>
          </a:p>
          <a:p>
            <a:pPr algn="l">
              <a:lnSpc>
                <a:spcPct val="100000"/>
              </a:lnSpc>
              <a:buFont typeface="Wingdings" panose="05000000000000000000" pitchFamily="2" charset="2"/>
              <a:buChar char="ü"/>
            </a:pPr>
            <a:r>
              <a:rPr lang="el-GR" b="0" i="0" u="none" strike="noStrike" baseline="0" dirty="0">
                <a:solidFill>
                  <a:srgbClr val="000000"/>
                </a:solidFill>
                <a:latin typeface="Times New Roman" panose="02020603050405020304" pitchFamily="18" charset="0"/>
                <a:cs typeface="Times New Roman" panose="02020603050405020304" pitchFamily="18" charset="0"/>
              </a:rPr>
              <a:t>Υπερτροφία </a:t>
            </a:r>
            <a:r>
              <a:rPr lang="el-GR" dirty="0">
                <a:solidFill>
                  <a:srgbClr val="000000"/>
                </a:solidFill>
                <a:latin typeface="Times New Roman" panose="02020603050405020304" pitchFamily="18" charset="0"/>
                <a:cs typeface="Times New Roman" panose="02020603050405020304" pitchFamily="18" charset="0"/>
              </a:rPr>
              <a:t>ρινικών κογχών</a:t>
            </a:r>
          </a:p>
          <a:p>
            <a:pPr algn="l">
              <a:lnSpc>
                <a:spcPct val="100000"/>
              </a:lnSpc>
              <a:buFont typeface="Wingdings" panose="05000000000000000000" pitchFamily="2" charset="2"/>
              <a:buChar char="ü"/>
            </a:pPr>
            <a:r>
              <a:rPr lang="el-GR" b="0" i="0" u="none" strike="noStrike" baseline="0" dirty="0">
                <a:solidFill>
                  <a:srgbClr val="000000"/>
                </a:solidFill>
                <a:latin typeface="Times New Roman" panose="02020603050405020304" pitchFamily="18" charset="0"/>
                <a:cs typeface="Times New Roman" panose="02020603050405020304" pitchFamily="18" charset="0"/>
              </a:rPr>
              <a:t>Σκολίωση ρινικού διαφράγματος</a:t>
            </a:r>
          </a:p>
          <a:p>
            <a:pPr algn="l">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Σύμπτωση ρινικής βαλβίδας</a:t>
            </a:r>
            <a:endParaRPr lang="el-GR" b="0" i="0" u="none" strike="noStrike" baseline="0" dirty="0">
              <a:solidFill>
                <a:srgbClr val="000000"/>
              </a:solidFill>
              <a:latin typeface="Times New Roman" panose="02020603050405020304" pitchFamily="18" charset="0"/>
              <a:cs typeface="Times New Roman" panose="02020603050405020304" pitchFamily="18" charset="0"/>
            </a:endParaRPr>
          </a:p>
          <a:p>
            <a:pPr algn="l">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Ρινικοί πολύποδες</a:t>
            </a:r>
          </a:p>
          <a:p>
            <a:pPr algn="l">
              <a:lnSpc>
                <a:spcPct val="100000"/>
              </a:lnSpc>
            </a:pPr>
            <a:r>
              <a:rPr lang="el-GR" sz="22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2200" b="0" i="0" u="sng" strike="noStrike" baseline="0" dirty="0">
                <a:solidFill>
                  <a:srgbClr val="000000"/>
                </a:solidFill>
                <a:latin typeface="Times New Roman" panose="02020603050405020304" pitchFamily="18" charset="0"/>
                <a:cs typeface="Times New Roman" panose="02020603050405020304" pitchFamily="18" charset="0"/>
              </a:rPr>
              <a:t>Παθήσεις στοματικής κοιλότητας</a:t>
            </a:r>
            <a:r>
              <a:rPr lang="el-GR" sz="2200" b="0" i="0" u="none" strike="noStrike" baseline="0" dirty="0">
                <a:solidFill>
                  <a:srgbClr val="000000"/>
                </a:solidFill>
                <a:latin typeface="Times New Roman" panose="02020603050405020304" pitchFamily="18" charset="0"/>
                <a:cs typeface="Times New Roman" panose="02020603050405020304" pitchFamily="18" charset="0"/>
              </a:rPr>
              <a:t>:</a:t>
            </a:r>
          </a:p>
          <a:p>
            <a:pPr algn="l">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Σύγκλειση δοντιών</a:t>
            </a:r>
          </a:p>
          <a:p>
            <a:pPr algn="l">
              <a:lnSpc>
                <a:spcPct val="100000"/>
              </a:lnSpc>
              <a:buFont typeface="Wingdings" panose="05000000000000000000" pitchFamily="2" charset="2"/>
              <a:buChar char="ü"/>
            </a:pPr>
            <a:r>
              <a:rPr lang="el-GR" b="0" i="0" u="none" strike="noStrike" baseline="0" dirty="0" err="1">
                <a:solidFill>
                  <a:srgbClr val="000000"/>
                </a:solidFill>
                <a:latin typeface="Times New Roman" panose="02020603050405020304" pitchFamily="18" charset="0"/>
                <a:cs typeface="Times New Roman" panose="02020603050405020304" pitchFamily="18" charset="0"/>
              </a:rPr>
              <a:t>Μακρογλωσσία</a:t>
            </a:r>
            <a:endParaRPr lang="el-GR" b="0" i="0" u="none" strike="noStrike" baseline="0" dirty="0">
              <a:solidFill>
                <a:srgbClr val="000000"/>
              </a:solidFill>
              <a:latin typeface="Times New Roman" panose="02020603050405020304" pitchFamily="18" charset="0"/>
              <a:cs typeface="Times New Roman" panose="02020603050405020304" pitchFamily="18" charset="0"/>
            </a:endParaRPr>
          </a:p>
          <a:p>
            <a:pPr algn="l">
              <a:lnSpc>
                <a:spcPct val="100000"/>
              </a:lnSpc>
              <a:buFont typeface="Wingdings" panose="05000000000000000000" pitchFamily="2" charset="2"/>
              <a:buChar char="ü"/>
            </a:pPr>
            <a:r>
              <a:rPr lang="el-GR" b="0" i="0" u="none" strike="noStrike" baseline="0" dirty="0">
                <a:solidFill>
                  <a:srgbClr val="000000"/>
                </a:solidFill>
                <a:latin typeface="Times New Roman" panose="02020603050405020304" pitchFamily="18" charset="0"/>
                <a:cs typeface="Times New Roman" panose="02020603050405020304" pitchFamily="18" charset="0"/>
              </a:rPr>
              <a:t>Μεγάλη ρίζα γλώσσας</a:t>
            </a:r>
          </a:p>
          <a:p>
            <a:pPr algn="l">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Υπερτροφία αμυγδαλών</a:t>
            </a:r>
          </a:p>
          <a:p>
            <a:pPr algn="l">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Αυξημένο μήκος μαλθακής υπερώας</a:t>
            </a:r>
          </a:p>
          <a:p>
            <a:pPr algn="l">
              <a:lnSpc>
                <a:spcPct val="100000"/>
              </a:lnSpc>
              <a:buFont typeface="Wingdings" panose="05000000000000000000" pitchFamily="2" charset="2"/>
              <a:buChar char="ü"/>
            </a:pPr>
            <a:endParaRPr lang="el-GR" b="0" i="0" u="none" strike="noStrike" baseline="0" dirty="0">
              <a:solidFill>
                <a:srgbClr val="000000"/>
              </a:solidFill>
              <a:latin typeface="Times New Roman" panose="02020603050405020304" pitchFamily="18" charset="0"/>
              <a:cs typeface="Times New Roman" panose="02020603050405020304" pitchFamily="18" charset="0"/>
            </a:endParaRPr>
          </a:p>
        </p:txBody>
      </p:sp>
      <p:pic>
        <p:nvPicPr>
          <p:cNvPr id="11" name="Εικόνα 10" descr="Εικόνα που περιέχει διάγραμμα&#10;&#10;Περιγραφή που δημιουργήθηκε αυτόματα">
            <a:extLst>
              <a:ext uri="{FF2B5EF4-FFF2-40B4-BE49-F238E27FC236}">
                <a16:creationId xmlns:a16="http://schemas.microsoft.com/office/drawing/2014/main" id="{8AC1B60C-7862-015C-29FA-DB0712B97BDA}"/>
              </a:ext>
            </a:extLst>
          </p:cNvPr>
          <p:cNvPicPr>
            <a:picLocks noChangeAspect="1"/>
          </p:cNvPicPr>
          <p:nvPr/>
        </p:nvPicPr>
        <p:blipFill>
          <a:blip r:embed="rId3"/>
          <a:stretch>
            <a:fillRect/>
          </a:stretch>
        </p:blipFill>
        <p:spPr>
          <a:xfrm>
            <a:off x="10052104" y="837838"/>
            <a:ext cx="1762371" cy="2591162"/>
          </a:xfrm>
          <a:prstGeom prst="rect">
            <a:avLst/>
          </a:prstGeom>
        </p:spPr>
      </p:pic>
      <p:pic>
        <p:nvPicPr>
          <p:cNvPr id="13" name="Εικόνα 12" descr="Εικόνα που περιέχει κείμενο, γυαλιά, γυαλιά ηλίου, γυαλιά κολύμβησης&#10;&#10;Περιγραφή που δημιουργήθηκε αυτόματα">
            <a:extLst>
              <a:ext uri="{FF2B5EF4-FFF2-40B4-BE49-F238E27FC236}">
                <a16:creationId xmlns:a16="http://schemas.microsoft.com/office/drawing/2014/main" id="{604CED8E-E3DC-8476-B295-9F2231E68464}"/>
              </a:ext>
            </a:extLst>
          </p:cNvPr>
          <p:cNvPicPr>
            <a:picLocks noChangeAspect="1"/>
          </p:cNvPicPr>
          <p:nvPr/>
        </p:nvPicPr>
        <p:blipFill>
          <a:blip r:embed="rId4"/>
          <a:stretch>
            <a:fillRect/>
          </a:stretch>
        </p:blipFill>
        <p:spPr>
          <a:xfrm>
            <a:off x="6056104" y="1112673"/>
            <a:ext cx="3996000" cy="2341090"/>
          </a:xfrm>
          <a:prstGeom prst="rect">
            <a:avLst/>
          </a:prstGeom>
        </p:spPr>
      </p:pic>
      <p:pic>
        <p:nvPicPr>
          <p:cNvPr id="15" name="Εικόνα 14" descr="Εικόνα που περιέχει διάγραμμα">
            <a:extLst>
              <a:ext uri="{FF2B5EF4-FFF2-40B4-BE49-F238E27FC236}">
                <a16:creationId xmlns:a16="http://schemas.microsoft.com/office/drawing/2014/main" id="{269318F0-38EE-8592-5030-5AD6114DA60F}"/>
              </a:ext>
            </a:extLst>
          </p:cNvPr>
          <p:cNvPicPr>
            <a:picLocks noChangeAspect="1"/>
          </p:cNvPicPr>
          <p:nvPr/>
        </p:nvPicPr>
        <p:blipFill>
          <a:blip r:embed="rId5"/>
          <a:stretch>
            <a:fillRect/>
          </a:stretch>
        </p:blipFill>
        <p:spPr>
          <a:xfrm>
            <a:off x="9594386" y="3976138"/>
            <a:ext cx="2412000" cy="1515842"/>
          </a:xfrm>
          <a:prstGeom prst="rect">
            <a:avLst/>
          </a:prstGeom>
          <a:effectLst>
            <a:softEdge rad="63500"/>
          </a:effectLst>
        </p:spPr>
      </p:pic>
      <p:pic>
        <p:nvPicPr>
          <p:cNvPr id="17" name="Εικόνα 16">
            <a:extLst>
              <a:ext uri="{FF2B5EF4-FFF2-40B4-BE49-F238E27FC236}">
                <a16:creationId xmlns:a16="http://schemas.microsoft.com/office/drawing/2014/main" id="{13F210CC-471E-C628-8482-99D212CED65A}"/>
              </a:ext>
            </a:extLst>
          </p:cNvPr>
          <p:cNvPicPr>
            <a:picLocks noChangeAspect="1"/>
          </p:cNvPicPr>
          <p:nvPr/>
        </p:nvPicPr>
        <p:blipFill>
          <a:blip r:embed="rId6"/>
          <a:stretch>
            <a:fillRect/>
          </a:stretch>
        </p:blipFill>
        <p:spPr>
          <a:xfrm>
            <a:off x="6195464" y="3661277"/>
            <a:ext cx="2664000" cy="2682907"/>
          </a:xfrm>
          <a:prstGeom prst="rect">
            <a:avLst/>
          </a:prstGeom>
        </p:spPr>
      </p:pic>
    </p:spTree>
    <p:extLst>
      <p:ext uri="{BB962C8B-B14F-4D97-AF65-F5344CB8AC3E}">
        <p14:creationId xmlns:p14="http://schemas.microsoft.com/office/powerpoint/2010/main" val="321085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A24C35-C990-3559-68A9-00202D8910D2}"/>
              </a:ext>
            </a:extLst>
          </p:cNvPr>
          <p:cNvSpPr>
            <a:spLocks noGrp="1"/>
          </p:cNvSpPr>
          <p:nvPr>
            <p:ph type="title"/>
          </p:nvPr>
        </p:nvSpPr>
        <p:spPr>
          <a:xfrm>
            <a:off x="892566" y="317242"/>
            <a:ext cx="10058400" cy="588388"/>
          </a:xfrm>
        </p:spPr>
        <p:txBody>
          <a:bodyPr>
            <a:normAutofit fontScale="90000"/>
          </a:bodyPr>
          <a:lstStyle/>
          <a:p>
            <a:pPr algn="ctr"/>
            <a:r>
              <a:rPr lang="el-GR" sz="4000" dirty="0">
                <a:solidFill>
                  <a:schemeClr val="accent5">
                    <a:lumMod val="75000"/>
                  </a:schemeClr>
                </a:solidFill>
                <a:latin typeface="Times New Roman" panose="02020603050405020304" pitchFamily="18" charset="0"/>
                <a:cs typeface="Times New Roman" panose="02020603050405020304" pitchFamily="18" charset="0"/>
              </a:rPr>
              <a:t>ΕΙΣΑΓΩΓΗ</a:t>
            </a:r>
          </a:p>
        </p:txBody>
      </p:sp>
      <p:sp>
        <p:nvSpPr>
          <p:cNvPr id="3" name="Θέση περιεχομένου 2">
            <a:extLst>
              <a:ext uri="{FF2B5EF4-FFF2-40B4-BE49-F238E27FC236}">
                <a16:creationId xmlns:a16="http://schemas.microsoft.com/office/drawing/2014/main" id="{0175BC1E-44AF-399D-8859-E7D8E2308BBB}"/>
              </a:ext>
            </a:extLst>
          </p:cNvPr>
          <p:cNvSpPr>
            <a:spLocks noGrp="1"/>
          </p:cNvSpPr>
          <p:nvPr>
            <p:ph idx="1"/>
          </p:nvPr>
        </p:nvSpPr>
        <p:spPr>
          <a:xfrm>
            <a:off x="247650" y="1095374"/>
            <a:ext cx="10058400" cy="5146579"/>
          </a:xfrm>
        </p:spPr>
        <p:txBody>
          <a:bodyPr>
            <a:normAutofit fontScale="70000" lnSpcReduction="20000"/>
          </a:bodyPr>
          <a:lstStyle/>
          <a:p>
            <a:pPr marL="0" indent="0">
              <a:buNone/>
            </a:pPr>
            <a:r>
              <a:rPr lang="el-GR" sz="3200" u="sng" dirty="0">
                <a:latin typeface="Times New Roman" panose="02020603050405020304" pitchFamily="18" charset="0"/>
                <a:cs typeface="Times New Roman" panose="02020603050405020304" pitchFamily="18" charset="0"/>
              </a:rPr>
              <a:t>Τί είναι ύπνος</a:t>
            </a:r>
            <a:r>
              <a:rPr lang="en-US" sz="3200" u="sng"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sz="2600" dirty="0">
                <a:latin typeface="Times New Roman" panose="02020603050405020304" pitchFamily="18" charset="0"/>
                <a:cs typeface="Times New Roman" panose="02020603050405020304" pitchFamily="18" charset="0"/>
              </a:rPr>
              <a:t>Προσωρινή μεταβολή της συνείδησης</a:t>
            </a:r>
          </a:p>
          <a:p>
            <a:pPr>
              <a:buFont typeface="Arial" panose="020B0604020202020204" pitchFamily="34" charset="0"/>
              <a:buChar char="•"/>
            </a:pPr>
            <a:r>
              <a:rPr lang="el-GR" sz="2600" dirty="0">
                <a:latin typeface="Times New Roman" panose="02020603050405020304" pitchFamily="18" charset="0"/>
                <a:cs typeface="Times New Roman" panose="02020603050405020304" pitchFamily="18" charset="0"/>
              </a:rPr>
              <a:t>Ελάττωση της ανταπόκρισης στα εξωτερικά ερεθίσματα</a:t>
            </a:r>
          </a:p>
          <a:p>
            <a:pPr>
              <a:buFont typeface="Arial" panose="020B0604020202020204" pitchFamily="34" charset="0"/>
              <a:buChar char="•"/>
            </a:pPr>
            <a:r>
              <a:rPr lang="el-GR" sz="2600" dirty="0">
                <a:latin typeface="Times New Roman" panose="02020603050405020304" pitchFamily="18" charset="0"/>
                <a:cs typeface="Times New Roman" panose="02020603050405020304" pitchFamily="18" charset="0"/>
              </a:rPr>
              <a:t>Σημαντική μείωση ή απουσία της μυϊκής δραστηριότητας </a:t>
            </a:r>
          </a:p>
          <a:p>
            <a:pPr marL="0" indent="0">
              <a:buNone/>
            </a:pPr>
            <a:endParaRPr lang="el-GR" sz="2800" dirty="0">
              <a:latin typeface="Times New Roman" panose="02020603050405020304" pitchFamily="18" charset="0"/>
              <a:cs typeface="Times New Roman" panose="02020603050405020304" pitchFamily="18" charset="0"/>
            </a:endParaRPr>
          </a:p>
          <a:p>
            <a:pPr marL="0" indent="0">
              <a:buNone/>
            </a:pPr>
            <a:r>
              <a:rPr lang="el-GR" sz="3100" dirty="0">
                <a:latin typeface="Times New Roman" panose="02020603050405020304" pitchFamily="18" charset="0"/>
                <a:cs typeface="Times New Roman" panose="02020603050405020304" pitchFamily="18" charset="0"/>
              </a:rPr>
              <a:t> </a:t>
            </a:r>
            <a:r>
              <a:rPr lang="el-GR" sz="3100" u="sng" dirty="0">
                <a:latin typeface="Times New Roman" panose="02020603050405020304" pitchFamily="18" charset="0"/>
                <a:cs typeface="Times New Roman" panose="02020603050405020304" pitchFamily="18" charset="0"/>
              </a:rPr>
              <a:t>Τρεις διακριτές καταστάσεις (ΗΕΓ/ΗΟΓ/ΗΜΓ):</a:t>
            </a:r>
          </a:p>
          <a:p>
            <a:r>
              <a:rPr lang="el-GR" sz="3100" u="sng" dirty="0">
                <a:latin typeface="Times New Roman" panose="02020603050405020304" pitchFamily="18" charset="0"/>
                <a:cs typeface="Times New Roman" panose="02020603050405020304" pitchFamily="18" charset="0"/>
              </a:rPr>
              <a:t>Εγρήγορση</a:t>
            </a:r>
            <a:r>
              <a:rPr lang="en-US" sz="3100" u="sng" dirty="0">
                <a:latin typeface="Times New Roman" panose="02020603050405020304" pitchFamily="18" charset="0"/>
                <a:cs typeface="Times New Roman" panose="02020603050405020304" pitchFamily="18" charset="0"/>
              </a:rPr>
              <a:t> </a:t>
            </a:r>
            <a:endParaRPr lang="el-GR" sz="3100" u="sng" dirty="0">
              <a:latin typeface="Times New Roman" panose="02020603050405020304" pitchFamily="18" charset="0"/>
              <a:cs typeface="Times New Roman" panose="02020603050405020304" pitchFamily="18" charset="0"/>
            </a:endParaRPr>
          </a:p>
          <a:p>
            <a:pPr marL="0" indent="0">
              <a:buNone/>
            </a:pPr>
            <a:endParaRPr lang="el-GR" sz="2600" u="sng" dirty="0">
              <a:latin typeface="Times New Roman" panose="02020603050405020304" pitchFamily="18" charset="0"/>
              <a:cs typeface="Times New Roman" panose="02020603050405020304" pitchFamily="18" charset="0"/>
            </a:endParaRPr>
          </a:p>
          <a:p>
            <a:r>
              <a:rPr lang="en-US" sz="3200" u="sng" dirty="0">
                <a:latin typeface="Times New Roman" panose="02020603050405020304" pitchFamily="18" charset="0"/>
                <a:cs typeface="Times New Roman" panose="02020603050405020304" pitchFamily="18" charset="0"/>
              </a:rPr>
              <a:t>NREM</a:t>
            </a:r>
            <a:r>
              <a:rPr lang="en-US" sz="2400" dirty="0">
                <a:latin typeface="Times New Roman" panose="02020603050405020304" pitchFamily="18" charset="0"/>
                <a:cs typeface="Times New Roman" panose="02020603050405020304" pitchFamily="18" charset="0"/>
              </a:rPr>
              <a:t> : </a:t>
            </a:r>
            <a:r>
              <a:rPr lang="en-US" sz="2600" dirty="0">
                <a:latin typeface="Times New Roman" panose="02020603050405020304" pitchFamily="18" charset="0"/>
                <a:cs typeface="Times New Roman" panose="02020603050405020304" pitchFamily="18" charset="0"/>
              </a:rPr>
              <a:t>3 </a:t>
            </a:r>
            <a:r>
              <a:rPr lang="el-GR" sz="2600" dirty="0">
                <a:latin typeface="Times New Roman" panose="02020603050405020304" pitchFamily="18" charset="0"/>
                <a:cs typeface="Times New Roman" panose="02020603050405020304" pitchFamily="18" charset="0"/>
              </a:rPr>
              <a:t>Στάδια </a:t>
            </a:r>
            <a:r>
              <a:rPr lang="en-US" sz="2600" dirty="0">
                <a:latin typeface="Times New Roman" panose="02020603050405020304" pitchFamily="18" charset="0"/>
                <a:cs typeface="Times New Roman" panose="02020603050405020304" pitchFamily="18" charset="0"/>
              </a:rPr>
              <a:t>(</a:t>
            </a:r>
            <a:r>
              <a:rPr lang="el-GR" sz="2600" dirty="0">
                <a:latin typeface="Times New Roman" panose="02020603050405020304" pitchFamily="18" charset="0"/>
                <a:cs typeface="Times New Roman" panose="02020603050405020304" pitchFamily="18" charset="0"/>
              </a:rPr>
              <a:t>από τον πιο ελαφρύ στον πιο βαθύ ύπνο</a:t>
            </a:r>
            <a:r>
              <a:rPr lang="el-GR" sz="2400" dirty="0">
                <a:latin typeface="Times New Roman" panose="02020603050405020304" pitchFamily="18" charset="0"/>
                <a:cs typeface="Times New Roman" panose="02020603050405020304" pitchFamily="18" charset="0"/>
              </a:rPr>
              <a:t>)</a:t>
            </a:r>
          </a:p>
          <a:p>
            <a:pPr marL="0" indent="0">
              <a:buNone/>
            </a:pPr>
            <a:endParaRPr lang="el-GR" sz="2400" dirty="0">
              <a:latin typeface="Times New Roman" panose="02020603050405020304" pitchFamily="18" charset="0"/>
              <a:cs typeface="Times New Roman" panose="02020603050405020304" pitchFamily="18" charset="0"/>
            </a:endParaRPr>
          </a:p>
          <a:p>
            <a:r>
              <a:rPr lang="en-US" sz="3200" u="sng" dirty="0">
                <a:latin typeface="Times New Roman" panose="02020603050405020304" pitchFamily="18" charset="0"/>
                <a:cs typeface="Times New Roman" panose="02020603050405020304" pitchFamily="18" charset="0"/>
              </a:rPr>
              <a:t>REM </a:t>
            </a:r>
            <a:r>
              <a:rPr lang="el-GR" sz="3200" u="sng" dirty="0">
                <a:latin typeface="Times New Roman" panose="02020603050405020304" pitchFamily="18" charset="0"/>
                <a:cs typeface="Times New Roman" panose="02020603050405020304" pitchFamily="18" charset="0"/>
              </a:rPr>
              <a:t>ύπνος (</a:t>
            </a:r>
            <a:r>
              <a:rPr lang="en-US" sz="3200" u="sng" dirty="0">
                <a:latin typeface="Times New Roman" panose="02020603050405020304" pitchFamily="18" charset="0"/>
                <a:cs typeface="Times New Roman" panose="02020603050405020304" pitchFamily="18" charset="0"/>
              </a:rPr>
              <a:t>Rapid Eye Movements</a:t>
            </a:r>
            <a:r>
              <a:rPr lang="el-GR" sz="3200" u="sng" dirty="0">
                <a:latin typeface="Times New Roman" panose="02020603050405020304" pitchFamily="18" charset="0"/>
                <a:cs typeface="Times New Roman" panose="02020603050405020304" pitchFamily="18" charset="0"/>
              </a:rPr>
              <a:t>)</a:t>
            </a:r>
            <a:r>
              <a:rPr lang="en-US" sz="3200" u="sng"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 </a:t>
            </a:r>
            <a:r>
              <a:rPr lang="el-GR" sz="2600" dirty="0">
                <a:latin typeface="Times New Roman" panose="02020603050405020304" pitchFamily="18" charset="0"/>
                <a:cs typeface="Times New Roman" panose="02020603050405020304" pitchFamily="18" charset="0"/>
              </a:rPr>
              <a:t>Πλήρης μυϊκή ατονία																		- Όνειρα</a:t>
            </a:r>
            <a:endParaRPr lang="el-GR" sz="2900" dirty="0">
              <a:latin typeface="Times New Roman" panose="02020603050405020304" pitchFamily="18" charset="0"/>
              <a:cs typeface="Times New Roman" panose="02020603050405020304" pitchFamily="18" charset="0"/>
            </a:endParaRPr>
          </a:p>
          <a:p>
            <a:pPr marL="0" indent="0">
              <a:buNone/>
            </a:pPr>
            <a:r>
              <a:rPr lang="el-GR" sz="2800" dirty="0">
                <a:latin typeface="Times New Roman" panose="02020603050405020304" pitchFamily="18" charset="0"/>
                <a:cs typeface="Times New Roman" panose="02020603050405020304" pitchFamily="18" charset="0"/>
              </a:rPr>
              <a:t>  </a:t>
            </a:r>
          </a:p>
        </p:txBody>
      </p:sp>
      <p:pic>
        <p:nvPicPr>
          <p:cNvPr id="4" name="Εικόνα 3">
            <a:extLst>
              <a:ext uri="{FF2B5EF4-FFF2-40B4-BE49-F238E27FC236}">
                <a16:creationId xmlns:a16="http://schemas.microsoft.com/office/drawing/2014/main" id="{794EA5AA-7E04-2BE4-DFD1-E10B15C78FBF}"/>
              </a:ext>
            </a:extLst>
          </p:cNvPr>
          <p:cNvPicPr>
            <a:picLocks noChangeAspect="1"/>
          </p:cNvPicPr>
          <p:nvPr/>
        </p:nvPicPr>
        <p:blipFill rotWithShape="1">
          <a:blip r:embed="rId3"/>
          <a:srcRect l="24691" t="1420"/>
          <a:stretch/>
        </p:blipFill>
        <p:spPr>
          <a:xfrm>
            <a:off x="6200969" y="2356661"/>
            <a:ext cx="5857280" cy="3781424"/>
          </a:xfrm>
          <a:prstGeom prst="rect">
            <a:avLst/>
          </a:prstGeom>
          <a:ln>
            <a:noFill/>
          </a:ln>
          <a:effectLst>
            <a:softEdge rad="112500"/>
          </a:effectLst>
        </p:spPr>
      </p:pic>
    </p:spTree>
    <p:extLst>
      <p:ext uri="{BB962C8B-B14F-4D97-AF65-F5344CB8AC3E}">
        <p14:creationId xmlns:p14="http://schemas.microsoft.com/office/powerpoint/2010/main" val="4095657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a:extLst>
              <a:ext uri="{FF2B5EF4-FFF2-40B4-BE49-F238E27FC236}">
                <a16:creationId xmlns:a16="http://schemas.microsoft.com/office/drawing/2014/main" id="{45E49158-DB31-FA5F-FB6C-B91F42031A65}"/>
              </a:ext>
            </a:extLst>
          </p:cNvPr>
          <p:cNvSpPr>
            <a:spLocks noGrp="1"/>
          </p:cNvSpPr>
          <p:nvPr>
            <p:ph type="title"/>
          </p:nvPr>
        </p:nvSpPr>
        <p:spPr>
          <a:xfrm>
            <a:off x="1063752" y="119711"/>
            <a:ext cx="10515600" cy="1325563"/>
          </a:xfrm>
        </p:spPr>
        <p:txBody>
          <a:bodyPr>
            <a:normAutofit/>
          </a:bodyPr>
          <a:lstStyle/>
          <a:p>
            <a:pPr algn="ctr"/>
            <a:r>
              <a:rPr lang="el-GR" sz="3600" dirty="0">
                <a:solidFill>
                  <a:schemeClr val="accent5">
                    <a:lumMod val="75000"/>
                  </a:schemeClr>
                </a:solidFill>
                <a:latin typeface="Times New Roman" panose="02020603050405020304" pitchFamily="18" charset="0"/>
                <a:cs typeface="Times New Roman" panose="02020603050405020304" pitchFamily="18" charset="0"/>
              </a:rPr>
              <a:t>Απόφραξη ανώτερου αεραγωγού</a:t>
            </a:r>
          </a:p>
        </p:txBody>
      </p:sp>
      <p:sp>
        <p:nvSpPr>
          <p:cNvPr id="10" name="Θέση περιεχομένου 9">
            <a:extLst>
              <a:ext uri="{FF2B5EF4-FFF2-40B4-BE49-F238E27FC236}">
                <a16:creationId xmlns:a16="http://schemas.microsoft.com/office/drawing/2014/main" id="{DF0506D2-71C7-AAF3-FAE5-2357249F2C8A}"/>
              </a:ext>
            </a:extLst>
          </p:cNvPr>
          <p:cNvSpPr>
            <a:spLocks noGrp="1"/>
          </p:cNvSpPr>
          <p:nvPr>
            <p:ph idx="1"/>
          </p:nvPr>
        </p:nvSpPr>
        <p:spPr>
          <a:xfrm>
            <a:off x="1069848" y="1106311"/>
            <a:ext cx="10058400" cy="4761089"/>
          </a:xfrm>
        </p:spPr>
        <p:txBody>
          <a:bodyPr>
            <a:normAutofit/>
          </a:bodyPr>
          <a:lstStyle/>
          <a:p>
            <a:pPr algn="l">
              <a:lnSpc>
                <a:spcPct val="100000"/>
              </a:lnSpc>
            </a:pPr>
            <a:r>
              <a:rPr lang="el-GR" sz="22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2200" b="0" i="0" u="sng" strike="noStrike" baseline="0" dirty="0" err="1">
                <a:solidFill>
                  <a:srgbClr val="000000"/>
                </a:solidFill>
                <a:latin typeface="Times New Roman" panose="02020603050405020304" pitchFamily="18" charset="0"/>
                <a:cs typeface="Times New Roman" panose="02020603050405020304" pitchFamily="18" charset="0"/>
              </a:rPr>
              <a:t>Κρανιοπροσωπικά</a:t>
            </a:r>
            <a:r>
              <a:rPr lang="el-GR" sz="2200" b="0" i="0" u="sng" strike="noStrike" baseline="0" dirty="0">
                <a:solidFill>
                  <a:srgbClr val="000000"/>
                </a:solidFill>
                <a:latin typeface="Times New Roman" panose="02020603050405020304" pitchFamily="18" charset="0"/>
                <a:cs typeface="Times New Roman" panose="02020603050405020304" pitchFamily="18" charset="0"/>
              </a:rPr>
              <a:t> χαρακτηριστικά:</a:t>
            </a:r>
          </a:p>
          <a:p>
            <a:pPr algn="l">
              <a:lnSpc>
                <a:spcPct val="100000"/>
              </a:lnSpc>
              <a:buFont typeface="Wingdings" panose="05000000000000000000" pitchFamily="2" charset="2"/>
              <a:buChar char="ü"/>
            </a:pPr>
            <a:r>
              <a:rPr lang="el-GR" dirty="0" err="1">
                <a:solidFill>
                  <a:srgbClr val="000000"/>
                </a:solidFill>
                <a:latin typeface="Times New Roman" panose="02020603050405020304" pitchFamily="18" charset="0"/>
                <a:cs typeface="Times New Roman" panose="02020603050405020304" pitchFamily="18" charset="0"/>
              </a:rPr>
              <a:t>Οπισθογναθία</a:t>
            </a:r>
            <a:r>
              <a:rPr lang="el-GR" dirty="0">
                <a:solidFill>
                  <a:srgbClr val="000000"/>
                </a:solidFill>
                <a:latin typeface="Times New Roman" panose="02020603050405020304" pitchFamily="18" charset="0"/>
                <a:cs typeface="Times New Roman" panose="02020603050405020304" pitchFamily="18" charset="0"/>
              </a:rPr>
              <a:t>, </a:t>
            </a:r>
            <a:r>
              <a:rPr lang="el-GR" dirty="0" err="1">
                <a:solidFill>
                  <a:srgbClr val="000000"/>
                </a:solidFill>
                <a:latin typeface="Times New Roman" panose="02020603050405020304" pitchFamily="18" charset="0"/>
                <a:cs typeface="Times New Roman" panose="02020603050405020304" pitchFamily="18" charset="0"/>
              </a:rPr>
              <a:t>μικρογναθία</a:t>
            </a:r>
            <a:r>
              <a:rPr lang="el-GR" dirty="0">
                <a:solidFill>
                  <a:srgbClr val="000000"/>
                </a:solidFill>
                <a:latin typeface="Times New Roman" panose="02020603050405020304" pitchFamily="18" charset="0"/>
                <a:cs typeface="Times New Roman" panose="02020603050405020304" pitchFamily="18" charset="0"/>
              </a:rPr>
              <a:t>, υποπλασία άνω και κάτω γνάθου</a:t>
            </a:r>
          </a:p>
          <a:p>
            <a:pPr algn="l">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Κατώτερη θέση υοειδούς οστού (σύνδεση μόνο με μύες, ανεξάρτητο από άλλα οστά)</a:t>
            </a:r>
            <a:endParaRPr lang="en-US" dirty="0">
              <a:solidFill>
                <a:srgbClr val="000000"/>
              </a:solidFill>
              <a:latin typeface="Times New Roman" panose="02020603050405020304" pitchFamily="18" charset="0"/>
              <a:cs typeface="Times New Roman" panose="02020603050405020304" pitchFamily="18" charset="0"/>
            </a:endParaRPr>
          </a:p>
          <a:p>
            <a:pPr algn="l">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Αυξημένη περίμετρος τραχήλου (Α&gt;43</a:t>
            </a:r>
            <a:r>
              <a:rPr lang="en-US" dirty="0">
                <a:solidFill>
                  <a:srgbClr val="000000"/>
                </a:solidFill>
                <a:latin typeface="Times New Roman" panose="02020603050405020304" pitchFamily="18" charset="0"/>
                <a:cs typeface="Times New Roman" panose="02020603050405020304" pitchFamily="18" charset="0"/>
              </a:rPr>
              <a:t>cm, </a:t>
            </a:r>
            <a:r>
              <a:rPr lang="el-GR" dirty="0">
                <a:solidFill>
                  <a:srgbClr val="000000"/>
                </a:solidFill>
                <a:latin typeface="Times New Roman" panose="02020603050405020304" pitchFamily="18" charset="0"/>
                <a:cs typeface="Times New Roman" panose="02020603050405020304" pitchFamily="18" charset="0"/>
              </a:rPr>
              <a:t>Γ&gt;41</a:t>
            </a:r>
            <a:r>
              <a:rPr lang="en-US" dirty="0">
                <a:solidFill>
                  <a:srgbClr val="000000"/>
                </a:solidFill>
                <a:latin typeface="Times New Roman" panose="02020603050405020304" pitchFamily="18" charset="0"/>
                <a:cs typeface="Times New Roman" panose="02020603050405020304" pitchFamily="18" charset="0"/>
              </a:rPr>
              <a:t>cm) – </a:t>
            </a:r>
            <a:r>
              <a:rPr lang="el-GR" dirty="0">
                <a:solidFill>
                  <a:srgbClr val="000000"/>
                </a:solidFill>
                <a:latin typeface="Times New Roman" panose="02020603050405020304" pitchFamily="18" charset="0"/>
                <a:cs typeface="Times New Roman" panose="02020603050405020304" pitchFamily="18" charset="0"/>
              </a:rPr>
              <a:t>Παχυσαρκία και εναπόθεση λίπους</a:t>
            </a:r>
          </a:p>
          <a:p>
            <a:pPr algn="l">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Κλινικά σύνδρομα: Σ. </a:t>
            </a:r>
            <a:r>
              <a:rPr lang="en-US" dirty="0">
                <a:solidFill>
                  <a:srgbClr val="000000"/>
                </a:solidFill>
                <a:latin typeface="Times New Roman" panose="02020603050405020304" pitchFamily="18" charset="0"/>
                <a:cs typeface="Times New Roman" panose="02020603050405020304" pitchFamily="18" charset="0"/>
              </a:rPr>
              <a:t>Down, </a:t>
            </a:r>
            <a:r>
              <a:rPr lang="el-GR" dirty="0">
                <a:solidFill>
                  <a:srgbClr val="000000"/>
                </a:solidFill>
                <a:latin typeface="Times New Roman" panose="02020603050405020304" pitchFamily="18" charset="0"/>
                <a:cs typeface="Times New Roman" panose="02020603050405020304" pitchFamily="18" charset="0"/>
              </a:rPr>
              <a:t>Σ. </a:t>
            </a:r>
            <a:r>
              <a:rPr lang="en-US" dirty="0">
                <a:solidFill>
                  <a:srgbClr val="000000"/>
                </a:solidFill>
                <a:latin typeface="Times New Roman" panose="02020603050405020304" pitchFamily="18" charset="0"/>
                <a:cs typeface="Times New Roman" panose="02020603050405020304" pitchFamily="18" charset="0"/>
              </a:rPr>
              <a:t>Pierre-Robin, </a:t>
            </a:r>
            <a:r>
              <a:rPr lang="el-GR" dirty="0">
                <a:solidFill>
                  <a:srgbClr val="000000"/>
                </a:solidFill>
                <a:latin typeface="Times New Roman" panose="02020603050405020304" pitchFamily="18" charset="0"/>
                <a:cs typeface="Times New Roman" panose="02020603050405020304" pitchFamily="18" charset="0"/>
              </a:rPr>
              <a:t>Σ. </a:t>
            </a:r>
            <a:r>
              <a:rPr lang="en-US" dirty="0" err="1">
                <a:solidFill>
                  <a:srgbClr val="000000"/>
                </a:solidFill>
                <a:latin typeface="Times New Roman" panose="02020603050405020304" pitchFamily="18" charset="0"/>
                <a:cs typeface="Times New Roman" panose="02020603050405020304" pitchFamily="18" charset="0"/>
              </a:rPr>
              <a:t>Treacher</a:t>
            </a:r>
            <a:r>
              <a:rPr lang="en-US" dirty="0">
                <a:solidFill>
                  <a:srgbClr val="000000"/>
                </a:solidFill>
                <a:latin typeface="Times New Roman" panose="02020603050405020304" pitchFamily="18" charset="0"/>
                <a:cs typeface="Times New Roman" panose="02020603050405020304" pitchFamily="18" charset="0"/>
              </a:rPr>
              <a:t> </a:t>
            </a:r>
            <a:endParaRPr lang="el-GR" dirty="0">
              <a:solidFill>
                <a:srgbClr val="000000"/>
              </a:solidFill>
              <a:latin typeface="Times New Roman" panose="02020603050405020304" pitchFamily="18" charset="0"/>
              <a:cs typeface="Times New Roman" panose="02020603050405020304" pitchFamily="18" charset="0"/>
            </a:endParaRPr>
          </a:p>
          <a:p>
            <a:pPr marL="0" indent="0" algn="l">
              <a:lnSpc>
                <a:spcPct val="100000"/>
              </a:lnSpc>
              <a:buNone/>
            </a:pPr>
            <a:r>
              <a:rPr lang="el-GR"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Collins</a:t>
            </a:r>
            <a:r>
              <a:rPr lang="el-GR" dirty="0">
                <a:solidFill>
                  <a:srgbClr val="000000"/>
                </a:solidFill>
                <a:latin typeface="Times New Roman" panose="02020603050405020304" pitchFamily="18" charset="0"/>
                <a:cs typeface="Times New Roman" panose="02020603050405020304" pitchFamily="18" charset="0"/>
              </a:rPr>
              <a:t>, Σ. </a:t>
            </a:r>
            <a:r>
              <a:rPr lang="en-US" dirty="0">
                <a:solidFill>
                  <a:srgbClr val="000000"/>
                </a:solidFill>
                <a:latin typeface="Times New Roman" panose="02020603050405020304" pitchFamily="18" charset="0"/>
                <a:cs typeface="Times New Roman" panose="02020603050405020304" pitchFamily="18" charset="0"/>
              </a:rPr>
              <a:t>Crouzon </a:t>
            </a:r>
            <a:r>
              <a:rPr lang="el-GR" dirty="0">
                <a:solidFill>
                  <a:srgbClr val="000000"/>
                </a:solidFill>
                <a:latin typeface="Times New Roman" panose="02020603050405020304" pitchFamily="18" charset="0"/>
                <a:cs typeface="Times New Roman" panose="02020603050405020304" pitchFamily="18" charset="0"/>
              </a:rPr>
              <a:t>κ.ά.</a:t>
            </a:r>
          </a:p>
          <a:p>
            <a:pPr marL="0" indent="0" algn="l">
              <a:lnSpc>
                <a:spcPct val="100000"/>
              </a:lnSpc>
              <a:buNone/>
            </a:pPr>
            <a:endParaRPr lang="el-GR" sz="2200" b="0" i="0" strike="noStrike" baseline="0" dirty="0">
              <a:solidFill>
                <a:srgbClr val="000000"/>
              </a:solidFill>
              <a:latin typeface="Times New Roman" panose="02020603050405020304" pitchFamily="18" charset="0"/>
              <a:cs typeface="Times New Roman" panose="02020603050405020304" pitchFamily="18" charset="0"/>
            </a:endParaRPr>
          </a:p>
          <a:p>
            <a:pPr algn="l">
              <a:lnSpc>
                <a:spcPct val="100000"/>
              </a:lnSpc>
            </a:pPr>
            <a:r>
              <a:rPr lang="el-GR" sz="2200" u="sng" dirty="0">
                <a:solidFill>
                  <a:srgbClr val="000000"/>
                </a:solidFill>
                <a:latin typeface="Times New Roman" panose="02020603050405020304" pitchFamily="18" charset="0"/>
                <a:cs typeface="Times New Roman" panose="02020603050405020304" pitchFamily="18" charset="0"/>
              </a:rPr>
              <a:t>Απόφραξη ρινοφάρυγγα</a:t>
            </a:r>
            <a:r>
              <a:rPr lang="el-GR" sz="2200" dirty="0">
                <a:solidFill>
                  <a:srgbClr val="000000"/>
                </a:solidFill>
                <a:latin typeface="Times New Roman" panose="02020603050405020304" pitchFamily="18" charset="0"/>
                <a:cs typeface="Times New Roman" panose="02020603050405020304" pitchFamily="18" charset="0"/>
              </a:rPr>
              <a:t>:</a:t>
            </a:r>
          </a:p>
          <a:p>
            <a:pPr algn="l">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Υπερτροφία αδενοειδών εκβλαστήσεων</a:t>
            </a:r>
          </a:p>
          <a:p>
            <a:pPr marL="0" indent="0" algn="l">
              <a:lnSpc>
                <a:spcPct val="100000"/>
              </a:lnSpc>
              <a:buNone/>
            </a:pPr>
            <a:endParaRPr lang="el-GR" b="0" i="0" strike="noStrike" baseline="0" dirty="0">
              <a:solidFill>
                <a:srgbClr val="000000"/>
              </a:solidFill>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id="{E1FDA704-2BC5-4A1F-6F74-ECA64DC5FAF6}"/>
              </a:ext>
            </a:extLst>
          </p:cNvPr>
          <p:cNvPicPr>
            <a:picLocks noChangeAspect="1"/>
          </p:cNvPicPr>
          <p:nvPr/>
        </p:nvPicPr>
        <p:blipFill>
          <a:blip r:embed="rId3"/>
          <a:stretch>
            <a:fillRect/>
          </a:stretch>
        </p:blipFill>
        <p:spPr>
          <a:xfrm>
            <a:off x="5939387" y="3822685"/>
            <a:ext cx="2052000" cy="2580666"/>
          </a:xfrm>
          <a:prstGeom prst="rect">
            <a:avLst/>
          </a:prstGeom>
        </p:spPr>
      </p:pic>
      <p:pic>
        <p:nvPicPr>
          <p:cNvPr id="5" name="Picture 2">
            <a:extLst>
              <a:ext uri="{FF2B5EF4-FFF2-40B4-BE49-F238E27FC236}">
                <a16:creationId xmlns:a16="http://schemas.microsoft.com/office/drawing/2014/main" id="{CFB26EED-3216-CD8A-E005-2E4A93DFA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681" y="3109800"/>
            <a:ext cx="2340000" cy="329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2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39CB1A91-6026-475E-C229-C177E589A0B2}"/>
              </a:ext>
            </a:extLst>
          </p:cNvPr>
          <p:cNvSpPr>
            <a:spLocks noGrp="1"/>
          </p:cNvSpPr>
          <p:nvPr>
            <p:ph type="title"/>
          </p:nvPr>
        </p:nvSpPr>
        <p:spPr>
          <a:xfrm>
            <a:off x="759542" y="66233"/>
            <a:ext cx="10515600" cy="1325563"/>
          </a:xfrm>
        </p:spPr>
        <p:txBody>
          <a:bodyPr>
            <a:normAutofit/>
          </a:bodyPr>
          <a:lstStyle/>
          <a:p>
            <a:pPr algn="ctr"/>
            <a:r>
              <a:rPr lang="el-GR" sz="3600" dirty="0">
                <a:solidFill>
                  <a:schemeClr val="accent5">
                    <a:lumMod val="75000"/>
                  </a:schemeClr>
                </a:solidFill>
                <a:latin typeface="Times New Roman" panose="02020603050405020304" pitchFamily="18" charset="0"/>
                <a:cs typeface="Times New Roman" panose="02020603050405020304" pitchFamily="18" charset="0"/>
              </a:rPr>
              <a:t>Απόφραξη ανώτερου αεραγωγού</a:t>
            </a:r>
          </a:p>
        </p:txBody>
      </p:sp>
      <p:sp>
        <p:nvSpPr>
          <p:cNvPr id="10" name="Θέση περιεχομένου 9">
            <a:extLst>
              <a:ext uri="{FF2B5EF4-FFF2-40B4-BE49-F238E27FC236}">
                <a16:creationId xmlns:a16="http://schemas.microsoft.com/office/drawing/2014/main" id="{DF0506D2-71C7-AAF3-FAE5-2357249F2C8A}"/>
              </a:ext>
            </a:extLst>
          </p:cNvPr>
          <p:cNvSpPr>
            <a:spLocks noGrp="1"/>
          </p:cNvSpPr>
          <p:nvPr>
            <p:ph idx="1"/>
          </p:nvPr>
        </p:nvSpPr>
        <p:spPr>
          <a:xfrm>
            <a:off x="1069847" y="1106311"/>
            <a:ext cx="10783485" cy="4761089"/>
          </a:xfrm>
        </p:spPr>
        <p:txBody>
          <a:bodyPr>
            <a:normAutofit/>
          </a:bodyPr>
          <a:lstStyle/>
          <a:p>
            <a:pPr algn="l">
              <a:lnSpc>
                <a:spcPct val="100000"/>
              </a:lnSpc>
            </a:pPr>
            <a:r>
              <a:rPr lang="el-GR" sz="2200" u="sng" dirty="0">
                <a:solidFill>
                  <a:srgbClr val="000000"/>
                </a:solidFill>
                <a:latin typeface="Times New Roman" panose="02020603050405020304" pitchFamily="18" charset="0"/>
                <a:cs typeface="Times New Roman" panose="02020603050405020304" pitchFamily="18" charset="0"/>
              </a:rPr>
              <a:t>Απόφραξη </a:t>
            </a:r>
            <a:r>
              <a:rPr lang="el-GR" sz="2200" u="sng" dirty="0" err="1">
                <a:solidFill>
                  <a:srgbClr val="000000"/>
                </a:solidFill>
                <a:latin typeface="Times New Roman" panose="02020603050405020304" pitchFamily="18" charset="0"/>
                <a:cs typeface="Times New Roman" panose="02020603050405020304" pitchFamily="18" charset="0"/>
              </a:rPr>
              <a:t>στοματοφάρυγγα</a:t>
            </a:r>
            <a:r>
              <a:rPr lang="el-GR" sz="2200" u="sng" dirty="0">
                <a:solidFill>
                  <a:srgbClr val="000000"/>
                </a:solidFill>
                <a:latin typeface="Times New Roman" panose="02020603050405020304" pitchFamily="18" charset="0"/>
                <a:cs typeface="Times New Roman" panose="02020603050405020304" pitchFamily="18" charset="0"/>
              </a:rPr>
              <a:t> (56-75% των ασθενών)</a:t>
            </a:r>
            <a:r>
              <a:rPr lang="el-GR" sz="2200" dirty="0">
                <a:solidFill>
                  <a:srgbClr val="000000"/>
                </a:solidFill>
                <a:latin typeface="Times New Roman" panose="02020603050405020304" pitchFamily="18" charset="0"/>
                <a:cs typeface="Times New Roman" panose="02020603050405020304" pitchFamily="18" charset="0"/>
              </a:rPr>
              <a:t>:</a:t>
            </a:r>
          </a:p>
          <a:p>
            <a:pPr algn="l">
              <a:lnSpc>
                <a:spcPct val="100000"/>
              </a:lnSpc>
              <a:buFont typeface="Wingdings" panose="05000000000000000000" pitchFamily="2" charset="2"/>
              <a:buChar char="ü"/>
            </a:pPr>
            <a:r>
              <a:rPr lang="el-GR" b="0" i="0" u="none" strike="noStrike" baseline="0" dirty="0">
                <a:solidFill>
                  <a:srgbClr val="000000"/>
                </a:solidFill>
                <a:latin typeface="Times New Roman" panose="02020603050405020304" pitchFamily="18" charset="0"/>
                <a:cs typeface="Times New Roman" panose="02020603050405020304" pitchFamily="18" charset="0"/>
              </a:rPr>
              <a:t>Μακριά σταφ</a:t>
            </a:r>
            <a:r>
              <a:rPr lang="el-GR" dirty="0">
                <a:solidFill>
                  <a:srgbClr val="000000"/>
                </a:solidFill>
                <a:latin typeface="Times New Roman" panose="02020603050405020304" pitchFamily="18" charset="0"/>
                <a:cs typeface="Times New Roman" panose="02020603050405020304" pitchFamily="18" charset="0"/>
              </a:rPr>
              <a:t>υλή</a:t>
            </a:r>
          </a:p>
          <a:p>
            <a:pPr algn="l">
              <a:lnSpc>
                <a:spcPct val="100000"/>
              </a:lnSpc>
              <a:buFont typeface="Wingdings" panose="05000000000000000000" pitchFamily="2" charset="2"/>
              <a:buChar char="ü"/>
            </a:pPr>
            <a:r>
              <a:rPr lang="el-GR" b="0" i="0" u="none" strike="noStrike" baseline="0" dirty="0">
                <a:solidFill>
                  <a:srgbClr val="000000"/>
                </a:solidFill>
                <a:latin typeface="Times New Roman" panose="02020603050405020304" pitchFamily="18" charset="0"/>
                <a:cs typeface="Times New Roman" panose="02020603050405020304" pitchFamily="18" charset="0"/>
              </a:rPr>
              <a:t>Χαλαρή μαλθακή υπερώα</a:t>
            </a:r>
          </a:p>
          <a:p>
            <a:pPr algn="l">
              <a:lnSpc>
                <a:spcPct val="100000"/>
              </a:lnSpc>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Παχιά πλάγια φαρυγγικά τοιχώματα</a:t>
            </a:r>
            <a:endParaRPr lang="el-GR" sz="1800" b="0" i="0" u="none" strike="noStrike" baseline="0" dirty="0">
              <a:solidFill>
                <a:srgbClr val="000000"/>
              </a:solidFill>
              <a:latin typeface="Times New Roman" panose="02020603050405020304" pitchFamily="18" charset="0"/>
              <a:cs typeface="Times New Roman" panose="02020603050405020304" pitchFamily="18" charset="0"/>
            </a:endParaRPr>
          </a:p>
          <a:p>
            <a:pPr algn="l">
              <a:lnSpc>
                <a:spcPct val="100000"/>
              </a:lnSpc>
            </a:pPr>
            <a:r>
              <a:rPr lang="el-GR" sz="2200" u="sng" dirty="0">
                <a:solidFill>
                  <a:srgbClr val="000000"/>
                </a:solidFill>
                <a:latin typeface="Times New Roman" panose="02020603050405020304" pitchFamily="18" charset="0"/>
                <a:cs typeface="Times New Roman" panose="02020603050405020304" pitchFamily="18" charset="0"/>
              </a:rPr>
              <a:t>Απόφραξη λάρυγγα</a:t>
            </a:r>
          </a:p>
          <a:p>
            <a:pPr algn="l">
              <a:lnSpc>
                <a:spcPct val="100000"/>
              </a:lnSpc>
            </a:pPr>
            <a:r>
              <a:rPr lang="el-GR" sz="2200" u="sng" dirty="0">
                <a:solidFill>
                  <a:srgbClr val="000000"/>
                </a:solidFill>
                <a:latin typeface="Times New Roman" panose="02020603050405020304" pitchFamily="18" charset="0"/>
                <a:cs typeface="Times New Roman" panose="02020603050405020304" pitchFamily="18" charset="0"/>
              </a:rPr>
              <a:t>Κατακράτηση υγρών:</a:t>
            </a:r>
            <a:r>
              <a:rPr lang="el-GR" dirty="0">
                <a:solidFill>
                  <a:srgbClr val="000000"/>
                </a:solidFill>
                <a:latin typeface="Times New Roman" panose="02020603050405020304" pitchFamily="18" charset="0"/>
                <a:cs typeface="Times New Roman" panose="02020603050405020304" pitchFamily="18" charset="0"/>
              </a:rPr>
              <a:t> ακόμη και μικρών ποσών (&lt;200</a:t>
            </a:r>
            <a:r>
              <a:rPr lang="en-US" dirty="0">
                <a:solidFill>
                  <a:srgbClr val="000000"/>
                </a:solidFill>
                <a:latin typeface="Times New Roman" panose="02020603050405020304" pitchFamily="18" charset="0"/>
                <a:cs typeface="Times New Roman" panose="02020603050405020304" pitchFamily="18" charset="0"/>
              </a:rPr>
              <a:t>ml) → </a:t>
            </a:r>
            <a:r>
              <a:rPr lang="el-GR" dirty="0">
                <a:solidFill>
                  <a:srgbClr val="000000"/>
                </a:solidFill>
                <a:latin typeface="Times New Roman" panose="02020603050405020304" pitchFamily="18" charset="0"/>
                <a:cs typeface="Times New Roman" panose="02020603050405020304" pitchFamily="18" charset="0"/>
              </a:rPr>
              <a:t>αύξηση του μεγέθους μαλακών μορίων φάρυγγα → μείωση διαμέτρου</a:t>
            </a:r>
          </a:p>
          <a:p>
            <a:pPr algn="l">
              <a:lnSpc>
                <a:spcPct val="100000"/>
              </a:lnSpc>
            </a:pPr>
            <a:r>
              <a:rPr lang="el-GR" sz="2200" u="sng" dirty="0">
                <a:solidFill>
                  <a:srgbClr val="000000"/>
                </a:solidFill>
                <a:latin typeface="Times New Roman" panose="02020603050405020304" pitchFamily="18" charset="0"/>
                <a:cs typeface="Times New Roman" panose="02020603050405020304" pitchFamily="18" charset="0"/>
              </a:rPr>
              <a:t>Διόγκωση φλεβών τραχήλου:</a:t>
            </a:r>
            <a:r>
              <a:rPr lang="el-GR" dirty="0">
                <a:solidFill>
                  <a:srgbClr val="000000"/>
                </a:solidFill>
                <a:latin typeface="Times New Roman" panose="02020603050405020304" pitchFamily="18" charset="0"/>
                <a:cs typeface="Times New Roman" panose="02020603050405020304" pitchFamily="18" charset="0"/>
              </a:rPr>
              <a:t> σε συμφορητική καρδιακή ανεπάρκεια, νεφρική ανεπάρκεια, πνευμονική υπέρταση</a:t>
            </a:r>
          </a:p>
          <a:p>
            <a:pPr algn="l">
              <a:lnSpc>
                <a:spcPct val="100000"/>
              </a:lnSpc>
            </a:pPr>
            <a:r>
              <a:rPr lang="el-GR" sz="2200" u="sng" dirty="0">
                <a:solidFill>
                  <a:srgbClr val="000000"/>
                </a:solidFill>
                <a:latin typeface="Times New Roman" panose="02020603050405020304" pitchFamily="18" charset="0"/>
                <a:cs typeface="Times New Roman" panose="02020603050405020304" pitchFamily="18" charset="0"/>
              </a:rPr>
              <a:t>Αλλαγές στο συνδετικό ιστό του φάρυγγα:</a:t>
            </a:r>
            <a:r>
              <a:rPr lang="el-GR" dirty="0">
                <a:solidFill>
                  <a:srgbClr val="000000"/>
                </a:solidFill>
                <a:latin typeface="Times New Roman" panose="02020603050405020304" pitchFamily="18" charset="0"/>
                <a:cs typeface="Times New Roman" panose="02020603050405020304" pitchFamily="18" charset="0"/>
              </a:rPr>
              <a:t> αυξημένη εναπόθεση κολλαγόνου (τύπου 1) σε μη παχύσαρκους ασθενείς</a:t>
            </a:r>
            <a:endParaRPr lang="el-GR" sz="2200" u="sng" dirty="0">
              <a:solidFill>
                <a:srgbClr val="000000"/>
              </a:solidFill>
              <a:latin typeface="Times New Roman" panose="02020603050405020304" pitchFamily="18" charset="0"/>
              <a:cs typeface="Times New Roman" panose="02020603050405020304" pitchFamily="18" charset="0"/>
            </a:endParaRPr>
          </a:p>
          <a:p>
            <a:pPr marL="0" indent="0" algn="l">
              <a:lnSpc>
                <a:spcPct val="100000"/>
              </a:lnSpc>
              <a:buNone/>
            </a:pPr>
            <a:endParaRPr lang="el-GR" sz="2200" b="0" i="0" u="sng" strike="noStrike" baseline="0"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el-GR" sz="2200" b="0" i="0" u="sng"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endParaRPr lang="el-GR" b="0" i="0" u="none" strike="noStrike" baseline="0" dirty="0">
              <a:solidFill>
                <a:srgbClr val="000000"/>
              </a:solidFill>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id="{10646F92-051B-BC27-137D-5C26ABC6CCD4}"/>
              </a:ext>
            </a:extLst>
          </p:cNvPr>
          <p:cNvPicPr>
            <a:picLocks noChangeAspect="1"/>
          </p:cNvPicPr>
          <p:nvPr/>
        </p:nvPicPr>
        <p:blipFill>
          <a:blip r:embed="rId3"/>
          <a:stretch>
            <a:fillRect/>
          </a:stretch>
        </p:blipFill>
        <p:spPr>
          <a:xfrm>
            <a:off x="7531142" y="1001923"/>
            <a:ext cx="3744000" cy="1954420"/>
          </a:xfrm>
          <a:prstGeom prst="rect">
            <a:avLst/>
          </a:prstGeom>
        </p:spPr>
      </p:pic>
      <p:cxnSp>
        <p:nvCxnSpPr>
          <p:cNvPr id="6" name="Ευθύγραμμο βέλος σύνδεσης 5">
            <a:extLst>
              <a:ext uri="{FF2B5EF4-FFF2-40B4-BE49-F238E27FC236}">
                <a16:creationId xmlns:a16="http://schemas.microsoft.com/office/drawing/2014/main" id="{2C239339-40B8-D531-B924-04862D97387E}"/>
              </a:ext>
            </a:extLst>
          </p:cNvPr>
          <p:cNvCxnSpPr/>
          <p:nvPr/>
        </p:nvCxnSpPr>
        <p:spPr>
          <a:xfrm flipV="1">
            <a:off x="4102803" y="2812343"/>
            <a:ext cx="1404000" cy="288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86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4E4EC9-CF5F-627E-F9D2-C5919883AB8D}"/>
              </a:ext>
            </a:extLst>
          </p:cNvPr>
          <p:cNvSpPr>
            <a:spLocks noGrp="1"/>
          </p:cNvSpPr>
          <p:nvPr>
            <p:ph type="title"/>
          </p:nvPr>
        </p:nvSpPr>
        <p:spPr>
          <a:xfrm>
            <a:off x="1069848" y="474133"/>
            <a:ext cx="10058400" cy="508000"/>
          </a:xfrm>
        </p:spPr>
        <p:txBody>
          <a:bodyPr>
            <a:noAutofit/>
          </a:bodyPr>
          <a:lstStyle/>
          <a:p>
            <a:pPr algn="ctr"/>
            <a:r>
              <a:rPr lang="el-GR" sz="3600" dirty="0" err="1">
                <a:solidFill>
                  <a:schemeClr val="accent5">
                    <a:lumMod val="75000"/>
                  </a:schemeClr>
                </a:solidFill>
                <a:latin typeface="Times New Roman" panose="02020603050405020304" pitchFamily="18" charset="0"/>
                <a:cs typeface="Times New Roman" panose="02020603050405020304" pitchFamily="18" charset="0"/>
              </a:rPr>
              <a:t>Νευρομυϊκή</a:t>
            </a:r>
            <a:r>
              <a:rPr lang="el-GR" sz="3600" dirty="0">
                <a:solidFill>
                  <a:schemeClr val="accent5">
                    <a:lumMod val="75000"/>
                  </a:schemeClr>
                </a:solidFill>
                <a:latin typeface="Times New Roman" panose="02020603050405020304" pitchFamily="18" charset="0"/>
                <a:cs typeface="Times New Roman" panose="02020603050405020304" pitchFamily="18" charset="0"/>
              </a:rPr>
              <a:t> δραστηριότητα</a:t>
            </a:r>
          </a:p>
        </p:txBody>
      </p:sp>
      <p:sp>
        <p:nvSpPr>
          <p:cNvPr id="3" name="Θέση περιεχομένου 2">
            <a:extLst>
              <a:ext uri="{FF2B5EF4-FFF2-40B4-BE49-F238E27FC236}">
                <a16:creationId xmlns:a16="http://schemas.microsoft.com/office/drawing/2014/main" id="{339B6024-A055-2E40-BEC0-004450CB2059}"/>
              </a:ext>
            </a:extLst>
          </p:cNvPr>
          <p:cNvSpPr>
            <a:spLocks noGrp="1"/>
          </p:cNvSpPr>
          <p:nvPr>
            <p:ph idx="1"/>
          </p:nvPr>
        </p:nvSpPr>
        <p:spPr>
          <a:xfrm>
            <a:off x="1069848" y="1106311"/>
            <a:ext cx="10058400" cy="5065889"/>
          </a:xfrm>
        </p:spPr>
        <p:txBody>
          <a:bodyPr>
            <a:normAutofit/>
          </a:bodyPr>
          <a:lstStyle/>
          <a:p>
            <a:r>
              <a:rPr lang="el-GR" sz="2200" dirty="0">
                <a:latin typeface="Times New Roman" panose="02020603050405020304" pitchFamily="18" charset="0"/>
                <a:cs typeface="Times New Roman" panose="02020603050405020304" pitchFamily="18" charset="0"/>
              </a:rPr>
              <a:t>Ο ανώτερος αεραγωγός είναι πλούσιος σε </a:t>
            </a:r>
            <a:r>
              <a:rPr lang="el-GR" sz="2200" dirty="0" err="1">
                <a:latin typeface="Times New Roman" panose="02020603050405020304" pitchFamily="18" charset="0"/>
                <a:cs typeface="Times New Roman" panose="02020603050405020304" pitchFamily="18" charset="0"/>
              </a:rPr>
              <a:t>νευρο</a:t>
            </a:r>
            <a:r>
              <a:rPr lang="el-GR" sz="2200" dirty="0">
                <a:latin typeface="Times New Roman" panose="02020603050405020304" pitchFamily="18" charset="0"/>
                <a:cs typeface="Times New Roman" panose="02020603050405020304" pitchFamily="18" charset="0"/>
              </a:rPr>
              <a:t>-υποδοχείς που συμμετέχουν στον έλεγχο του μυϊκού τόνου</a:t>
            </a:r>
          </a:p>
          <a:p>
            <a:r>
              <a:rPr lang="el-GR" sz="2200" dirty="0">
                <a:latin typeface="Times New Roman" panose="02020603050405020304" pitchFamily="18" charset="0"/>
                <a:cs typeface="Times New Roman" panose="02020603050405020304" pitchFamily="18" charset="0"/>
              </a:rPr>
              <a:t>Απώλεια μυϊκού τόνου στον ύπνο → αύξηση της αντίστασης στο φάρυγγα</a:t>
            </a:r>
          </a:p>
          <a:p>
            <a:endParaRPr lang="el-GR" sz="2200" dirty="0">
              <a:latin typeface="Times New Roman" panose="02020603050405020304" pitchFamily="18" charset="0"/>
              <a:cs typeface="Times New Roman" panose="02020603050405020304" pitchFamily="18" charset="0"/>
            </a:endParaRPr>
          </a:p>
          <a:p>
            <a:r>
              <a:rPr lang="el-GR" sz="2200" dirty="0">
                <a:latin typeface="Times New Roman" panose="02020603050405020304" pitchFamily="18" charset="0"/>
                <a:cs typeface="Times New Roman" panose="02020603050405020304" pitchFamily="18" charset="0"/>
              </a:rPr>
              <a:t>Κατά την εισπνοή: ↑ της αρνητικής </a:t>
            </a:r>
            <a:r>
              <a:rPr lang="el-GR" sz="2200" dirty="0" err="1">
                <a:latin typeface="Times New Roman" panose="02020603050405020304" pitchFamily="18" charset="0"/>
                <a:cs typeface="Times New Roman" panose="02020603050405020304" pitchFamily="18" charset="0"/>
              </a:rPr>
              <a:t>ενδοαυλικής</a:t>
            </a:r>
            <a:r>
              <a:rPr lang="el-GR" sz="2200" dirty="0">
                <a:latin typeface="Times New Roman" panose="02020603050405020304" pitchFamily="18" charset="0"/>
                <a:cs typeface="Times New Roman" panose="02020603050405020304" pitchFamily="18" charset="0"/>
              </a:rPr>
              <a:t> πίεσης </a:t>
            </a:r>
          </a:p>
          <a:p>
            <a:pPr marL="0" indent="0">
              <a:buNone/>
            </a:pPr>
            <a:r>
              <a:rPr lang="el-GR" sz="2200" dirty="0">
                <a:latin typeface="Times New Roman" panose="02020603050405020304" pitchFamily="18" charset="0"/>
                <a:cs typeface="Times New Roman" panose="02020603050405020304" pitchFamily="18" charset="0"/>
              </a:rPr>
              <a:t>→ αντανακλαστικό ενεργοποίησης των διαστολέων μυών του φάρυγγα, πριν από τη σύσπαση του διαφράγματος</a:t>
            </a:r>
          </a:p>
          <a:p>
            <a:pPr marL="0" indent="0">
              <a:buNone/>
            </a:pPr>
            <a:r>
              <a:rPr lang="el-GR" sz="2200" dirty="0">
                <a:latin typeface="Times New Roman" panose="02020603050405020304" pitchFamily="18" charset="0"/>
                <a:cs typeface="Times New Roman" panose="02020603050405020304" pitchFamily="18" charset="0"/>
              </a:rPr>
              <a:t>→ βράχυνση των μυϊκών ινών τους  </a:t>
            </a:r>
          </a:p>
          <a:p>
            <a:pPr marL="0" indent="0">
              <a:buNone/>
            </a:pPr>
            <a:r>
              <a:rPr lang="el-GR" sz="2200" dirty="0">
                <a:latin typeface="Times New Roman" panose="02020603050405020304" pitchFamily="18" charset="0"/>
                <a:cs typeface="Times New Roman" panose="02020603050405020304" pitchFamily="18" charset="0"/>
              </a:rPr>
              <a:t>→ αύξηση της διαμέτρου του αεραγωγού και παρεμπόδιση σύγκλεισης των τοιχωμάτων του ανώτερου αεραγωγού</a:t>
            </a:r>
          </a:p>
          <a:p>
            <a:r>
              <a:rPr lang="el-GR" sz="2200" u="sng" dirty="0">
                <a:latin typeface="Times New Roman" panose="02020603050405020304" pitchFamily="18" charset="0"/>
                <a:cs typeface="Times New Roman" panose="02020603050405020304" pitchFamily="18" charset="0"/>
              </a:rPr>
              <a:t>Ωστόσο:</a:t>
            </a:r>
            <a:r>
              <a:rPr lang="el-GR" sz="2200" dirty="0">
                <a:latin typeface="Times New Roman" panose="02020603050405020304" pitchFamily="18" charset="0"/>
                <a:cs typeface="Times New Roman" panose="02020603050405020304" pitchFamily="18" charset="0"/>
              </a:rPr>
              <a:t> στην πλειοψηφία των αποφρακτικών γεγονότων χάνεται αυτή η πρώιμη ενεργοποίηση</a:t>
            </a:r>
            <a:endParaRPr lang="el-GR" sz="2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10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4E4EC9-CF5F-627E-F9D2-C5919883AB8D}"/>
              </a:ext>
            </a:extLst>
          </p:cNvPr>
          <p:cNvSpPr>
            <a:spLocks noGrp="1"/>
          </p:cNvSpPr>
          <p:nvPr>
            <p:ph type="title"/>
          </p:nvPr>
        </p:nvSpPr>
        <p:spPr>
          <a:xfrm>
            <a:off x="1069848" y="474133"/>
            <a:ext cx="10058400" cy="508000"/>
          </a:xfrm>
        </p:spPr>
        <p:txBody>
          <a:bodyPr>
            <a:noAutofit/>
          </a:bodyPr>
          <a:lstStyle/>
          <a:p>
            <a:pPr algn="ctr"/>
            <a:r>
              <a:rPr lang="el-GR" sz="3600" dirty="0" err="1">
                <a:solidFill>
                  <a:schemeClr val="accent5">
                    <a:lumMod val="75000"/>
                  </a:schemeClr>
                </a:solidFill>
                <a:latin typeface="Times New Roman" panose="02020603050405020304" pitchFamily="18" charset="0"/>
                <a:cs typeface="Times New Roman" panose="02020603050405020304" pitchFamily="18" charset="0"/>
              </a:rPr>
              <a:t>Νευρομυϊκή</a:t>
            </a:r>
            <a:r>
              <a:rPr lang="el-GR" sz="3600" dirty="0">
                <a:solidFill>
                  <a:schemeClr val="accent5">
                    <a:lumMod val="75000"/>
                  </a:schemeClr>
                </a:solidFill>
                <a:latin typeface="Times New Roman" panose="02020603050405020304" pitchFamily="18" charset="0"/>
                <a:cs typeface="Times New Roman" panose="02020603050405020304" pitchFamily="18" charset="0"/>
              </a:rPr>
              <a:t> δραστηριότητα</a:t>
            </a:r>
          </a:p>
        </p:txBody>
      </p:sp>
      <p:sp>
        <p:nvSpPr>
          <p:cNvPr id="3" name="Θέση περιεχομένου 2">
            <a:extLst>
              <a:ext uri="{FF2B5EF4-FFF2-40B4-BE49-F238E27FC236}">
                <a16:creationId xmlns:a16="http://schemas.microsoft.com/office/drawing/2014/main" id="{339B6024-A055-2E40-BEC0-004450CB2059}"/>
              </a:ext>
            </a:extLst>
          </p:cNvPr>
          <p:cNvSpPr>
            <a:spLocks noGrp="1"/>
          </p:cNvSpPr>
          <p:nvPr>
            <p:ph idx="1"/>
          </p:nvPr>
        </p:nvSpPr>
        <p:spPr>
          <a:xfrm>
            <a:off x="1069848" y="1106311"/>
            <a:ext cx="10058400" cy="5520267"/>
          </a:xfrm>
        </p:spPr>
        <p:txBody>
          <a:bodyPr>
            <a:normAutofit lnSpcReduction="10000"/>
          </a:bodyPr>
          <a:lstStyle/>
          <a:p>
            <a:r>
              <a:rPr lang="el-GR" sz="2200" u="sng" dirty="0">
                <a:latin typeface="Times New Roman" panose="02020603050405020304" pitchFamily="18" charset="0"/>
                <a:cs typeface="Times New Roman" panose="02020603050405020304" pitchFamily="18" charset="0"/>
              </a:rPr>
              <a:t>Επίδραση </a:t>
            </a:r>
            <a:r>
              <a:rPr lang="en-US" sz="2200" u="sng" dirty="0">
                <a:latin typeface="Times New Roman" panose="02020603050405020304" pitchFamily="18" charset="0"/>
                <a:cs typeface="Times New Roman" panose="02020603050405020304" pitchFamily="18" charset="0"/>
              </a:rPr>
              <a:t>CO2</a:t>
            </a:r>
            <a:r>
              <a:rPr lang="el-GR" sz="2200" u="sng" dirty="0">
                <a:latin typeface="Times New Roman" panose="02020603050405020304" pitchFamily="18" charset="0"/>
                <a:cs typeface="Times New Roman" panose="02020603050405020304" pitchFamily="18" charset="0"/>
              </a:rPr>
              <a:t>:</a:t>
            </a:r>
            <a:r>
              <a:rPr lang="el-GR" sz="2200" dirty="0">
                <a:latin typeface="Times New Roman" panose="02020603050405020304" pitchFamily="18" charset="0"/>
                <a:cs typeface="Times New Roman" panose="02020603050405020304" pitchFamily="18" charset="0"/>
              </a:rPr>
              <a:t> η αναπνοή στον ύπνο ρυθμίζεται κυρίως από το </a:t>
            </a:r>
            <a:r>
              <a:rPr lang="en-US" sz="2200" dirty="0">
                <a:latin typeface="Times New Roman" panose="02020603050405020304" pitchFamily="18" charset="0"/>
                <a:cs typeface="Times New Roman" panose="02020603050405020304" pitchFamily="18" charset="0"/>
              </a:rPr>
              <a:t>CO2</a:t>
            </a:r>
          </a:p>
          <a:p>
            <a:pPr marL="0" indent="0">
              <a:buNone/>
            </a:pPr>
            <a:r>
              <a:rPr lang="el-GR" sz="2200" dirty="0">
                <a:latin typeface="Times New Roman" panose="02020603050405020304" pitchFamily="18" charset="0"/>
                <a:cs typeface="Times New Roman" panose="02020603050405020304" pitchFamily="18" charset="0"/>
              </a:rPr>
              <a:t>        απόφραξη αεραγωγού → ↑ </a:t>
            </a:r>
            <a:r>
              <a:rPr lang="en-US" sz="2200" dirty="0">
                <a:latin typeface="Times New Roman" panose="02020603050405020304" pitchFamily="18" charset="0"/>
                <a:cs typeface="Times New Roman" panose="02020603050405020304" pitchFamily="18" charset="0"/>
              </a:rPr>
              <a:t>CO2 (</a:t>
            </a:r>
            <a:r>
              <a:rPr lang="el-GR" sz="2200" dirty="0" err="1">
                <a:latin typeface="Times New Roman" panose="02020603050405020304" pitchFamily="18" charset="0"/>
                <a:cs typeface="Times New Roman" panose="02020603050405020304" pitchFamily="18" charset="0"/>
              </a:rPr>
              <a:t>υπερκαπνία</a:t>
            </a:r>
            <a:r>
              <a:rPr lang="el-GR" sz="2200" dirty="0">
                <a:latin typeface="Times New Roman" panose="02020603050405020304" pitchFamily="18" charset="0"/>
                <a:cs typeface="Times New Roman" panose="02020603050405020304" pitchFamily="18" charset="0"/>
              </a:rPr>
              <a:t>) → αντιληπτή από </a:t>
            </a:r>
            <a:r>
              <a:rPr lang="el-GR" sz="2200" dirty="0" err="1">
                <a:latin typeface="Times New Roman" panose="02020603050405020304" pitchFamily="18" charset="0"/>
                <a:cs typeface="Times New Roman" panose="02020603050405020304" pitchFamily="18" charset="0"/>
              </a:rPr>
              <a:t>χημειοϋποδοχείς</a:t>
            </a:r>
            <a:r>
              <a:rPr lang="el-GR" sz="2200" dirty="0">
                <a:latin typeface="Times New Roman" panose="02020603050405020304" pitchFamily="18" charset="0"/>
                <a:cs typeface="Times New Roman" panose="02020603050405020304" pitchFamily="18" charset="0"/>
              </a:rPr>
              <a:t> και </a:t>
            </a:r>
            <a:r>
              <a:rPr lang="el-GR" sz="2200" dirty="0" err="1">
                <a:latin typeface="Times New Roman" panose="02020603050405020304" pitchFamily="18" charset="0"/>
                <a:cs typeface="Times New Roman" panose="02020603050405020304" pitchFamily="18" charset="0"/>
              </a:rPr>
              <a:t>τασεοϋποδοχείς</a:t>
            </a:r>
            <a:r>
              <a:rPr lang="el-GR" sz="2200" dirty="0">
                <a:latin typeface="Times New Roman" panose="02020603050405020304" pitchFamily="18" charset="0"/>
                <a:cs typeface="Times New Roman" panose="02020603050405020304" pitchFamily="18" charset="0"/>
              </a:rPr>
              <a:t> που βρίσκονται στον ανώτερο αεραγωγό → ↑ αερισμού (για ↓ </a:t>
            </a:r>
            <a:r>
              <a:rPr lang="en-US" sz="2200" dirty="0">
                <a:latin typeface="Times New Roman" panose="02020603050405020304" pitchFamily="18" charset="0"/>
                <a:cs typeface="Times New Roman" panose="02020603050405020304" pitchFamily="18" charset="0"/>
              </a:rPr>
              <a:t>CO2</a:t>
            </a:r>
            <a:r>
              <a:rPr lang="el-GR" sz="2200" dirty="0">
                <a:latin typeface="Times New Roman" panose="02020603050405020304" pitchFamily="18" charset="0"/>
                <a:cs typeface="Times New Roman" panose="02020603050405020304" pitchFamily="18" charset="0"/>
              </a:rPr>
              <a:t>) - ↑ αναπνευστικής προσπάθειας – αφύπνιση</a:t>
            </a:r>
          </a:p>
          <a:p>
            <a:pPr marL="0" indent="0">
              <a:buNone/>
            </a:pPr>
            <a:endParaRPr lang="el-GR" sz="2200" dirty="0">
              <a:latin typeface="Times New Roman" panose="02020603050405020304" pitchFamily="18" charset="0"/>
              <a:cs typeface="Times New Roman" panose="02020603050405020304" pitchFamily="18" charset="0"/>
            </a:endParaRPr>
          </a:p>
          <a:p>
            <a:r>
              <a:rPr lang="el-GR" sz="2200" u="sng" dirty="0">
                <a:latin typeface="Times New Roman" panose="02020603050405020304" pitchFamily="18" charset="0"/>
                <a:cs typeface="Times New Roman" panose="02020603050405020304" pitchFamily="18" charset="0"/>
              </a:rPr>
              <a:t>Επίδραση αλκοόλ, υπνωτικών και αναισθητικών φαρμάκων</a:t>
            </a:r>
            <a:r>
              <a:rPr lang="el-GR" sz="2200" dirty="0">
                <a:latin typeface="Times New Roman" panose="02020603050405020304" pitchFamily="18" charset="0"/>
                <a:cs typeface="Times New Roman" panose="02020603050405020304" pitchFamily="18" charset="0"/>
              </a:rPr>
              <a:t>: ↓ του </a:t>
            </a:r>
            <a:r>
              <a:rPr lang="el-GR" sz="2200" dirty="0" err="1">
                <a:latin typeface="Times New Roman" panose="02020603050405020304" pitchFamily="18" charset="0"/>
                <a:cs typeface="Times New Roman" panose="02020603050405020304" pitchFamily="18" charset="0"/>
              </a:rPr>
              <a:t>νευρομυϊκού</a:t>
            </a:r>
            <a:r>
              <a:rPr lang="el-GR" sz="2200" dirty="0">
                <a:latin typeface="Times New Roman" panose="02020603050405020304" pitchFamily="18" charset="0"/>
                <a:cs typeface="Times New Roman" panose="02020603050405020304" pitchFamily="18" charset="0"/>
              </a:rPr>
              <a:t> τόνου→ απόφραξη ανώτερου αεραγωγού κατά τον ύπνο</a:t>
            </a:r>
          </a:p>
          <a:p>
            <a:endParaRPr lang="el-GR" sz="2200" dirty="0">
              <a:latin typeface="Times New Roman" panose="02020603050405020304" pitchFamily="18" charset="0"/>
              <a:cs typeface="Times New Roman" panose="02020603050405020304" pitchFamily="18" charset="0"/>
            </a:endParaRPr>
          </a:p>
          <a:p>
            <a:r>
              <a:rPr lang="el-GR" sz="2200" dirty="0">
                <a:latin typeface="Times New Roman" panose="02020603050405020304" pitchFamily="18" charset="0"/>
                <a:cs typeface="Times New Roman" panose="02020603050405020304" pitchFamily="18" charset="0"/>
              </a:rPr>
              <a:t>Παθήσεις νεύρων (νευροπάθειες, τραυματισμοί υπογλωσσίου, </a:t>
            </a:r>
            <a:r>
              <a:rPr lang="el-GR" sz="2200" dirty="0" err="1">
                <a:latin typeface="Times New Roman" panose="02020603050405020304" pitchFamily="18" charset="0"/>
                <a:cs typeface="Times New Roman" panose="02020603050405020304" pitchFamily="18" charset="0"/>
              </a:rPr>
              <a:t>πνευμονογαστρικού</a:t>
            </a:r>
            <a:r>
              <a:rPr lang="el-GR" sz="2200" dirty="0">
                <a:latin typeface="Times New Roman" panose="02020603050405020304" pitchFamily="18" charset="0"/>
                <a:cs typeface="Times New Roman" panose="02020603050405020304" pitchFamily="18" charset="0"/>
              </a:rPr>
              <a:t> κ.ά.)</a:t>
            </a:r>
          </a:p>
          <a:p>
            <a:pPr marL="0" indent="0">
              <a:buNone/>
            </a:pPr>
            <a:endParaRPr lang="el-GR" sz="2200" dirty="0">
              <a:latin typeface="Times New Roman" panose="02020603050405020304" pitchFamily="18" charset="0"/>
              <a:cs typeface="Times New Roman" panose="02020603050405020304" pitchFamily="18" charset="0"/>
            </a:endParaRPr>
          </a:p>
          <a:p>
            <a:r>
              <a:rPr lang="el-GR" sz="2200" dirty="0">
                <a:latin typeface="Times New Roman" panose="02020603050405020304" pitchFamily="18" charset="0"/>
                <a:cs typeface="Times New Roman" panose="02020603050405020304" pitchFamily="18" charset="0"/>
              </a:rPr>
              <a:t>Παθήσεις μυών (μυοπάθειες, </a:t>
            </a:r>
            <a:r>
              <a:rPr lang="el-GR" sz="2200" dirty="0" err="1">
                <a:latin typeface="Times New Roman" panose="02020603050405020304" pitchFamily="18" charset="0"/>
                <a:cs typeface="Times New Roman" panose="02020603050405020304" pitchFamily="18" charset="0"/>
              </a:rPr>
              <a:t>μυοτονική</a:t>
            </a:r>
            <a:r>
              <a:rPr lang="el-GR" sz="2200" dirty="0">
                <a:latin typeface="Times New Roman" panose="02020603050405020304" pitchFamily="18" charset="0"/>
                <a:cs typeface="Times New Roman" panose="02020603050405020304" pitchFamily="18" charset="0"/>
              </a:rPr>
              <a:t> δυστροφία)</a:t>
            </a:r>
          </a:p>
          <a:p>
            <a:endParaRPr lang="el-GR" sz="2200" dirty="0">
              <a:latin typeface="Times New Roman" panose="02020603050405020304" pitchFamily="18" charset="0"/>
              <a:cs typeface="Times New Roman" panose="02020603050405020304" pitchFamily="18" charset="0"/>
            </a:endParaRPr>
          </a:p>
          <a:p>
            <a:r>
              <a:rPr lang="el-GR" sz="2200" b="1" u="sng" dirty="0">
                <a:latin typeface="Times New Roman" panose="02020603050405020304" pitchFamily="18" charset="0"/>
                <a:cs typeface="Times New Roman" panose="02020603050405020304" pitchFamily="18" charset="0"/>
              </a:rPr>
              <a:t>Ροχαλητό</a:t>
            </a:r>
          </a:p>
        </p:txBody>
      </p:sp>
      <p:sp>
        <p:nvSpPr>
          <p:cNvPr id="4" name="Βέλος: Δεξιό 3">
            <a:extLst>
              <a:ext uri="{FF2B5EF4-FFF2-40B4-BE49-F238E27FC236}">
                <a16:creationId xmlns:a16="http://schemas.microsoft.com/office/drawing/2014/main" id="{9C70ABF9-CA28-2F76-AA1D-B312AE690F49}"/>
              </a:ext>
            </a:extLst>
          </p:cNvPr>
          <p:cNvSpPr/>
          <p:nvPr/>
        </p:nvSpPr>
        <p:spPr>
          <a:xfrm>
            <a:off x="1219199" y="1557867"/>
            <a:ext cx="417689" cy="248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9603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Διάγραμμα ροής: Στοιχείο τερματισμού 5">
            <a:extLst>
              <a:ext uri="{FF2B5EF4-FFF2-40B4-BE49-F238E27FC236}">
                <a16:creationId xmlns:a16="http://schemas.microsoft.com/office/drawing/2014/main" id="{5EE5D8F4-A1B2-DBC1-41EF-8AFE4B8946DC}"/>
              </a:ext>
            </a:extLst>
          </p:cNvPr>
          <p:cNvSpPr/>
          <p:nvPr/>
        </p:nvSpPr>
        <p:spPr>
          <a:xfrm>
            <a:off x="485422" y="395111"/>
            <a:ext cx="2269067" cy="1219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5">
                    <a:lumMod val="75000"/>
                  </a:schemeClr>
                </a:solidFill>
                <a:latin typeface="Times New Roman" panose="02020603050405020304" pitchFamily="18" charset="0"/>
                <a:cs typeface="Times New Roman" panose="02020603050405020304" pitchFamily="18" charset="0"/>
              </a:rPr>
              <a:t>↓ διάμετρος αεραγωγού</a:t>
            </a:r>
          </a:p>
        </p:txBody>
      </p:sp>
      <p:sp>
        <p:nvSpPr>
          <p:cNvPr id="9" name="Διάγραμμα ροής: Στοιχείο τερματισμού 8">
            <a:extLst>
              <a:ext uri="{FF2B5EF4-FFF2-40B4-BE49-F238E27FC236}">
                <a16:creationId xmlns:a16="http://schemas.microsoft.com/office/drawing/2014/main" id="{FD8D85EA-3647-2081-E663-8D07A4594360}"/>
              </a:ext>
            </a:extLst>
          </p:cNvPr>
          <p:cNvSpPr/>
          <p:nvPr/>
        </p:nvSpPr>
        <p:spPr>
          <a:xfrm>
            <a:off x="4322234" y="395111"/>
            <a:ext cx="2269067" cy="1219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5">
                    <a:lumMod val="75000"/>
                  </a:schemeClr>
                </a:solidFill>
                <a:latin typeface="Times New Roman" panose="02020603050405020304" pitchFamily="18" charset="0"/>
                <a:cs typeface="Times New Roman" panose="02020603050405020304" pitchFamily="18" charset="0"/>
              </a:rPr>
              <a:t>ΡΟΧΑΛΗΤΟ</a:t>
            </a:r>
          </a:p>
          <a:p>
            <a:pPr algn="ctr"/>
            <a:r>
              <a:rPr lang="en-US" sz="2000" b="1" dirty="0">
                <a:solidFill>
                  <a:schemeClr val="accent5">
                    <a:lumMod val="75000"/>
                  </a:schemeClr>
                </a:solidFill>
                <a:latin typeface="Times New Roman" panose="02020603050405020304" pitchFamily="18" charset="0"/>
                <a:cs typeface="Times New Roman" panose="02020603050405020304" pitchFamily="18" charset="0"/>
              </a:rPr>
              <a:t>(</a:t>
            </a:r>
            <a:r>
              <a:rPr lang="el-GR" sz="2000" dirty="0">
                <a:solidFill>
                  <a:schemeClr val="accent5">
                    <a:lumMod val="75000"/>
                  </a:schemeClr>
                </a:solidFill>
                <a:latin typeface="Times New Roman" panose="02020603050405020304" pitchFamily="18" charset="0"/>
                <a:cs typeface="Times New Roman" panose="02020603050405020304" pitchFamily="18" charset="0"/>
              </a:rPr>
              <a:t>Δονήσεις ιστών</a:t>
            </a:r>
            <a:r>
              <a:rPr lang="en-US" sz="2000" b="1" dirty="0">
                <a:solidFill>
                  <a:schemeClr val="accent5">
                    <a:lumMod val="75000"/>
                  </a:schemeClr>
                </a:solidFill>
                <a:latin typeface="Times New Roman" panose="02020603050405020304" pitchFamily="18" charset="0"/>
                <a:cs typeface="Times New Roman" panose="02020603050405020304" pitchFamily="18" charset="0"/>
              </a:rPr>
              <a:t>)</a:t>
            </a:r>
            <a:endParaRPr lang="el-GR" sz="2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Διάγραμμα ροής: Στοιχείο τερματισμού 10">
            <a:extLst>
              <a:ext uri="{FF2B5EF4-FFF2-40B4-BE49-F238E27FC236}">
                <a16:creationId xmlns:a16="http://schemas.microsoft.com/office/drawing/2014/main" id="{1E77F3FC-18F1-BCDE-B3D8-C834D2D47F87}"/>
              </a:ext>
            </a:extLst>
          </p:cNvPr>
          <p:cNvSpPr/>
          <p:nvPr/>
        </p:nvSpPr>
        <p:spPr>
          <a:xfrm>
            <a:off x="1524000" y="2819400"/>
            <a:ext cx="2269067" cy="1219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5">
                    <a:lumMod val="75000"/>
                  </a:schemeClr>
                </a:solidFill>
                <a:latin typeface="Times New Roman" panose="02020603050405020304" pitchFamily="18" charset="0"/>
                <a:cs typeface="Times New Roman" panose="02020603050405020304" pitchFamily="18" charset="0"/>
              </a:rPr>
              <a:t>Μηχανική βλάβη μυών και νεύρων</a:t>
            </a:r>
          </a:p>
        </p:txBody>
      </p:sp>
      <p:sp>
        <p:nvSpPr>
          <p:cNvPr id="14" name="Διάγραμμα ροής: Στοιχείο τερματισμού 13">
            <a:extLst>
              <a:ext uri="{FF2B5EF4-FFF2-40B4-BE49-F238E27FC236}">
                <a16:creationId xmlns:a16="http://schemas.microsoft.com/office/drawing/2014/main" id="{B758D375-DC41-EFEE-9E85-6735761C8B16}"/>
              </a:ext>
            </a:extLst>
          </p:cNvPr>
          <p:cNvSpPr/>
          <p:nvPr/>
        </p:nvSpPr>
        <p:spPr>
          <a:xfrm>
            <a:off x="6733822" y="2819400"/>
            <a:ext cx="2269067" cy="1219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5">
                    <a:lumMod val="75000"/>
                  </a:schemeClr>
                </a:solidFill>
                <a:latin typeface="Times New Roman" panose="02020603050405020304" pitchFamily="18" charset="0"/>
                <a:cs typeface="Times New Roman" panose="02020603050405020304" pitchFamily="18" charset="0"/>
              </a:rPr>
              <a:t>Φλεγμονή</a:t>
            </a:r>
          </a:p>
          <a:p>
            <a:pPr algn="ctr"/>
            <a:r>
              <a:rPr lang="el-GR" sz="2000" dirty="0">
                <a:solidFill>
                  <a:schemeClr val="accent5">
                    <a:lumMod val="75000"/>
                  </a:schemeClr>
                </a:solidFill>
                <a:latin typeface="Times New Roman" panose="02020603050405020304" pitchFamily="18" charset="0"/>
                <a:cs typeface="Times New Roman" panose="02020603050405020304" pitchFamily="18" charset="0"/>
              </a:rPr>
              <a:t>(↑ </a:t>
            </a:r>
            <a:r>
              <a:rPr lang="el-GR" sz="2000" dirty="0" err="1">
                <a:solidFill>
                  <a:schemeClr val="accent5">
                    <a:lumMod val="75000"/>
                  </a:schemeClr>
                </a:solidFill>
                <a:latin typeface="Times New Roman" panose="02020603050405020304" pitchFamily="18" charset="0"/>
                <a:cs typeface="Times New Roman" panose="02020603050405020304" pitchFamily="18" charset="0"/>
              </a:rPr>
              <a:t>κυτταροκινών</a:t>
            </a:r>
            <a:r>
              <a:rPr lang="el-GR" sz="2000"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16" name="Διάγραμμα ροής: Στοιχείο τερματισμού 15">
            <a:extLst>
              <a:ext uri="{FF2B5EF4-FFF2-40B4-BE49-F238E27FC236}">
                <a16:creationId xmlns:a16="http://schemas.microsoft.com/office/drawing/2014/main" id="{352C7A92-D710-CC8F-D6BA-CF43C6DD1F1E}"/>
              </a:ext>
            </a:extLst>
          </p:cNvPr>
          <p:cNvSpPr/>
          <p:nvPr/>
        </p:nvSpPr>
        <p:spPr>
          <a:xfrm>
            <a:off x="9002889" y="5243689"/>
            <a:ext cx="2269067" cy="1219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5">
                    <a:lumMod val="75000"/>
                  </a:schemeClr>
                </a:solidFill>
                <a:latin typeface="Times New Roman" panose="02020603050405020304" pitchFamily="18" charset="0"/>
                <a:cs typeface="Times New Roman" panose="02020603050405020304" pitchFamily="18" charset="0"/>
              </a:rPr>
              <a:t>Αποφρακτική </a:t>
            </a:r>
            <a:r>
              <a:rPr lang="el-GR" sz="2000" b="1" dirty="0" err="1">
                <a:solidFill>
                  <a:schemeClr val="accent5">
                    <a:lumMod val="75000"/>
                  </a:schemeClr>
                </a:solidFill>
                <a:latin typeface="Times New Roman" panose="02020603050405020304" pitchFamily="18" charset="0"/>
                <a:cs typeface="Times New Roman" panose="02020603050405020304" pitchFamily="18" charset="0"/>
              </a:rPr>
              <a:t>υπνική</a:t>
            </a:r>
            <a:r>
              <a:rPr lang="el-GR" sz="2000" b="1" dirty="0">
                <a:solidFill>
                  <a:schemeClr val="accent5">
                    <a:lumMod val="75000"/>
                  </a:schemeClr>
                </a:solidFill>
                <a:latin typeface="Times New Roman" panose="02020603050405020304" pitchFamily="18" charset="0"/>
                <a:cs typeface="Times New Roman" panose="02020603050405020304" pitchFamily="18" charset="0"/>
              </a:rPr>
              <a:t> άπνοια</a:t>
            </a:r>
          </a:p>
        </p:txBody>
      </p:sp>
      <p:sp>
        <p:nvSpPr>
          <p:cNvPr id="17" name="Διάγραμμα ροής: Στοιχείο τερματισμού 16">
            <a:extLst>
              <a:ext uri="{FF2B5EF4-FFF2-40B4-BE49-F238E27FC236}">
                <a16:creationId xmlns:a16="http://schemas.microsoft.com/office/drawing/2014/main" id="{F6F53281-C46B-BAB5-597A-838877CFD677}"/>
              </a:ext>
            </a:extLst>
          </p:cNvPr>
          <p:cNvSpPr/>
          <p:nvPr/>
        </p:nvSpPr>
        <p:spPr>
          <a:xfrm>
            <a:off x="4322234" y="5243689"/>
            <a:ext cx="2269067" cy="1219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5">
                    <a:lumMod val="75000"/>
                  </a:schemeClr>
                </a:solidFill>
                <a:latin typeface="Times New Roman" panose="02020603050405020304" pitchFamily="18" charset="0"/>
                <a:cs typeface="Times New Roman" panose="02020603050405020304" pitchFamily="18" charset="0"/>
              </a:rPr>
              <a:t>Περαιτέρω στένωση και απόφραξη</a:t>
            </a:r>
          </a:p>
        </p:txBody>
      </p:sp>
      <p:cxnSp>
        <p:nvCxnSpPr>
          <p:cNvPr id="19" name="Ευθύγραμμο βέλος σύνδεσης 18">
            <a:extLst>
              <a:ext uri="{FF2B5EF4-FFF2-40B4-BE49-F238E27FC236}">
                <a16:creationId xmlns:a16="http://schemas.microsoft.com/office/drawing/2014/main" id="{0B1FF146-6FC0-CCB8-DCBB-432FDD913D39}"/>
              </a:ext>
            </a:extLst>
          </p:cNvPr>
          <p:cNvCxnSpPr/>
          <p:nvPr/>
        </p:nvCxnSpPr>
        <p:spPr>
          <a:xfrm>
            <a:off x="3002844" y="1004711"/>
            <a:ext cx="925689"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a:extLst>
              <a:ext uri="{FF2B5EF4-FFF2-40B4-BE49-F238E27FC236}">
                <a16:creationId xmlns:a16="http://schemas.microsoft.com/office/drawing/2014/main" id="{9ABCB025-8EDF-EED9-89D8-71982B02D5AF}"/>
              </a:ext>
            </a:extLst>
          </p:cNvPr>
          <p:cNvCxnSpPr>
            <a:cxnSpLocks/>
          </p:cNvCxnSpPr>
          <p:nvPr/>
        </p:nvCxnSpPr>
        <p:spPr>
          <a:xfrm>
            <a:off x="5456767" y="1834445"/>
            <a:ext cx="2411588" cy="84102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a:extLst>
              <a:ext uri="{FF2B5EF4-FFF2-40B4-BE49-F238E27FC236}">
                <a16:creationId xmlns:a16="http://schemas.microsoft.com/office/drawing/2014/main" id="{19772102-7919-F2A8-9EEC-7CF0D3FBD9E7}"/>
              </a:ext>
            </a:extLst>
          </p:cNvPr>
          <p:cNvCxnSpPr>
            <a:cxnSpLocks/>
          </p:cNvCxnSpPr>
          <p:nvPr/>
        </p:nvCxnSpPr>
        <p:spPr>
          <a:xfrm flipH="1">
            <a:off x="3093156" y="1834445"/>
            <a:ext cx="2363611" cy="84102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a:extLst>
              <a:ext uri="{FF2B5EF4-FFF2-40B4-BE49-F238E27FC236}">
                <a16:creationId xmlns:a16="http://schemas.microsoft.com/office/drawing/2014/main" id="{A2C97C87-462D-ED25-0214-4655C04AA157}"/>
              </a:ext>
            </a:extLst>
          </p:cNvPr>
          <p:cNvCxnSpPr>
            <a:cxnSpLocks/>
          </p:cNvCxnSpPr>
          <p:nvPr/>
        </p:nvCxnSpPr>
        <p:spPr>
          <a:xfrm>
            <a:off x="2754489" y="4182533"/>
            <a:ext cx="2655006" cy="94544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a:extLst>
              <a:ext uri="{FF2B5EF4-FFF2-40B4-BE49-F238E27FC236}">
                <a16:creationId xmlns:a16="http://schemas.microsoft.com/office/drawing/2014/main" id="{565E6B52-2B92-EB62-6621-267CE15D1AC4}"/>
              </a:ext>
            </a:extLst>
          </p:cNvPr>
          <p:cNvCxnSpPr>
            <a:cxnSpLocks/>
          </p:cNvCxnSpPr>
          <p:nvPr/>
        </p:nvCxnSpPr>
        <p:spPr>
          <a:xfrm flipH="1">
            <a:off x="5409495" y="4182533"/>
            <a:ext cx="2458860" cy="94544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a:extLst>
              <a:ext uri="{FF2B5EF4-FFF2-40B4-BE49-F238E27FC236}">
                <a16:creationId xmlns:a16="http://schemas.microsoft.com/office/drawing/2014/main" id="{99291545-5736-CE68-2595-78105598DDAA}"/>
              </a:ext>
            </a:extLst>
          </p:cNvPr>
          <p:cNvCxnSpPr>
            <a:cxnSpLocks/>
          </p:cNvCxnSpPr>
          <p:nvPr/>
        </p:nvCxnSpPr>
        <p:spPr>
          <a:xfrm>
            <a:off x="6909504" y="5853288"/>
            <a:ext cx="1917701"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094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33A789-AFF0-52EF-BD0F-D97C19C96F48}"/>
              </a:ext>
            </a:extLst>
          </p:cNvPr>
          <p:cNvSpPr>
            <a:spLocks noGrp="1"/>
          </p:cNvSpPr>
          <p:nvPr>
            <p:ph type="title"/>
          </p:nvPr>
        </p:nvSpPr>
        <p:spPr>
          <a:xfrm>
            <a:off x="855359" y="89521"/>
            <a:ext cx="10058400" cy="1389324"/>
          </a:xfrm>
        </p:spPr>
        <p:txBody>
          <a:bodyPr>
            <a:normAutofit/>
          </a:bodyPr>
          <a:lstStyle/>
          <a:p>
            <a:pPr algn="ctr"/>
            <a:r>
              <a:rPr lang="el-GR" sz="3600" dirty="0">
                <a:solidFill>
                  <a:schemeClr val="accent5">
                    <a:lumMod val="75000"/>
                  </a:schemeClr>
                </a:solidFill>
                <a:latin typeface="Times New Roman" panose="02020603050405020304" pitchFamily="18" charset="0"/>
                <a:cs typeface="Times New Roman" panose="02020603050405020304" pitchFamily="18" charset="0"/>
              </a:rPr>
              <a:t>Φαύλος κύκλος</a:t>
            </a:r>
            <a:r>
              <a:rPr lang="en-US" sz="3600" dirty="0">
                <a:solidFill>
                  <a:schemeClr val="accent5">
                    <a:lumMod val="75000"/>
                  </a:schemeClr>
                </a:solidFill>
                <a:latin typeface="Times New Roman" panose="02020603050405020304" pitchFamily="18" charset="0"/>
                <a:cs typeface="Times New Roman" panose="02020603050405020304" pitchFamily="18" charset="0"/>
              </a:rPr>
              <a:t> </a:t>
            </a:r>
            <a:r>
              <a:rPr lang="el-GR" sz="3600" dirty="0">
                <a:solidFill>
                  <a:schemeClr val="accent5">
                    <a:lumMod val="75000"/>
                  </a:schemeClr>
                </a:solidFill>
                <a:latin typeface="Times New Roman" panose="02020603050405020304" pitchFamily="18" charset="0"/>
                <a:cs typeface="Times New Roman" panose="02020603050405020304" pitchFamily="18" charset="0"/>
              </a:rPr>
              <a:t>της αποφρακτικής </a:t>
            </a:r>
            <a:r>
              <a:rPr lang="el-GR" sz="3600" dirty="0" err="1">
                <a:solidFill>
                  <a:schemeClr val="accent5">
                    <a:lumMod val="75000"/>
                  </a:schemeClr>
                </a:solidFill>
                <a:latin typeface="Times New Roman" panose="02020603050405020304" pitchFamily="18" charset="0"/>
                <a:cs typeface="Times New Roman" panose="02020603050405020304" pitchFamily="18" charset="0"/>
              </a:rPr>
              <a:t>υπνικής</a:t>
            </a:r>
            <a:r>
              <a:rPr lang="el-GR" sz="3600" dirty="0">
                <a:solidFill>
                  <a:schemeClr val="accent5">
                    <a:lumMod val="75000"/>
                  </a:schemeClr>
                </a:solidFill>
                <a:latin typeface="Times New Roman" panose="02020603050405020304" pitchFamily="18" charset="0"/>
                <a:cs typeface="Times New Roman" panose="02020603050405020304" pitchFamily="18" charset="0"/>
              </a:rPr>
              <a:t> άπνοιας</a:t>
            </a:r>
          </a:p>
        </p:txBody>
      </p:sp>
      <p:sp>
        <p:nvSpPr>
          <p:cNvPr id="13" name="Ορθογώνιο 12">
            <a:extLst>
              <a:ext uri="{FF2B5EF4-FFF2-40B4-BE49-F238E27FC236}">
                <a16:creationId xmlns:a16="http://schemas.microsoft.com/office/drawing/2014/main" id="{56B79746-DDD7-AB73-5628-CB50DCA7697E}"/>
              </a:ext>
            </a:extLst>
          </p:cNvPr>
          <p:cNvSpPr/>
          <p:nvPr/>
        </p:nvSpPr>
        <p:spPr>
          <a:xfrm>
            <a:off x="4509956" y="1565765"/>
            <a:ext cx="1885244" cy="48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8" name="Εικόνα 17" descr="Εικόνα που περιέχει διάγραμμα&#10;&#10;Περιγραφή που δημιουργήθηκε αυτόματα">
            <a:extLst>
              <a:ext uri="{FF2B5EF4-FFF2-40B4-BE49-F238E27FC236}">
                <a16:creationId xmlns:a16="http://schemas.microsoft.com/office/drawing/2014/main" id="{BCDEC648-56A3-9C16-A498-E79D4FCFE8DA}"/>
              </a:ext>
            </a:extLst>
          </p:cNvPr>
          <p:cNvPicPr>
            <a:picLocks noChangeAspect="1"/>
          </p:cNvPicPr>
          <p:nvPr/>
        </p:nvPicPr>
        <p:blipFill>
          <a:blip r:embed="rId2"/>
          <a:stretch>
            <a:fillRect/>
          </a:stretch>
        </p:blipFill>
        <p:spPr>
          <a:xfrm>
            <a:off x="2464559" y="1478845"/>
            <a:ext cx="6840000" cy="4968877"/>
          </a:xfrm>
          <a:prstGeom prst="rect">
            <a:avLst/>
          </a:prstGeom>
        </p:spPr>
      </p:pic>
      <p:pic>
        <p:nvPicPr>
          <p:cNvPr id="11" name="Εικόνα 10" descr="Εικόνα που περιέχει διάγραμμα&#10;&#10;Περιγραφή που δημιουργήθηκε αυτόματα">
            <a:extLst>
              <a:ext uri="{FF2B5EF4-FFF2-40B4-BE49-F238E27FC236}">
                <a16:creationId xmlns:a16="http://schemas.microsoft.com/office/drawing/2014/main" id="{B231DE34-4C00-5B33-DE95-D6FD3FBAD0E1}"/>
              </a:ext>
            </a:extLst>
          </p:cNvPr>
          <p:cNvPicPr>
            <a:picLocks noChangeAspect="1"/>
          </p:cNvPicPr>
          <p:nvPr/>
        </p:nvPicPr>
        <p:blipFill>
          <a:blip r:embed="rId3"/>
          <a:stretch>
            <a:fillRect/>
          </a:stretch>
        </p:blipFill>
        <p:spPr>
          <a:xfrm>
            <a:off x="7943796" y="3095323"/>
            <a:ext cx="1800000" cy="1518750"/>
          </a:xfrm>
          <a:prstGeom prst="rect">
            <a:avLst/>
          </a:prstGeom>
        </p:spPr>
      </p:pic>
      <p:pic>
        <p:nvPicPr>
          <p:cNvPr id="20" name="Εικόνα 19" descr="Εικόνα που περιέχει διάγραμμα&#10;&#10;Περιγραφή που δημιουργήθηκε αυτόματα">
            <a:extLst>
              <a:ext uri="{FF2B5EF4-FFF2-40B4-BE49-F238E27FC236}">
                <a16:creationId xmlns:a16="http://schemas.microsoft.com/office/drawing/2014/main" id="{7CCA536D-856D-5321-7C24-835869A9FF6E}"/>
              </a:ext>
            </a:extLst>
          </p:cNvPr>
          <p:cNvPicPr>
            <a:picLocks noChangeAspect="1"/>
          </p:cNvPicPr>
          <p:nvPr/>
        </p:nvPicPr>
        <p:blipFill>
          <a:blip r:embed="rId4"/>
          <a:stretch>
            <a:fillRect/>
          </a:stretch>
        </p:blipFill>
        <p:spPr>
          <a:xfrm>
            <a:off x="2005441" y="3095325"/>
            <a:ext cx="1764000" cy="1554977"/>
          </a:xfrm>
          <a:prstGeom prst="rect">
            <a:avLst/>
          </a:prstGeom>
        </p:spPr>
      </p:pic>
      <p:sp>
        <p:nvSpPr>
          <p:cNvPr id="23" name="Διάγραμμα ροής: Στοιχείο τερματισμού 22">
            <a:extLst>
              <a:ext uri="{FF2B5EF4-FFF2-40B4-BE49-F238E27FC236}">
                <a16:creationId xmlns:a16="http://schemas.microsoft.com/office/drawing/2014/main" id="{9CF4FBC8-2E0A-82C5-90B0-3239DFEB8474}"/>
              </a:ext>
            </a:extLst>
          </p:cNvPr>
          <p:cNvSpPr/>
          <p:nvPr/>
        </p:nvSpPr>
        <p:spPr>
          <a:xfrm>
            <a:off x="5012267" y="1365956"/>
            <a:ext cx="1490133" cy="485422"/>
          </a:xfrm>
          <a:prstGeom prst="flowChartTerminato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Times New Roman" panose="02020603050405020304" pitchFamily="18" charset="0"/>
                <a:cs typeface="Times New Roman" panose="02020603050405020304" pitchFamily="18" charset="0"/>
              </a:rPr>
              <a:t>Έναρξη ύπνου</a:t>
            </a:r>
          </a:p>
        </p:txBody>
      </p:sp>
      <p:sp>
        <p:nvSpPr>
          <p:cNvPr id="24" name="Διάγραμμα ροής: Στοιχείο τερματισμού 23">
            <a:extLst>
              <a:ext uri="{FF2B5EF4-FFF2-40B4-BE49-F238E27FC236}">
                <a16:creationId xmlns:a16="http://schemas.microsoft.com/office/drawing/2014/main" id="{67E7D897-A6A1-7D9B-CF6A-8804267910BD}"/>
              </a:ext>
            </a:extLst>
          </p:cNvPr>
          <p:cNvSpPr/>
          <p:nvPr/>
        </p:nvSpPr>
        <p:spPr>
          <a:xfrm>
            <a:off x="6880165" y="1317793"/>
            <a:ext cx="1872000" cy="792000"/>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Times New Roman" panose="02020603050405020304" pitchFamily="18" charset="0"/>
                <a:cs typeface="Times New Roman" panose="02020603050405020304" pitchFamily="18" charset="0"/>
              </a:rPr>
              <a:t>↓ μυϊκού τόνου </a:t>
            </a:r>
            <a:r>
              <a:rPr lang="el-GR" b="1" dirty="0" err="1">
                <a:latin typeface="Times New Roman" panose="02020603050405020304" pitchFamily="18" charset="0"/>
                <a:cs typeface="Times New Roman" panose="02020603050405020304" pitchFamily="18" charset="0"/>
              </a:rPr>
              <a:t>αν.αεραγωγού</a:t>
            </a:r>
            <a:endParaRPr lang="el-GR" b="1" dirty="0">
              <a:latin typeface="Times New Roman" panose="02020603050405020304" pitchFamily="18" charset="0"/>
              <a:cs typeface="Times New Roman" panose="02020603050405020304" pitchFamily="18" charset="0"/>
            </a:endParaRPr>
          </a:p>
        </p:txBody>
      </p:sp>
      <p:sp>
        <p:nvSpPr>
          <p:cNvPr id="25" name="Διάγραμμα ροής: Στοιχείο τερματισμού 24">
            <a:extLst>
              <a:ext uri="{FF2B5EF4-FFF2-40B4-BE49-F238E27FC236}">
                <a16:creationId xmlns:a16="http://schemas.microsoft.com/office/drawing/2014/main" id="{F664272C-D2E6-BA23-A9F4-843B7BC8752C}"/>
              </a:ext>
            </a:extLst>
          </p:cNvPr>
          <p:cNvSpPr/>
          <p:nvPr/>
        </p:nvSpPr>
        <p:spPr>
          <a:xfrm>
            <a:off x="8034043" y="2383538"/>
            <a:ext cx="1728000" cy="576000"/>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Times New Roman" panose="02020603050405020304" pitchFamily="18" charset="0"/>
                <a:cs typeface="Times New Roman" panose="02020603050405020304" pitchFamily="18" charset="0"/>
              </a:rPr>
              <a:t>Αποφρακτική άπνοια</a:t>
            </a:r>
          </a:p>
        </p:txBody>
      </p:sp>
      <p:sp>
        <p:nvSpPr>
          <p:cNvPr id="26" name="Διάγραμμα ροής: Στοιχείο τερματισμού 25">
            <a:extLst>
              <a:ext uri="{FF2B5EF4-FFF2-40B4-BE49-F238E27FC236}">
                <a16:creationId xmlns:a16="http://schemas.microsoft.com/office/drawing/2014/main" id="{8782B5A9-97F1-56CB-C8E3-EC9495DE1A02}"/>
              </a:ext>
            </a:extLst>
          </p:cNvPr>
          <p:cNvSpPr/>
          <p:nvPr/>
        </p:nvSpPr>
        <p:spPr>
          <a:xfrm>
            <a:off x="7859301" y="4803155"/>
            <a:ext cx="1620000" cy="684000"/>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Times New Roman" panose="02020603050405020304" pitchFamily="18" charset="0"/>
                <a:cs typeface="Times New Roman" panose="02020603050405020304" pitchFamily="18" charset="0"/>
              </a:rPr>
              <a:t>↓ Ο2</a:t>
            </a:r>
          </a:p>
          <a:p>
            <a:pPr algn="ctr"/>
            <a:r>
              <a:rPr lang="el-GR"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CO2</a:t>
            </a:r>
            <a:endParaRPr lang="el-GR" b="1" dirty="0">
              <a:latin typeface="Times New Roman" panose="02020603050405020304" pitchFamily="18" charset="0"/>
              <a:cs typeface="Times New Roman" panose="02020603050405020304" pitchFamily="18" charset="0"/>
            </a:endParaRPr>
          </a:p>
        </p:txBody>
      </p:sp>
      <p:sp>
        <p:nvSpPr>
          <p:cNvPr id="27" name="Διάγραμμα ροής: Στοιχείο τερματισμού 26">
            <a:extLst>
              <a:ext uri="{FF2B5EF4-FFF2-40B4-BE49-F238E27FC236}">
                <a16:creationId xmlns:a16="http://schemas.microsoft.com/office/drawing/2014/main" id="{02A6EF91-DC3B-C492-0ECA-B78A6F980A8A}"/>
              </a:ext>
            </a:extLst>
          </p:cNvPr>
          <p:cNvSpPr/>
          <p:nvPr/>
        </p:nvSpPr>
        <p:spPr>
          <a:xfrm>
            <a:off x="6673732" y="6073570"/>
            <a:ext cx="2052000" cy="756000"/>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Times New Roman" panose="02020603050405020304" pitchFamily="18" charset="0"/>
                <a:cs typeface="Times New Roman" panose="02020603050405020304" pitchFamily="18" charset="0"/>
              </a:rPr>
              <a:t>↑ αναπνευστικής προσπάθειας</a:t>
            </a:r>
          </a:p>
        </p:txBody>
      </p:sp>
      <p:sp>
        <p:nvSpPr>
          <p:cNvPr id="28" name="Διάγραμμα ροής: Στοιχείο τερματισμού 27">
            <a:extLst>
              <a:ext uri="{FF2B5EF4-FFF2-40B4-BE49-F238E27FC236}">
                <a16:creationId xmlns:a16="http://schemas.microsoft.com/office/drawing/2014/main" id="{910983C0-8170-EEAE-589F-11CC8EF53F37}"/>
              </a:ext>
            </a:extLst>
          </p:cNvPr>
          <p:cNvSpPr/>
          <p:nvPr/>
        </p:nvSpPr>
        <p:spPr>
          <a:xfrm>
            <a:off x="2791132" y="6068281"/>
            <a:ext cx="2052000" cy="756000"/>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Times New Roman" panose="02020603050405020304" pitchFamily="18" charset="0"/>
                <a:cs typeface="Times New Roman" panose="02020603050405020304" pitchFamily="18" charset="0"/>
              </a:rPr>
              <a:t>Αφύπνιση</a:t>
            </a:r>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arousal)</a:t>
            </a:r>
            <a:endParaRPr lang="el-GR" b="1" dirty="0">
              <a:latin typeface="Times New Roman" panose="02020603050405020304" pitchFamily="18" charset="0"/>
              <a:cs typeface="Times New Roman" panose="02020603050405020304" pitchFamily="18" charset="0"/>
            </a:endParaRPr>
          </a:p>
        </p:txBody>
      </p:sp>
      <p:sp>
        <p:nvSpPr>
          <p:cNvPr id="29" name="Διάγραμμα ροής: Στοιχείο τερματισμού 28">
            <a:extLst>
              <a:ext uri="{FF2B5EF4-FFF2-40B4-BE49-F238E27FC236}">
                <a16:creationId xmlns:a16="http://schemas.microsoft.com/office/drawing/2014/main" id="{5967C955-436D-B41F-A5E5-5C1D30626ADD}"/>
              </a:ext>
            </a:extLst>
          </p:cNvPr>
          <p:cNvSpPr/>
          <p:nvPr/>
        </p:nvSpPr>
        <p:spPr>
          <a:xfrm>
            <a:off x="1686699" y="4803155"/>
            <a:ext cx="2196000" cy="828000"/>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Times New Roman" panose="02020603050405020304" pitchFamily="18" charset="0"/>
                <a:cs typeface="Times New Roman" panose="02020603050405020304" pitchFamily="18" charset="0"/>
              </a:rPr>
              <a:t>↑ μυϊκού τόνου –</a:t>
            </a:r>
          </a:p>
          <a:p>
            <a:pPr algn="ctr"/>
            <a:r>
              <a:rPr lang="el-GR" b="1" dirty="0">
                <a:latin typeface="Times New Roman" panose="02020603050405020304" pitchFamily="18" charset="0"/>
                <a:cs typeface="Times New Roman" panose="02020603050405020304" pitchFamily="18" charset="0"/>
              </a:rPr>
              <a:t>Άρση της απόφραξης</a:t>
            </a:r>
          </a:p>
        </p:txBody>
      </p:sp>
      <p:sp>
        <p:nvSpPr>
          <p:cNvPr id="30" name="Διάγραμμα ροής: Στοιχείο τερματισμού 29">
            <a:extLst>
              <a:ext uri="{FF2B5EF4-FFF2-40B4-BE49-F238E27FC236}">
                <a16:creationId xmlns:a16="http://schemas.microsoft.com/office/drawing/2014/main" id="{CBB835AF-CC32-8BE5-D253-B0CAA223B15D}"/>
              </a:ext>
            </a:extLst>
          </p:cNvPr>
          <p:cNvSpPr/>
          <p:nvPr/>
        </p:nvSpPr>
        <p:spPr>
          <a:xfrm>
            <a:off x="1686699" y="2186472"/>
            <a:ext cx="2052000" cy="756000"/>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Times New Roman" panose="02020603050405020304" pitchFamily="18" charset="0"/>
                <a:cs typeface="Times New Roman" panose="02020603050405020304" pitchFamily="18" charset="0"/>
              </a:rPr>
              <a:t>Άρση </a:t>
            </a:r>
            <a:r>
              <a:rPr lang="el-GR" b="1" dirty="0" err="1">
                <a:latin typeface="Times New Roman" panose="02020603050405020304" pitchFamily="18" charset="0"/>
                <a:cs typeface="Times New Roman" panose="02020603050405020304" pitchFamily="18" charset="0"/>
              </a:rPr>
              <a:t>υποξαιμίας</a:t>
            </a:r>
            <a:r>
              <a:rPr lang="el-GR" b="1" dirty="0">
                <a:latin typeface="Times New Roman" panose="02020603050405020304" pitchFamily="18" charset="0"/>
                <a:cs typeface="Times New Roman" panose="02020603050405020304" pitchFamily="18" charset="0"/>
              </a:rPr>
              <a:t> - </a:t>
            </a:r>
            <a:r>
              <a:rPr lang="el-GR" b="1" dirty="0" err="1">
                <a:latin typeface="Times New Roman" panose="02020603050405020304" pitchFamily="18" charset="0"/>
                <a:cs typeface="Times New Roman" panose="02020603050405020304" pitchFamily="18" charset="0"/>
              </a:rPr>
              <a:t>υπερκαπνίας</a:t>
            </a:r>
            <a:endParaRPr lang="el-GR" b="1" dirty="0">
              <a:latin typeface="Times New Roman" panose="02020603050405020304" pitchFamily="18" charset="0"/>
              <a:cs typeface="Times New Roman" panose="02020603050405020304" pitchFamily="18" charset="0"/>
            </a:endParaRPr>
          </a:p>
        </p:txBody>
      </p:sp>
      <p:sp>
        <p:nvSpPr>
          <p:cNvPr id="31" name="Διάγραμμα ροής: Στοιχείο τερματισμού 30">
            <a:extLst>
              <a:ext uri="{FF2B5EF4-FFF2-40B4-BE49-F238E27FC236}">
                <a16:creationId xmlns:a16="http://schemas.microsoft.com/office/drawing/2014/main" id="{ECE521FF-04B9-6AA9-C7AF-8AEA33292A9F}"/>
              </a:ext>
            </a:extLst>
          </p:cNvPr>
          <p:cNvSpPr/>
          <p:nvPr/>
        </p:nvSpPr>
        <p:spPr>
          <a:xfrm>
            <a:off x="2709112" y="1295187"/>
            <a:ext cx="2052000" cy="756000"/>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Times New Roman" panose="02020603050405020304" pitchFamily="18" charset="0"/>
                <a:cs typeface="Times New Roman" panose="02020603050405020304" pitchFamily="18" charset="0"/>
              </a:rPr>
              <a:t>Συνέχιση ύπνου</a:t>
            </a:r>
          </a:p>
        </p:txBody>
      </p:sp>
      <p:sp>
        <p:nvSpPr>
          <p:cNvPr id="32" name="Ορθογώνιο 31">
            <a:extLst>
              <a:ext uri="{FF2B5EF4-FFF2-40B4-BE49-F238E27FC236}">
                <a16:creationId xmlns:a16="http://schemas.microsoft.com/office/drawing/2014/main" id="{9737585F-51FC-FB1B-DE5C-252768D121F0}"/>
              </a:ext>
            </a:extLst>
          </p:cNvPr>
          <p:cNvSpPr/>
          <p:nvPr/>
        </p:nvSpPr>
        <p:spPr>
          <a:xfrm>
            <a:off x="5181600" y="2959538"/>
            <a:ext cx="1399822" cy="1690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56470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4C4DCD2F-5B96-FBAF-8DC5-3C230E582E04}"/>
              </a:ext>
            </a:extLst>
          </p:cNvPr>
          <p:cNvSpPr>
            <a:spLocks noGrp="1"/>
          </p:cNvSpPr>
          <p:nvPr>
            <p:ph type="title"/>
          </p:nvPr>
        </p:nvSpPr>
        <p:spPr/>
        <p:txBody>
          <a:bodyPr>
            <a:normAutofit/>
          </a:bodyPr>
          <a:lstStyle/>
          <a:p>
            <a:pPr algn="ctr"/>
            <a:r>
              <a:rPr lang="el-GR" sz="4000" dirty="0">
                <a:solidFill>
                  <a:schemeClr val="accent5">
                    <a:lumMod val="75000"/>
                  </a:schemeClr>
                </a:solidFill>
                <a:latin typeface="Times New Roman" panose="02020603050405020304" pitchFamily="18" charset="0"/>
                <a:cs typeface="Times New Roman" panose="02020603050405020304" pitchFamily="18" charset="0"/>
              </a:rPr>
              <a:t>ΟΡΙΣΜΟΙ</a:t>
            </a:r>
          </a:p>
        </p:txBody>
      </p:sp>
      <p:pic>
        <p:nvPicPr>
          <p:cNvPr id="5" name="Θέση περιεχομένου 4" descr="Εικόνα που περιέχει τραπέζι&#10;&#10;Περιγραφή που δημιουργήθηκε αυτόματα">
            <a:extLst>
              <a:ext uri="{FF2B5EF4-FFF2-40B4-BE49-F238E27FC236}">
                <a16:creationId xmlns:a16="http://schemas.microsoft.com/office/drawing/2014/main" id="{0CD0A88A-E15D-8CD2-C222-AD3868B7343E}"/>
              </a:ext>
            </a:extLst>
          </p:cNvPr>
          <p:cNvPicPr>
            <a:picLocks noGrp="1" noChangeAspect="1"/>
          </p:cNvPicPr>
          <p:nvPr>
            <p:ph idx="1"/>
          </p:nvPr>
        </p:nvPicPr>
        <p:blipFill>
          <a:blip r:embed="rId2"/>
          <a:stretch>
            <a:fillRect/>
          </a:stretch>
        </p:blipFill>
        <p:spPr>
          <a:xfrm>
            <a:off x="6377294" y="2225650"/>
            <a:ext cx="3114675" cy="1466850"/>
          </a:xfrm>
          <a:prstGeom prst="rect">
            <a:avLst/>
          </a:prstGeom>
        </p:spPr>
      </p:pic>
      <p:sp>
        <p:nvSpPr>
          <p:cNvPr id="6" name="TextBox 5">
            <a:extLst>
              <a:ext uri="{FF2B5EF4-FFF2-40B4-BE49-F238E27FC236}">
                <a16:creationId xmlns:a16="http://schemas.microsoft.com/office/drawing/2014/main" id="{11C29DE6-7216-8DFF-43B9-86D0BF3FF360}"/>
              </a:ext>
            </a:extLst>
          </p:cNvPr>
          <p:cNvSpPr txBox="1"/>
          <p:nvPr/>
        </p:nvSpPr>
        <p:spPr>
          <a:xfrm>
            <a:off x="747251" y="2122523"/>
            <a:ext cx="6096000" cy="1477328"/>
          </a:xfrm>
          <a:prstGeom prst="rect">
            <a:avLst/>
          </a:prstGeom>
          <a:noFill/>
        </p:spPr>
        <p:txBody>
          <a:bodyPr wrap="square">
            <a:spAutoFit/>
          </a:bodyPr>
          <a:lstStyle/>
          <a:p>
            <a:pPr eaLnBrk="0" hangingPunct="0"/>
            <a:r>
              <a:rPr lang="el-GR" sz="1800" dirty="0">
                <a:latin typeface="Arial" charset="0"/>
                <a:cs typeface="Arial" charset="0"/>
              </a:rPr>
              <a:t>ΑΗΙ &gt; 5/ώρα </a:t>
            </a:r>
            <a:r>
              <a:rPr lang="el-GR" sz="1800" dirty="0">
                <a:latin typeface="Arial" charset="0"/>
                <a:cs typeface="Times New Roman" pitchFamily="18" charset="0"/>
                <a:sym typeface="Wingdings" pitchFamily="2" charset="2"/>
              </a:rPr>
              <a:t></a:t>
            </a:r>
            <a:r>
              <a:rPr lang="el-GR" sz="1800" dirty="0">
                <a:latin typeface="Arial" charset="0"/>
                <a:cs typeface="Arial" charset="0"/>
              </a:rPr>
              <a:t> ενδεικτικός ΣΑΥ</a:t>
            </a:r>
            <a:endParaRPr lang="el-GR" sz="1800" dirty="0">
              <a:latin typeface="Arial" charset="0"/>
              <a:cs typeface="Times New Roman" pitchFamily="18" charset="0"/>
              <a:sym typeface="Wingdings" pitchFamily="2" charset="2"/>
            </a:endParaRPr>
          </a:p>
          <a:p>
            <a:pPr eaLnBrk="0" hangingPunct="0"/>
            <a:r>
              <a:rPr lang="el-GR" sz="1800" dirty="0">
                <a:latin typeface="Arial" charset="0"/>
                <a:cs typeface="Times New Roman" pitchFamily="18" charset="0"/>
                <a:sym typeface="Wingdings" pitchFamily="2" charset="2"/>
              </a:rPr>
              <a:t> </a:t>
            </a:r>
          </a:p>
          <a:p>
            <a:pPr eaLnBrk="0" hangingPunct="0"/>
            <a:r>
              <a:rPr lang="el-GR" sz="1800" dirty="0">
                <a:latin typeface="Arial" charset="0"/>
                <a:cs typeface="Arial" charset="0"/>
                <a:sym typeface="Wingdings" pitchFamily="2" charset="2"/>
              </a:rPr>
              <a:t>        5 – 15        ήπιο ΣΑΥ</a:t>
            </a:r>
            <a:endParaRPr lang="el-GR" sz="1800" dirty="0">
              <a:latin typeface="Arial" charset="0"/>
              <a:cs typeface="Times New Roman" pitchFamily="18" charset="0"/>
              <a:sym typeface="Wingdings" pitchFamily="2" charset="2"/>
            </a:endParaRPr>
          </a:p>
          <a:p>
            <a:pPr eaLnBrk="0" hangingPunct="0"/>
            <a:r>
              <a:rPr lang="el-GR" sz="1800" dirty="0">
                <a:latin typeface="Arial" charset="0"/>
                <a:cs typeface="Arial" charset="0"/>
                <a:sym typeface="Wingdings" pitchFamily="2" charset="2"/>
              </a:rPr>
              <a:t>      15 –30         μέτριο ΣΑΥ</a:t>
            </a:r>
            <a:endParaRPr lang="el-GR" sz="1800" dirty="0">
              <a:latin typeface="Arial" charset="0"/>
              <a:cs typeface="Times New Roman" pitchFamily="18" charset="0"/>
              <a:sym typeface="Wingdings" pitchFamily="2" charset="2"/>
            </a:endParaRPr>
          </a:p>
          <a:p>
            <a:pPr eaLnBrk="0" hangingPunct="0"/>
            <a:r>
              <a:rPr lang="el-GR" sz="1800" dirty="0">
                <a:latin typeface="Arial" charset="0"/>
                <a:cs typeface="Arial" charset="0"/>
                <a:sym typeface="Wingdings" pitchFamily="2" charset="2"/>
              </a:rPr>
              <a:t>        &gt; 30           σοβαρό ΣΑΥ</a:t>
            </a:r>
            <a:endParaRPr lang="el-GR" sz="1800" dirty="0">
              <a:latin typeface="Arial" charset="0"/>
              <a:cs typeface="Times New Roman" pitchFamily="18" charset="0"/>
              <a:sym typeface="Wingdings" pitchFamily="2" charset="2"/>
            </a:endParaRPr>
          </a:p>
        </p:txBody>
      </p:sp>
    </p:spTree>
    <p:extLst>
      <p:ext uri="{BB962C8B-B14F-4D97-AF65-F5344CB8AC3E}">
        <p14:creationId xmlns:p14="http://schemas.microsoft.com/office/powerpoint/2010/main" val="1191679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351D74-BFA5-FB37-827D-155B3A753801}"/>
              </a:ext>
            </a:extLst>
          </p:cNvPr>
          <p:cNvSpPr>
            <a:spLocks noGrp="1"/>
          </p:cNvSpPr>
          <p:nvPr>
            <p:ph type="title"/>
          </p:nvPr>
        </p:nvSpPr>
        <p:spPr/>
        <p:txBody>
          <a:bodyPr/>
          <a:lstStyle/>
          <a:p>
            <a:pPr algn="ctr"/>
            <a:r>
              <a:rPr lang="el-GR" dirty="0" err="1">
                <a:solidFill>
                  <a:schemeClr val="accent5">
                    <a:lumMod val="75000"/>
                  </a:schemeClr>
                </a:solidFill>
              </a:rPr>
              <a:t>Προδιαθεσικοί</a:t>
            </a:r>
            <a:r>
              <a:rPr lang="el-GR" dirty="0">
                <a:solidFill>
                  <a:schemeClr val="accent5">
                    <a:lumMod val="75000"/>
                  </a:schemeClr>
                </a:solidFill>
              </a:rPr>
              <a:t> παράγοντες</a:t>
            </a:r>
          </a:p>
        </p:txBody>
      </p:sp>
      <p:sp>
        <p:nvSpPr>
          <p:cNvPr id="3" name="Θέση περιεχομένου 2">
            <a:extLst>
              <a:ext uri="{FF2B5EF4-FFF2-40B4-BE49-F238E27FC236}">
                <a16:creationId xmlns:a16="http://schemas.microsoft.com/office/drawing/2014/main" id="{03FF7C9D-2800-2220-02E3-2E888BBE0F74}"/>
              </a:ext>
            </a:extLst>
          </p:cNvPr>
          <p:cNvSpPr>
            <a:spLocks noGrp="1"/>
          </p:cNvSpPr>
          <p:nvPr>
            <p:ph idx="1"/>
          </p:nvPr>
        </p:nvSpPr>
        <p:spPr/>
        <p:txBody>
          <a:bodyPr>
            <a:normAutofit/>
          </a:bodyPr>
          <a:lstStyle/>
          <a:p>
            <a:r>
              <a:rPr lang="el-GR" dirty="0"/>
              <a:t>Φύλο</a:t>
            </a:r>
          </a:p>
          <a:p>
            <a:r>
              <a:rPr lang="el-GR" dirty="0"/>
              <a:t>Ηλικία</a:t>
            </a:r>
          </a:p>
          <a:p>
            <a:r>
              <a:rPr lang="el-GR" dirty="0"/>
              <a:t>Γενετική προδιάθεση</a:t>
            </a:r>
          </a:p>
          <a:p>
            <a:r>
              <a:rPr lang="el-GR" dirty="0"/>
              <a:t>ΒΜΙ&gt;30</a:t>
            </a:r>
          </a:p>
          <a:p>
            <a:r>
              <a:rPr lang="el-GR" dirty="0"/>
              <a:t>Περίμετρος λαιμού: άνδρες&gt;43εκ, γυναίκες&gt;40εκ</a:t>
            </a:r>
          </a:p>
          <a:p>
            <a:r>
              <a:rPr lang="el-GR" dirty="0"/>
              <a:t>Κλίμακα </a:t>
            </a:r>
            <a:r>
              <a:rPr lang="en-US" dirty="0"/>
              <a:t>Mallampati </a:t>
            </a:r>
            <a:r>
              <a:rPr lang="el-GR" dirty="0"/>
              <a:t>3 ή 4</a:t>
            </a:r>
          </a:p>
          <a:p>
            <a:r>
              <a:rPr lang="el-GR" dirty="0" err="1"/>
              <a:t>Ρετρογναθία</a:t>
            </a:r>
            <a:r>
              <a:rPr lang="el-GR" dirty="0"/>
              <a:t>, </a:t>
            </a:r>
            <a:r>
              <a:rPr lang="el-GR" dirty="0" err="1"/>
              <a:t>υπετροφικές</a:t>
            </a:r>
            <a:r>
              <a:rPr lang="el-GR" dirty="0"/>
              <a:t> αμυγδαλές, </a:t>
            </a:r>
            <a:r>
              <a:rPr lang="el-GR" dirty="0" err="1"/>
              <a:t>μακρογλωσσία</a:t>
            </a:r>
            <a:r>
              <a:rPr lang="el-GR" dirty="0"/>
              <a:t> κα</a:t>
            </a:r>
          </a:p>
        </p:txBody>
      </p:sp>
    </p:spTree>
    <p:extLst>
      <p:ext uri="{BB962C8B-B14F-4D97-AF65-F5344CB8AC3E}">
        <p14:creationId xmlns:p14="http://schemas.microsoft.com/office/powerpoint/2010/main" val="3140551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060CCE-91D6-DE83-D97A-9B28EEA1BE41}"/>
              </a:ext>
            </a:extLst>
          </p:cNvPr>
          <p:cNvSpPr>
            <a:spLocks noGrp="1"/>
          </p:cNvSpPr>
          <p:nvPr>
            <p:ph type="title"/>
          </p:nvPr>
        </p:nvSpPr>
        <p:spPr/>
        <p:txBody>
          <a:bodyPr/>
          <a:lstStyle/>
          <a:p>
            <a:pPr algn="ctr"/>
            <a:r>
              <a:rPr lang="el-GR" dirty="0">
                <a:solidFill>
                  <a:schemeClr val="accent5">
                    <a:lumMod val="75000"/>
                  </a:schemeClr>
                </a:solidFill>
              </a:rPr>
              <a:t>Κλινική εικόνα</a:t>
            </a:r>
          </a:p>
        </p:txBody>
      </p:sp>
      <p:sp>
        <p:nvSpPr>
          <p:cNvPr id="3" name="Θέση περιεχομένου 2">
            <a:extLst>
              <a:ext uri="{FF2B5EF4-FFF2-40B4-BE49-F238E27FC236}">
                <a16:creationId xmlns:a16="http://schemas.microsoft.com/office/drawing/2014/main" id="{9C83AD80-AF7C-9AAC-50F3-02D047CFB556}"/>
              </a:ext>
            </a:extLst>
          </p:cNvPr>
          <p:cNvSpPr>
            <a:spLocks noGrp="1"/>
          </p:cNvSpPr>
          <p:nvPr>
            <p:ph idx="1"/>
          </p:nvPr>
        </p:nvSpPr>
        <p:spPr/>
        <p:txBody>
          <a:bodyPr>
            <a:noAutofit/>
          </a:bodyPr>
          <a:lstStyle/>
          <a:p>
            <a:pPr algn="ctr"/>
            <a:r>
              <a:rPr lang="el-GR" sz="1600" dirty="0"/>
              <a:t>Ροχαλητό : 95%</a:t>
            </a:r>
          </a:p>
          <a:p>
            <a:pPr algn="ctr"/>
            <a:r>
              <a:rPr lang="el-GR" sz="1600" dirty="0"/>
              <a:t>Ημερήσια υπνηλία: 90%</a:t>
            </a:r>
          </a:p>
          <a:p>
            <a:pPr algn="ctr"/>
            <a:r>
              <a:rPr lang="el-GR" sz="1600" dirty="0">
                <a:latin typeface="Arial" charset="0"/>
              </a:rPr>
              <a:t> Διακοπές της αναπνοής κατά τον ύπνο</a:t>
            </a:r>
            <a:endParaRPr lang="el-GR" sz="1600" dirty="0"/>
          </a:p>
          <a:p>
            <a:pPr marL="457200" indent="-457200" algn="ctr">
              <a:buFontTx/>
              <a:buChar char="•"/>
            </a:pPr>
            <a:r>
              <a:rPr lang="el-GR" sz="1600" dirty="0">
                <a:latin typeface="Arial" charset="0"/>
              </a:rPr>
              <a:t>Μη αποδοτικός ύπνος – 40%</a:t>
            </a:r>
          </a:p>
          <a:p>
            <a:pPr marL="457200" indent="-457200" algn="ctr">
              <a:buFontTx/>
              <a:buChar char="•"/>
            </a:pPr>
            <a:r>
              <a:rPr lang="el-GR" sz="1600" dirty="0">
                <a:latin typeface="Arial" charset="0"/>
              </a:rPr>
              <a:t> Ανήσυχος ύπνος – 40%</a:t>
            </a:r>
          </a:p>
          <a:p>
            <a:pPr marL="457200" indent="-457200" algn="ctr">
              <a:buFontTx/>
              <a:buChar char="•"/>
            </a:pPr>
            <a:r>
              <a:rPr lang="el-GR" sz="1600" dirty="0">
                <a:latin typeface="Arial" charset="0"/>
              </a:rPr>
              <a:t> Πρωινή κεφαλαλγία – 30%</a:t>
            </a:r>
          </a:p>
          <a:p>
            <a:pPr marL="457200" indent="-457200" algn="ctr">
              <a:buFontTx/>
              <a:buChar char="•"/>
            </a:pPr>
            <a:r>
              <a:rPr lang="el-GR" sz="1600" dirty="0">
                <a:latin typeface="Arial" charset="0"/>
              </a:rPr>
              <a:t>  Αλλαγή προσωπικότητας, ευερεθιστότητα, διαταραχή συγκέντρωσης</a:t>
            </a:r>
          </a:p>
          <a:p>
            <a:pPr marL="457200" indent="-457200" algn="ctr">
              <a:buFontTx/>
              <a:buChar char="•"/>
            </a:pPr>
            <a:r>
              <a:rPr lang="el-GR" sz="1600" dirty="0">
                <a:latin typeface="Arial" charset="0"/>
              </a:rPr>
              <a:t>  Μειωμένη </a:t>
            </a:r>
            <a:r>
              <a:rPr lang="en-US" sz="1600" dirty="0">
                <a:latin typeface="Arial" charset="0"/>
              </a:rPr>
              <a:t>libido </a:t>
            </a:r>
            <a:r>
              <a:rPr lang="el-GR" sz="1600" dirty="0">
                <a:latin typeface="Arial" charset="0"/>
              </a:rPr>
              <a:t>– 20%</a:t>
            </a:r>
          </a:p>
          <a:p>
            <a:pPr marL="457200" indent="-457200" algn="ctr">
              <a:buFontTx/>
              <a:buChar char="•"/>
            </a:pPr>
            <a:r>
              <a:rPr lang="el-GR" sz="1600" dirty="0">
                <a:latin typeface="Arial" charset="0"/>
              </a:rPr>
              <a:t>  Νυκτερινή πολυουρία – 2%</a:t>
            </a:r>
          </a:p>
          <a:p>
            <a:pPr marL="457200" indent="-457200" algn="ctr">
              <a:buFontTx/>
              <a:buChar char="•"/>
            </a:pPr>
            <a:r>
              <a:rPr lang="el-GR" sz="1600" dirty="0">
                <a:latin typeface="Arial" charset="0"/>
              </a:rPr>
              <a:t> Νυκτερινοί ιδρώτες</a:t>
            </a:r>
          </a:p>
          <a:p>
            <a:pPr algn="ctr"/>
            <a:endParaRPr lang="el-GR" sz="1600" dirty="0"/>
          </a:p>
        </p:txBody>
      </p:sp>
    </p:spTree>
    <p:extLst>
      <p:ext uri="{BB962C8B-B14F-4D97-AF65-F5344CB8AC3E}">
        <p14:creationId xmlns:p14="http://schemas.microsoft.com/office/powerpoint/2010/main" val="2856656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438400" y="304801"/>
            <a:ext cx="6172200" cy="5478423"/>
          </a:xfrm>
          <a:prstGeom prst="rect">
            <a:avLst/>
          </a:prstGeom>
          <a:noFill/>
          <a:ln w="9525">
            <a:noFill/>
            <a:miter lim="800000"/>
            <a:headEnd/>
            <a:tailEnd/>
          </a:ln>
          <a:effectLst/>
        </p:spPr>
        <p:txBody>
          <a:bodyPr>
            <a:spAutoFit/>
          </a:bodyPr>
          <a:lstStyle/>
          <a:p>
            <a:r>
              <a:rPr lang="el-GR">
                <a:cs typeface="Times New Roman" pitchFamily="18" charset="0"/>
              </a:rPr>
              <a:t> </a:t>
            </a:r>
            <a:endParaRPr lang="en-US">
              <a:cs typeface="Times New Roman" pitchFamily="18" charset="0"/>
            </a:endParaRPr>
          </a:p>
          <a:p>
            <a:endParaRPr lang="el-GR">
              <a:cs typeface="Times New Roman" pitchFamily="18" charset="0"/>
            </a:endParaRPr>
          </a:p>
          <a:p>
            <a:r>
              <a:rPr lang="en-US" b="1" i="1">
                <a:latin typeface="Arial" charset="0"/>
                <a:cs typeface="Arial" charset="0"/>
              </a:rPr>
              <a:t>E</a:t>
            </a:r>
            <a:r>
              <a:rPr lang="el-GR" b="1" i="1">
                <a:latin typeface="Arial" charset="0"/>
                <a:cs typeface="Arial" charset="0"/>
              </a:rPr>
              <a:t>ΠΙΠΤΩΣΕΙΣ ΤΩΝ ΔΙΑΤΑΡΑΧΩΝ ΤΗΣ ΑΝΑΠΝΟΗΣ</a:t>
            </a:r>
            <a:r>
              <a:rPr lang="en-US" b="1" i="1">
                <a:latin typeface="Arial" charset="0"/>
                <a:cs typeface="Arial" charset="0"/>
              </a:rPr>
              <a:t> </a:t>
            </a:r>
            <a:r>
              <a:rPr lang="el-GR" b="1" i="1">
                <a:latin typeface="Arial" charset="0"/>
                <a:cs typeface="Arial" charset="0"/>
              </a:rPr>
              <a:t>ΚΑΤΑ ΤΟΝ ΥΠΝΟ</a:t>
            </a:r>
          </a:p>
          <a:p>
            <a:r>
              <a:rPr lang="el-GR" sz="1600">
                <a:latin typeface="Arial" charset="0"/>
                <a:cs typeface="Times New Roman" pitchFamily="18" charset="0"/>
              </a:rPr>
              <a:t> </a:t>
            </a:r>
          </a:p>
          <a:p>
            <a:r>
              <a:rPr lang="el-GR" sz="1600">
                <a:latin typeface="Arial" charset="0"/>
                <a:cs typeface="Times New Roman" pitchFamily="18" charset="0"/>
              </a:rPr>
              <a:t>  </a:t>
            </a:r>
          </a:p>
          <a:p>
            <a:r>
              <a:rPr lang="el-GR" sz="1600">
                <a:latin typeface="Arial" charset="0"/>
                <a:cs typeface="Times New Roman" pitchFamily="18" charset="0"/>
              </a:rPr>
              <a:t> </a:t>
            </a:r>
          </a:p>
          <a:p>
            <a:r>
              <a:rPr lang="el-GR" sz="1600">
                <a:latin typeface="Arial" charset="0"/>
                <a:cs typeface="Times New Roman" pitchFamily="18" charset="0"/>
              </a:rPr>
              <a:t>·        </a:t>
            </a:r>
            <a:r>
              <a:rPr lang="el-GR" sz="2000">
                <a:latin typeface="Arial" charset="0"/>
                <a:cs typeface="Arial" charset="0"/>
              </a:rPr>
              <a:t>ΕΠΙΔΡΑΣΕΙΣ ΣΤΟ ΚΑΡΔΙΑΓΓΕΙΑΚΟ ΣΥΣΤΗΜΑ</a:t>
            </a:r>
            <a:endParaRPr lang="el-GR" sz="2000">
              <a:latin typeface="Arial" charset="0"/>
              <a:cs typeface="Times New Roman" pitchFamily="18" charset="0"/>
            </a:endParaRPr>
          </a:p>
          <a:p>
            <a:r>
              <a:rPr lang="el-GR" sz="2000">
                <a:latin typeface="Arial" charset="0"/>
                <a:cs typeface="Arial" charset="0"/>
              </a:rPr>
              <a:t> </a:t>
            </a:r>
            <a:endParaRPr lang="el-GR" sz="2000">
              <a:latin typeface="Arial" charset="0"/>
              <a:cs typeface="Times New Roman" pitchFamily="18" charset="0"/>
            </a:endParaRPr>
          </a:p>
          <a:p>
            <a:r>
              <a:rPr lang="el-GR" sz="1600">
                <a:latin typeface="Arial" charset="0"/>
                <a:cs typeface="Arial" charset="0"/>
              </a:rPr>
              <a:t> </a:t>
            </a:r>
            <a:endParaRPr lang="el-GR" sz="1600">
              <a:latin typeface="Arial" charset="0"/>
              <a:cs typeface="Times New Roman" pitchFamily="18" charset="0"/>
            </a:endParaRPr>
          </a:p>
          <a:p>
            <a:r>
              <a:rPr lang="el-GR" sz="1600">
                <a:latin typeface="Arial" charset="0"/>
                <a:cs typeface="Arial" charset="0"/>
              </a:rPr>
              <a:t> </a:t>
            </a:r>
            <a:endParaRPr lang="el-GR" sz="1600">
              <a:latin typeface="Arial" charset="0"/>
              <a:cs typeface="Times New Roman" pitchFamily="18" charset="0"/>
            </a:endParaRPr>
          </a:p>
          <a:p>
            <a:r>
              <a:rPr lang="el-GR" sz="1600">
                <a:latin typeface="Arial" charset="0"/>
                <a:cs typeface="Times New Roman" pitchFamily="18" charset="0"/>
              </a:rPr>
              <a:t>·        </a:t>
            </a:r>
            <a:r>
              <a:rPr lang="el-GR" sz="2000">
                <a:latin typeface="Arial" charset="0"/>
                <a:cs typeface="Arial" charset="0"/>
              </a:rPr>
              <a:t>ΤΡΟΧΑΙΑ ΑΤΥΧΗΜΑΤΑ</a:t>
            </a:r>
            <a:endParaRPr lang="el-GR" sz="2000">
              <a:latin typeface="Arial" charset="0"/>
              <a:cs typeface="Times New Roman" pitchFamily="18" charset="0"/>
            </a:endParaRPr>
          </a:p>
          <a:p>
            <a:r>
              <a:rPr lang="el-GR" sz="1600">
                <a:latin typeface="Arial" charset="0"/>
                <a:cs typeface="Arial" charset="0"/>
              </a:rPr>
              <a:t> </a:t>
            </a:r>
            <a:endParaRPr lang="el-GR" sz="1600">
              <a:latin typeface="Arial" charset="0"/>
              <a:cs typeface="Times New Roman" pitchFamily="18" charset="0"/>
            </a:endParaRPr>
          </a:p>
          <a:p>
            <a:r>
              <a:rPr lang="el-GR" sz="1600">
                <a:latin typeface="Arial" charset="0"/>
                <a:cs typeface="Arial" charset="0"/>
              </a:rPr>
              <a:t> </a:t>
            </a:r>
            <a:endParaRPr lang="el-GR" sz="1600">
              <a:latin typeface="Arial" charset="0"/>
              <a:cs typeface="Times New Roman" pitchFamily="18" charset="0"/>
            </a:endParaRPr>
          </a:p>
          <a:p>
            <a:r>
              <a:rPr lang="el-GR" sz="1600">
                <a:latin typeface="Arial" charset="0"/>
                <a:cs typeface="Arial" charset="0"/>
              </a:rPr>
              <a:t> </a:t>
            </a:r>
            <a:endParaRPr lang="el-GR" sz="1600">
              <a:latin typeface="Arial" charset="0"/>
              <a:cs typeface="Times New Roman" pitchFamily="18" charset="0"/>
            </a:endParaRPr>
          </a:p>
          <a:p>
            <a:r>
              <a:rPr lang="el-GR" sz="1600">
                <a:latin typeface="Arial" charset="0"/>
                <a:cs typeface="Times New Roman" pitchFamily="18" charset="0"/>
              </a:rPr>
              <a:t>·        </a:t>
            </a:r>
            <a:r>
              <a:rPr lang="el-GR" sz="2000">
                <a:latin typeface="Arial" charset="0"/>
                <a:cs typeface="Arial" charset="0"/>
              </a:rPr>
              <a:t>ΟΙΚΟΓΕΝΕΙΑΚΗ / ΚΟΙΝΩΝΙΚΗ ΙΣΟΡΡΟΠΙΑ</a:t>
            </a:r>
            <a:endParaRPr lang="el-GR" sz="2000">
              <a:latin typeface="Arial" charset="0"/>
              <a:cs typeface="Times New Roman" pitchFamily="18" charset="0"/>
            </a:endParaRPr>
          </a:p>
          <a:p>
            <a:r>
              <a:rPr lang="el-GR" sz="1600">
                <a:latin typeface="Arial" charset="0"/>
                <a:cs typeface="Arial" charset="0"/>
              </a:rPr>
              <a:t> </a:t>
            </a:r>
            <a:endParaRPr lang="el-GR" sz="1600">
              <a:latin typeface="Arial" charset="0"/>
              <a:cs typeface="Times New Roman" pitchFamily="18" charset="0"/>
            </a:endParaRPr>
          </a:p>
          <a:p>
            <a:r>
              <a:rPr lang="el-GR">
                <a:latin typeface="Arial" charset="0"/>
                <a:cs typeface="Arial" charset="0"/>
              </a:rPr>
              <a:t> </a:t>
            </a:r>
            <a:endParaRPr lang="el-GR">
              <a:cs typeface="Times New Roman" pitchFamily="18" charset="0"/>
            </a:endParaRPr>
          </a:p>
          <a:p>
            <a:r>
              <a:rPr lang="el-GR">
                <a:latin typeface="Arial" charset="0"/>
                <a:cs typeface="Arial" charset="0"/>
              </a:rPr>
              <a:t> </a:t>
            </a:r>
            <a:endParaRPr lang="el-GR">
              <a:cs typeface="Times New Roman" pitchFamily="18" charset="0"/>
            </a:endParaRPr>
          </a:p>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288FC46C-F95E-17CF-9957-0DB6E56CC5C5}"/>
              </a:ext>
            </a:extLst>
          </p:cNvPr>
          <p:cNvGrpSpPr/>
          <p:nvPr/>
        </p:nvGrpSpPr>
        <p:grpSpPr>
          <a:xfrm>
            <a:off x="811389" y="0"/>
            <a:ext cx="10287000" cy="6858000"/>
            <a:chOff x="811389" y="0"/>
            <a:chExt cx="10287000" cy="6858000"/>
          </a:xfrm>
        </p:grpSpPr>
        <p:grpSp>
          <p:nvGrpSpPr>
            <p:cNvPr id="11" name="Ομάδα 10">
              <a:extLst>
                <a:ext uri="{FF2B5EF4-FFF2-40B4-BE49-F238E27FC236}">
                  <a16:creationId xmlns:a16="http://schemas.microsoft.com/office/drawing/2014/main" id="{5CBAACB1-C894-85EB-1902-965C975FDC14}"/>
                </a:ext>
              </a:extLst>
            </p:cNvPr>
            <p:cNvGrpSpPr/>
            <p:nvPr/>
          </p:nvGrpSpPr>
          <p:grpSpPr>
            <a:xfrm>
              <a:off x="811389" y="0"/>
              <a:ext cx="10287000" cy="6858000"/>
              <a:chOff x="811389" y="0"/>
              <a:chExt cx="10287000" cy="6858000"/>
            </a:xfrm>
          </p:grpSpPr>
          <p:grpSp>
            <p:nvGrpSpPr>
              <p:cNvPr id="9" name="Ομάδα 8">
                <a:extLst>
                  <a:ext uri="{FF2B5EF4-FFF2-40B4-BE49-F238E27FC236}">
                    <a16:creationId xmlns:a16="http://schemas.microsoft.com/office/drawing/2014/main" id="{2FF2297B-0127-44D7-6551-F86931FE02EC}"/>
                  </a:ext>
                </a:extLst>
              </p:cNvPr>
              <p:cNvGrpSpPr/>
              <p:nvPr/>
            </p:nvGrpSpPr>
            <p:grpSpPr>
              <a:xfrm>
                <a:off x="811389" y="0"/>
                <a:ext cx="10287000" cy="6858000"/>
                <a:chOff x="1364545" y="0"/>
                <a:chExt cx="10287000" cy="6858000"/>
              </a:xfrm>
            </p:grpSpPr>
            <p:grpSp>
              <p:nvGrpSpPr>
                <p:cNvPr id="7" name="Ομάδα 6">
                  <a:extLst>
                    <a:ext uri="{FF2B5EF4-FFF2-40B4-BE49-F238E27FC236}">
                      <a16:creationId xmlns:a16="http://schemas.microsoft.com/office/drawing/2014/main" id="{F42A495A-9217-1DDE-1723-AAD10148E9A5}"/>
                    </a:ext>
                  </a:extLst>
                </p:cNvPr>
                <p:cNvGrpSpPr/>
                <p:nvPr/>
              </p:nvGrpSpPr>
              <p:grpSpPr>
                <a:xfrm>
                  <a:off x="1364545" y="0"/>
                  <a:ext cx="10287000" cy="6858000"/>
                  <a:chOff x="811389" y="-1"/>
                  <a:chExt cx="10287000" cy="6858000"/>
                </a:xfrm>
              </p:grpSpPr>
              <p:pic>
                <p:nvPicPr>
                  <p:cNvPr id="1026" name="Picture 2" descr="4 Stages of Sleep: NREM, REM, and the Sleep Cycle">
                    <a:extLst>
                      <a:ext uri="{FF2B5EF4-FFF2-40B4-BE49-F238E27FC236}">
                        <a16:creationId xmlns:a16="http://schemas.microsoft.com/office/drawing/2014/main" id="{45ACED44-7D7C-9D2C-206A-F7C72F280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89" y="-1"/>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6D983E-FA2C-C66E-6AB2-7035AEDB1F7A}"/>
                      </a:ext>
                    </a:extLst>
                  </p:cNvPr>
                  <p:cNvSpPr txBox="1"/>
                  <p:nvPr/>
                </p:nvSpPr>
                <p:spPr>
                  <a:xfrm>
                    <a:off x="900288" y="2828835"/>
                    <a:ext cx="3290713" cy="923330"/>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Μεταβατική περίοδος μεταξύ εγρήγορσης και ύπνου</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Διαρκεί 5 με 10 λεπτά</a:t>
                    </a:r>
                  </a:p>
                </p:txBody>
              </p:sp>
              <p:sp>
                <p:nvSpPr>
                  <p:cNvPr id="5" name="TextBox 4">
                    <a:extLst>
                      <a:ext uri="{FF2B5EF4-FFF2-40B4-BE49-F238E27FC236}">
                        <a16:creationId xmlns:a16="http://schemas.microsoft.com/office/drawing/2014/main" id="{50523E0D-1638-F232-7F58-988F9F08E86F}"/>
                      </a:ext>
                    </a:extLst>
                  </p:cNvPr>
                  <p:cNvSpPr txBox="1"/>
                  <p:nvPr/>
                </p:nvSpPr>
                <p:spPr>
                  <a:xfrm>
                    <a:off x="993422" y="5479906"/>
                    <a:ext cx="3742267" cy="1200329"/>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Μυϊκή χαλάρωση</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Πτώση ΑΠ και Συχνότητας αναπνοών</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Βαθύς ύπνος</a:t>
                    </a:r>
                  </a:p>
                </p:txBody>
              </p:sp>
            </p:grpSp>
            <p:sp>
              <p:nvSpPr>
                <p:cNvPr id="8" name="TextBox 7">
                  <a:extLst>
                    <a:ext uri="{FF2B5EF4-FFF2-40B4-BE49-F238E27FC236}">
                      <a16:creationId xmlns:a16="http://schemas.microsoft.com/office/drawing/2014/main" id="{3BBD0A32-2572-5057-0191-A61C2DA33B37}"/>
                    </a:ext>
                  </a:extLst>
                </p:cNvPr>
                <p:cNvSpPr txBox="1"/>
                <p:nvPr/>
              </p:nvSpPr>
              <p:spPr>
                <a:xfrm>
                  <a:off x="8133645" y="2828836"/>
                  <a:ext cx="3414889" cy="1200329"/>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Πτώση θερμοκρασίας σώματος και </a:t>
                  </a:r>
                  <a:r>
                    <a:rPr lang="el-GR" dirty="0" err="1">
                      <a:latin typeface="Times New Roman" panose="02020603050405020304" pitchFamily="18" charset="0"/>
                      <a:cs typeface="Times New Roman" panose="02020603050405020304" pitchFamily="18" charset="0"/>
                    </a:rPr>
                    <a:t>σφύξεων</a:t>
                  </a: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ΗΕΓ</a:t>
                  </a:r>
                  <a:r>
                    <a:rPr lang="en-US" dirty="0">
                      <a:latin typeface="Times New Roman" panose="02020603050405020304" pitchFamily="18" charset="0"/>
                      <a:cs typeface="Times New Roman" panose="02020603050405020304" pitchFamily="18" charset="0"/>
                    </a:rPr>
                    <a:t>: Sleep spindles</a:t>
                  </a: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Διαρκεί 20 λεπτά.</a:t>
                  </a:r>
                </a:p>
              </p:txBody>
            </p:sp>
          </p:grpSp>
          <p:sp>
            <p:nvSpPr>
              <p:cNvPr id="10" name="TextBox 9">
                <a:extLst>
                  <a:ext uri="{FF2B5EF4-FFF2-40B4-BE49-F238E27FC236}">
                    <a16:creationId xmlns:a16="http://schemas.microsoft.com/office/drawing/2014/main" id="{9FC41018-C3D8-00D9-130E-D03295C99696}"/>
                  </a:ext>
                </a:extLst>
              </p:cNvPr>
              <p:cNvSpPr txBox="1"/>
              <p:nvPr/>
            </p:nvSpPr>
            <p:spPr>
              <a:xfrm>
                <a:off x="7456312" y="5464516"/>
                <a:ext cx="3414889" cy="1200329"/>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ΗΕΓ</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Παρόμοιο με εγρήγορση</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Μυϊκή ατονία εκτός διαφράγματος και ΟΦΚ μυών</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Όνειρα </a:t>
                </a:r>
              </a:p>
            </p:txBody>
          </p:sp>
        </p:grpSp>
        <p:sp>
          <p:nvSpPr>
            <p:cNvPr id="12" name="TextBox 11">
              <a:extLst>
                <a:ext uri="{FF2B5EF4-FFF2-40B4-BE49-F238E27FC236}">
                  <a16:creationId xmlns:a16="http://schemas.microsoft.com/office/drawing/2014/main" id="{F9095863-C615-859D-F627-163ECC2B182A}"/>
                </a:ext>
              </a:extLst>
            </p:cNvPr>
            <p:cNvSpPr txBox="1"/>
            <p:nvPr/>
          </p:nvSpPr>
          <p:spPr>
            <a:xfrm>
              <a:off x="2246489" y="193154"/>
              <a:ext cx="7416800" cy="646331"/>
            </a:xfrm>
            <a:prstGeom prst="rect">
              <a:avLst/>
            </a:prstGeom>
            <a:solidFill>
              <a:srgbClr val="00B0F0"/>
            </a:solidFill>
          </p:spPr>
          <p:txBody>
            <a:bodyPr wrap="square" rtlCol="0">
              <a:spAutoFit/>
            </a:bodyPr>
            <a:lstStyle/>
            <a:p>
              <a:pPr algn="ctr"/>
              <a:r>
                <a:rPr lang="el-GR" sz="3600" dirty="0">
                  <a:latin typeface="Times New Roman" panose="02020603050405020304" pitchFamily="18" charset="0"/>
                  <a:cs typeface="Times New Roman" panose="02020603050405020304" pitchFamily="18" charset="0"/>
                </a:rPr>
                <a:t>ΤΑ 4 ΣΤΑΔΙΑ ΤΟΥ ΥΠΝΟΥ</a:t>
              </a:r>
            </a:p>
          </p:txBody>
        </p:sp>
      </p:grpSp>
    </p:spTree>
    <p:extLst>
      <p:ext uri="{BB962C8B-B14F-4D97-AF65-F5344CB8AC3E}">
        <p14:creationId xmlns:p14="http://schemas.microsoft.com/office/powerpoint/2010/main" val="4109159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1919288" y="331788"/>
            <a:ext cx="7435850" cy="5765800"/>
          </a:xfrm>
          <a:prstGeom prst="rect">
            <a:avLst/>
          </a:prstGeom>
          <a:noFill/>
          <a:ln w="9525">
            <a:noFill/>
            <a:miter lim="800000"/>
            <a:headEnd/>
            <a:tailEnd/>
          </a:ln>
          <a:effectLst/>
        </p:spPr>
        <p:txBody>
          <a:bodyPr wrap="none">
            <a:spAutoFit/>
          </a:bodyPr>
          <a:lstStyle/>
          <a:p>
            <a:pPr marL="457200" indent="-457200"/>
            <a:r>
              <a:rPr lang="el-GR" b="1" i="1">
                <a:latin typeface="Arial" charset="0"/>
                <a:cs typeface="Arial" charset="0"/>
              </a:rPr>
              <a:t>ΕΠΙΔΡΑΣΕΙΣ ΣΤΟ ΚΑΡΔΙΑΓΓΕΙΑΚΟ ΣΥΣΤΗΜΑ</a:t>
            </a:r>
          </a:p>
          <a:p>
            <a:pPr marL="457200" indent="-457200"/>
            <a:r>
              <a:rPr lang="el-GR" b="1">
                <a:latin typeface="Arial" charset="0"/>
                <a:cs typeface="Arial" charset="0"/>
              </a:rPr>
              <a:t> </a:t>
            </a:r>
            <a:endParaRPr lang="en-US" b="1">
              <a:latin typeface="Arial" charset="0"/>
              <a:cs typeface="Arial" charset="0"/>
            </a:endParaRPr>
          </a:p>
          <a:p>
            <a:pPr marL="457200" indent="-457200"/>
            <a:r>
              <a:rPr lang="el-GR" sz="1400">
                <a:latin typeface="Arial" charset="0"/>
                <a:cs typeface="Arial" charset="0"/>
              </a:rPr>
              <a:t> </a:t>
            </a:r>
            <a:endParaRPr lang="el-GR" sz="1400">
              <a:latin typeface="Arial" charset="0"/>
              <a:cs typeface="Times New Roman" pitchFamily="18" charset="0"/>
            </a:endParaRPr>
          </a:p>
          <a:p>
            <a:pPr marL="457200" indent="-457200"/>
            <a:r>
              <a:rPr lang="el-GR" sz="1400">
                <a:latin typeface="Arial" charset="0"/>
                <a:cs typeface="Arial" charset="0"/>
              </a:rPr>
              <a:t> </a:t>
            </a:r>
            <a:endParaRPr lang="el-GR" sz="1400">
              <a:latin typeface="Arial" charset="0"/>
              <a:cs typeface="Times New Roman" pitchFamily="18" charset="0"/>
            </a:endParaRPr>
          </a:p>
          <a:p>
            <a:pPr marL="457200" indent="-457200"/>
            <a:r>
              <a:rPr lang="el-GR" sz="1400">
                <a:latin typeface="Arial" charset="0"/>
                <a:cs typeface="Times New Roman" pitchFamily="18" charset="0"/>
              </a:rPr>
              <a:t>     </a:t>
            </a:r>
            <a:r>
              <a:rPr lang="en-US" sz="1400">
                <a:latin typeface="Arial" charset="0"/>
                <a:cs typeface="Times New Roman" pitchFamily="18" charset="0"/>
              </a:rPr>
              <a:t>   </a:t>
            </a:r>
            <a:r>
              <a:rPr lang="el-GR" sz="2000" b="1">
                <a:latin typeface="Arial" charset="0"/>
                <a:cs typeface="Arial" charset="0"/>
              </a:rPr>
              <a:t>ΑΡΤΗΡΙΑΚΗ ΥΠΕΡΤΑΣΗ</a:t>
            </a:r>
            <a:endParaRPr lang="el-GR" sz="2000">
              <a:latin typeface="Arial" charset="0"/>
              <a:cs typeface="Times New Roman" pitchFamily="18" charset="0"/>
            </a:endParaRPr>
          </a:p>
          <a:p>
            <a:pPr marL="457200" indent="-457200">
              <a:buFontTx/>
              <a:buChar char="•"/>
            </a:pPr>
            <a:r>
              <a:rPr lang="el-GR">
                <a:latin typeface="Arial" charset="0"/>
                <a:cs typeface="Times New Roman" pitchFamily="18" charset="0"/>
              </a:rPr>
              <a:t>   </a:t>
            </a:r>
            <a:r>
              <a:rPr lang="el-GR">
                <a:latin typeface="Arial" charset="0"/>
                <a:cs typeface="Arial" charset="0"/>
              </a:rPr>
              <a:t>Αύξηση Α.Π. έως 20% με </a:t>
            </a:r>
            <a:r>
              <a:rPr lang="en-US">
                <a:latin typeface="Arial" charset="0"/>
                <a:cs typeface="Arial" charset="0"/>
              </a:rPr>
              <a:t>max</a:t>
            </a:r>
            <a:r>
              <a:rPr lang="el-GR">
                <a:latin typeface="Arial" charset="0"/>
                <a:cs typeface="Arial" charset="0"/>
              </a:rPr>
              <a:t>. μετά τη λήξη της άπνοιας</a:t>
            </a:r>
            <a:endParaRPr lang="el-GR">
              <a:latin typeface="Arial" charset="0"/>
              <a:cs typeface="Times New Roman" pitchFamily="18" charset="0"/>
            </a:endParaRPr>
          </a:p>
          <a:p>
            <a:pPr marL="457200" indent="-457200"/>
            <a:r>
              <a:rPr lang="el-GR">
                <a:latin typeface="Arial" charset="0"/>
                <a:cs typeface="Arial" charset="0"/>
              </a:rPr>
              <a:t>                               (πολυπαραγοντικής αιτιολογίας)</a:t>
            </a:r>
            <a:endParaRPr lang="el-GR">
              <a:latin typeface="Arial" charset="0"/>
              <a:cs typeface="Times New Roman" pitchFamily="18" charset="0"/>
            </a:endParaRPr>
          </a:p>
          <a:p>
            <a:pPr marL="457200" indent="-457200">
              <a:buFontTx/>
              <a:buChar char="•"/>
            </a:pPr>
            <a:r>
              <a:rPr lang="en-US">
                <a:latin typeface="Arial" charset="0"/>
                <a:cs typeface="Arial" charset="0"/>
              </a:rPr>
              <a:t>   </a:t>
            </a:r>
            <a:r>
              <a:rPr lang="el-GR">
                <a:latin typeface="Arial" charset="0"/>
                <a:cs typeface="Arial" charset="0"/>
              </a:rPr>
              <a:t>Συστηματική υπέρταση στο 40-60% των ασθενών</a:t>
            </a:r>
            <a:endParaRPr lang="el-GR">
              <a:latin typeface="Arial" charset="0"/>
              <a:cs typeface="Times New Roman" pitchFamily="18" charset="0"/>
            </a:endParaRPr>
          </a:p>
          <a:p>
            <a:pPr marL="457200" indent="-457200">
              <a:buFontTx/>
              <a:buChar char="•"/>
            </a:pPr>
            <a:r>
              <a:rPr lang="el-GR">
                <a:latin typeface="Arial" charset="0"/>
                <a:cs typeface="Arial" charset="0"/>
              </a:rPr>
              <a:t> </a:t>
            </a:r>
            <a:r>
              <a:rPr lang="en-US">
                <a:latin typeface="Arial" charset="0"/>
                <a:cs typeface="Arial" charset="0"/>
              </a:rPr>
              <a:t>  </a:t>
            </a:r>
            <a:r>
              <a:rPr lang="el-GR">
                <a:latin typeface="Arial" charset="0"/>
                <a:cs typeface="Arial" charset="0"/>
              </a:rPr>
              <a:t>Αδιευκρίνιστη η σχέση ΣΑΥ και συστηματικής υπέρτασης</a:t>
            </a:r>
            <a:endParaRPr lang="el-GR">
              <a:latin typeface="Arial" charset="0"/>
              <a:cs typeface="Times New Roman" pitchFamily="18" charset="0"/>
            </a:endParaRPr>
          </a:p>
          <a:p>
            <a:pPr marL="457200" indent="-457200"/>
            <a:r>
              <a:rPr lang="en-US">
                <a:latin typeface="Arial" charset="0"/>
                <a:cs typeface="Arial" charset="0"/>
              </a:rPr>
              <a:t>           </a:t>
            </a:r>
            <a:r>
              <a:rPr lang="el-GR">
                <a:latin typeface="Arial" charset="0"/>
                <a:cs typeface="Arial" charset="0"/>
              </a:rPr>
              <a:t>- επικρατέστερη η θεωρία διατήρησης συμπαθητικής υπερτονίας</a:t>
            </a:r>
            <a:endParaRPr lang="el-GR">
              <a:latin typeface="Arial" charset="0"/>
              <a:cs typeface="Times New Roman" pitchFamily="18" charset="0"/>
            </a:endParaRPr>
          </a:p>
          <a:p>
            <a:pPr marL="457200" indent="-457200"/>
            <a:r>
              <a:rPr lang="el-GR" b="1">
                <a:latin typeface="Arial" charset="0"/>
                <a:cs typeface="Arial" charset="0"/>
              </a:rPr>
              <a:t> </a:t>
            </a:r>
            <a:endParaRPr lang="el-GR">
              <a:latin typeface="Arial" charset="0"/>
              <a:cs typeface="Times New Roman" pitchFamily="18" charset="0"/>
            </a:endParaRPr>
          </a:p>
          <a:p>
            <a:pPr marL="457200" indent="-457200"/>
            <a:r>
              <a:rPr lang="el-GR" sz="1600" b="1">
                <a:latin typeface="Arial" charset="0"/>
                <a:cs typeface="Arial" charset="0"/>
              </a:rPr>
              <a:t> </a:t>
            </a:r>
            <a:endParaRPr lang="el-GR" sz="1600">
              <a:latin typeface="Arial" charset="0"/>
              <a:cs typeface="Times New Roman" pitchFamily="18" charset="0"/>
            </a:endParaRPr>
          </a:p>
          <a:p>
            <a:pPr marL="457200" indent="-457200"/>
            <a:r>
              <a:rPr lang="el-GR" sz="1600">
                <a:latin typeface="Arial" charset="0"/>
                <a:cs typeface="Times New Roman" pitchFamily="18" charset="0"/>
              </a:rPr>
              <a:t>     </a:t>
            </a:r>
            <a:r>
              <a:rPr lang="en-US" sz="1600">
                <a:latin typeface="Arial" charset="0"/>
                <a:cs typeface="Times New Roman" pitchFamily="18" charset="0"/>
              </a:rPr>
              <a:t> </a:t>
            </a:r>
            <a:r>
              <a:rPr lang="el-GR" sz="1600">
                <a:latin typeface="Arial" charset="0"/>
                <a:cs typeface="Times New Roman" pitchFamily="18" charset="0"/>
              </a:rPr>
              <a:t> </a:t>
            </a:r>
            <a:r>
              <a:rPr lang="el-GR" sz="2000" b="1">
                <a:latin typeface="Arial" charset="0"/>
                <a:cs typeface="Arial" charset="0"/>
              </a:rPr>
              <a:t>ΚΑΡΔΙΑΚΕΣ ΑΡΡΥΘΜΙΕΣ</a:t>
            </a:r>
            <a:endParaRPr lang="el-GR" sz="2000">
              <a:latin typeface="Arial" charset="0"/>
              <a:cs typeface="Times New Roman" pitchFamily="18" charset="0"/>
            </a:endParaRPr>
          </a:p>
          <a:p>
            <a:pPr marL="457200" indent="-457200">
              <a:buFontTx/>
              <a:buChar char="•"/>
            </a:pPr>
            <a:r>
              <a:rPr lang="el-GR">
                <a:latin typeface="Arial" charset="0"/>
                <a:cs typeface="Times New Roman" pitchFamily="18" charset="0"/>
              </a:rPr>
              <a:t>  </a:t>
            </a:r>
            <a:r>
              <a:rPr lang="el-GR">
                <a:latin typeface="Arial" charset="0"/>
                <a:cs typeface="Arial" charset="0"/>
              </a:rPr>
              <a:t>Βραδυκαρδία κατά την άπνοια λογω παρασυμπαθητικοτονίας </a:t>
            </a:r>
            <a:endParaRPr lang="en-US">
              <a:latin typeface="Arial" charset="0"/>
              <a:cs typeface="Arial" charset="0"/>
            </a:endParaRPr>
          </a:p>
          <a:p>
            <a:pPr marL="457200" indent="-457200"/>
            <a:r>
              <a:rPr lang="en-US">
                <a:latin typeface="Arial" charset="0"/>
                <a:cs typeface="Arial" charset="0"/>
              </a:rPr>
              <a:t>          </a:t>
            </a:r>
            <a:r>
              <a:rPr lang="el-GR">
                <a:latin typeface="Arial" charset="0"/>
                <a:cs typeface="Arial" charset="0"/>
              </a:rPr>
              <a:t>και αντανακλαστική ταχυκαρδία μετά την αποκατάσταση</a:t>
            </a:r>
            <a:endParaRPr lang="el-GR">
              <a:latin typeface="Arial" charset="0"/>
              <a:cs typeface="Times New Roman" pitchFamily="18" charset="0"/>
            </a:endParaRPr>
          </a:p>
          <a:p>
            <a:pPr marL="457200" indent="-457200"/>
            <a:r>
              <a:rPr lang="el-GR">
                <a:latin typeface="Arial" charset="0"/>
                <a:cs typeface="Arial" charset="0"/>
              </a:rPr>
              <a:t> </a:t>
            </a:r>
            <a:endParaRPr lang="el-GR">
              <a:latin typeface="Arial" charset="0"/>
              <a:cs typeface="Times New Roman" pitchFamily="18" charset="0"/>
            </a:endParaRPr>
          </a:p>
          <a:p>
            <a:pPr marL="457200" indent="-457200">
              <a:buFontTx/>
              <a:buChar char="•"/>
            </a:pPr>
            <a:r>
              <a:rPr lang="en-US">
                <a:latin typeface="Arial" charset="0"/>
                <a:cs typeface="Arial" charset="0"/>
              </a:rPr>
              <a:t>  </a:t>
            </a:r>
            <a:r>
              <a:rPr lang="el-GR">
                <a:latin typeface="Arial" charset="0"/>
                <a:cs typeface="Arial" charset="0"/>
              </a:rPr>
              <a:t>Κομβική αρρυθμία, κομβική παύση, κολποκοιλιακός αποκλεισμός,</a:t>
            </a:r>
            <a:endParaRPr lang="en-US">
              <a:latin typeface="Arial" charset="0"/>
              <a:cs typeface="Arial" charset="0"/>
            </a:endParaRPr>
          </a:p>
          <a:p>
            <a:pPr marL="457200" indent="-457200"/>
            <a:r>
              <a:rPr lang="en-US">
                <a:latin typeface="Arial" charset="0"/>
                <a:cs typeface="Arial" charset="0"/>
              </a:rPr>
              <a:t>          </a:t>
            </a:r>
            <a:r>
              <a:rPr lang="el-GR">
                <a:latin typeface="Arial" charset="0"/>
                <a:cs typeface="Arial" charset="0"/>
              </a:rPr>
              <a:t>πρώιμες κοιλιακές συστολές, κοιλιακές ταχυκαρδίες</a:t>
            </a:r>
            <a:endParaRPr lang="el-GR">
              <a:latin typeface="Arial" charset="0"/>
              <a:cs typeface="Times New Roman" pitchFamily="18" charset="0"/>
            </a:endParaRPr>
          </a:p>
          <a:p>
            <a:pPr marL="457200" indent="-457200"/>
            <a:r>
              <a:rPr lang="el-GR" sz="1600" b="1">
                <a:latin typeface="Arial" charset="0"/>
                <a:cs typeface="Arial" charset="0"/>
              </a:rPr>
              <a:t> </a:t>
            </a:r>
            <a:endParaRPr lang="el-GR" sz="1600">
              <a:latin typeface="Arial" charset="0"/>
              <a:cs typeface="Times New Roman" pitchFamily="18" charset="0"/>
            </a:endParaRPr>
          </a:p>
          <a:p>
            <a:pPr marL="457200" indent="-457200"/>
            <a:r>
              <a:rPr lang="el-GR" sz="1600" b="1">
                <a:latin typeface="Arial" charset="0"/>
                <a:cs typeface="Arial" charset="0"/>
              </a:rPr>
              <a:t> </a:t>
            </a:r>
            <a:endParaRPr lang="el-GR" sz="1600">
              <a:latin typeface="Arial" charset="0"/>
              <a:cs typeface="Times New Roman" pitchFamily="18" charset="0"/>
            </a:endParaRPr>
          </a:p>
          <a:p>
            <a:pPr marL="457200" indent="-457200"/>
            <a:endParaRPr lang="el-GR" sz="160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057400" y="457200"/>
            <a:ext cx="7772400" cy="4862870"/>
          </a:xfrm>
          <a:prstGeom prst="rect">
            <a:avLst/>
          </a:prstGeom>
          <a:noFill/>
          <a:ln w="9525">
            <a:noFill/>
            <a:miter lim="800000"/>
            <a:headEnd/>
            <a:tailEnd/>
          </a:ln>
          <a:effectLst/>
        </p:spPr>
        <p:txBody>
          <a:bodyPr>
            <a:spAutoFit/>
          </a:bodyPr>
          <a:lstStyle/>
          <a:p>
            <a:r>
              <a:rPr lang="el-GR" dirty="0">
                <a:cs typeface="Times New Roman" pitchFamily="18" charset="0"/>
              </a:rPr>
              <a:t>        </a:t>
            </a:r>
            <a:r>
              <a:rPr lang="el-GR" b="1" i="1" dirty="0">
                <a:latin typeface="Arial" charset="0"/>
                <a:cs typeface="Arial" charset="0"/>
              </a:rPr>
              <a:t>ΕΠΙΔΡΑΣΕΙΣ ΣΤΟ ΚΑΡΔΙΑΓΓΕΙΑΚΟ ΣΥΣΤΗΜΑ</a:t>
            </a:r>
            <a:endParaRPr lang="en-US" b="1" i="1" dirty="0">
              <a:latin typeface="Arial" charset="0"/>
            </a:endParaRPr>
          </a:p>
          <a:p>
            <a:r>
              <a:rPr lang="en-US" b="1" i="1" dirty="0">
                <a:latin typeface="Arial" charset="0"/>
              </a:rPr>
              <a:t>                                            </a:t>
            </a:r>
            <a:endParaRPr lang="el-GR" b="1" i="1" dirty="0">
              <a:latin typeface="Arial" charset="0"/>
            </a:endParaRPr>
          </a:p>
          <a:p>
            <a:endParaRPr lang="el-GR" i="1" dirty="0"/>
          </a:p>
          <a:p>
            <a:endParaRPr lang="en-US" dirty="0"/>
          </a:p>
          <a:p>
            <a:r>
              <a:rPr lang="en-US" b="1" dirty="0">
                <a:latin typeface="Arial" charset="0"/>
              </a:rPr>
              <a:t>       </a:t>
            </a:r>
            <a:r>
              <a:rPr lang="el-GR" sz="2000" b="1" dirty="0">
                <a:latin typeface="Arial" charset="0"/>
              </a:rPr>
              <a:t>ΣΤΕΦΑΝΙΑΙΑ ΝΟΣΟΣ</a:t>
            </a:r>
            <a:endParaRPr lang="en-US" sz="2000" dirty="0">
              <a:latin typeface="Arial" charset="0"/>
              <a:cs typeface="Times New Roman" pitchFamily="18" charset="0"/>
            </a:endParaRPr>
          </a:p>
          <a:p>
            <a:pPr>
              <a:buFontTx/>
              <a:buChar char="•"/>
            </a:pPr>
            <a:r>
              <a:rPr lang="en-US" sz="1600" dirty="0">
                <a:latin typeface="Arial" charset="0"/>
                <a:cs typeface="Arial" charset="0"/>
              </a:rPr>
              <a:t>     </a:t>
            </a:r>
            <a:r>
              <a:rPr lang="el-GR" dirty="0">
                <a:latin typeface="Arial" charset="0"/>
                <a:cs typeface="Arial" charset="0"/>
              </a:rPr>
              <a:t>ΣΑΥ ισχυρός ανεξάρτητος </a:t>
            </a:r>
            <a:r>
              <a:rPr lang="el-GR" dirty="0" err="1">
                <a:latin typeface="Arial" charset="0"/>
                <a:cs typeface="Arial" charset="0"/>
              </a:rPr>
              <a:t>προδιαθεσικός</a:t>
            </a:r>
            <a:r>
              <a:rPr lang="el-GR" dirty="0">
                <a:latin typeface="Arial" charset="0"/>
                <a:cs typeface="Arial" charset="0"/>
              </a:rPr>
              <a:t> </a:t>
            </a:r>
            <a:r>
              <a:rPr lang="el-GR" dirty="0" err="1">
                <a:latin typeface="Arial" charset="0"/>
                <a:cs typeface="Arial" charset="0"/>
              </a:rPr>
              <a:t>παράγονοντας</a:t>
            </a:r>
            <a:r>
              <a:rPr lang="el-GR" dirty="0">
                <a:latin typeface="Arial" charset="0"/>
                <a:cs typeface="Arial" charset="0"/>
              </a:rPr>
              <a:t> </a:t>
            </a:r>
            <a:endParaRPr lang="el-GR" dirty="0">
              <a:latin typeface="Arial" charset="0"/>
              <a:cs typeface="Times New Roman" pitchFamily="18" charset="0"/>
            </a:endParaRPr>
          </a:p>
          <a:p>
            <a:r>
              <a:rPr lang="el-GR" b="1" dirty="0">
                <a:latin typeface="Arial" charset="0"/>
                <a:cs typeface="Arial" charset="0"/>
              </a:rPr>
              <a:t>      </a:t>
            </a:r>
            <a:endParaRPr lang="el-GR" dirty="0">
              <a:latin typeface="Arial" charset="0"/>
              <a:cs typeface="Times New Roman" pitchFamily="18" charset="0"/>
            </a:endParaRPr>
          </a:p>
          <a:p>
            <a:r>
              <a:rPr lang="el-GR" b="1" dirty="0">
                <a:latin typeface="Arial" charset="0"/>
                <a:cs typeface="Arial" charset="0"/>
              </a:rPr>
              <a:t> </a:t>
            </a:r>
            <a:endParaRPr lang="el-GR" dirty="0">
              <a:latin typeface="Arial" charset="0"/>
              <a:cs typeface="Times New Roman" pitchFamily="18" charset="0"/>
            </a:endParaRPr>
          </a:p>
          <a:p>
            <a:r>
              <a:rPr lang="en-US" sz="1600" b="1" dirty="0">
                <a:latin typeface="Arial" charset="0"/>
                <a:cs typeface="Times New Roman" pitchFamily="18" charset="0"/>
              </a:rPr>
              <a:t>      </a:t>
            </a:r>
            <a:r>
              <a:rPr lang="el-GR" sz="1600" b="1" dirty="0">
                <a:latin typeface="Arial" charset="0"/>
                <a:cs typeface="Times New Roman" pitchFamily="18" charset="0"/>
              </a:rPr>
              <a:t> </a:t>
            </a:r>
            <a:r>
              <a:rPr lang="el-GR" sz="2000" b="1" dirty="0">
                <a:latin typeface="Arial" charset="0"/>
              </a:rPr>
              <a:t>Π</a:t>
            </a:r>
            <a:r>
              <a:rPr lang="el-GR" sz="2000" b="1" dirty="0">
                <a:latin typeface="Arial" charset="0"/>
                <a:cs typeface="Arial" charset="0"/>
              </a:rPr>
              <a:t>ΝΕΥΜΟΝΙΚΗ ΥΠΕΡΤΑΣΗ</a:t>
            </a:r>
            <a:endParaRPr lang="el-GR" sz="2000" b="1" dirty="0">
              <a:latin typeface="Arial" charset="0"/>
              <a:cs typeface="Times New Roman" pitchFamily="18" charset="0"/>
            </a:endParaRPr>
          </a:p>
          <a:p>
            <a:pPr>
              <a:buFontTx/>
              <a:buChar char="•"/>
            </a:pPr>
            <a:r>
              <a:rPr lang="el-GR" sz="1600" dirty="0">
                <a:latin typeface="Arial" charset="0"/>
                <a:cs typeface="Times New Roman" pitchFamily="18" charset="0"/>
              </a:rPr>
              <a:t>    </a:t>
            </a:r>
            <a:r>
              <a:rPr lang="el-GR" dirty="0">
                <a:latin typeface="Arial" charset="0"/>
                <a:cs typeface="Arial" charset="0"/>
              </a:rPr>
              <a:t>Αύξηση ΡΑΡ κατά την άπνοια</a:t>
            </a:r>
            <a:r>
              <a:rPr lang="en-US" dirty="0">
                <a:latin typeface="Arial" charset="0"/>
                <a:cs typeface="Arial" charset="0"/>
              </a:rPr>
              <a:t> </a:t>
            </a:r>
            <a:r>
              <a:rPr lang="el-GR" dirty="0">
                <a:latin typeface="Arial" charset="0"/>
                <a:cs typeface="Arial" charset="0"/>
              </a:rPr>
              <a:t>λόγω εισπνευστικής προσπάθειας και </a:t>
            </a:r>
            <a:endParaRPr lang="en-US" dirty="0">
              <a:latin typeface="Arial" charset="0"/>
              <a:cs typeface="Arial" charset="0"/>
            </a:endParaRPr>
          </a:p>
          <a:p>
            <a:r>
              <a:rPr lang="en-US" dirty="0">
                <a:latin typeface="Arial" charset="0"/>
                <a:cs typeface="Arial" charset="0"/>
              </a:rPr>
              <a:t>     </a:t>
            </a:r>
            <a:r>
              <a:rPr lang="el-GR" dirty="0" err="1">
                <a:latin typeface="Arial" charset="0"/>
                <a:cs typeface="Arial" charset="0"/>
              </a:rPr>
              <a:t>υποξικού</a:t>
            </a:r>
            <a:r>
              <a:rPr lang="el-GR" dirty="0">
                <a:latin typeface="Arial" charset="0"/>
                <a:cs typeface="Arial" charset="0"/>
              </a:rPr>
              <a:t> πνευμονικού </a:t>
            </a:r>
            <a:r>
              <a:rPr lang="el-GR" dirty="0" err="1">
                <a:latin typeface="Arial" charset="0"/>
                <a:cs typeface="Arial" charset="0"/>
              </a:rPr>
              <a:t>αγγειόσπασμου</a:t>
            </a:r>
            <a:endParaRPr lang="el-GR" dirty="0">
              <a:latin typeface="Arial" charset="0"/>
              <a:cs typeface="Times New Roman" pitchFamily="18" charset="0"/>
            </a:endParaRPr>
          </a:p>
          <a:p>
            <a:r>
              <a:rPr lang="el-GR" b="1" dirty="0">
                <a:latin typeface="Arial" charset="0"/>
                <a:cs typeface="Arial" charset="0"/>
              </a:rPr>
              <a:t> </a:t>
            </a:r>
            <a:endParaRPr lang="en-US" b="1" dirty="0">
              <a:latin typeface="Arial" charset="0"/>
              <a:cs typeface="Arial" charset="0"/>
            </a:endParaRPr>
          </a:p>
          <a:p>
            <a:r>
              <a:rPr lang="en-US" b="1" dirty="0">
                <a:latin typeface="Arial" charset="0"/>
                <a:cs typeface="Arial" charset="0"/>
              </a:rPr>
              <a:t>     </a:t>
            </a:r>
            <a:r>
              <a:rPr lang="el-GR" dirty="0">
                <a:latin typeface="Arial" charset="0"/>
                <a:cs typeface="Arial" charset="0"/>
              </a:rPr>
              <a:t>Πνευμονική υπέρταση εγκαθίσταται σε 10-20%, </a:t>
            </a:r>
            <a:r>
              <a:rPr lang="en-US" dirty="0">
                <a:latin typeface="Arial" charset="0"/>
                <a:cs typeface="Arial" charset="0"/>
              </a:rPr>
              <a:t>PASP 25-35</a:t>
            </a:r>
            <a:endParaRPr lang="el-GR" dirty="0">
              <a:latin typeface="Arial" charset="0"/>
              <a:cs typeface="Times New Roman" pitchFamily="18" charset="0"/>
            </a:endParaRPr>
          </a:p>
          <a:p>
            <a:r>
              <a:rPr lang="el-GR" dirty="0">
                <a:latin typeface="Arial" charset="0"/>
                <a:cs typeface="Arial" charset="0"/>
              </a:rPr>
              <a:t> </a:t>
            </a:r>
            <a:endParaRPr lang="el-GR" dirty="0">
              <a:latin typeface="Arial" charset="0"/>
              <a:cs typeface="Times New Roman" pitchFamily="18" charset="0"/>
            </a:endParaRPr>
          </a:p>
          <a:p>
            <a:r>
              <a:rPr lang="el-GR" dirty="0">
                <a:latin typeface="Arial" charset="0"/>
                <a:cs typeface="Arial" charset="0"/>
              </a:rPr>
              <a:t> </a:t>
            </a:r>
            <a:endParaRPr lang="el-GR" dirty="0">
              <a:cs typeface="Times New Roman" pitchFamily="18" charset="0"/>
            </a:endParaRPr>
          </a:p>
          <a:p>
            <a:r>
              <a:rPr lang="el-GR" dirty="0">
                <a:latin typeface="Arial" charset="0"/>
                <a:cs typeface="Arial" charset="0"/>
              </a:rPr>
              <a:t> </a:t>
            </a:r>
            <a:endParaRPr lang="el-GR" dirty="0">
              <a:cs typeface="Times New Roman" pitchFamily="18" charset="0"/>
            </a:endParaRP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1027"/>
          <p:cNvSpPr txBox="1">
            <a:spLocks noChangeArrowheads="1"/>
          </p:cNvSpPr>
          <p:nvPr/>
        </p:nvSpPr>
        <p:spPr bwMode="auto">
          <a:xfrm>
            <a:off x="2782889" y="928688"/>
            <a:ext cx="6842125" cy="2308324"/>
          </a:xfrm>
          <a:prstGeom prst="rect">
            <a:avLst/>
          </a:prstGeom>
          <a:noFill/>
          <a:ln w="9525">
            <a:noFill/>
            <a:miter lim="800000"/>
            <a:headEnd/>
            <a:tailEnd/>
          </a:ln>
          <a:effectLst/>
        </p:spPr>
        <p:txBody>
          <a:bodyPr>
            <a:spAutoFit/>
          </a:bodyPr>
          <a:lstStyle/>
          <a:p>
            <a:r>
              <a:rPr lang="en-US" b="1">
                <a:latin typeface="Arial" charset="0"/>
              </a:rPr>
              <a:t>     </a:t>
            </a:r>
            <a:r>
              <a:rPr lang="el-GR" b="1">
                <a:latin typeface="Arial" charset="0"/>
              </a:rPr>
              <a:t>ΚΛΙΝΙΚΗ ΕΙΚΟΝΑ θέτει ΥΠΟΨΙΑ</a:t>
            </a:r>
          </a:p>
          <a:p>
            <a:endParaRPr lang="el-GR" b="1">
              <a:latin typeface="Arial" charset="0"/>
            </a:endParaRPr>
          </a:p>
          <a:p>
            <a:endParaRPr lang="el-GR" b="1">
              <a:latin typeface="Arial" charset="0"/>
            </a:endParaRPr>
          </a:p>
          <a:p>
            <a:endParaRPr lang="el-GR" b="1">
              <a:latin typeface="Arial" charset="0"/>
            </a:endParaRPr>
          </a:p>
          <a:p>
            <a:endParaRPr lang="en-US" b="1">
              <a:latin typeface="Arial" charset="0"/>
            </a:endParaRPr>
          </a:p>
          <a:p>
            <a:r>
              <a:rPr lang="en-US" b="1">
                <a:latin typeface="Arial" charset="0"/>
              </a:rPr>
              <a:t>    “GOLD STANDARD” </a:t>
            </a:r>
            <a:r>
              <a:rPr lang="el-GR" b="1">
                <a:latin typeface="Arial" charset="0"/>
              </a:rPr>
              <a:t> ΔΙΑΓΝΩΣΗΣ</a:t>
            </a:r>
            <a:endParaRPr lang="en-US" b="1">
              <a:latin typeface="Arial" charset="0"/>
            </a:endParaRPr>
          </a:p>
          <a:p>
            <a:endParaRPr lang="el-GR" b="1">
              <a:latin typeface="Arial" charset="0"/>
            </a:endParaRPr>
          </a:p>
          <a:p>
            <a:r>
              <a:rPr lang="en-US" b="1">
                <a:latin typeface="Arial" charset="0"/>
              </a:rPr>
              <a:t>  </a:t>
            </a:r>
            <a:r>
              <a:rPr lang="el-GR" b="1">
                <a:latin typeface="Arial" charset="0"/>
              </a:rPr>
              <a:t>ΠΟΛΥΚΑΤΑΓΡΑΦΙΚΗ ΜΕΛΕΤΗ ΥΠΝΟΥ</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2133600" y="1600200"/>
            <a:ext cx="8077200" cy="4800600"/>
          </a:xfrm>
        </p:spPr>
        <p:txBody>
          <a:bodyPr/>
          <a:lstStyle/>
          <a:p>
            <a:pPr algn="ctr">
              <a:lnSpc>
                <a:spcPct val="90000"/>
              </a:lnSpc>
              <a:buFont typeface="Wingdings" pitchFamily="2" charset="2"/>
              <a:buNone/>
            </a:pPr>
            <a:r>
              <a:rPr lang="el-GR" sz="3300" b="1" dirty="0">
                <a:ea typeface="ヒラギノ角ゴ Pro W3" charset="-128"/>
              </a:rPr>
              <a:t> ΘΕΡΑΠΕΥΤΙΚΕΣ ΕΠΙΛΟΓΕΣ</a:t>
            </a:r>
            <a:endParaRPr lang="el-GR" sz="3300" b="1" dirty="0">
              <a:solidFill>
                <a:srgbClr val="FFF518"/>
              </a:solidFill>
              <a:ea typeface="ヒラギノ角ゴ Pro W3" charset="-128"/>
            </a:endParaRPr>
          </a:p>
          <a:p>
            <a:pPr algn="ctr">
              <a:lnSpc>
                <a:spcPct val="90000"/>
              </a:lnSpc>
              <a:buFont typeface="Wingdings" pitchFamily="2" charset="2"/>
              <a:buNone/>
            </a:pPr>
            <a:endParaRPr lang="el-GR" b="1" dirty="0">
              <a:ea typeface="ヒラギノ角ゴ Pro W3" charset="-128"/>
            </a:endParaRPr>
          </a:p>
          <a:p>
            <a:pPr>
              <a:lnSpc>
                <a:spcPct val="90000"/>
              </a:lnSpc>
            </a:pPr>
            <a:r>
              <a:rPr lang="el-GR" sz="2000" b="1" dirty="0">
                <a:latin typeface="Arial" panose="020B0604020202020204" pitchFamily="34" charset="0"/>
                <a:ea typeface="ヒラギノ角ゴ Pro W3" charset="-128"/>
                <a:cs typeface="Arial" panose="020B0604020202020204" pitchFamily="34" charset="0"/>
              </a:rPr>
              <a:t>ΜΗ ΕΠΕΜΒΑΤΙΚΟΣ ΜΗΧΑΝΙΚΟΣ ΑΕΡΙΣΜΟΣ ΜΕ  ΘΕΤΙΚΗ ΠΙΕΣΗ ΑΕΡΑΓΩΓΩΝ (CPAP, </a:t>
            </a:r>
            <a:r>
              <a:rPr lang="en-US" sz="2000" b="1" dirty="0" err="1">
                <a:latin typeface="Arial" panose="020B0604020202020204" pitchFamily="34" charset="0"/>
                <a:ea typeface="ヒラギノ角ゴ Pro W3" charset="-128"/>
                <a:cs typeface="Arial" panose="020B0604020202020204" pitchFamily="34" charset="0"/>
              </a:rPr>
              <a:t>BiPAP</a:t>
            </a:r>
            <a:r>
              <a:rPr lang="en-US" sz="2000" b="1" dirty="0">
                <a:latin typeface="Arial" panose="020B0604020202020204" pitchFamily="34" charset="0"/>
                <a:ea typeface="ヒラギノ角ゴ Pro W3" charset="-128"/>
                <a:cs typeface="Arial" panose="020B0604020202020204" pitchFamily="34" charset="0"/>
              </a:rPr>
              <a:t>, </a:t>
            </a:r>
            <a:r>
              <a:rPr lang="en-US" sz="2000" b="1" dirty="0" err="1">
                <a:latin typeface="Arial" panose="020B0604020202020204" pitchFamily="34" charset="0"/>
                <a:ea typeface="ヒラギノ角ゴ Pro W3" charset="-128"/>
                <a:cs typeface="Arial" panose="020B0604020202020204" pitchFamily="34" charset="0"/>
              </a:rPr>
              <a:t>BiPAP</a:t>
            </a:r>
            <a:r>
              <a:rPr lang="en-US" sz="2000" b="1" dirty="0">
                <a:latin typeface="Arial" panose="020B0604020202020204" pitchFamily="34" charset="0"/>
                <a:ea typeface="ヒラギノ角ゴ Pro W3" charset="-128"/>
                <a:cs typeface="Arial" panose="020B0604020202020204" pitchFamily="34" charset="0"/>
              </a:rPr>
              <a:t> ST, ASV</a:t>
            </a:r>
            <a:r>
              <a:rPr lang="el-GR" sz="2000" b="1" dirty="0">
                <a:latin typeface="Arial" panose="020B0604020202020204" pitchFamily="34" charset="0"/>
                <a:ea typeface="ヒラギノ角ゴ Pro W3" charset="-128"/>
                <a:cs typeface="Arial" panose="020B0604020202020204" pitchFamily="34" charset="0"/>
              </a:rPr>
              <a:t>)</a:t>
            </a:r>
          </a:p>
          <a:p>
            <a:pPr>
              <a:lnSpc>
                <a:spcPct val="90000"/>
              </a:lnSpc>
              <a:buFont typeface="Wingdings" pitchFamily="2" charset="2"/>
              <a:buNone/>
            </a:pPr>
            <a:endParaRPr lang="el-GR" sz="2000" b="1" dirty="0">
              <a:latin typeface="Arial" panose="020B0604020202020204" pitchFamily="34" charset="0"/>
              <a:ea typeface="ヒラギノ角ゴ Pro W3" charset="-128"/>
              <a:cs typeface="Arial" panose="020B0604020202020204" pitchFamily="34" charset="0"/>
            </a:endParaRPr>
          </a:p>
          <a:p>
            <a:pPr>
              <a:lnSpc>
                <a:spcPct val="90000"/>
              </a:lnSpc>
            </a:pPr>
            <a:r>
              <a:rPr lang="el-GR" sz="2000" b="1" dirty="0">
                <a:latin typeface="Arial" panose="020B0604020202020204" pitchFamily="34" charset="0"/>
                <a:ea typeface="ヒラギノ角ゴ Pro W3" charset="-128"/>
                <a:cs typeface="Arial" panose="020B0604020202020204" pitchFamily="34" charset="0"/>
              </a:rPr>
              <a:t>ENΔΟΣΤΟΜΑΤΙΚΕΣ ΣΥΣΚΕΥΕΣ (ΟΑ)</a:t>
            </a:r>
          </a:p>
          <a:p>
            <a:pPr>
              <a:lnSpc>
                <a:spcPct val="90000"/>
              </a:lnSpc>
              <a:buFont typeface="Wingdings" pitchFamily="2" charset="2"/>
              <a:buNone/>
            </a:pPr>
            <a:endParaRPr lang="el-GR" sz="2000" b="1" dirty="0">
              <a:latin typeface="Arial" panose="020B0604020202020204" pitchFamily="34" charset="0"/>
              <a:ea typeface="ヒラギノ角ゴ Pro W3" charset="-128"/>
              <a:cs typeface="Arial" panose="020B0604020202020204" pitchFamily="34" charset="0"/>
            </a:endParaRPr>
          </a:p>
          <a:p>
            <a:pPr>
              <a:lnSpc>
                <a:spcPct val="90000"/>
              </a:lnSpc>
            </a:pPr>
            <a:r>
              <a:rPr lang="el-GR" sz="2000" b="1" dirty="0">
                <a:latin typeface="Arial" panose="020B0604020202020204" pitchFamily="34" charset="0"/>
                <a:ea typeface="ヒラギノ角ゴ Pro W3" charset="-128"/>
                <a:cs typeface="Arial" panose="020B0604020202020204" pitchFamily="34" charset="0"/>
              </a:rPr>
              <a:t>ΧΕΙΡΟΥΡΓΙΚΕΣ ΜΕΘΟΔΟΙ </a:t>
            </a:r>
          </a:p>
          <a:p>
            <a:pPr>
              <a:lnSpc>
                <a:spcPct val="90000"/>
              </a:lnSpc>
              <a:buFont typeface="Wingdings" pitchFamily="2" charset="2"/>
              <a:buNone/>
            </a:pPr>
            <a:endParaRPr lang="el-GR" sz="2000" b="1" dirty="0">
              <a:latin typeface="Arial" panose="020B0604020202020204" pitchFamily="34" charset="0"/>
              <a:ea typeface="ヒラギノ角ゴ Pro W3" charset="-128"/>
              <a:cs typeface="Arial" panose="020B0604020202020204" pitchFamily="34" charset="0"/>
            </a:endParaRPr>
          </a:p>
          <a:p>
            <a:r>
              <a:rPr lang="el-GR" sz="2000" b="1" dirty="0">
                <a:latin typeface="Arial" panose="020B0604020202020204" pitchFamily="34" charset="0"/>
                <a:ea typeface="ヒラギノ角ゴ Pro W3" charset="-128"/>
                <a:cs typeface="Arial" panose="020B0604020202020204" pitchFamily="34" charset="0"/>
              </a:rPr>
              <a:t>ΣΥΝΤΗΡΗΤΙΚΕΣ ΜΕΘΟΔΟΙ</a:t>
            </a:r>
          </a:p>
          <a:p>
            <a:pPr>
              <a:buFontTx/>
              <a:buNone/>
            </a:pPr>
            <a:endParaRPr lang="el-GR" b="1" dirty="0">
              <a:solidFill>
                <a:srgbClr val="CCECFF"/>
              </a:solidFill>
              <a:latin typeface="GrHelvetica" charset="0"/>
              <a:ea typeface="ヒラギノ角ゴ Pro W3" charset="-128"/>
            </a:endParaRPr>
          </a:p>
          <a:p>
            <a:pPr>
              <a:lnSpc>
                <a:spcPct val="90000"/>
              </a:lnSpc>
              <a:buFontTx/>
              <a:buNone/>
            </a:pPr>
            <a:endParaRPr lang="en-US" dirty="0">
              <a:solidFill>
                <a:schemeClr val="bg1"/>
              </a:solidFill>
              <a:ea typeface="ヒラギノ角ゴ Pro W3" charset="-128"/>
            </a:endParaRPr>
          </a:p>
        </p:txBody>
      </p:sp>
    </p:spTree>
    <p:extLst>
      <p:ext uri="{BB962C8B-B14F-4D97-AF65-F5344CB8AC3E}">
        <p14:creationId xmlns:p14="http://schemas.microsoft.com/office/powerpoint/2010/main" val="22425065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981200" y="228600"/>
            <a:ext cx="7175500" cy="5447645"/>
          </a:xfrm>
          <a:prstGeom prst="rect">
            <a:avLst/>
          </a:prstGeom>
          <a:noFill/>
          <a:ln w="9525">
            <a:noFill/>
            <a:miter lim="800000"/>
            <a:headEnd/>
            <a:tailEnd/>
          </a:ln>
          <a:effectLst/>
        </p:spPr>
        <p:txBody>
          <a:bodyPr>
            <a:spAutoFit/>
          </a:bodyPr>
          <a:lstStyle/>
          <a:p>
            <a:pPr marL="457200" indent="-457200"/>
            <a:r>
              <a:rPr lang="el-GR" b="1" i="1" dirty="0">
                <a:latin typeface="Arial" charset="0"/>
                <a:cs typeface="Arial" charset="0"/>
              </a:rPr>
              <a:t>                         ΘΕΡΑΠΕΙΑ</a:t>
            </a:r>
          </a:p>
          <a:p>
            <a:pPr marL="457200" indent="-457200"/>
            <a:r>
              <a:rPr lang="el-GR" dirty="0">
                <a:latin typeface="Arial" charset="0"/>
                <a:cs typeface="Arial" charset="0"/>
              </a:rPr>
              <a:t>  </a:t>
            </a:r>
            <a:endParaRPr lang="el-GR" dirty="0">
              <a:cs typeface="Times New Roman" pitchFamily="18" charset="0"/>
            </a:endParaRPr>
          </a:p>
          <a:p>
            <a:pPr marL="457200" indent="-457200"/>
            <a:r>
              <a:rPr lang="el-GR" b="1" dirty="0">
                <a:latin typeface="Arial" charset="0"/>
                <a:cs typeface="Arial" charset="0"/>
              </a:rPr>
              <a:t>ΣΥΝΤΗΡΗΤΙΚΑ ΜΕΤΡΑ</a:t>
            </a:r>
            <a:endParaRPr lang="en-US" b="1" dirty="0">
              <a:latin typeface="Arial" charset="0"/>
              <a:cs typeface="Arial" charset="0"/>
            </a:endParaRPr>
          </a:p>
          <a:p>
            <a:pPr marL="457200" indent="-457200">
              <a:buFontTx/>
              <a:buChar char="•"/>
            </a:pPr>
            <a:r>
              <a:rPr lang="el-GR" sz="1600" dirty="0">
                <a:cs typeface="Times New Roman" pitchFamily="18" charset="0"/>
              </a:rPr>
              <a:t> </a:t>
            </a:r>
            <a:r>
              <a:rPr lang="el-GR" sz="1600" dirty="0">
                <a:latin typeface="Arial" charset="0"/>
                <a:cs typeface="Arial" charset="0"/>
              </a:rPr>
              <a:t>Μείωση σωματικού βάρους</a:t>
            </a:r>
          </a:p>
          <a:p>
            <a:pPr marL="457200" indent="-457200">
              <a:buFontTx/>
              <a:buChar char="•"/>
            </a:pPr>
            <a:r>
              <a:rPr lang="el-GR" sz="1600" dirty="0">
                <a:latin typeface="Arial" charset="0"/>
                <a:cs typeface="Arial" charset="0"/>
              </a:rPr>
              <a:t>Υγιεινή του ύπνου</a:t>
            </a:r>
            <a:endParaRPr lang="el-GR" sz="1600" dirty="0">
              <a:cs typeface="Times New Roman" pitchFamily="18" charset="0"/>
            </a:endParaRPr>
          </a:p>
          <a:p>
            <a:pPr marL="457200" indent="-457200">
              <a:buFontTx/>
              <a:buChar char="•"/>
            </a:pPr>
            <a:r>
              <a:rPr lang="el-GR" sz="1600" dirty="0">
                <a:cs typeface="Times New Roman" pitchFamily="18" charset="0"/>
              </a:rPr>
              <a:t> </a:t>
            </a:r>
            <a:r>
              <a:rPr lang="el-GR" sz="1600" dirty="0">
                <a:latin typeface="Arial" charset="0"/>
                <a:cs typeface="Arial" charset="0"/>
              </a:rPr>
              <a:t>Αποφυγή ηρεμιστικών, υπνωτικών</a:t>
            </a:r>
            <a:endParaRPr lang="el-GR" sz="1600" dirty="0">
              <a:cs typeface="Times New Roman" pitchFamily="18" charset="0"/>
            </a:endParaRPr>
          </a:p>
          <a:p>
            <a:pPr marL="457200" indent="-457200">
              <a:buFontTx/>
              <a:buChar char="•"/>
            </a:pPr>
            <a:r>
              <a:rPr lang="el-GR" sz="1600" dirty="0">
                <a:cs typeface="Times New Roman" pitchFamily="18" charset="0"/>
              </a:rPr>
              <a:t> </a:t>
            </a:r>
            <a:r>
              <a:rPr lang="el-GR" sz="1600" dirty="0">
                <a:latin typeface="Arial" charset="0"/>
                <a:cs typeface="Arial" charset="0"/>
              </a:rPr>
              <a:t>Διαφοροποίηση της θέσης του σώματος κατά τον ύπνο</a:t>
            </a:r>
            <a:endParaRPr lang="el-GR" sz="1600" dirty="0">
              <a:cs typeface="Times New Roman" pitchFamily="18" charset="0"/>
            </a:endParaRPr>
          </a:p>
          <a:p>
            <a:pPr marL="457200" indent="-457200">
              <a:buFontTx/>
              <a:buChar char="•"/>
            </a:pPr>
            <a:r>
              <a:rPr lang="el-GR" sz="1600" dirty="0">
                <a:cs typeface="Times New Roman" pitchFamily="18" charset="0"/>
              </a:rPr>
              <a:t> </a:t>
            </a:r>
            <a:r>
              <a:rPr lang="el-GR" sz="1600" dirty="0">
                <a:latin typeface="Arial" charset="0"/>
                <a:cs typeface="Arial" charset="0"/>
              </a:rPr>
              <a:t>Θεραπεία συνυπαρχόντων επιβαρυντικών νοσημάτων</a:t>
            </a:r>
          </a:p>
          <a:p>
            <a:pPr marL="457200" indent="-457200"/>
            <a:r>
              <a:rPr lang="en-US" sz="1600" dirty="0">
                <a:latin typeface="Arial" charset="0"/>
                <a:cs typeface="Arial" charset="0"/>
              </a:rPr>
              <a:t>       </a:t>
            </a:r>
            <a:r>
              <a:rPr lang="el-GR" sz="1600" dirty="0">
                <a:latin typeface="Arial" charset="0"/>
                <a:cs typeface="Arial" charset="0"/>
              </a:rPr>
              <a:t>  (υποθυρεοειδισμός, ΧΑΠ)</a:t>
            </a:r>
          </a:p>
          <a:p>
            <a:pPr marL="457200" indent="-457200"/>
            <a:endParaRPr lang="el-GR" sz="1600" dirty="0">
              <a:latin typeface="Arial" charset="0"/>
            </a:endParaRPr>
          </a:p>
          <a:p>
            <a:pPr marL="457200" indent="-457200"/>
            <a:endParaRPr lang="el-GR" sz="1600" dirty="0">
              <a:latin typeface="Arial" charset="0"/>
            </a:endParaRPr>
          </a:p>
          <a:p>
            <a:pPr marL="457200" indent="-457200"/>
            <a:r>
              <a:rPr lang="el-GR" b="1" dirty="0">
                <a:latin typeface="Arial" charset="0"/>
              </a:rPr>
              <a:t>ΧΕΙΡΟΥΡΓΙΚΕΣ ΜΕΘΟΔΟΙ</a:t>
            </a:r>
          </a:p>
          <a:p>
            <a:pPr marL="457200" indent="-457200">
              <a:buFontTx/>
              <a:buChar char="•"/>
            </a:pPr>
            <a:r>
              <a:rPr lang="el-GR" sz="1600" dirty="0" err="1">
                <a:latin typeface="Arial" charset="0"/>
              </a:rPr>
              <a:t>Σταφυλοϋπερωοφαρυγγοπλαστική</a:t>
            </a:r>
            <a:r>
              <a:rPr lang="el-GR" sz="1600" dirty="0">
                <a:latin typeface="Arial" charset="0"/>
              </a:rPr>
              <a:t>, αμυγδαλεκτομή</a:t>
            </a:r>
            <a:endParaRPr lang="el-GR" sz="1600" u="sng" dirty="0">
              <a:latin typeface="Arial" charset="0"/>
            </a:endParaRPr>
          </a:p>
          <a:p>
            <a:pPr marL="457200" indent="-457200"/>
            <a:r>
              <a:rPr lang="el-GR" sz="1600" dirty="0">
                <a:latin typeface="Arial" charset="0"/>
              </a:rPr>
              <a:t>        Ποικιλία τεχνικών με στόχο διεύρυνση των ανώτερων αεραγωγών</a:t>
            </a:r>
          </a:p>
          <a:p>
            <a:pPr marL="457200" indent="-457200"/>
            <a:r>
              <a:rPr lang="el-GR" sz="1600" dirty="0">
                <a:latin typeface="Arial" charset="0"/>
              </a:rPr>
              <a:t>        με ολική ή μερική αφαίρεση μαλακών ιστών της περιοχής</a:t>
            </a:r>
          </a:p>
          <a:p>
            <a:pPr marL="457200" indent="-457200">
              <a:buFontTx/>
              <a:buChar char="•"/>
            </a:pPr>
            <a:r>
              <a:rPr lang="el-GR" sz="1600" dirty="0">
                <a:latin typeface="Arial" charset="0"/>
              </a:rPr>
              <a:t> Ορθοδοντικές επεμβάσεις</a:t>
            </a:r>
            <a:r>
              <a:rPr lang="el-GR" sz="1600" dirty="0">
                <a:latin typeface="Arial" charset="0"/>
                <a:cs typeface="Times New Roman" pitchFamily="18" charset="0"/>
              </a:rPr>
              <a:t> </a:t>
            </a:r>
          </a:p>
          <a:p>
            <a:pPr marL="457200" indent="-457200">
              <a:buFontTx/>
              <a:buChar char="•"/>
            </a:pPr>
            <a:r>
              <a:rPr lang="el-GR" sz="1600" dirty="0" err="1">
                <a:latin typeface="Arial" charset="0"/>
                <a:cs typeface="Times New Roman" pitchFamily="18" charset="0"/>
              </a:rPr>
              <a:t>Βαριατρική</a:t>
            </a:r>
            <a:r>
              <a:rPr lang="el-GR" sz="1600" dirty="0">
                <a:latin typeface="Arial" charset="0"/>
                <a:cs typeface="Times New Roman" pitchFamily="18" charset="0"/>
              </a:rPr>
              <a:t> χειρουργική</a:t>
            </a:r>
          </a:p>
          <a:p>
            <a:pPr marL="457200" indent="-457200"/>
            <a:endParaRPr lang="el-GR" sz="1600" dirty="0">
              <a:latin typeface="Arial" charset="0"/>
              <a:cs typeface="Times New Roman" pitchFamily="18" charset="0"/>
            </a:endParaRPr>
          </a:p>
          <a:p>
            <a:pPr marL="457200" indent="-457200"/>
            <a:r>
              <a:rPr lang="el-GR" sz="1600" dirty="0">
                <a:latin typeface="Arial" charset="0"/>
                <a:cs typeface="Arial" charset="0"/>
              </a:rPr>
              <a:t> </a:t>
            </a:r>
            <a:endParaRPr lang="el-GR" sz="1600" dirty="0">
              <a:cs typeface="Times New Roman" pitchFamily="18" charset="0"/>
            </a:endParaRPr>
          </a:p>
          <a:p>
            <a:pPr marL="457200" indent="-457200"/>
            <a:r>
              <a:rPr lang="el-GR" dirty="0">
                <a:latin typeface="Arial" charset="0"/>
                <a:cs typeface="Arial" charset="0"/>
              </a:rPr>
              <a:t> </a:t>
            </a:r>
            <a:endParaRPr lang="el-GR" dirty="0">
              <a:cs typeface="Times New Roman" pitchFamily="18" charset="0"/>
            </a:endParaRPr>
          </a:p>
          <a:p>
            <a:pPr marL="457200" indent="-457200"/>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02E37E-BF8B-A396-4E71-D0660233DBF2}"/>
              </a:ext>
            </a:extLst>
          </p:cNvPr>
          <p:cNvSpPr>
            <a:spLocks noGrp="1"/>
          </p:cNvSpPr>
          <p:nvPr>
            <p:ph type="title"/>
          </p:nvPr>
        </p:nvSpPr>
        <p:spPr/>
        <p:txBody>
          <a:bodyPr/>
          <a:lstStyle/>
          <a:p>
            <a:r>
              <a:rPr lang="el-GR" dirty="0"/>
              <a:t>Νεότερες θεραπείες</a:t>
            </a:r>
          </a:p>
        </p:txBody>
      </p:sp>
      <p:sp>
        <p:nvSpPr>
          <p:cNvPr id="3" name="Θέση περιεχομένου 2">
            <a:extLst>
              <a:ext uri="{FF2B5EF4-FFF2-40B4-BE49-F238E27FC236}">
                <a16:creationId xmlns:a16="http://schemas.microsoft.com/office/drawing/2014/main" id="{E2186A2C-0F08-D0ED-7EB4-435607575D9B}"/>
              </a:ext>
            </a:extLst>
          </p:cNvPr>
          <p:cNvSpPr>
            <a:spLocks noGrp="1"/>
          </p:cNvSpPr>
          <p:nvPr>
            <p:ph idx="1"/>
          </p:nvPr>
        </p:nvSpPr>
        <p:spPr/>
        <p:txBody>
          <a:bodyPr/>
          <a:lstStyle/>
          <a:p>
            <a:r>
              <a:rPr lang="el-GR" dirty="0"/>
              <a:t>Διέγερση υπογλωσσίου νεύρου </a:t>
            </a:r>
          </a:p>
          <a:p>
            <a:r>
              <a:rPr lang="el-GR" dirty="0"/>
              <a:t>Φαρμακευτική αγωγή (</a:t>
            </a:r>
            <a:r>
              <a:rPr lang="el-GR" dirty="0" err="1"/>
              <a:t>ατομοξετίνη</a:t>
            </a:r>
            <a:r>
              <a:rPr lang="el-GR" dirty="0"/>
              <a:t>, </a:t>
            </a:r>
            <a:r>
              <a:rPr lang="el-GR" dirty="0" err="1"/>
              <a:t>οξυβουτινίνη</a:t>
            </a:r>
            <a:r>
              <a:rPr lang="el-GR" dirty="0"/>
              <a:t>)</a:t>
            </a:r>
          </a:p>
        </p:txBody>
      </p:sp>
      <p:pic>
        <p:nvPicPr>
          <p:cNvPr id="5" name="Εικόνα 4">
            <a:extLst>
              <a:ext uri="{FF2B5EF4-FFF2-40B4-BE49-F238E27FC236}">
                <a16:creationId xmlns:a16="http://schemas.microsoft.com/office/drawing/2014/main" id="{055FBAAB-131D-E8C7-3272-8D6AAAE5E391}"/>
              </a:ext>
            </a:extLst>
          </p:cNvPr>
          <p:cNvPicPr>
            <a:picLocks noChangeAspect="1"/>
          </p:cNvPicPr>
          <p:nvPr/>
        </p:nvPicPr>
        <p:blipFill>
          <a:blip r:embed="rId2"/>
          <a:stretch>
            <a:fillRect/>
          </a:stretch>
        </p:blipFill>
        <p:spPr>
          <a:xfrm>
            <a:off x="6412926" y="3062511"/>
            <a:ext cx="3032763" cy="3249389"/>
          </a:xfrm>
          <a:prstGeom prst="rect">
            <a:avLst/>
          </a:prstGeom>
        </p:spPr>
      </p:pic>
      <p:pic>
        <p:nvPicPr>
          <p:cNvPr id="7" name="Εικόνα 6">
            <a:extLst>
              <a:ext uri="{FF2B5EF4-FFF2-40B4-BE49-F238E27FC236}">
                <a16:creationId xmlns:a16="http://schemas.microsoft.com/office/drawing/2014/main" id="{6EE22935-E826-9B5A-A690-D28A57B04A0A}"/>
              </a:ext>
            </a:extLst>
          </p:cNvPr>
          <p:cNvPicPr>
            <a:picLocks noChangeAspect="1"/>
          </p:cNvPicPr>
          <p:nvPr/>
        </p:nvPicPr>
        <p:blipFill>
          <a:blip r:embed="rId3"/>
          <a:stretch>
            <a:fillRect/>
          </a:stretch>
        </p:blipFill>
        <p:spPr>
          <a:xfrm>
            <a:off x="1533905" y="2872995"/>
            <a:ext cx="3738580" cy="3967473"/>
          </a:xfrm>
          <a:prstGeom prst="rect">
            <a:avLst/>
          </a:prstGeom>
        </p:spPr>
      </p:pic>
    </p:spTree>
    <p:extLst>
      <p:ext uri="{BB962C8B-B14F-4D97-AF65-F5344CB8AC3E}">
        <p14:creationId xmlns:p14="http://schemas.microsoft.com/office/powerpoint/2010/main" val="932698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l-GR" altLang="el-GR" dirty="0"/>
              <a:t>Θεραπεία εκλογής →</a:t>
            </a:r>
            <a:r>
              <a:rPr lang="en-US" altLang="el-GR" dirty="0"/>
              <a:t>CPAP</a:t>
            </a:r>
            <a:endParaRPr lang="el-GR" altLang="el-GR" dirty="0"/>
          </a:p>
        </p:txBody>
      </p:sp>
      <p:sp>
        <p:nvSpPr>
          <p:cNvPr id="63491" name="Content Placeholder 2"/>
          <p:cNvSpPr>
            <a:spLocks noGrp="1"/>
          </p:cNvSpPr>
          <p:nvPr>
            <p:ph idx="1"/>
          </p:nvPr>
        </p:nvSpPr>
        <p:spPr>
          <a:ln w="50800">
            <a:solidFill>
              <a:srgbClr val="C00000"/>
            </a:solidFill>
          </a:ln>
        </p:spPr>
        <p:txBody>
          <a:bodyPr/>
          <a:lstStyle/>
          <a:p>
            <a:r>
              <a:rPr lang="en-US" altLang="el-GR"/>
              <a:t>AHI &gt; 15/</a:t>
            </a:r>
            <a:r>
              <a:rPr lang="el-GR" altLang="el-GR"/>
              <a:t>ώρα</a:t>
            </a:r>
          </a:p>
          <a:p>
            <a:r>
              <a:rPr lang="el-GR" altLang="el-GR"/>
              <a:t>ΑΗΙ 5-15/ώρα</a:t>
            </a:r>
          </a:p>
          <a:p>
            <a:pPr lvl="2"/>
            <a:r>
              <a:rPr lang="el-GR" altLang="el-GR"/>
              <a:t>Έντονα συμπτώματα (πρωϊνή κόπωση, υπνηλία κλπ)</a:t>
            </a:r>
          </a:p>
          <a:p>
            <a:pPr lvl="2"/>
            <a:r>
              <a:rPr lang="el-GR" altLang="el-GR"/>
              <a:t>Επίπεδο νυκτερινού αποκορεσμού</a:t>
            </a:r>
          </a:p>
          <a:p>
            <a:pPr lvl="2"/>
            <a:r>
              <a:rPr lang="el-GR" altLang="el-GR"/>
              <a:t>Καρδιαγγειακή συννοσηρότητα</a:t>
            </a:r>
          </a:p>
        </p:txBody>
      </p:sp>
    </p:spTree>
    <p:extLst>
      <p:ext uri="{BB962C8B-B14F-4D97-AF65-F5344CB8AC3E}">
        <p14:creationId xmlns:p14="http://schemas.microsoft.com/office/powerpoint/2010/main" val="2077698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http://t2.gstatic.com/images?q=tbn:ANd9GcQWVJqhaejiM848vk-rgQHzigrOfa41q1YUaXmDoO7HcHpjooTZ"/>
          <p:cNvPicPr>
            <a:picLocks noChangeAspect="1" noChangeArrowheads="1"/>
          </p:cNvPicPr>
          <p:nvPr/>
        </p:nvPicPr>
        <p:blipFill>
          <a:blip r:embed="rId2" cstate="print"/>
          <a:srcRect/>
          <a:stretch>
            <a:fillRect/>
          </a:stretch>
        </p:blipFill>
        <p:spPr bwMode="auto">
          <a:xfrm>
            <a:off x="1847850" y="1052513"/>
            <a:ext cx="3652838" cy="2736850"/>
          </a:xfrm>
          <a:prstGeom prst="rect">
            <a:avLst/>
          </a:prstGeom>
          <a:noFill/>
          <a:ln w="9525">
            <a:noFill/>
            <a:miter lim="800000"/>
            <a:headEnd/>
            <a:tailEnd/>
          </a:ln>
        </p:spPr>
      </p:pic>
      <p:pic>
        <p:nvPicPr>
          <p:cNvPr id="61443" name="Picture 6" descr="http://t1.gstatic.com/images?q=tbn:ANd9GcRz5Vm7yidOPTQzvspw9_rhlm_KLKLEUtHZQZeyugrG02cihABMYQ"/>
          <p:cNvPicPr>
            <a:picLocks noChangeAspect="1" noChangeArrowheads="1"/>
          </p:cNvPicPr>
          <p:nvPr/>
        </p:nvPicPr>
        <p:blipFill>
          <a:blip r:embed="rId3" cstate="print"/>
          <a:srcRect/>
          <a:stretch>
            <a:fillRect/>
          </a:stretch>
        </p:blipFill>
        <p:spPr bwMode="auto">
          <a:xfrm>
            <a:off x="5951538" y="1484313"/>
            <a:ext cx="4152900" cy="2305050"/>
          </a:xfrm>
          <a:prstGeom prst="rect">
            <a:avLst/>
          </a:prstGeom>
          <a:noFill/>
          <a:ln w="9525">
            <a:noFill/>
            <a:miter lim="800000"/>
            <a:headEnd/>
            <a:tailEnd/>
          </a:ln>
        </p:spPr>
      </p:pic>
      <p:sp>
        <p:nvSpPr>
          <p:cNvPr id="61444" name="TextBox 5"/>
          <p:cNvSpPr txBox="1">
            <a:spLocks noChangeArrowheads="1"/>
          </p:cNvSpPr>
          <p:nvPr/>
        </p:nvSpPr>
        <p:spPr bwMode="auto">
          <a:xfrm>
            <a:off x="2566988" y="3860800"/>
            <a:ext cx="2317750" cy="368300"/>
          </a:xfrm>
          <a:prstGeom prst="rect">
            <a:avLst/>
          </a:prstGeom>
          <a:noFill/>
          <a:ln w="9525">
            <a:noFill/>
            <a:miter lim="800000"/>
            <a:headEnd/>
            <a:tailEnd/>
          </a:ln>
        </p:spPr>
        <p:txBody>
          <a:bodyPr wrap="none">
            <a:spAutoFit/>
          </a:bodyPr>
          <a:lstStyle/>
          <a:p>
            <a:r>
              <a:rPr lang="el-GR" altLang="el-GR" dirty="0" err="1">
                <a:latin typeface="Calibri" pitchFamily="34" charset="0"/>
              </a:rPr>
              <a:t>Στοματορρινική</a:t>
            </a:r>
            <a:r>
              <a:rPr lang="el-GR" altLang="el-GR" dirty="0">
                <a:latin typeface="Calibri" pitchFamily="34" charset="0"/>
              </a:rPr>
              <a:t> μάσκα</a:t>
            </a:r>
          </a:p>
        </p:txBody>
      </p:sp>
      <p:sp>
        <p:nvSpPr>
          <p:cNvPr id="61445" name="TextBox 6"/>
          <p:cNvSpPr txBox="1">
            <a:spLocks noChangeArrowheads="1"/>
          </p:cNvSpPr>
          <p:nvPr/>
        </p:nvSpPr>
        <p:spPr bwMode="auto">
          <a:xfrm>
            <a:off x="6743701" y="3860800"/>
            <a:ext cx="1419225" cy="368300"/>
          </a:xfrm>
          <a:prstGeom prst="rect">
            <a:avLst/>
          </a:prstGeom>
          <a:noFill/>
          <a:ln w="9525">
            <a:noFill/>
            <a:miter lim="800000"/>
            <a:headEnd/>
            <a:tailEnd/>
          </a:ln>
        </p:spPr>
        <p:txBody>
          <a:bodyPr wrap="none">
            <a:spAutoFit/>
          </a:bodyPr>
          <a:lstStyle/>
          <a:p>
            <a:r>
              <a:rPr lang="el-GR" altLang="el-GR">
                <a:latin typeface="Calibri" pitchFamily="34" charset="0"/>
              </a:rPr>
              <a:t>Ρινική μάσκα</a:t>
            </a:r>
          </a:p>
        </p:txBody>
      </p:sp>
      <p:pic>
        <p:nvPicPr>
          <p:cNvPr id="61446" name="Picture 8" descr="http://t1.gstatic.com/images?q=tbn:ANd9GcQnwWY_gfwK-64RDvD9QSX9h2SB6NBduZTsY4tPCzNfkh5_sE67"/>
          <p:cNvPicPr>
            <a:picLocks noChangeAspect="1" noChangeArrowheads="1"/>
          </p:cNvPicPr>
          <p:nvPr/>
        </p:nvPicPr>
        <p:blipFill>
          <a:blip r:embed="rId4" cstate="print"/>
          <a:srcRect/>
          <a:stretch>
            <a:fillRect/>
          </a:stretch>
        </p:blipFill>
        <p:spPr bwMode="auto">
          <a:xfrm>
            <a:off x="5951538" y="4292600"/>
            <a:ext cx="4176712" cy="2420938"/>
          </a:xfrm>
          <a:prstGeom prst="rect">
            <a:avLst/>
          </a:prstGeom>
          <a:noFill/>
          <a:ln w="9525">
            <a:noFill/>
            <a:miter lim="800000"/>
            <a:headEnd/>
            <a:tailEnd/>
          </a:ln>
        </p:spPr>
      </p:pic>
      <p:pic>
        <p:nvPicPr>
          <p:cNvPr id="61447" name="Picture 8" descr="http://t1.gstatic.com/images?q=tbn:ANd9GcStQ6FhsLeWAngyNol75XAfYGDxujcOe-aoO-jdfZ_QOVu5rXVPvw"/>
          <p:cNvPicPr>
            <a:picLocks noChangeAspect="1" noChangeArrowheads="1"/>
          </p:cNvPicPr>
          <p:nvPr/>
        </p:nvPicPr>
        <p:blipFill>
          <a:blip r:embed="rId5" cstate="print"/>
          <a:srcRect/>
          <a:stretch>
            <a:fillRect/>
          </a:stretch>
        </p:blipFill>
        <p:spPr bwMode="auto">
          <a:xfrm>
            <a:off x="1992313" y="4292600"/>
            <a:ext cx="3382962" cy="2376488"/>
          </a:xfrm>
          <a:prstGeom prst="rect">
            <a:avLst/>
          </a:prstGeom>
          <a:noFill/>
          <a:ln w="9525">
            <a:noFill/>
            <a:miter lim="800000"/>
            <a:headEnd/>
            <a:tailEnd/>
          </a:ln>
        </p:spPr>
      </p:pic>
    </p:spTree>
    <p:extLst>
      <p:ext uri="{BB962C8B-B14F-4D97-AF65-F5344CB8AC3E}">
        <p14:creationId xmlns:p14="http://schemas.microsoft.com/office/powerpoint/2010/main" val="780679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DCDBCF-A524-6FA2-61A6-A1562A6C42FE}"/>
              </a:ext>
            </a:extLst>
          </p:cNvPr>
          <p:cNvSpPr>
            <a:spLocks noGrp="1"/>
          </p:cNvSpPr>
          <p:nvPr>
            <p:ph type="title"/>
          </p:nvPr>
        </p:nvSpPr>
        <p:spPr/>
        <p:txBody>
          <a:bodyPr/>
          <a:lstStyle/>
          <a:p>
            <a:pPr algn="ctr"/>
            <a:r>
              <a:rPr lang="el-GR" dirty="0"/>
              <a:t>Συμπεράσματα</a:t>
            </a:r>
          </a:p>
        </p:txBody>
      </p:sp>
      <p:pic>
        <p:nvPicPr>
          <p:cNvPr id="7" name="Θέση περιεχομένου 6">
            <a:extLst>
              <a:ext uri="{FF2B5EF4-FFF2-40B4-BE49-F238E27FC236}">
                <a16:creationId xmlns:a16="http://schemas.microsoft.com/office/drawing/2014/main" id="{EA18E615-A82E-9851-A3E4-94F7A03E54F5}"/>
              </a:ext>
            </a:extLst>
          </p:cNvPr>
          <p:cNvPicPr>
            <a:picLocks noGrp="1" noChangeAspect="1"/>
          </p:cNvPicPr>
          <p:nvPr>
            <p:ph idx="1"/>
          </p:nvPr>
        </p:nvPicPr>
        <p:blipFill>
          <a:blip r:embed="rId2"/>
          <a:stretch>
            <a:fillRect/>
          </a:stretch>
        </p:blipFill>
        <p:spPr>
          <a:xfrm>
            <a:off x="6214068" y="1533259"/>
            <a:ext cx="3991532" cy="1438476"/>
          </a:xfrm>
        </p:spPr>
      </p:pic>
      <p:pic>
        <p:nvPicPr>
          <p:cNvPr id="9" name="Εικόνα 8">
            <a:extLst>
              <a:ext uri="{FF2B5EF4-FFF2-40B4-BE49-F238E27FC236}">
                <a16:creationId xmlns:a16="http://schemas.microsoft.com/office/drawing/2014/main" id="{7C4EDEEF-9593-989A-BC4D-3161B1EB07E9}"/>
              </a:ext>
            </a:extLst>
          </p:cNvPr>
          <p:cNvPicPr>
            <a:picLocks noChangeAspect="1"/>
          </p:cNvPicPr>
          <p:nvPr/>
        </p:nvPicPr>
        <p:blipFill>
          <a:blip r:embed="rId3"/>
          <a:stretch>
            <a:fillRect/>
          </a:stretch>
        </p:blipFill>
        <p:spPr>
          <a:xfrm>
            <a:off x="977871" y="1533259"/>
            <a:ext cx="3905795" cy="2324424"/>
          </a:xfrm>
          <a:prstGeom prst="rect">
            <a:avLst/>
          </a:prstGeom>
        </p:spPr>
      </p:pic>
    </p:spTree>
    <p:extLst>
      <p:ext uri="{BB962C8B-B14F-4D97-AF65-F5344CB8AC3E}">
        <p14:creationId xmlns:p14="http://schemas.microsoft.com/office/powerpoint/2010/main" val="2353612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A03E3E-ED19-0390-7BD0-35CB9A8D8113}"/>
              </a:ext>
            </a:extLst>
          </p:cNvPr>
          <p:cNvSpPr>
            <a:spLocks noGrp="1"/>
          </p:cNvSpPr>
          <p:nvPr>
            <p:ph type="title"/>
          </p:nvPr>
        </p:nvSpPr>
        <p:spPr/>
        <p:txBody>
          <a:bodyPr/>
          <a:lstStyle/>
          <a:p>
            <a:r>
              <a:rPr lang="el-GR" dirty="0"/>
              <a:t>Ευχαριστώ για την προσοχή σας</a:t>
            </a:r>
          </a:p>
        </p:txBody>
      </p:sp>
      <p:pic>
        <p:nvPicPr>
          <p:cNvPr id="4" name="Image" descr="Image">
            <a:extLst>
              <a:ext uri="{FF2B5EF4-FFF2-40B4-BE49-F238E27FC236}">
                <a16:creationId xmlns:a16="http://schemas.microsoft.com/office/drawing/2014/main" id="{1EB75BD3-C77D-4E09-846E-FB8F6A7FC507}"/>
              </a:ext>
            </a:extLst>
          </p:cNvPr>
          <p:cNvPicPr>
            <a:picLocks noGrp="1" noChangeAspect="1"/>
          </p:cNvPicPr>
          <p:nvPr>
            <p:ph idx="1"/>
          </p:nvPr>
        </p:nvPicPr>
        <p:blipFill>
          <a:blip r:embed="rId2"/>
          <a:stretch>
            <a:fillRect/>
          </a:stretch>
        </p:blipFill>
        <p:spPr>
          <a:xfrm>
            <a:off x="3089749" y="2160588"/>
            <a:ext cx="3772539" cy="3881437"/>
          </a:xfrm>
          <a:prstGeom prst="rect">
            <a:avLst/>
          </a:prstGeom>
          <a:ln w="12700">
            <a:miter lim="400000"/>
          </a:ln>
        </p:spPr>
      </p:pic>
    </p:spTree>
    <p:extLst>
      <p:ext uri="{BB962C8B-B14F-4D97-AF65-F5344CB8AC3E}">
        <p14:creationId xmlns:p14="http://schemas.microsoft.com/office/powerpoint/2010/main" val="19607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E34BA9-E0A0-5AD3-93F9-39320E68CCCA}"/>
              </a:ext>
            </a:extLst>
          </p:cNvPr>
          <p:cNvSpPr>
            <a:spLocks noGrp="1"/>
          </p:cNvSpPr>
          <p:nvPr>
            <p:ph type="title"/>
          </p:nvPr>
        </p:nvSpPr>
        <p:spPr>
          <a:xfrm>
            <a:off x="1069848" y="484632"/>
            <a:ext cx="10058400" cy="896299"/>
          </a:xfrm>
        </p:spPr>
        <p:txBody>
          <a:bodyPr>
            <a:normAutofit/>
          </a:bodyPr>
          <a:lstStyle/>
          <a:p>
            <a:pPr algn="ctr"/>
            <a:r>
              <a:rPr lang="el-GR" sz="3600" dirty="0">
                <a:solidFill>
                  <a:schemeClr val="accent5">
                    <a:lumMod val="75000"/>
                  </a:schemeClr>
                </a:solidFill>
                <a:latin typeface="Times New Roman" panose="02020603050405020304" pitchFamily="18" charset="0"/>
                <a:cs typeface="Times New Roman" panose="02020603050405020304" pitchFamily="18" charset="0"/>
              </a:rPr>
              <a:t>ΑΡΧΙΤΕΚΤΟΝΙΚΗ</a:t>
            </a:r>
            <a:r>
              <a:rPr lang="el-GR" sz="3600" dirty="0">
                <a:latin typeface="Times New Roman" panose="02020603050405020304" pitchFamily="18" charset="0"/>
                <a:cs typeface="Times New Roman" panose="02020603050405020304" pitchFamily="18" charset="0"/>
              </a:rPr>
              <a:t> </a:t>
            </a:r>
            <a:r>
              <a:rPr lang="el-GR" sz="3600" dirty="0">
                <a:solidFill>
                  <a:schemeClr val="accent5">
                    <a:lumMod val="75000"/>
                  </a:schemeClr>
                </a:solidFill>
                <a:latin typeface="Times New Roman" panose="02020603050405020304" pitchFamily="18" charset="0"/>
                <a:cs typeface="Times New Roman" panose="02020603050405020304" pitchFamily="18" charset="0"/>
              </a:rPr>
              <a:t>ΥΠΝΟΥ</a:t>
            </a:r>
          </a:p>
        </p:txBody>
      </p:sp>
      <p:pic>
        <p:nvPicPr>
          <p:cNvPr id="5" name="Εικόνα 4">
            <a:extLst>
              <a:ext uri="{FF2B5EF4-FFF2-40B4-BE49-F238E27FC236}">
                <a16:creationId xmlns:a16="http://schemas.microsoft.com/office/drawing/2014/main" id="{06173A69-D147-81AB-414C-46E75702037B}"/>
              </a:ext>
            </a:extLst>
          </p:cNvPr>
          <p:cNvPicPr>
            <a:picLocks noChangeAspect="1"/>
          </p:cNvPicPr>
          <p:nvPr/>
        </p:nvPicPr>
        <p:blipFill>
          <a:blip r:embed="rId2"/>
          <a:stretch>
            <a:fillRect/>
          </a:stretch>
        </p:blipFill>
        <p:spPr>
          <a:xfrm>
            <a:off x="1254056" y="1721802"/>
            <a:ext cx="9683888" cy="2541163"/>
          </a:xfrm>
          <a:prstGeom prst="rect">
            <a:avLst/>
          </a:prstGeom>
        </p:spPr>
      </p:pic>
      <p:sp>
        <p:nvSpPr>
          <p:cNvPr id="7" name="TextBox 6">
            <a:extLst>
              <a:ext uri="{FF2B5EF4-FFF2-40B4-BE49-F238E27FC236}">
                <a16:creationId xmlns:a16="http://schemas.microsoft.com/office/drawing/2014/main" id="{6E3D457F-A51D-CF7C-6343-287BDCDF392A}"/>
              </a:ext>
            </a:extLst>
          </p:cNvPr>
          <p:cNvSpPr txBox="1"/>
          <p:nvPr/>
        </p:nvSpPr>
        <p:spPr>
          <a:xfrm>
            <a:off x="1772355" y="4419170"/>
            <a:ext cx="9437511" cy="1938992"/>
          </a:xfrm>
          <a:prstGeom prst="rect">
            <a:avLst/>
          </a:prstGeom>
          <a:noFill/>
        </p:spPr>
        <p:txBody>
          <a:bodyPr wrap="square">
            <a:spAutoFit/>
          </a:bodyPr>
          <a:lstStyle/>
          <a:p>
            <a:pPr marL="285750" indent="-285750">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4-5 κύκλοι ύπνου σε μια νύχτα</a:t>
            </a:r>
          </a:p>
          <a:p>
            <a:pPr marL="285750" indent="-285750">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Κάθε κύκλος από 90 έως 110 λεπτά</a:t>
            </a:r>
          </a:p>
          <a:p>
            <a:pPr marL="285750" indent="-285750">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Αναλογία των σταδίων σε κάθε κύκλο αλλάζει</a:t>
            </a:r>
          </a:p>
          <a:p>
            <a:pPr marL="285750" indent="-285750">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Στην αρχή του ύπνου επικρατεί το στάδιο Ν3 και προς το τέλος αυξάνει ο ύπνος REM   </a:t>
            </a: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96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F2082D-7A5D-8E3B-7438-6F9CDB7CEFB4}"/>
              </a:ext>
            </a:extLst>
          </p:cNvPr>
          <p:cNvSpPr>
            <a:spLocks noGrp="1"/>
          </p:cNvSpPr>
          <p:nvPr>
            <p:ph type="title"/>
          </p:nvPr>
        </p:nvSpPr>
        <p:spPr>
          <a:xfrm>
            <a:off x="1069848" y="484632"/>
            <a:ext cx="10058400" cy="802301"/>
          </a:xfrm>
        </p:spPr>
        <p:txBody>
          <a:bodyPr>
            <a:normAutofit/>
          </a:bodyPr>
          <a:lstStyle/>
          <a:p>
            <a:pPr algn="ctr"/>
            <a:r>
              <a:rPr lang="el-GR" sz="3600" dirty="0">
                <a:solidFill>
                  <a:schemeClr val="accent5">
                    <a:lumMod val="75000"/>
                  </a:schemeClr>
                </a:solidFill>
                <a:latin typeface="Times New Roman" panose="02020603050405020304" pitchFamily="18" charset="0"/>
                <a:cs typeface="Times New Roman" panose="02020603050405020304" pitchFamily="18" charset="0"/>
              </a:rPr>
              <a:t>ΔΙΑΤΑΡΑΧΕΣ ΑΝΑΠΝΟΗΣ ΣΤΟΝ ΥΠΝΟ</a:t>
            </a:r>
            <a:endParaRPr lang="el-GR" sz="3600" dirty="0">
              <a:solidFill>
                <a:schemeClr val="accent5">
                  <a:lumMod val="75000"/>
                </a:schemeClr>
              </a:solidFill>
            </a:endParaRPr>
          </a:p>
        </p:txBody>
      </p:sp>
      <p:sp>
        <p:nvSpPr>
          <p:cNvPr id="3" name="Θέση περιεχομένου 2">
            <a:extLst>
              <a:ext uri="{FF2B5EF4-FFF2-40B4-BE49-F238E27FC236}">
                <a16:creationId xmlns:a16="http://schemas.microsoft.com/office/drawing/2014/main" id="{650D24A4-457E-7118-845E-722A7C4130FB}"/>
              </a:ext>
            </a:extLst>
          </p:cNvPr>
          <p:cNvSpPr>
            <a:spLocks noGrp="1"/>
          </p:cNvSpPr>
          <p:nvPr>
            <p:ph idx="1"/>
          </p:nvPr>
        </p:nvSpPr>
        <p:spPr>
          <a:xfrm>
            <a:off x="1069848" y="1305983"/>
            <a:ext cx="10058400" cy="5475111"/>
          </a:xfrm>
        </p:spPr>
        <p:txBody>
          <a:bodyPr>
            <a:normAutofit/>
          </a:bodyPr>
          <a:lstStyle/>
          <a:p>
            <a:r>
              <a:rPr lang="el-GR" sz="2200" b="1" u="sng" dirty="0">
                <a:solidFill>
                  <a:srgbClr val="000000"/>
                </a:solidFill>
                <a:latin typeface="Times New Roman" panose="02020603050405020304" pitchFamily="18" charset="0"/>
                <a:cs typeface="Times New Roman" panose="02020603050405020304" pitchFamily="18" charset="0"/>
              </a:rPr>
              <a:t> </a:t>
            </a:r>
            <a:r>
              <a:rPr lang="el-GR" sz="2200" u="sng" dirty="0">
                <a:solidFill>
                  <a:srgbClr val="000000"/>
                </a:solidFill>
                <a:latin typeface="Times New Roman" panose="02020603050405020304" pitchFamily="18" charset="0"/>
                <a:cs typeface="Times New Roman" panose="02020603050405020304" pitchFamily="18" charset="0"/>
              </a:rPr>
              <a:t>Αναπνευστικά </a:t>
            </a:r>
            <a:r>
              <a:rPr lang="el-GR" sz="2200" u="sng" dirty="0" err="1">
                <a:solidFill>
                  <a:srgbClr val="000000"/>
                </a:solidFill>
                <a:latin typeface="Times New Roman" panose="02020603050405020304" pitchFamily="18" charset="0"/>
                <a:cs typeface="Times New Roman" panose="02020603050405020304" pitchFamily="18" charset="0"/>
              </a:rPr>
              <a:t>συμβάματα</a:t>
            </a:r>
            <a:r>
              <a:rPr lang="el-GR" sz="2200" u="sng" dirty="0">
                <a:solidFill>
                  <a:srgbClr val="000000"/>
                </a:solidFill>
                <a:latin typeface="Times New Roman" panose="02020603050405020304" pitchFamily="18" charset="0"/>
                <a:cs typeface="Times New Roman" panose="02020603050405020304" pitchFamily="18" charset="0"/>
              </a:rPr>
              <a:t> κατά τη διάρκεια του ύπνου</a:t>
            </a:r>
            <a:r>
              <a:rPr lang="el-GR" sz="2200" dirty="0">
                <a:solidFill>
                  <a:srgbClr val="000000"/>
                </a:solidFill>
                <a:latin typeface="Times New Roman" panose="02020603050405020304" pitchFamily="18" charset="0"/>
                <a:cs typeface="Times New Roman" panose="02020603050405020304" pitchFamily="18" charset="0"/>
              </a:rPr>
              <a:t>:</a:t>
            </a:r>
          </a:p>
          <a:p>
            <a:pPr marL="457200" indent="-457200">
              <a:buFont typeface="+mj-lt"/>
              <a:buAutoNum type="arabicPeriod"/>
            </a:pPr>
            <a:r>
              <a:rPr lang="el-GR" dirty="0" err="1">
                <a:solidFill>
                  <a:srgbClr val="000000"/>
                </a:solidFill>
                <a:latin typeface="Times New Roman" panose="02020603050405020304" pitchFamily="18" charset="0"/>
                <a:cs typeface="Times New Roman" panose="02020603050405020304" pitchFamily="18" charset="0"/>
              </a:rPr>
              <a:t>Άπνοιες</a:t>
            </a:r>
            <a:endParaRPr lang="el-GR" dirty="0">
              <a:solidFill>
                <a:srgbClr val="00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l-GR" dirty="0" err="1">
                <a:solidFill>
                  <a:srgbClr val="000000"/>
                </a:solidFill>
                <a:latin typeface="Times New Roman" panose="02020603050405020304" pitchFamily="18" charset="0"/>
                <a:cs typeface="Times New Roman" panose="02020603050405020304" pitchFamily="18" charset="0"/>
              </a:rPr>
              <a:t>Υπόπνοιες</a:t>
            </a:r>
            <a:endParaRPr lang="el-GR" dirty="0">
              <a:solidFill>
                <a:srgbClr val="00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a:solidFill>
                  <a:srgbClr val="000000"/>
                </a:solidFill>
                <a:latin typeface="Times New Roman" panose="02020603050405020304" pitchFamily="18" charset="0"/>
                <a:cs typeface="Times New Roman" panose="02020603050405020304" pitchFamily="18" charset="0"/>
              </a:rPr>
              <a:t>R</a:t>
            </a:r>
            <a:r>
              <a:rPr lang="en-US" i="0" dirty="0">
                <a:solidFill>
                  <a:srgbClr val="2C283D"/>
                </a:solidFill>
                <a:effectLst/>
                <a:latin typeface="Times New Roman" panose="02020603050405020304" pitchFamily="18" charset="0"/>
                <a:cs typeface="Times New Roman" panose="02020603050405020304" pitchFamily="18" charset="0"/>
              </a:rPr>
              <a:t>espiratory Effort Related Arousals (RERAs)</a:t>
            </a:r>
            <a:endParaRPr lang="el-GR" dirty="0">
              <a:solidFill>
                <a:srgbClr val="000000"/>
              </a:solidFill>
              <a:latin typeface="Times New Roman" panose="02020603050405020304" pitchFamily="18" charset="0"/>
              <a:cs typeface="Times New Roman" panose="02020603050405020304" pitchFamily="18" charset="0"/>
            </a:endParaRPr>
          </a:p>
          <a:p>
            <a:r>
              <a:rPr lang="el-GR" sz="2200" u="sng" dirty="0">
                <a:solidFill>
                  <a:srgbClr val="000000"/>
                </a:solidFill>
                <a:latin typeface="Times New Roman" panose="02020603050405020304" pitchFamily="18" charset="0"/>
                <a:cs typeface="Times New Roman" panose="02020603050405020304" pitchFamily="18" charset="0"/>
              </a:rPr>
              <a:t> Δ</a:t>
            </a:r>
            <a:r>
              <a:rPr lang="el-GR" sz="2200" i="0" u="sng" strike="noStrike" baseline="0" dirty="0">
                <a:solidFill>
                  <a:srgbClr val="000000"/>
                </a:solidFill>
                <a:latin typeface="Times New Roman" panose="02020603050405020304" pitchFamily="18" charset="0"/>
                <a:cs typeface="Times New Roman" panose="02020603050405020304" pitchFamily="18" charset="0"/>
              </a:rPr>
              <a:t>είκτης </a:t>
            </a:r>
            <a:r>
              <a:rPr lang="el-GR" sz="2200" i="0" u="sng" strike="noStrike" baseline="0" dirty="0" err="1">
                <a:solidFill>
                  <a:srgbClr val="000000"/>
                </a:solidFill>
                <a:latin typeface="Times New Roman" panose="02020603050405020304" pitchFamily="18" charset="0"/>
                <a:cs typeface="Times New Roman" panose="02020603050405020304" pitchFamily="18" charset="0"/>
              </a:rPr>
              <a:t>απνοιών</a:t>
            </a:r>
            <a:r>
              <a:rPr lang="el-GR" sz="2200" i="0" u="sng" strike="noStrike" baseline="0" dirty="0">
                <a:solidFill>
                  <a:srgbClr val="000000"/>
                </a:solidFill>
                <a:latin typeface="Times New Roman" panose="02020603050405020304" pitchFamily="18" charset="0"/>
                <a:cs typeface="Times New Roman" panose="02020603050405020304" pitchFamily="18" charset="0"/>
              </a:rPr>
              <a:t> – </a:t>
            </a:r>
            <a:r>
              <a:rPr lang="el-GR" sz="2200" i="0" u="sng" strike="noStrike" baseline="0" dirty="0" err="1">
                <a:solidFill>
                  <a:srgbClr val="000000"/>
                </a:solidFill>
                <a:latin typeface="Times New Roman" panose="02020603050405020304" pitchFamily="18" charset="0"/>
                <a:cs typeface="Times New Roman" panose="02020603050405020304" pitchFamily="18" charset="0"/>
              </a:rPr>
              <a:t>υποπνοιών</a:t>
            </a:r>
            <a:r>
              <a:rPr lang="el-GR" sz="2200" i="0" u="sng" strike="noStrike" baseline="0" dirty="0">
                <a:solidFill>
                  <a:srgbClr val="000000"/>
                </a:solidFill>
                <a:latin typeface="Times New Roman" panose="02020603050405020304" pitchFamily="18" charset="0"/>
                <a:cs typeface="Times New Roman" panose="02020603050405020304" pitchFamily="18" charset="0"/>
              </a:rPr>
              <a:t> (</a:t>
            </a:r>
            <a:r>
              <a:rPr lang="el-GR" sz="2200" i="0" u="sng" strike="noStrike" baseline="0" dirty="0" err="1">
                <a:solidFill>
                  <a:srgbClr val="000000"/>
                </a:solidFill>
                <a:latin typeface="Times New Roman" panose="02020603050405020304" pitchFamily="18" charset="0"/>
                <a:cs typeface="Times New Roman" panose="02020603050405020304" pitchFamily="18" charset="0"/>
              </a:rPr>
              <a:t>Apnoea</a:t>
            </a:r>
            <a:r>
              <a:rPr lang="el-GR" sz="2200" i="0" u="sng" strike="noStrike" baseline="0" dirty="0">
                <a:solidFill>
                  <a:srgbClr val="000000"/>
                </a:solidFill>
                <a:latin typeface="Times New Roman" panose="02020603050405020304" pitchFamily="18" charset="0"/>
                <a:cs typeface="Times New Roman" panose="02020603050405020304" pitchFamily="18" charset="0"/>
              </a:rPr>
              <a:t>–</a:t>
            </a:r>
            <a:r>
              <a:rPr lang="el-GR" sz="2200" i="0" u="sng" strike="noStrike" baseline="0" dirty="0" err="1">
                <a:solidFill>
                  <a:srgbClr val="000000"/>
                </a:solidFill>
                <a:latin typeface="Times New Roman" panose="02020603050405020304" pitchFamily="18" charset="0"/>
                <a:cs typeface="Times New Roman" panose="02020603050405020304" pitchFamily="18" charset="0"/>
              </a:rPr>
              <a:t>Hypopnoea</a:t>
            </a:r>
            <a:r>
              <a:rPr lang="el-GR" sz="2200" i="0" u="sng" strike="noStrike" baseline="0" dirty="0">
                <a:solidFill>
                  <a:srgbClr val="000000"/>
                </a:solidFill>
                <a:latin typeface="Times New Roman" panose="02020603050405020304" pitchFamily="18" charset="0"/>
                <a:cs typeface="Times New Roman" panose="02020603050405020304" pitchFamily="18" charset="0"/>
              </a:rPr>
              <a:t> </a:t>
            </a:r>
            <a:r>
              <a:rPr lang="el-GR" sz="2200" i="0" u="sng" strike="noStrike" baseline="0" dirty="0" err="1">
                <a:solidFill>
                  <a:srgbClr val="000000"/>
                </a:solidFill>
                <a:latin typeface="Times New Roman" panose="02020603050405020304" pitchFamily="18" charset="0"/>
                <a:cs typeface="Times New Roman" panose="02020603050405020304" pitchFamily="18" charset="0"/>
              </a:rPr>
              <a:t>Index</a:t>
            </a:r>
            <a:r>
              <a:rPr lang="el-GR" sz="2200" i="0" u="sng" strike="noStrike" baseline="0" dirty="0">
                <a:solidFill>
                  <a:srgbClr val="000000"/>
                </a:solidFill>
                <a:latin typeface="Times New Roman" panose="02020603050405020304" pitchFamily="18" charset="0"/>
                <a:cs typeface="Times New Roman" panose="02020603050405020304" pitchFamily="18" charset="0"/>
              </a:rPr>
              <a:t>, AHI)</a:t>
            </a:r>
            <a:r>
              <a:rPr lang="en-US" sz="2200" dirty="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	</a:t>
            </a:r>
          </a:p>
          <a:p>
            <a:pPr marL="0" indent="0">
              <a:buNone/>
            </a:pPr>
            <a:r>
              <a:rPr lang="en-US"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αριθμός </a:t>
            </a:r>
            <a:r>
              <a:rPr lang="el-GR" dirty="0" err="1">
                <a:solidFill>
                  <a:srgbClr val="000000"/>
                </a:solidFill>
                <a:latin typeface="Times New Roman" panose="02020603050405020304" pitchFamily="18" charset="0"/>
                <a:cs typeface="Times New Roman" panose="02020603050405020304" pitchFamily="18" charset="0"/>
              </a:rPr>
              <a:t>απνοιών</a:t>
            </a:r>
            <a:r>
              <a:rPr lang="el-GR" dirty="0">
                <a:solidFill>
                  <a:srgbClr val="000000"/>
                </a:solidFill>
                <a:latin typeface="Times New Roman" panose="02020603050405020304" pitchFamily="18" charset="0"/>
                <a:cs typeface="Times New Roman" panose="02020603050405020304" pitchFamily="18" charset="0"/>
              </a:rPr>
              <a:t> και </a:t>
            </a:r>
            <a:r>
              <a:rPr lang="el-GR" dirty="0" err="1">
                <a:solidFill>
                  <a:srgbClr val="000000"/>
                </a:solidFill>
                <a:latin typeface="Times New Roman" panose="02020603050405020304" pitchFamily="18" charset="0"/>
                <a:cs typeface="Times New Roman" panose="02020603050405020304" pitchFamily="18" charset="0"/>
              </a:rPr>
              <a:t>υποπνοιών</a:t>
            </a:r>
            <a:r>
              <a:rPr lang="el-GR" dirty="0">
                <a:solidFill>
                  <a:srgbClr val="000000"/>
                </a:solidFill>
                <a:latin typeface="Times New Roman" panose="02020603050405020304" pitchFamily="18" charset="0"/>
                <a:cs typeface="Times New Roman" panose="02020603050405020304" pitchFamily="18" charset="0"/>
              </a:rPr>
              <a:t> / χρόνος ύπνου </a:t>
            </a:r>
            <a:r>
              <a:rPr lang="en-US" dirty="0">
                <a:solidFill>
                  <a:srgbClr val="000000"/>
                </a:solidFill>
                <a:latin typeface="Times New Roman" panose="02020603050405020304" pitchFamily="18" charset="0"/>
                <a:cs typeface="Times New Roman" panose="02020603050405020304" pitchFamily="18" charset="0"/>
              </a:rPr>
              <a:t>(</a:t>
            </a:r>
            <a:r>
              <a:rPr lang="el-GR" dirty="0">
                <a:solidFill>
                  <a:srgbClr val="000000"/>
                </a:solidFill>
                <a:latin typeface="Times New Roman" panose="02020603050405020304" pitchFamily="18" charset="0"/>
                <a:cs typeface="Times New Roman" panose="02020603050405020304" pitchFamily="18" charset="0"/>
              </a:rPr>
              <a:t>σε ώρες</a:t>
            </a:r>
            <a:r>
              <a:rPr lang="en-US" dirty="0">
                <a:solidFill>
                  <a:srgbClr val="000000"/>
                </a:solidFill>
                <a:latin typeface="Times New Roman" panose="02020603050405020304" pitchFamily="18" charset="0"/>
                <a:cs typeface="Times New Roman" panose="02020603050405020304" pitchFamily="18" charset="0"/>
              </a:rPr>
              <a:t>)</a:t>
            </a:r>
            <a:r>
              <a:rPr lang="el-GR" dirty="0">
                <a:solidFill>
                  <a:srgbClr val="000000"/>
                </a:solidFill>
                <a:latin typeface="Times New Roman" panose="02020603050405020304" pitchFamily="18" charset="0"/>
                <a:cs typeface="Times New Roman" panose="02020603050405020304" pitchFamily="18" charset="0"/>
              </a:rPr>
              <a:t> </a:t>
            </a:r>
            <a:endParaRPr lang="el-GR" sz="1800" b="0" i="0" u="none" strike="noStrike" baseline="0" dirty="0">
              <a:solidFill>
                <a:srgbClr val="000000"/>
              </a:solidFill>
              <a:latin typeface="Times New Roman" panose="02020603050405020304" pitchFamily="18" charset="0"/>
              <a:cs typeface="Times New Roman" panose="02020603050405020304" pitchFamily="18" charset="0"/>
            </a:endParaRPr>
          </a:p>
          <a:p>
            <a:r>
              <a:rPr lang="el-GR" sz="2200" u="sng" dirty="0">
                <a:solidFill>
                  <a:srgbClr val="000000"/>
                </a:solidFill>
                <a:latin typeface="Times New Roman" panose="02020603050405020304" pitchFamily="18" charset="0"/>
                <a:cs typeface="Times New Roman" panose="02020603050405020304" pitchFamily="18" charset="0"/>
              </a:rPr>
              <a:t> </a:t>
            </a:r>
            <a:r>
              <a:rPr lang="en-US" sz="2200" u="sng" dirty="0">
                <a:solidFill>
                  <a:srgbClr val="000000"/>
                </a:solidFill>
                <a:latin typeface="Times New Roman" panose="02020603050405020304" pitchFamily="18" charset="0"/>
                <a:cs typeface="Times New Roman" panose="02020603050405020304" pitchFamily="18" charset="0"/>
              </a:rPr>
              <a:t>R</a:t>
            </a:r>
            <a:r>
              <a:rPr lang="el-GR" sz="2200" i="0" u="sng" strike="noStrike" baseline="0" dirty="0" err="1">
                <a:solidFill>
                  <a:srgbClr val="000000"/>
                </a:solidFill>
                <a:latin typeface="Times New Roman" panose="02020603050405020304" pitchFamily="18" charset="0"/>
                <a:cs typeface="Times New Roman" panose="02020603050405020304" pitchFamily="18" charset="0"/>
              </a:rPr>
              <a:t>espiratory</a:t>
            </a:r>
            <a:r>
              <a:rPr lang="en-US" sz="2200" i="0" u="sng" strike="noStrike" baseline="0" dirty="0">
                <a:solidFill>
                  <a:srgbClr val="000000"/>
                </a:solidFill>
                <a:latin typeface="Times New Roman" panose="02020603050405020304" pitchFamily="18" charset="0"/>
                <a:cs typeface="Times New Roman" panose="02020603050405020304" pitchFamily="18" charset="0"/>
              </a:rPr>
              <a:t> </a:t>
            </a:r>
            <a:r>
              <a:rPr lang="el-GR" sz="2200" i="0" u="sng" strike="noStrike" baseline="0" dirty="0" err="1">
                <a:solidFill>
                  <a:srgbClr val="000000"/>
                </a:solidFill>
                <a:latin typeface="Times New Roman" panose="02020603050405020304" pitchFamily="18" charset="0"/>
                <a:cs typeface="Times New Roman" panose="02020603050405020304" pitchFamily="18" charset="0"/>
              </a:rPr>
              <a:t>disturbance</a:t>
            </a:r>
            <a:r>
              <a:rPr lang="en-US" sz="2200" i="0" u="sng" strike="noStrike" baseline="0" dirty="0">
                <a:solidFill>
                  <a:srgbClr val="000000"/>
                </a:solidFill>
                <a:latin typeface="Times New Roman" panose="02020603050405020304" pitchFamily="18" charset="0"/>
                <a:cs typeface="Times New Roman" panose="02020603050405020304" pitchFamily="18" charset="0"/>
              </a:rPr>
              <a:t> </a:t>
            </a:r>
            <a:r>
              <a:rPr lang="en-US" sz="2200" i="0" u="sng" strike="noStrike" baseline="0" dirty="0" err="1">
                <a:solidFill>
                  <a:srgbClr val="000000"/>
                </a:solidFill>
                <a:latin typeface="Times New Roman" panose="02020603050405020304" pitchFamily="18" charset="0"/>
                <a:cs typeface="Times New Roman" panose="02020603050405020304" pitchFamily="18" charset="0"/>
              </a:rPr>
              <a:t>i</a:t>
            </a:r>
            <a:r>
              <a:rPr lang="el-GR" sz="2200" i="0" u="sng" strike="noStrike" baseline="0" dirty="0" err="1">
                <a:solidFill>
                  <a:srgbClr val="000000"/>
                </a:solidFill>
                <a:latin typeface="Times New Roman" panose="02020603050405020304" pitchFamily="18" charset="0"/>
                <a:cs typeface="Times New Roman" panose="02020603050405020304" pitchFamily="18" charset="0"/>
              </a:rPr>
              <a:t>ndex</a:t>
            </a:r>
            <a:r>
              <a:rPr lang="en-US" sz="2200" i="0" u="sng" strike="noStrike" baseline="0" dirty="0">
                <a:solidFill>
                  <a:srgbClr val="000000"/>
                </a:solidFill>
                <a:latin typeface="Times New Roman" panose="02020603050405020304" pitchFamily="18" charset="0"/>
                <a:cs typeface="Times New Roman" panose="02020603050405020304" pitchFamily="18" charset="0"/>
              </a:rPr>
              <a:t> (RDI</a:t>
            </a:r>
            <a:r>
              <a:rPr lang="el-GR" sz="2200" i="0" u="sng" strike="noStrike" baseline="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a:t>
            </a:r>
          </a:p>
          <a:p>
            <a:pPr marL="0" indent="0">
              <a:buNone/>
            </a:pPr>
            <a:r>
              <a:rPr lang="en-US" i="0" u="none" strike="noStrike" baseline="0" dirty="0">
                <a:solidFill>
                  <a:srgbClr val="000000"/>
                </a:solidFill>
                <a:latin typeface="Times New Roman" panose="02020603050405020304" pitchFamily="18" charset="0"/>
                <a:cs typeface="Times New Roman" panose="02020603050405020304" pitchFamily="18" charset="0"/>
              </a:rPr>
              <a:t>     </a:t>
            </a:r>
            <a:r>
              <a:rPr lang="el-GR" i="0" u="none" strike="noStrike" baseline="0" dirty="0">
                <a:solidFill>
                  <a:srgbClr val="000000"/>
                </a:solidFill>
                <a:latin typeface="Times New Roman" panose="02020603050405020304" pitchFamily="18" charset="0"/>
                <a:cs typeface="Times New Roman" panose="02020603050405020304" pitchFamily="18" charset="0"/>
              </a:rPr>
              <a:t>ο συνολικός αριθμός των </a:t>
            </a:r>
            <a:r>
              <a:rPr lang="el-GR" i="0" u="none" strike="noStrike" baseline="0" dirty="0" err="1">
                <a:solidFill>
                  <a:srgbClr val="000000"/>
                </a:solidFill>
                <a:latin typeface="Times New Roman" panose="02020603050405020304" pitchFamily="18" charset="0"/>
                <a:cs typeface="Times New Roman" panose="02020603050405020304" pitchFamily="18" charset="0"/>
              </a:rPr>
              <a:t>απνοιών</a:t>
            </a:r>
            <a:r>
              <a:rPr lang="el-GR" i="0" u="none" strike="noStrike" baseline="0" dirty="0">
                <a:solidFill>
                  <a:srgbClr val="000000"/>
                </a:solidFill>
                <a:latin typeface="Times New Roman" panose="02020603050405020304" pitchFamily="18" charset="0"/>
                <a:cs typeface="Times New Roman" panose="02020603050405020304" pitchFamily="18" charset="0"/>
              </a:rPr>
              <a:t>, </a:t>
            </a:r>
            <a:r>
              <a:rPr lang="el-GR" i="0" u="none" strike="noStrike" baseline="0" dirty="0" err="1">
                <a:solidFill>
                  <a:srgbClr val="000000"/>
                </a:solidFill>
                <a:latin typeface="Times New Roman" panose="02020603050405020304" pitchFamily="18" charset="0"/>
                <a:cs typeface="Times New Roman" panose="02020603050405020304" pitchFamily="18" charset="0"/>
              </a:rPr>
              <a:t>υποπνοιών</a:t>
            </a:r>
            <a:r>
              <a:rPr lang="el-GR" i="0" u="none" strike="noStrike" baseline="0" dirty="0">
                <a:solidFill>
                  <a:srgbClr val="000000"/>
                </a:solidFill>
                <a:latin typeface="Times New Roman" panose="02020603050405020304" pitchFamily="18" charset="0"/>
                <a:cs typeface="Times New Roman" panose="02020603050405020304" pitchFamily="18" charset="0"/>
              </a:rPr>
              <a:t> και </a:t>
            </a:r>
            <a:r>
              <a:rPr lang="el-GR" i="0" u="none" strike="noStrike" baseline="0" dirty="0" err="1">
                <a:solidFill>
                  <a:srgbClr val="000000"/>
                </a:solidFill>
                <a:latin typeface="Times New Roman" panose="02020603050405020304" pitchFamily="18" charset="0"/>
                <a:cs typeface="Times New Roman" panose="02020603050405020304" pitchFamily="18" charset="0"/>
              </a:rPr>
              <a:t>RERAs</a:t>
            </a:r>
            <a:r>
              <a:rPr lang="en-US"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ανά</a:t>
            </a:r>
            <a:r>
              <a:rPr lang="el-GR" i="0" u="none" strike="noStrike" baseline="0" dirty="0">
                <a:solidFill>
                  <a:srgbClr val="000000"/>
                </a:solidFill>
                <a:latin typeface="Times New Roman" panose="02020603050405020304" pitchFamily="18" charset="0"/>
                <a:cs typeface="Times New Roman" panose="02020603050405020304" pitchFamily="18" charset="0"/>
              </a:rPr>
              <a:t> ώρα ύπνου</a:t>
            </a:r>
            <a:endParaRPr lang="el-GR" dirty="0">
              <a:solidFill>
                <a:srgbClr val="000000"/>
              </a:solidFill>
              <a:latin typeface="Times New Roman" panose="02020603050405020304" pitchFamily="18"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129845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A24C35-C990-3559-68A9-00202D8910D2}"/>
              </a:ext>
            </a:extLst>
          </p:cNvPr>
          <p:cNvSpPr>
            <a:spLocks noGrp="1"/>
          </p:cNvSpPr>
          <p:nvPr>
            <p:ph type="title"/>
          </p:nvPr>
        </p:nvSpPr>
        <p:spPr>
          <a:xfrm>
            <a:off x="1069848" y="484632"/>
            <a:ext cx="10058400" cy="588388"/>
          </a:xfrm>
        </p:spPr>
        <p:txBody>
          <a:bodyPr>
            <a:normAutofit fontScale="90000"/>
          </a:bodyPr>
          <a:lstStyle/>
          <a:p>
            <a:pPr algn="ctr"/>
            <a:r>
              <a:rPr lang="el-GR" sz="4000" dirty="0">
                <a:solidFill>
                  <a:schemeClr val="accent5">
                    <a:lumMod val="75000"/>
                  </a:schemeClr>
                </a:solidFill>
                <a:latin typeface="Times New Roman" panose="02020603050405020304" pitchFamily="18" charset="0"/>
                <a:cs typeface="Times New Roman" panose="02020603050405020304" pitchFamily="18" charset="0"/>
              </a:rPr>
              <a:t>ΟΡΙΣΜΟΙ</a:t>
            </a:r>
          </a:p>
        </p:txBody>
      </p:sp>
      <p:sp>
        <p:nvSpPr>
          <p:cNvPr id="3" name="Θέση περιεχομένου 2">
            <a:extLst>
              <a:ext uri="{FF2B5EF4-FFF2-40B4-BE49-F238E27FC236}">
                <a16:creationId xmlns:a16="http://schemas.microsoft.com/office/drawing/2014/main" id="{0175BC1E-44AF-399D-8859-E7D8E2308BBB}"/>
              </a:ext>
            </a:extLst>
          </p:cNvPr>
          <p:cNvSpPr>
            <a:spLocks noGrp="1"/>
          </p:cNvSpPr>
          <p:nvPr>
            <p:ph idx="1"/>
          </p:nvPr>
        </p:nvSpPr>
        <p:spPr>
          <a:xfrm>
            <a:off x="1066800" y="1273100"/>
            <a:ext cx="10058400" cy="4980944"/>
          </a:xfrm>
        </p:spPr>
        <p:txBody>
          <a:bodyPr>
            <a:normAutofit/>
          </a:bodyPr>
          <a:lstStyle/>
          <a:p>
            <a:pPr marL="0" indent="0">
              <a:buNone/>
            </a:pPr>
            <a:r>
              <a:rPr lang="el-GR" sz="2800" u="sng" dirty="0" err="1">
                <a:latin typeface="Times New Roman" panose="02020603050405020304" pitchFamily="18" charset="0"/>
                <a:cs typeface="Times New Roman" panose="02020603050405020304" pitchFamily="18" charset="0"/>
              </a:rPr>
              <a:t>Άπνοιες</a:t>
            </a:r>
            <a:r>
              <a:rPr lang="el-GR" sz="2800" u="sng" dirty="0">
                <a:latin typeface="Times New Roman" panose="02020603050405020304" pitchFamily="18" charset="0"/>
                <a:cs typeface="Times New Roman" panose="02020603050405020304" pitchFamily="18" charset="0"/>
              </a:rPr>
              <a:t>:</a:t>
            </a:r>
          </a:p>
          <a:p>
            <a:pPr algn="l"/>
            <a:r>
              <a:rPr lang="el-GR" sz="2800" dirty="0">
                <a:solidFill>
                  <a:srgbClr val="000000"/>
                </a:solidFill>
                <a:latin typeface="Times New Roman" panose="02020603050405020304" pitchFamily="18" charset="0"/>
                <a:cs typeface="Times New Roman" panose="02020603050405020304" pitchFamily="18" charset="0"/>
              </a:rPr>
              <a:t> Μείωση της ροής του αέρα ≥ 90% σε σύγκριση με το βασικό επίπεδο</a:t>
            </a:r>
          </a:p>
          <a:p>
            <a:pPr algn="l"/>
            <a:r>
              <a:rPr lang="el-GR" sz="2800" dirty="0">
                <a:solidFill>
                  <a:srgbClr val="000000"/>
                </a:solidFill>
                <a:latin typeface="Times New Roman" panose="02020603050405020304" pitchFamily="18" charset="0"/>
                <a:cs typeface="Times New Roman" panose="02020603050405020304" pitchFamily="18" charset="0"/>
              </a:rPr>
              <a:t> Διάρκεια ≥ 10 δευτερόλεπτα</a:t>
            </a:r>
            <a:endParaRPr lang="en-US" sz="2800" dirty="0">
              <a:solidFill>
                <a:srgbClr val="000000"/>
              </a:solidFill>
              <a:latin typeface="Times New Roman" panose="02020603050405020304" pitchFamily="18" charset="0"/>
              <a:cs typeface="Times New Roman" panose="02020603050405020304" pitchFamily="18" charset="0"/>
            </a:endParaRPr>
          </a:p>
          <a:p>
            <a:pPr algn="l"/>
            <a:r>
              <a:rPr lang="en-US" sz="2800" dirty="0">
                <a:solidFill>
                  <a:srgbClr val="000000"/>
                </a:solidFill>
                <a:latin typeface="Times New Roman" panose="02020603050405020304" pitchFamily="18" charset="0"/>
                <a:cs typeface="Times New Roman" panose="02020603050405020304" pitchFamily="18" charset="0"/>
              </a:rPr>
              <a:t> </a:t>
            </a:r>
            <a:r>
              <a:rPr lang="el-GR" sz="2800" u="sng" dirty="0">
                <a:solidFill>
                  <a:srgbClr val="000000"/>
                </a:solidFill>
                <a:latin typeface="Times New Roman" panose="02020603050405020304" pitchFamily="18" charset="0"/>
                <a:cs typeface="Times New Roman" panose="02020603050405020304" pitchFamily="18" charset="0"/>
              </a:rPr>
              <a:t>Είδη:</a:t>
            </a:r>
          </a:p>
          <a:p>
            <a:pPr marL="514350" indent="-514350" algn="l">
              <a:buFont typeface="+mj-lt"/>
              <a:buAutoNum type="arabicPeriod"/>
            </a:pPr>
            <a:r>
              <a:rPr lang="el-GR" sz="2800" b="1" dirty="0">
                <a:solidFill>
                  <a:srgbClr val="000000"/>
                </a:solidFill>
                <a:latin typeface="Times New Roman" panose="02020603050405020304" pitchFamily="18" charset="0"/>
                <a:cs typeface="Times New Roman" panose="02020603050405020304" pitchFamily="18" charset="0"/>
              </a:rPr>
              <a:t>Αποφρακτική</a:t>
            </a:r>
            <a:r>
              <a:rPr lang="el-GR" sz="2800" dirty="0">
                <a:solidFill>
                  <a:srgbClr val="000000"/>
                </a:solidFill>
                <a:latin typeface="Times New Roman" panose="02020603050405020304" pitchFamily="18" charset="0"/>
                <a:cs typeface="Times New Roman" panose="02020603050405020304" pitchFamily="18" charset="0"/>
              </a:rPr>
              <a:t>: </a:t>
            </a:r>
            <a:r>
              <a:rPr lang="el-GR" sz="2200" dirty="0">
                <a:solidFill>
                  <a:srgbClr val="000000"/>
                </a:solidFill>
                <a:latin typeface="Times New Roman" panose="02020603050405020304" pitchFamily="18" charset="0"/>
                <a:cs typeface="Times New Roman" panose="02020603050405020304" pitchFamily="18" charset="0"/>
              </a:rPr>
              <a:t>απόφραξη των ανώτερων αεραγωγών → καταγραφή αναπνευστικής προσπάθειας</a:t>
            </a:r>
          </a:p>
          <a:p>
            <a:pPr marL="514350" indent="-514350">
              <a:buFont typeface="+mj-lt"/>
              <a:buAutoNum type="arabicPeriod" startAt="2"/>
            </a:pPr>
            <a:r>
              <a:rPr lang="el-GR" sz="2800" b="1" dirty="0">
                <a:solidFill>
                  <a:srgbClr val="000000"/>
                </a:solidFill>
                <a:latin typeface="Times New Roman" panose="02020603050405020304" pitchFamily="18" charset="0"/>
                <a:cs typeface="Times New Roman" panose="02020603050405020304" pitchFamily="18" charset="0"/>
              </a:rPr>
              <a:t>Κεντρική</a:t>
            </a:r>
            <a:r>
              <a:rPr lang="el-GR" sz="2800" dirty="0">
                <a:solidFill>
                  <a:srgbClr val="000000"/>
                </a:solidFill>
                <a:latin typeface="Times New Roman" panose="02020603050405020304" pitchFamily="18" charset="0"/>
                <a:cs typeface="Times New Roman" panose="02020603050405020304" pitchFamily="18" charset="0"/>
              </a:rPr>
              <a:t>:</a:t>
            </a:r>
            <a:r>
              <a:rPr lang="el-GR" sz="1800" dirty="0">
                <a:solidFill>
                  <a:srgbClr val="000000"/>
                </a:solidFill>
                <a:latin typeface="Times New Roman" panose="02020603050405020304" pitchFamily="18" charset="0"/>
                <a:cs typeface="Times New Roman" panose="02020603050405020304" pitchFamily="18" charset="0"/>
              </a:rPr>
              <a:t> </a:t>
            </a:r>
            <a:r>
              <a:rPr lang="el-GR" sz="2200" dirty="0">
                <a:solidFill>
                  <a:srgbClr val="000000"/>
                </a:solidFill>
                <a:latin typeface="Times New Roman" panose="02020603050405020304" pitchFamily="18" charset="0"/>
                <a:cs typeface="Times New Roman" panose="02020603050405020304" pitchFamily="18" charset="0"/>
              </a:rPr>
              <a:t>απουσία αναπνευστικής προσπάθειας</a:t>
            </a:r>
          </a:p>
          <a:p>
            <a:pPr marL="514350" indent="-514350">
              <a:buFont typeface="+mj-lt"/>
              <a:buAutoNum type="arabicPeriod" startAt="3"/>
            </a:pPr>
            <a:r>
              <a:rPr lang="el-GR" sz="2800" b="1" dirty="0">
                <a:solidFill>
                  <a:srgbClr val="000000"/>
                </a:solidFill>
                <a:latin typeface="Times New Roman" panose="02020603050405020304" pitchFamily="18" charset="0"/>
                <a:cs typeface="Times New Roman" panose="02020603050405020304" pitchFamily="18" charset="0"/>
              </a:rPr>
              <a:t>Μικτή</a:t>
            </a:r>
            <a:r>
              <a:rPr lang="el-GR" sz="2800" dirty="0">
                <a:solidFill>
                  <a:srgbClr val="000000"/>
                </a:solidFill>
                <a:latin typeface="Times New Roman" panose="02020603050405020304" pitchFamily="18" charset="0"/>
                <a:cs typeface="Times New Roman" panose="02020603050405020304" pitchFamily="18" charset="0"/>
              </a:rPr>
              <a:t>: </a:t>
            </a:r>
            <a:r>
              <a:rPr lang="el-GR" sz="2200" dirty="0">
                <a:solidFill>
                  <a:srgbClr val="000000"/>
                </a:solidFill>
                <a:latin typeface="Times New Roman" panose="02020603050405020304" pitchFamily="18" charset="0"/>
                <a:cs typeface="Times New Roman" panose="02020603050405020304" pitchFamily="18" charset="0"/>
              </a:rPr>
              <a:t>αρχίζει ως κεντρική και καταλήγει ως  αποφρακτική</a:t>
            </a:r>
            <a:endParaRPr lang="el-GR" sz="2200" b="0" i="0" strike="noStrike" baseline="0" dirty="0">
              <a:solidFill>
                <a:srgbClr val="000000"/>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endParaRPr lang="el-GR" sz="1800" b="0" i="0" strike="noStrike" baseline="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65711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A24C35-C990-3559-68A9-00202D8910D2}"/>
              </a:ext>
            </a:extLst>
          </p:cNvPr>
          <p:cNvSpPr>
            <a:spLocks noGrp="1"/>
          </p:cNvSpPr>
          <p:nvPr>
            <p:ph type="title"/>
          </p:nvPr>
        </p:nvSpPr>
        <p:spPr>
          <a:xfrm>
            <a:off x="1069848" y="484632"/>
            <a:ext cx="10058400" cy="588388"/>
          </a:xfrm>
        </p:spPr>
        <p:txBody>
          <a:bodyPr>
            <a:normAutofit fontScale="90000"/>
          </a:bodyPr>
          <a:lstStyle/>
          <a:p>
            <a:pPr algn="ctr"/>
            <a:r>
              <a:rPr lang="el-GR" sz="4000" dirty="0">
                <a:solidFill>
                  <a:schemeClr val="accent5">
                    <a:lumMod val="75000"/>
                  </a:schemeClr>
                </a:solidFill>
                <a:latin typeface="Times New Roman" panose="02020603050405020304" pitchFamily="18" charset="0"/>
                <a:cs typeface="Times New Roman" panose="02020603050405020304" pitchFamily="18" charset="0"/>
              </a:rPr>
              <a:t>ΟΡΙΣΜΟΙ</a:t>
            </a:r>
          </a:p>
        </p:txBody>
      </p:sp>
      <p:sp>
        <p:nvSpPr>
          <p:cNvPr id="3" name="Θέση περιεχομένου 2">
            <a:extLst>
              <a:ext uri="{FF2B5EF4-FFF2-40B4-BE49-F238E27FC236}">
                <a16:creationId xmlns:a16="http://schemas.microsoft.com/office/drawing/2014/main" id="{0175BC1E-44AF-399D-8859-E7D8E2308BBB}"/>
              </a:ext>
            </a:extLst>
          </p:cNvPr>
          <p:cNvSpPr>
            <a:spLocks noGrp="1"/>
          </p:cNvSpPr>
          <p:nvPr>
            <p:ph idx="1"/>
          </p:nvPr>
        </p:nvSpPr>
        <p:spPr>
          <a:xfrm>
            <a:off x="1069848" y="1235000"/>
            <a:ext cx="10058400" cy="5138368"/>
          </a:xfrm>
        </p:spPr>
        <p:txBody>
          <a:bodyPr>
            <a:normAutofit/>
          </a:bodyPr>
          <a:lstStyle/>
          <a:p>
            <a:pPr marL="0" indent="0">
              <a:buNone/>
            </a:pPr>
            <a:r>
              <a:rPr lang="el-GR" sz="2800" u="sng" dirty="0" err="1">
                <a:latin typeface="Times New Roman" panose="02020603050405020304" pitchFamily="18" charset="0"/>
                <a:cs typeface="Times New Roman" panose="02020603050405020304" pitchFamily="18" charset="0"/>
              </a:rPr>
              <a:t>Υπόπνοιες</a:t>
            </a:r>
            <a:r>
              <a:rPr lang="el-GR" sz="2800" u="sng" dirty="0">
                <a:latin typeface="Times New Roman" panose="02020603050405020304" pitchFamily="18" charset="0"/>
                <a:cs typeface="Times New Roman" panose="02020603050405020304" pitchFamily="18" charset="0"/>
              </a:rPr>
              <a:t>:</a:t>
            </a:r>
          </a:p>
          <a:p>
            <a:pPr algn="l"/>
            <a:r>
              <a:rPr lang="el-GR" sz="2800" dirty="0">
                <a:solidFill>
                  <a:srgbClr val="000000"/>
                </a:solidFill>
                <a:latin typeface="Times New Roman" panose="02020603050405020304" pitchFamily="18" charset="0"/>
                <a:cs typeface="Times New Roman" panose="02020603050405020304" pitchFamily="18" charset="0"/>
              </a:rPr>
              <a:t> Μείωση της ροής του αέρα ≥ 30% σε σύγκριση με το βασικό επίπεδο</a:t>
            </a:r>
          </a:p>
          <a:p>
            <a:pPr algn="l"/>
            <a:r>
              <a:rPr lang="el-GR" sz="2800" dirty="0">
                <a:solidFill>
                  <a:srgbClr val="000000"/>
                </a:solidFill>
                <a:latin typeface="Times New Roman" panose="02020603050405020304" pitchFamily="18" charset="0"/>
                <a:cs typeface="Times New Roman" panose="02020603050405020304" pitchFamily="18" charset="0"/>
              </a:rPr>
              <a:t> Διάρκεια ≥ 10 δευτερόλεπτα</a:t>
            </a:r>
          </a:p>
          <a:p>
            <a:pPr algn="l"/>
            <a:r>
              <a:rPr lang="el-GR" sz="2800" dirty="0">
                <a:solidFill>
                  <a:srgbClr val="000000"/>
                </a:solidFill>
                <a:latin typeface="Times New Roman" panose="02020603050405020304" pitchFamily="18" charset="0"/>
                <a:cs typeface="Times New Roman" panose="02020603050405020304" pitchFamily="18" charset="0"/>
              </a:rPr>
              <a:t> Μείωση του </a:t>
            </a:r>
            <a:r>
              <a:rPr lang="en-US" sz="2800" dirty="0">
                <a:solidFill>
                  <a:srgbClr val="000000"/>
                </a:solidFill>
                <a:latin typeface="Times New Roman" panose="02020603050405020304" pitchFamily="18" charset="0"/>
                <a:cs typeface="Times New Roman" panose="02020603050405020304" pitchFamily="18" charset="0"/>
              </a:rPr>
              <a:t>SatO2</a:t>
            </a:r>
            <a:r>
              <a:rPr lang="el-GR" sz="2800" dirty="0">
                <a:solidFill>
                  <a:srgbClr val="000000"/>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 </a:t>
            </a:r>
            <a:r>
              <a:rPr lang="el-GR" sz="2800" dirty="0">
                <a:solidFill>
                  <a:srgbClr val="000000"/>
                </a:solidFill>
                <a:latin typeface="Times New Roman" panose="02020603050405020304" pitchFamily="18" charset="0"/>
                <a:cs typeface="Times New Roman" panose="02020603050405020304" pitchFamily="18" charset="0"/>
              </a:rPr>
              <a:t>τουλάχιστον ≥ 4% από την αρχική τιμή </a:t>
            </a:r>
            <a:r>
              <a:rPr lang="en-US" sz="2800" dirty="0">
                <a:solidFill>
                  <a:srgbClr val="000000"/>
                </a:solidFill>
                <a:latin typeface="Times New Roman" panose="02020603050405020304" pitchFamily="18" charset="0"/>
                <a:cs typeface="Times New Roman" panose="02020603050405020304" pitchFamily="18" charset="0"/>
              </a:rPr>
              <a:t>SatO2%</a:t>
            </a:r>
          </a:p>
          <a:p>
            <a:pPr algn="l"/>
            <a:r>
              <a:rPr lang="el-GR" sz="2800" dirty="0">
                <a:solidFill>
                  <a:srgbClr val="000000"/>
                </a:solidFill>
                <a:latin typeface="Times New Roman" panose="02020603050405020304" pitchFamily="18" charset="0"/>
                <a:cs typeface="Times New Roman" panose="02020603050405020304" pitchFamily="18" charset="0"/>
              </a:rPr>
              <a:t> </a:t>
            </a:r>
            <a:r>
              <a:rPr lang="el-GR" sz="2800" i="1" dirty="0">
                <a:solidFill>
                  <a:srgbClr val="000000"/>
                </a:solidFill>
                <a:latin typeface="Times New Roman" panose="02020603050405020304" pitchFamily="18" charset="0"/>
                <a:cs typeface="Times New Roman" panose="02020603050405020304" pitchFamily="18" charset="0"/>
              </a:rPr>
              <a:t>Εναλλακτικά: </a:t>
            </a:r>
            <a:r>
              <a:rPr lang="el-GR" sz="2800" dirty="0">
                <a:solidFill>
                  <a:srgbClr val="000000"/>
                </a:solidFill>
                <a:latin typeface="Times New Roman" panose="02020603050405020304" pitchFamily="18" charset="0"/>
                <a:cs typeface="Times New Roman" panose="02020603050405020304" pitchFamily="18" charset="0"/>
              </a:rPr>
              <a:t>μείωση της ροής του αέρα τουλάχιστον κατά 50%, που διαρκεί τουλάχιστον 10</a:t>
            </a:r>
            <a:r>
              <a:rPr lang="en-US" sz="2800" dirty="0">
                <a:solidFill>
                  <a:srgbClr val="000000"/>
                </a:solidFill>
                <a:latin typeface="Times New Roman" panose="02020603050405020304" pitchFamily="18" charset="0"/>
                <a:cs typeface="Times New Roman" panose="02020603050405020304" pitchFamily="18" charset="0"/>
              </a:rPr>
              <a:t>secs </a:t>
            </a:r>
            <a:r>
              <a:rPr lang="el-GR" sz="2800" dirty="0">
                <a:solidFill>
                  <a:srgbClr val="000000"/>
                </a:solidFill>
                <a:latin typeface="Times New Roman" panose="02020603050405020304" pitchFamily="18" charset="0"/>
                <a:cs typeface="Times New Roman" panose="02020603050405020304" pitchFamily="18" charset="0"/>
              </a:rPr>
              <a:t>και συνοδεύεται από πτώση του </a:t>
            </a:r>
            <a:r>
              <a:rPr lang="en-US" sz="2800" dirty="0">
                <a:solidFill>
                  <a:srgbClr val="000000"/>
                </a:solidFill>
                <a:latin typeface="Times New Roman" panose="02020603050405020304" pitchFamily="18" charset="0"/>
                <a:cs typeface="Times New Roman" panose="02020603050405020304" pitchFamily="18" charset="0"/>
              </a:rPr>
              <a:t>SaO2% </a:t>
            </a:r>
            <a:r>
              <a:rPr lang="el-GR" sz="2800" dirty="0">
                <a:solidFill>
                  <a:srgbClr val="000000"/>
                </a:solidFill>
                <a:latin typeface="Times New Roman" panose="02020603050405020304" pitchFamily="18" charset="0"/>
                <a:cs typeface="Times New Roman" panose="02020603050405020304" pitchFamily="18" charset="0"/>
              </a:rPr>
              <a:t>κατά 3% </a:t>
            </a:r>
            <a:r>
              <a:rPr lang="el-GR" sz="2800" b="1" dirty="0">
                <a:solidFill>
                  <a:srgbClr val="000000"/>
                </a:solidFill>
                <a:latin typeface="Times New Roman" panose="02020603050405020304" pitchFamily="18" charset="0"/>
                <a:cs typeface="Times New Roman" panose="02020603050405020304" pitchFamily="18" charset="0"/>
              </a:rPr>
              <a:t>ή</a:t>
            </a:r>
            <a:r>
              <a:rPr lang="el-GR" sz="2800" dirty="0">
                <a:solidFill>
                  <a:srgbClr val="000000"/>
                </a:solidFill>
                <a:latin typeface="Times New Roman" panose="02020603050405020304" pitchFamily="18" charset="0"/>
                <a:cs typeface="Times New Roman" panose="02020603050405020304" pitchFamily="18" charset="0"/>
              </a:rPr>
              <a:t> συνοδεύεται από αφύπνιση</a:t>
            </a:r>
          </a:p>
          <a:p>
            <a:pPr algn="l"/>
            <a:r>
              <a:rPr lang="el-GR" sz="2800" dirty="0">
                <a:solidFill>
                  <a:srgbClr val="000000"/>
                </a:solidFill>
                <a:latin typeface="Times New Roman" panose="02020603050405020304" pitchFamily="18" charset="0"/>
                <a:cs typeface="Times New Roman" panose="02020603050405020304" pitchFamily="18" charset="0"/>
              </a:rPr>
              <a:t> Είδη: αποφρακτική – κεντρική - μικτή</a:t>
            </a:r>
            <a:endParaRPr lang="en-US" sz="2800" dirty="0">
              <a:solidFill>
                <a:srgbClr val="000000"/>
              </a:solidFill>
              <a:latin typeface="Times New Roman" panose="02020603050405020304" pitchFamily="18" charset="0"/>
              <a:cs typeface="Times New Roman" panose="02020603050405020304" pitchFamily="18" charset="0"/>
            </a:endParaRPr>
          </a:p>
          <a:p>
            <a:pPr algn="l"/>
            <a:endParaRPr lang="el-GR" sz="1800" b="0" i="0" u="none" strike="noStrike" baseline="0" dirty="0">
              <a:solidFill>
                <a:srgbClr val="000000"/>
              </a:solidFill>
              <a:latin typeface="Georgia" panose="02040502050405020303" pitchFamily="18" charset="0"/>
            </a:endParaRPr>
          </a:p>
          <a:p>
            <a:pPr algn="l">
              <a:buFont typeface="Wingdings" panose="05000000000000000000" pitchFamily="2" charset="2"/>
              <a:buChar char="v"/>
            </a:pPr>
            <a:endParaRPr lang="el-GR" sz="1800" b="0" i="0" strike="noStrike" baseline="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38605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A24C35-C990-3559-68A9-00202D8910D2}"/>
              </a:ext>
            </a:extLst>
          </p:cNvPr>
          <p:cNvSpPr>
            <a:spLocks noGrp="1"/>
          </p:cNvSpPr>
          <p:nvPr>
            <p:ph type="title"/>
          </p:nvPr>
        </p:nvSpPr>
        <p:spPr>
          <a:xfrm>
            <a:off x="1069848" y="484632"/>
            <a:ext cx="10058400" cy="588388"/>
          </a:xfrm>
        </p:spPr>
        <p:txBody>
          <a:bodyPr>
            <a:normAutofit fontScale="90000"/>
          </a:bodyPr>
          <a:lstStyle/>
          <a:p>
            <a:pPr algn="ctr"/>
            <a:r>
              <a:rPr lang="el-GR" sz="4000" dirty="0">
                <a:solidFill>
                  <a:schemeClr val="accent5">
                    <a:lumMod val="75000"/>
                  </a:schemeClr>
                </a:solidFill>
                <a:latin typeface="Times New Roman" panose="02020603050405020304" pitchFamily="18" charset="0"/>
                <a:cs typeface="Times New Roman" panose="02020603050405020304" pitchFamily="18" charset="0"/>
              </a:rPr>
              <a:t>ΟΡΙΣΜΟΙ</a:t>
            </a:r>
          </a:p>
        </p:txBody>
      </p:sp>
      <p:sp>
        <p:nvSpPr>
          <p:cNvPr id="3" name="Θέση περιεχομένου 2">
            <a:extLst>
              <a:ext uri="{FF2B5EF4-FFF2-40B4-BE49-F238E27FC236}">
                <a16:creationId xmlns:a16="http://schemas.microsoft.com/office/drawing/2014/main" id="{0175BC1E-44AF-399D-8859-E7D8E2308BBB}"/>
              </a:ext>
            </a:extLst>
          </p:cNvPr>
          <p:cNvSpPr>
            <a:spLocks noGrp="1"/>
          </p:cNvSpPr>
          <p:nvPr>
            <p:ph idx="1"/>
          </p:nvPr>
        </p:nvSpPr>
        <p:spPr>
          <a:xfrm>
            <a:off x="1069848" y="1235000"/>
            <a:ext cx="10058400" cy="4050792"/>
          </a:xfrm>
        </p:spPr>
        <p:txBody>
          <a:bodyPr>
            <a:normAutofit/>
          </a:bodyPr>
          <a:lstStyle/>
          <a:p>
            <a:pPr marL="0" indent="0">
              <a:buNone/>
            </a:pPr>
            <a:r>
              <a:rPr lang="en-US" sz="2800" u="sng" dirty="0">
                <a:latin typeface="Times New Roman" panose="02020603050405020304" pitchFamily="18" charset="0"/>
                <a:cs typeface="Times New Roman" panose="02020603050405020304" pitchFamily="18" charset="0"/>
              </a:rPr>
              <a:t>RERAs:</a:t>
            </a:r>
          </a:p>
          <a:p>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Μείωση της ροής του αέρα – ΔΕΝ πληρούνται τα κριτήρια της ά/</a:t>
            </a:r>
            <a:r>
              <a:rPr lang="el-GR" sz="2800" dirty="0" err="1">
                <a:latin typeface="Times New Roman" panose="02020603050405020304" pitchFamily="18" charset="0"/>
                <a:cs typeface="Times New Roman" panose="02020603050405020304" pitchFamily="18" charset="0"/>
              </a:rPr>
              <a:t>υπόπνοιας</a:t>
            </a:r>
            <a:endParaRPr lang="el-GR" sz="2800" dirty="0">
              <a:latin typeface="Times New Roman" panose="02020603050405020304" pitchFamily="18" charset="0"/>
              <a:cs typeface="Times New Roman" panose="02020603050405020304" pitchFamily="18" charset="0"/>
            </a:endParaRPr>
          </a:p>
          <a:p>
            <a:r>
              <a:rPr lang="el-GR" sz="2800" dirty="0">
                <a:latin typeface="Times New Roman" panose="02020603050405020304" pitchFamily="18" charset="0"/>
                <a:cs typeface="Times New Roman" panose="02020603050405020304" pitchFamily="18" charset="0"/>
              </a:rPr>
              <a:t> Συνδέονται με αυξημένη αναπνευστική προσπάθεια που καταλήγει σε αφύπνιση</a:t>
            </a:r>
          </a:p>
          <a:p>
            <a:r>
              <a:rPr lang="el-GR" sz="2800" dirty="0">
                <a:latin typeface="Times New Roman" panose="02020603050405020304" pitchFamily="18" charset="0"/>
                <a:cs typeface="Times New Roman" panose="02020603050405020304" pitchFamily="18" charset="0"/>
              </a:rPr>
              <a:t> Διάρκεια ≥ 10 δευτερόλεπτα</a:t>
            </a:r>
          </a:p>
        </p:txBody>
      </p:sp>
    </p:spTree>
    <p:extLst>
      <p:ext uri="{BB962C8B-B14F-4D97-AF65-F5344CB8AC3E}">
        <p14:creationId xmlns:p14="http://schemas.microsoft.com/office/powerpoint/2010/main" val="51394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32FC2E-6B70-CECE-DE09-D01D665EFBED}"/>
              </a:ext>
            </a:extLst>
          </p:cNvPr>
          <p:cNvSpPr>
            <a:spLocks noGrp="1"/>
          </p:cNvSpPr>
          <p:nvPr>
            <p:ph type="title"/>
          </p:nvPr>
        </p:nvSpPr>
        <p:spPr>
          <a:xfrm>
            <a:off x="724959" y="428624"/>
            <a:ext cx="10515600" cy="1666875"/>
          </a:xfrm>
        </p:spPr>
        <p:txBody>
          <a:bodyPr>
            <a:noAutofit/>
          </a:bodyPr>
          <a:lstStyle/>
          <a:p>
            <a:r>
              <a:rPr lang="en-US" sz="3600" b="1" dirty="0">
                <a:solidFill>
                  <a:schemeClr val="accent5">
                    <a:lumMod val="75000"/>
                  </a:schemeClr>
                </a:solidFill>
                <a:latin typeface="Arial" charset="0"/>
              </a:rPr>
              <a:t>“GOLD STANDARD” </a:t>
            </a:r>
            <a:r>
              <a:rPr lang="el-GR" sz="3600" b="1" dirty="0">
                <a:solidFill>
                  <a:schemeClr val="accent5">
                    <a:lumMod val="75000"/>
                  </a:schemeClr>
                </a:solidFill>
                <a:latin typeface="Arial" charset="0"/>
              </a:rPr>
              <a:t> ΔΙΑΓΝΩΣΗΣ</a:t>
            </a:r>
            <a:br>
              <a:rPr lang="el-GR" sz="3600" b="1" dirty="0">
                <a:solidFill>
                  <a:schemeClr val="accent5">
                    <a:lumMod val="75000"/>
                  </a:schemeClr>
                </a:solidFill>
                <a:latin typeface="Arial" charset="0"/>
              </a:rPr>
            </a:br>
            <a:r>
              <a:rPr lang="en-US" sz="3600" b="1" dirty="0">
                <a:solidFill>
                  <a:schemeClr val="accent5">
                    <a:lumMod val="75000"/>
                  </a:schemeClr>
                </a:solidFill>
                <a:latin typeface="Arial" charset="0"/>
              </a:rPr>
              <a:t>  </a:t>
            </a:r>
            <a:r>
              <a:rPr lang="el-GR" sz="3600" b="1" dirty="0">
                <a:solidFill>
                  <a:schemeClr val="accent5">
                    <a:lumMod val="75000"/>
                  </a:schemeClr>
                </a:solidFill>
                <a:latin typeface="Arial" charset="0"/>
              </a:rPr>
              <a:t>ΠΟΛΥΚΑΤΑΓΡΑΦΙΚΗ ΜΕΛΕΤΗ ΥΠΝΟΥ</a:t>
            </a:r>
            <a:endParaRPr lang="el-GR" sz="3600" dirty="0">
              <a:solidFill>
                <a:schemeClr val="accent5">
                  <a:lumMod val="75000"/>
                </a:schemeClr>
              </a:solidFill>
            </a:endParaRPr>
          </a:p>
        </p:txBody>
      </p:sp>
      <p:sp>
        <p:nvSpPr>
          <p:cNvPr id="4" name="1 - Ορθογώνιο">
            <a:extLst>
              <a:ext uri="{FF2B5EF4-FFF2-40B4-BE49-F238E27FC236}">
                <a16:creationId xmlns:a16="http://schemas.microsoft.com/office/drawing/2014/main" id="{C26EE889-C0E6-5DD8-A855-CC23B04FCC97}"/>
              </a:ext>
            </a:extLst>
          </p:cNvPr>
          <p:cNvSpPr>
            <a:spLocks noGrp="1"/>
          </p:cNvSpPr>
          <p:nvPr>
            <p:ph idx="1"/>
          </p:nvPr>
        </p:nvSpPr>
        <p:spPr>
          <a:xfrm>
            <a:off x="724959" y="1597025"/>
            <a:ext cx="10515600" cy="4698722"/>
          </a:xfrm>
          <a:prstGeom prst="rect">
            <a:avLst/>
          </a:prstGeom>
        </p:spPr>
        <p:txBody>
          <a:bodyPr wrap="square">
            <a:spAutoFit/>
          </a:bodyPr>
          <a:lstStyle/>
          <a:p>
            <a:pPr marL="342900" indent="-342900">
              <a:buFontTx/>
              <a:buAutoNum type="arabicPeriod"/>
            </a:pPr>
            <a:r>
              <a:rPr lang="el-GR" altLang="el-GR" sz="2000" b="1" dirty="0">
                <a:solidFill>
                  <a:srgbClr val="FF0000"/>
                </a:solidFill>
                <a:latin typeface="Calibri" pitchFamily="34" charset="0"/>
              </a:rPr>
              <a:t>ΗΕΓ (4-6 κανάλια)</a:t>
            </a:r>
          </a:p>
          <a:p>
            <a:pPr marL="342900" indent="-342900">
              <a:buFontTx/>
              <a:buAutoNum type="arabicPeriod"/>
            </a:pPr>
            <a:r>
              <a:rPr lang="el-GR" altLang="el-GR" sz="2000" b="1" dirty="0">
                <a:solidFill>
                  <a:srgbClr val="FF0000"/>
                </a:solidFill>
                <a:latin typeface="Calibri" pitchFamily="34" charset="0"/>
              </a:rPr>
              <a:t>ΗΟΓ (2 κανάλια) </a:t>
            </a:r>
          </a:p>
          <a:p>
            <a:pPr marL="342900" indent="-342900">
              <a:buFontTx/>
              <a:buAutoNum type="arabicPeriod"/>
            </a:pPr>
            <a:r>
              <a:rPr lang="el-GR" altLang="el-GR" sz="2000" b="1" dirty="0">
                <a:solidFill>
                  <a:srgbClr val="FF0000"/>
                </a:solidFill>
                <a:latin typeface="Calibri" pitchFamily="34" charset="0"/>
              </a:rPr>
              <a:t>ΗΜΓ </a:t>
            </a:r>
            <a:r>
              <a:rPr lang="el-GR" altLang="el-GR" sz="2000" b="1" dirty="0" err="1">
                <a:solidFill>
                  <a:srgbClr val="FF0000"/>
                </a:solidFill>
                <a:latin typeface="Calibri" pitchFamily="34" charset="0"/>
              </a:rPr>
              <a:t>υπογενείδιου</a:t>
            </a:r>
            <a:r>
              <a:rPr lang="el-GR" altLang="el-GR" sz="2000" b="1" dirty="0">
                <a:solidFill>
                  <a:srgbClr val="FF0000"/>
                </a:solidFill>
                <a:latin typeface="Calibri" pitchFamily="34" charset="0"/>
              </a:rPr>
              <a:t> μυός</a:t>
            </a:r>
          </a:p>
          <a:p>
            <a:pPr marL="342900" indent="-342900">
              <a:buFontTx/>
              <a:buAutoNum type="arabicPeriod"/>
            </a:pPr>
            <a:r>
              <a:rPr lang="el-GR" altLang="el-GR" sz="2000" b="1" dirty="0">
                <a:latin typeface="Calibri" pitchFamily="34" charset="0"/>
              </a:rPr>
              <a:t>Ροή αέρα (εισπνοή-</a:t>
            </a:r>
            <a:r>
              <a:rPr lang="el-GR" altLang="el-GR" sz="2000" b="1" dirty="0" err="1">
                <a:latin typeface="Calibri" pitchFamily="34" charset="0"/>
              </a:rPr>
              <a:t>εκπνο</a:t>
            </a:r>
            <a:r>
              <a:rPr lang="el-GR" altLang="el-GR" sz="2000" b="1" dirty="0">
                <a:latin typeface="Calibri" pitchFamily="34" charset="0"/>
              </a:rPr>
              <a:t>ή)</a:t>
            </a:r>
          </a:p>
          <a:p>
            <a:pPr marL="800100" lvl="1" indent="-342900">
              <a:buFont typeface="Arial" charset="0"/>
              <a:buChar char="•"/>
            </a:pPr>
            <a:r>
              <a:rPr lang="en-US" altLang="el-GR" sz="2000" b="1" dirty="0" err="1">
                <a:latin typeface="Calibri" pitchFamily="34" charset="0"/>
              </a:rPr>
              <a:t>Thermistor</a:t>
            </a:r>
            <a:r>
              <a:rPr lang="en-US" altLang="el-GR" sz="2000" b="1" dirty="0">
                <a:latin typeface="Calibri" pitchFamily="34" charset="0"/>
              </a:rPr>
              <a:t> (</a:t>
            </a:r>
            <a:r>
              <a:rPr lang="el-GR" altLang="el-GR" sz="2000" b="1" dirty="0">
                <a:latin typeface="Calibri" pitchFamily="34" charset="0"/>
              </a:rPr>
              <a:t>μύτη-στόμα)</a:t>
            </a:r>
          </a:p>
          <a:p>
            <a:pPr marL="800100" lvl="1" indent="-342900">
              <a:buFont typeface="Arial" charset="0"/>
              <a:buChar char="•"/>
            </a:pPr>
            <a:r>
              <a:rPr lang="en-US" altLang="el-GR" sz="2000" b="1" dirty="0">
                <a:latin typeface="Calibri" pitchFamily="34" charset="0"/>
              </a:rPr>
              <a:t>Nasal </a:t>
            </a:r>
            <a:r>
              <a:rPr lang="en-US" altLang="el-GR" sz="2000" b="1" dirty="0" err="1">
                <a:latin typeface="Calibri" pitchFamily="34" charset="0"/>
              </a:rPr>
              <a:t>cannula</a:t>
            </a:r>
            <a:r>
              <a:rPr lang="en-US" altLang="el-GR" sz="2000" b="1" dirty="0">
                <a:latin typeface="Calibri" pitchFamily="34" charset="0"/>
              </a:rPr>
              <a:t> </a:t>
            </a:r>
            <a:endParaRPr lang="el-GR" altLang="el-GR" sz="2000" b="1" dirty="0">
              <a:latin typeface="Calibri" pitchFamily="34" charset="0"/>
            </a:endParaRPr>
          </a:p>
          <a:p>
            <a:pPr marL="342900" indent="-342900">
              <a:buFontTx/>
              <a:buAutoNum type="arabicPeriod"/>
            </a:pPr>
            <a:r>
              <a:rPr lang="el-GR" altLang="el-GR" sz="2000" b="1" dirty="0">
                <a:latin typeface="Calibri" pitchFamily="34" charset="0"/>
              </a:rPr>
              <a:t>Κίνηση θωρακικού τοιχώματος</a:t>
            </a:r>
          </a:p>
          <a:p>
            <a:pPr marL="342900" indent="-342900">
              <a:buFontTx/>
              <a:buAutoNum type="arabicPeriod"/>
            </a:pPr>
            <a:r>
              <a:rPr lang="el-GR" altLang="el-GR" sz="2000" b="1" dirty="0">
                <a:latin typeface="Calibri" pitchFamily="34" charset="0"/>
              </a:rPr>
              <a:t>Κίνηση κοιλιακού τοιχώματος</a:t>
            </a:r>
          </a:p>
          <a:p>
            <a:pPr marL="342900" indent="-342900">
              <a:buFontTx/>
              <a:buAutoNum type="arabicPeriod"/>
            </a:pPr>
            <a:r>
              <a:rPr lang="el-GR" altLang="el-GR" sz="2000" b="1" dirty="0">
                <a:solidFill>
                  <a:srgbClr val="002060"/>
                </a:solidFill>
                <a:latin typeface="Calibri" pitchFamily="34" charset="0"/>
              </a:rPr>
              <a:t>Παλμική οξυμετρία</a:t>
            </a:r>
          </a:p>
          <a:p>
            <a:pPr marL="342900" indent="-342900">
              <a:buFontTx/>
              <a:buAutoNum type="arabicPeriod"/>
            </a:pPr>
            <a:r>
              <a:rPr lang="el-GR" altLang="el-GR" sz="2000" b="1" dirty="0">
                <a:solidFill>
                  <a:srgbClr val="002060"/>
                </a:solidFill>
                <a:latin typeface="Calibri" pitchFamily="34" charset="0"/>
              </a:rPr>
              <a:t>ΗΚΓ</a:t>
            </a:r>
          </a:p>
          <a:p>
            <a:pPr marL="342900" indent="-342900">
              <a:buFontTx/>
              <a:buAutoNum type="arabicPeriod"/>
            </a:pPr>
            <a:r>
              <a:rPr lang="el-GR" altLang="el-GR" sz="2000" b="1" dirty="0">
                <a:solidFill>
                  <a:srgbClr val="002060"/>
                </a:solidFill>
                <a:latin typeface="Calibri" pitchFamily="34" charset="0"/>
              </a:rPr>
              <a:t>Κίνηση κάτω άκρων</a:t>
            </a:r>
            <a:endParaRPr lang="en-US" altLang="el-GR" sz="2000" b="1" dirty="0">
              <a:solidFill>
                <a:srgbClr val="002060"/>
              </a:solidFill>
              <a:latin typeface="Calibri" pitchFamily="34" charset="0"/>
            </a:endParaRPr>
          </a:p>
          <a:p>
            <a:pPr marL="342900" indent="-342900">
              <a:buFontTx/>
              <a:buAutoNum type="arabicPeriod"/>
            </a:pPr>
            <a:r>
              <a:rPr lang="en-US" altLang="el-GR" sz="2000" b="1" dirty="0">
                <a:solidFill>
                  <a:srgbClr val="002060"/>
                </a:solidFill>
                <a:latin typeface="Calibri" pitchFamily="34" charset="0"/>
              </a:rPr>
              <a:t> </a:t>
            </a:r>
            <a:r>
              <a:rPr lang="el-GR" altLang="el-GR" sz="2000" b="1" dirty="0">
                <a:solidFill>
                  <a:srgbClr val="002060"/>
                </a:solidFill>
                <a:latin typeface="Calibri" pitchFamily="34" charset="0"/>
              </a:rPr>
              <a:t>Ροχαλητό</a:t>
            </a:r>
          </a:p>
        </p:txBody>
      </p:sp>
    </p:spTree>
    <p:extLst>
      <p:ext uri="{BB962C8B-B14F-4D97-AF65-F5344CB8AC3E}">
        <p14:creationId xmlns:p14="http://schemas.microsoft.com/office/powerpoint/2010/main" val="27956793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355</TotalTime>
  <Words>1916</Words>
  <Application>Microsoft Office PowerPoint</Application>
  <PresentationFormat>Ευρεία οθόνη</PresentationFormat>
  <Paragraphs>354</Paragraphs>
  <Slides>39</Slides>
  <Notes>14</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39</vt:i4>
      </vt:variant>
    </vt:vector>
  </HeadingPairs>
  <TitlesOfParts>
    <vt:vector size="52" baseType="lpstr">
      <vt:lpstr>Aptos</vt:lpstr>
      <vt:lpstr>Arial</vt:lpstr>
      <vt:lpstr>Calibri</vt:lpstr>
      <vt:lpstr>Georgia</vt:lpstr>
      <vt:lpstr>GrHelvetica</vt:lpstr>
      <vt:lpstr>Helvetica</vt:lpstr>
      <vt:lpstr>Tahoma</vt:lpstr>
      <vt:lpstr>Times New Roman</vt:lpstr>
      <vt:lpstr>Trebuchet MS</vt:lpstr>
      <vt:lpstr>Wingdings</vt:lpstr>
      <vt:lpstr>Wingdings 3</vt:lpstr>
      <vt:lpstr>ヒラギノ角ゴ Pro W3</vt:lpstr>
      <vt:lpstr>Facet</vt:lpstr>
      <vt:lpstr>ΥΠΟΑΠΝΟΙΚΟ ΣΥΝΔΡΟΜΟ</vt:lpstr>
      <vt:lpstr>ΕΙΣΑΓΩΓΗ</vt:lpstr>
      <vt:lpstr>Παρουσίαση του PowerPoint</vt:lpstr>
      <vt:lpstr>ΑΡΧΙΤΕΚΤΟΝΙΚΗ ΥΠΝΟΥ</vt:lpstr>
      <vt:lpstr>ΔΙΑΤΑΡΑΧΕΣ ΑΝΑΠΝΟΗΣ ΣΤΟΝ ΥΠΝΟ</vt:lpstr>
      <vt:lpstr>ΟΡΙΣΜΟΙ</vt:lpstr>
      <vt:lpstr>ΟΡΙΣΜΟΙ</vt:lpstr>
      <vt:lpstr>ΟΡΙΣΜΟΙ</vt:lpstr>
      <vt:lpstr>“GOLD STANDARD”  ΔΙΑΓΝΩΣΗΣ   ΠΟΛΥΚΑΤΑΓΡΑΦΙΚΗ ΜΕΛΕΤΗ ΥΠΝΟΥ</vt:lpstr>
      <vt:lpstr>Παρουσίαση του PowerPoint</vt:lpstr>
      <vt:lpstr>Παρουσίαση του PowerPoint</vt:lpstr>
      <vt:lpstr>Κεντρική άπνοια</vt:lpstr>
      <vt:lpstr>Παρουσίαση του PowerPoint</vt:lpstr>
      <vt:lpstr>Σύνδρομο άπνοιας στον ύπνο</vt:lpstr>
      <vt:lpstr>Παθοφυσιολογία αποφρακτικής υπνικής άπνοιας </vt:lpstr>
      <vt:lpstr>Ανώτερος αεραγωγός κατά τον ύπνο</vt:lpstr>
      <vt:lpstr>Θεωρία ισορροπίας των πιέσεων</vt:lpstr>
      <vt:lpstr>Μοντέλο αντίστασης STARLING</vt:lpstr>
      <vt:lpstr>Απόφραξη ανώτερου αεραγωγού</vt:lpstr>
      <vt:lpstr>Απόφραξη ανώτερου αεραγωγού</vt:lpstr>
      <vt:lpstr>Απόφραξη ανώτερου αεραγωγού</vt:lpstr>
      <vt:lpstr>Νευρομυϊκή δραστηριότητα</vt:lpstr>
      <vt:lpstr>Νευρομυϊκή δραστηριότητα</vt:lpstr>
      <vt:lpstr>Παρουσίαση του PowerPoint</vt:lpstr>
      <vt:lpstr>Φαύλος κύκλος της αποφρακτικής υπνικής άπνοιας</vt:lpstr>
      <vt:lpstr>ΟΡΙΣΜΟΙ</vt:lpstr>
      <vt:lpstr>Προδιαθεσικοί παράγοντες</vt:lpstr>
      <vt:lpstr>Κλινική εικόνα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Νεότερες θεραπείες</vt:lpstr>
      <vt:lpstr>Θεραπεία εκλογής →CPAP</vt:lpstr>
      <vt:lpstr>Παρουσίαση του PowerPoint</vt:lpstr>
      <vt:lpstr>Συμπεράσματα</vt:lpstr>
      <vt:lpstr>Ευχαριστώ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Kyriaki Cholidou</dc:creator>
  <cp:lastModifiedBy>Kyriaki Cholidou</cp:lastModifiedBy>
  <cp:revision>31</cp:revision>
  <dcterms:created xsi:type="dcterms:W3CDTF">2024-11-23T22:27:01Z</dcterms:created>
  <dcterms:modified xsi:type="dcterms:W3CDTF">2024-11-27T09:30:31Z</dcterms:modified>
</cp:coreProperties>
</file>